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1"/>
  </p:notesMasterIdLst>
  <p:sldIdLst>
    <p:sldId id="395" r:id="rId2"/>
    <p:sldId id="276" r:id="rId3"/>
    <p:sldId id="604" r:id="rId4"/>
    <p:sldId id="602" r:id="rId5"/>
    <p:sldId id="603" r:id="rId6"/>
    <p:sldId id="605" r:id="rId7"/>
    <p:sldId id="601" r:id="rId8"/>
    <p:sldId id="591" r:id="rId9"/>
    <p:sldId id="590" r:id="rId10"/>
    <p:sldId id="592" r:id="rId11"/>
    <p:sldId id="257" r:id="rId12"/>
    <p:sldId id="593" r:id="rId13"/>
    <p:sldId id="594" r:id="rId14"/>
    <p:sldId id="258" r:id="rId15"/>
    <p:sldId id="595" r:id="rId16"/>
    <p:sldId id="607" r:id="rId17"/>
    <p:sldId id="596" r:id="rId18"/>
    <p:sldId id="573" r:id="rId19"/>
    <p:sldId id="576" r:id="rId20"/>
    <p:sldId id="578" r:id="rId21"/>
    <p:sldId id="597" r:id="rId22"/>
    <p:sldId id="598" r:id="rId23"/>
    <p:sldId id="582" r:id="rId24"/>
    <p:sldId id="608" r:id="rId25"/>
    <p:sldId id="609" r:id="rId26"/>
    <p:sldId id="585" r:id="rId27"/>
    <p:sldId id="610" r:id="rId28"/>
    <p:sldId id="611" r:id="rId29"/>
    <p:sldId id="589"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D7309F-D4B8-452D-BC77-DEB69A8603D9}" type="datetimeFigureOut">
              <a:rPr lang="en-IN" smtClean="0"/>
              <a:t>27-07-2025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A75701-B17A-4AA0-909E-FBEBBC4DE68B}" type="slidenum">
              <a:rPr lang="en-IN" smtClean="0"/>
              <a:t>‹#›</a:t>
            </a:fld>
            <a:endParaRPr lang="en-IN"/>
          </a:p>
        </p:txBody>
      </p:sp>
    </p:spTree>
    <p:extLst>
      <p:ext uri="{BB962C8B-B14F-4D97-AF65-F5344CB8AC3E}">
        <p14:creationId xmlns:p14="http://schemas.microsoft.com/office/powerpoint/2010/main" val="536027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B06BDB1-8E0A-45C9-A0E9-4C66032D1CFA}" type="slidenum">
              <a:rPr lang="en-US" smtClean="0"/>
              <a:pPr/>
              <a:t>1</a:t>
            </a:fld>
            <a:endParaRPr lang="en-US"/>
          </a:p>
        </p:txBody>
      </p:sp>
    </p:spTree>
    <p:extLst>
      <p:ext uri="{BB962C8B-B14F-4D97-AF65-F5344CB8AC3E}">
        <p14:creationId xmlns:p14="http://schemas.microsoft.com/office/powerpoint/2010/main" val="2978825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953D751-62FC-4A0B-831A-83C45D595346}" type="datetimeFigureOut">
              <a:rPr lang="en-IN" smtClean="0"/>
              <a:t>27-07-2025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2B9C32-2956-40E0-818B-39100DB621C2}" type="slidenum">
              <a:rPr lang="en-IN" smtClean="0"/>
              <a:t>‹#›</a:t>
            </a:fld>
            <a:endParaRPr lang="en-IN"/>
          </a:p>
        </p:txBody>
      </p:sp>
    </p:spTree>
    <p:extLst>
      <p:ext uri="{BB962C8B-B14F-4D97-AF65-F5344CB8AC3E}">
        <p14:creationId xmlns:p14="http://schemas.microsoft.com/office/powerpoint/2010/main" val="787256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53D751-62FC-4A0B-831A-83C45D595346}" type="datetimeFigureOut">
              <a:rPr lang="en-IN" smtClean="0"/>
              <a:t>27-07-2025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2B9C32-2956-40E0-818B-39100DB621C2}" type="slidenum">
              <a:rPr lang="en-IN" smtClean="0"/>
              <a:t>‹#›</a:t>
            </a:fld>
            <a:endParaRPr lang="en-IN"/>
          </a:p>
        </p:txBody>
      </p:sp>
    </p:spTree>
    <p:extLst>
      <p:ext uri="{BB962C8B-B14F-4D97-AF65-F5344CB8AC3E}">
        <p14:creationId xmlns:p14="http://schemas.microsoft.com/office/powerpoint/2010/main" val="3952341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53D751-62FC-4A0B-831A-83C45D595346}" type="datetimeFigureOut">
              <a:rPr lang="en-IN" smtClean="0"/>
              <a:t>27-07-2025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2B9C32-2956-40E0-818B-39100DB621C2}" type="slidenum">
              <a:rPr lang="en-IN" smtClean="0"/>
              <a:t>‹#›</a:t>
            </a:fld>
            <a:endParaRPr lang="en-IN"/>
          </a:p>
        </p:txBody>
      </p:sp>
    </p:spTree>
    <p:extLst>
      <p:ext uri="{BB962C8B-B14F-4D97-AF65-F5344CB8AC3E}">
        <p14:creationId xmlns:p14="http://schemas.microsoft.com/office/powerpoint/2010/main" val="3004310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53D751-62FC-4A0B-831A-83C45D595346}" type="datetimeFigureOut">
              <a:rPr lang="en-IN" smtClean="0"/>
              <a:t>27-07-2025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D2B9C32-2956-40E0-818B-39100DB621C2}" type="slidenum">
              <a:rPr lang="en-IN" smtClean="0"/>
              <a:t>‹#›</a:t>
            </a:fld>
            <a:endParaRPr lang="en-IN"/>
          </a:p>
        </p:txBody>
      </p:sp>
    </p:spTree>
    <p:extLst>
      <p:ext uri="{BB962C8B-B14F-4D97-AF65-F5344CB8AC3E}">
        <p14:creationId xmlns:p14="http://schemas.microsoft.com/office/powerpoint/2010/main" val="2925794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953D751-62FC-4A0B-831A-83C45D595346}" type="datetimeFigureOut">
              <a:rPr lang="en-IN" smtClean="0"/>
              <a:t>27-07-2025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D2B9C32-2956-40E0-818B-39100DB621C2}" type="slidenum">
              <a:rPr lang="en-IN" smtClean="0"/>
              <a:t>‹#›</a:t>
            </a:fld>
            <a:endParaRPr lang="en-IN"/>
          </a:p>
        </p:txBody>
      </p:sp>
    </p:spTree>
    <p:extLst>
      <p:ext uri="{BB962C8B-B14F-4D97-AF65-F5344CB8AC3E}">
        <p14:creationId xmlns:p14="http://schemas.microsoft.com/office/powerpoint/2010/main" val="3995439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953D751-62FC-4A0B-831A-83C45D595346}" type="datetimeFigureOut">
              <a:rPr lang="en-IN" smtClean="0"/>
              <a:t>27-07-2025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D2B9C32-2956-40E0-818B-39100DB621C2}" type="slidenum">
              <a:rPr lang="en-IN" smtClean="0"/>
              <a:t>‹#›</a:t>
            </a:fld>
            <a:endParaRPr lang="en-IN"/>
          </a:p>
        </p:txBody>
      </p:sp>
    </p:spTree>
    <p:extLst>
      <p:ext uri="{BB962C8B-B14F-4D97-AF65-F5344CB8AC3E}">
        <p14:creationId xmlns:p14="http://schemas.microsoft.com/office/powerpoint/2010/main" val="3079145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53D751-62FC-4A0B-831A-83C45D595346}" type="datetimeFigureOut">
              <a:rPr lang="en-IN" smtClean="0"/>
              <a:t>27-07-2025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D2B9C32-2956-40E0-818B-39100DB621C2}" type="slidenum">
              <a:rPr lang="en-IN" smtClean="0"/>
              <a:t>‹#›</a:t>
            </a:fld>
            <a:endParaRPr lang="en-IN"/>
          </a:p>
        </p:txBody>
      </p:sp>
    </p:spTree>
    <p:extLst>
      <p:ext uri="{BB962C8B-B14F-4D97-AF65-F5344CB8AC3E}">
        <p14:creationId xmlns:p14="http://schemas.microsoft.com/office/powerpoint/2010/main" val="2338245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53D751-62FC-4A0B-831A-83C45D595346}" type="datetimeFigureOut">
              <a:rPr lang="en-IN" smtClean="0"/>
              <a:t>27-07-2025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D2B9C32-2956-40E0-818B-39100DB621C2}" type="slidenum">
              <a:rPr lang="en-IN" smtClean="0"/>
              <a:t>‹#›</a:t>
            </a:fld>
            <a:endParaRPr lang="en-IN"/>
          </a:p>
        </p:txBody>
      </p:sp>
    </p:spTree>
    <p:extLst>
      <p:ext uri="{BB962C8B-B14F-4D97-AF65-F5344CB8AC3E}">
        <p14:creationId xmlns:p14="http://schemas.microsoft.com/office/powerpoint/2010/main" val="2536320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53D751-62FC-4A0B-831A-83C45D595346}" type="datetimeFigureOut">
              <a:rPr lang="en-IN" smtClean="0"/>
              <a:t>27-07-2025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D2B9C32-2956-40E0-818B-39100DB621C2}" type="slidenum">
              <a:rPr lang="en-IN" smtClean="0"/>
              <a:t>‹#›</a:t>
            </a:fld>
            <a:endParaRPr lang="en-IN"/>
          </a:p>
        </p:txBody>
      </p:sp>
    </p:spTree>
    <p:extLst>
      <p:ext uri="{BB962C8B-B14F-4D97-AF65-F5344CB8AC3E}">
        <p14:creationId xmlns:p14="http://schemas.microsoft.com/office/powerpoint/2010/main" val="2380982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53D751-62FC-4A0B-831A-83C45D595346}" type="datetimeFigureOut">
              <a:rPr lang="en-IN" smtClean="0"/>
              <a:t>27-07-2025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2B9C32-2956-40E0-818B-39100DB621C2}" type="slidenum">
              <a:rPr lang="en-IN" smtClean="0"/>
              <a:t>‹#›</a:t>
            </a:fld>
            <a:endParaRPr lang="en-IN"/>
          </a:p>
        </p:txBody>
      </p:sp>
    </p:spTree>
    <p:extLst>
      <p:ext uri="{BB962C8B-B14F-4D97-AF65-F5344CB8AC3E}">
        <p14:creationId xmlns:p14="http://schemas.microsoft.com/office/powerpoint/2010/main" val="1499765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53D751-62FC-4A0B-831A-83C45D595346}" type="datetimeFigureOut">
              <a:rPr lang="en-IN" smtClean="0"/>
              <a:t>27-07-2025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D2B9C32-2956-40E0-818B-39100DB621C2}" type="slidenum">
              <a:rPr lang="en-IN" smtClean="0"/>
              <a:t>‹#›</a:t>
            </a:fld>
            <a:endParaRPr lang="en-IN"/>
          </a:p>
        </p:txBody>
      </p:sp>
    </p:spTree>
    <p:extLst>
      <p:ext uri="{BB962C8B-B14F-4D97-AF65-F5344CB8AC3E}">
        <p14:creationId xmlns:p14="http://schemas.microsoft.com/office/powerpoint/2010/main" val="4066570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53D751-62FC-4A0B-831A-83C45D595346}" type="datetimeFigureOut">
              <a:rPr lang="en-IN" smtClean="0"/>
              <a:t>27-07-2025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2B9C32-2956-40E0-818B-39100DB621C2}" type="slidenum">
              <a:rPr lang="en-IN" smtClean="0"/>
              <a:t>‹#›</a:t>
            </a:fld>
            <a:endParaRPr lang="en-IN"/>
          </a:p>
        </p:txBody>
      </p:sp>
    </p:spTree>
    <p:extLst>
      <p:ext uri="{BB962C8B-B14F-4D97-AF65-F5344CB8AC3E}">
        <p14:creationId xmlns:p14="http://schemas.microsoft.com/office/powerpoint/2010/main" val="29355786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oursera.org/learn/unsupervised-learning-recommenders-reinforcement-learning?specialization=machine-learning-introduction" TargetMode="External"/><Relationship Id="rId2" Type="http://schemas.openxmlformats.org/officeDocument/2006/relationships/hyperlink" Target="https://www.coursera.org/learn/advanced-learning-algorithms?specialization=machine-learning-introduction" TargetMode="External"/><Relationship Id="rId1" Type="http://schemas.openxmlformats.org/officeDocument/2006/relationships/slideLayout" Target="../slideLayouts/slideLayout2.xml"/><Relationship Id="rId4" Type="http://schemas.openxmlformats.org/officeDocument/2006/relationships/hyperlink" Target="https://onlinecourses.nptel.ac.in/noc25_cs149/preview"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1524000" y="1371600"/>
            <a:ext cx="91440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946179" y="408087"/>
            <a:ext cx="10000743" cy="3231654"/>
          </a:xfrm>
          <a:prstGeom prst="rect">
            <a:avLst/>
          </a:prstGeom>
          <a:noFill/>
        </p:spPr>
        <p:txBody>
          <a:bodyPr wrap="square" rtlCol="0">
            <a:spAutoFit/>
          </a:bodyPr>
          <a:lstStyle/>
          <a:p>
            <a:pPr algn="ctr"/>
            <a:r>
              <a:rPr lang="en-US" sz="4800" b="1">
                <a:latin typeface="Times New Roman" panose="02020603050405020304" pitchFamily="18" charset="0"/>
                <a:cs typeface="Times New Roman" panose="02020603050405020304" pitchFamily="18" charset="0"/>
              </a:rPr>
              <a:t>CSET301 – AI-ML</a:t>
            </a:r>
          </a:p>
          <a:p>
            <a:pPr algn="ctr"/>
            <a:endParaRPr lang="en-US" sz="4800" b="1">
              <a:latin typeface="Times New Roman" panose="02020603050405020304" pitchFamily="18" charset="0"/>
              <a:cs typeface="Times New Roman" panose="02020603050405020304" pitchFamily="18" charset="0"/>
            </a:endParaRPr>
          </a:p>
          <a:p>
            <a:pPr algn="ctr"/>
            <a:r>
              <a:rPr lang="en-US" sz="4000" b="1">
                <a:latin typeface="Times New Roman" panose="02020603050405020304" pitchFamily="18" charset="0"/>
                <a:cs typeface="Times New Roman" panose="02020603050405020304" pitchFamily="18" charset="0"/>
              </a:rPr>
              <a:t>Lecture 1: Designing a learning system</a:t>
            </a:r>
          </a:p>
          <a:p>
            <a:pPr algn="ctr"/>
            <a:endParaRPr lang="en-US" sz="4000" b="1">
              <a:latin typeface="Times New Roman" panose="02020603050405020304" pitchFamily="18" charset="0"/>
              <a:cs typeface="Times New Roman" panose="02020603050405020304" pitchFamily="18" charset="0"/>
            </a:endParaRPr>
          </a:p>
          <a:p>
            <a:pPr algn="ctr"/>
            <a:endParaRPr lang="en-US" sz="2800" b="1">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p14:dur="10" advTm="2415"/>
    </mc:Choice>
    <mc:Fallback xmlns="">
      <p:transition advTm="241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Overview</a:t>
            </a:r>
          </a:p>
        </p:txBody>
      </p:sp>
      <p:sp>
        <p:nvSpPr>
          <p:cNvPr id="13" name="TextBox 12">
            <a:extLst>
              <a:ext uri="{FF2B5EF4-FFF2-40B4-BE49-F238E27FC236}">
                <a16:creationId xmlns:a16="http://schemas.microsoft.com/office/drawing/2014/main" id="{05B054CE-66A9-69B7-25DF-5E63A7E7226F}"/>
              </a:ext>
            </a:extLst>
          </p:cNvPr>
          <p:cNvSpPr txBox="1"/>
          <p:nvPr/>
        </p:nvSpPr>
        <p:spPr>
          <a:xfrm>
            <a:off x="1180833" y="2239963"/>
            <a:ext cx="9410967" cy="2215991"/>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Course Code: CSET301</a:t>
            </a:r>
          </a:p>
          <a:p>
            <a:r>
              <a:rPr lang="en-US" sz="2400" b="1">
                <a:latin typeface="Times New Roman" panose="02020603050405020304" pitchFamily="18" charset="0"/>
                <a:cs typeface="Times New Roman" panose="02020603050405020304" pitchFamily="18" charset="0"/>
              </a:rPr>
              <a:t>Course Title : Artificial Intelligence and Machine Learning</a:t>
            </a:r>
          </a:p>
          <a:p>
            <a:r>
              <a:rPr lang="en-US" sz="2400" b="1">
                <a:latin typeface="Times New Roman" panose="02020603050405020304" pitchFamily="18" charset="0"/>
                <a:cs typeface="Times New Roman" panose="02020603050405020304" pitchFamily="18" charset="0"/>
              </a:rPr>
              <a:t>Course Credits: 5</a:t>
            </a:r>
          </a:p>
          <a:p>
            <a:r>
              <a:rPr lang="en-US" sz="2400" b="1">
                <a:latin typeface="Times New Roman" panose="02020603050405020304" pitchFamily="18" charset="0"/>
                <a:cs typeface="Times New Roman" panose="02020603050405020304" pitchFamily="18" charset="0"/>
              </a:rPr>
              <a:t>Course L-T-P : 3-0-4</a:t>
            </a:r>
          </a:p>
          <a:p>
            <a:endParaRPr lang="en-US" sz="2400" b="1">
              <a:latin typeface="Times New Roman" panose="02020603050405020304" pitchFamily="18" charset="0"/>
              <a:cs typeface="Times New Roman" panose="02020603050405020304" pitchFamily="18" charset="0"/>
            </a:endParaRPr>
          </a:p>
          <a:p>
            <a:endParaRPr lang="en-US" b="1"/>
          </a:p>
        </p:txBody>
      </p:sp>
      <p:cxnSp>
        <p:nvCxnSpPr>
          <p:cNvPr id="3" name="Straight Connector 2">
            <a:extLst>
              <a:ext uri="{FF2B5EF4-FFF2-40B4-BE49-F238E27FC236}">
                <a16:creationId xmlns:a16="http://schemas.microsoft.com/office/drawing/2014/main" id="{A353B9D7-DA76-EC76-62EC-B68A91A5CACC}"/>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5B054CE-66A9-69B7-25DF-5E63A7E7226F}"/>
              </a:ext>
            </a:extLst>
          </p:cNvPr>
          <p:cNvSpPr txBox="1"/>
          <p:nvPr/>
        </p:nvSpPr>
        <p:spPr>
          <a:xfrm>
            <a:off x="1007197" y="1028343"/>
            <a:ext cx="9410967" cy="738664"/>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Course Outcomes:</a:t>
            </a:r>
          </a:p>
          <a:p>
            <a:endParaRPr lang="en-US"/>
          </a:p>
        </p:txBody>
      </p:sp>
      <p:graphicFrame>
        <p:nvGraphicFramePr>
          <p:cNvPr id="14" name="Table 13">
            <a:extLst>
              <a:ext uri="{FF2B5EF4-FFF2-40B4-BE49-F238E27FC236}">
                <a16:creationId xmlns:a16="http://schemas.microsoft.com/office/drawing/2014/main" id="{15B9210D-0693-05A9-B8B7-394487320ED6}"/>
              </a:ext>
            </a:extLst>
          </p:cNvPr>
          <p:cNvGraphicFramePr>
            <a:graphicFrameLocks noGrp="1"/>
          </p:cNvGraphicFramePr>
          <p:nvPr>
            <p:extLst>
              <p:ext uri="{D42A27DB-BD31-4B8C-83A1-F6EECF244321}">
                <p14:modId xmlns:p14="http://schemas.microsoft.com/office/powerpoint/2010/main" val="537493072"/>
              </p:ext>
            </p:extLst>
          </p:nvPr>
        </p:nvGraphicFramePr>
        <p:xfrm>
          <a:off x="1184222" y="1648920"/>
          <a:ext cx="10493115" cy="4751868"/>
        </p:xfrm>
        <a:graphic>
          <a:graphicData uri="http://schemas.openxmlformats.org/drawingml/2006/table">
            <a:tbl>
              <a:tblPr firstRow="1" firstCol="1" bandRow="1">
                <a:tableStyleId>{5C22544A-7EE6-4342-B048-85BDC9FD1C3A}</a:tableStyleId>
              </a:tblPr>
              <a:tblGrid>
                <a:gridCol w="1023720">
                  <a:extLst>
                    <a:ext uri="{9D8B030D-6E8A-4147-A177-3AD203B41FA5}">
                      <a16:colId xmlns:a16="http://schemas.microsoft.com/office/drawing/2014/main" val="3636953229"/>
                    </a:ext>
                  </a:extLst>
                </a:gridCol>
                <a:gridCol w="9469395">
                  <a:extLst>
                    <a:ext uri="{9D8B030D-6E8A-4147-A177-3AD203B41FA5}">
                      <a16:colId xmlns:a16="http://schemas.microsoft.com/office/drawing/2014/main" val="1602833564"/>
                    </a:ext>
                  </a:extLst>
                </a:gridCol>
              </a:tblGrid>
              <a:tr h="791978">
                <a:tc>
                  <a:txBody>
                    <a:bodyPr/>
                    <a:lstStyle/>
                    <a:p>
                      <a:pPr marL="0" marR="0" algn="just">
                        <a:spcBef>
                          <a:spcPts val="0"/>
                        </a:spcBef>
                        <a:spcAft>
                          <a:spcPts val="0"/>
                        </a:spcAft>
                      </a:pPr>
                      <a:r>
                        <a:rPr lang="en-US" sz="2000" b="0">
                          <a:effectLst/>
                          <a:latin typeface="Times New Roman" panose="02020603050405020304" pitchFamily="18" charset="0"/>
                          <a:cs typeface="Times New Roman" panose="02020603050405020304" pitchFamily="18" charset="0"/>
                        </a:rPr>
                        <a:t>CO1</a:t>
                      </a:r>
                      <a:endParaRPr lang="en-US" sz="2800" b="0">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tc>
                  <a:txBody>
                    <a:bodyPr/>
                    <a:lstStyle/>
                    <a:p>
                      <a:pPr marL="0" marR="0" algn="just">
                        <a:spcBef>
                          <a:spcPts val="0"/>
                        </a:spcBef>
                        <a:spcAft>
                          <a:spcPts val="0"/>
                        </a:spcAft>
                      </a:pPr>
                      <a:r>
                        <a:rPr lang="en-US" sz="2000" b="0">
                          <a:solidFill>
                            <a:schemeClr val="tx1"/>
                          </a:solidFill>
                          <a:effectLst/>
                          <a:latin typeface="Times New Roman" panose="02020603050405020304" pitchFamily="18" charset="0"/>
                          <a:cs typeface="Times New Roman" panose="02020603050405020304" pitchFamily="18" charset="0"/>
                        </a:rPr>
                        <a:t>Explain the fundamental concepts of Artificial Intelligence and its various approaches</a:t>
                      </a:r>
                      <a:endParaRPr lang="en-US" sz="2800" b="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868393648"/>
                  </a:ext>
                </a:extLst>
              </a:tr>
              <a:tr h="791978">
                <a:tc>
                  <a:txBody>
                    <a:bodyPr/>
                    <a:lstStyle/>
                    <a:p>
                      <a:pPr marL="0" marR="0" algn="just">
                        <a:spcBef>
                          <a:spcPts val="0"/>
                        </a:spcBef>
                        <a:spcAft>
                          <a:spcPts val="0"/>
                        </a:spcAft>
                      </a:pPr>
                      <a:r>
                        <a:rPr lang="en-US" sz="2000">
                          <a:effectLst/>
                          <a:latin typeface="Times New Roman" panose="02020603050405020304" pitchFamily="18" charset="0"/>
                          <a:cs typeface="Times New Roman" panose="02020603050405020304" pitchFamily="18" charset="0"/>
                        </a:rPr>
                        <a:t>CO2</a:t>
                      </a:r>
                      <a:endParaRPr lang="en-US" sz="2800">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tc>
                  <a:txBody>
                    <a:bodyPr/>
                    <a:lstStyle/>
                    <a:p>
                      <a:pPr marL="0" marR="0" algn="just">
                        <a:spcBef>
                          <a:spcPts val="0"/>
                        </a:spcBef>
                        <a:spcAft>
                          <a:spcPts val="0"/>
                        </a:spcAft>
                      </a:pPr>
                      <a:r>
                        <a:rPr lang="en-US" sz="2000">
                          <a:effectLst/>
                          <a:latin typeface="Times New Roman" panose="02020603050405020304" pitchFamily="18" charset="0"/>
                          <a:cs typeface="Times New Roman" panose="02020603050405020304" pitchFamily="18" charset="0"/>
                        </a:rPr>
                        <a:t>Understand and apply supervised, unsupervised, and reinforcement learning techniques to solve real-world problems.</a:t>
                      </a:r>
                      <a:endParaRPr lang="en-US" sz="2800">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078043525"/>
                  </a:ext>
                </a:extLst>
              </a:tr>
              <a:tr h="791978">
                <a:tc>
                  <a:txBody>
                    <a:bodyPr/>
                    <a:lstStyle/>
                    <a:p>
                      <a:pPr marL="0" marR="0" algn="just">
                        <a:spcBef>
                          <a:spcPts val="0"/>
                        </a:spcBef>
                        <a:spcAft>
                          <a:spcPts val="0"/>
                        </a:spcAft>
                      </a:pPr>
                      <a:r>
                        <a:rPr lang="en-US" sz="2000">
                          <a:effectLst/>
                          <a:latin typeface="Times New Roman" panose="02020603050405020304" pitchFamily="18" charset="0"/>
                          <a:cs typeface="Times New Roman" panose="02020603050405020304" pitchFamily="18" charset="0"/>
                        </a:rPr>
                        <a:t>CO3</a:t>
                      </a:r>
                      <a:endParaRPr lang="en-US" sz="2800">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tc>
                  <a:txBody>
                    <a:bodyPr/>
                    <a:lstStyle/>
                    <a:p>
                      <a:pPr marL="0" marR="0" algn="just">
                        <a:spcBef>
                          <a:spcPts val="0"/>
                        </a:spcBef>
                        <a:spcAft>
                          <a:spcPts val="0"/>
                        </a:spcAft>
                      </a:pPr>
                      <a:r>
                        <a:rPr lang="en-US" sz="2000">
                          <a:effectLst/>
                          <a:latin typeface="Times New Roman" panose="02020603050405020304" pitchFamily="18" charset="0"/>
                          <a:cs typeface="Times New Roman" panose="02020603050405020304" pitchFamily="18" charset="0"/>
                        </a:rPr>
                        <a:t>Implement basic machine learning algorithms such as linear regression, logistic regression, decision trees, and clustering techniques using programming tools.</a:t>
                      </a:r>
                      <a:endParaRPr lang="en-US" sz="2800">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702428990"/>
                  </a:ext>
                </a:extLst>
              </a:tr>
              <a:tr h="791978">
                <a:tc>
                  <a:txBody>
                    <a:bodyPr/>
                    <a:lstStyle/>
                    <a:p>
                      <a:pPr marL="0" marR="0" algn="just">
                        <a:spcBef>
                          <a:spcPts val="0"/>
                        </a:spcBef>
                        <a:spcAft>
                          <a:spcPts val="0"/>
                        </a:spcAft>
                      </a:pPr>
                      <a:r>
                        <a:rPr lang="en-US" sz="2000">
                          <a:effectLst/>
                          <a:latin typeface="Times New Roman" panose="02020603050405020304" pitchFamily="18" charset="0"/>
                          <a:cs typeface="Times New Roman" panose="02020603050405020304" pitchFamily="18" charset="0"/>
                        </a:rPr>
                        <a:t>CO4</a:t>
                      </a:r>
                      <a:endParaRPr lang="en-US" sz="2800">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tc>
                  <a:txBody>
                    <a:bodyPr/>
                    <a:lstStyle/>
                    <a:p>
                      <a:pPr marL="0" marR="0" algn="just">
                        <a:spcBef>
                          <a:spcPts val="0"/>
                        </a:spcBef>
                        <a:spcAft>
                          <a:spcPts val="0"/>
                        </a:spcAft>
                      </a:pPr>
                      <a:r>
                        <a:rPr lang="en-US" sz="2000">
                          <a:effectLst/>
                          <a:latin typeface="Times New Roman" panose="02020603050405020304" pitchFamily="18" charset="0"/>
                          <a:cs typeface="Times New Roman" panose="02020603050405020304" pitchFamily="18" charset="0"/>
                        </a:rPr>
                        <a:t>Analyze and compare the performance of various machine learning models using appropriate evaluation metrics</a:t>
                      </a:r>
                      <a:endParaRPr lang="en-US" sz="2800">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81504397"/>
                  </a:ext>
                </a:extLst>
              </a:tr>
              <a:tr h="791978">
                <a:tc>
                  <a:txBody>
                    <a:bodyPr/>
                    <a:lstStyle/>
                    <a:p>
                      <a:pPr marL="0" marR="0" algn="just">
                        <a:spcBef>
                          <a:spcPts val="0"/>
                        </a:spcBef>
                        <a:spcAft>
                          <a:spcPts val="0"/>
                        </a:spcAft>
                      </a:pPr>
                      <a:r>
                        <a:rPr lang="en-US" sz="2000">
                          <a:effectLst/>
                          <a:latin typeface="Times New Roman" panose="02020603050405020304" pitchFamily="18" charset="0"/>
                          <a:cs typeface="Times New Roman" panose="02020603050405020304" pitchFamily="18" charset="0"/>
                        </a:rPr>
                        <a:t>CO5</a:t>
                      </a:r>
                      <a:endParaRPr lang="en-US" sz="2800">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tc>
                  <a:txBody>
                    <a:bodyPr/>
                    <a:lstStyle/>
                    <a:p>
                      <a:pPr marL="0" marR="0" algn="just">
                        <a:spcBef>
                          <a:spcPts val="0"/>
                        </a:spcBef>
                        <a:spcAft>
                          <a:spcPts val="0"/>
                        </a:spcAft>
                      </a:pPr>
                      <a:r>
                        <a:rPr lang="en-US" sz="2000">
                          <a:effectLst/>
                          <a:latin typeface="Times New Roman" panose="02020603050405020304" pitchFamily="18" charset="0"/>
                          <a:cs typeface="Times New Roman" panose="02020603050405020304" pitchFamily="18" charset="0"/>
                        </a:rPr>
                        <a:t>Design and develop AI/ML-based solutions for classification, prediction, and optimization problems in various domains.</a:t>
                      </a:r>
                      <a:endParaRPr lang="en-US" sz="2800">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92842370"/>
                  </a:ext>
                </a:extLst>
              </a:tr>
              <a:tr h="791978">
                <a:tc>
                  <a:txBody>
                    <a:bodyPr/>
                    <a:lstStyle/>
                    <a:p>
                      <a:pPr marL="0" marR="0" algn="just">
                        <a:spcBef>
                          <a:spcPts val="0"/>
                        </a:spcBef>
                        <a:spcAft>
                          <a:spcPts val="0"/>
                        </a:spcAft>
                      </a:pPr>
                      <a:r>
                        <a:rPr lang="en-US" sz="2000">
                          <a:effectLst/>
                          <a:latin typeface="Times New Roman" panose="02020603050405020304" pitchFamily="18" charset="0"/>
                          <a:cs typeface="Times New Roman" panose="02020603050405020304" pitchFamily="18" charset="0"/>
                        </a:rPr>
                        <a:t>CO6</a:t>
                      </a:r>
                      <a:endParaRPr lang="en-US" sz="2800">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tc>
                  <a:txBody>
                    <a:bodyPr/>
                    <a:lstStyle/>
                    <a:p>
                      <a:pPr marL="0" marR="0" algn="just">
                        <a:spcBef>
                          <a:spcPts val="0"/>
                        </a:spcBef>
                        <a:spcAft>
                          <a:spcPts val="0"/>
                        </a:spcAft>
                      </a:pPr>
                      <a:r>
                        <a:rPr lang="en-US" sz="2000">
                          <a:effectLst/>
                          <a:latin typeface="Times New Roman" panose="02020603050405020304" pitchFamily="18" charset="0"/>
                          <a:cs typeface="Times New Roman" panose="02020603050405020304" pitchFamily="18" charset="0"/>
                        </a:rPr>
                        <a:t>Evaluate the ethical implications, limitations, and societal impact of AI and ML technologies.</a:t>
                      </a:r>
                      <a:endParaRPr lang="en-US" sz="2800">
                        <a:effectLst/>
                        <a:latin typeface="Times New Roman" panose="02020603050405020304" pitchFamily="18" charset="0"/>
                        <a:ea typeface="Arial" panose="020B06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15471457"/>
                  </a:ext>
                </a:extLst>
              </a:tr>
            </a:tbl>
          </a:graphicData>
        </a:graphic>
      </p:graphicFrame>
      <p:sp>
        <p:nvSpPr>
          <p:cNvPr id="6" name="Title 1">
            <a:extLst>
              <a:ext uri="{FF2B5EF4-FFF2-40B4-BE49-F238E27FC236}">
                <a16:creationId xmlns:a16="http://schemas.microsoft.com/office/drawing/2014/main" id="{2026D996-90C4-3C12-B2E6-96092CF25C70}"/>
              </a:ext>
            </a:extLst>
          </p:cNvPr>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Overview</a:t>
            </a:r>
          </a:p>
        </p:txBody>
      </p:sp>
      <p:cxnSp>
        <p:nvCxnSpPr>
          <p:cNvPr id="7" name="Straight Connector 6">
            <a:extLst>
              <a:ext uri="{FF2B5EF4-FFF2-40B4-BE49-F238E27FC236}">
                <a16:creationId xmlns:a16="http://schemas.microsoft.com/office/drawing/2014/main" id="{B773A36C-D68E-6E7D-095A-1EC7008C66FA}"/>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5891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5B054CE-66A9-69B7-25DF-5E63A7E7226F}"/>
              </a:ext>
            </a:extLst>
          </p:cNvPr>
          <p:cNvSpPr txBox="1"/>
          <p:nvPr/>
        </p:nvSpPr>
        <p:spPr>
          <a:xfrm>
            <a:off x="1007197" y="1028343"/>
            <a:ext cx="9410967" cy="738664"/>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Course Evaluation Scheme</a:t>
            </a:r>
          </a:p>
          <a:p>
            <a:endParaRPr lang="en-US" b="1"/>
          </a:p>
        </p:txBody>
      </p:sp>
      <p:graphicFrame>
        <p:nvGraphicFramePr>
          <p:cNvPr id="3" name="Table 2">
            <a:extLst>
              <a:ext uri="{FF2B5EF4-FFF2-40B4-BE49-F238E27FC236}">
                <a16:creationId xmlns:a16="http://schemas.microsoft.com/office/drawing/2014/main" id="{26447246-77A9-0BA0-DDC4-AA7139BF3CBE}"/>
              </a:ext>
            </a:extLst>
          </p:cNvPr>
          <p:cNvGraphicFramePr>
            <a:graphicFrameLocks noGrp="1"/>
          </p:cNvGraphicFramePr>
          <p:nvPr>
            <p:extLst>
              <p:ext uri="{D42A27DB-BD31-4B8C-83A1-F6EECF244321}">
                <p14:modId xmlns:p14="http://schemas.microsoft.com/office/powerpoint/2010/main" val="3986116165"/>
              </p:ext>
            </p:extLst>
          </p:nvPr>
        </p:nvGraphicFramePr>
        <p:xfrm>
          <a:off x="2367746" y="1720520"/>
          <a:ext cx="7456507" cy="4796083"/>
        </p:xfrm>
        <a:graphic>
          <a:graphicData uri="http://schemas.openxmlformats.org/drawingml/2006/table">
            <a:tbl>
              <a:tblPr firstRow="1" firstCol="1" bandRow="1">
                <a:tableStyleId>{5C22544A-7EE6-4342-B048-85BDC9FD1C3A}</a:tableStyleId>
              </a:tblPr>
              <a:tblGrid>
                <a:gridCol w="4068941">
                  <a:extLst>
                    <a:ext uri="{9D8B030D-6E8A-4147-A177-3AD203B41FA5}">
                      <a16:colId xmlns:a16="http://schemas.microsoft.com/office/drawing/2014/main" val="4146999446"/>
                    </a:ext>
                  </a:extLst>
                </a:gridCol>
                <a:gridCol w="3387566">
                  <a:extLst>
                    <a:ext uri="{9D8B030D-6E8A-4147-A177-3AD203B41FA5}">
                      <a16:colId xmlns:a16="http://schemas.microsoft.com/office/drawing/2014/main" val="52110685"/>
                    </a:ext>
                  </a:extLst>
                </a:gridCol>
              </a:tblGrid>
              <a:tr h="697767">
                <a:tc>
                  <a:txBody>
                    <a:bodyPr/>
                    <a:lstStyle/>
                    <a:p>
                      <a:pPr>
                        <a:lnSpc>
                          <a:spcPct val="107000"/>
                        </a:lnSpc>
                        <a:spcAft>
                          <a:spcPts val="800"/>
                        </a:spcAft>
                      </a:pPr>
                      <a:r>
                        <a:rPr lang="en-IN" sz="2400" kern="100">
                          <a:effectLst/>
                          <a:latin typeface="Times New Roman" panose="02020603050405020304" pitchFamily="18" charset="0"/>
                          <a:cs typeface="Times New Roman" panose="02020603050405020304" pitchFamily="18" charset="0"/>
                        </a:rPr>
                        <a:t>Course Components   </a:t>
                      </a:r>
                      <a:endParaRPr lang="en-I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IN" sz="2400" kern="100">
                          <a:effectLst/>
                          <a:latin typeface="Times New Roman" panose="02020603050405020304" pitchFamily="18" charset="0"/>
                          <a:cs typeface="Times New Roman" panose="02020603050405020304" pitchFamily="18" charset="0"/>
                        </a:rPr>
                        <a:t> Distribution</a:t>
                      </a:r>
                      <a:endParaRPr lang="en-I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4757200"/>
                  </a:ext>
                </a:extLst>
              </a:tr>
              <a:tr h="697767">
                <a:tc>
                  <a:txBody>
                    <a:bodyPr/>
                    <a:lstStyle/>
                    <a:p>
                      <a:pPr>
                        <a:lnSpc>
                          <a:spcPct val="107000"/>
                        </a:lnSpc>
                        <a:spcAft>
                          <a:spcPts val="800"/>
                        </a:spcAft>
                      </a:pPr>
                      <a:r>
                        <a:rPr lang="en-IN" sz="2400" kern="100">
                          <a:effectLst/>
                          <a:latin typeface="Times New Roman" panose="02020603050405020304" pitchFamily="18" charset="0"/>
                          <a:cs typeface="Times New Roman" panose="02020603050405020304" pitchFamily="18" charset="0"/>
                        </a:rPr>
                        <a:t>Lab (Practical + Hackathon):</a:t>
                      </a:r>
                      <a:endParaRPr lang="en-I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IN" sz="2400" kern="100">
                          <a:effectLst/>
                          <a:latin typeface="Times New Roman" panose="02020603050405020304" pitchFamily="18" charset="0"/>
                          <a:ea typeface="Calibri" panose="020F0502020204030204" pitchFamily="34" charset="0"/>
                          <a:cs typeface="Times New Roman" panose="02020603050405020304" pitchFamily="18" charset="0"/>
                        </a:rPr>
                        <a:t>30</a:t>
                      </a:r>
                    </a:p>
                  </a:txBody>
                  <a:tcPr marL="68580" marR="68580" marT="0" marB="0"/>
                </a:tc>
                <a:extLst>
                  <a:ext uri="{0D108BD9-81ED-4DB2-BD59-A6C34878D82A}">
                    <a16:rowId xmlns:a16="http://schemas.microsoft.com/office/drawing/2014/main" val="15834254"/>
                  </a:ext>
                </a:extLst>
              </a:tr>
              <a:tr h="516855">
                <a:tc>
                  <a:txBody>
                    <a:bodyPr/>
                    <a:lstStyle/>
                    <a:p>
                      <a:pPr>
                        <a:lnSpc>
                          <a:spcPct val="107000"/>
                        </a:lnSpc>
                        <a:spcAft>
                          <a:spcPts val="800"/>
                        </a:spcAft>
                      </a:pPr>
                      <a:r>
                        <a:rPr lang="en-GB" sz="2400" kern="100">
                          <a:effectLst/>
                          <a:latin typeface="Times New Roman" panose="02020603050405020304" pitchFamily="18" charset="0"/>
                          <a:ea typeface="Calibri" panose="020F0502020204030204" pitchFamily="34" charset="0"/>
                          <a:cs typeface="Times New Roman" panose="02020603050405020304" pitchFamily="18" charset="0"/>
                        </a:rPr>
                        <a:t>Certification </a:t>
                      </a:r>
                      <a:endParaRPr lang="en-I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IN" sz="2400" kern="10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tc>
                <a:extLst>
                  <a:ext uri="{0D108BD9-81ED-4DB2-BD59-A6C34878D82A}">
                    <a16:rowId xmlns:a16="http://schemas.microsoft.com/office/drawing/2014/main" val="2877318514"/>
                  </a:ext>
                </a:extLst>
              </a:tr>
              <a:tr h="697767">
                <a:tc>
                  <a:txBody>
                    <a:bodyPr/>
                    <a:lstStyle/>
                    <a:p>
                      <a:pPr>
                        <a:lnSpc>
                          <a:spcPct val="107000"/>
                        </a:lnSpc>
                        <a:spcAft>
                          <a:spcPts val="800"/>
                        </a:spcAft>
                      </a:pPr>
                      <a:r>
                        <a:rPr lang="en-GB" sz="2400" kern="100">
                          <a:effectLst/>
                          <a:latin typeface="Times New Roman" panose="02020603050405020304" pitchFamily="18" charset="0"/>
                          <a:cs typeface="Times New Roman" panose="02020603050405020304" pitchFamily="18" charset="0"/>
                        </a:rPr>
                        <a:t>Mid</a:t>
                      </a:r>
                      <a:r>
                        <a:rPr lang="en-IN" sz="2400" kern="100">
                          <a:effectLst/>
                          <a:latin typeface="Times New Roman" panose="02020603050405020304" pitchFamily="18" charset="0"/>
                          <a:cs typeface="Times New Roman" panose="02020603050405020304" pitchFamily="18" charset="0"/>
                        </a:rPr>
                        <a:t> Semester Examination</a:t>
                      </a:r>
                      <a:endParaRPr lang="en-I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IN" sz="2400" kern="100">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tc>
                <a:extLst>
                  <a:ext uri="{0D108BD9-81ED-4DB2-BD59-A6C34878D82A}">
                    <a16:rowId xmlns:a16="http://schemas.microsoft.com/office/drawing/2014/main" val="915888474"/>
                  </a:ext>
                </a:extLst>
              </a:tr>
              <a:tr h="697767">
                <a:tc>
                  <a:txBody>
                    <a:bodyPr/>
                    <a:lstStyle/>
                    <a:p>
                      <a:pPr>
                        <a:lnSpc>
                          <a:spcPct val="107000"/>
                        </a:lnSpc>
                        <a:spcAft>
                          <a:spcPts val="800"/>
                        </a:spcAft>
                      </a:pPr>
                      <a:r>
                        <a:rPr lang="en-GB" sz="2400" kern="100">
                          <a:effectLst/>
                          <a:latin typeface="Times New Roman" panose="02020603050405020304" pitchFamily="18" charset="0"/>
                          <a:cs typeface="Times New Roman" panose="02020603050405020304" pitchFamily="18" charset="0"/>
                        </a:rPr>
                        <a:t>End Semester Examination</a:t>
                      </a:r>
                      <a:endParaRPr lang="en-IN" sz="2400" kern="100">
                        <a:effectLst/>
                        <a:latin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IN" sz="2400" kern="100">
                          <a:effectLst/>
                          <a:latin typeface="Times New Roman" panose="02020603050405020304" pitchFamily="18" charset="0"/>
                          <a:ea typeface="Calibri" panose="020F0502020204030204" pitchFamily="34" charset="0"/>
                          <a:cs typeface="Times New Roman" panose="02020603050405020304" pitchFamily="18" charset="0"/>
                        </a:rPr>
                        <a:t>40</a:t>
                      </a:r>
                    </a:p>
                  </a:txBody>
                  <a:tcPr marL="68580" marR="68580" marT="0" marB="0"/>
                </a:tc>
                <a:extLst>
                  <a:ext uri="{0D108BD9-81ED-4DB2-BD59-A6C34878D82A}">
                    <a16:rowId xmlns:a16="http://schemas.microsoft.com/office/drawing/2014/main" val="3044354089"/>
                  </a:ext>
                </a:extLst>
              </a:tr>
              <a:tr h="697767">
                <a:tc>
                  <a:txBody>
                    <a:bodyPr/>
                    <a:lstStyle/>
                    <a:p>
                      <a:pPr>
                        <a:lnSpc>
                          <a:spcPct val="107000"/>
                        </a:lnSpc>
                        <a:spcAft>
                          <a:spcPts val="800"/>
                        </a:spcAft>
                      </a:pPr>
                      <a:r>
                        <a:rPr lang="en-IN" sz="2400" kern="100">
                          <a:effectLst/>
                          <a:latin typeface="Times New Roman" panose="02020603050405020304" pitchFamily="18" charset="0"/>
                          <a:cs typeface="Times New Roman" panose="02020603050405020304" pitchFamily="18" charset="0"/>
                        </a:rPr>
                        <a:t>Quiz</a:t>
                      </a:r>
                    </a:p>
                  </a:txBody>
                  <a:tcPr marL="68580" marR="68580" marT="0" marB="0"/>
                </a:tc>
                <a:tc>
                  <a:txBody>
                    <a:bodyPr/>
                    <a:lstStyle/>
                    <a:p>
                      <a:pPr algn="ctr">
                        <a:lnSpc>
                          <a:spcPct val="107000"/>
                        </a:lnSpc>
                        <a:spcAft>
                          <a:spcPts val="800"/>
                        </a:spcAft>
                      </a:pPr>
                      <a:r>
                        <a:rPr lang="en-IN" sz="2400" kern="100">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tc>
                <a:extLst>
                  <a:ext uri="{0D108BD9-81ED-4DB2-BD59-A6C34878D82A}">
                    <a16:rowId xmlns:a16="http://schemas.microsoft.com/office/drawing/2014/main" val="1823264449"/>
                  </a:ext>
                </a:extLst>
              </a:tr>
              <a:tr h="790393">
                <a:tc>
                  <a:txBody>
                    <a:bodyPr/>
                    <a:lstStyle/>
                    <a:p>
                      <a:pPr>
                        <a:lnSpc>
                          <a:spcPct val="107000"/>
                        </a:lnSpc>
                        <a:spcAft>
                          <a:spcPts val="800"/>
                        </a:spcAft>
                      </a:pPr>
                      <a:r>
                        <a:rPr lang="en-GB" sz="2400" kern="100">
                          <a:effectLst/>
                          <a:latin typeface="Times New Roman" panose="02020603050405020304" pitchFamily="18" charset="0"/>
                          <a:ea typeface="Calibri" panose="020F0502020204030204" pitchFamily="34" charset="0"/>
                          <a:cs typeface="Times New Roman" panose="02020603050405020304" pitchFamily="18" charset="0"/>
                        </a:rPr>
                        <a:t>Total</a:t>
                      </a:r>
                    </a:p>
                  </a:txBody>
                  <a:tcPr marL="68580" marR="68580" marT="0" marB="0"/>
                </a:tc>
                <a:tc>
                  <a:txBody>
                    <a:bodyPr/>
                    <a:lstStyle/>
                    <a:p>
                      <a:pPr algn="ctr">
                        <a:lnSpc>
                          <a:spcPct val="107000"/>
                        </a:lnSpc>
                        <a:spcAft>
                          <a:spcPts val="800"/>
                        </a:spcAft>
                      </a:pPr>
                      <a:r>
                        <a:rPr lang="en-GB" sz="2400" kern="100">
                          <a:effectLst/>
                          <a:latin typeface="Times New Roman" panose="02020603050405020304" pitchFamily="18" charset="0"/>
                          <a:ea typeface="Calibri" panose="020F0502020204030204" pitchFamily="34" charset="0"/>
                          <a:cs typeface="Times New Roman" panose="02020603050405020304" pitchFamily="18" charset="0"/>
                        </a:rPr>
                        <a:t>100</a:t>
                      </a:r>
                      <a:endParaRPr lang="en-IN" sz="2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2127149"/>
                  </a:ext>
                </a:extLst>
              </a:tr>
            </a:tbl>
          </a:graphicData>
        </a:graphic>
      </p:graphicFrame>
      <p:sp>
        <p:nvSpPr>
          <p:cNvPr id="7" name="Title 1">
            <a:extLst>
              <a:ext uri="{FF2B5EF4-FFF2-40B4-BE49-F238E27FC236}">
                <a16:creationId xmlns:a16="http://schemas.microsoft.com/office/drawing/2014/main" id="{7F4B3C9C-EE6F-0BBC-A1B2-DCB27147AC1C}"/>
              </a:ext>
            </a:extLst>
          </p:cNvPr>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Overview</a:t>
            </a:r>
          </a:p>
        </p:txBody>
      </p:sp>
      <p:cxnSp>
        <p:nvCxnSpPr>
          <p:cNvPr id="8" name="Straight Connector 7">
            <a:extLst>
              <a:ext uri="{FF2B5EF4-FFF2-40B4-BE49-F238E27FC236}">
                <a16:creationId xmlns:a16="http://schemas.microsoft.com/office/drawing/2014/main" id="{7D162270-8EA5-1790-83F3-A4F9A126E8B1}"/>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7130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5B054CE-66A9-69B7-25DF-5E63A7E7226F}"/>
              </a:ext>
            </a:extLst>
          </p:cNvPr>
          <p:cNvSpPr txBox="1"/>
          <p:nvPr/>
        </p:nvSpPr>
        <p:spPr>
          <a:xfrm>
            <a:off x="1007197" y="1028343"/>
            <a:ext cx="9410967" cy="1107996"/>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Course Resources:</a:t>
            </a:r>
          </a:p>
          <a:p>
            <a:endParaRPr lang="en-US" sz="2400" b="1">
              <a:latin typeface="Times New Roman" panose="02020603050405020304" pitchFamily="18" charset="0"/>
              <a:cs typeface="Times New Roman" panose="02020603050405020304" pitchFamily="18" charset="0"/>
            </a:endParaRPr>
          </a:p>
          <a:p>
            <a:endParaRPr lang="en-US" b="1"/>
          </a:p>
        </p:txBody>
      </p:sp>
      <p:sp>
        <p:nvSpPr>
          <p:cNvPr id="4" name="TextBox 3">
            <a:extLst>
              <a:ext uri="{FF2B5EF4-FFF2-40B4-BE49-F238E27FC236}">
                <a16:creationId xmlns:a16="http://schemas.microsoft.com/office/drawing/2014/main" id="{1AD143D5-787C-C1A5-C997-9EC0616525DF}"/>
              </a:ext>
            </a:extLst>
          </p:cNvPr>
          <p:cNvSpPr txBox="1"/>
          <p:nvPr/>
        </p:nvSpPr>
        <p:spPr>
          <a:xfrm>
            <a:off x="1161473" y="1828801"/>
            <a:ext cx="10171091" cy="2246769"/>
          </a:xfrm>
          <a:prstGeom prst="rect">
            <a:avLst/>
          </a:prstGeom>
          <a:noFill/>
        </p:spPr>
        <p:txBody>
          <a:bodyPr wrap="square">
            <a:spAutoFit/>
          </a:bodyPr>
          <a:lstStyle/>
          <a:p>
            <a:r>
              <a:rPr lang="en-US" sz="2000" b="1">
                <a:latin typeface="Times New Roman" panose="02020603050405020304" pitchFamily="18" charset="0"/>
                <a:cs typeface="Times New Roman" panose="02020603050405020304" pitchFamily="18" charset="0"/>
              </a:rPr>
              <a:t>Text Books:</a:t>
            </a:r>
          </a:p>
          <a:p>
            <a:r>
              <a:rPr lang="en-US" sz="2000">
                <a:latin typeface="Times New Roman" panose="02020603050405020304" pitchFamily="18" charset="0"/>
                <a:cs typeface="Times New Roman" panose="02020603050405020304" pitchFamily="18" charset="0"/>
              </a:rPr>
              <a:t>1. Mitchell, Tom M. Machine Learning. 1st ed. McGraw Hill, 2017. ISBN 978-1259096952.</a:t>
            </a:r>
          </a:p>
          <a:p>
            <a:r>
              <a:rPr lang="en-US" sz="2000">
                <a:latin typeface="Times New Roman" panose="02020603050405020304" pitchFamily="18" charset="0"/>
                <a:cs typeface="Times New Roman" panose="02020603050405020304" pitchFamily="18" charset="0"/>
              </a:rPr>
              <a:t>2. </a:t>
            </a:r>
            <a:r>
              <a:rPr lang="en-US" sz="2000" err="1">
                <a:latin typeface="Times New Roman" panose="02020603050405020304" pitchFamily="18" charset="0"/>
                <a:cs typeface="Times New Roman" panose="02020603050405020304" pitchFamily="18" charset="0"/>
              </a:rPr>
              <a:t>Alpaydin</a:t>
            </a:r>
            <a:r>
              <a:rPr lang="en-US" sz="2000">
                <a:latin typeface="Times New Roman" panose="02020603050405020304" pitchFamily="18" charset="0"/>
                <a:cs typeface="Times New Roman" panose="02020603050405020304" pitchFamily="18" charset="0"/>
              </a:rPr>
              <a:t>, </a:t>
            </a:r>
            <a:r>
              <a:rPr lang="en-US" sz="2000" err="1">
                <a:latin typeface="Times New Roman" panose="02020603050405020304" pitchFamily="18" charset="0"/>
                <a:cs typeface="Times New Roman" panose="02020603050405020304" pitchFamily="18" charset="0"/>
              </a:rPr>
              <a:t>Ethem</a:t>
            </a:r>
            <a:r>
              <a:rPr lang="en-US" sz="2000">
                <a:latin typeface="Times New Roman" panose="02020603050405020304" pitchFamily="18" charset="0"/>
                <a:cs typeface="Times New Roman" panose="02020603050405020304" pitchFamily="18" charset="0"/>
              </a:rPr>
              <a:t>. Introduction to machine learning. 4th ed. Phi, 2020. ISBN 978-8120350786.</a:t>
            </a:r>
          </a:p>
          <a:p>
            <a:endParaRPr lang="en-US" sz="2000">
              <a:latin typeface="Times New Roman" panose="02020603050405020304" pitchFamily="18" charset="0"/>
              <a:cs typeface="Times New Roman" panose="02020603050405020304" pitchFamily="18" charset="0"/>
            </a:endParaRPr>
          </a:p>
          <a:p>
            <a:r>
              <a:rPr lang="en-US" sz="2000" b="1">
                <a:latin typeface="Times New Roman" panose="02020603050405020304" pitchFamily="18" charset="0"/>
                <a:cs typeface="Times New Roman" panose="02020603050405020304" pitchFamily="18" charset="0"/>
              </a:rPr>
              <a:t>Reference Books:</a:t>
            </a:r>
          </a:p>
          <a:p>
            <a:r>
              <a:rPr lang="en-US" sz="2000">
                <a:latin typeface="Times New Roman" panose="02020603050405020304" pitchFamily="18" charset="0"/>
                <a:cs typeface="Times New Roman" panose="02020603050405020304" pitchFamily="18" charset="0"/>
              </a:rPr>
              <a:t>1. </a:t>
            </a:r>
            <a:r>
              <a:rPr lang="en-US" sz="2000" err="1">
                <a:latin typeface="Times New Roman" panose="02020603050405020304" pitchFamily="18" charset="0"/>
                <a:cs typeface="Times New Roman" panose="02020603050405020304" pitchFamily="18" charset="0"/>
              </a:rPr>
              <a:t>Campesato</a:t>
            </a:r>
            <a:r>
              <a:rPr lang="en-US" sz="2000">
                <a:latin typeface="Times New Roman" panose="02020603050405020304" pitchFamily="18" charset="0"/>
                <a:cs typeface="Times New Roman" panose="02020603050405020304" pitchFamily="18" charset="0"/>
              </a:rPr>
              <a:t>, Oswald. Artificial intelligence, machine learning, and deep learning. 1st ed. Mercury Learning and Information, 2020. ISBN 9781683924665.</a:t>
            </a:r>
          </a:p>
        </p:txBody>
      </p:sp>
      <p:sp>
        <p:nvSpPr>
          <p:cNvPr id="7" name="Title 1">
            <a:extLst>
              <a:ext uri="{FF2B5EF4-FFF2-40B4-BE49-F238E27FC236}">
                <a16:creationId xmlns:a16="http://schemas.microsoft.com/office/drawing/2014/main" id="{1B3062FA-2CD8-A930-87D2-86A160AADA8E}"/>
              </a:ext>
            </a:extLst>
          </p:cNvPr>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Overview</a:t>
            </a:r>
          </a:p>
        </p:txBody>
      </p:sp>
      <p:cxnSp>
        <p:nvCxnSpPr>
          <p:cNvPr id="8" name="Straight Connector 7">
            <a:extLst>
              <a:ext uri="{FF2B5EF4-FFF2-40B4-BE49-F238E27FC236}">
                <a16:creationId xmlns:a16="http://schemas.microsoft.com/office/drawing/2014/main" id="{A1395F78-30F5-3937-9A59-67E864B7EFC0}"/>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6594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5B054CE-66A9-69B7-25DF-5E63A7E7226F}"/>
              </a:ext>
            </a:extLst>
          </p:cNvPr>
          <p:cNvSpPr txBox="1"/>
          <p:nvPr/>
        </p:nvSpPr>
        <p:spPr>
          <a:xfrm>
            <a:off x="1007197" y="1028343"/>
            <a:ext cx="9410967" cy="1107996"/>
          </a:xfrm>
          <a:prstGeom prst="rect">
            <a:avLst/>
          </a:prstGeom>
          <a:noFill/>
        </p:spPr>
        <p:txBody>
          <a:bodyPr wrap="square" rtlCol="0">
            <a:spAutoFit/>
          </a:bodyPr>
          <a:lstStyle/>
          <a:p>
            <a:r>
              <a:rPr lang="en-US" sz="2400" b="1">
                <a:latin typeface="Times New Roman" panose="02020603050405020304" pitchFamily="18" charset="0"/>
                <a:cs typeface="Times New Roman" panose="02020603050405020304" pitchFamily="18" charset="0"/>
              </a:rPr>
              <a:t>Course Certification:</a:t>
            </a:r>
          </a:p>
          <a:p>
            <a:endParaRPr lang="en-US" sz="2400" b="1">
              <a:latin typeface="Times New Roman" panose="02020603050405020304" pitchFamily="18" charset="0"/>
              <a:cs typeface="Times New Roman" panose="02020603050405020304" pitchFamily="18" charset="0"/>
            </a:endParaRPr>
          </a:p>
          <a:p>
            <a:endParaRPr lang="en-US" b="1"/>
          </a:p>
        </p:txBody>
      </p:sp>
      <p:sp>
        <p:nvSpPr>
          <p:cNvPr id="10" name="TextBox 9">
            <a:extLst>
              <a:ext uri="{FF2B5EF4-FFF2-40B4-BE49-F238E27FC236}">
                <a16:creationId xmlns:a16="http://schemas.microsoft.com/office/drawing/2014/main" id="{1A9471B8-64B2-EEE3-8FEC-CB7C57B99638}"/>
              </a:ext>
            </a:extLst>
          </p:cNvPr>
          <p:cNvSpPr txBox="1"/>
          <p:nvPr/>
        </p:nvSpPr>
        <p:spPr>
          <a:xfrm>
            <a:off x="1007197" y="1580504"/>
            <a:ext cx="10790062" cy="5078313"/>
          </a:xfrm>
          <a:prstGeom prst="rect">
            <a:avLst/>
          </a:prstGeom>
          <a:noFill/>
        </p:spPr>
        <p:txBody>
          <a:bodyPr wrap="square">
            <a:spAutoFit/>
          </a:bodyPr>
          <a:lstStyle/>
          <a:p>
            <a:pPr marL="0" marR="0" algn="just">
              <a:spcBef>
                <a:spcPts val="0"/>
              </a:spcBef>
              <a:spcAft>
                <a:spcPts val="0"/>
              </a:spcAft>
            </a:pPr>
            <a:r>
              <a:rPr lang="en-US" sz="1800" b="1">
                <a:effectLst/>
                <a:latin typeface="Times New Roman" panose="02020603050405020304" pitchFamily="18" charset="0"/>
                <a:ea typeface="Arial" panose="020B0604020202020204" pitchFamily="34" charset="0"/>
                <a:cs typeface="Times New Roman" panose="02020603050405020304" pitchFamily="18" charset="0"/>
              </a:rPr>
              <a:t>Certification (Do any one of these three courses): Min Hours: 24 hours</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b="1">
                <a:effectLst/>
                <a:latin typeface="Times New Roman" panose="02020603050405020304" pitchFamily="18" charset="0"/>
                <a:ea typeface="Arial" panose="020B0604020202020204" pitchFamily="34" charset="0"/>
                <a:cs typeface="Times New Roman" panose="02020603050405020304" pitchFamily="18" charset="0"/>
              </a:rPr>
              <a:t> </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b="1">
                <a:effectLst/>
                <a:latin typeface="Times New Roman" panose="02020603050405020304" pitchFamily="18" charset="0"/>
                <a:ea typeface="Arial" panose="020B0604020202020204" pitchFamily="34" charset="0"/>
                <a:cs typeface="Times New Roman" panose="02020603050405020304" pitchFamily="18" charset="0"/>
              </a:rPr>
              <a:t>Advanced Learning Algorithms (32 hours) </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u="sng">
                <a:solidFill>
                  <a:srgbClr val="0000FF"/>
                </a:solidFill>
                <a:effectLst/>
                <a:latin typeface="Times New Roman" panose="02020603050405020304" pitchFamily="18" charset="0"/>
                <a:ea typeface="Arial" panose="020B0604020202020204" pitchFamily="34" charset="0"/>
                <a:cs typeface="Times New Roman" panose="02020603050405020304" pitchFamily="18" charset="0"/>
                <a:hlinkClick r:id="rId2"/>
              </a:rPr>
              <a:t>https://www.coursera.org/learn/advanced-learning-algorithms?specialization=machine-learning-introduction</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a:effectLst/>
                <a:latin typeface="Times New Roman" panose="02020603050405020304" pitchFamily="18" charset="0"/>
                <a:ea typeface="Arial" panose="020B0604020202020204" pitchFamily="34" charset="0"/>
                <a:cs typeface="Times New Roman" panose="02020603050405020304" pitchFamily="18" charset="0"/>
              </a:rPr>
              <a:t> </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a:effectLst/>
                <a:latin typeface="Times New Roman" panose="02020603050405020304" pitchFamily="18" charset="0"/>
                <a:ea typeface="Arial" panose="020B0604020202020204" pitchFamily="34" charset="0"/>
                <a:cs typeface="Times New Roman" panose="02020603050405020304" pitchFamily="18" charset="0"/>
              </a:rPr>
              <a:t>OR</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a:effectLst/>
                <a:latin typeface="Times New Roman" panose="02020603050405020304" pitchFamily="18" charset="0"/>
                <a:ea typeface="Arial" panose="020B0604020202020204" pitchFamily="34" charset="0"/>
                <a:cs typeface="Times New Roman" panose="02020603050405020304" pitchFamily="18" charset="0"/>
              </a:rPr>
              <a:t> </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b="1">
                <a:effectLst/>
                <a:latin typeface="Times New Roman" panose="02020603050405020304" pitchFamily="18" charset="0"/>
                <a:ea typeface="Arial" panose="020B0604020202020204" pitchFamily="34" charset="0"/>
                <a:cs typeface="Times New Roman" panose="02020603050405020304" pitchFamily="18" charset="0"/>
              </a:rPr>
              <a:t>Unsupervised Learning, Recommenders, Reinforcement Learning (27 hours)</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u="sng">
                <a:solidFill>
                  <a:srgbClr val="0000FF"/>
                </a:solidFill>
                <a:effectLst/>
                <a:latin typeface="Times New Roman" panose="02020603050405020304" pitchFamily="18" charset="0"/>
                <a:ea typeface="Arial" panose="020B0604020202020204" pitchFamily="34" charset="0"/>
                <a:cs typeface="Times New Roman" panose="02020603050405020304" pitchFamily="18" charset="0"/>
                <a:hlinkClick r:id="rId3"/>
              </a:rPr>
              <a:t>https://www.coursera.org/learn/unsupervised-learning-recommenders-reinforcement-learning?specialization=machine-learning-introduction</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a:effectLst/>
                <a:latin typeface="Times New Roman" panose="02020603050405020304" pitchFamily="18" charset="0"/>
                <a:ea typeface="Arial" panose="020B0604020202020204" pitchFamily="34" charset="0"/>
                <a:cs typeface="Times New Roman" panose="02020603050405020304" pitchFamily="18" charset="0"/>
              </a:rPr>
              <a:t> </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a:effectLst/>
                <a:latin typeface="Times New Roman" panose="02020603050405020304" pitchFamily="18" charset="0"/>
                <a:ea typeface="Arial" panose="020B0604020202020204" pitchFamily="34" charset="0"/>
                <a:cs typeface="Times New Roman" panose="02020603050405020304" pitchFamily="18" charset="0"/>
              </a:rPr>
              <a:t>OR</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a:effectLst/>
                <a:latin typeface="Times New Roman" panose="02020603050405020304" pitchFamily="18" charset="0"/>
                <a:ea typeface="Arial" panose="020B0604020202020204" pitchFamily="34" charset="0"/>
                <a:cs typeface="Times New Roman" panose="02020603050405020304" pitchFamily="18" charset="0"/>
              </a:rPr>
              <a:t> </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b="1">
                <a:effectLst/>
                <a:latin typeface="Times New Roman" panose="02020603050405020304" pitchFamily="18" charset="0"/>
                <a:ea typeface="Arial" panose="020B0604020202020204" pitchFamily="34" charset="0"/>
                <a:cs typeface="Times New Roman" panose="02020603050405020304" pitchFamily="18" charset="0"/>
              </a:rPr>
              <a:t>NPTEL Course: Introduction to Machine Learning – IITKGP (</a:t>
            </a:r>
            <a:r>
              <a:rPr lang="en-US" sz="18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noc25-cs149</a:t>
            </a:r>
            <a:r>
              <a:rPr lang="en-US" sz="1800" b="1">
                <a:effectLst/>
                <a:latin typeface="Times New Roman" panose="02020603050405020304" pitchFamily="18" charset="0"/>
                <a:ea typeface="Arial" panose="020B0604020202020204" pitchFamily="34" charset="0"/>
                <a:cs typeface="Times New Roman" panose="02020603050405020304" pitchFamily="18" charset="0"/>
              </a:rPr>
              <a:t>)</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b="1">
                <a:effectLst/>
                <a:latin typeface="Times New Roman" panose="02020603050405020304" pitchFamily="18" charset="0"/>
                <a:ea typeface="Arial" panose="020B0604020202020204" pitchFamily="34" charset="0"/>
                <a:cs typeface="Times New Roman" panose="02020603050405020304" pitchFamily="18" charset="0"/>
              </a:rPr>
              <a:t>By Prof. </a:t>
            </a:r>
            <a:r>
              <a:rPr lang="en-US" sz="1800" b="1" err="1">
                <a:effectLst/>
                <a:latin typeface="Times New Roman" panose="02020603050405020304" pitchFamily="18" charset="0"/>
                <a:ea typeface="Arial" panose="020B0604020202020204" pitchFamily="34" charset="0"/>
                <a:cs typeface="Times New Roman" panose="02020603050405020304" pitchFamily="18" charset="0"/>
              </a:rPr>
              <a:t>Sudeshna</a:t>
            </a:r>
            <a:r>
              <a:rPr lang="en-US" sz="1800" b="1">
                <a:effectLst/>
                <a:latin typeface="Times New Roman" panose="02020603050405020304" pitchFamily="18" charset="0"/>
                <a:ea typeface="Arial" panose="020B0604020202020204" pitchFamily="34" charset="0"/>
                <a:cs typeface="Times New Roman" panose="02020603050405020304" pitchFamily="18" charset="0"/>
              </a:rPr>
              <a:t> Sarkar (IIT Kharagpur)</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b="1">
                <a:effectLst/>
                <a:latin typeface="Times New Roman" panose="02020603050405020304" pitchFamily="18" charset="0"/>
                <a:ea typeface="Arial" panose="020B0604020202020204" pitchFamily="34" charset="0"/>
                <a:cs typeface="Times New Roman" panose="02020603050405020304" pitchFamily="18" charset="0"/>
              </a:rPr>
              <a:t>Duration: 8 weeks</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a:effectLst/>
                <a:latin typeface="Times New Roman" panose="02020603050405020304" pitchFamily="18" charset="0"/>
                <a:ea typeface="Arial" panose="020B0604020202020204" pitchFamily="34" charset="0"/>
                <a:cs typeface="Times New Roman" panose="02020603050405020304" pitchFamily="18" charset="0"/>
              </a:rPr>
              <a:t>Start Date: 21</a:t>
            </a:r>
            <a:r>
              <a:rPr lang="en-US" sz="1800" baseline="30000">
                <a:effectLst/>
                <a:latin typeface="Times New Roman" panose="02020603050405020304" pitchFamily="18" charset="0"/>
                <a:ea typeface="Arial" panose="020B0604020202020204" pitchFamily="34" charset="0"/>
                <a:cs typeface="Times New Roman" panose="02020603050405020304" pitchFamily="18" charset="0"/>
              </a:rPr>
              <a:t>st</a:t>
            </a:r>
            <a:r>
              <a:rPr lang="en-US" sz="1800">
                <a:effectLst/>
                <a:latin typeface="Times New Roman" panose="02020603050405020304" pitchFamily="18" charset="0"/>
                <a:ea typeface="Arial" panose="020B0604020202020204" pitchFamily="34" charset="0"/>
                <a:cs typeface="Times New Roman" panose="02020603050405020304" pitchFamily="18" charset="0"/>
              </a:rPr>
              <a:t> July 2025, End Date: 12 September 2025, Proctored Exam Date: 21</a:t>
            </a:r>
            <a:r>
              <a:rPr lang="en-US" sz="1800" baseline="30000">
                <a:effectLst/>
                <a:latin typeface="Times New Roman" panose="02020603050405020304" pitchFamily="18" charset="0"/>
                <a:ea typeface="Arial" panose="020B0604020202020204" pitchFamily="34" charset="0"/>
                <a:cs typeface="Times New Roman" panose="02020603050405020304" pitchFamily="18" charset="0"/>
              </a:rPr>
              <a:t>st</a:t>
            </a:r>
            <a:r>
              <a:rPr lang="en-US" sz="1800">
                <a:effectLst/>
                <a:latin typeface="Times New Roman" panose="02020603050405020304" pitchFamily="18" charset="0"/>
                <a:ea typeface="Arial" panose="020B0604020202020204" pitchFamily="34" charset="0"/>
                <a:cs typeface="Times New Roman" panose="02020603050405020304" pitchFamily="18" charset="0"/>
              </a:rPr>
              <a:t> September 2025</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a:p>
            <a:pPr marL="0" marR="0" algn="just">
              <a:spcBef>
                <a:spcPts val="0"/>
              </a:spcBef>
              <a:spcAft>
                <a:spcPts val="0"/>
              </a:spcAft>
            </a:pPr>
            <a:r>
              <a:rPr lang="en-US" sz="1800" u="sng">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https://onlinecourses.nptel.ac.in/noc25_cs149/preview</a:t>
            </a:r>
            <a:endParaRPr lang="en-US" sz="240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2D09E08D-CF06-9310-2372-85E7B1DBB6F3}"/>
              </a:ext>
            </a:extLst>
          </p:cNvPr>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Overview</a:t>
            </a:r>
          </a:p>
        </p:txBody>
      </p:sp>
      <p:cxnSp>
        <p:nvCxnSpPr>
          <p:cNvPr id="7" name="Straight Connector 6">
            <a:extLst>
              <a:ext uri="{FF2B5EF4-FFF2-40B4-BE49-F238E27FC236}">
                <a16:creationId xmlns:a16="http://schemas.microsoft.com/office/drawing/2014/main" id="{CB25073D-C8BF-4164-65B6-5B1D7B263018}"/>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0343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DF1F7109-6D42-A6CD-F452-0870CFC44C57}"/>
              </a:ext>
            </a:extLst>
          </p:cNvPr>
          <p:cNvSpPr/>
          <p:nvPr/>
        </p:nvSpPr>
        <p:spPr>
          <a:xfrm>
            <a:off x="967225" y="1294826"/>
            <a:ext cx="3483964" cy="65956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400" b="1">
                <a:latin typeface="Times New Roman" pitchFamily="18" charset="0"/>
                <a:cs typeface="Times New Roman" pitchFamily="18" charset="0"/>
              </a:rPr>
              <a:t>Learning ↔ Intelligence </a:t>
            </a:r>
          </a:p>
        </p:txBody>
      </p:sp>
      <p:sp>
        <p:nvSpPr>
          <p:cNvPr id="2" name="Title 1"/>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Overview of AI-ML</a:t>
            </a:r>
          </a:p>
        </p:txBody>
      </p:sp>
      <p:sp>
        <p:nvSpPr>
          <p:cNvPr id="3" name="Content Placeholder 2"/>
          <p:cNvSpPr>
            <a:spLocks noGrp="1"/>
          </p:cNvSpPr>
          <p:nvPr>
            <p:ph idx="1"/>
          </p:nvPr>
        </p:nvSpPr>
        <p:spPr>
          <a:xfrm>
            <a:off x="876300" y="2106776"/>
            <a:ext cx="10515600" cy="1345369"/>
          </a:xfrm>
        </p:spPr>
        <p:txBody>
          <a:bodyPr>
            <a:normAutofit/>
          </a:bodyPr>
          <a:lstStyle/>
          <a:p>
            <a:r>
              <a:rPr lang="en-IN" sz="2400" b="1">
                <a:latin typeface="Times New Roman" pitchFamily="18" charset="0"/>
                <a:cs typeface="Times New Roman" pitchFamily="18" charset="0"/>
              </a:rPr>
              <a:t>Learning:</a:t>
            </a:r>
            <a:r>
              <a:rPr lang="en-IN" sz="2400">
                <a:latin typeface="Times New Roman" pitchFamily="18" charset="0"/>
                <a:cs typeface="Times New Roman" pitchFamily="18" charset="0"/>
              </a:rPr>
              <a:t> Acquisition of knowledge or skills through study, experience, or being taught.</a:t>
            </a:r>
          </a:p>
          <a:p>
            <a:r>
              <a:rPr lang="en-IN" sz="2400" b="1">
                <a:latin typeface="Times New Roman" pitchFamily="18" charset="0"/>
                <a:cs typeface="Times New Roman" pitchFamily="18" charset="0"/>
              </a:rPr>
              <a:t>Intelligence</a:t>
            </a:r>
            <a:r>
              <a:rPr lang="en-IN" sz="2400">
                <a:latin typeface="Times New Roman" pitchFamily="18" charset="0"/>
                <a:cs typeface="Times New Roman" pitchFamily="18" charset="0"/>
              </a:rPr>
              <a:t> is the ability to learn and use concepts to solve problems.</a:t>
            </a:r>
          </a:p>
          <a:p>
            <a:endParaRPr lang="en-IN" sz="2400">
              <a:latin typeface="Times New Roman" pitchFamily="18" charset="0"/>
              <a:cs typeface="Times New Roman" pitchFamily="18" charset="0"/>
            </a:endParaRPr>
          </a:p>
          <a:p>
            <a:pPr marL="0" indent="0" algn="ctr">
              <a:buNone/>
            </a:pPr>
            <a:endParaRPr lang="en-IN" sz="2400">
              <a:latin typeface="Times New Roman" pitchFamily="18" charset="0"/>
              <a:cs typeface="Times New Roman" pitchFamily="18" charset="0"/>
            </a:endParaRPr>
          </a:p>
        </p:txBody>
      </p:sp>
      <p:sp>
        <p:nvSpPr>
          <p:cNvPr id="7" name="Content Placeholder 2">
            <a:extLst>
              <a:ext uri="{FF2B5EF4-FFF2-40B4-BE49-F238E27FC236}">
                <a16:creationId xmlns:a16="http://schemas.microsoft.com/office/drawing/2014/main" id="{FF220C66-A4E6-C8D7-391A-04D70E625C9C}"/>
              </a:ext>
            </a:extLst>
          </p:cNvPr>
          <p:cNvSpPr txBox="1">
            <a:spLocks/>
          </p:cNvSpPr>
          <p:nvPr/>
        </p:nvSpPr>
        <p:spPr>
          <a:xfrm>
            <a:off x="876300" y="4495031"/>
            <a:ext cx="10515600" cy="18626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IN" sz="2400" b="1">
                <a:latin typeface="Times New Roman" pitchFamily="18" charset="0"/>
                <a:cs typeface="Times New Roman" pitchFamily="18" charset="0"/>
              </a:rPr>
              <a:t>Artificial Intelligence (AI):</a:t>
            </a:r>
            <a:r>
              <a:rPr lang="en-IN" sz="2400">
                <a:latin typeface="Times New Roman" pitchFamily="18" charset="0"/>
                <a:cs typeface="Times New Roman" pitchFamily="18" charset="0"/>
              </a:rPr>
              <a:t> is the science of making machines do things that require intelligence if done by human. (Minsky 1986). </a:t>
            </a:r>
          </a:p>
          <a:p>
            <a:r>
              <a:rPr lang="en-IN" sz="2400">
                <a:latin typeface="Times New Roman" pitchFamily="18" charset="0"/>
                <a:cs typeface="Times New Roman" pitchFamily="18" charset="0"/>
              </a:rPr>
              <a:t> </a:t>
            </a:r>
            <a:r>
              <a:rPr lang="en-IN" sz="2400" b="1">
                <a:latin typeface="Times New Roman" pitchFamily="18" charset="0"/>
                <a:cs typeface="Times New Roman" pitchFamily="18" charset="0"/>
              </a:rPr>
              <a:t>Machine Learning (ML):</a:t>
            </a:r>
            <a:r>
              <a:rPr lang="en-IN" sz="2400">
                <a:latin typeface="Times New Roman" pitchFamily="18" charset="0"/>
                <a:cs typeface="Times New Roman" pitchFamily="18" charset="0"/>
              </a:rPr>
              <a:t> is an area of AI concerned with development of techniques which allow machines to learn. </a:t>
            </a:r>
          </a:p>
        </p:txBody>
      </p:sp>
      <p:sp>
        <p:nvSpPr>
          <p:cNvPr id="10" name="Rectangle: Rounded Corners 9">
            <a:extLst>
              <a:ext uri="{FF2B5EF4-FFF2-40B4-BE49-F238E27FC236}">
                <a16:creationId xmlns:a16="http://schemas.microsoft.com/office/drawing/2014/main" id="{762B94E8-9E92-C874-B94F-CA816E8E5609}"/>
              </a:ext>
            </a:extLst>
          </p:cNvPr>
          <p:cNvSpPr/>
          <p:nvPr/>
        </p:nvSpPr>
        <p:spPr>
          <a:xfrm>
            <a:off x="967225" y="3722535"/>
            <a:ext cx="6093500" cy="51082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r>
              <a:rPr lang="en-IN" sz="2400" b="1">
                <a:latin typeface="Times New Roman" pitchFamily="18" charset="0"/>
                <a:cs typeface="Times New Roman" pitchFamily="18" charset="0"/>
              </a:rPr>
              <a:t>Machine Learning ↔ Artificial Intelligence </a:t>
            </a:r>
          </a:p>
        </p:txBody>
      </p:sp>
      <p:cxnSp>
        <p:nvCxnSpPr>
          <p:cNvPr id="4" name="Straight Connector 3">
            <a:extLst>
              <a:ext uri="{FF2B5EF4-FFF2-40B4-BE49-F238E27FC236}">
                <a16:creationId xmlns:a16="http://schemas.microsoft.com/office/drawing/2014/main" id="{7B9879F7-3A1D-F2AB-DE14-AC3E9F018ECD}"/>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39011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Artificial Intelligence (AI)</a:t>
            </a:r>
          </a:p>
        </p:txBody>
      </p:sp>
      <p:sp>
        <p:nvSpPr>
          <p:cNvPr id="11" name="TextBox 10">
            <a:extLst>
              <a:ext uri="{FF2B5EF4-FFF2-40B4-BE49-F238E27FC236}">
                <a16:creationId xmlns:a16="http://schemas.microsoft.com/office/drawing/2014/main" id="{06381CCD-359B-D8A2-1997-A5B56A02FD41}"/>
              </a:ext>
            </a:extLst>
          </p:cNvPr>
          <p:cNvSpPr txBox="1"/>
          <p:nvPr/>
        </p:nvSpPr>
        <p:spPr>
          <a:xfrm>
            <a:off x="842305" y="1325563"/>
            <a:ext cx="10775072" cy="4893647"/>
          </a:xfrm>
          <a:prstGeom prst="rect">
            <a:avLst/>
          </a:prstGeom>
          <a:noFill/>
        </p:spPr>
        <p:txBody>
          <a:bodyPr wrap="square">
            <a:spAutoFit/>
          </a:bodyPr>
          <a:lstStyle/>
          <a:p>
            <a:pPr marL="342900" indent="-342900">
              <a:buFont typeface="Arial" panose="020B0604020202020204" pitchFamily="34" charset="0"/>
              <a:buChar char="•"/>
            </a:pPr>
            <a:r>
              <a:rPr lang="en-US" altLang="en-US" sz="2400" b="1">
                <a:latin typeface="Times New Roman" panose="02020603050405020304" pitchFamily="18" charset="0"/>
                <a:cs typeface="Times New Roman" panose="02020603050405020304" pitchFamily="18" charset="0"/>
              </a:rPr>
              <a:t>Intelligence</a:t>
            </a:r>
            <a:r>
              <a:rPr lang="en-US" altLang="en-US" sz="2400">
                <a:latin typeface="Times New Roman" panose="02020603050405020304" pitchFamily="18" charset="0"/>
                <a:cs typeface="Times New Roman" panose="02020603050405020304" pitchFamily="18" charset="0"/>
              </a:rPr>
              <a:t> is taking some input data, process it, and make some useful meaningful well-informed decisions based on it. When computers try to do the same, it is known as </a:t>
            </a:r>
            <a:r>
              <a:rPr lang="en-US" altLang="en-US" sz="2400" b="1">
                <a:latin typeface="Times New Roman" panose="02020603050405020304" pitchFamily="18" charset="0"/>
                <a:cs typeface="Times New Roman" panose="02020603050405020304" pitchFamily="18" charset="0"/>
              </a:rPr>
              <a:t>Artificial Intelligence (AI)</a:t>
            </a:r>
            <a:r>
              <a:rPr lang="en-US" altLang="en-US" sz="2400">
                <a:latin typeface="Times New Roman" panose="02020603050405020304" pitchFamily="18" charset="0"/>
                <a:cs typeface="Times New Roman" panose="02020603050405020304" pitchFamily="18" charset="0"/>
              </a:rPr>
              <a:t>. </a:t>
            </a:r>
          </a:p>
          <a:p>
            <a:endParaRPr lang="en-US" altLang="en-US" sz="24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a:latin typeface="Times New Roman" panose="02020603050405020304" pitchFamily="18" charset="0"/>
                <a:ea typeface="Open Sans"/>
                <a:cs typeface="Times New Roman" panose="02020603050405020304" pitchFamily="18" charset="0"/>
                <a:sym typeface="Open Sans"/>
              </a:rPr>
              <a:t>In other words, </a:t>
            </a:r>
            <a:r>
              <a:rPr lang="en-US" sz="2400" b="1">
                <a:latin typeface="Times New Roman" panose="02020603050405020304" pitchFamily="18" charset="0"/>
                <a:cs typeface="Times New Roman" panose="02020603050405020304" pitchFamily="18" charset="0"/>
              </a:rPr>
              <a:t>Artificial Intelligence (AI)</a:t>
            </a:r>
            <a:r>
              <a:rPr lang="en-US" sz="2400">
                <a:latin typeface="Times New Roman" panose="02020603050405020304" pitchFamily="18" charset="0"/>
                <a:cs typeface="Times New Roman" panose="02020603050405020304" pitchFamily="18" charset="0"/>
              </a:rPr>
              <a:t> is the </a:t>
            </a:r>
            <a:r>
              <a:rPr lang="en-US" sz="2400" b="1">
                <a:latin typeface="Times New Roman" panose="02020603050405020304" pitchFamily="18" charset="0"/>
                <a:cs typeface="Times New Roman" panose="02020603050405020304" pitchFamily="18" charset="0"/>
              </a:rPr>
              <a:t>science of making machines "think" like humans</a:t>
            </a:r>
            <a:r>
              <a:rPr lang="en-US" sz="2400">
                <a:latin typeface="Times New Roman" panose="02020603050405020304" pitchFamily="18" charset="0"/>
                <a:cs typeface="Times New Roman" panose="02020603050405020304" pitchFamily="18" charset="0"/>
              </a:rPr>
              <a:t> — enabling them to perform tasks such as learning, reasoning, problem-solving, perception, and language understanding</a:t>
            </a:r>
            <a:endParaRPr lang="en" sz="2400">
              <a:latin typeface="Times New Roman" panose="02020603050405020304" pitchFamily="18" charset="0"/>
              <a:ea typeface="Open Sans"/>
              <a:cs typeface="Times New Roman" panose="02020603050405020304" pitchFamily="18" charset="0"/>
              <a:sym typeface="Open Sans"/>
            </a:endParaRPr>
          </a:p>
          <a:p>
            <a:pPr marL="342900" indent="-342900">
              <a:buFont typeface="Arial" panose="020B0604020202020204" pitchFamily="34" charset="0"/>
              <a:buChar char="•"/>
            </a:pPr>
            <a:endParaRPr lang="en-US" sz="24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a:latin typeface="Times New Roman" panose="02020603050405020304" pitchFamily="18" charset="0"/>
                <a:cs typeface="Times New Roman" panose="02020603050405020304" pitchFamily="18" charset="0"/>
              </a:rPr>
              <a:t>The term </a:t>
            </a:r>
            <a:r>
              <a:rPr lang="en-US" sz="2400" b="1">
                <a:latin typeface="Times New Roman" panose="02020603050405020304" pitchFamily="18" charset="0"/>
                <a:cs typeface="Times New Roman" panose="02020603050405020304" pitchFamily="18" charset="0"/>
              </a:rPr>
              <a:t>Artificial Intelligence </a:t>
            </a:r>
            <a:r>
              <a:rPr lang="en-US" sz="2400">
                <a:latin typeface="Times New Roman" panose="02020603050405020304" pitchFamily="18" charset="0"/>
                <a:cs typeface="Times New Roman" panose="02020603050405020304" pitchFamily="18" charset="0"/>
              </a:rPr>
              <a:t>was coined in back 1956 by John McCarthy.</a:t>
            </a:r>
          </a:p>
          <a:p>
            <a:pPr marL="342900" indent="-342900">
              <a:buFont typeface="Arial" panose="020B0604020202020204" pitchFamily="34" charset="0"/>
              <a:buChar char="•"/>
            </a:pPr>
            <a:endParaRPr lang="en-US" sz="240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400">
                <a:latin typeface="Times New Roman" panose="02020603050405020304" pitchFamily="18" charset="0"/>
                <a:cs typeface="Times New Roman" panose="02020603050405020304" pitchFamily="18" charset="0"/>
              </a:rPr>
              <a:t>But AI has seen sudden boom – thanks to increased data volume, advanced algorithms, increase in computation power and storage.</a:t>
            </a:r>
          </a:p>
          <a:p>
            <a:pPr marL="342900" indent="-342900">
              <a:buFont typeface="Arial" panose="020B0604020202020204" pitchFamily="34" charset="0"/>
              <a:buChar char="•"/>
            </a:pPr>
            <a:endParaRPr lang="en-US" sz="2400">
              <a:latin typeface="Times New Roman" panose="02020603050405020304" pitchFamily="18" charset="0"/>
              <a:ea typeface="Open Sans"/>
              <a:cs typeface="Times New Roman" panose="02020603050405020304" pitchFamily="18" charset="0"/>
              <a:sym typeface="Open Sans"/>
            </a:endParaRPr>
          </a:p>
        </p:txBody>
      </p:sp>
      <p:cxnSp>
        <p:nvCxnSpPr>
          <p:cNvPr id="3" name="Straight Connector 2">
            <a:extLst>
              <a:ext uri="{FF2B5EF4-FFF2-40B4-BE49-F238E27FC236}">
                <a16:creationId xmlns:a16="http://schemas.microsoft.com/office/drawing/2014/main" id="{9FFC9232-0F3D-BF13-4461-6E51D2C9C5C7}"/>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390492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AI is everywhere</a:t>
            </a:r>
          </a:p>
        </p:txBody>
      </p:sp>
      <p:pic>
        <p:nvPicPr>
          <p:cNvPr id="9" name="Picture 8">
            <a:extLst>
              <a:ext uri="{FF2B5EF4-FFF2-40B4-BE49-F238E27FC236}">
                <a16:creationId xmlns:a16="http://schemas.microsoft.com/office/drawing/2014/main" id="{C356703B-A591-E735-D099-756D6F0724A1}"/>
              </a:ext>
            </a:extLst>
          </p:cNvPr>
          <p:cNvPicPr>
            <a:picLocks noChangeAspect="1"/>
          </p:cNvPicPr>
          <p:nvPr/>
        </p:nvPicPr>
        <p:blipFill>
          <a:blip r:embed="rId2"/>
          <a:stretch>
            <a:fillRect/>
          </a:stretch>
        </p:blipFill>
        <p:spPr>
          <a:xfrm>
            <a:off x="4656646" y="1192885"/>
            <a:ext cx="3925123" cy="2205419"/>
          </a:xfrm>
          <a:prstGeom prst="rect">
            <a:avLst/>
          </a:prstGeom>
        </p:spPr>
      </p:pic>
      <p:pic>
        <p:nvPicPr>
          <p:cNvPr id="11" name="Picture 10">
            <a:extLst>
              <a:ext uri="{FF2B5EF4-FFF2-40B4-BE49-F238E27FC236}">
                <a16:creationId xmlns:a16="http://schemas.microsoft.com/office/drawing/2014/main" id="{062F518F-DFCE-D51F-C42D-1B8DAD530657}"/>
              </a:ext>
            </a:extLst>
          </p:cNvPr>
          <p:cNvPicPr>
            <a:picLocks noChangeAspect="1"/>
          </p:cNvPicPr>
          <p:nvPr/>
        </p:nvPicPr>
        <p:blipFill>
          <a:blip r:embed="rId3"/>
          <a:stretch>
            <a:fillRect/>
          </a:stretch>
        </p:blipFill>
        <p:spPr>
          <a:xfrm>
            <a:off x="3667726" y="3676788"/>
            <a:ext cx="5448763" cy="2974899"/>
          </a:xfrm>
          <a:prstGeom prst="rect">
            <a:avLst/>
          </a:prstGeom>
        </p:spPr>
      </p:pic>
      <p:pic>
        <p:nvPicPr>
          <p:cNvPr id="12" name="Picture 11">
            <a:extLst>
              <a:ext uri="{FF2B5EF4-FFF2-40B4-BE49-F238E27FC236}">
                <a16:creationId xmlns:a16="http://schemas.microsoft.com/office/drawing/2014/main" id="{D688BB6C-9417-8D92-55EB-D522DC679CCF}"/>
              </a:ext>
            </a:extLst>
          </p:cNvPr>
          <p:cNvPicPr>
            <a:picLocks noChangeAspect="1"/>
          </p:cNvPicPr>
          <p:nvPr/>
        </p:nvPicPr>
        <p:blipFill>
          <a:blip r:embed="rId4"/>
          <a:stretch>
            <a:fillRect/>
          </a:stretch>
        </p:blipFill>
        <p:spPr>
          <a:xfrm>
            <a:off x="9191543" y="1143000"/>
            <a:ext cx="2800513" cy="4572000"/>
          </a:xfrm>
          <a:prstGeom prst="rect">
            <a:avLst/>
          </a:prstGeom>
        </p:spPr>
      </p:pic>
      <p:pic>
        <p:nvPicPr>
          <p:cNvPr id="13" name="Picture 12">
            <a:extLst>
              <a:ext uri="{FF2B5EF4-FFF2-40B4-BE49-F238E27FC236}">
                <a16:creationId xmlns:a16="http://schemas.microsoft.com/office/drawing/2014/main" id="{299DD2B6-62B2-98BD-205B-D8B8B72CDD4D}"/>
              </a:ext>
            </a:extLst>
          </p:cNvPr>
          <p:cNvPicPr>
            <a:picLocks noChangeAspect="1"/>
          </p:cNvPicPr>
          <p:nvPr/>
        </p:nvPicPr>
        <p:blipFill>
          <a:blip r:embed="rId5"/>
          <a:stretch>
            <a:fillRect/>
          </a:stretch>
        </p:blipFill>
        <p:spPr>
          <a:xfrm>
            <a:off x="327157" y="1183574"/>
            <a:ext cx="3057952" cy="5468113"/>
          </a:xfrm>
          <a:prstGeom prst="rect">
            <a:avLst/>
          </a:prstGeom>
        </p:spPr>
      </p:pic>
      <p:cxnSp>
        <p:nvCxnSpPr>
          <p:cNvPr id="3" name="Straight Connector 2">
            <a:extLst>
              <a:ext uri="{FF2B5EF4-FFF2-40B4-BE49-F238E27FC236}">
                <a16:creationId xmlns:a16="http://schemas.microsoft.com/office/drawing/2014/main" id="{E868FEB9-887F-37ED-60BD-FBD1105706A2}"/>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2135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Applications of AI</a:t>
            </a:r>
          </a:p>
        </p:txBody>
      </p:sp>
      <p:pic>
        <p:nvPicPr>
          <p:cNvPr id="3" name="Picture 4" descr="Real World Artificial Intelligence Applications in various sectors. -  TechVidvan">
            <a:extLst>
              <a:ext uri="{FF2B5EF4-FFF2-40B4-BE49-F238E27FC236}">
                <a16:creationId xmlns:a16="http://schemas.microsoft.com/office/drawing/2014/main" id="{780FB1CB-F0C4-259B-45AD-974689AE13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8419" y="1679206"/>
            <a:ext cx="7165120" cy="3744352"/>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3BFC784D-5408-BD0B-6DA5-62F3FD69F164}"/>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5788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by swapna.c</a:t>
            </a:r>
          </a:p>
        </p:txBody>
      </p:sp>
      <p:sp>
        <p:nvSpPr>
          <p:cNvPr id="8" name="Title 1">
            <a:extLst>
              <a:ext uri="{FF2B5EF4-FFF2-40B4-BE49-F238E27FC236}">
                <a16:creationId xmlns:a16="http://schemas.microsoft.com/office/drawing/2014/main" id="{991BA802-3D45-4E0C-D372-BE4FFEF41DD1}"/>
              </a:ext>
            </a:extLst>
          </p:cNvPr>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Sub-domains of AI</a:t>
            </a:r>
          </a:p>
        </p:txBody>
      </p:sp>
      <p:pic>
        <p:nvPicPr>
          <p:cNvPr id="11" name="Picture 2" descr="Fields of Artificial Intelligence - SwissCognitive – The Global AI Hub">
            <a:extLst>
              <a:ext uri="{FF2B5EF4-FFF2-40B4-BE49-F238E27FC236}">
                <a16:creationId xmlns:a16="http://schemas.microsoft.com/office/drawing/2014/main" id="{C4C88D64-41B1-3E23-255C-8D6CD72FE1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29929" y="1479374"/>
            <a:ext cx="9361871" cy="4464226"/>
          </a:xfrm>
          <a:prstGeom prst="rect">
            <a:avLst/>
          </a:prstGeom>
          <a:noFill/>
          <a:extLst>
            <a:ext uri="{909E8E84-426E-40DD-AFC4-6F175D3DCCD1}">
              <a14:hiddenFill xmlns:a14="http://schemas.microsoft.com/office/drawing/2010/main">
                <a:solidFill>
                  <a:srgbClr val="FFFFFF"/>
                </a:solidFill>
              </a14:hiddenFill>
            </a:ext>
          </a:extLst>
        </p:spPr>
      </p:pic>
      <p:cxnSp>
        <p:nvCxnSpPr>
          <p:cNvPr id="2" name="Straight Connector 1">
            <a:extLst>
              <a:ext uri="{FF2B5EF4-FFF2-40B4-BE49-F238E27FC236}">
                <a16:creationId xmlns:a16="http://schemas.microsoft.com/office/drawing/2014/main" id="{CBA55D45-5BC0-2827-B096-7BB0262967E4}"/>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91BA802-3D45-4E0C-D372-BE4FFEF41DD1}"/>
              </a:ext>
            </a:extLst>
          </p:cNvPr>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AI vs ML vs DL</a:t>
            </a:r>
          </a:p>
        </p:txBody>
      </p:sp>
      <p:pic>
        <p:nvPicPr>
          <p:cNvPr id="2" name="Picture 1">
            <a:extLst>
              <a:ext uri="{FF2B5EF4-FFF2-40B4-BE49-F238E27FC236}">
                <a16:creationId xmlns:a16="http://schemas.microsoft.com/office/drawing/2014/main" id="{22289BA6-595C-092F-1636-E2409F3160FF}"/>
              </a:ext>
            </a:extLst>
          </p:cNvPr>
          <p:cNvPicPr>
            <a:picLocks noChangeAspect="1"/>
          </p:cNvPicPr>
          <p:nvPr/>
        </p:nvPicPr>
        <p:blipFill>
          <a:blip r:embed="rId2"/>
          <a:stretch>
            <a:fillRect/>
          </a:stretch>
        </p:blipFill>
        <p:spPr>
          <a:xfrm>
            <a:off x="1414462" y="1325563"/>
            <a:ext cx="9363075" cy="5186596"/>
          </a:xfrm>
          <a:prstGeom prst="rect">
            <a:avLst/>
          </a:prstGeom>
        </p:spPr>
      </p:pic>
      <p:cxnSp>
        <p:nvCxnSpPr>
          <p:cNvPr id="3" name="Straight Connector 2">
            <a:extLst>
              <a:ext uri="{FF2B5EF4-FFF2-40B4-BE49-F238E27FC236}">
                <a16:creationId xmlns:a16="http://schemas.microsoft.com/office/drawing/2014/main" id="{69F5443E-C01E-3D27-219E-2E87903016D9}"/>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6629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91BA802-3D45-4E0C-D372-BE4FFEF41DD1}"/>
              </a:ext>
            </a:extLst>
          </p:cNvPr>
          <p:cNvSpPr>
            <a:spLocks noGrp="1"/>
          </p:cNvSpPr>
          <p:nvPr>
            <p:ph type="title"/>
          </p:nvPr>
        </p:nvSpPr>
        <p:spPr>
          <a:xfrm>
            <a:off x="1007197" y="0"/>
            <a:ext cx="9173266" cy="1325563"/>
          </a:xfrm>
        </p:spPr>
        <p:txBody>
          <a:bodyPr>
            <a:normAutofit/>
          </a:bodyPr>
          <a:lstStyle/>
          <a:p>
            <a:r>
              <a:rPr lang="en-IN" sz="3200" b="1">
                <a:solidFill>
                  <a:srgbClr val="C00000"/>
                </a:solidFill>
                <a:latin typeface="Times New Roman" pitchFamily="18" charset="0"/>
                <a:cs typeface="Times New Roman" pitchFamily="18" charset="0"/>
              </a:rPr>
              <a:t>AI use-cases:</a:t>
            </a:r>
          </a:p>
        </p:txBody>
      </p:sp>
      <p:pic>
        <p:nvPicPr>
          <p:cNvPr id="3" name="Picture 6" descr="Siri vs. Google Assistant ...">
            <a:extLst>
              <a:ext uri="{FF2B5EF4-FFF2-40B4-BE49-F238E27FC236}">
                <a16:creationId xmlns:a16="http://schemas.microsoft.com/office/drawing/2014/main" id="{236E3EE2-16FE-131B-ECBF-5556806875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304" y="1594577"/>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Google Maps">
            <a:extLst>
              <a:ext uri="{FF2B5EF4-FFF2-40B4-BE49-F238E27FC236}">
                <a16:creationId xmlns:a16="http://schemas.microsoft.com/office/drawing/2014/main" id="{9A1AD1A2-9FF8-5D81-B390-C61128637D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2768" y="1813652"/>
            <a:ext cx="3314700" cy="13811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06222C9-0521-EF58-FCA8-88726E3AA54A}"/>
              </a:ext>
            </a:extLst>
          </p:cNvPr>
          <p:cNvSpPr txBox="1"/>
          <p:nvPr/>
        </p:nvSpPr>
        <p:spPr>
          <a:xfrm>
            <a:off x="1044304" y="1214202"/>
            <a:ext cx="2857500" cy="380375"/>
          </a:xfrm>
          <a:prstGeom prst="rect">
            <a:avLst/>
          </a:prstGeom>
          <a:noFill/>
        </p:spPr>
        <p:txBody>
          <a:bodyPr wrap="square" rtlCol="0">
            <a:spAutoFit/>
          </a:bodyPr>
          <a:lstStyle/>
          <a:p>
            <a:r>
              <a:rPr lang="en-US" b="1"/>
              <a:t>Voice Assistants</a:t>
            </a:r>
          </a:p>
        </p:txBody>
      </p:sp>
      <p:sp>
        <p:nvSpPr>
          <p:cNvPr id="7" name="TextBox 6">
            <a:extLst>
              <a:ext uri="{FF2B5EF4-FFF2-40B4-BE49-F238E27FC236}">
                <a16:creationId xmlns:a16="http://schemas.microsoft.com/office/drawing/2014/main" id="{41F3D0F9-36A4-1DEC-B009-0E145E036B07}"/>
              </a:ext>
            </a:extLst>
          </p:cNvPr>
          <p:cNvSpPr txBox="1"/>
          <p:nvPr/>
        </p:nvSpPr>
        <p:spPr>
          <a:xfrm>
            <a:off x="6752767" y="1366601"/>
            <a:ext cx="4010170" cy="369332"/>
          </a:xfrm>
          <a:prstGeom prst="rect">
            <a:avLst/>
          </a:prstGeom>
          <a:noFill/>
        </p:spPr>
        <p:txBody>
          <a:bodyPr wrap="square" rtlCol="0">
            <a:spAutoFit/>
          </a:bodyPr>
          <a:lstStyle/>
          <a:p>
            <a:r>
              <a:rPr lang="en-US" b="1"/>
              <a:t>Google Maps for intelligent navigation</a:t>
            </a:r>
          </a:p>
        </p:txBody>
      </p:sp>
      <p:pic>
        <p:nvPicPr>
          <p:cNvPr id="9" name="Picture 10" descr="Netflix - App on Amazon Appstore">
            <a:extLst>
              <a:ext uri="{FF2B5EF4-FFF2-40B4-BE49-F238E27FC236}">
                <a16:creationId xmlns:a16="http://schemas.microsoft.com/office/drawing/2014/main" id="{8ACCF344-D431-27F4-3519-E0D1C20E07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279" y="4274239"/>
            <a:ext cx="3057525" cy="14954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075F099-43B8-F612-EEB7-EA60283F766E}"/>
              </a:ext>
            </a:extLst>
          </p:cNvPr>
          <p:cNvSpPr txBox="1"/>
          <p:nvPr/>
        </p:nvSpPr>
        <p:spPr>
          <a:xfrm>
            <a:off x="844279" y="3507468"/>
            <a:ext cx="3352966" cy="646331"/>
          </a:xfrm>
          <a:prstGeom prst="rect">
            <a:avLst/>
          </a:prstGeom>
          <a:noFill/>
        </p:spPr>
        <p:txBody>
          <a:bodyPr wrap="square" rtlCol="0">
            <a:spAutoFit/>
          </a:bodyPr>
          <a:lstStyle/>
          <a:p>
            <a:r>
              <a:rPr lang="en-US" b="1"/>
              <a:t>Netflix/</a:t>
            </a:r>
            <a:r>
              <a:rPr lang="en-US" b="1" err="1"/>
              <a:t>Youtube</a:t>
            </a:r>
            <a:r>
              <a:rPr lang="en-US" b="1"/>
              <a:t> for personalized recommendations</a:t>
            </a:r>
          </a:p>
        </p:txBody>
      </p:sp>
      <p:pic>
        <p:nvPicPr>
          <p:cNvPr id="11" name="Picture 12" descr="self-driving cars still need that human ...">
            <a:extLst>
              <a:ext uri="{FF2B5EF4-FFF2-40B4-BE49-F238E27FC236}">
                <a16:creationId xmlns:a16="http://schemas.microsoft.com/office/drawing/2014/main" id="{8640DA5C-AE56-878C-7DE7-A11F9AA047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1368" y="4039817"/>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E13DD79-D7A3-56C4-1219-626F93F20780}"/>
              </a:ext>
            </a:extLst>
          </p:cNvPr>
          <p:cNvSpPr txBox="1"/>
          <p:nvPr/>
        </p:nvSpPr>
        <p:spPr>
          <a:xfrm>
            <a:off x="6981368" y="3507468"/>
            <a:ext cx="3352966" cy="369332"/>
          </a:xfrm>
          <a:prstGeom prst="rect">
            <a:avLst/>
          </a:prstGeom>
          <a:noFill/>
        </p:spPr>
        <p:txBody>
          <a:bodyPr wrap="square" rtlCol="0">
            <a:spAutoFit/>
          </a:bodyPr>
          <a:lstStyle/>
          <a:p>
            <a:r>
              <a:rPr lang="en-US" b="1"/>
              <a:t>Self driving cars</a:t>
            </a:r>
          </a:p>
        </p:txBody>
      </p:sp>
      <p:cxnSp>
        <p:nvCxnSpPr>
          <p:cNvPr id="2" name="Straight Connector 1">
            <a:extLst>
              <a:ext uri="{FF2B5EF4-FFF2-40B4-BE49-F238E27FC236}">
                <a16:creationId xmlns:a16="http://schemas.microsoft.com/office/drawing/2014/main" id="{83273B41-403D-3A3C-8252-05D272C66098}"/>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3576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6760" y="333713"/>
            <a:ext cx="8229600" cy="639762"/>
          </a:xfrm>
        </p:spPr>
        <p:txBody>
          <a:bodyPr>
            <a:normAutofit/>
          </a:bodyPr>
          <a:lstStyle/>
          <a:p>
            <a:r>
              <a:rPr lang="en-IN" sz="3200" b="1">
                <a:solidFill>
                  <a:srgbClr val="C00000"/>
                </a:solidFill>
                <a:latin typeface="Times New Roman" pitchFamily="18" charset="0"/>
                <a:cs typeface="Times New Roman" pitchFamily="18" charset="0"/>
              </a:rPr>
              <a:t>Well-posed Learning Problems</a:t>
            </a:r>
          </a:p>
        </p:txBody>
      </p:sp>
      <p:sp>
        <p:nvSpPr>
          <p:cNvPr id="3" name="Content Placeholder 2"/>
          <p:cNvSpPr>
            <a:spLocks noGrp="1"/>
          </p:cNvSpPr>
          <p:nvPr>
            <p:ph idx="1"/>
          </p:nvPr>
        </p:nvSpPr>
        <p:spPr>
          <a:xfrm>
            <a:off x="1126760" y="1112837"/>
            <a:ext cx="9742714" cy="5093089"/>
          </a:xfrm>
        </p:spPr>
        <p:txBody>
          <a:bodyPr>
            <a:noAutofit/>
          </a:bodyPr>
          <a:lstStyle/>
          <a:p>
            <a:pPr algn="just"/>
            <a:r>
              <a:rPr lang="en-US" sz="2400">
                <a:latin typeface="Times New Roman" panose="02020603050405020304" pitchFamily="18" charset="0"/>
                <a:cs typeface="Times New Roman" pitchFamily="18" charset="0"/>
              </a:rPr>
              <a:t>A well-posed problem has three key elements: a </a:t>
            </a:r>
            <a:r>
              <a:rPr lang="en-US" sz="2400" b="1">
                <a:latin typeface="Times New Roman" panose="02020603050405020304" pitchFamily="18" charset="0"/>
                <a:cs typeface="Times New Roman" pitchFamily="18" charset="0"/>
              </a:rPr>
              <a:t>task</a:t>
            </a:r>
            <a:r>
              <a:rPr lang="en-US" sz="2400">
                <a:latin typeface="Times New Roman" panose="02020603050405020304" pitchFamily="18" charset="0"/>
                <a:cs typeface="Times New Roman" pitchFamily="18" charset="0"/>
              </a:rPr>
              <a:t> (what the system should do), a </a:t>
            </a:r>
            <a:r>
              <a:rPr lang="en-US" sz="2400" b="1">
                <a:latin typeface="Times New Roman" panose="02020603050405020304" pitchFamily="18" charset="0"/>
                <a:cs typeface="Times New Roman" pitchFamily="18" charset="0"/>
              </a:rPr>
              <a:t>performance measure </a:t>
            </a:r>
            <a:r>
              <a:rPr lang="en-US" sz="2400">
                <a:latin typeface="Times New Roman" panose="02020603050405020304" pitchFamily="18" charset="0"/>
                <a:cs typeface="Times New Roman" pitchFamily="18" charset="0"/>
              </a:rPr>
              <a:t>(how well it does it), and </a:t>
            </a:r>
            <a:r>
              <a:rPr lang="en-US" sz="2400" b="1">
                <a:latin typeface="Times New Roman" panose="02020603050405020304" pitchFamily="18" charset="0"/>
                <a:cs typeface="Times New Roman" pitchFamily="18" charset="0"/>
              </a:rPr>
              <a:t>experience</a:t>
            </a:r>
            <a:r>
              <a:rPr lang="en-US" sz="2400">
                <a:latin typeface="Times New Roman" panose="02020603050405020304" pitchFamily="18" charset="0"/>
                <a:cs typeface="Times New Roman" pitchFamily="18" charset="0"/>
              </a:rPr>
              <a:t> (data to learn from). </a:t>
            </a:r>
          </a:p>
          <a:p>
            <a:pPr marL="0" indent="0" algn="just">
              <a:buNone/>
            </a:pPr>
            <a:endParaRPr lang="en-US" sz="2400">
              <a:latin typeface="Times New Roman" panose="02020603050405020304" pitchFamily="18" charset="0"/>
              <a:cs typeface="Times New Roman" pitchFamily="18" charset="0"/>
            </a:endParaRPr>
          </a:p>
          <a:p>
            <a:pPr algn="just"/>
            <a:r>
              <a:rPr lang="en-US" sz="2400" b="1">
                <a:latin typeface="Times New Roman" panose="02020603050405020304" pitchFamily="18" charset="0"/>
                <a:cs typeface="Times New Roman" pitchFamily="18" charset="0"/>
              </a:rPr>
              <a:t>Well-posed problem (By Jacques Hadamard, 1902):</a:t>
            </a:r>
          </a:p>
          <a:p>
            <a:pPr marL="457200" lvl="1" indent="0" algn="just">
              <a:buNone/>
            </a:pPr>
            <a:r>
              <a:rPr lang="en-US" b="0" i="0">
                <a:effectLst/>
                <a:latin typeface="Times New Roman" panose="02020603050405020304" pitchFamily="18" charset="0"/>
                <a:cs typeface="Times New Roman" panose="02020603050405020304" pitchFamily="18" charset="0"/>
              </a:rPr>
              <a:t>In the context of mathematical models, a well posed problem </a:t>
            </a:r>
            <a:r>
              <a:rPr lang="en-US">
                <a:latin typeface="Times New Roman" panose="02020603050405020304" pitchFamily="18" charset="0"/>
                <a:cs typeface="Times New Roman" panose="02020603050405020304" pitchFamily="18" charset="0"/>
              </a:rPr>
              <a:t>is the </a:t>
            </a:r>
            <a:r>
              <a:rPr lang="en-US" b="0" i="0">
                <a:effectLst/>
                <a:latin typeface="Times New Roman" panose="02020603050405020304" pitchFamily="18" charset="0"/>
                <a:cs typeface="Times New Roman" panose="02020603050405020304" pitchFamily="18" charset="0"/>
              </a:rPr>
              <a:t>one that satisfies three key criteria: </a:t>
            </a:r>
          </a:p>
          <a:p>
            <a:pPr lvl="1" algn="just"/>
            <a:r>
              <a:rPr lang="en-US">
                <a:latin typeface="Times New Roman" panose="02020603050405020304" pitchFamily="18" charset="0"/>
                <a:cs typeface="Times New Roman" panose="02020603050405020304" pitchFamily="18" charset="0"/>
              </a:rPr>
              <a:t>existence of a solution, </a:t>
            </a:r>
          </a:p>
          <a:p>
            <a:pPr lvl="1" algn="just"/>
            <a:r>
              <a:rPr lang="en-US">
                <a:latin typeface="Times New Roman" panose="02020603050405020304" pitchFamily="18" charset="0"/>
                <a:cs typeface="Times New Roman" panose="02020603050405020304" pitchFamily="18" charset="0"/>
              </a:rPr>
              <a:t>uniqueness of the solution, and </a:t>
            </a:r>
          </a:p>
          <a:p>
            <a:pPr lvl="1" algn="just"/>
            <a:r>
              <a:rPr lang="en-US">
                <a:latin typeface="Times New Roman" panose="02020603050405020304" pitchFamily="18" charset="0"/>
                <a:cs typeface="Times New Roman" panose="02020603050405020304" pitchFamily="18" charset="0"/>
              </a:rPr>
              <a:t>continuous dependence of the solution on the problem's data</a:t>
            </a:r>
            <a:endParaRPr lang="en-IN">
              <a:latin typeface="Times New Roman" panose="02020603050405020304" pitchFamily="18" charset="0"/>
              <a:cs typeface="Times New Roman" pitchFamily="18" charset="0"/>
            </a:endParaRPr>
          </a:p>
        </p:txBody>
      </p:sp>
      <p:cxnSp>
        <p:nvCxnSpPr>
          <p:cNvPr id="4" name="Straight Connector 3">
            <a:extLst>
              <a:ext uri="{FF2B5EF4-FFF2-40B4-BE49-F238E27FC236}">
                <a16:creationId xmlns:a16="http://schemas.microsoft.com/office/drawing/2014/main" id="{14743623-04A4-B42C-4A68-90F92DBBA454}"/>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300" y="48216"/>
            <a:ext cx="10515600" cy="1325563"/>
          </a:xfrm>
        </p:spPr>
        <p:txBody>
          <a:bodyPr>
            <a:noAutofit/>
          </a:bodyPr>
          <a:lstStyle/>
          <a:p>
            <a:r>
              <a:rPr lang="en-IN" sz="3200" b="1">
                <a:solidFill>
                  <a:srgbClr val="C00000"/>
                </a:solidFill>
                <a:latin typeface="Times New Roman" pitchFamily="18" charset="0"/>
                <a:cs typeface="Times New Roman" pitchFamily="18" charset="0"/>
              </a:rPr>
              <a:t>Well-defined learning problem</a:t>
            </a:r>
          </a:p>
        </p:txBody>
      </p:sp>
      <p:sp>
        <p:nvSpPr>
          <p:cNvPr id="8" name="Content Placeholder 2">
            <a:extLst>
              <a:ext uri="{FF2B5EF4-FFF2-40B4-BE49-F238E27FC236}">
                <a16:creationId xmlns:a16="http://schemas.microsoft.com/office/drawing/2014/main" id="{07DF8378-AAD8-5F9D-5926-27ECBAD72119}"/>
              </a:ext>
            </a:extLst>
          </p:cNvPr>
          <p:cNvSpPr>
            <a:spLocks noGrp="1"/>
          </p:cNvSpPr>
          <p:nvPr>
            <p:ph idx="1"/>
          </p:nvPr>
        </p:nvSpPr>
        <p:spPr>
          <a:xfrm>
            <a:off x="838200" y="1488337"/>
            <a:ext cx="10515600" cy="3881326"/>
          </a:xfrm>
        </p:spPr>
        <p:txBody>
          <a:bodyPr>
            <a:normAutofit/>
          </a:bodyPr>
          <a:lstStyle/>
          <a:p>
            <a:pPr>
              <a:buNone/>
            </a:pPr>
            <a:r>
              <a:rPr lang="en-IN" sz="2200" b="1">
                <a:latin typeface="Times New Roman" pitchFamily="18" charset="0"/>
                <a:cs typeface="Times New Roman" pitchFamily="18" charset="0"/>
              </a:rPr>
              <a:t>Example: Checkers Learning Problem</a:t>
            </a:r>
          </a:p>
          <a:p>
            <a:pPr>
              <a:lnSpc>
                <a:spcPct val="150000"/>
              </a:lnSpc>
            </a:pPr>
            <a:r>
              <a:rPr lang="en-IN" sz="2200" b="1">
                <a:latin typeface="Times New Roman" pitchFamily="18" charset="0"/>
                <a:cs typeface="Times New Roman" pitchFamily="18" charset="0"/>
              </a:rPr>
              <a:t>Task T: </a:t>
            </a:r>
            <a:r>
              <a:rPr lang="en-IN" sz="2200">
                <a:latin typeface="Times New Roman" pitchFamily="18" charset="0"/>
                <a:cs typeface="Times New Roman" pitchFamily="18" charset="0"/>
              </a:rPr>
              <a:t>playing checkers</a:t>
            </a:r>
          </a:p>
          <a:p>
            <a:pPr>
              <a:lnSpc>
                <a:spcPct val="150000"/>
              </a:lnSpc>
            </a:pPr>
            <a:r>
              <a:rPr lang="en-IN" sz="2200">
                <a:latin typeface="Times New Roman" pitchFamily="18" charset="0"/>
                <a:cs typeface="Times New Roman" pitchFamily="18" charset="0"/>
              </a:rPr>
              <a:t> </a:t>
            </a:r>
            <a:r>
              <a:rPr lang="en-IN" sz="2200" b="1">
                <a:latin typeface="Times New Roman" pitchFamily="18" charset="0"/>
                <a:cs typeface="Times New Roman" pitchFamily="18" charset="0"/>
              </a:rPr>
              <a:t>Performance measure P</a:t>
            </a:r>
            <a:r>
              <a:rPr lang="en-IN" sz="2200">
                <a:latin typeface="Times New Roman" pitchFamily="18" charset="0"/>
                <a:cs typeface="Times New Roman" pitchFamily="18" charset="0"/>
              </a:rPr>
              <a:t>: percent of games won against opponents.</a:t>
            </a:r>
          </a:p>
          <a:p>
            <a:pPr>
              <a:lnSpc>
                <a:spcPct val="150000"/>
              </a:lnSpc>
            </a:pPr>
            <a:r>
              <a:rPr lang="en-IN" sz="2200" b="1">
                <a:latin typeface="Times New Roman" pitchFamily="18" charset="0"/>
                <a:cs typeface="Times New Roman" pitchFamily="18" charset="0"/>
              </a:rPr>
              <a:t>Training experience E</a:t>
            </a:r>
            <a:r>
              <a:rPr lang="en-IN" sz="2200">
                <a:latin typeface="Times New Roman" pitchFamily="18" charset="0"/>
                <a:cs typeface="Times New Roman" pitchFamily="18" charset="0"/>
              </a:rPr>
              <a:t>: playing practice games against itself.</a:t>
            </a:r>
          </a:p>
        </p:txBody>
      </p:sp>
      <p:cxnSp>
        <p:nvCxnSpPr>
          <p:cNvPr id="3" name="Straight Connector 2">
            <a:extLst>
              <a:ext uri="{FF2B5EF4-FFF2-40B4-BE49-F238E27FC236}">
                <a16:creationId xmlns:a16="http://schemas.microsoft.com/office/drawing/2014/main" id="{91A758A6-68A7-3C5B-4901-273664385E64}"/>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9385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1433739"/>
            <a:ext cx="10515600" cy="1995257"/>
          </a:xfrm>
        </p:spPr>
        <p:txBody>
          <a:bodyPr>
            <a:normAutofit/>
          </a:bodyPr>
          <a:lstStyle/>
          <a:p>
            <a:pPr>
              <a:buNone/>
            </a:pPr>
            <a:r>
              <a:rPr lang="en-IN" sz="2200" b="1">
                <a:latin typeface="Times New Roman" pitchFamily="18" charset="0"/>
                <a:cs typeface="Times New Roman" pitchFamily="18" charset="0"/>
              </a:rPr>
              <a:t>Example: </a:t>
            </a:r>
            <a:r>
              <a:rPr lang="en-IN" sz="2000" b="1">
                <a:latin typeface="Times New Roman" pitchFamily="18" charset="0"/>
                <a:cs typeface="Times New Roman" pitchFamily="18" charset="0"/>
              </a:rPr>
              <a:t>Handwriting Recognition Learning Problem</a:t>
            </a:r>
            <a:endParaRPr lang="en-IN" sz="2200" b="1">
              <a:latin typeface="Times New Roman" pitchFamily="18" charset="0"/>
              <a:cs typeface="Times New Roman" pitchFamily="18" charset="0"/>
            </a:endParaRPr>
          </a:p>
          <a:p>
            <a:pPr algn="just"/>
            <a:r>
              <a:rPr lang="en-IN" sz="2200" b="1">
                <a:latin typeface="Times New Roman" pitchFamily="18" charset="0"/>
                <a:cs typeface="Times New Roman" pitchFamily="18" charset="0"/>
              </a:rPr>
              <a:t>Task T</a:t>
            </a:r>
            <a:r>
              <a:rPr lang="en-IN" sz="2200">
                <a:latin typeface="Times New Roman" pitchFamily="18" charset="0"/>
                <a:cs typeface="Times New Roman" pitchFamily="18" charset="0"/>
              </a:rPr>
              <a:t>: recognizing and classifying handwritten words within images</a:t>
            </a:r>
          </a:p>
          <a:p>
            <a:pPr algn="just"/>
            <a:r>
              <a:rPr lang="en-IN" sz="2200" b="1">
                <a:latin typeface="Times New Roman" pitchFamily="18" charset="0"/>
                <a:cs typeface="Times New Roman" pitchFamily="18" charset="0"/>
              </a:rPr>
              <a:t>Performance measure </a:t>
            </a:r>
            <a:r>
              <a:rPr lang="en-IN" sz="2200" b="1" i="1">
                <a:latin typeface="Times New Roman" pitchFamily="18" charset="0"/>
                <a:cs typeface="Times New Roman" pitchFamily="18" charset="0"/>
              </a:rPr>
              <a:t>P: </a:t>
            </a:r>
            <a:r>
              <a:rPr lang="en-IN" sz="2200">
                <a:latin typeface="Times New Roman" pitchFamily="18" charset="0"/>
                <a:cs typeface="Times New Roman" pitchFamily="18" charset="0"/>
              </a:rPr>
              <a:t>percent of words correctly classified.</a:t>
            </a:r>
          </a:p>
          <a:p>
            <a:pPr algn="just"/>
            <a:r>
              <a:rPr lang="en-IN" sz="2200" b="1">
                <a:latin typeface="Times New Roman" pitchFamily="18" charset="0"/>
                <a:cs typeface="Times New Roman" pitchFamily="18" charset="0"/>
              </a:rPr>
              <a:t>Training experience E</a:t>
            </a:r>
            <a:r>
              <a:rPr lang="en-IN" sz="2200">
                <a:latin typeface="Times New Roman" pitchFamily="18" charset="0"/>
                <a:cs typeface="Times New Roman" pitchFamily="18" charset="0"/>
              </a:rPr>
              <a:t>: a database of handwritten words with given classifications</a:t>
            </a:r>
          </a:p>
        </p:txBody>
      </p:sp>
      <p:pic>
        <p:nvPicPr>
          <p:cNvPr id="5" name="Picture 2" descr="Handwriting Recognition - an overview | ScienceDirect Topics">
            <a:extLst>
              <a:ext uri="{FF2B5EF4-FFF2-40B4-BE49-F238E27FC236}">
                <a16:creationId xmlns:a16="http://schemas.microsoft.com/office/drawing/2014/main" id="{05A945AB-0130-AB94-D6EA-8E8B4C8C69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0108"/>
          <a:stretch/>
        </p:blipFill>
        <p:spPr bwMode="auto">
          <a:xfrm>
            <a:off x="3008416" y="3721776"/>
            <a:ext cx="6405656" cy="298132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28EA11DA-6FAE-4A30-1A45-D904D110690C}"/>
              </a:ext>
            </a:extLst>
          </p:cNvPr>
          <p:cNvSpPr txBox="1">
            <a:spLocks/>
          </p:cNvSpPr>
          <p:nvPr/>
        </p:nvSpPr>
        <p:spPr>
          <a:xfrm>
            <a:off x="876300" y="4821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a:solidFill>
                  <a:srgbClr val="C00000"/>
                </a:solidFill>
                <a:latin typeface="Times New Roman" pitchFamily="18" charset="0"/>
                <a:cs typeface="Times New Roman" pitchFamily="18" charset="0"/>
              </a:rPr>
              <a:t>Well-defined learning problem</a:t>
            </a:r>
          </a:p>
        </p:txBody>
      </p:sp>
      <p:cxnSp>
        <p:nvCxnSpPr>
          <p:cNvPr id="9" name="Straight Connector 8">
            <a:extLst>
              <a:ext uri="{FF2B5EF4-FFF2-40B4-BE49-F238E27FC236}">
                <a16:creationId xmlns:a16="http://schemas.microsoft.com/office/drawing/2014/main" id="{8EEBD2E5-74AB-4847-0D3D-942182177146}"/>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5168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100" y="1433739"/>
            <a:ext cx="10515600" cy="2503281"/>
          </a:xfrm>
        </p:spPr>
        <p:txBody>
          <a:bodyPr>
            <a:normAutofit/>
          </a:bodyPr>
          <a:lstStyle/>
          <a:p>
            <a:pPr>
              <a:buNone/>
            </a:pPr>
            <a:r>
              <a:rPr lang="en-IN" sz="2200" b="1">
                <a:latin typeface="Times New Roman" pitchFamily="18" charset="0"/>
                <a:cs typeface="Times New Roman" pitchFamily="18" charset="0"/>
              </a:rPr>
              <a:t>Example: </a:t>
            </a:r>
            <a:r>
              <a:rPr lang="en-IN" sz="2000" b="1">
                <a:latin typeface="Times New Roman" panose="02020603050405020304" pitchFamily="18" charset="0"/>
                <a:cs typeface="Times New Roman" pitchFamily="18" charset="0"/>
              </a:rPr>
              <a:t>Robot Driving Learning Problem </a:t>
            </a:r>
          </a:p>
          <a:p>
            <a:r>
              <a:rPr lang="en-IN" sz="2200" b="1">
                <a:latin typeface="Times New Roman" pitchFamily="18" charset="0"/>
                <a:cs typeface="Times New Roman" pitchFamily="18" charset="0"/>
              </a:rPr>
              <a:t>Task T</a:t>
            </a:r>
            <a:r>
              <a:rPr lang="en-IN" sz="2200">
                <a:latin typeface="Times New Roman" pitchFamily="18" charset="0"/>
                <a:cs typeface="Times New Roman" pitchFamily="18" charset="0"/>
              </a:rPr>
              <a:t>: driving on public four-lane highways using vision sensors </a:t>
            </a:r>
          </a:p>
          <a:p>
            <a:r>
              <a:rPr lang="en-IN" sz="2200" b="1">
                <a:latin typeface="Times New Roman" pitchFamily="18" charset="0"/>
                <a:cs typeface="Times New Roman" pitchFamily="18" charset="0"/>
              </a:rPr>
              <a:t>Performance measure </a:t>
            </a:r>
            <a:r>
              <a:rPr lang="en-IN" sz="2200" b="1" i="1">
                <a:latin typeface="Times New Roman" pitchFamily="18" charset="0"/>
                <a:cs typeface="Times New Roman" pitchFamily="18" charset="0"/>
              </a:rPr>
              <a:t>P: </a:t>
            </a:r>
            <a:r>
              <a:rPr lang="en-IN" sz="2200">
                <a:latin typeface="Times New Roman" pitchFamily="18" charset="0"/>
                <a:cs typeface="Times New Roman" pitchFamily="18" charset="0"/>
              </a:rPr>
              <a:t>average distance travelled before an error (as judged by human overseer) </a:t>
            </a:r>
          </a:p>
          <a:p>
            <a:r>
              <a:rPr lang="en-IN" sz="2200" b="1">
                <a:latin typeface="Times New Roman" pitchFamily="18" charset="0"/>
                <a:cs typeface="Times New Roman" pitchFamily="18" charset="0"/>
              </a:rPr>
              <a:t>Training experience E</a:t>
            </a:r>
            <a:r>
              <a:rPr lang="en-IN" sz="2200">
                <a:latin typeface="Times New Roman" pitchFamily="18" charset="0"/>
                <a:cs typeface="Times New Roman" pitchFamily="18" charset="0"/>
              </a:rPr>
              <a:t>: a sequence of images and steering commands recorded while observing a human driver.</a:t>
            </a:r>
          </a:p>
        </p:txBody>
      </p:sp>
      <p:pic>
        <p:nvPicPr>
          <p:cNvPr id="4" name="Picture 2" descr="A realistic robot driver sits behind the wheel of a semi truck ready to  take on the open road | Premium AI-generated image">
            <a:extLst>
              <a:ext uri="{FF2B5EF4-FFF2-40B4-BE49-F238E27FC236}">
                <a16:creationId xmlns:a16="http://schemas.microsoft.com/office/drawing/2014/main" id="{AEF005CF-B525-14E8-5F26-09F83936D2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2539" y="3937024"/>
            <a:ext cx="2812799" cy="281279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FAF0F256-03EF-AA03-B292-4A3D50B362A1}"/>
              </a:ext>
            </a:extLst>
          </p:cNvPr>
          <p:cNvSpPr txBox="1">
            <a:spLocks/>
          </p:cNvSpPr>
          <p:nvPr/>
        </p:nvSpPr>
        <p:spPr>
          <a:xfrm>
            <a:off x="876300" y="48216"/>
            <a:ext cx="10515600"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3200" b="1">
                <a:solidFill>
                  <a:srgbClr val="C00000"/>
                </a:solidFill>
                <a:latin typeface="Times New Roman" pitchFamily="18" charset="0"/>
                <a:cs typeface="Times New Roman" pitchFamily="18" charset="0"/>
              </a:rPr>
              <a:t>Well-defined learning problem</a:t>
            </a:r>
          </a:p>
        </p:txBody>
      </p:sp>
      <p:cxnSp>
        <p:nvCxnSpPr>
          <p:cNvPr id="9" name="Straight Connector 8">
            <a:extLst>
              <a:ext uri="{FF2B5EF4-FFF2-40B4-BE49-F238E27FC236}">
                <a16:creationId xmlns:a16="http://schemas.microsoft.com/office/drawing/2014/main" id="{3A23A287-BBE3-562E-ABE0-5090EACFAE71}"/>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3747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0B21C-13EE-6EA7-C0A0-DECC38152C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D95200-E997-69E7-D60F-2B2833820E43}"/>
              </a:ext>
            </a:extLst>
          </p:cNvPr>
          <p:cNvSpPr>
            <a:spLocks noGrp="1"/>
          </p:cNvSpPr>
          <p:nvPr>
            <p:ph type="title"/>
          </p:nvPr>
        </p:nvSpPr>
        <p:spPr>
          <a:xfrm>
            <a:off x="876300" y="37397"/>
            <a:ext cx="10515600" cy="1325563"/>
          </a:xfrm>
        </p:spPr>
        <p:txBody>
          <a:bodyPr>
            <a:normAutofit/>
          </a:bodyPr>
          <a:lstStyle/>
          <a:p>
            <a:r>
              <a:rPr lang="en-IN" sz="3200" b="1">
                <a:solidFill>
                  <a:srgbClr val="C00000"/>
                </a:solidFill>
                <a:latin typeface="Times New Roman" panose="02020603050405020304" pitchFamily="18" charset="0"/>
                <a:cs typeface="Times New Roman" pitchFamily="18" charset="0"/>
              </a:rPr>
              <a:t>Designing a Learning System</a:t>
            </a:r>
          </a:p>
        </p:txBody>
      </p:sp>
      <p:sp>
        <p:nvSpPr>
          <p:cNvPr id="3" name="Content Placeholder 2">
            <a:extLst>
              <a:ext uri="{FF2B5EF4-FFF2-40B4-BE49-F238E27FC236}">
                <a16:creationId xmlns:a16="http://schemas.microsoft.com/office/drawing/2014/main" id="{7E3D72CB-FD10-51F1-E138-1F3205E12992}"/>
              </a:ext>
            </a:extLst>
          </p:cNvPr>
          <p:cNvSpPr>
            <a:spLocks noGrp="1"/>
          </p:cNvSpPr>
          <p:nvPr>
            <p:ph idx="1"/>
          </p:nvPr>
        </p:nvSpPr>
        <p:spPr>
          <a:xfrm>
            <a:off x="838200" y="1128712"/>
            <a:ext cx="10515600" cy="3366125"/>
          </a:xfrm>
        </p:spPr>
        <p:txBody>
          <a:bodyPr>
            <a:normAutofit/>
          </a:bodyPr>
          <a:lstStyle/>
          <a:p>
            <a:pPr algn="just"/>
            <a:r>
              <a:rPr lang="en-US" sz="2200">
                <a:latin typeface="Times New Roman" pitchFamily="18" charset="0"/>
                <a:cs typeface="Times New Roman" pitchFamily="18" charset="0"/>
              </a:rPr>
              <a:t>According to Arthur Samuel “</a:t>
            </a:r>
            <a:r>
              <a:rPr lang="en-US" sz="2200" b="1" i="1">
                <a:latin typeface="Times New Roman" pitchFamily="18" charset="0"/>
                <a:cs typeface="Times New Roman" pitchFamily="18" charset="0"/>
              </a:rPr>
              <a:t>Machine Learning </a:t>
            </a:r>
            <a:r>
              <a:rPr lang="en-US" sz="2200" i="1">
                <a:latin typeface="Times New Roman" pitchFamily="18" charset="0"/>
                <a:cs typeface="Times New Roman" pitchFamily="18" charset="0"/>
              </a:rPr>
              <a:t>enables a machine to automatically learn from Data, improve performance from an Experience and predict things without explicitly programmed.</a:t>
            </a:r>
            <a:r>
              <a:rPr lang="en-US" sz="2200">
                <a:latin typeface="Times New Roman" pitchFamily="18" charset="0"/>
                <a:cs typeface="Times New Roman" pitchFamily="18" charset="0"/>
              </a:rPr>
              <a:t>”</a:t>
            </a:r>
          </a:p>
          <a:p>
            <a:pPr algn="just"/>
            <a:endParaRPr lang="en-US" sz="2200">
              <a:latin typeface="Times New Roman" pitchFamily="18" charset="0"/>
              <a:cs typeface="Times New Roman" pitchFamily="18" charset="0"/>
            </a:endParaRPr>
          </a:p>
          <a:p>
            <a:pPr algn="just"/>
            <a:r>
              <a:rPr lang="en-US" sz="2200">
                <a:latin typeface="Times New Roman" pitchFamily="18" charset="0"/>
                <a:cs typeface="Times New Roman" pitchFamily="18" charset="0"/>
              </a:rPr>
              <a:t>In simple words, when we feed the training data to ML algorithm, this algorithm will produce a mathematical model and with the help of this mathematical model, the machine will make a prediction and take a decision without being explicitly programmed. </a:t>
            </a:r>
          </a:p>
          <a:p>
            <a:pPr algn="just"/>
            <a:r>
              <a:rPr lang="en-US" sz="2200">
                <a:latin typeface="Times New Roman" pitchFamily="18" charset="0"/>
                <a:cs typeface="Times New Roman" pitchFamily="18" charset="0"/>
              </a:rPr>
              <a:t>Also, during training, the more machine will work with it the more it will get experience, and the more efficient result is produced.</a:t>
            </a:r>
          </a:p>
        </p:txBody>
      </p:sp>
      <p:pic>
        <p:nvPicPr>
          <p:cNvPr id="4" name="Picture 3">
            <a:extLst>
              <a:ext uri="{FF2B5EF4-FFF2-40B4-BE49-F238E27FC236}">
                <a16:creationId xmlns:a16="http://schemas.microsoft.com/office/drawing/2014/main" id="{F4073854-4E6C-1C34-8E9C-E284C7C1B544}"/>
              </a:ext>
            </a:extLst>
          </p:cNvPr>
          <p:cNvPicPr>
            <a:picLocks noChangeAspect="1"/>
          </p:cNvPicPr>
          <p:nvPr/>
        </p:nvPicPr>
        <p:blipFill rotWithShape="1">
          <a:blip r:embed="rId2"/>
          <a:srcRect t="11078"/>
          <a:stretch/>
        </p:blipFill>
        <p:spPr bwMode="auto">
          <a:xfrm>
            <a:off x="1967045" y="4494841"/>
            <a:ext cx="8895361" cy="2310772"/>
          </a:xfrm>
          <a:prstGeom prst="rect">
            <a:avLst/>
          </a:prstGeom>
          <a:noFill/>
          <a:ln w="9525">
            <a:noFill/>
            <a:miter lim="800000"/>
            <a:headEnd/>
            <a:tailEnd/>
          </a:ln>
        </p:spPr>
      </p:pic>
      <p:cxnSp>
        <p:nvCxnSpPr>
          <p:cNvPr id="6" name="Straight Connector 5">
            <a:extLst>
              <a:ext uri="{FF2B5EF4-FFF2-40B4-BE49-F238E27FC236}">
                <a16:creationId xmlns:a16="http://schemas.microsoft.com/office/drawing/2014/main" id="{ABECC0BA-46D9-85A9-9BEC-69239BC9C062}"/>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9806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499A8-88D0-CA6D-32BE-96A73BE4C4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8DA422-5599-BE5B-B151-D196E8414908}"/>
              </a:ext>
            </a:extLst>
          </p:cNvPr>
          <p:cNvSpPr>
            <a:spLocks noGrp="1"/>
          </p:cNvSpPr>
          <p:nvPr>
            <p:ph type="title"/>
          </p:nvPr>
        </p:nvSpPr>
        <p:spPr>
          <a:xfrm>
            <a:off x="876300" y="52387"/>
            <a:ext cx="10515600" cy="1325563"/>
          </a:xfrm>
        </p:spPr>
        <p:txBody>
          <a:bodyPr>
            <a:normAutofit/>
          </a:bodyPr>
          <a:lstStyle/>
          <a:p>
            <a:r>
              <a:rPr lang="en-US" sz="3200" b="1">
                <a:solidFill>
                  <a:srgbClr val="C00000"/>
                </a:solidFill>
                <a:latin typeface="Times New Roman" panose="02020603050405020304" pitchFamily="18" charset="0"/>
                <a:cs typeface="Times New Roman" pitchFamily="18" charset="0"/>
              </a:rPr>
              <a:t>Steps to Design a Learning System</a:t>
            </a:r>
          </a:p>
        </p:txBody>
      </p:sp>
      <p:pic>
        <p:nvPicPr>
          <p:cNvPr id="7" name="Picture 6">
            <a:extLst>
              <a:ext uri="{FF2B5EF4-FFF2-40B4-BE49-F238E27FC236}">
                <a16:creationId xmlns:a16="http://schemas.microsoft.com/office/drawing/2014/main" id="{D042E4FB-BDAC-1A6F-5268-672F6BAA70EC}"/>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Lst>
          </a:blip>
          <a:srcRect/>
          <a:stretch>
            <a:fillRect/>
          </a:stretch>
        </p:blipFill>
        <p:spPr bwMode="auto">
          <a:xfrm>
            <a:off x="2014035" y="1377950"/>
            <a:ext cx="7821262" cy="4950959"/>
          </a:xfrm>
          <a:prstGeom prst="rect">
            <a:avLst/>
          </a:prstGeom>
          <a:noFill/>
          <a:ln w="9525">
            <a:noFill/>
            <a:miter lim="800000"/>
            <a:headEnd/>
            <a:tailEnd/>
          </a:ln>
        </p:spPr>
      </p:pic>
      <p:cxnSp>
        <p:nvCxnSpPr>
          <p:cNvPr id="3" name="Straight Connector 2">
            <a:extLst>
              <a:ext uri="{FF2B5EF4-FFF2-40B4-BE49-F238E27FC236}">
                <a16:creationId xmlns:a16="http://schemas.microsoft.com/office/drawing/2014/main" id="{D70A73E4-B319-02F9-A019-8583C8BD017A}"/>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0527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1E697-0B17-E018-3955-FEB1CC02D62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776C47F-6F4E-DC03-37A6-E7A3B197AE34}"/>
              </a:ext>
            </a:extLst>
          </p:cNvPr>
          <p:cNvSpPr txBox="1"/>
          <p:nvPr/>
        </p:nvSpPr>
        <p:spPr>
          <a:xfrm>
            <a:off x="925285" y="1582276"/>
            <a:ext cx="10212408" cy="4082784"/>
          </a:xfrm>
          <a:prstGeom prst="rect">
            <a:avLst/>
          </a:prstGeom>
          <a:noFill/>
        </p:spPr>
        <p:txBody>
          <a:bodyPr wrap="square">
            <a:spAutoFit/>
          </a:bodyPr>
          <a:lstStyle/>
          <a:p>
            <a:pPr algn="just">
              <a:lnSpc>
                <a:spcPct val="115000"/>
              </a:lnSpc>
              <a:spcAft>
                <a:spcPts val="1000"/>
              </a:spcAft>
            </a:pPr>
            <a:r>
              <a:rPr lang="en-US" sz="2200" b="1">
                <a:effectLst/>
                <a:latin typeface="Times New Roman" panose="02020603050405020304" pitchFamily="18" charset="0"/>
                <a:ea typeface="Calibri" panose="020F0502020204030204" pitchFamily="34" charset="0"/>
                <a:cs typeface="Times New Roman" panose="02020603050405020304" pitchFamily="18" charset="0"/>
              </a:rPr>
              <a:t>1. Choosing the Training Experience</a:t>
            </a:r>
            <a:endParaRPr lang="en-IN" sz="220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en-US" sz="2200">
                <a:effectLst/>
                <a:latin typeface="Times New Roman" panose="02020603050405020304" pitchFamily="18" charset="0"/>
                <a:ea typeface="Calibri" panose="020F0502020204030204" pitchFamily="34" charset="0"/>
                <a:cs typeface="Times New Roman" panose="02020603050405020304" pitchFamily="18" charset="0"/>
              </a:rPr>
              <a:t>The first step is to choose the training data which will be fed to the ML algo.</a:t>
            </a:r>
          </a:p>
          <a:p>
            <a:pPr marL="342900" lvl="0" indent="-342900" algn="just">
              <a:lnSpc>
                <a:spcPct val="115000"/>
              </a:lnSpc>
              <a:buFont typeface="Arial" panose="020B0604020202020204" pitchFamily="34" charset="0"/>
              <a:buChar char="•"/>
            </a:pPr>
            <a:r>
              <a:rPr lang="en-US" sz="2200">
                <a:latin typeface="Times New Roman" panose="02020603050405020304" pitchFamily="18" charset="0"/>
                <a:ea typeface="Calibri" panose="020F0502020204030204" pitchFamily="34" charset="0"/>
                <a:cs typeface="Times New Roman" panose="02020603050405020304" pitchFamily="18" charset="0"/>
              </a:rPr>
              <a:t>Training data has significant impact on the success or failure of the model, thus it must be chosen wisely.</a:t>
            </a:r>
            <a:r>
              <a:rPr lang="en-IN" sz="2200">
                <a:effectLst/>
                <a:latin typeface="Times New Roman" panose="02020603050405020304" pitchFamily="18" charset="0"/>
                <a:ea typeface="Calibri" panose="020F0502020204030204" pitchFamily="34" charset="0"/>
                <a:cs typeface="Times New Roman" panose="02020603050405020304" pitchFamily="18" charset="0"/>
              </a:rPr>
              <a:t> </a:t>
            </a:r>
          </a:p>
          <a:p>
            <a:pPr marL="342900" lvl="0" indent="-342900" algn="just">
              <a:lnSpc>
                <a:spcPct val="115000"/>
              </a:lnSpc>
              <a:buFont typeface="Arial" panose="020B0604020202020204" pitchFamily="34" charset="0"/>
              <a:buChar char="•"/>
            </a:pPr>
            <a:r>
              <a:rPr lang="en-IN" sz="2200">
                <a:effectLst/>
                <a:latin typeface="Times New Roman" panose="02020603050405020304" pitchFamily="18" charset="0"/>
                <a:ea typeface="Calibri" panose="020F0502020204030204" pitchFamily="34" charset="0"/>
                <a:cs typeface="Times New Roman" panose="02020603050405020304" pitchFamily="18" charset="0"/>
              </a:rPr>
              <a:t>Attributes of training data which impacts the success of ML model:</a:t>
            </a:r>
          </a:p>
          <a:p>
            <a:pPr marL="800100" lvl="1" indent="-342900" algn="just">
              <a:lnSpc>
                <a:spcPct val="115000"/>
              </a:lnSpc>
              <a:buFont typeface="Arial" panose="020B0604020202020204" pitchFamily="34" charset="0"/>
              <a:buChar char="•"/>
            </a:pPr>
            <a:r>
              <a:rPr lang="en-IN" sz="2200" b="1">
                <a:latin typeface="Times New Roman" panose="02020603050405020304" pitchFamily="18" charset="0"/>
                <a:ea typeface="Calibri" panose="020F0502020204030204" pitchFamily="34" charset="0"/>
                <a:cs typeface="Times New Roman" panose="02020603050405020304" pitchFamily="18" charset="0"/>
              </a:rPr>
              <a:t>Type of feedback: </a:t>
            </a:r>
            <a:r>
              <a:rPr lang="en-IN" sz="2200" b="1" i="1">
                <a:latin typeface="Times New Roman" panose="02020603050405020304" pitchFamily="18" charset="0"/>
                <a:ea typeface="Calibri" panose="020F0502020204030204" pitchFamily="34" charset="0"/>
                <a:cs typeface="Times New Roman" panose="02020603050405020304" pitchFamily="18" charset="0"/>
              </a:rPr>
              <a:t>direct</a:t>
            </a:r>
            <a:r>
              <a:rPr lang="en-IN" sz="2200" b="1">
                <a:latin typeface="Times New Roman" panose="02020603050405020304" pitchFamily="18" charset="0"/>
                <a:ea typeface="Calibri" panose="020F0502020204030204" pitchFamily="34" charset="0"/>
                <a:cs typeface="Times New Roman" panose="02020603050405020304" pitchFamily="18" charset="0"/>
              </a:rPr>
              <a:t> </a:t>
            </a:r>
            <a:r>
              <a:rPr lang="en-IN" sz="2200">
                <a:latin typeface="Times New Roman" panose="02020603050405020304" pitchFamily="18" charset="0"/>
                <a:ea typeface="Calibri" panose="020F0502020204030204" pitchFamily="34" charset="0"/>
                <a:cs typeface="Times New Roman" panose="02020603050405020304" pitchFamily="18" charset="0"/>
              </a:rPr>
              <a:t>(you get the feedback immediately) and </a:t>
            </a:r>
            <a:r>
              <a:rPr lang="en-IN" sz="2200" b="1" i="1">
                <a:latin typeface="Times New Roman" panose="02020603050405020304" pitchFamily="18" charset="0"/>
                <a:ea typeface="Calibri" panose="020F0502020204030204" pitchFamily="34" charset="0"/>
                <a:cs typeface="Times New Roman" panose="02020603050405020304" pitchFamily="18" charset="0"/>
              </a:rPr>
              <a:t>indirect</a:t>
            </a:r>
            <a:r>
              <a:rPr lang="en-IN" sz="2200">
                <a:latin typeface="Times New Roman" panose="02020603050405020304" pitchFamily="18" charset="0"/>
                <a:ea typeface="Calibri" panose="020F0502020204030204" pitchFamily="34" charset="0"/>
                <a:cs typeface="Times New Roman" panose="02020603050405020304" pitchFamily="18" charset="0"/>
              </a:rPr>
              <a:t> (final outcome depends on sequence of moves)</a:t>
            </a:r>
            <a:endParaRPr lang="en-IN" sz="2200" b="1" i="1">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gn="just">
              <a:lnSpc>
                <a:spcPct val="115000"/>
              </a:lnSpc>
              <a:buFont typeface="Arial" panose="020B0604020202020204" pitchFamily="34" charset="0"/>
              <a:buChar char="•"/>
            </a:pPr>
            <a:r>
              <a:rPr lang="en-IN" sz="2200" b="1">
                <a:latin typeface="Times New Roman" panose="02020603050405020304" pitchFamily="18" charset="0"/>
                <a:ea typeface="Calibri" panose="020F0502020204030204" pitchFamily="34" charset="0"/>
                <a:cs typeface="Times New Roman" panose="02020603050405020304" pitchFamily="18" charset="0"/>
              </a:rPr>
              <a:t>Degree of training: </a:t>
            </a:r>
            <a:r>
              <a:rPr lang="en-IN" sz="2200">
                <a:latin typeface="Times New Roman" panose="02020603050405020304" pitchFamily="18" charset="0"/>
                <a:ea typeface="Calibri" panose="020F0502020204030204" pitchFamily="34" charset="0"/>
                <a:cs typeface="Times New Roman" panose="02020603050405020304" pitchFamily="18" charset="0"/>
              </a:rPr>
              <a:t>Extent </a:t>
            </a:r>
            <a:r>
              <a:rPr lang="en-IN" sz="2200" err="1">
                <a:latin typeface="Times New Roman" panose="02020603050405020304" pitchFamily="18" charset="0"/>
                <a:ea typeface="Calibri" panose="020F0502020204030204" pitchFamily="34" charset="0"/>
                <a:cs typeface="Times New Roman" panose="02020603050405020304" pitchFamily="18" charset="0"/>
              </a:rPr>
              <a:t>upto</a:t>
            </a:r>
            <a:r>
              <a:rPr lang="en-IN" sz="2200">
                <a:latin typeface="Times New Roman" panose="02020603050405020304" pitchFamily="18" charset="0"/>
                <a:ea typeface="Calibri" panose="020F0502020204030204" pitchFamily="34" charset="0"/>
                <a:cs typeface="Times New Roman" panose="02020603050405020304" pitchFamily="18" charset="0"/>
              </a:rPr>
              <a:t> which a learner can control the sequence of training</a:t>
            </a:r>
          </a:p>
          <a:p>
            <a:pPr marL="800100" lvl="1" indent="-342900" algn="just">
              <a:lnSpc>
                <a:spcPct val="115000"/>
              </a:lnSpc>
              <a:buFont typeface="Arial" panose="020B0604020202020204" pitchFamily="34" charset="0"/>
              <a:buChar char="•"/>
            </a:pPr>
            <a:r>
              <a:rPr lang="en-IN" sz="2200" b="1">
                <a:latin typeface="Times New Roman" panose="02020603050405020304" pitchFamily="18" charset="0"/>
                <a:ea typeface="Calibri" panose="020F0502020204030204" pitchFamily="34" charset="0"/>
                <a:cs typeface="Times New Roman" panose="02020603050405020304" pitchFamily="18" charset="0"/>
              </a:rPr>
              <a:t>Distribution of samples: </a:t>
            </a:r>
            <a:r>
              <a:rPr lang="en-IN" sz="2200">
                <a:latin typeface="Times New Roman" panose="02020603050405020304" pitchFamily="18" charset="0"/>
                <a:ea typeface="Calibri" panose="020F0502020204030204" pitchFamily="34" charset="0"/>
                <a:cs typeface="Times New Roman" panose="02020603050405020304" pitchFamily="18" charset="0"/>
              </a:rPr>
              <a:t>More diverse the training data, more robust the model</a:t>
            </a:r>
            <a:endParaRPr lang="en-IN" sz="2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itle 1">
            <a:extLst>
              <a:ext uri="{FF2B5EF4-FFF2-40B4-BE49-F238E27FC236}">
                <a16:creationId xmlns:a16="http://schemas.microsoft.com/office/drawing/2014/main" id="{C86B6E8B-F1EE-EC17-42A6-8C54D5AE7919}"/>
              </a:ext>
            </a:extLst>
          </p:cNvPr>
          <p:cNvSpPr>
            <a:spLocks noGrp="1"/>
          </p:cNvSpPr>
          <p:nvPr>
            <p:ph type="title"/>
          </p:nvPr>
        </p:nvSpPr>
        <p:spPr>
          <a:xfrm>
            <a:off x="876300" y="52387"/>
            <a:ext cx="10515600" cy="1325563"/>
          </a:xfrm>
        </p:spPr>
        <p:txBody>
          <a:bodyPr>
            <a:normAutofit/>
          </a:bodyPr>
          <a:lstStyle/>
          <a:p>
            <a:r>
              <a:rPr lang="en-US" sz="3200" b="1">
                <a:solidFill>
                  <a:srgbClr val="C00000"/>
                </a:solidFill>
                <a:latin typeface="Times New Roman" panose="02020603050405020304" pitchFamily="18" charset="0"/>
                <a:cs typeface="Times New Roman" pitchFamily="18" charset="0"/>
              </a:rPr>
              <a:t>Steps to Design a Learning System</a:t>
            </a:r>
          </a:p>
        </p:txBody>
      </p:sp>
      <p:cxnSp>
        <p:nvCxnSpPr>
          <p:cNvPr id="8" name="Straight Connector 7">
            <a:extLst>
              <a:ext uri="{FF2B5EF4-FFF2-40B4-BE49-F238E27FC236}">
                <a16:creationId xmlns:a16="http://schemas.microsoft.com/office/drawing/2014/main" id="{DFAC204A-2B4C-B3BD-E2C3-309FA6A4D4FE}"/>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5005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1E697-0B17-E018-3955-FEB1CC02D62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776C47F-6F4E-DC03-37A6-E7A3B197AE34}"/>
              </a:ext>
            </a:extLst>
          </p:cNvPr>
          <p:cNvSpPr txBox="1"/>
          <p:nvPr/>
        </p:nvSpPr>
        <p:spPr>
          <a:xfrm>
            <a:off x="876300" y="1582276"/>
            <a:ext cx="10261392" cy="3043013"/>
          </a:xfrm>
          <a:prstGeom prst="rect">
            <a:avLst/>
          </a:prstGeom>
          <a:noFill/>
        </p:spPr>
        <p:txBody>
          <a:bodyPr wrap="square">
            <a:spAutoFit/>
          </a:bodyPr>
          <a:lstStyle/>
          <a:p>
            <a:pPr marL="228600" algn="just">
              <a:lnSpc>
                <a:spcPct val="115000"/>
              </a:lnSpc>
              <a:spcAft>
                <a:spcPts val="1000"/>
              </a:spcAft>
            </a:pPr>
            <a:r>
              <a:rPr lang="en-US" sz="2200" b="1">
                <a:effectLst/>
                <a:latin typeface="Times New Roman" panose="02020603050405020304" pitchFamily="18" charset="0"/>
                <a:ea typeface="Calibri" panose="020F0502020204030204" pitchFamily="34" charset="0"/>
                <a:cs typeface="Times New Roman" panose="02020603050405020304" pitchFamily="18" charset="0"/>
              </a:rPr>
              <a:t>2. Choosing the target function: </a:t>
            </a:r>
          </a:p>
          <a:p>
            <a:pPr marL="571500" indent="-342900" algn="just">
              <a:lnSpc>
                <a:spcPct val="115000"/>
              </a:lnSpc>
              <a:spcAft>
                <a:spcPts val="1000"/>
              </a:spcAft>
              <a:buFont typeface="Arial" panose="020B0604020202020204" pitchFamily="34" charset="0"/>
              <a:buChar char="•"/>
            </a:pPr>
            <a:r>
              <a:rPr lang="en-US" sz="2200">
                <a:effectLst/>
                <a:latin typeface="Times New Roman" panose="02020603050405020304" pitchFamily="18" charset="0"/>
                <a:ea typeface="Calibri" panose="020F0502020204030204" pitchFamily="34" charset="0"/>
                <a:cs typeface="Times New Roman" panose="02020603050405020304" pitchFamily="18" charset="0"/>
              </a:rPr>
              <a:t>Determine what type of knowledge will be learned and how this will be used by performance program.</a:t>
            </a:r>
          </a:p>
          <a:p>
            <a:pPr marL="571500" indent="-342900" algn="just">
              <a:lnSpc>
                <a:spcPct val="115000"/>
              </a:lnSpc>
              <a:spcAft>
                <a:spcPts val="1000"/>
              </a:spcAft>
              <a:buFont typeface="Arial" panose="020B0604020202020204" pitchFamily="34" charset="0"/>
              <a:buChar char="•"/>
            </a:pPr>
            <a:r>
              <a:rPr lang="en-US" sz="2200">
                <a:effectLst/>
                <a:latin typeface="Times New Roman" panose="02020603050405020304" pitchFamily="18" charset="0"/>
                <a:ea typeface="Calibri" panose="020F0502020204030204" pitchFamily="34" charset="0"/>
                <a:cs typeface="Times New Roman" panose="02020603050405020304" pitchFamily="18" charset="0"/>
              </a:rPr>
              <a:t>Taking the example of </a:t>
            </a:r>
            <a:r>
              <a:rPr lang="en-US" sz="2200" b="1">
                <a:effectLst/>
                <a:latin typeface="Times New Roman" panose="02020603050405020304" pitchFamily="18" charset="0"/>
                <a:ea typeface="Calibri" panose="020F0502020204030204" pitchFamily="34" charset="0"/>
                <a:cs typeface="Times New Roman" panose="02020603050405020304" pitchFamily="18" charset="0"/>
              </a:rPr>
              <a:t>checkers game:</a:t>
            </a:r>
            <a:r>
              <a:rPr lang="en-US" sz="2200">
                <a:effectLst/>
                <a:latin typeface="Times New Roman" panose="02020603050405020304" pitchFamily="18" charset="0"/>
                <a:ea typeface="Calibri" panose="020F0502020204030204" pitchFamily="34" charset="0"/>
                <a:cs typeface="Times New Roman" panose="02020603050405020304" pitchFamily="18" charset="0"/>
              </a:rPr>
              <a:t> The program only needs to learn how to select the best move out of the legal moves (Set of all possible moves). In this learning task, all possible moves becomes the large search space which is known </a:t>
            </a:r>
            <a:r>
              <a:rPr lang="en-US" sz="2200" err="1">
                <a:effectLst/>
                <a:latin typeface="Times New Roman" panose="02020603050405020304" pitchFamily="18" charset="0"/>
                <a:ea typeface="Calibri" panose="020F0502020204030204" pitchFamily="34" charset="0"/>
                <a:cs typeface="Times New Roman" panose="02020603050405020304" pitchFamily="18" charset="0"/>
              </a:rPr>
              <a:t>apriori</a:t>
            </a:r>
            <a:r>
              <a:rPr lang="en-US" sz="2200">
                <a:effectLst/>
                <a:latin typeface="Times New Roman" panose="02020603050405020304" pitchFamily="18" charset="0"/>
                <a:ea typeface="Calibri" panose="020F0502020204030204" pitchFamily="34" charset="0"/>
                <a:cs typeface="Times New Roman" panose="02020603050405020304" pitchFamily="18" charset="0"/>
              </a:rPr>
              <a:t> but the best search strategy is unknown.</a:t>
            </a:r>
          </a:p>
        </p:txBody>
      </p:sp>
      <p:sp>
        <p:nvSpPr>
          <p:cNvPr id="7" name="Title 1">
            <a:extLst>
              <a:ext uri="{FF2B5EF4-FFF2-40B4-BE49-F238E27FC236}">
                <a16:creationId xmlns:a16="http://schemas.microsoft.com/office/drawing/2014/main" id="{3C6ACF8F-B531-BE5A-2C1D-263F00828601}"/>
              </a:ext>
            </a:extLst>
          </p:cNvPr>
          <p:cNvSpPr>
            <a:spLocks noGrp="1"/>
          </p:cNvSpPr>
          <p:nvPr>
            <p:ph type="title"/>
          </p:nvPr>
        </p:nvSpPr>
        <p:spPr>
          <a:xfrm>
            <a:off x="876300" y="52387"/>
            <a:ext cx="10515600" cy="1325563"/>
          </a:xfrm>
        </p:spPr>
        <p:txBody>
          <a:bodyPr>
            <a:normAutofit/>
          </a:bodyPr>
          <a:lstStyle/>
          <a:p>
            <a:r>
              <a:rPr lang="en-US" sz="3200" b="1">
                <a:solidFill>
                  <a:srgbClr val="C00000"/>
                </a:solidFill>
                <a:latin typeface="Times New Roman" panose="02020603050405020304" pitchFamily="18" charset="0"/>
                <a:cs typeface="Times New Roman" pitchFamily="18" charset="0"/>
              </a:rPr>
              <a:t>Steps to Design a Learning System</a:t>
            </a:r>
          </a:p>
        </p:txBody>
      </p:sp>
      <p:cxnSp>
        <p:nvCxnSpPr>
          <p:cNvPr id="8" name="Straight Connector 7">
            <a:extLst>
              <a:ext uri="{FF2B5EF4-FFF2-40B4-BE49-F238E27FC236}">
                <a16:creationId xmlns:a16="http://schemas.microsoft.com/office/drawing/2014/main" id="{960C88F0-C429-DECE-0649-D90C3C9B4B3F}"/>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9252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1E697-0B17-E018-3955-FEB1CC02D62D}"/>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B2627C12-E6DC-37C6-3534-91290B918037}"/>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7776C47F-6F4E-DC03-37A6-E7A3B197AE34}"/>
              </a:ext>
            </a:extLst>
          </p:cNvPr>
          <p:cNvSpPr txBox="1"/>
          <p:nvPr/>
        </p:nvSpPr>
        <p:spPr>
          <a:xfrm>
            <a:off x="876300" y="1325563"/>
            <a:ext cx="10186441" cy="4211025"/>
          </a:xfrm>
          <a:prstGeom prst="rect">
            <a:avLst/>
          </a:prstGeom>
          <a:noFill/>
        </p:spPr>
        <p:txBody>
          <a:bodyPr wrap="square">
            <a:spAutoFit/>
          </a:bodyPr>
          <a:lstStyle/>
          <a:p>
            <a:pPr algn="just">
              <a:lnSpc>
                <a:spcPct val="115000"/>
              </a:lnSpc>
              <a:spcAft>
                <a:spcPts val="1000"/>
              </a:spcAft>
            </a:pPr>
            <a:r>
              <a:rPr lang="en-US" sz="2200" b="1">
                <a:effectLst/>
                <a:latin typeface="Times New Roman" panose="02020603050405020304" pitchFamily="18" charset="0"/>
                <a:ea typeface="Calibri" panose="020F0502020204030204" pitchFamily="34" charset="0"/>
                <a:cs typeface="Times New Roman" panose="02020603050405020304" pitchFamily="18" charset="0"/>
              </a:rPr>
              <a:t>3. Choosing Representation for Target function: </a:t>
            </a:r>
            <a:endParaRPr lang="en-IN" sz="220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en-US" sz="2200">
                <a:effectLst/>
                <a:latin typeface="Times New Roman" panose="02020603050405020304" pitchFamily="18" charset="0"/>
                <a:ea typeface="Calibri" panose="020F0502020204030204" pitchFamily="34" charset="0"/>
                <a:cs typeface="Times New Roman" panose="02020603050405020304" pitchFamily="18" charset="0"/>
              </a:rPr>
              <a:t>Next step is to generate a function or program that chooses the best move from all possible legal moves. </a:t>
            </a:r>
          </a:p>
          <a:p>
            <a:pPr marL="342900" lvl="0" indent="-342900" algn="just">
              <a:lnSpc>
                <a:spcPct val="115000"/>
              </a:lnSpc>
              <a:buFont typeface="Arial" panose="020B0604020202020204" pitchFamily="34" charset="0"/>
              <a:buChar char="•"/>
            </a:pPr>
            <a:r>
              <a:rPr lang="en-US" sz="2200">
                <a:effectLst/>
                <a:latin typeface="Times New Roman" panose="02020603050405020304" pitchFamily="18" charset="0"/>
                <a:ea typeface="Calibri" panose="020F0502020204030204" pitchFamily="34" charset="0"/>
                <a:cs typeface="Times New Roman" panose="02020603050405020304" pitchFamily="18" charset="0"/>
              </a:rPr>
              <a:t>Function representation can be generated using Linear equations, hierarchical graph representations, etc.</a:t>
            </a:r>
          </a:p>
          <a:p>
            <a:pPr marL="342900" lvl="0" indent="-342900" algn="just">
              <a:lnSpc>
                <a:spcPct val="115000"/>
              </a:lnSpc>
              <a:buFont typeface="Arial" panose="020B0604020202020204" pitchFamily="34" charset="0"/>
              <a:buChar char="•"/>
            </a:pPr>
            <a:endParaRPr lang="en-IN" sz="220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200" b="1">
                <a:effectLst/>
                <a:latin typeface="Times New Roman" panose="02020603050405020304" pitchFamily="18" charset="0"/>
                <a:ea typeface="Calibri" panose="020F0502020204030204" pitchFamily="34" charset="0"/>
                <a:cs typeface="Times New Roman" panose="02020603050405020304" pitchFamily="18" charset="0"/>
              </a:rPr>
              <a:t>4. Choosing a Function Approximation Algorithm:</a:t>
            </a:r>
            <a:endParaRPr lang="en-IN" sz="220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en-US" sz="2200">
                <a:effectLst/>
                <a:latin typeface="Times New Roman" panose="02020603050405020304" pitchFamily="18" charset="0"/>
                <a:ea typeface="Calibri" panose="020F0502020204030204" pitchFamily="34" charset="0"/>
                <a:cs typeface="Times New Roman" panose="02020603050405020304" pitchFamily="18" charset="0"/>
              </a:rPr>
              <a:t>An optimized move cannot be chosen just with the training data. The model go through set of training examples and approximates the parameters to finally find the optimized move.</a:t>
            </a:r>
            <a:endParaRPr lang="en-IN" sz="2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Title 1">
            <a:extLst>
              <a:ext uri="{FF2B5EF4-FFF2-40B4-BE49-F238E27FC236}">
                <a16:creationId xmlns:a16="http://schemas.microsoft.com/office/drawing/2014/main" id="{E0A3D3E7-23FD-A7A2-4008-A85FD6ED147D}"/>
              </a:ext>
            </a:extLst>
          </p:cNvPr>
          <p:cNvSpPr>
            <a:spLocks noGrp="1"/>
          </p:cNvSpPr>
          <p:nvPr>
            <p:ph type="title"/>
          </p:nvPr>
        </p:nvSpPr>
        <p:spPr>
          <a:xfrm>
            <a:off x="876300" y="52387"/>
            <a:ext cx="10515600" cy="1325563"/>
          </a:xfrm>
        </p:spPr>
        <p:txBody>
          <a:bodyPr>
            <a:normAutofit/>
          </a:bodyPr>
          <a:lstStyle/>
          <a:p>
            <a:r>
              <a:rPr lang="en-US" sz="3200" b="1">
                <a:solidFill>
                  <a:srgbClr val="C00000"/>
                </a:solidFill>
                <a:latin typeface="Times New Roman" panose="02020603050405020304" pitchFamily="18" charset="0"/>
                <a:cs typeface="Times New Roman" pitchFamily="18" charset="0"/>
              </a:rPr>
              <a:t>Steps to Design a Learning System</a:t>
            </a:r>
          </a:p>
        </p:txBody>
      </p:sp>
    </p:spTree>
    <p:extLst>
      <p:ext uri="{BB962C8B-B14F-4D97-AF65-F5344CB8AC3E}">
        <p14:creationId xmlns:p14="http://schemas.microsoft.com/office/powerpoint/2010/main" val="3506553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80641-E11C-F90A-6E40-3E9625F3215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7E4D45C-A04E-4FD8-8E36-9127F8599888}"/>
              </a:ext>
            </a:extLst>
          </p:cNvPr>
          <p:cNvSpPr txBox="1"/>
          <p:nvPr/>
        </p:nvSpPr>
        <p:spPr>
          <a:xfrm>
            <a:off x="876300" y="1070202"/>
            <a:ext cx="10156461" cy="3688830"/>
          </a:xfrm>
          <a:prstGeom prst="rect">
            <a:avLst/>
          </a:prstGeom>
          <a:noFill/>
        </p:spPr>
        <p:txBody>
          <a:bodyPr wrap="square">
            <a:spAutoFit/>
          </a:bodyPr>
          <a:lstStyle/>
          <a:p>
            <a:pPr algn="just">
              <a:lnSpc>
                <a:spcPct val="115000"/>
              </a:lnSpc>
              <a:spcAft>
                <a:spcPts val="1000"/>
              </a:spcAft>
            </a:pPr>
            <a:r>
              <a:rPr lang="en-US" sz="2200" b="1">
                <a:effectLst/>
                <a:latin typeface="Times New Roman" panose="02020603050405020304" pitchFamily="18" charset="0"/>
                <a:ea typeface="Calibri" panose="020F0502020204030204" pitchFamily="34" charset="0"/>
                <a:cs typeface="Times New Roman" panose="02020603050405020304" pitchFamily="18" charset="0"/>
              </a:rPr>
              <a:t>5. The Final Design: </a:t>
            </a:r>
            <a:r>
              <a:rPr lang="en-US" sz="2200">
                <a:effectLst/>
                <a:latin typeface="Times New Roman" panose="02020603050405020304" pitchFamily="18" charset="0"/>
                <a:ea typeface="Calibri" panose="020F0502020204030204" pitchFamily="34" charset="0"/>
                <a:cs typeface="Times New Roman" panose="02020603050405020304" pitchFamily="18" charset="0"/>
              </a:rPr>
              <a:t>The final design is created at last when system goes from number of examples, failures and success, and deciding what will be the next step etc. </a:t>
            </a:r>
          </a:p>
          <a:p>
            <a:pPr algn="just">
              <a:lnSpc>
                <a:spcPct val="115000"/>
              </a:lnSpc>
              <a:spcAft>
                <a:spcPts val="1000"/>
              </a:spcAft>
            </a:pPr>
            <a:endParaRPr lang="en-US" sz="220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endParaRPr lang="en-US" sz="220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200">
                <a:effectLst/>
                <a:latin typeface="Times New Roman" panose="02020603050405020304" pitchFamily="18" charset="0"/>
                <a:ea typeface="Calibri" panose="020F0502020204030204" pitchFamily="34" charset="0"/>
                <a:cs typeface="Times New Roman" panose="02020603050405020304" pitchFamily="18" charset="0"/>
              </a:rPr>
              <a:t>Example: </a:t>
            </a:r>
            <a:r>
              <a:rPr lang="en-US" sz="2200" b="1" err="1">
                <a:effectLst/>
                <a:latin typeface="Times New Roman" panose="02020603050405020304" pitchFamily="18" charset="0"/>
                <a:ea typeface="Calibri" panose="020F0502020204030204" pitchFamily="34" charset="0"/>
                <a:cs typeface="Times New Roman" panose="02020603050405020304" pitchFamily="18" charset="0"/>
              </a:rPr>
              <a:t>DeepBlue</a:t>
            </a:r>
            <a:r>
              <a:rPr lang="en-US" sz="2200">
                <a:effectLst/>
                <a:latin typeface="Times New Roman" panose="02020603050405020304" pitchFamily="18" charset="0"/>
                <a:ea typeface="Calibri" panose="020F0502020204030204" pitchFamily="34" charset="0"/>
                <a:cs typeface="Times New Roman" panose="02020603050405020304" pitchFamily="18" charset="0"/>
              </a:rPr>
              <a:t> is an intelligent  computer which is ML-based won chess game against the chess expert Garry Kasparov, and it became the first computer which had beaten a human chess expert.</a:t>
            </a:r>
            <a:endParaRPr lang="en-IN" sz="220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Wingdings" panose="05000000000000000000" pitchFamily="2" charset="2"/>
              <a:buChar char="v"/>
            </a:pPr>
            <a:endParaRPr lang="en-IN" sz="2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Title 1">
            <a:extLst>
              <a:ext uri="{FF2B5EF4-FFF2-40B4-BE49-F238E27FC236}">
                <a16:creationId xmlns:a16="http://schemas.microsoft.com/office/drawing/2014/main" id="{7124F2BA-B4C0-9D6A-F84A-5C187670E1ED}"/>
              </a:ext>
            </a:extLst>
          </p:cNvPr>
          <p:cNvSpPr>
            <a:spLocks noGrp="1"/>
          </p:cNvSpPr>
          <p:nvPr>
            <p:ph type="title"/>
          </p:nvPr>
        </p:nvSpPr>
        <p:spPr>
          <a:xfrm>
            <a:off x="876300" y="52387"/>
            <a:ext cx="10515600" cy="1325563"/>
          </a:xfrm>
        </p:spPr>
        <p:txBody>
          <a:bodyPr>
            <a:normAutofit/>
          </a:bodyPr>
          <a:lstStyle/>
          <a:p>
            <a:r>
              <a:rPr lang="en-US" sz="3200" b="1">
                <a:solidFill>
                  <a:srgbClr val="C00000"/>
                </a:solidFill>
                <a:latin typeface="Times New Roman" panose="02020603050405020304" pitchFamily="18" charset="0"/>
                <a:cs typeface="Times New Roman" pitchFamily="18" charset="0"/>
              </a:rPr>
              <a:t>Steps to Design a Learning System</a:t>
            </a:r>
          </a:p>
        </p:txBody>
      </p:sp>
      <p:cxnSp>
        <p:nvCxnSpPr>
          <p:cNvPr id="11" name="Straight Connector 10">
            <a:extLst>
              <a:ext uri="{FF2B5EF4-FFF2-40B4-BE49-F238E27FC236}">
                <a16:creationId xmlns:a16="http://schemas.microsoft.com/office/drawing/2014/main" id="{C11FA30D-24D1-6FBC-D7BC-51AEC489E098}"/>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00699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80641-E11C-F90A-6E40-3E9625F3215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26712D0-C7B9-7F0F-CF59-812A62A6D723}"/>
              </a:ext>
            </a:extLst>
          </p:cNvPr>
          <p:cNvSpPr>
            <a:spLocks noGrp="1"/>
          </p:cNvSpPr>
          <p:nvPr>
            <p:ph type="title"/>
          </p:nvPr>
        </p:nvSpPr>
        <p:spPr>
          <a:xfrm>
            <a:off x="837304" y="0"/>
            <a:ext cx="10515600" cy="1325563"/>
          </a:xfrm>
        </p:spPr>
        <p:txBody>
          <a:bodyPr>
            <a:normAutofit/>
          </a:bodyPr>
          <a:lstStyle/>
          <a:p>
            <a:r>
              <a:rPr lang="en-US" sz="3200" b="1">
                <a:solidFill>
                  <a:schemeClr val="accent2">
                    <a:lumMod val="75000"/>
                  </a:schemeClr>
                </a:solidFill>
                <a:latin typeface="Times New Roman" panose="02020603050405020304" pitchFamily="18" charset="0"/>
                <a:cs typeface="Times New Roman" pitchFamily="18" charset="0"/>
              </a:rPr>
              <a:t>MACHINE LEARNING</a:t>
            </a:r>
          </a:p>
        </p:txBody>
      </p:sp>
      <p:sp>
        <p:nvSpPr>
          <p:cNvPr id="8" name="TextBox 7">
            <a:extLst>
              <a:ext uri="{FF2B5EF4-FFF2-40B4-BE49-F238E27FC236}">
                <a16:creationId xmlns:a16="http://schemas.microsoft.com/office/drawing/2014/main" id="{B7CEB9D0-5895-DF81-7B8D-8329D77D5609}"/>
              </a:ext>
            </a:extLst>
          </p:cNvPr>
          <p:cNvSpPr txBox="1"/>
          <p:nvPr/>
        </p:nvSpPr>
        <p:spPr>
          <a:xfrm>
            <a:off x="837304" y="1230887"/>
            <a:ext cx="10479646" cy="4524315"/>
          </a:xfrm>
          <a:prstGeom prst="rect">
            <a:avLst/>
          </a:prstGeom>
          <a:noFill/>
        </p:spPr>
        <p:txBody>
          <a:bodyPr wrap="square">
            <a:spAutoFit/>
          </a:bodyPr>
          <a:lstStyle/>
          <a:p>
            <a:pPr marL="457200" indent="-457200">
              <a:buFont typeface="Arial" panose="020B0604020202020204" pitchFamily="34" charset="0"/>
              <a:buChar char="•"/>
            </a:pPr>
            <a:r>
              <a:rPr lang="en-US" sz="2400">
                <a:solidFill>
                  <a:schemeClr val="accent1">
                    <a:lumMod val="75000"/>
                  </a:schemeClr>
                </a:solidFill>
                <a:latin typeface="Times New Roman" panose="02020603050405020304" pitchFamily="18" charset="0"/>
                <a:cs typeface="Times New Roman" panose="02020603050405020304" pitchFamily="18" charset="0"/>
              </a:rPr>
              <a:t>Learning: </a:t>
            </a:r>
            <a:r>
              <a:rPr lang="en-US" sz="2400">
                <a:latin typeface="Times New Roman" panose="02020603050405020304" pitchFamily="18" charset="0"/>
                <a:cs typeface="Times New Roman" panose="02020603050405020304" pitchFamily="18" charset="0"/>
              </a:rPr>
              <a:t>Changes in a system that enable the system to do the same task more efficiently the next time</a:t>
            </a:r>
          </a:p>
          <a:p>
            <a:pPr lvl="1"/>
            <a:endParaRPr lang="en-US" sz="240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400">
                <a:solidFill>
                  <a:schemeClr val="accent1">
                    <a:lumMod val="75000"/>
                  </a:schemeClr>
                </a:solidFill>
                <a:latin typeface="Times New Roman" panose="02020603050405020304" pitchFamily="18" charset="0"/>
                <a:cs typeface="Times New Roman" panose="02020603050405020304" pitchFamily="18" charset="0"/>
              </a:rPr>
              <a:t>Machine Learning: </a:t>
            </a:r>
            <a:r>
              <a:rPr lang="en-US" sz="2400">
                <a:latin typeface="Times New Roman" panose="02020603050405020304" pitchFamily="18" charset="0"/>
                <a:cs typeface="Times New Roman" panose="02020603050405020304" pitchFamily="18" charset="0"/>
              </a:rPr>
              <a:t>Programming computers to optimize  a performance criteria using example data. </a:t>
            </a:r>
          </a:p>
          <a:p>
            <a:pPr marL="457200" indent="-457200">
              <a:buFont typeface="Arial" panose="020B0604020202020204" pitchFamily="34" charset="0"/>
              <a:buChar char="•"/>
            </a:pPr>
            <a:endParaRPr lang="en-US" sz="240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n-US" sz="2400">
                <a:solidFill>
                  <a:schemeClr val="accent1">
                    <a:lumMod val="75000"/>
                  </a:schemeClr>
                </a:solidFill>
                <a:latin typeface="Times New Roman" panose="02020603050405020304" pitchFamily="18" charset="0"/>
                <a:cs typeface="Times New Roman" panose="02020603050405020304" pitchFamily="18" charset="0"/>
              </a:rPr>
              <a:t>Deep Learning: </a:t>
            </a:r>
            <a:r>
              <a:rPr lang="en-US" sz="2400">
                <a:latin typeface="Times New Roman" panose="02020603050405020304" pitchFamily="18" charset="0"/>
                <a:cs typeface="Times New Roman" panose="02020603050405020304" pitchFamily="18" charset="0"/>
              </a:rPr>
              <a:t>Subfield of machine learning concerned with algorithms inspired by the structure and function of the brain called artificial neural networks.</a:t>
            </a:r>
          </a:p>
          <a:p>
            <a:pPr marL="457200" indent="-457200">
              <a:buFont typeface="Arial" panose="020B0604020202020204" pitchFamily="34" charset="0"/>
              <a:buChar char="•"/>
            </a:pPr>
            <a:endParaRPr lang="en-US" sz="2400">
              <a:latin typeface="Times New Roman" panose="02020603050405020304" pitchFamily="18" charset="0"/>
              <a:cs typeface="Times New Roman" panose="02020603050405020304" pitchFamily="18" charset="0"/>
            </a:endParaRPr>
          </a:p>
          <a:p>
            <a:endParaRPr lang="en-US" sz="2400">
              <a:latin typeface="Times New Roman" panose="02020603050405020304" pitchFamily="18" charset="0"/>
              <a:cs typeface="Times New Roman" panose="02020603050405020304" pitchFamily="18" charset="0"/>
            </a:endParaRPr>
          </a:p>
          <a:p>
            <a:r>
              <a:rPr lang="en-US" sz="2400">
                <a:latin typeface="Times New Roman" panose="02020603050405020304" pitchFamily="18" charset="0"/>
                <a:cs typeface="Times New Roman" panose="02020603050405020304" pitchFamily="18" charset="0"/>
              </a:rPr>
              <a:t>    </a:t>
            </a:r>
            <a:endParaRPr lang="en-IN" sz="2400"/>
          </a:p>
        </p:txBody>
      </p:sp>
      <p:cxnSp>
        <p:nvCxnSpPr>
          <p:cNvPr id="9" name="Straight Connector 8">
            <a:extLst>
              <a:ext uri="{FF2B5EF4-FFF2-40B4-BE49-F238E27FC236}">
                <a16:creationId xmlns:a16="http://schemas.microsoft.com/office/drawing/2014/main" id="{7EE1F82B-D051-1DEB-01A1-439392556DE4}"/>
              </a:ext>
            </a:extLst>
          </p:cNvPr>
          <p:cNvCxnSpPr>
            <a:cxnSpLocks/>
          </p:cNvCxnSpPr>
          <p:nvPr/>
        </p:nvCxnSpPr>
        <p:spPr>
          <a:xfrm>
            <a:off x="80135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02743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80641-E11C-F90A-6E40-3E9625F3215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26712D0-C7B9-7F0F-CF59-812A62A6D723}"/>
              </a:ext>
            </a:extLst>
          </p:cNvPr>
          <p:cNvSpPr>
            <a:spLocks noGrp="1"/>
          </p:cNvSpPr>
          <p:nvPr>
            <p:ph type="title"/>
          </p:nvPr>
        </p:nvSpPr>
        <p:spPr>
          <a:xfrm>
            <a:off x="822314" y="0"/>
            <a:ext cx="10515600" cy="1325563"/>
          </a:xfrm>
        </p:spPr>
        <p:txBody>
          <a:bodyPr>
            <a:normAutofit/>
          </a:bodyPr>
          <a:lstStyle/>
          <a:p>
            <a:r>
              <a:rPr lang="en-US" sz="3200" b="1">
                <a:solidFill>
                  <a:schemeClr val="accent2">
                    <a:lumMod val="75000"/>
                  </a:schemeClr>
                </a:solidFill>
                <a:latin typeface="Times New Roman" panose="02020603050405020304" pitchFamily="18" charset="0"/>
                <a:cs typeface="Times New Roman" pitchFamily="18" charset="0"/>
              </a:rPr>
              <a:t>Traditional Programming vs Machine Learning</a:t>
            </a:r>
          </a:p>
        </p:txBody>
      </p:sp>
      <p:pic>
        <p:nvPicPr>
          <p:cNvPr id="2" name="Picture 2" descr="Machine learning | Kaggle">
            <a:extLst>
              <a:ext uri="{FF2B5EF4-FFF2-40B4-BE49-F238E27FC236}">
                <a16:creationId xmlns:a16="http://schemas.microsoft.com/office/drawing/2014/main" id="{F1D8BFBF-228E-E666-F268-C467FD154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1945" y="1613009"/>
            <a:ext cx="7168109" cy="3816785"/>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a:extLst>
              <a:ext uri="{FF2B5EF4-FFF2-40B4-BE49-F238E27FC236}">
                <a16:creationId xmlns:a16="http://schemas.microsoft.com/office/drawing/2014/main" id="{10749E9D-359E-22C0-D491-7608963679D2}"/>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2133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6742C-2442-160D-0EF2-F2AC1105B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594CC-77DE-BEF3-7ACE-59D14DBBA2F4}"/>
              </a:ext>
            </a:extLst>
          </p:cNvPr>
          <p:cNvSpPr>
            <a:spLocks noGrp="1"/>
          </p:cNvSpPr>
          <p:nvPr>
            <p:ph type="title"/>
          </p:nvPr>
        </p:nvSpPr>
        <p:spPr>
          <a:xfrm>
            <a:off x="914400" y="0"/>
            <a:ext cx="10515600" cy="1325563"/>
          </a:xfrm>
        </p:spPr>
        <p:txBody>
          <a:bodyPr>
            <a:normAutofit/>
          </a:bodyPr>
          <a:lstStyle/>
          <a:p>
            <a:r>
              <a:rPr lang="en-US" sz="3200" b="1">
                <a:solidFill>
                  <a:schemeClr val="accent2">
                    <a:lumMod val="75000"/>
                  </a:schemeClr>
                </a:solidFill>
                <a:latin typeface="Times New Roman" panose="02020603050405020304" pitchFamily="18" charset="0"/>
                <a:cs typeface="Times New Roman" pitchFamily="18" charset="0"/>
              </a:rPr>
              <a:t>Machine Learning system: Perspective and Issues</a:t>
            </a:r>
          </a:p>
        </p:txBody>
      </p:sp>
      <p:sp>
        <p:nvSpPr>
          <p:cNvPr id="4" name="TextBox 3">
            <a:extLst>
              <a:ext uri="{FF2B5EF4-FFF2-40B4-BE49-F238E27FC236}">
                <a16:creationId xmlns:a16="http://schemas.microsoft.com/office/drawing/2014/main" id="{170DDB5B-6792-55DA-AF63-9A96FA1939A3}"/>
              </a:ext>
            </a:extLst>
          </p:cNvPr>
          <p:cNvSpPr txBox="1"/>
          <p:nvPr/>
        </p:nvSpPr>
        <p:spPr>
          <a:xfrm>
            <a:off x="914400" y="1508570"/>
            <a:ext cx="10193311" cy="3840860"/>
          </a:xfrm>
          <a:prstGeom prst="rect">
            <a:avLst/>
          </a:prstGeom>
          <a:noFill/>
        </p:spPr>
        <p:txBody>
          <a:bodyPr wrap="square">
            <a:spAutoFit/>
          </a:bodyPr>
          <a:lstStyle/>
          <a:p>
            <a:pPr algn="just">
              <a:lnSpc>
                <a:spcPct val="115000"/>
              </a:lnSpc>
              <a:spcAft>
                <a:spcPts val="100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While building ML applications from scratch, few issues could arise:</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endParaRPr lang="en-US" sz="2400" b="1">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1. Inadequate Training Data</a:t>
            </a:r>
            <a:endParaRPr lang="en-IN" sz="240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en-US" sz="2400">
                <a:effectLst/>
                <a:latin typeface="Times New Roman" panose="02020603050405020304" pitchFamily="18" charset="0"/>
                <a:ea typeface="Calibri" panose="020F0502020204030204" pitchFamily="34" charset="0"/>
                <a:cs typeface="Times New Roman" panose="02020603050405020304" pitchFamily="18" charset="0"/>
              </a:rPr>
              <a:t>One of the major issue in building ML algo is the lack of </a:t>
            </a:r>
            <a:r>
              <a:rPr lang="en-US" sz="2400" b="1">
                <a:effectLst/>
                <a:latin typeface="Times New Roman" panose="02020603050405020304" pitchFamily="18" charset="0"/>
                <a:ea typeface="Calibri" panose="020F0502020204030204" pitchFamily="34" charset="0"/>
                <a:cs typeface="Times New Roman" panose="02020603050405020304" pitchFamily="18" charset="0"/>
              </a:rPr>
              <a:t>quality</a:t>
            </a:r>
            <a:r>
              <a:rPr lang="en-US" sz="2400">
                <a:effectLst/>
                <a:latin typeface="Times New Roman" panose="02020603050405020304" pitchFamily="18" charset="0"/>
                <a:ea typeface="Calibri" panose="020F0502020204030204" pitchFamily="34" charset="0"/>
                <a:cs typeface="Times New Roman" panose="02020603050405020304" pitchFamily="18" charset="0"/>
              </a:rPr>
              <a:t> as well as </a:t>
            </a:r>
            <a:r>
              <a:rPr lang="en-US" sz="2400" b="1">
                <a:effectLst/>
                <a:latin typeface="Times New Roman" panose="02020603050405020304" pitchFamily="18" charset="0"/>
                <a:ea typeface="Calibri" panose="020F0502020204030204" pitchFamily="34" charset="0"/>
                <a:cs typeface="Times New Roman" panose="02020603050405020304" pitchFamily="18" charset="0"/>
              </a:rPr>
              <a:t>quantity</a:t>
            </a:r>
            <a:r>
              <a:rPr lang="en-US" sz="2400">
                <a:effectLst/>
                <a:latin typeface="Times New Roman" panose="02020603050405020304" pitchFamily="18" charset="0"/>
                <a:ea typeface="Calibri" panose="020F0502020204030204" pitchFamily="34" charset="0"/>
                <a:cs typeface="Times New Roman" panose="02020603050405020304" pitchFamily="18" charset="0"/>
              </a:rPr>
              <a:t> of data. </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en-US" sz="2400">
                <a:latin typeface="Times New Roman" panose="02020603050405020304" pitchFamily="18" charset="0"/>
                <a:ea typeface="Calibri" panose="020F0502020204030204" pitchFamily="34" charset="0"/>
                <a:cs typeface="Times New Roman" panose="02020603050405020304" pitchFamily="18" charset="0"/>
              </a:rPr>
              <a:t>D</a:t>
            </a:r>
            <a:r>
              <a:rPr lang="en-US" sz="2400">
                <a:effectLst/>
                <a:latin typeface="Times New Roman" panose="02020603050405020304" pitchFamily="18" charset="0"/>
                <a:ea typeface="Calibri" panose="020F0502020204030204" pitchFamily="34" charset="0"/>
                <a:cs typeface="Times New Roman" panose="02020603050405020304" pitchFamily="18" charset="0"/>
              </a:rPr>
              <a:t>ata plays a vital role in the processing of ML algorithms, many data scientists claim that </a:t>
            </a:r>
            <a:r>
              <a:rPr lang="en-US" sz="2400" b="1">
                <a:effectLst/>
                <a:latin typeface="Times New Roman" panose="02020603050405020304" pitchFamily="18" charset="0"/>
                <a:ea typeface="Calibri" panose="020F0502020204030204" pitchFamily="34" charset="0"/>
                <a:cs typeface="Times New Roman" panose="02020603050405020304" pitchFamily="18" charset="0"/>
              </a:rPr>
              <a:t>inadequate data, noisy data, incorrect data </a:t>
            </a:r>
            <a:r>
              <a:rPr lang="en-US" sz="2400">
                <a:effectLst/>
                <a:latin typeface="Times New Roman" panose="02020603050405020304" pitchFamily="18" charset="0"/>
                <a:ea typeface="Calibri" panose="020F0502020204030204" pitchFamily="34" charset="0"/>
                <a:cs typeface="Times New Roman" panose="02020603050405020304" pitchFamily="18" charset="0"/>
              </a:rPr>
              <a:t>and </a:t>
            </a:r>
            <a:r>
              <a:rPr lang="en-US" sz="2400" b="1">
                <a:effectLst/>
                <a:latin typeface="Times New Roman" panose="02020603050405020304" pitchFamily="18" charset="0"/>
                <a:ea typeface="Calibri" panose="020F0502020204030204" pitchFamily="34" charset="0"/>
                <a:cs typeface="Times New Roman" panose="02020603050405020304" pitchFamily="18" charset="0"/>
              </a:rPr>
              <a:t>unclean data</a:t>
            </a:r>
            <a:r>
              <a:rPr lang="en-US" sz="2400">
                <a:effectLst/>
                <a:latin typeface="Times New Roman" panose="02020603050405020304" pitchFamily="18" charset="0"/>
                <a:ea typeface="Calibri" panose="020F0502020204030204" pitchFamily="34" charset="0"/>
                <a:cs typeface="Times New Roman" panose="02020603050405020304" pitchFamily="18" charset="0"/>
              </a:rPr>
              <a:t> are extremely exhausting the machine learning algorithms. </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p:txBody>
      </p:sp>
      <p:cxnSp>
        <p:nvCxnSpPr>
          <p:cNvPr id="3" name="Straight Connector 2">
            <a:extLst>
              <a:ext uri="{FF2B5EF4-FFF2-40B4-BE49-F238E27FC236}">
                <a16:creationId xmlns:a16="http://schemas.microsoft.com/office/drawing/2014/main" id="{6EEF62DB-73C3-BC16-B7FD-7A94B557C61B}"/>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4952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6742C-2442-160D-0EF2-F2AC1105B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594CC-77DE-BEF3-7ACE-59D14DBBA2F4}"/>
              </a:ext>
            </a:extLst>
          </p:cNvPr>
          <p:cNvSpPr>
            <a:spLocks noGrp="1"/>
          </p:cNvSpPr>
          <p:nvPr>
            <p:ph type="title"/>
          </p:nvPr>
        </p:nvSpPr>
        <p:spPr>
          <a:xfrm>
            <a:off x="914400" y="0"/>
            <a:ext cx="10515600" cy="1325563"/>
          </a:xfrm>
        </p:spPr>
        <p:txBody>
          <a:bodyPr>
            <a:normAutofit/>
          </a:bodyPr>
          <a:lstStyle/>
          <a:p>
            <a:r>
              <a:rPr lang="en-US" sz="3200" b="1">
                <a:solidFill>
                  <a:schemeClr val="accent2">
                    <a:lumMod val="75000"/>
                  </a:schemeClr>
                </a:solidFill>
                <a:latin typeface="Times New Roman" panose="02020603050405020304" pitchFamily="18" charset="0"/>
                <a:cs typeface="Times New Roman" pitchFamily="18" charset="0"/>
              </a:rPr>
              <a:t>Machine Learning system: Perspective and Issues</a:t>
            </a:r>
          </a:p>
        </p:txBody>
      </p:sp>
      <p:cxnSp>
        <p:nvCxnSpPr>
          <p:cNvPr id="3" name="Straight Connector 2">
            <a:extLst>
              <a:ext uri="{FF2B5EF4-FFF2-40B4-BE49-F238E27FC236}">
                <a16:creationId xmlns:a16="http://schemas.microsoft.com/office/drawing/2014/main" id="{6EEF62DB-73C3-BC16-B7FD-7A94B557C61B}"/>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A2902FD0-49ED-CC0F-C376-EFD1A253C258}"/>
              </a:ext>
            </a:extLst>
          </p:cNvPr>
          <p:cNvSpPr txBox="1"/>
          <p:nvPr/>
        </p:nvSpPr>
        <p:spPr>
          <a:xfrm>
            <a:off x="914400" y="1579868"/>
            <a:ext cx="10286375" cy="3416128"/>
          </a:xfrm>
          <a:prstGeom prst="rect">
            <a:avLst/>
          </a:prstGeom>
          <a:noFill/>
        </p:spPr>
        <p:txBody>
          <a:bodyPr wrap="square">
            <a:spAutoFit/>
          </a:bodyPr>
          <a:lstStyle/>
          <a:p>
            <a:pPr algn="just">
              <a:lnSpc>
                <a:spcPct val="115000"/>
              </a:lnSpc>
              <a:spcAft>
                <a:spcPts val="100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While building ML applications from scratch, few issues could arise:</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endParaRPr lang="en-US" sz="2400" b="1">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2. Non-representative</a:t>
            </a:r>
            <a:r>
              <a:rPr lang="en-US" sz="2400" b="1">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rPr>
              <a:t> Training Data</a:t>
            </a:r>
            <a:endParaRPr lang="en-IN" sz="240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buFont typeface="Arial" panose="020B0604020202020204" pitchFamily="34" charset="0"/>
              <a:buChar char="•"/>
            </a:pPr>
            <a:r>
              <a:rPr lang="en-US" sz="2400">
                <a:effectLst/>
                <a:latin typeface="Times New Roman" panose="02020603050405020304" pitchFamily="18" charset="0"/>
                <a:ea typeface="Calibri" panose="020F0502020204030204" pitchFamily="34" charset="0"/>
                <a:cs typeface="Times New Roman" panose="02020603050405020304" pitchFamily="18" charset="0"/>
              </a:rPr>
              <a:t>Non-representative training data is the one that doesn't accurately reflect the real-world distribution of the data. </a:t>
            </a:r>
          </a:p>
          <a:p>
            <a:pPr marL="342900" lvl="0" indent="-342900" algn="just">
              <a:lnSpc>
                <a:spcPct val="115000"/>
              </a:lnSpc>
              <a:buFont typeface="Arial" panose="020B0604020202020204" pitchFamily="34" charset="0"/>
              <a:buChar char="•"/>
            </a:pPr>
            <a:r>
              <a:rPr lang="en-US" sz="2400">
                <a:effectLst/>
                <a:latin typeface="Times New Roman" panose="02020603050405020304" pitchFamily="18" charset="0"/>
                <a:ea typeface="Calibri" panose="020F0502020204030204" pitchFamily="34" charset="0"/>
                <a:cs typeface="Times New Roman" panose="02020603050405020304" pitchFamily="18" charset="0"/>
              </a:rPr>
              <a:t>This can lead to a model that performs well on the training data but poorly on new, unseen data, a phenomenon known as poor generalization.</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10700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6742C-2442-160D-0EF2-F2AC1105BD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594CC-77DE-BEF3-7ACE-59D14DBBA2F4}"/>
              </a:ext>
            </a:extLst>
          </p:cNvPr>
          <p:cNvSpPr>
            <a:spLocks noGrp="1"/>
          </p:cNvSpPr>
          <p:nvPr>
            <p:ph type="title"/>
          </p:nvPr>
        </p:nvSpPr>
        <p:spPr>
          <a:xfrm>
            <a:off x="914400" y="0"/>
            <a:ext cx="10515600" cy="1325563"/>
          </a:xfrm>
        </p:spPr>
        <p:txBody>
          <a:bodyPr>
            <a:normAutofit/>
          </a:bodyPr>
          <a:lstStyle/>
          <a:p>
            <a:r>
              <a:rPr lang="en-US" sz="3200" b="1">
                <a:solidFill>
                  <a:schemeClr val="accent2">
                    <a:lumMod val="75000"/>
                  </a:schemeClr>
                </a:solidFill>
                <a:latin typeface="Times New Roman" panose="02020603050405020304" pitchFamily="18" charset="0"/>
                <a:cs typeface="Times New Roman" pitchFamily="18" charset="0"/>
              </a:rPr>
              <a:t>Machine Learning system: Perspective and Issues</a:t>
            </a:r>
          </a:p>
        </p:txBody>
      </p:sp>
      <p:cxnSp>
        <p:nvCxnSpPr>
          <p:cNvPr id="3" name="Straight Connector 2">
            <a:extLst>
              <a:ext uri="{FF2B5EF4-FFF2-40B4-BE49-F238E27FC236}">
                <a16:creationId xmlns:a16="http://schemas.microsoft.com/office/drawing/2014/main" id="{6EEF62DB-73C3-BC16-B7FD-7A94B557C61B}"/>
              </a:ext>
            </a:extLst>
          </p:cNvPr>
          <p:cNvCxnSpPr>
            <a:cxnSpLocks/>
          </p:cNvCxnSpPr>
          <p:nvPr/>
        </p:nvCxnSpPr>
        <p:spPr>
          <a:xfrm>
            <a:off x="876300" y="914400"/>
            <a:ext cx="10515600" cy="0"/>
          </a:xfrm>
          <a:prstGeom prst="line">
            <a:avLst/>
          </a:prstGeom>
          <a:ln>
            <a:solidFill>
              <a:schemeClr val="tx1"/>
            </a:solidFill>
            <a:headEnd type="none"/>
            <a:tailEnd type="none"/>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253B6F8E-7D94-03FC-86B0-ACF980C6CF46}"/>
              </a:ext>
            </a:extLst>
          </p:cNvPr>
          <p:cNvSpPr txBox="1"/>
          <p:nvPr/>
        </p:nvSpPr>
        <p:spPr>
          <a:xfrm>
            <a:off x="876300" y="1584585"/>
            <a:ext cx="10401300" cy="4393832"/>
          </a:xfrm>
          <a:prstGeom prst="rect">
            <a:avLst/>
          </a:prstGeom>
          <a:noFill/>
        </p:spPr>
        <p:txBody>
          <a:bodyPr wrap="square">
            <a:spAutoFit/>
          </a:bodyPr>
          <a:lstStyle/>
          <a:p>
            <a:pPr algn="just">
              <a:lnSpc>
                <a:spcPct val="115000"/>
              </a:lnSpc>
              <a:spcAft>
                <a:spcPts val="100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While building ML applications from scratch, few issues could arise:</a:t>
            </a:r>
            <a:endParaRPr lang="en-IN" sz="240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endParaRPr lang="en-US" sz="2400" b="1">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b="1">
                <a:solidFill>
                  <a:schemeClr val="accent5">
                    <a:lumMod val="75000"/>
                  </a:schemeClr>
                </a:solidFill>
                <a:latin typeface="Times New Roman" panose="02020603050405020304" pitchFamily="18" charset="0"/>
                <a:ea typeface="Calibri" panose="020F0502020204030204" pitchFamily="34" charset="0"/>
                <a:cs typeface="Times New Roman" panose="02020603050405020304" pitchFamily="18" charset="0"/>
              </a:rPr>
              <a:t>3. Overfitting and Underfitting</a:t>
            </a:r>
            <a:endParaRPr lang="en-IN" sz="2400">
              <a:solidFill>
                <a:schemeClr val="accent5">
                  <a:lumMod val="7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en-US" sz="2400">
                <a:effectLst/>
                <a:latin typeface="Times New Roman" panose="02020603050405020304" pitchFamily="18" charset="0"/>
                <a:ea typeface="Calibri" panose="020F0502020204030204" pitchFamily="34" charset="0"/>
                <a:cs typeface="Times New Roman" panose="02020603050405020304" pitchFamily="18" charset="0"/>
              </a:rPr>
              <a:t>Overfitting is one of the most common issues faced by ML engineers and data scientists. Whenever a ML model is trained with a huge amount of data, it starts capturing noise and inaccurate data </a:t>
            </a:r>
            <a:r>
              <a:rPr lang="en-US" sz="2400">
                <a:latin typeface="Times New Roman" panose="02020603050405020304" pitchFamily="18" charset="0"/>
                <a:ea typeface="Calibri" panose="020F0502020204030204" pitchFamily="34" charset="0"/>
                <a:cs typeface="Times New Roman" panose="02020603050405020304" pitchFamily="18" charset="0"/>
              </a:rPr>
              <a:t>of the training set</a:t>
            </a:r>
            <a:r>
              <a:rPr lang="en-US" sz="2400">
                <a:effectLst/>
                <a:latin typeface="Times New Roman" panose="02020603050405020304" pitchFamily="18" charset="0"/>
                <a:ea typeface="Calibri" panose="020F0502020204030204" pitchFamily="34" charset="0"/>
                <a:cs typeface="Times New Roman" panose="02020603050405020304" pitchFamily="18" charset="0"/>
              </a:rPr>
              <a:t>. It negatively affects the performance of the model in the sense that the model works extremely well on training data but extremely poor on test data. </a:t>
            </a:r>
          </a:p>
          <a:p>
            <a:pPr algn="just">
              <a:lnSpc>
                <a:spcPct val="115000"/>
              </a:lnSpc>
              <a:spcAft>
                <a:spcPts val="1000"/>
              </a:spcAft>
            </a:pP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58571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rot="20995170">
            <a:off x="2045159" y="2362983"/>
            <a:ext cx="7793037" cy="1462088"/>
          </a:xfrm>
          <a:prstGeom prst="rect">
            <a:avLst/>
          </a:prstGeom>
          <a:noFill/>
          <a:ln w="9525">
            <a:noFill/>
            <a:miter lim="800000"/>
            <a:headEnd/>
            <a:tailEnd/>
          </a:ln>
        </p:spPr>
        <p:txBody>
          <a:bodyPr anchor="ctr"/>
          <a:lstStyle/>
          <a:p>
            <a:pPr algn="ctr">
              <a:defRPr/>
            </a:pPr>
            <a:r>
              <a:rPr lang="en-US" sz="11100" b="1" i="1">
                <a:solidFill>
                  <a:srgbClr val="008000"/>
                </a:solidFill>
                <a:effectLst>
                  <a:outerShdw blurRad="38100" dist="38100" dir="2700000" algn="tl">
                    <a:srgbClr val="C0C0C0"/>
                  </a:outerShdw>
                </a:effectLst>
                <a:latin typeface="Monotype Corsiva" pitchFamily="66" charset="0"/>
              </a:rPr>
              <a:t>Thank You </a:t>
            </a:r>
          </a:p>
        </p:txBody>
      </p:sp>
      <p:sp>
        <p:nvSpPr>
          <p:cNvPr id="3" name="Slide Number Placeholder 2"/>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0</TotalTime>
  <Words>1632</Words>
  <Application>Microsoft Office PowerPoint</Application>
  <PresentationFormat>Widescreen</PresentationFormat>
  <Paragraphs>173</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2013 - 2022 Theme</vt:lpstr>
      <vt:lpstr>PowerPoint Presentation</vt:lpstr>
      <vt:lpstr>Overview</vt:lpstr>
      <vt:lpstr>Overview</vt:lpstr>
      <vt:lpstr>Overview</vt:lpstr>
      <vt:lpstr>Overview</vt:lpstr>
      <vt:lpstr>Overview</vt:lpstr>
      <vt:lpstr>Overview of AI-ML</vt:lpstr>
      <vt:lpstr>Artificial Intelligence (AI)</vt:lpstr>
      <vt:lpstr>AI is everywhere</vt:lpstr>
      <vt:lpstr>Applications of AI</vt:lpstr>
      <vt:lpstr>Sub-domains of AI</vt:lpstr>
      <vt:lpstr>AI vs ML vs DL</vt:lpstr>
      <vt:lpstr>AI use-cases:</vt:lpstr>
      <vt:lpstr>Well-posed Learning Problems</vt:lpstr>
      <vt:lpstr>Well-defined learning problem</vt:lpstr>
      <vt:lpstr>PowerPoint Presentation</vt:lpstr>
      <vt:lpstr>PowerPoint Presentation</vt:lpstr>
      <vt:lpstr>Designing a Learning System</vt:lpstr>
      <vt:lpstr>Steps to Design a Learning System</vt:lpstr>
      <vt:lpstr>Steps to Design a Learning System</vt:lpstr>
      <vt:lpstr>Steps to Design a Learning System</vt:lpstr>
      <vt:lpstr>Steps to Design a Learning System</vt:lpstr>
      <vt:lpstr>Steps to Design a Learning System</vt:lpstr>
      <vt:lpstr>MACHINE LEARNING</vt:lpstr>
      <vt:lpstr>Traditional Programming vs Machine Learning</vt:lpstr>
      <vt:lpstr>Machine Learning system: Perspective and Issues</vt:lpstr>
      <vt:lpstr>Machine Learning system: Perspective and Issues</vt:lpstr>
      <vt:lpstr>Machine Learning system: Perspective and Issues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Hoor Fatima</dc:creator>
  <cp:lastModifiedBy>Deepika Vatsa</cp:lastModifiedBy>
  <cp:revision>2</cp:revision>
  <dcterms:created xsi:type="dcterms:W3CDTF">2025-07-21T17:24:10Z</dcterms:created>
  <dcterms:modified xsi:type="dcterms:W3CDTF">2025-07-27T14:40:27Z</dcterms:modified>
</cp:coreProperties>
</file>