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829" r:id="rId3"/>
    <p:sldId id="824" r:id="rId4"/>
    <p:sldId id="832" r:id="rId5"/>
    <p:sldId id="833" r:id="rId6"/>
    <p:sldId id="834" r:id="rId7"/>
    <p:sldId id="835" r:id="rId8"/>
    <p:sldId id="836" r:id="rId9"/>
    <p:sldId id="839" r:id="rId10"/>
    <p:sldId id="830" r:id="rId11"/>
    <p:sldId id="831" r:id="rId12"/>
    <p:sldId id="837" r:id="rId13"/>
    <p:sldId id="838" r:id="rId14"/>
    <p:sldId id="82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B0953D-B26E-46B1-9BAC-4CD9AB807B8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C24655-E23E-43E3-8439-79CA1FF3ED9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Regression is a statistical method that helps us understand and predict the relationship between variables. </a:t>
          </a:r>
          <a:endParaRPr lang="en-US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FF9395-1E3B-41AD-84EA-830C61659A93}" type="parTrans" cxnId="{1A89839B-2EB1-4188-B1BF-3DAFC9977861}">
      <dgm:prSet/>
      <dgm:spPr/>
      <dgm:t>
        <a:bodyPr/>
        <a:lstStyle/>
        <a:p>
          <a:endParaRPr lang="en-US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4D2FBF-B19B-45AD-A8C3-EE8E3D93B989}" type="sibTrans" cxnId="{1A89839B-2EB1-4188-B1BF-3DAFC9977861}">
      <dgm:prSet/>
      <dgm:spPr/>
      <dgm:t>
        <a:bodyPr/>
        <a:lstStyle/>
        <a:p>
          <a:endParaRPr lang="en-US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1228F4-0C75-46CD-B310-F009BF9CF5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Describe how one variable (dependent variable) changes as another variable (independent variable) changes</a:t>
          </a:r>
          <a:endParaRPr lang="en-US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A28DCE-960A-426F-A7D8-2EC79CBBE46F}" type="parTrans" cxnId="{45742C5E-CF84-4A96-A3B7-8A629E72C4A1}">
      <dgm:prSet/>
      <dgm:spPr/>
      <dgm:t>
        <a:bodyPr/>
        <a:lstStyle/>
        <a:p>
          <a:endParaRPr lang="en-US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85D98C-149A-4D8F-8552-638A972EDF99}" type="sibTrans" cxnId="{45742C5E-CF84-4A96-A3B7-8A629E72C4A1}">
      <dgm:prSet/>
      <dgm:spPr/>
      <dgm:t>
        <a:bodyPr/>
        <a:lstStyle/>
        <a:p>
          <a:endParaRPr lang="en-US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AA3E8C-FF50-4E8B-AC0A-632648BA255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Dependent variable: we are trying to predict or explain (Y)</a:t>
          </a:r>
          <a:endParaRPr lang="en-US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F6CC3F-DE93-475A-AEE8-E825C4DBF596}" type="parTrans" cxnId="{8186B531-D55F-43B0-8797-813B150819B9}">
      <dgm:prSet/>
      <dgm:spPr/>
      <dgm:t>
        <a:bodyPr/>
        <a:lstStyle/>
        <a:p>
          <a:endParaRPr lang="en-US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3933B1-E01C-488A-9A78-C0653405810F}" type="sibTrans" cxnId="{8186B531-D55F-43B0-8797-813B150819B9}">
      <dgm:prSet/>
      <dgm:spPr/>
      <dgm:t>
        <a:bodyPr/>
        <a:lstStyle/>
        <a:p>
          <a:endParaRPr lang="en-US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2122AA-46EF-4513-B8B3-E31E9A32055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Independent variable: That are used to predict or explain the changes in the dependent variable (X)</a:t>
          </a:r>
          <a:endParaRPr lang="en-US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AE281D-6F49-49D0-A962-438B9431FC61}" type="parTrans" cxnId="{932F5EB6-0132-4B5D-96B5-65869913AAD9}">
      <dgm:prSet/>
      <dgm:spPr/>
      <dgm:t>
        <a:bodyPr/>
        <a:lstStyle/>
        <a:p>
          <a:endParaRPr lang="en-US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E89D64-F9B9-4613-9883-EA292451CC95}" type="sibTrans" cxnId="{932F5EB6-0132-4B5D-96B5-65869913AAD9}">
      <dgm:prSet/>
      <dgm:spPr/>
      <dgm:t>
        <a:bodyPr/>
        <a:lstStyle/>
        <a:p>
          <a:endParaRPr lang="en-US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62EE7D-5F57-41D2-950B-76D62EA9452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IN" sz="16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 Example: Predicting salary based on years of experience, predicting exam, score based on study hours, predicting resale price based on vehicle age. </a:t>
          </a:r>
          <a:endParaRPr lang="en-US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47E47D-4756-4BD1-8789-6B0A7BEF9F2E}" type="parTrans" cxnId="{9FEDBD30-F769-4C58-B0CC-ECDCFC842CDA}">
      <dgm:prSet/>
      <dgm:spPr/>
      <dgm:t>
        <a:bodyPr/>
        <a:lstStyle/>
        <a:p>
          <a:endParaRPr lang="en-US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675FE6-30A9-41CC-BEE5-8204EFFC4802}" type="sibTrans" cxnId="{9FEDBD30-F769-4C58-B0CC-ECDCFC842CDA}">
      <dgm:prSet/>
      <dgm:spPr/>
      <dgm:t>
        <a:bodyPr/>
        <a:lstStyle/>
        <a:p>
          <a:endParaRPr lang="en-US" sz="16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D30E01-3899-483A-9BE7-5CE07CF31C4D}" type="pres">
      <dgm:prSet presAssocID="{B4B0953D-B26E-46B1-9BAC-4CD9AB807B87}" presName="root" presStyleCnt="0">
        <dgm:presLayoutVars>
          <dgm:dir/>
          <dgm:resizeHandles val="exact"/>
        </dgm:presLayoutVars>
      </dgm:prSet>
      <dgm:spPr/>
    </dgm:pt>
    <dgm:pt modelId="{E36DD98F-63C5-413A-9CAB-18AEF4751905}" type="pres">
      <dgm:prSet presAssocID="{C6C24655-E23E-43E3-8439-79CA1FF3ED90}" presName="compNode" presStyleCnt="0"/>
      <dgm:spPr/>
    </dgm:pt>
    <dgm:pt modelId="{B77A0240-897A-4B1C-9972-E002FF00B8B9}" type="pres">
      <dgm:prSet presAssocID="{C6C24655-E23E-43E3-8439-79CA1FF3ED90}" presName="bgRect" presStyleLbl="bgShp" presStyleIdx="0" presStyleCnt="5" custLinFactNeighborY="6293"/>
      <dgm:spPr/>
    </dgm:pt>
    <dgm:pt modelId="{4AFDBD1E-32C8-46A1-BF47-D9B8D28EEB2A}" type="pres">
      <dgm:prSet presAssocID="{C6C24655-E23E-43E3-8439-79CA1FF3ED90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DC726C6C-006A-4F2D-A184-A10C99122134}" type="pres">
      <dgm:prSet presAssocID="{C6C24655-E23E-43E3-8439-79CA1FF3ED90}" presName="spaceRect" presStyleCnt="0"/>
      <dgm:spPr/>
    </dgm:pt>
    <dgm:pt modelId="{1DD1FB77-2A83-41A7-88B4-4AC59FEB905C}" type="pres">
      <dgm:prSet presAssocID="{C6C24655-E23E-43E3-8439-79CA1FF3ED90}" presName="parTx" presStyleLbl="revTx" presStyleIdx="0" presStyleCnt="5">
        <dgm:presLayoutVars>
          <dgm:chMax val="0"/>
          <dgm:chPref val="0"/>
        </dgm:presLayoutVars>
      </dgm:prSet>
      <dgm:spPr/>
    </dgm:pt>
    <dgm:pt modelId="{71F2FDA0-36BE-4BAB-8C3A-CB8999694AA7}" type="pres">
      <dgm:prSet presAssocID="{664D2FBF-B19B-45AD-A8C3-EE8E3D93B989}" presName="sibTrans" presStyleCnt="0"/>
      <dgm:spPr/>
    </dgm:pt>
    <dgm:pt modelId="{597D5D03-8899-43E1-A6B3-AE1847F1128E}" type="pres">
      <dgm:prSet presAssocID="{A11228F4-0C75-46CD-B310-F009BF9CF5CA}" presName="compNode" presStyleCnt="0"/>
      <dgm:spPr/>
    </dgm:pt>
    <dgm:pt modelId="{52EB22FC-5AE7-4BC9-8D63-6023983DA4C6}" type="pres">
      <dgm:prSet presAssocID="{A11228F4-0C75-46CD-B310-F009BF9CF5CA}" presName="bgRect" presStyleLbl="bgShp" presStyleIdx="1" presStyleCnt="5"/>
      <dgm:spPr/>
    </dgm:pt>
    <dgm:pt modelId="{CB099A79-4258-46C4-AB5D-1214B2CCA6CD}" type="pres">
      <dgm:prSet presAssocID="{A11228F4-0C75-46CD-B310-F009BF9CF5C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5A18057F-7A67-48A0-81C7-20CC07A571AA}" type="pres">
      <dgm:prSet presAssocID="{A11228F4-0C75-46CD-B310-F009BF9CF5CA}" presName="spaceRect" presStyleCnt="0"/>
      <dgm:spPr/>
    </dgm:pt>
    <dgm:pt modelId="{5B197C77-163B-4396-A23A-1AACA2FF637D}" type="pres">
      <dgm:prSet presAssocID="{A11228F4-0C75-46CD-B310-F009BF9CF5CA}" presName="parTx" presStyleLbl="revTx" presStyleIdx="1" presStyleCnt="5">
        <dgm:presLayoutVars>
          <dgm:chMax val="0"/>
          <dgm:chPref val="0"/>
        </dgm:presLayoutVars>
      </dgm:prSet>
      <dgm:spPr/>
    </dgm:pt>
    <dgm:pt modelId="{8EA168CB-31A0-42FD-A995-813BCBB4C9E8}" type="pres">
      <dgm:prSet presAssocID="{0F85D98C-149A-4D8F-8552-638A972EDF99}" presName="sibTrans" presStyleCnt="0"/>
      <dgm:spPr/>
    </dgm:pt>
    <dgm:pt modelId="{F3E976C9-C1C4-4C16-87F3-DF13CEE053FB}" type="pres">
      <dgm:prSet presAssocID="{D0AA3E8C-FF50-4E8B-AC0A-632648BA255B}" presName="compNode" presStyleCnt="0"/>
      <dgm:spPr/>
    </dgm:pt>
    <dgm:pt modelId="{35DFF07E-24D6-4606-9A09-49F09EFE8609}" type="pres">
      <dgm:prSet presAssocID="{D0AA3E8C-FF50-4E8B-AC0A-632648BA255B}" presName="bgRect" presStyleLbl="bgShp" presStyleIdx="2" presStyleCnt="5"/>
      <dgm:spPr/>
    </dgm:pt>
    <dgm:pt modelId="{F98D764E-02AD-4E7F-8007-654CFA87232D}" type="pres">
      <dgm:prSet presAssocID="{D0AA3E8C-FF50-4E8B-AC0A-632648BA255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laying Cards"/>
        </a:ext>
      </dgm:extLst>
    </dgm:pt>
    <dgm:pt modelId="{93AEFDA6-D64D-4552-8FEC-D6309BF4FABE}" type="pres">
      <dgm:prSet presAssocID="{D0AA3E8C-FF50-4E8B-AC0A-632648BA255B}" presName="spaceRect" presStyleCnt="0"/>
      <dgm:spPr/>
    </dgm:pt>
    <dgm:pt modelId="{38964B46-1777-4396-9548-AB81F53CB59E}" type="pres">
      <dgm:prSet presAssocID="{D0AA3E8C-FF50-4E8B-AC0A-632648BA255B}" presName="parTx" presStyleLbl="revTx" presStyleIdx="2" presStyleCnt="5">
        <dgm:presLayoutVars>
          <dgm:chMax val="0"/>
          <dgm:chPref val="0"/>
        </dgm:presLayoutVars>
      </dgm:prSet>
      <dgm:spPr/>
    </dgm:pt>
    <dgm:pt modelId="{8C4F67E9-5C49-4B6D-B4B4-035BA6C30A85}" type="pres">
      <dgm:prSet presAssocID="{4B3933B1-E01C-488A-9A78-C0653405810F}" presName="sibTrans" presStyleCnt="0"/>
      <dgm:spPr/>
    </dgm:pt>
    <dgm:pt modelId="{722CCD7F-9803-4D6F-8ED3-ADF8CABA15CC}" type="pres">
      <dgm:prSet presAssocID="{682122AA-46EF-4513-B8B3-E31E9A320556}" presName="compNode" presStyleCnt="0"/>
      <dgm:spPr/>
    </dgm:pt>
    <dgm:pt modelId="{0578DBA2-4476-4626-8621-2BE47843E890}" type="pres">
      <dgm:prSet presAssocID="{682122AA-46EF-4513-B8B3-E31E9A320556}" presName="bgRect" presStyleLbl="bgShp" presStyleIdx="3" presStyleCnt="5"/>
      <dgm:spPr/>
    </dgm:pt>
    <dgm:pt modelId="{D8163C2D-FD08-4E5F-B8B6-61564C275E0F}" type="pres">
      <dgm:prSet presAssocID="{682122AA-46EF-4513-B8B3-E31E9A320556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thematics"/>
        </a:ext>
      </dgm:extLst>
    </dgm:pt>
    <dgm:pt modelId="{DB8F8C01-9CB5-4C61-A461-89EE16D3499B}" type="pres">
      <dgm:prSet presAssocID="{682122AA-46EF-4513-B8B3-E31E9A320556}" presName="spaceRect" presStyleCnt="0"/>
      <dgm:spPr/>
    </dgm:pt>
    <dgm:pt modelId="{5FAC356D-CC48-4A10-9C34-DECEA189DEE9}" type="pres">
      <dgm:prSet presAssocID="{682122AA-46EF-4513-B8B3-E31E9A320556}" presName="parTx" presStyleLbl="revTx" presStyleIdx="3" presStyleCnt="5">
        <dgm:presLayoutVars>
          <dgm:chMax val="0"/>
          <dgm:chPref val="0"/>
        </dgm:presLayoutVars>
      </dgm:prSet>
      <dgm:spPr/>
    </dgm:pt>
    <dgm:pt modelId="{B17F1AAF-1C48-4795-B0B8-46BAF838101A}" type="pres">
      <dgm:prSet presAssocID="{A5E89D64-F9B9-4613-9883-EA292451CC95}" presName="sibTrans" presStyleCnt="0"/>
      <dgm:spPr/>
    </dgm:pt>
    <dgm:pt modelId="{546FEA21-327B-4F0C-A891-AAEE737DD856}" type="pres">
      <dgm:prSet presAssocID="{1D62EE7D-5F57-41D2-950B-76D62EA94526}" presName="compNode" presStyleCnt="0"/>
      <dgm:spPr/>
    </dgm:pt>
    <dgm:pt modelId="{A2FB0D87-C615-4C5A-81BF-CE8C50E3B3DA}" type="pres">
      <dgm:prSet presAssocID="{1D62EE7D-5F57-41D2-950B-76D62EA94526}" presName="bgRect" presStyleLbl="bgShp" presStyleIdx="4" presStyleCnt="5"/>
      <dgm:spPr/>
    </dgm:pt>
    <dgm:pt modelId="{303CBB3E-E270-409D-AD22-1DF7444C3567}" type="pres">
      <dgm:prSet presAssocID="{1D62EE7D-5F57-41D2-950B-76D62EA9452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A98E97A-DFAA-491B-829E-52BD19B3DA33}" type="pres">
      <dgm:prSet presAssocID="{1D62EE7D-5F57-41D2-950B-76D62EA94526}" presName="spaceRect" presStyleCnt="0"/>
      <dgm:spPr/>
    </dgm:pt>
    <dgm:pt modelId="{6AE04CC3-E5CA-4682-9D27-3503A68A3D79}" type="pres">
      <dgm:prSet presAssocID="{1D62EE7D-5F57-41D2-950B-76D62EA94526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9FEDBD30-F769-4C58-B0CC-ECDCFC842CDA}" srcId="{B4B0953D-B26E-46B1-9BAC-4CD9AB807B87}" destId="{1D62EE7D-5F57-41D2-950B-76D62EA94526}" srcOrd="4" destOrd="0" parTransId="{3F47E47D-4756-4BD1-8789-6B0A7BEF9F2E}" sibTransId="{F1675FE6-30A9-41CC-BEE5-8204EFFC4802}"/>
    <dgm:cxn modelId="{8186B531-D55F-43B0-8797-813B150819B9}" srcId="{B4B0953D-B26E-46B1-9BAC-4CD9AB807B87}" destId="{D0AA3E8C-FF50-4E8B-AC0A-632648BA255B}" srcOrd="2" destOrd="0" parTransId="{69F6CC3F-DE93-475A-AEE8-E825C4DBF596}" sibTransId="{4B3933B1-E01C-488A-9A78-C0653405810F}"/>
    <dgm:cxn modelId="{45742C5E-CF84-4A96-A3B7-8A629E72C4A1}" srcId="{B4B0953D-B26E-46B1-9BAC-4CD9AB807B87}" destId="{A11228F4-0C75-46CD-B310-F009BF9CF5CA}" srcOrd="1" destOrd="0" parTransId="{1CA28DCE-960A-426F-A7D8-2EC79CBBE46F}" sibTransId="{0F85D98C-149A-4D8F-8552-638A972EDF99}"/>
    <dgm:cxn modelId="{35C00155-237F-4F6E-817F-C2CAE979437A}" type="presOf" srcId="{B4B0953D-B26E-46B1-9BAC-4CD9AB807B87}" destId="{A1D30E01-3899-483A-9BE7-5CE07CF31C4D}" srcOrd="0" destOrd="0" presId="urn:microsoft.com/office/officeart/2018/2/layout/IconVerticalSolidList"/>
    <dgm:cxn modelId="{43D4E07D-9058-4937-A00D-A04F65B17BFE}" type="presOf" srcId="{1D62EE7D-5F57-41D2-950B-76D62EA94526}" destId="{6AE04CC3-E5CA-4682-9D27-3503A68A3D79}" srcOrd="0" destOrd="0" presId="urn:microsoft.com/office/officeart/2018/2/layout/IconVerticalSolidList"/>
    <dgm:cxn modelId="{0A9C1E91-C504-4CFC-9FBC-8787341DF5C2}" type="presOf" srcId="{A11228F4-0C75-46CD-B310-F009BF9CF5CA}" destId="{5B197C77-163B-4396-A23A-1AACA2FF637D}" srcOrd="0" destOrd="0" presId="urn:microsoft.com/office/officeart/2018/2/layout/IconVerticalSolidList"/>
    <dgm:cxn modelId="{A9E2CC95-A4A3-4D64-9BD0-FDF10481AF82}" type="presOf" srcId="{D0AA3E8C-FF50-4E8B-AC0A-632648BA255B}" destId="{38964B46-1777-4396-9548-AB81F53CB59E}" srcOrd="0" destOrd="0" presId="urn:microsoft.com/office/officeart/2018/2/layout/IconVerticalSolidList"/>
    <dgm:cxn modelId="{1A89839B-2EB1-4188-B1BF-3DAFC9977861}" srcId="{B4B0953D-B26E-46B1-9BAC-4CD9AB807B87}" destId="{C6C24655-E23E-43E3-8439-79CA1FF3ED90}" srcOrd="0" destOrd="0" parTransId="{A5FF9395-1E3B-41AD-84EA-830C61659A93}" sibTransId="{664D2FBF-B19B-45AD-A8C3-EE8E3D93B989}"/>
    <dgm:cxn modelId="{FD2CD1B3-C9EC-49FE-8F95-2D75C1B9E40C}" type="presOf" srcId="{682122AA-46EF-4513-B8B3-E31E9A320556}" destId="{5FAC356D-CC48-4A10-9C34-DECEA189DEE9}" srcOrd="0" destOrd="0" presId="urn:microsoft.com/office/officeart/2018/2/layout/IconVerticalSolidList"/>
    <dgm:cxn modelId="{932F5EB6-0132-4B5D-96B5-65869913AAD9}" srcId="{B4B0953D-B26E-46B1-9BAC-4CD9AB807B87}" destId="{682122AA-46EF-4513-B8B3-E31E9A320556}" srcOrd="3" destOrd="0" parTransId="{14AE281D-6F49-49D0-A962-438B9431FC61}" sibTransId="{A5E89D64-F9B9-4613-9883-EA292451CC95}"/>
    <dgm:cxn modelId="{865741F6-0676-4BBA-BC5C-9B295246ECE5}" type="presOf" srcId="{C6C24655-E23E-43E3-8439-79CA1FF3ED90}" destId="{1DD1FB77-2A83-41A7-88B4-4AC59FEB905C}" srcOrd="0" destOrd="0" presId="urn:microsoft.com/office/officeart/2018/2/layout/IconVerticalSolidList"/>
    <dgm:cxn modelId="{191F8404-0082-40FA-B0D6-1D8AC5394CF1}" type="presParOf" srcId="{A1D30E01-3899-483A-9BE7-5CE07CF31C4D}" destId="{E36DD98F-63C5-413A-9CAB-18AEF4751905}" srcOrd="0" destOrd="0" presId="urn:microsoft.com/office/officeart/2018/2/layout/IconVerticalSolidList"/>
    <dgm:cxn modelId="{15AB5671-A4D6-49EA-B439-02A1EE86C5FE}" type="presParOf" srcId="{E36DD98F-63C5-413A-9CAB-18AEF4751905}" destId="{B77A0240-897A-4B1C-9972-E002FF00B8B9}" srcOrd="0" destOrd="0" presId="urn:microsoft.com/office/officeart/2018/2/layout/IconVerticalSolidList"/>
    <dgm:cxn modelId="{0855332A-7877-4246-9CB8-0AE47DEBE0F7}" type="presParOf" srcId="{E36DD98F-63C5-413A-9CAB-18AEF4751905}" destId="{4AFDBD1E-32C8-46A1-BF47-D9B8D28EEB2A}" srcOrd="1" destOrd="0" presId="urn:microsoft.com/office/officeart/2018/2/layout/IconVerticalSolidList"/>
    <dgm:cxn modelId="{A20947E0-DABB-4F30-A8F0-06AA98F986B5}" type="presParOf" srcId="{E36DD98F-63C5-413A-9CAB-18AEF4751905}" destId="{DC726C6C-006A-4F2D-A184-A10C99122134}" srcOrd="2" destOrd="0" presId="urn:microsoft.com/office/officeart/2018/2/layout/IconVerticalSolidList"/>
    <dgm:cxn modelId="{DF53A41B-DF29-4B25-AACF-E07BA35F6EB9}" type="presParOf" srcId="{E36DD98F-63C5-413A-9CAB-18AEF4751905}" destId="{1DD1FB77-2A83-41A7-88B4-4AC59FEB905C}" srcOrd="3" destOrd="0" presId="urn:microsoft.com/office/officeart/2018/2/layout/IconVerticalSolidList"/>
    <dgm:cxn modelId="{A07D5C9D-96D9-44A1-9938-773754C75563}" type="presParOf" srcId="{A1D30E01-3899-483A-9BE7-5CE07CF31C4D}" destId="{71F2FDA0-36BE-4BAB-8C3A-CB8999694AA7}" srcOrd="1" destOrd="0" presId="urn:microsoft.com/office/officeart/2018/2/layout/IconVerticalSolidList"/>
    <dgm:cxn modelId="{8B321F97-0839-4036-9CCD-7AD9E97EF662}" type="presParOf" srcId="{A1D30E01-3899-483A-9BE7-5CE07CF31C4D}" destId="{597D5D03-8899-43E1-A6B3-AE1847F1128E}" srcOrd="2" destOrd="0" presId="urn:microsoft.com/office/officeart/2018/2/layout/IconVerticalSolidList"/>
    <dgm:cxn modelId="{B7E9C49D-C5F8-4BC9-B328-8FD1CB6FD9C4}" type="presParOf" srcId="{597D5D03-8899-43E1-A6B3-AE1847F1128E}" destId="{52EB22FC-5AE7-4BC9-8D63-6023983DA4C6}" srcOrd="0" destOrd="0" presId="urn:microsoft.com/office/officeart/2018/2/layout/IconVerticalSolidList"/>
    <dgm:cxn modelId="{2F88BB27-A167-474C-A7E2-8B8B333371C3}" type="presParOf" srcId="{597D5D03-8899-43E1-A6B3-AE1847F1128E}" destId="{CB099A79-4258-46C4-AB5D-1214B2CCA6CD}" srcOrd="1" destOrd="0" presId="urn:microsoft.com/office/officeart/2018/2/layout/IconVerticalSolidList"/>
    <dgm:cxn modelId="{8A91091C-7764-4514-9EB9-AFD521ADC04C}" type="presParOf" srcId="{597D5D03-8899-43E1-A6B3-AE1847F1128E}" destId="{5A18057F-7A67-48A0-81C7-20CC07A571AA}" srcOrd="2" destOrd="0" presId="urn:microsoft.com/office/officeart/2018/2/layout/IconVerticalSolidList"/>
    <dgm:cxn modelId="{7ECA3F53-81C9-4168-A609-2168C90F251A}" type="presParOf" srcId="{597D5D03-8899-43E1-A6B3-AE1847F1128E}" destId="{5B197C77-163B-4396-A23A-1AACA2FF637D}" srcOrd="3" destOrd="0" presId="urn:microsoft.com/office/officeart/2018/2/layout/IconVerticalSolidList"/>
    <dgm:cxn modelId="{587BA325-B826-41D2-8B10-C42D09FE720F}" type="presParOf" srcId="{A1D30E01-3899-483A-9BE7-5CE07CF31C4D}" destId="{8EA168CB-31A0-42FD-A995-813BCBB4C9E8}" srcOrd="3" destOrd="0" presId="urn:microsoft.com/office/officeart/2018/2/layout/IconVerticalSolidList"/>
    <dgm:cxn modelId="{2622A9E8-05ED-4E7A-AF1B-5B8FB87E9553}" type="presParOf" srcId="{A1D30E01-3899-483A-9BE7-5CE07CF31C4D}" destId="{F3E976C9-C1C4-4C16-87F3-DF13CEE053FB}" srcOrd="4" destOrd="0" presId="urn:microsoft.com/office/officeart/2018/2/layout/IconVerticalSolidList"/>
    <dgm:cxn modelId="{E43EE6B0-AF40-44E7-9AD9-8A83757A6712}" type="presParOf" srcId="{F3E976C9-C1C4-4C16-87F3-DF13CEE053FB}" destId="{35DFF07E-24D6-4606-9A09-49F09EFE8609}" srcOrd="0" destOrd="0" presId="urn:microsoft.com/office/officeart/2018/2/layout/IconVerticalSolidList"/>
    <dgm:cxn modelId="{C879CD99-1720-4500-A41C-88D0A010C827}" type="presParOf" srcId="{F3E976C9-C1C4-4C16-87F3-DF13CEE053FB}" destId="{F98D764E-02AD-4E7F-8007-654CFA87232D}" srcOrd="1" destOrd="0" presId="urn:microsoft.com/office/officeart/2018/2/layout/IconVerticalSolidList"/>
    <dgm:cxn modelId="{A9061E4A-9EBD-43A8-86C5-FDBE39D7CBD1}" type="presParOf" srcId="{F3E976C9-C1C4-4C16-87F3-DF13CEE053FB}" destId="{93AEFDA6-D64D-4552-8FEC-D6309BF4FABE}" srcOrd="2" destOrd="0" presId="urn:microsoft.com/office/officeart/2018/2/layout/IconVerticalSolidList"/>
    <dgm:cxn modelId="{550C9E95-8B3F-4CA7-AA1F-50B1EEA9335F}" type="presParOf" srcId="{F3E976C9-C1C4-4C16-87F3-DF13CEE053FB}" destId="{38964B46-1777-4396-9548-AB81F53CB59E}" srcOrd="3" destOrd="0" presId="urn:microsoft.com/office/officeart/2018/2/layout/IconVerticalSolidList"/>
    <dgm:cxn modelId="{B6F10A4B-955A-41E0-8BA6-DDD97FC451ED}" type="presParOf" srcId="{A1D30E01-3899-483A-9BE7-5CE07CF31C4D}" destId="{8C4F67E9-5C49-4B6D-B4B4-035BA6C30A85}" srcOrd="5" destOrd="0" presId="urn:microsoft.com/office/officeart/2018/2/layout/IconVerticalSolidList"/>
    <dgm:cxn modelId="{EF896B93-807B-4067-B4AA-DF6A03F93DD4}" type="presParOf" srcId="{A1D30E01-3899-483A-9BE7-5CE07CF31C4D}" destId="{722CCD7F-9803-4D6F-8ED3-ADF8CABA15CC}" srcOrd="6" destOrd="0" presId="urn:microsoft.com/office/officeart/2018/2/layout/IconVerticalSolidList"/>
    <dgm:cxn modelId="{646C5D4C-D53B-45F7-BACB-D57FC470FB16}" type="presParOf" srcId="{722CCD7F-9803-4D6F-8ED3-ADF8CABA15CC}" destId="{0578DBA2-4476-4626-8621-2BE47843E890}" srcOrd="0" destOrd="0" presId="urn:microsoft.com/office/officeart/2018/2/layout/IconVerticalSolidList"/>
    <dgm:cxn modelId="{4E33B30F-79A7-4519-A17D-16B769FACBDA}" type="presParOf" srcId="{722CCD7F-9803-4D6F-8ED3-ADF8CABA15CC}" destId="{D8163C2D-FD08-4E5F-B8B6-61564C275E0F}" srcOrd="1" destOrd="0" presId="urn:microsoft.com/office/officeart/2018/2/layout/IconVerticalSolidList"/>
    <dgm:cxn modelId="{B9A013A6-2060-4480-89AC-CE1350AEAEEF}" type="presParOf" srcId="{722CCD7F-9803-4D6F-8ED3-ADF8CABA15CC}" destId="{DB8F8C01-9CB5-4C61-A461-89EE16D3499B}" srcOrd="2" destOrd="0" presId="urn:microsoft.com/office/officeart/2018/2/layout/IconVerticalSolidList"/>
    <dgm:cxn modelId="{45B1F124-2252-4383-AED3-DF0AA9EB8C96}" type="presParOf" srcId="{722CCD7F-9803-4D6F-8ED3-ADF8CABA15CC}" destId="{5FAC356D-CC48-4A10-9C34-DECEA189DEE9}" srcOrd="3" destOrd="0" presId="urn:microsoft.com/office/officeart/2018/2/layout/IconVerticalSolidList"/>
    <dgm:cxn modelId="{C99D7D26-9C93-4ED9-A62D-11AB60801B5D}" type="presParOf" srcId="{A1D30E01-3899-483A-9BE7-5CE07CF31C4D}" destId="{B17F1AAF-1C48-4795-B0B8-46BAF838101A}" srcOrd="7" destOrd="0" presId="urn:microsoft.com/office/officeart/2018/2/layout/IconVerticalSolidList"/>
    <dgm:cxn modelId="{0A94C5D4-17EF-4028-AEA9-FCF8448D9323}" type="presParOf" srcId="{A1D30E01-3899-483A-9BE7-5CE07CF31C4D}" destId="{546FEA21-327B-4F0C-A891-AAEE737DD856}" srcOrd="8" destOrd="0" presId="urn:microsoft.com/office/officeart/2018/2/layout/IconVerticalSolidList"/>
    <dgm:cxn modelId="{C4089EA4-C81A-4B04-8FBD-A89CF8E8B4FE}" type="presParOf" srcId="{546FEA21-327B-4F0C-A891-AAEE737DD856}" destId="{A2FB0D87-C615-4C5A-81BF-CE8C50E3B3DA}" srcOrd="0" destOrd="0" presId="urn:microsoft.com/office/officeart/2018/2/layout/IconVerticalSolidList"/>
    <dgm:cxn modelId="{D961338E-7CEC-4C19-A00C-0452165DF916}" type="presParOf" srcId="{546FEA21-327B-4F0C-A891-AAEE737DD856}" destId="{303CBB3E-E270-409D-AD22-1DF7444C3567}" srcOrd="1" destOrd="0" presId="urn:microsoft.com/office/officeart/2018/2/layout/IconVerticalSolidList"/>
    <dgm:cxn modelId="{BDABCE5C-36FC-459F-8208-50909026D350}" type="presParOf" srcId="{546FEA21-327B-4F0C-A891-AAEE737DD856}" destId="{7A98E97A-DFAA-491B-829E-52BD19B3DA33}" srcOrd="2" destOrd="0" presId="urn:microsoft.com/office/officeart/2018/2/layout/IconVerticalSolidList"/>
    <dgm:cxn modelId="{B3BFB8BA-40A7-4040-9F7A-D818579406B5}" type="presParOf" srcId="{546FEA21-327B-4F0C-A891-AAEE737DD856}" destId="{6AE04CC3-E5CA-4682-9D27-3503A68A3D7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7A0240-897A-4B1C-9972-E002FF00B8B9}">
      <dsp:nvSpPr>
        <dsp:cNvPr id="0" name=""/>
        <dsp:cNvSpPr/>
      </dsp:nvSpPr>
      <dsp:spPr>
        <a:xfrm>
          <a:off x="0" y="60472"/>
          <a:ext cx="7532902" cy="89424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FDBD1E-32C8-46A1-BF47-D9B8D28EEB2A}">
      <dsp:nvSpPr>
        <dsp:cNvPr id="0" name=""/>
        <dsp:cNvSpPr/>
      </dsp:nvSpPr>
      <dsp:spPr>
        <a:xfrm>
          <a:off x="270508" y="205402"/>
          <a:ext cx="491833" cy="4918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D1FB77-2A83-41A7-88B4-4AC59FEB905C}">
      <dsp:nvSpPr>
        <dsp:cNvPr id="0" name=""/>
        <dsp:cNvSpPr/>
      </dsp:nvSpPr>
      <dsp:spPr>
        <a:xfrm>
          <a:off x="1032849" y="4198"/>
          <a:ext cx="6500052" cy="89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641" tIns="94641" rIns="94641" bIns="9464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Regression is a statistical method that helps us understand and predict the relationship between variables. </a:t>
          </a:r>
          <a:endParaRPr lang="en-US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2849" y="4198"/>
        <a:ext cx="6500052" cy="894242"/>
      </dsp:txXfrm>
    </dsp:sp>
    <dsp:sp modelId="{52EB22FC-5AE7-4BC9-8D63-6023983DA4C6}">
      <dsp:nvSpPr>
        <dsp:cNvPr id="0" name=""/>
        <dsp:cNvSpPr/>
      </dsp:nvSpPr>
      <dsp:spPr>
        <a:xfrm>
          <a:off x="0" y="1122000"/>
          <a:ext cx="7532902" cy="89424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099A79-4258-46C4-AB5D-1214B2CCA6CD}">
      <dsp:nvSpPr>
        <dsp:cNvPr id="0" name=""/>
        <dsp:cNvSpPr/>
      </dsp:nvSpPr>
      <dsp:spPr>
        <a:xfrm>
          <a:off x="270508" y="1323205"/>
          <a:ext cx="491833" cy="4918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97C77-163B-4396-A23A-1AACA2FF637D}">
      <dsp:nvSpPr>
        <dsp:cNvPr id="0" name=""/>
        <dsp:cNvSpPr/>
      </dsp:nvSpPr>
      <dsp:spPr>
        <a:xfrm>
          <a:off x="1032849" y="1122000"/>
          <a:ext cx="6500052" cy="89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641" tIns="94641" rIns="94641" bIns="9464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Describe how one variable (dependent variable) changes as another variable (independent variable) changes</a:t>
          </a:r>
          <a:endParaRPr lang="en-US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2849" y="1122000"/>
        <a:ext cx="6500052" cy="894242"/>
      </dsp:txXfrm>
    </dsp:sp>
    <dsp:sp modelId="{35DFF07E-24D6-4606-9A09-49F09EFE8609}">
      <dsp:nvSpPr>
        <dsp:cNvPr id="0" name=""/>
        <dsp:cNvSpPr/>
      </dsp:nvSpPr>
      <dsp:spPr>
        <a:xfrm>
          <a:off x="0" y="2239803"/>
          <a:ext cx="7532902" cy="89424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8D764E-02AD-4E7F-8007-654CFA87232D}">
      <dsp:nvSpPr>
        <dsp:cNvPr id="0" name=""/>
        <dsp:cNvSpPr/>
      </dsp:nvSpPr>
      <dsp:spPr>
        <a:xfrm>
          <a:off x="270508" y="2441007"/>
          <a:ext cx="491833" cy="49183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964B46-1777-4396-9548-AB81F53CB59E}">
      <dsp:nvSpPr>
        <dsp:cNvPr id="0" name=""/>
        <dsp:cNvSpPr/>
      </dsp:nvSpPr>
      <dsp:spPr>
        <a:xfrm>
          <a:off x="1032849" y="2239803"/>
          <a:ext cx="6500052" cy="89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641" tIns="94641" rIns="94641" bIns="9464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Dependent variable: we are trying to predict or explain (Y)</a:t>
          </a:r>
          <a:endParaRPr lang="en-US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2849" y="2239803"/>
        <a:ext cx="6500052" cy="894242"/>
      </dsp:txXfrm>
    </dsp:sp>
    <dsp:sp modelId="{0578DBA2-4476-4626-8621-2BE47843E890}">
      <dsp:nvSpPr>
        <dsp:cNvPr id="0" name=""/>
        <dsp:cNvSpPr/>
      </dsp:nvSpPr>
      <dsp:spPr>
        <a:xfrm>
          <a:off x="0" y="3357606"/>
          <a:ext cx="7532902" cy="89424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163C2D-FD08-4E5F-B8B6-61564C275E0F}">
      <dsp:nvSpPr>
        <dsp:cNvPr id="0" name=""/>
        <dsp:cNvSpPr/>
      </dsp:nvSpPr>
      <dsp:spPr>
        <a:xfrm>
          <a:off x="270508" y="3558810"/>
          <a:ext cx="491833" cy="49183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AC356D-CC48-4A10-9C34-DECEA189DEE9}">
      <dsp:nvSpPr>
        <dsp:cNvPr id="0" name=""/>
        <dsp:cNvSpPr/>
      </dsp:nvSpPr>
      <dsp:spPr>
        <a:xfrm>
          <a:off x="1032849" y="3357606"/>
          <a:ext cx="6500052" cy="89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641" tIns="94641" rIns="94641" bIns="9464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Independent variable: That are used to predict or explain the changes in the dependent variable (X)</a:t>
          </a:r>
          <a:endParaRPr lang="en-US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2849" y="3357606"/>
        <a:ext cx="6500052" cy="894242"/>
      </dsp:txXfrm>
    </dsp:sp>
    <dsp:sp modelId="{A2FB0D87-C615-4C5A-81BF-CE8C50E3B3DA}">
      <dsp:nvSpPr>
        <dsp:cNvPr id="0" name=""/>
        <dsp:cNvSpPr/>
      </dsp:nvSpPr>
      <dsp:spPr>
        <a:xfrm>
          <a:off x="0" y="4475408"/>
          <a:ext cx="7532902" cy="89424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CBB3E-E270-409D-AD22-1DF7444C3567}">
      <dsp:nvSpPr>
        <dsp:cNvPr id="0" name=""/>
        <dsp:cNvSpPr/>
      </dsp:nvSpPr>
      <dsp:spPr>
        <a:xfrm>
          <a:off x="270508" y="4676613"/>
          <a:ext cx="491833" cy="49183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E04CC3-E5CA-4682-9D27-3503A68A3D79}">
      <dsp:nvSpPr>
        <dsp:cNvPr id="0" name=""/>
        <dsp:cNvSpPr/>
      </dsp:nvSpPr>
      <dsp:spPr>
        <a:xfrm>
          <a:off x="1032849" y="4475408"/>
          <a:ext cx="6500052" cy="89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641" tIns="94641" rIns="94641" bIns="9464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 Example: Predicting salary based on years of experience, predicting exam, score based on study hours, predicting resale price based on vehicle age. </a:t>
          </a:r>
          <a:endParaRPr lang="en-US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2849" y="4475408"/>
        <a:ext cx="6500052" cy="8942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38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31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4914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849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8/1/2025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86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8/1/2025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40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8/1/2025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17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9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64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467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110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91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geeksforgeeks.org/supervised-machine-learnin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eksforgeeks.org/linear-regression-formula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15" name="Picture 3" descr="A robot with a face">
            <a:extLst>
              <a:ext uri="{FF2B5EF4-FFF2-40B4-BE49-F238E27FC236}">
                <a16:creationId xmlns:a16="http://schemas.microsoft.com/office/drawing/2014/main" id="{A76CD277-453A-F6E8-5DD7-E285C1CDBC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009" b="634"/>
          <a:stretch>
            <a:fillRect/>
          </a:stretch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36136311-C81B-47C5-AE0A-5641A5A59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4444" y="1066800"/>
            <a:ext cx="4682990" cy="4724400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5D6678-056C-4999-B122-EBADA9DA2A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818" y="1562101"/>
            <a:ext cx="3905203" cy="273853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/>
              <a:t>Artificial Intelligence &amp; Machine Leaning</a:t>
            </a:r>
            <a:endParaRPr lang="en-IN" sz="48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C74436-9ADD-45CE-AA51-1BC3A013B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818" y="4321622"/>
            <a:ext cx="3816351" cy="941832"/>
          </a:xfrm>
        </p:spPr>
        <p:txBody>
          <a:bodyPr>
            <a:normAutofit/>
          </a:bodyPr>
          <a:lstStyle/>
          <a:p>
            <a:r>
              <a:rPr lang="en-US"/>
              <a:t>Lecture 3</a:t>
            </a:r>
            <a:endParaRPr lang="en-IN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C73A33-65FF-41A9-A3B0-006753CD1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0800000" flipV="1">
            <a:off x="305077" y="1063752"/>
            <a:ext cx="0" cy="472744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1692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C8AA8-518F-4112-83A7-19DAC8319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869" y="86528"/>
            <a:ext cx="9404723" cy="991771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Regression (y = mx + b)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28E31A-2F0D-2C30-5A8A-5BD8CAFF1F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4160977"/>
              </p:ext>
            </p:extLst>
          </p:nvPr>
        </p:nvGraphicFramePr>
        <p:xfrm>
          <a:off x="275777" y="1237957"/>
          <a:ext cx="7532902" cy="5373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42625297-25F5-448F-86B4-A1A2773B8760}"/>
              </a:ext>
            </a:extLst>
          </p:cNvPr>
          <p:cNvGrpSpPr/>
          <p:nvPr/>
        </p:nvGrpSpPr>
        <p:grpSpPr>
          <a:xfrm>
            <a:off x="8204302" y="2250076"/>
            <a:ext cx="3523240" cy="3349610"/>
            <a:chOff x="7855960" y="2232510"/>
            <a:chExt cx="3523240" cy="33496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2513E4E-68F9-4EA0-9E16-8DBC0DAA07DB}"/>
                </a:ext>
              </a:extLst>
            </p:cNvPr>
            <p:cNvGrpSpPr/>
            <p:nvPr/>
          </p:nvGrpSpPr>
          <p:grpSpPr>
            <a:xfrm>
              <a:off x="8244115" y="2232510"/>
              <a:ext cx="3135085" cy="3349610"/>
              <a:chOff x="8244115" y="2209800"/>
              <a:chExt cx="3135085" cy="3349610"/>
            </a:xfrm>
          </p:grpSpPr>
          <p:sp>
            <p:nvSpPr>
              <p:cNvPr id="20" name="Line 4">
                <a:extLst>
                  <a:ext uri="{FF2B5EF4-FFF2-40B4-BE49-F238E27FC236}">
                    <a16:creationId xmlns:a16="http://schemas.microsoft.com/office/drawing/2014/main" id="{5E3BAEC4-DEC3-4403-B632-372605DA17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244115" y="5173943"/>
                <a:ext cx="313508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arrow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21" name="Line 5">
                <a:extLst>
                  <a:ext uri="{FF2B5EF4-FFF2-40B4-BE49-F238E27FC236}">
                    <a16:creationId xmlns:a16="http://schemas.microsoft.com/office/drawing/2014/main" id="{AF519DD7-4014-44F8-B85A-B8C721BB24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244115" y="2209800"/>
                <a:ext cx="0" cy="296414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22" name="Line 7">
                <a:extLst>
                  <a:ext uri="{FF2B5EF4-FFF2-40B4-BE49-F238E27FC236}">
                    <a16:creationId xmlns:a16="http://schemas.microsoft.com/office/drawing/2014/main" id="{398C01BD-086C-4D45-9DCD-6C37234EB6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244115" y="2726604"/>
                <a:ext cx="2931885" cy="244733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23" name="Oval 8">
                <a:extLst>
                  <a:ext uri="{FF2B5EF4-FFF2-40B4-BE49-F238E27FC236}">
                    <a16:creationId xmlns:a16="http://schemas.microsoft.com/office/drawing/2014/main" id="{675E922E-FDB0-4229-B888-486CEBC684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65207" y="4241800"/>
                <a:ext cx="189620" cy="11032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4" name="Oval 9">
                <a:extLst>
                  <a:ext uri="{FF2B5EF4-FFF2-40B4-BE49-F238E27FC236}">
                    <a16:creationId xmlns:a16="http://schemas.microsoft.com/office/drawing/2014/main" id="{017D0A1A-DD4D-4937-93F6-C4310F3B27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56685" y="3461327"/>
                <a:ext cx="189620" cy="11032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5" name="Oval 10">
                <a:extLst>
                  <a:ext uri="{FF2B5EF4-FFF2-40B4-BE49-F238E27FC236}">
                    <a16:creationId xmlns:a16="http://schemas.microsoft.com/office/drawing/2014/main" id="{05AFF653-C3D1-44F6-B981-EC2FEF502B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3461" y="3593067"/>
                <a:ext cx="189620" cy="11032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6" name="Oval 11">
                <a:extLst>
                  <a:ext uri="{FF2B5EF4-FFF2-40B4-BE49-F238E27FC236}">
                    <a16:creationId xmlns:a16="http://schemas.microsoft.com/office/drawing/2014/main" id="{BD573012-6024-4B3D-8802-614F0C945F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35591" y="3429000"/>
                <a:ext cx="189620" cy="11032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7" name="Oval 12">
                <a:extLst>
                  <a:ext uri="{FF2B5EF4-FFF2-40B4-BE49-F238E27FC236}">
                    <a16:creationId xmlns:a16="http://schemas.microsoft.com/office/drawing/2014/main" id="{BCD391FD-E964-4742-A9F2-319C4F9CAE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11657" y="4175931"/>
                <a:ext cx="189620" cy="11032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8" name="Oval 13">
                <a:extLst>
                  <a:ext uri="{FF2B5EF4-FFF2-40B4-BE49-F238E27FC236}">
                    <a16:creationId xmlns:a16="http://schemas.microsoft.com/office/drawing/2014/main" id="{67DD3092-5DB1-418F-AC4C-5D5B438C5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89142" y="3835400"/>
                <a:ext cx="189620" cy="11032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9" name="Text Box 14">
                <a:extLst>
                  <a:ext uri="{FF2B5EF4-FFF2-40B4-BE49-F238E27FC236}">
                    <a16:creationId xmlns:a16="http://schemas.microsoft.com/office/drawing/2014/main" id="{9E2A73FA-B70B-45BD-A7FD-094ECEADB0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710058" y="5097745"/>
                <a:ext cx="447869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400" dirty="0"/>
                  <a:t>x</a:t>
                </a:r>
              </a:p>
            </p:txBody>
          </p:sp>
        </p:grpSp>
        <p:sp>
          <p:nvSpPr>
            <p:cNvPr id="19" name="Text Box 15">
              <a:extLst>
                <a:ext uri="{FF2B5EF4-FFF2-40B4-BE49-F238E27FC236}">
                  <a16:creationId xmlns:a16="http://schemas.microsoft.com/office/drawing/2014/main" id="{218674C5-A479-4DF5-A60C-5808F7145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55960" y="3468360"/>
              <a:ext cx="52002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7793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90198-52BB-4FEC-B8B1-033BAEEB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970" y="236081"/>
            <a:ext cx="9252154" cy="732525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IN" sz="3900" b="1" i="0" dirty="0">
                <a:effectLst/>
                <a:latin typeface="Nunito" pitchFamily="2" charset="0"/>
              </a:rPr>
              <a:t>What is Linear Regression?</a:t>
            </a:r>
            <a:br>
              <a:rPr lang="en-IN" sz="3900" b="1" i="0" dirty="0">
                <a:effectLst/>
                <a:latin typeface="Nunito" pitchFamily="2" charset="0"/>
              </a:rPr>
            </a:br>
            <a:endParaRPr lang="en-IN" sz="3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4D328-0247-4D0C-B42E-3F46C5050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970" y="1202795"/>
            <a:ext cx="6465115" cy="2493497"/>
          </a:xfrm>
        </p:spPr>
        <p:txBody>
          <a:bodyPr>
            <a:noAutofit/>
          </a:bodyPr>
          <a:lstStyle/>
          <a:p>
            <a:pPr algn="just" rtl="0" fontAlgn="base">
              <a:lnSpc>
                <a:spcPct val="90000"/>
              </a:lnSpc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Linear regression is a type of </a:t>
            </a:r>
            <a:r>
              <a:rPr lang="en-US" b="0" i="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supervised machine learning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algorithm.</a:t>
            </a:r>
          </a:p>
          <a:p>
            <a:pPr algn="just" rtl="0" fontAlgn="base"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computes the linear relationship between the dependent variable and one or more independent features by fitting a linear equation to observed data.</a:t>
            </a:r>
          </a:p>
          <a:p>
            <a:pPr algn="just" rtl="0" fontAlgn="base">
              <a:lnSpc>
                <a:spcPct val="90000"/>
              </a:lnSpc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When there is only one independent feature, it is known as </a:t>
            </a:r>
            <a:r>
              <a:rPr lang="en-US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Simple Linear Regression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and when there are more than one feature, it is known as </a:t>
            </a:r>
            <a:r>
              <a:rPr lang="en-US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Multiple Linear Regression</a:t>
            </a:r>
            <a:r>
              <a:rPr lang="en-US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B59E26-72EC-4064-BC6E-0D15D34E8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153" y="813861"/>
            <a:ext cx="4478662" cy="304465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09FF8AA-325F-4552-9E80-BCDA626C477C}"/>
              </a:ext>
            </a:extLst>
          </p:cNvPr>
          <p:cNvSpPr/>
          <p:nvPr/>
        </p:nvSpPr>
        <p:spPr>
          <a:xfrm>
            <a:off x="225970" y="3922593"/>
            <a:ext cx="11740060" cy="3250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 linear regression we assume that y and x are related with the following equation: </a:t>
            </a:r>
          </a:p>
          <a:p>
            <a:pPr algn="just"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                                 </a:t>
            </a:r>
            <a:r>
              <a:rPr lang="en-US" sz="24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Y = β</a:t>
            </a:r>
            <a:r>
              <a:rPr lang="en-US" sz="2400" baseline="-250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+ β</a:t>
            </a:r>
            <a:r>
              <a:rPr lang="en-US" sz="2400" baseline="-250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X+ e</a:t>
            </a:r>
            <a:endParaRPr lang="en-IN" sz="2400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Where β0 is intercept at y axis (The value of Y when X is zero)</a:t>
            </a:r>
          </a:p>
          <a:p>
            <a:r>
              <a:rPr lang="en-IN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		β1 is the slope (how much Y changes for a unit change in X)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β0 and β1 are regression coefficients</a:t>
            </a:r>
            <a:endParaRPr lang="en-IN" sz="2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		e is the random error</a:t>
            </a:r>
          </a:p>
          <a:p>
            <a:r>
              <a:rPr lang="en-IN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		Y is the dependent variable (Target Variable)</a:t>
            </a:r>
          </a:p>
          <a:p>
            <a:r>
              <a:rPr lang="en-IN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		X is the independent variable (Predictor or Feature)</a:t>
            </a:r>
          </a:p>
          <a:p>
            <a:r>
              <a:rPr lang="en-IN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1957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EC6F6-8FCE-4744-A406-034B04A01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88" y="133956"/>
            <a:ext cx="11883512" cy="1610437"/>
          </a:xfrm>
        </p:spPr>
        <p:txBody>
          <a:bodyPr/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X on Y in Linear Regression: Relationship 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2F6074-7192-4E63-A0C1-B8B7CBA3439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78302" y="1505243"/>
            <a:ext cx="9048325" cy="4417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Arimo"/>
              </a:rPr>
              <a:t>Case I : 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mo"/>
              </a:rPr>
              <a:t>Negative Linear Relationship</a:t>
            </a:r>
          </a:p>
          <a:p>
            <a:pPr marL="984250" indent="-350838" algn="l" fontAlgn="base">
              <a:buFont typeface="+mj-lt"/>
              <a:buAutoNum type="arabicPeriod"/>
            </a:pPr>
            <a:r>
              <a:rPr lang="en-US" b="1" i="0" dirty="0">
                <a:effectLst/>
                <a:latin typeface="Arimo"/>
              </a:rPr>
              <a:t>It indicates that variable X has negative impact on Y.</a:t>
            </a:r>
          </a:p>
          <a:p>
            <a:pPr marL="984250" indent="-350838" algn="l" fontAlgn="base">
              <a:buFont typeface="+mj-lt"/>
              <a:buAutoNum type="arabicPeriod"/>
            </a:pPr>
            <a:r>
              <a:rPr lang="en-US" b="1" i="0" dirty="0">
                <a:effectLst/>
                <a:latin typeface="Arimo"/>
              </a:rPr>
              <a:t>If X increases, Y will decrease and vice-versa.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en-US" b="1" dirty="0">
              <a:latin typeface="Arimo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Arimo"/>
              </a:rPr>
              <a:t>Case II: 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  <a:latin typeface="Arimo"/>
              </a:rPr>
              <a:t>Constant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mo"/>
              </a:rPr>
              <a:t> Linear Relationship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en-US" b="1" i="0" dirty="0">
              <a:effectLst/>
              <a:latin typeface="Arimo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en-US" b="1" i="0" dirty="0">
              <a:effectLst/>
              <a:latin typeface="Arimo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dirty="0">
                <a:latin typeface="Arimo"/>
              </a:rPr>
              <a:t>Case III: 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  <a:latin typeface="Arimo"/>
              </a:rPr>
              <a:t>Positive Linear Relationship 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en-US" b="1" i="0" dirty="0">
              <a:effectLst/>
              <a:latin typeface="Arim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604C79-D56B-454C-B7F8-76A236696E65}"/>
              </a:ext>
            </a:extLst>
          </p:cNvPr>
          <p:cNvSpPr txBox="1"/>
          <p:nvPr/>
        </p:nvSpPr>
        <p:spPr>
          <a:xfrm>
            <a:off x="1181686" y="4283055"/>
            <a:ext cx="65121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 fontAlgn="base">
              <a:buFont typeface="+mj-lt"/>
              <a:buAutoNum type="arabicPeriod"/>
            </a:pPr>
            <a:r>
              <a:rPr lang="en-US" b="1" i="0" dirty="0">
                <a:effectLst/>
                <a:latin typeface="Arimo"/>
              </a:rPr>
              <a:t>It indicates that variable X has no impact on Y.</a:t>
            </a:r>
          </a:p>
          <a:p>
            <a:pPr marL="342900" indent="-342900" algn="l" fontAlgn="base">
              <a:buFont typeface="+mj-lt"/>
              <a:buAutoNum type="arabicPeriod"/>
            </a:pPr>
            <a:r>
              <a:rPr lang="en-US" b="1" i="0" dirty="0">
                <a:effectLst/>
                <a:latin typeface="Arimo"/>
              </a:rPr>
              <a:t>If X changes, there will be no change in Y.</a:t>
            </a:r>
          </a:p>
          <a:p>
            <a:pPr marL="342900" indent="-342900" algn="l" fontAlgn="base">
              <a:buFont typeface="+mj-lt"/>
              <a:buAutoNum type="arabicPeriod"/>
            </a:pPr>
            <a:endParaRPr lang="en-US" b="0" i="0" dirty="0">
              <a:effectLst/>
              <a:latin typeface="Arim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631E5C-64F0-4336-84E3-E65F417019E1}"/>
              </a:ext>
            </a:extLst>
          </p:cNvPr>
          <p:cNvSpPr txBox="1"/>
          <p:nvPr/>
        </p:nvSpPr>
        <p:spPr>
          <a:xfrm>
            <a:off x="1181686" y="5511297"/>
            <a:ext cx="65121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 fontAlgn="base">
              <a:buFont typeface="+mj-lt"/>
              <a:buAutoNum type="arabicPeriod"/>
            </a:pPr>
            <a:r>
              <a:rPr lang="en-US" b="1" i="0" dirty="0">
                <a:effectLst/>
                <a:latin typeface="Arimo"/>
              </a:rPr>
              <a:t>It indicates that variable X has positive impact on Y.</a:t>
            </a:r>
          </a:p>
          <a:p>
            <a:pPr marL="342900" indent="-342900" algn="l" fontAlgn="base">
              <a:buFont typeface="+mj-lt"/>
              <a:buAutoNum type="arabicPeriod"/>
            </a:pPr>
            <a:r>
              <a:rPr lang="en-US" b="1" i="0" dirty="0">
                <a:effectLst/>
                <a:latin typeface="Arimo"/>
              </a:rPr>
              <a:t>If X increases, Y will increase and vice-versa.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5139D2-E0A2-4F4E-8AAB-4D41B2253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600" y="4852016"/>
            <a:ext cx="2143125" cy="18573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7D66B9-4BFC-4157-8F60-15FD9EB8E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598" y="3025844"/>
            <a:ext cx="2143125" cy="18573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E630D8-0EFE-434E-8A07-0F3899866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6598" y="997008"/>
            <a:ext cx="2143125" cy="201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36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4A0D5-A7E0-4EA3-936E-1D34C0EBD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561" y="235372"/>
            <a:ext cx="9252154" cy="101665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i="0" kern="1200" dirty="0">
                <a:latin typeface="+mj-lt"/>
                <a:ea typeface="+mj-ea"/>
                <a:cs typeface="+mj-cs"/>
              </a:rPr>
              <a:t>Linear Regression Formula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29091F-78ED-4B52-AE34-00F4C94BA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60" y="1478078"/>
            <a:ext cx="11640775" cy="514455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678537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0E29A-6DD0-4113-A759-541426F06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622" y="209947"/>
            <a:ext cx="9404723" cy="799307"/>
          </a:xfrm>
        </p:spPr>
        <p:txBody>
          <a:bodyPr>
            <a:normAutofit fontScale="90000"/>
          </a:bodyPr>
          <a:lstStyle/>
          <a:p>
            <a:r>
              <a:rPr lang="en-IN" b="1" i="0">
                <a:solidFill>
                  <a:schemeClr val="tx1"/>
                </a:solidFill>
                <a:effectLst/>
                <a:latin typeface="Nunito" pitchFamily="2" charset="0"/>
              </a:rPr>
              <a:t>Regression Coefficient</a:t>
            </a:r>
            <a:br>
              <a:rPr lang="en-IN" b="1" i="0">
                <a:solidFill>
                  <a:srgbClr val="273239"/>
                </a:solidFill>
                <a:effectLst/>
                <a:latin typeface="Nunito" pitchFamily="2" charset="0"/>
              </a:rPr>
            </a:br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25524F4-4912-4C2B-B503-B79A970500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028" y="1009253"/>
            <a:ext cx="9404723" cy="5670715"/>
          </a:xfrm>
        </p:spPr>
      </p:pic>
    </p:spTree>
    <p:extLst>
      <p:ext uri="{BB962C8B-B14F-4D97-AF65-F5344CB8AC3E}">
        <p14:creationId xmlns:p14="http://schemas.microsoft.com/office/powerpoint/2010/main" val="337242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C41005-2E34-4867-8F14-529DC6C58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277" y="643467"/>
            <a:ext cx="1051144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32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57A4BC-9B9C-4740-9968-5494A1604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3" y="474979"/>
            <a:ext cx="5458120" cy="58978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B98795-AE81-4752-98A0-44D119825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321" y="827314"/>
            <a:ext cx="5134516" cy="526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71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1F2819-8BBD-413F-BC47-52CD7476B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848" y="308312"/>
            <a:ext cx="6123577" cy="667658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Practice Problems 1 and 2</a:t>
            </a:r>
            <a:endParaRPr lang="en-IN" dirty="0"/>
          </a:p>
        </p:txBody>
      </p:sp>
      <p:pic>
        <p:nvPicPr>
          <p:cNvPr id="4" name="Picture 2" descr="A table with text and numbers&#10;&#10;Description automatically generated">
            <a:extLst>
              <a:ext uri="{FF2B5EF4-FFF2-40B4-BE49-F238E27FC236}">
                <a16:creationId xmlns:a16="http://schemas.microsoft.com/office/drawing/2014/main" id="{8F32F71F-C06A-4436-912D-C0526E79F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0685" y="3218926"/>
            <a:ext cx="4788189" cy="262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EA0F4A6-3CC9-C9E2-BA02-58FA29F7D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2253" y="6272784"/>
            <a:ext cx="108474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">
            <a:extLst>
              <a:ext uri="{FF2B5EF4-FFF2-40B4-BE49-F238E27FC236}">
                <a16:creationId xmlns:a16="http://schemas.microsoft.com/office/drawing/2014/main" id="{0A20C5AE-6F77-4C30-BB3C-E99C8FE4B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38" y="2695506"/>
            <a:ext cx="4812454" cy="14465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Practice Problem 1  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Given data: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   x: [1, 2, 4, 3, 5]    y: [2, 3, 5, 4, 7] 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A53025-9DBA-4E8F-AD8F-A8825A560634}"/>
              </a:ext>
            </a:extLst>
          </p:cNvPr>
          <p:cNvSpPr txBox="1"/>
          <p:nvPr/>
        </p:nvSpPr>
        <p:spPr>
          <a:xfrm>
            <a:off x="6213621" y="2709420"/>
            <a:ext cx="511087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Practice Problem 2</a:t>
            </a:r>
            <a:endParaRPr lang="en-IN" sz="2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9378F4-2C65-4290-B74C-93568360FC66}"/>
              </a:ext>
            </a:extLst>
          </p:cNvPr>
          <p:cNvSpPr txBox="1"/>
          <p:nvPr/>
        </p:nvSpPr>
        <p:spPr>
          <a:xfrm>
            <a:off x="237847" y="1087728"/>
            <a:ext cx="98908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Find the regression coefficient of the both the problems given below  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546962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E73212-5846-499B-BB95-38D1C2D1E6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677" y="450165"/>
            <a:ext cx="10236258" cy="631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25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white paper with black text&#10;&#10;Description automatically generated">
            <a:extLst>
              <a:ext uri="{FF2B5EF4-FFF2-40B4-BE49-F238E27FC236}">
                <a16:creationId xmlns:a16="http://schemas.microsoft.com/office/drawing/2014/main" id="{C0F3BA62-5CAE-408E-95AF-C16F06FAD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6437" y="254930"/>
            <a:ext cx="9903655" cy="654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86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FBA2-05F3-432D-8A75-4CE79962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83" y="269838"/>
            <a:ext cx="9404723" cy="869645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of Linear Regression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DAEAC-72B3-4330-BD53-4F4945D5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477108"/>
            <a:ext cx="10665293" cy="4928174"/>
          </a:xfrm>
        </p:spPr>
        <p:txBody>
          <a:bodyPr/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used in market research and study of customer survey results.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used for studying performance of engine of automobiles.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used in deciding the effective price of any goods.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used in astronomy.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26290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A4FEA-1B6E-4C9B-AD8C-8CF1702F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5878" y="2067951"/>
            <a:ext cx="3461020" cy="269589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3800" b="0" i="0" kern="1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Difference between Simple Linear Regression and Multiple Linear Regression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8D1D22-749C-494C-90FE-F0EE88C26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00" y="98474"/>
            <a:ext cx="8480778" cy="665066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20919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892E-F975-42AF-A77C-FE6E5838E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98" y="65854"/>
            <a:ext cx="9404723" cy="686765"/>
          </a:xfrm>
        </p:spPr>
        <p:txBody>
          <a:bodyPr/>
          <a:lstStyle/>
          <a:p>
            <a:r>
              <a:rPr lang="en-US" sz="32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 Best Fit Line or Line of Best fit?</a:t>
            </a:r>
            <a:endParaRPr lang="en-IN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0B7737-CA64-4508-AD99-B494181D41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914400"/>
            <a:ext cx="5916002" cy="573961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76ECC9-F003-4F04-8E25-DE77D6FB8749}"/>
              </a:ext>
            </a:extLst>
          </p:cNvPr>
          <p:cNvSpPr txBox="1"/>
          <p:nvPr/>
        </p:nvSpPr>
        <p:spPr>
          <a:xfrm>
            <a:off x="179998" y="1118381"/>
            <a:ext cx="5916002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 of best fit also known as the trend line or regression line is a straight line that best represents the relationship between a set of data points. 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also say that “a straight line drawn on a scatter plot and lies near the majority of the data points is called the line of best fit.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 of best fit is calculated using the statistical method of 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linear regression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line of best fit minimizes the distance between the observed data points and the predicted data value.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line attempts to show the pattern within the data by minimizing the total distance between itself and all the data points.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Best fit line means the error between predicted values and actual values should be minimized. The best fit line will have the least error.</a:t>
            </a:r>
          </a:p>
        </p:txBody>
      </p:sp>
    </p:spTree>
    <p:extLst>
      <p:ext uri="{BB962C8B-B14F-4D97-AF65-F5344CB8AC3E}">
        <p14:creationId xmlns:p14="http://schemas.microsoft.com/office/powerpoint/2010/main" val="2837527004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647</Words>
  <Application>Microsoft Office PowerPoint</Application>
  <PresentationFormat>Widescreen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Arimo</vt:lpstr>
      <vt:lpstr>Grandview Display</vt:lpstr>
      <vt:lpstr>Nunito</vt:lpstr>
      <vt:lpstr>Times New Roman</vt:lpstr>
      <vt:lpstr>Wingdings</vt:lpstr>
      <vt:lpstr>DashVTI</vt:lpstr>
      <vt:lpstr>Artificial Intelligence &amp; Machine Leaning</vt:lpstr>
      <vt:lpstr>Regression (y = mx + b)</vt:lpstr>
      <vt:lpstr>What is Linear Regression? </vt:lpstr>
      <vt:lpstr>Impact of X on Y in Linear Regression: Relationship </vt:lpstr>
      <vt:lpstr>Linear Regression Formula</vt:lpstr>
      <vt:lpstr>Regression Coefficient </vt:lpstr>
      <vt:lpstr>PowerPoint Presentation</vt:lpstr>
      <vt:lpstr>PowerPoint Presentation</vt:lpstr>
      <vt:lpstr>Practice Problems 1 and 2</vt:lpstr>
      <vt:lpstr>PowerPoint Presentation</vt:lpstr>
      <vt:lpstr>PowerPoint Presentation</vt:lpstr>
      <vt:lpstr>Applications of Linear Regression</vt:lpstr>
      <vt:lpstr>Difference between Simple Linear Regression and Multiple Linear Regression</vt:lpstr>
      <vt:lpstr>What is the Best Fit Line or Line of Best fit?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Intelligence &amp; Machine Leaning</dc:title>
  <dc:creator>Ishan Budhiraja</dc:creator>
  <cp:lastModifiedBy>Ishan Budhiraja</cp:lastModifiedBy>
  <cp:revision>1</cp:revision>
  <dcterms:created xsi:type="dcterms:W3CDTF">2025-08-01T03:47:40Z</dcterms:created>
  <dcterms:modified xsi:type="dcterms:W3CDTF">2025-08-01T07:03:28Z</dcterms:modified>
</cp:coreProperties>
</file>