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827" r:id="rId3"/>
    <p:sldId id="844" r:id="rId4"/>
    <p:sldId id="929" r:id="rId5"/>
    <p:sldId id="930" r:id="rId6"/>
    <p:sldId id="931" r:id="rId7"/>
    <p:sldId id="846" r:id="rId8"/>
    <p:sldId id="263" r:id="rId9"/>
    <p:sldId id="843" r:id="rId10"/>
    <p:sldId id="842" r:id="rId11"/>
    <p:sldId id="847" r:id="rId12"/>
    <p:sldId id="849" r:id="rId13"/>
    <p:sldId id="850" r:id="rId14"/>
    <p:sldId id="848" r:id="rId15"/>
    <p:sldId id="932" r:id="rId16"/>
    <p:sldId id="93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54D644-181B-4DB4-B9A7-11C9C3772BA3}" v="6" dt="2025-08-06T05:51:23.82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han Budhiraja" userId="eb133298-5430-499e-863b-c83ca00bb7f6" providerId="ADAL" clId="{7D54D644-181B-4DB4-B9A7-11C9C3772BA3}"/>
    <pc:docChg chg="custSel addSld modSld">
      <pc:chgData name="Ishan Budhiraja" userId="eb133298-5430-499e-863b-c83ca00bb7f6" providerId="ADAL" clId="{7D54D644-181B-4DB4-B9A7-11C9C3772BA3}" dt="2025-08-06T05:51:38.279" v="125" actId="14100"/>
      <pc:docMkLst>
        <pc:docMk/>
      </pc:docMkLst>
      <pc:sldChg chg="addSp delSp modSp new mod">
        <pc:chgData name="Ishan Budhiraja" userId="eb133298-5430-499e-863b-c83ca00bb7f6" providerId="ADAL" clId="{7D54D644-181B-4DB4-B9A7-11C9C3772BA3}" dt="2025-08-06T05:51:38.279" v="125" actId="14100"/>
        <pc:sldMkLst>
          <pc:docMk/>
          <pc:sldMk cId="2116238423" sldId="933"/>
        </pc:sldMkLst>
        <pc:spChg chg="mod">
          <ac:chgData name="Ishan Budhiraja" userId="eb133298-5430-499e-863b-c83ca00bb7f6" providerId="ADAL" clId="{7D54D644-181B-4DB4-B9A7-11C9C3772BA3}" dt="2025-08-06T05:45:13.993" v="19" actId="1076"/>
          <ac:spMkLst>
            <pc:docMk/>
            <pc:sldMk cId="2116238423" sldId="933"/>
            <ac:spMk id="2" creationId="{F69D7190-3025-4399-80DC-33E5236D8239}"/>
          </ac:spMkLst>
        </pc:spChg>
        <pc:spChg chg="del mod">
          <ac:chgData name="Ishan Budhiraja" userId="eb133298-5430-499e-863b-c83ca00bb7f6" providerId="ADAL" clId="{7D54D644-181B-4DB4-B9A7-11C9C3772BA3}" dt="2025-08-06T05:45:16.019" v="21" actId="478"/>
          <ac:spMkLst>
            <pc:docMk/>
            <pc:sldMk cId="2116238423" sldId="933"/>
            <ac:spMk id="3" creationId="{9FEA076D-E572-4F2A-9557-8AF3A67018E9}"/>
          </ac:spMkLst>
        </pc:spChg>
        <pc:spChg chg="add del mod">
          <ac:chgData name="Ishan Budhiraja" userId="eb133298-5430-499e-863b-c83ca00bb7f6" providerId="ADAL" clId="{7D54D644-181B-4DB4-B9A7-11C9C3772BA3}" dt="2025-08-06T05:45:18.739" v="23"/>
          <ac:spMkLst>
            <pc:docMk/>
            <pc:sldMk cId="2116238423" sldId="933"/>
            <ac:spMk id="5" creationId="{02AA1468-0EBD-442E-A1F5-2EACD7688AF9}"/>
          </ac:spMkLst>
        </pc:spChg>
        <pc:spChg chg="add del mod">
          <ac:chgData name="Ishan Budhiraja" userId="eb133298-5430-499e-863b-c83ca00bb7f6" providerId="ADAL" clId="{7D54D644-181B-4DB4-B9A7-11C9C3772BA3}" dt="2025-08-06T05:45:18.739" v="23"/>
          <ac:spMkLst>
            <pc:docMk/>
            <pc:sldMk cId="2116238423" sldId="933"/>
            <ac:spMk id="6" creationId="{E44F6C76-BBF0-4552-8033-5C9F0483A59D}"/>
          </ac:spMkLst>
        </pc:spChg>
        <pc:spChg chg="add del mod">
          <ac:chgData name="Ishan Budhiraja" userId="eb133298-5430-499e-863b-c83ca00bb7f6" providerId="ADAL" clId="{7D54D644-181B-4DB4-B9A7-11C9C3772BA3}" dt="2025-08-06T05:45:18.739" v="23"/>
          <ac:spMkLst>
            <pc:docMk/>
            <pc:sldMk cId="2116238423" sldId="933"/>
            <ac:spMk id="7" creationId="{0A13AC96-A02A-4991-BA95-DA3CDC93E0FE}"/>
          </ac:spMkLst>
        </pc:spChg>
        <pc:spChg chg="add mod">
          <ac:chgData name="Ishan Budhiraja" userId="eb133298-5430-499e-863b-c83ca00bb7f6" providerId="ADAL" clId="{7D54D644-181B-4DB4-B9A7-11C9C3772BA3}" dt="2025-08-06T05:45:43.410" v="32" actId="20577"/>
          <ac:spMkLst>
            <pc:docMk/>
            <pc:sldMk cId="2116238423" sldId="933"/>
            <ac:spMk id="9" creationId="{DE3ACE91-EBA5-4368-9E6A-C909F9F965CE}"/>
          </ac:spMkLst>
        </pc:spChg>
        <pc:spChg chg="add mod">
          <ac:chgData name="Ishan Budhiraja" userId="eb133298-5430-499e-863b-c83ca00bb7f6" providerId="ADAL" clId="{7D54D644-181B-4DB4-B9A7-11C9C3772BA3}" dt="2025-08-06T05:48:53.018" v="89" actId="20577"/>
          <ac:spMkLst>
            <pc:docMk/>
            <pc:sldMk cId="2116238423" sldId="933"/>
            <ac:spMk id="12" creationId="{CE12DD54-A18D-4D51-9A9E-0738DE920A4D}"/>
          </ac:spMkLst>
        </pc:spChg>
        <pc:spChg chg="add mod">
          <ac:chgData name="Ishan Budhiraja" userId="eb133298-5430-499e-863b-c83ca00bb7f6" providerId="ADAL" clId="{7D54D644-181B-4DB4-B9A7-11C9C3772BA3}" dt="2025-08-06T05:51:38.279" v="125" actId="14100"/>
          <ac:spMkLst>
            <pc:docMk/>
            <pc:sldMk cId="2116238423" sldId="933"/>
            <ac:spMk id="16" creationId="{539F824D-B500-4C6B-8497-312E83232EDB}"/>
          </ac:spMkLst>
        </pc:spChg>
        <pc:graphicFrameChg chg="add del mod">
          <ac:chgData name="Ishan Budhiraja" userId="eb133298-5430-499e-863b-c83ca00bb7f6" providerId="ADAL" clId="{7D54D644-181B-4DB4-B9A7-11C9C3772BA3}" dt="2025-08-06T05:45:18.739" v="23"/>
          <ac:graphicFrameMkLst>
            <pc:docMk/>
            <pc:sldMk cId="2116238423" sldId="933"/>
            <ac:graphicFrameMk id="4" creationId="{9FF98DD5-7C24-494F-BCA1-E363AB8EDF7B}"/>
          </ac:graphicFrameMkLst>
        </pc:graphicFrameChg>
        <pc:graphicFrameChg chg="add mod modGraphic">
          <ac:chgData name="Ishan Budhiraja" userId="eb133298-5430-499e-863b-c83ca00bb7f6" providerId="ADAL" clId="{7D54D644-181B-4DB4-B9A7-11C9C3772BA3}" dt="2025-08-06T05:47:14.315" v="43" actId="14100"/>
          <ac:graphicFrameMkLst>
            <pc:docMk/>
            <pc:sldMk cId="2116238423" sldId="933"/>
            <ac:graphicFrameMk id="10" creationId="{5617F5B4-D06D-4D9D-A7EF-775DCE550FF1}"/>
          </ac:graphicFrameMkLst>
        </pc:graphicFrameChg>
        <pc:picChg chg="add mod">
          <ac:chgData name="Ishan Budhiraja" userId="eb133298-5430-499e-863b-c83ca00bb7f6" providerId="ADAL" clId="{7D54D644-181B-4DB4-B9A7-11C9C3772BA3}" dt="2025-08-06T05:49:28.815" v="91" actId="1076"/>
          <ac:picMkLst>
            <pc:docMk/>
            <pc:sldMk cId="2116238423" sldId="933"/>
            <ac:picMk id="14" creationId="{56336C5E-819A-4B18-9099-FD1E1C121893}"/>
          </ac:picMkLst>
        </pc:picChg>
      </pc:sldChg>
    </pc:docChg>
  </pc:docChgLst>
  <pc:docChgLst>
    <pc:chgData name="Ishan Budhiraja" userId="eb133298-5430-499e-863b-c83ca00bb7f6" providerId="ADAL" clId="{42302DB1-D9DA-4B06-BF92-44F9F3E08D7E}"/>
    <pc:docChg chg="undo custSel modSld">
      <pc:chgData name="Ishan Budhiraja" userId="eb133298-5430-499e-863b-c83ca00bb7f6" providerId="ADAL" clId="{42302DB1-D9DA-4B06-BF92-44F9F3E08D7E}" dt="2025-08-03T16:15:51.128" v="282" actId="1076"/>
      <pc:docMkLst>
        <pc:docMk/>
      </pc:docMkLst>
      <pc:sldChg chg="addSp delSp modSp mod">
        <pc:chgData name="Ishan Budhiraja" userId="eb133298-5430-499e-863b-c83ca00bb7f6" providerId="ADAL" clId="{42302DB1-D9DA-4B06-BF92-44F9F3E08D7E}" dt="2025-08-03T16:15:51.128" v="282" actId="1076"/>
        <pc:sldMkLst>
          <pc:docMk/>
          <pc:sldMk cId="2304146776" sldId="932"/>
        </pc:sldMkLst>
        <pc:spChg chg="mod">
          <ac:chgData name="Ishan Budhiraja" userId="eb133298-5430-499e-863b-c83ca00bb7f6" providerId="ADAL" clId="{42302DB1-D9DA-4B06-BF92-44F9F3E08D7E}" dt="2025-08-03T16:05:34.669" v="111" actId="1035"/>
          <ac:spMkLst>
            <pc:docMk/>
            <pc:sldMk cId="2304146776" sldId="932"/>
            <ac:spMk id="2" creationId="{FCF295E5-C854-4372-8FAB-B8E4C0CF7500}"/>
          </ac:spMkLst>
        </pc:spChg>
        <pc:spChg chg="mod">
          <ac:chgData name="Ishan Budhiraja" userId="eb133298-5430-499e-863b-c83ca00bb7f6" providerId="ADAL" clId="{42302DB1-D9DA-4B06-BF92-44F9F3E08D7E}" dt="2025-08-03T16:01:31.091" v="37" actId="1076"/>
          <ac:spMkLst>
            <pc:docMk/>
            <pc:sldMk cId="2304146776" sldId="932"/>
            <ac:spMk id="6" creationId="{5254127F-552F-41F5-9002-C62086A8D900}"/>
          </ac:spMkLst>
        </pc:spChg>
        <pc:spChg chg="mod">
          <ac:chgData name="Ishan Budhiraja" userId="eb133298-5430-499e-863b-c83ca00bb7f6" providerId="ADAL" clId="{42302DB1-D9DA-4B06-BF92-44F9F3E08D7E}" dt="2025-08-03T16:15:51.128" v="282" actId="1076"/>
          <ac:spMkLst>
            <pc:docMk/>
            <pc:sldMk cId="2304146776" sldId="932"/>
            <ac:spMk id="8" creationId="{3098EEFE-93AB-4385-A505-BF771934B1D8}"/>
          </ac:spMkLst>
        </pc:spChg>
        <pc:spChg chg="add del mod">
          <ac:chgData name="Ishan Budhiraja" userId="eb133298-5430-499e-863b-c83ca00bb7f6" providerId="ADAL" clId="{42302DB1-D9DA-4B06-BF92-44F9F3E08D7E}" dt="2025-08-03T16:01:23.161" v="36"/>
          <ac:spMkLst>
            <pc:docMk/>
            <pc:sldMk cId="2304146776" sldId="932"/>
            <ac:spMk id="11" creationId="{8209650A-8636-4677-BA6E-A77B8D6A9F39}"/>
          </ac:spMkLst>
        </pc:spChg>
        <pc:spChg chg="add mod">
          <ac:chgData name="Ishan Budhiraja" userId="eb133298-5430-499e-863b-c83ca00bb7f6" providerId="ADAL" clId="{42302DB1-D9DA-4B06-BF92-44F9F3E08D7E}" dt="2025-08-03T16:10:43.225" v="135" actId="6549"/>
          <ac:spMkLst>
            <pc:docMk/>
            <pc:sldMk cId="2304146776" sldId="932"/>
            <ac:spMk id="15" creationId="{62B922F4-FA9F-439F-87A3-AA79C568C1E9}"/>
          </ac:spMkLst>
        </pc:spChg>
        <pc:graphicFrameChg chg="mod modGraphic">
          <ac:chgData name="Ishan Budhiraja" userId="eb133298-5430-499e-863b-c83ca00bb7f6" providerId="ADAL" clId="{42302DB1-D9DA-4B06-BF92-44F9F3E08D7E}" dt="2025-08-03T16:15:46.430" v="281" actId="1035"/>
          <ac:graphicFrameMkLst>
            <pc:docMk/>
            <pc:sldMk cId="2304146776" sldId="932"/>
            <ac:graphicFrameMk id="4" creationId="{3578FF7B-D366-4BD9-9083-7A092B13E137}"/>
          </ac:graphicFrameMkLst>
        </pc:graphicFrameChg>
        <pc:graphicFrameChg chg="del">
          <ac:chgData name="Ishan Budhiraja" userId="eb133298-5430-499e-863b-c83ca00bb7f6" providerId="ADAL" clId="{42302DB1-D9DA-4B06-BF92-44F9F3E08D7E}" dt="2025-08-03T15:59:00.474" v="0" actId="478"/>
          <ac:graphicFrameMkLst>
            <pc:docMk/>
            <pc:sldMk cId="2304146776" sldId="932"/>
            <ac:graphicFrameMk id="9" creationId="{2DAC96F0-6E83-4B2A-BB57-F9754E2BAD53}"/>
          </ac:graphicFrameMkLst>
        </pc:graphicFrameChg>
        <pc:picChg chg="add mod">
          <ac:chgData name="Ishan Budhiraja" userId="eb133298-5430-499e-863b-c83ca00bb7f6" providerId="ADAL" clId="{42302DB1-D9DA-4B06-BF92-44F9F3E08D7E}" dt="2025-08-03T16:12:55.425" v="208" actId="1076"/>
          <ac:picMkLst>
            <pc:docMk/>
            <pc:sldMk cId="2304146776" sldId="932"/>
            <ac:picMk id="13" creationId="{98529276-E9FE-4484-9A39-9D0DF079330B}"/>
          </ac:picMkLst>
        </pc:picChg>
        <pc:picChg chg="add mod">
          <ac:chgData name="Ishan Budhiraja" userId="eb133298-5430-499e-863b-c83ca00bb7f6" providerId="ADAL" clId="{42302DB1-D9DA-4B06-BF92-44F9F3E08D7E}" dt="2025-08-03T16:12:51.192" v="205" actId="14100"/>
          <ac:picMkLst>
            <pc:docMk/>
            <pc:sldMk cId="2304146776" sldId="932"/>
            <ac:picMk id="17" creationId="{AD06761E-772B-4F5A-9EAE-9AABCA48B129}"/>
          </ac:picMkLst>
        </pc:picChg>
        <pc:picChg chg="add mod">
          <ac:chgData name="Ishan Budhiraja" userId="eb133298-5430-499e-863b-c83ca00bb7f6" providerId="ADAL" clId="{42302DB1-D9DA-4B06-BF92-44F9F3E08D7E}" dt="2025-08-03T16:14:42.361" v="229" actId="1037"/>
          <ac:picMkLst>
            <pc:docMk/>
            <pc:sldMk cId="2304146776" sldId="932"/>
            <ac:picMk id="19" creationId="{AA60CA7F-6D18-43D0-8E26-C8E5212E588F}"/>
          </ac:picMkLst>
        </pc:picChg>
        <pc:picChg chg="add mod">
          <ac:chgData name="Ishan Budhiraja" userId="eb133298-5430-499e-863b-c83ca00bb7f6" providerId="ADAL" clId="{42302DB1-D9DA-4B06-BF92-44F9F3E08D7E}" dt="2025-08-03T16:14:51.417" v="246" actId="1076"/>
          <ac:picMkLst>
            <pc:docMk/>
            <pc:sldMk cId="2304146776" sldId="932"/>
            <ac:picMk id="21" creationId="{345B8EDF-825A-4C21-8DCF-DD159F870ED5}"/>
          </ac:picMkLst>
        </pc:picChg>
        <pc:picChg chg="add mod">
          <ac:chgData name="Ishan Budhiraja" userId="eb133298-5430-499e-863b-c83ca00bb7f6" providerId="ADAL" clId="{42302DB1-D9DA-4B06-BF92-44F9F3E08D7E}" dt="2025-08-03T16:15:10.036" v="253" actId="1076"/>
          <ac:picMkLst>
            <pc:docMk/>
            <pc:sldMk cId="2304146776" sldId="932"/>
            <ac:picMk id="23" creationId="{55472BA7-D233-43F9-9E80-E638B77A7442}"/>
          </ac:picMkLst>
        </pc:pic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4292C0-76EB-43DA-816C-CB49E564604D}" type="doc">
      <dgm:prSet loTypeId="urn:microsoft.com/office/officeart/2018/2/layout/IconVerticalSolid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C820DC8B-7124-4D6F-A51D-9245F39EEF31}">
      <dgm:prSet custT="1"/>
      <dgm:spPr/>
      <dgm:t>
        <a:bodyPr/>
        <a:lstStyle/>
        <a:p>
          <a:r>
            <a:rPr lang="en-US" sz="2200" b="0" i="0" dirty="0">
              <a:latin typeface="Times New Roman" panose="02020603050405020304" pitchFamily="18" charset="0"/>
              <a:cs typeface="Times New Roman" panose="02020603050405020304" pitchFamily="18" charset="0"/>
            </a:rPr>
            <a:t>Gradient descent is an algorithm to find the minimum of a function. </a:t>
          </a:r>
          <a:endParaRPr lang="en-US" sz="2200" dirty="0">
            <a:latin typeface="Times New Roman" panose="02020603050405020304" pitchFamily="18" charset="0"/>
            <a:cs typeface="Times New Roman" panose="02020603050405020304" pitchFamily="18" charset="0"/>
          </a:endParaRPr>
        </a:p>
      </dgm:t>
    </dgm:pt>
    <dgm:pt modelId="{D4318516-03B6-4801-966B-41C37B4F00B2}" type="parTrans" cxnId="{420AD282-B0F2-402E-A251-A4F92987341B}">
      <dgm:prSet/>
      <dgm:spPr/>
      <dgm:t>
        <a:bodyPr/>
        <a:lstStyle/>
        <a:p>
          <a:endParaRPr lang="en-US" sz="2200">
            <a:latin typeface="Times New Roman" panose="02020603050405020304" pitchFamily="18" charset="0"/>
            <a:cs typeface="Times New Roman" panose="02020603050405020304" pitchFamily="18" charset="0"/>
          </a:endParaRPr>
        </a:p>
      </dgm:t>
    </dgm:pt>
    <dgm:pt modelId="{457E95EE-DE73-4F1E-B72C-65A18870356E}" type="sibTrans" cxnId="{420AD282-B0F2-402E-A251-A4F92987341B}">
      <dgm:prSet/>
      <dgm:spPr/>
      <dgm:t>
        <a:bodyPr/>
        <a:lstStyle/>
        <a:p>
          <a:endParaRPr lang="en-US" sz="2200">
            <a:latin typeface="Times New Roman" panose="02020603050405020304" pitchFamily="18" charset="0"/>
            <a:cs typeface="Times New Roman" panose="02020603050405020304" pitchFamily="18" charset="0"/>
          </a:endParaRPr>
        </a:p>
      </dgm:t>
    </dgm:pt>
    <dgm:pt modelId="{94252F0F-470C-4D85-A129-6B0DC3AD970B}">
      <dgm:prSet custT="1"/>
      <dgm:spPr/>
      <dgm:t>
        <a:bodyPr/>
        <a:lstStyle/>
        <a:p>
          <a:r>
            <a:rPr lang="en-US" sz="2200" b="0" i="0" dirty="0">
              <a:latin typeface="Times New Roman" panose="02020603050405020304" pitchFamily="18" charset="0"/>
              <a:cs typeface="Times New Roman" panose="02020603050405020304" pitchFamily="18" charset="0"/>
            </a:rPr>
            <a:t>In machine learning, the </a:t>
          </a:r>
          <a:r>
            <a:rPr lang="en-US" sz="2200" b="1" i="0" dirty="0">
              <a:latin typeface="Times New Roman" panose="02020603050405020304" pitchFamily="18" charset="0"/>
              <a:cs typeface="Times New Roman" panose="02020603050405020304" pitchFamily="18" charset="0"/>
            </a:rPr>
            <a:t>difference </a:t>
          </a:r>
          <a:r>
            <a:rPr lang="en-US" sz="2200" b="0" i="0" dirty="0">
              <a:latin typeface="Times New Roman" panose="02020603050405020304" pitchFamily="18" charset="0"/>
              <a:cs typeface="Times New Roman" panose="02020603050405020304" pitchFamily="18" charset="0"/>
            </a:rPr>
            <a:t>between the </a:t>
          </a:r>
          <a:r>
            <a:rPr lang="en-US" sz="2200" b="1" i="0" dirty="0">
              <a:latin typeface="Times New Roman" panose="02020603050405020304" pitchFamily="18" charset="0"/>
              <a:cs typeface="Times New Roman" panose="02020603050405020304" pitchFamily="18" charset="0"/>
            </a:rPr>
            <a:t>predicted</a:t>
          </a:r>
          <a:r>
            <a:rPr lang="en-US" sz="2200" b="0" i="0" dirty="0">
              <a:latin typeface="Times New Roman" panose="02020603050405020304" pitchFamily="18" charset="0"/>
              <a:cs typeface="Times New Roman" panose="02020603050405020304" pitchFamily="18" charset="0"/>
            </a:rPr>
            <a:t> and the </a:t>
          </a:r>
          <a:r>
            <a:rPr lang="en-US" sz="2200" b="1" i="0" dirty="0">
              <a:latin typeface="Times New Roman" panose="02020603050405020304" pitchFamily="18" charset="0"/>
              <a:cs typeface="Times New Roman" panose="02020603050405020304" pitchFamily="18" charset="0"/>
            </a:rPr>
            <a:t>actual</a:t>
          </a:r>
          <a:r>
            <a:rPr lang="en-US" sz="2200" b="0" i="0" dirty="0">
              <a:latin typeface="Times New Roman" panose="02020603050405020304" pitchFamily="18" charset="0"/>
              <a:cs typeface="Times New Roman" panose="02020603050405020304" pitchFamily="18" charset="0"/>
            </a:rPr>
            <a:t> value is called </a:t>
          </a:r>
          <a:r>
            <a:rPr lang="en-US" sz="2200" b="1" i="0" dirty="0">
              <a:latin typeface="Times New Roman" panose="02020603050405020304" pitchFamily="18" charset="0"/>
              <a:cs typeface="Times New Roman" panose="02020603050405020304" pitchFamily="18" charset="0"/>
            </a:rPr>
            <a:t>residual error</a:t>
          </a:r>
          <a:r>
            <a:rPr lang="en-US" sz="2200" b="0" i="0" dirty="0">
              <a:latin typeface="Times New Roman" panose="02020603050405020304" pitchFamily="18" charset="0"/>
              <a:cs typeface="Times New Roman" panose="02020603050405020304" pitchFamily="18" charset="0"/>
            </a:rPr>
            <a:t>. </a:t>
          </a:r>
          <a:endParaRPr lang="en-US" sz="2200" dirty="0">
            <a:latin typeface="Times New Roman" panose="02020603050405020304" pitchFamily="18" charset="0"/>
            <a:cs typeface="Times New Roman" panose="02020603050405020304" pitchFamily="18" charset="0"/>
          </a:endParaRPr>
        </a:p>
      </dgm:t>
    </dgm:pt>
    <dgm:pt modelId="{AA598694-FC53-4ABB-812C-009B039B3FDA}" type="parTrans" cxnId="{C38968C7-42FC-4C85-BD8D-613E4C3CB526}">
      <dgm:prSet/>
      <dgm:spPr/>
      <dgm:t>
        <a:bodyPr/>
        <a:lstStyle/>
        <a:p>
          <a:endParaRPr lang="en-US" sz="2200">
            <a:latin typeface="Times New Roman" panose="02020603050405020304" pitchFamily="18" charset="0"/>
            <a:cs typeface="Times New Roman" panose="02020603050405020304" pitchFamily="18" charset="0"/>
          </a:endParaRPr>
        </a:p>
      </dgm:t>
    </dgm:pt>
    <dgm:pt modelId="{59C09D18-8E4B-4955-A0E2-9FBB06FF15E5}" type="sibTrans" cxnId="{C38968C7-42FC-4C85-BD8D-613E4C3CB526}">
      <dgm:prSet/>
      <dgm:spPr/>
      <dgm:t>
        <a:bodyPr/>
        <a:lstStyle/>
        <a:p>
          <a:endParaRPr lang="en-US" sz="2200">
            <a:latin typeface="Times New Roman" panose="02020603050405020304" pitchFamily="18" charset="0"/>
            <a:cs typeface="Times New Roman" panose="02020603050405020304" pitchFamily="18" charset="0"/>
          </a:endParaRPr>
        </a:p>
      </dgm:t>
    </dgm:pt>
    <dgm:pt modelId="{4049E4FF-836B-4CE7-998F-A527AB134A99}">
      <dgm:prSet custT="1"/>
      <dgm:spPr/>
      <dgm:t>
        <a:bodyPr/>
        <a:lstStyle/>
        <a:p>
          <a:r>
            <a:rPr lang="en-US" sz="2200" b="0" i="0">
              <a:latin typeface="Times New Roman" panose="02020603050405020304" pitchFamily="18" charset="0"/>
              <a:cs typeface="Times New Roman" panose="02020603050405020304" pitchFamily="18" charset="0"/>
            </a:rPr>
            <a:t>All error, across all datapoints, when added together is known as the </a:t>
          </a:r>
          <a:r>
            <a:rPr lang="en-US" sz="2200" b="1" i="0">
              <a:latin typeface="Times New Roman" panose="02020603050405020304" pitchFamily="18" charset="0"/>
              <a:cs typeface="Times New Roman" panose="02020603050405020304" pitchFamily="18" charset="0"/>
            </a:rPr>
            <a:t>cost.</a:t>
          </a:r>
          <a:endParaRPr lang="en-US" sz="2200">
            <a:latin typeface="Times New Roman" panose="02020603050405020304" pitchFamily="18" charset="0"/>
            <a:cs typeface="Times New Roman" panose="02020603050405020304" pitchFamily="18" charset="0"/>
          </a:endParaRPr>
        </a:p>
      </dgm:t>
    </dgm:pt>
    <dgm:pt modelId="{BED7B0C6-CE69-48BD-BECB-C9D418B42372}" type="parTrans" cxnId="{39E20615-64E3-41F0-9119-2F9E76A625CC}">
      <dgm:prSet/>
      <dgm:spPr/>
      <dgm:t>
        <a:bodyPr/>
        <a:lstStyle/>
        <a:p>
          <a:endParaRPr lang="en-US" sz="2200">
            <a:latin typeface="Times New Roman" panose="02020603050405020304" pitchFamily="18" charset="0"/>
            <a:cs typeface="Times New Roman" panose="02020603050405020304" pitchFamily="18" charset="0"/>
          </a:endParaRPr>
        </a:p>
      </dgm:t>
    </dgm:pt>
    <dgm:pt modelId="{DAF541FD-74E1-4208-9A08-2CFEF3005FBE}" type="sibTrans" cxnId="{39E20615-64E3-41F0-9119-2F9E76A625CC}">
      <dgm:prSet/>
      <dgm:spPr/>
      <dgm:t>
        <a:bodyPr/>
        <a:lstStyle/>
        <a:p>
          <a:endParaRPr lang="en-US" sz="2200">
            <a:latin typeface="Times New Roman" panose="02020603050405020304" pitchFamily="18" charset="0"/>
            <a:cs typeface="Times New Roman" panose="02020603050405020304" pitchFamily="18" charset="0"/>
          </a:endParaRPr>
        </a:p>
      </dgm:t>
    </dgm:pt>
    <dgm:pt modelId="{D1DBEA23-6F2A-40FA-9527-05C1FF26D031}">
      <dgm:prSet custT="1"/>
      <dgm:spPr/>
      <dgm:t>
        <a:bodyPr/>
        <a:lstStyle/>
        <a:p>
          <a:r>
            <a:rPr lang="en-US" sz="2200" b="0" i="0" dirty="0">
              <a:latin typeface="Times New Roman" panose="02020603050405020304" pitchFamily="18" charset="0"/>
              <a:cs typeface="Times New Roman" panose="02020603050405020304" pitchFamily="18" charset="0"/>
            </a:rPr>
            <a:t>Naturally, we would want to minimize the function that represents this cost — </a:t>
          </a:r>
          <a:r>
            <a:rPr lang="en-US" sz="2200" b="1" i="0" dirty="0">
              <a:latin typeface="Times New Roman" panose="02020603050405020304" pitchFamily="18" charset="0"/>
              <a:cs typeface="Times New Roman" panose="02020603050405020304" pitchFamily="18" charset="0"/>
            </a:rPr>
            <a:t>Cost Function.</a:t>
          </a:r>
          <a:r>
            <a:rPr lang="en-US" sz="2200" b="0" i="0" dirty="0">
              <a:latin typeface="Times New Roman" panose="02020603050405020304" pitchFamily="18" charset="0"/>
              <a:cs typeface="Times New Roman" panose="02020603050405020304" pitchFamily="18" charset="0"/>
            </a:rPr>
            <a:t> </a:t>
          </a:r>
          <a:endParaRPr lang="en-US" sz="2200" dirty="0">
            <a:latin typeface="Times New Roman" panose="02020603050405020304" pitchFamily="18" charset="0"/>
            <a:cs typeface="Times New Roman" panose="02020603050405020304" pitchFamily="18" charset="0"/>
          </a:endParaRPr>
        </a:p>
      </dgm:t>
    </dgm:pt>
    <dgm:pt modelId="{1AB9B0BB-789B-4FF9-921A-B089ABEB60DC}" type="parTrans" cxnId="{31DC9865-D785-4787-B4B4-4C6124E53D28}">
      <dgm:prSet/>
      <dgm:spPr/>
      <dgm:t>
        <a:bodyPr/>
        <a:lstStyle/>
        <a:p>
          <a:endParaRPr lang="en-US" sz="2200">
            <a:latin typeface="Times New Roman" panose="02020603050405020304" pitchFamily="18" charset="0"/>
            <a:cs typeface="Times New Roman" panose="02020603050405020304" pitchFamily="18" charset="0"/>
          </a:endParaRPr>
        </a:p>
      </dgm:t>
    </dgm:pt>
    <dgm:pt modelId="{6965A1DA-8F81-42CD-9E72-3658F1DD6CE0}" type="sibTrans" cxnId="{31DC9865-D785-4787-B4B4-4C6124E53D28}">
      <dgm:prSet/>
      <dgm:spPr/>
      <dgm:t>
        <a:bodyPr/>
        <a:lstStyle/>
        <a:p>
          <a:endParaRPr lang="en-US" sz="2200">
            <a:latin typeface="Times New Roman" panose="02020603050405020304" pitchFamily="18" charset="0"/>
            <a:cs typeface="Times New Roman" panose="02020603050405020304" pitchFamily="18" charset="0"/>
          </a:endParaRPr>
        </a:p>
      </dgm:t>
    </dgm:pt>
    <dgm:pt modelId="{0E1BDEFD-0460-44EF-BD11-1A947C1052F8}">
      <dgm:prSet custT="1"/>
      <dgm:spPr/>
      <dgm:t>
        <a:bodyPr/>
        <a:lstStyle/>
        <a:p>
          <a:r>
            <a:rPr lang="en-US" sz="2200" b="0" i="0" dirty="0">
              <a:latin typeface="Times New Roman" panose="02020603050405020304" pitchFamily="18" charset="0"/>
              <a:cs typeface="Times New Roman" panose="02020603050405020304" pitchFamily="18" charset="0"/>
            </a:rPr>
            <a:t>When the cost function cannot be </a:t>
          </a:r>
          <a:r>
            <a:rPr lang="en-US" sz="2200" b="0" i="1" dirty="0">
              <a:latin typeface="Times New Roman" panose="02020603050405020304" pitchFamily="18" charset="0"/>
              <a:cs typeface="Times New Roman" panose="02020603050405020304" pitchFamily="18" charset="0"/>
            </a:rPr>
            <a:t>differentiated easily, then</a:t>
          </a:r>
          <a:r>
            <a:rPr lang="en-US" sz="2200" b="1" i="1" dirty="0">
              <a:latin typeface="Times New Roman" panose="02020603050405020304" pitchFamily="18" charset="0"/>
              <a:cs typeface="Times New Roman" panose="02020603050405020304" pitchFamily="18" charset="0"/>
            </a:rPr>
            <a:t> </a:t>
          </a:r>
          <a:r>
            <a:rPr lang="en-US" sz="2200" b="0" i="0" dirty="0">
              <a:latin typeface="Times New Roman" panose="02020603050405020304" pitchFamily="18" charset="0"/>
              <a:cs typeface="Times New Roman" panose="02020603050405020304" pitchFamily="18" charset="0"/>
            </a:rPr>
            <a:t>Gradient Descent does the job. </a:t>
          </a:r>
          <a:endParaRPr lang="en-US" sz="2200" dirty="0">
            <a:latin typeface="Times New Roman" panose="02020603050405020304" pitchFamily="18" charset="0"/>
            <a:cs typeface="Times New Roman" panose="02020603050405020304" pitchFamily="18" charset="0"/>
          </a:endParaRPr>
        </a:p>
      </dgm:t>
    </dgm:pt>
    <dgm:pt modelId="{6855CC0F-71E3-4EFF-A9AC-A9E30F260C23}" type="parTrans" cxnId="{AE40388F-B666-456A-AC7C-AF961C3340EC}">
      <dgm:prSet/>
      <dgm:spPr/>
      <dgm:t>
        <a:bodyPr/>
        <a:lstStyle/>
        <a:p>
          <a:endParaRPr lang="en-US" sz="2200">
            <a:latin typeface="Times New Roman" panose="02020603050405020304" pitchFamily="18" charset="0"/>
            <a:cs typeface="Times New Roman" panose="02020603050405020304" pitchFamily="18" charset="0"/>
          </a:endParaRPr>
        </a:p>
      </dgm:t>
    </dgm:pt>
    <dgm:pt modelId="{D7F60BBD-0BF3-40E5-9B28-714BC03FFA3B}" type="sibTrans" cxnId="{AE40388F-B666-456A-AC7C-AF961C3340EC}">
      <dgm:prSet/>
      <dgm:spPr/>
      <dgm:t>
        <a:bodyPr/>
        <a:lstStyle/>
        <a:p>
          <a:endParaRPr lang="en-US" sz="2200">
            <a:latin typeface="Times New Roman" panose="02020603050405020304" pitchFamily="18" charset="0"/>
            <a:cs typeface="Times New Roman" panose="02020603050405020304" pitchFamily="18" charset="0"/>
          </a:endParaRPr>
        </a:p>
      </dgm:t>
    </dgm:pt>
    <dgm:pt modelId="{7D2C81C1-D80C-4DE3-93C8-004BE1BDC61C}" type="pres">
      <dgm:prSet presAssocID="{F94292C0-76EB-43DA-816C-CB49E564604D}" presName="root" presStyleCnt="0">
        <dgm:presLayoutVars>
          <dgm:dir/>
          <dgm:resizeHandles val="exact"/>
        </dgm:presLayoutVars>
      </dgm:prSet>
      <dgm:spPr/>
    </dgm:pt>
    <dgm:pt modelId="{4B6A63D4-0E4F-4F28-B10B-94409FF5C0AB}" type="pres">
      <dgm:prSet presAssocID="{C820DC8B-7124-4D6F-A51D-9245F39EEF31}" presName="compNode" presStyleCnt="0"/>
      <dgm:spPr/>
    </dgm:pt>
    <dgm:pt modelId="{E943B3D6-A68F-4848-970B-A6E16BF65A98}" type="pres">
      <dgm:prSet presAssocID="{C820DC8B-7124-4D6F-A51D-9245F39EEF31}" presName="bgRect" presStyleLbl="bgShp" presStyleIdx="0" presStyleCnt="5" custLinFactNeighborX="-261" custLinFactNeighborY="-76054"/>
      <dgm:spPr/>
    </dgm:pt>
    <dgm:pt modelId="{B82C1EDD-BC74-47B9-BE7D-3791EF6E0B5E}" type="pres">
      <dgm:prSet presAssocID="{C820DC8B-7124-4D6F-A51D-9245F39EEF31}"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owchart"/>
        </a:ext>
      </dgm:extLst>
    </dgm:pt>
    <dgm:pt modelId="{5A940BF5-4EE1-4A24-BBE1-8B468ED4B99D}" type="pres">
      <dgm:prSet presAssocID="{C820DC8B-7124-4D6F-A51D-9245F39EEF31}" presName="spaceRect" presStyleCnt="0"/>
      <dgm:spPr/>
    </dgm:pt>
    <dgm:pt modelId="{D827DF5A-AE5E-4609-816E-FD479E4AFBA4}" type="pres">
      <dgm:prSet presAssocID="{C820DC8B-7124-4D6F-A51D-9245F39EEF31}" presName="parTx" presStyleLbl="revTx" presStyleIdx="0" presStyleCnt="5">
        <dgm:presLayoutVars>
          <dgm:chMax val="0"/>
          <dgm:chPref val="0"/>
        </dgm:presLayoutVars>
      </dgm:prSet>
      <dgm:spPr/>
    </dgm:pt>
    <dgm:pt modelId="{D282D25D-2276-468F-ACDF-25B16CD342F0}" type="pres">
      <dgm:prSet presAssocID="{457E95EE-DE73-4F1E-B72C-65A18870356E}" presName="sibTrans" presStyleCnt="0"/>
      <dgm:spPr/>
    </dgm:pt>
    <dgm:pt modelId="{BC06FDFF-5741-41F1-969C-7FCD5152C91F}" type="pres">
      <dgm:prSet presAssocID="{94252F0F-470C-4D85-A129-6B0DC3AD970B}" presName="compNode" presStyleCnt="0"/>
      <dgm:spPr/>
    </dgm:pt>
    <dgm:pt modelId="{ADA15E12-D8A2-4D00-AD16-4D56E2AACC00}" type="pres">
      <dgm:prSet presAssocID="{94252F0F-470C-4D85-A129-6B0DC3AD970B}" presName="bgRect" presStyleLbl="bgShp" presStyleIdx="1" presStyleCnt="5"/>
      <dgm:spPr/>
    </dgm:pt>
    <dgm:pt modelId="{04FA46AE-3F51-4A4A-8810-26FD72C75224}" type="pres">
      <dgm:prSet presAssocID="{94252F0F-470C-4D85-A129-6B0DC3AD970B}"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ocessor"/>
        </a:ext>
      </dgm:extLst>
    </dgm:pt>
    <dgm:pt modelId="{160AA475-AA8A-41F2-B543-E6C2AAE1D739}" type="pres">
      <dgm:prSet presAssocID="{94252F0F-470C-4D85-A129-6B0DC3AD970B}" presName="spaceRect" presStyleCnt="0"/>
      <dgm:spPr/>
    </dgm:pt>
    <dgm:pt modelId="{6C655C23-416E-45A2-8D7A-413DC662EE72}" type="pres">
      <dgm:prSet presAssocID="{94252F0F-470C-4D85-A129-6B0DC3AD970B}" presName="parTx" presStyleLbl="revTx" presStyleIdx="1" presStyleCnt="5">
        <dgm:presLayoutVars>
          <dgm:chMax val="0"/>
          <dgm:chPref val="0"/>
        </dgm:presLayoutVars>
      </dgm:prSet>
      <dgm:spPr/>
    </dgm:pt>
    <dgm:pt modelId="{A3DD5F3F-99BF-4604-9EFD-1D2B8AEF4741}" type="pres">
      <dgm:prSet presAssocID="{59C09D18-8E4B-4955-A0E2-9FBB06FF15E5}" presName="sibTrans" presStyleCnt="0"/>
      <dgm:spPr/>
    </dgm:pt>
    <dgm:pt modelId="{A1F6B617-1B8A-48B5-BC5C-765EF1D9DD17}" type="pres">
      <dgm:prSet presAssocID="{4049E4FF-836B-4CE7-998F-A527AB134A99}" presName="compNode" presStyleCnt="0"/>
      <dgm:spPr/>
    </dgm:pt>
    <dgm:pt modelId="{72DE4994-EE72-4D82-9F86-63449BEDC1F8}" type="pres">
      <dgm:prSet presAssocID="{4049E4FF-836B-4CE7-998F-A527AB134A99}" presName="bgRect" presStyleLbl="bgShp" presStyleIdx="2" presStyleCnt="5"/>
      <dgm:spPr/>
    </dgm:pt>
    <dgm:pt modelId="{8B449A4F-AA7E-481E-ADD6-2C19D2AD9EFD}" type="pres">
      <dgm:prSet presAssocID="{4049E4FF-836B-4CE7-998F-A527AB134A99}"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D793C173-FBCE-4C9D-B55F-DDABAAE1F344}" type="pres">
      <dgm:prSet presAssocID="{4049E4FF-836B-4CE7-998F-A527AB134A99}" presName="spaceRect" presStyleCnt="0"/>
      <dgm:spPr/>
    </dgm:pt>
    <dgm:pt modelId="{19852DD0-9ED2-4713-84FE-B0B93EDA3547}" type="pres">
      <dgm:prSet presAssocID="{4049E4FF-836B-4CE7-998F-A527AB134A99}" presName="parTx" presStyleLbl="revTx" presStyleIdx="2" presStyleCnt="5">
        <dgm:presLayoutVars>
          <dgm:chMax val="0"/>
          <dgm:chPref val="0"/>
        </dgm:presLayoutVars>
      </dgm:prSet>
      <dgm:spPr/>
    </dgm:pt>
    <dgm:pt modelId="{95262BE7-AB6C-4ED0-A796-7DA3E85B418C}" type="pres">
      <dgm:prSet presAssocID="{DAF541FD-74E1-4208-9A08-2CFEF3005FBE}" presName="sibTrans" presStyleCnt="0"/>
      <dgm:spPr/>
    </dgm:pt>
    <dgm:pt modelId="{9CF704E4-B898-48E1-8E20-061CF5E0F20B}" type="pres">
      <dgm:prSet presAssocID="{D1DBEA23-6F2A-40FA-9527-05C1FF26D031}" presName="compNode" presStyleCnt="0"/>
      <dgm:spPr/>
    </dgm:pt>
    <dgm:pt modelId="{C63F2137-708A-4B21-99B1-2A77F9BAA276}" type="pres">
      <dgm:prSet presAssocID="{D1DBEA23-6F2A-40FA-9527-05C1FF26D031}" presName="bgRect" presStyleLbl="bgShp" presStyleIdx="3" presStyleCnt="5"/>
      <dgm:spPr/>
    </dgm:pt>
    <dgm:pt modelId="{14A21E21-2BCF-4C0D-A859-AD14A8A4F26F}" type="pres">
      <dgm:prSet presAssocID="{D1DBEA23-6F2A-40FA-9527-05C1FF26D031}"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Euro"/>
        </a:ext>
      </dgm:extLst>
    </dgm:pt>
    <dgm:pt modelId="{5F3C7CE2-265E-4885-9A3E-F8E505220B8F}" type="pres">
      <dgm:prSet presAssocID="{D1DBEA23-6F2A-40FA-9527-05C1FF26D031}" presName="spaceRect" presStyleCnt="0"/>
      <dgm:spPr/>
    </dgm:pt>
    <dgm:pt modelId="{540BA17A-D957-4728-9FED-72A0E267DE6D}" type="pres">
      <dgm:prSet presAssocID="{D1DBEA23-6F2A-40FA-9527-05C1FF26D031}" presName="parTx" presStyleLbl="revTx" presStyleIdx="3" presStyleCnt="5">
        <dgm:presLayoutVars>
          <dgm:chMax val="0"/>
          <dgm:chPref val="0"/>
        </dgm:presLayoutVars>
      </dgm:prSet>
      <dgm:spPr/>
    </dgm:pt>
    <dgm:pt modelId="{87556921-A80E-4337-84E5-72835FF8E6F6}" type="pres">
      <dgm:prSet presAssocID="{6965A1DA-8F81-42CD-9E72-3658F1DD6CE0}" presName="sibTrans" presStyleCnt="0"/>
      <dgm:spPr/>
    </dgm:pt>
    <dgm:pt modelId="{19151487-8063-4AD8-8004-727D89E16FC3}" type="pres">
      <dgm:prSet presAssocID="{0E1BDEFD-0460-44EF-BD11-1A947C1052F8}" presName="compNode" presStyleCnt="0"/>
      <dgm:spPr/>
    </dgm:pt>
    <dgm:pt modelId="{93AA1185-7184-4E4D-9156-B2539E86EDD9}" type="pres">
      <dgm:prSet presAssocID="{0E1BDEFD-0460-44EF-BD11-1A947C1052F8}" presName="bgRect" presStyleLbl="bgShp" presStyleIdx="4" presStyleCnt="5"/>
      <dgm:spPr/>
    </dgm:pt>
    <dgm:pt modelId="{F7F92E02-5615-4A3C-B3BD-40261370239C}" type="pres">
      <dgm:prSet presAssocID="{0E1BDEFD-0460-44EF-BD11-1A947C1052F8}"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Irritant"/>
        </a:ext>
      </dgm:extLst>
    </dgm:pt>
    <dgm:pt modelId="{E402E007-8D94-4FA1-9288-DF74CCFED9AB}" type="pres">
      <dgm:prSet presAssocID="{0E1BDEFD-0460-44EF-BD11-1A947C1052F8}" presName="spaceRect" presStyleCnt="0"/>
      <dgm:spPr/>
    </dgm:pt>
    <dgm:pt modelId="{0CC2277E-0DB3-4E88-97A9-7F44BF507347}" type="pres">
      <dgm:prSet presAssocID="{0E1BDEFD-0460-44EF-BD11-1A947C1052F8}" presName="parTx" presStyleLbl="revTx" presStyleIdx="4" presStyleCnt="5">
        <dgm:presLayoutVars>
          <dgm:chMax val="0"/>
          <dgm:chPref val="0"/>
        </dgm:presLayoutVars>
      </dgm:prSet>
      <dgm:spPr/>
    </dgm:pt>
  </dgm:ptLst>
  <dgm:cxnLst>
    <dgm:cxn modelId="{82D69403-434F-45FC-B9E5-3CA344C4894E}" type="presOf" srcId="{94252F0F-470C-4D85-A129-6B0DC3AD970B}" destId="{6C655C23-416E-45A2-8D7A-413DC662EE72}" srcOrd="0" destOrd="0" presId="urn:microsoft.com/office/officeart/2018/2/layout/IconVerticalSolidList"/>
    <dgm:cxn modelId="{39E20615-64E3-41F0-9119-2F9E76A625CC}" srcId="{F94292C0-76EB-43DA-816C-CB49E564604D}" destId="{4049E4FF-836B-4CE7-998F-A527AB134A99}" srcOrd="2" destOrd="0" parTransId="{BED7B0C6-CE69-48BD-BECB-C9D418B42372}" sibTransId="{DAF541FD-74E1-4208-9A08-2CFEF3005FBE}"/>
    <dgm:cxn modelId="{489C8433-A1B1-4A84-B672-2B3A46ED2B6C}" type="presOf" srcId="{D1DBEA23-6F2A-40FA-9527-05C1FF26D031}" destId="{540BA17A-D957-4728-9FED-72A0E267DE6D}" srcOrd="0" destOrd="0" presId="urn:microsoft.com/office/officeart/2018/2/layout/IconVerticalSolidList"/>
    <dgm:cxn modelId="{31DC9865-D785-4787-B4B4-4C6124E53D28}" srcId="{F94292C0-76EB-43DA-816C-CB49E564604D}" destId="{D1DBEA23-6F2A-40FA-9527-05C1FF26D031}" srcOrd="3" destOrd="0" parTransId="{1AB9B0BB-789B-4FF9-921A-B089ABEB60DC}" sibTransId="{6965A1DA-8F81-42CD-9E72-3658F1DD6CE0}"/>
    <dgm:cxn modelId="{420AD282-B0F2-402E-A251-A4F92987341B}" srcId="{F94292C0-76EB-43DA-816C-CB49E564604D}" destId="{C820DC8B-7124-4D6F-A51D-9245F39EEF31}" srcOrd="0" destOrd="0" parTransId="{D4318516-03B6-4801-966B-41C37B4F00B2}" sibTransId="{457E95EE-DE73-4F1E-B72C-65A18870356E}"/>
    <dgm:cxn modelId="{AE40388F-B666-456A-AC7C-AF961C3340EC}" srcId="{F94292C0-76EB-43DA-816C-CB49E564604D}" destId="{0E1BDEFD-0460-44EF-BD11-1A947C1052F8}" srcOrd="4" destOrd="0" parTransId="{6855CC0F-71E3-4EFF-A9AC-A9E30F260C23}" sibTransId="{D7F60BBD-0BF3-40E5-9B28-714BC03FFA3B}"/>
    <dgm:cxn modelId="{C38968C7-42FC-4C85-BD8D-613E4C3CB526}" srcId="{F94292C0-76EB-43DA-816C-CB49E564604D}" destId="{94252F0F-470C-4D85-A129-6B0DC3AD970B}" srcOrd="1" destOrd="0" parTransId="{AA598694-FC53-4ABB-812C-009B039B3FDA}" sibTransId="{59C09D18-8E4B-4955-A0E2-9FBB06FF15E5}"/>
    <dgm:cxn modelId="{6A293AD1-D584-4657-A398-E54A7007524B}" type="presOf" srcId="{0E1BDEFD-0460-44EF-BD11-1A947C1052F8}" destId="{0CC2277E-0DB3-4E88-97A9-7F44BF507347}" srcOrd="0" destOrd="0" presId="urn:microsoft.com/office/officeart/2018/2/layout/IconVerticalSolidList"/>
    <dgm:cxn modelId="{BD5AFCD9-6D48-49F2-98F1-647682EAFB43}" type="presOf" srcId="{4049E4FF-836B-4CE7-998F-A527AB134A99}" destId="{19852DD0-9ED2-4713-84FE-B0B93EDA3547}" srcOrd="0" destOrd="0" presId="urn:microsoft.com/office/officeart/2018/2/layout/IconVerticalSolidList"/>
    <dgm:cxn modelId="{F19C26E0-F2DC-482A-8D13-DF9C79AD19C2}" type="presOf" srcId="{C820DC8B-7124-4D6F-A51D-9245F39EEF31}" destId="{D827DF5A-AE5E-4609-816E-FD479E4AFBA4}" srcOrd="0" destOrd="0" presId="urn:microsoft.com/office/officeart/2018/2/layout/IconVerticalSolidList"/>
    <dgm:cxn modelId="{6073DAE7-BF91-400F-A6CD-5CF75352241C}" type="presOf" srcId="{F94292C0-76EB-43DA-816C-CB49E564604D}" destId="{7D2C81C1-D80C-4DE3-93C8-004BE1BDC61C}" srcOrd="0" destOrd="0" presId="urn:microsoft.com/office/officeart/2018/2/layout/IconVerticalSolidList"/>
    <dgm:cxn modelId="{EBB50AC5-80AC-40EA-82CF-396E1A001B2E}" type="presParOf" srcId="{7D2C81C1-D80C-4DE3-93C8-004BE1BDC61C}" destId="{4B6A63D4-0E4F-4F28-B10B-94409FF5C0AB}" srcOrd="0" destOrd="0" presId="urn:microsoft.com/office/officeart/2018/2/layout/IconVerticalSolidList"/>
    <dgm:cxn modelId="{1D48C480-4238-462C-85DE-9C3C7FF6EA7F}" type="presParOf" srcId="{4B6A63D4-0E4F-4F28-B10B-94409FF5C0AB}" destId="{E943B3D6-A68F-4848-970B-A6E16BF65A98}" srcOrd="0" destOrd="0" presId="urn:microsoft.com/office/officeart/2018/2/layout/IconVerticalSolidList"/>
    <dgm:cxn modelId="{9CA80B80-8CFF-4E40-AC96-4FF9CA8F05DA}" type="presParOf" srcId="{4B6A63D4-0E4F-4F28-B10B-94409FF5C0AB}" destId="{B82C1EDD-BC74-47B9-BE7D-3791EF6E0B5E}" srcOrd="1" destOrd="0" presId="urn:microsoft.com/office/officeart/2018/2/layout/IconVerticalSolidList"/>
    <dgm:cxn modelId="{356574C5-D36C-4564-A41A-33B3187FB499}" type="presParOf" srcId="{4B6A63D4-0E4F-4F28-B10B-94409FF5C0AB}" destId="{5A940BF5-4EE1-4A24-BBE1-8B468ED4B99D}" srcOrd="2" destOrd="0" presId="urn:microsoft.com/office/officeart/2018/2/layout/IconVerticalSolidList"/>
    <dgm:cxn modelId="{5F03F9DA-F5F8-437A-8C84-A398E27BD8C9}" type="presParOf" srcId="{4B6A63D4-0E4F-4F28-B10B-94409FF5C0AB}" destId="{D827DF5A-AE5E-4609-816E-FD479E4AFBA4}" srcOrd="3" destOrd="0" presId="urn:microsoft.com/office/officeart/2018/2/layout/IconVerticalSolidList"/>
    <dgm:cxn modelId="{6B2F8E82-A65F-4067-A43E-8B3516A0DA03}" type="presParOf" srcId="{7D2C81C1-D80C-4DE3-93C8-004BE1BDC61C}" destId="{D282D25D-2276-468F-ACDF-25B16CD342F0}" srcOrd="1" destOrd="0" presId="urn:microsoft.com/office/officeart/2018/2/layout/IconVerticalSolidList"/>
    <dgm:cxn modelId="{FAC38CEE-3491-4A7B-98F3-A496E73769DF}" type="presParOf" srcId="{7D2C81C1-D80C-4DE3-93C8-004BE1BDC61C}" destId="{BC06FDFF-5741-41F1-969C-7FCD5152C91F}" srcOrd="2" destOrd="0" presId="urn:microsoft.com/office/officeart/2018/2/layout/IconVerticalSolidList"/>
    <dgm:cxn modelId="{79D9CF46-E946-47DE-ADE5-95C6D321A4CB}" type="presParOf" srcId="{BC06FDFF-5741-41F1-969C-7FCD5152C91F}" destId="{ADA15E12-D8A2-4D00-AD16-4D56E2AACC00}" srcOrd="0" destOrd="0" presId="urn:microsoft.com/office/officeart/2018/2/layout/IconVerticalSolidList"/>
    <dgm:cxn modelId="{F62D5429-A051-450A-BB2E-EAA093D7E542}" type="presParOf" srcId="{BC06FDFF-5741-41F1-969C-7FCD5152C91F}" destId="{04FA46AE-3F51-4A4A-8810-26FD72C75224}" srcOrd="1" destOrd="0" presId="urn:microsoft.com/office/officeart/2018/2/layout/IconVerticalSolidList"/>
    <dgm:cxn modelId="{CAD47177-CC8F-4B9E-8A03-A5D9D723811E}" type="presParOf" srcId="{BC06FDFF-5741-41F1-969C-7FCD5152C91F}" destId="{160AA475-AA8A-41F2-B543-E6C2AAE1D739}" srcOrd="2" destOrd="0" presId="urn:microsoft.com/office/officeart/2018/2/layout/IconVerticalSolidList"/>
    <dgm:cxn modelId="{4B0DB309-456C-4980-A8D6-F5352BE8DF46}" type="presParOf" srcId="{BC06FDFF-5741-41F1-969C-7FCD5152C91F}" destId="{6C655C23-416E-45A2-8D7A-413DC662EE72}" srcOrd="3" destOrd="0" presId="urn:microsoft.com/office/officeart/2018/2/layout/IconVerticalSolidList"/>
    <dgm:cxn modelId="{47B75B67-0895-4A0E-B32C-BE54F9C40D28}" type="presParOf" srcId="{7D2C81C1-D80C-4DE3-93C8-004BE1BDC61C}" destId="{A3DD5F3F-99BF-4604-9EFD-1D2B8AEF4741}" srcOrd="3" destOrd="0" presId="urn:microsoft.com/office/officeart/2018/2/layout/IconVerticalSolidList"/>
    <dgm:cxn modelId="{ABDA0A7C-0501-42CC-B279-85D17836BF6C}" type="presParOf" srcId="{7D2C81C1-D80C-4DE3-93C8-004BE1BDC61C}" destId="{A1F6B617-1B8A-48B5-BC5C-765EF1D9DD17}" srcOrd="4" destOrd="0" presId="urn:microsoft.com/office/officeart/2018/2/layout/IconVerticalSolidList"/>
    <dgm:cxn modelId="{4490A10A-8251-4367-AF7D-D7223924EFEC}" type="presParOf" srcId="{A1F6B617-1B8A-48B5-BC5C-765EF1D9DD17}" destId="{72DE4994-EE72-4D82-9F86-63449BEDC1F8}" srcOrd="0" destOrd="0" presId="urn:microsoft.com/office/officeart/2018/2/layout/IconVerticalSolidList"/>
    <dgm:cxn modelId="{CFCAD9C1-A8EA-4275-B30D-122A927042D6}" type="presParOf" srcId="{A1F6B617-1B8A-48B5-BC5C-765EF1D9DD17}" destId="{8B449A4F-AA7E-481E-ADD6-2C19D2AD9EFD}" srcOrd="1" destOrd="0" presId="urn:microsoft.com/office/officeart/2018/2/layout/IconVerticalSolidList"/>
    <dgm:cxn modelId="{83E9FEF2-D0B9-4167-A434-FCCEF7FA69E4}" type="presParOf" srcId="{A1F6B617-1B8A-48B5-BC5C-765EF1D9DD17}" destId="{D793C173-FBCE-4C9D-B55F-DDABAAE1F344}" srcOrd="2" destOrd="0" presId="urn:microsoft.com/office/officeart/2018/2/layout/IconVerticalSolidList"/>
    <dgm:cxn modelId="{261F2354-7AB7-46CE-9D77-1E1F78F926A2}" type="presParOf" srcId="{A1F6B617-1B8A-48B5-BC5C-765EF1D9DD17}" destId="{19852DD0-9ED2-4713-84FE-B0B93EDA3547}" srcOrd="3" destOrd="0" presId="urn:microsoft.com/office/officeart/2018/2/layout/IconVerticalSolidList"/>
    <dgm:cxn modelId="{66590365-C5B1-46AF-BBD5-97347B8F439F}" type="presParOf" srcId="{7D2C81C1-D80C-4DE3-93C8-004BE1BDC61C}" destId="{95262BE7-AB6C-4ED0-A796-7DA3E85B418C}" srcOrd="5" destOrd="0" presId="urn:microsoft.com/office/officeart/2018/2/layout/IconVerticalSolidList"/>
    <dgm:cxn modelId="{521AA960-6467-459A-A6DF-4C53CDC05E46}" type="presParOf" srcId="{7D2C81C1-D80C-4DE3-93C8-004BE1BDC61C}" destId="{9CF704E4-B898-48E1-8E20-061CF5E0F20B}" srcOrd="6" destOrd="0" presId="urn:microsoft.com/office/officeart/2018/2/layout/IconVerticalSolidList"/>
    <dgm:cxn modelId="{7F8C7549-B2D8-45D6-8025-F715C7D38E4B}" type="presParOf" srcId="{9CF704E4-B898-48E1-8E20-061CF5E0F20B}" destId="{C63F2137-708A-4B21-99B1-2A77F9BAA276}" srcOrd="0" destOrd="0" presId="urn:microsoft.com/office/officeart/2018/2/layout/IconVerticalSolidList"/>
    <dgm:cxn modelId="{997B7EFD-9803-4B0A-94C2-F6F5976DF36F}" type="presParOf" srcId="{9CF704E4-B898-48E1-8E20-061CF5E0F20B}" destId="{14A21E21-2BCF-4C0D-A859-AD14A8A4F26F}" srcOrd="1" destOrd="0" presId="urn:microsoft.com/office/officeart/2018/2/layout/IconVerticalSolidList"/>
    <dgm:cxn modelId="{4C7E522F-654D-4D31-B7A0-F27DA7590B40}" type="presParOf" srcId="{9CF704E4-B898-48E1-8E20-061CF5E0F20B}" destId="{5F3C7CE2-265E-4885-9A3E-F8E505220B8F}" srcOrd="2" destOrd="0" presId="urn:microsoft.com/office/officeart/2018/2/layout/IconVerticalSolidList"/>
    <dgm:cxn modelId="{E3123B11-1FF5-4161-92DC-224F5DAA50F9}" type="presParOf" srcId="{9CF704E4-B898-48E1-8E20-061CF5E0F20B}" destId="{540BA17A-D957-4728-9FED-72A0E267DE6D}" srcOrd="3" destOrd="0" presId="urn:microsoft.com/office/officeart/2018/2/layout/IconVerticalSolidList"/>
    <dgm:cxn modelId="{164FD0E2-351C-4A33-A65C-66D68918AB88}" type="presParOf" srcId="{7D2C81C1-D80C-4DE3-93C8-004BE1BDC61C}" destId="{87556921-A80E-4337-84E5-72835FF8E6F6}" srcOrd="7" destOrd="0" presId="urn:microsoft.com/office/officeart/2018/2/layout/IconVerticalSolidList"/>
    <dgm:cxn modelId="{720C4705-7835-42C0-A2A0-BC7507669BB3}" type="presParOf" srcId="{7D2C81C1-D80C-4DE3-93C8-004BE1BDC61C}" destId="{19151487-8063-4AD8-8004-727D89E16FC3}" srcOrd="8" destOrd="0" presId="urn:microsoft.com/office/officeart/2018/2/layout/IconVerticalSolidList"/>
    <dgm:cxn modelId="{F6FFA343-4092-4F9B-84F6-51BFC375F96C}" type="presParOf" srcId="{19151487-8063-4AD8-8004-727D89E16FC3}" destId="{93AA1185-7184-4E4D-9156-B2539E86EDD9}" srcOrd="0" destOrd="0" presId="urn:microsoft.com/office/officeart/2018/2/layout/IconVerticalSolidList"/>
    <dgm:cxn modelId="{E94E27C5-A07B-4192-BF66-84DEE03EACE7}" type="presParOf" srcId="{19151487-8063-4AD8-8004-727D89E16FC3}" destId="{F7F92E02-5615-4A3C-B3BD-40261370239C}" srcOrd="1" destOrd="0" presId="urn:microsoft.com/office/officeart/2018/2/layout/IconVerticalSolidList"/>
    <dgm:cxn modelId="{A7732633-1B43-4ED8-A7B9-6D198F8B3949}" type="presParOf" srcId="{19151487-8063-4AD8-8004-727D89E16FC3}" destId="{E402E007-8D94-4FA1-9288-DF74CCFED9AB}" srcOrd="2" destOrd="0" presId="urn:microsoft.com/office/officeart/2018/2/layout/IconVerticalSolidList"/>
    <dgm:cxn modelId="{CCD2C839-3D2D-481F-BA41-2429DFD9551B}" type="presParOf" srcId="{19151487-8063-4AD8-8004-727D89E16FC3}" destId="{0CC2277E-0DB3-4E88-97A9-7F44BF50734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C60D42-69D1-47C2-8644-BF6CB8A893CE}"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en-US"/>
        </a:p>
      </dgm:t>
    </dgm:pt>
    <dgm:pt modelId="{978DC85D-7491-4899-A428-57A4DAE35CCE}">
      <dgm:prSet custT="1"/>
      <dgm:spPr/>
      <dgm:t>
        <a:bodyPr/>
        <a:lstStyle/>
        <a:p>
          <a:pPr>
            <a:lnSpc>
              <a:spcPct val="100000"/>
            </a:lnSpc>
          </a:pPr>
          <a:r>
            <a:rPr lang="en-US" sz="2400" b="0" i="0">
              <a:latin typeface="Times New Roman" panose="02020603050405020304" pitchFamily="18" charset="0"/>
              <a:cs typeface="Times New Roman" panose="02020603050405020304" pitchFamily="18" charset="0"/>
            </a:rPr>
            <a:t>It is easy to find the value of slope and intercept using a closed-form solution </a:t>
          </a:r>
          <a:endParaRPr lang="en-US" sz="2400">
            <a:latin typeface="Times New Roman" panose="02020603050405020304" pitchFamily="18" charset="0"/>
            <a:cs typeface="Times New Roman" panose="02020603050405020304" pitchFamily="18" charset="0"/>
          </a:endParaRPr>
        </a:p>
      </dgm:t>
    </dgm:pt>
    <dgm:pt modelId="{3D2E1135-117F-4316-AD57-2ADAD214BC60}" type="parTrans" cxnId="{DD437F6B-8D98-4391-A1FF-2B0AAA0F79D5}">
      <dgm:prSet/>
      <dgm:spPr/>
      <dgm:t>
        <a:bodyPr/>
        <a:lstStyle/>
        <a:p>
          <a:pPr algn="just"/>
          <a:endParaRPr lang="en-US" sz="2400">
            <a:latin typeface="Times New Roman" panose="02020603050405020304" pitchFamily="18" charset="0"/>
            <a:cs typeface="Times New Roman" panose="02020603050405020304" pitchFamily="18" charset="0"/>
          </a:endParaRPr>
        </a:p>
      </dgm:t>
    </dgm:pt>
    <dgm:pt modelId="{0D478EAC-43D5-4196-BC0E-39749C100C5A}" type="sibTrans" cxnId="{DD437F6B-8D98-4391-A1FF-2B0AAA0F79D5}">
      <dgm:prSet/>
      <dgm:spPr/>
      <dgm:t>
        <a:bodyPr/>
        <a:lstStyle/>
        <a:p>
          <a:endParaRPr lang="en-US" sz="2400">
            <a:latin typeface="Times New Roman" panose="02020603050405020304" pitchFamily="18" charset="0"/>
            <a:cs typeface="Times New Roman" panose="02020603050405020304" pitchFamily="18" charset="0"/>
          </a:endParaRPr>
        </a:p>
      </dgm:t>
    </dgm:pt>
    <dgm:pt modelId="{E3FEBF54-AEAF-4F32-914A-F5DB70941628}">
      <dgm:prSet custT="1"/>
      <dgm:spPr/>
      <dgm:t>
        <a:bodyPr/>
        <a:lstStyle/>
        <a:p>
          <a:pPr>
            <a:lnSpc>
              <a:spcPct val="100000"/>
            </a:lnSpc>
          </a:pPr>
          <a:r>
            <a:rPr lang="en-US" sz="2400" b="0" i="0" dirty="0">
              <a:latin typeface="Times New Roman" panose="02020603050405020304" pitchFamily="18" charset="0"/>
              <a:cs typeface="Times New Roman" panose="02020603050405020304" pitchFamily="18" charset="0"/>
            </a:rPr>
            <a:t>But when you work in Multidimensional data then the technique is so costly and takes a lot of time, thus it fails here. </a:t>
          </a:r>
          <a:endParaRPr lang="en-US" sz="2400" dirty="0">
            <a:latin typeface="Times New Roman" panose="02020603050405020304" pitchFamily="18" charset="0"/>
            <a:cs typeface="Times New Roman" panose="02020603050405020304" pitchFamily="18" charset="0"/>
          </a:endParaRPr>
        </a:p>
      </dgm:t>
    </dgm:pt>
    <dgm:pt modelId="{B26AB4AF-242F-4B93-9DE9-4FAE9314988C}" type="parTrans" cxnId="{5F311381-B016-41D3-995A-76BE29E08505}">
      <dgm:prSet/>
      <dgm:spPr/>
      <dgm:t>
        <a:bodyPr/>
        <a:lstStyle/>
        <a:p>
          <a:pPr algn="just"/>
          <a:endParaRPr lang="en-US" sz="2400">
            <a:latin typeface="Times New Roman" panose="02020603050405020304" pitchFamily="18" charset="0"/>
            <a:cs typeface="Times New Roman" panose="02020603050405020304" pitchFamily="18" charset="0"/>
          </a:endParaRPr>
        </a:p>
      </dgm:t>
    </dgm:pt>
    <dgm:pt modelId="{A1D07201-55D7-4547-A0CA-2BD09864DCE0}" type="sibTrans" cxnId="{5F311381-B016-41D3-995A-76BE29E08505}">
      <dgm:prSet/>
      <dgm:spPr/>
      <dgm:t>
        <a:bodyPr/>
        <a:lstStyle/>
        <a:p>
          <a:endParaRPr lang="en-US" sz="2400">
            <a:latin typeface="Times New Roman" panose="02020603050405020304" pitchFamily="18" charset="0"/>
            <a:cs typeface="Times New Roman" panose="02020603050405020304" pitchFamily="18" charset="0"/>
          </a:endParaRPr>
        </a:p>
      </dgm:t>
    </dgm:pt>
    <dgm:pt modelId="{E1707DA5-9B11-4193-99C0-EE779CD1D559}">
      <dgm:prSet custT="1"/>
      <dgm:spPr/>
      <dgm:t>
        <a:bodyPr/>
        <a:lstStyle/>
        <a:p>
          <a:pPr>
            <a:lnSpc>
              <a:spcPct val="100000"/>
            </a:lnSpc>
          </a:pPr>
          <a:r>
            <a:rPr lang="en-US" sz="2400" b="0" i="0">
              <a:latin typeface="Times New Roman" panose="02020603050405020304" pitchFamily="18" charset="0"/>
              <a:cs typeface="Times New Roman" panose="02020603050405020304" pitchFamily="18" charset="0"/>
            </a:rPr>
            <a:t>So, the new technique came as Gradient Descent which finds the minimum very fastly.</a:t>
          </a:r>
          <a:endParaRPr lang="en-US" sz="2400">
            <a:latin typeface="Times New Roman" panose="02020603050405020304" pitchFamily="18" charset="0"/>
            <a:cs typeface="Times New Roman" panose="02020603050405020304" pitchFamily="18" charset="0"/>
          </a:endParaRPr>
        </a:p>
      </dgm:t>
    </dgm:pt>
    <dgm:pt modelId="{F3443493-CF6D-439C-BC8F-44DE56370D35}" type="parTrans" cxnId="{A7D471B8-E0DF-48A8-9D96-FCA5735A89C6}">
      <dgm:prSet/>
      <dgm:spPr/>
      <dgm:t>
        <a:bodyPr/>
        <a:lstStyle/>
        <a:p>
          <a:pPr algn="just"/>
          <a:endParaRPr lang="en-US" sz="2400">
            <a:latin typeface="Times New Roman" panose="02020603050405020304" pitchFamily="18" charset="0"/>
            <a:cs typeface="Times New Roman" panose="02020603050405020304" pitchFamily="18" charset="0"/>
          </a:endParaRPr>
        </a:p>
      </dgm:t>
    </dgm:pt>
    <dgm:pt modelId="{D5DA54E3-3D99-43E0-A4DB-A0872B9744FA}" type="sibTrans" cxnId="{A7D471B8-E0DF-48A8-9D96-FCA5735A89C6}">
      <dgm:prSet/>
      <dgm:spPr/>
      <dgm:t>
        <a:bodyPr/>
        <a:lstStyle/>
        <a:p>
          <a:endParaRPr lang="en-US" sz="2400">
            <a:latin typeface="Times New Roman" panose="02020603050405020304" pitchFamily="18" charset="0"/>
            <a:cs typeface="Times New Roman" panose="02020603050405020304" pitchFamily="18" charset="0"/>
          </a:endParaRPr>
        </a:p>
      </dgm:t>
    </dgm:pt>
    <dgm:pt modelId="{70A1C2B6-4B94-463A-B6A2-933BC866C3C9}">
      <dgm:prSet custT="1"/>
      <dgm:spPr/>
      <dgm:t>
        <a:bodyPr/>
        <a:lstStyle/>
        <a:p>
          <a:pPr>
            <a:lnSpc>
              <a:spcPct val="100000"/>
            </a:lnSpc>
          </a:pPr>
          <a:r>
            <a:rPr lang="en-US" sz="2400" b="0" i="0" dirty="0">
              <a:latin typeface="Times New Roman" panose="02020603050405020304" pitchFamily="18" charset="0"/>
              <a:cs typeface="Times New Roman" panose="02020603050405020304" pitchFamily="18" charset="0"/>
            </a:rPr>
            <a:t>Gradient descent is not only up to linear regression, but it is an algorithm that can be applied on any machine learning part including linear regression, logistic regression, and it is the complete backbone of deep learning.</a:t>
          </a:r>
          <a:endParaRPr lang="en-US" sz="2400" dirty="0">
            <a:latin typeface="Times New Roman" panose="02020603050405020304" pitchFamily="18" charset="0"/>
            <a:cs typeface="Times New Roman" panose="02020603050405020304" pitchFamily="18" charset="0"/>
          </a:endParaRPr>
        </a:p>
      </dgm:t>
    </dgm:pt>
    <dgm:pt modelId="{D57B837D-2A85-4517-9FDE-A0218DBB6969}" type="parTrans" cxnId="{B790748E-3945-4B03-B4D9-B35CA194A442}">
      <dgm:prSet/>
      <dgm:spPr/>
      <dgm:t>
        <a:bodyPr/>
        <a:lstStyle/>
        <a:p>
          <a:pPr algn="just"/>
          <a:endParaRPr lang="en-US" sz="2400">
            <a:latin typeface="Times New Roman" panose="02020603050405020304" pitchFamily="18" charset="0"/>
            <a:cs typeface="Times New Roman" panose="02020603050405020304" pitchFamily="18" charset="0"/>
          </a:endParaRPr>
        </a:p>
      </dgm:t>
    </dgm:pt>
    <dgm:pt modelId="{86B2D88C-A055-4756-A902-C5AEF3C1742F}" type="sibTrans" cxnId="{B790748E-3945-4B03-B4D9-B35CA194A442}">
      <dgm:prSet/>
      <dgm:spPr/>
      <dgm:t>
        <a:bodyPr/>
        <a:lstStyle/>
        <a:p>
          <a:endParaRPr lang="en-US" sz="2400">
            <a:latin typeface="Times New Roman" panose="02020603050405020304" pitchFamily="18" charset="0"/>
            <a:cs typeface="Times New Roman" panose="02020603050405020304" pitchFamily="18" charset="0"/>
          </a:endParaRPr>
        </a:p>
      </dgm:t>
    </dgm:pt>
    <dgm:pt modelId="{F3CF94CD-4E58-4E85-8883-E0F92D66ADAB}" type="pres">
      <dgm:prSet presAssocID="{A6C60D42-69D1-47C2-8644-BF6CB8A893CE}" presName="linear" presStyleCnt="0">
        <dgm:presLayoutVars>
          <dgm:animLvl val="lvl"/>
          <dgm:resizeHandles val="exact"/>
        </dgm:presLayoutVars>
      </dgm:prSet>
      <dgm:spPr/>
    </dgm:pt>
    <dgm:pt modelId="{0806C044-B77F-451A-B8E3-C8B3DB0B3AF9}" type="pres">
      <dgm:prSet presAssocID="{978DC85D-7491-4899-A428-57A4DAE35CCE}" presName="parentText" presStyleLbl="node1" presStyleIdx="0" presStyleCnt="4">
        <dgm:presLayoutVars>
          <dgm:chMax val="0"/>
          <dgm:bulletEnabled val="1"/>
        </dgm:presLayoutVars>
      </dgm:prSet>
      <dgm:spPr/>
    </dgm:pt>
    <dgm:pt modelId="{C4AAF0B4-541B-42C7-A208-6B54B026A6D4}" type="pres">
      <dgm:prSet presAssocID="{0D478EAC-43D5-4196-BC0E-39749C100C5A}" presName="spacer" presStyleCnt="0"/>
      <dgm:spPr/>
    </dgm:pt>
    <dgm:pt modelId="{65933E93-0137-4559-B408-DC1EAE376D38}" type="pres">
      <dgm:prSet presAssocID="{E3FEBF54-AEAF-4F32-914A-F5DB70941628}" presName="parentText" presStyleLbl="node1" presStyleIdx="1" presStyleCnt="4">
        <dgm:presLayoutVars>
          <dgm:chMax val="0"/>
          <dgm:bulletEnabled val="1"/>
        </dgm:presLayoutVars>
      </dgm:prSet>
      <dgm:spPr/>
    </dgm:pt>
    <dgm:pt modelId="{15641A80-EE95-4E94-A402-FFAC1A9182BE}" type="pres">
      <dgm:prSet presAssocID="{A1D07201-55D7-4547-A0CA-2BD09864DCE0}" presName="spacer" presStyleCnt="0"/>
      <dgm:spPr/>
    </dgm:pt>
    <dgm:pt modelId="{DE08426A-FB5A-4FAD-9B11-8A1A47DEC19E}" type="pres">
      <dgm:prSet presAssocID="{E1707DA5-9B11-4193-99C0-EE779CD1D559}" presName="parentText" presStyleLbl="node1" presStyleIdx="2" presStyleCnt="4">
        <dgm:presLayoutVars>
          <dgm:chMax val="0"/>
          <dgm:bulletEnabled val="1"/>
        </dgm:presLayoutVars>
      </dgm:prSet>
      <dgm:spPr/>
    </dgm:pt>
    <dgm:pt modelId="{4F0CB242-4C44-43F5-B083-471E16CBEDC7}" type="pres">
      <dgm:prSet presAssocID="{D5DA54E3-3D99-43E0-A4DB-A0872B9744FA}" presName="spacer" presStyleCnt="0"/>
      <dgm:spPr/>
    </dgm:pt>
    <dgm:pt modelId="{C450ECA7-19AC-4453-AFA1-98063F7CB722}" type="pres">
      <dgm:prSet presAssocID="{70A1C2B6-4B94-463A-B6A2-933BC866C3C9}" presName="parentText" presStyleLbl="node1" presStyleIdx="3" presStyleCnt="4">
        <dgm:presLayoutVars>
          <dgm:chMax val="0"/>
          <dgm:bulletEnabled val="1"/>
        </dgm:presLayoutVars>
      </dgm:prSet>
      <dgm:spPr/>
    </dgm:pt>
  </dgm:ptLst>
  <dgm:cxnLst>
    <dgm:cxn modelId="{0DEB1D19-DA76-42F5-841B-E59B35FC3515}" type="presOf" srcId="{E1707DA5-9B11-4193-99C0-EE779CD1D559}" destId="{DE08426A-FB5A-4FAD-9B11-8A1A47DEC19E}" srcOrd="0" destOrd="0" presId="urn:microsoft.com/office/officeart/2005/8/layout/vList2"/>
    <dgm:cxn modelId="{CD38311A-7036-4646-A155-B409BD5F5373}" type="presOf" srcId="{E3FEBF54-AEAF-4F32-914A-F5DB70941628}" destId="{65933E93-0137-4559-B408-DC1EAE376D38}" srcOrd="0" destOrd="0" presId="urn:microsoft.com/office/officeart/2005/8/layout/vList2"/>
    <dgm:cxn modelId="{A8643336-1FF7-4B3D-BCB6-CFA2C36A1C1D}" type="presOf" srcId="{978DC85D-7491-4899-A428-57A4DAE35CCE}" destId="{0806C044-B77F-451A-B8E3-C8B3DB0B3AF9}" srcOrd="0" destOrd="0" presId="urn:microsoft.com/office/officeart/2005/8/layout/vList2"/>
    <dgm:cxn modelId="{9878C15D-0CF3-4344-AD37-8CC9EE957045}" type="presOf" srcId="{70A1C2B6-4B94-463A-B6A2-933BC866C3C9}" destId="{C450ECA7-19AC-4453-AFA1-98063F7CB722}" srcOrd="0" destOrd="0" presId="urn:microsoft.com/office/officeart/2005/8/layout/vList2"/>
    <dgm:cxn modelId="{DD437F6B-8D98-4391-A1FF-2B0AAA0F79D5}" srcId="{A6C60D42-69D1-47C2-8644-BF6CB8A893CE}" destId="{978DC85D-7491-4899-A428-57A4DAE35CCE}" srcOrd="0" destOrd="0" parTransId="{3D2E1135-117F-4316-AD57-2ADAD214BC60}" sibTransId="{0D478EAC-43D5-4196-BC0E-39749C100C5A}"/>
    <dgm:cxn modelId="{5F311381-B016-41D3-995A-76BE29E08505}" srcId="{A6C60D42-69D1-47C2-8644-BF6CB8A893CE}" destId="{E3FEBF54-AEAF-4F32-914A-F5DB70941628}" srcOrd="1" destOrd="0" parTransId="{B26AB4AF-242F-4B93-9DE9-4FAE9314988C}" sibTransId="{A1D07201-55D7-4547-A0CA-2BD09864DCE0}"/>
    <dgm:cxn modelId="{B790748E-3945-4B03-B4D9-B35CA194A442}" srcId="{A6C60D42-69D1-47C2-8644-BF6CB8A893CE}" destId="{70A1C2B6-4B94-463A-B6A2-933BC866C3C9}" srcOrd="3" destOrd="0" parTransId="{D57B837D-2A85-4517-9FDE-A0218DBB6969}" sibTransId="{86B2D88C-A055-4756-A902-C5AEF3C1742F}"/>
    <dgm:cxn modelId="{A7D471B8-E0DF-48A8-9D96-FCA5735A89C6}" srcId="{A6C60D42-69D1-47C2-8644-BF6CB8A893CE}" destId="{E1707DA5-9B11-4193-99C0-EE779CD1D559}" srcOrd="2" destOrd="0" parTransId="{F3443493-CF6D-439C-BC8F-44DE56370D35}" sibTransId="{D5DA54E3-3D99-43E0-A4DB-A0872B9744FA}"/>
    <dgm:cxn modelId="{56B273C5-B55F-44A7-ABB0-D84713D571BF}" type="presOf" srcId="{A6C60D42-69D1-47C2-8644-BF6CB8A893CE}" destId="{F3CF94CD-4E58-4E85-8883-E0F92D66ADAB}" srcOrd="0" destOrd="0" presId="urn:microsoft.com/office/officeart/2005/8/layout/vList2"/>
    <dgm:cxn modelId="{DFFA6F87-2EC6-435C-A5FE-08EB65155457}" type="presParOf" srcId="{F3CF94CD-4E58-4E85-8883-E0F92D66ADAB}" destId="{0806C044-B77F-451A-B8E3-C8B3DB0B3AF9}" srcOrd="0" destOrd="0" presId="urn:microsoft.com/office/officeart/2005/8/layout/vList2"/>
    <dgm:cxn modelId="{EE7C9614-9286-4DD1-8873-F1F89BF76CFA}" type="presParOf" srcId="{F3CF94CD-4E58-4E85-8883-E0F92D66ADAB}" destId="{C4AAF0B4-541B-42C7-A208-6B54B026A6D4}" srcOrd="1" destOrd="0" presId="urn:microsoft.com/office/officeart/2005/8/layout/vList2"/>
    <dgm:cxn modelId="{1060D241-E595-4077-A9F0-3040A11B5B79}" type="presParOf" srcId="{F3CF94CD-4E58-4E85-8883-E0F92D66ADAB}" destId="{65933E93-0137-4559-B408-DC1EAE376D38}" srcOrd="2" destOrd="0" presId="urn:microsoft.com/office/officeart/2005/8/layout/vList2"/>
    <dgm:cxn modelId="{C55D663A-E57D-4A35-BBBF-939637699EA7}" type="presParOf" srcId="{F3CF94CD-4E58-4E85-8883-E0F92D66ADAB}" destId="{15641A80-EE95-4E94-A402-FFAC1A9182BE}" srcOrd="3" destOrd="0" presId="urn:microsoft.com/office/officeart/2005/8/layout/vList2"/>
    <dgm:cxn modelId="{CD2440D3-BC95-4AAE-8BE3-C1B6671318FD}" type="presParOf" srcId="{F3CF94CD-4E58-4E85-8883-E0F92D66ADAB}" destId="{DE08426A-FB5A-4FAD-9B11-8A1A47DEC19E}" srcOrd="4" destOrd="0" presId="urn:microsoft.com/office/officeart/2005/8/layout/vList2"/>
    <dgm:cxn modelId="{19F7262E-0E1A-4BF5-AA5E-6EDAB7290D04}" type="presParOf" srcId="{F3CF94CD-4E58-4E85-8883-E0F92D66ADAB}" destId="{4F0CB242-4C44-43F5-B083-471E16CBEDC7}" srcOrd="5" destOrd="0" presId="urn:microsoft.com/office/officeart/2005/8/layout/vList2"/>
    <dgm:cxn modelId="{E5F1A904-764E-4B67-B212-C0075D6B3924}" type="presParOf" srcId="{F3CF94CD-4E58-4E85-8883-E0F92D66ADAB}" destId="{C450ECA7-19AC-4453-AFA1-98063F7CB722}"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A5546DB-22F0-43E3-8346-34696BCB143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DED15D6-97F8-4177-9F46-48F8CC384D28}">
      <dgm:prSet/>
      <dgm:spPr/>
      <dgm:t>
        <a:bodyPr/>
        <a:lstStyle/>
        <a:p>
          <a:pPr marL="1887538" indent="-1887538"/>
          <a:r>
            <a:rPr lang="en-US" b="1" i="0" dirty="0">
              <a:latin typeface="Times New Roman" panose="02020603050405020304" pitchFamily="18" charset="0"/>
              <a:cs typeface="Times New Roman" panose="02020603050405020304" pitchFamily="18" charset="0"/>
            </a:rPr>
            <a:t>Flexibility: </a:t>
          </a:r>
          <a:r>
            <a:rPr lang="en-US" b="0" i="0" dirty="0">
              <a:latin typeface="Times New Roman" panose="02020603050405020304" pitchFamily="18" charset="0"/>
              <a:cs typeface="Times New Roman" panose="02020603050405020304" pitchFamily="18" charset="0"/>
            </a:rPr>
            <a:t>Gradient Descent can be used with various cost functions and can handle non-linear regression problems.</a:t>
          </a:r>
          <a:endParaRPr lang="en-US" dirty="0">
            <a:latin typeface="Times New Roman" panose="02020603050405020304" pitchFamily="18" charset="0"/>
            <a:cs typeface="Times New Roman" panose="02020603050405020304" pitchFamily="18" charset="0"/>
          </a:endParaRPr>
        </a:p>
      </dgm:t>
    </dgm:pt>
    <dgm:pt modelId="{ADA4EAE5-A0BF-4F80-91F7-4E229E7F73D1}" type="parTrans" cxnId="{6B91823B-0FD4-4104-B35B-390407798B78}">
      <dgm:prSet/>
      <dgm:spPr/>
      <dgm:t>
        <a:bodyPr/>
        <a:lstStyle/>
        <a:p>
          <a:endParaRPr lang="en-US">
            <a:latin typeface="Times New Roman" panose="02020603050405020304" pitchFamily="18" charset="0"/>
            <a:cs typeface="Times New Roman" panose="02020603050405020304" pitchFamily="18" charset="0"/>
          </a:endParaRPr>
        </a:p>
      </dgm:t>
    </dgm:pt>
    <dgm:pt modelId="{916B2A9D-1FE2-4EDE-B84D-EFC7389B70C7}" type="sibTrans" cxnId="{6B91823B-0FD4-4104-B35B-390407798B78}">
      <dgm:prSet/>
      <dgm:spPr/>
      <dgm:t>
        <a:bodyPr/>
        <a:lstStyle/>
        <a:p>
          <a:endParaRPr lang="en-US">
            <a:latin typeface="Times New Roman" panose="02020603050405020304" pitchFamily="18" charset="0"/>
            <a:cs typeface="Times New Roman" panose="02020603050405020304" pitchFamily="18" charset="0"/>
          </a:endParaRPr>
        </a:p>
      </dgm:t>
    </dgm:pt>
    <dgm:pt modelId="{274682DB-9183-4F22-B102-63AD8FC175FA}">
      <dgm:prSet/>
      <dgm:spPr/>
      <dgm:t>
        <a:bodyPr/>
        <a:lstStyle/>
        <a:p>
          <a:pPr marL="1884363" indent="-1884363"/>
          <a:r>
            <a:rPr lang="en-US" b="1" i="0" dirty="0">
              <a:latin typeface="Times New Roman" panose="02020603050405020304" pitchFamily="18" charset="0"/>
              <a:cs typeface="Times New Roman" panose="02020603050405020304" pitchFamily="18" charset="0"/>
            </a:rPr>
            <a:t>Scalability:</a:t>
          </a:r>
          <a:r>
            <a:rPr lang="en-US" b="0" i="0" dirty="0">
              <a:latin typeface="Times New Roman" panose="02020603050405020304" pitchFamily="18" charset="0"/>
              <a:cs typeface="Times New Roman" panose="02020603050405020304" pitchFamily="18" charset="0"/>
            </a:rPr>
            <a:t> Gradient Descent is scalable to large datasets since it updates the parameters for each training example one at a time.</a:t>
          </a:r>
          <a:endParaRPr lang="en-US" dirty="0">
            <a:latin typeface="Times New Roman" panose="02020603050405020304" pitchFamily="18" charset="0"/>
            <a:cs typeface="Times New Roman" panose="02020603050405020304" pitchFamily="18" charset="0"/>
          </a:endParaRPr>
        </a:p>
      </dgm:t>
    </dgm:pt>
    <dgm:pt modelId="{07CB45CB-186F-466B-88AD-78A16936885B}" type="parTrans" cxnId="{EF85FEF8-E683-4C6F-822B-D83A803CE5BF}">
      <dgm:prSet/>
      <dgm:spPr/>
      <dgm:t>
        <a:bodyPr/>
        <a:lstStyle/>
        <a:p>
          <a:endParaRPr lang="en-US">
            <a:latin typeface="Times New Roman" panose="02020603050405020304" pitchFamily="18" charset="0"/>
            <a:cs typeface="Times New Roman" panose="02020603050405020304" pitchFamily="18" charset="0"/>
          </a:endParaRPr>
        </a:p>
      </dgm:t>
    </dgm:pt>
    <dgm:pt modelId="{35738ED0-9AC0-480D-8AE7-B2E741DE3005}" type="sibTrans" cxnId="{EF85FEF8-E683-4C6F-822B-D83A803CE5BF}">
      <dgm:prSet/>
      <dgm:spPr/>
      <dgm:t>
        <a:bodyPr/>
        <a:lstStyle/>
        <a:p>
          <a:endParaRPr lang="en-US">
            <a:latin typeface="Times New Roman" panose="02020603050405020304" pitchFamily="18" charset="0"/>
            <a:cs typeface="Times New Roman" panose="02020603050405020304" pitchFamily="18" charset="0"/>
          </a:endParaRPr>
        </a:p>
      </dgm:t>
    </dgm:pt>
    <dgm:pt modelId="{02CB8063-9D4B-4783-AA1E-E832F3D6E5F8}">
      <dgm:prSet/>
      <dgm:spPr/>
      <dgm:t>
        <a:bodyPr/>
        <a:lstStyle/>
        <a:p>
          <a:pPr marL="2419350" indent="-2419350"/>
          <a:r>
            <a:rPr lang="en-US" b="1" i="0" dirty="0">
              <a:latin typeface="Times New Roman" panose="02020603050405020304" pitchFamily="18" charset="0"/>
              <a:cs typeface="Times New Roman" panose="02020603050405020304" pitchFamily="18" charset="0"/>
            </a:rPr>
            <a:t>Convergence:</a:t>
          </a:r>
          <a:r>
            <a:rPr lang="en-US" b="0" i="0" dirty="0">
              <a:latin typeface="Times New Roman" panose="02020603050405020304" pitchFamily="18" charset="0"/>
              <a:cs typeface="Times New Roman" panose="02020603050405020304" pitchFamily="18" charset="0"/>
            </a:rPr>
            <a:t> Gradient Descent can converge to the global minimum of the cost function, provided that the learning rate is set appropriately.</a:t>
          </a:r>
          <a:endParaRPr lang="en-US" dirty="0">
            <a:latin typeface="Times New Roman" panose="02020603050405020304" pitchFamily="18" charset="0"/>
            <a:cs typeface="Times New Roman" panose="02020603050405020304" pitchFamily="18" charset="0"/>
          </a:endParaRPr>
        </a:p>
      </dgm:t>
    </dgm:pt>
    <dgm:pt modelId="{16CA9966-E36E-44FE-A119-46C6BDFC4901}" type="parTrans" cxnId="{8758346D-E62C-41C0-AAC3-F9240BB6AE36}">
      <dgm:prSet/>
      <dgm:spPr/>
      <dgm:t>
        <a:bodyPr/>
        <a:lstStyle/>
        <a:p>
          <a:endParaRPr lang="en-US">
            <a:latin typeface="Times New Roman" panose="02020603050405020304" pitchFamily="18" charset="0"/>
            <a:cs typeface="Times New Roman" panose="02020603050405020304" pitchFamily="18" charset="0"/>
          </a:endParaRPr>
        </a:p>
      </dgm:t>
    </dgm:pt>
    <dgm:pt modelId="{9BADBD96-5BBA-416C-A0E0-E5CCED533AC6}" type="sibTrans" cxnId="{8758346D-E62C-41C0-AAC3-F9240BB6AE36}">
      <dgm:prSet/>
      <dgm:spPr/>
      <dgm:t>
        <a:bodyPr/>
        <a:lstStyle/>
        <a:p>
          <a:endParaRPr lang="en-US">
            <a:latin typeface="Times New Roman" panose="02020603050405020304" pitchFamily="18" charset="0"/>
            <a:cs typeface="Times New Roman" panose="02020603050405020304" pitchFamily="18" charset="0"/>
          </a:endParaRPr>
        </a:p>
      </dgm:t>
    </dgm:pt>
    <dgm:pt modelId="{D400E46C-EC0B-4DEA-A004-CE206909CB3A}" type="pres">
      <dgm:prSet presAssocID="{CA5546DB-22F0-43E3-8346-34696BCB143D}" presName="linear" presStyleCnt="0">
        <dgm:presLayoutVars>
          <dgm:animLvl val="lvl"/>
          <dgm:resizeHandles val="exact"/>
        </dgm:presLayoutVars>
      </dgm:prSet>
      <dgm:spPr/>
    </dgm:pt>
    <dgm:pt modelId="{674A5D07-B994-44BD-B7E5-E857419C0583}" type="pres">
      <dgm:prSet presAssocID="{CDED15D6-97F8-4177-9F46-48F8CC384D28}" presName="parentText" presStyleLbl="node1" presStyleIdx="0" presStyleCnt="3">
        <dgm:presLayoutVars>
          <dgm:chMax val="0"/>
          <dgm:bulletEnabled val="1"/>
        </dgm:presLayoutVars>
      </dgm:prSet>
      <dgm:spPr/>
    </dgm:pt>
    <dgm:pt modelId="{8EC7197B-7F83-4E7B-8CA2-3DF45B9C3D91}" type="pres">
      <dgm:prSet presAssocID="{916B2A9D-1FE2-4EDE-B84D-EFC7389B70C7}" presName="spacer" presStyleCnt="0"/>
      <dgm:spPr/>
    </dgm:pt>
    <dgm:pt modelId="{3195A77F-B5D0-4ACA-95C8-A819B4D0FE11}" type="pres">
      <dgm:prSet presAssocID="{274682DB-9183-4F22-B102-63AD8FC175FA}" presName="parentText" presStyleLbl="node1" presStyleIdx="1" presStyleCnt="3">
        <dgm:presLayoutVars>
          <dgm:chMax val="0"/>
          <dgm:bulletEnabled val="1"/>
        </dgm:presLayoutVars>
      </dgm:prSet>
      <dgm:spPr/>
    </dgm:pt>
    <dgm:pt modelId="{ED8CA7F6-A0CB-40B5-A305-83B43340D061}" type="pres">
      <dgm:prSet presAssocID="{35738ED0-9AC0-480D-8AE7-B2E741DE3005}" presName="spacer" presStyleCnt="0"/>
      <dgm:spPr/>
    </dgm:pt>
    <dgm:pt modelId="{B63CF428-85FF-4D81-AD83-DC6BDBB526F7}" type="pres">
      <dgm:prSet presAssocID="{02CB8063-9D4B-4783-AA1E-E832F3D6E5F8}" presName="parentText" presStyleLbl="node1" presStyleIdx="2" presStyleCnt="3">
        <dgm:presLayoutVars>
          <dgm:chMax val="0"/>
          <dgm:bulletEnabled val="1"/>
        </dgm:presLayoutVars>
      </dgm:prSet>
      <dgm:spPr/>
    </dgm:pt>
  </dgm:ptLst>
  <dgm:cxnLst>
    <dgm:cxn modelId="{6DC5B710-5F10-415A-ACF6-D1386FEE1387}" type="presOf" srcId="{CDED15D6-97F8-4177-9F46-48F8CC384D28}" destId="{674A5D07-B994-44BD-B7E5-E857419C0583}" srcOrd="0" destOrd="0" presId="urn:microsoft.com/office/officeart/2005/8/layout/vList2"/>
    <dgm:cxn modelId="{B6BD1830-0E36-4BB5-87ED-E026E3342F2D}" type="presOf" srcId="{02CB8063-9D4B-4783-AA1E-E832F3D6E5F8}" destId="{B63CF428-85FF-4D81-AD83-DC6BDBB526F7}" srcOrd="0" destOrd="0" presId="urn:microsoft.com/office/officeart/2005/8/layout/vList2"/>
    <dgm:cxn modelId="{6B91823B-0FD4-4104-B35B-390407798B78}" srcId="{CA5546DB-22F0-43E3-8346-34696BCB143D}" destId="{CDED15D6-97F8-4177-9F46-48F8CC384D28}" srcOrd="0" destOrd="0" parTransId="{ADA4EAE5-A0BF-4F80-91F7-4E229E7F73D1}" sibTransId="{916B2A9D-1FE2-4EDE-B84D-EFC7389B70C7}"/>
    <dgm:cxn modelId="{8758346D-E62C-41C0-AAC3-F9240BB6AE36}" srcId="{CA5546DB-22F0-43E3-8346-34696BCB143D}" destId="{02CB8063-9D4B-4783-AA1E-E832F3D6E5F8}" srcOrd="2" destOrd="0" parTransId="{16CA9966-E36E-44FE-A119-46C6BDFC4901}" sibTransId="{9BADBD96-5BBA-416C-A0E0-E5CCED533AC6}"/>
    <dgm:cxn modelId="{E8DCC0BC-9E93-4968-9C3B-D1A9ECDF3460}" type="presOf" srcId="{CA5546DB-22F0-43E3-8346-34696BCB143D}" destId="{D400E46C-EC0B-4DEA-A004-CE206909CB3A}" srcOrd="0" destOrd="0" presId="urn:microsoft.com/office/officeart/2005/8/layout/vList2"/>
    <dgm:cxn modelId="{32CCDFD0-2251-4B17-B892-2B6626A2C08D}" type="presOf" srcId="{274682DB-9183-4F22-B102-63AD8FC175FA}" destId="{3195A77F-B5D0-4ACA-95C8-A819B4D0FE11}" srcOrd="0" destOrd="0" presId="urn:microsoft.com/office/officeart/2005/8/layout/vList2"/>
    <dgm:cxn modelId="{EF85FEF8-E683-4C6F-822B-D83A803CE5BF}" srcId="{CA5546DB-22F0-43E3-8346-34696BCB143D}" destId="{274682DB-9183-4F22-B102-63AD8FC175FA}" srcOrd="1" destOrd="0" parTransId="{07CB45CB-186F-466B-88AD-78A16936885B}" sibTransId="{35738ED0-9AC0-480D-8AE7-B2E741DE3005}"/>
    <dgm:cxn modelId="{9C76C9C6-0A52-4A1F-884D-6A8939F8C7CA}" type="presParOf" srcId="{D400E46C-EC0B-4DEA-A004-CE206909CB3A}" destId="{674A5D07-B994-44BD-B7E5-E857419C0583}" srcOrd="0" destOrd="0" presId="urn:microsoft.com/office/officeart/2005/8/layout/vList2"/>
    <dgm:cxn modelId="{6080FF9F-9B86-4D2E-9D9C-1362FB9E7E0C}" type="presParOf" srcId="{D400E46C-EC0B-4DEA-A004-CE206909CB3A}" destId="{8EC7197B-7F83-4E7B-8CA2-3DF45B9C3D91}" srcOrd="1" destOrd="0" presId="urn:microsoft.com/office/officeart/2005/8/layout/vList2"/>
    <dgm:cxn modelId="{4E37BB14-78D8-4391-B7FE-6E84ECB69EEE}" type="presParOf" srcId="{D400E46C-EC0B-4DEA-A004-CE206909CB3A}" destId="{3195A77F-B5D0-4ACA-95C8-A819B4D0FE11}" srcOrd="2" destOrd="0" presId="urn:microsoft.com/office/officeart/2005/8/layout/vList2"/>
    <dgm:cxn modelId="{0A5F80DB-200B-4EAF-93DC-A332D822DF0A}" type="presParOf" srcId="{D400E46C-EC0B-4DEA-A004-CE206909CB3A}" destId="{ED8CA7F6-A0CB-40B5-A305-83B43340D061}" srcOrd="3" destOrd="0" presId="urn:microsoft.com/office/officeart/2005/8/layout/vList2"/>
    <dgm:cxn modelId="{B5DC1EA5-9F44-41F2-BE2E-0C91F5050A18}" type="presParOf" srcId="{D400E46C-EC0B-4DEA-A004-CE206909CB3A}" destId="{B63CF428-85FF-4D81-AD83-DC6BDBB526F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43B3D6-A68F-4848-970B-A6E16BF65A98}">
      <dsp:nvSpPr>
        <dsp:cNvPr id="0" name=""/>
        <dsp:cNvSpPr/>
      </dsp:nvSpPr>
      <dsp:spPr>
        <a:xfrm>
          <a:off x="0" y="0"/>
          <a:ext cx="11662115" cy="9293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2C1EDD-BC74-47B9-BE7D-3791EF6E0B5E}">
      <dsp:nvSpPr>
        <dsp:cNvPr id="0" name=""/>
        <dsp:cNvSpPr/>
      </dsp:nvSpPr>
      <dsp:spPr>
        <a:xfrm>
          <a:off x="281130" y="213468"/>
          <a:ext cx="511146" cy="51114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827DF5A-AE5E-4609-816E-FD479E4AFBA4}">
      <dsp:nvSpPr>
        <dsp:cNvPr id="0" name=""/>
        <dsp:cNvSpPr/>
      </dsp:nvSpPr>
      <dsp:spPr>
        <a:xfrm>
          <a:off x="1073408" y="4363"/>
          <a:ext cx="10588706" cy="9293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57" tIns="98357" rIns="98357" bIns="98357" numCol="1" spcCol="1270" anchor="ctr" anchorCtr="0">
          <a:noAutofit/>
        </a:bodyPr>
        <a:lstStyle/>
        <a:p>
          <a:pPr marL="0" lvl="0" indent="0" algn="l" defTabSz="977900">
            <a:lnSpc>
              <a:spcPct val="90000"/>
            </a:lnSpc>
            <a:spcBef>
              <a:spcPct val="0"/>
            </a:spcBef>
            <a:spcAft>
              <a:spcPct val="35000"/>
            </a:spcAft>
            <a:buNone/>
          </a:pPr>
          <a:r>
            <a:rPr lang="en-US" sz="2200" b="0" i="0" kern="1200" dirty="0">
              <a:latin typeface="Times New Roman" panose="02020603050405020304" pitchFamily="18" charset="0"/>
              <a:cs typeface="Times New Roman" panose="02020603050405020304" pitchFamily="18" charset="0"/>
            </a:rPr>
            <a:t>Gradient descent is an algorithm to find the minimum of a function. </a:t>
          </a:r>
          <a:endParaRPr lang="en-US" sz="2200" kern="1200" dirty="0">
            <a:latin typeface="Times New Roman" panose="02020603050405020304" pitchFamily="18" charset="0"/>
            <a:cs typeface="Times New Roman" panose="02020603050405020304" pitchFamily="18" charset="0"/>
          </a:endParaRPr>
        </a:p>
      </dsp:txBody>
      <dsp:txXfrm>
        <a:off x="1073408" y="4363"/>
        <a:ext cx="10588706" cy="929357"/>
      </dsp:txXfrm>
    </dsp:sp>
    <dsp:sp modelId="{ADA15E12-D8A2-4D00-AD16-4D56E2AACC00}">
      <dsp:nvSpPr>
        <dsp:cNvPr id="0" name=""/>
        <dsp:cNvSpPr/>
      </dsp:nvSpPr>
      <dsp:spPr>
        <a:xfrm>
          <a:off x="0" y="1166060"/>
          <a:ext cx="11662115" cy="9293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FA46AE-3F51-4A4A-8810-26FD72C75224}">
      <dsp:nvSpPr>
        <dsp:cNvPr id="0" name=""/>
        <dsp:cNvSpPr/>
      </dsp:nvSpPr>
      <dsp:spPr>
        <a:xfrm>
          <a:off x="281130" y="1375165"/>
          <a:ext cx="511146" cy="51114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655C23-416E-45A2-8D7A-413DC662EE72}">
      <dsp:nvSpPr>
        <dsp:cNvPr id="0" name=""/>
        <dsp:cNvSpPr/>
      </dsp:nvSpPr>
      <dsp:spPr>
        <a:xfrm>
          <a:off x="1073408" y="1166060"/>
          <a:ext cx="10588706" cy="9293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57" tIns="98357" rIns="98357" bIns="98357" numCol="1" spcCol="1270" anchor="ctr" anchorCtr="0">
          <a:noAutofit/>
        </a:bodyPr>
        <a:lstStyle/>
        <a:p>
          <a:pPr marL="0" lvl="0" indent="0" algn="l" defTabSz="977900">
            <a:lnSpc>
              <a:spcPct val="90000"/>
            </a:lnSpc>
            <a:spcBef>
              <a:spcPct val="0"/>
            </a:spcBef>
            <a:spcAft>
              <a:spcPct val="35000"/>
            </a:spcAft>
            <a:buNone/>
          </a:pPr>
          <a:r>
            <a:rPr lang="en-US" sz="2200" b="0" i="0" kern="1200" dirty="0">
              <a:latin typeface="Times New Roman" panose="02020603050405020304" pitchFamily="18" charset="0"/>
              <a:cs typeface="Times New Roman" panose="02020603050405020304" pitchFamily="18" charset="0"/>
            </a:rPr>
            <a:t>In machine learning, the </a:t>
          </a:r>
          <a:r>
            <a:rPr lang="en-US" sz="2200" b="1" i="0" kern="1200" dirty="0">
              <a:latin typeface="Times New Roman" panose="02020603050405020304" pitchFamily="18" charset="0"/>
              <a:cs typeface="Times New Roman" panose="02020603050405020304" pitchFamily="18" charset="0"/>
            </a:rPr>
            <a:t>difference </a:t>
          </a:r>
          <a:r>
            <a:rPr lang="en-US" sz="2200" b="0" i="0" kern="1200" dirty="0">
              <a:latin typeface="Times New Roman" panose="02020603050405020304" pitchFamily="18" charset="0"/>
              <a:cs typeface="Times New Roman" panose="02020603050405020304" pitchFamily="18" charset="0"/>
            </a:rPr>
            <a:t>between the </a:t>
          </a:r>
          <a:r>
            <a:rPr lang="en-US" sz="2200" b="1" i="0" kern="1200" dirty="0">
              <a:latin typeface="Times New Roman" panose="02020603050405020304" pitchFamily="18" charset="0"/>
              <a:cs typeface="Times New Roman" panose="02020603050405020304" pitchFamily="18" charset="0"/>
            </a:rPr>
            <a:t>predicted</a:t>
          </a:r>
          <a:r>
            <a:rPr lang="en-US" sz="2200" b="0" i="0" kern="1200" dirty="0">
              <a:latin typeface="Times New Roman" panose="02020603050405020304" pitchFamily="18" charset="0"/>
              <a:cs typeface="Times New Roman" panose="02020603050405020304" pitchFamily="18" charset="0"/>
            </a:rPr>
            <a:t> and the </a:t>
          </a:r>
          <a:r>
            <a:rPr lang="en-US" sz="2200" b="1" i="0" kern="1200" dirty="0">
              <a:latin typeface="Times New Roman" panose="02020603050405020304" pitchFamily="18" charset="0"/>
              <a:cs typeface="Times New Roman" panose="02020603050405020304" pitchFamily="18" charset="0"/>
            </a:rPr>
            <a:t>actual</a:t>
          </a:r>
          <a:r>
            <a:rPr lang="en-US" sz="2200" b="0" i="0" kern="1200" dirty="0">
              <a:latin typeface="Times New Roman" panose="02020603050405020304" pitchFamily="18" charset="0"/>
              <a:cs typeface="Times New Roman" panose="02020603050405020304" pitchFamily="18" charset="0"/>
            </a:rPr>
            <a:t> value is called </a:t>
          </a:r>
          <a:r>
            <a:rPr lang="en-US" sz="2200" b="1" i="0" kern="1200" dirty="0">
              <a:latin typeface="Times New Roman" panose="02020603050405020304" pitchFamily="18" charset="0"/>
              <a:cs typeface="Times New Roman" panose="02020603050405020304" pitchFamily="18" charset="0"/>
            </a:rPr>
            <a:t>residual error</a:t>
          </a:r>
          <a:r>
            <a:rPr lang="en-US" sz="2200" b="0" i="0" kern="1200" dirty="0">
              <a:latin typeface="Times New Roman" panose="02020603050405020304" pitchFamily="18" charset="0"/>
              <a:cs typeface="Times New Roman" panose="02020603050405020304" pitchFamily="18" charset="0"/>
            </a:rPr>
            <a:t>. </a:t>
          </a:r>
          <a:endParaRPr lang="en-US" sz="2200" kern="1200" dirty="0">
            <a:latin typeface="Times New Roman" panose="02020603050405020304" pitchFamily="18" charset="0"/>
            <a:cs typeface="Times New Roman" panose="02020603050405020304" pitchFamily="18" charset="0"/>
          </a:endParaRPr>
        </a:p>
      </dsp:txBody>
      <dsp:txXfrm>
        <a:off x="1073408" y="1166060"/>
        <a:ext cx="10588706" cy="929357"/>
      </dsp:txXfrm>
    </dsp:sp>
    <dsp:sp modelId="{72DE4994-EE72-4D82-9F86-63449BEDC1F8}">
      <dsp:nvSpPr>
        <dsp:cNvPr id="0" name=""/>
        <dsp:cNvSpPr/>
      </dsp:nvSpPr>
      <dsp:spPr>
        <a:xfrm>
          <a:off x="0" y="2327757"/>
          <a:ext cx="11662115" cy="9293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449A4F-AA7E-481E-ADD6-2C19D2AD9EFD}">
      <dsp:nvSpPr>
        <dsp:cNvPr id="0" name=""/>
        <dsp:cNvSpPr/>
      </dsp:nvSpPr>
      <dsp:spPr>
        <a:xfrm>
          <a:off x="281130" y="2536863"/>
          <a:ext cx="511146" cy="51114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852DD0-9ED2-4713-84FE-B0B93EDA3547}">
      <dsp:nvSpPr>
        <dsp:cNvPr id="0" name=""/>
        <dsp:cNvSpPr/>
      </dsp:nvSpPr>
      <dsp:spPr>
        <a:xfrm>
          <a:off x="1073408" y="2327757"/>
          <a:ext cx="10588706" cy="9293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57" tIns="98357" rIns="98357" bIns="98357" numCol="1" spcCol="1270" anchor="ctr" anchorCtr="0">
          <a:noAutofit/>
        </a:bodyPr>
        <a:lstStyle/>
        <a:p>
          <a:pPr marL="0" lvl="0" indent="0" algn="l" defTabSz="977900">
            <a:lnSpc>
              <a:spcPct val="90000"/>
            </a:lnSpc>
            <a:spcBef>
              <a:spcPct val="0"/>
            </a:spcBef>
            <a:spcAft>
              <a:spcPct val="35000"/>
            </a:spcAft>
            <a:buNone/>
          </a:pPr>
          <a:r>
            <a:rPr lang="en-US" sz="2200" b="0" i="0" kern="1200">
              <a:latin typeface="Times New Roman" panose="02020603050405020304" pitchFamily="18" charset="0"/>
              <a:cs typeface="Times New Roman" panose="02020603050405020304" pitchFamily="18" charset="0"/>
            </a:rPr>
            <a:t>All error, across all datapoints, when added together is known as the </a:t>
          </a:r>
          <a:r>
            <a:rPr lang="en-US" sz="2200" b="1" i="0" kern="1200">
              <a:latin typeface="Times New Roman" panose="02020603050405020304" pitchFamily="18" charset="0"/>
              <a:cs typeface="Times New Roman" panose="02020603050405020304" pitchFamily="18" charset="0"/>
            </a:rPr>
            <a:t>cost.</a:t>
          </a:r>
          <a:endParaRPr lang="en-US" sz="2200" kern="1200">
            <a:latin typeface="Times New Roman" panose="02020603050405020304" pitchFamily="18" charset="0"/>
            <a:cs typeface="Times New Roman" panose="02020603050405020304" pitchFamily="18" charset="0"/>
          </a:endParaRPr>
        </a:p>
      </dsp:txBody>
      <dsp:txXfrm>
        <a:off x="1073408" y="2327757"/>
        <a:ext cx="10588706" cy="929357"/>
      </dsp:txXfrm>
    </dsp:sp>
    <dsp:sp modelId="{C63F2137-708A-4B21-99B1-2A77F9BAA276}">
      <dsp:nvSpPr>
        <dsp:cNvPr id="0" name=""/>
        <dsp:cNvSpPr/>
      </dsp:nvSpPr>
      <dsp:spPr>
        <a:xfrm>
          <a:off x="0" y="3489454"/>
          <a:ext cx="11662115" cy="9293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A21E21-2BCF-4C0D-A859-AD14A8A4F26F}">
      <dsp:nvSpPr>
        <dsp:cNvPr id="0" name=""/>
        <dsp:cNvSpPr/>
      </dsp:nvSpPr>
      <dsp:spPr>
        <a:xfrm>
          <a:off x="281130" y="3698560"/>
          <a:ext cx="511146" cy="51114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0BA17A-D957-4728-9FED-72A0E267DE6D}">
      <dsp:nvSpPr>
        <dsp:cNvPr id="0" name=""/>
        <dsp:cNvSpPr/>
      </dsp:nvSpPr>
      <dsp:spPr>
        <a:xfrm>
          <a:off x="1073408" y="3489454"/>
          <a:ext cx="10588706" cy="9293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57" tIns="98357" rIns="98357" bIns="98357" numCol="1" spcCol="1270" anchor="ctr" anchorCtr="0">
          <a:noAutofit/>
        </a:bodyPr>
        <a:lstStyle/>
        <a:p>
          <a:pPr marL="0" lvl="0" indent="0" algn="l" defTabSz="977900">
            <a:lnSpc>
              <a:spcPct val="90000"/>
            </a:lnSpc>
            <a:spcBef>
              <a:spcPct val="0"/>
            </a:spcBef>
            <a:spcAft>
              <a:spcPct val="35000"/>
            </a:spcAft>
            <a:buNone/>
          </a:pPr>
          <a:r>
            <a:rPr lang="en-US" sz="2200" b="0" i="0" kern="1200" dirty="0">
              <a:latin typeface="Times New Roman" panose="02020603050405020304" pitchFamily="18" charset="0"/>
              <a:cs typeface="Times New Roman" panose="02020603050405020304" pitchFamily="18" charset="0"/>
            </a:rPr>
            <a:t>Naturally, we would want to minimize the function that represents this cost — </a:t>
          </a:r>
          <a:r>
            <a:rPr lang="en-US" sz="2200" b="1" i="0" kern="1200" dirty="0">
              <a:latin typeface="Times New Roman" panose="02020603050405020304" pitchFamily="18" charset="0"/>
              <a:cs typeface="Times New Roman" panose="02020603050405020304" pitchFamily="18" charset="0"/>
            </a:rPr>
            <a:t>Cost Function.</a:t>
          </a:r>
          <a:r>
            <a:rPr lang="en-US" sz="2200" b="0" i="0" kern="1200" dirty="0">
              <a:latin typeface="Times New Roman" panose="02020603050405020304" pitchFamily="18" charset="0"/>
              <a:cs typeface="Times New Roman" panose="02020603050405020304" pitchFamily="18" charset="0"/>
            </a:rPr>
            <a:t> </a:t>
          </a:r>
          <a:endParaRPr lang="en-US" sz="2200" kern="1200" dirty="0">
            <a:latin typeface="Times New Roman" panose="02020603050405020304" pitchFamily="18" charset="0"/>
            <a:cs typeface="Times New Roman" panose="02020603050405020304" pitchFamily="18" charset="0"/>
          </a:endParaRPr>
        </a:p>
      </dsp:txBody>
      <dsp:txXfrm>
        <a:off x="1073408" y="3489454"/>
        <a:ext cx="10588706" cy="929357"/>
      </dsp:txXfrm>
    </dsp:sp>
    <dsp:sp modelId="{93AA1185-7184-4E4D-9156-B2539E86EDD9}">
      <dsp:nvSpPr>
        <dsp:cNvPr id="0" name=""/>
        <dsp:cNvSpPr/>
      </dsp:nvSpPr>
      <dsp:spPr>
        <a:xfrm>
          <a:off x="0" y="4651152"/>
          <a:ext cx="11662115" cy="9293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F92E02-5615-4A3C-B3BD-40261370239C}">
      <dsp:nvSpPr>
        <dsp:cNvPr id="0" name=""/>
        <dsp:cNvSpPr/>
      </dsp:nvSpPr>
      <dsp:spPr>
        <a:xfrm>
          <a:off x="281130" y="4860257"/>
          <a:ext cx="511146" cy="51114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C2277E-0DB3-4E88-97A9-7F44BF507347}">
      <dsp:nvSpPr>
        <dsp:cNvPr id="0" name=""/>
        <dsp:cNvSpPr/>
      </dsp:nvSpPr>
      <dsp:spPr>
        <a:xfrm>
          <a:off x="1073408" y="4651152"/>
          <a:ext cx="10588706" cy="9293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57" tIns="98357" rIns="98357" bIns="98357" numCol="1" spcCol="1270" anchor="ctr" anchorCtr="0">
          <a:noAutofit/>
        </a:bodyPr>
        <a:lstStyle/>
        <a:p>
          <a:pPr marL="0" lvl="0" indent="0" algn="l" defTabSz="977900">
            <a:lnSpc>
              <a:spcPct val="90000"/>
            </a:lnSpc>
            <a:spcBef>
              <a:spcPct val="0"/>
            </a:spcBef>
            <a:spcAft>
              <a:spcPct val="35000"/>
            </a:spcAft>
            <a:buNone/>
          </a:pPr>
          <a:r>
            <a:rPr lang="en-US" sz="2200" b="0" i="0" kern="1200" dirty="0">
              <a:latin typeface="Times New Roman" panose="02020603050405020304" pitchFamily="18" charset="0"/>
              <a:cs typeface="Times New Roman" panose="02020603050405020304" pitchFamily="18" charset="0"/>
            </a:rPr>
            <a:t>When the cost function cannot be </a:t>
          </a:r>
          <a:r>
            <a:rPr lang="en-US" sz="2200" b="0" i="1" kern="1200" dirty="0">
              <a:latin typeface="Times New Roman" panose="02020603050405020304" pitchFamily="18" charset="0"/>
              <a:cs typeface="Times New Roman" panose="02020603050405020304" pitchFamily="18" charset="0"/>
            </a:rPr>
            <a:t>differentiated easily, then</a:t>
          </a:r>
          <a:r>
            <a:rPr lang="en-US" sz="2200" b="1" i="1" kern="1200" dirty="0">
              <a:latin typeface="Times New Roman" panose="02020603050405020304" pitchFamily="18" charset="0"/>
              <a:cs typeface="Times New Roman" panose="02020603050405020304" pitchFamily="18" charset="0"/>
            </a:rPr>
            <a:t> </a:t>
          </a:r>
          <a:r>
            <a:rPr lang="en-US" sz="2200" b="0" i="0" kern="1200" dirty="0">
              <a:latin typeface="Times New Roman" panose="02020603050405020304" pitchFamily="18" charset="0"/>
              <a:cs typeface="Times New Roman" panose="02020603050405020304" pitchFamily="18" charset="0"/>
            </a:rPr>
            <a:t>Gradient Descent does the job. </a:t>
          </a:r>
          <a:endParaRPr lang="en-US" sz="2200" kern="1200" dirty="0">
            <a:latin typeface="Times New Roman" panose="02020603050405020304" pitchFamily="18" charset="0"/>
            <a:cs typeface="Times New Roman" panose="02020603050405020304" pitchFamily="18" charset="0"/>
          </a:endParaRPr>
        </a:p>
      </dsp:txBody>
      <dsp:txXfrm>
        <a:off x="1073408" y="4651152"/>
        <a:ext cx="10588706" cy="9293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06C044-B77F-451A-B8E3-C8B3DB0B3AF9}">
      <dsp:nvSpPr>
        <dsp:cNvPr id="0" name=""/>
        <dsp:cNvSpPr/>
      </dsp:nvSpPr>
      <dsp:spPr>
        <a:xfrm>
          <a:off x="0" y="858"/>
          <a:ext cx="11451772" cy="1324116"/>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ct val="35000"/>
            </a:spcAft>
            <a:buNone/>
          </a:pPr>
          <a:r>
            <a:rPr lang="en-US" sz="2400" b="0" i="0" kern="1200">
              <a:latin typeface="Times New Roman" panose="02020603050405020304" pitchFamily="18" charset="0"/>
              <a:cs typeface="Times New Roman" panose="02020603050405020304" pitchFamily="18" charset="0"/>
            </a:rPr>
            <a:t>It is easy to find the value of slope and intercept using a closed-form solution </a:t>
          </a:r>
          <a:endParaRPr lang="en-US" sz="2400" kern="1200">
            <a:latin typeface="Times New Roman" panose="02020603050405020304" pitchFamily="18" charset="0"/>
            <a:cs typeface="Times New Roman" panose="02020603050405020304" pitchFamily="18" charset="0"/>
          </a:endParaRPr>
        </a:p>
      </dsp:txBody>
      <dsp:txXfrm>
        <a:off x="64638" y="65496"/>
        <a:ext cx="11322496" cy="1194840"/>
      </dsp:txXfrm>
    </dsp:sp>
    <dsp:sp modelId="{65933E93-0137-4559-B408-DC1EAE376D38}">
      <dsp:nvSpPr>
        <dsp:cNvPr id="0" name=""/>
        <dsp:cNvSpPr/>
      </dsp:nvSpPr>
      <dsp:spPr>
        <a:xfrm>
          <a:off x="0" y="1339333"/>
          <a:ext cx="11451772" cy="1324116"/>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ct val="35000"/>
            </a:spcAft>
            <a:buNone/>
          </a:pPr>
          <a:r>
            <a:rPr lang="en-US" sz="2400" b="0" i="0" kern="1200" dirty="0">
              <a:latin typeface="Times New Roman" panose="02020603050405020304" pitchFamily="18" charset="0"/>
              <a:cs typeface="Times New Roman" panose="02020603050405020304" pitchFamily="18" charset="0"/>
            </a:rPr>
            <a:t>But when you work in Multidimensional data then the technique is so costly and takes a lot of time, thus it fails here. </a:t>
          </a:r>
          <a:endParaRPr lang="en-US" sz="2400" kern="1200" dirty="0">
            <a:latin typeface="Times New Roman" panose="02020603050405020304" pitchFamily="18" charset="0"/>
            <a:cs typeface="Times New Roman" panose="02020603050405020304" pitchFamily="18" charset="0"/>
          </a:endParaRPr>
        </a:p>
      </dsp:txBody>
      <dsp:txXfrm>
        <a:off x="64638" y="1403971"/>
        <a:ext cx="11322496" cy="1194840"/>
      </dsp:txXfrm>
    </dsp:sp>
    <dsp:sp modelId="{DE08426A-FB5A-4FAD-9B11-8A1A47DEC19E}">
      <dsp:nvSpPr>
        <dsp:cNvPr id="0" name=""/>
        <dsp:cNvSpPr/>
      </dsp:nvSpPr>
      <dsp:spPr>
        <a:xfrm>
          <a:off x="0" y="2677807"/>
          <a:ext cx="11451772" cy="1324116"/>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ct val="35000"/>
            </a:spcAft>
            <a:buNone/>
          </a:pPr>
          <a:r>
            <a:rPr lang="en-US" sz="2400" b="0" i="0" kern="1200">
              <a:latin typeface="Times New Roman" panose="02020603050405020304" pitchFamily="18" charset="0"/>
              <a:cs typeface="Times New Roman" panose="02020603050405020304" pitchFamily="18" charset="0"/>
            </a:rPr>
            <a:t>So, the new technique came as Gradient Descent which finds the minimum very fastly.</a:t>
          </a:r>
          <a:endParaRPr lang="en-US" sz="2400" kern="1200">
            <a:latin typeface="Times New Roman" panose="02020603050405020304" pitchFamily="18" charset="0"/>
            <a:cs typeface="Times New Roman" panose="02020603050405020304" pitchFamily="18" charset="0"/>
          </a:endParaRPr>
        </a:p>
      </dsp:txBody>
      <dsp:txXfrm>
        <a:off x="64638" y="2742445"/>
        <a:ext cx="11322496" cy="1194840"/>
      </dsp:txXfrm>
    </dsp:sp>
    <dsp:sp modelId="{C450ECA7-19AC-4453-AFA1-98063F7CB722}">
      <dsp:nvSpPr>
        <dsp:cNvPr id="0" name=""/>
        <dsp:cNvSpPr/>
      </dsp:nvSpPr>
      <dsp:spPr>
        <a:xfrm>
          <a:off x="0" y="4016281"/>
          <a:ext cx="11451772" cy="1324116"/>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ct val="35000"/>
            </a:spcAft>
            <a:buNone/>
          </a:pPr>
          <a:r>
            <a:rPr lang="en-US" sz="2400" b="0" i="0" kern="1200" dirty="0">
              <a:latin typeface="Times New Roman" panose="02020603050405020304" pitchFamily="18" charset="0"/>
              <a:cs typeface="Times New Roman" panose="02020603050405020304" pitchFamily="18" charset="0"/>
            </a:rPr>
            <a:t>Gradient descent is not only up to linear regression, but it is an algorithm that can be applied on any machine learning part including linear regression, logistic regression, and it is the complete backbone of deep learning.</a:t>
          </a:r>
          <a:endParaRPr lang="en-US" sz="2400" kern="1200" dirty="0">
            <a:latin typeface="Times New Roman" panose="02020603050405020304" pitchFamily="18" charset="0"/>
            <a:cs typeface="Times New Roman" panose="02020603050405020304" pitchFamily="18" charset="0"/>
          </a:endParaRPr>
        </a:p>
      </dsp:txBody>
      <dsp:txXfrm>
        <a:off x="64638" y="4080919"/>
        <a:ext cx="11322496" cy="11948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4A5D07-B994-44BD-B7E5-E857419C0583}">
      <dsp:nvSpPr>
        <dsp:cNvPr id="0" name=""/>
        <dsp:cNvSpPr/>
      </dsp:nvSpPr>
      <dsp:spPr>
        <a:xfrm>
          <a:off x="0" y="42834"/>
          <a:ext cx="10551884" cy="1579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1887538" lvl="0" indent="-1887538" algn="l" defTabSz="1333500">
            <a:lnSpc>
              <a:spcPct val="90000"/>
            </a:lnSpc>
            <a:spcBef>
              <a:spcPct val="0"/>
            </a:spcBef>
            <a:spcAft>
              <a:spcPct val="35000"/>
            </a:spcAft>
            <a:buNone/>
          </a:pPr>
          <a:r>
            <a:rPr lang="en-US" sz="3000" b="1" i="0" kern="1200" dirty="0">
              <a:latin typeface="Times New Roman" panose="02020603050405020304" pitchFamily="18" charset="0"/>
              <a:cs typeface="Times New Roman" panose="02020603050405020304" pitchFamily="18" charset="0"/>
            </a:rPr>
            <a:t>Flexibility: </a:t>
          </a:r>
          <a:r>
            <a:rPr lang="en-US" sz="3000" b="0" i="0" kern="1200" dirty="0">
              <a:latin typeface="Times New Roman" panose="02020603050405020304" pitchFamily="18" charset="0"/>
              <a:cs typeface="Times New Roman" panose="02020603050405020304" pitchFamily="18" charset="0"/>
            </a:rPr>
            <a:t>Gradient Descent can be used with various cost functions and can handle non-linear regression problems.</a:t>
          </a:r>
          <a:endParaRPr lang="en-US" sz="3000" kern="1200" dirty="0">
            <a:latin typeface="Times New Roman" panose="02020603050405020304" pitchFamily="18" charset="0"/>
            <a:cs typeface="Times New Roman" panose="02020603050405020304" pitchFamily="18" charset="0"/>
          </a:endParaRPr>
        </a:p>
      </dsp:txBody>
      <dsp:txXfrm>
        <a:off x="77105" y="119939"/>
        <a:ext cx="10397674" cy="1425290"/>
      </dsp:txXfrm>
    </dsp:sp>
    <dsp:sp modelId="{3195A77F-B5D0-4ACA-95C8-A819B4D0FE11}">
      <dsp:nvSpPr>
        <dsp:cNvPr id="0" name=""/>
        <dsp:cNvSpPr/>
      </dsp:nvSpPr>
      <dsp:spPr>
        <a:xfrm>
          <a:off x="0" y="1708734"/>
          <a:ext cx="10551884" cy="1579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1884363" lvl="0" indent="-1884363" algn="l" defTabSz="1333500">
            <a:lnSpc>
              <a:spcPct val="90000"/>
            </a:lnSpc>
            <a:spcBef>
              <a:spcPct val="0"/>
            </a:spcBef>
            <a:spcAft>
              <a:spcPct val="35000"/>
            </a:spcAft>
            <a:buNone/>
          </a:pPr>
          <a:r>
            <a:rPr lang="en-US" sz="3000" b="1" i="0" kern="1200" dirty="0">
              <a:latin typeface="Times New Roman" panose="02020603050405020304" pitchFamily="18" charset="0"/>
              <a:cs typeface="Times New Roman" panose="02020603050405020304" pitchFamily="18" charset="0"/>
            </a:rPr>
            <a:t>Scalability:</a:t>
          </a:r>
          <a:r>
            <a:rPr lang="en-US" sz="3000" b="0" i="0" kern="1200" dirty="0">
              <a:latin typeface="Times New Roman" panose="02020603050405020304" pitchFamily="18" charset="0"/>
              <a:cs typeface="Times New Roman" panose="02020603050405020304" pitchFamily="18" charset="0"/>
            </a:rPr>
            <a:t> Gradient Descent is scalable to large datasets since it updates the parameters for each training example one at a time.</a:t>
          </a:r>
          <a:endParaRPr lang="en-US" sz="3000" kern="1200" dirty="0">
            <a:latin typeface="Times New Roman" panose="02020603050405020304" pitchFamily="18" charset="0"/>
            <a:cs typeface="Times New Roman" panose="02020603050405020304" pitchFamily="18" charset="0"/>
          </a:endParaRPr>
        </a:p>
      </dsp:txBody>
      <dsp:txXfrm>
        <a:off x="77105" y="1785839"/>
        <a:ext cx="10397674" cy="1425290"/>
      </dsp:txXfrm>
    </dsp:sp>
    <dsp:sp modelId="{B63CF428-85FF-4D81-AD83-DC6BDBB526F7}">
      <dsp:nvSpPr>
        <dsp:cNvPr id="0" name=""/>
        <dsp:cNvSpPr/>
      </dsp:nvSpPr>
      <dsp:spPr>
        <a:xfrm>
          <a:off x="0" y="3374635"/>
          <a:ext cx="10551884" cy="1579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2419350" lvl="0" indent="-2419350" algn="l" defTabSz="1333500">
            <a:lnSpc>
              <a:spcPct val="90000"/>
            </a:lnSpc>
            <a:spcBef>
              <a:spcPct val="0"/>
            </a:spcBef>
            <a:spcAft>
              <a:spcPct val="35000"/>
            </a:spcAft>
            <a:buNone/>
          </a:pPr>
          <a:r>
            <a:rPr lang="en-US" sz="3000" b="1" i="0" kern="1200" dirty="0">
              <a:latin typeface="Times New Roman" panose="02020603050405020304" pitchFamily="18" charset="0"/>
              <a:cs typeface="Times New Roman" panose="02020603050405020304" pitchFamily="18" charset="0"/>
            </a:rPr>
            <a:t>Convergence:</a:t>
          </a:r>
          <a:r>
            <a:rPr lang="en-US" sz="3000" b="0" i="0" kern="1200" dirty="0">
              <a:latin typeface="Times New Roman" panose="02020603050405020304" pitchFamily="18" charset="0"/>
              <a:cs typeface="Times New Roman" panose="02020603050405020304" pitchFamily="18" charset="0"/>
            </a:rPr>
            <a:t> Gradient Descent can converge to the global minimum of the cost function, provided that the learning rate is set appropriately.</a:t>
          </a:r>
          <a:endParaRPr lang="en-US" sz="3000" kern="1200" dirty="0">
            <a:latin typeface="Times New Roman" panose="02020603050405020304" pitchFamily="18" charset="0"/>
            <a:cs typeface="Times New Roman" panose="02020603050405020304" pitchFamily="18" charset="0"/>
          </a:endParaRPr>
        </a:p>
      </dsp:txBody>
      <dsp:txXfrm>
        <a:off x="77105" y="3451740"/>
        <a:ext cx="10397674" cy="142529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AEC68-0003-42D2-976E-651C6B1F6E6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F42249E-20D1-49CC-A7E5-C32568AB62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E568D3C-E78E-4BE9-A0FA-7D2834A27E1A}"/>
              </a:ext>
            </a:extLst>
          </p:cNvPr>
          <p:cNvSpPr>
            <a:spLocks noGrp="1"/>
          </p:cNvSpPr>
          <p:nvPr>
            <p:ph type="dt" sz="half" idx="10"/>
          </p:nvPr>
        </p:nvSpPr>
        <p:spPr/>
        <p:txBody>
          <a:bodyPr/>
          <a:lstStyle/>
          <a:p>
            <a:fld id="{0F3522CE-832C-4B7D-AC47-F45C165C039A}" type="datetimeFigureOut">
              <a:rPr lang="en-IN" smtClean="0"/>
              <a:t>06-08-2025</a:t>
            </a:fld>
            <a:endParaRPr lang="en-IN"/>
          </a:p>
        </p:txBody>
      </p:sp>
      <p:sp>
        <p:nvSpPr>
          <p:cNvPr id="5" name="Footer Placeholder 4">
            <a:extLst>
              <a:ext uri="{FF2B5EF4-FFF2-40B4-BE49-F238E27FC236}">
                <a16:creationId xmlns:a16="http://schemas.microsoft.com/office/drawing/2014/main" id="{DDD52D1B-27AD-4BB4-85CA-7FF222808EE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6AFAF19-7546-4D0B-B47D-AB227C0C5526}"/>
              </a:ext>
            </a:extLst>
          </p:cNvPr>
          <p:cNvSpPr>
            <a:spLocks noGrp="1"/>
          </p:cNvSpPr>
          <p:nvPr>
            <p:ph type="sldNum" sz="quarter" idx="12"/>
          </p:nvPr>
        </p:nvSpPr>
        <p:spPr/>
        <p:txBody>
          <a:bodyPr/>
          <a:lstStyle/>
          <a:p>
            <a:fld id="{A5A5BB79-2CAF-413B-8B84-03B77B24F7F5}" type="slidenum">
              <a:rPr lang="en-IN" smtClean="0"/>
              <a:t>‹#›</a:t>
            </a:fld>
            <a:endParaRPr lang="en-IN"/>
          </a:p>
        </p:txBody>
      </p:sp>
    </p:spTree>
    <p:extLst>
      <p:ext uri="{BB962C8B-B14F-4D97-AF65-F5344CB8AC3E}">
        <p14:creationId xmlns:p14="http://schemas.microsoft.com/office/powerpoint/2010/main" val="3742760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A4DDC-3B79-4575-8057-75B52B6F8FF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6EA02E8-31EF-4000-80A0-79565A69146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8874436-4947-4FC0-A70C-33B545D1BC14}"/>
              </a:ext>
            </a:extLst>
          </p:cNvPr>
          <p:cNvSpPr>
            <a:spLocks noGrp="1"/>
          </p:cNvSpPr>
          <p:nvPr>
            <p:ph type="dt" sz="half" idx="10"/>
          </p:nvPr>
        </p:nvSpPr>
        <p:spPr/>
        <p:txBody>
          <a:bodyPr/>
          <a:lstStyle/>
          <a:p>
            <a:fld id="{0F3522CE-832C-4B7D-AC47-F45C165C039A}" type="datetimeFigureOut">
              <a:rPr lang="en-IN" smtClean="0"/>
              <a:t>06-08-2025</a:t>
            </a:fld>
            <a:endParaRPr lang="en-IN"/>
          </a:p>
        </p:txBody>
      </p:sp>
      <p:sp>
        <p:nvSpPr>
          <p:cNvPr id="5" name="Footer Placeholder 4">
            <a:extLst>
              <a:ext uri="{FF2B5EF4-FFF2-40B4-BE49-F238E27FC236}">
                <a16:creationId xmlns:a16="http://schemas.microsoft.com/office/drawing/2014/main" id="{7DFB2997-F992-49A9-A4CF-1AEB7BB5BAF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2B2DFD0-A34D-4CA8-8E97-01D9DD532628}"/>
              </a:ext>
            </a:extLst>
          </p:cNvPr>
          <p:cNvSpPr>
            <a:spLocks noGrp="1"/>
          </p:cNvSpPr>
          <p:nvPr>
            <p:ph type="sldNum" sz="quarter" idx="12"/>
          </p:nvPr>
        </p:nvSpPr>
        <p:spPr/>
        <p:txBody>
          <a:bodyPr/>
          <a:lstStyle/>
          <a:p>
            <a:fld id="{A5A5BB79-2CAF-413B-8B84-03B77B24F7F5}" type="slidenum">
              <a:rPr lang="en-IN" smtClean="0"/>
              <a:t>‹#›</a:t>
            </a:fld>
            <a:endParaRPr lang="en-IN"/>
          </a:p>
        </p:txBody>
      </p:sp>
    </p:spTree>
    <p:extLst>
      <p:ext uri="{BB962C8B-B14F-4D97-AF65-F5344CB8AC3E}">
        <p14:creationId xmlns:p14="http://schemas.microsoft.com/office/powerpoint/2010/main" val="3471920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EF036-FDED-4C7B-8E99-500808BBE6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F81CB8D-69A1-4F97-9F74-737FA1DB5A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A073C7-BB57-47C3-A270-70C054B66716}"/>
              </a:ext>
            </a:extLst>
          </p:cNvPr>
          <p:cNvSpPr>
            <a:spLocks noGrp="1"/>
          </p:cNvSpPr>
          <p:nvPr>
            <p:ph type="dt" sz="half" idx="10"/>
          </p:nvPr>
        </p:nvSpPr>
        <p:spPr/>
        <p:txBody>
          <a:bodyPr/>
          <a:lstStyle/>
          <a:p>
            <a:fld id="{0F3522CE-832C-4B7D-AC47-F45C165C039A}" type="datetimeFigureOut">
              <a:rPr lang="en-IN" smtClean="0"/>
              <a:t>06-08-2025</a:t>
            </a:fld>
            <a:endParaRPr lang="en-IN"/>
          </a:p>
        </p:txBody>
      </p:sp>
      <p:sp>
        <p:nvSpPr>
          <p:cNvPr id="5" name="Footer Placeholder 4">
            <a:extLst>
              <a:ext uri="{FF2B5EF4-FFF2-40B4-BE49-F238E27FC236}">
                <a16:creationId xmlns:a16="http://schemas.microsoft.com/office/drawing/2014/main" id="{3BC6BD9E-0DBC-45A3-AB90-3C5DB21DE5F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070D347-E13F-4B13-B150-7F59C676A92D}"/>
              </a:ext>
            </a:extLst>
          </p:cNvPr>
          <p:cNvSpPr>
            <a:spLocks noGrp="1"/>
          </p:cNvSpPr>
          <p:nvPr>
            <p:ph type="sldNum" sz="quarter" idx="12"/>
          </p:nvPr>
        </p:nvSpPr>
        <p:spPr/>
        <p:txBody>
          <a:bodyPr/>
          <a:lstStyle/>
          <a:p>
            <a:fld id="{A5A5BB79-2CAF-413B-8B84-03B77B24F7F5}" type="slidenum">
              <a:rPr lang="en-IN" smtClean="0"/>
              <a:t>‹#›</a:t>
            </a:fld>
            <a:endParaRPr lang="en-IN"/>
          </a:p>
        </p:txBody>
      </p:sp>
    </p:spTree>
    <p:extLst>
      <p:ext uri="{BB962C8B-B14F-4D97-AF65-F5344CB8AC3E}">
        <p14:creationId xmlns:p14="http://schemas.microsoft.com/office/powerpoint/2010/main" val="3235775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3CF70-BC4C-47F8-9D84-37FCCA93DD1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92DFCB1-16BC-4A29-88EF-A32D7BF8F8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A56EA77-5D94-43AC-A586-042BDDCC5A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B1CEB03-6CC0-40BC-8E4D-F11914C1B0B2}"/>
              </a:ext>
            </a:extLst>
          </p:cNvPr>
          <p:cNvSpPr>
            <a:spLocks noGrp="1"/>
          </p:cNvSpPr>
          <p:nvPr>
            <p:ph type="dt" sz="half" idx="10"/>
          </p:nvPr>
        </p:nvSpPr>
        <p:spPr/>
        <p:txBody>
          <a:bodyPr/>
          <a:lstStyle/>
          <a:p>
            <a:fld id="{0F3522CE-832C-4B7D-AC47-F45C165C039A}" type="datetimeFigureOut">
              <a:rPr lang="en-IN" smtClean="0"/>
              <a:t>06-08-2025</a:t>
            </a:fld>
            <a:endParaRPr lang="en-IN"/>
          </a:p>
        </p:txBody>
      </p:sp>
      <p:sp>
        <p:nvSpPr>
          <p:cNvPr id="6" name="Footer Placeholder 5">
            <a:extLst>
              <a:ext uri="{FF2B5EF4-FFF2-40B4-BE49-F238E27FC236}">
                <a16:creationId xmlns:a16="http://schemas.microsoft.com/office/drawing/2014/main" id="{EA2821A3-9375-4703-83DA-0E224204F56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1FC24D5-2352-43E3-9A00-78DFBA64BE6A}"/>
              </a:ext>
            </a:extLst>
          </p:cNvPr>
          <p:cNvSpPr>
            <a:spLocks noGrp="1"/>
          </p:cNvSpPr>
          <p:nvPr>
            <p:ph type="sldNum" sz="quarter" idx="12"/>
          </p:nvPr>
        </p:nvSpPr>
        <p:spPr/>
        <p:txBody>
          <a:bodyPr/>
          <a:lstStyle/>
          <a:p>
            <a:fld id="{A5A5BB79-2CAF-413B-8B84-03B77B24F7F5}" type="slidenum">
              <a:rPr lang="en-IN" smtClean="0"/>
              <a:t>‹#›</a:t>
            </a:fld>
            <a:endParaRPr lang="en-IN"/>
          </a:p>
        </p:txBody>
      </p:sp>
    </p:spTree>
    <p:extLst>
      <p:ext uri="{BB962C8B-B14F-4D97-AF65-F5344CB8AC3E}">
        <p14:creationId xmlns:p14="http://schemas.microsoft.com/office/powerpoint/2010/main" val="1256637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CFCF8-1BEC-4A6B-BDFF-21DDE1F170F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C6CCF63-148A-437A-A10E-6F063BCE27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8206CB-6A0F-45F9-91A4-0D4F6FABB71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F90B725-11AC-4E84-A876-D0ACD9A369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20F165-771F-4EE8-ABD1-4027C51869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04F1393-DC78-4967-84E8-6243A94FAA3A}"/>
              </a:ext>
            </a:extLst>
          </p:cNvPr>
          <p:cNvSpPr>
            <a:spLocks noGrp="1"/>
          </p:cNvSpPr>
          <p:nvPr>
            <p:ph type="dt" sz="half" idx="10"/>
          </p:nvPr>
        </p:nvSpPr>
        <p:spPr/>
        <p:txBody>
          <a:bodyPr/>
          <a:lstStyle/>
          <a:p>
            <a:fld id="{0F3522CE-832C-4B7D-AC47-F45C165C039A}" type="datetimeFigureOut">
              <a:rPr lang="en-IN" smtClean="0"/>
              <a:t>06-08-2025</a:t>
            </a:fld>
            <a:endParaRPr lang="en-IN"/>
          </a:p>
        </p:txBody>
      </p:sp>
      <p:sp>
        <p:nvSpPr>
          <p:cNvPr id="8" name="Footer Placeholder 7">
            <a:extLst>
              <a:ext uri="{FF2B5EF4-FFF2-40B4-BE49-F238E27FC236}">
                <a16:creationId xmlns:a16="http://schemas.microsoft.com/office/drawing/2014/main" id="{CB3E9DF6-711D-4A1C-91B8-91FA1A46F49B}"/>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C5E0AA0E-D08C-4350-82C1-096957A29C42}"/>
              </a:ext>
            </a:extLst>
          </p:cNvPr>
          <p:cNvSpPr>
            <a:spLocks noGrp="1"/>
          </p:cNvSpPr>
          <p:nvPr>
            <p:ph type="sldNum" sz="quarter" idx="12"/>
          </p:nvPr>
        </p:nvSpPr>
        <p:spPr/>
        <p:txBody>
          <a:bodyPr/>
          <a:lstStyle/>
          <a:p>
            <a:fld id="{A5A5BB79-2CAF-413B-8B84-03B77B24F7F5}" type="slidenum">
              <a:rPr lang="en-IN" smtClean="0"/>
              <a:t>‹#›</a:t>
            </a:fld>
            <a:endParaRPr lang="en-IN"/>
          </a:p>
        </p:txBody>
      </p:sp>
    </p:spTree>
    <p:extLst>
      <p:ext uri="{BB962C8B-B14F-4D97-AF65-F5344CB8AC3E}">
        <p14:creationId xmlns:p14="http://schemas.microsoft.com/office/powerpoint/2010/main" val="176861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6A9EB-419D-4125-BF42-94956EFFB72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EE326FC-82F1-487F-BE31-F89E0A425346}"/>
              </a:ext>
            </a:extLst>
          </p:cNvPr>
          <p:cNvSpPr>
            <a:spLocks noGrp="1"/>
          </p:cNvSpPr>
          <p:nvPr>
            <p:ph type="dt" sz="half" idx="10"/>
          </p:nvPr>
        </p:nvSpPr>
        <p:spPr/>
        <p:txBody>
          <a:bodyPr/>
          <a:lstStyle/>
          <a:p>
            <a:fld id="{0F3522CE-832C-4B7D-AC47-F45C165C039A}" type="datetimeFigureOut">
              <a:rPr lang="en-IN" smtClean="0"/>
              <a:t>06-08-2025</a:t>
            </a:fld>
            <a:endParaRPr lang="en-IN"/>
          </a:p>
        </p:txBody>
      </p:sp>
      <p:sp>
        <p:nvSpPr>
          <p:cNvPr id="4" name="Footer Placeholder 3">
            <a:extLst>
              <a:ext uri="{FF2B5EF4-FFF2-40B4-BE49-F238E27FC236}">
                <a16:creationId xmlns:a16="http://schemas.microsoft.com/office/drawing/2014/main" id="{EFF1A4A5-0797-4560-94FF-467CDBD0BE80}"/>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8AB04E5E-7FA2-405A-902D-161FE303FF34}"/>
              </a:ext>
            </a:extLst>
          </p:cNvPr>
          <p:cNvSpPr>
            <a:spLocks noGrp="1"/>
          </p:cNvSpPr>
          <p:nvPr>
            <p:ph type="sldNum" sz="quarter" idx="12"/>
          </p:nvPr>
        </p:nvSpPr>
        <p:spPr/>
        <p:txBody>
          <a:bodyPr/>
          <a:lstStyle/>
          <a:p>
            <a:fld id="{A5A5BB79-2CAF-413B-8B84-03B77B24F7F5}" type="slidenum">
              <a:rPr lang="en-IN" smtClean="0"/>
              <a:t>‹#›</a:t>
            </a:fld>
            <a:endParaRPr lang="en-IN"/>
          </a:p>
        </p:txBody>
      </p:sp>
    </p:spTree>
    <p:extLst>
      <p:ext uri="{BB962C8B-B14F-4D97-AF65-F5344CB8AC3E}">
        <p14:creationId xmlns:p14="http://schemas.microsoft.com/office/powerpoint/2010/main" val="814261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EA4EBC-1CA0-41B5-941D-0C4F2CC9BDBC}"/>
              </a:ext>
            </a:extLst>
          </p:cNvPr>
          <p:cNvSpPr>
            <a:spLocks noGrp="1"/>
          </p:cNvSpPr>
          <p:nvPr>
            <p:ph type="dt" sz="half" idx="10"/>
          </p:nvPr>
        </p:nvSpPr>
        <p:spPr/>
        <p:txBody>
          <a:bodyPr/>
          <a:lstStyle/>
          <a:p>
            <a:fld id="{0F3522CE-832C-4B7D-AC47-F45C165C039A}" type="datetimeFigureOut">
              <a:rPr lang="en-IN" smtClean="0"/>
              <a:t>06-08-2025</a:t>
            </a:fld>
            <a:endParaRPr lang="en-IN"/>
          </a:p>
        </p:txBody>
      </p:sp>
      <p:sp>
        <p:nvSpPr>
          <p:cNvPr id="3" name="Footer Placeholder 2">
            <a:extLst>
              <a:ext uri="{FF2B5EF4-FFF2-40B4-BE49-F238E27FC236}">
                <a16:creationId xmlns:a16="http://schemas.microsoft.com/office/drawing/2014/main" id="{617A01DF-25E3-4A3A-86B7-464DEDEE9C26}"/>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5B9F4598-34D3-454B-90B5-23FD099FDA99}"/>
              </a:ext>
            </a:extLst>
          </p:cNvPr>
          <p:cNvSpPr>
            <a:spLocks noGrp="1"/>
          </p:cNvSpPr>
          <p:nvPr>
            <p:ph type="sldNum" sz="quarter" idx="12"/>
          </p:nvPr>
        </p:nvSpPr>
        <p:spPr/>
        <p:txBody>
          <a:bodyPr/>
          <a:lstStyle/>
          <a:p>
            <a:fld id="{A5A5BB79-2CAF-413B-8B84-03B77B24F7F5}" type="slidenum">
              <a:rPr lang="en-IN" smtClean="0"/>
              <a:t>‹#›</a:t>
            </a:fld>
            <a:endParaRPr lang="en-IN"/>
          </a:p>
        </p:txBody>
      </p:sp>
    </p:spTree>
    <p:extLst>
      <p:ext uri="{BB962C8B-B14F-4D97-AF65-F5344CB8AC3E}">
        <p14:creationId xmlns:p14="http://schemas.microsoft.com/office/powerpoint/2010/main" val="2745404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AF006-C743-4F49-BA88-95D556C234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35CA6BC-51BB-4FAB-8205-B4A7E92B33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CA11A31-46F5-49DD-AF28-6F30B3A3E5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82B56D-E7FD-43E8-B875-E4DFD3767408}"/>
              </a:ext>
            </a:extLst>
          </p:cNvPr>
          <p:cNvSpPr>
            <a:spLocks noGrp="1"/>
          </p:cNvSpPr>
          <p:nvPr>
            <p:ph type="dt" sz="half" idx="10"/>
          </p:nvPr>
        </p:nvSpPr>
        <p:spPr/>
        <p:txBody>
          <a:bodyPr/>
          <a:lstStyle/>
          <a:p>
            <a:fld id="{0F3522CE-832C-4B7D-AC47-F45C165C039A}" type="datetimeFigureOut">
              <a:rPr lang="en-IN" smtClean="0"/>
              <a:t>06-08-2025</a:t>
            </a:fld>
            <a:endParaRPr lang="en-IN"/>
          </a:p>
        </p:txBody>
      </p:sp>
      <p:sp>
        <p:nvSpPr>
          <p:cNvPr id="6" name="Footer Placeholder 5">
            <a:extLst>
              <a:ext uri="{FF2B5EF4-FFF2-40B4-BE49-F238E27FC236}">
                <a16:creationId xmlns:a16="http://schemas.microsoft.com/office/drawing/2014/main" id="{6FB96098-76BE-4B66-9E59-565DBAF9D5A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D91824E-908B-480D-991B-1E3AC9819CF2}"/>
              </a:ext>
            </a:extLst>
          </p:cNvPr>
          <p:cNvSpPr>
            <a:spLocks noGrp="1"/>
          </p:cNvSpPr>
          <p:nvPr>
            <p:ph type="sldNum" sz="quarter" idx="12"/>
          </p:nvPr>
        </p:nvSpPr>
        <p:spPr/>
        <p:txBody>
          <a:bodyPr/>
          <a:lstStyle/>
          <a:p>
            <a:fld id="{A5A5BB79-2CAF-413B-8B84-03B77B24F7F5}" type="slidenum">
              <a:rPr lang="en-IN" smtClean="0"/>
              <a:t>‹#›</a:t>
            </a:fld>
            <a:endParaRPr lang="en-IN"/>
          </a:p>
        </p:txBody>
      </p:sp>
    </p:spTree>
    <p:extLst>
      <p:ext uri="{BB962C8B-B14F-4D97-AF65-F5344CB8AC3E}">
        <p14:creationId xmlns:p14="http://schemas.microsoft.com/office/powerpoint/2010/main" val="1340267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2FB4C-EE43-4CE6-9463-94476DE53D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47B8BCF-642E-4480-B5E1-EF28F97FF4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09A72D2-463C-4688-A668-D8E5F64DD2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54BA3D-7A37-4126-905D-C1F8F0890230}"/>
              </a:ext>
            </a:extLst>
          </p:cNvPr>
          <p:cNvSpPr>
            <a:spLocks noGrp="1"/>
          </p:cNvSpPr>
          <p:nvPr>
            <p:ph type="dt" sz="half" idx="10"/>
          </p:nvPr>
        </p:nvSpPr>
        <p:spPr/>
        <p:txBody>
          <a:bodyPr/>
          <a:lstStyle/>
          <a:p>
            <a:fld id="{0F3522CE-832C-4B7D-AC47-F45C165C039A}" type="datetimeFigureOut">
              <a:rPr lang="en-IN" smtClean="0"/>
              <a:t>06-08-2025</a:t>
            </a:fld>
            <a:endParaRPr lang="en-IN"/>
          </a:p>
        </p:txBody>
      </p:sp>
      <p:sp>
        <p:nvSpPr>
          <p:cNvPr id="6" name="Footer Placeholder 5">
            <a:extLst>
              <a:ext uri="{FF2B5EF4-FFF2-40B4-BE49-F238E27FC236}">
                <a16:creationId xmlns:a16="http://schemas.microsoft.com/office/drawing/2014/main" id="{34093291-4CD5-4651-9B54-D2507B24F90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0996799-EE4B-4802-90A1-700E5DECDB88}"/>
              </a:ext>
            </a:extLst>
          </p:cNvPr>
          <p:cNvSpPr>
            <a:spLocks noGrp="1"/>
          </p:cNvSpPr>
          <p:nvPr>
            <p:ph type="sldNum" sz="quarter" idx="12"/>
          </p:nvPr>
        </p:nvSpPr>
        <p:spPr/>
        <p:txBody>
          <a:bodyPr/>
          <a:lstStyle/>
          <a:p>
            <a:fld id="{A5A5BB79-2CAF-413B-8B84-03B77B24F7F5}" type="slidenum">
              <a:rPr lang="en-IN" smtClean="0"/>
              <a:t>‹#›</a:t>
            </a:fld>
            <a:endParaRPr lang="en-IN"/>
          </a:p>
        </p:txBody>
      </p:sp>
    </p:spTree>
    <p:extLst>
      <p:ext uri="{BB962C8B-B14F-4D97-AF65-F5344CB8AC3E}">
        <p14:creationId xmlns:p14="http://schemas.microsoft.com/office/powerpoint/2010/main" val="2757645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CAF0A-3C57-482D-BAC5-438BD05854D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BA9452D-2197-422A-AC89-B732C10590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944450C-0C34-4857-89CC-E2F42B91AA08}"/>
              </a:ext>
            </a:extLst>
          </p:cNvPr>
          <p:cNvSpPr>
            <a:spLocks noGrp="1"/>
          </p:cNvSpPr>
          <p:nvPr>
            <p:ph type="dt" sz="half" idx="10"/>
          </p:nvPr>
        </p:nvSpPr>
        <p:spPr/>
        <p:txBody>
          <a:bodyPr/>
          <a:lstStyle/>
          <a:p>
            <a:fld id="{0F3522CE-832C-4B7D-AC47-F45C165C039A}" type="datetimeFigureOut">
              <a:rPr lang="en-IN" smtClean="0"/>
              <a:t>06-08-2025</a:t>
            </a:fld>
            <a:endParaRPr lang="en-IN"/>
          </a:p>
        </p:txBody>
      </p:sp>
      <p:sp>
        <p:nvSpPr>
          <p:cNvPr id="5" name="Footer Placeholder 4">
            <a:extLst>
              <a:ext uri="{FF2B5EF4-FFF2-40B4-BE49-F238E27FC236}">
                <a16:creationId xmlns:a16="http://schemas.microsoft.com/office/drawing/2014/main" id="{6DA888A8-167C-4E48-9491-D08E7179F47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DD2DF85-B80C-419E-BBEA-631BFCA38AD0}"/>
              </a:ext>
            </a:extLst>
          </p:cNvPr>
          <p:cNvSpPr>
            <a:spLocks noGrp="1"/>
          </p:cNvSpPr>
          <p:nvPr>
            <p:ph type="sldNum" sz="quarter" idx="12"/>
          </p:nvPr>
        </p:nvSpPr>
        <p:spPr/>
        <p:txBody>
          <a:bodyPr/>
          <a:lstStyle/>
          <a:p>
            <a:fld id="{A5A5BB79-2CAF-413B-8B84-03B77B24F7F5}" type="slidenum">
              <a:rPr lang="en-IN" smtClean="0"/>
              <a:t>‹#›</a:t>
            </a:fld>
            <a:endParaRPr lang="en-IN"/>
          </a:p>
        </p:txBody>
      </p:sp>
    </p:spTree>
    <p:extLst>
      <p:ext uri="{BB962C8B-B14F-4D97-AF65-F5344CB8AC3E}">
        <p14:creationId xmlns:p14="http://schemas.microsoft.com/office/powerpoint/2010/main" val="6383271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AAF4F7-066D-4735-8188-CD112B09898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E28DDD3-D978-4C5B-BAD8-556A928DD52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6684C0E-7E27-491D-9CAB-C4C11EB21E3C}"/>
              </a:ext>
            </a:extLst>
          </p:cNvPr>
          <p:cNvSpPr>
            <a:spLocks noGrp="1"/>
          </p:cNvSpPr>
          <p:nvPr>
            <p:ph type="dt" sz="half" idx="10"/>
          </p:nvPr>
        </p:nvSpPr>
        <p:spPr/>
        <p:txBody>
          <a:bodyPr/>
          <a:lstStyle/>
          <a:p>
            <a:fld id="{0F3522CE-832C-4B7D-AC47-F45C165C039A}" type="datetimeFigureOut">
              <a:rPr lang="en-IN" smtClean="0"/>
              <a:t>06-08-2025</a:t>
            </a:fld>
            <a:endParaRPr lang="en-IN"/>
          </a:p>
        </p:txBody>
      </p:sp>
      <p:sp>
        <p:nvSpPr>
          <p:cNvPr id="5" name="Footer Placeholder 4">
            <a:extLst>
              <a:ext uri="{FF2B5EF4-FFF2-40B4-BE49-F238E27FC236}">
                <a16:creationId xmlns:a16="http://schemas.microsoft.com/office/drawing/2014/main" id="{872A9770-2A67-487F-A866-8E37CCE1FD3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EDB86D7-42A2-474B-9E93-B3F57B664BBC}"/>
              </a:ext>
            </a:extLst>
          </p:cNvPr>
          <p:cNvSpPr>
            <a:spLocks noGrp="1"/>
          </p:cNvSpPr>
          <p:nvPr>
            <p:ph type="sldNum" sz="quarter" idx="12"/>
          </p:nvPr>
        </p:nvSpPr>
        <p:spPr/>
        <p:txBody>
          <a:bodyPr/>
          <a:lstStyle/>
          <a:p>
            <a:fld id="{A5A5BB79-2CAF-413B-8B84-03B77B24F7F5}" type="slidenum">
              <a:rPr lang="en-IN" smtClean="0"/>
              <a:t>‹#›</a:t>
            </a:fld>
            <a:endParaRPr lang="en-IN"/>
          </a:p>
        </p:txBody>
      </p:sp>
    </p:spTree>
    <p:extLst>
      <p:ext uri="{BB962C8B-B14F-4D97-AF65-F5344CB8AC3E}">
        <p14:creationId xmlns:p14="http://schemas.microsoft.com/office/powerpoint/2010/main" val="100030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0EFDFB-DAD6-45B5-9ACC-E5C9D6E775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AD196E9-C3D7-4BB5-A3D9-0A3D394B84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6078B6C-AE42-49CE-9EC2-951B5FEEF3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3522CE-832C-4B7D-AC47-F45C165C039A}" type="datetimeFigureOut">
              <a:rPr lang="en-IN" smtClean="0"/>
              <a:t>06-08-2025</a:t>
            </a:fld>
            <a:endParaRPr lang="en-IN"/>
          </a:p>
        </p:txBody>
      </p:sp>
      <p:sp>
        <p:nvSpPr>
          <p:cNvPr id="5" name="Footer Placeholder 4">
            <a:extLst>
              <a:ext uri="{FF2B5EF4-FFF2-40B4-BE49-F238E27FC236}">
                <a16:creationId xmlns:a16="http://schemas.microsoft.com/office/drawing/2014/main" id="{509795BA-8538-4C69-83EC-DEFDCBD745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D06516A2-27B9-4284-8F46-E21815CB49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A5BB79-2CAF-413B-8B84-03B77B24F7F5}" type="slidenum">
              <a:rPr lang="en-IN" smtClean="0"/>
              <a:t>‹#›</a:t>
            </a:fld>
            <a:endParaRPr lang="en-IN"/>
          </a:p>
        </p:txBody>
      </p:sp>
    </p:spTree>
    <p:extLst>
      <p:ext uri="{BB962C8B-B14F-4D97-AF65-F5344CB8AC3E}">
        <p14:creationId xmlns:p14="http://schemas.microsoft.com/office/powerpoint/2010/main" val="18515337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hyperlink" Target="https://www.geeksforgeeks.org/ml-cost-function-in-logistic-regression/" TargetMode="External"/><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hyperlink" Target="https://www.geeksforgeeks.org/how-to-implement-a-gradient-descent-in-python-to-find-a-local-minimu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5D8ADC2-D13F-4E0F-9C3D-9AA6152812F5}"/>
              </a:ext>
            </a:extLst>
          </p:cNvPr>
          <p:cNvSpPr>
            <a:spLocks noGrp="1"/>
          </p:cNvSpPr>
          <p:nvPr>
            <p:ph type="ctrTitle"/>
          </p:nvPr>
        </p:nvSpPr>
        <p:spPr>
          <a:xfrm>
            <a:off x="2555631" y="1441938"/>
            <a:ext cx="7080738" cy="3974124"/>
          </a:xfrm>
        </p:spPr>
        <p:txBody>
          <a:bodyPr vert="horz" lIns="91440" tIns="45720" rIns="91440" bIns="45720" rtlCol="0" anchor="ctr">
            <a:normAutofit/>
          </a:bodyPr>
          <a:lstStyle/>
          <a:p>
            <a:r>
              <a:rPr lang="en-US" sz="5400">
                <a:solidFill>
                  <a:schemeClr val="bg1">
                    <a:lumMod val="95000"/>
                    <a:lumOff val="5000"/>
                  </a:schemeClr>
                </a:solidFill>
              </a:rPr>
              <a:t>Artificial Intelligence and Machine Learning</a:t>
            </a:r>
            <a:br>
              <a:rPr lang="en-US" sz="5400">
                <a:solidFill>
                  <a:schemeClr val="bg1">
                    <a:lumMod val="95000"/>
                    <a:lumOff val="5000"/>
                  </a:schemeClr>
                </a:solidFill>
              </a:rPr>
            </a:br>
            <a:br>
              <a:rPr lang="en-US" sz="5400">
                <a:solidFill>
                  <a:schemeClr val="bg1">
                    <a:lumMod val="95000"/>
                    <a:lumOff val="5000"/>
                  </a:schemeClr>
                </a:solidFill>
              </a:rPr>
            </a:br>
            <a:r>
              <a:rPr lang="en-US" sz="5400">
                <a:solidFill>
                  <a:schemeClr val="bg1">
                    <a:lumMod val="95000"/>
                    <a:lumOff val="5000"/>
                  </a:schemeClr>
                </a:solidFill>
              </a:rPr>
              <a:t>Lecture -4</a:t>
            </a:r>
          </a:p>
        </p:txBody>
      </p:sp>
    </p:spTree>
    <p:extLst>
      <p:ext uri="{BB962C8B-B14F-4D97-AF65-F5344CB8AC3E}">
        <p14:creationId xmlns:p14="http://schemas.microsoft.com/office/powerpoint/2010/main" val="236970036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EDBE1-DFA7-44E0-BBDC-DBA0CA57947B}"/>
              </a:ext>
            </a:extLst>
          </p:cNvPr>
          <p:cNvSpPr>
            <a:spLocks noGrp="1"/>
          </p:cNvSpPr>
          <p:nvPr>
            <p:ph type="title"/>
          </p:nvPr>
        </p:nvSpPr>
        <p:spPr>
          <a:xfrm>
            <a:off x="153742" y="604910"/>
            <a:ext cx="11494307" cy="295422"/>
          </a:xfrm>
        </p:spPr>
        <p:txBody>
          <a:bodyPr>
            <a:normAutofit fontScale="90000"/>
          </a:bodyPr>
          <a:lstStyle/>
          <a:p>
            <a:r>
              <a:rPr lang="en-US" sz="3600" b="1" i="0" dirty="0">
                <a:solidFill>
                  <a:schemeClr val="tx1"/>
                </a:solidFill>
                <a:effectLst/>
                <a:latin typeface="Nunito" pitchFamily="2" charset="0"/>
              </a:rPr>
              <a:t>Cost function or Loss Function for Linear Regression</a:t>
            </a:r>
            <a:br>
              <a:rPr lang="en-US" b="1" i="0" dirty="0">
                <a:solidFill>
                  <a:schemeClr val="tx1"/>
                </a:solidFill>
                <a:effectLst/>
                <a:latin typeface="Nunito" pitchFamily="2" charset="0"/>
              </a:rPr>
            </a:br>
            <a:endParaRPr lang="en-IN" dirty="0">
              <a:solidFill>
                <a:schemeClr val="tx1"/>
              </a:solidFill>
            </a:endParaRPr>
          </a:p>
        </p:txBody>
      </p:sp>
      <p:sp>
        <p:nvSpPr>
          <p:cNvPr id="4" name="Content Placeholder 2">
            <a:extLst>
              <a:ext uri="{FF2B5EF4-FFF2-40B4-BE49-F238E27FC236}">
                <a16:creationId xmlns:a16="http://schemas.microsoft.com/office/drawing/2014/main" id="{79C9132D-B116-4828-8F08-73E27DB3C909}"/>
              </a:ext>
            </a:extLst>
          </p:cNvPr>
          <p:cNvSpPr txBox="1">
            <a:spLocks/>
          </p:cNvSpPr>
          <p:nvPr/>
        </p:nvSpPr>
        <p:spPr>
          <a:xfrm>
            <a:off x="126983" y="900332"/>
            <a:ext cx="11873133" cy="590843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algn="just"/>
            <a:r>
              <a:rPr lang="en-US" b="1" i="1" dirty="0">
                <a:solidFill>
                  <a:schemeClr val="tx1"/>
                </a:solidFill>
                <a:effectLst/>
                <a:latin typeface="inter-bold"/>
              </a:rPr>
              <a:t>A cost function is an important parameter that determines how well a machine learning model performs for a given dataset.</a:t>
            </a:r>
            <a:r>
              <a:rPr lang="en-US" b="0" i="0" dirty="0">
                <a:solidFill>
                  <a:schemeClr val="tx1"/>
                </a:solidFill>
                <a:effectLst/>
                <a:latin typeface="inter-regular"/>
              </a:rPr>
              <a:t> </a:t>
            </a:r>
          </a:p>
          <a:p>
            <a:pPr algn="just"/>
            <a:r>
              <a:rPr lang="en-US" dirty="0">
                <a:latin typeface="Times New Roman" panose="02020603050405020304" pitchFamily="18" charset="0"/>
                <a:cs typeface="Times New Roman" panose="02020603050405020304" pitchFamily="18" charset="0"/>
              </a:rPr>
              <a:t>It calculates the difference between the actual value and predicted value and represents it as a single real number.</a:t>
            </a:r>
          </a:p>
          <a:p>
            <a:pPr algn="just"/>
            <a:r>
              <a:rPr lang="en-US" dirty="0">
                <a:latin typeface="Times New Roman" panose="02020603050405020304" pitchFamily="18" charset="0"/>
                <a:cs typeface="Times New Roman" panose="02020603050405020304" pitchFamily="18" charset="0"/>
              </a:rPr>
              <a:t>The goal of training a model is to </a:t>
            </a:r>
            <a:r>
              <a:rPr lang="en-US" dirty="0">
                <a:solidFill>
                  <a:srgbClr val="FF0000"/>
                </a:solidFill>
                <a:latin typeface="Times New Roman" panose="02020603050405020304" pitchFamily="18" charset="0"/>
                <a:cs typeface="Times New Roman" panose="02020603050405020304" pitchFamily="18" charset="0"/>
              </a:rPr>
              <a:t>minimize</a:t>
            </a:r>
            <a:r>
              <a:rPr lang="en-US" dirty="0">
                <a:latin typeface="Times New Roman" panose="02020603050405020304" pitchFamily="18" charset="0"/>
                <a:cs typeface="Times New Roman" panose="02020603050405020304" pitchFamily="18" charset="0"/>
              </a:rPr>
              <a:t> the cost function.</a:t>
            </a:r>
          </a:p>
          <a:p>
            <a:pPr algn="just"/>
            <a:r>
              <a:rPr lang="en-US" dirty="0">
                <a:solidFill>
                  <a:schemeClr val="tx1"/>
                </a:solidFill>
                <a:latin typeface="Times New Roman" panose="02020603050405020304" pitchFamily="18" charset="0"/>
                <a:cs typeface="Times New Roman" panose="02020603050405020304" pitchFamily="18" charset="0"/>
              </a:rPr>
              <a:t>For Linear Regression, we use the Mean Squared Error (MSE) cost function, which is the average of squared error occurred between the predicted values and actual values. It can be written as:</a:t>
            </a:r>
          </a:p>
          <a:p>
            <a:endParaRPr lang="en-IN" dirty="0">
              <a:solidFill>
                <a:schemeClr val="tx1"/>
              </a:solidFill>
            </a:endParaRPr>
          </a:p>
          <a:p>
            <a:pPr marL="0" indent="0" algn="just">
              <a:buNone/>
            </a:pPr>
            <a:endParaRPr lang="en-US" sz="2100" dirty="0">
              <a:solidFill>
                <a:schemeClr val="tx1"/>
              </a:solidFill>
              <a:latin typeface="Times New Roman" panose="02020603050405020304" pitchFamily="18" charset="0"/>
              <a:cs typeface="Times New Roman" panose="02020603050405020304" pitchFamily="18" charset="0"/>
            </a:endParaRPr>
          </a:p>
          <a:p>
            <a:pPr algn="just"/>
            <a:r>
              <a:rPr lang="en-US" sz="2100" dirty="0">
                <a:solidFill>
                  <a:schemeClr val="tx1"/>
                </a:solidFill>
                <a:latin typeface="Times New Roman" panose="02020603050405020304" pitchFamily="18" charset="0"/>
                <a:cs typeface="Times New Roman" panose="02020603050405020304" pitchFamily="18" charset="0"/>
              </a:rPr>
              <a:t>Where </a:t>
            </a:r>
            <a:r>
              <a:rPr lang="en-US" sz="2100" dirty="0" err="1">
                <a:latin typeface="Times New Roman" panose="02020603050405020304" pitchFamily="18" charset="0"/>
                <a:cs typeface="Times New Roman" panose="02020603050405020304" pitchFamily="18" charset="0"/>
              </a:rPr>
              <a:t>y</a:t>
            </a:r>
            <a:r>
              <a:rPr lang="en-US" sz="2100" dirty="0" err="1">
                <a:solidFill>
                  <a:schemeClr val="tx1"/>
                </a:solidFill>
                <a:latin typeface="Times New Roman" panose="02020603050405020304" pitchFamily="18" charset="0"/>
                <a:cs typeface="Times New Roman" panose="02020603050405020304" pitchFamily="18" charset="0"/>
              </a:rPr>
              <a:t>i</a:t>
            </a:r>
            <a:r>
              <a:rPr lang="en-US" sz="2100" dirty="0">
                <a:solidFill>
                  <a:schemeClr val="tx1"/>
                </a:solidFill>
                <a:latin typeface="Times New Roman" panose="02020603050405020304" pitchFamily="18" charset="0"/>
                <a:cs typeface="Times New Roman" panose="02020603050405020304" pitchFamily="18" charset="0"/>
              </a:rPr>
              <a:t>​ : actual value; mxi​ +c: predicted value; m: slope; c: intercept; n: number of data points</a:t>
            </a:r>
          </a:p>
          <a:p>
            <a:pPr algn="just"/>
            <a:endParaRPr lang="en-US" sz="2100" b="1" dirty="0">
              <a:solidFill>
                <a:srgbClr val="FF0000"/>
              </a:solidFill>
              <a:latin typeface="Times New Roman" panose="02020603050405020304" pitchFamily="18" charset="0"/>
              <a:cs typeface="Times New Roman" panose="02020603050405020304" pitchFamily="18" charset="0"/>
            </a:endParaRPr>
          </a:p>
          <a:p>
            <a:pPr algn="just"/>
            <a:r>
              <a:rPr lang="en-US" sz="2100" b="1" dirty="0">
                <a:solidFill>
                  <a:srgbClr val="FF0000"/>
                </a:solidFill>
                <a:latin typeface="Times New Roman" panose="02020603050405020304" pitchFamily="18" charset="0"/>
                <a:cs typeface="Times New Roman" panose="02020603050405020304" pitchFamily="18" charset="0"/>
              </a:rPr>
              <a:t>Residuals: </a:t>
            </a:r>
            <a:r>
              <a:rPr lang="en-US" sz="2100" dirty="0">
                <a:solidFill>
                  <a:schemeClr val="tx1"/>
                </a:solidFill>
                <a:latin typeface="Times New Roman" panose="02020603050405020304" pitchFamily="18" charset="0"/>
                <a:cs typeface="Times New Roman" panose="02020603050405020304" pitchFamily="18" charset="0"/>
              </a:rPr>
              <a:t>The distance between the actual value and predicted values is called residual. If the observed points are far from the regression line, then the residual will be high, and so cost function will high. If the scatter points are close to the regression line, then the residual will be small and hence the cost function.</a:t>
            </a:r>
          </a:p>
          <a:p>
            <a:pPr marL="0" indent="0" algn="just">
              <a:buNone/>
            </a:pPr>
            <a:endParaRPr lang="en-US" dirty="0">
              <a:solidFill>
                <a:schemeClr val="tx1"/>
              </a:solidFill>
              <a:latin typeface="Times New Roman" panose="02020603050405020304" pitchFamily="18" charset="0"/>
              <a:cs typeface="Times New Roman" panose="02020603050405020304" pitchFamily="18" charset="0"/>
            </a:endParaRPr>
          </a:p>
          <a:p>
            <a:pPr algn="just"/>
            <a:endParaRPr lang="en-US" b="0" i="0" dirty="0">
              <a:solidFill>
                <a:schemeClr val="tx1"/>
              </a:solidFill>
              <a:effectLst/>
              <a:latin typeface="Times New Roman" panose="02020603050405020304" pitchFamily="18" charset="0"/>
              <a:cs typeface="Times New Roman" panose="02020603050405020304" pitchFamily="18" charset="0"/>
            </a:endParaRPr>
          </a:p>
          <a:p>
            <a:pPr algn="just"/>
            <a:endParaRPr lang="en-US" b="0" i="0" dirty="0">
              <a:solidFill>
                <a:schemeClr val="tx1"/>
              </a:solidFill>
              <a:effectLst/>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8388F551-BA6C-4F12-B741-7A53D623EF20}"/>
              </a:ext>
            </a:extLst>
          </p:cNvPr>
          <p:cNvPicPr>
            <a:picLocks noChangeAspect="1"/>
          </p:cNvPicPr>
          <p:nvPr/>
        </p:nvPicPr>
        <p:blipFill>
          <a:blip r:embed="rId2"/>
          <a:stretch>
            <a:fillRect/>
          </a:stretch>
        </p:blipFill>
        <p:spPr>
          <a:xfrm>
            <a:off x="3593108" y="3588209"/>
            <a:ext cx="3858079" cy="872032"/>
          </a:xfrm>
          <a:prstGeom prst="rect">
            <a:avLst/>
          </a:prstGeom>
        </p:spPr>
      </p:pic>
    </p:spTree>
    <p:extLst>
      <p:ext uri="{BB962C8B-B14F-4D97-AF65-F5344CB8AC3E}">
        <p14:creationId xmlns:p14="http://schemas.microsoft.com/office/powerpoint/2010/main" val="2807282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72198-C3F4-4A0A-93EC-5BFB048D7060}"/>
              </a:ext>
            </a:extLst>
          </p:cNvPr>
          <p:cNvSpPr>
            <a:spLocks noGrp="1"/>
          </p:cNvSpPr>
          <p:nvPr>
            <p:ph type="title"/>
          </p:nvPr>
        </p:nvSpPr>
        <p:spPr>
          <a:xfrm>
            <a:off x="187930" y="125541"/>
            <a:ext cx="4341868" cy="605979"/>
          </a:xfrm>
        </p:spPr>
        <p:txBody>
          <a:bodyPr/>
          <a:lstStyle/>
          <a:p>
            <a:r>
              <a:rPr lang="en-US" sz="3200" dirty="0">
                <a:solidFill>
                  <a:schemeClr val="tx1"/>
                </a:solidFill>
                <a:latin typeface="Times New Roman" panose="02020603050405020304" pitchFamily="18" charset="0"/>
                <a:cs typeface="Times New Roman" panose="02020603050405020304" pitchFamily="18" charset="0"/>
              </a:rPr>
              <a:t>Why Use Cost Function?</a:t>
            </a:r>
            <a:endParaRPr lang="en-IN" sz="3200" dirty="0">
              <a:solidFill>
                <a:schemeClr val="tx1"/>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AD4410C9-1AC3-4265-9517-A2E2E0E703AD}"/>
              </a:ext>
            </a:extLst>
          </p:cNvPr>
          <p:cNvSpPr txBox="1"/>
          <p:nvPr/>
        </p:nvSpPr>
        <p:spPr>
          <a:xfrm>
            <a:off x="291766" y="689419"/>
            <a:ext cx="8476064" cy="2446824"/>
          </a:xfrm>
          <a:prstGeom prst="rect">
            <a:avLst/>
          </a:prstGeom>
          <a:noFill/>
        </p:spPr>
        <p:txBody>
          <a:bodyPr wrap="square">
            <a:spAutoFit/>
          </a:bodyPr>
          <a:lstStyle/>
          <a:p>
            <a:pPr marL="285750" indent="-285750" algn="just">
              <a:buFont typeface="Wingdings" panose="05000000000000000000" pitchFamily="2" charset="2"/>
              <a:buChar char="v"/>
            </a:pPr>
            <a:r>
              <a:rPr lang="en-US" sz="1700" b="0" i="0" dirty="0">
                <a:effectLst/>
                <a:latin typeface="inter-regular"/>
              </a:rPr>
              <a:t>While there are different accuracy parameters, then why do we need a Cost function for the Machine learning model. So, we can understand it with an example of the classification of data. </a:t>
            </a:r>
          </a:p>
          <a:p>
            <a:pPr marL="285750" indent="-285750" algn="just">
              <a:buFont typeface="Wingdings" panose="05000000000000000000" pitchFamily="2" charset="2"/>
              <a:buChar char="v"/>
            </a:pPr>
            <a:r>
              <a:rPr lang="en-US" sz="1700" b="0" i="0" dirty="0">
                <a:effectLst/>
                <a:latin typeface="inter-regular"/>
              </a:rPr>
              <a:t>Suppose we have a dataset that contains the height and weights of cats &amp; dogs, and we need to classify them accordingly. If we plot the records using these two features, we will get a scatter plot as </a:t>
            </a:r>
            <a:r>
              <a:rPr lang="en-US" sz="1700" dirty="0">
                <a:latin typeface="inter-regular"/>
              </a:rPr>
              <a:t>shown in the right topmost figure.</a:t>
            </a:r>
          </a:p>
          <a:p>
            <a:pPr algn="just"/>
            <a:endParaRPr lang="en-US" sz="1700" dirty="0">
              <a:latin typeface="inter-regular"/>
            </a:endParaRPr>
          </a:p>
          <a:p>
            <a:pPr marL="285750" indent="-285750" algn="just">
              <a:buFont typeface="Wingdings" panose="05000000000000000000" pitchFamily="2" charset="2"/>
              <a:buChar char="v"/>
            </a:pPr>
            <a:r>
              <a:rPr lang="en-US" sz="1700" b="0" i="0" dirty="0">
                <a:effectLst/>
                <a:latin typeface="inter-regular"/>
              </a:rPr>
              <a:t>In the above image, the green dots are cats, and the orange dots are dogs. Below are the three possible solutions for this classification problem.</a:t>
            </a:r>
            <a:endParaRPr lang="en-IN" sz="1700" dirty="0"/>
          </a:p>
        </p:txBody>
      </p:sp>
      <p:pic>
        <p:nvPicPr>
          <p:cNvPr id="7" name="Picture 6">
            <a:extLst>
              <a:ext uri="{FF2B5EF4-FFF2-40B4-BE49-F238E27FC236}">
                <a16:creationId xmlns:a16="http://schemas.microsoft.com/office/drawing/2014/main" id="{3442D382-7329-4363-AB1C-7E2322C697A4}"/>
              </a:ext>
            </a:extLst>
          </p:cNvPr>
          <p:cNvPicPr>
            <a:picLocks noChangeAspect="1"/>
          </p:cNvPicPr>
          <p:nvPr/>
        </p:nvPicPr>
        <p:blipFill>
          <a:blip r:embed="rId2"/>
          <a:stretch>
            <a:fillRect/>
          </a:stretch>
        </p:blipFill>
        <p:spPr>
          <a:xfrm>
            <a:off x="8955314" y="125541"/>
            <a:ext cx="3048756" cy="2517588"/>
          </a:xfrm>
          <a:prstGeom prst="rect">
            <a:avLst/>
          </a:prstGeom>
        </p:spPr>
      </p:pic>
      <p:pic>
        <p:nvPicPr>
          <p:cNvPr id="9" name="Picture 8">
            <a:extLst>
              <a:ext uri="{FF2B5EF4-FFF2-40B4-BE49-F238E27FC236}">
                <a16:creationId xmlns:a16="http://schemas.microsoft.com/office/drawing/2014/main" id="{357F7ADE-1025-4E5E-8B9C-BA233116F974}"/>
              </a:ext>
            </a:extLst>
          </p:cNvPr>
          <p:cNvPicPr>
            <a:picLocks noChangeAspect="1"/>
          </p:cNvPicPr>
          <p:nvPr/>
        </p:nvPicPr>
        <p:blipFill>
          <a:blip r:embed="rId3"/>
          <a:stretch>
            <a:fillRect/>
          </a:stretch>
        </p:blipFill>
        <p:spPr>
          <a:xfrm>
            <a:off x="1286186" y="3125989"/>
            <a:ext cx="8344378" cy="2002504"/>
          </a:xfrm>
          <a:prstGeom prst="rect">
            <a:avLst/>
          </a:prstGeom>
        </p:spPr>
      </p:pic>
      <p:sp>
        <p:nvSpPr>
          <p:cNvPr id="11" name="TextBox 10">
            <a:extLst>
              <a:ext uri="{FF2B5EF4-FFF2-40B4-BE49-F238E27FC236}">
                <a16:creationId xmlns:a16="http://schemas.microsoft.com/office/drawing/2014/main" id="{DD840E16-D52D-4B14-84C1-8CDF22687C47}"/>
              </a:ext>
            </a:extLst>
          </p:cNvPr>
          <p:cNvSpPr txBox="1"/>
          <p:nvPr/>
        </p:nvSpPr>
        <p:spPr>
          <a:xfrm>
            <a:off x="291766" y="5128493"/>
            <a:ext cx="11712304" cy="1754326"/>
          </a:xfrm>
          <a:prstGeom prst="rect">
            <a:avLst/>
          </a:prstGeom>
          <a:noFill/>
        </p:spPr>
        <p:txBody>
          <a:bodyPr wrap="square">
            <a:spAutoFit/>
          </a:bodyPr>
          <a:lstStyle/>
          <a:p>
            <a:pPr marL="285750" indent="-285750" algn="just">
              <a:buFont typeface="Wingdings" panose="05000000000000000000" pitchFamily="2" charset="2"/>
              <a:buChar char="v"/>
            </a:pPr>
            <a:r>
              <a:rPr lang="en-US" b="0" i="0" dirty="0">
                <a:effectLst/>
                <a:latin typeface="inter-regular"/>
              </a:rPr>
              <a:t>In the above solutions, all three classifiers have high accuracy, but the third solution is the best because it correctly classifies each datapoint. The reason behind the best classification is that it is in mid between both the classes, not close or not far to any of them.</a:t>
            </a:r>
          </a:p>
          <a:p>
            <a:pPr marL="285750" indent="-285750" algn="just">
              <a:buFont typeface="Wingdings" panose="05000000000000000000" pitchFamily="2" charset="2"/>
              <a:buChar char="v"/>
            </a:pPr>
            <a:r>
              <a:rPr lang="en-US" b="0" i="0" dirty="0">
                <a:effectLst/>
                <a:latin typeface="inter-regular"/>
              </a:rPr>
              <a:t>To get such results, we need a Cost function. It means for getting the optimal solution; we need a Cost function. It calculated the difference between the actual values and predicted values and measured how wrong was our model in the prediction. By minimizing the value of the cost function, we can get the optimal solution.</a:t>
            </a:r>
            <a:endParaRPr lang="en-IN" dirty="0"/>
          </a:p>
        </p:txBody>
      </p:sp>
    </p:spTree>
    <p:extLst>
      <p:ext uri="{BB962C8B-B14F-4D97-AF65-F5344CB8AC3E}">
        <p14:creationId xmlns:p14="http://schemas.microsoft.com/office/powerpoint/2010/main" val="4254362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10983-0A07-4744-B3C9-2CE43D6025BF}"/>
              </a:ext>
            </a:extLst>
          </p:cNvPr>
          <p:cNvSpPr>
            <a:spLocks noGrp="1"/>
          </p:cNvSpPr>
          <p:nvPr>
            <p:ph type="title"/>
          </p:nvPr>
        </p:nvSpPr>
        <p:spPr>
          <a:xfrm>
            <a:off x="208601" y="231060"/>
            <a:ext cx="7880322" cy="1174953"/>
          </a:xfrm>
        </p:spPr>
        <p:txBody>
          <a:bodyPr>
            <a:normAutofit/>
          </a:bodyPr>
          <a:lstStyle/>
          <a:p>
            <a:r>
              <a:rPr lang="en-US" dirty="0"/>
              <a:t>Numerical on Cost Function</a:t>
            </a:r>
            <a:endParaRPr lang="en-IN" dirty="0"/>
          </a:p>
        </p:txBody>
      </p:sp>
      <p:sp>
        <p:nvSpPr>
          <p:cNvPr id="3" name="Content Placeholder 2">
            <a:extLst>
              <a:ext uri="{FF2B5EF4-FFF2-40B4-BE49-F238E27FC236}">
                <a16:creationId xmlns:a16="http://schemas.microsoft.com/office/drawing/2014/main" id="{CF696261-7890-41A9-8646-275CAE7DD58F}"/>
              </a:ext>
            </a:extLst>
          </p:cNvPr>
          <p:cNvSpPr>
            <a:spLocks noGrp="1"/>
          </p:cNvSpPr>
          <p:nvPr>
            <p:ph idx="1"/>
          </p:nvPr>
        </p:nvSpPr>
        <p:spPr>
          <a:xfrm>
            <a:off x="208601" y="1175657"/>
            <a:ext cx="6388844" cy="4093029"/>
          </a:xfrm>
        </p:spPr>
        <p:txBody>
          <a:bodyPr>
            <a:normAutofit/>
          </a:bodyPr>
          <a:lstStyle/>
          <a:p>
            <a:pPr marL="0" indent="0" algn="just">
              <a:buNone/>
            </a:pPr>
            <a:r>
              <a:rPr lang="en-US" sz="3000" dirty="0">
                <a:latin typeface="Times New Roman" panose="02020603050405020304" pitchFamily="18" charset="0"/>
                <a:cs typeface="Times New Roman" panose="02020603050405020304" pitchFamily="18" charset="0"/>
              </a:rPr>
              <a:t>You are given a dataset of the number of hours students studied (X) and their corresponding exam scores (Y). A linear regression model is trained and gives the hypothesis:</a:t>
            </a:r>
          </a:p>
          <a:p>
            <a:pPr marL="0" indent="0" algn="just">
              <a:buNone/>
            </a:pPr>
            <a:r>
              <a:rPr lang="en-US" sz="3000" dirty="0">
                <a:latin typeface="Times New Roman" panose="02020603050405020304" pitchFamily="18" charset="0"/>
                <a:cs typeface="Times New Roman" panose="02020603050405020304" pitchFamily="18" charset="0"/>
              </a:rPr>
              <a:t>                          </a:t>
            </a:r>
            <a:r>
              <a:rPr lang="cy-GB" sz="3000" dirty="0">
                <a:latin typeface="Times New Roman" panose="02020603050405020304" pitchFamily="18" charset="0"/>
                <a:cs typeface="Times New Roman" panose="02020603050405020304" pitchFamily="18" charset="0"/>
              </a:rPr>
              <a:t>ŷ</a:t>
            </a:r>
            <a:r>
              <a:rPr lang="en-US" sz="3000" dirty="0">
                <a:latin typeface="Times New Roman" panose="02020603050405020304" pitchFamily="18" charset="0"/>
                <a:cs typeface="Times New Roman" panose="02020603050405020304" pitchFamily="18" charset="0"/>
              </a:rPr>
              <a:t> = 2.5x+10 </a:t>
            </a:r>
          </a:p>
          <a:p>
            <a:pPr marL="0" indent="0" algn="just">
              <a:buNone/>
            </a:pPr>
            <a:r>
              <a:rPr lang="en-US" sz="3000" dirty="0">
                <a:latin typeface="Times New Roman" panose="02020603050405020304" pitchFamily="18" charset="0"/>
                <a:cs typeface="Times New Roman" panose="02020603050405020304" pitchFamily="18" charset="0"/>
              </a:rPr>
              <a:t>Now, compute the </a:t>
            </a:r>
            <a:r>
              <a:rPr lang="en-US" sz="3000" b="1" dirty="0">
                <a:latin typeface="Times New Roman" panose="02020603050405020304" pitchFamily="18" charset="0"/>
                <a:cs typeface="Times New Roman" panose="02020603050405020304" pitchFamily="18" charset="0"/>
              </a:rPr>
              <a:t>cost function (MSE)</a:t>
            </a:r>
            <a:r>
              <a:rPr lang="en-US" sz="3000" dirty="0">
                <a:latin typeface="Times New Roman" panose="02020603050405020304" pitchFamily="18" charset="0"/>
                <a:cs typeface="Times New Roman" panose="02020603050405020304" pitchFamily="18" charset="0"/>
              </a:rPr>
              <a:t> using the following dataset and use the below formula:</a:t>
            </a:r>
          </a:p>
          <a:p>
            <a:endParaRPr lang="en-IN" dirty="0"/>
          </a:p>
        </p:txBody>
      </p:sp>
      <p:graphicFrame>
        <p:nvGraphicFramePr>
          <p:cNvPr id="10" name="Table 9">
            <a:extLst>
              <a:ext uri="{FF2B5EF4-FFF2-40B4-BE49-F238E27FC236}">
                <a16:creationId xmlns:a16="http://schemas.microsoft.com/office/drawing/2014/main" id="{BA6246AF-6763-46F3-9ED6-158BDCF9C3F6}"/>
              </a:ext>
            </a:extLst>
          </p:cNvPr>
          <p:cNvGraphicFramePr>
            <a:graphicFrameLocks noGrp="1"/>
          </p:cNvGraphicFramePr>
          <p:nvPr>
            <p:extLst>
              <p:ext uri="{D42A27DB-BD31-4B8C-83A1-F6EECF244321}">
                <p14:modId xmlns:p14="http://schemas.microsoft.com/office/powerpoint/2010/main" val="261737459"/>
              </p:ext>
            </p:extLst>
          </p:nvPr>
        </p:nvGraphicFramePr>
        <p:xfrm>
          <a:off x="7064477" y="1175658"/>
          <a:ext cx="4660491" cy="4900679"/>
        </p:xfrm>
        <a:graphic>
          <a:graphicData uri="http://schemas.openxmlformats.org/drawingml/2006/table">
            <a:tbl>
              <a:tblPr firstRow="1" bandRow="1">
                <a:tableStyleId>{3B4B98B0-60AC-42C2-AFA5-B58CD77FA1E5}</a:tableStyleId>
              </a:tblPr>
              <a:tblGrid>
                <a:gridCol w="2389012">
                  <a:extLst>
                    <a:ext uri="{9D8B030D-6E8A-4147-A177-3AD203B41FA5}">
                      <a16:colId xmlns:a16="http://schemas.microsoft.com/office/drawing/2014/main" val="2713664076"/>
                    </a:ext>
                  </a:extLst>
                </a:gridCol>
                <a:gridCol w="2271479">
                  <a:extLst>
                    <a:ext uri="{9D8B030D-6E8A-4147-A177-3AD203B41FA5}">
                      <a16:colId xmlns:a16="http://schemas.microsoft.com/office/drawing/2014/main" val="1848487115"/>
                    </a:ext>
                  </a:extLst>
                </a:gridCol>
              </a:tblGrid>
              <a:tr h="1233504">
                <a:tc>
                  <a:txBody>
                    <a:bodyPr/>
                    <a:lstStyle/>
                    <a:p>
                      <a:pPr algn="ctr"/>
                      <a:r>
                        <a:rPr lang="en-IN" sz="2200">
                          <a:latin typeface="Times New Roman" panose="02020603050405020304" pitchFamily="18" charset="0"/>
                          <a:cs typeface="Times New Roman" panose="02020603050405020304" pitchFamily="18" charset="0"/>
                        </a:rPr>
                        <a:t>X (Hours Studied)</a:t>
                      </a:r>
                    </a:p>
                  </a:txBody>
                  <a:tcPr marL="113899" marR="113899" marT="56950" marB="56950" anchor="ctr"/>
                </a:tc>
                <a:tc>
                  <a:txBody>
                    <a:bodyPr/>
                    <a:lstStyle/>
                    <a:p>
                      <a:pPr algn="ctr"/>
                      <a:r>
                        <a:rPr lang="en-IN" sz="2200">
                          <a:latin typeface="Times New Roman" panose="02020603050405020304" pitchFamily="18" charset="0"/>
                          <a:cs typeface="Times New Roman" panose="02020603050405020304" pitchFamily="18" charset="0"/>
                        </a:rPr>
                        <a:t>Y (Actual Score)</a:t>
                      </a:r>
                    </a:p>
                  </a:txBody>
                  <a:tcPr marL="113899" marR="113899" marT="56950" marB="56950" anchor="ctr"/>
                </a:tc>
                <a:extLst>
                  <a:ext uri="{0D108BD9-81ED-4DB2-BD59-A6C34878D82A}">
                    <a16:rowId xmlns:a16="http://schemas.microsoft.com/office/drawing/2014/main" val="1220112943"/>
                  </a:ext>
                </a:extLst>
              </a:tr>
              <a:tr h="733435">
                <a:tc>
                  <a:txBody>
                    <a:bodyPr/>
                    <a:lstStyle/>
                    <a:p>
                      <a:pPr algn="ctr"/>
                      <a:r>
                        <a:rPr lang="en-IN" sz="2200">
                          <a:latin typeface="Times New Roman" panose="02020603050405020304" pitchFamily="18" charset="0"/>
                          <a:cs typeface="Times New Roman" panose="02020603050405020304" pitchFamily="18" charset="0"/>
                        </a:rPr>
                        <a:t>1</a:t>
                      </a:r>
                    </a:p>
                  </a:txBody>
                  <a:tcPr marL="113899" marR="113899" marT="56950" marB="56950" anchor="ctr"/>
                </a:tc>
                <a:tc>
                  <a:txBody>
                    <a:bodyPr/>
                    <a:lstStyle/>
                    <a:p>
                      <a:pPr algn="ctr"/>
                      <a:r>
                        <a:rPr lang="en-IN" sz="2200">
                          <a:latin typeface="Times New Roman" panose="02020603050405020304" pitchFamily="18" charset="0"/>
                          <a:cs typeface="Times New Roman" panose="02020603050405020304" pitchFamily="18" charset="0"/>
                        </a:rPr>
                        <a:t>15</a:t>
                      </a:r>
                    </a:p>
                  </a:txBody>
                  <a:tcPr marL="113899" marR="113899" marT="56950" marB="56950" anchor="ctr"/>
                </a:tc>
                <a:extLst>
                  <a:ext uri="{0D108BD9-81ED-4DB2-BD59-A6C34878D82A}">
                    <a16:rowId xmlns:a16="http://schemas.microsoft.com/office/drawing/2014/main" val="2914577575"/>
                  </a:ext>
                </a:extLst>
              </a:tr>
              <a:tr h="733435">
                <a:tc>
                  <a:txBody>
                    <a:bodyPr/>
                    <a:lstStyle/>
                    <a:p>
                      <a:pPr algn="ctr"/>
                      <a:r>
                        <a:rPr lang="en-IN" sz="2200">
                          <a:latin typeface="Times New Roman" panose="02020603050405020304" pitchFamily="18" charset="0"/>
                          <a:cs typeface="Times New Roman" panose="02020603050405020304" pitchFamily="18" charset="0"/>
                        </a:rPr>
                        <a:t>2</a:t>
                      </a:r>
                    </a:p>
                  </a:txBody>
                  <a:tcPr marL="113899" marR="113899" marT="56950" marB="56950" anchor="ctr"/>
                </a:tc>
                <a:tc>
                  <a:txBody>
                    <a:bodyPr/>
                    <a:lstStyle/>
                    <a:p>
                      <a:pPr algn="ctr"/>
                      <a:r>
                        <a:rPr lang="en-IN" sz="2200">
                          <a:latin typeface="Times New Roman" panose="02020603050405020304" pitchFamily="18" charset="0"/>
                          <a:cs typeface="Times New Roman" panose="02020603050405020304" pitchFamily="18" charset="0"/>
                        </a:rPr>
                        <a:t>18</a:t>
                      </a:r>
                    </a:p>
                  </a:txBody>
                  <a:tcPr marL="113899" marR="113899" marT="56950" marB="56950" anchor="ctr"/>
                </a:tc>
                <a:extLst>
                  <a:ext uri="{0D108BD9-81ED-4DB2-BD59-A6C34878D82A}">
                    <a16:rowId xmlns:a16="http://schemas.microsoft.com/office/drawing/2014/main" val="89309185"/>
                  </a:ext>
                </a:extLst>
              </a:tr>
              <a:tr h="733435">
                <a:tc>
                  <a:txBody>
                    <a:bodyPr/>
                    <a:lstStyle/>
                    <a:p>
                      <a:pPr algn="ctr"/>
                      <a:r>
                        <a:rPr lang="en-IN" sz="2200">
                          <a:latin typeface="Times New Roman" panose="02020603050405020304" pitchFamily="18" charset="0"/>
                          <a:cs typeface="Times New Roman" panose="02020603050405020304" pitchFamily="18" charset="0"/>
                        </a:rPr>
                        <a:t>3</a:t>
                      </a:r>
                    </a:p>
                  </a:txBody>
                  <a:tcPr marL="113899" marR="113899" marT="56950" marB="56950" anchor="ctr"/>
                </a:tc>
                <a:tc>
                  <a:txBody>
                    <a:bodyPr/>
                    <a:lstStyle/>
                    <a:p>
                      <a:pPr algn="ctr"/>
                      <a:r>
                        <a:rPr lang="en-IN" sz="2200" dirty="0">
                          <a:latin typeface="Times New Roman" panose="02020603050405020304" pitchFamily="18" charset="0"/>
                          <a:cs typeface="Times New Roman" panose="02020603050405020304" pitchFamily="18" charset="0"/>
                        </a:rPr>
                        <a:t>21</a:t>
                      </a:r>
                    </a:p>
                  </a:txBody>
                  <a:tcPr marL="113899" marR="113899" marT="56950" marB="56950" anchor="ctr"/>
                </a:tc>
                <a:extLst>
                  <a:ext uri="{0D108BD9-81ED-4DB2-BD59-A6C34878D82A}">
                    <a16:rowId xmlns:a16="http://schemas.microsoft.com/office/drawing/2014/main" val="2470214584"/>
                  </a:ext>
                </a:extLst>
              </a:tr>
              <a:tr h="733435">
                <a:tc>
                  <a:txBody>
                    <a:bodyPr/>
                    <a:lstStyle/>
                    <a:p>
                      <a:pPr algn="ctr"/>
                      <a:r>
                        <a:rPr lang="en-IN" sz="2200" dirty="0">
                          <a:latin typeface="Times New Roman" panose="02020603050405020304" pitchFamily="18" charset="0"/>
                          <a:cs typeface="Times New Roman" panose="02020603050405020304" pitchFamily="18" charset="0"/>
                        </a:rPr>
                        <a:t>4</a:t>
                      </a:r>
                    </a:p>
                  </a:txBody>
                  <a:tcPr marL="113899" marR="113899" marT="56950" marB="56950" anchor="ctr"/>
                </a:tc>
                <a:tc>
                  <a:txBody>
                    <a:bodyPr/>
                    <a:lstStyle/>
                    <a:p>
                      <a:pPr algn="ctr"/>
                      <a:r>
                        <a:rPr lang="en-IN" sz="2200">
                          <a:latin typeface="Times New Roman" panose="02020603050405020304" pitchFamily="18" charset="0"/>
                          <a:cs typeface="Times New Roman" panose="02020603050405020304" pitchFamily="18" charset="0"/>
                        </a:rPr>
                        <a:t>30</a:t>
                      </a:r>
                    </a:p>
                  </a:txBody>
                  <a:tcPr marL="113899" marR="113899" marT="56950" marB="56950" anchor="ctr"/>
                </a:tc>
                <a:extLst>
                  <a:ext uri="{0D108BD9-81ED-4DB2-BD59-A6C34878D82A}">
                    <a16:rowId xmlns:a16="http://schemas.microsoft.com/office/drawing/2014/main" val="3022945857"/>
                  </a:ext>
                </a:extLst>
              </a:tr>
              <a:tr h="733435">
                <a:tc>
                  <a:txBody>
                    <a:bodyPr/>
                    <a:lstStyle/>
                    <a:p>
                      <a:pPr algn="ctr"/>
                      <a:r>
                        <a:rPr lang="en-IN" sz="2200">
                          <a:latin typeface="Times New Roman" panose="02020603050405020304" pitchFamily="18" charset="0"/>
                          <a:cs typeface="Times New Roman" panose="02020603050405020304" pitchFamily="18" charset="0"/>
                        </a:rPr>
                        <a:t>5</a:t>
                      </a:r>
                    </a:p>
                  </a:txBody>
                  <a:tcPr marL="113899" marR="113899" marT="56950" marB="56950" anchor="ctr"/>
                </a:tc>
                <a:tc>
                  <a:txBody>
                    <a:bodyPr/>
                    <a:lstStyle/>
                    <a:p>
                      <a:pPr algn="ctr"/>
                      <a:r>
                        <a:rPr lang="en-IN" sz="2200" dirty="0">
                          <a:latin typeface="Times New Roman" panose="02020603050405020304" pitchFamily="18" charset="0"/>
                          <a:cs typeface="Times New Roman" panose="02020603050405020304" pitchFamily="18" charset="0"/>
                        </a:rPr>
                        <a:t>35</a:t>
                      </a:r>
                    </a:p>
                  </a:txBody>
                  <a:tcPr marL="113899" marR="113899" marT="56950" marB="56950" anchor="ctr"/>
                </a:tc>
                <a:extLst>
                  <a:ext uri="{0D108BD9-81ED-4DB2-BD59-A6C34878D82A}">
                    <a16:rowId xmlns:a16="http://schemas.microsoft.com/office/drawing/2014/main" val="3245177573"/>
                  </a:ext>
                </a:extLst>
              </a:tr>
            </a:tbl>
          </a:graphicData>
        </a:graphic>
      </p:graphicFrame>
      <p:pic>
        <p:nvPicPr>
          <p:cNvPr id="9" name="Picture 8">
            <a:extLst>
              <a:ext uri="{FF2B5EF4-FFF2-40B4-BE49-F238E27FC236}">
                <a16:creationId xmlns:a16="http://schemas.microsoft.com/office/drawing/2014/main" id="{9B0D6CA1-B534-47F3-A4E8-D03A7CFD0B11}"/>
              </a:ext>
            </a:extLst>
          </p:cNvPr>
          <p:cNvPicPr>
            <a:picLocks noChangeAspect="1"/>
          </p:cNvPicPr>
          <p:nvPr/>
        </p:nvPicPr>
        <p:blipFill>
          <a:blip r:embed="rId2"/>
          <a:stretch>
            <a:fillRect/>
          </a:stretch>
        </p:blipFill>
        <p:spPr>
          <a:xfrm>
            <a:off x="1433744" y="5323061"/>
            <a:ext cx="5025036" cy="1135796"/>
          </a:xfrm>
          <a:prstGeom prst="rect">
            <a:avLst/>
          </a:prstGeom>
        </p:spPr>
      </p:pic>
    </p:spTree>
    <p:extLst>
      <p:ext uri="{BB962C8B-B14F-4D97-AF65-F5344CB8AC3E}">
        <p14:creationId xmlns:p14="http://schemas.microsoft.com/office/powerpoint/2010/main" val="3822908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B527D-7B6A-4748-B91D-C57C2DA62C08}"/>
              </a:ext>
            </a:extLst>
          </p:cNvPr>
          <p:cNvSpPr>
            <a:spLocks noGrp="1"/>
          </p:cNvSpPr>
          <p:nvPr>
            <p:ph type="title"/>
          </p:nvPr>
        </p:nvSpPr>
        <p:spPr>
          <a:xfrm>
            <a:off x="187930" y="259184"/>
            <a:ext cx="4456642" cy="700833"/>
          </a:xfrm>
        </p:spPr>
        <p:txBody>
          <a:bodyPr/>
          <a:lstStyle/>
          <a:p>
            <a:r>
              <a:rPr lang="en-US" dirty="0">
                <a:latin typeface="Times New Roman" panose="02020603050405020304" pitchFamily="18" charset="0"/>
                <a:cs typeface="Times New Roman" panose="02020603050405020304" pitchFamily="18" charset="0"/>
              </a:rPr>
              <a:t>Solution</a:t>
            </a:r>
            <a:endParaRPr lang="en-IN"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4FAE59D5-9530-4EC4-A701-7F21F9D3F7F8}"/>
              </a:ext>
            </a:extLst>
          </p:cNvPr>
          <p:cNvPicPr>
            <a:picLocks noChangeAspect="1"/>
          </p:cNvPicPr>
          <p:nvPr/>
        </p:nvPicPr>
        <p:blipFill>
          <a:blip r:embed="rId2"/>
          <a:stretch>
            <a:fillRect/>
          </a:stretch>
        </p:blipFill>
        <p:spPr>
          <a:xfrm>
            <a:off x="57554" y="1088005"/>
            <a:ext cx="5172075" cy="3746247"/>
          </a:xfrm>
          <a:prstGeom prst="rect">
            <a:avLst/>
          </a:prstGeom>
        </p:spPr>
      </p:pic>
      <p:pic>
        <p:nvPicPr>
          <p:cNvPr id="10" name="Picture 9">
            <a:extLst>
              <a:ext uri="{FF2B5EF4-FFF2-40B4-BE49-F238E27FC236}">
                <a16:creationId xmlns:a16="http://schemas.microsoft.com/office/drawing/2014/main" id="{C912757E-E87D-49D3-821B-A13B4B4AB77C}"/>
              </a:ext>
            </a:extLst>
          </p:cNvPr>
          <p:cNvPicPr>
            <a:picLocks noChangeAspect="1"/>
          </p:cNvPicPr>
          <p:nvPr/>
        </p:nvPicPr>
        <p:blipFill>
          <a:blip r:embed="rId3"/>
          <a:stretch>
            <a:fillRect/>
          </a:stretch>
        </p:blipFill>
        <p:spPr>
          <a:xfrm>
            <a:off x="5302450" y="147327"/>
            <a:ext cx="6831996" cy="4070557"/>
          </a:xfrm>
          <a:prstGeom prst="rect">
            <a:avLst/>
          </a:prstGeom>
        </p:spPr>
      </p:pic>
      <p:pic>
        <p:nvPicPr>
          <p:cNvPr id="12" name="Picture 11">
            <a:extLst>
              <a:ext uri="{FF2B5EF4-FFF2-40B4-BE49-F238E27FC236}">
                <a16:creationId xmlns:a16="http://schemas.microsoft.com/office/drawing/2014/main" id="{6CA0F192-BA43-40B0-AF37-CC42A8B657CB}"/>
              </a:ext>
            </a:extLst>
          </p:cNvPr>
          <p:cNvPicPr>
            <a:picLocks noChangeAspect="1"/>
          </p:cNvPicPr>
          <p:nvPr/>
        </p:nvPicPr>
        <p:blipFill>
          <a:blip r:embed="rId4"/>
          <a:stretch>
            <a:fillRect/>
          </a:stretch>
        </p:blipFill>
        <p:spPr>
          <a:xfrm>
            <a:off x="5302450" y="4217885"/>
            <a:ext cx="6831995" cy="1232734"/>
          </a:xfrm>
          <a:prstGeom prst="rect">
            <a:avLst/>
          </a:prstGeom>
        </p:spPr>
      </p:pic>
      <p:pic>
        <p:nvPicPr>
          <p:cNvPr id="14" name="Picture 13">
            <a:extLst>
              <a:ext uri="{FF2B5EF4-FFF2-40B4-BE49-F238E27FC236}">
                <a16:creationId xmlns:a16="http://schemas.microsoft.com/office/drawing/2014/main" id="{EF90659C-1120-4F20-8488-6E6B239C6226}"/>
              </a:ext>
            </a:extLst>
          </p:cNvPr>
          <p:cNvPicPr>
            <a:picLocks noChangeAspect="1"/>
          </p:cNvPicPr>
          <p:nvPr/>
        </p:nvPicPr>
        <p:blipFill>
          <a:blip r:embed="rId5"/>
          <a:stretch>
            <a:fillRect/>
          </a:stretch>
        </p:blipFill>
        <p:spPr>
          <a:xfrm>
            <a:off x="5302450" y="5450620"/>
            <a:ext cx="6831995" cy="1009174"/>
          </a:xfrm>
          <a:prstGeom prst="rect">
            <a:avLst/>
          </a:prstGeom>
        </p:spPr>
      </p:pic>
    </p:spTree>
    <p:extLst>
      <p:ext uri="{BB962C8B-B14F-4D97-AF65-F5344CB8AC3E}">
        <p14:creationId xmlns:p14="http://schemas.microsoft.com/office/powerpoint/2010/main" val="2261811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F1B93-4094-4FF8-AB37-27DCB7F166D1}"/>
              </a:ext>
            </a:extLst>
          </p:cNvPr>
          <p:cNvSpPr>
            <a:spLocks noGrp="1"/>
          </p:cNvSpPr>
          <p:nvPr>
            <p:ph type="title"/>
          </p:nvPr>
        </p:nvSpPr>
        <p:spPr>
          <a:xfrm>
            <a:off x="127000" y="118383"/>
            <a:ext cx="10515600" cy="708932"/>
          </a:xfrm>
        </p:spPr>
        <p:txBody>
          <a:bodyPr/>
          <a:lstStyle/>
          <a:p>
            <a:r>
              <a:rPr lang="en-US"/>
              <a:t>Practice Problem</a:t>
            </a:r>
            <a:endParaRPr lang="en-IN" dirty="0"/>
          </a:p>
        </p:txBody>
      </p:sp>
      <p:sp>
        <p:nvSpPr>
          <p:cNvPr id="5" name="TextBox 4">
            <a:extLst>
              <a:ext uri="{FF2B5EF4-FFF2-40B4-BE49-F238E27FC236}">
                <a16:creationId xmlns:a16="http://schemas.microsoft.com/office/drawing/2014/main" id="{26B2D8AD-138A-45E7-8E2E-79934361752E}"/>
              </a:ext>
            </a:extLst>
          </p:cNvPr>
          <p:cNvSpPr txBox="1"/>
          <p:nvPr/>
        </p:nvSpPr>
        <p:spPr>
          <a:xfrm>
            <a:off x="245850" y="827315"/>
            <a:ext cx="11571011" cy="1323439"/>
          </a:xfrm>
          <a:prstGeom prst="rect">
            <a:avLst/>
          </a:prstGeom>
          <a:noFill/>
        </p:spPr>
        <p:txBody>
          <a:bodyPr wrap="square">
            <a:spAutoFit/>
          </a:bodyPr>
          <a:lstStyle/>
          <a:p>
            <a:r>
              <a:rPr lang="en-US" sz="2000">
                <a:latin typeface="Times New Roman" panose="02020603050405020304" pitchFamily="18" charset="0"/>
                <a:cs typeface="Times New Roman" panose="02020603050405020304" pitchFamily="18" charset="0"/>
              </a:rPr>
              <a:t>A company is analyzing how the number of advertising hours (X) influences product sales (Y). Based on historical data, the marketing team has trained a linear regression model that gives the following hypothesis:</a:t>
            </a:r>
          </a:p>
          <a:p>
            <a:pPr algn="ctr"/>
            <a:r>
              <a:rPr lang="cy-GB" sz="2000">
                <a:latin typeface="Times New Roman" panose="02020603050405020304" pitchFamily="18" charset="0"/>
                <a:cs typeface="Times New Roman" panose="02020603050405020304" pitchFamily="18" charset="0"/>
              </a:rPr>
              <a:t>ŷ</a:t>
            </a:r>
            <a:r>
              <a:rPr lang="en-US" sz="2000">
                <a:latin typeface="Times New Roman" panose="02020603050405020304" pitchFamily="18" charset="0"/>
                <a:cs typeface="Times New Roman" panose="02020603050405020304" pitchFamily="18" charset="0"/>
              </a:rPr>
              <a:t> = 4x+2 </a:t>
            </a:r>
          </a:p>
          <a:p>
            <a:r>
              <a:rPr lang="en-US" sz="2000">
                <a:latin typeface="Times New Roman" panose="02020603050405020304" pitchFamily="18" charset="0"/>
                <a:cs typeface="Times New Roman" panose="02020603050405020304" pitchFamily="18" charset="0"/>
              </a:rPr>
              <a:t>You're given the following dataset of advertising hours and observed sales (in thousands of units):</a:t>
            </a:r>
            <a:endParaRPr lang="en-US" sz="2000" dirty="0">
              <a:latin typeface="Times New Roman" panose="02020603050405020304" pitchFamily="18" charset="0"/>
              <a:cs typeface="Times New Roman" panose="02020603050405020304" pitchFamily="18" charset="0"/>
            </a:endParaRPr>
          </a:p>
        </p:txBody>
      </p:sp>
      <p:graphicFrame>
        <p:nvGraphicFramePr>
          <p:cNvPr id="6" name="Table 5">
            <a:extLst>
              <a:ext uri="{FF2B5EF4-FFF2-40B4-BE49-F238E27FC236}">
                <a16:creationId xmlns:a16="http://schemas.microsoft.com/office/drawing/2014/main" id="{6F947607-F521-45D4-89FD-52753BF17F45}"/>
              </a:ext>
            </a:extLst>
          </p:cNvPr>
          <p:cNvGraphicFramePr>
            <a:graphicFrameLocks noGrp="1"/>
          </p:cNvGraphicFramePr>
          <p:nvPr>
            <p:extLst>
              <p:ext uri="{D42A27DB-BD31-4B8C-83A1-F6EECF244321}">
                <p14:modId xmlns:p14="http://schemas.microsoft.com/office/powerpoint/2010/main" val="1916696681"/>
              </p:ext>
            </p:extLst>
          </p:nvPr>
        </p:nvGraphicFramePr>
        <p:xfrm>
          <a:off x="2661557" y="2331720"/>
          <a:ext cx="6868886" cy="2194560"/>
        </p:xfrm>
        <a:graphic>
          <a:graphicData uri="http://schemas.openxmlformats.org/drawingml/2006/table">
            <a:tbl>
              <a:tblPr>
                <a:tableStyleId>{D7AC3CCA-C797-4891-BE02-D94E43425B78}</a:tableStyleId>
              </a:tblPr>
              <a:tblGrid>
                <a:gridCol w="3434443">
                  <a:extLst>
                    <a:ext uri="{9D8B030D-6E8A-4147-A177-3AD203B41FA5}">
                      <a16:colId xmlns:a16="http://schemas.microsoft.com/office/drawing/2014/main" val="2993131256"/>
                    </a:ext>
                  </a:extLst>
                </a:gridCol>
                <a:gridCol w="3434443">
                  <a:extLst>
                    <a:ext uri="{9D8B030D-6E8A-4147-A177-3AD203B41FA5}">
                      <a16:colId xmlns:a16="http://schemas.microsoft.com/office/drawing/2014/main" val="1492940156"/>
                    </a:ext>
                  </a:extLst>
                </a:gridCol>
              </a:tblGrid>
              <a:tr h="0">
                <a:tc>
                  <a:txBody>
                    <a:bodyPr/>
                    <a:lstStyle/>
                    <a:p>
                      <a:r>
                        <a:rPr lang="en-IN"/>
                        <a:t>Advertising Hours (X)</a:t>
                      </a:r>
                    </a:p>
                  </a:txBody>
                  <a:tcPr anchor="ctr"/>
                </a:tc>
                <a:tc>
                  <a:txBody>
                    <a:bodyPr/>
                    <a:lstStyle/>
                    <a:p>
                      <a:r>
                        <a:rPr lang="en-IN"/>
                        <a:t>Actual Sales (Y)</a:t>
                      </a:r>
                    </a:p>
                  </a:txBody>
                  <a:tcPr anchor="ctr"/>
                </a:tc>
                <a:extLst>
                  <a:ext uri="{0D108BD9-81ED-4DB2-BD59-A6C34878D82A}">
                    <a16:rowId xmlns:a16="http://schemas.microsoft.com/office/drawing/2014/main" val="431101546"/>
                  </a:ext>
                </a:extLst>
              </a:tr>
              <a:tr h="0">
                <a:tc>
                  <a:txBody>
                    <a:bodyPr/>
                    <a:lstStyle/>
                    <a:p>
                      <a:r>
                        <a:rPr lang="en-IN"/>
                        <a:t>1</a:t>
                      </a:r>
                    </a:p>
                  </a:txBody>
                  <a:tcPr anchor="ctr"/>
                </a:tc>
                <a:tc>
                  <a:txBody>
                    <a:bodyPr/>
                    <a:lstStyle/>
                    <a:p>
                      <a:r>
                        <a:rPr lang="en-IN"/>
                        <a:t>8</a:t>
                      </a:r>
                    </a:p>
                  </a:txBody>
                  <a:tcPr anchor="ctr"/>
                </a:tc>
                <a:extLst>
                  <a:ext uri="{0D108BD9-81ED-4DB2-BD59-A6C34878D82A}">
                    <a16:rowId xmlns:a16="http://schemas.microsoft.com/office/drawing/2014/main" val="2733407962"/>
                  </a:ext>
                </a:extLst>
              </a:tr>
              <a:tr h="0">
                <a:tc>
                  <a:txBody>
                    <a:bodyPr/>
                    <a:lstStyle/>
                    <a:p>
                      <a:r>
                        <a:rPr lang="en-IN"/>
                        <a:t>2</a:t>
                      </a:r>
                    </a:p>
                  </a:txBody>
                  <a:tcPr anchor="ctr"/>
                </a:tc>
                <a:tc>
                  <a:txBody>
                    <a:bodyPr/>
                    <a:lstStyle/>
                    <a:p>
                      <a:r>
                        <a:rPr lang="en-IN"/>
                        <a:t>10</a:t>
                      </a:r>
                    </a:p>
                  </a:txBody>
                  <a:tcPr anchor="ctr"/>
                </a:tc>
                <a:extLst>
                  <a:ext uri="{0D108BD9-81ED-4DB2-BD59-A6C34878D82A}">
                    <a16:rowId xmlns:a16="http://schemas.microsoft.com/office/drawing/2014/main" val="1628421088"/>
                  </a:ext>
                </a:extLst>
              </a:tr>
              <a:tr h="0">
                <a:tc>
                  <a:txBody>
                    <a:bodyPr/>
                    <a:lstStyle/>
                    <a:p>
                      <a:r>
                        <a:rPr lang="en-IN"/>
                        <a:t>3</a:t>
                      </a:r>
                    </a:p>
                  </a:txBody>
                  <a:tcPr anchor="ctr"/>
                </a:tc>
                <a:tc>
                  <a:txBody>
                    <a:bodyPr/>
                    <a:lstStyle/>
                    <a:p>
                      <a:r>
                        <a:rPr lang="en-IN" dirty="0"/>
                        <a:t>15</a:t>
                      </a:r>
                    </a:p>
                  </a:txBody>
                  <a:tcPr anchor="ctr"/>
                </a:tc>
                <a:extLst>
                  <a:ext uri="{0D108BD9-81ED-4DB2-BD59-A6C34878D82A}">
                    <a16:rowId xmlns:a16="http://schemas.microsoft.com/office/drawing/2014/main" val="2243353932"/>
                  </a:ext>
                </a:extLst>
              </a:tr>
              <a:tr h="0">
                <a:tc>
                  <a:txBody>
                    <a:bodyPr/>
                    <a:lstStyle/>
                    <a:p>
                      <a:r>
                        <a:rPr lang="en-IN"/>
                        <a:t>4</a:t>
                      </a:r>
                    </a:p>
                  </a:txBody>
                  <a:tcPr anchor="ctr"/>
                </a:tc>
                <a:tc>
                  <a:txBody>
                    <a:bodyPr/>
                    <a:lstStyle/>
                    <a:p>
                      <a:r>
                        <a:rPr lang="en-IN"/>
                        <a:t>20</a:t>
                      </a:r>
                    </a:p>
                  </a:txBody>
                  <a:tcPr anchor="ctr"/>
                </a:tc>
                <a:extLst>
                  <a:ext uri="{0D108BD9-81ED-4DB2-BD59-A6C34878D82A}">
                    <a16:rowId xmlns:a16="http://schemas.microsoft.com/office/drawing/2014/main" val="3002455639"/>
                  </a:ext>
                </a:extLst>
              </a:tr>
              <a:tr h="0">
                <a:tc>
                  <a:txBody>
                    <a:bodyPr/>
                    <a:lstStyle/>
                    <a:p>
                      <a:r>
                        <a:rPr lang="en-IN"/>
                        <a:t>6</a:t>
                      </a:r>
                    </a:p>
                  </a:txBody>
                  <a:tcPr anchor="ctr"/>
                </a:tc>
                <a:tc>
                  <a:txBody>
                    <a:bodyPr/>
                    <a:lstStyle/>
                    <a:p>
                      <a:r>
                        <a:rPr lang="en-IN" dirty="0"/>
                        <a:t>28</a:t>
                      </a:r>
                    </a:p>
                  </a:txBody>
                  <a:tcPr anchor="ctr"/>
                </a:tc>
                <a:extLst>
                  <a:ext uri="{0D108BD9-81ED-4DB2-BD59-A6C34878D82A}">
                    <a16:rowId xmlns:a16="http://schemas.microsoft.com/office/drawing/2014/main" val="3802467596"/>
                  </a:ext>
                </a:extLst>
              </a:tr>
            </a:tbl>
          </a:graphicData>
        </a:graphic>
      </p:graphicFrame>
      <p:sp>
        <p:nvSpPr>
          <p:cNvPr id="15" name="TextBox 14">
            <a:extLst>
              <a:ext uri="{FF2B5EF4-FFF2-40B4-BE49-F238E27FC236}">
                <a16:creationId xmlns:a16="http://schemas.microsoft.com/office/drawing/2014/main" id="{510BDD6D-7261-4723-9C88-CE49EA8F7574}"/>
              </a:ext>
            </a:extLst>
          </p:cNvPr>
          <p:cNvSpPr txBox="1"/>
          <p:nvPr/>
        </p:nvSpPr>
        <p:spPr>
          <a:xfrm>
            <a:off x="245850" y="4853746"/>
            <a:ext cx="10642544" cy="1323439"/>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Using the given model, </a:t>
            </a:r>
            <a:r>
              <a:rPr lang="en-US" sz="2000" b="1" dirty="0">
                <a:latin typeface="Times New Roman" panose="02020603050405020304" pitchFamily="18" charset="0"/>
                <a:cs typeface="Times New Roman" panose="02020603050405020304" pitchFamily="18" charset="0"/>
              </a:rPr>
              <a:t>compute the cost function</a:t>
            </a:r>
            <a:r>
              <a:rPr lang="en-US" sz="2000" dirty="0">
                <a:latin typeface="Times New Roman" panose="02020603050405020304" pitchFamily="18" charset="0"/>
                <a:cs typeface="Times New Roman" panose="02020603050405020304" pitchFamily="18" charset="0"/>
              </a:rPr>
              <a:t> J(m, c) using </a:t>
            </a:r>
            <a:r>
              <a:rPr lang="en-US" sz="2000" b="1" dirty="0">
                <a:latin typeface="Times New Roman" panose="02020603050405020304" pitchFamily="18" charset="0"/>
                <a:cs typeface="Times New Roman" panose="02020603050405020304" pitchFamily="18" charset="0"/>
              </a:rPr>
              <a:t>Mean Squared Error (MSE)</a:t>
            </a:r>
            <a:r>
              <a:rPr lang="en-US" sz="2000" dirty="0">
                <a:latin typeface="Times New Roman" panose="02020603050405020304" pitchFamily="18" charset="0"/>
                <a:cs typeface="Times New Roman" panose="02020603050405020304" pitchFamily="18" charset="0"/>
              </a:rPr>
              <a:t>.</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Ans: J = 2.6</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9054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13286-D961-46FB-8580-5CE0D2B2D67B}"/>
              </a:ext>
            </a:extLst>
          </p:cNvPr>
          <p:cNvSpPr>
            <a:spLocks noGrp="1"/>
          </p:cNvSpPr>
          <p:nvPr>
            <p:ph type="title"/>
          </p:nvPr>
        </p:nvSpPr>
        <p:spPr>
          <a:xfrm>
            <a:off x="295422" y="203982"/>
            <a:ext cx="9252154" cy="654147"/>
          </a:xfrm>
        </p:spPr>
        <p:txBody>
          <a:bodyPr>
            <a:normAutofit fontScale="90000"/>
          </a:bodyPr>
          <a:lstStyle/>
          <a:p>
            <a:r>
              <a:rPr lang="en-IN" b="1" dirty="0"/>
              <a:t>What is gradient descent?</a:t>
            </a:r>
          </a:p>
        </p:txBody>
      </p:sp>
      <p:graphicFrame>
        <p:nvGraphicFramePr>
          <p:cNvPr id="5" name="Content Placeholder 2">
            <a:extLst>
              <a:ext uri="{FF2B5EF4-FFF2-40B4-BE49-F238E27FC236}">
                <a16:creationId xmlns:a16="http://schemas.microsoft.com/office/drawing/2014/main" id="{BD42E87C-4DBF-BBD0-8619-750D6BE54D49}"/>
              </a:ext>
            </a:extLst>
          </p:cNvPr>
          <p:cNvGraphicFramePr>
            <a:graphicFrameLocks noGrp="1"/>
          </p:cNvGraphicFramePr>
          <p:nvPr>
            <p:ph idx="1"/>
            <p:extLst>
              <p:ext uri="{D42A27DB-BD31-4B8C-83A1-F6EECF244321}">
                <p14:modId xmlns:p14="http://schemas.microsoft.com/office/powerpoint/2010/main" val="2417741488"/>
              </p:ext>
            </p:extLst>
          </p:nvPr>
        </p:nvGraphicFramePr>
        <p:xfrm>
          <a:off x="295422" y="1069145"/>
          <a:ext cx="11662115" cy="55848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84522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AF4B2-D495-4ECF-890A-F415FA3779F4}"/>
              </a:ext>
            </a:extLst>
          </p:cNvPr>
          <p:cNvSpPr>
            <a:spLocks noGrp="1"/>
          </p:cNvSpPr>
          <p:nvPr>
            <p:ph type="title"/>
          </p:nvPr>
        </p:nvSpPr>
        <p:spPr>
          <a:xfrm>
            <a:off x="420914" y="210457"/>
            <a:ext cx="9404723" cy="853568"/>
          </a:xfrm>
        </p:spPr>
        <p:txBody>
          <a:bodyPr>
            <a:normAutofit/>
          </a:bodyPr>
          <a:lstStyle/>
          <a:p>
            <a:r>
              <a:rPr lang="en-IN" dirty="0">
                <a:latin typeface="Times New Roman" panose="02020603050405020304" pitchFamily="18" charset="0"/>
                <a:cs typeface="Times New Roman" panose="02020603050405020304" pitchFamily="18" charset="0"/>
              </a:rPr>
              <a:t>Why Gradient Descent??</a:t>
            </a:r>
          </a:p>
        </p:txBody>
      </p:sp>
      <p:graphicFrame>
        <p:nvGraphicFramePr>
          <p:cNvPr id="5" name="Content Placeholder 2">
            <a:extLst>
              <a:ext uri="{FF2B5EF4-FFF2-40B4-BE49-F238E27FC236}">
                <a16:creationId xmlns:a16="http://schemas.microsoft.com/office/drawing/2014/main" id="{38BE1C4A-04E6-9685-322F-FE52383C11DF}"/>
              </a:ext>
            </a:extLst>
          </p:cNvPr>
          <p:cNvGraphicFramePr>
            <a:graphicFrameLocks noGrp="1"/>
          </p:cNvGraphicFramePr>
          <p:nvPr>
            <p:ph idx="1"/>
            <p:extLst>
              <p:ext uri="{D42A27DB-BD31-4B8C-83A1-F6EECF244321}">
                <p14:modId xmlns:p14="http://schemas.microsoft.com/office/powerpoint/2010/main" val="2470856145"/>
              </p:ext>
            </p:extLst>
          </p:nvPr>
        </p:nvGraphicFramePr>
        <p:xfrm>
          <a:off x="420914" y="1306286"/>
          <a:ext cx="11451772" cy="53412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1005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D9B5C-0DD9-4C6E-BCA8-D0147178A220}"/>
              </a:ext>
            </a:extLst>
          </p:cNvPr>
          <p:cNvSpPr>
            <a:spLocks noGrp="1"/>
          </p:cNvSpPr>
          <p:nvPr>
            <p:ph type="title"/>
          </p:nvPr>
        </p:nvSpPr>
        <p:spPr>
          <a:xfrm>
            <a:off x="236917" y="264460"/>
            <a:ext cx="5629222" cy="383239"/>
          </a:xfrm>
        </p:spPr>
        <p:txBody>
          <a:bodyPr vert="horz" lIns="91440" tIns="45720" rIns="91440" bIns="45720" rtlCol="0" anchor="t">
            <a:normAutofit fontScale="90000"/>
          </a:bodyPr>
          <a:lstStyle/>
          <a:p>
            <a:pPr>
              <a:lnSpc>
                <a:spcPct val="90000"/>
              </a:lnSpc>
            </a:pPr>
            <a:r>
              <a:rPr lang="en-US" sz="2900" dirty="0">
                <a:solidFill>
                  <a:schemeClr val="tx1"/>
                </a:solidFill>
                <a:effectLst/>
                <a:latin typeface="Times New Roman" panose="02020603050405020304" pitchFamily="18" charset="0"/>
                <a:cs typeface="Times New Roman" panose="02020603050405020304" pitchFamily="18" charset="0"/>
              </a:rPr>
              <a:t>How does Gradient Descent work</a:t>
            </a:r>
            <a:r>
              <a:rPr lang="en-US" sz="2900" dirty="0">
                <a:effectLst/>
                <a:latin typeface="Times New Roman" panose="02020603050405020304" pitchFamily="18" charset="0"/>
                <a:cs typeface="Times New Roman" panose="02020603050405020304" pitchFamily="18" charset="0"/>
              </a:rPr>
              <a:t>?</a:t>
            </a:r>
            <a:br>
              <a:rPr lang="en-US" sz="2900" dirty="0">
                <a:effectLst/>
              </a:rPr>
            </a:br>
            <a:endParaRPr lang="en-US" sz="2900" dirty="0"/>
          </a:p>
        </p:txBody>
      </p:sp>
      <p:pic>
        <p:nvPicPr>
          <p:cNvPr id="9" name="Picture 8">
            <a:extLst>
              <a:ext uri="{FF2B5EF4-FFF2-40B4-BE49-F238E27FC236}">
                <a16:creationId xmlns:a16="http://schemas.microsoft.com/office/drawing/2014/main" id="{27511973-7F8C-476C-A8C1-983155C17408}"/>
              </a:ext>
            </a:extLst>
          </p:cNvPr>
          <p:cNvPicPr>
            <a:picLocks noChangeAspect="1"/>
          </p:cNvPicPr>
          <p:nvPr/>
        </p:nvPicPr>
        <p:blipFill>
          <a:blip r:embed="rId2"/>
          <a:stretch>
            <a:fillRect/>
          </a:stretch>
        </p:blipFill>
        <p:spPr>
          <a:xfrm>
            <a:off x="6894246" y="3651586"/>
            <a:ext cx="2628467" cy="3206416"/>
          </a:xfrm>
          <a:prstGeom prst="rect">
            <a:avLst/>
          </a:prstGeom>
          <a:effectLst/>
        </p:spPr>
      </p:pic>
      <p:sp>
        <p:nvSpPr>
          <p:cNvPr id="5" name="TextBox 4">
            <a:extLst>
              <a:ext uri="{FF2B5EF4-FFF2-40B4-BE49-F238E27FC236}">
                <a16:creationId xmlns:a16="http://schemas.microsoft.com/office/drawing/2014/main" id="{264FC69C-23CE-4888-A515-D2091719A890}"/>
              </a:ext>
            </a:extLst>
          </p:cNvPr>
          <p:cNvSpPr txBox="1"/>
          <p:nvPr/>
        </p:nvSpPr>
        <p:spPr>
          <a:xfrm>
            <a:off x="1" y="815926"/>
            <a:ext cx="6894246" cy="6042074"/>
          </a:xfrm>
          <a:prstGeom prst="rect">
            <a:avLst/>
          </a:prstGeom>
        </p:spPr>
        <p:txBody>
          <a:bodyPr vert="horz" lIns="91440" tIns="45720" rIns="91440" bIns="45720" rtlCol="0">
            <a:noAutofit/>
          </a:bodyPr>
          <a:lstStyle/>
          <a:p>
            <a:pPr marL="285750" indent="-285750">
              <a:lnSpc>
                <a:spcPct val="90000"/>
              </a:lnSpc>
              <a:spcBef>
                <a:spcPts val="1000"/>
              </a:spcBef>
              <a:buClr>
                <a:schemeClr val="bg2">
                  <a:lumMod val="40000"/>
                  <a:lumOff val="60000"/>
                </a:schemeClr>
              </a:buClr>
              <a:buSzPct val="80000"/>
              <a:buFont typeface="Wingdings 3" charset="2"/>
              <a:buChar char=""/>
            </a:pPr>
            <a:r>
              <a:rPr lang="en-US" sz="2000" dirty="0">
                <a:effectLst/>
                <a:latin typeface="Times New Roman" panose="02020603050405020304" pitchFamily="18" charset="0"/>
                <a:ea typeface="+mj-ea"/>
                <a:cs typeface="Times New Roman" panose="02020603050405020304" pitchFamily="18" charset="0"/>
              </a:rPr>
              <a:t>Gradient descent works by moving downward toward the pits or valleys in the graph to find the minimum value. </a:t>
            </a:r>
          </a:p>
          <a:p>
            <a:pPr marL="285750" indent="-285750">
              <a:lnSpc>
                <a:spcPct val="90000"/>
              </a:lnSpc>
              <a:spcBef>
                <a:spcPts val="1000"/>
              </a:spcBef>
              <a:buClr>
                <a:schemeClr val="bg2">
                  <a:lumMod val="40000"/>
                  <a:lumOff val="60000"/>
                </a:schemeClr>
              </a:buClr>
              <a:buSzPct val="80000"/>
              <a:buFont typeface="Wingdings 3" charset="2"/>
              <a:buChar char=""/>
            </a:pPr>
            <a:r>
              <a:rPr lang="en-US" sz="2000" dirty="0">
                <a:effectLst/>
                <a:latin typeface="Times New Roman" panose="02020603050405020304" pitchFamily="18" charset="0"/>
                <a:ea typeface="+mj-ea"/>
                <a:cs typeface="Times New Roman" panose="02020603050405020304" pitchFamily="18" charset="0"/>
              </a:rPr>
              <a:t>This is achieved by taking the derivative of the cost function, as illustrated in the figure. </a:t>
            </a:r>
          </a:p>
          <a:p>
            <a:pPr marL="285750" indent="-285750">
              <a:lnSpc>
                <a:spcPct val="90000"/>
              </a:lnSpc>
              <a:spcBef>
                <a:spcPts val="1000"/>
              </a:spcBef>
              <a:buClr>
                <a:schemeClr val="bg2">
                  <a:lumMod val="40000"/>
                  <a:lumOff val="60000"/>
                </a:schemeClr>
              </a:buClr>
              <a:buSzPct val="80000"/>
              <a:buFont typeface="Wingdings 3" charset="2"/>
              <a:buChar char=""/>
            </a:pPr>
            <a:r>
              <a:rPr lang="en-US" sz="2000" dirty="0">
                <a:effectLst/>
                <a:latin typeface="Times New Roman" panose="02020603050405020304" pitchFamily="18" charset="0"/>
                <a:ea typeface="+mj-ea"/>
                <a:cs typeface="Times New Roman" panose="02020603050405020304" pitchFamily="18" charset="0"/>
              </a:rPr>
              <a:t>During each iteration, gradient descent step-downs the </a:t>
            </a:r>
            <a:r>
              <a:rPr lang="en-US" sz="2000" u="sng" dirty="0">
                <a:effectLst/>
                <a:latin typeface="Times New Roman" panose="02020603050405020304" pitchFamily="18" charset="0"/>
                <a:ea typeface="+mj-ea"/>
                <a:cs typeface="Times New Roman" panose="02020603050405020304" pitchFamily="18" charset="0"/>
                <a:hlinkClick r:id="rId3">
                  <a:extLst>
                    <a:ext uri="{A12FA001-AC4F-418D-AE19-62706E023703}">
                      <ahyp:hlinkClr xmlns:ahyp="http://schemas.microsoft.com/office/drawing/2018/hyperlinkcolor" val="tx"/>
                    </a:ext>
                  </a:extLst>
                </a:hlinkClick>
              </a:rPr>
              <a:t>cost function</a:t>
            </a:r>
            <a:r>
              <a:rPr lang="en-US" sz="2000" dirty="0">
                <a:effectLst/>
                <a:latin typeface="Times New Roman" panose="02020603050405020304" pitchFamily="18" charset="0"/>
                <a:ea typeface="+mj-ea"/>
                <a:cs typeface="Times New Roman" panose="02020603050405020304" pitchFamily="18" charset="0"/>
              </a:rPr>
              <a:t> in the direction of the steepest descent. </a:t>
            </a:r>
          </a:p>
          <a:p>
            <a:pPr marL="285750" indent="-285750">
              <a:lnSpc>
                <a:spcPct val="90000"/>
              </a:lnSpc>
              <a:spcBef>
                <a:spcPts val="1000"/>
              </a:spcBef>
              <a:buClr>
                <a:schemeClr val="bg2">
                  <a:lumMod val="40000"/>
                  <a:lumOff val="60000"/>
                </a:schemeClr>
              </a:buClr>
              <a:buSzPct val="80000"/>
              <a:buFont typeface="Wingdings 3" charset="2"/>
              <a:buChar char=""/>
            </a:pPr>
            <a:r>
              <a:rPr lang="en-US" sz="2000" dirty="0">
                <a:effectLst/>
                <a:latin typeface="Times New Roman" panose="02020603050405020304" pitchFamily="18" charset="0"/>
                <a:ea typeface="+mj-ea"/>
                <a:cs typeface="Times New Roman" panose="02020603050405020304" pitchFamily="18" charset="0"/>
              </a:rPr>
              <a:t>By adjusting the parameters in this direction, it seeks to reach the minimum of the cost function and find the best-fit values for the parameters. </a:t>
            </a:r>
          </a:p>
          <a:p>
            <a:pPr marL="285750" indent="-285750">
              <a:lnSpc>
                <a:spcPct val="90000"/>
              </a:lnSpc>
              <a:spcBef>
                <a:spcPts val="1000"/>
              </a:spcBef>
              <a:buClr>
                <a:schemeClr val="bg2">
                  <a:lumMod val="40000"/>
                  <a:lumOff val="60000"/>
                </a:schemeClr>
              </a:buClr>
              <a:buSzPct val="80000"/>
              <a:buFont typeface="Wingdings 3" charset="2"/>
              <a:buChar char=""/>
            </a:pPr>
            <a:r>
              <a:rPr lang="en-US" sz="2000" dirty="0">
                <a:effectLst/>
                <a:latin typeface="Times New Roman" panose="02020603050405020304" pitchFamily="18" charset="0"/>
                <a:ea typeface="+mj-ea"/>
                <a:cs typeface="Times New Roman" panose="02020603050405020304" pitchFamily="18" charset="0"/>
              </a:rPr>
              <a:t>The size of each step is determined by parameter α known as Learning Rate. </a:t>
            </a:r>
            <a:endParaRPr lang="en-US" sz="2000" dirty="0">
              <a:latin typeface="Times New Roman" panose="02020603050405020304" pitchFamily="18" charset="0"/>
              <a:ea typeface="+mj-ea"/>
              <a:cs typeface="Times New Roman" panose="02020603050405020304" pitchFamily="18" charset="0"/>
            </a:endParaRPr>
          </a:p>
          <a:p>
            <a:pPr marL="285750" indent="-285750">
              <a:lnSpc>
                <a:spcPct val="90000"/>
              </a:lnSpc>
              <a:spcBef>
                <a:spcPts val="1000"/>
              </a:spcBef>
              <a:buClr>
                <a:schemeClr val="bg2">
                  <a:lumMod val="40000"/>
                  <a:lumOff val="60000"/>
                </a:schemeClr>
              </a:buClr>
              <a:buSzPct val="80000"/>
              <a:buFont typeface="Wingdings 3" charset="2"/>
              <a:buChar char=""/>
            </a:pPr>
            <a:r>
              <a:rPr lang="en-US" sz="2000" dirty="0">
                <a:effectLst/>
                <a:latin typeface="Times New Roman" panose="02020603050405020304" pitchFamily="18" charset="0"/>
                <a:ea typeface="+mj-ea"/>
                <a:cs typeface="Times New Roman" panose="02020603050405020304" pitchFamily="18" charset="0"/>
              </a:rPr>
              <a:t>In the Gradient Descent algorithm, one can infer two points : </a:t>
            </a:r>
          </a:p>
          <a:p>
            <a:pPr marL="623888" indent="-258763" fontAlgn="base">
              <a:lnSpc>
                <a:spcPct val="90000"/>
              </a:lnSpc>
              <a:spcBef>
                <a:spcPts val="1000"/>
              </a:spcBef>
              <a:buClr>
                <a:schemeClr val="bg2">
                  <a:lumMod val="40000"/>
                  <a:lumOff val="60000"/>
                </a:schemeClr>
              </a:buClr>
              <a:buSzPct val="80000"/>
              <a:buFont typeface="Wingdings 3" charset="2"/>
              <a:buChar char=""/>
            </a:pPr>
            <a:r>
              <a:rPr lang="en-US" sz="2000" dirty="0">
                <a:solidFill>
                  <a:srgbClr val="FF0000"/>
                </a:solidFill>
                <a:effectLst/>
                <a:latin typeface="Times New Roman" panose="02020603050405020304" pitchFamily="18" charset="0"/>
                <a:ea typeface="+mj-ea"/>
                <a:cs typeface="Times New Roman" panose="02020603050405020304" pitchFamily="18" charset="0"/>
              </a:rPr>
              <a:t>If slope is +</a:t>
            </a:r>
            <a:r>
              <a:rPr lang="en-US" sz="2000" dirty="0" err="1">
                <a:solidFill>
                  <a:srgbClr val="FF0000"/>
                </a:solidFill>
                <a:effectLst/>
                <a:latin typeface="Times New Roman" panose="02020603050405020304" pitchFamily="18" charset="0"/>
                <a:ea typeface="+mj-ea"/>
                <a:cs typeface="Times New Roman" panose="02020603050405020304" pitchFamily="18" charset="0"/>
              </a:rPr>
              <a:t>ve</a:t>
            </a:r>
            <a:r>
              <a:rPr lang="en-US" sz="2000" dirty="0">
                <a:solidFill>
                  <a:srgbClr val="FF0000"/>
                </a:solidFill>
                <a:effectLst/>
                <a:latin typeface="Times New Roman" panose="02020603050405020304" pitchFamily="18" charset="0"/>
                <a:ea typeface="+mj-ea"/>
                <a:cs typeface="Times New Roman" panose="02020603050405020304" pitchFamily="18" charset="0"/>
              </a:rPr>
              <a:t> : θ= θ – (+</a:t>
            </a:r>
            <a:r>
              <a:rPr lang="en-US" sz="2000" dirty="0" err="1">
                <a:solidFill>
                  <a:srgbClr val="FF0000"/>
                </a:solidFill>
                <a:effectLst/>
                <a:latin typeface="Times New Roman" panose="02020603050405020304" pitchFamily="18" charset="0"/>
                <a:ea typeface="+mj-ea"/>
                <a:cs typeface="Times New Roman" panose="02020603050405020304" pitchFamily="18" charset="0"/>
              </a:rPr>
              <a:t>ve</a:t>
            </a:r>
            <a:r>
              <a:rPr lang="en-US" sz="2000" dirty="0">
                <a:solidFill>
                  <a:srgbClr val="FF0000"/>
                </a:solidFill>
                <a:effectLst/>
                <a:latin typeface="Times New Roman" panose="02020603050405020304" pitchFamily="18" charset="0"/>
                <a:ea typeface="+mj-ea"/>
                <a:cs typeface="Times New Roman" panose="02020603050405020304" pitchFamily="18" charset="0"/>
              </a:rPr>
              <a:t> value). Hence the value of θ decreases.</a:t>
            </a:r>
          </a:p>
          <a:p>
            <a:pPr marL="633413" indent="-268288" fontAlgn="base">
              <a:lnSpc>
                <a:spcPct val="90000"/>
              </a:lnSpc>
              <a:spcBef>
                <a:spcPts val="1000"/>
              </a:spcBef>
              <a:buClr>
                <a:schemeClr val="bg2">
                  <a:lumMod val="40000"/>
                  <a:lumOff val="60000"/>
                </a:schemeClr>
              </a:buClr>
              <a:buSzPct val="80000"/>
              <a:buFont typeface="Wingdings 3" charset="2"/>
              <a:buChar char=""/>
            </a:pPr>
            <a:r>
              <a:rPr lang="en-US" sz="2000" dirty="0">
                <a:solidFill>
                  <a:srgbClr val="FF0000"/>
                </a:solidFill>
                <a:latin typeface="Times New Roman" panose="02020603050405020304" pitchFamily="18" charset="0"/>
                <a:ea typeface="+mj-ea"/>
                <a:cs typeface="Times New Roman" panose="02020603050405020304" pitchFamily="18" charset="0"/>
              </a:rPr>
              <a:t>If slope is -</a:t>
            </a:r>
            <a:r>
              <a:rPr lang="en-US" sz="2000" dirty="0" err="1">
                <a:solidFill>
                  <a:srgbClr val="FF0000"/>
                </a:solidFill>
                <a:latin typeface="Times New Roman" panose="02020603050405020304" pitchFamily="18" charset="0"/>
                <a:ea typeface="+mj-ea"/>
                <a:cs typeface="Times New Roman" panose="02020603050405020304" pitchFamily="18" charset="0"/>
              </a:rPr>
              <a:t>ve</a:t>
            </a:r>
            <a:r>
              <a:rPr lang="en-US" sz="2000" dirty="0">
                <a:solidFill>
                  <a:srgbClr val="FF0000"/>
                </a:solidFill>
                <a:latin typeface="Times New Roman" panose="02020603050405020304" pitchFamily="18" charset="0"/>
                <a:ea typeface="+mj-ea"/>
                <a:cs typeface="Times New Roman" panose="02020603050405020304" pitchFamily="18" charset="0"/>
              </a:rPr>
              <a:t> :</a:t>
            </a:r>
            <a:r>
              <a:rPr lang="en-US" sz="2000" dirty="0">
                <a:solidFill>
                  <a:srgbClr val="FF0000"/>
                </a:solidFill>
                <a:effectLst/>
                <a:latin typeface="Times New Roman" panose="02020603050405020304" pitchFamily="18" charset="0"/>
                <a:ea typeface="+mj-ea"/>
                <a:cs typeface="Times New Roman" panose="02020603050405020304" pitchFamily="18" charset="0"/>
              </a:rPr>
              <a:t> θ</a:t>
            </a:r>
            <a:r>
              <a:rPr lang="en-US" sz="2000" baseline="-25000" dirty="0">
                <a:solidFill>
                  <a:srgbClr val="FF0000"/>
                </a:solidFill>
                <a:latin typeface="Times New Roman" panose="02020603050405020304" pitchFamily="18" charset="0"/>
                <a:ea typeface="+mj-ea"/>
                <a:cs typeface="Times New Roman" panose="02020603050405020304" pitchFamily="18" charset="0"/>
              </a:rPr>
              <a:t> </a:t>
            </a:r>
            <a:r>
              <a:rPr lang="en-US" sz="2000" dirty="0">
                <a:solidFill>
                  <a:srgbClr val="FF0000"/>
                </a:solidFill>
                <a:latin typeface="Times New Roman" panose="02020603050405020304" pitchFamily="18" charset="0"/>
                <a:ea typeface="+mj-ea"/>
                <a:cs typeface="Times New Roman" panose="02020603050405020304" pitchFamily="18" charset="0"/>
              </a:rPr>
              <a:t>= </a:t>
            </a:r>
            <a:r>
              <a:rPr lang="en-US" sz="2000" dirty="0">
                <a:solidFill>
                  <a:srgbClr val="FF0000"/>
                </a:solidFill>
                <a:effectLst/>
                <a:latin typeface="Times New Roman" panose="02020603050405020304" pitchFamily="18" charset="0"/>
                <a:ea typeface="+mj-ea"/>
                <a:cs typeface="Times New Roman" panose="02020603050405020304" pitchFamily="18" charset="0"/>
              </a:rPr>
              <a:t> θ </a:t>
            </a:r>
            <a:r>
              <a:rPr lang="en-US" sz="2000" dirty="0">
                <a:solidFill>
                  <a:srgbClr val="FF0000"/>
                </a:solidFill>
                <a:latin typeface="Times New Roman" panose="02020603050405020304" pitchFamily="18" charset="0"/>
                <a:ea typeface="+mj-ea"/>
                <a:cs typeface="Times New Roman" panose="02020603050405020304" pitchFamily="18" charset="0"/>
              </a:rPr>
              <a:t>– (-</a:t>
            </a:r>
            <a:r>
              <a:rPr lang="en-US" sz="2000" dirty="0" err="1">
                <a:solidFill>
                  <a:srgbClr val="FF0000"/>
                </a:solidFill>
                <a:latin typeface="Times New Roman" panose="02020603050405020304" pitchFamily="18" charset="0"/>
                <a:ea typeface="+mj-ea"/>
                <a:cs typeface="Times New Roman" panose="02020603050405020304" pitchFamily="18" charset="0"/>
              </a:rPr>
              <a:t>ve</a:t>
            </a:r>
            <a:r>
              <a:rPr lang="en-US" sz="2000" dirty="0">
                <a:solidFill>
                  <a:srgbClr val="FF0000"/>
                </a:solidFill>
                <a:latin typeface="Times New Roman" panose="02020603050405020304" pitchFamily="18" charset="0"/>
                <a:ea typeface="+mj-ea"/>
                <a:cs typeface="Times New Roman" panose="02020603050405020304" pitchFamily="18" charset="0"/>
              </a:rPr>
              <a:t> value). Hence the value of </a:t>
            </a:r>
            <a:r>
              <a:rPr lang="en-US" sz="2000" dirty="0">
                <a:solidFill>
                  <a:srgbClr val="FF0000"/>
                </a:solidFill>
                <a:effectLst/>
                <a:latin typeface="Times New Roman" panose="02020603050405020304" pitchFamily="18" charset="0"/>
                <a:ea typeface="+mj-ea"/>
                <a:cs typeface="Times New Roman" panose="02020603050405020304" pitchFamily="18" charset="0"/>
              </a:rPr>
              <a:t>θ</a:t>
            </a:r>
            <a:r>
              <a:rPr lang="en-US" sz="2000" baseline="-25000" dirty="0">
                <a:solidFill>
                  <a:srgbClr val="FF0000"/>
                </a:solidFill>
                <a:latin typeface="Times New Roman" panose="02020603050405020304" pitchFamily="18" charset="0"/>
                <a:ea typeface="+mj-ea"/>
                <a:cs typeface="Times New Roman" panose="02020603050405020304" pitchFamily="18" charset="0"/>
              </a:rPr>
              <a:t> </a:t>
            </a:r>
            <a:r>
              <a:rPr lang="en-US" sz="2000" dirty="0">
                <a:solidFill>
                  <a:srgbClr val="FF0000"/>
                </a:solidFill>
                <a:latin typeface="Times New Roman" panose="02020603050405020304" pitchFamily="18" charset="0"/>
                <a:ea typeface="+mj-ea"/>
                <a:cs typeface="Times New Roman" panose="02020603050405020304" pitchFamily="18" charset="0"/>
              </a:rPr>
              <a:t> increases.</a:t>
            </a:r>
          </a:p>
        </p:txBody>
      </p:sp>
      <p:pic>
        <p:nvPicPr>
          <p:cNvPr id="11" name="Picture 10">
            <a:extLst>
              <a:ext uri="{FF2B5EF4-FFF2-40B4-BE49-F238E27FC236}">
                <a16:creationId xmlns:a16="http://schemas.microsoft.com/office/drawing/2014/main" id="{9A9AA3E9-A99F-4F29-AF56-6799D0D9C199}"/>
              </a:ext>
            </a:extLst>
          </p:cNvPr>
          <p:cNvPicPr>
            <a:picLocks noChangeAspect="1"/>
          </p:cNvPicPr>
          <p:nvPr/>
        </p:nvPicPr>
        <p:blipFill>
          <a:blip r:embed="rId4"/>
          <a:stretch>
            <a:fillRect/>
          </a:stretch>
        </p:blipFill>
        <p:spPr>
          <a:xfrm>
            <a:off x="9426033" y="3668536"/>
            <a:ext cx="2628467" cy="3189466"/>
          </a:xfrm>
          <a:prstGeom prst="rect">
            <a:avLst/>
          </a:prstGeom>
          <a:effectLst/>
        </p:spPr>
      </p:pic>
      <p:pic>
        <p:nvPicPr>
          <p:cNvPr id="13" name="Picture 12">
            <a:extLst>
              <a:ext uri="{FF2B5EF4-FFF2-40B4-BE49-F238E27FC236}">
                <a16:creationId xmlns:a16="http://schemas.microsoft.com/office/drawing/2014/main" id="{B730E3AF-A933-4446-9831-486775FE38BB}"/>
              </a:ext>
            </a:extLst>
          </p:cNvPr>
          <p:cNvPicPr>
            <a:picLocks noChangeAspect="1"/>
          </p:cNvPicPr>
          <p:nvPr/>
        </p:nvPicPr>
        <p:blipFill>
          <a:blip r:embed="rId5"/>
          <a:stretch>
            <a:fillRect/>
          </a:stretch>
        </p:blipFill>
        <p:spPr>
          <a:xfrm>
            <a:off x="7009315" y="16950"/>
            <a:ext cx="4945767" cy="3634635"/>
          </a:xfrm>
          <a:prstGeom prst="rect">
            <a:avLst/>
          </a:prstGeom>
        </p:spPr>
      </p:pic>
    </p:spTree>
    <p:extLst>
      <p:ext uri="{BB962C8B-B14F-4D97-AF65-F5344CB8AC3E}">
        <p14:creationId xmlns:p14="http://schemas.microsoft.com/office/powerpoint/2010/main" val="2821562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4F3B8-64F4-4488-B0E5-54052C75E7B2}"/>
              </a:ext>
            </a:extLst>
          </p:cNvPr>
          <p:cNvSpPr>
            <a:spLocks noGrp="1"/>
          </p:cNvSpPr>
          <p:nvPr>
            <p:ph type="title"/>
          </p:nvPr>
        </p:nvSpPr>
        <p:spPr>
          <a:xfrm>
            <a:off x="68681" y="84580"/>
            <a:ext cx="9404723" cy="490431"/>
          </a:xfrm>
        </p:spPr>
        <p:txBody>
          <a:bodyPr anchor="ctr"/>
          <a:lstStyle/>
          <a:p>
            <a:r>
              <a:rPr lang="fr-FR" sz="2800" b="0" i="0" dirty="0">
                <a:solidFill>
                  <a:schemeClr val="tx1"/>
                </a:solidFill>
                <a:effectLst/>
                <a:latin typeface="Times New Roman" panose="02020603050405020304" pitchFamily="18" charset="0"/>
                <a:cs typeface="Times New Roman" panose="02020603050405020304" pitchFamily="18" charset="0"/>
              </a:rPr>
              <a:t>First </a:t>
            </a:r>
            <a:r>
              <a:rPr lang="fr-FR" sz="2800" b="0" i="0" dirty="0" err="1">
                <a:solidFill>
                  <a:schemeClr val="tx1"/>
                </a:solidFill>
                <a:effectLst/>
                <a:latin typeface="Times New Roman" panose="02020603050405020304" pitchFamily="18" charset="0"/>
                <a:cs typeface="Times New Roman" panose="02020603050405020304" pitchFamily="18" charset="0"/>
              </a:rPr>
              <a:t>Order</a:t>
            </a:r>
            <a:r>
              <a:rPr lang="fr-FR" sz="2800" b="0" i="0" dirty="0">
                <a:solidFill>
                  <a:schemeClr val="tx1"/>
                </a:solidFill>
                <a:effectLst/>
                <a:latin typeface="Times New Roman" panose="02020603050405020304" pitchFamily="18" charset="0"/>
                <a:cs typeface="Times New Roman" panose="02020603050405020304" pitchFamily="18" charset="0"/>
              </a:rPr>
              <a:t> </a:t>
            </a:r>
            <a:r>
              <a:rPr lang="fr-FR" sz="2800" b="0" i="0" dirty="0" err="1">
                <a:solidFill>
                  <a:schemeClr val="tx1"/>
                </a:solidFill>
                <a:effectLst/>
                <a:latin typeface="Times New Roman" panose="02020603050405020304" pitchFamily="18" charset="0"/>
                <a:cs typeface="Times New Roman" panose="02020603050405020304" pitchFamily="18" charset="0"/>
              </a:rPr>
              <a:t>Derivative</a:t>
            </a:r>
            <a:r>
              <a:rPr lang="fr-FR" sz="2800" b="0" i="0" dirty="0">
                <a:solidFill>
                  <a:schemeClr val="tx1"/>
                </a:solidFill>
                <a:effectLst/>
                <a:latin typeface="Times New Roman" panose="02020603050405020304" pitchFamily="18" charset="0"/>
                <a:cs typeface="Times New Roman" panose="02020603050405020304" pitchFamily="18" charset="0"/>
              </a:rPr>
              <a:t> of Gradient </a:t>
            </a:r>
            <a:r>
              <a:rPr lang="fr-FR" sz="2800" b="0" i="0" dirty="0" err="1">
                <a:solidFill>
                  <a:schemeClr val="tx1"/>
                </a:solidFill>
                <a:effectLst/>
                <a:latin typeface="Times New Roman" panose="02020603050405020304" pitchFamily="18" charset="0"/>
                <a:cs typeface="Times New Roman" panose="02020603050405020304" pitchFamily="18" charset="0"/>
              </a:rPr>
              <a:t>Descent</a:t>
            </a:r>
            <a:r>
              <a:rPr lang="fr-FR" sz="2800" b="0" i="0" dirty="0">
                <a:solidFill>
                  <a:schemeClr val="tx1"/>
                </a:solidFill>
                <a:effectLst/>
                <a:latin typeface="Times New Roman" panose="02020603050405020304" pitchFamily="18" charset="0"/>
                <a:cs typeface="Times New Roman" panose="02020603050405020304" pitchFamily="18" charset="0"/>
              </a:rPr>
              <a:t> or </a:t>
            </a:r>
            <a:r>
              <a:rPr lang="fr-FR" sz="2800" b="0" i="0" dirty="0" err="1">
                <a:solidFill>
                  <a:schemeClr val="tx1"/>
                </a:solidFill>
                <a:effectLst/>
                <a:latin typeface="Times New Roman" panose="02020603050405020304" pitchFamily="18" charset="0"/>
                <a:cs typeface="Times New Roman" panose="02020603050405020304" pitchFamily="18" charset="0"/>
              </a:rPr>
              <a:t>Steepest</a:t>
            </a:r>
            <a:r>
              <a:rPr lang="fr-FR" sz="2800" b="0" i="0" dirty="0">
                <a:solidFill>
                  <a:schemeClr val="tx1"/>
                </a:solidFill>
                <a:effectLst/>
                <a:latin typeface="Times New Roman" panose="02020603050405020304" pitchFamily="18" charset="0"/>
                <a:cs typeface="Times New Roman" panose="02020603050405020304" pitchFamily="18" charset="0"/>
              </a:rPr>
              <a:t> </a:t>
            </a:r>
            <a:r>
              <a:rPr lang="fr-FR" sz="2800" b="0" i="0" dirty="0" err="1">
                <a:solidFill>
                  <a:schemeClr val="tx1"/>
                </a:solidFill>
                <a:effectLst/>
                <a:latin typeface="Times New Roman" panose="02020603050405020304" pitchFamily="18" charset="0"/>
                <a:cs typeface="Times New Roman" panose="02020603050405020304" pitchFamily="18" charset="0"/>
              </a:rPr>
              <a:t>Descent</a:t>
            </a:r>
            <a:endParaRPr lang="en-IN"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4D44BDF-41A5-4D17-92C8-028ABE955860}"/>
              </a:ext>
            </a:extLst>
          </p:cNvPr>
          <p:cNvSpPr>
            <a:spLocks noGrp="1"/>
          </p:cNvSpPr>
          <p:nvPr>
            <p:ph idx="1"/>
          </p:nvPr>
        </p:nvSpPr>
        <p:spPr>
          <a:xfrm>
            <a:off x="68681" y="514811"/>
            <a:ext cx="11895988" cy="408547"/>
          </a:xfrm>
        </p:spPr>
        <p:txBody>
          <a:bodyPr>
            <a:noAutofit/>
          </a:bodyPr>
          <a:lstStyle/>
          <a:p>
            <a:r>
              <a:rPr lang="en-US" sz="1800" b="1" i="1" dirty="0">
                <a:effectLst/>
                <a:latin typeface="Times New Roman" panose="02020603050405020304" pitchFamily="18" charset="0"/>
                <a:cs typeface="Times New Roman" panose="02020603050405020304" pitchFamily="18" charset="0"/>
              </a:rPr>
              <a:t>The main objective of using a gradient descent algorithm is to minimize the cost function using iteration.</a:t>
            </a:r>
            <a:r>
              <a:rPr lang="en-US" sz="1800" dirty="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DC92EE80-30CA-4D8F-B7EF-5C43A2F10309}"/>
              </a:ext>
            </a:extLst>
          </p:cNvPr>
          <p:cNvPicPr>
            <a:picLocks noChangeAspect="1"/>
          </p:cNvPicPr>
          <p:nvPr/>
        </p:nvPicPr>
        <p:blipFill>
          <a:blip r:embed="rId2"/>
          <a:stretch>
            <a:fillRect/>
          </a:stretch>
        </p:blipFill>
        <p:spPr>
          <a:xfrm>
            <a:off x="68681" y="2841674"/>
            <a:ext cx="4165694" cy="3892955"/>
          </a:xfrm>
          <a:prstGeom prst="rect">
            <a:avLst/>
          </a:prstGeom>
        </p:spPr>
      </p:pic>
      <p:pic>
        <p:nvPicPr>
          <p:cNvPr id="7" name="Picture 6">
            <a:extLst>
              <a:ext uri="{FF2B5EF4-FFF2-40B4-BE49-F238E27FC236}">
                <a16:creationId xmlns:a16="http://schemas.microsoft.com/office/drawing/2014/main" id="{EA6597D6-FA4E-4314-8BA8-48D396CD9745}"/>
              </a:ext>
            </a:extLst>
          </p:cNvPr>
          <p:cNvPicPr>
            <a:picLocks noChangeAspect="1"/>
          </p:cNvPicPr>
          <p:nvPr/>
        </p:nvPicPr>
        <p:blipFill>
          <a:blip r:embed="rId3"/>
          <a:stretch>
            <a:fillRect/>
          </a:stretch>
        </p:blipFill>
        <p:spPr>
          <a:xfrm>
            <a:off x="4285686" y="2841673"/>
            <a:ext cx="4222727" cy="3892955"/>
          </a:xfrm>
          <a:prstGeom prst="rect">
            <a:avLst/>
          </a:prstGeom>
        </p:spPr>
      </p:pic>
      <p:pic>
        <p:nvPicPr>
          <p:cNvPr id="9" name="Picture 8">
            <a:extLst>
              <a:ext uri="{FF2B5EF4-FFF2-40B4-BE49-F238E27FC236}">
                <a16:creationId xmlns:a16="http://schemas.microsoft.com/office/drawing/2014/main" id="{77271A23-6ED3-4C4B-9313-7719FF2B02CB}"/>
              </a:ext>
            </a:extLst>
          </p:cNvPr>
          <p:cNvPicPr>
            <a:picLocks noChangeAspect="1"/>
          </p:cNvPicPr>
          <p:nvPr/>
        </p:nvPicPr>
        <p:blipFill>
          <a:blip r:embed="rId4"/>
          <a:stretch>
            <a:fillRect/>
          </a:stretch>
        </p:blipFill>
        <p:spPr>
          <a:xfrm>
            <a:off x="8559724" y="4655715"/>
            <a:ext cx="3607872" cy="2078913"/>
          </a:xfrm>
          <a:prstGeom prst="rect">
            <a:avLst/>
          </a:prstGeom>
        </p:spPr>
      </p:pic>
      <p:sp>
        <p:nvSpPr>
          <p:cNvPr id="11" name="TextBox 10">
            <a:extLst>
              <a:ext uri="{FF2B5EF4-FFF2-40B4-BE49-F238E27FC236}">
                <a16:creationId xmlns:a16="http://schemas.microsoft.com/office/drawing/2014/main" id="{D1B098F8-A316-40BF-9B0F-403CE997D73B}"/>
              </a:ext>
            </a:extLst>
          </p:cNvPr>
          <p:cNvSpPr txBox="1"/>
          <p:nvPr/>
        </p:nvSpPr>
        <p:spPr>
          <a:xfrm>
            <a:off x="8515447" y="1684780"/>
            <a:ext cx="3607872" cy="2862322"/>
          </a:xfrm>
          <a:prstGeom prst="rect">
            <a:avLst/>
          </a:prstGeom>
          <a:noFill/>
        </p:spPr>
        <p:txBody>
          <a:bodyPr wrap="square">
            <a:spAutoFit/>
          </a:bodyPr>
          <a:lstStyle/>
          <a:p>
            <a:pPr algn="just"/>
            <a:r>
              <a:rPr lang="en-US" b="0" i="0" dirty="0">
                <a:solidFill>
                  <a:srgbClr val="FF0000"/>
                </a:solidFill>
                <a:effectLst/>
                <a:highlight>
                  <a:srgbClr val="FFFF00"/>
                </a:highlight>
                <a:latin typeface="Times New Roman" panose="02020603050405020304" pitchFamily="18" charset="0"/>
                <a:cs typeface="Times New Roman" panose="02020603050405020304" pitchFamily="18" charset="0"/>
              </a:rPr>
              <a:t>Finding the coefficients of a linear equation that best fits the training data is the objective of linear regression. By moving in the direction of the Mean Squared Error negative gradient with respect to the coefficients, the coefficients can be changed. And the respective intercept and coefficient of X will be if α is the learning rate.</a:t>
            </a:r>
            <a:endParaRPr lang="en-IN" dirty="0">
              <a:solidFill>
                <a:srgbClr val="FF0000"/>
              </a:solidFill>
              <a:highlight>
                <a:srgbClr val="FFFF00"/>
              </a:highlight>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689854BC-961E-4BD1-9BF9-1E7427B4B679}"/>
              </a:ext>
            </a:extLst>
          </p:cNvPr>
          <p:cNvSpPr txBox="1"/>
          <p:nvPr/>
        </p:nvSpPr>
        <p:spPr>
          <a:xfrm>
            <a:off x="30379" y="801856"/>
            <a:ext cx="8492102" cy="2010807"/>
          </a:xfrm>
          <a:prstGeom prst="rect">
            <a:avLst/>
          </a:prstGeom>
          <a:noFill/>
        </p:spPr>
        <p:txBody>
          <a:bodyPr wrap="square">
            <a:spAutoFit/>
          </a:bodyPr>
          <a:lstStyle/>
          <a:p>
            <a:pPr marL="342900" indent="-342900" algn="just">
              <a:spcBef>
                <a:spcPts val="1000"/>
              </a:spcBef>
              <a:buClr>
                <a:schemeClr val="tx1"/>
              </a:buClr>
              <a:buSzPct val="80000"/>
              <a:buFont typeface="Wingdings" panose="05000000000000000000" pitchFamily="2" charset="2"/>
              <a:buChar char="v"/>
            </a:pPr>
            <a:r>
              <a:rPr lang="en-US" sz="1800" dirty="0">
                <a:latin typeface="Times New Roman" panose="02020603050405020304" pitchFamily="18" charset="0"/>
                <a:ea typeface="+mj-ea"/>
                <a:cs typeface="Times New Roman" panose="02020603050405020304" pitchFamily="18" charset="0"/>
              </a:rPr>
              <a:t>To achieve this goal, it performs two steps iteratively:</a:t>
            </a:r>
          </a:p>
          <a:p>
            <a:pPr marL="342900" indent="-342900" algn="just">
              <a:spcBef>
                <a:spcPts val="1000"/>
              </a:spcBef>
              <a:buClr>
                <a:schemeClr val="tx1"/>
              </a:buClr>
              <a:buSzPct val="80000"/>
              <a:buFont typeface="Wingdings" panose="05000000000000000000" pitchFamily="2" charset="2"/>
              <a:buChar char="v"/>
            </a:pPr>
            <a:r>
              <a:rPr lang="en-US" sz="1800" dirty="0">
                <a:solidFill>
                  <a:srgbClr val="FFC000"/>
                </a:solidFill>
                <a:latin typeface="Times New Roman" panose="02020603050405020304" pitchFamily="18" charset="0"/>
                <a:ea typeface="+mj-ea"/>
                <a:cs typeface="Times New Roman" panose="02020603050405020304" pitchFamily="18" charset="0"/>
              </a:rPr>
              <a:t>Calculates the first-order derivative of the function to compute the gradient or slope of that function.</a:t>
            </a:r>
          </a:p>
          <a:p>
            <a:pPr marL="342900" indent="-342900" algn="just">
              <a:spcBef>
                <a:spcPts val="1000"/>
              </a:spcBef>
              <a:buClr>
                <a:schemeClr val="tx1"/>
              </a:buClr>
              <a:buSzPct val="80000"/>
              <a:buFont typeface="Wingdings" panose="05000000000000000000" pitchFamily="2" charset="2"/>
              <a:buChar char="v"/>
            </a:pPr>
            <a:r>
              <a:rPr lang="en-US" sz="1800" dirty="0">
                <a:solidFill>
                  <a:srgbClr val="FFC000"/>
                </a:solidFill>
                <a:latin typeface="Times New Roman" panose="02020603050405020304" pitchFamily="18" charset="0"/>
                <a:ea typeface="+mj-ea"/>
                <a:cs typeface="Times New Roman" panose="02020603050405020304" pitchFamily="18" charset="0"/>
              </a:rPr>
              <a:t>Move away from the direction of the gradient, which means slope increased from the current point by alpha times, where Alpha is defined as Learning Rate. It is a tuning parameter in the optimization process which helps to decide the length of the steps.</a:t>
            </a:r>
          </a:p>
        </p:txBody>
      </p:sp>
    </p:spTree>
    <p:extLst>
      <p:ext uri="{BB962C8B-B14F-4D97-AF65-F5344CB8AC3E}">
        <p14:creationId xmlns:p14="http://schemas.microsoft.com/office/powerpoint/2010/main" val="3250571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9156E-98D3-453B-B8D5-FB508D19421B}"/>
              </a:ext>
            </a:extLst>
          </p:cNvPr>
          <p:cNvSpPr>
            <a:spLocks noGrp="1"/>
          </p:cNvSpPr>
          <p:nvPr>
            <p:ph type="title"/>
          </p:nvPr>
        </p:nvSpPr>
        <p:spPr>
          <a:xfrm>
            <a:off x="214687" y="189915"/>
            <a:ext cx="9252154" cy="608691"/>
          </a:xfrm>
        </p:spPr>
        <p:txBody>
          <a:bodyPr>
            <a:normAutofit fontScale="90000"/>
          </a:bodyPr>
          <a:lstStyle/>
          <a:p>
            <a:pPr>
              <a:lnSpc>
                <a:spcPct val="90000"/>
              </a:lnSpc>
            </a:pPr>
            <a:r>
              <a:rPr lang="en-US" sz="4400" b="1" i="0" dirty="0">
                <a:effectLst/>
                <a:latin typeface="Times New Roman" panose="02020603050405020304" pitchFamily="18" charset="0"/>
                <a:cs typeface="Times New Roman" panose="02020603050405020304" pitchFamily="18" charset="0"/>
              </a:rPr>
              <a:t>How To Choose Learning Rate?</a:t>
            </a:r>
            <a:br>
              <a:rPr lang="en-US" sz="3900" b="1" i="0" dirty="0">
                <a:effectLst/>
                <a:latin typeface="Nunito" pitchFamily="2" charset="0"/>
              </a:rPr>
            </a:br>
            <a:endParaRPr lang="en-IN" sz="3900" dirty="0"/>
          </a:p>
        </p:txBody>
      </p:sp>
      <p:pic>
        <p:nvPicPr>
          <p:cNvPr id="7" name="Picture 6">
            <a:extLst>
              <a:ext uri="{FF2B5EF4-FFF2-40B4-BE49-F238E27FC236}">
                <a16:creationId xmlns:a16="http://schemas.microsoft.com/office/drawing/2014/main" id="{CDB2E605-F863-4F7E-BC99-1AF5D8195ADA}"/>
              </a:ext>
            </a:extLst>
          </p:cNvPr>
          <p:cNvPicPr>
            <a:picLocks noChangeAspect="1"/>
          </p:cNvPicPr>
          <p:nvPr/>
        </p:nvPicPr>
        <p:blipFill>
          <a:blip r:embed="rId2"/>
          <a:stretch>
            <a:fillRect/>
          </a:stretch>
        </p:blipFill>
        <p:spPr>
          <a:xfrm>
            <a:off x="214687" y="1420836"/>
            <a:ext cx="6973904" cy="4994032"/>
          </a:xfrm>
          <a:prstGeom prst="rect">
            <a:avLst/>
          </a:prstGeom>
          <a:effectLst>
            <a:outerShdw blurRad="50800" dist="38100" dir="5400000" algn="t" rotWithShape="0">
              <a:prstClr val="black">
                <a:alpha val="43000"/>
              </a:prstClr>
            </a:outerShdw>
          </a:effectLst>
        </p:spPr>
      </p:pic>
      <p:sp>
        <p:nvSpPr>
          <p:cNvPr id="3" name="Content Placeholder 2">
            <a:extLst>
              <a:ext uri="{FF2B5EF4-FFF2-40B4-BE49-F238E27FC236}">
                <a16:creationId xmlns:a16="http://schemas.microsoft.com/office/drawing/2014/main" id="{0B649544-842D-4615-A4B3-685D56A98B14}"/>
              </a:ext>
            </a:extLst>
          </p:cNvPr>
          <p:cNvSpPr>
            <a:spLocks noGrp="1"/>
          </p:cNvSpPr>
          <p:nvPr>
            <p:ph idx="1"/>
          </p:nvPr>
        </p:nvSpPr>
        <p:spPr>
          <a:xfrm>
            <a:off x="7301132" y="1420836"/>
            <a:ext cx="4676181" cy="5247249"/>
          </a:xfrm>
        </p:spPr>
        <p:txBody>
          <a:bodyPr>
            <a:normAutofit/>
          </a:bodyPr>
          <a:lstStyle/>
          <a:p>
            <a:pPr algn="just">
              <a:lnSpc>
                <a:spcPct val="90000"/>
              </a:lnSpc>
            </a:pPr>
            <a:r>
              <a:rPr lang="en-US" sz="2200" b="0" i="0" dirty="0">
                <a:effectLst/>
                <a:latin typeface="Times New Roman" panose="02020603050405020304" pitchFamily="18" charset="0"/>
                <a:cs typeface="Times New Roman" panose="02020603050405020304" pitchFamily="18" charset="0"/>
              </a:rPr>
              <a:t>The choice of correct learning rate is very important as it ensures that Gradient Descent converges in a reasonable time or not. </a:t>
            </a:r>
          </a:p>
          <a:p>
            <a:pPr algn="just">
              <a:lnSpc>
                <a:spcPct val="90000"/>
              </a:lnSpc>
            </a:pPr>
            <a:r>
              <a:rPr lang="en-US" sz="2200" i="0" dirty="0">
                <a:effectLst/>
                <a:latin typeface="Times New Roman" panose="02020603050405020304" pitchFamily="18" charset="0"/>
                <a:cs typeface="Times New Roman" panose="02020603050405020304" pitchFamily="18" charset="0"/>
              </a:rPr>
              <a:t>If we choose α to be very large, Gradient Descent can overshoot the minimum. It may fail to converge or even diverge. </a:t>
            </a:r>
          </a:p>
          <a:p>
            <a:pPr algn="just">
              <a:lnSpc>
                <a:spcPct val="90000"/>
              </a:lnSpc>
            </a:pPr>
            <a:r>
              <a:rPr lang="en-US" sz="2200" i="0" dirty="0">
                <a:effectLst/>
                <a:latin typeface="Times New Roman" panose="02020603050405020304" pitchFamily="18" charset="0"/>
                <a:cs typeface="Times New Roman" panose="02020603050405020304" pitchFamily="18" charset="0"/>
              </a:rPr>
              <a:t>If we choose α to be very small, Gradient Descent will take small steps to reach local minima and will take a longer time to reach minima</a:t>
            </a:r>
            <a:r>
              <a:rPr lang="en-US" sz="2200" dirty="0">
                <a:latin typeface="Times New Roman" panose="02020603050405020304" pitchFamily="18" charset="0"/>
                <a:cs typeface="Times New Roman" panose="02020603050405020304" pitchFamily="18" charset="0"/>
              </a:rPr>
              <a:t>. It compromises overall efficiency but gives the advantage of more precision.  </a:t>
            </a:r>
          </a:p>
          <a:p>
            <a:pPr>
              <a:lnSpc>
                <a:spcPct val="90000"/>
              </a:lnSpc>
            </a:pPr>
            <a:endParaRPr lang="en-IN" dirty="0"/>
          </a:p>
        </p:txBody>
      </p:sp>
    </p:spTree>
    <p:extLst>
      <p:ext uri="{BB962C8B-B14F-4D97-AF65-F5344CB8AC3E}">
        <p14:creationId xmlns:p14="http://schemas.microsoft.com/office/powerpoint/2010/main" val="1678346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7B9C1-FBB2-4AF9-B2AF-EB4A7833247B}"/>
              </a:ext>
            </a:extLst>
          </p:cNvPr>
          <p:cNvSpPr>
            <a:spLocks noGrp="1"/>
          </p:cNvSpPr>
          <p:nvPr>
            <p:ph type="title"/>
          </p:nvPr>
        </p:nvSpPr>
        <p:spPr>
          <a:xfrm>
            <a:off x="294418" y="280286"/>
            <a:ext cx="9404723" cy="658630"/>
          </a:xfrm>
        </p:spPr>
        <p:txBody>
          <a:bodyPr>
            <a:normAutofit fontScale="90000"/>
          </a:bodyPr>
          <a:lstStyle/>
          <a:p>
            <a:r>
              <a:rPr lang="en-IN" b="1" i="0" dirty="0">
                <a:solidFill>
                  <a:schemeClr val="tx1"/>
                </a:solidFill>
                <a:effectLst/>
                <a:latin typeface="Nunito" pitchFamily="2" charset="0"/>
              </a:rPr>
              <a:t>Advantages Of Gradient Descent</a:t>
            </a:r>
            <a:br>
              <a:rPr lang="en-IN" b="1" i="0" dirty="0">
                <a:solidFill>
                  <a:schemeClr val="tx1"/>
                </a:solidFill>
                <a:effectLst/>
                <a:latin typeface="Nunito" pitchFamily="2" charset="0"/>
              </a:rPr>
            </a:br>
            <a:endParaRPr lang="en-IN" dirty="0">
              <a:solidFill>
                <a:schemeClr val="tx1"/>
              </a:solidFill>
            </a:endParaRPr>
          </a:p>
        </p:txBody>
      </p:sp>
      <p:graphicFrame>
        <p:nvGraphicFramePr>
          <p:cNvPr id="5" name="Content Placeholder 2">
            <a:extLst>
              <a:ext uri="{FF2B5EF4-FFF2-40B4-BE49-F238E27FC236}">
                <a16:creationId xmlns:a16="http://schemas.microsoft.com/office/drawing/2014/main" id="{D2B0BC76-F764-8E3F-F704-34A7ABA868E3}"/>
              </a:ext>
            </a:extLst>
          </p:cNvPr>
          <p:cNvGraphicFramePr>
            <a:graphicFrameLocks noGrp="1"/>
          </p:cNvGraphicFramePr>
          <p:nvPr>
            <p:ph idx="1"/>
          </p:nvPr>
        </p:nvGraphicFramePr>
        <p:xfrm>
          <a:off x="653145" y="1331259"/>
          <a:ext cx="10551884" cy="49969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704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91FC8-4EA3-475A-B9BF-BE2DA1083E12}"/>
              </a:ext>
            </a:extLst>
          </p:cNvPr>
          <p:cNvSpPr>
            <a:spLocks noGrp="1"/>
          </p:cNvSpPr>
          <p:nvPr>
            <p:ph type="title"/>
          </p:nvPr>
        </p:nvSpPr>
        <p:spPr>
          <a:xfrm>
            <a:off x="806195" y="804672"/>
            <a:ext cx="3521359" cy="5248656"/>
          </a:xfrm>
        </p:spPr>
        <p:txBody>
          <a:bodyPr anchor="ctr">
            <a:normAutofit/>
          </a:bodyPr>
          <a:lstStyle/>
          <a:p>
            <a:pPr algn="ctr"/>
            <a:r>
              <a:rPr lang="en-US">
                <a:latin typeface="Times New Roman" panose="02020603050405020304" pitchFamily="18" charset="0"/>
                <a:cs typeface="Times New Roman" panose="02020603050405020304" pitchFamily="18" charset="0"/>
              </a:rPr>
              <a:t>Disadvantages of Gradient Descent</a:t>
            </a:r>
            <a:endParaRPr lang="en-IN">
              <a:latin typeface="Times New Roman" panose="02020603050405020304" pitchFamily="18" charset="0"/>
              <a:cs typeface="Times New Roman" panose="02020603050405020304" pitchFamily="18" charset="0"/>
            </a:endParaRPr>
          </a:p>
        </p:txBody>
      </p:sp>
      <p:sp>
        <p:nvSpPr>
          <p:cNvPr id="29" name="Content Placeholder 2">
            <a:extLst>
              <a:ext uri="{FF2B5EF4-FFF2-40B4-BE49-F238E27FC236}">
                <a16:creationId xmlns:a16="http://schemas.microsoft.com/office/drawing/2014/main" id="{EFC1FD13-C7CA-42C9-B546-736D1C933153}"/>
              </a:ext>
            </a:extLst>
          </p:cNvPr>
          <p:cNvSpPr>
            <a:spLocks noGrp="1"/>
          </p:cNvSpPr>
          <p:nvPr>
            <p:ph idx="1"/>
          </p:nvPr>
        </p:nvSpPr>
        <p:spPr>
          <a:xfrm>
            <a:off x="4975861" y="718089"/>
            <a:ext cx="6409941" cy="5508404"/>
          </a:xfrm>
        </p:spPr>
        <p:txBody>
          <a:bodyPr anchor="t">
            <a:normAutofit fontScale="92500"/>
          </a:bodyPr>
          <a:lstStyle/>
          <a:p>
            <a:pPr algn="just" fontAlgn="base">
              <a:lnSpc>
                <a:spcPct val="90000"/>
              </a:lnSpc>
              <a:buClrTx/>
              <a:buFont typeface="Wingdings" panose="05000000000000000000" pitchFamily="2" charset="2"/>
              <a:buChar char="v"/>
            </a:pPr>
            <a:r>
              <a:rPr lang="en-US" sz="2400" b="1" i="0" dirty="0">
                <a:effectLst/>
                <a:latin typeface="Times New Roman" panose="02020603050405020304" pitchFamily="18" charset="0"/>
                <a:cs typeface="Times New Roman" panose="02020603050405020304" pitchFamily="18" charset="0"/>
              </a:rPr>
              <a:t>Sensitivity to Learning Rate</a:t>
            </a:r>
            <a:r>
              <a:rPr lang="en-US" sz="2400" b="0" i="0" dirty="0">
                <a:effectLst/>
                <a:latin typeface="Times New Roman" panose="02020603050405020304" pitchFamily="18" charset="0"/>
                <a:cs typeface="Times New Roman" panose="02020603050405020304" pitchFamily="18" charset="0"/>
              </a:rPr>
              <a:t>: The choice of learning rate can be critical in Gradient Descent since using a high learning rate can cause the algorithm to overshoot the minimum, while a low learning rate can make the algorithm converge slowly.</a:t>
            </a:r>
          </a:p>
          <a:p>
            <a:pPr algn="just" fontAlgn="base">
              <a:lnSpc>
                <a:spcPct val="90000"/>
              </a:lnSpc>
              <a:buClrTx/>
              <a:buFont typeface="Wingdings" panose="05000000000000000000" pitchFamily="2" charset="2"/>
              <a:buChar char="v"/>
            </a:pPr>
            <a:r>
              <a:rPr lang="en-US" sz="2400" b="1" i="0" dirty="0">
                <a:effectLst/>
                <a:latin typeface="Times New Roman" panose="02020603050405020304" pitchFamily="18" charset="0"/>
                <a:cs typeface="Times New Roman" panose="02020603050405020304" pitchFamily="18" charset="0"/>
              </a:rPr>
              <a:t>Slow Convergence:</a:t>
            </a:r>
            <a:r>
              <a:rPr lang="en-US" sz="2400" b="0" i="0" dirty="0">
                <a:effectLst/>
                <a:latin typeface="Times New Roman" panose="02020603050405020304" pitchFamily="18" charset="0"/>
                <a:cs typeface="Times New Roman" panose="02020603050405020304" pitchFamily="18" charset="0"/>
              </a:rPr>
              <a:t> Gradient Descent may require more iterations to converge to the minimum since it updates the parameters for each training example one at a time.</a:t>
            </a:r>
          </a:p>
          <a:p>
            <a:pPr algn="just" fontAlgn="base">
              <a:lnSpc>
                <a:spcPct val="90000"/>
              </a:lnSpc>
              <a:buClrTx/>
              <a:buFont typeface="Wingdings" panose="05000000000000000000" pitchFamily="2" charset="2"/>
              <a:buChar char="v"/>
            </a:pPr>
            <a:r>
              <a:rPr lang="en-US" sz="2400" b="1" i="0" u="sng" dirty="0">
                <a:solidFill>
                  <a:srgbClr val="FFFF00"/>
                </a:solidFill>
                <a:effectLst/>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Local Minima</a:t>
            </a:r>
            <a:r>
              <a:rPr lang="en-US" sz="2400" b="1" i="0" dirty="0">
                <a:solidFill>
                  <a:srgbClr val="FFFF00"/>
                </a:solidFill>
                <a:effectLst/>
                <a:latin typeface="Times New Roman" panose="02020603050405020304" pitchFamily="18" charset="0"/>
                <a:cs typeface="Times New Roman" panose="02020603050405020304" pitchFamily="18" charset="0"/>
              </a:rPr>
              <a:t>:</a:t>
            </a:r>
            <a:r>
              <a:rPr lang="en-US" sz="2400" b="0" i="0" dirty="0">
                <a:solidFill>
                  <a:srgbClr val="FFFF00"/>
                </a:solidFill>
                <a:effectLst/>
                <a:latin typeface="Times New Roman" panose="02020603050405020304" pitchFamily="18" charset="0"/>
                <a:cs typeface="Times New Roman" panose="02020603050405020304" pitchFamily="18" charset="0"/>
              </a:rPr>
              <a:t> </a:t>
            </a:r>
            <a:r>
              <a:rPr lang="en-US" sz="2400" b="0" i="0" dirty="0">
                <a:effectLst/>
                <a:latin typeface="Times New Roman" panose="02020603050405020304" pitchFamily="18" charset="0"/>
                <a:cs typeface="Times New Roman" panose="02020603050405020304" pitchFamily="18" charset="0"/>
              </a:rPr>
              <a:t>Gradient Descent can get stuck in local minima if the cost function has multiple local minima.</a:t>
            </a:r>
          </a:p>
          <a:p>
            <a:pPr algn="just" fontAlgn="base">
              <a:lnSpc>
                <a:spcPct val="90000"/>
              </a:lnSpc>
              <a:buClrTx/>
              <a:buFont typeface="Wingdings" panose="05000000000000000000" pitchFamily="2" charset="2"/>
              <a:buChar char="v"/>
            </a:pPr>
            <a:r>
              <a:rPr lang="en-US" sz="2400" b="1" i="0" dirty="0">
                <a:effectLst/>
                <a:latin typeface="Times New Roman" panose="02020603050405020304" pitchFamily="18" charset="0"/>
                <a:cs typeface="Times New Roman" panose="02020603050405020304" pitchFamily="18" charset="0"/>
              </a:rPr>
              <a:t>Noisy updates:</a:t>
            </a:r>
            <a:r>
              <a:rPr lang="en-US" sz="2400" b="0" i="0" dirty="0">
                <a:effectLst/>
                <a:latin typeface="Times New Roman" panose="02020603050405020304" pitchFamily="18" charset="0"/>
                <a:cs typeface="Times New Roman" panose="02020603050405020304" pitchFamily="18" charset="0"/>
              </a:rPr>
              <a:t> The updates in Gradient Descent are noisy and have a high variance, which can make the optimization process less stable and lead to oscillations around the minimum.</a:t>
            </a:r>
          </a:p>
          <a:p>
            <a:pPr>
              <a:lnSpc>
                <a:spcPct val="90000"/>
              </a:lnSpc>
            </a:pPr>
            <a:endParaRPr lang="en-IN" dirty="0"/>
          </a:p>
        </p:txBody>
      </p:sp>
    </p:spTree>
    <p:extLst>
      <p:ext uri="{BB962C8B-B14F-4D97-AF65-F5344CB8AC3E}">
        <p14:creationId xmlns:p14="http://schemas.microsoft.com/office/powerpoint/2010/main" val="173291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F3357-EE61-4D0D-AA41-29B78585BAF4}"/>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r>
              <a:rPr lang="en-US" sz="5400" b="0" i="0" kern="1200" dirty="0">
                <a:effectLst/>
                <a:latin typeface="Times New Roman" panose="02020603050405020304" pitchFamily="18" charset="0"/>
                <a:cs typeface="Times New Roman" panose="02020603050405020304" pitchFamily="18" charset="0"/>
              </a:rPr>
              <a:t>Types of Gradient Descent</a:t>
            </a:r>
            <a:br>
              <a:rPr lang="en-US" sz="5400" b="0" i="0" kern="1200" dirty="0">
                <a:effectLst/>
                <a:latin typeface="+mj-lt"/>
                <a:ea typeface="+mj-ea"/>
                <a:cs typeface="+mj-cs"/>
              </a:rPr>
            </a:br>
            <a:endParaRPr lang="en-US" sz="5400" b="0" i="0" kern="1200" dirty="0">
              <a:latin typeface="+mj-lt"/>
              <a:ea typeface="+mj-ea"/>
              <a:cs typeface="+mj-cs"/>
            </a:endParaRPr>
          </a:p>
        </p:txBody>
      </p:sp>
      <p:graphicFrame>
        <p:nvGraphicFramePr>
          <p:cNvPr id="52" name="Table 51">
            <a:extLst>
              <a:ext uri="{FF2B5EF4-FFF2-40B4-BE49-F238E27FC236}">
                <a16:creationId xmlns:a16="http://schemas.microsoft.com/office/drawing/2014/main" id="{5BB5D9E7-D8E7-4705-92E7-610D4CFB1F01}"/>
              </a:ext>
            </a:extLst>
          </p:cNvPr>
          <p:cNvGraphicFramePr>
            <a:graphicFrameLocks noGrp="1"/>
          </p:cNvGraphicFramePr>
          <p:nvPr/>
        </p:nvGraphicFramePr>
        <p:xfrm>
          <a:off x="70336" y="112543"/>
          <a:ext cx="7526213" cy="6611814"/>
        </p:xfrm>
        <a:graphic>
          <a:graphicData uri="http://schemas.openxmlformats.org/drawingml/2006/table">
            <a:tbl>
              <a:tblPr>
                <a:tableStyleId>{5C22544A-7EE6-4342-B048-85BDC9FD1C3A}</a:tableStyleId>
              </a:tblPr>
              <a:tblGrid>
                <a:gridCol w="1275177">
                  <a:extLst>
                    <a:ext uri="{9D8B030D-6E8A-4147-A177-3AD203B41FA5}">
                      <a16:colId xmlns:a16="http://schemas.microsoft.com/office/drawing/2014/main" val="4075959922"/>
                    </a:ext>
                  </a:extLst>
                </a:gridCol>
                <a:gridCol w="1837614">
                  <a:extLst>
                    <a:ext uri="{9D8B030D-6E8A-4147-A177-3AD203B41FA5}">
                      <a16:colId xmlns:a16="http://schemas.microsoft.com/office/drawing/2014/main" val="949859060"/>
                    </a:ext>
                  </a:extLst>
                </a:gridCol>
                <a:gridCol w="2164027">
                  <a:extLst>
                    <a:ext uri="{9D8B030D-6E8A-4147-A177-3AD203B41FA5}">
                      <a16:colId xmlns:a16="http://schemas.microsoft.com/office/drawing/2014/main" val="3259630054"/>
                    </a:ext>
                  </a:extLst>
                </a:gridCol>
                <a:gridCol w="2249395">
                  <a:extLst>
                    <a:ext uri="{9D8B030D-6E8A-4147-A177-3AD203B41FA5}">
                      <a16:colId xmlns:a16="http://schemas.microsoft.com/office/drawing/2014/main" val="1149311196"/>
                    </a:ext>
                  </a:extLst>
                </a:gridCol>
              </a:tblGrid>
              <a:tr h="515998">
                <a:tc>
                  <a:txBody>
                    <a:bodyPr/>
                    <a:lstStyle/>
                    <a:p>
                      <a:pPr algn="ctr" fontAlgn="ctr"/>
                      <a:r>
                        <a:rPr lang="en-IN" sz="1400" b="1" u="none" strike="noStrike" dirty="0">
                          <a:solidFill>
                            <a:schemeClr val="tx1"/>
                          </a:solidFill>
                          <a:effectLst/>
                          <a:latin typeface="Times New Roman" panose="02020603050405020304" pitchFamily="18" charset="0"/>
                          <a:cs typeface="Times New Roman" panose="02020603050405020304" pitchFamily="18" charset="0"/>
                        </a:rPr>
                        <a:t>Feature</a:t>
                      </a:r>
                      <a:endParaRPr lang="en-IN" sz="14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IN" sz="1400" b="1" u="none" strike="noStrike" dirty="0">
                          <a:solidFill>
                            <a:schemeClr val="tx1"/>
                          </a:solidFill>
                          <a:effectLst/>
                          <a:latin typeface="Times New Roman" panose="02020603050405020304" pitchFamily="18" charset="0"/>
                          <a:cs typeface="Times New Roman" panose="02020603050405020304" pitchFamily="18" charset="0"/>
                        </a:rPr>
                        <a:t>Batch Gradient Descent</a:t>
                      </a:r>
                      <a:endParaRPr lang="en-IN" sz="14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IN" sz="1400" b="1" u="none" strike="noStrike" dirty="0">
                          <a:solidFill>
                            <a:schemeClr val="tx1"/>
                          </a:solidFill>
                          <a:effectLst/>
                          <a:latin typeface="Times New Roman" panose="02020603050405020304" pitchFamily="18" charset="0"/>
                          <a:cs typeface="Times New Roman" panose="02020603050405020304" pitchFamily="18" charset="0"/>
                        </a:rPr>
                        <a:t>Stochastic Gradient Descent (SGD)</a:t>
                      </a:r>
                      <a:endParaRPr lang="en-IN" sz="14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IN" sz="1400" b="1" u="none" strike="noStrike" dirty="0">
                          <a:solidFill>
                            <a:schemeClr val="tx1"/>
                          </a:solidFill>
                          <a:effectLst/>
                          <a:latin typeface="Times New Roman" panose="02020603050405020304" pitchFamily="18" charset="0"/>
                          <a:cs typeface="Times New Roman" panose="02020603050405020304" pitchFamily="18" charset="0"/>
                        </a:rPr>
                        <a:t>Mini-Batch Gradient Descent</a:t>
                      </a:r>
                      <a:endParaRPr lang="en-IN" sz="14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4459" marR="4459" marT="4459" marB="0" anchor="ctr"/>
                </a:tc>
                <a:extLst>
                  <a:ext uri="{0D108BD9-81ED-4DB2-BD59-A6C34878D82A}">
                    <a16:rowId xmlns:a16="http://schemas.microsoft.com/office/drawing/2014/main" val="1567406891"/>
                  </a:ext>
                </a:extLst>
              </a:tr>
              <a:tr h="515998">
                <a:tc>
                  <a:txBody>
                    <a:bodyPr/>
                    <a:lstStyle/>
                    <a:p>
                      <a:pPr algn="ctr" fontAlgn="ctr"/>
                      <a:r>
                        <a:rPr lang="en-IN" sz="1400" b="1" u="none" strike="noStrike" dirty="0">
                          <a:effectLst/>
                          <a:latin typeface="Times New Roman" panose="02020603050405020304" pitchFamily="18" charset="0"/>
                          <a:cs typeface="Times New Roman" panose="02020603050405020304" pitchFamily="18" charset="0"/>
                        </a:rPr>
                        <a:t>Definition</a:t>
                      </a:r>
                      <a:endParaRPr lang="en-IN"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US" sz="1400" u="none" strike="noStrike">
                          <a:effectLst/>
                          <a:latin typeface="Times New Roman" panose="02020603050405020304" pitchFamily="18" charset="0"/>
                          <a:cs typeface="Times New Roman" panose="02020603050405020304" pitchFamily="18" charset="0"/>
                        </a:rPr>
                        <a:t>Computes gradient using the entire dataset</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US" sz="1400" u="none" strike="noStrike">
                          <a:effectLst/>
                          <a:latin typeface="Times New Roman" panose="02020603050405020304" pitchFamily="18" charset="0"/>
                          <a:cs typeface="Times New Roman" panose="02020603050405020304" pitchFamily="18" charset="0"/>
                        </a:rPr>
                        <a:t>Computes gradient using one data point</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US" sz="1400" u="none" strike="noStrike">
                          <a:effectLst/>
                          <a:latin typeface="Times New Roman" panose="02020603050405020304" pitchFamily="18" charset="0"/>
                          <a:cs typeface="Times New Roman" panose="02020603050405020304" pitchFamily="18" charset="0"/>
                        </a:rPr>
                        <a:t>Computes gradient using a small batch of data points</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extLst>
                  <a:ext uri="{0D108BD9-81ED-4DB2-BD59-A6C34878D82A}">
                    <a16:rowId xmlns:a16="http://schemas.microsoft.com/office/drawing/2014/main" val="945470538"/>
                  </a:ext>
                </a:extLst>
              </a:tr>
              <a:tr h="515998">
                <a:tc>
                  <a:txBody>
                    <a:bodyPr/>
                    <a:lstStyle/>
                    <a:p>
                      <a:pPr algn="ctr" fontAlgn="ctr"/>
                      <a:r>
                        <a:rPr lang="en-IN" sz="1400" b="1" u="none" strike="noStrike" dirty="0">
                          <a:effectLst/>
                          <a:latin typeface="Times New Roman" panose="02020603050405020304" pitchFamily="18" charset="0"/>
                          <a:cs typeface="Times New Roman" panose="02020603050405020304" pitchFamily="18" charset="0"/>
                        </a:rPr>
                        <a:t>Update Frequency</a:t>
                      </a:r>
                      <a:endParaRPr lang="en-IN"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US" sz="1400" u="none" strike="noStrike">
                          <a:effectLst/>
                          <a:latin typeface="Times New Roman" panose="02020603050405020304" pitchFamily="18" charset="0"/>
                          <a:cs typeface="Times New Roman" panose="02020603050405020304" pitchFamily="18" charset="0"/>
                        </a:rPr>
                        <a:t>After processing the entire dataset</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US" sz="1400" u="none" strike="noStrike">
                          <a:effectLst/>
                          <a:latin typeface="Times New Roman" panose="02020603050405020304" pitchFamily="18" charset="0"/>
                          <a:cs typeface="Times New Roman" panose="02020603050405020304" pitchFamily="18" charset="0"/>
                        </a:rPr>
                        <a:t>After each individual data point</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IN" sz="1400" u="none" strike="noStrike">
                          <a:effectLst/>
                          <a:latin typeface="Times New Roman" panose="02020603050405020304" pitchFamily="18" charset="0"/>
                          <a:cs typeface="Times New Roman" panose="02020603050405020304" pitchFamily="18" charset="0"/>
                        </a:rPr>
                        <a:t>After processing each mini-batch</a:t>
                      </a:r>
                      <a:endParaRPr lang="en-IN"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extLst>
                  <a:ext uri="{0D108BD9-81ED-4DB2-BD59-A6C34878D82A}">
                    <a16:rowId xmlns:a16="http://schemas.microsoft.com/office/drawing/2014/main" val="3962509160"/>
                  </a:ext>
                </a:extLst>
              </a:tr>
              <a:tr h="515998">
                <a:tc>
                  <a:txBody>
                    <a:bodyPr/>
                    <a:lstStyle/>
                    <a:p>
                      <a:pPr algn="ctr" fontAlgn="ctr"/>
                      <a:r>
                        <a:rPr lang="en-IN" sz="1400" b="1" u="none" strike="noStrike">
                          <a:effectLst/>
                          <a:latin typeface="Times New Roman" panose="02020603050405020304" pitchFamily="18" charset="0"/>
                          <a:cs typeface="Times New Roman" panose="02020603050405020304" pitchFamily="18" charset="0"/>
                        </a:rPr>
                        <a:t>Convergence Speed</a:t>
                      </a:r>
                      <a:endParaRPr lang="en-IN" sz="1400" b="1"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IN" sz="1400" u="none" strike="noStrike">
                          <a:effectLst/>
                          <a:latin typeface="Times New Roman" panose="02020603050405020304" pitchFamily="18" charset="0"/>
                          <a:cs typeface="Times New Roman" panose="02020603050405020304" pitchFamily="18" charset="0"/>
                        </a:rPr>
                        <a:t>Slower convergence, smoother path</a:t>
                      </a:r>
                      <a:endParaRPr lang="en-IN"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IN" sz="1400" u="none" strike="noStrike">
                          <a:effectLst/>
                          <a:latin typeface="Times New Roman" panose="02020603050405020304" pitchFamily="18" charset="0"/>
                          <a:cs typeface="Times New Roman" panose="02020603050405020304" pitchFamily="18" charset="0"/>
                        </a:rPr>
                        <a:t>Faster convergence, more noisy path</a:t>
                      </a:r>
                      <a:endParaRPr lang="en-IN"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US" sz="1400" u="none" strike="noStrike">
                          <a:effectLst/>
                          <a:latin typeface="Times New Roman" panose="02020603050405020304" pitchFamily="18" charset="0"/>
                          <a:cs typeface="Times New Roman" panose="02020603050405020304" pitchFamily="18" charset="0"/>
                        </a:rPr>
                        <a:t>Balance between convergence speed and noise</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extLst>
                  <a:ext uri="{0D108BD9-81ED-4DB2-BD59-A6C34878D82A}">
                    <a16:rowId xmlns:a16="http://schemas.microsoft.com/office/drawing/2014/main" val="1314682349"/>
                  </a:ext>
                </a:extLst>
              </a:tr>
              <a:tr h="755108">
                <a:tc>
                  <a:txBody>
                    <a:bodyPr/>
                    <a:lstStyle/>
                    <a:p>
                      <a:pPr algn="ctr" fontAlgn="ctr"/>
                      <a:r>
                        <a:rPr lang="en-IN" sz="1400" b="1" u="none" strike="noStrike" dirty="0">
                          <a:effectLst/>
                          <a:latin typeface="Times New Roman" panose="02020603050405020304" pitchFamily="18" charset="0"/>
                          <a:cs typeface="Times New Roman" panose="02020603050405020304" pitchFamily="18" charset="0"/>
                        </a:rPr>
                        <a:t>Computational Efficiency</a:t>
                      </a:r>
                      <a:endParaRPr lang="en-IN"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US" sz="1400" u="none" strike="noStrike">
                          <a:effectLst/>
                          <a:latin typeface="Times New Roman" panose="02020603050405020304" pitchFamily="18" charset="0"/>
                          <a:cs typeface="Times New Roman" panose="02020603050405020304" pitchFamily="18" charset="0"/>
                        </a:rPr>
                        <a:t>High memory usage, efficient in vectorized operations</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US" sz="1400" u="none" strike="noStrike">
                          <a:effectLst/>
                          <a:latin typeface="Times New Roman" panose="02020603050405020304" pitchFamily="18" charset="0"/>
                          <a:cs typeface="Times New Roman" panose="02020603050405020304" pitchFamily="18" charset="0"/>
                        </a:rPr>
                        <a:t>Low memory usage, less efficient with vectorized operations</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US" sz="1400" u="none" strike="noStrike">
                          <a:effectLst/>
                          <a:latin typeface="Times New Roman" panose="02020603050405020304" pitchFamily="18" charset="0"/>
                          <a:cs typeface="Times New Roman" panose="02020603050405020304" pitchFamily="18" charset="0"/>
                        </a:rPr>
                        <a:t>Balanced memory usage and computational efficiency</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extLst>
                  <a:ext uri="{0D108BD9-81ED-4DB2-BD59-A6C34878D82A}">
                    <a16:rowId xmlns:a16="http://schemas.microsoft.com/office/drawing/2014/main" val="1814705245"/>
                  </a:ext>
                </a:extLst>
              </a:tr>
              <a:tr h="515998">
                <a:tc>
                  <a:txBody>
                    <a:bodyPr/>
                    <a:lstStyle/>
                    <a:p>
                      <a:pPr algn="ctr" fontAlgn="ctr"/>
                      <a:r>
                        <a:rPr lang="en-IN" sz="1400" b="1" u="none" strike="noStrike" dirty="0">
                          <a:effectLst/>
                          <a:latin typeface="Times New Roman" panose="02020603050405020304" pitchFamily="18" charset="0"/>
                          <a:cs typeface="Times New Roman" panose="02020603050405020304" pitchFamily="18" charset="0"/>
                        </a:rPr>
                        <a:t>Stability</a:t>
                      </a:r>
                      <a:endParaRPr lang="en-IN"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US" sz="1400" u="none" strike="noStrike">
                          <a:effectLst/>
                          <a:latin typeface="Times New Roman" panose="02020603050405020304" pitchFamily="18" charset="0"/>
                          <a:cs typeface="Times New Roman" panose="02020603050405020304" pitchFamily="18" charset="0"/>
                        </a:rPr>
                        <a:t>More stable, less noise in updates</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US" sz="1400" u="none" strike="noStrike">
                          <a:effectLst/>
                          <a:latin typeface="Times New Roman" panose="02020603050405020304" pitchFamily="18" charset="0"/>
                          <a:cs typeface="Times New Roman" panose="02020603050405020304" pitchFamily="18" charset="0"/>
                        </a:rPr>
                        <a:t>Less stable, high variance in updates</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US" sz="1400" u="none" strike="noStrike">
                          <a:effectLst/>
                          <a:latin typeface="Times New Roman" panose="02020603050405020304" pitchFamily="18" charset="0"/>
                          <a:cs typeface="Times New Roman" panose="02020603050405020304" pitchFamily="18" charset="0"/>
                        </a:rPr>
                        <a:t>Medium stability, less variance than SGD</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extLst>
                  <a:ext uri="{0D108BD9-81ED-4DB2-BD59-A6C34878D82A}">
                    <a16:rowId xmlns:a16="http://schemas.microsoft.com/office/drawing/2014/main" val="1931457687"/>
                  </a:ext>
                </a:extLst>
              </a:tr>
              <a:tr h="755108">
                <a:tc>
                  <a:txBody>
                    <a:bodyPr/>
                    <a:lstStyle/>
                    <a:p>
                      <a:pPr algn="ctr" fontAlgn="ctr"/>
                      <a:r>
                        <a:rPr lang="en-IN" sz="1400" b="1" u="none" strike="noStrike" dirty="0">
                          <a:effectLst/>
                          <a:latin typeface="Times New Roman" panose="02020603050405020304" pitchFamily="18" charset="0"/>
                          <a:cs typeface="Times New Roman" panose="02020603050405020304" pitchFamily="18" charset="0"/>
                        </a:rPr>
                        <a:t>Use Cases</a:t>
                      </a:r>
                      <a:endParaRPr lang="en-IN"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IN" sz="1400" u="none" strike="noStrike">
                          <a:effectLst/>
                          <a:latin typeface="Times New Roman" panose="02020603050405020304" pitchFamily="18" charset="0"/>
                          <a:cs typeface="Times New Roman" panose="02020603050405020304" pitchFamily="18" charset="0"/>
                        </a:rPr>
                        <a:t>Suitable for smaller datasets</a:t>
                      </a:r>
                      <a:endParaRPr lang="en-IN"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US" sz="1400" u="none" strike="noStrike">
                          <a:effectLst/>
                          <a:latin typeface="Times New Roman" panose="02020603050405020304" pitchFamily="18" charset="0"/>
                          <a:cs typeface="Times New Roman" panose="02020603050405020304" pitchFamily="18" charset="0"/>
                        </a:rPr>
                        <a:t>Suitable for large-scale, online learning, or real-time applications</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US" sz="1400" u="none" strike="noStrike">
                          <a:effectLst/>
                          <a:latin typeface="Times New Roman" panose="02020603050405020304" pitchFamily="18" charset="0"/>
                          <a:cs typeface="Times New Roman" panose="02020603050405020304" pitchFamily="18" charset="0"/>
                        </a:rPr>
                        <a:t>Suitable for large datasets and when trade-off between speed and accuracy is needed</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extLst>
                  <a:ext uri="{0D108BD9-81ED-4DB2-BD59-A6C34878D82A}">
                    <a16:rowId xmlns:a16="http://schemas.microsoft.com/office/drawing/2014/main" val="2486276409"/>
                  </a:ext>
                </a:extLst>
              </a:tr>
              <a:tr h="515998">
                <a:tc>
                  <a:txBody>
                    <a:bodyPr/>
                    <a:lstStyle/>
                    <a:p>
                      <a:pPr algn="ctr" fontAlgn="ctr"/>
                      <a:r>
                        <a:rPr lang="en-IN" sz="1400" b="1" u="none" strike="noStrike" dirty="0">
                          <a:effectLst/>
                          <a:latin typeface="Times New Roman" panose="02020603050405020304" pitchFamily="18" charset="0"/>
                          <a:cs typeface="Times New Roman" panose="02020603050405020304" pitchFamily="18" charset="0"/>
                        </a:rPr>
                        <a:t>Parallelism</a:t>
                      </a:r>
                      <a:endParaRPr lang="en-IN"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IN" sz="1400" u="none" strike="noStrike">
                          <a:effectLst/>
                          <a:latin typeface="Times New Roman" panose="02020603050405020304" pitchFamily="18" charset="0"/>
                          <a:cs typeface="Times New Roman" panose="02020603050405020304" pitchFamily="18" charset="0"/>
                        </a:rPr>
                        <a:t>Difficult to parallelize</a:t>
                      </a:r>
                      <a:endParaRPr lang="en-IN"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IN" sz="1400" u="none" strike="noStrike">
                          <a:effectLst/>
                          <a:latin typeface="Times New Roman" panose="02020603050405020304" pitchFamily="18" charset="0"/>
                          <a:cs typeface="Times New Roman" panose="02020603050405020304" pitchFamily="18" charset="0"/>
                        </a:rPr>
                        <a:t>Easy to parallelize</a:t>
                      </a:r>
                      <a:endParaRPr lang="en-IN"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US" sz="1400" u="none" strike="noStrike">
                          <a:effectLst/>
                          <a:latin typeface="Times New Roman" panose="02020603050405020304" pitchFamily="18" charset="0"/>
                          <a:cs typeface="Times New Roman" panose="02020603050405020304" pitchFamily="18" charset="0"/>
                        </a:rPr>
                        <a:t>Easier to parallelize than batch gradient descent</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extLst>
                  <a:ext uri="{0D108BD9-81ED-4DB2-BD59-A6C34878D82A}">
                    <a16:rowId xmlns:a16="http://schemas.microsoft.com/office/drawing/2014/main" val="2097164318"/>
                  </a:ext>
                </a:extLst>
              </a:tr>
              <a:tr h="515998">
                <a:tc>
                  <a:txBody>
                    <a:bodyPr/>
                    <a:lstStyle/>
                    <a:p>
                      <a:pPr algn="ctr" fontAlgn="ctr"/>
                      <a:r>
                        <a:rPr lang="en-IN" sz="1400" b="1" u="none" strike="noStrike" dirty="0">
                          <a:effectLst/>
                          <a:latin typeface="Times New Roman" panose="02020603050405020304" pitchFamily="18" charset="0"/>
                          <a:cs typeface="Times New Roman" panose="02020603050405020304" pitchFamily="18" charset="0"/>
                        </a:rPr>
                        <a:t>Memory Requirements</a:t>
                      </a:r>
                      <a:endParaRPr lang="en-IN"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US" sz="1400" u="none" strike="noStrike">
                          <a:effectLst/>
                          <a:latin typeface="Times New Roman" panose="02020603050405020304" pitchFamily="18" charset="0"/>
                          <a:cs typeface="Times New Roman" panose="02020603050405020304" pitchFamily="18" charset="0"/>
                        </a:rPr>
                        <a:t>Requires memory for entire dataset</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US" sz="1400" u="none" strike="noStrike">
                          <a:effectLst/>
                          <a:latin typeface="Times New Roman" panose="02020603050405020304" pitchFamily="18" charset="0"/>
                          <a:cs typeface="Times New Roman" panose="02020603050405020304" pitchFamily="18" charset="0"/>
                        </a:rPr>
                        <a:t>Requires memory for only one data point</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US" sz="1400" u="none" strike="noStrike">
                          <a:effectLst/>
                          <a:latin typeface="Times New Roman" panose="02020603050405020304" pitchFamily="18" charset="0"/>
                          <a:cs typeface="Times New Roman" panose="02020603050405020304" pitchFamily="18" charset="0"/>
                        </a:rPr>
                        <a:t>Requires memory for a mini-batch</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extLst>
                  <a:ext uri="{0D108BD9-81ED-4DB2-BD59-A6C34878D82A}">
                    <a16:rowId xmlns:a16="http://schemas.microsoft.com/office/drawing/2014/main" val="3018523601"/>
                  </a:ext>
                </a:extLst>
              </a:tr>
              <a:tr h="515998">
                <a:tc>
                  <a:txBody>
                    <a:bodyPr/>
                    <a:lstStyle/>
                    <a:p>
                      <a:pPr algn="ctr" fontAlgn="ctr"/>
                      <a:r>
                        <a:rPr lang="en-IN" sz="1400" b="1" u="none" strike="noStrike" dirty="0">
                          <a:effectLst/>
                          <a:latin typeface="Times New Roman" panose="02020603050405020304" pitchFamily="18" charset="0"/>
                          <a:cs typeface="Times New Roman" panose="02020603050405020304" pitchFamily="18" charset="0"/>
                        </a:rPr>
                        <a:t>Risk of Overfitting</a:t>
                      </a:r>
                      <a:endParaRPr lang="en-IN"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IN" sz="1400" u="none" strike="noStrike">
                          <a:effectLst/>
                          <a:latin typeface="Times New Roman" panose="02020603050405020304" pitchFamily="18" charset="0"/>
                          <a:cs typeface="Times New Roman" panose="02020603050405020304" pitchFamily="18" charset="0"/>
                        </a:rPr>
                        <a:t>Lower risk of overfitting</a:t>
                      </a:r>
                      <a:endParaRPr lang="en-IN"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US" sz="1400" u="none" strike="noStrike">
                          <a:effectLst/>
                          <a:latin typeface="Times New Roman" panose="02020603050405020304" pitchFamily="18" charset="0"/>
                          <a:cs typeface="Times New Roman" panose="02020603050405020304" pitchFamily="18" charset="0"/>
                        </a:rPr>
                        <a:t>Higher risk of overfitting due to high variance</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IN" sz="1400" u="none" strike="noStrike" dirty="0">
                          <a:effectLst/>
                          <a:latin typeface="Times New Roman" panose="02020603050405020304" pitchFamily="18" charset="0"/>
                          <a:cs typeface="Times New Roman" panose="02020603050405020304" pitchFamily="18" charset="0"/>
                        </a:rPr>
                        <a:t>Moderate risk of overfitting</a:t>
                      </a:r>
                      <a:endParaRPr lang="en-IN"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extLst>
                  <a:ext uri="{0D108BD9-81ED-4DB2-BD59-A6C34878D82A}">
                    <a16:rowId xmlns:a16="http://schemas.microsoft.com/office/drawing/2014/main" val="3613113824"/>
                  </a:ext>
                </a:extLst>
              </a:tr>
              <a:tr h="973614">
                <a:tc>
                  <a:txBody>
                    <a:bodyPr/>
                    <a:lstStyle/>
                    <a:p>
                      <a:pPr algn="ctr" fontAlgn="ctr"/>
                      <a:r>
                        <a:rPr lang="en-IN" sz="1400" b="1" u="none" strike="noStrike" dirty="0">
                          <a:effectLst/>
                          <a:latin typeface="Times New Roman" panose="02020603050405020304" pitchFamily="18" charset="0"/>
                          <a:cs typeface="Times New Roman" panose="02020603050405020304" pitchFamily="18" charset="0"/>
                        </a:rPr>
                        <a:t>Example of Use</a:t>
                      </a:r>
                      <a:endParaRPr lang="en-IN"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US" sz="1400" u="none" strike="noStrike">
                          <a:effectLst/>
                          <a:latin typeface="Times New Roman" panose="02020603050405020304" pitchFamily="18" charset="0"/>
                          <a:cs typeface="Times New Roman" panose="02020603050405020304" pitchFamily="18" charset="0"/>
                        </a:rPr>
                        <a:t>Traditional machine learning tasks with small to medium datasets</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US" sz="1400" u="none" strike="noStrike">
                          <a:effectLst/>
                          <a:latin typeface="Times New Roman" panose="02020603050405020304" pitchFamily="18" charset="0"/>
                          <a:cs typeface="Times New Roman" panose="02020603050405020304" pitchFamily="18" charset="0"/>
                        </a:rPr>
                        <a:t>Online advertising, large-scale recommendation systems</a:t>
                      </a:r>
                      <a:endParaRPr lang="en-US" sz="1400" b="0" i="0" u="none" strike="noStrike">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tc>
                  <a:txBody>
                    <a:bodyPr/>
                    <a:lstStyle/>
                    <a:p>
                      <a:pPr algn="ctr" fontAlgn="ctr"/>
                      <a:r>
                        <a:rPr lang="en-US" sz="1400" u="none" strike="noStrike" dirty="0">
                          <a:effectLst/>
                          <a:latin typeface="Times New Roman" panose="02020603050405020304" pitchFamily="18" charset="0"/>
                          <a:cs typeface="Times New Roman" panose="02020603050405020304" pitchFamily="18" charset="0"/>
                        </a:rPr>
                        <a:t>Deep learning training, large-scale machine learning tasks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459" marR="4459" marT="4459" marB="0" anchor="ctr"/>
                </a:tc>
                <a:extLst>
                  <a:ext uri="{0D108BD9-81ED-4DB2-BD59-A6C34878D82A}">
                    <a16:rowId xmlns:a16="http://schemas.microsoft.com/office/drawing/2014/main" val="3826233930"/>
                  </a:ext>
                </a:extLst>
              </a:tr>
            </a:tbl>
          </a:graphicData>
        </a:graphic>
      </p:graphicFrame>
    </p:spTree>
    <p:extLst>
      <p:ext uri="{BB962C8B-B14F-4D97-AF65-F5344CB8AC3E}">
        <p14:creationId xmlns:p14="http://schemas.microsoft.com/office/powerpoint/2010/main" val="883863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295E5-C854-4372-8FAB-B8E4C0CF7500}"/>
              </a:ext>
            </a:extLst>
          </p:cNvPr>
          <p:cNvSpPr>
            <a:spLocks noGrp="1"/>
          </p:cNvSpPr>
          <p:nvPr>
            <p:ph type="title"/>
          </p:nvPr>
        </p:nvSpPr>
        <p:spPr>
          <a:xfrm>
            <a:off x="64475" y="125974"/>
            <a:ext cx="4932778" cy="442497"/>
          </a:xfrm>
        </p:spPr>
        <p:txBody>
          <a:bodyPr>
            <a:normAutofit fontScale="90000"/>
          </a:bodyPr>
          <a:lstStyle/>
          <a:p>
            <a:r>
              <a:rPr lang="en-IN" sz="3000" b="1" dirty="0">
                <a:latin typeface="Times New Roman" panose="02020603050405020304" pitchFamily="18" charset="0"/>
                <a:cs typeface="Times New Roman" panose="02020603050405020304" pitchFamily="18" charset="0"/>
              </a:rPr>
              <a:t>Numerical on Gradient Descent</a:t>
            </a:r>
          </a:p>
        </p:txBody>
      </p:sp>
      <p:graphicFrame>
        <p:nvGraphicFramePr>
          <p:cNvPr id="4" name="Table 3">
            <a:extLst>
              <a:ext uri="{FF2B5EF4-FFF2-40B4-BE49-F238E27FC236}">
                <a16:creationId xmlns:a16="http://schemas.microsoft.com/office/drawing/2014/main" id="{3578FF7B-D366-4BD9-9083-7A092B13E137}"/>
              </a:ext>
            </a:extLst>
          </p:cNvPr>
          <p:cNvGraphicFramePr>
            <a:graphicFrameLocks noGrp="1"/>
          </p:cNvGraphicFramePr>
          <p:nvPr>
            <p:extLst>
              <p:ext uri="{D42A27DB-BD31-4B8C-83A1-F6EECF244321}">
                <p14:modId xmlns:p14="http://schemas.microsoft.com/office/powerpoint/2010/main" val="1562272761"/>
              </p:ext>
            </p:extLst>
          </p:nvPr>
        </p:nvGraphicFramePr>
        <p:xfrm>
          <a:off x="205153" y="1069254"/>
          <a:ext cx="3713103" cy="2194560"/>
        </p:xfrm>
        <a:graphic>
          <a:graphicData uri="http://schemas.openxmlformats.org/drawingml/2006/table">
            <a:tbl>
              <a:tblPr>
                <a:tableStyleId>{8799B23B-EC83-4686-B30A-512413B5E67A}</a:tableStyleId>
              </a:tblPr>
              <a:tblGrid>
                <a:gridCol w="1825878">
                  <a:extLst>
                    <a:ext uri="{9D8B030D-6E8A-4147-A177-3AD203B41FA5}">
                      <a16:colId xmlns:a16="http://schemas.microsoft.com/office/drawing/2014/main" val="4244412999"/>
                    </a:ext>
                  </a:extLst>
                </a:gridCol>
                <a:gridCol w="1887225">
                  <a:extLst>
                    <a:ext uri="{9D8B030D-6E8A-4147-A177-3AD203B41FA5}">
                      <a16:colId xmlns:a16="http://schemas.microsoft.com/office/drawing/2014/main" val="211588235"/>
                    </a:ext>
                  </a:extLst>
                </a:gridCol>
              </a:tblGrid>
              <a:tr h="322096">
                <a:tc>
                  <a:txBody>
                    <a:bodyPr/>
                    <a:lstStyle/>
                    <a:p>
                      <a:r>
                        <a:rPr lang="en-IN"/>
                        <a:t>X (Hours Studied)</a:t>
                      </a:r>
                    </a:p>
                  </a:txBody>
                  <a:tcPr anchor="ctr"/>
                </a:tc>
                <a:tc>
                  <a:txBody>
                    <a:bodyPr/>
                    <a:lstStyle/>
                    <a:p>
                      <a:r>
                        <a:rPr lang="en-IN"/>
                        <a:t>Y (Exam Score)</a:t>
                      </a:r>
                    </a:p>
                  </a:txBody>
                  <a:tcPr anchor="ctr"/>
                </a:tc>
                <a:extLst>
                  <a:ext uri="{0D108BD9-81ED-4DB2-BD59-A6C34878D82A}">
                    <a16:rowId xmlns:a16="http://schemas.microsoft.com/office/drawing/2014/main" val="2950586454"/>
                  </a:ext>
                </a:extLst>
              </a:tr>
              <a:tr h="322096">
                <a:tc>
                  <a:txBody>
                    <a:bodyPr/>
                    <a:lstStyle/>
                    <a:p>
                      <a:r>
                        <a:rPr lang="en-IN"/>
                        <a:t>1</a:t>
                      </a:r>
                    </a:p>
                  </a:txBody>
                  <a:tcPr anchor="ctr"/>
                </a:tc>
                <a:tc>
                  <a:txBody>
                    <a:bodyPr/>
                    <a:lstStyle/>
                    <a:p>
                      <a:r>
                        <a:rPr lang="en-IN"/>
                        <a:t>2</a:t>
                      </a:r>
                    </a:p>
                  </a:txBody>
                  <a:tcPr anchor="ctr"/>
                </a:tc>
                <a:extLst>
                  <a:ext uri="{0D108BD9-81ED-4DB2-BD59-A6C34878D82A}">
                    <a16:rowId xmlns:a16="http://schemas.microsoft.com/office/drawing/2014/main" val="1725841916"/>
                  </a:ext>
                </a:extLst>
              </a:tr>
              <a:tr h="322096">
                <a:tc>
                  <a:txBody>
                    <a:bodyPr/>
                    <a:lstStyle/>
                    <a:p>
                      <a:r>
                        <a:rPr lang="en-IN"/>
                        <a:t>2</a:t>
                      </a:r>
                    </a:p>
                  </a:txBody>
                  <a:tcPr anchor="ctr"/>
                </a:tc>
                <a:tc>
                  <a:txBody>
                    <a:bodyPr/>
                    <a:lstStyle/>
                    <a:p>
                      <a:r>
                        <a:rPr lang="en-IN" dirty="0"/>
                        <a:t>4</a:t>
                      </a:r>
                    </a:p>
                  </a:txBody>
                  <a:tcPr anchor="ctr"/>
                </a:tc>
                <a:extLst>
                  <a:ext uri="{0D108BD9-81ED-4DB2-BD59-A6C34878D82A}">
                    <a16:rowId xmlns:a16="http://schemas.microsoft.com/office/drawing/2014/main" val="1543086685"/>
                  </a:ext>
                </a:extLst>
              </a:tr>
              <a:tr h="322096">
                <a:tc>
                  <a:txBody>
                    <a:bodyPr/>
                    <a:lstStyle/>
                    <a:p>
                      <a:r>
                        <a:rPr lang="en-IN"/>
                        <a:t>3</a:t>
                      </a:r>
                    </a:p>
                  </a:txBody>
                  <a:tcPr anchor="ctr"/>
                </a:tc>
                <a:tc>
                  <a:txBody>
                    <a:bodyPr/>
                    <a:lstStyle/>
                    <a:p>
                      <a:r>
                        <a:rPr lang="en-IN"/>
                        <a:t>5</a:t>
                      </a:r>
                    </a:p>
                  </a:txBody>
                  <a:tcPr anchor="ctr"/>
                </a:tc>
                <a:extLst>
                  <a:ext uri="{0D108BD9-81ED-4DB2-BD59-A6C34878D82A}">
                    <a16:rowId xmlns:a16="http://schemas.microsoft.com/office/drawing/2014/main" val="1616955802"/>
                  </a:ext>
                </a:extLst>
              </a:tr>
              <a:tr h="322096">
                <a:tc>
                  <a:txBody>
                    <a:bodyPr/>
                    <a:lstStyle/>
                    <a:p>
                      <a:r>
                        <a:rPr lang="en-IN"/>
                        <a:t>4</a:t>
                      </a:r>
                    </a:p>
                  </a:txBody>
                  <a:tcPr anchor="ctr"/>
                </a:tc>
                <a:tc>
                  <a:txBody>
                    <a:bodyPr/>
                    <a:lstStyle/>
                    <a:p>
                      <a:r>
                        <a:rPr lang="en-IN" dirty="0"/>
                        <a:t>4</a:t>
                      </a:r>
                    </a:p>
                  </a:txBody>
                  <a:tcPr anchor="ctr"/>
                </a:tc>
                <a:extLst>
                  <a:ext uri="{0D108BD9-81ED-4DB2-BD59-A6C34878D82A}">
                    <a16:rowId xmlns:a16="http://schemas.microsoft.com/office/drawing/2014/main" val="2041379955"/>
                  </a:ext>
                </a:extLst>
              </a:tr>
              <a:tr h="322096">
                <a:tc>
                  <a:txBody>
                    <a:bodyPr/>
                    <a:lstStyle/>
                    <a:p>
                      <a:r>
                        <a:rPr lang="en-IN"/>
                        <a:t>5</a:t>
                      </a:r>
                    </a:p>
                  </a:txBody>
                  <a:tcPr anchor="ctr"/>
                </a:tc>
                <a:tc>
                  <a:txBody>
                    <a:bodyPr/>
                    <a:lstStyle/>
                    <a:p>
                      <a:r>
                        <a:rPr lang="en-IN" dirty="0"/>
                        <a:t>5</a:t>
                      </a:r>
                    </a:p>
                  </a:txBody>
                  <a:tcPr anchor="ctr"/>
                </a:tc>
                <a:extLst>
                  <a:ext uri="{0D108BD9-81ED-4DB2-BD59-A6C34878D82A}">
                    <a16:rowId xmlns:a16="http://schemas.microsoft.com/office/drawing/2014/main" val="2268172702"/>
                  </a:ext>
                </a:extLst>
              </a:tr>
            </a:tbl>
          </a:graphicData>
        </a:graphic>
      </p:graphicFrame>
      <p:sp>
        <p:nvSpPr>
          <p:cNvPr id="6" name="TextBox 5">
            <a:extLst>
              <a:ext uri="{FF2B5EF4-FFF2-40B4-BE49-F238E27FC236}">
                <a16:creationId xmlns:a16="http://schemas.microsoft.com/office/drawing/2014/main" id="{5254127F-552F-41F5-9002-C62086A8D900}"/>
              </a:ext>
            </a:extLst>
          </p:cNvPr>
          <p:cNvSpPr txBox="1"/>
          <p:nvPr/>
        </p:nvSpPr>
        <p:spPr>
          <a:xfrm>
            <a:off x="162951" y="713071"/>
            <a:ext cx="6125028" cy="369332"/>
          </a:xfrm>
          <a:prstGeom prst="rect">
            <a:avLst/>
          </a:prstGeom>
          <a:noFill/>
        </p:spPr>
        <p:txBody>
          <a:bodyPr wrap="square">
            <a:spAutoFit/>
          </a:bodyPr>
          <a:lstStyle/>
          <a:p>
            <a:r>
              <a:rPr lang="en-US" dirty="0"/>
              <a:t>You are given the following dataset:</a:t>
            </a:r>
            <a:endParaRPr lang="en-IN" dirty="0"/>
          </a:p>
        </p:txBody>
      </p:sp>
      <p:sp>
        <p:nvSpPr>
          <p:cNvPr id="8" name="TextBox 7">
            <a:extLst>
              <a:ext uri="{FF2B5EF4-FFF2-40B4-BE49-F238E27FC236}">
                <a16:creationId xmlns:a16="http://schemas.microsoft.com/office/drawing/2014/main" id="{3098EEFE-93AB-4385-A505-BF771934B1D8}"/>
              </a:ext>
            </a:extLst>
          </p:cNvPr>
          <p:cNvSpPr txBox="1"/>
          <p:nvPr/>
        </p:nvSpPr>
        <p:spPr>
          <a:xfrm>
            <a:off x="205153" y="3368020"/>
            <a:ext cx="3227365" cy="1754326"/>
          </a:xfrm>
          <a:prstGeom prst="rect">
            <a:avLst/>
          </a:prstGeom>
          <a:noFill/>
        </p:spPr>
        <p:txBody>
          <a:bodyPr wrap="square">
            <a:spAutoFit/>
          </a:bodyPr>
          <a:lstStyle/>
          <a:p>
            <a:pPr algn="just"/>
            <a:r>
              <a:rPr lang="en-US" dirty="0">
                <a:latin typeface="Times New Roman" panose="02020603050405020304" pitchFamily="18" charset="0"/>
                <a:cs typeface="Times New Roman" panose="02020603050405020304" pitchFamily="18" charset="0"/>
              </a:rPr>
              <a:t>Use </a:t>
            </a:r>
            <a:r>
              <a:rPr lang="en-US" b="1" dirty="0">
                <a:latin typeface="Times New Roman" panose="02020603050405020304" pitchFamily="18" charset="0"/>
                <a:cs typeface="Times New Roman" panose="02020603050405020304" pitchFamily="18" charset="0"/>
              </a:rPr>
              <a:t>Gradient Descent</a:t>
            </a:r>
            <a:r>
              <a:rPr lang="en-US" dirty="0">
                <a:latin typeface="Times New Roman" panose="02020603050405020304" pitchFamily="18" charset="0"/>
                <a:cs typeface="Times New Roman" panose="02020603050405020304" pitchFamily="18" charset="0"/>
              </a:rPr>
              <a:t> to perform </a:t>
            </a:r>
            <a:r>
              <a:rPr lang="en-US" b="1" dirty="0">
                <a:latin typeface="Times New Roman" panose="02020603050405020304" pitchFamily="18" charset="0"/>
                <a:cs typeface="Times New Roman" panose="02020603050405020304" pitchFamily="18" charset="0"/>
              </a:rPr>
              <a:t>1 iteration</a:t>
            </a:r>
            <a:r>
              <a:rPr lang="en-US" dirty="0">
                <a:latin typeface="Times New Roman" panose="02020603050405020304" pitchFamily="18" charset="0"/>
                <a:cs typeface="Times New Roman" panose="02020603050405020304" pitchFamily="18" charset="0"/>
              </a:rPr>
              <a:t> to update parameters m (slope) and c (intercept). Take Learning rate α=0.01</a:t>
            </a:r>
            <a:endParaRPr lang="en-IN" dirty="0">
              <a:latin typeface="Times New Roman" panose="02020603050405020304" pitchFamily="18" charset="0"/>
              <a:cs typeface="Times New Roman" panose="02020603050405020304" pitchFamily="18" charset="0"/>
            </a:endParaRPr>
          </a:p>
          <a:p>
            <a:endParaRPr lang="en-IN" dirty="0"/>
          </a:p>
        </p:txBody>
      </p:sp>
      <p:pic>
        <p:nvPicPr>
          <p:cNvPr id="13" name="Picture 12">
            <a:extLst>
              <a:ext uri="{FF2B5EF4-FFF2-40B4-BE49-F238E27FC236}">
                <a16:creationId xmlns:a16="http://schemas.microsoft.com/office/drawing/2014/main" id="{98529276-E9FE-4484-9A39-9D0DF079330B}"/>
              </a:ext>
            </a:extLst>
          </p:cNvPr>
          <p:cNvPicPr>
            <a:picLocks noChangeAspect="1"/>
          </p:cNvPicPr>
          <p:nvPr/>
        </p:nvPicPr>
        <p:blipFill>
          <a:blip r:embed="rId2"/>
          <a:stretch>
            <a:fillRect/>
          </a:stretch>
        </p:blipFill>
        <p:spPr>
          <a:xfrm>
            <a:off x="4710919" y="748647"/>
            <a:ext cx="6247813" cy="2226431"/>
          </a:xfrm>
          <a:prstGeom prst="rect">
            <a:avLst/>
          </a:prstGeom>
        </p:spPr>
      </p:pic>
      <p:sp>
        <p:nvSpPr>
          <p:cNvPr id="15" name="TextBox 14">
            <a:extLst>
              <a:ext uri="{FF2B5EF4-FFF2-40B4-BE49-F238E27FC236}">
                <a16:creationId xmlns:a16="http://schemas.microsoft.com/office/drawing/2014/main" id="{62B922F4-FA9F-439F-87A3-AA79C568C1E9}"/>
              </a:ext>
            </a:extLst>
          </p:cNvPr>
          <p:cNvSpPr txBox="1"/>
          <p:nvPr/>
        </p:nvSpPr>
        <p:spPr>
          <a:xfrm>
            <a:off x="5095729" y="254086"/>
            <a:ext cx="6126480" cy="369332"/>
          </a:xfrm>
          <a:prstGeom prst="rect">
            <a:avLst/>
          </a:prstGeom>
          <a:noFill/>
        </p:spPr>
        <p:txBody>
          <a:bodyPr wrap="square">
            <a:spAutoFit/>
          </a:bodyPr>
          <a:lstStyle/>
          <a:p>
            <a:r>
              <a:rPr lang="en-US" b="1" dirty="0"/>
              <a:t>Given: </a:t>
            </a:r>
            <a:r>
              <a:rPr lang="en-US" dirty="0"/>
              <a:t>Initial values: m=0, c=0;  Learning rate α=0.01</a:t>
            </a:r>
          </a:p>
        </p:txBody>
      </p:sp>
      <p:pic>
        <p:nvPicPr>
          <p:cNvPr id="17" name="Picture 16">
            <a:extLst>
              <a:ext uri="{FF2B5EF4-FFF2-40B4-BE49-F238E27FC236}">
                <a16:creationId xmlns:a16="http://schemas.microsoft.com/office/drawing/2014/main" id="{AD06761E-772B-4F5A-9EAE-9AABCA48B129}"/>
              </a:ext>
            </a:extLst>
          </p:cNvPr>
          <p:cNvPicPr>
            <a:picLocks noChangeAspect="1"/>
          </p:cNvPicPr>
          <p:nvPr/>
        </p:nvPicPr>
        <p:blipFill>
          <a:blip r:embed="rId3"/>
          <a:stretch>
            <a:fillRect/>
          </a:stretch>
        </p:blipFill>
        <p:spPr>
          <a:xfrm>
            <a:off x="4501382" y="3100307"/>
            <a:ext cx="3713102" cy="1019283"/>
          </a:xfrm>
          <a:prstGeom prst="rect">
            <a:avLst/>
          </a:prstGeom>
        </p:spPr>
      </p:pic>
      <p:pic>
        <p:nvPicPr>
          <p:cNvPr id="19" name="Picture 18">
            <a:extLst>
              <a:ext uri="{FF2B5EF4-FFF2-40B4-BE49-F238E27FC236}">
                <a16:creationId xmlns:a16="http://schemas.microsoft.com/office/drawing/2014/main" id="{AA60CA7F-6D18-43D0-8E26-C8E5212E588F}"/>
              </a:ext>
            </a:extLst>
          </p:cNvPr>
          <p:cNvPicPr>
            <a:picLocks noChangeAspect="1"/>
          </p:cNvPicPr>
          <p:nvPr/>
        </p:nvPicPr>
        <p:blipFill>
          <a:blip r:embed="rId4"/>
          <a:stretch>
            <a:fillRect/>
          </a:stretch>
        </p:blipFill>
        <p:spPr>
          <a:xfrm>
            <a:off x="3995224" y="4091455"/>
            <a:ext cx="4332850" cy="1204899"/>
          </a:xfrm>
          <a:prstGeom prst="rect">
            <a:avLst/>
          </a:prstGeom>
        </p:spPr>
      </p:pic>
      <p:pic>
        <p:nvPicPr>
          <p:cNvPr id="21" name="Picture 20">
            <a:extLst>
              <a:ext uri="{FF2B5EF4-FFF2-40B4-BE49-F238E27FC236}">
                <a16:creationId xmlns:a16="http://schemas.microsoft.com/office/drawing/2014/main" id="{345B8EDF-825A-4C21-8DCF-DD159F870ED5}"/>
              </a:ext>
            </a:extLst>
          </p:cNvPr>
          <p:cNvPicPr>
            <a:picLocks noChangeAspect="1"/>
          </p:cNvPicPr>
          <p:nvPr/>
        </p:nvPicPr>
        <p:blipFill>
          <a:blip r:embed="rId5"/>
          <a:stretch>
            <a:fillRect/>
          </a:stretch>
        </p:blipFill>
        <p:spPr>
          <a:xfrm>
            <a:off x="522409" y="5351431"/>
            <a:ext cx="4662415" cy="1232499"/>
          </a:xfrm>
          <a:prstGeom prst="rect">
            <a:avLst/>
          </a:prstGeom>
        </p:spPr>
      </p:pic>
      <p:pic>
        <p:nvPicPr>
          <p:cNvPr id="23" name="Picture 22">
            <a:extLst>
              <a:ext uri="{FF2B5EF4-FFF2-40B4-BE49-F238E27FC236}">
                <a16:creationId xmlns:a16="http://schemas.microsoft.com/office/drawing/2014/main" id="{55472BA7-D233-43F9-9E80-E638B77A7442}"/>
              </a:ext>
            </a:extLst>
          </p:cNvPr>
          <p:cNvPicPr>
            <a:picLocks noChangeAspect="1"/>
          </p:cNvPicPr>
          <p:nvPr/>
        </p:nvPicPr>
        <p:blipFill>
          <a:blip r:embed="rId6"/>
          <a:stretch>
            <a:fillRect/>
          </a:stretch>
        </p:blipFill>
        <p:spPr>
          <a:xfrm>
            <a:off x="5419212" y="5409428"/>
            <a:ext cx="4034278" cy="1261575"/>
          </a:xfrm>
          <a:prstGeom prst="rect">
            <a:avLst/>
          </a:prstGeom>
        </p:spPr>
      </p:pic>
    </p:spTree>
    <p:extLst>
      <p:ext uri="{BB962C8B-B14F-4D97-AF65-F5344CB8AC3E}">
        <p14:creationId xmlns:p14="http://schemas.microsoft.com/office/powerpoint/2010/main" val="2304146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D7190-3025-4399-80DC-33E5236D8239}"/>
              </a:ext>
            </a:extLst>
          </p:cNvPr>
          <p:cNvSpPr>
            <a:spLocks noGrp="1"/>
          </p:cNvSpPr>
          <p:nvPr>
            <p:ph type="title"/>
          </p:nvPr>
        </p:nvSpPr>
        <p:spPr>
          <a:xfrm>
            <a:off x="120748" y="168177"/>
            <a:ext cx="10515600" cy="633681"/>
          </a:xfrm>
        </p:spPr>
        <p:txBody>
          <a:bodyPr>
            <a:normAutofit fontScale="90000"/>
          </a:bodyPr>
          <a:lstStyle/>
          <a:p>
            <a:r>
              <a:rPr lang="en-US" dirty="0"/>
              <a:t>Practice Problem</a:t>
            </a:r>
            <a:endParaRPr lang="en-IN" dirty="0"/>
          </a:p>
        </p:txBody>
      </p:sp>
      <p:sp>
        <p:nvSpPr>
          <p:cNvPr id="9" name="TextBox 8">
            <a:extLst>
              <a:ext uri="{FF2B5EF4-FFF2-40B4-BE49-F238E27FC236}">
                <a16:creationId xmlns:a16="http://schemas.microsoft.com/office/drawing/2014/main" id="{DE3ACE91-EBA5-4368-9E6A-C909F9F965CE}"/>
              </a:ext>
            </a:extLst>
          </p:cNvPr>
          <p:cNvSpPr txBox="1"/>
          <p:nvPr/>
        </p:nvSpPr>
        <p:spPr>
          <a:xfrm>
            <a:off x="414996" y="900724"/>
            <a:ext cx="10515599" cy="369332"/>
          </a:xfrm>
          <a:prstGeom prst="rect">
            <a:avLst/>
          </a:prstGeom>
          <a:noFill/>
        </p:spPr>
        <p:txBody>
          <a:bodyPr wrap="square">
            <a:spAutoFit/>
          </a:bodyPr>
          <a:lstStyle/>
          <a:p>
            <a:r>
              <a:rPr lang="en-US" dirty="0"/>
              <a:t>We are given the following small dataset with one feature x and output y:</a:t>
            </a:r>
            <a:endParaRPr lang="en-IN" dirty="0"/>
          </a:p>
        </p:txBody>
      </p:sp>
      <p:graphicFrame>
        <p:nvGraphicFramePr>
          <p:cNvPr id="10" name="Table 9">
            <a:extLst>
              <a:ext uri="{FF2B5EF4-FFF2-40B4-BE49-F238E27FC236}">
                <a16:creationId xmlns:a16="http://schemas.microsoft.com/office/drawing/2014/main" id="{5617F5B4-D06D-4D9D-A7EF-775DCE550FF1}"/>
              </a:ext>
            </a:extLst>
          </p:cNvPr>
          <p:cNvGraphicFramePr>
            <a:graphicFrameLocks noGrp="1"/>
          </p:cNvGraphicFramePr>
          <p:nvPr>
            <p:extLst>
              <p:ext uri="{D42A27DB-BD31-4B8C-83A1-F6EECF244321}">
                <p14:modId xmlns:p14="http://schemas.microsoft.com/office/powerpoint/2010/main" val="1944339290"/>
              </p:ext>
            </p:extLst>
          </p:nvPr>
        </p:nvGraphicFramePr>
        <p:xfrm>
          <a:off x="739726" y="1368922"/>
          <a:ext cx="1778392" cy="1463040"/>
        </p:xfrm>
        <a:graphic>
          <a:graphicData uri="http://schemas.openxmlformats.org/drawingml/2006/table">
            <a:tbl>
              <a:tblPr>
                <a:tableStyleId>{69CF1AB2-1976-4502-BF36-3FF5EA218861}</a:tableStyleId>
              </a:tblPr>
              <a:tblGrid>
                <a:gridCol w="745974">
                  <a:extLst>
                    <a:ext uri="{9D8B030D-6E8A-4147-A177-3AD203B41FA5}">
                      <a16:colId xmlns:a16="http://schemas.microsoft.com/office/drawing/2014/main" val="1271130869"/>
                    </a:ext>
                  </a:extLst>
                </a:gridCol>
                <a:gridCol w="1032418">
                  <a:extLst>
                    <a:ext uri="{9D8B030D-6E8A-4147-A177-3AD203B41FA5}">
                      <a16:colId xmlns:a16="http://schemas.microsoft.com/office/drawing/2014/main" val="1918583361"/>
                    </a:ext>
                  </a:extLst>
                </a:gridCol>
              </a:tblGrid>
              <a:tr h="0">
                <a:tc>
                  <a:txBody>
                    <a:bodyPr/>
                    <a:lstStyle/>
                    <a:p>
                      <a:r>
                        <a:rPr lang="en-IN"/>
                        <a:t>x</a:t>
                      </a:r>
                    </a:p>
                  </a:txBody>
                  <a:tcPr anchor="ctr"/>
                </a:tc>
                <a:tc>
                  <a:txBody>
                    <a:bodyPr/>
                    <a:lstStyle/>
                    <a:p>
                      <a:r>
                        <a:rPr lang="en-IN"/>
                        <a:t>y</a:t>
                      </a:r>
                    </a:p>
                  </a:txBody>
                  <a:tcPr anchor="ctr"/>
                </a:tc>
                <a:extLst>
                  <a:ext uri="{0D108BD9-81ED-4DB2-BD59-A6C34878D82A}">
                    <a16:rowId xmlns:a16="http://schemas.microsoft.com/office/drawing/2014/main" val="2617026123"/>
                  </a:ext>
                </a:extLst>
              </a:tr>
              <a:tr h="0">
                <a:tc>
                  <a:txBody>
                    <a:bodyPr/>
                    <a:lstStyle/>
                    <a:p>
                      <a:r>
                        <a:rPr lang="en-IN"/>
                        <a:t>1</a:t>
                      </a:r>
                    </a:p>
                  </a:txBody>
                  <a:tcPr anchor="ctr"/>
                </a:tc>
                <a:tc>
                  <a:txBody>
                    <a:bodyPr/>
                    <a:lstStyle/>
                    <a:p>
                      <a:r>
                        <a:rPr lang="en-IN" dirty="0"/>
                        <a:t>1</a:t>
                      </a:r>
                    </a:p>
                  </a:txBody>
                  <a:tcPr anchor="ctr"/>
                </a:tc>
                <a:extLst>
                  <a:ext uri="{0D108BD9-81ED-4DB2-BD59-A6C34878D82A}">
                    <a16:rowId xmlns:a16="http://schemas.microsoft.com/office/drawing/2014/main" val="2185232698"/>
                  </a:ext>
                </a:extLst>
              </a:tr>
              <a:tr h="0">
                <a:tc>
                  <a:txBody>
                    <a:bodyPr/>
                    <a:lstStyle/>
                    <a:p>
                      <a:r>
                        <a:rPr lang="en-IN"/>
                        <a:t>2</a:t>
                      </a:r>
                    </a:p>
                  </a:txBody>
                  <a:tcPr anchor="ctr"/>
                </a:tc>
                <a:tc>
                  <a:txBody>
                    <a:bodyPr/>
                    <a:lstStyle/>
                    <a:p>
                      <a:r>
                        <a:rPr lang="en-IN"/>
                        <a:t>2</a:t>
                      </a:r>
                    </a:p>
                  </a:txBody>
                  <a:tcPr anchor="ctr"/>
                </a:tc>
                <a:extLst>
                  <a:ext uri="{0D108BD9-81ED-4DB2-BD59-A6C34878D82A}">
                    <a16:rowId xmlns:a16="http://schemas.microsoft.com/office/drawing/2014/main" val="1986481355"/>
                  </a:ext>
                </a:extLst>
              </a:tr>
              <a:tr h="0">
                <a:tc>
                  <a:txBody>
                    <a:bodyPr/>
                    <a:lstStyle/>
                    <a:p>
                      <a:r>
                        <a:rPr lang="en-IN"/>
                        <a:t>3</a:t>
                      </a:r>
                    </a:p>
                  </a:txBody>
                  <a:tcPr anchor="ctr"/>
                </a:tc>
                <a:tc>
                  <a:txBody>
                    <a:bodyPr/>
                    <a:lstStyle/>
                    <a:p>
                      <a:r>
                        <a:rPr lang="en-IN" dirty="0"/>
                        <a:t>3</a:t>
                      </a:r>
                    </a:p>
                  </a:txBody>
                  <a:tcPr anchor="ctr"/>
                </a:tc>
                <a:extLst>
                  <a:ext uri="{0D108BD9-81ED-4DB2-BD59-A6C34878D82A}">
                    <a16:rowId xmlns:a16="http://schemas.microsoft.com/office/drawing/2014/main" val="3716946608"/>
                  </a:ext>
                </a:extLst>
              </a:tr>
            </a:tbl>
          </a:graphicData>
        </a:graphic>
      </p:graphicFrame>
      <p:sp>
        <p:nvSpPr>
          <p:cNvPr id="12" name="TextBox 11">
            <a:extLst>
              <a:ext uri="{FF2B5EF4-FFF2-40B4-BE49-F238E27FC236}">
                <a16:creationId xmlns:a16="http://schemas.microsoft.com/office/drawing/2014/main" id="{CE12DD54-A18D-4D51-9A9E-0738DE920A4D}"/>
              </a:ext>
            </a:extLst>
          </p:cNvPr>
          <p:cNvSpPr txBox="1"/>
          <p:nvPr/>
        </p:nvSpPr>
        <p:spPr>
          <a:xfrm>
            <a:off x="541605" y="3105834"/>
            <a:ext cx="8743071" cy="1477328"/>
          </a:xfrm>
          <a:prstGeom prst="rect">
            <a:avLst/>
          </a:prstGeom>
          <a:noFill/>
        </p:spPr>
        <p:txBody>
          <a:bodyPr wrap="square">
            <a:spAutoFit/>
          </a:bodyPr>
          <a:lstStyle/>
          <a:p>
            <a:r>
              <a:rPr lang="en-US" dirty="0"/>
              <a:t>We want to fit a </a:t>
            </a:r>
            <a:r>
              <a:rPr lang="en-US" b="1" dirty="0"/>
              <a:t>linear model</a:t>
            </a:r>
            <a:r>
              <a:rPr lang="en-US" dirty="0"/>
              <a:t> of the form:  </a:t>
            </a:r>
            <a:r>
              <a:rPr lang="cy-GB" dirty="0"/>
              <a:t>ŷ</a:t>
            </a:r>
            <a:r>
              <a:rPr lang="en-US" dirty="0"/>
              <a:t>​= </a:t>
            </a:r>
            <a:r>
              <a:rPr lang="en-US" dirty="0" err="1"/>
              <a:t>wx</a:t>
            </a:r>
            <a:r>
              <a:rPr lang="en-US" dirty="0"/>
              <a:t> + b</a:t>
            </a:r>
          </a:p>
          <a:p>
            <a:r>
              <a:rPr lang="en-US" dirty="0"/>
              <a:t>		where w is the weight (slope) and b is the bias (intercept).</a:t>
            </a:r>
          </a:p>
          <a:p>
            <a:endParaRPr lang="en-US" dirty="0"/>
          </a:p>
          <a:p>
            <a:r>
              <a:rPr lang="en-US" dirty="0"/>
              <a:t>Let’s apply </a:t>
            </a:r>
            <a:r>
              <a:rPr lang="en-US" b="1" dirty="0"/>
              <a:t>Gradient Descent</a:t>
            </a:r>
            <a:r>
              <a:rPr lang="en-US" dirty="0"/>
              <a:t> to minimize the cost function:</a:t>
            </a:r>
          </a:p>
          <a:p>
            <a:endParaRPr lang="en-IN" dirty="0"/>
          </a:p>
        </p:txBody>
      </p:sp>
      <p:pic>
        <p:nvPicPr>
          <p:cNvPr id="14" name="Picture 13">
            <a:extLst>
              <a:ext uri="{FF2B5EF4-FFF2-40B4-BE49-F238E27FC236}">
                <a16:creationId xmlns:a16="http://schemas.microsoft.com/office/drawing/2014/main" id="{56336C5E-819A-4B18-9099-FD1E1C121893}"/>
              </a:ext>
            </a:extLst>
          </p:cNvPr>
          <p:cNvPicPr>
            <a:picLocks noChangeAspect="1"/>
          </p:cNvPicPr>
          <p:nvPr/>
        </p:nvPicPr>
        <p:blipFill>
          <a:blip r:embed="rId2"/>
          <a:stretch>
            <a:fillRect/>
          </a:stretch>
        </p:blipFill>
        <p:spPr>
          <a:xfrm>
            <a:off x="4045048" y="4326333"/>
            <a:ext cx="2667000" cy="619125"/>
          </a:xfrm>
          <a:prstGeom prst="rect">
            <a:avLst/>
          </a:prstGeom>
        </p:spPr>
      </p:pic>
      <p:sp>
        <p:nvSpPr>
          <p:cNvPr id="16" name="TextBox 15">
            <a:extLst>
              <a:ext uri="{FF2B5EF4-FFF2-40B4-BE49-F238E27FC236}">
                <a16:creationId xmlns:a16="http://schemas.microsoft.com/office/drawing/2014/main" id="{539F824D-B500-4C6B-8497-312E83232EDB}"/>
              </a:ext>
            </a:extLst>
          </p:cNvPr>
          <p:cNvSpPr txBox="1"/>
          <p:nvPr/>
        </p:nvSpPr>
        <p:spPr>
          <a:xfrm>
            <a:off x="564467" y="4933667"/>
            <a:ext cx="8157501" cy="369332"/>
          </a:xfrm>
          <a:prstGeom prst="rect">
            <a:avLst/>
          </a:prstGeom>
          <a:noFill/>
        </p:spPr>
        <p:txBody>
          <a:bodyPr wrap="square">
            <a:spAutoFit/>
          </a:bodyPr>
          <a:lstStyle/>
          <a:p>
            <a:r>
              <a:rPr lang="en-US" dirty="0"/>
              <a:t>Find optimal w and b using gradient descent. Let learning Rate = 0.01</a:t>
            </a:r>
            <a:endParaRPr lang="en-IN" dirty="0"/>
          </a:p>
        </p:txBody>
      </p:sp>
    </p:spTree>
    <p:extLst>
      <p:ext uri="{BB962C8B-B14F-4D97-AF65-F5344CB8AC3E}">
        <p14:creationId xmlns:p14="http://schemas.microsoft.com/office/powerpoint/2010/main" val="21162384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TotalTime>
  <Words>1820</Words>
  <Application>Microsoft Office PowerPoint</Application>
  <PresentationFormat>Widescreen</PresentationFormat>
  <Paragraphs>171</Paragraphs>
  <Slides>16</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Arial</vt:lpstr>
      <vt:lpstr>Calibri</vt:lpstr>
      <vt:lpstr>Calibri Light</vt:lpstr>
      <vt:lpstr>inter-bold</vt:lpstr>
      <vt:lpstr>inter-regular</vt:lpstr>
      <vt:lpstr>Nunito</vt:lpstr>
      <vt:lpstr>Times New Roman</vt:lpstr>
      <vt:lpstr>Wingdings</vt:lpstr>
      <vt:lpstr>Wingdings 3</vt:lpstr>
      <vt:lpstr>Office Theme</vt:lpstr>
      <vt:lpstr>Artificial Intelligence and Machine Learning  Lecture -4</vt:lpstr>
      <vt:lpstr>Cost function or Loss Function for Linear Regression </vt:lpstr>
      <vt:lpstr>Why Use Cost Function?</vt:lpstr>
      <vt:lpstr>Numerical on Cost Function</vt:lpstr>
      <vt:lpstr>Solution</vt:lpstr>
      <vt:lpstr>Practice Problem</vt:lpstr>
      <vt:lpstr>What is gradient descent?</vt:lpstr>
      <vt:lpstr>Why Gradient Descent??</vt:lpstr>
      <vt:lpstr>How does Gradient Descent work? </vt:lpstr>
      <vt:lpstr>First Order Derivative of Gradient Descent or Steepest Descent</vt:lpstr>
      <vt:lpstr>How To Choose Learning Rate? </vt:lpstr>
      <vt:lpstr>Advantages Of Gradient Descent </vt:lpstr>
      <vt:lpstr>Disadvantages of Gradient Descent</vt:lpstr>
      <vt:lpstr>Types of Gradient Descent </vt:lpstr>
      <vt:lpstr>Numerical on Gradient Descent</vt:lpstr>
      <vt:lpstr>Practice Problem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and Machine Learning  Lecture -4</dc:title>
  <dc:creator>Ishan Budhiraja</dc:creator>
  <cp:lastModifiedBy>Ishan Budhiraja</cp:lastModifiedBy>
  <cp:revision>1</cp:revision>
  <dcterms:created xsi:type="dcterms:W3CDTF">2025-08-03T13:49:10Z</dcterms:created>
  <dcterms:modified xsi:type="dcterms:W3CDTF">2025-08-06T05:51:40Z</dcterms:modified>
</cp:coreProperties>
</file>