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883" r:id="rId3"/>
    <p:sldId id="884" r:id="rId4"/>
    <p:sldId id="865" r:id="rId5"/>
    <p:sldId id="885" r:id="rId6"/>
    <p:sldId id="858" r:id="rId7"/>
    <p:sldId id="886" r:id="rId8"/>
    <p:sldId id="887" r:id="rId9"/>
    <p:sldId id="888" r:id="rId10"/>
    <p:sldId id="889"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8" d="100"/>
          <a:sy n="68" d="100"/>
        </p:scale>
        <p:origin x="73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shan Budhiraja" userId="eb133298-5430-499e-863b-c83ca00bb7f6" providerId="ADAL" clId="{10479E7D-92C7-4B14-AE05-8CBD05980EA9}"/>
    <pc:docChg chg="custSel addSld delSld modSld">
      <pc:chgData name="Ishan Budhiraja" userId="eb133298-5430-499e-863b-c83ca00bb7f6" providerId="ADAL" clId="{10479E7D-92C7-4B14-AE05-8CBD05980EA9}" dt="2025-08-11T10:19:00.427" v="3" actId="47"/>
      <pc:docMkLst>
        <pc:docMk/>
      </pc:docMkLst>
      <pc:sldChg chg="delSp new del mod">
        <pc:chgData name="Ishan Budhiraja" userId="eb133298-5430-499e-863b-c83ca00bb7f6" providerId="ADAL" clId="{10479E7D-92C7-4B14-AE05-8CBD05980EA9}" dt="2025-08-11T10:19:00.427" v="3" actId="47"/>
        <pc:sldMkLst>
          <pc:docMk/>
          <pc:sldMk cId="4044226672" sldId="890"/>
        </pc:sldMkLst>
        <pc:spChg chg="del">
          <ac:chgData name="Ishan Budhiraja" userId="eb133298-5430-499e-863b-c83ca00bb7f6" providerId="ADAL" clId="{10479E7D-92C7-4B14-AE05-8CBD05980EA9}" dt="2025-08-10T16:53:23.329" v="2" actId="478"/>
          <ac:spMkLst>
            <pc:docMk/>
            <pc:sldMk cId="4044226672" sldId="890"/>
            <ac:spMk id="2" creationId="{7FF1EC73-146D-47CD-9382-F56A6A128B9A}"/>
          </ac:spMkLst>
        </pc:spChg>
        <pc:spChg chg="del">
          <ac:chgData name="Ishan Budhiraja" userId="eb133298-5430-499e-863b-c83ca00bb7f6" providerId="ADAL" clId="{10479E7D-92C7-4B14-AE05-8CBD05980EA9}" dt="2025-08-10T16:53:21.643" v="1" actId="478"/>
          <ac:spMkLst>
            <pc:docMk/>
            <pc:sldMk cId="4044226672" sldId="890"/>
            <ac:spMk id="3" creationId="{4DFCA66B-27A5-4C22-937E-0C572674A779}"/>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FC9B8-485E-4ED4-BA30-30E571ECFFF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9D044839-ED64-49B4-9157-E568FA53226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10D9D7F4-3859-493F-89B0-DB56E0B1E69A}"/>
              </a:ext>
            </a:extLst>
          </p:cNvPr>
          <p:cNvSpPr>
            <a:spLocks noGrp="1"/>
          </p:cNvSpPr>
          <p:nvPr>
            <p:ph type="dt" sz="half" idx="10"/>
          </p:nvPr>
        </p:nvSpPr>
        <p:spPr/>
        <p:txBody>
          <a:bodyPr/>
          <a:lstStyle/>
          <a:p>
            <a:fld id="{24E549C1-9AAE-4E91-B8D5-9F12C1CFB0DD}" type="datetimeFigureOut">
              <a:rPr lang="en-IN" smtClean="0"/>
              <a:t>11-08-2025</a:t>
            </a:fld>
            <a:endParaRPr lang="en-IN"/>
          </a:p>
        </p:txBody>
      </p:sp>
      <p:sp>
        <p:nvSpPr>
          <p:cNvPr id="5" name="Footer Placeholder 4">
            <a:extLst>
              <a:ext uri="{FF2B5EF4-FFF2-40B4-BE49-F238E27FC236}">
                <a16:creationId xmlns:a16="http://schemas.microsoft.com/office/drawing/2014/main" id="{114BB6A9-DDA1-4945-80EF-D0C8A2396CE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18A12D8-2B9F-4F3E-8E07-70E2DCE9BE5B}"/>
              </a:ext>
            </a:extLst>
          </p:cNvPr>
          <p:cNvSpPr>
            <a:spLocks noGrp="1"/>
          </p:cNvSpPr>
          <p:nvPr>
            <p:ph type="sldNum" sz="quarter" idx="12"/>
          </p:nvPr>
        </p:nvSpPr>
        <p:spPr/>
        <p:txBody>
          <a:bodyPr/>
          <a:lstStyle/>
          <a:p>
            <a:fld id="{1BE5687C-8017-4017-A8B9-6812725266F4}" type="slidenum">
              <a:rPr lang="en-IN" smtClean="0"/>
              <a:t>‹#›</a:t>
            </a:fld>
            <a:endParaRPr lang="en-IN"/>
          </a:p>
        </p:txBody>
      </p:sp>
    </p:spTree>
    <p:extLst>
      <p:ext uri="{BB962C8B-B14F-4D97-AF65-F5344CB8AC3E}">
        <p14:creationId xmlns:p14="http://schemas.microsoft.com/office/powerpoint/2010/main" val="37872734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BF54B-B8F9-470F-95FE-54B067183F89}"/>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10D6F9B7-5CB1-45EE-BEFD-EE2BBC63E85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4EC7A67-BE39-4676-9E1A-A876C068C5D7}"/>
              </a:ext>
            </a:extLst>
          </p:cNvPr>
          <p:cNvSpPr>
            <a:spLocks noGrp="1"/>
          </p:cNvSpPr>
          <p:nvPr>
            <p:ph type="dt" sz="half" idx="10"/>
          </p:nvPr>
        </p:nvSpPr>
        <p:spPr/>
        <p:txBody>
          <a:bodyPr/>
          <a:lstStyle/>
          <a:p>
            <a:fld id="{24E549C1-9AAE-4E91-B8D5-9F12C1CFB0DD}" type="datetimeFigureOut">
              <a:rPr lang="en-IN" smtClean="0"/>
              <a:t>11-08-2025</a:t>
            </a:fld>
            <a:endParaRPr lang="en-IN"/>
          </a:p>
        </p:txBody>
      </p:sp>
      <p:sp>
        <p:nvSpPr>
          <p:cNvPr id="5" name="Footer Placeholder 4">
            <a:extLst>
              <a:ext uri="{FF2B5EF4-FFF2-40B4-BE49-F238E27FC236}">
                <a16:creationId xmlns:a16="http://schemas.microsoft.com/office/drawing/2014/main" id="{9DCE1742-2AED-4F23-A08C-08D360FAFE6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1D06F19-E459-4970-B63D-B1D629769578}"/>
              </a:ext>
            </a:extLst>
          </p:cNvPr>
          <p:cNvSpPr>
            <a:spLocks noGrp="1"/>
          </p:cNvSpPr>
          <p:nvPr>
            <p:ph type="sldNum" sz="quarter" idx="12"/>
          </p:nvPr>
        </p:nvSpPr>
        <p:spPr/>
        <p:txBody>
          <a:bodyPr/>
          <a:lstStyle/>
          <a:p>
            <a:fld id="{1BE5687C-8017-4017-A8B9-6812725266F4}" type="slidenum">
              <a:rPr lang="en-IN" smtClean="0"/>
              <a:t>‹#›</a:t>
            </a:fld>
            <a:endParaRPr lang="en-IN"/>
          </a:p>
        </p:txBody>
      </p:sp>
    </p:spTree>
    <p:extLst>
      <p:ext uri="{BB962C8B-B14F-4D97-AF65-F5344CB8AC3E}">
        <p14:creationId xmlns:p14="http://schemas.microsoft.com/office/powerpoint/2010/main" val="9092773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87A89-2C66-4CBC-BEDF-475E1E31A9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B0190E9D-AB81-4492-866F-BE46260B116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0CCD944-5B7A-4448-BF02-E040C9413A3C}"/>
              </a:ext>
            </a:extLst>
          </p:cNvPr>
          <p:cNvSpPr>
            <a:spLocks noGrp="1"/>
          </p:cNvSpPr>
          <p:nvPr>
            <p:ph type="dt" sz="half" idx="10"/>
          </p:nvPr>
        </p:nvSpPr>
        <p:spPr/>
        <p:txBody>
          <a:bodyPr/>
          <a:lstStyle/>
          <a:p>
            <a:fld id="{24E549C1-9AAE-4E91-B8D5-9F12C1CFB0DD}" type="datetimeFigureOut">
              <a:rPr lang="en-IN" smtClean="0"/>
              <a:t>11-08-2025</a:t>
            </a:fld>
            <a:endParaRPr lang="en-IN"/>
          </a:p>
        </p:txBody>
      </p:sp>
      <p:sp>
        <p:nvSpPr>
          <p:cNvPr id="5" name="Footer Placeholder 4">
            <a:extLst>
              <a:ext uri="{FF2B5EF4-FFF2-40B4-BE49-F238E27FC236}">
                <a16:creationId xmlns:a16="http://schemas.microsoft.com/office/drawing/2014/main" id="{D36AED87-AF72-4906-B943-C459AB5D420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A0ADF46-C489-495E-A3A2-C146A43036B6}"/>
              </a:ext>
            </a:extLst>
          </p:cNvPr>
          <p:cNvSpPr>
            <a:spLocks noGrp="1"/>
          </p:cNvSpPr>
          <p:nvPr>
            <p:ph type="sldNum" sz="quarter" idx="12"/>
          </p:nvPr>
        </p:nvSpPr>
        <p:spPr/>
        <p:txBody>
          <a:bodyPr/>
          <a:lstStyle/>
          <a:p>
            <a:fld id="{1BE5687C-8017-4017-A8B9-6812725266F4}" type="slidenum">
              <a:rPr lang="en-IN" smtClean="0"/>
              <a:t>‹#›</a:t>
            </a:fld>
            <a:endParaRPr lang="en-IN"/>
          </a:p>
        </p:txBody>
      </p:sp>
    </p:spTree>
    <p:extLst>
      <p:ext uri="{BB962C8B-B14F-4D97-AF65-F5344CB8AC3E}">
        <p14:creationId xmlns:p14="http://schemas.microsoft.com/office/powerpoint/2010/main" val="10293261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5FBB1-319B-4A8C-901B-E9BF75BD5ED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C82A65A-7B02-4932-BD32-102AFFCB532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CAB045AC-3656-453E-878C-ADB702F7B8C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C70A50A8-519B-4DAB-BCB6-CA9D76F84AD4}"/>
              </a:ext>
            </a:extLst>
          </p:cNvPr>
          <p:cNvSpPr>
            <a:spLocks noGrp="1"/>
          </p:cNvSpPr>
          <p:nvPr>
            <p:ph type="dt" sz="half" idx="10"/>
          </p:nvPr>
        </p:nvSpPr>
        <p:spPr/>
        <p:txBody>
          <a:bodyPr/>
          <a:lstStyle/>
          <a:p>
            <a:fld id="{24E549C1-9AAE-4E91-B8D5-9F12C1CFB0DD}" type="datetimeFigureOut">
              <a:rPr lang="en-IN" smtClean="0"/>
              <a:t>11-08-2025</a:t>
            </a:fld>
            <a:endParaRPr lang="en-IN"/>
          </a:p>
        </p:txBody>
      </p:sp>
      <p:sp>
        <p:nvSpPr>
          <p:cNvPr id="6" name="Footer Placeholder 5">
            <a:extLst>
              <a:ext uri="{FF2B5EF4-FFF2-40B4-BE49-F238E27FC236}">
                <a16:creationId xmlns:a16="http://schemas.microsoft.com/office/drawing/2014/main" id="{9D5C5F29-DE68-4BFB-8370-C01775DC2F8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C477D43-5D63-4047-8091-9256EFA399F3}"/>
              </a:ext>
            </a:extLst>
          </p:cNvPr>
          <p:cNvSpPr>
            <a:spLocks noGrp="1"/>
          </p:cNvSpPr>
          <p:nvPr>
            <p:ph type="sldNum" sz="quarter" idx="12"/>
          </p:nvPr>
        </p:nvSpPr>
        <p:spPr/>
        <p:txBody>
          <a:bodyPr/>
          <a:lstStyle/>
          <a:p>
            <a:fld id="{1BE5687C-8017-4017-A8B9-6812725266F4}" type="slidenum">
              <a:rPr lang="en-IN" smtClean="0"/>
              <a:t>‹#›</a:t>
            </a:fld>
            <a:endParaRPr lang="en-IN"/>
          </a:p>
        </p:txBody>
      </p:sp>
    </p:spTree>
    <p:extLst>
      <p:ext uri="{BB962C8B-B14F-4D97-AF65-F5344CB8AC3E}">
        <p14:creationId xmlns:p14="http://schemas.microsoft.com/office/powerpoint/2010/main" val="13675260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9C250-C8FD-4E88-8E0D-DBDF716C1E15}"/>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14F4D555-0BBB-4969-94E8-F1DD1120BFF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5EB8917-09A1-45B8-9B4B-04659B08695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FF359DC5-05A1-42D4-AABE-528FB592A42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E13904E-2623-462C-BBF2-DA0CB3E4C72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8D941506-031D-4BF6-BF69-9F698201FF8E}"/>
              </a:ext>
            </a:extLst>
          </p:cNvPr>
          <p:cNvSpPr>
            <a:spLocks noGrp="1"/>
          </p:cNvSpPr>
          <p:nvPr>
            <p:ph type="dt" sz="half" idx="10"/>
          </p:nvPr>
        </p:nvSpPr>
        <p:spPr/>
        <p:txBody>
          <a:bodyPr/>
          <a:lstStyle/>
          <a:p>
            <a:fld id="{24E549C1-9AAE-4E91-B8D5-9F12C1CFB0DD}" type="datetimeFigureOut">
              <a:rPr lang="en-IN" smtClean="0"/>
              <a:t>11-08-2025</a:t>
            </a:fld>
            <a:endParaRPr lang="en-IN"/>
          </a:p>
        </p:txBody>
      </p:sp>
      <p:sp>
        <p:nvSpPr>
          <p:cNvPr id="8" name="Footer Placeholder 7">
            <a:extLst>
              <a:ext uri="{FF2B5EF4-FFF2-40B4-BE49-F238E27FC236}">
                <a16:creationId xmlns:a16="http://schemas.microsoft.com/office/drawing/2014/main" id="{A27C7495-3622-4B8B-A98F-3F24FF855023}"/>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C4A128E7-E86C-4F8A-BD8A-658731AB00AF}"/>
              </a:ext>
            </a:extLst>
          </p:cNvPr>
          <p:cNvSpPr>
            <a:spLocks noGrp="1"/>
          </p:cNvSpPr>
          <p:nvPr>
            <p:ph type="sldNum" sz="quarter" idx="12"/>
          </p:nvPr>
        </p:nvSpPr>
        <p:spPr/>
        <p:txBody>
          <a:bodyPr/>
          <a:lstStyle/>
          <a:p>
            <a:fld id="{1BE5687C-8017-4017-A8B9-6812725266F4}" type="slidenum">
              <a:rPr lang="en-IN" smtClean="0"/>
              <a:t>‹#›</a:t>
            </a:fld>
            <a:endParaRPr lang="en-IN"/>
          </a:p>
        </p:txBody>
      </p:sp>
    </p:spTree>
    <p:extLst>
      <p:ext uri="{BB962C8B-B14F-4D97-AF65-F5344CB8AC3E}">
        <p14:creationId xmlns:p14="http://schemas.microsoft.com/office/powerpoint/2010/main" val="29096178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1F647-09EC-40F1-A988-14CEE6CE3DD6}"/>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0BDDFC44-B940-4BFE-9731-682B14DC48EE}"/>
              </a:ext>
            </a:extLst>
          </p:cNvPr>
          <p:cNvSpPr>
            <a:spLocks noGrp="1"/>
          </p:cNvSpPr>
          <p:nvPr>
            <p:ph type="dt" sz="half" idx="10"/>
          </p:nvPr>
        </p:nvSpPr>
        <p:spPr/>
        <p:txBody>
          <a:bodyPr/>
          <a:lstStyle/>
          <a:p>
            <a:fld id="{24E549C1-9AAE-4E91-B8D5-9F12C1CFB0DD}" type="datetimeFigureOut">
              <a:rPr lang="en-IN" smtClean="0"/>
              <a:t>11-08-2025</a:t>
            </a:fld>
            <a:endParaRPr lang="en-IN"/>
          </a:p>
        </p:txBody>
      </p:sp>
      <p:sp>
        <p:nvSpPr>
          <p:cNvPr id="4" name="Footer Placeholder 3">
            <a:extLst>
              <a:ext uri="{FF2B5EF4-FFF2-40B4-BE49-F238E27FC236}">
                <a16:creationId xmlns:a16="http://schemas.microsoft.com/office/drawing/2014/main" id="{F1C48056-BB20-4DDF-9A92-934609367A26}"/>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17B518AF-D0FC-46C9-A27C-635E1368D508}"/>
              </a:ext>
            </a:extLst>
          </p:cNvPr>
          <p:cNvSpPr>
            <a:spLocks noGrp="1"/>
          </p:cNvSpPr>
          <p:nvPr>
            <p:ph type="sldNum" sz="quarter" idx="12"/>
          </p:nvPr>
        </p:nvSpPr>
        <p:spPr/>
        <p:txBody>
          <a:bodyPr/>
          <a:lstStyle/>
          <a:p>
            <a:fld id="{1BE5687C-8017-4017-A8B9-6812725266F4}" type="slidenum">
              <a:rPr lang="en-IN" smtClean="0"/>
              <a:t>‹#›</a:t>
            </a:fld>
            <a:endParaRPr lang="en-IN"/>
          </a:p>
        </p:txBody>
      </p:sp>
    </p:spTree>
    <p:extLst>
      <p:ext uri="{BB962C8B-B14F-4D97-AF65-F5344CB8AC3E}">
        <p14:creationId xmlns:p14="http://schemas.microsoft.com/office/powerpoint/2010/main" val="3193216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16DD929-3CDA-4670-B034-AAEC6A285DA5}"/>
              </a:ext>
            </a:extLst>
          </p:cNvPr>
          <p:cNvSpPr>
            <a:spLocks noGrp="1"/>
          </p:cNvSpPr>
          <p:nvPr>
            <p:ph type="dt" sz="half" idx="10"/>
          </p:nvPr>
        </p:nvSpPr>
        <p:spPr/>
        <p:txBody>
          <a:bodyPr/>
          <a:lstStyle/>
          <a:p>
            <a:fld id="{24E549C1-9AAE-4E91-B8D5-9F12C1CFB0DD}" type="datetimeFigureOut">
              <a:rPr lang="en-IN" smtClean="0"/>
              <a:t>11-08-2025</a:t>
            </a:fld>
            <a:endParaRPr lang="en-IN"/>
          </a:p>
        </p:txBody>
      </p:sp>
      <p:sp>
        <p:nvSpPr>
          <p:cNvPr id="3" name="Footer Placeholder 2">
            <a:extLst>
              <a:ext uri="{FF2B5EF4-FFF2-40B4-BE49-F238E27FC236}">
                <a16:creationId xmlns:a16="http://schemas.microsoft.com/office/drawing/2014/main" id="{778CC087-8F1D-4662-A9EB-2041B28B13B7}"/>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CD01DCA2-5AE9-4AF6-A19F-FD0467D8C817}"/>
              </a:ext>
            </a:extLst>
          </p:cNvPr>
          <p:cNvSpPr>
            <a:spLocks noGrp="1"/>
          </p:cNvSpPr>
          <p:nvPr>
            <p:ph type="sldNum" sz="quarter" idx="12"/>
          </p:nvPr>
        </p:nvSpPr>
        <p:spPr/>
        <p:txBody>
          <a:bodyPr/>
          <a:lstStyle/>
          <a:p>
            <a:fld id="{1BE5687C-8017-4017-A8B9-6812725266F4}" type="slidenum">
              <a:rPr lang="en-IN" smtClean="0"/>
              <a:t>‹#›</a:t>
            </a:fld>
            <a:endParaRPr lang="en-IN"/>
          </a:p>
        </p:txBody>
      </p:sp>
    </p:spTree>
    <p:extLst>
      <p:ext uri="{BB962C8B-B14F-4D97-AF65-F5344CB8AC3E}">
        <p14:creationId xmlns:p14="http://schemas.microsoft.com/office/powerpoint/2010/main" val="7667629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FC86E-1FD9-4668-BA1F-29765452FA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3BD7210D-9066-47F6-8DEA-0F047442B6E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B159380B-6113-403C-B062-CED88D28D1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5FE523-61D3-45B9-B85A-FECAD6CF93CF}"/>
              </a:ext>
            </a:extLst>
          </p:cNvPr>
          <p:cNvSpPr>
            <a:spLocks noGrp="1"/>
          </p:cNvSpPr>
          <p:nvPr>
            <p:ph type="dt" sz="half" idx="10"/>
          </p:nvPr>
        </p:nvSpPr>
        <p:spPr/>
        <p:txBody>
          <a:bodyPr/>
          <a:lstStyle/>
          <a:p>
            <a:fld id="{24E549C1-9AAE-4E91-B8D5-9F12C1CFB0DD}" type="datetimeFigureOut">
              <a:rPr lang="en-IN" smtClean="0"/>
              <a:t>11-08-2025</a:t>
            </a:fld>
            <a:endParaRPr lang="en-IN"/>
          </a:p>
        </p:txBody>
      </p:sp>
      <p:sp>
        <p:nvSpPr>
          <p:cNvPr id="6" name="Footer Placeholder 5">
            <a:extLst>
              <a:ext uri="{FF2B5EF4-FFF2-40B4-BE49-F238E27FC236}">
                <a16:creationId xmlns:a16="http://schemas.microsoft.com/office/drawing/2014/main" id="{13816C99-85CB-44AF-8F8A-4A68820F91D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B8950B1C-93FC-42D6-A063-A31FFD268153}"/>
              </a:ext>
            </a:extLst>
          </p:cNvPr>
          <p:cNvSpPr>
            <a:spLocks noGrp="1"/>
          </p:cNvSpPr>
          <p:nvPr>
            <p:ph type="sldNum" sz="quarter" idx="12"/>
          </p:nvPr>
        </p:nvSpPr>
        <p:spPr/>
        <p:txBody>
          <a:bodyPr/>
          <a:lstStyle/>
          <a:p>
            <a:fld id="{1BE5687C-8017-4017-A8B9-6812725266F4}" type="slidenum">
              <a:rPr lang="en-IN" smtClean="0"/>
              <a:t>‹#›</a:t>
            </a:fld>
            <a:endParaRPr lang="en-IN"/>
          </a:p>
        </p:txBody>
      </p:sp>
    </p:spTree>
    <p:extLst>
      <p:ext uri="{BB962C8B-B14F-4D97-AF65-F5344CB8AC3E}">
        <p14:creationId xmlns:p14="http://schemas.microsoft.com/office/powerpoint/2010/main" val="42917573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89D96-6C66-4E67-85CB-4B7E901C032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BA571BCA-5AE6-4C9D-A5D5-61CDCF298FB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1E3866D2-26C7-42E7-A360-40FE6ABE49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50880B9-DD79-4D65-B5F4-1CED208122E7}"/>
              </a:ext>
            </a:extLst>
          </p:cNvPr>
          <p:cNvSpPr>
            <a:spLocks noGrp="1"/>
          </p:cNvSpPr>
          <p:nvPr>
            <p:ph type="dt" sz="half" idx="10"/>
          </p:nvPr>
        </p:nvSpPr>
        <p:spPr/>
        <p:txBody>
          <a:bodyPr/>
          <a:lstStyle/>
          <a:p>
            <a:fld id="{24E549C1-9AAE-4E91-B8D5-9F12C1CFB0DD}" type="datetimeFigureOut">
              <a:rPr lang="en-IN" smtClean="0"/>
              <a:t>11-08-2025</a:t>
            </a:fld>
            <a:endParaRPr lang="en-IN"/>
          </a:p>
        </p:txBody>
      </p:sp>
      <p:sp>
        <p:nvSpPr>
          <p:cNvPr id="6" name="Footer Placeholder 5">
            <a:extLst>
              <a:ext uri="{FF2B5EF4-FFF2-40B4-BE49-F238E27FC236}">
                <a16:creationId xmlns:a16="http://schemas.microsoft.com/office/drawing/2014/main" id="{6AD16407-AC96-45B8-8C77-671033B2737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80CE2863-F3DE-4902-BDD2-B938A6C0915D}"/>
              </a:ext>
            </a:extLst>
          </p:cNvPr>
          <p:cNvSpPr>
            <a:spLocks noGrp="1"/>
          </p:cNvSpPr>
          <p:nvPr>
            <p:ph type="sldNum" sz="quarter" idx="12"/>
          </p:nvPr>
        </p:nvSpPr>
        <p:spPr/>
        <p:txBody>
          <a:bodyPr/>
          <a:lstStyle/>
          <a:p>
            <a:fld id="{1BE5687C-8017-4017-A8B9-6812725266F4}" type="slidenum">
              <a:rPr lang="en-IN" smtClean="0"/>
              <a:t>‹#›</a:t>
            </a:fld>
            <a:endParaRPr lang="en-IN"/>
          </a:p>
        </p:txBody>
      </p:sp>
    </p:spTree>
    <p:extLst>
      <p:ext uri="{BB962C8B-B14F-4D97-AF65-F5344CB8AC3E}">
        <p14:creationId xmlns:p14="http://schemas.microsoft.com/office/powerpoint/2010/main" val="19893990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A6AF8-7000-4920-AEE2-4653D2321476}"/>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98628BD2-97CD-42FE-BA74-2EAE081E978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648E161-F45D-4CA6-AE21-C88590B1FC14}"/>
              </a:ext>
            </a:extLst>
          </p:cNvPr>
          <p:cNvSpPr>
            <a:spLocks noGrp="1"/>
          </p:cNvSpPr>
          <p:nvPr>
            <p:ph type="dt" sz="half" idx="10"/>
          </p:nvPr>
        </p:nvSpPr>
        <p:spPr/>
        <p:txBody>
          <a:bodyPr/>
          <a:lstStyle/>
          <a:p>
            <a:fld id="{24E549C1-9AAE-4E91-B8D5-9F12C1CFB0DD}" type="datetimeFigureOut">
              <a:rPr lang="en-IN" smtClean="0"/>
              <a:t>11-08-2025</a:t>
            </a:fld>
            <a:endParaRPr lang="en-IN"/>
          </a:p>
        </p:txBody>
      </p:sp>
      <p:sp>
        <p:nvSpPr>
          <p:cNvPr id="5" name="Footer Placeholder 4">
            <a:extLst>
              <a:ext uri="{FF2B5EF4-FFF2-40B4-BE49-F238E27FC236}">
                <a16:creationId xmlns:a16="http://schemas.microsoft.com/office/drawing/2014/main" id="{A4C53245-A60E-4A6A-8297-8B7042E85F1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4E1F46A-CC95-46C2-A215-456833C90174}"/>
              </a:ext>
            </a:extLst>
          </p:cNvPr>
          <p:cNvSpPr>
            <a:spLocks noGrp="1"/>
          </p:cNvSpPr>
          <p:nvPr>
            <p:ph type="sldNum" sz="quarter" idx="12"/>
          </p:nvPr>
        </p:nvSpPr>
        <p:spPr/>
        <p:txBody>
          <a:bodyPr/>
          <a:lstStyle/>
          <a:p>
            <a:fld id="{1BE5687C-8017-4017-A8B9-6812725266F4}" type="slidenum">
              <a:rPr lang="en-IN" smtClean="0"/>
              <a:t>‹#›</a:t>
            </a:fld>
            <a:endParaRPr lang="en-IN"/>
          </a:p>
        </p:txBody>
      </p:sp>
    </p:spTree>
    <p:extLst>
      <p:ext uri="{BB962C8B-B14F-4D97-AF65-F5344CB8AC3E}">
        <p14:creationId xmlns:p14="http://schemas.microsoft.com/office/powerpoint/2010/main" val="2049893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7EE3ED0-85CC-42DA-AC34-5EAF966450E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76DECFB0-165A-4C13-B77F-5DD259DCFF7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F873240-7547-4BD3-A991-F54B31C82568}"/>
              </a:ext>
            </a:extLst>
          </p:cNvPr>
          <p:cNvSpPr>
            <a:spLocks noGrp="1"/>
          </p:cNvSpPr>
          <p:nvPr>
            <p:ph type="dt" sz="half" idx="10"/>
          </p:nvPr>
        </p:nvSpPr>
        <p:spPr/>
        <p:txBody>
          <a:bodyPr/>
          <a:lstStyle/>
          <a:p>
            <a:fld id="{24E549C1-9AAE-4E91-B8D5-9F12C1CFB0DD}" type="datetimeFigureOut">
              <a:rPr lang="en-IN" smtClean="0"/>
              <a:t>11-08-2025</a:t>
            </a:fld>
            <a:endParaRPr lang="en-IN"/>
          </a:p>
        </p:txBody>
      </p:sp>
      <p:sp>
        <p:nvSpPr>
          <p:cNvPr id="5" name="Footer Placeholder 4">
            <a:extLst>
              <a:ext uri="{FF2B5EF4-FFF2-40B4-BE49-F238E27FC236}">
                <a16:creationId xmlns:a16="http://schemas.microsoft.com/office/drawing/2014/main" id="{70886E5C-B3AC-4A72-84FE-39E57F02957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0CF0804-412A-4D00-983F-683CDA8B13CD}"/>
              </a:ext>
            </a:extLst>
          </p:cNvPr>
          <p:cNvSpPr>
            <a:spLocks noGrp="1"/>
          </p:cNvSpPr>
          <p:nvPr>
            <p:ph type="sldNum" sz="quarter" idx="12"/>
          </p:nvPr>
        </p:nvSpPr>
        <p:spPr/>
        <p:txBody>
          <a:bodyPr/>
          <a:lstStyle/>
          <a:p>
            <a:fld id="{1BE5687C-8017-4017-A8B9-6812725266F4}" type="slidenum">
              <a:rPr lang="en-IN" smtClean="0"/>
              <a:t>‹#›</a:t>
            </a:fld>
            <a:endParaRPr lang="en-IN"/>
          </a:p>
        </p:txBody>
      </p:sp>
    </p:spTree>
    <p:extLst>
      <p:ext uri="{BB962C8B-B14F-4D97-AF65-F5344CB8AC3E}">
        <p14:creationId xmlns:p14="http://schemas.microsoft.com/office/powerpoint/2010/main" val="41950028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9B991B-DE97-4B81-B304-DC4215F654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678CB1E1-4717-44AC-9D0C-2109A4EA4EE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E08AD3E-F473-4BE9-ACA0-5F19E8CA7E4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E549C1-9AAE-4E91-B8D5-9F12C1CFB0DD}" type="datetimeFigureOut">
              <a:rPr lang="en-IN" smtClean="0"/>
              <a:t>11-08-2025</a:t>
            </a:fld>
            <a:endParaRPr lang="en-IN"/>
          </a:p>
        </p:txBody>
      </p:sp>
      <p:sp>
        <p:nvSpPr>
          <p:cNvPr id="5" name="Footer Placeholder 4">
            <a:extLst>
              <a:ext uri="{FF2B5EF4-FFF2-40B4-BE49-F238E27FC236}">
                <a16:creationId xmlns:a16="http://schemas.microsoft.com/office/drawing/2014/main" id="{D757A8D2-FD36-41C8-BF5B-92813E32921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92527225-14FD-429D-815B-63C4E8C9D56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E5687C-8017-4017-A8B9-6812725266F4}" type="slidenum">
              <a:rPr lang="en-IN" smtClean="0"/>
              <a:t>‹#›</a:t>
            </a:fld>
            <a:endParaRPr lang="en-IN"/>
          </a:p>
        </p:txBody>
      </p:sp>
    </p:spTree>
    <p:extLst>
      <p:ext uri="{BB962C8B-B14F-4D97-AF65-F5344CB8AC3E}">
        <p14:creationId xmlns:p14="http://schemas.microsoft.com/office/powerpoint/2010/main" val="38159170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2" Type="http://schemas.openxmlformats.org/officeDocument/2006/relationships/image" Target="../media/image150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3" Type="http://schemas.openxmlformats.org/officeDocument/2006/relationships/image" Target="../media/image19.png"/><Relationship Id="rId7" Type="http://schemas.openxmlformats.org/officeDocument/2006/relationships/image" Target="../media/image23.png"/><Relationship Id="rId12" Type="http://schemas.openxmlformats.org/officeDocument/2006/relationships/image" Target="../media/image28.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87425-A423-4BAC-9425-239793AFE82A}"/>
              </a:ext>
            </a:extLst>
          </p:cNvPr>
          <p:cNvSpPr>
            <a:spLocks noGrp="1"/>
          </p:cNvSpPr>
          <p:nvPr>
            <p:ph type="ctrTitle"/>
          </p:nvPr>
        </p:nvSpPr>
        <p:spPr/>
        <p:txBody>
          <a:bodyPr/>
          <a:lstStyle/>
          <a:p>
            <a:r>
              <a:rPr lang="en-US" dirty="0"/>
              <a:t>Artificial Intelligence and Machine Learning</a:t>
            </a:r>
            <a:endParaRPr lang="en-IN" dirty="0"/>
          </a:p>
        </p:txBody>
      </p:sp>
      <p:sp>
        <p:nvSpPr>
          <p:cNvPr id="3" name="Subtitle 2">
            <a:extLst>
              <a:ext uri="{FF2B5EF4-FFF2-40B4-BE49-F238E27FC236}">
                <a16:creationId xmlns:a16="http://schemas.microsoft.com/office/drawing/2014/main" id="{5BA44E29-0E1A-4E25-B582-C715A21B0EF6}"/>
              </a:ext>
            </a:extLst>
          </p:cNvPr>
          <p:cNvSpPr>
            <a:spLocks noGrp="1"/>
          </p:cNvSpPr>
          <p:nvPr>
            <p:ph type="subTitle" idx="1"/>
          </p:nvPr>
        </p:nvSpPr>
        <p:spPr/>
        <p:txBody>
          <a:bodyPr/>
          <a:lstStyle/>
          <a:p>
            <a:r>
              <a:rPr lang="en-US" dirty="0"/>
              <a:t>Lecture - 6</a:t>
            </a:r>
            <a:endParaRPr lang="en-IN" dirty="0"/>
          </a:p>
        </p:txBody>
      </p:sp>
    </p:spTree>
    <p:extLst>
      <p:ext uri="{BB962C8B-B14F-4D97-AF65-F5344CB8AC3E}">
        <p14:creationId xmlns:p14="http://schemas.microsoft.com/office/powerpoint/2010/main" val="6621342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F4101-8E6B-461F-8C75-827BDE919274}"/>
              </a:ext>
            </a:extLst>
          </p:cNvPr>
          <p:cNvSpPr>
            <a:spLocks noGrp="1"/>
          </p:cNvSpPr>
          <p:nvPr>
            <p:ph type="title"/>
          </p:nvPr>
        </p:nvSpPr>
        <p:spPr>
          <a:xfrm>
            <a:off x="226899" y="350731"/>
            <a:ext cx="9252154" cy="1016654"/>
          </a:xfrm>
        </p:spPr>
        <p:txBody>
          <a:bodyPr>
            <a:normAutofit/>
          </a:bodyPr>
          <a:lstStyle/>
          <a:p>
            <a:r>
              <a:rPr lang="en-US" dirty="0">
                <a:latin typeface="Times New Roman" panose="02020603050405020304" pitchFamily="18" charset="0"/>
                <a:cs typeface="Times New Roman" panose="02020603050405020304" pitchFamily="18" charset="0"/>
              </a:rPr>
              <a:t>Multi-Class Classification</a:t>
            </a:r>
            <a:endParaRPr lang="en-IN" dirty="0">
              <a:latin typeface="Times New Roman" panose="020206030504050203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id="{321FD1B8-E363-48CA-8239-6548D7F3DED9}"/>
              </a:ext>
            </a:extLst>
          </p:cNvPr>
          <p:cNvPicPr>
            <a:picLocks noChangeAspect="1"/>
          </p:cNvPicPr>
          <p:nvPr/>
        </p:nvPicPr>
        <p:blipFill>
          <a:blip r:embed="rId2"/>
          <a:stretch>
            <a:fillRect/>
          </a:stretch>
        </p:blipFill>
        <p:spPr>
          <a:xfrm>
            <a:off x="-418" y="1645921"/>
            <a:ext cx="12192000" cy="5175417"/>
          </a:xfrm>
          <a:prstGeom prst="rect">
            <a:avLst/>
          </a:prstGeom>
        </p:spPr>
      </p:pic>
    </p:spTree>
    <p:extLst>
      <p:ext uri="{BB962C8B-B14F-4D97-AF65-F5344CB8AC3E}">
        <p14:creationId xmlns:p14="http://schemas.microsoft.com/office/powerpoint/2010/main" val="9110928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DCC04-E725-424C-9953-DCE6CF77534A}"/>
              </a:ext>
            </a:extLst>
          </p:cNvPr>
          <p:cNvSpPr>
            <a:spLocks noGrp="1"/>
          </p:cNvSpPr>
          <p:nvPr>
            <p:ph type="title"/>
          </p:nvPr>
        </p:nvSpPr>
        <p:spPr>
          <a:xfrm>
            <a:off x="210014" y="185432"/>
            <a:ext cx="8946542" cy="813374"/>
          </a:xfrm>
        </p:spPr>
        <p:txBody>
          <a:bodyPr/>
          <a:lstStyle/>
          <a:p>
            <a:r>
              <a:rPr lang="en-US" dirty="0">
                <a:solidFill>
                  <a:schemeClr val="tx1"/>
                </a:solidFill>
                <a:latin typeface="Times New Roman" panose="02020603050405020304" pitchFamily="18" charset="0"/>
                <a:cs typeface="Times New Roman" panose="02020603050405020304" pitchFamily="18" charset="0"/>
              </a:rPr>
              <a:t>Binary v/s Multiclass Classification</a:t>
            </a:r>
            <a:endParaRPr lang="en-IN" dirty="0">
              <a:solidFill>
                <a:schemeClr val="tx1"/>
              </a:solidFill>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8A03F26C-8CDF-4A8A-ABA1-3DD4736F78A2}"/>
              </a:ext>
            </a:extLst>
          </p:cNvPr>
          <p:cNvPicPr>
            <a:picLocks noChangeAspect="1"/>
          </p:cNvPicPr>
          <p:nvPr/>
        </p:nvPicPr>
        <p:blipFill>
          <a:blip r:embed="rId2"/>
          <a:stretch>
            <a:fillRect/>
          </a:stretch>
        </p:blipFill>
        <p:spPr>
          <a:xfrm>
            <a:off x="6816111" y="2198268"/>
            <a:ext cx="5336494" cy="3433902"/>
          </a:xfrm>
          <a:prstGeom prst="rect">
            <a:avLst/>
          </a:prstGeom>
        </p:spPr>
      </p:pic>
      <p:pic>
        <p:nvPicPr>
          <p:cNvPr id="7" name="Picture 6">
            <a:extLst>
              <a:ext uri="{FF2B5EF4-FFF2-40B4-BE49-F238E27FC236}">
                <a16:creationId xmlns:a16="http://schemas.microsoft.com/office/drawing/2014/main" id="{B3196387-319D-410F-B624-72631BBC39C4}"/>
              </a:ext>
            </a:extLst>
          </p:cNvPr>
          <p:cNvPicPr>
            <a:picLocks noChangeAspect="1"/>
          </p:cNvPicPr>
          <p:nvPr/>
        </p:nvPicPr>
        <p:blipFill>
          <a:blip r:embed="rId3"/>
          <a:stretch>
            <a:fillRect/>
          </a:stretch>
        </p:blipFill>
        <p:spPr>
          <a:xfrm>
            <a:off x="39395" y="998806"/>
            <a:ext cx="6729974" cy="2757349"/>
          </a:xfrm>
          <a:prstGeom prst="rect">
            <a:avLst/>
          </a:prstGeom>
        </p:spPr>
      </p:pic>
      <p:pic>
        <p:nvPicPr>
          <p:cNvPr id="9" name="Picture 8">
            <a:extLst>
              <a:ext uri="{FF2B5EF4-FFF2-40B4-BE49-F238E27FC236}">
                <a16:creationId xmlns:a16="http://schemas.microsoft.com/office/drawing/2014/main" id="{839E1898-CA96-4DBF-8E42-11369B5C7C61}"/>
              </a:ext>
            </a:extLst>
          </p:cNvPr>
          <p:cNvPicPr>
            <a:picLocks noChangeAspect="1"/>
          </p:cNvPicPr>
          <p:nvPr/>
        </p:nvPicPr>
        <p:blipFill>
          <a:blip r:embed="rId4"/>
          <a:stretch>
            <a:fillRect/>
          </a:stretch>
        </p:blipFill>
        <p:spPr>
          <a:xfrm>
            <a:off x="39395" y="3915219"/>
            <a:ext cx="6729974" cy="2757349"/>
          </a:xfrm>
          <a:prstGeom prst="rect">
            <a:avLst/>
          </a:prstGeom>
        </p:spPr>
      </p:pic>
    </p:spTree>
    <p:extLst>
      <p:ext uri="{BB962C8B-B14F-4D97-AF65-F5344CB8AC3E}">
        <p14:creationId xmlns:p14="http://schemas.microsoft.com/office/powerpoint/2010/main" val="28963053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F4101-8E6B-461F-8C75-827BDE919274}"/>
              </a:ext>
            </a:extLst>
          </p:cNvPr>
          <p:cNvSpPr>
            <a:spLocks noGrp="1"/>
          </p:cNvSpPr>
          <p:nvPr>
            <p:ph type="title"/>
          </p:nvPr>
        </p:nvSpPr>
        <p:spPr>
          <a:xfrm>
            <a:off x="54437" y="195943"/>
            <a:ext cx="11593502" cy="715780"/>
          </a:xfrm>
        </p:spPr>
        <p:txBody>
          <a:bodyPr>
            <a:normAutofit fontScale="90000"/>
          </a:bodyPr>
          <a:lstStyle/>
          <a:p>
            <a:r>
              <a:rPr lang="en-US" dirty="0">
                <a:latin typeface="Times New Roman" panose="02020603050405020304" pitchFamily="18" charset="0"/>
                <a:cs typeface="Times New Roman" panose="02020603050405020304" pitchFamily="18" charset="0"/>
              </a:rPr>
              <a:t>Multi-Class Classification (One vs All or One vs Rest)</a:t>
            </a:r>
            <a:endParaRPr lang="en-IN"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AA65D226-9AF6-4C84-8614-4FE43AC1AF4E}"/>
              </a:ext>
            </a:extLst>
          </p:cNvPr>
          <p:cNvPicPr>
            <a:picLocks noChangeAspect="1"/>
          </p:cNvPicPr>
          <p:nvPr/>
        </p:nvPicPr>
        <p:blipFill>
          <a:blip r:embed="rId2"/>
          <a:stretch>
            <a:fillRect/>
          </a:stretch>
        </p:blipFill>
        <p:spPr>
          <a:xfrm>
            <a:off x="6808875" y="1310974"/>
            <a:ext cx="5331545" cy="5351084"/>
          </a:xfrm>
          <a:prstGeom prst="rect">
            <a:avLst/>
          </a:prstGeom>
          <a:effectLst/>
        </p:spPr>
      </p:pic>
      <p:pic>
        <p:nvPicPr>
          <p:cNvPr id="8" name="Picture 7">
            <a:extLst>
              <a:ext uri="{FF2B5EF4-FFF2-40B4-BE49-F238E27FC236}">
                <a16:creationId xmlns:a16="http://schemas.microsoft.com/office/drawing/2014/main" id="{AD89275C-7E87-456E-BD13-C69C10C5FA25}"/>
              </a:ext>
            </a:extLst>
          </p:cNvPr>
          <p:cNvPicPr>
            <a:picLocks noChangeAspect="1"/>
          </p:cNvPicPr>
          <p:nvPr/>
        </p:nvPicPr>
        <p:blipFill>
          <a:blip r:embed="rId3"/>
          <a:stretch>
            <a:fillRect/>
          </a:stretch>
        </p:blipFill>
        <p:spPr>
          <a:xfrm>
            <a:off x="217378" y="1153551"/>
            <a:ext cx="6556201" cy="5351084"/>
          </a:xfrm>
          <a:prstGeom prst="rect">
            <a:avLst/>
          </a:prstGeom>
        </p:spPr>
      </p:pic>
    </p:spTree>
    <p:extLst>
      <p:ext uri="{BB962C8B-B14F-4D97-AF65-F5344CB8AC3E}">
        <p14:creationId xmlns:p14="http://schemas.microsoft.com/office/powerpoint/2010/main" val="25450707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F4101-8E6B-461F-8C75-827BDE919274}"/>
              </a:ext>
            </a:extLst>
          </p:cNvPr>
          <p:cNvSpPr>
            <a:spLocks noGrp="1"/>
          </p:cNvSpPr>
          <p:nvPr>
            <p:ph type="title"/>
          </p:nvPr>
        </p:nvSpPr>
        <p:spPr>
          <a:xfrm>
            <a:off x="7412793" y="3410272"/>
            <a:ext cx="4330490" cy="1160882"/>
          </a:xfrm>
        </p:spPr>
        <p:txBody>
          <a:bodyPr vert="horz" lIns="91440" tIns="45720" rIns="91440" bIns="45720" rtlCol="0" anchor="b">
            <a:normAutofit/>
          </a:bodyPr>
          <a:lstStyle/>
          <a:p>
            <a:pPr algn="ctr">
              <a:lnSpc>
                <a:spcPct val="90000"/>
              </a:lnSpc>
            </a:pPr>
            <a:r>
              <a:rPr lang="en-US" sz="3200" b="1" dirty="0"/>
              <a:t>Multi-Class Classification </a:t>
            </a:r>
            <a:br>
              <a:rPr lang="en-US" sz="3200" b="1" dirty="0"/>
            </a:br>
            <a:r>
              <a:rPr lang="en-US" sz="3200" b="1" dirty="0"/>
              <a:t>(One vs One)</a:t>
            </a:r>
          </a:p>
        </p:txBody>
      </p:sp>
      <p:pic>
        <p:nvPicPr>
          <p:cNvPr id="4" name="Picture 3">
            <a:extLst>
              <a:ext uri="{FF2B5EF4-FFF2-40B4-BE49-F238E27FC236}">
                <a16:creationId xmlns:a16="http://schemas.microsoft.com/office/drawing/2014/main" id="{846D08A0-A375-4D29-94D8-34DFC5496BB2}"/>
              </a:ext>
            </a:extLst>
          </p:cNvPr>
          <p:cNvPicPr>
            <a:picLocks noChangeAspect="1"/>
          </p:cNvPicPr>
          <p:nvPr/>
        </p:nvPicPr>
        <p:blipFill>
          <a:blip r:embed="rId2"/>
          <a:stretch>
            <a:fillRect/>
          </a:stretch>
        </p:blipFill>
        <p:spPr>
          <a:xfrm>
            <a:off x="180549" y="186710"/>
            <a:ext cx="7767697" cy="3424027"/>
          </a:xfrm>
          <a:prstGeom prst="rect">
            <a:avLst/>
          </a:prstGeom>
          <a:effectLst/>
        </p:spPr>
      </p:pic>
      <p:pic>
        <p:nvPicPr>
          <p:cNvPr id="7" name="Picture 6">
            <a:extLst>
              <a:ext uri="{FF2B5EF4-FFF2-40B4-BE49-F238E27FC236}">
                <a16:creationId xmlns:a16="http://schemas.microsoft.com/office/drawing/2014/main" id="{A512B98C-69D4-48A0-9A3D-EBA7A2CD474E}"/>
              </a:ext>
            </a:extLst>
          </p:cNvPr>
          <p:cNvPicPr>
            <a:picLocks noChangeAspect="1"/>
          </p:cNvPicPr>
          <p:nvPr/>
        </p:nvPicPr>
        <p:blipFill>
          <a:blip r:embed="rId3"/>
          <a:stretch>
            <a:fillRect/>
          </a:stretch>
        </p:blipFill>
        <p:spPr>
          <a:xfrm>
            <a:off x="180549" y="3814555"/>
            <a:ext cx="7232244" cy="2856735"/>
          </a:xfrm>
          <a:prstGeom prst="rect">
            <a:avLst/>
          </a:prstGeom>
          <a:effectLst/>
        </p:spPr>
      </p:pic>
    </p:spTree>
    <p:extLst>
      <p:ext uri="{BB962C8B-B14F-4D97-AF65-F5344CB8AC3E}">
        <p14:creationId xmlns:p14="http://schemas.microsoft.com/office/powerpoint/2010/main" val="24040535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9580E-D4D7-47D3-BF18-F7FFEAC10E67}"/>
              </a:ext>
            </a:extLst>
          </p:cNvPr>
          <p:cNvSpPr>
            <a:spLocks noGrp="1"/>
          </p:cNvSpPr>
          <p:nvPr>
            <p:ph type="title"/>
          </p:nvPr>
        </p:nvSpPr>
        <p:spPr>
          <a:xfrm>
            <a:off x="114400" y="44750"/>
            <a:ext cx="3529132" cy="532025"/>
          </a:xfrm>
        </p:spPr>
        <p:txBody>
          <a:bodyPr>
            <a:normAutofit/>
          </a:bodyPr>
          <a:lstStyle/>
          <a:p>
            <a:r>
              <a:rPr lang="en-US" sz="3200" dirty="0" err="1">
                <a:solidFill>
                  <a:srgbClr val="FF0000"/>
                </a:solidFill>
                <a:latin typeface="Times New Roman" panose="02020603050405020304" pitchFamily="18" charset="0"/>
                <a:cs typeface="Times New Roman" panose="02020603050405020304" pitchFamily="18" charset="0"/>
              </a:rPr>
              <a:t>Softmax</a:t>
            </a:r>
            <a:r>
              <a:rPr lang="en-US" sz="3200" dirty="0">
                <a:solidFill>
                  <a:srgbClr val="FF0000"/>
                </a:solidFill>
                <a:latin typeface="Times New Roman" panose="02020603050405020304" pitchFamily="18" charset="0"/>
                <a:cs typeface="Times New Roman" panose="02020603050405020304" pitchFamily="18" charset="0"/>
              </a:rPr>
              <a:t> Function</a:t>
            </a:r>
            <a:endParaRPr lang="en-IN" sz="3200"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CF91D7C-691B-48E2-B1B9-0DD58C43F9E0}"/>
              </a:ext>
            </a:extLst>
          </p:cNvPr>
          <p:cNvSpPr>
            <a:spLocks noGrp="1"/>
          </p:cNvSpPr>
          <p:nvPr>
            <p:ph idx="1"/>
          </p:nvPr>
        </p:nvSpPr>
        <p:spPr>
          <a:xfrm>
            <a:off x="212176" y="552156"/>
            <a:ext cx="11767647" cy="3678607"/>
          </a:xfrm>
        </p:spPr>
        <p:txBody>
          <a:bodyPr>
            <a:noAutofit/>
          </a:bodyPr>
          <a:lstStyle/>
          <a:p>
            <a:pPr algn="just"/>
            <a:r>
              <a:rPr lang="en-US" sz="2000" dirty="0">
                <a:latin typeface="Times New Roman" panose="02020603050405020304" pitchFamily="18" charset="0"/>
                <a:cs typeface="Times New Roman" panose="02020603050405020304" pitchFamily="18" charset="0"/>
              </a:rPr>
              <a:t>The </a:t>
            </a:r>
            <a:r>
              <a:rPr lang="en-US" sz="2000" b="1" dirty="0" err="1">
                <a:latin typeface="Times New Roman" panose="02020603050405020304" pitchFamily="18" charset="0"/>
                <a:cs typeface="Times New Roman" panose="02020603050405020304" pitchFamily="18" charset="0"/>
              </a:rPr>
              <a:t>Softmax</a:t>
            </a:r>
            <a:r>
              <a:rPr lang="en-US" sz="2000" dirty="0">
                <a:latin typeface="Times New Roman" panose="02020603050405020304" pitchFamily="18" charset="0"/>
                <a:cs typeface="Times New Roman" panose="02020603050405020304" pitchFamily="18" charset="0"/>
              </a:rPr>
              <a:t> function is an extension of the sigmoid/ logistic function, used for multi-class classification problems.</a:t>
            </a:r>
          </a:p>
          <a:p>
            <a:pPr algn="just"/>
            <a:r>
              <a:rPr lang="en-US" sz="2000" dirty="0">
                <a:latin typeface="Times New Roman" panose="02020603050405020304" pitchFamily="18" charset="0"/>
                <a:cs typeface="Times New Roman" panose="02020603050405020304" pitchFamily="18" charset="0"/>
              </a:rPr>
              <a:t>Its goal is to predict a single label from multiple classes. The output of the </a:t>
            </a:r>
            <a:r>
              <a:rPr lang="en-US" sz="2000" dirty="0" err="1">
                <a:latin typeface="Times New Roman" panose="02020603050405020304" pitchFamily="18" charset="0"/>
                <a:cs typeface="Times New Roman" panose="02020603050405020304" pitchFamily="18" charset="0"/>
              </a:rPr>
              <a:t>softmax</a:t>
            </a:r>
            <a:r>
              <a:rPr lang="en-US" sz="2000" dirty="0">
                <a:latin typeface="Times New Roman" panose="02020603050405020304" pitchFamily="18" charset="0"/>
                <a:cs typeface="Times New Roman" panose="02020603050405020304" pitchFamily="18" charset="0"/>
              </a:rPr>
              <a:t> function is equivalent to a categorical probability distribution, it tells you the probability that any of the classes are true.</a:t>
            </a:r>
          </a:p>
          <a:p>
            <a:pPr algn="just"/>
            <a:r>
              <a:rPr lang="en-US" sz="2000" b="0" i="0" dirty="0">
                <a:effectLst/>
                <a:latin typeface="Times New Roman" panose="02020603050405020304" pitchFamily="18" charset="0"/>
                <a:cs typeface="Times New Roman" panose="02020603050405020304" pitchFamily="18" charset="0"/>
              </a:rPr>
              <a:t>The </a:t>
            </a:r>
            <a:r>
              <a:rPr lang="en-US" sz="2000" b="0" i="0" dirty="0" err="1">
                <a:effectLst/>
                <a:latin typeface="Times New Roman" panose="02020603050405020304" pitchFamily="18" charset="0"/>
                <a:cs typeface="Times New Roman" panose="02020603050405020304" pitchFamily="18" charset="0"/>
              </a:rPr>
              <a:t>softmax</a:t>
            </a:r>
            <a:r>
              <a:rPr lang="en-US" sz="2000" b="0" i="0" dirty="0">
                <a:effectLst/>
                <a:latin typeface="Times New Roman" panose="02020603050405020304" pitchFamily="18" charset="0"/>
                <a:cs typeface="Times New Roman" panose="02020603050405020304" pitchFamily="18" charset="0"/>
              </a:rPr>
              <a:t> function, often used in the final layer of a neural network model for classification tasks as shown in Fig. (a)</a:t>
            </a:r>
          </a:p>
          <a:p>
            <a:pPr algn="just"/>
            <a:r>
              <a:rPr lang="en-US" sz="2000" dirty="0">
                <a:latin typeface="Times New Roman" panose="02020603050405020304" pitchFamily="18" charset="0"/>
                <a:cs typeface="Times New Roman" panose="02020603050405020304" pitchFamily="18" charset="0"/>
              </a:rPr>
              <a:t>It </a:t>
            </a:r>
            <a:r>
              <a:rPr lang="en-US" sz="2000" b="0" i="0" dirty="0">
                <a:effectLst/>
                <a:latin typeface="Times New Roman" panose="02020603050405020304" pitchFamily="18" charset="0"/>
                <a:cs typeface="Times New Roman" panose="02020603050405020304" pitchFamily="18" charset="0"/>
              </a:rPr>
              <a:t>converts raw output scores — also known as logits — into probabilities by taking the exponential of each output and normalizing these values by dividing by the sum of all the exponentials. This process ensures the output values are in the range (0,1) and sum up to 1, making them interpretable as probabilities as shown in Fig. (b) and (c).</a:t>
            </a:r>
          </a:p>
          <a:p>
            <a:pPr algn="just"/>
            <a:r>
              <a:rPr lang="en-US" sz="2000" dirty="0">
                <a:latin typeface="Times New Roman" panose="02020603050405020304" pitchFamily="18" charset="0"/>
                <a:cs typeface="Times New Roman" panose="02020603050405020304" pitchFamily="18" charset="0"/>
              </a:rPr>
              <a:t>The class with highest probability is chosen as predicted class.</a:t>
            </a:r>
          </a:p>
        </p:txBody>
      </p:sp>
      <p:pic>
        <p:nvPicPr>
          <p:cNvPr id="5" name="Picture 4">
            <a:extLst>
              <a:ext uri="{FF2B5EF4-FFF2-40B4-BE49-F238E27FC236}">
                <a16:creationId xmlns:a16="http://schemas.microsoft.com/office/drawing/2014/main" id="{EFF6ACD6-4583-4E1E-AE77-AC0D9ED31AEB}"/>
              </a:ext>
            </a:extLst>
          </p:cNvPr>
          <p:cNvPicPr>
            <a:picLocks noChangeAspect="1"/>
          </p:cNvPicPr>
          <p:nvPr/>
        </p:nvPicPr>
        <p:blipFill>
          <a:blip r:embed="rId2"/>
          <a:stretch>
            <a:fillRect/>
          </a:stretch>
        </p:blipFill>
        <p:spPr>
          <a:xfrm>
            <a:off x="4631827" y="4558020"/>
            <a:ext cx="3523968" cy="1913177"/>
          </a:xfrm>
          <a:prstGeom prst="rect">
            <a:avLst/>
          </a:prstGeom>
        </p:spPr>
      </p:pic>
      <p:pic>
        <p:nvPicPr>
          <p:cNvPr id="7" name="Picture 6">
            <a:extLst>
              <a:ext uri="{FF2B5EF4-FFF2-40B4-BE49-F238E27FC236}">
                <a16:creationId xmlns:a16="http://schemas.microsoft.com/office/drawing/2014/main" id="{DBEFF9FB-3817-4850-B64A-E7C0B41C5547}"/>
              </a:ext>
            </a:extLst>
          </p:cNvPr>
          <p:cNvPicPr>
            <a:picLocks noChangeAspect="1"/>
          </p:cNvPicPr>
          <p:nvPr/>
        </p:nvPicPr>
        <p:blipFill>
          <a:blip r:embed="rId3"/>
          <a:stretch>
            <a:fillRect/>
          </a:stretch>
        </p:blipFill>
        <p:spPr>
          <a:xfrm>
            <a:off x="807799" y="4523732"/>
            <a:ext cx="3523968" cy="2090056"/>
          </a:xfrm>
          <a:prstGeom prst="rect">
            <a:avLst/>
          </a:prstGeom>
        </p:spPr>
      </p:pic>
      <p:sp>
        <p:nvSpPr>
          <p:cNvPr id="9" name="TextBox 8">
            <a:extLst>
              <a:ext uri="{FF2B5EF4-FFF2-40B4-BE49-F238E27FC236}">
                <a16:creationId xmlns:a16="http://schemas.microsoft.com/office/drawing/2014/main" id="{8A6A3786-C57A-4973-B2E2-3EA5F59C2EB2}"/>
              </a:ext>
            </a:extLst>
          </p:cNvPr>
          <p:cNvSpPr txBox="1"/>
          <p:nvPr/>
        </p:nvSpPr>
        <p:spPr>
          <a:xfrm flipH="1">
            <a:off x="1878966" y="6218239"/>
            <a:ext cx="545693"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(a)</a:t>
            </a:r>
            <a:endParaRPr lang="en-IN" dirty="0">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2671A163-C986-4C81-824F-23B223FEF34E}"/>
              </a:ext>
            </a:extLst>
          </p:cNvPr>
          <p:cNvSpPr txBox="1"/>
          <p:nvPr/>
        </p:nvSpPr>
        <p:spPr>
          <a:xfrm flipH="1">
            <a:off x="6095999" y="6429122"/>
            <a:ext cx="545693"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(b)</a:t>
            </a:r>
            <a:endParaRPr lang="en-IN" dirty="0">
              <a:latin typeface="Times New Roman" panose="02020603050405020304" pitchFamily="18" charset="0"/>
              <a:cs typeface="Times New Roman" panose="02020603050405020304" pitchFamily="18" charset="0"/>
            </a:endParaRPr>
          </a:p>
        </p:txBody>
      </p:sp>
      <p:pic>
        <p:nvPicPr>
          <p:cNvPr id="1026" name="Picture 2">
            <a:extLst>
              <a:ext uri="{FF2B5EF4-FFF2-40B4-BE49-F238E27FC236}">
                <a16:creationId xmlns:a16="http://schemas.microsoft.com/office/drawing/2014/main" id="{117D3592-25D7-40EB-9FFF-01F30339D30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39873" y="4135902"/>
            <a:ext cx="3639950" cy="2335295"/>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E4F9D489-7160-4809-804B-C8926F0CAC98}"/>
              </a:ext>
            </a:extLst>
          </p:cNvPr>
          <p:cNvSpPr txBox="1"/>
          <p:nvPr/>
        </p:nvSpPr>
        <p:spPr>
          <a:xfrm flipH="1">
            <a:off x="10104105" y="6457129"/>
            <a:ext cx="545693"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(c)</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225018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9580E-D4D7-47D3-BF18-F7FFEAC10E67}"/>
              </a:ext>
            </a:extLst>
          </p:cNvPr>
          <p:cNvSpPr>
            <a:spLocks noGrp="1"/>
          </p:cNvSpPr>
          <p:nvPr>
            <p:ph type="title"/>
          </p:nvPr>
        </p:nvSpPr>
        <p:spPr>
          <a:xfrm>
            <a:off x="114400" y="44750"/>
            <a:ext cx="3919454" cy="710419"/>
          </a:xfrm>
        </p:spPr>
        <p:txBody>
          <a:bodyPr>
            <a:normAutofit fontScale="90000"/>
          </a:bodyPr>
          <a:lstStyle/>
          <a:p>
            <a:r>
              <a:rPr lang="en-US" dirty="0" err="1">
                <a:solidFill>
                  <a:schemeClr val="tx1"/>
                </a:solidFill>
                <a:latin typeface="Times New Roman" panose="02020603050405020304" pitchFamily="18" charset="0"/>
                <a:cs typeface="Times New Roman" panose="02020603050405020304" pitchFamily="18" charset="0"/>
              </a:rPr>
              <a:t>Softmax</a:t>
            </a:r>
            <a:r>
              <a:rPr lang="en-US" dirty="0">
                <a:solidFill>
                  <a:schemeClr val="tx1"/>
                </a:solidFill>
                <a:latin typeface="Times New Roman" panose="02020603050405020304" pitchFamily="18" charset="0"/>
                <a:cs typeface="Times New Roman" panose="02020603050405020304" pitchFamily="18" charset="0"/>
              </a:rPr>
              <a:t> Function</a:t>
            </a:r>
            <a:endParaRPr lang="en-IN" dirty="0">
              <a:solidFill>
                <a:schemeClr val="tx1"/>
              </a:solidFill>
              <a:latin typeface="Times New Roman" panose="02020603050405020304" pitchFamily="18" charset="0"/>
              <a:cs typeface="Times New Roman" panose="02020603050405020304" pitchFamily="18" charset="0"/>
            </a:endParaRPr>
          </a:p>
        </p:txBody>
      </p:sp>
      <p:pic>
        <p:nvPicPr>
          <p:cNvPr id="12" name="Picture 11">
            <a:extLst>
              <a:ext uri="{FF2B5EF4-FFF2-40B4-BE49-F238E27FC236}">
                <a16:creationId xmlns:a16="http://schemas.microsoft.com/office/drawing/2014/main" id="{B0E8A297-E0CD-41C8-82BC-71877A03AF47}"/>
              </a:ext>
            </a:extLst>
          </p:cNvPr>
          <p:cNvPicPr>
            <a:picLocks noChangeAspect="1"/>
          </p:cNvPicPr>
          <p:nvPr/>
        </p:nvPicPr>
        <p:blipFill>
          <a:blip r:embed="rId2"/>
          <a:stretch>
            <a:fillRect/>
          </a:stretch>
        </p:blipFill>
        <p:spPr>
          <a:xfrm>
            <a:off x="114400" y="666681"/>
            <a:ext cx="6467475" cy="2762250"/>
          </a:xfrm>
          <a:prstGeom prst="rect">
            <a:avLst/>
          </a:prstGeom>
        </p:spPr>
      </p:pic>
      <p:pic>
        <p:nvPicPr>
          <p:cNvPr id="14" name="Picture 13">
            <a:extLst>
              <a:ext uri="{FF2B5EF4-FFF2-40B4-BE49-F238E27FC236}">
                <a16:creationId xmlns:a16="http://schemas.microsoft.com/office/drawing/2014/main" id="{630E0A1E-01BE-4E13-BD51-4805A9EE2DCC}"/>
              </a:ext>
            </a:extLst>
          </p:cNvPr>
          <p:cNvPicPr>
            <a:picLocks noChangeAspect="1"/>
          </p:cNvPicPr>
          <p:nvPr/>
        </p:nvPicPr>
        <p:blipFill>
          <a:blip r:embed="rId3"/>
          <a:stretch>
            <a:fillRect/>
          </a:stretch>
        </p:blipFill>
        <p:spPr>
          <a:xfrm>
            <a:off x="6640866" y="93529"/>
            <a:ext cx="5495725" cy="1838472"/>
          </a:xfrm>
          <a:prstGeom prst="rect">
            <a:avLst/>
          </a:prstGeom>
        </p:spPr>
      </p:pic>
      <p:pic>
        <p:nvPicPr>
          <p:cNvPr id="16" name="Picture 15">
            <a:extLst>
              <a:ext uri="{FF2B5EF4-FFF2-40B4-BE49-F238E27FC236}">
                <a16:creationId xmlns:a16="http://schemas.microsoft.com/office/drawing/2014/main" id="{19162F8A-F029-4637-BD35-7FFCC1CD998D}"/>
              </a:ext>
            </a:extLst>
          </p:cNvPr>
          <p:cNvPicPr>
            <a:picLocks noChangeAspect="1"/>
          </p:cNvPicPr>
          <p:nvPr/>
        </p:nvPicPr>
        <p:blipFill>
          <a:blip r:embed="rId4"/>
          <a:stretch>
            <a:fillRect/>
          </a:stretch>
        </p:blipFill>
        <p:spPr>
          <a:xfrm>
            <a:off x="6663703" y="2095500"/>
            <a:ext cx="5495724" cy="2667000"/>
          </a:xfrm>
          <a:prstGeom prst="rect">
            <a:avLst/>
          </a:prstGeom>
        </p:spPr>
      </p:pic>
      <p:pic>
        <p:nvPicPr>
          <p:cNvPr id="18" name="Picture 17">
            <a:extLst>
              <a:ext uri="{FF2B5EF4-FFF2-40B4-BE49-F238E27FC236}">
                <a16:creationId xmlns:a16="http://schemas.microsoft.com/office/drawing/2014/main" id="{DFFEE60F-6DC4-43A5-9854-AABE6AA982E7}"/>
              </a:ext>
            </a:extLst>
          </p:cNvPr>
          <p:cNvPicPr>
            <a:picLocks noChangeAspect="1"/>
          </p:cNvPicPr>
          <p:nvPr/>
        </p:nvPicPr>
        <p:blipFill>
          <a:blip r:embed="rId5"/>
          <a:stretch>
            <a:fillRect/>
          </a:stretch>
        </p:blipFill>
        <p:spPr>
          <a:xfrm>
            <a:off x="6663703" y="4849946"/>
            <a:ext cx="5472888" cy="1914525"/>
          </a:xfrm>
          <a:prstGeom prst="rect">
            <a:avLst/>
          </a:prstGeom>
        </p:spPr>
      </p:pic>
      <p:pic>
        <p:nvPicPr>
          <p:cNvPr id="20" name="Picture 19">
            <a:extLst>
              <a:ext uri="{FF2B5EF4-FFF2-40B4-BE49-F238E27FC236}">
                <a16:creationId xmlns:a16="http://schemas.microsoft.com/office/drawing/2014/main" id="{919A6871-D3C1-4E9F-AFAD-71F441C6797F}"/>
              </a:ext>
            </a:extLst>
          </p:cNvPr>
          <p:cNvPicPr>
            <a:picLocks noChangeAspect="1"/>
          </p:cNvPicPr>
          <p:nvPr/>
        </p:nvPicPr>
        <p:blipFill>
          <a:blip r:embed="rId6"/>
          <a:stretch>
            <a:fillRect/>
          </a:stretch>
        </p:blipFill>
        <p:spPr>
          <a:xfrm>
            <a:off x="114399" y="3502671"/>
            <a:ext cx="6467475" cy="3295831"/>
          </a:xfrm>
          <a:prstGeom prst="rect">
            <a:avLst/>
          </a:prstGeom>
        </p:spPr>
      </p:pic>
    </p:spTree>
    <p:extLst>
      <p:ext uri="{BB962C8B-B14F-4D97-AF65-F5344CB8AC3E}">
        <p14:creationId xmlns:p14="http://schemas.microsoft.com/office/powerpoint/2010/main" val="37810750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B27FD-20C0-4D2C-A245-E9B8365991B2}"/>
              </a:ext>
            </a:extLst>
          </p:cNvPr>
          <p:cNvSpPr>
            <a:spLocks noGrp="1"/>
          </p:cNvSpPr>
          <p:nvPr>
            <p:ph type="title"/>
          </p:nvPr>
        </p:nvSpPr>
        <p:spPr>
          <a:xfrm>
            <a:off x="124277" y="59298"/>
            <a:ext cx="4743145" cy="559680"/>
          </a:xfrm>
        </p:spPr>
        <p:txBody>
          <a:bodyPr vert="horz" lIns="91440" tIns="45720" rIns="91440" bIns="45720" rtlCol="0" anchor="t">
            <a:normAutofit fontScale="90000"/>
          </a:bodyPr>
          <a:lstStyle/>
          <a:p>
            <a:r>
              <a:rPr lang="en-US" sz="4200" b="0" i="0" kern="1200" dirty="0">
                <a:latin typeface="Times New Roman" panose="02020603050405020304" pitchFamily="18" charset="0"/>
                <a:cs typeface="Times New Roman" panose="02020603050405020304" pitchFamily="18" charset="0"/>
              </a:rPr>
              <a:t>Sigmoid v/s </a:t>
            </a:r>
            <a:r>
              <a:rPr lang="en-US" sz="4200" b="0" i="0" kern="1200" dirty="0" err="1">
                <a:latin typeface="Times New Roman" panose="02020603050405020304" pitchFamily="18" charset="0"/>
                <a:cs typeface="Times New Roman" panose="02020603050405020304" pitchFamily="18" charset="0"/>
              </a:rPr>
              <a:t>Softmax</a:t>
            </a:r>
            <a:endParaRPr lang="en-US" sz="4200" b="0" i="0" kern="120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graphicFrame>
            <p:nvGraphicFramePr>
              <p:cNvPr id="26" name="Content Placeholder 25">
                <a:extLst>
                  <a:ext uri="{FF2B5EF4-FFF2-40B4-BE49-F238E27FC236}">
                    <a16:creationId xmlns:a16="http://schemas.microsoft.com/office/drawing/2014/main" id="{FB0C142A-82C9-4A10-9C4E-88E9725923D8}"/>
                  </a:ext>
                </a:extLst>
              </p:cNvPr>
              <p:cNvGraphicFramePr>
                <a:graphicFrameLocks noGrp="1"/>
              </p:cNvGraphicFramePr>
              <p:nvPr>
                <p:ph idx="1"/>
              </p:nvPr>
            </p:nvGraphicFramePr>
            <p:xfrm>
              <a:off x="124277" y="773723"/>
              <a:ext cx="11943446" cy="6061229"/>
            </p:xfrm>
            <a:graphic>
              <a:graphicData uri="http://schemas.openxmlformats.org/drawingml/2006/table">
                <a:tbl>
                  <a:tblPr>
                    <a:tableStyleId>{F5AB1C69-6EDB-4FF4-983F-18BD219EF322}</a:tableStyleId>
                  </a:tblPr>
                  <a:tblGrid>
                    <a:gridCol w="2981772">
                      <a:extLst>
                        <a:ext uri="{9D8B030D-6E8A-4147-A177-3AD203B41FA5}">
                          <a16:colId xmlns:a16="http://schemas.microsoft.com/office/drawing/2014/main" val="941157792"/>
                        </a:ext>
                      </a:extLst>
                    </a:gridCol>
                    <a:gridCol w="4662096">
                      <a:extLst>
                        <a:ext uri="{9D8B030D-6E8A-4147-A177-3AD203B41FA5}">
                          <a16:colId xmlns:a16="http://schemas.microsoft.com/office/drawing/2014/main" val="1918860893"/>
                        </a:ext>
                      </a:extLst>
                    </a:gridCol>
                    <a:gridCol w="4299578">
                      <a:extLst>
                        <a:ext uri="{9D8B030D-6E8A-4147-A177-3AD203B41FA5}">
                          <a16:colId xmlns:a16="http://schemas.microsoft.com/office/drawing/2014/main" val="2262878889"/>
                        </a:ext>
                      </a:extLst>
                    </a:gridCol>
                  </a:tblGrid>
                  <a:tr h="360957">
                    <a:tc>
                      <a:txBody>
                        <a:bodyPr/>
                        <a:lstStyle/>
                        <a:p>
                          <a:r>
                            <a:rPr lang="en-IN" sz="1600" b="1" cap="none" spc="0">
                              <a:solidFill>
                                <a:schemeClr val="tx1"/>
                              </a:solidFill>
                              <a:latin typeface="Times New Roman" panose="02020603050405020304" pitchFamily="18" charset="0"/>
                              <a:cs typeface="Times New Roman" panose="02020603050405020304" pitchFamily="18" charset="0"/>
                            </a:rPr>
                            <a:t>Feature</a:t>
                          </a:r>
                          <a:endParaRPr lang="en-IN" sz="1600" cap="none" spc="0">
                            <a:solidFill>
                              <a:schemeClr val="tx1"/>
                            </a:solidFill>
                            <a:latin typeface="Times New Roman" panose="02020603050405020304" pitchFamily="18" charset="0"/>
                            <a:cs typeface="Times New Roman" panose="02020603050405020304" pitchFamily="18" charset="0"/>
                          </a:endParaRPr>
                        </a:p>
                      </a:txBody>
                      <a:tcPr marL="45066" marR="32190" marT="12453" marB="64380" anchor="ctr"/>
                    </a:tc>
                    <a:tc>
                      <a:txBody>
                        <a:bodyPr/>
                        <a:lstStyle/>
                        <a:p>
                          <a:r>
                            <a:rPr lang="en-IN" sz="1600" b="1" cap="none" spc="0">
                              <a:solidFill>
                                <a:schemeClr val="tx1"/>
                              </a:solidFill>
                              <a:latin typeface="Times New Roman" panose="02020603050405020304" pitchFamily="18" charset="0"/>
                              <a:cs typeface="Times New Roman" panose="02020603050405020304" pitchFamily="18" charset="0"/>
                            </a:rPr>
                            <a:t>Sigmoid</a:t>
                          </a:r>
                          <a:endParaRPr lang="en-IN" sz="1600" cap="none" spc="0">
                            <a:solidFill>
                              <a:schemeClr val="tx1"/>
                            </a:solidFill>
                            <a:latin typeface="Times New Roman" panose="02020603050405020304" pitchFamily="18" charset="0"/>
                            <a:cs typeface="Times New Roman" panose="02020603050405020304" pitchFamily="18" charset="0"/>
                          </a:endParaRPr>
                        </a:p>
                      </a:txBody>
                      <a:tcPr marL="45066" marR="32190" marT="12453" marB="64380" anchor="ctr"/>
                    </a:tc>
                    <a:tc>
                      <a:txBody>
                        <a:bodyPr/>
                        <a:lstStyle/>
                        <a:p>
                          <a:r>
                            <a:rPr lang="en-IN" sz="1600" b="1" cap="none" spc="0">
                              <a:solidFill>
                                <a:schemeClr val="tx1"/>
                              </a:solidFill>
                              <a:latin typeface="Times New Roman" panose="02020603050405020304" pitchFamily="18" charset="0"/>
                              <a:cs typeface="Times New Roman" panose="02020603050405020304" pitchFamily="18" charset="0"/>
                            </a:rPr>
                            <a:t>Softmax</a:t>
                          </a:r>
                          <a:endParaRPr lang="en-IN" sz="1600" cap="none" spc="0">
                            <a:solidFill>
                              <a:schemeClr val="tx1"/>
                            </a:solidFill>
                            <a:latin typeface="Times New Roman" panose="02020603050405020304" pitchFamily="18" charset="0"/>
                            <a:cs typeface="Times New Roman" panose="02020603050405020304" pitchFamily="18" charset="0"/>
                          </a:endParaRPr>
                        </a:p>
                      </a:txBody>
                      <a:tcPr marL="45066" marR="32190" marT="12453" marB="64380" anchor="ctr"/>
                    </a:tc>
                    <a:extLst>
                      <a:ext uri="{0D108BD9-81ED-4DB2-BD59-A6C34878D82A}">
                        <a16:rowId xmlns:a16="http://schemas.microsoft.com/office/drawing/2014/main" val="903058252"/>
                      </a:ext>
                    </a:extLst>
                  </a:tr>
                  <a:tr h="360957">
                    <a:tc>
                      <a:txBody>
                        <a:bodyPr/>
                        <a:lstStyle/>
                        <a:p>
                          <a:r>
                            <a:rPr lang="en-IN" sz="1600" b="1" cap="none" spc="0">
                              <a:solidFill>
                                <a:schemeClr val="tx1"/>
                              </a:solidFill>
                              <a:latin typeface="Times New Roman" panose="02020603050405020304" pitchFamily="18" charset="0"/>
                              <a:cs typeface="Times New Roman" panose="02020603050405020304" pitchFamily="18" charset="0"/>
                            </a:rPr>
                            <a:t>Purpose</a:t>
                          </a:r>
                          <a:endParaRPr lang="en-IN" sz="1600" cap="none" spc="0">
                            <a:solidFill>
                              <a:schemeClr val="tx1"/>
                            </a:solidFill>
                            <a:latin typeface="Times New Roman" panose="02020603050405020304" pitchFamily="18" charset="0"/>
                            <a:cs typeface="Times New Roman" panose="02020603050405020304" pitchFamily="18" charset="0"/>
                          </a:endParaRPr>
                        </a:p>
                      </a:txBody>
                      <a:tcPr marL="45066" marR="32190" marT="12453" marB="64380" anchor="ctr"/>
                    </a:tc>
                    <a:tc>
                      <a:txBody>
                        <a:bodyPr/>
                        <a:lstStyle/>
                        <a:p>
                          <a:r>
                            <a:rPr lang="en-IN" sz="1600" cap="none" spc="0">
                              <a:solidFill>
                                <a:schemeClr val="tx1"/>
                              </a:solidFill>
                              <a:latin typeface="Times New Roman" panose="02020603050405020304" pitchFamily="18" charset="0"/>
                              <a:cs typeface="Times New Roman" panose="02020603050405020304" pitchFamily="18" charset="0"/>
                            </a:rPr>
                            <a:t>Used for binary classification</a:t>
                          </a:r>
                        </a:p>
                      </a:txBody>
                      <a:tcPr marL="45066" marR="32190" marT="12453" marB="64380" anchor="ctr"/>
                    </a:tc>
                    <a:tc>
                      <a:txBody>
                        <a:bodyPr/>
                        <a:lstStyle/>
                        <a:p>
                          <a:r>
                            <a:rPr lang="en-IN" sz="1600" cap="none" spc="0">
                              <a:solidFill>
                                <a:schemeClr val="tx1"/>
                              </a:solidFill>
                              <a:latin typeface="Times New Roman" panose="02020603050405020304" pitchFamily="18" charset="0"/>
                              <a:cs typeface="Times New Roman" panose="02020603050405020304" pitchFamily="18" charset="0"/>
                            </a:rPr>
                            <a:t>Used for multi-class classification</a:t>
                          </a:r>
                        </a:p>
                      </a:txBody>
                      <a:tcPr marL="45066" marR="32190" marT="12453" marB="64380" anchor="ctr"/>
                    </a:tc>
                    <a:extLst>
                      <a:ext uri="{0D108BD9-81ED-4DB2-BD59-A6C34878D82A}">
                        <a16:rowId xmlns:a16="http://schemas.microsoft.com/office/drawing/2014/main" val="775007248"/>
                      </a:ext>
                    </a:extLst>
                  </a:tr>
                  <a:tr h="909900">
                    <a:tc>
                      <a:txBody>
                        <a:bodyPr/>
                        <a:lstStyle/>
                        <a:p>
                          <a:r>
                            <a:rPr lang="en-IN" sz="2000" b="1" cap="none" spc="0" dirty="0">
                              <a:solidFill>
                                <a:schemeClr val="tx1"/>
                              </a:solidFill>
                              <a:latin typeface="Times New Roman" panose="02020603050405020304" pitchFamily="18" charset="0"/>
                              <a:cs typeface="Times New Roman" panose="02020603050405020304" pitchFamily="18" charset="0"/>
                            </a:rPr>
                            <a:t>Mathematical Definition</a:t>
                          </a:r>
                          <a:endParaRPr lang="en-IN" sz="2000" cap="none" spc="0" dirty="0">
                            <a:solidFill>
                              <a:schemeClr val="tx1"/>
                            </a:solidFill>
                            <a:latin typeface="Times New Roman" panose="02020603050405020304" pitchFamily="18" charset="0"/>
                            <a:cs typeface="Times New Roman" panose="02020603050405020304" pitchFamily="18" charset="0"/>
                          </a:endParaRPr>
                        </a:p>
                      </a:txBody>
                      <a:tcPr marL="45066" marR="32190" marT="12453" marB="64380"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l-GR" sz="2000" cap="none" spc="0" dirty="0">
                              <a:solidFill>
                                <a:schemeClr val="tx1"/>
                              </a:solidFill>
                              <a:latin typeface="Times New Roman" panose="02020603050405020304" pitchFamily="18" charset="0"/>
                              <a:cs typeface="Times New Roman" panose="02020603050405020304" pitchFamily="18" charset="0"/>
                            </a:rPr>
                            <a:t>σ(</a:t>
                          </a:r>
                          <a:r>
                            <a:rPr lang="en-IN" sz="2000" cap="none" spc="0" dirty="0">
                              <a:solidFill>
                                <a:schemeClr val="tx1"/>
                              </a:solidFill>
                              <a:latin typeface="Times New Roman" panose="02020603050405020304" pitchFamily="18" charset="0"/>
                              <a:cs typeface="Times New Roman" panose="02020603050405020304" pitchFamily="18" charset="0"/>
                            </a:rPr>
                            <a:t>z)= </a:t>
                          </a:r>
                          <a14:m>
                            <m:oMath xmlns:m="http://schemas.openxmlformats.org/officeDocument/2006/math">
                              <m:f>
                                <m:fPr>
                                  <m:ctrlPr>
                                    <a:rPr lang="en-IN" sz="2400" i="1" kern="1200" smtClean="0">
                                      <a:solidFill>
                                        <a:schemeClr val="dk1"/>
                                      </a:solidFill>
                                      <a:effectLst/>
                                      <a:latin typeface="Cambria Math" panose="02040503050406030204" pitchFamily="18" charset="0"/>
                                      <a:ea typeface="+mn-ea"/>
                                      <a:cs typeface="+mn-cs"/>
                                    </a:rPr>
                                  </m:ctrlPr>
                                </m:fPr>
                                <m:num>
                                  <m:r>
                                    <a:rPr lang="en-IN" sz="2400" i="1" kern="1200">
                                      <a:solidFill>
                                        <a:schemeClr val="dk1"/>
                                      </a:solidFill>
                                      <a:effectLst/>
                                      <a:latin typeface="Cambria Math" panose="02040503050406030204" pitchFamily="18" charset="0"/>
                                      <a:ea typeface="+mn-ea"/>
                                      <a:cs typeface="+mn-cs"/>
                                    </a:rPr>
                                    <m:t>1</m:t>
                                  </m:r>
                                </m:num>
                                <m:den>
                                  <m:r>
                                    <a:rPr lang="en-IN" sz="2400" i="1" kern="1200">
                                      <a:solidFill>
                                        <a:schemeClr val="dk1"/>
                                      </a:solidFill>
                                      <a:effectLst/>
                                      <a:latin typeface="Cambria Math" panose="02040503050406030204" pitchFamily="18" charset="0"/>
                                      <a:ea typeface="+mn-ea"/>
                                      <a:cs typeface="+mn-cs"/>
                                    </a:rPr>
                                    <m:t>1+</m:t>
                                  </m:r>
                                  <m:sSup>
                                    <m:sSupPr>
                                      <m:ctrlPr>
                                        <a:rPr lang="en-IN" sz="2400" i="1" kern="1200">
                                          <a:solidFill>
                                            <a:schemeClr val="dk1"/>
                                          </a:solidFill>
                                          <a:effectLst/>
                                          <a:latin typeface="Cambria Math" panose="02040503050406030204" pitchFamily="18" charset="0"/>
                                          <a:ea typeface="+mn-ea"/>
                                          <a:cs typeface="+mn-cs"/>
                                        </a:rPr>
                                      </m:ctrlPr>
                                    </m:sSupPr>
                                    <m:e>
                                      <m:r>
                                        <a:rPr lang="en-IN" sz="2400" i="1" kern="1200">
                                          <a:solidFill>
                                            <a:schemeClr val="dk1"/>
                                          </a:solidFill>
                                          <a:effectLst/>
                                          <a:latin typeface="Cambria Math" panose="02040503050406030204" pitchFamily="18" charset="0"/>
                                          <a:ea typeface="+mn-ea"/>
                                          <a:cs typeface="+mn-cs"/>
                                        </a:rPr>
                                        <m:t>𝑒</m:t>
                                      </m:r>
                                    </m:e>
                                    <m:sup>
                                      <m:r>
                                        <a:rPr lang="en-IN" sz="2400" i="1" kern="1200">
                                          <a:solidFill>
                                            <a:schemeClr val="dk1"/>
                                          </a:solidFill>
                                          <a:effectLst/>
                                          <a:latin typeface="Cambria Math" panose="02040503050406030204" pitchFamily="18" charset="0"/>
                                          <a:ea typeface="+mn-ea"/>
                                          <a:cs typeface="+mn-cs"/>
                                        </a:rPr>
                                        <m:t>−</m:t>
                                      </m:r>
                                      <m:r>
                                        <a:rPr lang="en-IN" sz="2400" i="1" kern="1200">
                                          <a:solidFill>
                                            <a:schemeClr val="dk1"/>
                                          </a:solidFill>
                                          <a:effectLst/>
                                          <a:latin typeface="Cambria Math" panose="02040503050406030204" pitchFamily="18" charset="0"/>
                                          <a:ea typeface="+mn-ea"/>
                                          <a:cs typeface="+mn-cs"/>
                                        </a:rPr>
                                        <m:t>𝑧</m:t>
                                      </m:r>
                                    </m:sup>
                                  </m:sSup>
                                </m:den>
                              </m:f>
                            </m:oMath>
                          </a14:m>
                          <a:endParaRPr lang="en-IN" sz="2400" kern="1200" dirty="0">
                            <a:solidFill>
                              <a:schemeClr val="dk1"/>
                            </a:solidFill>
                            <a:effectLst/>
                            <a:latin typeface="+mn-lt"/>
                            <a:ea typeface="+mn-ea"/>
                            <a:cs typeface="+mn-cs"/>
                          </a:endParaRPr>
                        </a:p>
                        <a:p>
                          <a:endParaRPr lang="en-IN" sz="2000" cap="none" spc="0" dirty="0">
                            <a:solidFill>
                              <a:schemeClr val="tx1"/>
                            </a:solidFill>
                            <a:latin typeface="Times New Roman" panose="02020603050405020304" pitchFamily="18" charset="0"/>
                            <a:cs typeface="Times New Roman" panose="02020603050405020304" pitchFamily="18" charset="0"/>
                          </a:endParaRPr>
                        </a:p>
                      </a:txBody>
                      <a:tcPr marL="45066" marR="32190" marT="12453" marB="64380"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l-GR" sz="2000" kern="1200" cap="none" spc="0" dirty="0">
                              <a:solidFill>
                                <a:schemeClr val="tx1"/>
                              </a:solidFill>
                              <a:latin typeface="Times New Roman" panose="02020603050405020304" pitchFamily="18" charset="0"/>
                              <a:ea typeface="+mn-ea"/>
                              <a:cs typeface="Times New Roman" panose="02020603050405020304" pitchFamily="18" charset="0"/>
                            </a:rPr>
                            <a:t>σ(</a:t>
                          </a:r>
                          <a:r>
                            <a:rPr lang="en-IN" sz="2000" kern="1200" cap="none" spc="0" dirty="0">
                              <a:solidFill>
                                <a:schemeClr val="tx1"/>
                              </a:solidFill>
                              <a:latin typeface="Times New Roman" panose="02020603050405020304" pitchFamily="18" charset="0"/>
                              <a:ea typeface="+mn-ea"/>
                              <a:cs typeface="Times New Roman" panose="02020603050405020304" pitchFamily="18" charset="0"/>
                            </a:rPr>
                            <a:t>z</a:t>
                          </a:r>
                          <a:r>
                            <a:rPr lang="en-IN" sz="2000" i="1" kern="1200" cap="none" spc="0" dirty="0">
                              <a:solidFill>
                                <a:schemeClr val="tx1"/>
                              </a:solidFill>
                              <a:latin typeface="Times New Roman" panose="02020603050405020304" pitchFamily="18" charset="0"/>
                              <a:ea typeface="+mn-ea"/>
                              <a:cs typeface="Times New Roman" panose="02020603050405020304" pitchFamily="18" charset="0"/>
                            </a:rPr>
                            <a:t>)</a:t>
                          </a:r>
                          <a:r>
                            <a:rPr lang="en-IN" sz="2000" i="1" kern="1200" cap="none" spc="0" dirty="0" err="1">
                              <a:solidFill>
                                <a:schemeClr val="tx1"/>
                              </a:solidFill>
                              <a:latin typeface="Times New Roman" panose="02020603050405020304" pitchFamily="18" charset="0"/>
                              <a:ea typeface="+mn-ea"/>
                              <a:cs typeface="Times New Roman" panose="02020603050405020304" pitchFamily="18" charset="0"/>
                            </a:rPr>
                            <a:t>i</a:t>
                          </a:r>
                          <a:r>
                            <a:rPr lang="en-IN" sz="2000" i="1" kern="1200" cap="none" spc="0" dirty="0">
                              <a:solidFill>
                                <a:schemeClr val="tx1"/>
                              </a:solidFill>
                              <a:latin typeface="Times New Roman" panose="02020603050405020304" pitchFamily="18" charset="0"/>
                              <a:ea typeface="+mn-ea"/>
                              <a:cs typeface="Times New Roman" panose="02020603050405020304" pitchFamily="18" charset="0"/>
                            </a:rPr>
                            <a:t>=</a:t>
                          </a:r>
                          <a:r>
                            <a:rPr lang="en-IN" sz="2000" kern="1200" cap="none" spc="0" dirty="0">
                              <a:solidFill>
                                <a:schemeClr val="tx1"/>
                              </a:solidFill>
                              <a:latin typeface="Times New Roman" panose="02020603050405020304" pitchFamily="18" charset="0"/>
                              <a:ea typeface="+mn-ea"/>
                              <a:cs typeface="Times New Roman" panose="02020603050405020304" pitchFamily="18" charset="0"/>
                            </a:rPr>
                            <a:t> </a:t>
                          </a:r>
                          <a14:m>
                            <m:oMath xmlns:m="http://schemas.openxmlformats.org/officeDocument/2006/math">
                              <m:f>
                                <m:fPr>
                                  <m:ctrlPr>
                                    <a:rPr lang="en-IN" sz="2000" i="1" kern="1200" cap="none" spc="0">
                                      <a:solidFill>
                                        <a:schemeClr val="tx1"/>
                                      </a:solidFill>
                                      <a:latin typeface="Cambria Math" panose="02040503050406030204" pitchFamily="18" charset="0"/>
                                      <a:ea typeface="+mn-ea"/>
                                      <a:cs typeface="Times New Roman" panose="02020603050405020304" pitchFamily="18" charset="0"/>
                                    </a:rPr>
                                  </m:ctrlPr>
                                </m:fPr>
                                <m:num>
                                  <m:sSup>
                                    <m:sSupPr>
                                      <m:ctrlPr>
                                        <a:rPr lang="en-IN" sz="2000" i="1" kern="1200" cap="none" spc="0">
                                          <a:solidFill>
                                            <a:schemeClr val="tx1"/>
                                          </a:solidFill>
                                          <a:latin typeface="Cambria Math" panose="02040503050406030204" pitchFamily="18" charset="0"/>
                                          <a:ea typeface="+mn-ea"/>
                                          <a:cs typeface="Times New Roman" panose="02020603050405020304" pitchFamily="18" charset="0"/>
                                        </a:rPr>
                                      </m:ctrlPr>
                                    </m:sSupPr>
                                    <m:e>
                                      <m:r>
                                        <a:rPr lang="en-IN" sz="2000" kern="1200" cap="none" spc="0">
                                          <a:solidFill>
                                            <a:schemeClr val="tx1"/>
                                          </a:solidFill>
                                          <a:latin typeface="Cambria Math" panose="02040503050406030204" pitchFamily="18" charset="0"/>
                                          <a:ea typeface="+mn-ea"/>
                                          <a:cs typeface="Times New Roman" panose="02020603050405020304" pitchFamily="18" charset="0"/>
                                        </a:rPr>
                                        <m:t>𝑒</m:t>
                                      </m:r>
                                    </m:e>
                                    <m:sup>
                                      <m:sSub>
                                        <m:sSubPr>
                                          <m:ctrlPr>
                                            <a:rPr lang="en-IN" sz="2000" i="1" kern="1200" cap="none" spc="0">
                                              <a:solidFill>
                                                <a:schemeClr val="tx1"/>
                                              </a:solidFill>
                                              <a:latin typeface="Cambria Math" panose="02040503050406030204" pitchFamily="18" charset="0"/>
                                              <a:ea typeface="+mn-ea"/>
                                              <a:cs typeface="Times New Roman" panose="02020603050405020304" pitchFamily="18" charset="0"/>
                                            </a:rPr>
                                          </m:ctrlPr>
                                        </m:sSubPr>
                                        <m:e>
                                          <m:r>
                                            <a:rPr lang="en-IN" sz="2000" kern="1200" cap="none" spc="0">
                                              <a:solidFill>
                                                <a:schemeClr val="tx1"/>
                                              </a:solidFill>
                                              <a:latin typeface="Cambria Math" panose="02040503050406030204" pitchFamily="18" charset="0"/>
                                              <a:ea typeface="+mn-ea"/>
                                              <a:cs typeface="Times New Roman" panose="02020603050405020304" pitchFamily="18" charset="0"/>
                                            </a:rPr>
                                            <m:t>𝑧</m:t>
                                          </m:r>
                                        </m:e>
                                        <m:sub>
                                          <m:r>
                                            <a:rPr lang="en-IN" sz="2000" kern="1200" cap="none" spc="0">
                                              <a:solidFill>
                                                <a:schemeClr val="tx1"/>
                                              </a:solidFill>
                                              <a:latin typeface="Cambria Math" panose="02040503050406030204" pitchFamily="18" charset="0"/>
                                              <a:ea typeface="+mn-ea"/>
                                              <a:cs typeface="Times New Roman" panose="02020603050405020304" pitchFamily="18" charset="0"/>
                                            </a:rPr>
                                            <m:t>𝑖</m:t>
                                          </m:r>
                                        </m:sub>
                                      </m:sSub>
                                    </m:sup>
                                  </m:sSup>
                                </m:num>
                                <m:den>
                                  <m:nary>
                                    <m:naryPr>
                                      <m:chr m:val="∑"/>
                                      <m:limLoc m:val="undOvr"/>
                                      <m:ctrlPr>
                                        <a:rPr lang="en-IN" sz="2000" i="1" kern="1200" cap="none" spc="0">
                                          <a:solidFill>
                                            <a:schemeClr val="tx1"/>
                                          </a:solidFill>
                                          <a:latin typeface="Cambria Math" panose="02040503050406030204" pitchFamily="18" charset="0"/>
                                          <a:ea typeface="+mn-ea"/>
                                          <a:cs typeface="Times New Roman" panose="02020603050405020304" pitchFamily="18" charset="0"/>
                                        </a:rPr>
                                      </m:ctrlPr>
                                    </m:naryPr>
                                    <m:sub>
                                      <m:r>
                                        <a:rPr lang="en-IN" sz="2000" kern="1200" cap="none" spc="0">
                                          <a:solidFill>
                                            <a:schemeClr val="tx1"/>
                                          </a:solidFill>
                                          <a:latin typeface="Cambria Math" panose="02040503050406030204" pitchFamily="18" charset="0"/>
                                          <a:ea typeface="+mn-ea"/>
                                          <a:cs typeface="Times New Roman" panose="02020603050405020304" pitchFamily="18" charset="0"/>
                                        </a:rPr>
                                        <m:t>𝑗</m:t>
                                      </m:r>
                                      <m:r>
                                        <a:rPr lang="en-IN" sz="2000" kern="1200" cap="none" spc="0">
                                          <a:solidFill>
                                            <a:schemeClr val="tx1"/>
                                          </a:solidFill>
                                          <a:latin typeface="Cambria Math" panose="02040503050406030204" pitchFamily="18" charset="0"/>
                                          <a:ea typeface="+mn-ea"/>
                                          <a:cs typeface="Times New Roman" panose="02020603050405020304" pitchFamily="18" charset="0"/>
                                        </a:rPr>
                                        <m:t>=1</m:t>
                                      </m:r>
                                    </m:sub>
                                    <m:sup>
                                      <m:r>
                                        <a:rPr lang="en-IN" sz="2000" kern="1200" cap="none" spc="0">
                                          <a:solidFill>
                                            <a:schemeClr val="tx1"/>
                                          </a:solidFill>
                                          <a:latin typeface="Cambria Math" panose="02040503050406030204" pitchFamily="18" charset="0"/>
                                          <a:ea typeface="+mn-ea"/>
                                          <a:cs typeface="Times New Roman" panose="02020603050405020304" pitchFamily="18" charset="0"/>
                                        </a:rPr>
                                        <m:t>𝐾</m:t>
                                      </m:r>
                                    </m:sup>
                                    <m:e>
                                      <m:sSup>
                                        <m:sSupPr>
                                          <m:ctrlPr>
                                            <a:rPr lang="en-IN" sz="2000" i="1" kern="1200" cap="none" spc="0">
                                              <a:solidFill>
                                                <a:schemeClr val="tx1"/>
                                              </a:solidFill>
                                              <a:latin typeface="Cambria Math" panose="02040503050406030204" pitchFamily="18" charset="0"/>
                                              <a:ea typeface="+mn-ea"/>
                                              <a:cs typeface="Times New Roman" panose="02020603050405020304" pitchFamily="18" charset="0"/>
                                            </a:rPr>
                                          </m:ctrlPr>
                                        </m:sSupPr>
                                        <m:e>
                                          <m:r>
                                            <a:rPr lang="en-IN" sz="2000" kern="1200" cap="none" spc="0">
                                              <a:solidFill>
                                                <a:schemeClr val="tx1"/>
                                              </a:solidFill>
                                              <a:latin typeface="Cambria Math" panose="02040503050406030204" pitchFamily="18" charset="0"/>
                                              <a:ea typeface="+mn-ea"/>
                                              <a:cs typeface="Times New Roman" panose="02020603050405020304" pitchFamily="18" charset="0"/>
                                            </a:rPr>
                                            <m:t>𝑒</m:t>
                                          </m:r>
                                        </m:e>
                                        <m:sup>
                                          <m:sSub>
                                            <m:sSubPr>
                                              <m:ctrlPr>
                                                <a:rPr lang="en-IN" sz="2000" i="1" kern="1200" cap="none" spc="0">
                                                  <a:solidFill>
                                                    <a:schemeClr val="tx1"/>
                                                  </a:solidFill>
                                                  <a:latin typeface="Cambria Math" panose="02040503050406030204" pitchFamily="18" charset="0"/>
                                                  <a:ea typeface="+mn-ea"/>
                                                  <a:cs typeface="Times New Roman" panose="02020603050405020304" pitchFamily="18" charset="0"/>
                                                </a:rPr>
                                              </m:ctrlPr>
                                            </m:sSubPr>
                                            <m:e>
                                              <m:r>
                                                <a:rPr lang="en-IN" sz="2000" kern="1200" cap="none" spc="0">
                                                  <a:solidFill>
                                                    <a:schemeClr val="tx1"/>
                                                  </a:solidFill>
                                                  <a:latin typeface="Cambria Math" panose="02040503050406030204" pitchFamily="18" charset="0"/>
                                                  <a:ea typeface="+mn-ea"/>
                                                  <a:cs typeface="Times New Roman" panose="02020603050405020304" pitchFamily="18" charset="0"/>
                                                </a:rPr>
                                                <m:t>𝑧</m:t>
                                              </m:r>
                                            </m:e>
                                            <m:sub>
                                              <m:r>
                                                <a:rPr lang="en-IN" sz="2000" kern="1200" cap="none" spc="0">
                                                  <a:solidFill>
                                                    <a:schemeClr val="tx1"/>
                                                  </a:solidFill>
                                                  <a:latin typeface="Cambria Math" panose="02040503050406030204" pitchFamily="18" charset="0"/>
                                                  <a:ea typeface="+mn-ea"/>
                                                  <a:cs typeface="Times New Roman" panose="02020603050405020304" pitchFamily="18" charset="0"/>
                                                </a:rPr>
                                                <m:t>𝑗</m:t>
                                              </m:r>
                                            </m:sub>
                                          </m:sSub>
                                        </m:sup>
                                      </m:sSup>
                                      <m:r>
                                        <a:rPr lang="en-IN" sz="2000" kern="1200" cap="none" spc="0">
                                          <a:solidFill>
                                            <a:schemeClr val="tx1"/>
                                          </a:solidFill>
                                          <a:latin typeface="Cambria Math" panose="02040503050406030204" pitchFamily="18" charset="0"/>
                                          <a:ea typeface="+mn-ea"/>
                                          <a:cs typeface="Times New Roman" panose="02020603050405020304" pitchFamily="18" charset="0"/>
                                        </a:rPr>
                                        <m:t> </m:t>
                                      </m:r>
                                    </m:e>
                                  </m:nary>
                                </m:den>
                              </m:f>
                            </m:oMath>
                          </a14:m>
                          <a:endParaRPr lang="en-IN" sz="2000" kern="1200" cap="none" spc="0" dirty="0">
                            <a:solidFill>
                              <a:schemeClr val="tx1"/>
                            </a:solidFill>
                            <a:latin typeface="Times New Roman" panose="02020603050405020304" pitchFamily="18" charset="0"/>
                            <a:ea typeface="+mn-ea"/>
                            <a:cs typeface="Times New Roman" panose="02020603050405020304" pitchFamily="18" charset="0"/>
                          </a:endParaRPr>
                        </a:p>
                        <a:p>
                          <a:endParaRPr lang="en-IN" sz="2000" kern="1200" cap="none" spc="0" dirty="0">
                            <a:solidFill>
                              <a:schemeClr val="tx1"/>
                            </a:solidFill>
                            <a:latin typeface="Times New Roman" panose="02020603050405020304" pitchFamily="18" charset="0"/>
                            <a:ea typeface="+mn-ea"/>
                            <a:cs typeface="Times New Roman" panose="02020603050405020304" pitchFamily="18" charset="0"/>
                          </a:endParaRPr>
                        </a:p>
                      </a:txBody>
                      <a:tcPr marL="45066" marR="32190" marT="12453" marB="64380" anchor="ctr"/>
                    </a:tc>
                    <a:extLst>
                      <a:ext uri="{0D108BD9-81ED-4DB2-BD59-A6C34878D82A}">
                        <a16:rowId xmlns:a16="http://schemas.microsoft.com/office/drawing/2014/main" val="1321613628"/>
                      </a:ext>
                    </a:extLst>
                  </a:tr>
                  <a:tr h="405341">
                    <a:tc>
                      <a:txBody>
                        <a:bodyPr/>
                        <a:lstStyle/>
                        <a:p>
                          <a:r>
                            <a:rPr lang="en-IN" sz="1600" b="1" cap="none" spc="0">
                              <a:solidFill>
                                <a:schemeClr val="tx1"/>
                              </a:solidFill>
                              <a:latin typeface="Times New Roman" panose="02020603050405020304" pitchFamily="18" charset="0"/>
                              <a:cs typeface="Times New Roman" panose="02020603050405020304" pitchFamily="18" charset="0"/>
                            </a:rPr>
                            <a:t>Output Range</a:t>
                          </a:r>
                          <a:endParaRPr lang="en-IN" sz="1600" cap="none" spc="0">
                            <a:solidFill>
                              <a:schemeClr val="tx1"/>
                            </a:solidFill>
                            <a:latin typeface="Times New Roman" panose="02020603050405020304" pitchFamily="18" charset="0"/>
                            <a:cs typeface="Times New Roman" panose="02020603050405020304" pitchFamily="18" charset="0"/>
                          </a:endParaRPr>
                        </a:p>
                      </a:txBody>
                      <a:tcPr marL="45066" marR="32190" marT="12453" marB="64380" anchor="ctr"/>
                    </a:tc>
                    <a:tc>
                      <a:txBody>
                        <a:bodyPr/>
                        <a:lstStyle/>
                        <a:p>
                          <a:r>
                            <a:rPr lang="en-IN" sz="1600" cap="none" spc="0">
                              <a:solidFill>
                                <a:schemeClr val="tx1"/>
                              </a:solidFill>
                              <a:latin typeface="Times New Roman" panose="02020603050405020304" pitchFamily="18" charset="0"/>
                              <a:cs typeface="Times New Roman" panose="02020603050405020304" pitchFamily="18" charset="0"/>
                            </a:rPr>
                            <a:t>(0, 1)</a:t>
                          </a:r>
                        </a:p>
                      </a:txBody>
                      <a:tcPr marL="45066" marR="32190" marT="12453" marB="64380" anchor="ctr"/>
                    </a:tc>
                    <a:tc>
                      <a:txBody>
                        <a:bodyPr/>
                        <a:lstStyle/>
                        <a:p>
                          <a:r>
                            <a:rPr lang="en-US" sz="1600" cap="none" spc="0">
                              <a:solidFill>
                                <a:schemeClr val="tx1"/>
                              </a:solidFill>
                              <a:latin typeface="Times New Roman" panose="02020603050405020304" pitchFamily="18" charset="0"/>
                              <a:cs typeface="Times New Roman" panose="02020603050405020304" pitchFamily="18" charset="0"/>
                            </a:rPr>
                            <a:t>(0, 1) for each class; all probabilities sum to 1</a:t>
                          </a:r>
                        </a:p>
                      </a:txBody>
                      <a:tcPr marL="45066" marR="32190" marT="12453" marB="64380" anchor="ctr"/>
                    </a:tc>
                    <a:extLst>
                      <a:ext uri="{0D108BD9-81ED-4DB2-BD59-A6C34878D82A}">
                        <a16:rowId xmlns:a16="http://schemas.microsoft.com/office/drawing/2014/main" val="3937391546"/>
                      </a:ext>
                    </a:extLst>
                  </a:tr>
                  <a:tr h="635429">
                    <a:tc>
                      <a:txBody>
                        <a:bodyPr/>
                        <a:lstStyle/>
                        <a:p>
                          <a:r>
                            <a:rPr lang="en-IN" sz="1600" b="1" cap="none" spc="0" dirty="0">
                              <a:solidFill>
                                <a:schemeClr val="tx1"/>
                              </a:solidFill>
                              <a:latin typeface="Times New Roman" panose="02020603050405020304" pitchFamily="18" charset="0"/>
                              <a:cs typeface="Times New Roman" panose="02020603050405020304" pitchFamily="18" charset="0"/>
                            </a:rPr>
                            <a:t>Typical Use Case</a:t>
                          </a:r>
                          <a:endParaRPr lang="en-IN" sz="1600" cap="none" spc="0" dirty="0">
                            <a:solidFill>
                              <a:schemeClr val="tx1"/>
                            </a:solidFill>
                            <a:latin typeface="Times New Roman" panose="02020603050405020304" pitchFamily="18" charset="0"/>
                            <a:cs typeface="Times New Roman" panose="02020603050405020304" pitchFamily="18" charset="0"/>
                          </a:endParaRPr>
                        </a:p>
                      </a:txBody>
                      <a:tcPr marL="45066" marR="32190" marT="12453" marB="64380" anchor="ctr"/>
                    </a:tc>
                    <a:tc>
                      <a:txBody>
                        <a:bodyPr/>
                        <a:lstStyle/>
                        <a:p>
                          <a:r>
                            <a:rPr lang="en-US" sz="1600" cap="none" spc="0">
                              <a:solidFill>
                                <a:schemeClr val="tx1"/>
                              </a:solidFill>
                              <a:latin typeface="Times New Roman" panose="02020603050405020304" pitchFamily="18" charset="0"/>
                              <a:cs typeface="Times New Roman" panose="02020603050405020304" pitchFamily="18" charset="0"/>
                            </a:rPr>
                            <a:t>Binary classification (e.g., spam detection)</a:t>
                          </a:r>
                        </a:p>
                      </a:txBody>
                      <a:tcPr marL="45066" marR="32190" marT="12453" marB="64380" anchor="ctr"/>
                    </a:tc>
                    <a:tc>
                      <a:txBody>
                        <a:bodyPr/>
                        <a:lstStyle/>
                        <a:p>
                          <a:r>
                            <a:rPr lang="en-IN" sz="1600" cap="none" spc="0">
                              <a:solidFill>
                                <a:schemeClr val="tx1"/>
                              </a:solidFill>
                              <a:latin typeface="Times New Roman" panose="02020603050405020304" pitchFamily="18" charset="0"/>
                              <a:cs typeface="Times New Roman" panose="02020603050405020304" pitchFamily="18" charset="0"/>
                            </a:rPr>
                            <a:t>Multi-class classification (e.g., image classification)</a:t>
                          </a:r>
                        </a:p>
                      </a:txBody>
                      <a:tcPr marL="45066" marR="32190" marT="12453" marB="64380" anchor="ctr"/>
                    </a:tc>
                    <a:extLst>
                      <a:ext uri="{0D108BD9-81ED-4DB2-BD59-A6C34878D82A}">
                        <a16:rowId xmlns:a16="http://schemas.microsoft.com/office/drawing/2014/main" val="4146701117"/>
                      </a:ext>
                    </a:extLst>
                  </a:tr>
                  <a:tr h="360957">
                    <a:tc>
                      <a:txBody>
                        <a:bodyPr/>
                        <a:lstStyle/>
                        <a:p>
                          <a:r>
                            <a:rPr lang="en-IN" sz="1600" b="1" cap="none" spc="0">
                              <a:solidFill>
                                <a:schemeClr val="tx1"/>
                              </a:solidFill>
                              <a:latin typeface="Times New Roman" panose="02020603050405020304" pitchFamily="18" charset="0"/>
                              <a:cs typeface="Times New Roman" panose="02020603050405020304" pitchFamily="18" charset="0"/>
                            </a:rPr>
                            <a:t>Output Interpretation</a:t>
                          </a:r>
                          <a:endParaRPr lang="en-IN" sz="1600" cap="none" spc="0">
                            <a:solidFill>
                              <a:schemeClr val="tx1"/>
                            </a:solidFill>
                            <a:latin typeface="Times New Roman" panose="02020603050405020304" pitchFamily="18" charset="0"/>
                            <a:cs typeface="Times New Roman" panose="02020603050405020304" pitchFamily="18" charset="0"/>
                          </a:endParaRPr>
                        </a:p>
                      </a:txBody>
                      <a:tcPr marL="45066" marR="32190" marT="12453" marB="64380" anchor="ctr"/>
                    </a:tc>
                    <a:tc>
                      <a:txBody>
                        <a:bodyPr/>
                        <a:lstStyle/>
                        <a:p>
                          <a:r>
                            <a:rPr lang="en-US" sz="1600" cap="none" spc="0">
                              <a:solidFill>
                                <a:schemeClr val="tx1"/>
                              </a:solidFill>
                              <a:latin typeface="Times New Roman" panose="02020603050405020304" pitchFamily="18" charset="0"/>
                              <a:cs typeface="Times New Roman" panose="02020603050405020304" pitchFamily="18" charset="0"/>
                            </a:rPr>
                            <a:t>Probability of a single class</a:t>
                          </a:r>
                        </a:p>
                      </a:txBody>
                      <a:tcPr marL="45066" marR="32190" marT="12453" marB="64380" anchor="ctr"/>
                    </a:tc>
                    <a:tc>
                      <a:txBody>
                        <a:bodyPr/>
                        <a:lstStyle/>
                        <a:p>
                          <a:r>
                            <a:rPr lang="en-US" sz="1600" cap="none" spc="0">
                              <a:solidFill>
                                <a:schemeClr val="tx1"/>
                              </a:solidFill>
                              <a:latin typeface="Times New Roman" panose="02020603050405020304" pitchFamily="18" charset="0"/>
                              <a:cs typeface="Times New Roman" panose="02020603050405020304" pitchFamily="18" charset="0"/>
                            </a:rPr>
                            <a:t>Probability distribution over all classes</a:t>
                          </a:r>
                        </a:p>
                      </a:txBody>
                      <a:tcPr marL="45066" marR="32190" marT="12453" marB="64380" anchor="ctr"/>
                    </a:tc>
                    <a:extLst>
                      <a:ext uri="{0D108BD9-81ED-4DB2-BD59-A6C34878D82A}">
                        <a16:rowId xmlns:a16="http://schemas.microsoft.com/office/drawing/2014/main" val="3134821828"/>
                      </a:ext>
                    </a:extLst>
                  </a:tr>
                  <a:tr h="635429">
                    <a:tc>
                      <a:txBody>
                        <a:bodyPr/>
                        <a:lstStyle/>
                        <a:p>
                          <a:r>
                            <a:rPr lang="en-IN" sz="1600" b="1" cap="none" spc="0">
                              <a:solidFill>
                                <a:schemeClr val="tx1"/>
                              </a:solidFill>
                              <a:latin typeface="Times New Roman" panose="02020603050405020304" pitchFamily="18" charset="0"/>
                              <a:cs typeface="Times New Roman" panose="02020603050405020304" pitchFamily="18" charset="0"/>
                            </a:rPr>
                            <a:t>Gradient Behavior</a:t>
                          </a:r>
                          <a:endParaRPr lang="en-IN" sz="1600" cap="none" spc="0">
                            <a:solidFill>
                              <a:schemeClr val="tx1"/>
                            </a:solidFill>
                            <a:latin typeface="Times New Roman" panose="02020603050405020304" pitchFamily="18" charset="0"/>
                            <a:cs typeface="Times New Roman" panose="02020603050405020304" pitchFamily="18" charset="0"/>
                          </a:endParaRPr>
                        </a:p>
                      </a:txBody>
                      <a:tcPr marL="45066" marR="32190" marT="12453" marB="64380" anchor="ctr"/>
                    </a:tc>
                    <a:tc>
                      <a:txBody>
                        <a:bodyPr/>
                        <a:lstStyle/>
                        <a:p>
                          <a:r>
                            <a:rPr lang="en-US" sz="1600" cap="none" spc="0">
                              <a:solidFill>
                                <a:schemeClr val="tx1"/>
                              </a:solidFill>
                              <a:latin typeface="Times New Roman" panose="02020603050405020304" pitchFamily="18" charset="0"/>
                              <a:cs typeface="Times New Roman" panose="02020603050405020304" pitchFamily="18" charset="0"/>
                            </a:rPr>
                            <a:t>Can suffer from vanishing gradients</a:t>
                          </a:r>
                        </a:p>
                      </a:txBody>
                      <a:tcPr marL="45066" marR="32190" marT="12453" marB="64380" anchor="ctr"/>
                    </a:tc>
                    <a:tc>
                      <a:txBody>
                        <a:bodyPr/>
                        <a:lstStyle/>
                        <a:p>
                          <a:r>
                            <a:rPr lang="en-US" sz="1600" cap="none" spc="0">
                              <a:solidFill>
                                <a:schemeClr val="tx1"/>
                              </a:solidFill>
                              <a:latin typeface="Times New Roman" panose="02020603050405020304" pitchFamily="18" charset="0"/>
                              <a:cs typeface="Times New Roman" panose="02020603050405020304" pitchFamily="18" charset="0"/>
                            </a:rPr>
                            <a:t>Depends on all class probabilities; less prone to vanishing gradients</a:t>
                          </a:r>
                        </a:p>
                      </a:txBody>
                      <a:tcPr marL="45066" marR="32190" marT="12453" marB="64380" anchor="ctr"/>
                    </a:tc>
                    <a:extLst>
                      <a:ext uri="{0D108BD9-81ED-4DB2-BD59-A6C34878D82A}">
                        <a16:rowId xmlns:a16="http://schemas.microsoft.com/office/drawing/2014/main" val="822737174"/>
                      </a:ext>
                    </a:extLst>
                  </a:tr>
                  <a:tr h="909900">
                    <a:tc>
                      <a:txBody>
                        <a:bodyPr/>
                        <a:lstStyle/>
                        <a:p>
                          <a:r>
                            <a:rPr lang="en-IN" sz="1600" b="1" cap="none" spc="0">
                              <a:solidFill>
                                <a:schemeClr val="tx1"/>
                              </a:solidFill>
                              <a:latin typeface="Times New Roman" panose="02020603050405020304" pitchFamily="18" charset="0"/>
                              <a:cs typeface="Times New Roman" panose="02020603050405020304" pitchFamily="18" charset="0"/>
                            </a:rPr>
                            <a:t>Use in Layers</a:t>
                          </a:r>
                          <a:endParaRPr lang="en-IN" sz="1600" cap="none" spc="0">
                            <a:solidFill>
                              <a:schemeClr val="tx1"/>
                            </a:solidFill>
                            <a:latin typeface="Times New Roman" panose="02020603050405020304" pitchFamily="18" charset="0"/>
                            <a:cs typeface="Times New Roman" panose="02020603050405020304" pitchFamily="18" charset="0"/>
                          </a:endParaRPr>
                        </a:p>
                      </a:txBody>
                      <a:tcPr marL="45066" marR="32190" marT="12453" marB="64380" anchor="ctr"/>
                    </a:tc>
                    <a:tc>
                      <a:txBody>
                        <a:bodyPr/>
                        <a:lstStyle/>
                        <a:p>
                          <a:r>
                            <a:rPr lang="en-US" sz="1600" cap="none" spc="0">
                              <a:solidFill>
                                <a:schemeClr val="tx1"/>
                              </a:solidFill>
                              <a:latin typeface="Times New Roman" panose="02020603050405020304" pitchFamily="18" charset="0"/>
                              <a:cs typeface="Times New Roman" panose="02020603050405020304" pitchFamily="18" charset="0"/>
                            </a:rPr>
                            <a:t>Typically used in the output layer for binary problems; sometimes in hidden layers for non-linearity</a:t>
                          </a:r>
                        </a:p>
                      </a:txBody>
                      <a:tcPr marL="45066" marR="32190" marT="12453" marB="64380" anchor="ctr"/>
                    </a:tc>
                    <a:tc>
                      <a:txBody>
                        <a:bodyPr/>
                        <a:lstStyle/>
                        <a:p>
                          <a:r>
                            <a:rPr lang="en-US" sz="1600" cap="none" spc="0">
                              <a:solidFill>
                                <a:schemeClr val="tx1"/>
                              </a:solidFill>
                              <a:latin typeface="Times New Roman" panose="02020603050405020304" pitchFamily="18" charset="0"/>
                              <a:cs typeface="Times New Roman" panose="02020603050405020304" pitchFamily="18" charset="0"/>
                            </a:rPr>
                            <a:t>Typically used in the output layer for multi-class problems</a:t>
                          </a:r>
                        </a:p>
                      </a:txBody>
                      <a:tcPr marL="45066" marR="32190" marT="12453" marB="64380" anchor="ctr"/>
                    </a:tc>
                    <a:extLst>
                      <a:ext uri="{0D108BD9-81ED-4DB2-BD59-A6C34878D82A}">
                        <a16:rowId xmlns:a16="http://schemas.microsoft.com/office/drawing/2014/main" val="1147756837"/>
                      </a:ext>
                    </a:extLst>
                  </a:tr>
                  <a:tr h="405341">
                    <a:tc>
                      <a:txBody>
                        <a:bodyPr/>
                        <a:lstStyle/>
                        <a:p>
                          <a:r>
                            <a:rPr lang="en-IN" sz="1600" b="1" cap="none" spc="0">
                              <a:solidFill>
                                <a:schemeClr val="tx1"/>
                              </a:solidFill>
                              <a:latin typeface="Times New Roman" panose="02020603050405020304" pitchFamily="18" charset="0"/>
                              <a:cs typeface="Times New Roman" panose="02020603050405020304" pitchFamily="18" charset="0"/>
                            </a:rPr>
                            <a:t>Training Loss Function</a:t>
                          </a:r>
                          <a:endParaRPr lang="en-IN" sz="1600" cap="none" spc="0">
                            <a:solidFill>
                              <a:schemeClr val="tx1"/>
                            </a:solidFill>
                            <a:latin typeface="Times New Roman" panose="02020603050405020304" pitchFamily="18" charset="0"/>
                            <a:cs typeface="Times New Roman" panose="02020603050405020304" pitchFamily="18" charset="0"/>
                          </a:endParaRPr>
                        </a:p>
                      </a:txBody>
                      <a:tcPr marL="45066" marR="32190" marT="12453" marB="64380" anchor="ctr"/>
                    </a:tc>
                    <a:tc>
                      <a:txBody>
                        <a:bodyPr/>
                        <a:lstStyle/>
                        <a:p>
                          <a:r>
                            <a:rPr lang="en-US" sz="1600" cap="none" spc="0">
                              <a:solidFill>
                                <a:schemeClr val="tx1"/>
                              </a:solidFill>
                              <a:latin typeface="Times New Roman" panose="02020603050405020304" pitchFamily="18" charset="0"/>
                              <a:cs typeface="Times New Roman" panose="02020603050405020304" pitchFamily="18" charset="0"/>
                            </a:rPr>
                            <a:t>Usually used with Binary Cross-Entropy Loss</a:t>
                          </a:r>
                        </a:p>
                      </a:txBody>
                      <a:tcPr marL="45066" marR="32190" marT="12453" marB="64380" anchor="ctr"/>
                    </a:tc>
                    <a:tc>
                      <a:txBody>
                        <a:bodyPr/>
                        <a:lstStyle/>
                        <a:p>
                          <a:r>
                            <a:rPr lang="en-US" sz="1600" cap="none" spc="0" dirty="0">
                              <a:solidFill>
                                <a:schemeClr val="tx1"/>
                              </a:solidFill>
                              <a:latin typeface="Times New Roman" panose="02020603050405020304" pitchFamily="18" charset="0"/>
                              <a:cs typeface="Times New Roman" panose="02020603050405020304" pitchFamily="18" charset="0"/>
                            </a:rPr>
                            <a:t>Usually used with Cross-Entropy Loss</a:t>
                          </a:r>
                        </a:p>
                      </a:txBody>
                      <a:tcPr marL="45066" marR="32190" marT="12453" marB="64380" anchor="ctr"/>
                    </a:tc>
                    <a:extLst>
                      <a:ext uri="{0D108BD9-81ED-4DB2-BD59-A6C34878D82A}">
                        <a16:rowId xmlns:a16="http://schemas.microsoft.com/office/drawing/2014/main" val="4048613615"/>
                      </a:ext>
                    </a:extLst>
                  </a:tr>
                  <a:tr h="405341">
                    <a:tc>
                      <a:txBody>
                        <a:bodyPr/>
                        <a:lstStyle/>
                        <a:p>
                          <a:r>
                            <a:rPr lang="en-IN" sz="1600" b="1" cap="none" spc="0">
                              <a:solidFill>
                                <a:schemeClr val="tx1"/>
                              </a:solidFill>
                              <a:latin typeface="Times New Roman" panose="02020603050405020304" pitchFamily="18" charset="0"/>
                              <a:cs typeface="Times New Roman" panose="02020603050405020304" pitchFamily="18" charset="0"/>
                            </a:rPr>
                            <a:t>Example Output (3 classes)</a:t>
                          </a:r>
                          <a:endParaRPr lang="en-IN" sz="1600" cap="none" spc="0">
                            <a:solidFill>
                              <a:schemeClr val="tx1"/>
                            </a:solidFill>
                            <a:latin typeface="Times New Roman" panose="02020603050405020304" pitchFamily="18" charset="0"/>
                            <a:cs typeface="Times New Roman" panose="02020603050405020304" pitchFamily="18" charset="0"/>
                          </a:endParaRPr>
                        </a:p>
                      </a:txBody>
                      <a:tcPr marL="45066" marR="32190" marT="12453" marB="64380" anchor="ctr"/>
                    </a:tc>
                    <a:tc>
                      <a:txBody>
                        <a:bodyPr/>
                        <a:lstStyle/>
                        <a:p>
                          <a:r>
                            <a:rPr lang="en-US" sz="1600" cap="none" spc="0">
                              <a:solidFill>
                                <a:schemeClr val="tx1"/>
                              </a:solidFill>
                              <a:latin typeface="Times New Roman" panose="02020603050405020304" pitchFamily="18" charset="0"/>
                              <a:cs typeface="Times New Roman" panose="02020603050405020304" pitchFamily="18" charset="0"/>
                            </a:rPr>
                            <a:t>Not applicable to multi-class output</a:t>
                          </a:r>
                        </a:p>
                      </a:txBody>
                      <a:tcPr marL="45066" marR="32190" marT="12453" marB="64380" anchor="ctr"/>
                    </a:tc>
                    <a:tc>
                      <a:txBody>
                        <a:bodyPr/>
                        <a:lstStyle/>
                        <a:p>
                          <a:r>
                            <a:rPr lang="en-IN" sz="1600" cap="none" spc="0">
                              <a:solidFill>
                                <a:schemeClr val="tx1"/>
                              </a:solidFill>
                              <a:latin typeface="Times New Roman" panose="02020603050405020304" pitchFamily="18" charset="0"/>
                              <a:cs typeface="Times New Roman" panose="02020603050405020304" pitchFamily="18" charset="0"/>
                            </a:rPr>
                            <a:t>Example: [0.7, 0.2, 0.1]</a:t>
                          </a:r>
                        </a:p>
                      </a:txBody>
                      <a:tcPr marL="45066" marR="32190" marT="12453" marB="64380" anchor="ctr"/>
                    </a:tc>
                    <a:extLst>
                      <a:ext uri="{0D108BD9-81ED-4DB2-BD59-A6C34878D82A}">
                        <a16:rowId xmlns:a16="http://schemas.microsoft.com/office/drawing/2014/main" val="1223373326"/>
                      </a:ext>
                    </a:extLst>
                  </a:tr>
                  <a:tr h="635429">
                    <a:tc>
                      <a:txBody>
                        <a:bodyPr/>
                        <a:lstStyle/>
                        <a:p>
                          <a:r>
                            <a:rPr lang="en-IN" sz="1600" b="1" cap="none" spc="0">
                              <a:solidFill>
                                <a:schemeClr val="tx1"/>
                              </a:solidFill>
                              <a:latin typeface="Times New Roman" panose="02020603050405020304" pitchFamily="18" charset="0"/>
                              <a:cs typeface="Times New Roman" panose="02020603050405020304" pitchFamily="18" charset="0"/>
                            </a:rPr>
                            <a:t>Application in Multi-label Classification</a:t>
                          </a:r>
                          <a:endParaRPr lang="en-IN" sz="1600" cap="none" spc="0">
                            <a:solidFill>
                              <a:schemeClr val="tx1"/>
                            </a:solidFill>
                            <a:latin typeface="Times New Roman" panose="02020603050405020304" pitchFamily="18" charset="0"/>
                            <a:cs typeface="Times New Roman" panose="02020603050405020304" pitchFamily="18" charset="0"/>
                          </a:endParaRPr>
                        </a:p>
                      </a:txBody>
                      <a:tcPr marL="45066" marR="32190" marT="12453" marB="64380" anchor="ctr"/>
                    </a:tc>
                    <a:tc>
                      <a:txBody>
                        <a:bodyPr/>
                        <a:lstStyle/>
                        <a:p>
                          <a:r>
                            <a:rPr lang="en-US" sz="1600" cap="none" spc="0">
                              <a:solidFill>
                                <a:schemeClr val="tx1"/>
                              </a:solidFill>
                              <a:latin typeface="Times New Roman" panose="02020603050405020304" pitchFamily="18" charset="0"/>
                              <a:cs typeface="Times New Roman" panose="02020603050405020304" pitchFamily="18" charset="0"/>
                            </a:rPr>
                            <a:t>Can be used independently for each label</a:t>
                          </a:r>
                        </a:p>
                      </a:txBody>
                      <a:tcPr marL="45066" marR="32190" marT="12453" marB="64380" anchor="ctr"/>
                    </a:tc>
                    <a:tc>
                      <a:txBody>
                        <a:bodyPr/>
                        <a:lstStyle/>
                        <a:p>
                          <a:r>
                            <a:rPr lang="en-US" sz="1600" cap="none" spc="0" dirty="0">
                              <a:solidFill>
                                <a:schemeClr val="tx1"/>
                              </a:solidFill>
                              <a:latin typeface="Times New Roman" panose="02020603050405020304" pitchFamily="18" charset="0"/>
                              <a:cs typeface="Times New Roman" panose="02020603050405020304" pitchFamily="18" charset="0"/>
                            </a:rPr>
                            <a:t>Not typically used, as it's designed for exclusive classes</a:t>
                          </a:r>
                        </a:p>
                      </a:txBody>
                      <a:tcPr marL="45066" marR="32190" marT="12453" marB="64380" anchor="ctr"/>
                    </a:tc>
                    <a:extLst>
                      <a:ext uri="{0D108BD9-81ED-4DB2-BD59-A6C34878D82A}">
                        <a16:rowId xmlns:a16="http://schemas.microsoft.com/office/drawing/2014/main" val="3348976078"/>
                      </a:ext>
                    </a:extLst>
                  </a:tr>
                </a:tbl>
              </a:graphicData>
            </a:graphic>
          </p:graphicFrame>
        </mc:Choice>
        <mc:Fallback xmlns="">
          <p:graphicFrame>
            <p:nvGraphicFramePr>
              <p:cNvPr id="26" name="Content Placeholder 25">
                <a:extLst>
                  <a:ext uri="{FF2B5EF4-FFF2-40B4-BE49-F238E27FC236}">
                    <a16:creationId xmlns:a16="http://schemas.microsoft.com/office/drawing/2014/main" id="{FB0C142A-82C9-4A10-9C4E-88E9725923D8}"/>
                  </a:ext>
                </a:extLst>
              </p:cNvPr>
              <p:cNvGraphicFramePr>
                <a:graphicFrameLocks noGrp="1"/>
              </p:cNvGraphicFramePr>
              <p:nvPr>
                <p:ph idx="1"/>
                <p:extLst>
                  <p:ext uri="{D42A27DB-BD31-4B8C-83A1-F6EECF244321}">
                    <p14:modId xmlns:p14="http://schemas.microsoft.com/office/powerpoint/2010/main" val="1298649433"/>
                  </p:ext>
                </p:extLst>
              </p:nvPr>
            </p:nvGraphicFramePr>
            <p:xfrm>
              <a:off x="124277" y="773723"/>
              <a:ext cx="11943446" cy="6038877"/>
            </p:xfrm>
            <a:graphic>
              <a:graphicData uri="http://schemas.openxmlformats.org/drawingml/2006/table">
                <a:tbl>
                  <a:tblPr>
                    <a:tableStyleId>{F5AB1C69-6EDB-4FF4-983F-18BD219EF322}</a:tableStyleId>
                  </a:tblPr>
                  <a:tblGrid>
                    <a:gridCol w="2981772">
                      <a:extLst>
                        <a:ext uri="{9D8B030D-6E8A-4147-A177-3AD203B41FA5}">
                          <a16:colId xmlns:a16="http://schemas.microsoft.com/office/drawing/2014/main" val="941157792"/>
                        </a:ext>
                      </a:extLst>
                    </a:gridCol>
                    <a:gridCol w="4662096">
                      <a:extLst>
                        <a:ext uri="{9D8B030D-6E8A-4147-A177-3AD203B41FA5}">
                          <a16:colId xmlns:a16="http://schemas.microsoft.com/office/drawing/2014/main" val="1918860893"/>
                        </a:ext>
                      </a:extLst>
                    </a:gridCol>
                    <a:gridCol w="4299578">
                      <a:extLst>
                        <a:ext uri="{9D8B030D-6E8A-4147-A177-3AD203B41FA5}">
                          <a16:colId xmlns:a16="http://schemas.microsoft.com/office/drawing/2014/main" val="2262878889"/>
                        </a:ext>
                      </a:extLst>
                    </a:gridCol>
                  </a:tblGrid>
                  <a:tr h="360957">
                    <a:tc>
                      <a:txBody>
                        <a:bodyPr/>
                        <a:lstStyle/>
                        <a:p>
                          <a:r>
                            <a:rPr lang="en-IN" sz="1600" b="1" cap="none" spc="0">
                              <a:solidFill>
                                <a:schemeClr val="tx1"/>
                              </a:solidFill>
                              <a:latin typeface="Times New Roman" panose="02020603050405020304" pitchFamily="18" charset="0"/>
                              <a:cs typeface="Times New Roman" panose="02020603050405020304" pitchFamily="18" charset="0"/>
                            </a:rPr>
                            <a:t>Feature</a:t>
                          </a:r>
                          <a:endParaRPr lang="en-IN" sz="1600" cap="none" spc="0">
                            <a:solidFill>
                              <a:schemeClr val="tx1"/>
                            </a:solidFill>
                            <a:latin typeface="Times New Roman" panose="02020603050405020304" pitchFamily="18" charset="0"/>
                            <a:cs typeface="Times New Roman" panose="02020603050405020304" pitchFamily="18" charset="0"/>
                          </a:endParaRPr>
                        </a:p>
                      </a:txBody>
                      <a:tcPr marL="45066" marR="32190" marT="12453" marB="64380" anchor="ctr"/>
                    </a:tc>
                    <a:tc>
                      <a:txBody>
                        <a:bodyPr/>
                        <a:lstStyle/>
                        <a:p>
                          <a:r>
                            <a:rPr lang="en-IN" sz="1600" b="1" cap="none" spc="0">
                              <a:solidFill>
                                <a:schemeClr val="tx1"/>
                              </a:solidFill>
                              <a:latin typeface="Times New Roman" panose="02020603050405020304" pitchFamily="18" charset="0"/>
                              <a:cs typeface="Times New Roman" panose="02020603050405020304" pitchFamily="18" charset="0"/>
                            </a:rPr>
                            <a:t>Sigmoid</a:t>
                          </a:r>
                          <a:endParaRPr lang="en-IN" sz="1600" cap="none" spc="0">
                            <a:solidFill>
                              <a:schemeClr val="tx1"/>
                            </a:solidFill>
                            <a:latin typeface="Times New Roman" panose="02020603050405020304" pitchFamily="18" charset="0"/>
                            <a:cs typeface="Times New Roman" panose="02020603050405020304" pitchFamily="18" charset="0"/>
                          </a:endParaRPr>
                        </a:p>
                      </a:txBody>
                      <a:tcPr marL="45066" marR="32190" marT="12453" marB="64380" anchor="ctr"/>
                    </a:tc>
                    <a:tc>
                      <a:txBody>
                        <a:bodyPr/>
                        <a:lstStyle/>
                        <a:p>
                          <a:r>
                            <a:rPr lang="en-IN" sz="1600" b="1" cap="none" spc="0">
                              <a:solidFill>
                                <a:schemeClr val="tx1"/>
                              </a:solidFill>
                              <a:latin typeface="Times New Roman" panose="02020603050405020304" pitchFamily="18" charset="0"/>
                              <a:cs typeface="Times New Roman" panose="02020603050405020304" pitchFamily="18" charset="0"/>
                            </a:rPr>
                            <a:t>Softmax</a:t>
                          </a:r>
                          <a:endParaRPr lang="en-IN" sz="1600" cap="none" spc="0">
                            <a:solidFill>
                              <a:schemeClr val="tx1"/>
                            </a:solidFill>
                            <a:latin typeface="Times New Roman" panose="02020603050405020304" pitchFamily="18" charset="0"/>
                            <a:cs typeface="Times New Roman" panose="02020603050405020304" pitchFamily="18" charset="0"/>
                          </a:endParaRPr>
                        </a:p>
                      </a:txBody>
                      <a:tcPr marL="45066" marR="32190" marT="12453" marB="64380" anchor="ctr"/>
                    </a:tc>
                    <a:extLst>
                      <a:ext uri="{0D108BD9-81ED-4DB2-BD59-A6C34878D82A}">
                        <a16:rowId xmlns:a16="http://schemas.microsoft.com/office/drawing/2014/main" val="903058252"/>
                      </a:ext>
                    </a:extLst>
                  </a:tr>
                  <a:tr h="360957">
                    <a:tc>
                      <a:txBody>
                        <a:bodyPr/>
                        <a:lstStyle/>
                        <a:p>
                          <a:r>
                            <a:rPr lang="en-IN" sz="1600" b="1" cap="none" spc="0">
                              <a:solidFill>
                                <a:schemeClr val="tx1"/>
                              </a:solidFill>
                              <a:latin typeface="Times New Roman" panose="02020603050405020304" pitchFamily="18" charset="0"/>
                              <a:cs typeface="Times New Roman" panose="02020603050405020304" pitchFamily="18" charset="0"/>
                            </a:rPr>
                            <a:t>Purpose</a:t>
                          </a:r>
                          <a:endParaRPr lang="en-IN" sz="1600" cap="none" spc="0">
                            <a:solidFill>
                              <a:schemeClr val="tx1"/>
                            </a:solidFill>
                            <a:latin typeface="Times New Roman" panose="02020603050405020304" pitchFamily="18" charset="0"/>
                            <a:cs typeface="Times New Roman" panose="02020603050405020304" pitchFamily="18" charset="0"/>
                          </a:endParaRPr>
                        </a:p>
                      </a:txBody>
                      <a:tcPr marL="45066" marR="32190" marT="12453" marB="64380" anchor="ctr"/>
                    </a:tc>
                    <a:tc>
                      <a:txBody>
                        <a:bodyPr/>
                        <a:lstStyle/>
                        <a:p>
                          <a:r>
                            <a:rPr lang="en-IN" sz="1600" cap="none" spc="0">
                              <a:solidFill>
                                <a:schemeClr val="tx1"/>
                              </a:solidFill>
                              <a:latin typeface="Times New Roman" panose="02020603050405020304" pitchFamily="18" charset="0"/>
                              <a:cs typeface="Times New Roman" panose="02020603050405020304" pitchFamily="18" charset="0"/>
                            </a:rPr>
                            <a:t>Used for binary classification</a:t>
                          </a:r>
                        </a:p>
                      </a:txBody>
                      <a:tcPr marL="45066" marR="32190" marT="12453" marB="64380" anchor="ctr"/>
                    </a:tc>
                    <a:tc>
                      <a:txBody>
                        <a:bodyPr/>
                        <a:lstStyle/>
                        <a:p>
                          <a:r>
                            <a:rPr lang="en-IN" sz="1600" cap="none" spc="0">
                              <a:solidFill>
                                <a:schemeClr val="tx1"/>
                              </a:solidFill>
                              <a:latin typeface="Times New Roman" panose="02020603050405020304" pitchFamily="18" charset="0"/>
                              <a:cs typeface="Times New Roman" panose="02020603050405020304" pitchFamily="18" charset="0"/>
                            </a:rPr>
                            <a:t>Used for multi-class classification</a:t>
                          </a:r>
                        </a:p>
                      </a:txBody>
                      <a:tcPr marL="45066" marR="32190" marT="12453" marB="64380" anchor="ctr"/>
                    </a:tc>
                    <a:extLst>
                      <a:ext uri="{0D108BD9-81ED-4DB2-BD59-A6C34878D82A}">
                        <a16:rowId xmlns:a16="http://schemas.microsoft.com/office/drawing/2014/main" val="775007248"/>
                      </a:ext>
                    </a:extLst>
                  </a:tr>
                  <a:tr h="923796">
                    <a:tc>
                      <a:txBody>
                        <a:bodyPr/>
                        <a:lstStyle/>
                        <a:p>
                          <a:r>
                            <a:rPr lang="en-IN" sz="2000" b="1" cap="none" spc="0" dirty="0">
                              <a:solidFill>
                                <a:schemeClr val="tx1"/>
                              </a:solidFill>
                              <a:latin typeface="Times New Roman" panose="02020603050405020304" pitchFamily="18" charset="0"/>
                              <a:cs typeface="Times New Roman" panose="02020603050405020304" pitchFamily="18" charset="0"/>
                            </a:rPr>
                            <a:t>Mathematical Definition</a:t>
                          </a:r>
                          <a:endParaRPr lang="en-IN" sz="2000" cap="none" spc="0" dirty="0">
                            <a:solidFill>
                              <a:schemeClr val="tx1"/>
                            </a:solidFill>
                            <a:latin typeface="Times New Roman" panose="02020603050405020304" pitchFamily="18" charset="0"/>
                            <a:cs typeface="Times New Roman" panose="02020603050405020304" pitchFamily="18" charset="0"/>
                          </a:endParaRPr>
                        </a:p>
                      </a:txBody>
                      <a:tcPr marL="45066" marR="32190" marT="12453" marB="64380" anchor="ctr"/>
                    </a:tc>
                    <a:tc>
                      <a:txBody>
                        <a:bodyPr/>
                        <a:lstStyle/>
                        <a:p>
                          <a:endParaRPr lang="en-US"/>
                        </a:p>
                      </a:txBody>
                      <a:tcPr marL="45066" marR="32190" marT="12453" marB="64380" anchor="ctr">
                        <a:blipFill>
                          <a:blip r:embed="rId2"/>
                          <a:stretch>
                            <a:fillRect l="-64052" t="-81457" r="-92549" b="-480795"/>
                          </a:stretch>
                        </a:blipFill>
                      </a:tcPr>
                    </a:tc>
                    <a:tc>
                      <a:txBody>
                        <a:bodyPr/>
                        <a:lstStyle/>
                        <a:p>
                          <a:endParaRPr lang="en-US"/>
                        </a:p>
                      </a:txBody>
                      <a:tcPr marL="45066" marR="32190" marT="12453" marB="64380" anchor="ctr">
                        <a:blipFill>
                          <a:blip r:embed="rId2"/>
                          <a:stretch>
                            <a:fillRect l="-177762" t="-81457" r="-283" b="-480795"/>
                          </a:stretch>
                        </a:blipFill>
                      </a:tcPr>
                    </a:tc>
                    <a:extLst>
                      <a:ext uri="{0D108BD9-81ED-4DB2-BD59-A6C34878D82A}">
                        <a16:rowId xmlns:a16="http://schemas.microsoft.com/office/drawing/2014/main" val="1321613628"/>
                      </a:ext>
                    </a:extLst>
                  </a:tr>
                  <a:tr h="405341">
                    <a:tc>
                      <a:txBody>
                        <a:bodyPr/>
                        <a:lstStyle/>
                        <a:p>
                          <a:r>
                            <a:rPr lang="en-IN" sz="1600" b="1" cap="none" spc="0">
                              <a:solidFill>
                                <a:schemeClr val="tx1"/>
                              </a:solidFill>
                              <a:latin typeface="Times New Roman" panose="02020603050405020304" pitchFamily="18" charset="0"/>
                              <a:cs typeface="Times New Roman" panose="02020603050405020304" pitchFamily="18" charset="0"/>
                            </a:rPr>
                            <a:t>Output Range</a:t>
                          </a:r>
                          <a:endParaRPr lang="en-IN" sz="1600" cap="none" spc="0">
                            <a:solidFill>
                              <a:schemeClr val="tx1"/>
                            </a:solidFill>
                            <a:latin typeface="Times New Roman" panose="02020603050405020304" pitchFamily="18" charset="0"/>
                            <a:cs typeface="Times New Roman" panose="02020603050405020304" pitchFamily="18" charset="0"/>
                          </a:endParaRPr>
                        </a:p>
                      </a:txBody>
                      <a:tcPr marL="45066" marR="32190" marT="12453" marB="64380" anchor="ctr"/>
                    </a:tc>
                    <a:tc>
                      <a:txBody>
                        <a:bodyPr/>
                        <a:lstStyle/>
                        <a:p>
                          <a:r>
                            <a:rPr lang="en-IN" sz="1600" cap="none" spc="0">
                              <a:solidFill>
                                <a:schemeClr val="tx1"/>
                              </a:solidFill>
                              <a:latin typeface="Times New Roman" panose="02020603050405020304" pitchFamily="18" charset="0"/>
                              <a:cs typeface="Times New Roman" panose="02020603050405020304" pitchFamily="18" charset="0"/>
                            </a:rPr>
                            <a:t>(0, 1)</a:t>
                          </a:r>
                        </a:p>
                      </a:txBody>
                      <a:tcPr marL="45066" marR="32190" marT="12453" marB="64380" anchor="ctr"/>
                    </a:tc>
                    <a:tc>
                      <a:txBody>
                        <a:bodyPr/>
                        <a:lstStyle/>
                        <a:p>
                          <a:r>
                            <a:rPr lang="en-US" sz="1600" cap="none" spc="0">
                              <a:solidFill>
                                <a:schemeClr val="tx1"/>
                              </a:solidFill>
                              <a:latin typeface="Times New Roman" panose="02020603050405020304" pitchFamily="18" charset="0"/>
                              <a:cs typeface="Times New Roman" panose="02020603050405020304" pitchFamily="18" charset="0"/>
                            </a:rPr>
                            <a:t>(0, 1) for each class; all probabilities sum to 1</a:t>
                          </a:r>
                        </a:p>
                      </a:txBody>
                      <a:tcPr marL="45066" marR="32190" marT="12453" marB="64380" anchor="ctr"/>
                    </a:tc>
                    <a:extLst>
                      <a:ext uri="{0D108BD9-81ED-4DB2-BD59-A6C34878D82A}">
                        <a16:rowId xmlns:a16="http://schemas.microsoft.com/office/drawing/2014/main" val="3937391546"/>
                      </a:ext>
                    </a:extLst>
                  </a:tr>
                  <a:tr h="635429">
                    <a:tc>
                      <a:txBody>
                        <a:bodyPr/>
                        <a:lstStyle/>
                        <a:p>
                          <a:r>
                            <a:rPr lang="en-IN" sz="1600" b="1" cap="none" spc="0" dirty="0">
                              <a:solidFill>
                                <a:schemeClr val="tx1"/>
                              </a:solidFill>
                              <a:latin typeface="Times New Roman" panose="02020603050405020304" pitchFamily="18" charset="0"/>
                              <a:cs typeface="Times New Roman" panose="02020603050405020304" pitchFamily="18" charset="0"/>
                            </a:rPr>
                            <a:t>Typical Use Case</a:t>
                          </a:r>
                          <a:endParaRPr lang="en-IN" sz="1600" cap="none" spc="0" dirty="0">
                            <a:solidFill>
                              <a:schemeClr val="tx1"/>
                            </a:solidFill>
                            <a:latin typeface="Times New Roman" panose="02020603050405020304" pitchFamily="18" charset="0"/>
                            <a:cs typeface="Times New Roman" panose="02020603050405020304" pitchFamily="18" charset="0"/>
                          </a:endParaRPr>
                        </a:p>
                      </a:txBody>
                      <a:tcPr marL="45066" marR="32190" marT="12453" marB="64380" anchor="ctr"/>
                    </a:tc>
                    <a:tc>
                      <a:txBody>
                        <a:bodyPr/>
                        <a:lstStyle/>
                        <a:p>
                          <a:r>
                            <a:rPr lang="en-US" sz="1600" cap="none" spc="0">
                              <a:solidFill>
                                <a:schemeClr val="tx1"/>
                              </a:solidFill>
                              <a:latin typeface="Times New Roman" panose="02020603050405020304" pitchFamily="18" charset="0"/>
                              <a:cs typeface="Times New Roman" panose="02020603050405020304" pitchFamily="18" charset="0"/>
                            </a:rPr>
                            <a:t>Binary classification (e.g., spam detection)</a:t>
                          </a:r>
                        </a:p>
                      </a:txBody>
                      <a:tcPr marL="45066" marR="32190" marT="12453" marB="64380" anchor="ctr"/>
                    </a:tc>
                    <a:tc>
                      <a:txBody>
                        <a:bodyPr/>
                        <a:lstStyle/>
                        <a:p>
                          <a:r>
                            <a:rPr lang="en-IN" sz="1600" cap="none" spc="0">
                              <a:solidFill>
                                <a:schemeClr val="tx1"/>
                              </a:solidFill>
                              <a:latin typeface="Times New Roman" panose="02020603050405020304" pitchFamily="18" charset="0"/>
                              <a:cs typeface="Times New Roman" panose="02020603050405020304" pitchFamily="18" charset="0"/>
                            </a:rPr>
                            <a:t>Multi-class classification (e.g., image classification)</a:t>
                          </a:r>
                        </a:p>
                      </a:txBody>
                      <a:tcPr marL="45066" marR="32190" marT="12453" marB="64380" anchor="ctr"/>
                    </a:tc>
                    <a:extLst>
                      <a:ext uri="{0D108BD9-81ED-4DB2-BD59-A6C34878D82A}">
                        <a16:rowId xmlns:a16="http://schemas.microsoft.com/office/drawing/2014/main" val="4146701117"/>
                      </a:ext>
                    </a:extLst>
                  </a:tr>
                  <a:tr h="360957">
                    <a:tc>
                      <a:txBody>
                        <a:bodyPr/>
                        <a:lstStyle/>
                        <a:p>
                          <a:r>
                            <a:rPr lang="en-IN" sz="1600" b="1" cap="none" spc="0">
                              <a:solidFill>
                                <a:schemeClr val="tx1"/>
                              </a:solidFill>
                              <a:latin typeface="Times New Roman" panose="02020603050405020304" pitchFamily="18" charset="0"/>
                              <a:cs typeface="Times New Roman" panose="02020603050405020304" pitchFamily="18" charset="0"/>
                            </a:rPr>
                            <a:t>Output Interpretation</a:t>
                          </a:r>
                          <a:endParaRPr lang="en-IN" sz="1600" cap="none" spc="0">
                            <a:solidFill>
                              <a:schemeClr val="tx1"/>
                            </a:solidFill>
                            <a:latin typeface="Times New Roman" panose="02020603050405020304" pitchFamily="18" charset="0"/>
                            <a:cs typeface="Times New Roman" panose="02020603050405020304" pitchFamily="18" charset="0"/>
                          </a:endParaRPr>
                        </a:p>
                      </a:txBody>
                      <a:tcPr marL="45066" marR="32190" marT="12453" marB="64380" anchor="ctr"/>
                    </a:tc>
                    <a:tc>
                      <a:txBody>
                        <a:bodyPr/>
                        <a:lstStyle/>
                        <a:p>
                          <a:r>
                            <a:rPr lang="en-US" sz="1600" cap="none" spc="0">
                              <a:solidFill>
                                <a:schemeClr val="tx1"/>
                              </a:solidFill>
                              <a:latin typeface="Times New Roman" panose="02020603050405020304" pitchFamily="18" charset="0"/>
                              <a:cs typeface="Times New Roman" panose="02020603050405020304" pitchFamily="18" charset="0"/>
                            </a:rPr>
                            <a:t>Probability of a single class</a:t>
                          </a:r>
                        </a:p>
                      </a:txBody>
                      <a:tcPr marL="45066" marR="32190" marT="12453" marB="64380" anchor="ctr"/>
                    </a:tc>
                    <a:tc>
                      <a:txBody>
                        <a:bodyPr/>
                        <a:lstStyle/>
                        <a:p>
                          <a:r>
                            <a:rPr lang="en-US" sz="1600" cap="none" spc="0">
                              <a:solidFill>
                                <a:schemeClr val="tx1"/>
                              </a:solidFill>
                              <a:latin typeface="Times New Roman" panose="02020603050405020304" pitchFamily="18" charset="0"/>
                              <a:cs typeface="Times New Roman" panose="02020603050405020304" pitchFamily="18" charset="0"/>
                            </a:rPr>
                            <a:t>Probability distribution over all classes</a:t>
                          </a:r>
                        </a:p>
                      </a:txBody>
                      <a:tcPr marL="45066" marR="32190" marT="12453" marB="64380" anchor="ctr"/>
                    </a:tc>
                    <a:extLst>
                      <a:ext uri="{0D108BD9-81ED-4DB2-BD59-A6C34878D82A}">
                        <a16:rowId xmlns:a16="http://schemas.microsoft.com/office/drawing/2014/main" val="3134821828"/>
                      </a:ext>
                    </a:extLst>
                  </a:tr>
                  <a:tr h="635429">
                    <a:tc>
                      <a:txBody>
                        <a:bodyPr/>
                        <a:lstStyle/>
                        <a:p>
                          <a:r>
                            <a:rPr lang="en-IN" sz="1600" b="1" cap="none" spc="0">
                              <a:solidFill>
                                <a:schemeClr val="tx1"/>
                              </a:solidFill>
                              <a:latin typeface="Times New Roman" panose="02020603050405020304" pitchFamily="18" charset="0"/>
                              <a:cs typeface="Times New Roman" panose="02020603050405020304" pitchFamily="18" charset="0"/>
                            </a:rPr>
                            <a:t>Gradient Behavior</a:t>
                          </a:r>
                          <a:endParaRPr lang="en-IN" sz="1600" cap="none" spc="0">
                            <a:solidFill>
                              <a:schemeClr val="tx1"/>
                            </a:solidFill>
                            <a:latin typeface="Times New Roman" panose="02020603050405020304" pitchFamily="18" charset="0"/>
                            <a:cs typeface="Times New Roman" panose="02020603050405020304" pitchFamily="18" charset="0"/>
                          </a:endParaRPr>
                        </a:p>
                      </a:txBody>
                      <a:tcPr marL="45066" marR="32190" marT="12453" marB="64380" anchor="ctr"/>
                    </a:tc>
                    <a:tc>
                      <a:txBody>
                        <a:bodyPr/>
                        <a:lstStyle/>
                        <a:p>
                          <a:r>
                            <a:rPr lang="en-US" sz="1600" cap="none" spc="0">
                              <a:solidFill>
                                <a:schemeClr val="tx1"/>
                              </a:solidFill>
                              <a:latin typeface="Times New Roman" panose="02020603050405020304" pitchFamily="18" charset="0"/>
                              <a:cs typeface="Times New Roman" panose="02020603050405020304" pitchFamily="18" charset="0"/>
                            </a:rPr>
                            <a:t>Can suffer from vanishing gradients</a:t>
                          </a:r>
                        </a:p>
                      </a:txBody>
                      <a:tcPr marL="45066" marR="32190" marT="12453" marB="64380" anchor="ctr"/>
                    </a:tc>
                    <a:tc>
                      <a:txBody>
                        <a:bodyPr/>
                        <a:lstStyle/>
                        <a:p>
                          <a:r>
                            <a:rPr lang="en-US" sz="1600" cap="none" spc="0">
                              <a:solidFill>
                                <a:schemeClr val="tx1"/>
                              </a:solidFill>
                              <a:latin typeface="Times New Roman" panose="02020603050405020304" pitchFamily="18" charset="0"/>
                              <a:cs typeface="Times New Roman" panose="02020603050405020304" pitchFamily="18" charset="0"/>
                            </a:rPr>
                            <a:t>Depends on all class probabilities; less prone to vanishing gradients</a:t>
                          </a:r>
                        </a:p>
                      </a:txBody>
                      <a:tcPr marL="45066" marR="32190" marT="12453" marB="64380" anchor="ctr"/>
                    </a:tc>
                    <a:extLst>
                      <a:ext uri="{0D108BD9-81ED-4DB2-BD59-A6C34878D82A}">
                        <a16:rowId xmlns:a16="http://schemas.microsoft.com/office/drawing/2014/main" val="822737174"/>
                      </a:ext>
                    </a:extLst>
                  </a:tr>
                  <a:tr h="909900">
                    <a:tc>
                      <a:txBody>
                        <a:bodyPr/>
                        <a:lstStyle/>
                        <a:p>
                          <a:r>
                            <a:rPr lang="en-IN" sz="1600" b="1" cap="none" spc="0">
                              <a:solidFill>
                                <a:schemeClr val="tx1"/>
                              </a:solidFill>
                              <a:latin typeface="Times New Roman" panose="02020603050405020304" pitchFamily="18" charset="0"/>
                              <a:cs typeface="Times New Roman" panose="02020603050405020304" pitchFamily="18" charset="0"/>
                            </a:rPr>
                            <a:t>Use in Layers</a:t>
                          </a:r>
                          <a:endParaRPr lang="en-IN" sz="1600" cap="none" spc="0">
                            <a:solidFill>
                              <a:schemeClr val="tx1"/>
                            </a:solidFill>
                            <a:latin typeface="Times New Roman" panose="02020603050405020304" pitchFamily="18" charset="0"/>
                            <a:cs typeface="Times New Roman" panose="02020603050405020304" pitchFamily="18" charset="0"/>
                          </a:endParaRPr>
                        </a:p>
                      </a:txBody>
                      <a:tcPr marL="45066" marR="32190" marT="12453" marB="64380" anchor="ctr"/>
                    </a:tc>
                    <a:tc>
                      <a:txBody>
                        <a:bodyPr/>
                        <a:lstStyle/>
                        <a:p>
                          <a:r>
                            <a:rPr lang="en-US" sz="1600" cap="none" spc="0">
                              <a:solidFill>
                                <a:schemeClr val="tx1"/>
                              </a:solidFill>
                              <a:latin typeface="Times New Roman" panose="02020603050405020304" pitchFamily="18" charset="0"/>
                              <a:cs typeface="Times New Roman" panose="02020603050405020304" pitchFamily="18" charset="0"/>
                            </a:rPr>
                            <a:t>Typically used in the output layer for binary problems; sometimes in hidden layers for non-linearity</a:t>
                          </a:r>
                        </a:p>
                      </a:txBody>
                      <a:tcPr marL="45066" marR="32190" marT="12453" marB="64380" anchor="ctr"/>
                    </a:tc>
                    <a:tc>
                      <a:txBody>
                        <a:bodyPr/>
                        <a:lstStyle/>
                        <a:p>
                          <a:r>
                            <a:rPr lang="en-US" sz="1600" cap="none" spc="0">
                              <a:solidFill>
                                <a:schemeClr val="tx1"/>
                              </a:solidFill>
                              <a:latin typeface="Times New Roman" panose="02020603050405020304" pitchFamily="18" charset="0"/>
                              <a:cs typeface="Times New Roman" panose="02020603050405020304" pitchFamily="18" charset="0"/>
                            </a:rPr>
                            <a:t>Typically used in the output layer for multi-class problems</a:t>
                          </a:r>
                        </a:p>
                      </a:txBody>
                      <a:tcPr marL="45066" marR="32190" marT="12453" marB="64380" anchor="ctr"/>
                    </a:tc>
                    <a:extLst>
                      <a:ext uri="{0D108BD9-81ED-4DB2-BD59-A6C34878D82A}">
                        <a16:rowId xmlns:a16="http://schemas.microsoft.com/office/drawing/2014/main" val="1147756837"/>
                      </a:ext>
                    </a:extLst>
                  </a:tr>
                  <a:tr h="405341">
                    <a:tc>
                      <a:txBody>
                        <a:bodyPr/>
                        <a:lstStyle/>
                        <a:p>
                          <a:r>
                            <a:rPr lang="en-IN" sz="1600" b="1" cap="none" spc="0">
                              <a:solidFill>
                                <a:schemeClr val="tx1"/>
                              </a:solidFill>
                              <a:latin typeface="Times New Roman" panose="02020603050405020304" pitchFamily="18" charset="0"/>
                              <a:cs typeface="Times New Roman" panose="02020603050405020304" pitchFamily="18" charset="0"/>
                            </a:rPr>
                            <a:t>Training Loss Function</a:t>
                          </a:r>
                          <a:endParaRPr lang="en-IN" sz="1600" cap="none" spc="0">
                            <a:solidFill>
                              <a:schemeClr val="tx1"/>
                            </a:solidFill>
                            <a:latin typeface="Times New Roman" panose="02020603050405020304" pitchFamily="18" charset="0"/>
                            <a:cs typeface="Times New Roman" panose="02020603050405020304" pitchFamily="18" charset="0"/>
                          </a:endParaRPr>
                        </a:p>
                      </a:txBody>
                      <a:tcPr marL="45066" marR="32190" marT="12453" marB="64380" anchor="ctr"/>
                    </a:tc>
                    <a:tc>
                      <a:txBody>
                        <a:bodyPr/>
                        <a:lstStyle/>
                        <a:p>
                          <a:r>
                            <a:rPr lang="en-US" sz="1600" cap="none" spc="0">
                              <a:solidFill>
                                <a:schemeClr val="tx1"/>
                              </a:solidFill>
                              <a:latin typeface="Times New Roman" panose="02020603050405020304" pitchFamily="18" charset="0"/>
                              <a:cs typeface="Times New Roman" panose="02020603050405020304" pitchFamily="18" charset="0"/>
                            </a:rPr>
                            <a:t>Usually used with Binary Cross-Entropy Loss</a:t>
                          </a:r>
                        </a:p>
                      </a:txBody>
                      <a:tcPr marL="45066" marR="32190" marT="12453" marB="64380" anchor="ctr"/>
                    </a:tc>
                    <a:tc>
                      <a:txBody>
                        <a:bodyPr/>
                        <a:lstStyle/>
                        <a:p>
                          <a:r>
                            <a:rPr lang="en-US" sz="1600" cap="none" spc="0" dirty="0">
                              <a:solidFill>
                                <a:schemeClr val="tx1"/>
                              </a:solidFill>
                              <a:latin typeface="Times New Roman" panose="02020603050405020304" pitchFamily="18" charset="0"/>
                              <a:cs typeface="Times New Roman" panose="02020603050405020304" pitchFamily="18" charset="0"/>
                            </a:rPr>
                            <a:t>Usually used with Cross-Entropy Loss</a:t>
                          </a:r>
                        </a:p>
                      </a:txBody>
                      <a:tcPr marL="45066" marR="32190" marT="12453" marB="64380" anchor="ctr"/>
                    </a:tc>
                    <a:extLst>
                      <a:ext uri="{0D108BD9-81ED-4DB2-BD59-A6C34878D82A}">
                        <a16:rowId xmlns:a16="http://schemas.microsoft.com/office/drawing/2014/main" val="4048613615"/>
                      </a:ext>
                    </a:extLst>
                  </a:tr>
                  <a:tr h="405341">
                    <a:tc>
                      <a:txBody>
                        <a:bodyPr/>
                        <a:lstStyle/>
                        <a:p>
                          <a:r>
                            <a:rPr lang="en-IN" sz="1600" b="1" cap="none" spc="0">
                              <a:solidFill>
                                <a:schemeClr val="tx1"/>
                              </a:solidFill>
                              <a:latin typeface="Times New Roman" panose="02020603050405020304" pitchFamily="18" charset="0"/>
                              <a:cs typeface="Times New Roman" panose="02020603050405020304" pitchFamily="18" charset="0"/>
                            </a:rPr>
                            <a:t>Example Output (3 classes)</a:t>
                          </a:r>
                          <a:endParaRPr lang="en-IN" sz="1600" cap="none" spc="0">
                            <a:solidFill>
                              <a:schemeClr val="tx1"/>
                            </a:solidFill>
                            <a:latin typeface="Times New Roman" panose="02020603050405020304" pitchFamily="18" charset="0"/>
                            <a:cs typeface="Times New Roman" panose="02020603050405020304" pitchFamily="18" charset="0"/>
                          </a:endParaRPr>
                        </a:p>
                      </a:txBody>
                      <a:tcPr marL="45066" marR="32190" marT="12453" marB="64380" anchor="ctr"/>
                    </a:tc>
                    <a:tc>
                      <a:txBody>
                        <a:bodyPr/>
                        <a:lstStyle/>
                        <a:p>
                          <a:r>
                            <a:rPr lang="en-US" sz="1600" cap="none" spc="0">
                              <a:solidFill>
                                <a:schemeClr val="tx1"/>
                              </a:solidFill>
                              <a:latin typeface="Times New Roman" panose="02020603050405020304" pitchFamily="18" charset="0"/>
                              <a:cs typeface="Times New Roman" panose="02020603050405020304" pitchFamily="18" charset="0"/>
                            </a:rPr>
                            <a:t>Not applicable to multi-class output</a:t>
                          </a:r>
                        </a:p>
                      </a:txBody>
                      <a:tcPr marL="45066" marR="32190" marT="12453" marB="64380" anchor="ctr"/>
                    </a:tc>
                    <a:tc>
                      <a:txBody>
                        <a:bodyPr/>
                        <a:lstStyle/>
                        <a:p>
                          <a:r>
                            <a:rPr lang="en-IN" sz="1600" cap="none" spc="0">
                              <a:solidFill>
                                <a:schemeClr val="tx1"/>
                              </a:solidFill>
                              <a:latin typeface="Times New Roman" panose="02020603050405020304" pitchFamily="18" charset="0"/>
                              <a:cs typeface="Times New Roman" panose="02020603050405020304" pitchFamily="18" charset="0"/>
                            </a:rPr>
                            <a:t>Example: [0.7, 0.2, 0.1]</a:t>
                          </a:r>
                        </a:p>
                      </a:txBody>
                      <a:tcPr marL="45066" marR="32190" marT="12453" marB="64380" anchor="ctr"/>
                    </a:tc>
                    <a:extLst>
                      <a:ext uri="{0D108BD9-81ED-4DB2-BD59-A6C34878D82A}">
                        <a16:rowId xmlns:a16="http://schemas.microsoft.com/office/drawing/2014/main" val="1223373326"/>
                      </a:ext>
                    </a:extLst>
                  </a:tr>
                  <a:tr h="635429">
                    <a:tc>
                      <a:txBody>
                        <a:bodyPr/>
                        <a:lstStyle/>
                        <a:p>
                          <a:r>
                            <a:rPr lang="en-IN" sz="1600" b="1" cap="none" spc="0">
                              <a:solidFill>
                                <a:schemeClr val="tx1"/>
                              </a:solidFill>
                              <a:latin typeface="Times New Roman" panose="02020603050405020304" pitchFamily="18" charset="0"/>
                              <a:cs typeface="Times New Roman" panose="02020603050405020304" pitchFamily="18" charset="0"/>
                            </a:rPr>
                            <a:t>Application in Multi-label Classification</a:t>
                          </a:r>
                          <a:endParaRPr lang="en-IN" sz="1600" cap="none" spc="0">
                            <a:solidFill>
                              <a:schemeClr val="tx1"/>
                            </a:solidFill>
                            <a:latin typeface="Times New Roman" panose="02020603050405020304" pitchFamily="18" charset="0"/>
                            <a:cs typeface="Times New Roman" panose="02020603050405020304" pitchFamily="18" charset="0"/>
                          </a:endParaRPr>
                        </a:p>
                      </a:txBody>
                      <a:tcPr marL="45066" marR="32190" marT="12453" marB="64380" anchor="ctr"/>
                    </a:tc>
                    <a:tc>
                      <a:txBody>
                        <a:bodyPr/>
                        <a:lstStyle/>
                        <a:p>
                          <a:r>
                            <a:rPr lang="en-US" sz="1600" cap="none" spc="0">
                              <a:solidFill>
                                <a:schemeClr val="tx1"/>
                              </a:solidFill>
                              <a:latin typeface="Times New Roman" panose="02020603050405020304" pitchFamily="18" charset="0"/>
                              <a:cs typeface="Times New Roman" panose="02020603050405020304" pitchFamily="18" charset="0"/>
                            </a:rPr>
                            <a:t>Can be used independently for each label</a:t>
                          </a:r>
                        </a:p>
                      </a:txBody>
                      <a:tcPr marL="45066" marR="32190" marT="12453" marB="64380" anchor="ctr"/>
                    </a:tc>
                    <a:tc>
                      <a:txBody>
                        <a:bodyPr/>
                        <a:lstStyle/>
                        <a:p>
                          <a:r>
                            <a:rPr lang="en-US" sz="1600" cap="none" spc="0" dirty="0">
                              <a:solidFill>
                                <a:schemeClr val="tx1"/>
                              </a:solidFill>
                              <a:latin typeface="Times New Roman" panose="02020603050405020304" pitchFamily="18" charset="0"/>
                              <a:cs typeface="Times New Roman" panose="02020603050405020304" pitchFamily="18" charset="0"/>
                            </a:rPr>
                            <a:t>Not typically used, as it's designed for exclusive classes</a:t>
                          </a:r>
                        </a:p>
                      </a:txBody>
                      <a:tcPr marL="45066" marR="32190" marT="12453" marB="64380" anchor="ctr"/>
                    </a:tc>
                    <a:extLst>
                      <a:ext uri="{0D108BD9-81ED-4DB2-BD59-A6C34878D82A}">
                        <a16:rowId xmlns:a16="http://schemas.microsoft.com/office/drawing/2014/main" val="3348976078"/>
                      </a:ext>
                    </a:extLst>
                  </a:tr>
                </a:tbl>
              </a:graphicData>
            </a:graphic>
          </p:graphicFrame>
        </mc:Fallback>
      </mc:AlternateContent>
    </p:spTree>
    <p:extLst>
      <p:ext uri="{BB962C8B-B14F-4D97-AF65-F5344CB8AC3E}">
        <p14:creationId xmlns:p14="http://schemas.microsoft.com/office/powerpoint/2010/main" val="16518707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D1FA3E4-CBAB-4DF9-B963-480A7B9F8EFD}"/>
              </a:ext>
            </a:extLst>
          </p:cNvPr>
          <p:cNvPicPr>
            <a:picLocks noChangeAspect="1"/>
          </p:cNvPicPr>
          <p:nvPr/>
        </p:nvPicPr>
        <p:blipFill>
          <a:blip r:embed="rId2"/>
          <a:stretch>
            <a:fillRect/>
          </a:stretch>
        </p:blipFill>
        <p:spPr>
          <a:xfrm>
            <a:off x="244929" y="435429"/>
            <a:ext cx="11756574" cy="5849257"/>
          </a:xfrm>
          <a:prstGeom prst="rect">
            <a:avLst/>
          </a:prstGeom>
        </p:spPr>
      </p:pic>
    </p:spTree>
    <p:extLst>
      <p:ext uri="{BB962C8B-B14F-4D97-AF65-F5344CB8AC3E}">
        <p14:creationId xmlns:p14="http://schemas.microsoft.com/office/powerpoint/2010/main" val="20266296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15C892-739D-423C-ACD2-EE8EBF2FE504}"/>
              </a:ext>
            </a:extLst>
          </p:cNvPr>
          <p:cNvPicPr>
            <a:picLocks noChangeAspect="1"/>
          </p:cNvPicPr>
          <p:nvPr/>
        </p:nvPicPr>
        <p:blipFill>
          <a:blip r:embed="rId2"/>
          <a:stretch>
            <a:fillRect/>
          </a:stretch>
        </p:blipFill>
        <p:spPr>
          <a:xfrm>
            <a:off x="159884" y="224518"/>
            <a:ext cx="3468688" cy="1576064"/>
          </a:xfrm>
          <a:prstGeom prst="rect">
            <a:avLst/>
          </a:prstGeom>
        </p:spPr>
      </p:pic>
      <p:pic>
        <p:nvPicPr>
          <p:cNvPr id="9" name="Picture 8">
            <a:extLst>
              <a:ext uri="{FF2B5EF4-FFF2-40B4-BE49-F238E27FC236}">
                <a16:creationId xmlns:a16="http://schemas.microsoft.com/office/drawing/2014/main" id="{69E968D1-436E-472E-AB99-FE4AD8A2DCE7}"/>
              </a:ext>
            </a:extLst>
          </p:cNvPr>
          <p:cNvPicPr>
            <a:picLocks noChangeAspect="1"/>
          </p:cNvPicPr>
          <p:nvPr/>
        </p:nvPicPr>
        <p:blipFill>
          <a:blip r:embed="rId3"/>
          <a:stretch>
            <a:fillRect/>
          </a:stretch>
        </p:blipFill>
        <p:spPr>
          <a:xfrm>
            <a:off x="159884" y="1926981"/>
            <a:ext cx="3628346" cy="2462585"/>
          </a:xfrm>
          <a:prstGeom prst="rect">
            <a:avLst/>
          </a:prstGeom>
        </p:spPr>
      </p:pic>
      <p:pic>
        <p:nvPicPr>
          <p:cNvPr id="11" name="Picture 10">
            <a:extLst>
              <a:ext uri="{FF2B5EF4-FFF2-40B4-BE49-F238E27FC236}">
                <a16:creationId xmlns:a16="http://schemas.microsoft.com/office/drawing/2014/main" id="{93CDB0D7-BB89-4F6D-8AA6-10B613C030D2}"/>
              </a:ext>
            </a:extLst>
          </p:cNvPr>
          <p:cNvPicPr>
            <a:picLocks noChangeAspect="1"/>
          </p:cNvPicPr>
          <p:nvPr/>
        </p:nvPicPr>
        <p:blipFill>
          <a:blip r:embed="rId4"/>
          <a:stretch>
            <a:fillRect/>
          </a:stretch>
        </p:blipFill>
        <p:spPr>
          <a:xfrm>
            <a:off x="66903" y="4463711"/>
            <a:ext cx="3863294" cy="2200798"/>
          </a:xfrm>
          <a:prstGeom prst="rect">
            <a:avLst/>
          </a:prstGeom>
        </p:spPr>
      </p:pic>
      <p:pic>
        <p:nvPicPr>
          <p:cNvPr id="13" name="Picture 12">
            <a:extLst>
              <a:ext uri="{FF2B5EF4-FFF2-40B4-BE49-F238E27FC236}">
                <a16:creationId xmlns:a16="http://schemas.microsoft.com/office/drawing/2014/main" id="{E8D740B9-5D7F-4333-99AE-C3F084ADAF50}"/>
              </a:ext>
            </a:extLst>
          </p:cNvPr>
          <p:cNvPicPr>
            <a:picLocks noChangeAspect="1"/>
          </p:cNvPicPr>
          <p:nvPr/>
        </p:nvPicPr>
        <p:blipFill>
          <a:blip r:embed="rId5"/>
          <a:stretch>
            <a:fillRect/>
          </a:stretch>
        </p:blipFill>
        <p:spPr>
          <a:xfrm>
            <a:off x="3991428" y="122355"/>
            <a:ext cx="3223080" cy="1034861"/>
          </a:xfrm>
          <a:prstGeom prst="rect">
            <a:avLst/>
          </a:prstGeom>
        </p:spPr>
      </p:pic>
      <p:pic>
        <p:nvPicPr>
          <p:cNvPr id="15" name="Picture 14">
            <a:extLst>
              <a:ext uri="{FF2B5EF4-FFF2-40B4-BE49-F238E27FC236}">
                <a16:creationId xmlns:a16="http://schemas.microsoft.com/office/drawing/2014/main" id="{463CB6B8-0568-4F7C-8972-E300BABFF198}"/>
              </a:ext>
            </a:extLst>
          </p:cNvPr>
          <p:cNvPicPr>
            <a:picLocks noChangeAspect="1"/>
          </p:cNvPicPr>
          <p:nvPr/>
        </p:nvPicPr>
        <p:blipFill>
          <a:blip r:embed="rId6"/>
          <a:stretch>
            <a:fillRect/>
          </a:stretch>
        </p:blipFill>
        <p:spPr>
          <a:xfrm>
            <a:off x="3930197" y="1354890"/>
            <a:ext cx="3284311" cy="1043537"/>
          </a:xfrm>
          <a:prstGeom prst="rect">
            <a:avLst/>
          </a:prstGeom>
        </p:spPr>
      </p:pic>
      <p:pic>
        <p:nvPicPr>
          <p:cNvPr id="17" name="Picture 16">
            <a:extLst>
              <a:ext uri="{FF2B5EF4-FFF2-40B4-BE49-F238E27FC236}">
                <a16:creationId xmlns:a16="http://schemas.microsoft.com/office/drawing/2014/main" id="{5D6CB2E1-A879-49B0-A99F-3A96BCB2E2DE}"/>
              </a:ext>
            </a:extLst>
          </p:cNvPr>
          <p:cNvPicPr>
            <a:picLocks noChangeAspect="1"/>
          </p:cNvPicPr>
          <p:nvPr/>
        </p:nvPicPr>
        <p:blipFill>
          <a:blip r:embed="rId7"/>
          <a:stretch>
            <a:fillRect/>
          </a:stretch>
        </p:blipFill>
        <p:spPr>
          <a:xfrm>
            <a:off x="3788230" y="2640931"/>
            <a:ext cx="5039630" cy="657225"/>
          </a:xfrm>
          <a:prstGeom prst="rect">
            <a:avLst/>
          </a:prstGeom>
        </p:spPr>
      </p:pic>
      <p:pic>
        <p:nvPicPr>
          <p:cNvPr id="19" name="Picture 18">
            <a:extLst>
              <a:ext uri="{FF2B5EF4-FFF2-40B4-BE49-F238E27FC236}">
                <a16:creationId xmlns:a16="http://schemas.microsoft.com/office/drawing/2014/main" id="{47D92E92-E9BB-4274-B3DE-D62461B34125}"/>
              </a:ext>
            </a:extLst>
          </p:cNvPr>
          <p:cNvPicPr>
            <a:picLocks noChangeAspect="1"/>
          </p:cNvPicPr>
          <p:nvPr/>
        </p:nvPicPr>
        <p:blipFill>
          <a:blip r:embed="rId8"/>
          <a:stretch>
            <a:fillRect/>
          </a:stretch>
        </p:blipFill>
        <p:spPr>
          <a:xfrm>
            <a:off x="3854448" y="3299731"/>
            <a:ext cx="5297715" cy="1419045"/>
          </a:xfrm>
          <a:prstGeom prst="rect">
            <a:avLst/>
          </a:prstGeom>
        </p:spPr>
      </p:pic>
      <p:pic>
        <p:nvPicPr>
          <p:cNvPr id="21" name="Picture 20">
            <a:extLst>
              <a:ext uri="{FF2B5EF4-FFF2-40B4-BE49-F238E27FC236}">
                <a16:creationId xmlns:a16="http://schemas.microsoft.com/office/drawing/2014/main" id="{B6069505-683A-4142-9D70-5B28DE463F3C}"/>
              </a:ext>
            </a:extLst>
          </p:cNvPr>
          <p:cNvPicPr>
            <a:picLocks noChangeAspect="1"/>
          </p:cNvPicPr>
          <p:nvPr/>
        </p:nvPicPr>
        <p:blipFill>
          <a:blip r:embed="rId9"/>
          <a:stretch>
            <a:fillRect/>
          </a:stretch>
        </p:blipFill>
        <p:spPr>
          <a:xfrm>
            <a:off x="4441370" y="5456218"/>
            <a:ext cx="4123870" cy="638910"/>
          </a:xfrm>
          <a:prstGeom prst="rect">
            <a:avLst/>
          </a:prstGeom>
        </p:spPr>
      </p:pic>
      <p:pic>
        <p:nvPicPr>
          <p:cNvPr id="23" name="Picture 22">
            <a:extLst>
              <a:ext uri="{FF2B5EF4-FFF2-40B4-BE49-F238E27FC236}">
                <a16:creationId xmlns:a16="http://schemas.microsoft.com/office/drawing/2014/main" id="{58A9ED8E-7CDD-43DD-A1CD-C0FA6B9CBD96}"/>
              </a:ext>
            </a:extLst>
          </p:cNvPr>
          <p:cNvPicPr>
            <a:picLocks noChangeAspect="1"/>
          </p:cNvPicPr>
          <p:nvPr/>
        </p:nvPicPr>
        <p:blipFill>
          <a:blip r:embed="rId10"/>
          <a:stretch>
            <a:fillRect/>
          </a:stretch>
        </p:blipFill>
        <p:spPr>
          <a:xfrm>
            <a:off x="4441370" y="4787312"/>
            <a:ext cx="4123870" cy="646170"/>
          </a:xfrm>
          <a:prstGeom prst="rect">
            <a:avLst/>
          </a:prstGeom>
        </p:spPr>
      </p:pic>
      <p:pic>
        <p:nvPicPr>
          <p:cNvPr id="25" name="Picture 24">
            <a:extLst>
              <a:ext uri="{FF2B5EF4-FFF2-40B4-BE49-F238E27FC236}">
                <a16:creationId xmlns:a16="http://schemas.microsoft.com/office/drawing/2014/main" id="{C4D73F10-3845-4CFE-B291-52C69E11BA40}"/>
              </a:ext>
            </a:extLst>
          </p:cNvPr>
          <p:cNvPicPr>
            <a:picLocks noChangeAspect="1"/>
          </p:cNvPicPr>
          <p:nvPr/>
        </p:nvPicPr>
        <p:blipFill>
          <a:blip r:embed="rId11"/>
          <a:stretch>
            <a:fillRect/>
          </a:stretch>
        </p:blipFill>
        <p:spPr>
          <a:xfrm>
            <a:off x="4383994" y="6139227"/>
            <a:ext cx="4123870" cy="644466"/>
          </a:xfrm>
          <a:prstGeom prst="rect">
            <a:avLst/>
          </a:prstGeom>
        </p:spPr>
      </p:pic>
      <p:pic>
        <p:nvPicPr>
          <p:cNvPr id="27" name="Picture 26">
            <a:extLst>
              <a:ext uri="{FF2B5EF4-FFF2-40B4-BE49-F238E27FC236}">
                <a16:creationId xmlns:a16="http://schemas.microsoft.com/office/drawing/2014/main" id="{E4576094-AA9B-485A-BE84-6213AD46C05B}"/>
              </a:ext>
            </a:extLst>
          </p:cNvPr>
          <p:cNvPicPr>
            <a:picLocks noChangeAspect="1"/>
          </p:cNvPicPr>
          <p:nvPr/>
        </p:nvPicPr>
        <p:blipFill>
          <a:blip r:embed="rId12"/>
          <a:stretch>
            <a:fillRect/>
          </a:stretch>
        </p:blipFill>
        <p:spPr>
          <a:xfrm>
            <a:off x="7290763" y="175429"/>
            <a:ext cx="4523866" cy="1299947"/>
          </a:xfrm>
          <a:prstGeom prst="rect">
            <a:avLst/>
          </a:prstGeom>
        </p:spPr>
      </p:pic>
      <p:pic>
        <p:nvPicPr>
          <p:cNvPr id="29" name="Picture 28">
            <a:extLst>
              <a:ext uri="{FF2B5EF4-FFF2-40B4-BE49-F238E27FC236}">
                <a16:creationId xmlns:a16="http://schemas.microsoft.com/office/drawing/2014/main" id="{CFEFB236-CAD2-4200-92B5-B08CCE65AA2E}"/>
              </a:ext>
            </a:extLst>
          </p:cNvPr>
          <p:cNvPicPr>
            <a:picLocks noChangeAspect="1"/>
          </p:cNvPicPr>
          <p:nvPr/>
        </p:nvPicPr>
        <p:blipFill>
          <a:blip r:embed="rId13"/>
          <a:stretch>
            <a:fillRect/>
          </a:stretch>
        </p:blipFill>
        <p:spPr>
          <a:xfrm>
            <a:off x="7384586" y="1610830"/>
            <a:ext cx="4647530" cy="536899"/>
          </a:xfrm>
          <a:prstGeom prst="rect">
            <a:avLst/>
          </a:prstGeom>
        </p:spPr>
      </p:pic>
    </p:spTree>
    <p:extLst>
      <p:ext uri="{BB962C8B-B14F-4D97-AF65-F5344CB8AC3E}">
        <p14:creationId xmlns:p14="http://schemas.microsoft.com/office/powerpoint/2010/main" val="25759606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480</TotalTime>
  <Words>401</Words>
  <Application>Microsoft Office PowerPoint</Application>
  <PresentationFormat>Widescreen</PresentationFormat>
  <Paragraphs>50</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Calibri Light</vt:lpstr>
      <vt:lpstr>Cambria Math</vt:lpstr>
      <vt:lpstr>Times New Roman</vt:lpstr>
      <vt:lpstr>Office Theme</vt:lpstr>
      <vt:lpstr>Artificial Intelligence and Machine Learning</vt:lpstr>
      <vt:lpstr>Multi-Class Classification</vt:lpstr>
      <vt:lpstr>Binary v/s Multiclass Classification</vt:lpstr>
      <vt:lpstr>Multi-Class Classification (One vs All or One vs Rest)</vt:lpstr>
      <vt:lpstr>Multi-Class Classification  (One vs One)</vt:lpstr>
      <vt:lpstr>Softmax Function</vt:lpstr>
      <vt:lpstr>Softmax Function</vt:lpstr>
      <vt:lpstr>Sigmoid v/s Softmax</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Artificial Intelligence and Machine Learning</dc:title>
  <dc:creator>Ishan Budhiraja</dc:creator>
  <cp:lastModifiedBy>Ishan Budhiraja</cp:lastModifiedBy>
  <cp:revision>1</cp:revision>
  <dcterms:created xsi:type="dcterms:W3CDTF">2025-08-10T16:10:52Z</dcterms:created>
  <dcterms:modified xsi:type="dcterms:W3CDTF">2025-08-11T10:19:11Z</dcterms:modified>
</cp:coreProperties>
</file>