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868" r:id="rId4"/>
    <p:sldId id="870" r:id="rId5"/>
    <p:sldId id="869" r:id="rId6"/>
    <p:sldId id="877" r:id="rId7"/>
    <p:sldId id="878" r:id="rId8"/>
    <p:sldId id="879" r:id="rId9"/>
    <p:sldId id="881" r:id="rId10"/>
    <p:sldId id="882" r:id="rId11"/>
    <p:sldId id="87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8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6C666-A290-4F51-9D74-EA9E54C275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5CEFB2-D877-4416-86BD-F9372BA225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2DE064-A3F6-4FD6-8E90-FBA6CB8A1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AF0B7-256C-4A25-B0AC-CABD26ACDB08}" type="datetimeFigureOut">
              <a:rPr lang="en-IN" smtClean="0"/>
              <a:t>13-08-2025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8F344-E725-43C7-B293-DA2174C9B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C9C25B-4F8D-4A11-8B6C-239F11FDE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45228-FEDB-493B-BA67-B296EE7096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852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04F36-1F88-492F-9489-4822C628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0368D-F607-4ABC-90A4-5FBD4ADBBE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5AF25E-9269-4B42-9AC0-52927B891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AF0B7-256C-4A25-B0AC-CABD26ACDB08}" type="datetimeFigureOut">
              <a:rPr lang="en-IN" smtClean="0"/>
              <a:t>13-08-2025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6B0ED-85D1-44A6-886D-D6D8D5097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37EA6-DBB4-4C09-A5CA-BB2B6C31F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45228-FEDB-493B-BA67-B296EE7096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3148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E9DDC-E298-42B9-8450-F917DE020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F473A9-0ABB-473E-B24E-F01EADE628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1F9FB0-CFB7-47B9-AC43-7ABD3E7B4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AF0B7-256C-4A25-B0AC-CABD26ACDB08}" type="datetimeFigureOut">
              <a:rPr lang="en-IN" smtClean="0"/>
              <a:t>13-08-2025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65D923-0787-4DA9-B412-69BE4DC07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5E67D-78B8-42AE-88B1-0A4A39A24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45228-FEDB-493B-BA67-B296EE7096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6571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FC1E8-A3D9-481A-86F7-4C98C2AFF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A9294-45F3-49CD-B08D-554E1B1AA5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257442-77EF-46AE-BA40-24377E441C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9A0E8-1427-4468-9359-F60BCC0D1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AF0B7-256C-4A25-B0AC-CABD26ACDB08}" type="datetimeFigureOut">
              <a:rPr lang="en-IN" smtClean="0"/>
              <a:t>13-08-2025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8B7B8D-42BA-4FE0-886F-EE4A7527D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D2A653-E34E-493C-8935-4C6CA534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45228-FEDB-493B-BA67-B296EE7096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8902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96C9F-835D-4D0E-9FAB-1C8DED22B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9F1962-A3AE-419D-AE6B-317F4CFD00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46D10C-3C8F-44C8-A329-7435287E9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E92C89-BD2E-4358-841D-A57BC862A8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3FE8E0-7A3E-4E0B-B209-B31DC387F3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4A7CC2-AF77-4338-894F-0985180AF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AF0B7-256C-4A25-B0AC-CABD26ACDB08}" type="datetimeFigureOut">
              <a:rPr lang="en-IN" smtClean="0"/>
              <a:t>13-08-2025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340FFF-4B1D-4DDF-B324-3110C63EC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B9BC3F-EFC9-4BD4-A4E6-103F4F756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45228-FEDB-493B-BA67-B296EE7096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3025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A7844-F011-4B48-84BE-A49EB788A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CA95AE-B14D-4350-8F2B-CADFB8C2B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AF0B7-256C-4A25-B0AC-CABD26ACDB08}" type="datetimeFigureOut">
              <a:rPr lang="en-IN" smtClean="0"/>
              <a:t>13-08-2025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D163B5-4B2A-4069-A38E-D2AF75F6D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CAFB6E-7689-4B6C-A5A6-2BE563069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45228-FEDB-493B-BA67-B296EE7096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1643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F9E9CF-D407-42BE-AC43-01FC20047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AF0B7-256C-4A25-B0AC-CABD26ACDB08}" type="datetimeFigureOut">
              <a:rPr lang="en-IN" smtClean="0"/>
              <a:t>13-08-2025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5FCBBB-F5A9-4003-A5C5-C2E16B239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72DA67-B1B1-41F5-A443-6B635C9C4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45228-FEDB-493B-BA67-B296EE7096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3366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2DEDF-786A-4193-BB92-0F8C2B6D6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6A96D-0F9C-40ED-8C49-F9D70AA5C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51F4AF-8B99-45C8-BCCF-ACF6944A6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CAE6D9-C2F1-40E0-B741-56B9F9985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AF0B7-256C-4A25-B0AC-CABD26ACDB08}" type="datetimeFigureOut">
              <a:rPr lang="en-IN" smtClean="0"/>
              <a:t>13-08-2025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784FCE-46B7-481A-9CDE-C4C57A93F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70830A-E2DC-4EC3-BB0F-B841B55DD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45228-FEDB-493B-BA67-B296EE7096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1661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6BF68-EC2E-4D41-BBE1-C2A7EAF13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06EB8E-4F6E-4F16-989C-CA6971DCD6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49AEDF-B804-4489-8CCE-F8A75B90E9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C7C8C8-F855-45FA-BC25-B5CCE09F3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AF0B7-256C-4A25-B0AC-CABD26ACDB08}" type="datetimeFigureOut">
              <a:rPr lang="en-IN" smtClean="0"/>
              <a:t>13-08-2025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C59A01-1A85-498D-A213-24F2ED92D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A3802F-ED4C-48C8-88D0-E2D98C6ED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45228-FEDB-493B-BA67-B296EE7096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2010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1F7E1-B260-40E5-B1FF-5725E3384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01E3A6-2007-41DA-9337-33E06EC866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FB8F3-F33E-4AD3-96C1-80A24B422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AF0B7-256C-4A25-B0AC-CABD26ACDB08}" type="datetimeFigureOut">
              <a:rPr lang="en-IN" smtClean="0"/>
              <a:t>13-08-2025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3EB616-2417-4AE0-8E15-472536E2B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B71A1-2284-452C-8AEE-7AE2B21EF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45228-FEDB-493B-BA67-B296EE7096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8761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36D5EC-6AF1-498E-9BC3-A79FD58DFC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D1DA46-FEB7-4B31-A5C2-5F19C1A9FB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DDD197-1B5C-46D8-A617-55DD33673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AF0B7-256C-4A25-B0AC-CABD26ACDB08}" type="datetimeFigureOut">
              <a:rPr lang="en-IN" smtClean="0"/>
              <a:t>13-08-2025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277E6-567C-4B0B-9566-EC365F3A0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0CDA83-7037-48D4-95B0-687489214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45228-FEDB-493B-BA67-B296EE7096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6590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5C5C9-164C-46B3-A87E-7660D39D3106}" type="datetime2">
              <a:rPr lang="en-US" smtClean="0"/>
              <a:t>Wednesday, August 13,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8712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CFF8A-AAF8-4A12-8A91-9CA0EAF6CBB9}" type="datetime2">
              <a:rPr lang="en-US" smtClean="0"/>
              <a:t>Wednesday, August 13,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1209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C25C3-021A-4B0B-8F70-0C181FE1CF45}" type="datetime2">
              <a:rPr lang="en-US" smtClean="0"/>
              <a:t>Wednesday, August 13,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8048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3D88D-8CEC-4ED9-A53B-5596187D9A16}" type="datetime2">
              <a:rPr lang="en-US" smtClean="0"/>
              <a:t>Wednesday, August 13,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7896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D382-DFDA-4722-A27A-59C21AD112F2}" type="datetime2">
              <a:rPr lang="en-US" smtClean="0"/>
              <a:t>Wednesday, August 13, 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5076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2A30D-1C09-413F-AAB1-38F366000715}" type="datetime2">
              <a:rPr lang="en-US" smtClean="0"/>
              <a:t>Wednesday, August 13, 2025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6768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82B9C-D65E-4F64-95C3-B10F3B00F0D9}" type="datetime2">
              <a:rPr lang="en-US" smtClean="0"/>
              <a:t>Wednesday, August 13, 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680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FDCC-6AAC-4A08-B9E0-3793AB5E64C3}" type="datetime2">
              <a:rPr lang="en-US" smtClean="0"/>
              <a:t>Wednesday, August 13, 2025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248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FE94D-439C-40F1-900E-BC07940E3988}" type="datetime2">
              <a:rPr lang="en-US" smtClean="0"/>
              <a:t>Wednesday, August 13,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7860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A2CF1-0EB2-4673-802D-3371233E4A77}" type="datetime2">
              <a:rPr lang="en-US" smtClean="0"/>
              <a:t>Wednesday, August 13, 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1B6DD-29C1-4FEA-923F-71EA134769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502043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A2CF1-0EB2-4673-802D-3371233E4A77}" type="datetime2">
              <a:rPr lang="en-US" smtClean="0"/>
              <a:t>Wednesday, August 13,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1B6DD-29C1-4FEA-923F-71EA134769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360363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A2CF1-0EB2-4673-802D-3371233E4A77}" type="datetime2">
              <a:rPr lang="en-US" smtClean="0"/>
              <a:t>Wednesday, August 13,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1B6DD-29C1-4FEA-923F-71EA134769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944829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A2CF1-0EB2-4673-802D-3371233E4A77}" type="datetime2">
              <a:rPr lang="en-US" smtClean="0"/>
              <a:t>Wednesday, August 13,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1B6DD-29C1-4FEA-923F-71EA134769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125167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A2CF1-0EB2-4673-802D-3371233E4A77}" type="datetime2">
              <a:rPr lang="en-US" smtClean="0"/>
              <a:t>Wednesday, August 13, 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1B6DD-29C1-4FEA-923F-71EA134769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974611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A2CF1-0EB2-4673-802D-3371233E4A77}" type="datetime2">
              <a:rPr lang="en-US" smtClean="0"/>
              <a:t>Wednesday, August 13, 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1B6DD-29C1-4FEA-923F-71EA134769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989447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5179A-1E2B-41AB-B400-4F1B4022FAEE}" type="datetime2">
              <a:rPr lang="en-US" smtClean="0"/>
              <a:t>Wednesday, August 13,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3048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81D0F-6595-4F14-8EF3-954CD87C797B}" type="datetime2">
              <a:rPr lang="en-US" smtClean="0"/>
              <a:t>Wednesday, August 13,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30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48FB61-F4A2-44E5-B87D-1DD318BDF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AAF2A8-428C-4597-B819-7658AA7B3E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5B5E8E-345F-4079-9251-A6E427D0D8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AF0B7-256C-4A25-B0AC-CABD26ACDB08}" type="datetimeFigureOut">
              <a:rPr lang="en-IN" smtClean="0"/>
              <a:t>13-08-2025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823345-16F6-4987-9920-C34AD5E5BF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99B27-30E1-4FEC-9538-ED3E471036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45228-FEDB-493B-BA67-B296EE7096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4553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DEA2CF1-0EB2-4673-802D-3371233E4A77}" type="datetime2">
              <a:rPr lang="en-US" smtClean="0"/>
              <a:t>Wednesday, August 13,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1B6DD-29C1-4FEA-923F-71EA134769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0535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3C6F4E6-30A1-4F63-C8CC-028750B5A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6668" cy="4570886"/>
            <a:chOff x="0" y="0"/>
            <a:chExt cx="12196668" cy="457088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9EA7CA8-3AE6-4F5F-9932-63303CF2D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12196668" cy="4570632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E3E019-A259-1130-CC5C-3165020BC5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791"/>
              <a:ext cx="10565988" cy="4568095"/>
            </a:xfrm>
            <a:prstGeom prst="rect">
              <a:avLst/>
            </a:prstGeom>
            <a:gradFill flip="none" rotWithShape="1">
              <a:gsLst>
                <a:gs pos="3000">
                  <a:schemeClr val="accent2"/>
                </a:gs>
                <a:gs pos="40000">
                  <a:schemeClr val="accent2">
                    <a:alpha val="0"/>
                  </a:schemeClr>
                </a:gs>
              </a:gsLst>
              <a:lin ang="17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0769F99-CCA6-5CDC-D1E1-C59A4762F1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"/>
              <a:ext cx="12192000" cy="4549891"/>
            </a:xfrm>
            <a:prstGeom prst="rect">
              <a:avLst/>
            </a:prstGeom>
            <a:gradFill>
              <a:gsLst>
                <a:gs pos="0">
                  <a:schemeClr val="accent5">
                    <a:alpha val="76000"/>
                  </a:schemeClr>
                </a:gs>
                <a:gs pos="67000">
                  <a:schemeClr val="accent2">
                    <a:alpha val="0"/>
                  </a:schemeClr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13E73D3-029B-3D4E-1956-8EE7068A6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110544" y="18215"/>
              <a:ext cx="8086124" cy="4549887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0"/>
                    <a:alpha val="36000"/>
                  </a:schemeClr>
                </a:gs>
                <a:gs pos="45000">
                  <a:schemeClr val="accent5">
                    <a:alpha val="0"/>
                  </a:schemeClr>
                </a:gs>
              </a:gsLst>
              <a:lin ang="4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041D97A-DFF2-4E8C-A87C-0A6BF49EC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6348" y="1124262"/>
            <a:ext cx="8017652" cy="2690413"/>
          </a:xfrm>
        </p:spPr>
        <p:txBody>
          <a:bodyPr anchor="t">
            <a:normAutofit/>
          </a:bodyPr>
          <a:lstStyle/>
          <a:p>
            <a:pPr algn="l"/>
            <a:r>
              <a:rPr lang="en-US" sz="5400">
                <a:solidFill>
                  <a:srgbClr val="FFFFFF"/>
                </a:solidFill>
              </a:rPr>
              <a:t>Artificial Intelligence and Machine Learning</a:t>
            </a:r>
            <a:endParaRPr lang="en-IN" sz="540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1A6AFB-8471-434D-9ECA-285ED8B6A3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6348" y="5099566"/>
            <a:ext cx="6481746" cy="1199733"/>
          </a:xfrm>
        </p:spPr>
        <p:txBody>
          <a:bodyPr anchor="ctr">
            <a:normAutofit/>
          </a:bodyPr>
          <a:lstStyle/>
          <a:p>
            <a:pPr algn="l"/>
            <a:r>
              <a:rPr lang="en-US" sz="2000"/>
              <a:t>Lecture -7</a:t>
            </a:r>
          </a:p>
          <a:p>
            <a:pPr algn="l"/>
            <a:r>
              <a:rPr lang="en-US" sz="2000"/>
              <a:t>Polynomial Regression</a:t>
            </a:r>
            <a:endParaRPr lang="en-IN" sz="2000"/>
          </a:p>
        </p:txBody>
      </p:sp>
      <p:pic>
        <p:nvPicPr>
          <p:cNvPr id="7" name="Graphic 6" descr="Head with Gears">
            <a:extLst>
              <a:ext uri="{FF2B5EF4-FFF2-40B4-BE49-F238E27FC236}">
                <a16:creationId xmlns:a16="http://schemas.microsoft.com/office/drawing/2014/main" id="{4FB16721-C140-1C47-1049-874B4DC83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15646" y="5061057"/>
            <a:ext cx="1199733" cy="1199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529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910C9-A1B3-4721-BD10-7E57F1FB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29" y="315455"/>
            <a:ext cx="9404723" cy="767757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Polynomial Regression</a:t>
            </a:r>
            <a:endParaRPr lang="en-I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44063-B626-4996-B7EC-E5DE38A01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453" y="1331259"/>
            <a:ext cx="11712356" cy="5211286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Polynomial Regression is a regression algorithm that models the relationship between a dependent(y) and independent variable(x) as nth degree polynomial. The Polynomial Regression equation is given below: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2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 is also called the special case of Multiple Linear Regression in ML. Because we add some polynomial terms to the Multiple Linear regression equation to convert it into Polynomial Regression.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 is a linear model with some modification in order to increase the accuracy.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dataset used in Polynomial regression for training is of non-linear nature.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 makes use of a linear regression model to fit the complicated and non-linear functions and datasets.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n-US" b="0" i="0" dirty="0">
              <a:effectLst/>
              <a:latin typeface="inter-regula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58602A-4B0A-42BF-BB64-86BC4E77E5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5314" y="2445067"/>
            <a:ext cx="5365002" cy="874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719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9362849A-570D-49DB-954C-63F144E88A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CA42011-E478-428B-9D15-A98E338BF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Freeform 7">
            <a:extLst>
              <a:ext uri="{FF2B5EF4-FFF2-40B4-BE49-F238E27FC236}">
                <a16:creationId xmlns:a16="http://schemas.microsoft.com/office/drawing/2014/main" id="{9ED2773C-FE51-4632-BA46-036BDCDA6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5910C9-A1B3-4721-BD10-7E57F1FB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0" i="0" kern="1200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Equations of Polynomial Regression</a:t>
            </a:r>
          </a:p>
        </p:txBody>
      </p:sp>
      <p:sp useBgFill="1">
        <p:nvSpPr>
          <p:cNvPr id="27" name="Freeform: Shape 26">
            <a:extLst>
              <a:ext uri="{FF2B5EF4-FFF2-40B4-BE49-F238E27FC236}">
                <a16:creationId xmlns:a16="http://schemas.microsoft.com/office/drawing/2014/main" id="{E02F9158-C4C2-46A8-BE73-A4F77E139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9AEE2B1-FBEF-469D-817F-D82FFBCD1D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930" y="3237599"/>
            <a:ext cx="4899535" cy="1629823"/>
          </a:xfrm>
          <a:prstGeom prst="rect">
            <a:avLst/>
          </a:prstGeom>
          <a:effectLst/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630738A-FA12-487A-8865-0CF40A692649}"/>
              </a:ext>
            </a:extLst>
          </p:cNvPr>
          <p:cNvSpPr txBox="1"/>
          <p:nvPr/>
        </p:nvSpPr>
        <p:spPr>
          <a:xfrm>
            <a:off x="5705708" y="2548281"/>
            <a:ext cx="6094405" cy="41137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Pct val="8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When we compare the above three equations, we can clearly see that all three equations are Polynomial equations but differ by the degree of variables. 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Pct val="8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Simple and Multiple Linear equations are also Polynomial equations with a single degree, and the Polynomial regression equation is Linear equation with the nth degree. 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Pct val="8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So, if we add a degree to our linear equations, then it will be converted into Polynomial Linear equations.</a:t>
            </a:r>
          </a:p>
        </p:txBody>
      </p:sp>
    </p:spTree>
    <p:extLst>
      <p:ext uri="{BB962C8B-B14F-4D97-AF65-F5344CB8AC3E}">
        <p14:creationId xmlns:p14="http://schemas.microsoft.com/office/powerpoint/2010/main" val="31192062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362849A-570D-49DB-954C-63F144E88A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A42011-E478-428B-9D15-A98E338BF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9ED2773C-FE51-4632-BA46-036BDCDA6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5910C9-A1B3-4721-BD10-7E57F1FB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 of Polynomial Regression</a:t>
            </a:r>
            <a:endParaRPr lang="en-IN">
              <a:solidFill>
                <a:srgbClr val="EBEBE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E02F9158-C4C2-46A8-BE73-A4F77E139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6CA5C8-59CB-4BE8-A8D3-05112311D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98" y="2521610"/>
            <a:ext cx="4763694" cy="3949527"/>
          </a:xfrm>
          <a:prstGeom prst="rect">
            <a:avLst/>
          </a:prstGeom>
          <a:effectLst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44063-B626-4996-B7EC-E5DE38A01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3689" y="2402308"/>
            <a:ext cx="6948313" cy="4322049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n-US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need of Polynomial Regression in ML can be understood in the below points:</a:t>
            </a:r>
          </a:p>
          <a:p>
            <a:pPr algn="just"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n-US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If we apply a linear model on a </a:t>
            </a:r>
            <a:r>
              <a:rPr lang="en-US" sz="1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linear dataset</a:t>
            </a:r>
            <a:r>
              <a:rPr lang="en-US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then it provides us a good result as we have seen in Simple Linear Regression, but if we apply the same model without any modification on a </a:t>
            </a:r>
            <a:r>
              <a:rPr lang="en-US" sz="1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non-linear dataset</a:t>
            </a:r>
            <a:r>
              <a:rPr lang="en-US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then it will produce a drastic output. Due to which loss function will increase, the error rate will be high, and accuracy will be decreased.</a:t>
            </a:r>
          </a:p>
          <a:p>
            <a:pPr algn="just"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n-US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So, for such cases, </a:t>
            </a:r>
            <a:r>
              <a:rPr lang="en-US" sz="1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where data points are arranged in a non-linear fashion, we need the Polynomial Regression model</a:t>
            </a:r>
            <a:r>
              <a:rPr lang="en-US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We can understand it in a better way using the below comparison diagram of the linear dataset and non-linear dataset.</a:t>
            </a:r>
          </a:p>
          <a:p>
            <a:pPr algn="just"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figure, we have taken a dataset which is arranged non-linearly. So, if we try to cover it with a linear model, then we can clearly see that it hardly covers any data point. On the other hand, a curve is suitable to cover most of the data points, which is of the Polynomial model.</a:t>
            </a:r>
          </a:p>
          <a:p>
            <a:pPr algn="just">
              <a:lnSpc>
                <a:spcPct val="120000"/>
              </a:lnSpc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Hence, if the datasets are arranged in a non-linear fashion, then we should use the Polynomial Regression model instead of Simple Linear Regression.</a:t>
            </a:r>
          </a:p>
          <a:p>
            <a:pPr>
              <a:lnSpc>
                <a:spcPct val="90000"/>
              </a:lnSpc>
            </a:pPr>
            <a:br>
              <a:rPr lang="en-US" sz="1400" dirty="0"/>
            </a:br>
            <a:endParaRPr lang="en-US" sz="1400" b="0" i="0" dirty="0">
              <a:effectLst/>
              <a:latin typeface="inter-regular"/>
            </a:endParaRPr>
          </a:p>
        </p:txBody>
      </p:sp>
    </p:spTree>
    <p:extLst>
      <p:ext uri="{BB962C8B-B14F-4D97-AF65-F5344CB8AC3E}">
        <p14:creationId xmlns:p14="http://schemas.microsoft.com/office/powerpoint/2010/main" val="18878649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07950-5C95-4D13-8E3C-26A47101F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948" y="226360"/>
            <a:ext cx="9404723" cy="766482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Polynomial Regression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34CDEB2-C6F7-4BDF-A66F-EEAFF56F8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514" y="1237751"/>
            <a:ext cx="11163515" cy="490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506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4F25E-5896-4A0D-A85C-C38981DF4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29" y="219103"/>
            <a:ext cx="9404723" cy="780996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Transformation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C89E1E-A751-4A52-AE5B-55DC71FCB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966" y="1324065"/>
            <a:ext cx="11685528" cy="5314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689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69B2F-07AF-40D5-AFA1-737525237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29" y="161045"/>
            <a:ext cx="9404723" cy="897111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Polynomial Regression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64B1A8-EE0B-4A96-9F14-C6B60EC41A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29" y="1058155"/>
            <a:ext cx="11816142" cy="554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93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0F7302AF-86B9-441B-8D24-AC382E2A43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9A2A6C2-D371-4C6B-B50F-CC71C6D01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5F07A6A6-E44B-411E-AA18-65E481136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8CC3468F-5EED-42B0-8507-F30360E1D5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91711EE-029D-453C-9AE9-E87829F1D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5D5A8E14-301B-40C0-A174-D2232EF95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37D7E9-DA52-4BCF-A503-FC1B22357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4736" y="4395554"/>
            <a:ext cx="3333676" cy="145324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Polynomial Regression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9484639B-D130-4FDF-9889-EA88D8CC9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400000" flipH="1">
            <a:off x="475977" y="-475977"/>
            <a:ext cx="6858000" cy="7809953"/>
          </a:xfrm>
          <a:custGeom>
            <a:avLst/>
            <a:gdLst>
              <a:gd name="connsiteX0" fmla="*/ 6858000 w 6858000"/>
              <a:gd name="connsiteY0" fmla="*/ 1344715 h 7809953"/>
              <a:gd name="connsiteX1" fmla="*/ 6858000 w 6858000"/>
              <a:gd name="connsiteY1" fmla="*/ 1177 h 7809953"/>
              <a:gd name="connsiteX2" fmla="*/ 6702323 w 6858000"/>
              <a:gd name="connsiteY2" fmla="*/ 26222 h 7809953"/>
              <a:gd name="connsiteX3" fmla="*/ 6547332 w 6858000"/>
              <a:gd name="connsiteY3" fmla="*/ 50091 h 7809953"/>
              <a:gd name="connsiteX4" fmla="*/ 6391656 w 6858000"/>
              <a:gd name="connsiteY4" fmla="*/ 73455 h 7809953"/>
              <a:gd name="connsiteX5" fmla="*/ 6235293 w 6858000"/>
              <a:gd name="connsiteY5" fmla="*/ 93458 h 7809953"/>
              <a:gd name="connsiteX6" fmla="*/ 6079617 w 6858000"/>
              <a:gd name="connsiteY6" fmla="*/ 113629 h 7809953"/>
              <a:gd name="connsiteX7" fmla="*/ 5923254 w 6858000"/>
              <a:gd name="connsiteY7" fmla="*/ 132455 h 7809953"/>
              <a:gd name="connsiteX8" fmla="*/ 5768949 w 6858000"/>
              <a:gd name="connsiteY8" fmla="*/ 148591 h 7809953"/>
              <a:gd name="connsiteX9" fmla="*/ 5612587 w 6858000"/>
              <a:gd name="connsiteY9" fmla="*/ 163887 h 7809953"/>
              <a:gd name="connsiteX10" fmla="*/ 5456910 w 6858000"/>
              <a:gd name="connsiteY10" fmla="*/ 177839 h 7809953"/>
              <a:gd name="connsiteX11" fmla="*/ 5303977 w 6858000"/>
              <a:gd name="connsiteY11" fmla="*/ 189941 h 7809953"/>
              <a:gd name="connsiteX12" fmla="*/ 5148986 w 6858000"/>
              <a:gd name="connsiteY12" fmla="*/ 202044 h 7809953"/>
              <a:gd name="connsiteX13" fmla="*/ 4996053 w 6858000"/>
              <a:gd name="connsiteY13" fmla="*/ 212129 h 7809953"/>
              <a:gd name="connsiteX14" fmla="*/ 4843119 w 6858000"/>
              <a:gd name="connsiteY14" fmla="*/ 220029 h 7809953"/>
              <a:gd name="connsiteX15" fmla="*/ 4690872 w 6858000"/>
              <a:gd name="connsiteY15" fmla="*/ 228266 h 7809953"/>
              <a:gd name="connsiteX16" fmla="*/ 4539996 w 6858000"/>
              <a:gd name="connsiteY16" fmla="*/ 235157 h 7809953"/>
              <a:gd name="connsiteX17" fmla="*/ 4390491 w 6858000"/>
              <a:gd name="connsiteY17" fmla="*/ 240032 h 7809953"/>
              <a:gd name="connsiteX18" fmla="*/ 4240987 w 6858000"/>
              <a:gd name="connsiteY18" fmla="*/ 244234 h 7809953"/>
              <a:gd name="connsiteX19" fmla="*/ 4092855 w 6858000"/>
              <a:gd name="connsiteY19" fmla="*/ 248268 h 7809953"/>
              <a:gd name="connsiteX20" fmla="*/ 3946779 w 6858000"/>
              <a:gd name="connsiteY20" fmla="*/ 250117 h 7809953"/>
              <a:gd name="connsiteX21" fmla="*/ 3800704 w 6858000"/>
              <a:gd name="connsiteY21" fmla="*/ 252134 h 7809953"/>
              <a:gd name="connsiteX22" fmla="*/ 3656685 w 6858000"/>
              <a:gd name="connsiteY22" fmla="*/ 253143 h 7809953"/>
              <a:gd name="connsiteX23" fmla="*/ 3514039 w 6858000"/>
              <a:gd name="connsiteY23" fmla="*/ 252134 h 7809953"/>
              <a:gd name="connsiteX24" fmla="*/ 3372765 w 6858000"/>
              <a:gd name="connsiteY24" fmla="*/ 252134 h 7809953"/>
              <a:gd name="connsiteX25" fmla="*/ 3232861 w 6858000"/>
              <a:gd name="connsiteY25" fmla="*/ 250117 h 7809953"/>
              <a:gd name="connsiteX26" fmla="*/ 3095701 w 6858000"/>
              <a:gd name="connsiteY26" fmla="*/ 247092 h 7809953"/>
              <a:gd name="connsiteX27" fmla="*/ 2959913 w 6858000"/>
              <a:gd name="connsiteY27" fmla="*/ 244234 h 7809953"/>
              <a:gd name="connsiteX28" fmla="*/ 2826868 w 6858000"/>
              <a:gd name="connsiteY28" fmla="*/ 241040 h 7809953"/>
              <a:gd name="connsiteX29" fmla="*/ 2694508 w 6858000"/>
              <a:gd name="connsiteY29" fmla="*/ 236166 h 7809953"/>
              <a:gd name="connsiteX30" fmla="*/ 2564207 w 6858000"/>
              <a:gd name="connsiteY30" fmla="*/ 230955 h 7809953"/>
              <a:gd name="connsiteX31" fmla="*/ 2436648 w 6858000"/>
              <a:gd name="connsiteY31" fmla="*/ 226249 h 7809953"/>
              <a:gd name="connsiteX32" fmla="*/ 2187702 w 6858000"/>
              <a:gd name="connsiteY32" fmla="*/ 212969 h 7809953"/>
              <a:gd name="connsiteX33" fmla="*/ 1949044 w 6858000"/>
              <a:gd name="connsiteY33" fmla="*/ 198850 h 7809953"/>
              <a:gd name="connsiteX34" fmla="*/ 1719987 w 6858000"/>
              <a:gd name="connsiteY34" fmla="*/ 184058 h 7809953"/>
              <a:gd name="connsiteX35" fmla="*/ 1503274 w 6858000"/>
              <a:gd name="connsiteY35" fmla="*/ 167753 h 7809953"/>
              <a:gd name="connsiteX36" fmla="*/ 1296162 w 6858000"/>
              <a:gd name="connsiteY36" fmla="*/ 150776 h 7809953"/>
              <a:gd name="connsiteX37" fmla="*/ 1104138 w 6858000"/>
              <a:gd name="connsiteY37" fmla="*/ 132455 h 7809953"/>
              <a:gd name="connsiteX38" fmla="*/ 923773 w 6858000"/>
              <a:gd name="connsiteY38" fmla="*/ 114469 h 7809953"/>
              <a:gd name="connsiteX39" fmla="*/ 757809 w 6858000"/>
              <a:gd name="connsiteY39" fmla="*/ 96484 h 7809953"/>
              <a:gd name="connsiteX40" fmla="*/ 605562 w 6858000"/>
              <a:gd name="connsiteY40" fmla="*/ 79507 h 7809953"/>
              <a:gd name="connsiteX41" fmla="*/ 470459 w 6858000"/>
              <a:gd name="connsiteY41" fmla="*/ 63370 h 7809953"/>
              <a:gd name="connsiteX42" fmla="*/ 348387 w 6858000"/>
              <a:gd name="connsiteY42" fmla="*/ 48074 h 7809953"/>
              <a:gd name="connsiteX43" fmla="*/ 245517 w 6858000"/>
              <a:gd name="connsiteY43" fmla="*/ 35299 h 7809953"/>
              <a:gd name="connsiteX44" fmla="*/ 159106 w 6858000"/>
              <a:gd name="connsiteY44" fmla="*/ 23197 h 7809953"/>
              <a:gd name="connsiteX45" fmla="*/ 40462 w 6858000"/>
              <a:gd name="connsiteY45" fmla="*/ 5883 h 7809953"/>
              <a:gd name="connsiteX46" fmla="*/ 0 w 6858000"/>
              <a:gd name="connsiteY46" fmla="*/ 0 h 7809953"/>
              <a:gd name="connsiteX47" fmla="*/ 0 w 6858000"/>
              <a:gd name="connsiteY47" fmla="*/ 652830 h 7809953"/>
              <a:gd name="connsiteX48" fmla="*/ 0 w 6858000"/>
              <a:gd name="connsiteY48" fmla="*/ 652830 h 7809953"/>
              <a:gd name="connsiteX49" fmla="*/ 0 w 6858000"/>
              <a:gd name="connsiteY49" fmla="*/ 7809953 h 7809953"/>
              <a:gd name="connsiteX50" fmla="*/ 6857999 w 6858000"/>
              <a:gd name="connsiteY50" fmla="*/ 7809953 h 7809953"/>
              <a:gd name="connsiteX51" fmla="*/ 6857999 w 6858000"/>
              <a:gd name="connsiteY51" fmla="*/ 1344715 h 7809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0" h="7809953">
                <a:moveTo>
                  <a:pt x="6858000" y="1344715"/>
                </a:moveTo>
                <a:lnTo>
                  <a:pt x="6858000" y="1177"/>
                </a:lnTo>
                <a:lnTo>
                  <a:pt x="6702323" y="26222"/>
                </a:lnTo>
                <a:lnTo>
                  <a:pt x="6547332" y="50091"/>
                </a:lnTo>
                <a:lnTo>
                  <a:pt x="6391656" y="73455"/>
                </a:lnTo>
                <a:lnTo>
                  <a:pt x="6235293" y="93458"/>
                </a:lnTo>
                <a:lnTo>
                  <a:pt x="6079617" y="113629"/>
                </a:lnTo>
                <a:lnTo>
                  <a:pt x="5923254" y="132455"/>
                </a:lnTo>
                <a:lnTo>
                  <a:pt x="5768949" y="148591"/>
                </a:lnTo>
                <a:lnTo>
                  <a:pt x="5612587" y="163887"/>
                </a:lnTo>
                <a:lnTo>
                  <a:pt x="5456910" y="177839"/>
                </a:lnTo>
                <a:lnTo>
                  <a:pt x="5303977" y="189941"/>
                </a:lnTo>
                <a:lnTo>
                  <a:pt x="5148986" y="202044"/>
                </a:lnTo>
                <a:lnTo>
                  <a:pt x="4996053" y="212129"/>
                </a:lnTo>
                <a:lnTo>
                  <a:pt x="4843119" y="220029"/>
                </a:lnTo>
                <a:lnTo>
                  <a:pt x="4690872" y="228266"/>
                </a:lnTo>
                <a:lnTo>
                  <a:pt x="4539996" y="235157"/>
                </a:lnTo>
                <a:lnTo>
                  <a:pt x="4390491" y="240032"/>
                </a:lnTo>
                <a:lnTo>
                  <a:pt x="4240987" y="244234"/>
                </a:lnTo>
                <a:lnTo>
                  <a:pt x="4092855" y="248268"/>
                </a:lnTo>
                <a:lnTo>
                  <a:pt x="3946779" y="250117"/>
                </a:lnTo>
                <a:lnTo>
                  <a:pt x="3800704" y="252134"/>
                </a:lnTo>
                <a:lnTo>
                  <a:pt x="3656685" y="253143"/>
                </a:lnTo>
                <a:lnTo>
                  <a:pt x="3514039" y="252134"/>
                </a:lnTo>
                <a:lnTo>
                  <a:pt x="3372765" y="252134"/>
                </a:lnTo>
                <a:lnTo>
                  <a:pt x="3232861" y="250117"/>
                </a:lnTo>
                <a:lnTo>
                  <a:pt x="3095701" y="247092"/>
                </a:lnTo>
                <a:lnTo>
                  <a:pt x="2959913" y="244234"/>
                </a:lnTo>
                <a:lnTo>
                  <a:pt x="2826868" y="241040"/>
                </a:lnTo>
                <a:lnTo>
                  <a:pt x="2694508" y="236166"/>
                </a:lnTo>
                <a:lnTo>
                  <a:pt x="2564207" y="230955"/>
                </a:lnTo>
                <a:lnTo>
                  <a:pt x="2436648" y="226249"/>
                </a:lnTo>
                <a:lnTo>
                  <a:pt x="2187702" y="212969"/>
                </a:lnTo>
                <a:lnTo>
                  <a:pt x="1949044" y="198850"/>
                </a:lnTo>
                <a:lnTo>
                  <a:pt x="1719987" y="184058"/>
                </a:lnTo>
                <a:lnTo>
                  <a:pt x="1503274" y="167753"/>
                </a:lnTo>
                <a:lnTo>
                  <a:pt x="1296162" y="150776"/>
                </a:lnTo>
                <a:lnTo>
                  <a:pt x="1104138" y="132455"/>
                </a:lnTo>
                <a:lnTo>
                  <a:pt x="923773" y="114469"/>
                </a:lnTo>
                <a:lnTo>
                  <a:pt x="757809" y="96484"/>
                </a:lnTo>
                <a:lnTo>
                  <a:pt x="605562" y="79507"/>
                </a:lnTo>
                <a:lnTo>
                  <a:pt x="470459" y="63370"/>
                </a:lnTo>
                <a:lnTo>
                  <a:pt x="348387" y="48074"/>
                </a:lnTo>
                <a:lnTo>
                  <a:pt x="245517" y="35299"/>
                </a:lnTo>
                <a:lnTo>
                  <a:pt x="159106" y="23197"/>
                </a:lnTo>
                <a:lnTo>
                  <a:pt x="40462" y="5883"/>
                </a:lnTo>
                <a:lnTo>
                  <a:pt x="0" y="0"/>
                </a:lnTo>
                <a:lnTo>
                  <a:pt x="0" y="652830"/>
                </a:lnTo>
                <a:lnTo>
                  <a:pt x="0" y="652830"/>
                </a:lnTo>
                <a:lnTo>
                  <a:pt x="0" y="7809953"/>
                </a:lnTo>
                <a:lnTo>
                  <a:pt x="6857999" y="7809953"/>
                </a:lnTo>
                <a:lnTo>
                  <a:pt x="6857999" y="134471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006FB79-C2F9-4F56-B564-1C050BBABC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8957" y="376719"/>
            <a:ext cx="3519940" cy="2719154"/>
          </a:xfrm>
          <a:prstGeom prst="rect">
            <a:avLst/>
          </a:prstGeom>
          <a:effectLst/>
        </p:spPr>
      </p:pic>
      <p:pic>
        <p:nvPicPr>
          <p:cNvPr id="27" name="Content Placeholder 4">
            <a:extLst>
              <a:ext uri="{FF2B5EF4-FFF2-40B4-BE49-F238E27FC236}">
                <a16:creationId xmlns:a16="http://schemas.microsoft.com/office/drawing/2014/main" id="{7234A9CE-5D14-4B66-8972-1C775D5EE1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/>
          <a:stretch>
            <a:fillRect/>
          </a:stretch>
        </p:blipFill>
        <p:spPr>
          <a:xfrm>
            <a:off x="234308" y="86630"/>
            <a:ext cx="7251285" cy="3299333"/>
          </a:xfrm>
          <a:prstGeom prst="rect">
            <a:avLst/>
          </a:prstGeom>
          <a:effectLst/>
        </p:spPr>
      </p:pic>
      <p:sp>
        <p:nvSpPr>
          <p:cNvPr id="46" name="Freeform 31">
            <a:extLst>
              <a:ext uri="{FF2B5EF4-FFF2-40B4-BE49-F238E27FC236}">
                <a16:creationId xmlns:a16="http://schemas.microsoft.com/office/drawing/2014/main" id="{1EBB90A2-2B0A-4F80-8F25-040334065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CA1DA64-805E-4B9F-B65A-004013E432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3232" y="3483102"/>
            <a:ext cx="7057250" cy="317576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221439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id="{412E3267-7ABE-412B-8580-47EC0D1F61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20B62C5A-2250-4380-AB23-DB87446CC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55" name="Oval 54">
            <a:extLst>
              <a:ext uri="{FF2B5EF4-FFF2-40B4-BE49-F238E27FC236}">
                <a16:creationId xmlns:a16="http://schemas.microsoft.com/office/drawing/2014/main" id="{D42CF425-7213-4F89-B0FF-4C2BDDD9C6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D35DA97D-88F8-4249-B650-4FC9FD50A3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43F38673-6E30-4BAE-AC67-0B283EBF4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202A25CB-1ED1-4C87-AB49-8D3BC684D1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37D7E9-DA52-4BCF-A503-FC1B22357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0623" y="1447800"/>
            <a:ext cx="3333676" cy="309698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600"/>
              <a:t>Polynomial Regression</a:t>
            </a: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3484F10F-334C-431A-8E30-B66B496C5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400000" flipH="1">
            <a:off x="475977" y="-475977"/>
            <a:ext cx="6858000" cy="7809953"/>
          </a:xfrm>
          <a:custGeom>
            <a:avLst/>
            <a:gdLst>
              <a:gd name="connsiteX0" fmla="*/ 6858000 w 6858000"/>
              <a:gd name="connsiteY0" fmla="*/ 1344715 h 7809953"/>
              <a:gd name="connsiteX1" fmla="*/ 6858000 w 6858000"/>
              <a:gd name="connsiteY1" fmla="*/ 1177 h 7809953"/>
              <a:gd name="connsiteX2" fmla="*/ 6702323 w 6858000"/>
              <a:gd name="connsiteY2" fmla="*/ 26222 h 7809953"/>
              <a:gd name="connsiteX3" fmla="*/ 6547332 w 6858000"/>
              <a:gd name="connsiteY3" fmla="*/ 50091 h 7809953"/>
              <a:gd name="connsiteX4" fmla="*/ 6391656 w 6858000"/>
              <a:gd name="connsiteY4" fmla="*/ 73455 h 7809953"/>
              <a:gd name="connsiteX5" fmla="*/ 6235293 w 6858000"/>
              <a:gd name="connsiteY5" fmla="*/ 93458 h 7809953"/>
              <a:gd name="connsiteX6" fmla="*/ 6079617 w 6858000"/>
              <a:gd name="connsiteY6" fmla="*/ 113629 h 7809953"/>
              <a:gd name="connsiteX7" fmla="*/ 5923254 w 6858000"/>
              <a:gd name="connsiteY7" fmla="*/ 132455 h 7809953"/>
              <a:gd name="connsiteX8" fmla="*/ 5768949 w 6858000"/>
              <a:gd name="connsiteY8" fmla="*/ 148591 h 7809953"/>
              <a:gd name="connsiteX9" fmla="*/ 5612587 w 6858000"/>
              <a:gd name="connsiteY9" fmla="*/ 163887 h 7809953"/>
              <a:gd name="connsiteX10" fmla="*/ 5456910 w 6858000"/>
              <a:gd name="connsiteY10" fmla="*/ 177839 h 7809953"/>
              <a:gd name="connsiteX11" fmla="*/ 5303977 w 6858000"/>
              <a:gd name="connsiteY11" fmla="*/ 189941 h 7809953"/>
              <a:gd name="connsiteX12" fmla="*/ 5148986 w 6858000"/>
              <a:gd name="connsiteY12" fmla="*/ 202044 h 7809953"/>
              <a:gd name="connsiteX13" fmla="*/ 4996053 w 6858000"/>
              <a:gd name="connsiteY13" fmla="*/ 212129 h 7809953"/>
              <a:gd name="connsiteX14" fmla="*/ 4843119 w 6858000"/>
              <a:gd name="connsiteY14" fmla="*/ 220029 h 7809953"/>
              <a:gd name="connsiteX15" fmla="*/ 4690872 w 6858000"/>
              <a:gd name="connsiteY15" fmla="*/ 228266 h 7809953"/>
              <a:gd name="connsiteX16" fmla="*/ 4539996 w 6858000"/>
              <a:gd name="connsiteY16" fmla="*/ 235157 h 7809953"/>
              <a:gd name="connsiteX17" fmla="*/ 4390491 w 6858000"/>
              <a:gd name="connsiteY17" fmla="*/ 240032 h 7809953"/>
              <a:gd name="connsiteX18" fmla="*/ 4240987 w 6858000"/>
              <a:gd name="connsiteY18" fmla="*/ 244234 h 7809953"/>
              <a:gd name="connsiteX19" fmla="*/ 4092855 w 6858000"/>
              <a:gd name="connsiteY19" fmla="*/ 248268 h 7809953"/>
              <a:gd name="connsiteX20" fmla="*/ 3946779 w 6858000"/>
              <a:gd name="connsiteY20" fmla="*/ 250117 h 7809953"/>
              <a:gd name="connsiteX21" fmla="*/ 3800704 w 6858000"/>
              <a:gd name="connsiteY21" fmla="*/ 252134 h 7809953"/>
              <a:gd name="connsiteX22" fmla="*/ 3656685 w 6858000"/>
              <a:gd name="connsiteY22" fmla="*/ 253143 h 7809953"/>
              <a:gd name="connsiteX23" fmla="*/ 3514039 w 6858000"/>
              <a:gd name="connsiteY23" fmla="*/ 252134 h 7809953"/>
              <a:gd name="connsiteX24" fmla="*/ 3372765 w 6858000"/>
              <a:gd name="connsiteY24" fmla="*/ 252134 h 7809953"/>
              <a:gd name="connsiteX25" fmla="*/ 3232861 w 6858000"/>
              <a:gd name="connsiteY25" fmla="*/ 250117 h 7809953"/>
              <a:gd name="connsiteX26" fmla="*/ 3095701 w 6858000"/>
              <a:gd name="connsiteY26" fmla="*/ 247092 h 7809953"/>
              <a:gd name="connsiteX27" fmla="*/ 2959913 w 6858000"/>
              <a:gd name="connsiteY27" fmla="*/ 244234 h 7809953"/>
              <a:gd name="connsiteX28" fmla="*/ 2826868 w 6858000"/>
              <a:gd name="connsiteY28" fmla="*/ 241040 h 7809953"/>
              <a:gd name="connsiteX29" fmla="*/ 2694508 w 6858000"/>
              <a:gd name="connsiteY29" fmla="*/ 236166 h 7809953"/>
              <a:gd name="connsiteX30" fmla="*/ 2564207 w 6858000"/>
              <a:gd name="connsiteY30" fmla="*/ 230955 h 7809953"/>
              <a:gd name="connsiteX31" fmla="*/ 2436648 w 6858000"/>
              <a:gd name="connsiteY31" fmla="*/ 226249 h 7809953"/>
              <a:gd name="connsiteX32" fmla="*/ 2187702 w 6858000"/>
              <a:gd name="connsiteY32" fmla="*/ 212969 h 7809953"/>
              <a:gd name="connsiteX33" fmla="*/ 1949044 w 6858000"/>
              <a:gd name="connsiteY33" fmla="*/ 198850 h 7809953"/>
              <a:gd name="connsiteX34" fmla="*/ 1719987 w 6858000"/>
              <a:gd name="connsiteY34" fmla="*/ 184058 h 7809953"/>
              <a:gd name="connsiteX35" fmla="*/ 1503274 w 6858000"/>
              <a:gd name="connsiteY35" fmla="*/ 167753 h 7809953"/>
              <a:gd name="connsiteX36" fmla="*/ 1296162 w 6858000"/>
              <a:gd name="connsiteY36" fmla="*/ 150776 h 7809953"/>
              <a:gd name="connsiteX37" fmla="*/ 1104138 w 6858000"/>
              <a:gd name="connsiteY37" fmla="*/ 132455 h 7809953"/>
              <a:gd name="connsiteX38" fmla="*/ 923773 w 6858000"/>
              <a:gd name="connsiteY38" fmla="*/ 114469 h 7809953"/>
              <a:gd name="connsiteX39" fmla="*/ 757809 w 6858000"/>
              <a:gd name="connsiteY39" fmla="*/ 96484 h 7809953"/>
              <a:gd name="connsiteX40" fmla="*/ 605562 w 6858000"/>
              <a:gd name="connsiteY40" fmla="*/ 79507 h 7809953"/>
              <a:gd name="connsiteX41" fmla="*/ 470459 w 6858000"/>
              <a:gd name="connsiteY41" fmla="*/ 63370 h 7809953"/>
              <a:gd name="connsiteX42" fmla="*/ 348387 w 6858000"/>
              <a:gd name="connsiteY42" fmla="*/ 48074 h 7809953"/>
              <a:gd name="connsiteX43" fmla="*/ 245517 w 6858000"/>
              <a:gd name="connsiteY43" fmla="*/ 35299 h 7809953"/>
              <a:gd name="connsiteX44" fmla="*/ 159106 w 6858000"/>
              <a:gd name="connsiteY44" fmla="*/ 23197 h 7809953"/>
              <a:gd name="connsiteX45" fmla="*/ 40462 w 6858000"/>
              <a:gd name="connsiteY45" fmla="*/ 5883 h 7809953"/>
              <a:gd name="connsiteX46" fmla="*/ 0 w 6858000"/>
              <a:gd name="connsiteY46" fmla="*/ 0 h 7809953"/>
              <a:gd name="connsiteX47" fmla="*/ 0 w 6858000"/>
              <a:gd name="connsiteY47" fmla="*/ 652830 h 7809953"/>
              <a:gd name="connsiteX48" fmla="*/ 0 w 6858000"/>
              <a:gd name="connsiteY48" fmla="*/ 652830 h 7809953"/>
              <a:gd name="connsiteX49" fmla="*/ 0 w 6858000"/>
              <a:gd name="connsiteY49" fmla="*/ 7809953 h 7809953"/>
              <a:gd name="connsiteX50" fmla="*/ 6857999 w 6858000"/>
              <a:gd name="connsiteY50" fmla="*/ 7809953 h 7809953"/>
              <a:gd name="connsiteX51" fmla="*/ 6857999 w 6858000"/>
              <a:gd name="connsiteY51" fmla="*/ 1344715 h 7809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0" h="7809953">
                <a:moveTo>
                  <a:pt x="6858000" y="1344715"/>
                </a:moveTo>
                <a:lnTo>
                  <a:pt x="6858000" y="1177"/>
                </a:lnTo>
                <a:lnTo>
                  <a:pt x="6702323" y="26222"/>
                </a:lnTo>
                <a:lnTo>
                  <a:pt x="6547332" y="50091"/>
                </a:lnTo>
                <a:lnTo>
                  <a:pt x="6391656" y="73455"/>
                </a:lnTo>
                <a:lnTo>
                  <a:pt x="6235293" y="93458"/>
                </a:lnTo>
                <a:lnTo>
                  <a:pt x="6079617" y="113629"/>
                </a:lnTo>
                <a:lnTo>
                  <a:pt x="5923254" y="132455"/>
                </a:lnTo>
                <a:lnTo>
                  <a:pt x="5768949" y="148591"/>
                </a:lnTo>
                <a:lnTo>
                  <a:pt x="5612587" y="163887"/>
                </a:lnTo>
                <a:lnTo>
                  <a:pt x="5456910" y="177839"/>
                </a:lnTo>
                <a:lnTo>
                  <a:pt x="5303977" y="189941"/>
                </a:lnTo>
                <a:lnTo>
                  <a:pt x="5148986" y="202044"/>
                </a:lnTo>
                <a:lnTo>
                  <a:pt x="4996053" y="212129"/>
                </a:lnTo>
                <a:lnTo>
                  <a:pt x="4843119" y="220029"/>
                </a:lnTo>
                <a:lnTo>
                  <a:pt x="4690872" y="228266"/>
                </a:lnTo>
                <a:lnTo>
                  <a:pt x="4539996" y="235157"/>
                </a:lnTo>
                <a:lnTo>
                  <a:pt x="4390491" y="240032"/>
                </a:lnTo>
                <a:lnTo>
                  <a:pt x="4240987" y="244234"/>
                </a:lnTo>
                <a:lnTo>
                  <a:pt x="4092855" y="248268"/>
                </a:lnTo>
                <a:lnTo>
                  <a:pt x="3946779" y="250117"/>
                </a:lnTo>
                <a:lnTo>
                  <a:pt x="3800704" y="252134"/>
                </a:lnTo>
                <a:lnTo>
                  <a:pt x="3656685" y="253143"/>
                </a:lnTo>
                <a:lnTo>
                  <a:pt x="3514039" y="252134"/>
                </a:lnTo>
                <a:lnTo>
                  <a:pt x="3372765" y="252134"/>
                </a:lnTo>
                <a:lnTo>
                  <a:pt x="3232861" y="250117"/>
                </a:lnTo>
                <a:lnTo>
                  <a:pt x="3095701" y="247092"/>
                </a:lnTo>
                <a:lnTo>
                  <a:pt x="2959913" y="244234"/>
                </a:lnTo>
                <a:lnTo>
                  <a:pt x="2826868" y="241040"/>
                </a:lnTo>
                <a:lnTo>
                  <a:pt x="2694508" y="236166"/>
                </a:lnTo>
                <a:lnTo>
                  <a:pt x="2564207" y="230955"/>
                </a:lnTo>
                <a:lnTo>
                  <a:pt x="2436648" y="226249"/>
                </a:lnTo>
                <a:lnTo>
                  <a:pt x="2187702" y="212969"/>
                </a:lnTo>
                <a:lnTo>
                  <a:pt x="1949044" y="198850"/>
                </a:lnTo>
                <a:lnTo>
                  <a:pt x="1719987" y="184058"/>
                </a:lnTo>
                <a:lnTo>
                  <a:pt x="1503274" y="167753"/>
                </a:lnTo>
                <a:lnTo>
                  <a:pt x="1296162" y="150776"/>
                </a:lnTo>
                <a:lnTo>
                  <a:pt x="1104138" y="132455"/>
                </a:lnTo>
                <a:lnTo>
                  <a:pt x="923773" y="114469"/>
                </a:lnTo>
                <a:lnTo>
                  <a:pt x="757809" y="96484"/>
                </a:lnTo>
                <a:lnTo>
                  <a:pt x="605562" y="79507"/>
                </a:lnTo>
                <a:lnTo>
                  <a:pt x="470459" y="63370"/>
                </a:lnTo>
                <a:lnTo>
                  <a:pt x="348387" y="48074"/>
                </a:lnTo>
                <a:lnTo>
                  <a:pt x="245517" y="35299"/>
                </a:lnTo>
                <a:lnTo>
                  <a:pt x="159106" y="23197"/>
                </a:lnTo>
                <a:lnTo>
                  <a:pt x="40462" y="5883"/>
                </a:lnTo>
                <a:lnTo>
                  <a:pt x="0" y="0"/>
                </a:lnTo>
                <a:lnTo>
                  <a:pt x="0" y="652830"/>
                </a:lnTo>
                <a:lnTo>
                  <a:pt x="0" y="652830"/>
                </a:lnTo>
                <a:lnTo>
                  <a:pt x="0" y="7809953"/>
                </a:lnTo>
                <a:lnTo>
                  <a:pt x="6857999" y="7809953"/>
                </a:lnTo>
                <a:lnTo>
                  <a:pt x="6857999" y="134471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006FB79-C2F9-4F56-B564-1C050BBABC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6642" y="193871"/>
            <a:ext cx="3441638" cy="2658666"/>
          </a:xfrm>
          <a:prstGeom prst="rect">
            <a:avLst/>
          </a:prstGeom>
          <a:effectLst/>
        </p:spPr>
      </p:pic>
      <p:sp>
        <p:nvSpPr>
          <p:cNvPr id="65" name="Freeform 31">
            <a:extLst>
              <a:ext uri="{FF2B5EF4-FFF2-40B4-BE49-F238E27FC236}">
                <a16:creationId xmlns:a16="http://schemas.microsoft.com/office/drawing/2014/main" id="{AEA0BB24-2B23-4B19-996F-58DA607EE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FAB627-C040-4DDA-A0FC-42DDE1EC13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115" y="682171"/>
            <a:ext cx="7106107" cy="574750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202882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9ECDD5C-152A-4CC7-8333-0F367B3A6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F5C92A3-369B-43F3-BDCE-E560B1B0E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AEBE9F1A-B38D-446E-83AE-14B17CE77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15B5014-A7EC-4BA6-9C83-8840CF81DB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22C43AB-86D7-420D-8AD7-DC0A15FDD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E3EB826-A471-488F-9E8A-D65528A3C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B3CEA1-88D9-42FB-88ED-1E9807FE6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A6C928E-4252-4F33-8C34-E50A12A31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FE53F2F-B096-4458-AB89-EA759A12437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" y="0"/>
          <a:ext cx="12192001" cy="6858000"/>
        </p:xfrm>
        <a:graphic>
          <a:graphicData uri="http://schemas.openxmlformats.org/drawingml/2006/table">
            <a:tbl>
              <a:tblPr firstRow="1" firstCol="1" bandRow="1">
                <a:tableStyleId>{EB344D84-9AFB-497E-A393-DC336BA19D2E}</a:tableStyleId>
              </a:tblPr>
              <a:tblGrid>
                <a:gridCol w="1231438">
                  <a:extLst>
                    <a:ext uri="{9D8B030D-6E8A-4147-A177-3AD203B41FA5}">
                      <a16:colId xmlns:a16="http://schemas.microsoft.com/office/drawing/2014/main" val="3203811186"/>
                    </a:ext>
                  </a:extLst>
                </a:gridCol>
                <a:gridCol w="3205807">
                  <a:extLst>
                    <a:ext uri="{9D8B030D-6E8A-4147-A177-3AD203B41FA5}">
                      <a16:colId xmlns:a16="http://schemas.microsoft.com/office/drawing/2014/main" val="2966038190"/>
                    </a:ext>
                  </a:extLst>
                </a:gridCol>
                <a:gridCol w="3889478">
                  <a:extLst>
                    <a:ext uri="{9D8B030D-6E8A-4147-A177-3AD203B41FA5}">
                      <a16:colId xmlns:a16="http://schemas.microsoft.com/office/drawing/2014/main" val="1994717366"/>
                    </a:ext>
                  </a:extLst>
                </a:gridCol>
                <a:gridCol w="3865278">
                  <a:extLst>
                    <a:ext uri="{9D8B030D-6E8A-4147-A177-3AD203B41FA5}">
                      <a16:colId xmlns:a16="http://schemas.microsoft.com/office/drawing/2014/main" val="1145107959"/>
                    </a:ext>
                  </a:extLst>
                </a:gridCol>
              </a:tblGrid>
              <a:tr h="3258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Feature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Linear Regression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Logistic Regression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Polynomial Regression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extLst>
                  <a:ext uri="{0D108BD9-81ED-4DB2-BD59-A6C34878D82A}">
                    <a16:rowId xmlns:a16="http://schemas.microsoft.com/office/drawing/2014/main" val="2506634021"/>
                  </a:ext>
                </a:extLst>
              </a:tr>
              <a:tr h="8447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Purpose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Predicts a continuous dependent variable based on independent variables.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Predicts a binary or categorical outcome (0 or 1) based on independent variables.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Predicts a continuous dependent variable, but the relationship between independent and dependent variables is non-linear.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extLst>
                  <a:ext uri="{0D108BD9-81ED-4DB2-BD59-A6C34878D82A}">
                    <a16:rowId xmlns:a16="http://schemas.microsoft.com/office/drawing/2014/main" val="930787040"/>
                  </a:ext>
                </a:extLst>
              </a:tr>
              <a:tr h="3258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Model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Regression model (continuous output).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Classification model (categorical output).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Regression model (continuous output).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extLst>
                  <a:ext uri="{0D108BD9-81ED-4DB2-BD59-A6C34878D82A}">
                    <a16:rowId xmlns:a16="http://schemas.microsoft.com/office/drawing/2014/main" val="2029340931"/>
                  </a:ext>
                </a:extLst>
              </a:tr>
              <a:tr h="5852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Output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continuous value.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probability between 0 and 1, which is then converted to a class label (0 or 1).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continuous value.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extLst>
                  <a:ext uri="{0D108BD9-81ED-4DB2-BD59-A6C34878D82A}">
                    <a16:rowId xmlns:a16="http://schemas.microsoft.com/office/drawing/2014/main" val="2382294176"/>
                  </a:ext>
                </a:extLst>
              </a:tr>
              <a:tr h="7620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Linear Relationship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Assumes a linear relationship between independent and dependent variables.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Assumes a linear relationship between independent variables and the log-odds of the outcome.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Models a non-linear relationship between the independent and dependent variables.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extLst>
                  <a:ext uri="{0D108BD9-81ED-4DB2-BD59-A6C34878D82A}">
                    <a16:rowId xmlns:a16="http://schemas.microsoft.com/office/drawing/2014/main" val="294737376"/>
                  </a:ext>
                </a:extLst>
              </a:tr>
              <a:tr h="5852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Decision Boundary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applicable (continuous prediction).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Linear decision boundary (in binary classification).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 create more complex, non-linear decision boundaries.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extLst>
                  <a:ext uri="{0D108BD9-81ED-4DB2-BD59-A6C34878D82A}">
                    <a16:rowId xmlns:a16="http://schemas.microsoft.com/office/drawing/2014/main" val="2869210455"/>
                  </a:ext>
                </a:extLst>
              </a:tr>
              <a:tr h="7620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Use Case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Predicting prices, sales, or any other continuous measure.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Classifying emails as spam or not spam, predicting if a tumor is malignant or benign.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Predicting outcomes where the relationship between variables is non-linear, such as growth rates.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extLst>
                  <a:ext uri="{0D108BD9-81ED-4DB2-BD59-A6C34878D82A}">
                    <a16:rowId xmlns:a16="http://schemas.microsoft.com/office/drawing/2014/main" val="1754604955"/>
                  </a:ext>
                </a:extLst>
              </a:tr>
              <a:tr h="5852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Complexity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Simpler to implement and interpret.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Moderately complex; requires understanding of probabilities and log-odds.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More complex due to the inclusion of higher-degree polynomial terms.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extLst>
                  <a:ext uri="{0D108BD9-81ED-4DB2-BD59-A6C34878D82A}">
                    <a16:rowId xmlns:a16="http://schemas.microsoft.com/office/drawing/2014/main" val="1999878412"/>
                  </a:ext>
                </a:extLst>
              </a:tr>
              <a:tr h="5852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Overfitting Risk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Lower risk if the relationship is truly linear.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 overfit if too many features or if the data is not linearly separable.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Higher risk of overfitting, especially with high-degree polynomials.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extLst>
                  <a:ext uri="{0D108BD9-81ED-4DB2-BD59-A6C34878D82A}">
                    <a16:rowId xmlns:a16="http://schemas.microsoft.com/office/drawing/2014/main" val="1112182260"/>
                  </a:ext>
                </a:extLst>
              </a:tr>
              <a:tr h="5852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Interpretability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High, as the relationship between variables is straightforward.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Moderate, as it involves understanding odds and log-odds.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Lower, especially with higher-degree polynomials.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extLst>
                  <a:ext uri="{0D108BD9-81ED-4DB2-BD59-A6C34878D82A}">
                    <a16:rowId xmlns:a16="http://schemas.microsoft.com/office/drawing/2014/main" val="3472493960"/>
                  </a:ext>
                </a:extLst>
              </a:tr>
              <a:tr h="3258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Cost Function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 Squared Error (MSE).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Log Loss (Cross-Entropy Loss).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 Squared Error (MSE).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extLst>
                  <a:ext uri="{0D108BD9-81ED-4DB2-BD59-A6C34878D82A}">
                    <a16:rowId xmlns:a16="http://schemas.microsoft.com/office/drawing/2014/main" val="4110782204"/>
                  </a:ext>
                </a:extLst>
              </a:tr>
              <a:tr h="5852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Example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Predicting house prices based on area, number of rooms, etc.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Predicting whether a customer will buy a product or not based on age, income, etc.</a:t>
                      </a:r>
                      <a:endParaRPr lang="en-IN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N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Predicting the trajectory of an object under the influence of gravity.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88" marR="7588" marT="7588" marB="7588" anchor="ctr"/>
                </a:tc>
                <a:extLst>
                  <a:ext uri="{0D108BD9-81ED-4DB2-BD59-A6C34878D82A}">
                    <a16:rowId xmlns:a16="http://schemas.microsoft.com/office/drawing/2014/main" val="32216772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3587163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809</Words>
  <Application>Microsoft Office PowerPoint</Application>
  <PresentationFormat>Widescreen</PresentationFormat>
  <Paragraphs>76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Arial</vt:lpstr>
      <vt:lpstr>Calibri</vt:lpstr>
      <vt:lpstr>Calibri Light</vt:lpstr>
      <vt:lpstr>Century Gothic</vt:lpstr>
      <vt:lpstr>inter-regular</vt:lpstr>
      <vt:lpstr>Times New Roman</vt:lpstr>
      <vt:lpstr>Wingdings</vt:lpstr>
      <vt:lpstr>Wingdings 3</vt:lpstr>
      <vt:lpstr>Office Theme</vt:lpstr>
      <vt:lpstr>Ion</vt:lpstr>
      <vt:lpstr>Artificial Intelligence and Machine Learning</vt:lpstr>
      <vt:lpstr>Polynomial Regression</vt:lpstr>
      <vt:lpstr>Equations of Polynomial Regression</vt:lpstr>
      <vt:lpstr>Need of Polynomial Regression</vt:lpstr>
      <vt:lpstr>Polynomial Regression</vt:lpstr>
      <vt:lpstr>1. Transformation</vt:lpstr>
      <vt:lpstr>2. Polynomial Regression</vt:lpstr>
      <vt:lpstr>Polynomial Regression</vt:lpstr>
      <vt:lpstr>Polynomial Regression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Artificial Intelligence and Machine Learning</dc:title>
  <dc:creator>Ishan Budhiraja</dc:creator>
  <cp:lastModifiedBy>Ishan Budhiraja</cp:lastModifiedBy>
  <cp:revision>1</cp:revision>
  <dcterms:created xsi:type="dcterms:W3CDTF">2025-08-13T08:25:37Z</dcterms:created>
  <dcterms:modified xsi:type="dcterms:W3CDTF">2025-08-13T08:27:15Z</dcterms:modified>
</cp:coreProperties>
</file>