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872" r:id="rId4"/>
    <p:sldId id="873" r:id="rId5"/>
    <p:sldId id="906" r:id="rId6"/>
    <p:sldId id="907" r:id="rId7"/>
    <p:sldId id="892" r:id="rId8"/>
    <p:sldId id="888" r:id="rId9"/>
    <p:sldId id="931" r:id="rId10"/>
    <p:sldId id="889" r:id="rId11"/>
    <p:sldId id="890" r:id="rId12"/>
    <p:sldId id="891" r:id="rId13"/>
    <p:sldId id="932" r:id="rId14"/>
    <p:sldId id="908" r:id="rId15"/>
    <p:sldId id="909" r:id="rId16"/>
    <p:sldId id="910" r:id="rId17"/>
    <p:sldId id="927" r:id="rId18"/>
    <p:sldId id="928"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43CED8-88E9-4445-8AFC-3F8E310A1E81}" v="15" dt="2025-08-13T09:08:45.0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8" d="100"/>
          <a:sy n="68" d="100"/>
        </p:scale>
        <p:origin x="7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CA43CED8-88E9-4445-8AFC-3F8E310A1E81}"/>
    <pc:docChg chg="undo custSel addSld delSld modSld sldOrd">
      <pc:chgData name="Ishan Budhiraja" userId="eb133298-5430-499e-863b-c83ca00bb7f6" providerId="ADAL" clId="{CA43CED8-88E9-4445-8AFC-3F8E310A1E81}" dt="2025-08-13T09:21:22.946" v="127" actId="1035"/>
      <pc:docMkLst>
        <pc:docMk/>
      </pc:docMkLst>
      <pc:sldChg chg="addSp delSp modSp mod ord setBg">
        <pc:chgData name="Ishan Budhiraja" userId="eb133298-5430-499e-863b-c83ca00bb7f6" providerId="ADAL" clId="{CA43CED8-88E9-4445-8AFC-3F8E310A1E81}" dt="2025-08-13T09:17:58.188" v="90"/>
        <pc:sldMkLst>
          <pc:docMk/>
          <pc:sldMk cId="1427724432" sldId="888"/>
        </pc:sldMkLst>
        <pc:spChg chg="mod">
          <ac:chgData name="Ishan Budhiraja" userId="eb133298-5430-499e-863b-c83ca00bb7f6" providerId="ADAL" clId="{CA43CED8-88E9-4445-8AFC-3F8E310A1E81}" dt="2025-08-13T09:07:40.754" v="64" actId="14100"/>
          <ac:spMkLst>
            <pc:docMk/>
            <pc:sldMk cId="1427724432" sldId="888"/>
            <ac:spMk id="2" creationId="{1E29F4E3-97F4-4A6A-852B-6E46824526D3}"/>
          </ac:spMkLst>
        </pc:spChg>
        <pc:spChg chg="mod ord">
          <ac:chgData name="Ishan Budhiraja" userId="eb133298-5430-499e-863b-c83ca00bb7f6" providerId="ADAL" clId="{CA43CED8-88E9-4445-8AFC-3F8E310A1E81}" dt="2025-08-13T09:07:47.297" v="66" actId="27636"/>
          <ac:spMkLst>
            <pc:docMk/>
            <pc:sldMk cId="1427724432" sldId="888"/>
            <ac:spMk id="3" creationId="{44C95476-B2AA-4C76-906A-694F02485217}"/>
          </ac:spMkLst>
        </pc:spChg>
        <pc:spChg chg="add del">
          <ac:chgData name="Ishan Budhiraja" userId="eb133298-5430-499e-863b-c83ca00bb7f6" providerId="ADAL" clId="{CA43CED8-88E9-4445-8AFC-3F8E310A1E81}" dt="2025-08-13T09:03:51.216" v="5" actId="26606"/>
          <ac:spMkLst>
            <pc:docMk/>
            <pc:sldMk cId="1427724432" sldId="888"/>
            <ac:spMk id="1031" creationId="{D7FF9F1B-2FE4-4C47-AE86-61AF9A0A5C5C}"/>
          </ac:spMkLst>
        </pc:spChg>
        <pc:spChg chg="add del">
          <ac:chgData name="Ishan Budhiraja" userId="eb133298-5430-499e-863b-c83ca00bb7f6" providerId="ADAL" clId="{CA43CED8-88E9-4445-8AFC-3F8E310A1E81}" dt="2025-08-13T09:03:51.216" v="5" actId="26606"/>
          <ac:spMkLst>
            <pc:docMk/>
            <pc:sldMk cId="1427724432" sldId="888"/>
            <ac:spMk id="1033" creationId="{1A2AE32A-13F5-4BB2-B882-CD31344A6798}"/>
          </ac:spMkLst>
        </pc:spChg>
        <pc:spChg chg="add del">
          <ac:chgData name="Ishan Budhiraja" userId="eb133298-5430-499e-863b-c83ca00bb7f6" providerId="ADAL" clId="{CA43CED8-88E9-4445-8AFC-3F8E310A1E81}" dt="2025-08-13T09:03:51.216" v="5" actId="26606"/>
          <ac:spMkLst>
            <pc:docMk/>
            <pc:sldMk cId="1427724432" sldId="888"/>
            <ac:spMk id="1035" creationId="{B339C689-80E0-4CF1-953E-9AFC467262EF}"/>
          </ac:spMkLst>
        </pc:spChg>
        <pc:spChg chg="add del">
          <ac:chgData name="Ishan Budhiraja" userId="eb133298-5430-499e-863b-c83ca00bb7f6" providerId="ADAL" clId="{CA43CED8-88E9-4445-8AFC-3F8E310A1E81}" dt="2025-08-13T09:03:53.467" v="7" actId="26606"/>
          <ac:spMkLst>
            <pc:docMk/>
            <pc:sldMk cId="1427724432" sldId="888"/>
            <ac:spMk id="1037" creationId="{AC546BE4-C7A3-4A47-9FA5-0866D5E656B4}"/>
          </ac:spMkLst>
        </pc:spChg>
        <pc:spChg chg="add del">
          <ac:chgData name="Ishan Budhiraja" userId="eb133298-5430-499e-863b-c83ca00bb7f6" providerId="ADAL" clId="{CA43CED8-88E9-4445-8AFC-3F8E310A1E81}" dt="2025-08-13T09:03:55.131" v="9" actId="26606"/>
          <ac:spMkLst>
            <pc:docMk/>
            <pc:sldMk cId="1427724432" sldId="888"/>
            <ac:spMk id="1039" creationId="{D7FF9F1B-2FE4-4C47-AE86-61AF9A0A5C5C}"/>
          </ac:spMkLst>
        </pc:spChg>
        <pc:spChg chg="add del">
          <ac:chgData name="Ishan Budhiraja" userId="eb133298-5430-499e-863b-c83ca00bb7f6" providerId="ADAL" clId="{CA43CED8-88E9-4445-8AFC-3F8E310A1E81}" dt="2025-08-13T09:03:55.131" v="9" actId="26606"/>
          <ac:spMkLst>
            <pc:docMk/>
            <pc:sldMk cId="1427724432" sldId="888"/>
            <ac:spMk id="1040" creationId="{1A2AE32A-13F5-4BB2-B882-CD31344A6798}"/>
          </ac:spMkLst>
        </pc:spChg>
        <pc:spChg chg="add del">
          <ac:chgData name="Ishan Budhiraja" userId="eb133298-5430-499e-863b-c83ca00bb7f6" providerId="ADAL" clId="{CA43CED8-88E9-4445-8AFC-3F8E310A1E81}" dt="2025-08-13T09:03:55.131" v="9" actId="26606"/>
          <ac:spMkLst>
            <pc:docMk/>
            <pc:sldMk cId="1427724432" sldId="888"/>
            <ac:spMk id="1041" creationId="{B339C689-80E0-4CF1-953E-9AFC467262EF}"/>
          </ac:spMkLst>
        </pc:spChg>
        <pc:spChg chg="add del">
          <ac:chgData name="Ishan Budhiraja" userId="eb133298-5430-499e-863b-c83ca00bb7f6" providerId="ADAL" clId="{CA43CED8-88E9-4445-8AFC-3F8E310A1E81}" dt="2025-08-13T09:03:58.894" v="11" actId="26606"/>
          <ac:spMkLst>
            <pc:docMk/>
            <pc:sldMk cId="1427724432" sldId="888"/>
            <ac:spMk id="1043" creationId="{7DAA46B9-B7E8-4487-B28E-C63A6EB7AA27}"/>
          </ac:spMkLst>
        </pc:spChg>
        <pc:spChg chg="add del">
          <ac:chgData name="Ishan Budhiraja" userId="eb133298-5430-499e-863b-c83ca00bb7f6" providerId="ADAL" clId="{CA43CED8-88E9-4445-8AFC-3F8E310A1E81}" dt="2025-08-13T09:03:58.894" v="11" actId="26606"/>
          <ac:spMkLst>
            <pc:docMk/>
            <pc:sldMk cId="1427724432" sldId="888"/>
            <ac:spMk id="1044" creationId="{C866818C-1E5F-475A-B310-3C06B555FB69}"/>
          </ac:spMkLst>
        </pc:spChg>
        <pc:spChg chg="add del">
          <ac:chgData name="Ishan Budhiraja" userId="eb133298-5430-499e-863b-c83ca00bb7f6" providerId="ADAL" clId="{CA43CED8-88E9-4445-8AFC-3F8E310A1E81}" dt="2025-08-13T09:03:58.894" v="11" actId="26606"/>
          <ac:spMkLst>
            <pc:docMk/>
            <pc:sldMk cId="1427724432" sldId="888"/>
            <ac:spMk id="1045" creationId="{D12AFDE8-E1ED-4A49-B8B3-4953F4B8ACB9}"/>
          </ac:spMkLst>
        </pc:spChg>
        <pc:spChg chg="add">
          <ac:chgData name="Ishan Budhiraja" userId="eb133298-5430-499e-863b-c83ca00bb7f6" providerId="ADAL" clId="{CA43CED8-88E9-4445-8AFC-3F8E310A1E81}" dt="2025-08-13T09:03:58.968" v="12" actId="26606"/>
          <ac:spMkLst>
            <pc:docMk/>
            <pc:sldMk cId="1427724432" sldId="888"/>
            <ac:spMk id="1047" creationId="{E15A8E7F-571A-4176-B1C6-908E9313149E}"/>
          </ac:spMkLst>
        </pc:spChg>
        <pc:spChg chg="add">
          <ac:chgData name="Ishan Budhiraja" userId="eb133298-5430-499e-863b-c83ca00bb7f6" providerId="ADAL" clId="{CA43CED8-88E9-4445-8AFC-3F8E310A1E81}" dt="2025-08-13T09:03:58.968" v="12" actId="26606"/>
          <ac:spMkLst>
            <pc:docMk/>
            <pc:sldMk cId="1427724432" sldId="888"/>
            <ac:spMk id="1048" creationId="{42F60337-6B63-4D1A-9C4D-147DA74E2EEA}"/>
          </ac:spMkLst>
        </pc:spChg>
        <pc:spChg chg="add">
          <ac:chgData name="Ishan Budhiraja" userId="eb133298-5430-499e-863b-c83ca00bb7f6" providerId="ADAL" clId="{CA43CED8-88E9-4445-8AFC-3F8E310A1E81}" dt="2025-08-13T09:03:58.968" v="12" actId="26606"/>
          <ac:spMkLst>
            <pc:docMk/>
            <pc:sldMk cId="1427724432" sldId="888"/>
            <ac:spMk id="1049" creationId="{3A08153E-AD5C-4C0F-9242-05D7FFBE8484}"/>
          </ac:spMkLst>
        </pc:spChg>
        <pc:picChg chg="mod">
          <ac:chgData name="Ishan Budhiraja" userId="eb133298-5430-499e-863b-c83ca00bb7f6" providerId="ADAL" clId="{CA43CED8-88E9-4445-8AFC-3F8E310A1E81}" dt="2025-08-13T09:08:48.543" v="82" actId="14100"/>
          <ac:picMkLst>
            <pc:docMk/>
            <pc:sldMk cId="1427724432" sldId="888"/>
            <ac:picMk id="6" creationId="{04A804EA-DDEE-469E-8960-9BE65DACC90E}"/>
          </ac:picMkLst>
        </pc:picChg>
        <pc:picChg chg="add mod ord">
          <ac:chgData name="Ishan Budhiraja" userId="eb133298-5430-499e-863b-c83ca00bb7f6" providerId="ADAL" clId="{CA43CED8-88E9-4445-8AFC-3F8E310A1E81}" dt="2025-08-13T09:08:45.046" v="81" actId="14100"/>
          <ac:picMkLst>
            <pc:docMk/>
            <pc:sldMk cId="1427724432" sldId="888"/>
            <ac:picMk id="1026" creationId="{C121FAFE-2333-4267-8AC2-FF6A17BBC6F0}"/>
          </ac:picMkLst>
        </pc:picChg>
      </pc:sldChg>
      <pc:sldChg chg="ord">
        <pc:chgData name="Ishan Budhiraja" userId="eb133298-5430-499e-863b-c83ca00bb7f6" providerId="ADAL" clId="{CA43CED8-88E9-4445-8AFC-3F8E310A1E81}" dt="2025-08-13T09:17:13.223" v="86" actId="20578"/>
        <pc:sldMkLst>
          <pc:docMk/>
          <pc:sldMk cId="1286350703" sldId="891"/>
        </pc:sldMkLst>
      </pc:sldChg>
      <pc:sldChg chg="ord">
        <pc:chgData name="Ishan Budhiraja" userId="eb133298-5430-499e-863b-c83ca00bb7f6" providerId="ADAL" clId="{CA43CED8-88E9-4445-8AFC-3F8E310A1E81}" dt="2025-08-13T09:18:00.442" v="92"/>
        <pc:sldMkLst>
          <pc:docMk/>
          <pc:sldMk cId="3979753725" sldId="892"/>
        </pc:sldMkLst>
      </pc:sldChg>
      <pc:sldChg chg="del">
        <pc:chgData name="Ishan Budhiraja" userId="eb133298-5430-499e-863b-c83ca00bb7f6" providerId="ADAL" clId="{CA43CED8-88E9-4445-8AFC-3F8E310A1E81}" dt="2025-08-13T09:16:33.957" v="83" actId="47"/>
        <pc:sldMkLst>
          <pc:docMk/>
          <pc:sldMk cId="1712024153" sldId="899"/>
        </pc:sldMkLst>
      </pc:sldChg>
      <pc:sldChg chg="delSp modSp add mod">
        <pc:chgData name="Ishan Budhiraja" userId="eb133298-5430-499e-863b-c83ca00bb7f6" providerId="ADAL" clId="{CA43CED8-88E9-4445-8AFC-3F8E310A1E81}" dt="2025-08-13T09:21:22.946" v="127" actId="1035"/>
        <pc:sldMkLst>
          <pc:docMk/>
          <pc:sldMk cId="1618784648" sldId="932"/>
        </pc:sldMkLst>
        <pc:spChg chg="mod">
          <ac:chgData name="Ishan Budhiraja" userId="eb133298-5430-499e-863b-c83ca00bb7f6" providerId="ADAL" clId="{CA43CED8-88E9-4445-8AFC-3F8E310A1E81}" dt="2025-08-13T09:19:35.122" v="102" actId="207"/>
          <ac:spMkLst>
            <pc:docMk/>
            <pc:sldMk cId="1618784648" sldId="932"/>
            <ac:spMk id="2" creationId="{D5147194-9A22-49A9-AD85-233FA22DB4D3}"/>
          </ac:spMkLst>
        </pc:spChg>
        <pc:spChg chg="mod">
          <ac:chgData name="Ishan Budhiraja" userId="eb133298-5430-499e-863b-c83ca00bb7f6" providerId="ADAL" clId="{CA43CED8-88E9-4445-8AFC-3F8E310A1E81}" dt="2025-08-13T09:21:22.946" v="127" actId="1035"/>
          <ac:spMkLst>
            <pc:docMk/>
            <pc:sldMk cId="1618784648" sldId="932"/>
            <ac:spMk id="3" creationId="{FC51F066-98AE-47B1-A4F8-DCCF9EE72AFB}"/>
          </ac:spMkLst>
        </pc:spChg>
        <pc:picChg chg="del">
          <ac:chgData name="Ishan Budhiraja" userId="eb133298-5430-499e-863b-c83ca00bb7f6" providerId="ADAL" clId="{CA43CED8-88E9-4445-8AFC-3F8E310A1E81}" dt="2025-08-13T09:19:04.948" v="94" actId="478"/>
          <ac:picMkLst>
            <pc:docMk/>
            <pc:sldMk cId="1618784648" sldId="932"/>
            <ac:picMk id="5" creationId="{0A921FA4-7945-49DC-9891-80047A291B4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649A-1505-463F-8A62-F03A5B1FAC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E1F119EE-B8E7-4591-AAB1-3A8C5838C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9BDCFC1-88F0-4904-B2FE-33D060C2CE30}"/>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5" name="Footer Placeholder 4">
            <a:extLst>
              <a:ext uri="{FF2B5EF4-FFF2-40B4-BE49-F238E27FC236}">
                <a16:creationId xmlns:a16="http://schemas.microsoft.com/office/drawing/2014/main" id="{EA7669CC-9DFC-49D8-8FA2-D62448EB475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E37B094-5330-4678-9A63-D8D4C0F57FBC}"/>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262904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67607-D644-4CF8-8982-BB6D14F141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B3ABD4D-84B3-4117-9536-49ED7619A0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59B4260-957F-4559-95C3-C3AAF75405E3}"/>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5" name="Footer Placeholder 4">
            <a:extLst>
              <a:ext uri="{FF2B5EF4-FFF2-40B4-BE49-F238E27FC236}">
                <a16:creationId xmlns:a16="http://schemas.microsoft.com/office/drawing/2014/main" id="{CF8D722E-8367-4BB0-ACD8-D44B026486A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17BDF3B-7716-4898-A0F6-D792F95DC30D}"/>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178721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3B29B-82B1-4CA7-931E-E87517EABC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EE9B45B-05DA-4A6D-9AF7-7B45433597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7EE0E2-2E53-44DA-870E-AB935491A609}"/>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5" name="Footer Placeholder 4">
            <a:extLst>
              <a:ext uri="{FF2B5EF4-FFF2-40B4-BE49-F238E27FC236}">
                <a16:creationId xmlns:a16="http://schemas.microsoft.com/office/drawing/2014/main" id="{31B57EA7-965A-4486-B72F-C3844D5EBF2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0FB24E5-8D3F-4048-870B-C906E79D2ABA}"/>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3097500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3DDE1-068F-403B-9CC9-354559944AF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80338D6-2CDF-4451-833D-6D625E30D8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8BEDEFE0-D9A2-4C7E-8968-757E04DD4D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0205CA4F-4AFA-4B98-84E7-925734F83BA4}"/>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6" name="Footer Placeholder 5">
            <a:extLst>
              <a:ext uri="{FF2B5EF4-FFF2-40B4-BE49-F238E27FC236}">
                <a16:creationId xmlns:a16="http://schemas.microsoft.com/office/drawing/2014/main" id="{D2055416-7C7B-48FA-A509-A53D9BE44DF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8B2815A-3FB1-4923-8332-D59CE4F635FB}"/>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2343783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B601E-AC46-42A2-BFD7-83DB2D88763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8A5BCC63-AD06-4508-9688-01CD623B08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55DFE5-DFE6-496E-B965-2724D1BA95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10F0A78-50B9-478E-8F3A-FB6334483B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3437C5-A126-4206-9533-5FF2AE4F0E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1BFD1BA-6B41-4DAC-B68B-3C684189A059}"/>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8" name="Footer Placeholder 7">
            <a:extLst>
              <a:ext uri="{FF2B5EF4-FFF2-40B4-BE49-F238E27FC236}">
                <a16:creationId xmlns:a16="http://schemas.microsoft.com/office/drawing/2014/main" id="{05A7C985-E04D-419B-B187-14222E520B6F}"/>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552CC07A-2B74-4579-BD60-45ADE4FCD7F2}"/>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34040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4783B-3B55-4FE2-9DEF-838EC2866A9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BBCCE60-0B20-42A8-98E5-1F8CEB541DE7}"/>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4" name="Footer Placeholder 3">
            <a:extLst>
              <a:ext uri="{FF2B5EF4-FFF2-40B4-BE49-F238E27FC236}">
                <a16:creationId xmlns:a16="http://schemas.microsoft.com/office/drawing/2014/main" id="{E7597B82-1FF2-4F90-A576-0562EAF9F97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32E26E5-C89E-4636-B60F-D998FF9031CC}"/>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412151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02D112-CCAA-45FB-966D-A801CDE0B447}"/>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3" name="Footer Placeholder 2">
            <a:extLst>
              <a:ext uri="{FF2B5EF4-FFF2-40B4-BE49-F238E27FC236}">
                <a16:creationId xmlns:a16="http://schemas.microsoft.com/office/drawing/2014/main" id="{D9389891-C4FF-46D8-8C1E-5C480F6FD8F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7ECF3B4E-C618-41EC-BB47-857F05BF6572}"/>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1162964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361D8-87CF-4FA6-93F4-CB96069945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DED1A9EC-1B8E-42E8-B9AE-C08ECC9E89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530A169-0E11-4F3E-AAB8-7CA4E5B8C8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6826A6-C19A-4C48-93F7-8E8F09BE1D2C}"/>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6" name="Footer Placeholder 5">
            <a:extLst>
              <a:ext uri="{FF2B5EF4-FFF2-40B4-BE49-F238E27FC236}">
                <a16:creationId xmlns:a16="http://schemas.microsoft.com/office/drawing/2014/main" id="{E9F95B21-B936-4984-A421-1FB209B59FB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226B6FB-0A68-4ECF-9B4D-9CE1A711FE15}"/>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12654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2BE73-B2C5-40D0-8FBC-975B8EF788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E160DEE-6670-4DF7-A85B-1EEF95B613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095A627-A36D-456B-AEAB-8D1D01127F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DA73B6-0B15-4620-BC7F-7234C8DA12E4}"/>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6" name="Footer Placeholder 5">
            <a:extLst>
              <a:ext uri="{FF2B5EF4-FFF2-40B4-BE49-F238E27FC236}">
                <a16:creationId xmlns:a16="http://schemas.microsoft.com/office/drawing/2014/main" id="{797FAAB0-9704-49CA-84CA-44C68FF5E04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055D856-F22A-414B-86F2-D90E5AAF9C5D}"/>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312252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101D7-BDBE-49CC-A82A-8BDE906632B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3397258-F749-4941-82D2-1F8443E920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F0A1D7B-6868-4299-9259-147E8EC50127}"/>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5" name="Footer Placeholder 4">
            <a:extLst>
              <a:ext uri="{FF2B5EF4-FFF2-40B4-BE49-F238E27FC236}">
                <a16:creationId xmlns:a16="http://schemas.microsoft.com/office/drawing/2014/main" id="{296B3AD5-FE78-442D-83B2-E3B0E00A9CA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65F4B42-B82A-4017-9AAD-B91C044531B2}"/>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3596133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607632-4EEA-4A25-903E-CB95EC1E5A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78D72AD-3C35-49D6-8405-6DE725EB1E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95B03E-A2AD-4BA7-A793-04F3E23832C8}"/>
              </a:ext>
            </a:extLst>
          </p:cNvPr>
          <p:cNvSpPr>
            <a:spLocks noGrp="1"/>
          </p:cNvSpPr>
          <p:nvPr>
            <p:ph type="dt" sz="half" idx="10"/>
          </p:nvPr>
        </p:nvSpPr>
        <p:spPr/>
        <p:txBody>
          <a:bodyPr/>
          <a:lstStyle/>
          <a:p>
            <a:fld id="{FF414D9E-6F36-49EE-980D-84E268662985}" type="datetimeFigureOut">
              <a:rPr lang="en-IN" smtClean="0"/>
              <a:t>13-08-2025</a:t>
            </a:fld>
            <a:endParaRPr lang="en-IN"/>
          </a:p>
        </p:txBody>
      </p:sp>
      <p:sp>
        <p:nvSpPr>
          <p:cNvPr id="5" name="Footer Placeholder 4">
            <a:extLst>
              <a:ext uri="{FF2B5EF4-FFF2-40B4-BE49-F238E27FC236}">
                <a16:creationId xmlns:a16="http://schemas.microsoft.com/office/drawing/2014/main" id="{D85F4631-EF08-4CA2-92AA-4B150327BDD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8FD92C5-084A-4778-BB3B-32DB0AD41D21}"/>
              </a:ext>
            </a:extLst>
          </p:cNvPr>
          <p:cNvSpPr>
            <a:spLocks noGrp="1"/>
          </p:cNvSpPr>
          <p:nvPr>
            <p:ph type="sldNum" sz="quarter" idx="12"/>
          </p:nvPr>
        </p:nvSpPr>
        <p:spPr/>
        <p:txBody>
          <a:bodyPr/>
          <a:lstStyle/>
          <a:p>
            <a:fld id="{B635CAD8-FFED-435E-8B7A-7060E69E3406}" type="slidenum">
              <a:rPr lang="en-IN" smtClean="0"/>
              <a:t>‹#›</a:t>
            </a:fld>
            <a:endParaRPr lang="en-IN"/>
          </a:p>
        </p:txBody>
      </p:sp>
    </p:spTree>
    <p:extLst>
      <p:ext uri="{BB962C8B-B14F-4D97-AF65-F5344CB8AC3E}">
        <p14:creationId xmlns:p14="http://schemas.microsoft.com/office/powerpoint/2010/main" val="3081737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95C5C9-164C-46B3-A87E-7660D39D3106}" type="datetime2">
              <a:rPr lang="en-US" smtClean="0"/>
              <a:t>Wednesday, August 13,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7951666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DDCFF8A-AAF8-4A12-8A91-9CA0EAF6CBB9}" type="datetime2">
              <a:rPr lang="en-US" smtClean="0"/>
              <a:t>Wednesday, August 13,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0514891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CC25C3-021A-4B0B-8F70-0C181FE1CF45}" type="datetime2">
              <a:rPr lang="en-US" smtClean="0"/>
              <a:t>Wednesday, August 13, 2025</a:t>
            </a:fld>
            <a:endParaRPr lang="en-US"/>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1525898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23D88D-8CEC-4ED9-A53B-5596187D9A16}" type="datetime2">
              <a:rPr lang="en-US" smtClean="0"/>
              <a:t>Wednesday, August 13, 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0645565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CCD382-DFDA-4722-A27A-59C21AD112F2}" type="datetime2">
              <a:rPr lang="en-US" smtClean="0"/>
              <a:t>Wednesday, August 13, 2025</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9804120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2F2A30D-1C09-413F-AAB1-38F366000715}" type="datetime2">
              <a:rPr lang="en-US" smtClean="0"/>
              <a:t>Wednesday, August 13, 2025</a:t>
            </a:fld>
            <a:endParaRPr lang="en-US"/>
          </a:p>
        </p:txBody>
      </p:sp>
      <p:sp>
        <p:nvSpPr>
          <p:cNvPr id="5" name="Footer Placeholder 3"/>
          <p:cNvSpPr>
            <a:spLocks noGrp="1"/>
          </p:cNvSpPr>
          <p:nvPr>
            <p:ph type="ftr" sz="quarter" idx="11"/>
          </p:nvPr>
        </p:nvSpPr>
        <p:spPr/>
        <p:txBody>
          <a:bodyPr/>
          <a:lstStyle/>
          <a:p>
            <a:r>
              <a:rPr lang="en-US"/>
              <a:t>Sample Footer Text</a:t>
            </a:r>
          </a:p>
        </p:txBody>
      </p:sp>
      <p:sp>
        <p:nvSpPr>
          <p:cNvPr id="6" name="Slide Number Placeholder 4"/>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253551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DB82B9C-D65E-4F64-95C3-B10F3B00F0D9}" type="datetime2">
              <a:rPr lang="en-US" smtClean="0"/>
              <a:t>Wednesday, August 13, 2025</a:t>
            </a:fld>
            <a:endParaRPr lang="en-US"/>
          </a:p>
        </p:txBody>
      </p:sp>
      <p:sp>
        <p:nvSpPr>
          <p:cNvPr id="5" name="Footer Placeholder 2"/>
          <p:cNvSpPr>
            <a:spLocks noGrp="1"/>
          </p:cNvSpPr>
          <p:nvPr>
            <p:ph type="ftr" sz="quarter" idx="11"/>
          </p:nvPr>
        </p:nvSpPr>
        <p:spPr/>
        <p:txBody>
          <a:bodyPr/>
          <a:lstStyle/>
          <a:p>
            <a:r>
              <a:rPr lang="en-US"/>
              <a:t>Sample Footer Text</a:t>
            </a:r>
          </a:p>
        </p:txBody>
      </p:sp>
      <p:sp>
        <p:nvSpPr>
          <p:cNvPr id="6" name="Slide Number Placeholder 3"/>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3436104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7F5FDCC-6AAC-4A08-B9E0-3793AB5E64C3}" type="datetime2">
              <a:rPr lang="en-US" smtClean="0"/>
              <a:t>Wednesday, August 13, 2025</a:t>
            </a:fld>
            <a:endParaRPr lang="en-US"/>
          </a:p>
        </p:txBody>
      </p:sp>
      <p:sp>
        <p:nvSpPr>
          <p:cNvPr id="5" name="Footer Placeholder 5"/>
          <p:cNvSpPr>
            <a:spLocks noGrp="1"/>
          </p:cNvSpPr>
          <p:nvPr>
            <p:ph type="ftr" sz="quarter" idx="11"/>
          </p:nvPr>
        </p:nvSpPr>
        <p:spPr/>
        <p:txBody>
          <a:bodyPr/>
          <a:lstStyle/>
          <a:p>
            <a:r>
              <a:rPr lang="en-US"/>
              <a:t>Sample Footer Text</a:t>
            </a:r>
          </a:p>
        </p:txBody>
      </p:sp>
      <p:sp>
        <p:nvSpPr>
          <p:cNvPr id="6"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3660562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9FE94D-439C-40F1-900E-BC07940E3988}" type="datetime2">
              <a:rPr lang="en-US" smtClean="0"/>
              <a:t>Wednesday, August 13, 2025</a:t>
            </a:fld>
            <a:endParaRPr lang="en-US"/>
          </a:p>
        </p:txBody>
      </p:sp>
      <p:sp>
        <p:nvSpPr>
          <p:cNvPr id="6" name="Footer Placeholder 5"/>
          <p:cNvSpPr>
            <a:spLocks noGrp="1"/>
          </p:cNvSpPr>
          <p:nvPr>
            <p:ph type="ftr" sz="quarter" idx="11"/>
          </p:nvPr>
        </p:nvSpPr>
        <p:spPr/>
        <p:txBody>
          <a:bodyPr/>
          <a:lstStyle/>
          <a:p>
            <a:r>
              <a:rPr lang="en-US"/>
              <a:t>Sample Footer Text</a:t>
            </a:r>
          </a:p>
        </p:txBody>
      </p:sp>
      <p:sp>
        <p:nvSpPr>
          <p:cNvPr id="7" name="Slide Number Placeholder 6"/>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3576070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EA2CF1-0EB2-4673-802D-3371233E4A77}" type="datetime2">
              <a:rPr lang="en-US" smtClean="0"/>
              <a:t>Wednesday, August 13, 2025</a:t>
            </a:fld>
            <a:endParaRPr lang="en-US" dirty="0"/>
          </a:p>
        </p:txBody>
      </p:sp>
      <p:sp>
        <p:nvSpPr>
          <p:cNvPr id="6" name="Footer Placeholder 5"/>
          <p:cNvSpPr>
            <a:spLocks noGrp="1"/>
          </p:cNvSpPr>
          <p:nvPr>
            <p:ph type="ftr" sz="quarter" idx="11"/>
          </p:nvPr>
        </p:nvSpPr>
        <p:spPr/>
        <p:txBody>
          <a:bodyPr/>
          <a:lstStyle/>
          <a:p>
            <a:pPr algn="l"/>
            <a:r>
              <a:rPr lang="en-US"/>
              <a:t>Sample Footer Text</a:t>
            </a:r>
            <a:endParaRPr lang="en-US" dirty="0"/>
          </a:p>
        </p:txBody>
      </p:sp>
      <p:sp>
        <p:nvSpPr>
          <p:cNvPr id="7" name="Slide Number Placeholder 6"/>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486162978"/>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August 13,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1896050812"/>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August 13,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8051827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EA2CF1-0EB2-4673-802D-3371233E4A77}" type="datetime2">
              <a:rPr lang="en-US" smtClean="0"/>
              <a:t>Wednesday, August 13, 2025</a:t>
            </a:fld>
            <a:endParaRPr lang="en-US" dirty="0"/>
          </a:p>
        </p:txBody>
      </p:sp>
      <p:sp>
        <p:nvSpPr>
          <p:cNvPr id="5"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711330288"/>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EA2CF1-0EB2-4673-802D-3371233E4A77}" type="datetime2">
              <a:rPr lang="en-US" smtClean="0"/>
              <a:t>Wednesday, August 13, 2025</a:t>
            </a:fld>
            <a:endParaRPr lang="en-US" dirty="0"/>
          </a:p>
        </p:txBody>
      </p:sp>
      <p:sp>
        <p:nvSpPr>
          <p:cNvPr id="4"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2275174385"/>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DEA2CF1-0EB2-4673-802D-3371233E4A77}" type="datetime2">
              <a:rPr lang="en-US" smtClean="0"/>
              <a:t>Wednesday, August 13, 2025</a:t>
            </a:fld>
            <a:endParaRPr lang="en-US" dirty="0"/>
          </a:p>
        </p:txBody>
      </p:sp>
      <p:sp>
        <p:nvSpPr>
          <p:cNvPr id="4" name="Footer Placeholder 4"/>
          <p:cNvSpPr>
            <a:spLocks noGrp="1"/>
          </p:cNvSpPr>
          <p:nvPr>
            <p:ph type="ftr" sz="quarter" idx="11"/>
          </p:nvPr>
        </p:nvSpPr>
        <p:spPr/>
        <p:txBody>
          <a:bodyPr/>
          <a:lstStyle/>
          <a:p>
            <a:pPr algn="l"/>
            <a:r>
              <a:rPr lang="en-US"/>
              <a:t>Sample Footer Text</a:t>
            </a:r>
            <a:endParaRPr lang="en-US" dirty="0"/>
          </a:p>
        </p:txBody>
      </p:sp>
      <p:sp>
        <p:nvSpPr>
          <p:cNvPr id="6" name="Slide Number Placeholder 5"/>
          <p:cNvSpPr>
            <a:spLocks noGrp="1"/>
          </p:cNvSpPr>
          <p:nvPr>
            <p:ph type="sldNum" sz="quarter" idx="12"/>
          </p:nvPr>
        </p:nvSpPr>
        <p:spPr/>
        <p:txBody>
          <a:body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320616585"/>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75179A-1E2B-41AB-B400-4F1B4022FAEE}" type="datetime2">
              <a:rPr lang="en-US" smtClean="0"/>
              <a:t>Wednesday, August 13,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25889089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681D0F-6595-4F14-8EF3-954CD87C797B}" type="datetime2">
              <a:rPr lang="en-US" smtClean="0"/>
              <a:t>Wednesday, August 13, 2025</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1621B6DD-29C1-4FEA-923F-71EA1347694C}" type="slidenum">
              <a:rPr lang="en-US" smtClean="0"/>
              <a:t>‹#›</a:t>
            </a:fld>
            <a:endParaRPr lang="en-US"/>
          </a:p>
        </p:txBody>
      </p:sp>
    </p:spTree>
    <p:extLst>
      <p:ext uri="{BB962C8B-B14F-4D97-AF65-F5344CB8AC3E}">
        <p14:creationId xmlns:p14="http://schemas.microsoft.com/office/powerpoint/2010/main" val="4070180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image" Target="../media/image4.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AF1395-697E-4891-B9CC-9769BC65F8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D7CC7C4-72E4-4173-9BBF-38888C5CA4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F9A268A-65D5-4C18-B407-8B6398AFF0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414D9E-6F36-49EE-980D-84E268662985}" type="datetimeFigureOut">
              <a:rPr lang="en-IN" smtClean="0"/>
              <a:t>13-08-2025</a:t>
            </a:fld>
            <a:endParaRPr lang="en-IN"/>
          </a:p>
        </p:txBody>
      </p:sp>
      <p:sp>
        <p:nvSpPr>
          <p:cNvPr id="5" name="Footer Placeholder 4">
            <a:extLst>
              <a:ext uri="{FF2B5EF4-FFF2-40B4-BE49-F238E27FC236}">
                <a16:creationId xmlns:a16="http://schemas.microsoft.com/office/drawing/2014/main" id="{B76103CF-810A-48FF-B5F6-74AD900DEE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77BD8DD0-49C8-4367-B36A-E0F50635BD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35CAD8-FFED-435E-8B7A-7060E69E3406}" type="slidenum">
              <a:rPr lang="en-IN" smtClean="0"/>
              <a:t>‹#›</a:t>
            </a:fld>
            <a:endParaRPr lang="en-IN"/>
          </a:p>
        </p:txBody>
      </p:sp>
    </p:spTree>
    <p:extLst>
      <p:ext uri="{BB962C8B-B14F-4D97-AF65-F5344CB8AC3E}">
        <p14:creationId xmlns:p14="http://schemas.microsoft.com/office/powerpoint/2010/main" val="12118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DEA2CF1-0EB2-4673-802D-3371233E4A77}" type="datetime2">
              <a:rPr lang="en-US" smtClean="0"/>
              <a:t>Wednesday, August 13, 2025</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pPr algn="l"/>
            <a:r>
              <a:rPr lang="en-US"/>
              <a:t>Sample Footer Text</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621B6DD-29C1-4FEA-923F-71EA1347694C}" type="slidenum">
              <a:rPr lang="en-US" smtClean="0"/>
              <a:pPr/>
              <a:t>‹#›</a:t>
            </a:fld>
            <a:endParaRPr lang="en-US" dirty="0"/>
          </a:p>
        </p:txBody>
      </p:sp>
    </p:spTree>
    <p:extLst>
      <p:ext uri="{BB962C8B-B14F-4D97-AF65-F5344CB8AC3E}">
        <p14:creationId xmlns:p14="http://schemas.microsoft.com/office/powerpoint/2010/main" val="94212268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8D4D79-BFC9-47ED-A0B8-33230B3C338C}"/>
              </a:ext>
            </a:extLst>
          </p:cNvPr>
          <p:cNvSpPr>
            <a:spLocks noGrp="1"/>
          </p:cNvSpPr>
          <p:nvPr>
            <p:ph type="ctrTitle"/>
          </p:nvPr>
        </p:nvSpPr>
        <p:spPr>
          <a:xfrm>
            <a:off x="1285241" y="1008993"/>
            <a:ext cx="9231410" cy="3542045"/>
          </a:xfrm>
        </p:spPr>
        <p:txBody>
          <a:bodyPr anchor="b">
            <a:normAutofit/>
          </a:bodyPr>
          <a:lstStyle/>
          <a:p>
            <a:pPr algn="l"/>
            <a:r>
              <a:rPr lang="en-US" sz="8100"/>
              <a:t>Artificial Intelligence and Machine Learning</a:t>
            </a:r>
            <a:endParaRPr lang="en-IN" sz="8100"/>
          </a:p>
        </p:txBody>
      </p:sp>
      <p:sp>
        <p:nvSpPr>
          <p:cNvPr id="3" name="Subtitle 2">
            <a:extLst>
              <a:ext uri="{FF2B5EF4-FFF2-40B4-BE49-F238E27FC236}">
                <a16:creationId xmlns:a16="http://schemas.microsoft.com/office/drawing/2014/main" id="{51A16783-C0BB-40B2-8D54-0C8EF5824D8B}"/>
              </a:ext>
            </a:extLst>
          </p:cNvPr>
          <p:cNvSpPr>
            <a:spLocks noGrp="1"/>
          </p:cNvSpPr>
          <p:nvPr>
            <p:ph type="subTitle" idx="1"/>
          </p:nvPr>
        </p:nvSpPr>
        <p:spPr>
          <a:xfrm>
            <a:off x="1285241" y="4582814"/>
            <a:ext cx="7132335" cy="1312657"/>
          </a:xfrm>
        </p:spPr>
        <p:txBody>
          <a:bodyPr anchor="t">
            <a:normAutofit/>
          </a:bodyPr>
          <a:lstStyle/>
          <a:p>
            <a:pPr algn="l"/>
            <a:r>
              <a:rPr lang="en-US"/>
              <a:t>Lecture 8 </a:t>
            </a:r>
          </a:p>
          <a:p>
            <a:pPr algn="l"/>
            <a:r>
              <a:rPr lang="en-US"/>
              <a:t>Regression and Classification Performance Metrics </a:t>
            </a:r>
            <a:endParaRPr lang="en-IN"/>
          </a:p>
        </p:txBody>
      </p:sp>
    </p:spTree>
    <p:extLst>
      <p:ext uri="{BB962C8B-B14F-4D97-AF65-F5344CB8AC3E}">
        <p14:creationId xmlns:p14="http://schemas.microsoft.com/office/powerpoint/2010/main" val="2741633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64488-34CE-4D3E-8701-C7A0809BB63E}"/>
              </a:ext>
            </a:extLst>
          </p:cNvPr>
          <p:cNvSpPr>
            <a:spLocks noGrp="1"/>
          </p:cNvSpPr>
          <p:nvPr>
            <p:ph type="title"/>
          </p:nvPr>
        </p:nvSpPr>
        <p:spPr>
          <a:xfrm>
            <a:off x="266284" y="185432"/>
            <a:ext cx="9404723" cy="785239"/>
          </a:xfrm>
        </p:spPr>
        <p:txBody>
          <a:bodyPr/>
          <a:lstStyle/>
          <a:p>
            <a:r>
              <a:rPr lang="en-US" dirty="0">
                <a:solidFill>
                  <a:schemeClr val="tx1"/>
                </a:solidFill>
                <a:latin typeface="Times New Roman" panose="02020603050405020304" pitchFamily="18" charset="0"/>
                <a:cs typeface="Times New Roman" panose="02020603050405020304" pitchFamily="18" charset="0"/>
              </a:rPr>
              <a:t>Regression Performance Metrics</a:t>
            </a:r>
            <a:br>
              <a:rPr lang="en-US" dirty="0">
                <a:solidFill>
                  <a:schemeClr val="tx1"/>
                </a:solidFill>
                <a:latin typeface="Times New Roman" panose="02020603050405020304" pitchFamily="18" charset="0"/>
                <a:cs typeface="Times New Roman" panose="02020603050405020304" pitchFamily="18" charset="0"/>
              </a:rPr>
            </a:b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77FB9-D24F-4FED-BCE0-2008F2029907}"/>
              </a:ext>
            </a:extLst>
          </p:cNvPr>
          <p:cNvSpPr>
            <a:spLocks noGrp="1"/>
          </p:cNvSpPr>
          <p:nvPr>
            <p:ph idx="1"/>
          </p:nvPr>
        </p:nvSpPr>
        <p:spPr>
          <a:xfrm>
            <a:off x="266284" y="970671"/>
            <a:ext cx="11691254" cy="5584874"/>
          </a:xfrm>
        </p:spPr>
        <p:txBody>
          <a:bodyPr/>
          <a:lstStyle/>
          <a:p>
            <a:r>
              <a:rPr lang="en-US" b="1" dirty="0">
                <a:solidFill>
                  <a:srgbClr val="FFFF00"/>
                </a:solidFill>
                <a:latin typeface="Times New Roman" panose="02020603050405020304" pitchFamily="18" charset="0"/>
                <a:cs typeface="Times New Roman" panose="02020603050405020304" pitchFamily="18" charset="0"/>
              </a:rPr>
              <a:t>Mean Squared Error (MSE)</a:t>
            </a:r>
            <a:r>
              <a:rPr lang="en-US" dirty="0">
                <a:solidFill>
                  <a:srgbClr val="FFFF00"/>
                </a:solidFill>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Definition</a:t>
            </a:r>
            <a:r>
              <a:rPr lang="en-US" dirty="0">
                <a:latin typeface="Times New Roman" panose="02020603050405020304" pitchFamily="18" charset="0"/>
                <a:cs typeface="Times New Roman" panose="02020603050405020304" pitchFamily="18" charset="0"/>
              </a:rPr>
              <a:t>: The average of the squares of the differences between the predicted and actual values.</a:t>
            </a: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Use Case</a:t>
            </a:r>
            <a:r>
              <a:rPr lang="en-US" dirty="0">
                <a:latin typeface="Times New Roman" panose="02020603050405020304" pitchFamily="18" charset="0"/>
                <a:cs typeface="Times New Roman" panose="02020603050405020304" pitchFamily="18" charset="0"/>
              </a:rPr>
              <a:t>: Penalizes larger errors more than smaller ones, making it sensitive to outliers.</a:t>
            </a:r>
          </a:p>
          <a:p>
            <a:r>
              <a:rPr lang="en-US" b="1" dirty="0">
                <a:solidFill>
                  <a:srgbClr val="FFFF00"/>
                </a:solidFill>
                <a:latin typeface="Times New Roman" panose="02020603050405020304" pitchFamily="18" charset="0"/>
                <a:cs typeface="Times New Roman" panose="02020603050405020304" pitchFamily="18" charset="0"/>
              </a:rPr>
              <a:t>Mean Absolute Error (MAE)</a:t>
            </a:r>
            <a:r>
              <a:rPr lang="en-US" dirty="0">
                <a:solidFill>
                  <a:srgbClr val="FFFF00"/>
                </a:solidFill>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Definition</a:t>
            </a:r>
            <a:r>
              <a:rPr lang="en-US" dirty="0">
                <a:latin typeface="Times New Roman" panose="02020603050405020304" pitchFamily="18" charset="0"/>
                <a:cs typeface="Times New Roman" panose="02020603050405020304" pitchFamily="18" charset="0"/>
              </a:rPr>
              <a:t>: The average of the absolute differences between the predicted and actual values.</a:t>
            </a:r>
            <a:r>
              <a:rPr lang="en-US" b="1" dirty="0">
                <a:latin typeface="Times New Roman" panose="02020603050405020304" pitchFamily="18" charset="0"/>
                <a:cs typeface="Times New Roman" panose="02020603050405020304" pitchFamily="18" charset="0"/>
              </a:rPr>
              <a:t> </a:t>
            </a: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Use Case</a:t>
            </a:r>
            <a:r>
              <a:rPr lang="en-US" dirty="0">
                <a:latin typeface="Times New Roman" panose="02020603050405020304" pitchFamily="18" charset="0"/>
                <a:cs typeface="Times New Roman" panose="02020603050405020304" pitchFamily="18" charset="0"/>
              </a:rPr>
              <a:t>: Provides a linear score, which means all individual differences are weighted equally in the average.</a:t>
            </a:r>
          </a:p>
          <a:p>
            <a:pPr>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A61A891-6D08-4442-B1BD-FFBF086A3691}"/>
              </a:ext>
            </a:extLst>
          </p:cNvPr>
          <p:cNvPicPr>
            <a:picLocks noChangeAspect="1"/>
          </p:cNvPicPr>
          <p:nvPr/>
        </p:nvPicPr>
        <p:blipFill>
          <a:blip r:embed="rId2"/>
          <a:stretch>
            <a:fillRect/>
          </a:stretch>
        </p:blipFill>
        <p:spPr>
          <a:xfrm>
            <a:off x="4166087" y="1854806"/>
            <a:ext cx="2785248" cy="862378"/>
          </a:xfrm>
          <a:prstGeom prst="rect">
            <a:avLst/>
          </a:prstGeom>
        </p:spPr>
      </p:pic>
      <p:pic>
        <p:nvPicPr>
          <p:cNvPr id="7" name="Picture 6">
            <a:extLst>
              <a:ext uri="{FF2B5EF4-FFF2-40B4-BE49-F238E27FC236}">
                <a16:creationId xmlns:a16="http://schemas.microsoft.com/office/drawing/2014/main" id="{5CA05F90-195F-4C9E-8230-53D3B296FA07}"/>
              </a:ext>
            </a:extLst>
          </p:cNvPr>
          <p:cNvPicPr>
            <a:picLocks noChangeAspect="1"/>
          </p:cNvPicPr>
          <p:nvPr/>
        </p:nvPicPr>
        <p:blipFill>
          <a:blip r:embed="rId3"/>
          <a:stretch>
            <a:fillRect/>
          </a:stretch>
        </p:blipFill>
        <p:spPr>
          <a:xfrm>
            <a:off x="4227048" y="3942493"/>
            <a:ext cx="2785247" cy="928416"/>
          </a:xfrm>
          <a:prstGeom prst="rect">
            <a:avLst/>
          </a:prstGeom>
        </p:spPr>
      </p:pic>
    </p:spTree>
    <p:extLst>
      <p:ext uri="{BB962C8B-B14F-4D97-AF65-F5344CB8AC3E}">
        <p14:creationId xmlns:p14="http://schemas.microsoft.com/office/powerpoint/2010/main" val="1637185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64488-34CE-4D3E-8701-C7A0809BB63E}"/>
              </a:ext>
            </a:extLst>
          </p:cNvPr>
          <p:cNvSpPr>
            <a:spLocks noGrp="1"/>
          </p:cNvSpPr>
          <p:nvPr>
            <p:ph type="title"/>
          </p:nvPr>
        </p:nvSpPr>
        <p:spPr>
          <a:xfrm>
            <a:off x="266284" y="185432"/>
            <a:ext cx="9404723" cy="785239"/>
          </a:xfrm>
        </p:spPr>
        <p:txBody>
          <a:bodyPr/>
          <a:lstStyle/>
          <a:p>
            <a:r>
              <a:rPr lang="en-US" dirty="0">
                <a:solidFill>
                  <a:schemeClr val="tx1"/>
                </a:solidFill>
                <a:latin typeface="Times New Roman" panose="02020603050405020304" pitchFamily="18" charset="0"/>
                <a:cs typeface="Times New Roman" panose="02020603050405020304" pitchFamily="18" charset="0"/>
              </a:rPr>
              <a:t>Regression Performance Metrics</a:t>
            </a:r>
            <a:endParaRPr lang="en-IN"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1677FB9-D24F-4FED-BCE0-2008F2029907}"/>
              </a:ext>
            </a:extLst>
          </p:cNvPr>
          <p:cNvSpPr>
            <a:spLocks noGrp="1"/>
          </p:cNvSpPr>
          <p:nvPr>
            <p:ph idx="1"/>
          </p:nvPr>
        </p:nvSpPr>
        <p:spPr>
          <a:xfrm>
            <a:off x="266284" y="970671"/>
            <a:ext cx="11691254" cy="5584874"/>
          </a:xfrm>
        </p:spPr>
        <p:txBody>
          <a:bodyPr>
            <a:normAutofit fontScale="92500" lnSpcReduction="10000"/>
          </a:bodyPr>
          <a:lstStyle/>
          <a:p>
            <a:r>
              <a:rPr lang="en-US" b="1" dirty="0">
                <a:solidFill>
                  <a:srgbClr val="FFFF00"/>
                </a:solidFill>
                <a:latin typeface="Times New Roman" panose="02020603050405020304" pitchFamily="18" charset="0"/>
                <a:cs typeface="Times New Roman" panose="02020603050405020304" pitchFamily="18" charset="0"/>
              </a:rPr>
              <a:t>Root Mean Squared Error (RMSE)</a:t>
            </a:r>
            <a:r>
              <a:rPr lang="en-US" dirty="0">
                <a:solidFill>
                  <a:srgbClr val="FFFF00"/>
                </a:solidFill>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Definition</a:t>
            </a:r>
            <a:r>
              <a:rPr lang="en-US" dirty="0">
                <a:latin typeface="Times New Roman" panose="02020603050405020304" pitchFamily="18" charset="0"/>
                <a:cs typeface="Times New Roman" panose="02020603050405020304" pitchFamily="18" charset="0"/>
              </a:rPr>
              <a:t>: The square root of the Mean Squared Error. It provides the error in the same units as the output variable. </a:t>
            </a: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Use Case</a:t>
            </a:r>
            <a:r>
              <a:rPr lang="en-US" dirty="0">
                <a:latin typeface="Times New Roman" panose="02020603050405020304" pitchFamily="18" charset="0"/>
                <a:cs typeface="Times New Roman" panose="02020603050405020304" pitchFamily="18" charset="0"/>
              </a:rPr>
              <a:t>: More sensitive to outliers compared to MAE and useful when larger errors need to be penalized.</a:t>
            </a:r>
          </a:p>
          <a:p>
            <a:r>
              <a:rPr lang="en-US" b="1" dirty="0">
                <a:solidFill>
                  <a:srgbClr val="FFFF00"/>
                </a:solidFill>
                <a:latin typeface="Times New Roman" panose="02020603050405020304" pitchFamily="18" charset="0"/>
                <a:cs typeface="Times New Roman" panose="02020603050405020304" pitchFamily="18" charset="0"/>
              </a:rPr>
              <a:t>R-squared (R²) Score</a:t>
            </a:r>
            <a:r>
              <a:rPr lang="en-US" dirty="0">
                <a:solidFill>
                  <a:srgbClr val="FFFF00"/>
                </a:solidFill>
                <a:latin typeface="Times New Roman" panose="02020603050405020304" pitchFamily="18" charset="0"/>
                <a:cs typeface="Times New Roman" panose="02020603050405020304" pitchFamily="18" charset="0"/>
              </a:rPr>
              <a:t>:</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Definition</a:t>
            </a:r>
            <a:r>
              <a:rPr lang="en-US" dirty="0">
                <a:latin typeface="Times New Roman" panose="02020603050405020304" pitchFamily="18" charset="0"/>
                <a:cs typeface="Times New Roman" panose="02020603050405020304" pitchFamily="18" charset="0"/>
              </a:rPr>
              <a:t>: Represents the proportion of the variance in the dependent variable that is predictable from the independent variables. </a:t>
            </a: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Interpretation</a:t>
            </a:r>
            <a:r>
              <a:rPr lang="en-US" dirty="0">
                <a:latin typeface="Times New Roman" panose="02020603050405020304" pitchFamily="18" charset="0"/>
                <a:cs typeface="Times New Roman" panose="02020603050405020304" pitchFamily="18" charset="0"/>
              </a:rPr>
              <a:t>: An R² score of 1 indicates a perfect fit, while an R² score of 0 indicates that the model does not explain any of the variance in the target variable.</a:t>
            </a:r>
          </a:p>
          <a:p>
            <a:pPr>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b="1" dirty="0">
              <a:solidFill>
                <a:srgbClr val="FFFF00"/>
              </a:solidFill>
              <a:latin typeface="Times New Roman" panose="02020603050405020304" pitchFamily="18" charset="0"/>
              <a:cs typeface="Times New Roman" panose="02020603050405020304" pitchFamily="18" charset="0"/>
            </a:endParaRPr>
          </a:p>
          <a:p>
            <a:pPr marL="0" indent="0">
              <a:buNone/>
            </a:pPr>
            <a:endParaRPr lang="en-US" b="1" dirty="0">
              <a:solidFill>
                <a:srgbClr val="FFFF00"/>
              </a:solidFill>
              <a:latin typeface="Times New Roman" panose="02020603050405020304" pitchFamily="18" charset="0"/>
              <a:cs typeface="Times New Roman" panose="02020603050405020304" pitchFamily="18" charset="0"/>
            </a:endParaRPr>
          </a:p>
          <a:p>
            <a:endParaRPr lang="en-US" b="1" dirty="0">
              <a:solidFill>
                <a:srgbClr val="FFFF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85AA82D2-136B-4547-A4CB-1BCCD46C7901}"/>
              </a:ext>
            </a:extLst>
          </p:cNvPr>
          <p:cNvPicPr>
            <a:picLocks noChangeAspect="1"/>
          </p:cNvPicPr>
          <p:nvPr/>
        </p:nvPicPr>
        <p:blipFill>
          <a:blip r:embed="rId2"/>
          <a:stretch>
            <a:fillRect/>
          </a:stretch>
        </p:blipFill>
        <p:spPr>
          <a:xfrm>
            <a:off x="4285880" y="1755910"/>
            <a:ext cx="3684840" cy="1378188"/>
          </a:xfrm>
          <a:prstGeom prst="rect">
            <a:avLst/>
          </a:prstGeom>
        </p:spPr>
      </p:pic>
      <p:pic>
        <p:nvPicPr>
          <p:cNvPr id="9" name="Picture 8">
            <a:extLst>
              <a:ext uri="{FF2B5EF4-FFF2-40B4-BE49-F238E27FC236}">
                <a16:creationId xmlns:a16="http://schemas.microsoft.com/office/drawing/2014/main" id="{158C23BB-DB06-4F00-A628-A1E48A23EF21}"/>
              </a:ext>
            </a:extLst>
          </p:cNvPr>
          <p:cNvPicPr>
            <a:picLocks noChangeAspect="1"/>
          </p:cNvPicPr>
          <p:nvPr/>
        </p:nvPicPr>
        <p:blipFill>
          <a:blip r:embed="rId3"/>
          <a:stretch>
            <a:fillRect/>
          </a:stretch>
        </p:blipFill>
        <p:spPr>
          <a:xfrm>
            <a:off x="4285880" y="4416103"/>
            <a:ext cx="3820020" cy="1198751"/>
          </a:xfrm>
          <a:prstGeom prst="rect">
            <a:avLst/>
          </a:prstGeom>
        </p:spPr>
      </p:pic>
    </p:spTree>
    <p:extLst>
      <p:ext uri="{BB962C8B-B14F-4D97-AF65-F5344CB8AC3E}">
        <p14:creationId xmlns:p14="http://schemas.microsoft.com/office/powerpoint/2010/main" val="2610813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582C2-99E6-4264-989D-13D601A860B0}"/>
              </a:ext>
            </a:extLst>
          </p:cNvPr>
          <p:cNvSpPr>
            <a:spLocks noGrp="1"/>
          </p:cNvSpPr>
          <p:nvPr>
            <p:ph type="title"/>
          </p:nvPr>
        </p:nvSpPr>
        <p:spPr>
          <a:xfrm>
            <a:off x="106775" y="4878"/>
            <a:ext cx="9404723" cy="550627"/>
          </a:xfrm>
        </p:spPr>
        <p:txBody>
          <a:bodyPr/>
          <a:lstStyle/>
          <a:p>
            <a:r>
              <a:rPr lang="en-US" dirty="0">
                <a:solidFill>
                  <a:srgbClr val="FFFF00"/>
                </a:solidFill>
                <a:latin typeface="Times New Roman" panose="02020603050405020304" pitchFamily="18" charset="0"/>
                <a:cs typeface="Times New Roman" panose="02020603050405020304" pitchFamily="18" charset="0"/>
              </a:rPr>
              <a:t>Numerical on Regression Metrics</a:t>
            </a:r>
            <a:endParaRPr lang="en-IN" dirty="0">
              <a:solidFill>
                <a:srgbClr val="FFFF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F09415CB-9890-41F0-B88D-6EC20E32FB3A}"/>
              </a:ext>
            </a:extLst>
          </p:cNvPr>
          <p:cNvPicPr>
            <a:picLocks noChangeAspect="1"/>
          </p:cNvPicPr>
          <p:nvPr/>
        </p:nvPicPr>
        <p:blipFill>
          <a:blip r:embed="rId2"/>
          <a:stretch>
            <a:fillRect/>
          </a:stretch>
        </p:blipFill>
        <p:spPr>
          <a:xfrm>
            <a:off x="325462" y="840658"/>
            <a:ext cx="11399506" cy="5864980"/>
          </a:xfrm>
          <a:prstGeom prst="rect">
            <a:avLst/>
          </a:prstGeom>
        </p:spPr>
      </p:pic>
    </p:spTree>
    <p:extLst>
      <p:ext uri="{BB962C8B-B14F-4D97-AF65-F5344CB8AC3E}">
        <p14:creationId xmlns:p14="http://schemas.microsoft.com/office/powerpoint/2010/main" val="22635066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582C2-99E6-4264-989D-13D601A860B0}"/>
              </a:ext>
            </a:extLst>
          </p:cNvPr>
          <p:cNvSpPr>
            <a:spLocks noGrp="1"/>
          </p:cNvSpPr>
          <p:nvPr>
            <p:ph type="title"/>
          </p:nvPr>
        </p:nvSpPr>
        <p:spPr>
          <a:xfrm>
            <a:off x="106775" y="4878"/>
            <a:ext cx="9404723" cy="550627"/>
          </a:xfrm>
        </p:spPr>
        <p:txBody>
          <a:bodyPr/>
          <a:lstStyle/>
          <a:p>
            <a:r>
              <a:rPr lang="en-US" dirty="0">
                <a:solidFill>
                  <a:srgbClr val="FFFF00"/>
                </a:solidFill>
                <a:latin typeface="Times New Roman" panose="02020603050405020304" pitchFamily="18" charset="0"/>
                <a:cs typeface="Times New Roman" panose="02020603050405020304" pitchFamily="18" charset="0"/>
              </a:rPr>
              <a:t>Numerical on Regression Metrics</a:t>
            </a:r>
            <a:endParaRPr lang="en-IN" dirty="0">
              <a:solidFill>
                <a:srgbClr val="FFFF0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B99CA74E-5F18-4057-B058-988B2CC141D7}"/>
              </a:ext>
            </a:extLst>
          </p:cNvPr>
          <p:cNvPicPr>
            <a:picLocks noChangeAspect="1"/>
          </p:cNvPicPr>
          <p:nvPr/>
        </p:nvPicPr>
        <p:blipFill>
          <a:blip r:embed="rId2"/>
          <a:stretch>
            <a:fillRect/>
          </a:stretch>
        </p:blipFill>
        <p:spPr>
          <a:xfrm>
            <a:off x="106775" y="800868"/>
            <a:ext cx="6412012" cy="3896033"/>
          </a:xfrm>
          <a:prstGeom prst="rect">
            <a:avLst/>
          </a:prstGeom>
        </p:spPr>
      </p:pic>
      <p:pic>
        <p:nvPicPr>
          <p:cNvPr id="7" name="Picture 6">
            <a:extLst>
              <a:ext uri="{FF2B5EF4-FFF2-40B4-BE49-F238E27FC236}">
                <a16:creationId xmlns:a16="http://schemas.microsoft.com/office/drawing/2014/main" id="{4169CFD7-7211-4EAB-B075-72F7243A2913}"/>
              </a:ext>
            </a:extLst>
          </p:cNvPr>
          <p:cNvPicPr>
            <a:picLocks noChangeAspect="1"/>
          </p:cNvPicPr>
          <p:nvPr/>
        </p:nvPicPr>
        <p:blipFill>
          <a:blip r:embed="rId3"/>
          <a:stretch>
            <a:fillRect/>
          </a:stretch>
        </p:blipFill>
        <p:spPr>
          <a:xfrm>
            <a:off x="106775" y="4696901"/>
            <a:ext cx="6412012" cy="2013615"/>
          </a:xfrm>
          <a:prstGeom prst="rect">
            <a:avLst/>
          </a:prstGeom>
        </p:spPr>
      </p:pic>
      <p:pic>
        <p:nvPicPr>
          <p:cNvPr id="9" name="Picture 8">
            <a:extLst>
              <a:ext uri="{FF2B5EF4-FFF2-40B4-BE49-F238E27FC236}">
                <a16:creationId xmlns:a16="http://schemas.microsoft.com/office/drawing/2014/main" id="{0AD61E0E-207C-42E1-AB64-7842C13DD049}"/>
              </a:ext>
            </a:extLst>
          </p:cNvPr>
          <p:cNvPicPr>
            <a:picLocks noChangeAspect="1"/>
          </p:cNvPicPr>
          <p:nvPr/>
        </p:nvPicPr>
        <p:blipFill>
          <a:blip r:embed="rId4"/>
          <a:stretch>
            <a:fillRect/>
          </a:stretch>
        </p:blipFill>
        <p:spPr>
          <a:xfrm>
            <a:off x="6518787" y="800867"/>
            <a:ext cx="5560142" cy="4700281"/>
          </a:xfrm>
          <a:prstGeom prst="rect">
            <a:avLst/>
          </a:prstGeom>
        </p:spPr>
      </p:pic>
      <p:pic>
        <p:nvPicPr>
          <p:cNvPr id="11" name="Picture 10">
            <a:extLst>
              <a:ext uri="{FF2B5EF4-FFF2-40B4-BE49-F238E27FC236}">
                <a16:creationId xmlns:a16="http://schemas.microsoft.com/office/drawing/2014/main" id="{B09F6C66-C83F-4949-B76C-A7B44BF35C94}"/>
              </a:ext>
            </a:extLst>
          </p:cNvPr>
          <p:cNvPicPr>
            <a:picLocks noChangeAspect="1"/>
          </p:cNvPicPr>
          <p:nvPr/>
        </p:nvPicPr>
        <p:blipFill>
          <a:blip r:embed="rId5"/>
          <a:stretch>
            <a:fillRect/>
          </a:stretch>
        </p:blipFill>
        <p:spPr>
          <a:xfrm>
            <a:off x="6497177" y="5501149"/>
            <a:ext cx="5603362" cy="1209368"/>
          </a:xfrm>
          <a:prstGeom prst="rect">
            <a:avLst/>
          </a:prstGeom>
        </p:spPr>
      </p:pic>
    </p:spTree>
    <p:extLst>
      <p:ext uri="{BB962C8B-B14F-4D97-AF65-F5344CB8AC3E}">
        <p14:creationId xmlns:p14="http://schemas.microsoft.com/office/powerpoint/2010/main" val="913110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7194-9A22-49A9-AD85-233FA22DB4D3}"/>
              </a:ext>
            </a:extLst>
          </p:cNvPr>
          <p:cNvSpPr>
            <a:spLocks noGrp="1"/>
          </p:cNvSpPr>
          <p:nvPr>
            <p:ph type="title"/>
          </p:nvPr>
        </p:nvSpPr>
        <p:spPr>
          <a:xfrm>
            <a:off x="252216" y="241702"/>
            <a:ext cx="9404723" cy="771171"/>
          </a:xfrm>
        </p:spPr>
        <p:txBody>
          <a:bodyPr/>
          <a:lstStyle/>
          <a:p>
            <a:r>
              <a:rPr lang="en-US" dirty="0">
                <a:solidFill>
                  <a:srgbClr val="FFFF00"/>
                </a:solidFill>
                <a:latin typeface="Times New Roman" panose="02020603050405020304" pitchFamily="18" charset="0"/>
                <a:cs typeface="Times New Roman" panose="02020603050405020304" pitchFamily="18" charset="0"/>
              </a:rPr>
              <a:t>Classification Performance Metrics</a:t>
            </a:r>
            <a:endParaRPr lang="en-IN" dirty="0"/>
          </a:p>
        </p:txBody>
      </p:sp>
      <p:sp>
        <p:nvSpPr>
          <p:cNvPr id="3" name="Content Placeholder 2">
            <a:extLst>
              <a:ext uri="{FF2B5EF4-FFF2-40B4-BE49-F238E27FC236}">
                <a16:creationId xmlns:a16="http://schemas.microsoft.com/office/drawing/2014/main" id="{FC51F066-98AE-47B1-A4F8-DCCF9EE72AFB}"/>
              </a:ext>
            </a:extLst>
          </p:cNvPr>
          <p:cNvSpPr>
            <a:spLocks noGrp="1"/>
          </p:cNvSpPr>
          <p:nvPr>
            <p:ph idx="1"/>
          </p:nvPr>
        </p:nvSpPr>
        <p:spPr>
          <a:xfrm>
            <a:off x="252217" y="1181686"/>
            <a:ext cx="11592780" cy="5434612"/>
          </a:xfrm>
        </p:spPr>
        <p:txBody>
          <a:bodyPr>
            <a:normAutofit/>
          </a:bodyPr>
          <a:lstStyle/>
          <a:p>
            <a:pPr>
              <a:buFont typeface="Arial" panose="020B0604020202020204" pitchFamily="34" charset="0"/>
              <a:buChar char="•"/>
            </a:pPr>
            <a:r>
              <a:rPr lang="en-US" sz="2800" b="1" dirty="0">
                <a:solidFill>
                  <a:srgbClr val="FFFF00"/>
                </a:solidFill>
                <a:latin typeface="Times New Roman" panose="02020603050405020304" pitchFamily="18" charset="0"/>
                <a:cs typeface="Times New Roman" panose="02020603050405020304" pitchFamily="18" charset="0"/>
              </a:rPr>
              <a:t>Confusion Matrix</a:t>
            </a:r>
            <a:r>
              <a:rPr lang="en-US" sz="2800" b="1" dirty="0">
                <a:latin typeface="Times New Roman" panose="02020603050405020304" pitchFamily="18" charset="0"/>
                <a:cs typeface="Times New Roman" panose="02020603050405020304" pitchFamily="18" charset="0"/>
              </a:rPr>
              <a:t>: Provides detailed performance metrics (TP, TN, FP, FN).</a:t>
            </a:r>
          </a:p>
          <a:p>
            <a:pPr>
              <a:buFont typeface="Arial" panose="020B0604020202020204" pitchFamily="34" charset="0"/>
              <a:buChar char="•"/>
            </a:pPr>
            <a:r>
              <a:rPr lang="en-US" sz="2800" b="1" dirty="0">
                <a:solidFill>
                  <a:srgbClr val="FFFF00"/>
                </a:solidFill>
                <a:latin typeface="Times New Roman" panose="02020603050405020304" pitchFamily="18" charset="0"/>
                <a:cs typeface="Times New Roman" panose="02020603050405020304" pitchFamily="18" charset="0"/>
              </a:rPr>
              <a:t>Accuracy</a:t>
            </a:r>
            <a:r>
              <a:rPr lang="en-US" sz="2800" b="1" dirty="0">
                <a:latin typeface="Times New Roman" panose="02020603050405020304" pitchFamily="18" charset="0"/>
                <a:cs typeface="Times New Roman" panose="02020603050405020304" pitchFamily="18" charset="0"/>
              </a:rPr>
              <a:t>: Overall correctness of the model.</a:t>
            </a:r>
          </a:p>
          <a:p>
            <a:pPr>
              <a:buFont typeface="Arial" panose="020B0604020202020204" pitchFamily="34" charset="0"/>
              <a:buChar char="•"/>
            </a:pPr>
            <a:r>
              <a:rPr lang="en-US" sz="2800" b="1" dirty="0">
                <a:solidFill>
                  <a:srgbClr val="FFFF00"/>
                </a:solidFill>
                <a:latin typeface="Times New Roman" panose="02020603050405020304" pitchFamily="18" charset="0"/>
                <a:cs typeface="Times New Roman" panose="02020603050405020304" pitchFamily="18" charset="0"/>
              </a:rPr>
              <a:t>Precision</a:t>
            </a:r>
            <a:r>
              <a:rPr lang="en-US" sz="2800" b="1" dirty="0">
                <a:latin typeface="Times New Roman" panose="02020603050405020304" pitchFamily="18" charset="0"/>
                <a:cs typeface="Times New Roman" panose="02020603050405020304" pitchFamily="18" charset="0"/>
              </a:rPr>
              <a:t>: Proportion of correct positive predictions.</a:t>
            </a:r>
          </a:p>
          <a:p>
            <a:pPr>
              <a:buFont typeface="Arial" panose="020B0604020202020204" pitchFamily="34" charset="0"/>
              <a:buChar char="•"/>
            </a:pPr>
            <a:r>
              <a:rPr lang="en-US" sz="2800" b="1" dirty="0">
                <a:solidFill>
                  <a:srgbClr val="FFFF00"/>
                </a:solidFill>
                <a:latin typeface="Times New Roman" panose="02020603050405020304" pitchFamily="18" charset="0"/>
                <a:cs typeface="Times New Roman" panose="02020603050405020304" pitchFamily="18" charset="0"/>
              </a:rPr>
              <a:t>Recall:</a:t>
            </a:r>
            <a:r>
              <a:rPr lang="en-US" sz="2800" b="1" dirty="0">
                <a:latin typeface="Times New Roman" panose="02020603050405020304" pitchFamily="18" charset="0"/>
                <a:cs typeface="Times New Roman" panose="02020603050405020304" pitchFamily="18" charset="0"/>
              </a:rPr>
              <a:t> Proportion of actual positives that were correctly identified.</a:t>
            </a:r>
          </a:p>
          <a:p>
            <a:pPr>
              <a:buFont typeface="Arial" panose="020B0604020202020204" pitchFamily="34" charset="0"/>
              <a:buChar char="•"/>
            </a:pPr>
            <a:r>
              <a:rPr lang="en-US" sz="2800" b="1" dirty="0">
                <a:solidFill>
                  <a:srgbClr val="FFFF00"/>
                </a:solidFill>
                <a:latin typeface="Times New Roman" panose="02020603050405020304" pitchFamily="18" charset="0"/>
                <a:cs typeface="Times New Roman" panose="02020603050405020304" pitchFamily="18" charset="0"/>
              </a:rPr>
              <a:t>F1-Score</a:t>
            </a:r>
            <a:r>
              <a:rPr lang="en-US" sz="2800" b="1" dirty="0">
                <a:latin typeface="Times New Roman" panose="02020603050405020304" pitchFamily="18" charset="0"/>
                <a:cs typeface="Times New Roman" panose="02020603050405020304" pitchFamily="18" charset="0"/>
              </a:rPr>
              <a:t>: Balance between precision and recall.</a:t>
            </a:r>
          </a:p>
          <a:p>
            <a:pPr>
              <a:buFont typeface="Arial" panose="020B0604020202020204" pitchFamily="34" charset="0"/>
              <a:buChar char="•"/>
            </a:pPr>
            <a:r>
              <a:rPr lang="en-US" sz="2800" b="1" dirty="0">
                <a:solidFill>
                  <a:srgbClr val="FFFF00"/>
                </a:solidFill>
                <a:latin typeface="Times New Roman" panose="02020603050405020304" pitchFamily="18" charset="0"/>
                <a:cs typeface="Times New Roman" panose="02020603050405020304" pitchFamily="18" charset="0"/>
              </a:rPr>
              <a:t>ROC-AUC</a:t>
            </a:r>
            <a:r>
              <a:rPr lang="en-US" sz="2800" b="1" dirty="0">
                <a:latin typeface="Times New Roman" panose="02020603050405020304" pitchFamily="18" charset="0"/>
                <a:cs typeface="Times New Roman" panose="02020603050405020304" pitchFamily="18" charset="0"/>
              </a:rPr>
              <a:t>: Measures the trade-off between true positive and false positive rates across different thresholds.</a:t>
            </a:r>
          </a:p>
          <a:p>
            <a:endParaRPr lang="en-IN"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79753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9F4E3-97F4-4A6A-852B-6E46824526D3}"/>
              </a:ext>
            </a:extLst>
          </p:cNvPr>
          <p:cNvSpPr>
            <a:spLocks noGrp="1"/>
          </p:cNvSpPr>
          <p:nvPr>
            <p:ph type="title"/>
          </p:nvPr>
        </p:nvSpPr>
        <p:spPr>
          <a:xfrm>
            <a:off x="87763" y="133404"/>
            <a:ext cx="5909174" cy="555913"/>
          </a:xfrm>
        </p:spPr>
        <p:txBody>
          <a:bodyPr>
            <a:normAutofit/>
          </a:bodyPr>
          <a:lstStyle/>
          <a:p>
            <a:pPr algn="ctr"/>
            <a:r>
              <a:rPr lang="en-US" sz="2800" b="1" dirty="0">
                <a:solidFill>
                  <a:srgbClr val="FFFF00"/>
                </a:solidFill>
                <a:latin typeface="Times New Roman" panose="02020603050405020304" pitchFamily="18" charset="0"/>
                <a:cs typeface="Times New Roman" panose="02020603050405020304" pitchFamily="18" charset="0"/>
              </a:rPr>
              <a:t>Classification Performance Metrics</a:t>
            </a:r>
            <a:endParaRPr lang="en-IN" sz="2800" b="1" dirty="0">
              <a:solidFill>
                <a:srgbClr val="FFFF00"/>
              </a:solidFill>
              <a:latin typeface="Times New Roman" panose="02020603050405020304" pitchFamily="18" charset="0"/>
              <a:cs typeface="Times New Roman" panose="02020603050405020304" pitchFamily="18" charset="0"/>
            </a:endParaRPr>
          </a:p>
        </p:txBody>
      </p:sp>
      <p:sp>
        <p:nvSpPr>
          <p:cNvPr id="1047" name="Rectangle 1030">
            <a:extLst>
              <a:ext uri="{FF2B5EF4-FFF2-40B4-BE49-F238E27FC236}">
                <a16:creationId xmlns:a16="http://schemas.microsoft.com/office/drawing/2014/main" id="{E15A8E7F-571A-4176-B1C6-908E93131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950" y="0"/>
            <a:ext cx="609905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Rounded Rectangle 24">
            <a:extLst>
              <a:ext uri="{FF2B5EF4-FFF2-40B4-BE49-F238E27FC236}">
                <a16:creationId xmlns:a16="http://schemas.microsoft.com/office/drawing/2014/main" id="{42F60337-6B63-4D1A-9C4D-147DA74E2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7582" y="484632"/>
            <a:ext cx="5130204" cy="5739187"/>
          </a:xfrm>
          <a:prstGeom prst="roundRect">
            <a:avLst>
              <a:gd name="adj" fmla="val 0"/>
            </a:avLst>
          </a:prstGeom>
          <a:solidFill>
            <a:schemeClr val="tx1"/>
          </a:solidFill>
          <a:ln w="12700">
            <a:solidFill>
              <a:schemeClr val="tx2">
                <a:lumMod val="75000"/>
              </a:schemeClr>
            </a:solidFill>
          </a:ln>
          <a:effectLst>
            <a:outerShdw blurRad="50800" dist="50800" dir="5400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Confusion Matrix">
            <a:extLst>
              <a:ext uri="{FF2B5EF4-FFF2-40B4-BE49-F238E27FC236}">
                <a16:creationId xmlns:a16="http://schemas.microsoft.com/office/drawing/2014/main" id="{C121FAFE-2333-4267-8AC2-FF6A17BBC6F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661532" y="2490336"/>
            <a:ext cx="4927569" cy="3544704"/>
          </a:xfrm>
          <a:prstGeom prst="rect">
            <a:avLst/>
          </a:prstGeom>
          <a:noFill/>
          <a:effectLst/>
          <a:extLst>
            <a:ext uri="{909E8E84-426E-40DD-AFC4-6F175D3DCCD1}">
              <a14:hiddenFill xmlns:a14="http://schemas.microsoft.com/office/drawing/2010/main">
                <a:solidFill>
                  <a:srgbClr val="FFFFFF"/>
                </a:solidFill>
              </a14:hiddenFill>
            </a:ext>
          </a:extLst>
        </p:spPr>
      </p:pic>
      <p:sp>
        <p:nvSpPr>
          <p:cNvPr id="1049" name="Rectangle 1034">
            <a:extLst>
              <a:ext uri="{FF2B5EF4-FFF2-40B4-BE49-F238E27FC236}">
                <a16:creationId xmlns:a16="http://schemas.microsoft.com/office/drawing/2014/main" id="{3A08153E-AD5C-4C0F-9242-05D7FFBE84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44C95476-B2AA-4C76-906A-694F02485217}"/>
              </a:ext>
            </a:extLst>
          </p:cNvPr>
          <p:cNvSpPr>
            <a:spLocks noGrp="1"/>
          </p:cNvSpPr>
          <p:nvPr>
            <p:ph idx="1"/>
          </p:nvPr>
        </p:nvSpPr>
        <p:spPr>
          <a:xfrm>
            <a:off x="87763" y="689318"/>
            <a:ext cx="5792532" cy="6091550"/>
          </a:xfrm>
        </p:spPr>
        <p:txBody>
          <a:bodyPr>
            <a:normAutofit fontScale="92500" lnSpcReduction="10000"/>
          </a:bodyPr>
          <a:lstStyle/>
          <a:p>
            <a:pPr marL="0" indent="0" algn="just">
              <a:lnSpc>
                <a:spcPct val="90000"/>
              </a:lnSpc>
              <a:buNone/>
            </a:pPr>
            <a:r>
              <a:rPr lang="en-US" sz="2200" b="1" dirty="0">
                <a:solidFill>
                  <a:srgbClr val="FFFF00"/>
                </a:solidFill>
                <a:latin typeface="Times New Roman" panose="02020603050405020304" pitchFamily="18" charset="0"/>
                <a:cs typeface="Times New Roman" panose="02020603050405020304" pitchFamily="18" charset="0"/>
              </a:rPr>
              <a:t>Confusion Matrix</a:t>
            </a:r>
          </a:p>
          <a:p>
            <a:pPr algn="just" rtl="0" fontAlgn="base">
              <a:lnSpc>
                <a:spcPct val="90000"/>
              </a:lnSpc>
            </a:pPr>
            <a:r>
              <a:rPr lang="en-US" b="1" i="0" dirty="0">
                <a:effectLst/>
                <a:latin typeface="Times New Roman" panose="02020603050405020304" pitchFamily="18" charset="0"/>
                <a:cs typeface="Times New Roman" panose="02020603050405020304" pitchFamily="18" charset="0"/>
              </a:rPr>
              <a:t>Confusion matrix</a:t>
            </a:r>
            <a:r>
              <a:rPr lang="en-US" b="0" i="0" dirty="0">
                <a:effectLst/>
                <a:latin typeface="Times New Roman" panose="02020603050405020304" pitchFamily="18" charset="0"/>
                <a:cs typeface="Times New Roman" panose="02020603050405020304" pitchFamily="18" charset="0"/>
              </a:rPr>
              <a:t> is a simple table used to measure how well a classification model is performing. </a:t>
            </a:r>
          </a:p>
          <a:p>
            <a:pPr algn="just" rtl="0" fontAlgn="base">
              <a:lnSpc>
                <a:spcPct val="90000"/>
              </a:lnSpc>
            </a:pPr>
            <a:r>
              <a:rPr lang="en-US" b="0" i="0" dirty="0">
                <a:effectLst/>
                <a:latin typeface="Times New Roman" panose="02020603050405020304" pitchFamily="18" charset="0"/>
                <a:cs typeface="Times New Roman" panose="02020603050405020304" pitchFamily="18" charset="0"/>
              </a:rPr>
              <a:t>It compares the predictions made by the model with the actual results and shows where the model was right or wrong. </a:t>
            </a:r>
          </a:p>
          <a:p>
            <a:pPr algn="just" rtl="0" fontAlgn="base">
              <a:lnSpc>
                <a:spcPct val="90000"/>
              </a:lnSpc>
            </a:pPr>
            <a:r>
              <a:rPr lang="en-US" b="0" i="0" dirty="0">
                <a:effectLst/>
                <a:latin typeface="Times New Roman" panose="02020603050405020304" pitchFamily="18" charset="0"/>
                <a:cs typeface="Times New Roman" panose="02020603050405020304" pitchFamily="18" charset="0"/>
              </a:rPr>
              <a:t>This helps you understand where the model is making mistakes so you can improve it. It breaks down the predictions into four categories:</a:t>
            </a:r>
          </a:p>
          <a:p>
            <a:pPr algn="just" fontAlgn="base">
              <a:lnSpc>
                <a:spcPct val="90000"/>
              </a:lnSpc>
              <a:buFont typeface="Arial" panose="020B0604020202020204" pitchFamily="34" charset="0"/>
              <a:buChar char="•"/>
            </a:pPr>
            <a:r>
              <a:rPr lang="en-US" b="1" i="0" dirty="0">
                <a:solidFill>
                  <a:srgbClr val="FFC000"/>
                </a:solidFill>
                <a:effectLst/>
                <a:latin typeface="Times New Roman" panose="02020603050405020304" pitchFamily="18" charset="0"/>
                <a:cs typeface="Times New Roman" panose="02020603050405020304" pitchFamily="18" charset="0"/>
              </a:rPr>
              <a:t>True Positive (TP):</a:t>
            </a:r>
            <a:r>
              <a:rPr lang="en-US" b="0" i="0" dirty="0">
                <a:solidFill>
                  <a:srgbClr val="FFC0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The model correctly predicted a positive outcome, i.e., the actual outcome was positive.</a:t>
            </a:r>
          </a:p>
          <a:p>
            <a:pPr algn="just" fontAlgn="base">
              <a:lnSpc>
                <a:spcPct val="90000"/>
              </a:lnSpc>
              <a:buFont typeface="Arial" panose="020B0604020202020204" pitchFamily="34" charset="0"/>
              <a:buChar char="•"/>
            </a:pPr>
            <a:r>
              <a:rPr lang="en-US" b="1" i="0" dirty="0">
                <a:solidFill>
                  <a:srgbClr val="FFC000"/>
                </a:solidFill>
                <a:effectLst/>
                <a:latin typeface="Times New Roman" panose="02020603050405020304" pitchFamily="18" charset="0"/>
                <a:cs typeface="Times New Roman" panose="02020603050405020304" pitchFamily="18" charset="0"/>
              </a:rPr>
              <a:t>True Negative (TN):</a:t>
            </a:r>
            <a:r>
              <a:rPr lang="en-US" b="0" i="0" dirty="0">
                <a:solidFill>
                  <a:srgbClr val="FFC0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The model correctly predicted a negative outcome, </a:t>
            </a:r>
            <a:r>
              <a:rPr lang="en-US" b="0" i="0" dirty="0" err="1">
                <a:effectLst/>
                <a:latin typeface="Times New Roman" panose="02020603050405020304" pitchFamily="18" charset="0"/>
                <a:cs typeface="Times New Roman" panose="02020603050405020304" pitchFamily="18" charset="0"/>
              </a:rPr>
              <a:t>i.e</a:t>
            </a:r>
            <a:r>
              <a:rPr lang="en-US" b="0" i="0" dirty="0">
                <a:effectLst/>
                <a:latin typeface="Times New Roman" panose="02020603050405020304" pitchFamily="18" charset="0"/>
                <a:cs typeface="Times New Roman" panose="02020603050405020304" pitchFamily="18" charset="0"/>
              </a:rPr>
              <a:t>, the actual outcome was negative.</a:t>
            </a:r>
          </a:p>
          <a:p>
            <a:pPr algn="just" fontAlgn="base">
              <a:lnSpc>
                <a:spcPct val="90000"/>
              </a:lnSpc>
              <a:buFont typeface="Arial" panose="020B0604020202020204" pitchFamily="34" charset="0"/>
              <a:buChar char="•"/>
            </a:pPr>
            <a:r>
              <a:rPr lang="en-US" b="1" i="0" dirty="0">
                <a:solidFill>
                  <a:srgbClr val="FFC000"/>
                </a:solidFill>
                <a:effectLst/>
                <a:latin typeface="Times New Roman" panose="02020603050405020304" pitchFamily="18" charset="0"/>
                <a:cs typeface="Times New Roman" panose="02020603050405020304" pitchFamily="18" charset="0"/>
              </a:rPr>
              <a:t>False Positive (FP):</a:t>
            </a:r>
            <a:r>
              <a:rPr lang="en-US" b="0" i="0" dirty="0">
                <a:solidFill>
                  <a:srgbClr val="FFC000"/>
                </a:solidFill>
                <a:effectLst/>
                <a:latin typeface="Times New Roman" panose="02020603050405020304" pitchFamily="18" charset="0"/>
                <a:cs typeface="Times New Roman" panose="02020603050405020304" pitchFamily="18" charset="0"/>
              </a:rPr>
              <a:t> </a:t>
            </a:r>
            <a:r>
              <a:rPr lang="en-US" b="0" i="0" dirty="0">
                <a:effectLst/>
                <a:latin typeface="Times New Roman" panose="02020603050405020304" pitchFamily="18" charset="0"/>
                <a:cs typeface="Times New Roman" panose="02020603050405020304" pitchFamily="18" charset="0"/>
              </a:rPr>
              <a:t>The model incorrectly predicted a positive outcome </a:t>
            </a:r>
            <a:r>
              <a:rPr lang="en-US" b="0" i="0" dirty="0" err="1">
                <a:effectLst/>
                <a:latin typeface="Times New Roman" panose="02020603050405020304" pitchFamily="18" charset="0"/>
                <a:cs typeface="Times New Roman" panose="02020603050405020304" pitchFamily="18" charset="0"/>
              </a:rPr>
              <a:t>i.e</a:t>
            </a:r>
            <a:r>
              <a:rPr lang="en-US" b="0" i="0" dirty="0">
                <a:effectLst/>
                <a:latin typeface="Times New Roman" panose="02020603050405020304" pitchFamily="18" charset="0"/>
                <a:cs typeface="Times New Roman" panose="02020603050405020304" pitchFamily="18" charset="0"/>
              </a:rPr>
              <a:t> the actual outcome was negative. It is also known as a Type I error.</a:t>
            </a:r>
          </a:p>
          <a:p>
            <a:pPr algn="just" fontAlgn="base">
              <a:lnSpc>
                <a:spcPct val="90000"/>
              </a:lnSpc>
              <a:buFont typeface="Arial" panose="020B0604020202020204" pitchFamily="34" charset="0"/>
              <a:buChar char="•"/>
            </a:pPr>
            <a:r>
              <a:rPr lang="en-US" b="1" i="0" dirty="0">
                <a:solidFill>
                  <a:srgbClr val="FFC000"/>
                </a:solidFill>
                <a:effectLst/>
                <a:latin typeface="Times New Roman" panose="02020603050405020304" pitchFamily="18" charset="0"/>
                <a:cs typeface="Times New Roman" panose="02020603050405020304" pitchFamily="18" charset="0"/>
              </a:rPr>
              <a:t>False Negative (FN):</a:t>
            </a:r>
            <a:r>
              <a:rPr lang="en-US" b="0" i="0" dirty="0">
                <a:effectLst/>
                <a:latin typeface="Times New Roman" panose="02020603050405020304" pitchFamily="18" charset="0"/>
                <a:cs typeface="Times New Roman" panose="02020603050405020304" pitchFamily="18" charset="0"/>
              </a:rPr>
              <a:t>The model incorrectly predicted a negative outcome </a:t>
            </a:r>
            <a:r>
              <a:rPr lang="en-US" b="0" i="0" dirty="0" err="1">
                <a:effectLst/>
                <a:latin typeface="Times New Roman" panose="02020603050405020304" pitchFamily="18" charset="0"/>
                <a:cs typeface="Times New Roman" panose="02020603050405020304" pitchFamily="18" charset="0"/>
              </a:rPr>
              <a:t>i.e</a:t>
            </a:r>
            <a:r>
              <a:rPr lang="en-US" b="0" i="0" dirty="0">
                <a:effectLst/>
                <a:latin typeface="Times New Roman" panose="02020603050405020304" pitchFamily="18" charset="0"/>
                <a:cs typeface="Times New Roman" panose="02020603050405020304" pitchFamily="18" charset="0"/>
              </a:rPr>
              <a:t> the actual outcome was positive. It is also known as a Type II error.</a:t>
            </a:r>
          </a:p>
          <a:p>
            <a:pPr>
              <a:lnSpc>
                <a:spcPct val="90000"/>
              </a:lnSpc>
            </a:pPr>
            <a:endParaRPr lang="en-US" sz="1300" dirty="0">
              <a:latin typeface="Times New Roman" panose="02020603050405020304" pitchFamily="18" charset="0"/>
              <a:cs typeface="Times New Roman" panose="02020603050405020304" pitchFamily="18" charset="0"/>
            </a:endParaRPr>
          </a:p>
          <a:p>
            <a:pPr>
              <a:lnSpc>
                <a:spcPct val="90000"/>
              </a:lnSpc>
            </a:pPr>
            <a:endParaRPr lang="en-US" sz="1300" dirty="0">
              <a:latin typeface="Times New Roman" panose="02020603050405020304" pitchFamily="18" charset="0"/>
              <a:cs typeface="Times New Roman" panose="02020603050405020304" pitchFamily="18" charset="0"/>
            </a:endParaRPr>
          </a:p>
          <a:p>
            <a:pPr>
              <a:lnSpc>
                <a:spcPct val="90000"/>
              </a:lnSpc>
            </a:pPr>
            <a:endParaRPr lang="en-US" sz="1300" dirty="0">
              <a:latin typeface="Times New Roman" panose="02020603050405020304" pitchFamily="18" charset="0"/>
              <a:cs typeface="Times New Roman" panose="02020603050405020304" pitchFamily="18" charset="0"/>
            </a:endParaRPr>
          </a:p>
          <a:p>
            <a:pPr>
              <a:lnSpc>
                <a:spcPct val="90000"/>
              </a:lnSpc>
            </a:pPr>
            <a:endParaRPr lang="en-US" sz="1300" dirty="0">
              <a:latin typeface="Times New Roman" panose="02020603050405020304" pitchFamily="18" charset="0"/>
              <a:cs typeface="Times New Roman" panose="02020603050405020304" pitchFamily="18" charset="0"/>
            </a:endParaRPr>
          </a:p>
          <a:p>
            <a:pPr>
              <a:lnSpc>
                <a:spcPct val="90000"/>
              </a:lnSpc>
            </a:pPr>
            <a:endParaRPr lang="en-US" sz="1300" dirty="0">
              <a:latin typeface="Times New Roman" panose="02020603050405020304" pitchFamily="18" charset="0"/>
              <a:cs typeface="Times New Roman" panose="02020603050405020304" pitchFamily="18" charset="0"/>
            </a:endParaRPr>
          </a:p>
          <a:p>
            <a:pPr>
              <a:lnSpc>
                <a:spcPct val="90000"/>
              </a:lnSpc>
            </a:pPr>
            <a:endParaRPr lang="en-IN" sz="1300" dirty="0"/>
          </a:p>
        </p:txBody>
      </p:sp>
      <p:pic>
        <p:nvPicPr>
          <p:cNvPr id="6" name="Picture 5">
            <a:extLst>
              <a:ext uri="{FF2B5EF4-FFF2-40B4-BE49-F238E27FC236}">
                <a16:creationId xmlns:a16="http://schemas.microsoft.com/office/drawing/2014/main" id="{04A804EA-DDEE-469E-8960-9BE65DACC90E}"/>
              </a:ext>
            </a:extLst>
          </p:cNvPr>
          <p:cNvPicPr>
            <a:picLocks noChangeAspect="1"/>
          </p:cNvPicPr>
          <p:nvPr/>
        </p:nvPicPr>
        <p:blipFill>
          <a:blip r:embed="rId4"/>
          <a:stretch>
            <a:fillRect/>
          </a:stretch>
        </p:blipFill>
        <p:spPr>
          <a:xfrm>
            <a:off x="6701366" y="528811"/>
            <a:ext cx="5006420" cy="1772746"/>
          </a:xfrm>
          <a:prstGeom prst="rect">
            <a:avLst/>
          </a:prstGeom>
          <a:effectLst/>
        </p:spPr>
      </p:pic>
    </p:spTree>
    <p:extLst>
      <p:ext uri="{BB962C8B-B14F-4D97-AF65-F5344CB8AC3E}">
        <p14:creationId xmlns:p14="http://schemas.microsoft.com/office/powerpoint/2010/main" val="1427724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81ED1A-B4DA-4F22-B299-FC6120E6B59A}"/>
              </a:ext>
            </a:extLst>
          </p:cNvPr>
          <p:cNvPicPr>
            <a:picLocks noChangeAspect="1"/>
          </p:cNvPicPr>
          <p:nvPr/>
        </p:nvPicPr>
        <p:blipFill>
          <a:blip r:embed="rId2"/>
          <a:stretch>
            <a:fillRect/>
          </a:stretch>
        </p:blipFill>
        <p:spPr>
          <a:xfrm>
            <a:off x="68399" y="29496"/>
            <a:ext cx="7762995" cy="3724275"/>
          </a:xfrm>
          <a:prstGeom prst="rect">
            <a:avLst/>
          </a:prstGeom>
        </p:spPr>
      </p:pic>
      <p:pic>
        <p:nvPicPr>
          <p:cNvPr id="7" name="Picture 6">
            <a:extLst>
              <a:ext uri="{FF2B5EF4-FFF2-40B4-BE49-F238E27FC236}">
                <a16:creationId xmlns:a16="http://schemas.microsoft.com/office/drawing/2014/main" id="{CC18D0FA-521F-4253-8354-2557DCB23971}"/>
              </a:ext>
            </a:extLst>
          </p:cNvPr>
          <p:cNvPicPr>
            <a:picLocks noChangeAspect="1"/>
          </p:cNvPicPr>
          <p:nvPr/>
        </p:nvPicPr>
        <p:blipFill>
          <a:blip r:embed="rId3"/>
          <a:stretch>
            <a:fillRect/>
          </a:stretch>
        </p:blipFill>
        <p:spPr>
          <a:xfrm>
            <a:off x="7890385" y="55460"/>
            <a:ext cx="4233215" cy="3044944"/>
          </a:xfrm>
          <a:prstGeom prst="rect">
            <a:avLst/>
          </a:prstGeom>
        </p:spPr>
      </p:pic>
      <p:pic>
        <p:nvPicPr>
          <p:cNvPr id="9" name="Picture 8">
            <a:extLst>
              <a:ext uri="{FF2B5EF4-FFF2-40B4-BE49-F238E27FC236}">
                <a16:creationId xmlns:a16="http://schemas.microsoft.com/office/drawing/2014/main" id="{05FF3334-DF9A-4068-8B8A-E68C3A090285}"/>
              </a:ext>
            </a:extLst>
          </p:cNvPr>
          <p:cNvPicPr>
            <a:picLocks noChangeAspect="1"/>
          </p:cNvPicPr>
          <p:nvPr/>
        </p:nvPicPr>
        <p:blipFill>
          <a:blip r:embed="rId4"/>
          <a:stretch>
            <a:fillRect/>
          </a:stretch>
        </p:blipFill>
        <p:spPr>
          <a:xfrm>
            <a:off x="68399" y="3827512"/>
            <a:ext cx="7762995" cy="2956474"/>
          </a:xfrm>
          <a:prstGeom prst="rect">
            <a:avLst/>
          </a:prstGeom>
        </p:spPr>
      </p:pic>
      <p:pic>
        <p:nvPicPr>
          <p:cNvPr id="11" name="Picture 10">
            <a:extLst>
              <a:ext uri="{FF2B5EF4-FFF2-40B4-BE49-F238E27FC236}">
                <a16:creationId xmlns:a16="http://schemas.microsoft.com/office/drawing/2014/main" id="{9296BCF3-4717-4D4C-8F33-FFE23A62B2E7}"/>
              </a:ext>
            </a:extLst>
          </p:cNvPr>
          <p:cNvPicPr>
            <a:picLocks noChangeAspect="1"/>
          </p:cNvPicPr>
          <p:nvPr/>
        </p:nvPicPr>
        <p:blipFill>
          <a:blip r:embed="rId5"/>
          <a:stretch>
            <a:fillRect/>
          </a:stretch>
        </p:blipFill>
        <p:spPr>
          <a:xfrm>
            <a:off x="7890385" y="3188892"/>
            <a:ext cx="4235313" cy="3595094"/>
          </a:xfrm>
          <a:prstGeom prst="rect">
            <a:avLst/>
          </a:prstGeom>
        </p:spPr>
      </p:pic>
    </p:spTree>
    <p:extLst>
      <p:ext uri="{BB962C8B-B14F-4D97-AF65-F5344CB8AC3E}">
        <p14:creationId xmlns:p14="http://schemas.microsoft.com/office/powerpoint/2010/main" val="1399044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7194-9A22-49A9-AD85-233FA22DB4D3}"/>
              </a:ext>
            </a:extLst>
          </p:cNvPr>
          <p:cNvSpPr>
            <a:spLocks noGrp="1"/>
          </p:cNvSpPr>
          <p:nvPr>
            <p:ph type="title"/>
          </p:nvPr>
        </p:nvSpPr>
        <p:spPr>
          <a:xfrm>
            <a:off x="252216" y="241702"/>
            <a:ext cx="9404723" cy="771171"/>
          </a:xfrm>
        </p:spPr>
        <p:txBody>
          <a:bodyPr/>
          <a:lstStyle/>
          <a:p>
            <a:r>
              <a:rPr lang="en-US" dirty="0">
                <a:solidFill>
                  <a:srgbClr val="FFFF00"/>
                </a:solidFill>
                <a:latin typeface="Times New Roman" panose="02020603050405020304" pitchFamily="18" charset="0"/>
                <a:cs typeface="Times New Roman" panose="02020603050405020304" pitchFamily="18" charset="0"/>
              </a:rPr>
              <a:t>Classification Performance Metrics</a:t>
            </a:r>
            <a:endParaRPr lang="en-IN" dirty="0"/>
          </a:p>
        </p:txBody>
      </p:sp>
      <p:sp>
        <p:nvSpPr>
          <p:cNvPr id="3" name="Content Placeholder 2">
            <a:extLst>
              <a:ext uri="{FF2B5EF4-FFF2-40B4-BE49-F238E27FC236}">
                <a16:creationId xmlns:a16="http://schemas.microsoft.com/office/drawing/2014/main" id="{FC51F066-98AE-47B1-A4F8-DCCF9EE72AFB}"/>
              </a:ext>
            </a:extLst>
          </p:cNvPr>
          <p:cNvSpPr>
            <a:spLocks noGrp="1"/>
          </p:cNvSpPr>
          <p:nvPr>
            <p:ph idx="1"/>
          </p:nvPr>
        </p:nvSpPr>
        <p:spPr>
          <a:xfrm>
            <a:off x="379828" y="1354807"/>
            <a:ext cx="11577709" cy="5261491"/>
          </a:xfrm>
        </p:spPr>
        <p:txBody>
          <a:bodyPr>
            <a:normAutofit/>
          </a:bodyPr>
          <a:lstStyle/>
          <a:p>
            <a:r>
              <a:rPr lang="en-US" b="1" dirty="0">
                <a:solidFill>
                  <a:srgbClr val="FFFF00"/>
                </a:solidFill>
                <a:latin typeface="Times New Roman" panose="02020603050405020304" pitchFamily="18" charset="0"/>
                <a:cs typeface="Times New Roman" panose="02020603050405020304" pitchFamily="18" charset="0"/>
              </a:rPr>
              <a:t>Accuracy:</a:t>
            </a:r>
            <a:r>
              <a:rPr lang="en-US" dirty="0">
                <a:solidFill>
                  <a:srgbClr val="FFFF00"/>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Accuracy is the ratio of correctly predicted instances (both positive and negative) to the total number of instances.</a:t>
            </a: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Strength:</a:t>
            </a:r>
            <a:r>
              <a:rPr lang="en-US" dirty="0">
                <a:latin typeface="Times New Roman" panose="02020603050405020304" pitchFamily="18" charset="0"/>
                <a:cs typeface="Times New Roman" panose="02020603050405020304" pitchFamily="18" charset="0"/>
              </a:rPr>
              <a:t> Provides a straightforward measure of overall performance.</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Weakness:</a:t>
            </a:r>
            <a:r>
              <a:rPr lang="en-US" dirty="0">
                <a:latin typeface="Times New Roman" panose="02020603050405020304" pitchFamily="18" charset="0"/>
                <a:cs typeface="Times New Roman" panose="02020603050405020304" pitchFamily="18" charset="0"/>
              </a:rPr>
              <a:t> Can be misleading if the dataset is imbalanced, as it does not distinguish between the types of errors.</a:t>
            </a:r>
          </a:p>
          <a:p>
            <a:r>
              <a:rPr lang="en-US" b="1" dirty="0">
                <a:solidFill>
                  <a:srgbClr val="FFFF00"/>
                </a:solidFill>
                <a:latin typeface="Times New Roman" panose="02020603050405020304" pitchFamily="18" charset="0"/>
                <a:cs typeface="Times New Roman" panose="02020603050405020304" pitchFamily="18" charset="0"/>
              </a:rPr>
              <a:t>Precision: </a:t>
            </a:r>
            <a:r>
              <a:rPr lang="en-US" dirty="0">
                <a:latin typeface="Times New Roman" panose="02020603050405020304" pitchFamily="18" charset="0"/>
                <a:cs typeface="Times New Roman" panose="02020603050405020304" pitchFamily="18" charset="0"/>
              </a:rPr>
              <a:t>Precision (also called Positive Predictive Value) measures the proportion of true positive predictions out of all positive predictions made by the model.</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b="1" dirty="0"/>
              <a:t>​</a:t>
            </a:r>
            <a:r>
              <a:rPr lang="en-US" sz="2100" b="1" dirty="0">
                <a:latin typeface="Times New Roman" panose="02020603050405020304" pitchFamily="18" charset="0"/>
                <a:cs typeface="Times New Roman" panose="02020603050405020304" pitchFamily="18" charset="0"/>
              </a:rPr>
              <a:t>Strength: </a:t>
            </a:r>
            <a:r>
              <a:rPr lang="en-US" sz="2100" dirty="0">
                <a:latin typeface="Times New Roman" panose="02020603050405020304" pitchFamily="18" charset="0"/>
                <a:cs typeface="Times New Roman" panose="02020603050405020304" pitchFamily="18" charset="0"/>
              </a:rPr>
              <a:t>Useful when the cost of </a:t>
            </a:r>
            <a:r>
              <a:rPr lang="en-US" sz="2100" b="1" dirty="0">
                <a:latin typeface="Times New Roman" panose="02020603050405020304" pitchFamily="18" charset="0"/>
                <a:cs typeface="Times New Roman" panose="02020603050405020304" pitchFamily="18" charset="0"/>
              </a:rPr>
              <a:t>false</a:t>
            </a:r>
            <a:r>
              <a:rPr lang="en-US" sz="2100" dirty="0">
                <a:latin typeface="Times New Roman" panose="02020603050405020304" pitchFamily="18" charset="0"/>
                <a:cs typeface="Times New Roman" panose="02020603050405020304" pitchFamily="18" charset="0"/>
              </a:rPr>
              <a:t> positives is high (e.g., in spam detection).</a:t>
            </a:r>
          </a:p>
          <a:p>
            <a:r>
              <a:rPr lang="en-US" sz="2100" b="1" dirty="0">
                <a:latin typeface="Times New Roman" panose="02020603050405020304" pitchFamily="18" charset="0"/>
                <a:cs typeface="Times New Roman" panose="02020603050405020304" pitchFamily="18" charset="0"/>
              </a:rPr>
              <a:t>Weakness: </a:t>
            </a:r>
            <a:r>
              <a:rPr lang="en-US" sz="2100" dirty="0">
                <a:latin typeface="Times New Roman" panose="02020603050405020304" pitchFamily="18" charset="0"/>
                <a:cs typeface="Times New Roman" panose="02020603050405020304" pitchFamily="18" charset="0"/>
              </a:rPr>
              <a:t>Does not account for false negatives</a:t>
            </a: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IN" dirty="0"/>
          </a:p>
          <a:p>
            <a:endParaRPr lang="en-IN" dirty="0"/>
          </a:p>
        </p:txBody>
      </p:sp>
      <p:pic>
        <p:nvPicPr>
          <p:cNvPr id="5" name="Picture 4">
            <a:extLst>
              <a:ext uri="{FF2B5EF4-FFF2-40B4-BE49-F238E27FC236}">
                <a16:creationId xmlns:a16="http://schemas.microsoft.com/office/drawing/2014/main" id="{A3E86597-EE95-488C-819B-8C6139FAA547}"/>
              </a:ext>
            </a:extLst>
          </p:cNvPr>
          <p:cNvPicPr>
            <a:picLocks noChangeAspect="1"/>
          </p:cNvPicPr>
          <p:nvPr/>
        </p:nvPicPr>
        <p:blipFill>
          <a:blip r:embed="rId2"/>
          <a:stretch>
            <a:fillRect/>
          </a:stretch>
        </p:blipFill>
        <p:spPr>
          <a:xfrm>
            <a:off x="3488787" y="2009751"/>
            <a:ext cx="3958793" cy="860057"/>
          </a:xfrm>
          <a:prstGeom prst="rect">
            <a:avLst/>
          </a:prstGeom>
        </p:spPr>
      </p:pic>
      <p:pic>
        <p:nvPicPr>
          <p:cNvPr id="11" name="Picture 10">
            <a:extLst>
              <a:ext uri="{FF2B5EF4-FFF2-40B4-BE49-F238E27FC236}">
                <a16:creationId xmlns:a16="http://schemas.microsoft.com/office/drawing/2014/main" id="{523C0A38-4A4A-4E7D-929F-0F144862E6AE}"/>
              </a:ext>
            </a:extLst>
          </p:cNvPr>
          <p:cNvPicPr>
            <a:picLocks noChangeAspect="1"/>
          </p:cNvPicPr>
          <p:nvPr/>
        </p:nvPicPr>
        <p:blipFill>
          <a:blip r:embed="rId3"/>
          <a:stretch>
            <a:fillRect/>
          </a:stretch>
        </p:blipFill>
        <p:spPr>
          <a:xfrm>
            <a:off x="4098388" y="4909566"/>
            <a:ext cx="2798830" cy="860057"/>
          </a:xfrm>
          <a:prstGeom prst="rect">
            <a:avLst/>
          </a:prstGeom>
        </p:spPr>
      </p:pic>
    </p:spTree>
    <p:extLst>
      <p:ext uri="{BB962C8B-B14F-4D97-AF65-F5344CB8AC3E}">
        <p14:creationId xmlns:p14="http://schemas.microsoft.com/office/powerpoint/2010/main" val="3132887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7194-9A22-49A9-AD85-233FA22DB4D3}"/>
              </a:ext>
            </a:extLst>
          </p:cNvPr>
          <p:cNvSpPr>
            <a:spLocks noGrp="1"/>
          </p:cNvSpPr>
          <p:nvPr>
            <p:ph type="title"/>
          </p:nvPr>
        </p:nvSpPr>
        <p:spPr>
          <a:xfrm>
            <a:off x="252216" y="241702"/>
            <a:ext cx="9404723" cy="771171"/>
          </a:xfrm>
        </p:spPr>
        <p:txBody>
          <a:bodyPr/>
          <a:lstStyle/>
          <a:p>
            <a:r>
              <a:rPr lang="en-US" dirty="0">
                <a:solidFill>
                  <a:srgbClr val="FFFF00"/>
                </a:solidFill>
                <a:latin typeface="Times New Roman" panose="02020603050405020304" pitchFamily="18" charset="0"/>
                <a:cs typeface="Times New Roman" panose="02020603050405020304" pitchFamily="18" charset="0"/>
              </a:rPr>
              <a:t>Classification Performance Metrics</a:t>
            </a:r>
            <a:endParaRPr lang="en-IN" dirty="0"/>
          </a:p>
        </p:txBody>
      </p:sp>
      <p:sp>
        <p:nvSpPr>
          <p:cNvPr id="3" name="Content Placeholder 2">
            <a:extLst>
              <a:ext uri="{FF2B5EF4-FFF2-40B4-BE49-F238E27FC236}">
                <a16:creationId xmlns:a16="http://schemas.microsoft.com/office/drawing/2014/main" id="{FC51F066-98AE-47B1-A4F8-DCCF9EE72AFB}"/>
              </a:ext>
            </a:extLst>
          </p:cNvPr>
          <p:cNvSpPr>
            <a:spLocks noGrp="1"/>
          </p:cNvSpPr>
          <p:nvPr>
            <p:ph idx="1"/>
          </p:nvPr>
        </p:nvSpPr>
        <p:spPr>
          <a:xfrm>
            <a:off x="112542" y="1354807"/>
            <a:ext cx="11943470" cy="5261491"/>
          </a:xfrm>
        </p:spPr>
        <p:txBody>
          <a:bodyPr>
            <a:normAutofit/>
          </a:bodyPr>
          <a:lstStyle/>
          <a:p>
            <a:r>
              <a:rPr lang="en-US" b="1" dirty="0">
                <a:solidFill>
                  <a:srgbClr val="FFFF00"/>
                </a:solidFill>
                <a:latin typeface="Times New Roman" panose="02020603050405020304" pitchFamily="18" charset="0"/>
                <a:cs typeface="Times New Roman" panose="02020603050405020304" pitchFamily="18" charset="0"/>
              </a:rPr>
              <a:t>Recall:</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Recall (also called Sensitivity or True Positive Rate) measures the proportion of true positive instances out of all actual positive instances.</a:t>
            </a:r>
          </a:p>
          <a:p>
            <a:pPr>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Strength:</a:t>
            </a:r>
            <a:r>
              <a:rPr lang="en-US" dirty="0">
                <a:latin typeface="Times New Roman" panose="02020603050405020304" pitchFamily="18" charset="0"/>
                <a:cs typeface="Times New Roman" panose="02020603050405020304" pitchFamily="18" charset="0"/>
              </a:rPr>
              <a:t> Useful when the cost of false negatives is high (e.g., in disease detection).</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Weakness:</a:t>
            </a:r>
            <a:r>
              <a:rPr lang="en-US" dirty="0">
                <a:latin typeface="Times New Roman" panose="02020603050405020304" pitchFamily="18" charset="0"/>
                <a:cs typeface="Times New Roman" panose="02020603050405020304" pitchFamily="18" charset="0"/>
              </a:rPr>
              <a:t> Does not account for false positives.</a:t>
            </a:r>
          </a:p>
          <a:p>
            <a:r>
              <a:rPr lang="en-US" b="1" dirty="0">
                <a:solidFill>
                  <a:srgbClr val="FFFF00"/>
                </a:solidFill>
                <a:latin typeface="Times New Roman" panose="02020603050405020304" pitchFamily="18" charset="0"/>
                <a:cs typeface="Times New Roman" panose="02020603050405020304" pitchFamily="18" charset="0"/>
              </a:rPr>
              <a:t>F1-Score: </a:t>
            </a:r>
            <a:r>
              <a:rPr lang="en-US" dirty="0">
                <a:latin typeface="Times New Roman" panose="02020603050405020304" pitchFamily="18" charset="0"/>
                <a:cs typeface="Times New Roman" panose="02020603050405020304" pitchFamily="18" charset="0"/>
              </a:rPr>
              <a:t>The F1-score is the harmonic mean of precision and recall. It provides a single metric that balances the trade-off between precision and recall.</a:t>
            </a: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endParaRPr lang="en-US" b="1" dirty="0">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Strength:</a:t>
            </a:r>
            <a:r>
              <a:rPr lang="en-US" dirty="0">
                <a:latin typeface="Times New Roman" panose="02020603050405020304" pitchFamily="18" charset="0"/>
                <a:cs typeface="Times New Roman" panose="02020603050405020304" pitchFamily="18" charset="0"/>
              </a:rPr>
              <a:t> Useful when you need to balance precision and recall, particularly in imbalanced datasets.</a:t>
            </a:r>
          </a:p>
          <a:p>
            <a:pPr>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Weakness:</a:t>
            </a:r>
            <a:r>
              <a:rPr lang="en-US" dirty="0">
                <a:latin typeface="Times New Roman" panose="02020603050405020304" pitchFamily="18" charset="0"/>
                <a:cs typeface="Times New Roman" panose="02020603050405020304" pitchFamily="18" charset="0"/>
              </a:rPr>
              <a:t> Does not give as much insight as individual precision or recall scores.</a:t>
            </a:r>
          </a:p>
          <a:p>
            <a:endParaRPr lang="en-IN" dirty="0"/>
          </a:p>
          <a:p>
            <a:endParaRPr lang="en-IN" dirty="0"/>
          </a:p>
        </p:txBody>
      </p:sp>
      <p:pic>
        <p:nvPicPr>
          <p:cNvPr id="6" name="Picture 5">
            <a:extLst>
              <a:ext uri="{FF2B5EF4-FFF2-40B4-BE49-F238E27FC236}">
                <a16:creationId xmlns:a16="http://schemas.microsoft.com/office/drawing/2014/main" id="{F785191C-545E-49BC-B3CD-4AF8CF7C0CCF}"/>
              </a:ext>
            </a:extLst>
          </p:cNvPr>
          <p:cNvPicPr>
            <a:picLocks noChangeAspect="1"/>
          </p:cNvPicPr>
          <p:nvPr/>
        </p:nvPicPr>
        <p:blipFill>
          <a:blip r:embed="rId2"/>
          <a:stretch>
            <a:fillRect/>
          </a:stretch>
        </p:blipFill>
        <p:spPr>
          <a:xfrm>
            <a:off x="4829283" y="1989698"/>
            <a:ext cx="2514049" cy="866913"/>
          </a:xfrm>
          <a:prstGeom prst="rect">
            <a:avLst/>
          </a:prstGeom>
        </p:spPr>
      </p:pic>
      <p:pic>
        <p:nvPicPr>
          <p:cNvPr id="8" name="Picture 7">
            <a:extLst>
              <a:ext uri="{FF2B5EF4-FFF2-40B4-BE49-F238E27FC236}">
                <a16:creationId xmlns:a16="http://schemas.microsoft.com/office/drawing/2014/main" id="{DEE660A2-34CD-4E26-B35C-154253C666D9}"/>
              </a:ext>
            </a:extLst>
          </p:cNvPr>
          <p:cNvPicPr>
            <a:picLocks noChangeAspect="1"/>
          </p:cNvPicPr>
          <p:nvPr/>
        </p:nvPicPr>
        <p:blipFill>
          <a:blip r:embed="rId3"/>
          <a:stretch>
            <a:fillRect/>
          </a:stretch>
        </p:blipFill>
        <p:spPr>
          <a:xfrm>
            <a:off x="4196239" y="4568629"/>
            <a:ext cx="4250670" cy="866913"/>
          </a:xfrm>
          <a:prstGeom prst="rect">
            <a:avLst/>
          </a:prstGeom>
        </p:spPr>
      </p:pic>
    </p:spTree>
    <p:extLst>
      <p:ext uri="{BB962C8B-B14F-4D97-AF65-F5344CB8AC3E}">
        <p14:creationId xmlns:p14="http://schemas.microsoft.com/office/powerpoint/2010/main" val="16705584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7194-9A22-49A9-AD85-233FA22DB4D3}"/>
              </a:ext>
            </a:extLst>
          </p:cNvPr>
          <p:cNvSpPr>
            <a:spLocks noGrp="1"/>
          </p:cNvSpPr>
          <p:nvPr>
            <p:ph type="title"/>
          </p:nvPr>
        </p:nvSpPr>
        <p:spPr>
          <a:xfrm>
            <a:off x="252216" y="241702"/>
            <a:ext cx="9404723" cy="771171"/>
          </a:xfrm>
        </p:spPr>
        <p:txBody>
          <a:bodyPr/>
          <a:lstStyle/>
          <a:p>
            <a:r>
              <a:rPr lang="en-US" dirty="0">
                <a:solidFill>
                  <a:srgbClr val="FFFF00"/>
                </a:solidFill>
                <a:latin typeface="Times New Roman" panose="02020603050405020304" pitchFamily="18" charset="0"/>
                <a:cs typeface="Times New Roman" panose="02020603050405020304" pitchFamily="18" charset="0"/>
              </a:rPr>
              <a:t>Classification Performance Metrics</a:t>
            </a:r>
            <a:endParaRPr lang="en-IN" dirty="0"/>
          </a:p>
        </p:txBody>
      </p:sp>
      <p:sp>
        <p:nvSpPr>
          <p:cNvPr id="3" name="Content Placeholder 2">
            <a:extLst>
              <a:ext uri="{FF2B5EF4-FFF2-40B4-BE49-F238E27FC236}">
                <a16:creationId xmlns:a16="http://schemas.microsoft.com/office/drawing/2014/main" id="{FC51F066-98AE-47B1-A4F8-DCCF9EE72AFB}"/>
              </a:ext>
            </a:extLst>
          </p:cNvPr>
          <p:cNvSpPr>
            <a:spLocks noGrp="1"/>
          </p:cNvSpPr>
          <p:nvPr>
            <p:ph idx="1"/>
          </p:nvPr>
        </p:nvSpPr>
        <p:spPr>
          <a:xfrm>
            <a:off x="124265" y="1012873"/>
            <a:ext cx="11943470" cy="5261491"/>
          </a:xfrm>
        </p:spPr>
        <p:txBody>
          <a:bodyPr>
            <a:normAutofit/>
          </a:bodyPr>
          <a:lstStyle/>
          <a:p>
            <a:r>
              <a:rPr lang="en-US" b="1" dirty="0">
                <a:solidFill>
                  <a:srgbClr val="FFFF00"/>
                </a:solidFill>
                <a:latin typeface="Times New Roman" panose="02020603050405020304" pitchFamily="18" charset="0"/>
                <a:cs typeface="Times New Roman" panose="02020603050405020304" pitchFamily="18" charset="0"/>
              </a:rPr>
              <a:t>ROC-AUC (Receiver Operating Characteristic - Area Under the Curve)</a:t>
            </a:r>
          </a:p>
          <a:p>
            <a:r>
              <a:rPr lang="en-US" dirty="0">
                <a:latin typeface="Times New Roman" panose="02020603050405020304" pitchFamily="18" charset="0"/>
                <a:cs typeface="Times New Roman" panose="02020603050405020304" pitchFamily="18" charset="0"/>
              </a:rPr>
              <a:t>ROC-AUC is a performance measurement for classification problems at various threshold settings. The ROC curve is a plot of the True Positive Rate (Recall) against the False Positive Rate (1 - Specificity).</a:t>
            </a:r>
            <a:endParaRPr lang="en-US" b="1" dirty="0">
              <a:solidFill>
                <a:srgbClr val="FFFF00"/>
              </a:solidFill>
              <a:latin typeface="Times New Roman" panose="02020603050405020304" pitchFamily="18" charset="0"/>
              <a:cs typeface="Times New Roman" panose="02020603050405020304" pitchFamily="18" charset="0"/>
            </a:endParaRPr>
          </a:p>
          <a:p>
            <a:endParaRPr lang="en-IN" b="1" dirty="0">
              <a:solidFill>
                <a:srgbClr val="FFFF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0A921FA4-7945-49DC-9891-80047A291B4D}"/>
              </a:ext>
            </a:extLst>
          </p:cNvPr>
          <p:cNvPicPr>
            <a:picLocks noChangeAspect="1"/>
          </p:cNvPicPr>
          <p:nvPr/>
        </p:nvPicPr>
        <p:blipFill>
          <a:blip r:embed="rId2"/>
          <a:stretch>
            <a:fillRect/>
          </a:stretch>
        </p:blipFill>
        <p:spPr>
          <a:xfrm>
            <a:off x="381094" y="2286001"/>
            <a:ext cx="11447112" cy="4425178"/>
          </a:xfrm>
          <a:prstGeom prst="rect">
            <a:avLst/>
          </a:prstGeom>
        </p:spPr>
      </p:pic>
    </p:spTree>
    <p:extLst>
      <p:ext uri="{BB962C8B-B14F-4D97-AF65-F5344CB8AC3E}">
        <p14:creationId xmlns:p14="http://schemas.microsoft.com/office/powerpoint/2010/main" val="1286350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47194-9A22-49A9-AD85-233FA22DB4D3}"/>
              </a:ext>
            </a:extLst>
          </p:cNvPr>
          <p:cNvSpPr>
            <a:spLocks noGrp="1"/>
          </p:cNvSpPr>
          <p:nvPr>
            <p:ph type="title"/>
          </p:nvPr>
        </p:nvSpPr>
        <p:spPr>
          <a:xfrm>
            <a:off x="252216" y="241702"/>
            <a:ext cx="9404723" cy="771171"/>
          </a:xfrm>
        </p:spPr>
        <p:txBody>
          <a:bodyPr/>
          <a:lstStyle/>
          <a:p>
            <a:pPr algn="l"/>
            <a:r>
              <a:rPr lang="en-US" b="1" i="0" dirty="0">
                <a:solidFill>
                  <a:srgbClr val="FFFF00"/>
                </a:solidFill>
                <a:effectLst/>
                <a:latin typeface="Manrope"/>
              </a:rPr>
              <a:t>Applications of the Confusion Matrix</a:t>
            </a:r>
          </a:p>
        </p:txBody>
      </p:sp>
      <p:sp>
        <p:nvSpPr>
          <p:cNvPr id="3" name="Content Placeholder 2">
            <a:extLst>
              <a:ext uri="{FF2B5EF4-FFF2-40B4-BE49-F238E27FC236}">
                <a16:creationId xmlns:a16="http://schemas.microsoft.com/office/drawing/2014/main" id="{FC51F066-98AE-47B1-A4F8-DCCF9EE72AFB}"/>
              </a:ext>
            </a:extLst>
          </p:cNvPr>
          <p:cNvSpPr>
            <a:spLocks noGrp="1"/>
          </p:cNvSpPr>
          <p:nvPr>
            <p:ph idx="1"/>
          </p:nvPr>
        </p:nvSpPr>
        <p:spPr>
          <a:xfrm>
            <a:off x="67992" y="956601"/>
            <a:ext cx="12067736" cy="5845127"/>
          </a:xfrm>
        </p:spPr>
        <p:txBody>
          <a:bodyPr>
            <a:normAutofit/>
          </a:bodyPr>
          <a:lstStyle/>
          <a:p>
            <a:pPr marL="0" indent="0" algn="just">
              <a:buNone/>
            </a:pPr>
            <a:r>
              <a:rPr lang="en-US" sz="2200" b="0" i="0" dirty="0">
                <a:effectLst/>
                <a:latin typeface="Times New Roman" panose="02020603050405020304" pitchFamily="18" charset="0"/>
                <a:cs typeface="Times New Roman" panose="02020603050405020304" pitchFamily="18" charset="0"/>
              </a:rPr>
              <a:t>The confusion matrix has applications across various fields:</a:t>
            </a:r>
          </a:p>
          <a:p>
            <a:pPr algn="just">
              <a:buFont typeface="Arial" panose="020B0604020202020204" pitchFamily="34" charset="0"/>
              <a:buChar char="•"/>
            </a:pPr>
            <a:r>
              <a:rPr lang="en-US" sz="2200" b="1" i="0" dirty="0">
                <a:solidFill>
                  <a:srgbClr val="FFC000"/>
                </a:solidFill>
                <a:effectLst/>
                <a:latin typeface="Times New Roman" panose="02020603050405020304" pitchFamily="18" charset="0"/>
                <a:cs typeface="Times New Roman" panose="02020603050405020304" pitchFamily="18" charset="0"/>
              </a:rPr>
              <a:t>Model Evaluation:</a:t>
            </a:r>
            <a:r>
              <a:rPr lang="en-US" sz="2200" b="0" i="0" dirty="0">
                <a:solidFill>
                  <a:srgbClr val="FFC0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The primary application of the confusion matrix is to evaluate the performance of a classification model. It provides insights into the model's accuracy, precision, recall, and F1-score.</a:t>
            </a:r>
          </a:p>
          <a:p>
            <a:pPr algn="just">
              <a:buFont typeface="Arial" panose="020B0604020202020204" pitchFamily="34" charset="0"/>
              <a:buChar char="•"/>
            </a:pPr>
            <a:r>
              <a:rPr lang="en-US" sz="2200" b="1" i="0" dirty="0">
                <a:solidFill>
                  <a:srgbClr val="FFC000"/>
                </a:solidFill>
                <a:effectLst/>
                <a:latin typeface="Times New Roman" panose="02020603050405020304" pitchFamily="18" charset="0"/>
                <a:cs typeface="Times New Roman" panose="02020603050405020304" pitchFamily="18" charset="0"/>
              </a:rPr>
              <a:t>Medical Diagnosis:</a:t>
            </a:r>
            <a:r>
              <a:rPr lang="en-US" sz="2200" b="0" i="0" dirty="0">
                <a:solidFill>
                  <a:srgbClr val="FFC0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The confusion matrix finds extensive use in medical fields for diagnosing diseases based on tests or images. It aids in quantifying the accuracy of diagnostic tests and identifying the balance between false positives and false negatives. </a:t>
            </a:r>
          </a:p>
          <a:p>
            <a:pPr algn="just">
              <a:buFont typeface="Arial" panose="020B0604020202020204" pitchFamily="34" charset="0"/>
              <a:buChar char="•"/>
            </a:pPr>
            <a:r>
              <a:rPr lang="en-US" sz="2200" b="1" i="0" dirty="0">
                <a:solidFill>
                  <a:srgbClr val="FFC000"/>
                </a:solidFill>
                <a:effectLst/>
                <a:latin typeface="Times New Roman" panose="02020603050405020304" pitchFamily="18" charset="0"/>
                <a:cs typeface="Times New Roman" panose="02020603050405020304" pitchFamily="18" charset="0"/>
              </a:rPr>
              <a:t>Fraud Detection:</a:t>
            </a:r>
            <a:r>
              <a:rPr lang="en-US" sz="2200" b="0" i="0" dirty="0">
                <a:solidFill>
                  <a:srgbClr val="FFC0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Banks and financial institutions use confusion matrices to detect fraudulent transactions by showcasing how AI algorithms help identify patterns of fraudulent activities.</a:t>
            </a:r>
          </a:p>
          <a:p>
            <a:pPr algn="just">
              <a:buFont typeface="Arial" panose="020B0604020202020204" pitchFamily="34" charset="0"/>
              <a:buChar char="•"/>
            </a:pPr>
            <a:r>
              <a:rPr lang="en-US" sz="2200" b="1" i="0" dirty="0">
                <a:solidFill>
                  <a:srgbClr val="FFC000"/>
                </a:solidFill>
                <a:effectLst/>
                <a:latin typeface="Times New Roman" panose="02020603050405020304" pitchFamily="18" charset="0"/>
                <a:cs typeface="Times New Roman" panose="02020603050405020304" pitchFamily="18" charset="0"/>
              </a:rPr>
              <a:t>Natural Language Processing (NLP):</a:t>
            </a:r>
            <a:r>
              <a:rPr lang="en-US" sz="2200" b="0" i="0" dirty="0">
                <a:solidFill>
                  <a:srgbClr val="FFC0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NLP models use confusion matrices to evaluate sentiment analysis, text classification, and named entity recognition. </a:t>
            </a:r>
          </a:p>
          <a:p>
            <a:pPr algn="just">
              <a:buFont typeface="Arial" panose="020B0604020202020204" pitchFamily="34" charset="0"/>
              <a:buChar char="•"/>
            </a:pPr>
            <a:r>
              <a:rPr lang="en-US" sz="2200" b="1" i="0" dirty="0">
                <a:solidFill>
                  <a:srgbClr val="FFC000"/>
                </a:solidFill>
                <a:effectLst/>
                <a:latin typeface="Times New Roman" panose="02020603050405020304" pitchFamily="18" charset="0"/>
                <a:cs typeface="Times New Roman" panose="02020603050405020304" pitchFamily="18" charset="0"/>
              </a:rPr>
              <a:t>Customer Churn Prediction:</a:t>
            </a:r>
            <a:r>
              <a:rPr lang="en-US" sz="2200" b="0" i="0" dirty="0">
                <a:solidFill>
                  <a:srgbClr val="FFC0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Confusion matrices play a pivotal role in predicting customer churn and show how AI-driven models use historical data to anticipate and mitigate customer attrition.</a:t>
            </a:r>
          </a:p>
          <a:p>
            <a:pPr algn="just">
              <a:buFont typeface="Arial" panose="020B0604020202020204" pitchFamily="34" charset="0"/>
              <a:buChar char="•"/>
            </a:pPr>
            <a:r>
              <a:rPr lang="en-US" sz="2200" b="1" i="0" dirty="0">
                <a:solidFill>
                  <a:srgbClr val="FFC000"/>
                </a:solidFill>
                <a:effectLst/>
                <a:latin typeface="Times New Roman" panose="02020603050405020304" pitchFamily="18" charset="0"/>
                <a:cs typeface="Times New Roman" panose="02020603050405020304" pitchFamily="18" charset="0"/>
              </a:rPr>
              <a:t>Image and Object Recognition:</a:t>
            </a:r>
            <a:r>
              <a:rPr lang="en-US" sz="2200" b="0" i="0" dirty="0">
                <a:solidFill>
                  <a:srgbClr val="FFC000"/>
                </a:solidFill>
                <a:effectLst/>
                <a:latin typeface="Times New Roman" panose="02020603050405020304" pitchFamily="18" charset="0"/>
                <a:cs typeface="Times New Roman" panose="02020603050405020304" pitchFamily="18" charset="0"/>
              </a:rPr>
              <a:t> </a:t>
            </a:r>
            <a:r>
              <a:rPr lang="en-US" sz="2200" b="0" i="0" dirty="0">
                <a:effectLst/>
                <a:latin typeface="Times New Roman" panose="02020603050405020304" pitchFamily="18" charset="0"/>
                <a:cs typeface="Times New Roman" panose="02020603050405020304" pitchFamily="18" charset="0"/>
              </a:rPr>
              <a:t>Confusion matrices assist in training models to identify objects in images, enabling technologies like self-driving cars and facial recognition systems.</a:t>
            </a:r>
          </a:p>
          <a:p>
            <a:pPr algn="just"/>
            <a:endParaRPr lang="en-IN"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18784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Picture 9">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1" name="Picture 11">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2" name="Oval 13">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33" name="Picture 15">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4" name="Picture 17">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5" name="Rectangle 19">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6" name="Rectangle 21">
            <a:extLst>
              <a:ext uri="{FF2B5EF4-FFF2-40B4-BE49-F238E27FC236}">
                <a16:creationId xmlns:a16="http://schemas.microsoft.com/office/drawing/2014/main" id="{D67CA421-FA2B-47ED-A101-F8BBEBB297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B89F7257-7E3E-445C-B952-F55F6F972B5B}"/>
              </a:ext>
            </a:extLst>
          </p:cNvPr>
          <p:cNvSpPr>
            <a:spLocks noGrp="1"/>
          </p:cNvSpPr>
          <p:nvPr>
            <p:ph type="title"/>
          </p:nvPr>
        </p:nvSpPr>
        <p:spPr>
          <a:xfrm>
            <a:off x="8600301" y="2817807"/>
            <a:ext cx="2943997" cy="1574580"/>
          </a:xfrm>
        </p:spPr>
        <p:txBody>
          <a:bodyPr vert="horz" lIns="91440" tIns="45720" rIns="91440" bIns="45720" rtlCol="0" anchor="b">
            <a:normAutofit fontScale="90000"/>
          </a:bodyPr>
          <a:lstStyle/>
          <a:p>
            <a:pPr algn="ctr">
              <a:lnSpc>
                <a:spcPct val="90000"/>
              </a:lnSpc>
            </a:pPr>
            <a:r>
              <a:rPr lang="en-US" sz="3800" b="0" i="0" kern="1200" dirty="0">
                <a:solidFill>
                  <a:srgbClr val="EBEBEB"/>
                </a:solidFill>
                <a:latin typeface="Times New Roman" panose="02020603050405020304" pitchFamily="18" charset="0"/>
                <a:cs typeface="Times New Roman" panose="02020603050405020304" pitchFamily="18" charset="0"/>
              </a:rPr>
              <a:t>Numerical on Classification Metrics </a:t>
            </a:r>
          </a:p>
        </p:txBody>
      </p:sp>
      <p:sp useBgFill="1">
        <p:nvSpPr>
          <p:cNvPr id="37" name="Rectangle 23">
            <a:extLst>
              <a:ext uri="{FF2B5EF4-FFF2-40B4-BE49-F238E27FC236}">
                <a16:creationId xmlns:a16="http://schemas.microsoft.com/office/drawing/2014/main" id="{12425D82-CD5E-45A4-9542-70951E59F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914" y="639905"/>
            <a:ext cx="6915664" cy="55781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8" name="Rectangle 25">
            <a:extLst>
              <a:ext uri="{FF2B5EF4-FFF2-40B4-BE49-F238E27FC236}">
                <a16:creationId xmlns:a16="http://schemas.microsoft.com/office/drawing/2014/main" id="{221DB897-A621-4D5F-AC81-91199AC43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D35844A0-9267-4FDE-89D5-EA97E353DD99}"/>
              </a:ext>
            </a:extLst>
          </p:cNvPr>
          <p:cNvPicPr>
            <a:picLocks noChangeAspect="1"/>
          </p:cNvPicPr>
          <p:nvPr/>
        </p:nvPicPr>
        <p:blipFill>
          <a:blip r:embed="rId6"/>
          <a:stretch>
            <a:fillRect/>
          </a:stretch>
        </p:blipFill>
        <p:spPr>
          <a:xfrm>
            <a:off x="190079" y="220957"/>
            <a:ext cx="8418933" cy="6451285"/>
          </a:xfrm>
          <a:prstGeom prst="rect">
            <a:avLst/>
          </a:prstGeom>
          <a:effectLst/>
        </p:spPr>
      </p:pic>
    </p:spTree>
    <p:extLst>
      <p:ext uri="{BB962C8B-B14F-4D97-AF65-F5344CB8AC3E}">
        <p14:creationId xmlns:p14="http://schemas.microsoft.com/office/powerpoint/2010/main" val="152442057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EEB36C-2187-45F3-B316-0E8508B0BE2A}"/>
              </a:ext>
            </a:extLst>
          </p:cNvPr>
          <p:cNvPicPr>
            <a:picLocks noChangeAspect="1"/>
          </p:cNvPicPr>
          <p:nvPr/>
        </p:nvPicPr>
        <p:blipFill>
          <a:blip r:embed="rId2"/>
          <a:stretch>
            <a:fillRect/>
          </a:stretch>
        </p:blipFill>
        <p:spPr>
          <a:xfrm>
            <a:off x="58995" y="44246"/>
            <a:ext cx="5928850" cy="3875282"/>
          </a:xfrm>
          <a:prstGeom prst="rect">
            <a:avLst/>
          </a:prstGeom>
        </p:spPr>
      </p:pic>
      <p:pic>
        <p:nvPicPr>
          <p:cNvPr id="7" name="Picture 6">
            <a:extLst>
              <a:ext uri="{FF2B5EF4-FFF2-40B4-BE49-F238E27FC236}">
                <a16:creationId xmlns:a16="http://schemas.microsoft.com/office/drawing/2014/main" id="{B408D54E-D4CC-45F3-ACF4-01D0AD0ED316}"/>
              </a:ext>
            </a:extLst>
          </p:cNvPr>
          <p:cNvPicPr>
            <a:picLocks noChangeAspect="1"/>
          </p:cNvPicPr>
          <p:nvPr/>
        </p:nvPicPr>
        <p:blipFill>
          <a:blip r:embed="rId3"/>
          <a:stretch>
            <a:fillRect/>
          </a:stretch>
        </p:blipFill>
        <p:spPr>
          <a:xfrm>
            <a:off x="58995" y="3919528"/>
            <a:ext cx="5928850" cy="2894226"/>
          </a:xfrm>
          <a:prstGeom prst="rect">
            <a:avLst/>
          </a:prstGeom>
        </p:spPr>
      </p:pic>
      <p:pic>
        <p:nvPicPr>
          <p:cNvPr id="9" name="Picture 8">
            <a:extLst>
              <a:ext uri="{FF2B5EF4-FFF2-40B4-BE49-F238E27FC236}">
                <a16:creationId xmlns:a16="http://schemas.microsoft.com/office/drawing/2014/main" id="{A68AF188-AAFE-4FA2-8FCA-DE20F36348E0}"/>
              </a:ext>
            </a:extLst>
          </p:cNvPr>
          <p:cNvPicPr>
            <a:picLocks noChangeAspect="1"/>
          </p:cNvPicPr>
          <p:nvPr/>
        </p:nvPicPr>
        <p:blipFill>
          <a:blip r:embed="rId4"/>
          <a:stretch>
            <a:fillRect/>
          </a:stretch>
        </p:blipFill>
        <p:spPr>
          <a:xfrm>
            <a:off x="5987845" y="44246"/>
            <a:ext cx="6145160" cy="4946854"/>
          </a:xfrm>
          <a:prstGeom prst="rect">
            <a:avLst/>
          </a:prstGeom>
        </p:spPr>
      </p:pic>
      <p:pic>
        <p:nvPicPr>
          <p:cNvPr id="11" name="Picture 10">
            <a:extLst>
              <a:ext uri="{FF2B5EF4-FFF2-40B4-BE49-F238E27FC236}">
                <a16:creationId xmlns:a16="http://schemas.microsoft.com/office/drawing/2014/main" id="{124AC1C8-A7DB-483B-B8D2-44367944C6FE}"/>
              </a:ext>
            </a:extLst>
          </p:cNvPr>
          <p:cNvPicPr>
            <a:picLocks noChangeAspect="1"/>
          </p:cNvPicPr>
          <p:nvPr/>
        </p:nvPicPr>
        <p:blipFill>
          <a:blip r:embed="rId5"/>
          <a:stretch>
            <a:fillRect/>
          </a:stretch>
        </p:blipFill>
        <p:spPr>
          <a:xfrm>
            <a:off x="5987845" y="4991100"/>
            <a:ext cx="6145160" cy="1866900"/>
          </a:xfrm>
          <a:prstGeom prst="rect">
            <a:avLst/>
          </a:prstGeom>
        </p:spPr>
      </p:pic>
    </p:spTree>
    <p:extLst>
      <p:ext uri="{BB962C8B-B14F-4D97-AF65-F5344CB8AC3E}">
        <p14:creationId xmlns:p14="http://schemas.microsoft.com/office/powerpoint/2010/main" val="2490874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DDE0C3-2569-401D-894A-F8000CD91271}"/>
              </a:ext>
            </a:extLst>
          </p:cNvPr>
          <p:cNvPicPr>
            <a:picLocks noChangeAspect="1"/>
          </p:cNvPicPr>
          <p:nvPr/>
        </p:nvPicPr>
        <p:blipFill>
          <a:blip r:embed="rId2"/>
          <a:stretch>
            <a:fillRect/>
          </a:stretch>
        </p:blipFill>
        <p:spPr>
          <a:xfrm>
            <a:off x="76201" y="51776"/>
            <a:ext cx="5638800" cy="3635322"/>
          </a:xfrm>
          <a:prstGeom prst="rect">
            <a:avLst/>
          </a:prstGeom>
        </p:spPr>
      </p:pic>
      <p:pic>
        <p:nvPicPr>
          <p:cNvPr id="7" name="Picture 6">
            <a:extLst>
              <a:ext uri="{FF2B5EF4-FFF2-40B4-BE49-F238E27FC236}">
                <a16:creationId xmlns:a16="http://schemas.microsoft.com/office/drawing/2014/main" id="{34054ABC-ED01-4136-858E-1D0B8F5CF2C0}"/>
              </a:ext>
            </a:extLst>
          </p:cNvPr>
          <p:cNvPicPr>
            <a:picLocks noChangeAspect="1"/>
          </p:cNvPicPr>
          <p:nvPr/>
        </p:nvPicPr>
        <p:blipFill>
          <a:blip r:embed="rId3"/>
          <a:stretch>
            <a:fillRect/>
          </a:stretch>
        </p:blipFill>
        <p:spPr>
          <a:xfrm>
            <a:off x="76203" y="3687099"/>
            <a:ext cx="5638798" cy="3122970"/>
          </a:xfrm>
          <a:prstGeom prst="rect">
            <a:avLst/>
          </a:prstGeom>
        </p:spPr>
      </p:pic>
      <p:pic>
        <p:nvPicPr>
          <p:cNvPr id="7170" name="Picture 2" descr="Output image">
            <a:extLst>
              <a:ext uri="{FF2B5EF4-FFF2-40B4-BE49-F238E27FC236}">
                <a16:creationId xmlns:a16="http://schemas.microsoft.com/office/drawing/2014/main" id="{AF81FEB6-10DD-4660-942E-34664E6E40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5109" y="51775"/>
            <a:ext cx="6135329" cy="511506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6DEDD13-3888-4BC8-9E94-309DED753A6E}"/>
              </a:ext>
            </a:extLst>
          </p:cNvPr>
          <p:cNvPicPr>
            <a:picLocks noChangeAspect="1"/>
          </p:cNvPicPr>
          <p:nvPr/>
        </p:nvPicPr>
        <p:blipFill>
          <a:blip r:embed="rId5"/>
          <a:stretch>
            <a:fillRect/>
          </a:stretch>
        </p:blipFill>
        <p:spPr>
          <a:xfrm>
            <a:off x="5855109" y="5166841"/>
            <a:ext cx="6135329" cy="1639384"/>
          </a:xfrm>
          <a:prstGeom prst="rect">
            <a:avLst/>
          </a:prstGeom>
        </p:spPr>
      </p:pic>
    </p:spTree>
    <p:extLst>
      <p:ext uri="{BB962C8B-B14F-4D97-AF65-F5344CB8AC3E}">
        <p14:creationId xmlns:p14="http://schemas.microsoft.com/office/powerpoint/2010/main" val="4200568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11">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6" name="Rectangle 13">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7"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20" name="Rectangle 11">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13">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2"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28" name="Freeform: Shape 17">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useBgFill="1">
        <p:nvSpPr>
          <p:cNvPr id="23" name="Freeform: Shape 17">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14"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6" name="Freeform: Shape 15">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8" name="Rectangle 17">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Rectangle 2">
            <a:extLst>
              <a:ext uri="{FF2B5EF4-FFF2-40B4-BE49-F238E27FC236}">
                <a16:creationId xmlns:a16="http://schemas.microsoft.com/office/drawing/2014/main" id="{61A00A92-6496-484F-B226-51F8CBADFDBD}"/>
              </a:ext>
            </a:extLst>
          </p:cNvPr>
          <p:cNvSpPr>
            <a:spLocks noChangeArrowheads="1"/>
          </p:cNvSpPr>
          <p:nvPr/>
        </p:nvSpPr>
        <p:spPr bwMode="auto">
          <a:xfrm>
            <a:off x="648931" y="2548281"/>
            <a:ext cx="5122606" cy="365868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Times New Roman" panose="02020603050405020304" pitchFamily="18" charset="0"/>
                <a:ea typeface="Aptos"/>
                <a:cs typeface="Times New Roman" panose="02020603050405020304" pitchFamily="18" charset="0"/>
              </a:rPr>
              <a:t>A logistic regression classifier is used to predict whether a customer will buy a product (1) or not (0). The model makes the following predictions on a test dataset given on the right side.  </a:t>
            </a:r>
            <a:endParaRPr kumimoji="0" lang="en-IN" sz="2200" b="0" i="0" u="none" strike="noStrike" kern="100" cap="none" spc="0" normalizeH="0" baseline="0" noProof="0" dirty="0">
              <a:ln>
                <a:noFill/>
              </a:ln>
              <a:solidFill>
                <a:prstClr val="black"/>
              </a:solidFill>
              <a:effectLst/>
              <a:uLnTx/>
              <a:uFillTx/>
              <a:latin typeface="Times New Roman" panose="02020603050405020304" pitchFamily="18" charset="0"/>
              <a:ea typeface="Aptos"/>
              <a:cs typeface="Times New Roman" panose="02020603050405020304" pitchFamily="18" charset="0"/>
            </a:endParaRPr>
          </a:p>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Times New Roman" panose="02020603050405020304" pitchFamily="18" charset="0"/>
                <a:ea typeface="Aptos"/>
                <a:cs typeface="Times New Roman" panose="02020603050405020304" pitchFamily="18" charset="0"/>
              </a:rPr>
              <a:t> a. Calculate the precision of the model.</a:t>
            </a:r>
            <a:endParaRPr kumimoji="0" lang="en-IN" sz="2200" b="0" i="0" u="none" strike="noStrike" kern="100" cap="none" spc="0" normalizeH="0" baseline="0" noProof="0" dirty="0">
              <a:ln>
                <a:noFill/>
              </a:ln>
              <a:solidFill>
                <a:prstClr val="black"/>
              </a:solidFill>
              <a:effectLst/>
              <a:uLnTx/>
              <a:uFillTx/>
              <a:latin typeface="Times New Roman" panose="02020603050405020304" pitchFamily="18" charset="0"/>
              <a:ea typeface="Aptos"/>
              <a:cs typeface="Times New Roman" panose="02020603050405020304" pitchFamily="18" charset="0"/>
            </a:endParaRPr>
          </a:p>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Times New Roman" panose="02020603050405020304" pitchFamily="18" charset="0"/>
                <a:ea typeface="Aptos"/>
                <a:cs typeface="Times New Roman" panose="02020603050405020304" pitchFamily="18" charset="0"/>
              </a:rPr>
              <a:t> b. Calculate the recall of the model.</a:t>
            </a:r>
            <a:endParaRPr kumimoji="0" lang="en-IN" sz="2200" b="0" i="0" u="none" strike="noStrike" kern="100" cap="none" spc="0" normalizeH="0" baseline="0" noProof="0" dirty="0">
              <a:ln>
                <a:noFill/>
              </a:ln>
              <a:solidFill>
                <a:prstClr val="black"/>
              </a:solidFill>
              <a:effectLst/>
              <a:uLnTx/>
              <a:uFillTx/>
              <a:latin typeface="Times New Roman" panose="02020603050405020304" pitchFamily="18" charset="0"/>
              <a:ea typeface="Aptos"/>
              <a:cs typeface="Times New Roman" panose="02020603050405020304" pitchFamily="18" charset="0"/>
            </a:endParaRPr>
          </a:p>
          <a:p>
            <a:pPr marL="0" marR="0" lvl="0" indent="0" algn="just" defTabSz="457200" rtl="0" eaLnBrk="1" fontAlgn="auto" latinLnBrk="0" hangingPunct="1">
              <a:lnSpc>
                <a:spcPct val="107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Times New Roman" panose="02020603050405020304" pitchFamily="18" charset="0"/>
                <a:ea typeface="Aptos"/>
                <a:cs typeface="Times New Roman" panose="02020603050405020304" pitchFamily="18" charset="0"/>
              </a:rPr>
              <a:t> c. Calculate the F1-score of the model.</a:t>
            </a:r>
            <a:endParaRPr kumimoji="0" lang="en-US" altLang="en-US"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6" name="Content Placeholder 5">
            <a:extLst>
              <a:ext uri="{FF2B5EF4-FFF2-40B4-BE49-F238E27FC236}">
                <a16:creationId xmlns:a16="http://schemas.microsoft.com/office/drawing/2014/main" id="{64ACE6A6-DAAB-48DE-A0AF-41C3727E1769}"/>
              </a:ext>
            </a:extLst>
          </p:cNvPr>
          <p:cNvGraphicFramePr>
            <a:graphicFrameLocks noGrp="1"/>
          </p:cNvGraphicFramePr>
          <p:nvPr>
            <p:ph idx="1"/>
          </p:nvPr>
        </p:nvGraphicFramePr>
        <p:xfrm>
          <a:off x="6231987" y="1617785"/>
          <a:ext cx="5416061" cy="4825218"/>
        </p:xfrm>
        <a:graphic>
          <a:graphicData uri="http://schemas.openxmlformats.org/drawingml/2006/table">
            <a:tbl>
              <a:tblPr firstRow="1" bandRow="1">
                <a:noFill/>
              </a:tblPr>
              <a:tblGrid>
                <a:gridCol w="2463613">
                  <a:extLst>
                    <a:ext uri="{9D8B030D-6E8A-4147-A177-3AD203B41FA5}">
                      <a16:colId xmlns:a16="http://schemas.microsoft.com/office/drawing/2014/main" val="1482110513"/>
                    </a:ext>
                  </a:extLst>
                </a:gridCol>
                <a:gridCol w="2952448">
                  <a:extLst>
                    <a:ext uri="{9D8B030D-6E8A-4147-A177-3AD203B41FA5}">
                      <a16:colId xmlns:a16="http://schemas.microsoft.com/office/drawing/2014/main" val="159396594"/>
                    </a:ext>
                  </a:extLst>
                </a:gridCol>
              </a:tblGrid>
              <a:tr h="713994">
                <a:tc>
                  <a:txBody>
                    <a:bodyPr/>
                    <a:lstStyle/>
                    <a:p>
                      <a:pPr algn="ctr"/>
                      <a:r>
                        <a:rPr lang="en-IN" sz="2000" b="0" cap="none" spc="0" dirty="0">
                          <a:solidFill>
                            <a:schemeClr val="tx1"/>
                          </a:solidFill>
                          <a:latin typeface="Times New Roman" panose="02020603050405020304" pitchFamily="18" charset="0"/>
                          <a:cs typeface="Times New Roman" panose="02020603050405020304" pitchFamily="18" charset="0"/>
                        </a:rPr>
                        <a:t>Actual Class</a:t>
                      </a:r>
                    </a:p>
                  </a:txBody>
                  <a:tcPr marL="131098" marR="131098" marT="91769" marB="91769" anchor="ctr">
                    <a:lnL w="12700" cmpd="sng">
                      <a:noFill/>
                    </a:lnL>
                    <a:lnR w="12700" cmpd="sng">
                      <a:noFill/>
                    </a:lnR>
                    <a:lnT w="28575" cap="flat" cmpd="sng" algn="ctr">
                      <a:solidFill>
                        <a:schemeClr val="tx1"/>
                      </a:solidFill>
                      <a:prstDash val="solid"/>
                    </a:lnT>
                    <a:lnB w="38100" cmpd="sng">
                      <a:noFill/>
                    </a:lnB>
                    <a:noFill/>
                  </a:tcPr>
                </a:tc>
                <a:tc>
                  <a:txBody>
                    <a:bodyPr/>
                    <a:lstStyle/>
                    <a:p>
                      <a:pPr algn="ctr"/>
                      <a:r>
                        <a:rPr lang="en-IN" sz="2000" b="0" cap="none" spc="0">
                          <a:solidFill>
                            <a:schemeClr val="tx1"/>
                          </a:solidFill>
                          <a:latin typeface="Times New Roman" panose="02020603050405020304" pitchFamily="18" charset="0"/>
                          <a:cs typeface="Times New Roman" panose="02020603050405020304" pitchFamily="18" charset="0"/>
                        </a:rPr>
                        <a:t>Predicted Class</a:t>
                      </a:r>
                    </a:p>
                  </a:txBody>
                  <a:tcPr marL="131098" marR="131098" marT="91769" marB="91769" anchor="ctr">
                    <a:lnL w="12700" cmpd="sng">
                      <a:noFill/>
                    </a:lnL>
                    <a:lnR w="12700" cmpd="sng">
                      <a:noFill/>
                    </a:lnR>
                    <a:lnT w="28575" cap="flat" cmpd="sng" algn="ctr">
                      <a:solidFill>
                        <a:schemeClr val="tx1"/>
                      </a:solidFill>
                      <a:prstDash val="solid"/>
                    </a:lnT>
                    <a:lnB w="38100" cmpd="sng">
                      <a:noFill/>
                    </a:lnB>
                    <a:noFill/>
                  </a:tcPr>
                </a:tc>
                <a:extLst>
                  <a:ext uri="{0D108BD9-81ED-4DB2-BD59-A6C34878D82A}">
                    <a16:rowId xmlns:a16="http://schemas.microsoft.com/office/drawing/2014/main" val="3418970309"/>
                  </a:ext>
                </a:extLst>
              </a:tr>
              <a:tr h="713994">
                <a:tc>
                  <a:txBody>
                    <a:bodyPr/>
                    <a:lstStyle/>
                    <a:p>
                      <a:pPr algn="ctr"/>
                      <a:r>
                        <a:rPr lang="en-IN" sz="2000" cap="none" spc="0">
                          <a:solidFill>
                            <a:schemeClr val="tx1"/>
                          </a:solidFill>
                          <a:latin typeface="Times New Roman" panose="02020603050405020304" pitchFamily="18" charset="0"/>
                          <a:cs typeface="Times New Roman" panose="02020603050405020304" pitchFamily="18" charset="0"/>
                        </a:rPr>
                        <a:t>1</a:t>
                      </a:r>
                    </a:p>
                  </a:txBody>
                  <a:tcPr marL="131098" marR="131098" marT="91769" marB="91769" anchor="ctr">
                    <a:lnL w="28575" cap="flat" cmpd="sng" algn="ctr">
                      <a:noFill/>
                      <a:prstDash val="solid"/>
                    </a:lnL>
                    <a:lnR w="12700" cmpd="sng">
                      <a:noFill/>
                      <a:prstDash val="solid"/>
                    </a:lnR>
                    <a:lnT w="38100" cmpd="sng">
                      <a:noFill/>
                    </a:lnT>
                    <a:lnB w="12700" cap="flat" cmpd="sng" algn="ctr">
                      <a:noFill/>
                      <a:prstDash val="solid"/>
                    </a:lnB>
                    <a:noFill/>
                  </a:tcPr>
                </a:tc>
                <a:tc>
                  <a:txBody>
                    <a:bodyPr/>
                    <a:lstStyle/>
                    <a:p>
                      <a:pPr algn="ctr"/>
                      <a:r>
                        <a:rPr lang="en-IN" sz="2000" cap="none" spc="0">
                          <a:solidFill>
                            <a:schemeClr val="tx1"/>
                          </a:solidFill>
                          <a:latin typeface="Times New Roman" panose="02020603050405020304" pitchFamily="18" charset="0"/>
                          <a:cs typeface="Times New Roman" panose="02020603050405020304" pitchFamily="18" charset="0"/>
                        </a:rPr>
                        <a:t>1</a:t>
                      </a:r>
                    </a:p>
                  </a:txBody>
                  <a:tcPr marL="131098" marR="131098" marT="91769" marB="91769" anchor="ctr">
                    <a:lnL w="12700" cmpd="sng">
                      <a:noFill/>
                      <a:prstDash val="solid"/>
                    </a:lnL>
                    <a:lnR w="28575" cap="flat" cmpd="sng" algn="ctr">
                      <a:noFill/>
                      <a:prstDash val="solid"/>
                    </a:lnR>
                    <a:lnT w="38100" cmpd="sng">
                      <a:noFill/>
                    </a:lnT>
                    <a:lnB w="12700" cap="flat" cmpd="sng" algn="ctr">
                      <a:noFill/>
                      <a:prstDash val="solid"/>
                    </a:lnB>
                    <a:noFill/>
                  </a:tcPr>
                </a:tc>
                <a:extLst>
                  <a:ext uri="{0D108BD9-81ED-4DB2-BD59-A6C34878D82A}">
                    <a16:rowId xmlns:a16="http://schemas.microsoft.com/office/drawing/2014/main" val="3022003333"/>
                  </a:ext>
                </a:extLst>
              </a:tr>
              <a:tr h="656414">
                <a:tc>
                  <a:txBody>
                    <a:bodyPr/>
                    <a:lstStyle/>
                    <a:p>
                      <a:pPr algn="ctr"/>
                      <a:r>
                        <a:rPr lang="en-IN" sz="1700" cap="none" spc="0">
                          <a:solidFill>
                            <a:schemeClr val="tx1"/>
                          </a:solidFill>
                          <a:latin typeface="Times New Roman" panose="02020603050405020304" pitchFamily="18" charset="0"/>
                          <a:cs typeface="Times New Roman" panose="02020603050405020304" pitchFamily="18" charset="0"/>
                        </a:rPr>
                        <a:t>1</a:t>
                      </a:r>
                    </a:p>
                  </a:txBody>
                  <a:tcPr marL="131098" marR="131098" marT="91769" marB="91769"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r>
                        <a:rPr lang="en-IN" sz="1700" cap="none" spc="0">
                          <a:solidFill>
                            <a:schemeClr val="tx1"/>
                          </a:solidFill>
                          <a:latin typeface="Times New Roman" panose="02020603050405020304" pitchFamily="18" charset="0"/>
                          <a:cs typeface="Times New Roman" panose="02020603050405020304" pitchFamily="18" charset="0"/>
                        </a:rPr>
                        <a:t>0</a:t>
                      </a:r>
                    </a:p>
                  </a:txBody>
                  <a:tcPr marL="131098" marR="131098" marT="91769" marB="91769"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402653570"/>
                  </a:ext>
                </a:extLst>
              </a:tr>
              <a:tr h="713994">
                <a:tc>
                  <a:txBody>
                    <a:bodyPr/>
                    <a:lstStyle/>
                    <a:p>
                      <a:pPr algn="ctr"/>
                      <a:r>
                        <a:rPr lang="en-IN" sz="2000" cap="none" spc="0">
                          <a:solidFill>
                            <a:schemeClr val="tx1"/>
                          </a:solidFill>
                          <a:latin typeface="Times New Roman" panose="02020603050405020304" pitchFamily="18" charset="0"/>
                          <a:cs typeface="Times New Roman" panose="02020603050405020304" pitchFamily="18" charset="0"/>
                        </a:rPr>
                        <a:t>0</a:t>
                      </a:r>
                    </a:p>
                  </a:txBody>
                  <a:tcPr marL="131098" marR="131098" marT="91769" marB="91769"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pPr algn="ctr"/>
                      <a:r>
                        <a:rPr lang="en-IN" sz="2000" cap="none" spc="0">
                          <a:solidFill>
                            <a:schemeClr val="tx1"/>
                          </a:solidFill>
                          <a:latin typeface="Times New Roman" panose="02020603050405020304" pitchFamily="18" charset="0"/>
                          <a:cs typeface="Times New Roman" panose="02020603050405020304" pitchFamily="18" charset="0"/>
                        </a:rPr>
                        <a:t>1</a:t>
                      </a:r>
                    </a:p>
                  </a:txBody>
                  <a:tcPr marL="131098" marR="131098" marT="91769" marB="91769"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1816874026"/>
                  </a:ext>
                </a:extLst>
              </a:tr>
              <a:tr h="656414">
                <a:tc>
                  <a:txBody>
                    <a:bodyPr/>
                    <a:lstStyle/>
                    <a:p>
                      <a:pPr algn="ctr"/>
                      <a:r>
                        <a:rPr lang="en-IN" sz="1700" cap="none" spc="0">
                          <a:solidFill>
                            <a:schemeClr val="tx1"/>
                          </a:solidFill>
                          <a:latin typeface="Times New Roman" panose="02020603050405020304" pitchFamily="18" charset="0"/>
                          <a:cs typeface="Times New Roman" panose="02020603050405020304" pitchFamily="18" charset="0"/>
                        </a:rPr>
                        <a:t>0</a:t>
                      </a:r>
                    </a:p>
                  </a:txBody>
                  <a:tcPr marL="131098" marR="131098" marT="91769" marB="91769"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r>
                        <a:rPr lang="en-IN" sz="1700" cap="none" spc="0">
                          <a:solidFill>
                            <a:schemeClr val="tx1"/>
                          </a:solidFill>
                          <a:latin typeface="Times New Roman" panose="02020603050405020304" pitchFamily="18" charset="0"/>
                          <a:cs typeface="Times New Roman" panose="02020603050405020304" pitchFamily="18" charset="0"/>
                        </a:rPr>
                        <a:t>0</a:t>
                      </a:r>
                    </a:p>
                  </a:txBody>
                  <a:tcPr marL="131098" marR="131098" marT="91769" marB="91769"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22235878"/>
                  </a:ext>
                </a:extLst>
              </a:tr>
              <a:tr h="713994">
                <a:tc>
                  <a:txBody>
                    <a:bodyPr/>
                    <a:lstStyle/>
                    <a:p>
                      <a:pPr algn="ctr"/>
                      <a:r>
                        <a:rPr lang="en-IN" sz="2000" cap="none" spc="0">
                          <a:solidFill>
                            <a:schemeClr val="tx1"/>
                          </a:solidFill>
                          <a:latin typeface="Times New Roman" panose="02020603050405020304" pitchFamily="18" charset="0"/>
                          <a:cs typeface="Times New Roman" panose="02020603050405020304" pitchFamily="18" charset="0"/>
                        </a:rPr>
                        <a:t>1</a:t>
                      </a:r>
                    </a:p>
                  </a:txBody>
                  <a:tcPr marL="131098" marR="131098" marT="91769" marB="91769" anchor="ctr">
                    <a:lnL w="28575" cap="flat" cmpd="sng" algn="ctr">
                      <a:noFill/>
                      <a:prstDash val="solid"/>
                    </a:lnL>
                    <a:lnR w="12700" cmpd="sng">
                      <a:noFill/>
                      <a:prstDash val="solid"/>
                    </a:lnR>
                    <a:lnT w="12700" cmpd="sng">
                      <a:noFill/>
                      <a:prstDash val="solid"/>
                    </a:lnT>
                    <a:lnB w="12700" cap="flat" cmpd="sng" algn="ctr">
                      <a:noFill/>
                      <a:prstDash val="solid"/>
                    </a:lnB>
                    <a:noFill/>
                  </a:tcPr>
                </a:tc>
                <a:tc>
                  <a:txBody>
                    <a:bodyPr/>
                    <a:lstStyle/>
                    <a:p>
                      <a:pPr algn="ctr"/>
                      <a:r>
                        <a:rPr lang="en-IN" sz="2000" cap="none" spc="0">
                          <a:solidFill>
                            <a:schemeClr val="tx1"/>
                          </a:solidFill>
                          <a:latin typeface="Times New Roman" panose="02020603050405020304" pitchFamily="18" charset="0"/>
                          <a:cs typeface="Times New Roman" panose="02020603050405020304" pitchFamily="18" charset="0"/>
                        </a:rPr>
                        <a:t>1</a:t>
                      </a:r>
                    </a:p>
                  </a:txBody>
                  <a:tcPr marL="131098" marR="131098" marT="91769" marB="91769" anchor="ctr">
                    <a:lnL w="12700" cmpd="sng">
                      <a:noFill/>
                      <a:prstDash val="solid"/>
                    </a:lnL>
                    <a:lnR w="28575" cap="flat" cmpd="sng" algn="ctr">
                      <a:noFill/>
                      <a:prstDash val="solid"/>
                    </a:lnR>
                    <a:lnT w="12700" cmpd="sng">
                      <a:noFill/>
                      <a:prstDash val="solid"/>
                    </a:lnT>
                    <a:lnB w="12700" cap="flat" cmpd="sng" algn="ctr">
                      <a:noFill/>
                      <a:prstDash val="solid"/>
                    </a:lnB>
                    <a:noFill/>
                  </a:tcPr>
                </a:tc>
                <a:extLst>
                  <a:ext uri="{0D108BD9-81ED-4DB2-BD59-A6C34878D82A}">
                    <a16:rowId xmlns:a16="http://schemas.microsoft.com/office/drawing/2014/main" val="3789108131"/>
                  </a:ext>
                </a:extLst>
              </a:tr>
              <a:tr h="656414">
                <a:tc>
                  <a:txBody>
                    <a:bodyPr/>
                    <a:lstStyle/>
                    <a:p>
                      <a:pPr algn="ctr"/>
                      <a:r>
                        <a:rPr lang="en-IN" sz="1700" cap="none" spc="0">
                          <a:solidFill>
                            <a:schemeClr val="tx1"/>
                          </a:solidFill>
                          <a:latin typeface="Times New Roman" panose="02020603050405020304" pitchFamily="18" charset="0"/>
                          <a:cs typeface="Times New Roman" panose="02020603050405020304" pitchFamily="18" charset="0"/>
                        </a:rPr>
                        <a:t>0</a:t>
                      </a:r>
                    </a:p>
                  </a:txBody>
                  <a:tcPr marL="131098" marR="131098" marT="91769" marB="91769"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algn="ctr"/>
                      <a:r>
                        <a:rPr lang="en-IN" sz="1700" cap="none" spc="0" dirty="0">
                          <a:solidFill>
                            <a:schemeClr val="tx1"/>
                          </a:solidFill>
                          <a:latin typeface="Times New Roman" panose="02020603050405020304" pitchFamily="18" charset="0"/>
                          <a:cs typeface="Times New Roman" panose="02020603050405020304" pitchFamily="18" charset="0"/>
                        </a:rPr>
                        <a:t>0</a:t>
                      </a:r>
                    </a:p>
                  </a:txBody>
                  <a:tcPr marL="131098" marR="131098" marT="91769" marB="91769"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1769012747"/>
                  </a:ext>
                </a:extLst>
              </a:tr>
            </a:tbl>
          </a:graphicData>
        </a:graphic>
      </p:graphicFrame>
    </p:spTree>
    <p:extLst>
      <p:ext uri="{BB962C8B-B14F-4D97-AF65-F5344CB8AC3E}">
        <p14:creationId xmlns:p14="http://schemas.microsoft.com/office/powerpoint/2010/main" val="1098248298"/>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CC8D252-8044-458D-A776-6A5833FEFD2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6" name="Picture 15">
            <a:extLst>
              <a:ext uri="{FF2B5EF4-FFF2-40B4-BE49-F238E27FC236}">
                <a16:creationId xmlns:a16="http://schemas.microsoft.com/office/drawing/2014/main" id="{E884AA69-7728-499C-8FA7-A3FCA738EB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8" name="Oval 17">
            <a:extLst>
              <a:ext uri="{FF2B5EF4-FFF2-40B4-BE49-F238E27FC236}">
                <a16:creationId xmlns:a16="http://schemas.microsoft.com/office/drawing/2014/main" id="{79760FB8-CC91-426C-9EF3-A58786866B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0" name="Picture 19">
            <a:extLst>
              <a:ext uri="{FF2B5EF4-FFF2-40B4-BE49-F238E27FC236}">
                <a16:creationId xmlns:a16="http://schemas.microsoft.com/office/drawing/2014/main" id="{CE274F2C-FBD9-4A60-B6A0-FB7532F599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D543DFE3-F007-48D9-A223-F7351802D4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4" name="Rectangle 23">
            <a:extLst>
              <a:ext uri="{FF2B5EF4-FFF2-40B4-BE49-F238E27FC236}">
                <a16:creationId xmlns:a16="http://schemas.microsoft.com/office/drawing/2014/main" id="{09E7EBD1-9868-4F2F-B4FF-A89B93CFB6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B84B712E-6BBF-4241-BAB7-D7E064B173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28" name="Rectangle 27">
            <a:extLst>
              <a:ext uri="{FF2B5EF4-FFF2-40B4-BE49-F238E27FC236}">
                <a16:creationId xmlns:a16="http://schemas.microsoft.com/office/drawing/2014/main" id="{D22F3D4E-E5F5-4623-B278-D7E30BEF9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7" name="Picture 6">
            <a:extLst>
              <a:ext uri="{FF2B5EF4-FFF2-40B4-BE49-F238E27FC236}">
                <a16:creationId xmlns:a16="http://schemas.microsoft.com/office/drawing/2014/main" id="{12598784-7783-4982-BE39-A30BF2F3FFC3}"/>
              </a:ext>
            </a:extLst>
          </p:cNvPr>
          <p:cNvPicPr>
            <a:picLocks noChangeAspect="1"/>
          </p:cNvPicPr>
          <p:nvPr/>
        </p:nvPicPr>
        <p:blipFill>
          <a:blip r:embed="rId6"/>
          <a:stretch>
            <a:fillRect/>
          </a:stretch>
        </p:blipFill>
        <p:spPr>
          <a:xfrm>
            <a:off x="645337" y="825910"/>
            <a:ext cx="5134516" cy="5132438"/>
          </a:xfrm>
          <a:prstGeom prst="rect">
            <a:avLst/>
          </a:prstGeom>
        </p:spPr>
      </p:pic>
      <p:sp useBgFill="1">
        <p:nvSpPr>
          <p:cNvPr id="30" name="Rectangle 29">
            <a:extLst>
              <a:ext uri="{FF2B5EF4-FFF2-40B4-BE49-F238E27FC236}">
                <a16:creationId xmlns:a16="http://schemas.microsoft.com/office/drawing/2014/main" id="{7B7F5E51-5BF8-4198-AD70-78D94F3A94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74979"/>
            <a:ext cx="5458121" cy="5897880"/>
          </a:xfrm>
          <a:prstGeom prst="rect">
            <a:avLst/>
          </a:prstGeom>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9" name="Picture 8">
            <a:extLst>
              <a:ext uri="{FF2B5EF4-FFF2-40B4-BE49-F238E27FC236}">
                <a16:creationId xmlns:a16="http://schemas.microsoft.com/office/drawing/2014/main" id="{23C63CA6-F6C1-4617-8A6F-1CE10D13C145}"/>
              </a:ext>
            </a:extLst>
          </p:cNvPr>
          <p:cNvPicPr>
            <a:picLocks noChangeAspect="1"/>
          </p:cNvPicPr>
          <p:nvPr/>
        </p:nvPicPr>
        <p:blipFill>
          <a:blip r:embed="rId7"/>
          <a:stretch>
            <a:fillRect/>
          </a:stretch>
        </p:blipFill>
        <p:spPr>
          <a:xfrm>
            <a:off x="6423321" y="722671"/>
            <a:ext cx="5134516" cy="5235677"/>
          </a:xfrm>
          <a:prstGeom prst="rect">
            <a:avLst/>
          </a:prstGeom>
        </p:spPr>
      </p:pic>
    </p:spTree>
    <p:extLst>
      <p:ext uri="{BB962C8B-B14F-4D97-AF65-F5344CB8AC3E}">
        <p14:creationId xmlns:p14="http://schemas.microsoft.com/office/powerpoint/2010/main" val="1619033356"/>
      </p:ext>
    </p:extLst>
  </p:cSld>
  <p:clrMapOvr>
    <a:overrideClrMapping bg1="lt1" tx1="dk1" bg2="lt2" tx2="dk2" accent1="accent1" accent2="accent2" accent3="accent3" accent4="accent4" accent5="accent5" accent6="accent6" hlink="hlink" folHlink="folHlink"/>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otalTime>36</TotalTime>
  <Words>1034</Words>
  <Application>Microsoft Office PowerPoint</Application>
  <PresentationFormat>Widescreen</PresentationFormat>
  <Paragraphs>108</Paragraphs>
  <Slides>17</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Arial</vt:lpstr>
      <vt:lpstr>Calibri</vt:lpstr>
      <vt:lpstr>Calibri Light</vt:lpstr>
      <vt:lpstr>Century Gothic</vt:lpstr>
      <vt:lpstr>Manrope</vt:lpstr>
      <vt:lpstr>Times New Roman</vt:lpstr>
      <vt:lpstr>Wingdings 3</vt:lpstr>
      <vt:lpstr>Office Theme</vt:lpstr>
      <vt:lpstr>Ion</vt:lpstr>
      <vt:lpstr>Artificial Intelligence and Machine Learning</vt:lpstr>
      <vt:lpstr>Regression Performance Metrics </vt:lpstr>
      <vt:lpstr>Regression Performance Metrics</vt:lpstr>
      <vt:lpstr>Numerical on Regression Metrics</vt:lpstr>
      <vt:lpstr>Numerical on Regression Metrics</vt:lpstr>
      <vt:lpstr>Classification Performance Metrics</vt:lpstr>
      <vt:lpstr>Classification Performance Metrics</vt:lpstr>
      <vt:lpstr>PowerPoint Presentation</vt:lpstr>
      <vt:lpstr>Classification Performance Metrics</vt:lpstr>
      <vt:lpstr>Classification Performance Metrics</vt:lpstr>
      <vt:lpstr>Classification Performance Metrics</vt:lpstr>
      <vt:lpstr>Applications of the Confusion Matrix</vt:lpstr>
      <vt:lpstr>Numerical on Classification Metrics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and Machine Learning</dc:title>
  <dc:creator>Ishan Budhiraja</dc:creator>
  <cp:lastModifiedBy>Ishan Budhiraja</cp:lastModifiedBy>
  <cp:revision>1</cp:revision>
  <dcterms:created xsi:type="dcterms:W3CDTF">2025-08-13T08:37:07Z</dcterms:created>
  <dcterms:modified xsi:type="dcterms:W3CDTF">2025-08-13T09:21:25Z</dcterms:modified>
</cp:coreProperties>
</file>