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sldIdLst>
    <p:sldId id="256" r:id="rId2"/>
    <p:sldId id="268" r:id="rId3"/>
    <p:sldId id="269" r:id="rId4"/>
    <p:sldId id="259" r:id="rId5"/>
    <p:sldId id="260" r:id="rId6"/>
    <p:sldId id="262" r:id="rId7"/>
    <p:sldId id="261" r:id="rId8"/>
    <p:sldId id="263" r:id="rId9"/>
    <p:sldId id="270" r:id="rId10"/>
    <p:sldId id="444" r:id="rId11"/>
    <p:sldId id="445" r:id="rId12"/>
    <p:sldId id="446" r:id="rId13"/>
    <p:sldId id="447" r:id="rId14"/>
    <p:sldId id="448" r:id="rId15"/>
    <p:sldId id="459" r:id="rId16"/>
    <p:sldId id="264" r:id="rId17"/>
    <p:sldId id="460" r:id="rId18"/>
    <p:sldId id="464" r:id="rId19"/>
    <p:sldId id="462" r:id="rId20"/>
    <p:sldId id="463" r:id="rId21"/>
    <p:sldId id="467" r:id="rId22"/>
    <p:sldId id="468" r:id="rId23"/>
    <p:sldId id="469" r:id="rId24"/>
    <p:sldId id="470" r:id="rId25"/>
    <p:sldId id="265" r:id="rId26"/>
    <p:sldId id="471" r:id="rId27"/>
    <p:sldId id="472" r:id="rId28"/>
    <p:sldId id="473" r:id="rId29"/>
    <p:sldId id="267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73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F22DA14-02DB-48C5-B3A1-C02D5FBE6A9F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2E3AE42B-4A9E-4A35-BA37-AF1568CE5421}">
      <dgm:prSet custT="1"/>
      <dgm:spPr/>
      <dgm:t>
        <a:bodyPr/>
        <a:lstStyle/>
        <a:p>
          <a:r>
            <a:rPr lang="en-US" sz="23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Gini index is a measure of impurity or purity used while creating a decision tree in the CART(Classification and Regression Tree) algorithm.</a:t>
          </a:r>
          <a:endParaRPr lang="en-US" sz="23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EA3E50E-622E-4B8E-9077-B7BC82BD43B8}" type="parTrans" cxnId="{703AAF1F-F9C1-45E7-ABEE-AF1B4FA1F80B}">
      <dgm:prSet/>
      <dgm:spPr/>
      <dgm:t>
        <a:bodyPr/>
        <a:lstStyle/>
        <a:p>
          <a:endParaRPr lang="en-US"/>
        </a:p>
      </dgm:t>
    </dgm:pt>
    <dgm:pt modelId="{EB18618D-31DA-4012-9AB4-BBCC11FAC59E}" type="sibTrans" cxnId="{703AAF1F-F9C1-45E7-ABEE-AF1B4FA1F80B}">
      <dgm:prSet/>
      <dgm:spPr/>
      <dgm:t>
        <a:bodyPr/>
        <a:lstStyle/>
        <a:p>
          <a:endParaRPr lang="en-US"/>
        </a:p>
      </dgm:t>
    </dgm:pt>
    <dgm:pt modelId="{2D53E4FB-5A00-46E9-BEC5-3BBE7F69ED27}">
      <dgm:prSet custT="1"/>
      <dgm:spPr/>
      <dgm:t>
        <a:bodyPr/>
        <a:lstStyle/>
        <a:p>
          <a:pPr algn="just"/>
          <a:r>
            <a:rPr lang="en-US" sz="2300" b="0" i="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Gini index is the measure that parts the probability distributions of the target attribute’s values. It splits the node in a way that yields the least amount of impurity.</a:t>
          </a:r>
          <a:endParaRPr lang="en-US" sz="2300" dirty="0">
            <a:solidFill>
              <a:srgbClr val="FF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A2057E4-EF54-474A-95C5-23F846A9FE1F}" type="parTrans" cxnId="{F4E6C5A8-94D5-4B76-A953-084DF2DE5283}">
      <dgm:prSet/>
      <dgm:spPr/>
      <dgm:t>
        <a:bodyPr/>
        <a:lstStyle/>
        <a:p>
          <a:endParaRPr lang="en-US"/>
        </a:p>
      </dgm:t>
    </dgm:pt>
    <dgm:pt modelId="{A219BF6C-A1A7-44FA-A7DD-AF38161F8042}" type="sibTrans" cxnId="{F4E6C5A8-94D5-4B76-A953-084DF2DE5283}">
      <dgm:prSet/>
      <dgm:spPr/>
      <dgm:t>
        <a:bodyPr/>
        <a:lstStyle/>
        <a:p>
          <a:endParaRPr lang="en-US"/>
        </a:p>
      </dgm:t>
    </dgm:pt>
    <dgm:pt modelId="{69F229CC-45D7-4E38-9189-C8115D6FB39A}">
      <dgm:prSet custT="1"/>
      <dgm:spPr/>
      <dgm:t>
        <a:bodyPr/>
        <a:lstStyle/>
        <a:p>
          <a:r>
            <a:rPr lang="en-US" sz="23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It only creates binary splits, and the CART algorithm uses the Gini index to create binary splits.</a:t>
          </a:r>
          <a:endParaRPr lang="en-US" sz="23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B777976-451C-4EF9-B48A-C28DED636911}" type="parTrans" cxnId="{79AF93C8-F4A7-47B7-8F5A-B33027378314}">
      <dgm:prSet/>
      <dgm:spPr/>
      <dgm:t>
        <a:bodyPr/>
        <a:lstStyle/>
        <a:p>
          <a:endParaRPr lang="en-US"/>
        </a:p>
      </dgm:t>
    </dgm:pt>
    <dgm:pt modelId="{CFD45069-3587-4379-B5CD-7E7D81383BE7}" type="sibTrans" cxnId="{79AF93C8-F4A7-47B7-8F5A-B33027378314}">
      <dgm:prSet/>
      <dgm:spPr/>
      <dgm:t>
        <a:bodyPr/>
        <a:lstStyle/>
        <a:p>
          <a:endParaRPr lang="en-US"/>
        </a:p>
      </dgm:t>
    </dgm:pt>
    <dgm:pt modelId="{1029852C-2A2C-4652-9CA0-5B0A160B8419}">
      <dgm:prSet custT="1"/>
      <dgm:spPr/>
      <dgm:t>
        <a:bodyPr/>
        <a:lstStyle/>
        <a:p>
          <a:r>
            <a:rPr lang="en-US" sz="23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Gini index can be calculated using the below formula:</a:t>
          </a:r>
        </a:p>
        <a:p>
          <a:endParaRPr lang="en-US" sz="23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10EB182-CB5D-4C37-86EC-173145FDE09A}" type="parTrans" cxnId="{D7A98477-80D0-494E-964A-03BB720DA35A}">
      <dgm:prSet/>
      <dgm:spPr/>
      <dgm:t>
        <a:bodyPr/>
        <a:lstStyle/>
        <a:p>
          <a:endParaRPr lang="en-US"/>
        </a:p>
      </dgm:t>
    </dgm:pt>
    <dgm:pt modelId="{642183B5-1A29-48CC-91AE-FA9E91662616}" type="sibTrans" cxnId="{D7A98477-80D0-494E-964A-03BB720DA35A}">
      <dgm:prSet/>
      <dgm:spPr/>
      <dgm:t>
        <a:bodyPr/>
        <a:lstStyle/>
        <a:p>
          <a:endParaRPr lang="en-US"/>
        </a:p>
      </dgm:t>
    </dgm:pt>
    <dgm:pt modelId="{EDB99993-CEE6-4D93-9106-3C4E102EAF99}" type="pres">
      <dgm:prSet presAssocID="{EF22DA14-02DB-48C5-B3A1-C02D5FBE6A9F}" presName="vert0" presStyleCnt="0">
        <dgm:presLayoutVars>
          <dgm:dir/>
          <dgm:animOne val="branch"/>
          <dgm:animLvl val="lvl"/>
        </dgm:presLayoutVars>
      </dgm:prSet>
      <dgm:spPr/>
    </dgm:pt>
    <dgm:pt modelId="{8889AA70-8BBB-40E9-94DB-CD6EDA94AC24}" type="pres">
      <dgm:prSet presAssocID="{2E3AE42B-4A9E-4A35-BA37-AF1568CE5421}" presName="thickLine" presStyleLbl="alignNode1" presStyleIdx="0" presStyleCnt="4"/>
      <dgm:spPr/>
    </dgm:pt>
    <dgm:pt modelId="{89DDA03B-2953-4623-8CD9-27990BF51FE4}" type="pres">
      <dgm:prSet presAssocID="{2E3AE42B-4A9E-4A35-BA37-AF1568CE5421}" presName="horz1" presStyleCnt="0"/>
      <dgm:spPr/>
    </dgm:pt>
    <dgm:pt modelId="{910972A9-4793-4897-BE25-C655A4E45676}" type="pres">
      <dgm:prSet presAssocID="{2E3AE42B-4A9E-4A35-BA37-AF1568CE5421}" presName="tx1" presStyleLbl="revTx" presStyleIdx="0" presStyleCnt="4"/>
      <dgm:spPr/>
    </dgm:pt>
    <dgm:pt modelId="{0B5708AE-4950-4309-8519-D496E2FD56B7}" type="pres">
      <dgm:prSet presAssocID="{2E3AE42B-4A9E-4A35-BA37-AF1568CE5421}" presName="vert1" presStyleCnt="0"/>
      <dgm:spPr/>
    </dgm:pt>
    <dgm:pt modelId="{AE13140C-2F2C-4EE1-A221-2994D9B9DCD1}" type="pres">
      <dgm:prSet presAssocID="{2D53E4FB-5A00-46E9-BEC5-3BBE7F69ED27}" presName="thickLine" presStyleLbl="alignNode1" presStyleIdx="1" presStyleCnt="4"/>
      <dgm:spPr/>
    </dgm:pt>
    <dgm:pt modelId="{7B3FF8B6-C2C2-4332-A13B-949875CC6052}" type="pres">
      <dgm:prSet presAssocID="{2D53E4FB-5A00-46E9-BEC5-3BBE7F69ED27}" presName="horz1" presStyleCnt="0"/>
      <dgm:spPr/>
    </dgm:pt>
    <dgm:pt modelId="{D57722DB-D352-4B65-9594-99901F794466}" type="pres">
      <dgm:prSet presAssocID="{2D53E4FB-5A00-46E9-BEC5-3BBE7F69ED27}" presName="tx1" presStyleLbl="revTx" presStyleIdx="1" presStyleCnt="4"/>
      <dgm:spPr/>
    </dgm:pt>
    <dgm:pt modelId="{EB34EEAB-FFCF-4B4D-8C40-357ECF87B39D}" type="pres">
      <dgm:prSet presAssocID="{2D53E4FB-5A00-46E9-BEC5-3BBE7F69ED27}" presName="vert1" presStyleCnt="0"/>
      <dgm:spPr/>
    </dgm:pt>
    <dgm:pt modelId="{CCB78AD9-B913-4921-BDD9-FEA1BAFD953E}" type="pres">
      <dgm:prSet presAssocID="{69F229CC-45D7-4E38-9189-C8115D6FB39A}" presName="thickLine" presStyleLbl="alignNode1" presStyleIdx="2" presStyleCnt="4"/>
      <dgm:spPr/>
    </dgm:pt>
    <dgm:pt modelId="{C72F4BA1-A0D4-47B3-B989-B5CBD3F40533}" type="pres">
      <dgm:prSet presAssocID="{69F229CC-45D7-4E38-9189-C8115D6FB39A}" presName="horz1" presStyleCnt="0"/>
      <dgm:spPr/>
    </dgm:pt>
    <dgm:pt modelId="{204C7CF5-08E1-45EF-9087-C6205E0EE864}" type="pres">
      <dgm:prSet presAssocID="{69F229CC-45D7-4E38-9189-C8115D6FB39A}" presName="tx1" presStyleLbl="revTx" presStyleIdx="2" presStyleCnt="4"/>
      <dgm:spPr/>
    </dgm:pt>
    <dgm:pt modelId="{63AF6454-4424-4A46-AD5D-912A29446187}" type="pres">
      <dgm:prSet presAssocID="{69F229CC-45D7-4E38-9189-C8115D6FB39A}" presName="vert1" presStyleCnt="0"/>
      <dgm:spPr/>
    </dgm:pt>
    <dgm:pt modelId="{457BBF6D-AF46-478A-A807-B9AACE6C6D2A}" type="pres">
      <dgm:prSet presAssocID="{1029852C-2A2C-4652-9CA0-5B0A160B8419}" presName="thickLine" presStyleLbl="alignNode1" presStyleIdx="3" presStyleCnt="4"/>
      <dgm:spPr/>
    </dgm:pt>
    <dgm:pt modelId="{E34521E4-0455-4F19-8132-775AB43AA374}" type="pres">
      <dgm:prSet presAssocID="{1029852C-2A2C-4652-9CA0-5B0A160B8419}" presName="horz1" presStyleCnt="0"/>
      <dgm:spPr/>
    </dgm:pt>
    <dgm:pt modelId="{1A557C8C-CD96-46ED-A994-9DB2F1ED2B85}" type="pres">
      <dgm:prSet presAssocID="{1029852C-2A2C-4652-9CA0-5B0A160B8419}" presName="tx1" presStyleLbl="revTx" presStyleIdx="3" presStyleCnt="4"/>
      <dgm:spPr/>
    </dgm:pt>
    <dgm:pt modelId="{66FAFAFF-E504-47C9-90D5-7AF82C40A39F}" type="pres">
      <dgm:prSet presAssocID="{1029852C-2A2C-4652-9CA0-5B0A160B8419}" presName="vert1" presStyleCnt="0"/>
      <dgm:spPr/>
    </dgm:pt>
  </dgm:ptLst>
  <dgm:cxnLst>
    <dgm:cxn modelId="{8B956A0B-D19C-47AD-AE23-FBC98653D440}" type="presOf" srcId="{EF22DA14-02DB-48C5-B3A1-C02D5FBE6A9F}" destId="{EDB99993-CEE6-4D93-9106-3C4E102EAF99}" srcOrd="0" destOrd="0" presId="urn:microsoft.com/office/officeart/2008/layout/LinedList"/>
    <dgm:cxn modelId="{3C565B0D-379F-426E-80BD-06B751E33A62}" type="presOf" srcId="{2E3AE42B-4A9E-4A35-BA37-AF1568CE5421}" destId="{910972A9-4793-4897-BE25-C655A4E45676}" srcOrd="0" destOrd="0" presId="urn:microsoft.com/office/officeart/2008/layout/LinedList"/>
    <dgm:cxn modelId="{227ECE1B-63B1-4FFF-B487-66B781960B8F}" type="presOf" srcId="{69F229CC-45D7-4E38-9189-C8115D6FB39A}" destId="{204C7CF5-08E1-45EF-9087-C6205E0EE864}" srcOrd="0" destOrd="0" presId="urn:microsoft.com/office/officeart/2008/layout/LinedList"/>
    <dgm:cxn modelId="{703AAF1F-F9C1-45E7-ABEE-AF1B4FA1F80B}" srcId="{EF22DA14-02DB-48C5-B3A1-C02D5FBE6A9F}" destId="{2E3AE42B-4A9E-4A35-BA37-AF1568CE5421}" srcOrd="0" destOrd="0" parTransId="{BEA3E50E-622E-4B8E-9077-B7BC82BD43B8}" sibTransId="{EB18618D-31DA-4012-9AB4-BBCC11FAC59E}"/>
    <dgm:cxn modelId="{A6F4AE64-9AB7-462B-B8A9-4E1B2B3A3023}" type="presOf" srcId="{2D53E4FB-5A00-46E9-BEC5-3BBE7F69ED27}" destId="{D57722DB-D352-4B65-9594-99901F794466}" srcOrd="0" destOrd="0" presId="urn:microsoft.com/office/officeart/2008/layout/LinedList"/>
    <dgm:cxn modelId="{D7A98477-80D0-494E-964A-03BB720DA35A}" srcId="{EF22DA14-02DB-48C5-B3A1-C02D5FBE6A9F}" destId="{1029852C-2A2C-4652-9CA0-5B0A160B8419}" srcOrd="3" destOrd="0" parTransId="{D10EB182-CB5D-4C37-86EC-173145FDE09A}" sibTransId="{642183B5-1A29-48CC-91AE-FA9E91662616}"/>
    <dgm:cxn modelId="{F4E6C5A8-94D5-4B76-A953-084DF2DE5283}" srcId="{EF22DA14-02DB-48C5-B3A1-C02D5FBE6A9F}" destId="{2D53E4FB-5A00-46E9-BEC5-3BBE7F69ED27}" srcOrd="1" destOrd="0" parTransId="{4A2057E4-EF54-474A-95C5-23F846A9FE1F}" sibTransId="{A219BF6C-A1A7-44FA-A7DD-AF38161F8042}"/>
    <dgm:cxn modelId="{F44C5EC3-80A8-4850-AA74-C1C868DC435D}" type="presOf" srcId="{1029852C-2A2C-4652-9CA0-5B0A160B8419}" destId="{1A557C8C-CD96-46ED-A994-9DB2F1ED2B85}" srcOrd="0" destOrd="0" presId="urn:microsoft.com/office/officeart/2008/layout/LinedList"/>
    <dgm:cxn modelId="{79AF93C8-F4A7-47B7-8F5A-B33027378314}" srcId="{EF22DA14-02DB-48C5-B3A1-C02D5FBE6A9F}" destId="{69F229CC-45D7-4E38-9189-C8115D6FB39A}" srcOrd="2" destOrd="0" parTransId="{1B777976-451C-4EF9-B48A-C28DED636911}" sibTransId="{CFD45069-3587-4379-B5CD-7E7D81383BE7}"/>
    <dgm:cxn modelId="{84DEB680-1F94-4CA5-A7A0-213AC3ED24B5}" type="presParOf" srcId="{EDB99993-CEE6-4D93-9106-3C4E102EAF99}" destId="{8889AA70-8BBB-40E9-94DB-CD6EDA94AC24}" srcOrd="0" destOrd="0" presId="urn:microsoft.com/office/officeart/2008/layout/LinedList"/>
    <dgm:cxn modelId="{DDCAF200-B887-4A83-B030-907800134658}" type="presParOf" srcId="{EDB99993-CEE6-4D93-9106-3C4E102EAF99}" destId="{89DDA03B-2953-4623-8CD9-27990BF51FE4}" srcOrd="1" destOrd="0" presId="urn:microsoft.com/office/officeart/2008/layout/LinedList"/>
    <dgm:cxn modelId="{030FEE70-C607-49A1-BB3F-C4F8104E483C}" type="presParOf" srcId="{89DDA03B-2953-4623-8CD9-27990BF51FE4}" destId="{910972A9-4793-4897-BE25-C655A4E45676}" srcOrd="0" destOrd="0" presId="urn:microsoft.com/office/officeart/2008/layout/LinedList"/>
    <dgm:cxn modelId="{8F303860-046E-471E-931B-D16FDE1ECB8D}" type="presParOf" srcId="{89DDA03B-2953-4623-8CD9-27990BF51FE4}" destId="{0B5708AE-4950-4309-8519-D496E2FD56B7}" srcOrd="1" destOrd="0" presId="urn:microsoft.com/office/officeart/2008/layout/LinedList"/>
    <dgm:cxn modelId="{8F042ED7-56DB-4725-A874-908F9A709AE3}" type="presParOf" srcId="{EDB99993-CEE6-4D93-9106-3C4E102EAF99}" destId="{AE13140C-2F2C-4EE1-A221-2994D9B9DCD1}" srcOrd="2" destOrd="0" presId="urn:microsoft.com/office/officeart/2008/layout/LinedList"/>
    <dgm:cxn modelId="{E3382181-8264-4F68-BBA4-6B08AEC1948F}" type="presParOf" srcId="{EDB99993-CEE6-4D93-9106-3C4E102EAF99}" destId="{7B3FF8B6-C2C2-4332-A13B-949875CC6052}" srcOrd="3" destOrd="0" presId="urn:microsoft.com/office/officeart/2008/layout/LinedList"/>
    <dgm:cxn modelId="{D54C7713-7F2E-4B43-9870-105AAB76A0AA}" type="presParOf" srcId="{7B3FF8B6-C2C2-4332-A13B-949875CC6052}" destId="{D57722DB-D352-4B65-9594-99901F794466}" srcOrd="0" destOrd="0" presId="urn:microsoft.com/office/officeart/2008/layout/LinedList"/>
    <dgm:cxn modelId="{C8156730-ED66-4254-82B5-755B72C61BEC}" type="presParOf" srcId="{7B3FF8B6-C2C2-4332-A13B-949875CC6052}" destId="{EB34EEAB-FFCF-4B4D-8C40-357ECF87B39D}" srcOrd="1" destOrd="0" presId="urn:microsoft.com/office/officeart/2008/layout/LinedList"/>
    <dgm:cxn modelId="{B810D151-BD98-43A1-8FB4-EC94666338EB}" type="presParOf" srcId="{EDB99993-CEE6-4D93-9106-3C4E102EAF99}" destId="{CCB78AD9-B913-4921-BDD9-FEA1BAFD953E}" srcOrd="4" destOrd="0" presId="urn:microsoft.com/office/officeart/2008/layout/LinedList"/>
    <dgm:cxn modelId="{2CFDAA68-DC74-403C-B88E-DC3D257F975B}" type="presParOf" srcId="{EDB99993-CEE6-4D93-9106-3C4E102EAF99}" destId="{C72F4BA1-A0D4-47B3-B989-B5CBD3F40533}" srcOrd="5" destOrd="0" presId="urn:microsoft.com/office/officeart/2008/layout/LinedList"/>
    <dgm:cxn modelId="{8CEC2A17-7701-463C-B766-AAB183175EAD}" type="presParOf" srcId="{C72F4BA1-A0D4-47B3-B989-B5CBD3F40533}" destId="{204C7CF5-08E1-45EF-9087-C6205E0EE864}" srcOrd="0" destOrd="0" presId="urn:microsoft.com/office/officeart/2008/layout/LinedList"/>
    <dgm:cxn modelId="{BAD6E1E3-4B85-4259-8D5B-DCF4887FD324}" type="presParOf" srcId="{C72F4BA1-A0D4-47B3-B989-B5CBD3F40533}" destId="{63AF6454-4424-4A46-AD5D-912A29446187}" srcOrd="1" destOrd="0" presId="urn:microsoft.com/office/officeart/2008/layout/LinedList"/>
    <dgm:cxn modelId="{E14588B1-4164-4CBB-855B-F9393940068E}" type="presParOf" srcId="{EDB99993-CEE6-4D93-9106-3C4E102EAF99}" destId="{457BBF6D-AF46-478A-A807-B9AACE6C6D2A}" srcOrd="6" destOrd="0" presId="urn:microsoft.com/office/officeart/2008/layout/LinedList"/>
    <dgm:cxn modelId="{4CA5812E-0150-4296-8C5D-8B3FF7CF4B5C}" type="presParOf" srcId="{EDB99993-CEE6-4D93-9106-3C4E102EAF99}" destId="{E34521E4-0455-4F19-8132-775AB43AA374}" srcOrd="7" destOrd="0" presId="urn:microsoft.com/office/officeart/2008/layout/LinedList"/>
    <dgm:cxn modelId="{247125C0-D4BA-455C-B817-B0845CB5638C}" type="presParOf" srcId="{E34521E4-0455-4F19-8132-775AB43AA374}" destId="{1A557C8C-CD96-46ED-A994-9DB2F1ED2B85}" srcOrd="0" destOrd="0" presId="urn:microsoft.com/office/officeart/2008/layout/LinedList"/>
    <dgm:cxn modelId="{33882DAD-954B-427F-88BC-B39468DF3CFB}" type="presParOf" srcId="{E34521E4-0455-4F19-8132-775AB43AA374}" destId="{66FAFAFF-E504-47C9-90D5-7AF82C40A39F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89AA70-8BBB-40E9-94DB-CD6EDA94AC24}">
      <dsp:nvSpPr>
        <dsp:cNvPr id="0" name=""/>
        <dsp:cNvSpPr/>
      </dsp:nvSpPr>
      <dsp:spPr>
        <a:xfrm>
          <a:off x="0" y="0"/>
          <a:ext cx="7087953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10972A9-4793-4897-BE25-C655A4E45676}">
      <dsp:nvSpPr>
        <dsp:cNvPr id="0" name=""/>
        <dsp:cNvSpPr/>
      </dsp:nvSpPr>
      <dsp:spPr>
        <a:xfrm>
          <a:off x="0" y="0"/>
          <a:ext cx="7087953" cy="13325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Gini index is a measure of impurity or purity used while creating a decision tree in the CART(Classification and Regression Tree) algorithm.</a:t>
          </a:r>
          <a:endParaRPr lang="en-US" sz="23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0"/>
        <a:ext cx="7087953" cy="1332574"/>
      </dsp:txXfrm>
    </dsp:sp>
    <dsp:sp modelId="{AE13140C-2F2C-4EE1-A221-2994D9B9DCD1}">
      <dsp:nvSpPr>
        <dsp:cNvPr id="0" name=""/>
        <dsp:cNvSpPr/>
      </dsp:nvSpPr>
      <dsp:spPr>
        <a:xfrm>
          <a:off x="0" y="1332574"/>
          <a:ext cx="7087953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7722DB-D352-4B65-9594-99901F794466}">
      <dsp:nvSpPr>
        <dsp:cNvPr id="0" name=""/>
        <dsp:cNvSpPr/>
      </dsp:nvSpPr>
      <dsp:spPr>
        <a:xfrm>
          <a:off x="0" y="1332574"/>
          <a:ext cx="7087953" cy="13325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just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0" i="0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Gini index is the measure that parts the probability distributions of the target attribute’s values. It splits the node in a way that yields the least amount of impurity.</a:t>
          </a:r>
          <a:endParaRPr lang="en-US" sz="2300" kern="1200" dirty="0">
            <a:solidFill>
              <a:srgbClr val="FF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1332574"/>
        <a:ext cx="7087953" cy="1332574"/>
      </dsp:txXfrm>
    </dsp:sp>
    <dsp:sp modelId="{CCB78AD9-B913-4921-BDD9-FEA1BAFD953E}">
      <dsp:nvSpPr>
        <dsp:cNvPr id="0" name=""/>
        <dsp:cNvSpPr/>
      </dsp:nvSpPr>
      <dsp:spPr>
        <a:xfrm>
          <a:off x="0" y="2665148"/>
          <a:ext cx="708795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4C7CF5-08E1-45EF-9087-C6205E0EE864}">
      <dsp:nvSpPr>
        <dsp:cNvPr id="0" name=""/>
        <dsp:cNvSpPr/>
      </dsp:nvSpPr>
      <dsp:spPr>
        <a:xfrm>
          <a:off x="0" y="2665148"/>
          <a:ext cx="7087953" cy="13325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It only creates binary splits, and the CART algorithm uses the Gini index to create binary splits.</a:t>
          </a:r>
          <a:endParaRPr lang="en-US" sz="23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2665148"/>
        <a:ext cx="7087953" cy="1332574"/>
      </dsp:txXfrm>
    </dsp:sp>
    <dsp:sp modelId="{457BBF6D-AF46-478A-A807-B9AACE6C6D2A}">
      <dsp:nvSpPr>
        <dsp:cNvPr id="0" name=""/>
        <dsp:cNvSpPr/>
      </dsp:nvSpPr>
      <dsp:spPr>
        <a:xfrm>
          <a:off x="0" y="3997722"/>
          <a:ext cx="7087953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557C8C-CD96-46ED-A994-9DB2F1ED2B85}">
      <dsp:nvSpPr>
        <dsp:cNvPr id="0" name=""/>
        <dsp:cNvSpPr/>
      </dsp:nvSpPr>
      <dsp:spPr>
        <a:xfrm>
          <a:off x="0" y="3997722"/>
          <a:ext cx="7087953" cy="13325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Gini index can be calculated using the below formula:</a:t>
          </a:r>
        </a:p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3997722"/>
        <a:ext cx="7087953" cy="13325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DE6C8-AB1D-4204-BC9C-3366B0BF04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4088" y="889820"/>
            <a:ext cx="9989574" cy="3598606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7B9009-EE50-4EE5-B6EB-CD6EC83D3F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4088" y="4488426"/>
            <a:ext cx="6991776" cy="1302774"/>
          </a:xfrm>
        </p:spPr>
        <p:txBody>
          <a:bodyPr anchor="b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C8667E-058A-436F-B8EA-5B3A99D43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1EADE-8E88-4C7C-8AC5-FB148DE4940E}" type="datetime1">
              <a:rPr lang="en-US" smtClean="0"/>
              <a:t>8/24/2025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680305-1AD7-482D-BFFD-6CDB83AB3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5762A1-52E9-402D-B65E-DF193E44C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1480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87CA6-BFD9-4CB1-8892-F6B062E82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CDA8C3-9C0C-4E52-9A62-E4DB159E6B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C3EC35-E02F-41FF-9232-F90692A90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6794-849E-4626-908B-D15793550EFB}" type="datetime1">
              <a:rPr lang="en-US" smtClean="0"/>
              <a:t>8/24/2025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D13D38-5DF1-443B-8A12-71E834FDC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5E644A-4A37-4757-9809-5B035E287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5312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6578B-CD85-4BF1-A729-E8E8079B5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383" y="1709738"/>
            <a:ext cx="10632067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8448C1-C13F-4826-8347-EEB00A6643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5383" y="4589463"/>
            <a:ext cx="10632067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06546A-957F-4C4D-9744-1177AD258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B64E7-5594-42A3-ADBF-E95A7ACEAD64}" type="datetime1">
              <a:rPr lang="en-US" smtClean="0"/>
              <a:t>8/24/2025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DB149C-CC63-4E3A-A83D-EF637EB51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B94775-7982-41EC-B584-D51224D38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841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E4BD8-507D-48E4-A624-F16A741C3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0A07E4-3A39-457C-A059-7DFB6039D9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04088" y="2221992"/>
            <a:ext cx="5212080" cy="37398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141E17-47CE-4A78-B0FA-0E9786DA67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1344" y="2221992"/>
            <a:ext cx="5212080" cy="37398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F02C13-D3ED-4044-9716-F29D79A18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62B0B-D248-4FFB-8695-AD7FA4B1284A}" type="datetime1">
              <a:rPr lang="en-US" smtClean="0"/>
              <a:t>8/24/2025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F334AD-FB29-4355-B5CF-85E61B4F3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5AA154-790C-4774-9C21-8C543E733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6283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7DD35-7673-4F88-86B0-634883B5E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7" y="929147"/>
            <a:ext cx="10689336" cy="79845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C820D7-3E0B-47C6-A583-C4C839C5AF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4088" y="1756538"/>
            <a:ext cx="5212080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839A7B-97D5-400F-B802-A0FF28FE9F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4088" y="2442702"/>
            <a:ext cx="5212080" cy="35191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E0ECA2-DBF1-4681-9DFA-93AFD1B371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81344" y="1756538"/>
            <a:ext cx="5212080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0EBBBB-517F-4ED7-9E51-CF0F7590B4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81344" y="2442702"/>
            <a:ext cx="5212080" cy="35191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11B5C7-1E37-478F-B4B0-C7202FFE4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78EFB-9159-4510-B73F-4F0409ADE937}" type="datetime1">
              <a:rPr lang="en-US" smtClean="0"/>
              <a:t>8/24/2025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53F7EF-507C-4CB3-86C5-8B34FFFC1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E3DEA6-E4EB-4C2A-8B4F-55EC965B6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8422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32964-A933-4B98-A141-A4B316DAF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684C9D-23DA-42B0-9DD3-7592F72E8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C9412-2452-4BED-A324-9D8C115361AD}" type="datetime1">
              <a:rPr lang="en-US" smtClean="0"/>
              <a:t>8/24/2025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BF8F05-876F-49D8-AE30-5BB2A91EC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3D20DA-9260-4577-BB51-789570A24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8268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2C1F24-E0A1-45A7-8EF5-92CD97993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18F62-D251-40E8-A23C-F4CFE9FEAB41}" type="datetime1">
              <a:rPr lang="en-US" smtClean="0"/>
              <a:t>8/24/2025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021C19-210E-46B0-9036-5D8AECC92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880FEF-487E-44DF-8615-DF2210419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906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568EE-74C8-43A6-90BC-2DDD965CF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1069848"/>
            <a:ext cx="4093599" cy="131673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C35AC-CAE3-48CF-A3E4-A075C9FDD7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069848"/>
            <a:ext cx="6172200" cy="47912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9D03EA-5FAD-4609-A2B8-624E426847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4088" y="2551176"/>
            <a:ext cx="4093599" cy="33192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58D2EA-2191-4216-B64D-067BDFE12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76144-149E-4874-93A5-554A0357CF82}" type="datetime1">
              <a:rPr lang="en-US" smtClean="0"/>
              <a:t>8/24/2025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042128-DAB4-481C-BEE6-3523E8E88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50E382-C500-4A4C-A7C6-43860383A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4285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FE98B-EACF-4251-A8AF-0D9EDD17C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1066800"/>
            <a:ext cx="4103431" cy="131752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05F473-761A-4002-AF70-9FF878D013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066800"/>
            <a:ext cx="6172200" cy="4794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0C2E6A-F834-4540-BB00-E13CB45DC3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4088" y="2552700"/>
            <a:ext cx="4103431" cy="33162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C38EAB-AD63-415C-B263-BA1D8FBE3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A65D8-0540-4835-AE5C-25D29DBA01BE}" type="datetime1">
              <a:rPr lang="en-US" smtClean="0"/>
              <a:t>8/24/2025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2E5541-B6DE-45E8-BCFE-0DFC4F574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B78D45-289B-46AF-8CB9-E6150BEA1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3977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359C1-C098-4BF4-A55D-782F4E606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343C7E-1E8B-4D38-9B81-1AA2A8978E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A70B00-53AE-4D3F-91BE-A8D789ED9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C8B9C-477D-492A-96AD-1FC2CC997A73}" type="datetime1">
              <a:rPr lang="en-US" smtClean="0"/>
              <a:t>8/24/2025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647FC7-8124-4F70-A849-B6BCC5189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7CEBE4-50DC-47DB-B699-CCC024336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873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418279-D3B8-4C6A-AB74-9DE3777712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42322" y="997974"/>
            <a:ext cx="2349043" cy="49849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8F733C-9309-4197-BACA-207CDC8935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8927" y="997973"/>
            <a:ext cx="8473395" cy="49849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ACD4D0-5BE6-412D-B08B-5DFFD5935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3AED5-E26D-4E29-B1B3-7847B6779594}" type="datetime1">
              <a:rPr lang="en-US" smtClean="0"/>
              <a:t>8/24/2025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021651-B786-4A39-A10F-F5231D0A2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504D2D-9379-40DE-9F45-3004BE54F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2528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A362AC-B59F-4AC7-B279-57DDD5336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6042DB-75BD-4EC1-B6D9-8A72EF940C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0635" y="2221992"/>
            <a:ext cx="10691265" cy="37398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DD1378-7C96-4079-B44C-3D86B46575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69448" y="6356350"/>
            <a:ext cx="25495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fld id="{E31BA835-12AC-4E8F-955A-EA3F4DE2791F}" type="datetime1">
              <a:rPr lang="en-US" smtClean="0"/>
              <a:t>8/24/2025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9B6B78-577F-43F5-BAEE-BF72484C98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4088" y="6356350"/>
            <a:ext cx="45397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CC75B8-AF8F-4D8A-9B3D-D1951A64BA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/>
                </a:solidFill>
              </a:defRPr>
            </a:lvl1pPr>
          </a:lstStyle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64F9B95-9045-48D2-B9F3-2927E98F54AA}"/>
              </a:ext>
            </a:extLst>
          </p:cNvPr>
          <p:cNvCxnSpPr>
            <a:cxnSpLocks/>
          </p:cNvCxnSpPr>
          <p:nvPr/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85AA86F-6A4D-4BCB-A045-D992CDC2959B}"/>
              </a:ext>
            </a:extLst>
          </p:cNvPr>
          <p:cNvCxnSpPr>
            <a:cxnSpLocks/>
          </p:cNvCxnSpPr>
          <p:nvPr/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24961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66" r:id="rId6"/>
    <p:sldLayoutId id="2147483662" r:id="rId7"/>
    <p:sldLayoutId id="2147483663" r:id="rId8"/>
    <p:sldLayoutId id="2147483664" r:id="rId9"/>
    <p:sldLayoutId id="2147483665" r:id="rId10"/>
    <p:sldLayoutId id="2147483667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cap="all" spc="3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6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7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7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8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8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9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3E93247-6229-44AB-A550-739E971E6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4012821-F704-43A9-9901-EB9D4252D2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04552" y="871758"/>
            <a:ext cx="5825448" cy="3871143"/>
          </a:xfrm>
        </p:spPr>
        <p:txBody>
          <a:bodyPr>
            <a:normAutofit/>
          </a:bodyPr>
          <a:lstStyle/>
          <a:p>
            <a:r>
              <a:rPr lang="en-US" dirty="0"/>
              <a:t>Artificial Intelligence and Machine Learning</a:t>
            </a:r>
            <a:endParaRPr lang="en-I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2D5DA6-846B-456A-A901-B7857422ED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83214" y="4958907"/>
            <a:ext cx="5668124" cy="550981"/>
          </a:xfrm>
        </p:spPr>
        <p:txBody>
          <a:bodyPr>
            <a:normAutofit fontScale="92500" lnSpcReduction="20000"/>
          </a:bodyPr>
          <a:lstStyle/>
          <a:p>
            <a:r>
              <a:rPr lang="en-US" sz="3600" dirty="0"/>
              <a:t>Module-2               Lecture-1</a:t>
            </a:r>
            <a:endParaRPr lang="en-IN" sz="3600" dirty="0"/>
          </a:p>
        </p:txBody>
      </p:sp>
      <p:pic>
        <p:nvPicPr>
          <p:cNvPr id="4" name="Picture 3" descr="Abstract picture of the brain made up of patterns">
            <a:extLst>
              <a:ext uri="{FF2B5EF4-FFF2-40B4-BE49-F238E27FC236}">
                <a16:creationId xmlns:a16="http://schemas.microsoft.com/office/drawing/2014/main" id="{722B8DB7-8A90-0218-410D-15A9DBA0C4C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072" r="21106" b="1"/>
          <a:stretch>
            <a:fillRect/>
          </a:stretch>
        </p:blipFill>
        <p:spPr>
          <a:xfrm>
            <a:off x="1" y="10"/>
            <a:ext cx="4876799" cy="6857989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E2E603F-4A95-4FE8-BB06-211DFD75DB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23776" y="723900"/>
            <a:ext cx="5706224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CF06E40-3ECB-4820-95B5-8A70B07D4B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23776" y="6134100"/>
            <a:ext cx="5668124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6657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6D8DCF-CAB9-4FD9-85D1-12A0768C43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2163" y="73354"/>
            <a:ext cx="11654065" cy="778115"/>
          </a:xfrm>
        </p:spPr>
        <p:txBody>
          <a:bodyPr>
            <a:noAutofit/>
          </a:bodyPr>
          <a:lstStyle/>
          <a:p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Logistic Regression v/s Decision Tree Classification</a:t>
            </a:r>
            <a:endParaRPr lang="en-IN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C0F0971-5B1D-4684-8C71-7AD5D3EF3D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588" y="1732075"/>
            <a:ext cx="5612000" cy="339384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7CC8777-1152-4E46-A37B-FF70AF688E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622881"/>
            <a:ext cx="5356936" cy="346925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B470CAE-C2C7-40F2-8C69-C6EDE727B35F}"/>
              </a:ext>
            </a:extLst>
          </p:cNvPr>
          <p:cNvSpPr txBox="1"/>
          <p:nvPr/>
        </p:nvSpPr>
        <p:spPr>
          <a:xfrm>
            <a:off x="1553029" y="5341257"/>
            <a:ext cx="30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Logistic Regression</a:t>
            </a:r>
            <a:endParaRPr lang="en-I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101EEC0-99FE-477C-BD19-70C1931EFB54}"/>
              </a:ext>
            </a:extLst>
          </p:cNvPr>
          <p:cNvSpPr txBox="1"/>
          <p:nvPr/>
        </p:nvSpPr>
        <p:spPr>
          <a:xfrm>
            <a:off x="7805895" y="5317399"/>
            <a:ext cx="30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Decision Tree Classifier </a:t>
            </a:r>
            <a:endParaRPr lang="en-I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96166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BC77E-E5B6-49EE-937D-1817E1F1FC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051" y="228144"/>
            <a:ext cx="10477109" cy="424999"/>
          </a:xfrm>
        </p:spPr>
        <p:txBody>
          <a:bodyPr anchor="ctr">
            <a:normAutofit fontScale="90000"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DECISION TREE CLASSIFICATION</a:t>
            </a:r>
            <a:endParaRPr lang="en-IN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F6156C-533B-471C-8BEE-2D7CE60BCE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385" y="843076"/>
            <a:ext cx="7512148" cy="5417047"/>
          </a:xfrm>
        </p:spPr>
        <p:txBody>
          <a:bodyPr>
            <a:normAutofit/>
          </a:bodyPr>
          <a:lstStyle/>
          <a:p>
            <a:pPr algn="just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Decision Tree is a </a:t>
            </a:r>
            <a:r>
              <a:rPr lang="en-US" sz="16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Supervised learning technique </a:t>
            </a:r>
            <a:r>
              <a:rPr lang="en-US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that can be used for both classification and Regression problems, but mostly it is preferred for solving Classification problems. </a:t>
            </a:r>
          </a:p>
          <a:p>
            <a:pPr algn="just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It is a tree-structured classifier, where</a:t>
            </a:r>
            <a:r>
              <a:rPr lang="en-US" sz="16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decision node represents the features of a dataset (attribute test), branches represent the decision rules (attributes values),</a:t>
            </a:r>
            <a:r>
              <a:rPr lang="en-US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and </a:t>
            </a:r>
            <a:r>
              <a:rPr lang="en-US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leaf node represents the outcome (final decision or prediction).</a:t>
            </a:r>
            <a:endParaRPr lang="en-US" sz="16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 decisions 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tree</a:t>
            </a:r>
            <a:r>
              <a:rPr lang="en-US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performed on the basis of features of the given dataset.</a:t>
            </a:r>
          </a:p>
          <a:p>
            <a:pPr algn="just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16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It is a graphical representation for getting all the possible solutions to a problem/decision based on given conditions.</a:t>
            </a:r>
            <a:endParaRPr lang="en-US" sz="16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It is called a decision tree because, similar to a tree, it starts with the root node, which expands on further branches and constructs a tree-like structure.</a:t>
            </a:r>
          </a:p>
          <a:p>
            <a:pPr algn="just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 order to build a tree, we use the </a:t>
            </a:r>
            <a:r>
              <a:rPr lang="en-US" sz="16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CART algorithm,</a:t>
            </a:r>
            <a:r>
              <a:rPr lang="en-US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which stands for </a:t>
            </a:r>
            <a:r>
              <a:rPr lang="en-US" sz="16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Classification and Regression Tree algorithm.</a:t>
            </a:r>
            <a:endParaRPr lang="en-US" sz="16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 decision tree simply asks a question and based on the answer (Yes/No), it further split the tree into subtrees.</a:t>
            </a:r>
          </a:p>
          <a:p>
            <a:pPr algn="just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diagram explains the general structure of a decision tree:</a:t>
            </a:r>
            <a:endParaRPr lang="en-IN" sz="1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D06B95D-19C6-4486-A036-89289B7D1C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5533" y="987763"/>
            <a:ext cx="4473082" cy="4882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3881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BC77E-E5B6-49EE-937D-1817E1F1FC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051" y="171872"/>
            <a:ext cx="10477109" cy="475241"/>
          </a:xfrm>
        </p:spPr>
        <p:txBody>
          <a:bodyPr anchor="ctr">
            <a:normAutofit fontScale="90000"/>
          </a:bodyPr>
          <a:lstStyle/>
          <a:p>
            <a:br>
              <a:rPr lang="en-IN" sz="40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40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Why Decision Trees?</a:t>
            </a:r>
            <a:br>
              <a:rPr lang="en-IN" sz="40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D06B95D-19C6-4486-A036-89289B7D1C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5406" y="1090285"/>
            <a:ext cx="4893209" cy="481814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3F0AA3C-D16D-49E3-BFC2-276D805C028A}"/>
              </a:ext>
            </a:extLst>
          </p:cNvPr>
          <p:cNvSpPr txBox="1"/>
          <p:nvPr/>
        </p:nvSpPr>
        <p:spPr>
          <a:xfrm>
            <a:off x="229575" y="1166842"/>
            <a:ext cx="6803852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There are various algorithms in Machine learning, so choosing the best algorithm for the given dataset and problem is the main point to remember while creating a machine learning model. Below are the two reasons for using the Decision tree:</a:t>
            </a:r>
          </a:p>
          <a:p>
            <a:pPr algn="just"/>
            <a:endParaRPr lang="en-US" sz="2400" b="0" i="0" dirty="0">
              <a:solidFill>
                <a:srgbClr val="333333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563" indent="-182563" algn="just"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Decision Trees usually mimic human thinking ability while making a decision, so it is easy to understand.</a:t>
            </a:r>
          </a:p>
          <a:p>
            <a:pPr algn="just"/>
            <a:endParaRPr lang="en-US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563" indent="-182563" algn="just"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 logic behind the decision tree can be easily understood because it shows a tree-like structure.</a:t>
            </a:r>
          </a:p>
        </p:txBody>
      </p:sp>
    </p:spTree>
    <p:extLst>
      <p:ext uri="{BB962C8B-B14F-4D97-AF65-F5344CB8AC3E}">
        <p14:creationId xmlns:p14="http://schemas.microsoft.com/office/powerpoint/2010/main" val="14404687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BC77E-E5B6-49EE-937D-1817E1F1FC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051" y="228144"/>
            <a:ext cx="10477109" cy="433038"/>
          </a:xfrm>
        </p:spPr>
        <p:txBody>
          <a:bodyPr anchor="ctr">
            <a:normAutofit fontScale="90000"/>
          </a:bodyPr>
          <a:lstStyle/>
          <a:p>
            <a:br>
              <a:rPr lang="en-IN" sz="40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IN" sz="40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Decision Tree Terminologies</a:t>
            </a:r>
            <a:br>
              <a:rPr lang="en-IN" sz="1600" b="0" i="0" dirty="0">
                <a:effectLst/>
                <a:latin typeface="erdana"/>
              </a:rPr>
            </a:br>
            <a:br>
              <a:rPr lang="en-IN" sz="40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D06B95D-19C6-4486-A036-89289B7D1C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5406" y="1040028"/>
            <a:ext cx="4893209" cy="4818140"/>
          </a:xfrm>
          <a:prstGeom prst="rect">
            <a:avLst/>
          </a:prstGeom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id="{1F4A1B1F-7215-409A-8CA6-EA5EEF9B6955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03386" y="1186885"/>
            <a:ext cx="7092020" cy="448422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36501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2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Root Node: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Root node is from where the decision tree starts. It represents the entire dataset, which further gets divided into two or more homogeneous sets.</a:t>
            </a:r>
          </a:p>
          <a:p>
            <a:pPr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2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Leaf Node: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Leaf nodes are the final output node, and the  tree cannot be segregated further after getting a leaf node.</a:t>
            </a:r>
          </a:p>
          <a:p>
            <a:pPr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2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Splitting: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Splitting is the process of dividing the decision node/root node into sub-nodes according to the given conditions.</a:t>
            </a:r>
          </a:p>
          <a:p>
            <a:pPr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2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Branch/Sub Tree: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A tree formed by splitting the tree.</a:t>
            </a:r>
          </a:p>
          <a:p>
            <a:pPr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2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Pruning: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Pruning is the process of removing the unwanted branches from the tree.</a:t>
            </a:r>
          </a:p>
          <a:p>
            <a:pPr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2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Parent/Child node: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The root node of the tree is called the parent node, and other nodes are called the child nodes.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183383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BC77E-E5B6-49EE-937D-1817E1F1FC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051" y="228144"/>
            <a:ext cx="10477109" cy="686256"/>
          </a:xfrm>
        </p:spPr>
        <p:txBody>
          <a:bodyPr anchor="ctr">
            <a:normAutofit fontScale="90000"/>
          </a:bodyPr>
          <a:lstStyle/>
          <a:p>
            <a:br>
              <a:rPr lang="en-IN" sz="40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IN" sz="40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How is Decision Tree formed?</a:t>
            </a:r>
            <a:br>
              <a:rPr lang="en-US" b="1" i="0" dirty="0">
                <a:effectLst/>
                <a:latin typeface="Nunito" pitchFamily="2" charset="0"/>
              </a:rPr>
            </a:br>
            <a:br>
              <a:rPr lang="en-IN" sz="1600" b="0" i="0" dirty="0">
                <a:effectLst/>
                <a:latin typeface="erdana"/>
              </a:rPr>
            </a:br>
            <a:br>
              <a:rPr lang="en-IN" sz="40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D06B95D-19C6-4486-A036-89289B7D1C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5406" y="997825"/>
            <a:ext cx="4893209" cy="4818140"/>
          </a:xfrm>
          <a:prstGeom prst="rect">
            <a:avLst/>
          </a:prstGeom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id="{1F4A1B1F-7215-409A-8CA6-EA5EEF9B6955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28051" y="1017608"/>
            <a:ext cx="6677242" cy="482278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36501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b="0" i="0" dirty="0">
                <a:solidFill>
                  <a:srgbClr val="27323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 process of forming a decision tree involves recursively partitioning the data based on the values of different attributes. </a:t>
            </a:r>
          </a:p>
          <a:p>
            <a:pPr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b="0" i="0" dirty="0">
                <a:solidFill>
                  <a:srgbClr val="27323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 algorithm selects the best attribute to split the data at each internal node, based on certain criteria such as information gain or Gini impurity. </a:t>
            </a:r>
          </a:p>
          <a:p>
            <a:pPr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b="0" i="0" dirty="0">
                <a:solidFill>
                  <a:srgbClr val="27323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This splitting process continues until a stopping criterion is met, such as reaching a maximum depth or having a minimum number of instances in a leaf node.</a:t>
            </a: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462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BC77E-E5B6-49EE-937D-1817E1F1FC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051" y="228144"/>
            <a:ext cx="10477109" cy="433038"/>
          </a:xfrm>
        </p:spPr>
        <p:txBody>
          <a:bodyPr anchor="ctr">
            <a:normAutofit fontScale="90000"/>
          </a:bodyPr>
          <a:lstStyle/>
          <a:p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does Decision Tree Algorithm Works?</a:t>
            </a:r>
            <a:endParaRPr lang="en-IN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D06B95D-19C6-4486-A036-89289B7D1C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9133" y="1152568"/>
            <a:ext cx="4893209" cy="4818140"/>
          </a:xfrm>
          <a:prstGeom prst="rect">
            <a:avLst/>
          </a:prstGeom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id="{1F4A1B1F-7215-409A-8CA6-EA5EEF9B6955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03385" y="993837"/>
            <a:ext cx="7035748" cy="563601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36501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en-US" sz="23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Step-1:</a:t>
            </a:r>
            <a:r>
              <a:rPr lang="en-US" sz="2300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Begin the tree with the root node, says S, which contains the complete dataset.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3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Step-2:</a:t>
            </a:r>
            <a:r>
              <a:rPr lang="en-US" sz="2300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Find the best attribute in the dataset using </a:t>
            </a:r>
            <a:r>
              <a:rPr lang="en-US" sz="23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Attribute Selection Measure (ASM).</a:t>
            </a:r>
            <a:endParaRPr lang="en-US" sz="2300" b="0" i="0" dirty="0">
              <a:solidFill>
                <a:srgbClr val="FF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3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Step-3:</a:t>
            </a:r>
            <a:r>
              <a:rPr lang="en-US" sz="2300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Divide the S into subsets that contains possible values for the best attributes.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3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Step-4:</a:t>
            </a:r>
            <a:r>
              <a:rPr lang="en-US" sz="2300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Generate the decision tree node, which contains the best attribute.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3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Step-5:</a:t>
            </a:r>
            <a:r>
              <a:rPr lang="en-US" sz="2300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Recursively make new decision trees using the subsets of the dataset created in step -3. Continue this process until a stage is reached where you cannot further classify the nodes and called the final node as a leaf node.</a:t>
            </a:r>
            <a:endParaRPr lang="en-US" sz="2300" b="0" i="0" dirty="0">
              <a:solidFill>
                <a:srgbClr val="333333"/>
              </a:solidFill>
              <a:effectLst/>
              <a:latin typeface="inter-regular"/>
            </a:endParaRPr>
          </a:p>
        </p:txBody>
      </p:sp>
    </p:spTree>
    <p:extLst>
      <p:ext uri="{BB962C8B-B14F-4D97-AF65-F5344CB8AC3E}">
        <p14:creationId xmlns:p14="http://schemas.microsoft.com/office/powerpoint/2010/main" val="34367345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BC77E-E5B6-49EE-937D-1817E1F1FC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051" y="228144"/>
            <a:ext cx="10477109" cy="435596"/>
          </a:xfrm>
        </p:spPr>
        <p:txBody>
          <a:bodyPr anchor="ctr">
            <a:normAutofit fontScale="90000"/>
          </a:bodyPr>
          <a:lstStyle/>
          <a:p>
            <a:pPr algn="just"/>
            <a:r>
              <a:rPr lang="en-IN" sz="40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Attribute Selection Measures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D06B95D-19C6-4486-A036-89289B7D1C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5406" y="1025958"/>
            <a:ext cx="4893209" cy="4818140"/>
          </a:xfrm>
          <a:prstGeom prst="rect">
            <a:avLst/>
          </a:prstGeom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id="{1F4A1B1F-7215-409A-8CA6-EA5EEF9B6955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222741" y="1224439"/>
            <a:ext cx="6846053" cy="425237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36501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sz="24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While implementing a Decision tree, the main issue arises that how to select the best attribute for the root node and for sub-nodes. </a:t>
            </a:r>
          </a:p>
          <a:p>
            <a:pPr algn="just"/>
            <a:r>
              <a:rPr lang="en-US" sz="24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So, to solve such problems there is a technique which is called as </a:t>
            </a:r>
            <a:r>
              <a:rPr lang="en-US" sz="2400" b="1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Attribute selection measure or ASM. 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By this measurement, we can easily select the best attribute for the nodes of the tree. </a:t>
            </a:r>
          </a:p>
          <a:p>
            <a:pPr algn="just"/>
            <a:r>
              <a:rPr lang="en-US" sz="24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There are two popular techniques for ASM, which are:</a:t>
            </a:r>
          </a:p>
          <a:p>
            <a:pPr marL="717550" indent="-266700" algn="just">
              <a:buFont typeface="Wingdings" panose="05000000000000000000" pitchFamily="2" charset="2"/>
              <a:buChar char="v"/>
            </a:pPr>
            <a:r>
              <a:rPr lang="en-US" sz="24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Information Gain</a:t>
            </a:r>
            <a:endParaRPr lang="en-US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17550" indent="-266700" algn="just">
              <a:buFont typeface="Wingdings" panose="05000000000000000000" pitchFamily="2" charset="2"/>
              <a:buChar char="v"/>
            </a:pPr>
            <a:r>
              <a:rPr lang="en-US" sz="24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Gini Index</a:t>
            </a:r>
            <a:endParaRPr lang="en-US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22013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BC77E-E5B6-49EE-937D-1817E1F1FC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051" y="228144"/>
            <a:ext cx="10477109" cy="376767"/>
          </a:xfrm>
        </p:spPr>
        <p:txBody>
          <a:bodyPr anchor="ctr">
            <a:normAutofit fontScale="90000"/>
          </a:bodyPr>
          <a:lstStyle/>
          <a:p>
            <a:pPr algn="just"/>
            <a:r>
              <a:rPr lang="en-IN" sz="40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Attribute Selection Measures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E1465CD-69C8-4F16-A6C7-DD6265D375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7159" y="1026389"/>
            <a:ext cx="9538001" cy="4805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137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BC77E-E5B6-49EE-937D-1817E1F1FC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467" y="-93924"/>
            <a:ext cx="10477109" cy="1003532"/>
          </a:xfrm>
        </p:spPr>
        <p:txBody>
          <a:bodyPr anchor="ctr">
            <a:normAutofit/>
          </a:bodyPr>
          <a:lstStyle/>
          <a:p>
            <a:pPr algn="just"/>
            <a:r>
              <a:rPr lang="en-US" sz="40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Apply Model to Test Data</a:t>
            </a:r>
            <a:endParaRPr lang="en-IN" sz="4000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0" name="Group 3">
            <a:extLst>
              <a:ext uri="{FF2B5EF4-FFF2-40B4-BE49-F238E27FC236}">
                <a16:creationId xmlns:a16="http://schemas.microsoft.com/office/drawing/2014/main" id="{EEEB6AF6-E375-4E75-A352-05F2A813D2D4}"/>
              </a:ext>
            </a:extLst>
          </p:cNvPr>
          <p:cNvGrpSpPr>
            <a:grpSpLocks/>
          </p:cNvGrpSpPr>
          <p:nvPr/>
        </p:nvGrpSpPr>
        <p:grpSpPr bwMode="auto">
          <a:xfrm>
            <a:off x="660399" y="1651000"/>
            <a:ext cx="4368801" cy="3556000"/>
            <a:chOff x="384" y="1584"/>
            <a:chExt cx="2451" cy="1694"/>
          </a:xfrm>
        </p:grpSpPr>
        <p:sp>
          <p:nvSpPr>
            <p:cNvPr id="11" name="Line 4">
              <a:extLst>
                <a:ext uri="{FF2B5EF4-FFF2-40B4-BE49-F238E27FC236}">
                  <a16:creationId xmlns:a16="http://schemas.microsoft.com/office/drawing/2014/main" id="{891BC56C-9B61-4BD1-ABD7-B52DF7ABE7E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55" y="2708"/>
              <a:ext cx="153" cy="33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400"/>
            </a:p>
          </p:txBody>
        </p:sp>
        <p:sp>
          <p:nvSpPr>
            <p:cNvPr id="12" name="Line 5">
              <a:extLst>
                <a:ext uri="{FF2B5EF4-FFF2-40B4-BE49-F238E27FC236}">
                  <a16:creationId xmlns:a16="http://schemas.microsoft.com/office/drawing/2014/main" id="{A2403CB6-E339-432D-92DB-81B80E5D89A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943" y="2708"/>
              <a:ext cx="204" cy="33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400"/>
            </a:p>
          </p:txBody>
        </p:sp>
        <p:sp>
          <p:nvSpPr>
            <p:cNvPr id="13" name="Line 6">
              <a:extLst>
                <a:ext uri="{FF2B5EF4-FFF2-40B4-BE49-F238E27FC236}">
                  <a16:creationId xmlns:a16="http://schemas.microsoft.com/office/drawing/2014/main" id="{0525C6F8-BFFD-4B24-B507-B9954B80556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350" y="2208"/>
              <a:ext cx="254" cy="33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400"/>
            </a:p>
          </p:txBody>
        </p:sp>
        <p:sp>
          <p:nvSpPr>
            <p:cNvPr id="14" name="Line 7">
              <a:extLst>
                <a:ext uri="{FF2B5EF4-FFF2-40B4-BE49-F238E27FC236}">
                  <a16:creationId xmlns:a16="http://schemas.microsoft.com/office/drawing/2014/main" id="{EE0A5CAE-0D87-421D-A579-04CEC12F998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13" y="2208"/>
              <a:ext cx="305" cy="33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400"/>
            </a:p>
          </p:txBody>
        </p:sp>
        <p:sp>
          <p:nvSpPr>
            <p:cNvPr id="15" name="Line 8">
              <a:extLst>
                <a:ext uri="{FF2B5EF4-FFF2-40B4-BE49-F238E27FC236}">
                  <a16:creationId xmlns:a16="http://schemas.microsoft.com/office/drawing/2014/main" id="{CE3CD32D-0215-41FA-9219-9F66A096A38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52" y="1750"/>
              <a:ext cx="356" cy="29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400"/>
            </a:p>
          </p:txBody>
        </p:sp>
        <p:sp>
          <p:nvSpPr>
            <p:cNvPr id="16" name="Line 9">
              <a:extLst>
                <a:ext uri="{FF2B5EF4-FFF2-40B4-BE49-F238E27FC236}">
                  <a16:creationId xmlns:a16="http://schemas.microsoft.com/office/drawing/2014/main" id="{021DA386-2DF0-40A6-8EE6-70B3FDAC96E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87" y="1750"/>
              <a:ext cx="356" cy="29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400"/>
            </a:p>
          </p:txBody>
        </p:sp>
        <p:sp>
          <p:nvSpPr>
            <p:cNvPr id="17" name="Text Box 10">
              <a:extLst>
                <a:ext uri="{FF2B5EF4-FFF2-40B4-BE49-F238E27FC236}">
                  <a16:creationId xmlns:a16="http://schemas.microsoft.com/office/drawing/2014/main" id="{DE7F9C76-FF6D-4F65-8873-524237B503B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3" y="1584"/>
              <a:ext cx="676" cy="200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342900" indent="-342900"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p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>
                <a:buClr>
                  <a:schemeClr val="accent2"/>
                </a:buClr>
                <a:buFont typeface="Monotype Sorts" pitchFamily="2" charset="2"/>
                <a:buNone/>
              </a:pPr>
              <a:r>
                <a:rPr lang="en-US" altLang="en-US" sz="2133" b="1">
                  <a:solidFill>
                    <a:srgbClr val="2D1993"/>
                  </a:solidFill>
                  <a:latin typeface="Arial" panose="020B0604020202020204" pitchFamily="34" charset="0"/>
                </a:rPr>
                <a:t>Refund</a:t>
              </a:r>
              <a:endParaRPr lang="en-US" altLang="en-US" sz="2133">
                <a:solidFill>
                  <a:schemeClr val="bg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8" name="Text Box 11">
              <a:extLst>
                <a:ext uri="{FF2B5EF4-FFF2-40B4-BE49-F238E27FC236}">
                  <a16:creationId xmlns:a16="http://schemas.microsoft.com/office/drawing/2014/main" id="{BFA34E1F-A9C9-4939-8625-372B6383E9C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53" y="2042"/>
              <a:ext cx="589" cy="200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342900" indent="-342900"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p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>
                <a:buClr>
                  <a:schemeClr val="accent2"/>
                </a:buClr>
                <a:buFont typeface="Monotype Sorts" pitchFamily="2" charset="2"/>
                <a:buNone/>
              </a:pPr>
              <a:r>
                <a:rPr lang="en-US" altLang="en-US" sz="2133" b="1">
                  <a:solidFill>
                    <a:srgbClr val="2D1993"/>
                  </a:solidFill>
                  <a:latin typeface="Arial" panose="020B0604020202020204" pitchFamily="34" charset="0"/>
                </a:rPr>
                <a:t>MarSt</a:t>
              </a:r>
              <a:endParaRPr lang="en-US" altLang="en-US" sz="2133">
                <a:solidFill>
                  <a:schemeClr val="bg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9" name="Text Box 12">
              <a:extLst>
                <a:ext uri="{FF2B5EF4-FFF2-40B4-BE49-F238E27FC236}">
                  <a16:creationId xmlns:a16="http://schemas.microsoft.com/office/drawing/2014/main" id="{343BB7DE-20DF-4D05-9B08-EBC6D0E496E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96" y="2541"/>
              <a:ext cx="610" cy="200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342900" indent="-342900"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p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>
                <a:buClr>
                  <a:schemeClr val="accent2"/>
                </a:buClr>
                <a:buFont typeface="Monotype Sorts" pitchFamily="2" charset="2"/>
                <a:buNone/>
              </a:pPr>
              <a:r>
                <a:rPr lang="en-US" altLang="en-US" sz="2133" b="1">
                  <a:solidFill>
                    <a:srgbClr val="2D1993"/>
                  </a:solidFill>
                  <a:latin typeface="Arial" panose="020B0604020202020204" pitchFamily="34" charset="0"/>
                </a:rPr>
                <a:t>TaxInc</a:t>
              </a:r>
              <a:endParaRPr lang="en-US" altLang="en-US" sz="2133">
                <a:solidFill>
                  <a:schemeClr val="bg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0" name="AutoShape 13">
              <a:extLst>
                <a:ext uri="{FF2B5EF4-FFF2-40B4-BE49-F238E27FC236}">
                  <a16:creationId xmlns:a16="http://schemas.microsoft.com/office/drawing/2014/main" id="{CDE6582B-5C51-4464-895B-A71CAB4F97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80" y="3038"/>
              <a:ext cx="395" cy="231"/>
            </a:xfrm>
            <a:prstGeom prst="roundRect">
              <a:avLst>
                <a:gd name="adj" fmla="val 16769"/>
              </a:avLst>
            </a:prstGeom>
            <a:solidFill>
              <a:srgbClr val="33C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p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>
                <a:latin typeface="Arial" panose="020B0604020202020204" pitchFamily="34" charset="0"/>
              </a:endParaRPr>
            </a:p>
          </p:txBody>
        </p:sp>
        <p:sp>
          <p:nvSpPr>
            <p:cNvPr id="21" name="Text Box 14">
              <a:extLst>
                <a:ext uri="{FF2B5EF4-FFF2-40B4-BE49-F238E27FC236}">
                  <a16:creationId xmlns:a16="http://schemas.microsoft.com/office/drawing/2014/main" id="{0CF9F0F3-3A32-42B5-BE5F-609FA07949D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32" y="3038"/>
              <a:ext cx="510" cy="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342900" indent="-342900"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p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>
                <a:buClr>
                  <a:schemeClr val="accent2"/>
                </a:buClr>
                <a:buFont typeface="Monotype Sorts" pitchFamily="2" charset="2"/>
                <a:buNone/>
              </a:pPr>
              <a:r>
                <a:rPr lang="en-US" altLang="en-US" sz="2133" b="1" dirty="0">
                  <a:solidFill>
                    <a:srgbClr val="800000"/>
                  </a:solidFill>
                  <a:latin typeface="Arial" panose="020B0604020202020204" pitchFamily="34" charset="0"/>
                </a:rPr>
                <a:t>YES</a:t>
              </a:r>
              <a:endParaRPr lang="en-US" altLang="en-US" sz="2133" dirty="0">
                <a:solidFill>
                  <a:schemeClr val="bg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2" name="AutoShape 15">
              <a:extLst>
                <a:ext uri="{FF2B5EF4-FFF2-40B4-BE49-F238E27FC236}">
                  <a16:creationId xmlns:a16="http://schemas.microsoft.com/office/drawing/2014/main" id="{D7D25F93-C094-42CB-8125-DE4D0878A1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0" y="3049"/>
              <a:ext cx="412" cy="229"/>
            </a:xfrm>
            <a:prstGeom prst="roundRect">
              <a:avLst>
                <a:gd name="adj" fmla="val 16667"/>
              </a:avLst>
            </a:prstGeom>
            <a:solidFill>
              <a:srgbClr val="33C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p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>
                <a:latin typeface="Arial" panose="020B0604020202020204" pitchFamily="34" charset="0"/>
              </a:endParaRPr>
            </a:p>
          </p:txBody>
        </p:sp>
        <p:sp>
          <p:nvSpPr>
            <p:cNvPr id="23" name="Text Box 16">
              <a:extLst>
                <a:ext uri="{FF2B5EF4-FFF2-40B4-BE49-F238E27FC236}">
                  <a16:creationId xmlns:a16="http://schemas.microsoft.com/office/drawing/2014/main" id="{349AC3D8-1E11-4EE1-991B-CC06B510DAF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88" y="3040"/>
              <a:ext cx="334" cy="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p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>
                <a:buClr>
                  <a:schemeClr val="accent2"/>
                </a:buClr>
                <a:buFont typeface="Monotype Sorts" pitchFamily="2" charset="2"/>
                <a:buNone/>
              </a:pPr>
              <a:r>
                <a:rPr lang="en-US" altLang="en-US" sz="2133" b="1">
                  <a:solidFill>
                    <a:srgbClr val="800000"/>
                  </a:solidFill>
                  <a:latin typeface="Arial" panose="020B0604020202020204" pitchFamily="34" charset="0"/>
                </a:rPr>
                <a:t>NO</a:t>
              </a:r>
              <a:endParaRPr lang="en-US" altLang="en-US" sz="2133">
                <a:solidFill>
                  <a:schemeClr val="bg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4" name="AutoShape 17">
              <a:extLst>
                <a:ext uri="{FF2B5EF4-FFF2-40B4-BE49-F238E27FC236}">
                  <a16:creationId xmlns:a16="http://schemas.microsoft.com/office/drawing/2014/main" id="{A4CC2E02-BC82-4236-AB95-5E1B17FBDD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" y="2051"/>
              <a:ext cx="432" cy="219"/>
            </a:xfrm>
            <a:prstGeom prst="roundRect">
              <a:avLst>
                <a:gd name="adj" fmla="val 16667"/>
              </a:avLst>
            </a:prstGeom>
            <a:solidFill>
              <a:srgbClr val="33C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p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>
                <a:latin typeface="Arial" panose="020B0604020202020204" pitchFamily="34" charset="0"/>
              </a:endParaRPr>
            </a:p>
          </p:txBody>
        </p:sp>
        <p:sp>
          <p:nvSpPr>
            <p:cNvPr id="25" name="Text Box 18">
              <a:extLst>
                <a:ext uri="{FF2B5EF4-FFF2-40B4-BE49-F238E27FC236}">
                  <a16:creationId xmlns:a16="http://schemas.microsoft.com/office/drawing/2014/main" id="{0404448E-EF73-48B9-ACC4-B19CFC69B57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2" y="2042"/>
              <a:ext cx="334" cy="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p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>
                <a:buClr>
                  <a:schemeClr val="accent2"/>
                </a:buClr>
                <a:buFont typeface="Monotype Sorts" pitchFamily="2" charset="2"/>
                <a:buNone/>
              </a:pPr>
              <a:r>
                <a:rPr lang="en-US" altLang="en-US" sz="2133" b="1">
                  <a:solidFill>
                    <a:srgbClr val="800000"/>
                  </a:solidFill>
                  <a:latin typeface="Arial" panose="020B0604020202020204" pitchFamily="34" charset="0"/>
                </a:rPr>
                <a:t>NO</a:t>
              </a:r>
              <a:endParaRPr lang="en-US" altLang="en-US" sz="2133">
                <a:solidFill>
                  <a:srgbClr val="00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6" name="AutoShape 19">
              <a:extLst>
                <a:ext uri="{FF2B5EF4-FFF2-40B4-BE49-F238E27FC236}">
                  <a16:creationId xmlns:a16="http://schemas.microsoft.com/office/drawing/2014/main" id="{47302D6D-48CA-4B89-9F89-78FF429493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8" y="2558"/>
              <a:ext cx="432" cy="240"/>
            </a:xfrm>
            <a:prstGeom prst="roundRect">
              <a:avLst>
                <a:gd name="adj" fmla="val 16667"/>
              </a:avLst>
            </a:prstGeom>
            <a:solidFill>
              <a:srgbClr val="33C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p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>
                <a:latin typeface="Arial" panose="020B0604020202020204" pitchFamily="34" charset="0"/>
              </a:endParaRPr>
            </a:p>
          </p:txBody>
        </p:sp>
        <p:sp>
          <p:nvSpPr>
            <p:cNvPr id="27" name="Text Box 20">
              <a:extLst>
                <a:ext uri="{FF2B5EF4-FFF2-40B4-BE49-F238E27FC236}">
                  <a16:creationId xmlns:a16="http://schemas.microsoft.com/office/drawing/2014/main" id="{58440E04-83C6-4DAD-AEBA-C3FCC6D1E1A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44" y="2558"/>
              <a:ext cx="334" cy="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p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>
                <a:buClr>
                  <a:schemeClr val="accent2"/>
                </a:buClr>
                <a:buFont typeface="Monotype Sorts" pitchFamily="2" charset="2"/>
                <a:buNone/>
              </a:pPr>
              <a:r>
                <a:rPr lang="en-US" altLang="en-US" sz="2133" b="1">
                  <a:solidFill>
                    <a:srgbClr val="800000"/>
                  </a:solidFill>
                  <a:latin typeface="Arial" panose="020B0604020202020204" pitchFamily="34" charset="0"/>
                </a:rPr>
                <a:t>NO</a:t>
              </a:r>
              <a:endParaRPr lang="en-US" altLang="en-US" sz="2133">
                <a:solidFill>
                  <a:schemeClr val="bg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8" name="Text Box 21">
              <a:extLst>
                <a:ext uri="{FF2B5EF4-FFF2-40B4-BE49-F238E27FC236}">
                  <a16:creationId xmlns:a16="http://schemas.microsoft.com/office/drawing/2014/main" id="{CE1B7886-CA31-4C07-A0A5-0C2686E91A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7" y="1750"/>
              <a:ext cx="354" cy="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p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r">
                <a:buClr>
                  <a:schemeClr val="accent2"/>
                </a:buClr>
                <a:buFont typeface="Monotype Sorts" pitchFamily="2" charset="2"/>
                <a:buNone/>
              </a:pPr>
              <a:r>
                <a:rPr lang="en-US" altLang="en-US" sz="2133">
                  <a:latin typeface="Arial" panose="020B0604020202020204" pitchFamily="34" charset="0"/>
                </a:rPr>
                <a:t>Yes</a:t>
              </a:r>
              <a:endParaRPr lang="en-US" altLang="en-US" sz="2133">
                <a:solidFill>
                  <a:schemeClr val="bg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3" name="Text Box 22">
              <a:extLst>
                <a:ext uri="{FF2B5EF4-FFF2-40B4-BE49-F238E27FC236}">
                  <a16:creationId xmlns:a16="http://schemas.microsoft.com/office/drawing/2014/main" id="{91787B81-2EE1-4CF9-9403-3174CB000DF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09" y="1750"/>
              <a:ext cx="300" cy="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p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r">
                <a:buClr>
                  <a:schemeClr val="accent2"/>
                </a:buClr>
                <a:buFont typeface="Monotype Sorts" pitchFamily="2" charset="2"/>
                <a:buNone/>
              </a:pPr>
              <a:r>
                <a:rPr lang="en-US" altLang="en-US" sz="2133">
                  <a:latin typeface="Arial" panose="020B0604020202020204" pitchFamily="34" charset="0"/>
                </a:rPr>
                <a:t>No</a:t>
              </a:r>
              <a:endParaRPr lang="en-US" altLang="en-US" sz="2133">
                <a:solidFill>
                  <a:schemeClr val="bg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4" name="Text Box 23">
              <a:extLst>
                <a:ext uri="{FF2B5EF4-FFF2-40B4-BE49-F238E27FC236}">
                  <a16:creationId xmlns:a16="http://schemas.microsoft.com/office/drawing/2014/main" id="{9DD5708E-DD27-44E1-B9E0-23D2B9C181D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68" y="2232"/>
              <a:ext cx="667" cy="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p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r">
                <a:buClr>
                  <a:schemeClr val="accent2"/>
                </a:buClr>
                <a:buFont typeface="Monotype Sorts" pitchFamily="2" charset="2"/>
                <a:buNone/>
              </a:pPr>
              <a:r>
                <a:rPr lang="en-US" altLang="en-US" sz="2133">
                  <a:latin typeface="Arial" panose="020B0604020202020204" pitchFamily="34" charset="0"/>
                </a:rPr>
                <a:t>Married</a:t>
              </a:r>
              <a:r>
                <a:rPr lang="en-US" altLang="en-US" sz="2133">
                  <a:solidFill>
                    <a:schemeClr val="bg2"/>
                  </a:solidFill>
                  <a:latin typeface="Arial" panose="020B0604020202020204" pitchFamily="34" charset="0"/>
                </a:rPr>
                <a:t> </a:t>
              </a:r>
            </a:p>
          </p:txBody>
        </p:sp>
        <p:sp>
          <p:nvSpPr>
            <p:cNvPr id="35" name="Text Box 24">
              <a:extLst>
                <a:ext uri="{FF2B5EF4-FFF2-40B4-BE49-F238E27FC236}">
                  <a16:creationId xmlns:a16="http://schemas.microsoft.com/office/drawing/2014/main" id="{AF32759E-348E-4CAF-844C-2628F25E634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8" y="2250"/>
              <a:ext cx="1221" cy="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p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r">
                <a:buClr>
                  <a:schemeClr val="accent2"/>
                </a:buClr>
                <a:buFont typeface="Monotype Sorts" pitchFamily="2" charset="2"/>
                <a:buNone/>
              </a:pPr>
              <a:r>
                <a:rPr lang="en-US" altLang="en-US" sz="2133" dirty="0">
                  <a:latin typeface="Arial" panose="020B0604020202020204" pitchFamily="34" charset="0"/>
                </a:rPr>
                <a:t>Single, Divorced</a:t>
              </a:r>
              <a:endParaRPr lang="en-US" altLang="en-US" sz="2133" dirty="0">
                <a:solidFill>
                  <a:schemeClr val="bg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6" name="Text Box 25">
              <a:extLst>
                <a:ext uri="{FF2B5EF4-FFF2-40B4-BE49-F238E27FC236}">
                  <a16:creationId xmlns:a16="http://schemas.microsoft.com/office/drawing/2014/main" id="{2E589A17-D6BB-42C1-B21C-F56DC9F8557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9" y="2749"/>
              <a:ext cx="509" cy="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p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r">
                <a:buClr>
                  <a:schemeClr val="accent2"/>
                </a:buClr>
                <a:buFont typeface="Monotype Sorts" pitchFamily="2" charset="2"/>
                <a:buNone/>
              </a:pPr>
              <a:r>
                <a:rPr lang="en-US" altLang="en-US" sz="2133">
                  <a:latin typeface="Arial" panose="020B0604020202020204" pitchFamily="34" charset="0"/>
                </a:rPr>
                <a:t>&lt; 80K</a:t>
              </a:r>
              <a:endParaRPr lang="en-US" altLang="en-US" sz="2133">
                <a:solidFill>
                  <a:schemeClr val="bg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7" name="Text Box 26">
              <a:extLst>
                <a:ext uri="{FF2B5EF4-FFF2-40B4-BE49-F238E27FC236}">
                  <a16:creationId xmlns:a16="http://schemas.microsoft.com/office/drawing/2014/main" id="{D94AABCC-4B89-4355-A00F-D60ADF53DF2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77" y="2749"/>
              <a:ext cx="509" cy="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p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r">
                <a:buClr>
                  <a:schemeClr val="accent2"/>
                </a:buClr>
                <a:buFont typeface="Monotype Sorts" pitchFamily="2" charset="2"/>
                <a:buNone/>
              </a:pPr>
              <a:r>
                <a:rPr lang="en-US" altLang="en-US" sz="2133">
                  <a:latin typeface="Arial" panose="020B0604020202020204" pitchFamily="34" charset="0"/>
                </a:rPr>
                <a:t>&gt; 80K</a:t>
              </a:r>
              <a:endParaRPr lang="en-US" altLang="en-US" sz="2133">
                <a:solidFill>
                  <a:schemeClr val="bg2"/>
                </a:solidFill>
                <a:latin typeface="Arial" panose="020B0604020202020204" pitchFamily="34" charset="0"/>
              </a:endParaRPr>
            </a:p>
          </p:txBody>
        </p:sp>
      </p:grpSp>
      <p:graphicFrame>
        <p:nvGraphicFramePr>
          <p:cNvPr id="38" name="Object 27">
            <a:extLst>
              <a:ext uri="{FF2B5EF4-FFF2-40B4-BE49-F238E27FC236}">
                <a16:creationId xmlns:a16="http://schemas.microsoft.com/office/drawing/2014/main" id="{7F2F840B-73AB-4A89-83F7-96D5FC96558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3985462"/>
              </p:ext>
            </p:extLst>
          </p:nvPr>
        </p:nvGraphicFramePr>
        <p:xfrm>
          <a:off x="6979431" y="1477266"/>
          <a:ext cx="4457700" cy="151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Document" r:id="rId3" imgW="4651248" imgH="1575816" progId="Word.Document.8">
                  <p:embed/>
                </p:oleObj>
              </mc:Choice>
              <mc:Fallback>
                <p:oleObj name="Document" r:id="rId3" imgW="4651248" imgH="1575816" progId="Word.Document.8">
                  <p:embed/>
                  <p:pic>
                    <p:nvPicPr>
                      <p:cNvPr id="38" name="Object 27">
                        <a:extLst>
                          <a:ext uri="{FF2B5EF4-FFF2-40B4-BE49-F238E27FC236}">
                            <a16:creationId xmlns:a16="http://schemas.microsoft.com/office/drawing/2014/main" id="{7F2F840B-73AB-4A89-83F7-96D5FC96558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79431" y="1477266"/>
                        <a:ext cx="4457700" cy="1511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" name="Text Box 28">
            <a:extLst>
              <a:ext uri="{FF2B5EF4-FFF2-40B4-BE49-F238E27FC236}">
                <a16:creationId xmlns:a16="http://schemas.microsoft.com/office/drawing/2014/main" id="{B020B3B9-E653-4AB7-930D-7261D8A1E6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7908" y="909608"/>
            <a:ext cx="2133600" cy="4206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>
              <a:lnSpc>
                <a:spcPct val="80000"/>
              </a:lnSpc>
              <a:buClr>
                <a:schemeClr val="accent2"/>
              </a:buClr>
              <a:buFont typeface="Monotype Sorts" pitchFamily="2" charset="2"/>
              <a:buNone/>
            </a:pPr>
            <a:r>
              <a:rPr lang="en-US" altLang="en-US" sz="2667" b="1" dirty="0">
                <a:solidFill>
                  <a:schemeClr val="tx2"/>
                </a:solidFill>
                <a:latin typeface="Cambria" panose="02040503050406030204" pitchFamily="18" charset="0"/>
              </a:rPr>
              <a:t>Test Data</a:t>
            </a:r>
            <a:endParaRPr lang="en-US" altLang="en-US" sz="2667" dirty="0">
              <a:solidFill>
                <a:schemeClr val="bg2"/>
              </a:solidFill>
              <a:latin typeface="Cambria" panose="02040503050406030204" pitchFamily="18" charset="0"/>
            </a:endParaRPr>
          </a:p>
        </p:txBody>
      </p:sp>
      <p:sp>
        <p:nvSpPr>
          <p:cNvPr id="40" name="Text Box 29">
            <a:extLst>
              <a:ext uri="{FF2B5EF4-FFF2-40B4-BE49-F238E27FC236}">
                <a16:creationId xmlns:a16="http://schemas.microsoft.com/office/drawing/2014/main" id="{F2EFAA15-324E-4427-9D93-3102FFB42D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0382" y="940176"/>
            <a:ext cx="4900863" cy="4206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lnSpc>
                <a:spcPct val="80000"/>
              </a:lnSpc>
              <a:buClr>
                <a:schemeClr val="accent2"/>
              </a:buClr>
              <a:buFont typeface="Monotype Sorts" pitchFamily="2" charset="2"/>
              <a:buNone/>
            </a:pPr>
            <a:r>
              <a:rPr lang="en-US" altLang="en-US" sz="2667" dirty="0">
                <a:solidFill>
                  <a:srgbClr val="002060"/>
                </a:solidFill>
                <a:latin typeface="Cambria" pitchFamily="18" charset="0"/>
                <a:ea typeface="+mj-ea"/>
                <a:cs typeface="Times New Roman" pitchFamily="18" charset="0"/>
              </a:rPr>
              <a:t>Start from the root of tree.</a:t>
            </a:r>
          </a:p>
        </p:txBody>
      </p:sp>
      <p:sp>
        <p:nvSpPr>
          <p:cNvPr id="41" name="Line 30">
            <a:extLst>
              <a:ext uri="{FF2B5EF4-FFF2-40B4-BE49-F238E27FC236}">
                <a16:creationId xmlns:a16="http://schemas.microsoft.com/office/drawing/2014/main" id="{48C442D7-5524-4E90-840B-25AC32B99FA9}"/>
              </a:ext>
            </a:extLst>
          </p:cNvPr>
          <p:cNvSpPr>
            <a:spLocks noChangeShapeType="1"/>
          </p:cNvSpPr>
          <p:nvPr/>
        </p:nvSpPr>
        <p:spPr bwMode="auto">
          <a:xfrm>
            <a:off x="2844800" y="2188633"/>
            <a:ext cx="0" cy="529167"/>
          </a:xfrm>
          <a:prstGeom prst="line">
            <a:avLst/>
          </a:prstGeom>
          <a:noFill/>
          <a:ln w="15875">
            <a:solidFill>
              <a:srgbClr val="FF0000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16256966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BC77E-E5B6-49EE-937D-1817E1F1FC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051" y="171874"/>
            <a:ext cx="10477109" cy="459719"/>
          </a:xfrm>
        </p:spPr>
        <p:txBody>
          <a:bodyPr anchor="ctr">
            <a:normAutofit fontScale="90000"/>
          </a:bodyPr>
          <a:lstStyle/>
          <a:p>
            <a:pPr algn="just"/>
            <a:r>
              <a:rPr lang="en-IN" sz="40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Apply Model to Test Data</a:t>
            </a:r>
          </a:p>
        </p:txBody>
      </p:sp>
      <p:sp>
        <p:nvSpPr>
          <p:cNvPr id="46" name="Text Box 28">
            <a:extLst>
              <a:ext uri="{FF2B5EF4-FFF2-40B4-BE49-F238E27FC236}">
                <a16:creationId xmlns:a16="http://schemas.microsoft.com/office/drawing/2014/main" id="{1650ABC5-F079-445C-8364-17FCA772C1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20283" y="2155957"/>
            <a:ext cx="1922117" cy="4206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>
              <a:lnSpc>
                <a:spcPct val="80000"/>
              </a:lnSpc>
              <a:buClr>
                <a:schemeClr val="accent2"/>
              </a:buClr>
              <a:buFont typeface="Monotype Sorts" pitchFamily="2" charset="2"/>
              <a:buNone/>
            </a:pPr>
            <a:r>
              <a:rPr lang="en-US" altLang="en-US" sz="2667" b="1" dirty="0">
                <a:solidFill>
                  <a:schemeClr val="tx2"/>
                </a:solidFill>
                <a:latin typeface="Cambria" panose="02040503050406030204" pitchFamily="18" charset="0"/>
              </a:rPr>
              <a:t>Test Data</a:t>
            </a:r>
            <a:endParaRPr lang="en-US" altLang="en-US" sz="2667" dirty="0">
              <a:solidFill>
                <a:schemeClr val="bg2"/>
              </a:solidFill>
              <a:latin typeface="Cambria" panose="02040503050406030204" pitchFamily="18" charset="0"/>
            </a:endParaRPr>
          </a:p>
        </p:txBody>
      </p:sp>
      <p:sp>
        <p:nvSpPr>
          <p:cNvPr id="47" name="Line 29">
            <a:extLst>
              <a:ext uri="{FF2B5EF4-FFF2-40B4-BE49-F238E27FC236}">
                <a16:creationId xmlns:a16="http://schemas.microsoft.com/office/drawing/2014/main" id="{0CA848C1-804A-4B49-BE84-48414136A2CB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885753" y="2442148"/>
            <a:ext cx="3401728" cy="270049"/>
          </a:xfrm>
          <a:prstGeom prst="line">
            <a:avLst/>
          </a:prstGeom>
          <a:noFill/>
          <a:ln w="15875">
            <a:solidFill>
              <a:srgbClr val="FF0000"/>
            </a:solidFill>
            <a:prstDash val="dash"/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8" name="Object 27">
            <a:extLst>
              <a:ext uri="{FF2B5EF4-FFF2-40B4-BE49-F238E27FC236}">
                <a16:creationId xmlns:a16="http://schemas.microsoft.com/office/drawing/2014/main" id="{1C0AC4F5-1B74-4626-9675-556F4CBCB11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287482" y="2501029"/>
          <a:ext cx="4457700" cy="151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Document" r:id="rId3" imgW="4651248" imgH="1575816" progId="Word.Document.8">
                  <p:embed/>
                </p:oleObj>
              </mc:Choice>
              <mc:Fallback>
                <p:oleObj name="Document" r:id="rId3" imgW="4651248" imgH="1575816" progId="Word.Document.8">
                  <p:embed/>
                  <p:pic>
                    <p:nvPicPr>
                      <p:cNvPr id="48" name="Object 27">
                        <a:extLst>
                          <a:ext uri="{FF2B5EF4-FFF2-40B4-BE49-F238E27FC236}">
                            <a16:creationId xmlns:a16="http://schemas.microsoft.com/office/drawing/2014/main" id="{1C0AC4F5-1B74-4626-9675-556F4CBCB11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7482" y="2501029"/>
                        <a:ext cx="4457700" cy="1511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9" name="Group 3">
            <a:extLst>
              <a:ext uri="{FF2B5EF4-FFF2-40B4-BE49-F238E27FC236}">
                <a16:creationId xmlns:a16="http://schemas.microsoft.com/office/drawing/2014/main" id="{22E70B6F-2226-406A-AC8F-78FC06124A09}"/>
              </a:ext>
            </a:extLst>
          </p:cNvPr>
          <p:cNvGrpSpPr>
            <a:grpSpLocks/>
          </p:cNvGrpSpPr>
          <p:nvPr/>
        </p:nvGrpSpPr>
        <p:grpSpPr bwMode="auto">
          <a:xfrm>
            <a:off x="1737894" y="2234328"/>
            <a:ext cx="4368801" cy="3556000"/>
            <a:chOff x="384" y="1584"/>
            <a:chExt cx="2451" cy="1694"/>
          </a:xfrm>
        </p:grpSpPr>
        <p:sp>
          <p:nvSpPr>
            <p:cNvPr id="50" name="Line 4">
              <a:extLst>
                <a:ext uri="{FF2B5EF4-FFF2-40B4-BE49-F238E27FC236}">
                  <a16:creationId xmlns:a16="http://schemas.microsoft.com/office/drawing/2014/main" id="{9DE3A9C3-C339-4560-826B-2883BE6AB62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55" y="2708"/>
              <a:ext cx="153" cy="33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400"/>
            </a:p>
          </p:txBody>
        </p:sp>
        <p:sp>
          <p:nvSpPr>
            <p:cNvPr id="51" name="Line 5">
              <a:extLst>
                <a:ext uri="{FF2B5EF4-FFF2-40B4-BE49-F238E27FC236}">
                  <a16:creationId xmlns:a16="http://schemas.microsoft.com/office/drawing/2014/main" id="{F788785B-3908-47A2-8B8E-E1AAECDEB4B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943" y="2708"/>
              <a:ext cx="204" cy="33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400"/>
            </a:p>
          </p:txBody>
        </p:sp>
        <p:sp>
          <p:nvSpPr>
            <p:cNvPr id="52" name="Line 6">
              <a:extLst>
                <a:ext uri="{FF2B5EF4-FFF2-40B4-BE49-F238E27FC236}">
                  <a16:creationId xmlns:a16="http://schemas.microsoft.com/office/drawing/2014/main" id="{D949CBC1-698E-480D-99FC-8BFE8D158F2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350" y="2208"/>
              <a:ext cx="254" cy="33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400"/>
            </a:p>
          </p:txBody>
        </p:sp>
        <p:sp>
          <p:nvSpPr>
            <p:cNvPr id="53" name="Line 7">
              <a:extLst>
                <a:ext uri="{FF2B5EF4-FFF2-40B4-BE49-F238E27FC236}">
                  <a16:creationId xmlns:a16="http://schemas.microsoft.com/office/drawing/2014/main" id="{071FC9D2-8FA2-4939-9B8F-C9ED4C832A8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13" y="2208"/>
              <a:ext cx="305" cy="33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400"/>
            </a:p>
          </p:txBody>
        </p:sp>
        <p:sp>
          <p:nvSpPr>
            <p:cNvPr id="54" name="Line 8">
              <a:extLst>
                <a:ext uri="{FF2B5EF4-FFF2-40B4-BE49-F238E27FC236}">
                  <a16:creationId xmlns:a16="http://schemas.microsoft.com/office/drawing/2014/main" id="{D717AE53-A0A9-4EAB-A914-B982A44F794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52" y="1750"/>
              <a:ext cx="356" cy="29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400"/>
            </a:p>
          </p:txBody>
        </p:sp>
        <p:sp>
          <p:nvSpPr>
            <p:cNvPr id="55" name="Line 9">
              <a:extLst>
                <a:ext uri="{FF2B5EF4-FFF2-40B4-BE49-F238E27FC236}">
                  <a16:creationId xmlns:a16="http://schemas.microsoft.com/office/drawing/2014/main" id="{998CB7BC-7DAF-4BFB-B8BA-8D593CF1B30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87" y="1750"/>
              <a:ext cx="356" cy="29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400"/>
            </a:p>
          </p:txBody>
        </p:sp>
        <p:sp>
          <p:nvSpPr>
            <p:cNvPr id="56" name="Text Box 10">
              <a:extLst>
                <a:ext uri="{FF2B5EF4-FFF2-40B4-BE49-F238E27FC236}">
                  <a16:creationId xmlns:a16="http://schemas.microsoft.com/office/drawing/2014/main" id="{A551EB32-D1CB-4D51-9E2A-1AB203B4763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3" y="1584"/>
              <a:ext cx="676" cy="200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342900" indent="-342900"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p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>
                <a:buClr>
                  <a:schemeClr val="accent2"/>
                </a:buClr>
                <a:buFont typeface="Monotype Sorts" pitchFamily="2" charset="2"/>
                <a:buNone/>
              </a:pPr>
              <a:r>
                <a:rPr lang="en-US" altLang="en-US" sz="2133" b="1">
                  <a:solidFill>
                    <a:srgbClr val="2D1993"/>
                  </a:solidFill>
                  <a:latin typeface="Arial" panose="020B0604020202020204" pitchFamily="34" charset="0"/>
                </a:rPr>
                <a:t>Refund</a:t>
              </a:r>
              <a:endParaRPr lang="en-US" altLang="en-US" sz="2133">
                <a:solidFill>
                  <a:schemeClr val="bg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7" name="Text Box 11">
              <a:extLst>
                <a:ext uri="{FF2B5EF4-FFF2-40B4-BE49-F238E27FC236}">
                  <a16:creationId xmlns:a16="http://schemas.microsoft.com/office/drawing/2014/main" id="{6B22C335-033B-4DC9-A771-E3E2619966F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53" y="2042"/>
              <a:ext cx="589" cy="200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342900" indent="-342900"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p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>
                <a:buClr>
                  <a:schemeClr val="accent2"/>
                </a:buClr>
                <a:buFont typeface="Monotype Sorts" pitchFamily="2" charset="2"/>
                <a:buNone/>
              </a:pPr>
              <a:r>
                <a:rPr lang="en-US" altLang="en-US" sz="2133" b="1" dirty="0" err="1">
                  <a:solidFill>
                    <a:srgbClr val="2D1993"/>
                  </a:solidFill>
                  <a:latin typeface="Arial" panose="020B0604020202020204" pitchFamily="34" charset="0"/>
                </a:rPr>
                <a:t>MarSt</a:t>
              </a:r>
              <a:endParaRPr lang="en-US" altLang="en-US" sz="2133" dirty="0">
                <a:solidFill>
                  <a:schemeClr val="bg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8" name="Text Box 12">
              <a:extLst>
                <a:ext uri="{FF2B5EF4-FFF2-40B4-BE49-F238E27FC236}">
                  <a16:creationId xmlns:a16="http://schemas.microsoft.com/office/drawing/2014/main" id="{79E69775-E788-4BCC-AAF1-21F50F9E0BE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96" y="2541"/>
              <a:ext cx="610" cy="200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342900" indent="-342900"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p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>
                <a:buClr>
                  <a:schemeClr val="accent2"/>
                </a:buClr>
                <a:buFont typeface="Monotype Sorts" pitchFamily="2" charset="2"/>
                <a:buNone/>
              </a:pPr>
              <a:r>
                <a:rPr lang="en-US" altLang="en-US" sz="2133" b="1">
                  <a:solidFill>
                    <a:srgbClr val="2D1993"/>
                  </a:solidFill>
                  <a:latin typeface="Arial" panose="020B0604020202020204" pitchFamily="34" charset="0"/>
                </a:rPr>
                <a:t>TaxInc</a:t>
              </a:r>
              <a:endParaRPr lang="en-US" altLang="en-US" sz="2133">
                <a:solidFill>
                  <a:schemeClr val="bg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9" name="AutoShape 13">
              <a:extLst>
                <a:ext uri="{FF2B5EF4-FFF2-40B4-BE49-F238E27FC236}">
                  <a16:creationId xmlns:a16="http://schemas.microsoft.com/office/drawing/2014/main" id="{2C101D80-733F-4EBF-828E-F60722270B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80" y="3038"/>
              <a:ext cx="395" cy="231"/>
            </a:xfrm>
            <a:prstGeom prst="roundRect">
              <a:avLst>
                <a:gd name="adj" fmla="val 16769"/>
              </a:avLst>
            </a:prstGeom>
            <a:solidFill>
              <a:srgbClr val="33C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p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>
                <a:latin typeface="Arial" panose="020B0604020202020204" pitchFamily="34" charset="0"/>
              </a:endParaRPr>
            </a:p>
          </p:txBody>
        </p:sp>
        <p:sp>
          <p:nvSpPr>
            <p:cNvPr id="60" name="Text Box 14">
              <a:extLst>
                <a:ext uri="{FF2B5EF4-FFF2-40B4-BE49-F238E27FC236}">
                  <a16:creationId xmlns:a16="http://schemas.microsoft.com/office/drawing/2014/main" id="{0B71FECA-536F-4525-84EE-0BB0D3096AF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32" y="3038"/>
              <a:ext cx="510" cy="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342900" indent="-342900"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p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>
                <a:buClr>
                  <a:schemeClr val="accent2"/>
                </a:buClr>
                <a:buFont typeface="Monotype Sorts" pitchFamily="2" charset="2"/>
                <a:buNone/>
              </a:pPr>
              <a:r>
                <a:rPr lang="en-US" altLang="en-US" sz="2133" b="1" dirty="0">
                  <a:solidFill>
                    <a:srgbClr val="800000"/>
                  </a:solidFill>
                  <a:latin typeface="Arial" panose="020B0604020202020204" pitchFamily="34" charset="0"/>
                </a:rPr>
                <a:t>YES</a:t>
              </a:r>
              <a:endParaRPr lang="en-US" altLang="en-US" sz="2133" dirty="0">
                <a:solidFill>
                  <a:schemeClr val="bg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1" name="AutoShape 15">
              <a:extLst>
                <a:ext uri="{FF2B5EF4-FFF2-40B4-BE49-F238E27FC236}">
                  <a16:creationId xmlns:a16="http://schemas.microsoft.com/office/drawing/2014/main" id="{7A8B9971-0F1D-4099-9B26-437A5F9FC6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0" y="3049"/>
              <a:ext cx="412" cy="229"/>
            </a:xfrm>
            <a:prstGeom prst="roundRect">
              <a:avLst>
                <a:gd name="adj" fmla="val 16667"/>
              </a:avLst>
            </a:prstGeom>
            <a:solidFill>
              <a:srgbClr val="33C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p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>
                <a:latin typeface="Arial" panose="020B0604020202020204" pitchFamily="34" charset="0"/>
              </a:endParaRPr>
            </a:p>
          </p:txBody>
        </p:sp>
        <p:sp>
          <p:nvSpPr>
            <p:cNvPr id="62" name="Text Box 16">
              <a:extLst>
                <a:ext uri="{FF2B5EF4-FFF2-40B4-BE49-F238E27FC236}">
                  <a16:creationId xmlns:a16="http://schemas.microsoft.com/office/drawing/2014/main" id="{B4EC8E17-0861-4557-B197-CBAEA78B288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88" y="3040"/>
              <a:ext cx="334" cy="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p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>
                <a:buClr>
                  <a:schemeClr val="accent2"/>
                </a:buClr>
                <a:buFont typeface="Monotype Sorts" pitchFamily="2" charset="2"/>
                <a:buNone/>
              </a:pPr>
              <a:r>
                <a:rPr lang="en-US" altLang="en-US" sz="2133" b="1">
                  <a:solidFill>
                    <a:srgbClr val="800000"/>
                  </a:solidFill>
                  <a:latin typeface="Arial" panose="020B0604020202020204" pitchFamily="34" charset="0"/>
                </a:rPr>
                <a:t>NO</a:t>
              </a:r>
              <a:endParaRPr lang="en-US" altLang="en-US" sz="2133">
                <a:solidFill>
                  <a:schemeClr val="bg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3" name="AutoShape 17">
              <a:extLst>
                <a:ext uri="{FF2B5EF4-FFF2-40B4-BE49-F238E27FC236}">
                  <a16:creationId xmlns:a16="http://schemas.microsoft.com/office/drawing/2014/main" id="{1A173332-42E1-4011-B1EC-F0AA13D758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" y="2051"/>
              <a:ext cx="432" cy="219"/>
            </a:xfrm>
            <a:prstGeom prst="roundRect">
              <a:avLst>
                <a:gd name="adj" fmla="val 16667"/>
              </a:avLst>
            </a:prstGeom>
            <a:solidFill>
              <a:srgbClr val="33C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p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>
                <a:latin typeface="Arial" panose="020B0604020202020204" pitchFamily="34" charset="0"/>
              </a:endParaRPr>
            </a:p>
          </p:txBody>
        </p:sp>
        <p:sp>
          <p:nvSpPr>
            <p:cNvPr id="64" name="Text Box 18">
              <a:extLst>
                <a:ext uri="{FF2B5EF4-FFF2-40B4-BE49-F238E27FC236}">
                  <a16:creationId xmlns:a16="http://schemas.microsoft.com/office/drawing/2014/main" id="{D4EB16D4-E41E-470E-BAC9-59983237E8A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2" y="2042"/>
              <a:ext cx="334" cy="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p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>
                <a:buClr>
                  <a:schemeClr val="accent2"/>
                </a:buClr>
                <a:buFont typeface="Monotype Sorts" pitchFamily="2" charset="2"/>
                <a:buNone/>
              </a:pPr>
              <a:r>
                <a:rPr lang="en-US" altLang="en-US" sz="2133" b="1">
                  <a:solidFill>
                    <a:srgbClr val="800000"/>
                  </a:solidFill>
                  <a:latin typeface="Arial" panose="020B0604020202020204" pitchFamily="34" charset="0"/>
                </a:rPr>
                <a:t>NO</a:t>
              </a:r>
              <a:endParaRPr lang="en-US" altLang="en-US" sz="2133">
                <a:solidFill>
                  <a:srgbClr val="00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5" name="AutoShape 19">
              <a:extLst>
                <a:ext uri="{FF2B5EF4-FFF2-40B4-BE49-F238E27FC236}">
                  <a16:creationId xmlns:a16="http://schemas.microsoft.com/office/drawing/2014/main" id="{02F35F14-1352-4418-A543-5800B896F4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8" y="2558"/>
              <a:ext cx="432" cy="240"/>
            </a:xfrm>
            <a:prstGeom prst="roundRect">
              <a:avLst>
                <a:gd name="adj" fmla="val 16667"/>
              </a:avLst>
            </a:prstGeom>
            <a:solidFill>
              <a:srgbClr val="33C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p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>
                <a:latin typeface="Arial" panose="020B0604020202020204" pitchFamily="34" charset="0"/>
              </a:endParaRPr>
            </a:p>
          </p:txBody>
        </p:sp>
        <p:sp>
          <p:nvSpPr>
            <p:cNvPr id="66" name="Text Box 20">
              <a:extLst>
                <a:ext uri="{FF2B5EF4-FFF2-40B4-BE49-F238E27FC236}">
                  <a16:creationId xmlns:a16="http://schemas.microsoft.com/office/drawing/2014/main" id="{78393BD7-4D83-4241-810B-4C310B14617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44" y="2558"/>
              <a:ext cx="334" cy="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p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>
                <a:buClr>
                  <a:schemeClr val="accent2"/>
                </a:buClr>
                <a:buFont typeface="Monotype Sorts" pitchFamily="2" charset="2"/>
                <a:buNone/>
              </a:pPr>
              <a:r>
                <a:rPr lang="en-US" altLang="en-US" sz="2133" b="1">
                  <a:solidFill>
                    <a:srgbClr val="800000"/>
                  </a:solidFill>
                  <a:latin typeface="Arial" panose="020B0604020202020204" pitchFamily="34" charset="0"/>
                </a:rPr>
                <a:t>NO</a:t>
              </a:r>
              <a:endParaRPr lang="en-US" altLang="en-US" sz="2133">
                <a:solidFill>
                  <a:schemeClr val="bg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7" name="Text Box 21">
              <a:extLst>
                <a:ext uri="{FF2B5EF4-FFF2-40B4-BE49-F238E27FC236}">
                  <a16:creationId xmlns:a16="http://schemas.microsoft.com/office/drawing/2014/main" id="{AE4910B7-29ED-4FE8-A196-7B8CDD50FB7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7" y="1750"/>
              <a:ext cx="354" cy="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p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r">
                <a:buClr>
                  <a:schemeClr val="accent2"/>
                </a:buClr>
                <a:buFont typeface="Monotype Sorts" pitchFamily="2" charset="2"/>
                <a:buNone/>
              </a:pPr>
              <a:r>
                <a:rPr lang="en-US" altLang="en-US" sz="2133">
                  <a:latin typeface="Arial" panose="020B0604020202020204" pitchFamily="34" charset="0"/>
                </a:rPr>
                <a:t>Yes</a:t>
              </a:r>
              <a:endParaRPr lang="en-US" altLang="en-US" sz="2133">
                <a:solidFill>
                  <a:schemeClr val="bg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8" name="Text Box 22">
              <a:extLst>
                <a:ext uri="{FF2B5EF4-FFF2-40B4-BE49-F238E27FC236}">
                  <a16:creationId xmlns:a16="http://schemas.microsoft.com/office/drawing/2014/main" id="{3AF5A858-E94B-42D7-B7B0-9004BF2A13E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09" y="1750"/>
              <a:ext cx="300" cy="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p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r">
                <a:buClr>
                  <a:schemeClr val="accent2"/>
                </a:buClr>
                <a:buFont typeface="Monotype Sorts" pitchFamily="2" charset="2"/>
                <a:buNone/>
              </a:pPr>
              <a:r>
                <a:rPr lang="en-US" altLang="en-US" sz="2133">
                  <a:latin typeface="Arial" panose="020B0604020202020204" pitchFamily="34" charset="0"/>
                </a:rPr>
                <a:t>No</a:t>
              </a:r>
              <a:endParaRPr lang="en-US" altLang="en-US" sz="2133">
                <a:solidFill>
                  <a:schemeClr val="bg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9" name="Text Box 23">
              <a:extLst>
                <a:ext uri="{FF2B5EF4-FFF2-40B4-BE49-F238E27FC236}">
                  <a16:creationId xmlns:a16="http://schemas.microsoft.com/office/drawing/2014/main" id="{3317E79B-6946-41C8-84B3-326A89A2264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68" y="2232"/>
              <a:ext cx="667" cy="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p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r">
                <a:buClr>
                  <a:schemeClr val="accent2"/>
                </a:buClr>
                <a:buFont typeface="Monotype Sorts" pitchFamily="2" charset="2"/>
                <a:buNone/>
              </a:pPr>
              <a:r>
                <a:rPr lang="en-US" altLang="en-US" sz="2133">
                  <a:latin typeface="Arial" panose="020B0604020202020204" pitchFamily="34" charset="0"/>
                </a:rPr>
                <a:t>Married</a:t>
              </a:r>
              <a:r>
                <a:rPr lang="en-US" altLang="en-US" sz="2133">
                  <a:solidFill>
                    <a:schemeClr val="bg2"/>
                  </a:solidFill>
                  <a:latin typeface="Arial" panose="020B0604020202020204" pitchFamily="34" charset="0"/>
                </a:rPr>
                <a:t> </a:t>
              </a:r>
            </a:p>
          </p:txBody>
        </p:sp>
        <p:sp>
          <p:nvSpPr>
            <p:cNvPr id="70" name="Text Box 24">
              <a:extLst>
                <a:ext uri="{FF2B5EF4-FFF2-40B4-BE49-F238E27FC236}">
                  <a16:creationId xmlns:a16="http://schemas.microsoft.com/office/drawing/2014/main" id="{D3255617-A230-49D5-B114-58C9578E958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8" y="2250"/>
              <a:ext cx="1221" cy="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p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r">
                <a:buClr>
                  <a:schemeClr val="accent2"/>
                </a:buClr>
                <a:buFont typeface="Monotype Sorts" pitchFamily="2" charset="2"/>
                <a:buNone/>
              </a:pPr>
              <a:r>
                <a:rPr lang="en-US" altLang="en-US" sz="2133" dirty="0">
                  <a:latin typeface="Arial" panose="020B0604020202020204" pitchFamily="34" charset="0"/>
                </a:rPr>
                <a:t>Single, Divorced</a:t>
              </a:r>
              <a:endParaRPr lang="en-US" altLang="en-US" sz="2133" dirty="0">
                <a:solidFill>
                  <a:schemeClr val="bg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" name="Text Box 25">
              <a:extLst>
                <a:ext uri="{FF2B5EF4-FFF2-40B4-BE49-F238E27FC236}">
                  <a16:creationId xmlns:a16="http://schemas.microsoft.com/office/drawing/2014/main" id="{2757B5DF-104E-4F43-A37A-89D92BB65E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9" y="2749"/>
              <a:ext cx="509" cy="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p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r">
                <a:buClr>
                  <a:schemeClr val="accent2"/>
                </a:buClr>
                <a:buFont typeface="Monotype Sorts" pitchFamily="2" charset="2"/>
                <a:buNone/>
              </a:pPr>
              <a:r>
                <a:rPr lang="en-US" altLang="en-US" sz="2133">
                  <a:latin typeface="Arial" panose="020B0604020202020204" pitchFamily="34" charset="0"/>
                </a:rPr>
                <a:t>&lt; 80K</a:t>
              </a:r>
              <a:endParaRPr lang="en-US" altLang="en-US" sz="2133">
                <a:solidFill>
                  <a:schemeClr val="bg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" name="Text Box 26">
              <a:extLst>
                <a:ext uri="{FF2B5EF4-FFF2-40B4-BE49-F238E27FC236}">
                  <a16:creationId xmlns:a16="http://schemas.microsoft.com/office/drawing/2014/main" id="{AF66ECC1-441B-4544-8EFB-1E4A14B299C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77" y="2749"/>
              <a:ext cx="509" cy="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p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r">
                <a:buClr>
                  <a:schemeClr val="accent2"/>
                </a:buClr>
                <a:buFont typeface="Monotype Sorts" pitchFamily="2" charset="2"/>
                <a:buNone/>
              </a:pPr>
              <a:r>
                <a:rPr lang="en-US" altLang="en-US" sz="2133">
                  <a:latin typeface="Arial" panose="020B0604020202020204" pitchFamily="34" charset="0"/>
                </a:rPr>
                <a:t>&gt; 80K</a:t>
              </a:r>
              <a:endParaRPr lang="en-US" altLang="en-US" sz="2133">
                <a:solidFill>
                  <a:schemeClr val="bg2"/>
                </a:solidFill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594055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BC77E-E5B6-49EE-937D-1817E1F1FC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051" y="171874"/>
            <a:ext cx="10477109" cy="419835"/>
          </a:xfrm>
        </p:spPr>
        <p:txBody>
          <a:bodyPr anchor="ctr">
            <a:normAutofit fontScale="90000"/>
          </a:bodyPr>
          <a:lstStyle/>
          <a:p>
            <a:pPr algn="just"/>
            <a:r>
              <a:rPr lang="en-IN" sz="40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Apply Model to Test Data</a:t>
            </a:r>
          </a:p>
        </p:txBody>
      </p:sp>
      <p:sp>
        <p:nvSpPr>
          <p:cNvPr id="34" name="Text Box 28">
            <a:extLst>
              <a:ext uri="{FF2B5EF4-FFF2-40B4-BE49-F238E27FC236}">
                <a16:creationId xmlns:a16="http://schemas.microsoft.com/office/drawing/2014/main" id="{AC44463F-91D4-46EE-BEC9-88E04FD1A1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20283" y="2155957"/>
            <a:ext cx="1922117" cy="4206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>
              <a:lnSpc>
                <a:spcPct val="80000"/>
              </a:lnSpc>
              <a:buClr>
                <a:schemeClr val="accent2"/>
              </a:buClr>
              <a:buFont typeface="Monotype Sorts" pitchFamily="2" charset="2"/>
              <a:buNone/>
            </a:pPr>
            <a:r>
              <a:rPr lang="en-US" altLang="en-US" sz="2667" b="1" dirty="0">
                <a:solidFill>
                  <a:schemeClr val="tx2"/>
                </a:solidFill>
                <a:latin typeface="Cambria" panose="02040503050406030204" pitchFamily="18" charset="0"/>
              </a:rPr>
              <a:t>Test Data</a:t>
            </a:r>
            <a:endParaRPr lang="en-US" altLang="en-US" sz="2667" dirty="0">
              <a:solidFill>
                <a:schemeClr val="bg2"/>
              </a:solidFill>
              <a:latin typeface="Cambria" panose="02040503050406030204" pitchFamily="18" charset="0"/>
            </a:endParaRPr>
          </a:p>
        </p:txBody>
      </p:sp>
      <p:graphicFrame>
        <p:nvGraphicFramePr>
          <p:cNvPr id="35" name="Object 27">
            <a:extLst>
              <a:ext uri="{FF2B5EF4-FFF2-40B4-BE49-F238E27FC236}">
                <a16:creationId xmlns:a16="http://schemas.microsoft.com/office/drawing/2014/main" id="{084168D3-F15F-45A6-9ED7-A04733623BB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287482" y="2501029"/>
          <a:ext cx="4457700" cy="151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name="Document" r:id="rId3" imgW="4651248" imgH="1575816" progId="Word.Document.8">
                  <p:embed/>
                </p:oleObj>
              </mc:Choice>
              <mc:Fallback>
                <p:oleObj name="Document" r:id="rId3" imgW="4651248" imgH="1575816" progId="Word.Document.8">
                  <p:embed/>
                  <p:pic>
                    <p:nvPicPr>
                      <p:cNvPr id="35" name="Object 27">
                        <a:extLst>
                          <a:ext uri="{FF2B5EF4-FFF2-40B4-BE49-F238E27FC236}">
                            <a16:creationId xmlns:a16="http://schemas.microsoft.com/office/drawing/2014/main" id="{084168D3-F15F-45A6-9ED7-A04733623BB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7482" y="2501029"/>
                        <a:ext cx="4457700" cy="1511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6" name="Group 3">
            <a:extLst>
              <a:ext uri="{FF2B5EF4-FFF2-40B4-BE49-F238E27FC236}">
                <a16:creationId xmlns:a16="http://schemas.microsoft.com/office/drawing/2014/main" id="{6C602336-C3FC-4AE6-B2D3-ECD01105CE85}"/>
              </a:ext>
            </a:extLst>
          </p:cNvPr>
          <p:cNvGrpSpPr>
            <a:grpSpLocks/>
          </p:cNvGrpSpPr>
          <p:nvPr/>
        </p:nvGrpSpPr>
        <p:grpSpPr bwMode="auto">
          <a:xfrm>
            <a:off x="1737894" y="2234328"/>
            <a:ext cx="4368801" cy="3556000"/>
            <a:chOff x="384" y="1584"/>
            <a:chExt cx="2451" cy="1694"/>
          </a:xfrm>
        </p:grpSpPr>
        <p:sp>
          <p:nvSpPr>
            <p:cNvPr id="37" name="Line 4">
              <a:extLst>
                <a:ext uri="{FF2B5EF4-FFF2-40B4-BE49-F238E27FC236}">
                  <a16:creationId xmlns:a16="http://schemas.microsoft.com/office/drawing/2014/main" id="{006E6380-CB64-40BD-BD3D-8B57E4E1914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55" y="2708"/>
              <a:ext cx="153" cy="33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400"/>
            </a:p>
          </p:txBody>
        </p:sp>
        <p:sp>
          <p:nvSpPr>
            <p:cNvPr id="38" name="Line 5">
              <a:extLst>
                <a:ext uri="{FF2B5EF4-FFF2-40B4-BE49-F238E27FC236}">
                  <a16:creationId xmlns:a16="http://schemas.microsoft.com/office/drawing/2014/main" id="{671DDE82-4239-4DDC-8795-3447263640B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943" y="2708"/>
              <a:ext cx="204" cy="33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400"/>
            </a:p>
          </p:txBody>
        </p:sp>
        <p:sp>
          <p:nvSpPr>
            <p:cNvPr id="39" name="Line 6">
              <a:extLst>
                <a:ext uri="{FF2B5EF4-FFF2-40B4-BE49-F238E27FC236}">
                  <a16:creationId xmlns:a16="http://schemas.microsoft.com/office/drawing/2014/main" id="{24EA90E1-74EA-496E-BC55-881B4C82B30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350" y="2208"/>
              <a:ext cx="254" cy="33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400"/>
            </a:p>
          </p:txBody>
        </p:sp>
        <p:sp>
          <p:nvSpPr>
            <p:cNvPr id="40" name="Line 7">
              <a:extLst>
                <a:ext uri="{FF2B5EF4-FFF2-40B4-BE49-F238E27FC236}">
                  <a16:creationId xmlns:a16="http://schemas.microsoft.com/office/drawing/2014/main" id="{51CBEC59-EE78-4893-B5CB-DE1A53FBBFA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13" y="2208"/>
              <a:ext cx="305" cy="33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400"/>
            </a:p>
          </p:txBody>
        </p:sp>
        <p:sp>
          <p:nvSpPr>
            <p:cNvPr id="41" name="Line 8">
              <a:extLst>
                <a:ext uri="{FF2B5EF4-FFF2-40B4-BE49-F238E27FC236}">
                  <a16:creationId xmlns:a16="http://schemas.microsoft.com/office/drawing/2014/main" id="{044E9AC1-25E6-4219-9201-5690810C04F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52" y="1750"/>
              <a:ext cx="356" cy="292"/>
            </a:xfrm>
            <a:prstGeom prst="line">
              <a:avLst/>
            </a:prstGeom>
            <a:noFill/>
            <a:ln w="3175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400"/>
            </a:p>
          </p:txBody>
        </p:sp>
        <p:sp>
          <p:nvSpPr>
            <p:cNvPr id="42" name="Line 9">
              <a:extLst>
                <a:ext uri="{FF2B5EF4-FFF2-40B4-BE49-F238E27FC236}">
                  <a16:creationId xmlns:a16="http://schemas.microsoft.com/office/drawing/2014/main" id="{98AD0DD5-03D0-4E83-9206-A0BAE3ED42D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87" y="1750"/>
              <a:ext cx="356" cy="29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400"/>
            </a:p>
          </p:txBody>
        </p:sp>
        <p:sp>
          <p:nvSpPr>
            <p:cNvPr id="43" name="Text Box 10">
              <a:extLst>
                <a:ext uri="{FF2B5EF4-FFF2-40B4-BE49-F238E27FC236}">
                  <a16:creationId xmlns:a16="http://schemas.microsoft.com/office/drawing/2014/main" id="{1708878E-42D4-4EDC-B1B8-A5F5F3C5214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3" y="1584"/>
              <a:ext cx="676" cy="200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342900" indent="-342900"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p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>
                <a:buClr>
                  <a:schemeClr val="accent2"/>
                </a:buClr>
                <a:buFont typeface="Monotype Sorts" pitchFamily="2" charset="2"/>
                <a:buNone/>
              </a:pPr>
              <a:r>
                <a:rPr lang="en-US" altLang="en-US" sz="2133" b="1">
                  <a:solidFill>
                    <a:srgbClr val="2D1993"/>
                  </a:solidFill>
                  <a:latin typeface="Arial" panose="020B0604020202020204" pitchFamily="34" charset="0"/>
                </a:rPr>
                <a:t>Refund</a:t>
              </a:r>
              <a:endParaRPr lang="en-US" altLang="en-US" sz="2133">
                <a:solidFill>
                  <a:schemeClr val="bg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4" name="Text Box 11">
              <a:extLst>
                <a:ext uri="{FF2B5EF4-FFF2-40B4-BE49-F238E27FC236}">
                  <a16:creationId xmlns:a16="http://schemas.microsoft.com/office/drawing/2014/main" id="{4F3D40FE-4609-407C-AF7F-3E0D9212028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53" y="2042"/>
              <a:ext cx="589" cy="200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342900" indent="-342900"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p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>
                <a:buClr>
                  <a:schemeClr val="accent2"/>
                </a:buClr>
                <a:buFont typeface="Monotype Sorts" pitchFamily="2" charset="2"/>
                <a:buNone/>
              </a:pPr>
              <a:r>
                <a:rPr lang="en-US" altLang="en-US" sz="2133" b="1">
                  <a:solidFill>
                    <a:srgbClr val="2D1993"/>
                  </a:solidFill>
                  <a:latin typeface="Arial" panose="020B0604020202020204" pitchFamily="34" charset="0"/>
                </a:rPr>
                <a:t>MarSt</a:t>
              </a:r>
              <a:endParaRPr lang="en-US" altLang="en-US" sz="2133">
                <a:solidFill>
                  <a:schemeClr val="bg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5" name="Text Box 12">
              <a:extLst>
                <a:ext uri="{FF2B5EF4-FFF2-40B4-BE49-F238E27FC236}">
                  <a16:creationId xmlns:a16="http://schemas.microsoft.com/office/drawing/2014/main" id="{C9070C12-E9AB-4C3B-94BC-9933A7E05FD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96" y="2541"/>
              <a:ext cx="610" cy="200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342900" indent="-342900"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p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>
                <a:buClr>
                  <a:schemeClr val="accent2"/>
                </a:buClr>
                <a:buFont typeface="Monotype Sorts" pitchFamily="2" charset="2"/>
                <a:buNone/>
              </a:pPr>
              <a:r>
                <a:rPr lang="en-US" altLang="en-US" sz="2133" b="1">
                  <a:solidFill>
                    <a:srgbClr val="2D1993"/>
                  </a:solidFill>
                  <a:latin typeface="Arial" panose="020B0604020202020204" pitchFamily="34" charset="0"/>
                </a:rPr>
                <a:t>TaxInc</a:t>
              </a:r>
              <a:endParaRPr lang="en-US" altLang="en-US" sz="2133">
                <a:solidFill>
                  <a:schemeClr val="bg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" name="AutoShape 13">
              <a:extLst>
                <a:ext uri="{FF2B5EF4-FFF2-40B4-BE49-F238E27FC236}">
                  <a16:creationId xmlns:a16="http://schemas.microsoft.com/office/drawing/2014/main" id="{E5802E16-F095-4A03-B821-3AA68EA9B5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80" y="3038"/>
              <a:ext cx="395" cy="231"/>
            </a:xfrm>
            <a:prstGeom prst="roundRect">
              <a:avLst>
                <a:gd name="adj" fmla="val 16769"/>
              </a:avLst>
            </a:prstGeom>
            <a:solidFill>
              <a:srgbClr val="33C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p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>
                <a:latin typeface="Arial" panose="020B0604020202020204" pitchFamily="34" charset="0"/>
              </a:endParaRPr>
            </a:p>
          </p:txBody>
        </p:sp>
        <p:sp>
          <p:nvSpPr>
            <p:cNvPr id="74" name="Text Box 14">
              <a:extLst>
                <a:ext uri="{FF2B5EF4-FFF2-40B4-BE49-F238E27FC236}">
                  <a16:creationId xmlns:a16="http://schemas.microsoft.com/office/drawing/2014/main" id="{88508444-F127-428F-A892-B6511CADBB5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32" y="3038"/>
              <a:ext cx="510" cy="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342900" indent="-342900"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p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>
                <a:buClr>
                  <a:schemeClr val="accent2"/>
                </a:buClr>
                <a:buFont typeface="Monotype Sorts" pitchFamily="2" charset="2"/>
                <a:buNone/>
              </a:pPr>
              <a:r>
                <a:rPr lang="en-US" altLang="en-US" sz="2133" b="1" dirty="0">
                  <a:solidFill>
                    <a:srgbClr val="800000"/>
                  </a:solidFill>
                  <a:latin typeface="Arial" panose="020B0604020202020204" pitchFamily="34" charset="0"/>
                </a:rPr>
                <a:t>YES</a:t>
              </a:r>
              <a:endParaRPr lang="en-US" altLang="en-US" sz="2133" dirty="0">
                <a:solidFill>
                  <a:schemeClr val="bg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5" name="AutoShape 15">
              <a:extLst>
                <a:ext uri="{FF2B5EF4-FFF2-40B4-BE49-F238E27FC236}">
                  <a16:creationId xmlns:a16="http://schemas.microsoft.com/office/drawing/2014/main" id="{480A528B-9A99-4734-99A6-E1C173E26E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0" y="3049"/>
              <a:ext cx="412" cy="229"/>
            </a:xfrm>
            <a:prstGeom prst="roundRect">
              <a:avLst>
                <a:gd name="adj" fmla="val 16667"/>
              </a:avLst>
            </a:prstGeom>
            <a:solidFill>
              <a:srgbClr val="33C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p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>
                <a:latin typeface="Arial" panose="020B0604020202020204" pitchFamily="34" charset="0"/>
              </a:endParaRPr>
            </a:p>
          </p:txBody>
        </p:sp>
        <p:sp>
          <p:nvSpPr>
            <p:cNvPr id="76" name="Text Box 16">
              <a:extLst>
                <a:ext uri="{FF2B5EF4-FFF2-40B4-BE49-F238E27FC236}">
                  <a16:creationId xmlns:a16="http://schemas.microsoft.com/office/drawing/2014/main" id="{AC38BD26-FAEF-4D07-A044-68A6257D54D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88" y="3040"/>
              <a:ext cx="334" cy="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p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>
                <a:buClr>
                  <a:schemeClr val="accent2"/>
                </a:buClr>
                <a:buFont typeface="Monotype Sorts" pitchFamily="2" charset="2"/>
                <a:buNone/>
              </a:pPr>
              <a:r>
                <a:rPr lang="en-US" altLang="en-US" sz="2133" b="1">
                  <a:solidFill>
                    <a:srgbClr val="800000"/>
                  </a:solidFill>
                  <a:latin typeface="Arial" panose="020B0604020202020204" pitchFamily="34" charset="0"/>
                </a:rPr>
                <a:t>NO</a:t>
              </a:r>
              <a:endParaRPr lang="en-US" altLang="en-US" sz="2133">
                <a:solidFill>
                  <a:schemeClr val="bg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7" name="AutoShape 17">
              <a:extLst>
                <a:ext uri="{FF2B5EF4-FFF2-40B4-BE49-F238E27FC236}">
                  <a16:creationId xmlns:a16="http://schemas.microsoft.com/office/drawing/2014/main" id="{2DD0B06F-0B02-4B0F-9AD9-02AC1409A9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" y="2051"/>
              <a:ext cx="432" cy="219"/>
            </a:xfrm>
            <a:prstGeom prst="roundRect">
              <a:avLst>
                <a:gd name="adj" fmla="val 16667"/>
              </a:avLst>
            </a:prstGeom>
            <a:solidFill>
              <a:srgbClr val="33C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p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>
                <a:latin typeface="Arial" panose="020B0604020202020204" pitchFamily="34" charset="0"/>
              </a:endParaRPr>
            </a:p>
          </p:txBody>
        </p:sp>
        <p:sp>
          <p:nvSpPr>
            <p:cNvPr id="78" name="Text Box 18">
              <a:extLst>
                <a:ext uri="{FF2B5EF4-FFF2-40B4-BE49-F238E27FC236}">
                  <a16:creationId xmlns:a16="http://schemas.microsoft.com/office/drawing/2014/main" id="{BF443244-30E0-4063-A1EC-FA419EDC4BA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2" y="2042"/>
              <a:ext cx="334" cy="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p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>
                <a:buClr>
                  <a:schemeClr val="accent2"/>
                </a:buClr>
                <a:buFont typeface="Monotype Sorts" pitchFamily="2" charset="2"/>
                <a:buNone/>
              </a:pPr>
              <a:r>
                <a:rPr lang="en-US" altLang="en-US" sz="2133" b="1">
                  <a:solidFill>
                    <a:srgbClr val="800000"/>
                  </a:solidFill>
                  <a:latin typeface="Arial" panose="020B0604020202020204" pitchFamily="34" charset="0"/>
                </a:rPr>
                <a:t>NO</a:t>
              </a:r>
              <a:endParaRPr lang="en-US" altLang="en-US" sz="2133">
                <a:solidFill>
                  <a:srgbClr val="00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9" name="AutoShape 19">
              <a:extLst>
                <a:ext uri="{FF2B5EF4-FFF2-40B4-BE49-F238E27FC236}">
                  <a16:creationId xmlns:a16="http://schemas.microsoft.com/office/drawing/2014/main" id="{F6A1F0E1-DCF2-4CD6-BB8A-E2DF0822D5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8" y="2558"/>
              <a:ext cx="432" cy="240"/>
            </a:xfrm>
            <a:prstGeom prst="roundRect">
              <a:avLst>
                <a:gd name="adj" fmla="val 16667"/>
              </a:avLst>
            </a:prstGeom>
            <a:solidFill>
              <a:srgbClr val="33C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p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>
                <a:latin typeface="Arial" panose="020B0604020202020204" pitchFamily="34" charset="0"/>
              </a:endParaRPr>
            </a:p>
          </p:txBody>
        </p:sp>
        <p:sp>
          <p:nvSpPr>
            <p:cNvPr id="80" name="Text Box 20">
              <a:extLst>
                <a:ext uri="{FF2B5EF4-FFF2-40B4-BE49-F238E27FC236}">
                  <a16:creationId xmlns:a16="http://schemas.microsoft.com/office/drawing/2014/main" id="{A7EA2A2E-3706-41D2-A666-F7888D3376B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44" y="2558"/>
              <a:ext cx="334" cy="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p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>
                <a:buClr>
                  <a:schemeClr val="accent2"/>
                </a:buClr>
                <a:buFont typeface="Monotype Sorts" pitchFamily="2" charset="2"/>
                <a:buNone/>
              </a:pPr>
              <a:r>
                <a:rPr lang="en-US" altLang="en-US" sz="2133" b="1">
                  <a:solidFill>
                    <a:srgbClr val="800000"/>
                  </a:solidFill>
                  <a:latin typeface="Arial" panose="020B0604020202020204" pitchFamily="34" charset="0"/>
                </a:rPr>
                <a:t>NO</a:t>
              </a:r>
              <a:endParaRPr lang="en-US" altLang="en-US" sz="2133">
                <a:solidFill>
                  <a:schemeClr val="bg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81" name="Text Box 21">
              <a:extLst>
                <a:ext uri="{FF2B5EF4-FFF2-40B4-BE49-F238E27FC236}">
                  <a16:creationId xmlns:a16="http://schemas.microsoft.com/office/drawing/2014/main" id="{0A8D4A35-914C-4B36-ACB3-D2C37E8B5C1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7" y="1750"/>
              <a:ext cx="354" cy="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p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r">
                <a:buClr>
                  <a:schemeClr val="accent2"/>
                </a:buClr>
                <a:buFont typeface="Monotype Sorts" pitchFamily="2" charset="2"/>
                <a:buNone/>
              </a:pPr>
              <a:r>
                <a:rPr lang="en-US" altLang="en-US" sz="2133">
                  <a:latin typeface="Arial" panose="020B0604020202020204" pitchFamily="34" charset="0"/>
                </a:rPr>
                <a:t>Yes</a:t>
              </a:r>
              <a:endParaRPr lang="en-US" altLang="en-US" sz="2133">
                <a:solidFill>
                  <a:schemeClr val="bg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82" name="Text Box 22">
              <a:extLst>
                <a:ext uri="{FF2B5EF4-FFF2-40B4-BE49-F238E27FC236}">
                  <a16:creationId xmlns:a16="http://schemas.microsoft.com/office/drawing/2014/main" id="{6C5761B4-3C76-4B10-8F52-FF4DC445D0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54" y="1750"/>
              <a:ext cx="300" cy="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p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r">
                <a:buClr>
                  <a:schemeClr val="accent2"/>
                </a:buClr>
                <a:buFont typeface="Monotype Sorts" pitchFamily="2" charset="2"/>
                <a:buNone/>
              </a:pPr>
              <a:r>
                <a:rPr lang="en-US" altLang="en-US" sz="2133" dirty="0">
                  <a:solidFill>
                    <a:srgbClr val="FF0000"/>
                  </a:solidFill>
                  <a:latin typeface="Arial" panose="020B0604020202020204" pitchFamily="34" charset="0"/>
                </a:rPr>
                <a:t>No</a:t>
              </a:r>
            </a:p>
          </p:txBody>
        </p:sp>
        <p:sp>
          <p:nvSpPr>
            <p:cNvPr id="83" name="Text Box 23">
              <a:extLst>
                <a:ext uri="{FF2B5EF4-FFF2-40B4-BE49-F238E27FC236}">
                  <a16:creationId xmlns:a16="http://schemas.microsoft.com/office/drawing/2014/main" id="{47B595EC-0A07-4E9F-9C99-A8CD70B771C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68" y="2232"/>
              <a:ext cx="667" cy="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p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r">
                <a:buClr>
                  <a:schemeClr val="accent2"/>
                </a:buClr>
                <a:buFont typeface="Monotype Sorts" pitchFamily="2" charset="2"/>
                <a:buNone/>
              </a:pPr>
              <a:r>
                <a:rPr lang="en-US" altLang="en-US" sz="2133">
                  <a:latin typeface="Arial" panose="020B0604020202020204" pitchFamily="34" charset="0"/>
                </a:rPr>
                <a:t>Married</a:t>
              </a:r>
              <a:r>
                <a:rPr lang="en-US" altLang="en-US" sz="2133">
                  <a:solidFill>
                    <a:schemeClr val="bg2"/>
                  </a:solidFill>
                  <a:latin typeface="Arial" panose="020B0604020202020204" pitchFamily="34" charset="0"/>
                </a:rPr>
                <a:t> </a:t>
              </a:r>
            </a:p>
          </p:txBody>
        </p:sp>
        <p:sp>
          <p:nvSpPr>
            <p:cNvPr id="84" name="Text Box 24">
              <a:extLst>
                <a:ext uri="{FF2B5EF4-FFF2-40B4-BE49-F238E27FC236}">
                  <a16:creationId xmlns:a16="http://schemas.microsoft.com/office/drawing/2014/main" id="{7C653D8D-E7BD-4575-857A-2CEAB6BE092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8" y="2250"/>
              <a:ext cx="1221" cy="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p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r">
                <a:buClr>
                  <a:schemeClr val="accent2"/>
                </a:buClr>
                <a:buFont typeface="Monotype Sorts" pitchFamily="2" charset="2"/>
                <a:buNone/>
              </a:pPr>
              <a:r>
                <a:rPr lang="en-US" altLang="en-US" sz="2133" dirty="0">
                  <a:latin typeface="Arial" panose="020B0604020202020204" pitchFamily="34" charset="0"/>
                </a:rPr>
                <a:t>Single, Divorced</a:t>
              </a:r>
              <a:endParaRPr lang="en-US" altLang="en-US" sz="2133" dirty="0">
                <a:solidFill>
                  <a:schemeClr val="bg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85" name="Text Box 25">
              <a:extLst>
                <a:ext uri="{FF2B5EF4-FFF2-40B4-BE49-F238E27FC236}">
                  <a16:creationId xmlns:a16="http://schemas.microsoft.com/office/drawing/2014/main" id="{16C01DD9-3520-4BA6-9168-CF52D9900BA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9" y="2749"/>
              <a:ext cx="509" cy="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p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r">
                <a:buClr>
                  <a:schemeClr val="accent2"/>
                </a:buClr>
                <a:buFont typeface="Monotype Sorts" pitchFamily="2" charset="2"/>
                <a:buNone/>
              </a:pPr>
              <a:r>
                <a:rPr lang="en-US" altLang="en-US" sz="2133">
                  <a:latin typeface="Arial" panose="020B0604020202020204" pitchFamily="34" charset="0"/>
                </a:rPr>
                <a:t>&lt; 80K</a:t>
              </a:r>
              <a:endParaRPr lang="en-US" altLang="en-US" sz="2133">
                <a:solidFill>
                  <a:schemeClr val="bg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86" name="Text Box 26">
              <a:extLst>
                <a:ext uri="{FF2B5EF4-FFF2-40B4-BE49-F238E27FC236}">
                  <a16:creationId xmlns:a16="http://schemas.microsoft.com/office/drawing/2014/main" id="{CC73214A-6996-4751-857B-1812789A1F9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77" y="2749"/>
              <a:ext cx="509" cy="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p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r">
                <a:buClr>
                  <a:schemeClr val="accent2"/>
                </a:buClr>
                <a:buFont typeface="Monotype Sorts" pitchFamily="2" charset="2"/>
                <a:buNone/>
              </a:pPr>
              <a:r>
                <a:rPr lang="en-US" altLang="en-US" sz="2133">
                  <a:latin typeface="Arial" panose="020B0604020202020204" pitchFamily="34" charset="0"/>
                </a:rPr>
                <a:t>&gt; 80K</a:t>
              </a:r>
              <a:endParaRPr lang="en-US" altLang="en-US" sz="2133">
                <a:solidFill>
                  <a:schemeClr val="bg2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87" name="Line 29">
            <a:extLst>
              <a:ext uri="{FF2B5EF4-FFF2-40B4-BE49-F238E27FC236}">
                <a16:creationId xmlns:a16="http://schemas.microsoft.com/office/drawing/2014/main" id="{6A5D4012-4753-4EEC-AC2F-4077B370192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871451" y="2850866"/>
            <a:ext cx="3662949" cy="449841"/>
          </a:xfrm>
          <a:prstGeom prst="line">
            <a:avLst/>
          </a:prstGeom>
          <a:noFill/>
          <a:ln w="15875">
            <a:solidFill>
              <a:srgbClr val="FF0000"/>
            </a:solidFill>
            <a:prstDash val="dash"/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32446821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BC77E-E5B6-49EE-937D-1817E1F1FC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051" y="171874"/>
            <a:ext cx="10477109" cy="419835"/>
          </a:xfrm>
        </p:spPr>
        <p:txBody>
          <a:bodyPr anchor="ctr">
            <a:normAutofit fontScale="90000"/>
          </a:bodyPr>
          <a:lstStyle/>
          <a:p>
            <a:pPr algn="just"/>
            <a:r>
              <a:rPr lang="en-IN" sz="40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Apply Model to Test Data</a:t>
            </a:r>
          </a:p>
        </p:txBody>
      </p:sp>
      <p:sp>
        <p:nvSpPr>
          <p:cNvPr id="46" name="Text Box 28">
            <a:extLst>
              <a:ext uri="{FF2B5EF4-FFF2-40B4-BE49-F238E27FC236}">
                <a16:creationId xmlns:a16="http://schemas.microsoft.com/office/drawing/2014/main" id="{0612375F-A69F-4856-A04C-C06DD2F1D5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20283" y="2155957"/>
            <a:ext cx="1922117" cy="4206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>
              <a:lnSpc>
                <a:spcPct val="80000"/>
              </a:lnSpc>
              <a:buClr>
                <a:schemeClr val="accent2"/>
              </a:buClr>
              <a:buFont typeface="Monotype Sorts" pitchFamily="2" charset="2"/>
              <a:buNone/>
            </a:pPr>
            <a:r>
              <a:rPr lang="en-US" altLang="en-US" sz="2667" b="1" dirty="0">
                <a:solidFill>
                  <a:schemeClr val="tx2"/>
                </a:solidFill>
                <a:latin typeface="Cambria" panose="02040503050406030204" pitchFamily="18" charset="0"/>
              </a:rPr>
              <a:t>Test Data</a:t>
            </a:r>
            <a:endParaRPr lang="en-US" altLang="en-US" sz="2667" dirty="0">
              <a:solidFill>
                <a:schemeClr val="bg2"/>
              </a:solidFill>
              <a:latin typeface="Cambria" panose="02040503050406030204" pitchFamily="18" charset="0"/>
            </a:endParaRPr>
          </a:p>
        </p:txBody>
      </p:sp>
      <p:graphicFrame>
        <p:nvGraphicFramePr>
          <p:cNvPr id="47" name="Object 27">
            <a:extLst>
              <a:ext uri="{FF2B5EF4-FFF2-40B4-BE49-F238E27FC236}">
                <a16:creationId xmlns:a16="http://schemas.microsoft.com/office/drawing/2014/main" id="{B75724DB-C3A6-4AE6-A943-3A44E047DC4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283451" y="2501901"/>
          <a:ext cx="4379383" cy="14774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" name="Document" r:id="rId3" imgW="4653128" imgH="1573961" progId="Word.Document.8">
                  <p:embed/>
                </p:oleObj>
              </mc:Choice>
              <mc:Fallback>
                <p:oleObj name="Document" r:id="rId3" imgW="4653128" imgH="1573961" progId="Word.Document.8">
                  <p:embed/>
                  <p:pic>
                    <p:nvPicPr>
                      <p:cNvPr id="47" name="Object 27">
                        <a:extLst>
                          <a:ext uri="{FF2B5EF4-FFF2-40B4-BE49-F238E27FC236}">
                            <a16:creationId xmlns:a16="http://schemas.microsoft.com/office/drawing/2014/main" id="{B75724DB-C3A6-4AE6-A943-3A44E047DC4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3451" y="2501901"/>
                        <a:ext cx="4379383" cy="147743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8" name="Group 3">
            <a:extLst>
              <a:ext uri="{FF2B5EF4-FFF2-40B4-BE49-F238E27FC236}">
                <a16:creationId xmlns:a16="http://schemas.microsoft.com/office/drawing/2014/main" id="{489EAED0-B200-4023-8D7D-302C466A0284}"/>
              </a:ext>
            </a:extLst>
          </p:cNvPr>
          <p:cNvGrpSpPr>
            <a:grpSpLocks/>
          </p:cNvGrpSpPr>
          <p:nvPr/>
        </p:nvGrpSpPr>
        <p:grpSpPr bwMode="auto">
          <a:xfrm>
            <a:off x="1737895" y="2234328"/>
            <a:ext cx="4482878" cy="3556000"/>
            <a:chOff x="384" y="1584"/>
            <a:chExt cx="2515" cy="1694"/>
          </a:xfrm>
        </p:grpSpPr>
        <p:sp>
          <p:nvSpPr>
            <p:cNvPr id="49" name="Line 4">
              <a:extLst>
                <a:ext uri="{FF2B5EF4-FFF2-40B4-BE49-F238E27FC236}">
                  <a16:creationId xmlns:a16="http://schemas.microsoft.com/office/drawing/2014/main" id="{44F5DB92-7F23-468E-81DA-CD58DDE972B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55" y="2708"/>
              <a:ext cx="153" cy="33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400"/>
            </a:p>
          </p:txBody>
        </p:sp>
        <p:sp>
          <p:nvSpPr>
            <p:cNvPr id="50" name="Line 5">
              <a:extLst>
                <a:ext uri="{FF2B5EF4-FFF2-40B4-BE49-F238E27FC236}">
                  <a16:creationId xmlns:a16="http://schemas.microsoft.com/office/drawing/2014/main" id="{AC928B82-61CB-42DE-A756-B1E79BB6B47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943" y="2708"/>
              <a:ext cx="204" cy="33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400"/>
            </a:p>
          </p:txBody>
        </p:sp>
        <p:sp>
          <p:nvSpPr>
            <p:cNvPr id="51" name="Line 6">
              <a:extLst>
                <a:ext uri="{FF2B5EF4-FFF2-40B4-BE49-F238E27FC236}">
                  <a16:creationId xmlns:a16="http://schemas.microsoft.com/office/drawing/2014/main" id="{ADB60389-FB06-4F66-A99F-6653876E299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350" y="2208"/>
              <a:ext cx="254" cy="33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400"/>
            </a:p>
          </p:txBody>
        </p:sp>
        <p:sp>
          <p:nvSpPr>
            <p:cNvPr id="52" name="Line 7">
              <a:extLst>
                <a:ext uri="{FF2B5EF4-FFF2-40B4-BE49-F238E27FC236}">
                  <a16:creationId xmlns:a16="http://schemas.microsoft.com/office/drawing/2014/main" id="{297B4B84-9057-4CC5-AE0A-26CE17C8775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13" y="2208"/>
              <a:ext cx="305" cy="333"/>
            </a:xfrm>
            <a:prstGeom prst="line">
              <a:avLst/>
            </a:prstGeom>
            <a:noFill/>
            <a:ln w="3175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400"/>
            </a:p>
          </p:txBody>
        </p:sp>
        <p:sp>
          <p:nvSpPr>
            <p:cNvPr id="53" name="Line 8">
              <a:extLst>
                <a:ext uri="{FF2B5EF4-FFF2-40B4-BE49-F238E27FC236}">
                  <a16:creationId xmlns:a16="http://schemas.microsoft.com/office/drawing/2014/main" id="{76E0DD5F-6042-4EA4-9BA4-4D31DDD22BB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52" y="1750"/>
              <a:ext cx="356" cy="292"/>
            </a:xfrm>
            <a:prstGeom prst="line">
              <a:avLst/>
            </a:prstGeom>
            <a:noFill/>
            <a:ln w="3175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400"/>
            </a:p>
          </p:txBody>
        </p:sp>
        <p:sp>
          <p:nvSpPr>
            <p:cNvPr id="54" name="Line 9">
              <a:extLst>
                <a:ext uri="{FF2B5EF4-FFF2-40B4-BE49-F238E27FC236}">
                  <a16:creationId xmlns:a16="http://schemas.microsoft.com/office/drawing/2014/main" id="{991D74B3-3300-4AD2-9336-C19655D5A51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87" y="1750"/>
              <a:ext cx="356" cy="29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400"/>
            </a:p>
          </p:txBody>
        </p:sp>
        <p:sp>
          <p:nvSpPr>
            <p:cNvPr id="55" name="Text Box 10">
              <a:extLst>
                <a:ext uri="{FF2B5EF4-FFF2-40B4-BE49-F238E27FC236}">
                  <a16:creationId xmlns:a16="http://schemas.microsoft.com/office/drawing/2014/main" id="{2E727E93-C23A-401B-A763-58D1A9A40DC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3" y="1584"/>
              <a:ext cx="676" cy="200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342900" indent="-342900"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p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>
                <a:buClr>
                  <a:schemeClr val="accent2"/>
                </a:buClr>
                <a:buFont typeface="Monotype Sorts" pitchFamily="2" charset="2"/>
                <a:buNone/>
              </a:pPr>
              <a:r>
                <a:rPr lang="en-US" altLang="en-US" sz="2133" b="1">
                  <a:solidFill>
                    <a:srgbClr val="2D1993"/>
                  </a:solidFill>
                  <a:latin typeface="Arial" panose="020B0604020202020204" pitchFamily="34" charset="0"/>
                </a:rPr>
                <a:t>Refund</a:t>
              </a:r>
              <a:endParaRPr lang="en-US" altLang="en-US" sz="2133">
                <a:solidFill>
                  <a:schemeClr val="bg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6" name="Text Box 11">
              <a:extLst>
                <a:ext uri="{FF2B5EF4-FFF2-40B4-BE49-F238E27FC236}">
                  <a16:creationId xmlns:a16="http://schemas.microsoft.com/office/drawing/2014/main" id="{CD699D20-BE3C-418D-804C-0DB4149630F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53" y="2042"/>
              <a:ext cx="589" cy="200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342900" indent="-342900"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p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>
                <a:buClr>
                  <a:schemeClr val="accent2"/>
                </a:buClr>
                <a:buFont typeface="Monotype Sorts" pitchFamily="2" charset="2"/>
                <a:buNone/>
              </a:pPr>
              <a:r>
                <a:rPr lang="en-US" altLang="en-US" sz="2133" b="1">
                  <a:solidFill>
                    <a:srgbClr val="2D1993"/>
                  </a:solidFill>
                  <a:latin typeface="Arial" panose="020B0604020202020204" pitchFamily="34" charset="0"/>
                </a:rPr>
                <a:t>MarSt</a:t>
              </a:r>
              <a:endParaRPr lang="en-US" altLang="en-US" sz="2133">
                <a:solidFill>
                  <a:schemeClr val="bg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7" name="Text Box 12">
              <a:extLst>
                <a:ext uri="{FF2B5EF4-FFF2-40B4-BE49-F238E27FC236}">
                  <a16:creationId xmlns:a16="http://schemas.microsoft.com/office/drawing/2014/main" id="{0E1FC6D2-7992-4FFC-ADBE-CA9B7BA72BC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96" y="2541"/>
              <a:ext cx="610" cy="200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342900" indent="-342900"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p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>
                <a:buClr>
                  <a:schemeClr val="accent2"/>
                </a:buClr>
                <a:buFont typeface="Monotype Sorts" pitchFamily="2" charset="2"/>
                <a:buNone/>
              </a:pPr>
              <a:r>
                <a:rPr lang="en-US" altLang="en-US" sz="2133" b="1">
                  <a:solidFill>
                    <a:srgbClr val="2D1993"/>
                  </a:solidFill>
                  <a:latin typeface="Arial" panose="020B0604020202020204" pitchFamily="34" charset="0"/>
                </a:rPr>
                <a:t>TaxInc</a:t>
              </a:r>
              <a:endParaRPr lang="en-US" altLang="en-US" sz="2133">
                <a:solidFill>
                  <a:schemeClr val="bg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8" name="AutoShape 13">
              <a:extLst>
                <a:ext uri="{FF2B5EF4-FFF2-40B4-BE49-F238E27FC236}">
                  <a16:creationId xmlns:a16="http://schemas.microsoft.com/office/drawing/2014/main" id="{544003AD-BD37-488E-B578-2E2B674338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80" y="3038"/>
              <a:ext cx="395" cy="231"/>
            </a:xfrm>
            <a:prstGeom prst="roundRect">
              <a:avLst>
                <a:gd name="adj" fmla="val 16769"/>
              </a:avLst>
            </a:prstGeom>
            <a:solidFill>
              <a:srgbClr val="33C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p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>
                <a:latin typeface="Arial" panose="020B0604020202020204" pitchFamily="34" charset="0"/>
              </a:endParaRPr>
            </a:p>
          </p:txBody>
        </p:sp>
        <p:sp>
          <p:nvSpPr>
            <p:cNvPr id="59" name="Text Box 14">
              <a:extLst>
                <a:ext uri="{FF2B5EF4-FFF2-40B4-BE49-F238E27FC236}">
                  <a16:creationId xmlns:a16="http://schemas.microsoft.com/office/drawing/2014/main" id="{2C943C8A-0F8D-4C67-A6AF-2064F5B9EF1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32" y="3038"/>
              <a:ext cx="510" cy="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342900" indent="-342900"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p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>
                <a:buClr>
                  <a:schemeClr val="accent2"/>
                </a:buClr>
                <a:buFont typeface="Monotype Sorts" pitchFamily="2" charset="2"/>
                <a:buNone/>
              </a:pPr>
              <a:r>
                <a:rPr lang="en-US" altLang="en-US" sz="2133" b="1" dirty="0">
                  <a:solidFill>
                    <a:srgbClr val="800000"/>
                  </a:solidFill>
                  <a:latin typeface="Arial" panose="020B0604020202020204" pitchFamily="34" charset="0"/>
                </a:rPr>
                <a:t>YES</a:t>
              </a:r>
              <a:endParaRPr lang="en-US" altLang="en-US" sz="2133" dirty="0">
                <a:solidFill>
                  <a:schemeClr val="bg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0" name="AutoShape 15">
              <a:extLst>
                <a:ext uri="{FF2B5EF4-FFF2-40B4-BE49-F238E27FC236}">
                  <a16:creationId xmlns:a16="http://schemas.microsoft.com/office/drawing/2014/main" id="{646C447C-C4B7-4683-A911-5D8D2ABAAE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0" y="3049"/>
              <a:ext cx="412" cy="229"/>
            </a:xfrm>
            <a:prstGeom prst="roundRect">
              <a:avLst>
                <a:gd name="adj" fmla="val 16667"/>
              </a:avLst>
            </a:prstGeom>
            <a:solidFill>
              <a:srgbClr val="33C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p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>
                <a:latin typeface="Arial" panose="020B0604020202020204" pitchFamily="34" charset="0"/>
              </a:endParaRPr>
            </a:p>
          </p:txBody>
        </p:sp>
        <p:sp>
          <p:nvSpPr>
            <p:cNvPr id="61" name="Text Box 16">
              <a:extLst>
                <a:ext uri="{FF2B5EF4-FFF2-40B4-BE49-F238E27FC236}">
                  <a16:creationId xmlns:a16="http://schemas.microsoft.com/office/drawing/2014/main" id="{6B1F5EFE-0A18-4FF3-8B1D-FEC6CD8D3C8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88" y="3040"/>
              <a:ext cx="334" cy="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p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>
                <a:buClr>
                  <a:schemeClr val="accent2"/>
                </a:buClr>
                <a:buFont typeface="Monotype Sorts" pitchFamily="2" charset="2"/>
                <a:buNone/>
              </a:pPr>
              <a:r>
                <a:rPr lang="en-US" altLang="en-US" sz="2133" b="1">
                  <a:solidFill>
                    <a:srgbClr val="800000"/>
                  </a:solidFill>
                  <a:latin typeface="Arial" panose="020B0604020202020204" pitchFamily="34" charset="0"/>
                </a:rPr>
                <a:t>NO</a:t>
              </a:r>
              <a:endParaRPr lang="en-US" altLang="en-US" sz="2133">
                <a:solidFill>
                  <a:schemeClr val="bg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2" name="AutoShape 17">
              <a:extLst>
                <a:ext uri="{FF2B5EF4-FFF2-40B4-BE49-F238E27FC236}">
                  <a16:creationId xmlns:a16="http://schemas.microsoft.com/office/drawing/2014/main" id="{F2C9492E-01C8-4226-872B-8917959268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" y="2051"/>
              <a:ext cx="432" cy="219"/>
            </a:xfrm>
            <a:prstGeom prst="roundRect">
              <a:avLst>
                <a:gd name="adj" fmla="val 16667"/>
              </a:avLst>
            </a:prstGeom>
            <a:solidFill>
              <a:srgbClr val="33C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p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>
                <a:latin typeface="Arial" panose="020B0604020202020204" pitchFamily="34" charset="0"/>
              </a:endParaRPr>
            </a:p>
          </p:txBody>
        </p:sp>
        <p:sp>
          <p:nvSpPr>
            <p:cNvPr id="63" name="Text Box 18">
              <a:extLst>
                <a:ext uri="{FF2B5EF4-FFF2-40B4-BE49-F238E27FC236}">
                  <a16:creationId xmlns:a16="http://schemas.microsoft.com/office/drawing/2014/main" id="{8377C31E-93B8-4A92-9FC2-0B500813FF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2" y="2042"/>
              <a:ext cx="334" cy="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p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>
                <a:buClr>
                  <a:schemeClr val="accent2"/>
                </a:buClr>
                <a:buFont typeface="Monotype Sorts" pitchFamily="2" charset="2"/>
                <a:buNone/>
              </a:pPr>
              <a:r>
                <a:rPr lang="en-US" altLang="en-US" sz="2133" b="1">
                  <a:solidFill>
                    <a:srgbClr val="800000"/>
                  </a:solidFill>
                  <a:latin typeface="Arial" panose="020B0604020202020204" pitchFamily="34" charset="0"/>
                </a:rPr>
                <a:t>NO</a:t>
              </a:r>
              <a:endParaRPr lang="en-US" altLang="en-US" sz="2133">
                <a:solidFill>
                  <a:srgbClr val="00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4" name="AutoShape 19">
              <a:extLst>
                <a:ext uri="{FF2B5EF4-FFF2-40B4-BE49-F238E27FC236}">
                  <a16:creationId xmlns:a16="http://schemas.microsoft.com/office/drawing/2014/main" id="{4F235C57-0E8C-4966-BB18-1A39E40B33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8" y="2558"/>
              <a:ext cx="432" cy="240"/>
            </a:xfrm>
            <a:prstGeom prst="roundRect">
              <a:avLst>
                <a:gd name="adj" fmla="val 16667"/>
              </a:avLst>
            </a:prstGeom>
            <a:solidFill>
              <a:srgbClr val="33C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p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>
                <a:latin typeface="Arial" panose="020B0604020202020204" pitchFamily="34" charset="0"/>
              </a:endParaRPr>
            </a:p>
          </p:txBody>
        </p:sp>
        <p:sp>
          <p:nvSpPr>
            <p:cNvPr id="65" name="Text Box 20">
              <a:extLst>
                <a:ext uri="{FF2B5EF4-FFF2-40B4-BE49-F238E27FC236}">
                  <a16:creationId xmlns:a16="http://schemas.microsoft.com/office/drawing/2014/main" id="{4F38F741-BB71-4792-82B0-30862B3CD3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44" y="2558"/>
              <a:ext cx="334" cy="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p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>
                <a:buClr>
                  <a:schemeClr val="accent2"/>
                </a:buClr>
                <a:buFont typeface="Monotype Sorts" pitchFamily="2" charset="2"/>
                <a:buNone/>
              </a:pPr>
              <a:r>
                <a:rPr lang="en-US" altLang="en-US" sz="2133" b="1">
                  <a:solidFill>
                    <a:srgbClr val="800000"/>
                  </a:solidFill>
                  <a:latin typeface="Arial" panose="020B0604020202020204" pitchFamily="34" charset="0"/>
                </a:rPr>
                <a:t>NO</a:t>
              </a:r>
              <a:endParaRPr lang="en-US" altLang="en-US" sz="2133">
                <a:solidFill>
                  <a:schemeClr val="bg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6" name="Text Box 21">
              <a:extLst>
                <a:ext uri="{FF2B5EF4-FFF2-40B4-BE49-F238E27FC236}">
                  <a16:creationId xmlns:a16="http://schemas.microsoft.com/office/drawing/2014/main" id="{E1AF79B0-CC01-4127-8A65-17ACD5B67A4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7" y="1750"/>
              <a:ext cx="354" cy="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p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r">
                <a:buClr>
                  <a:schemeClr val="accent2"/>
                </a:buClr>
                <a:buFont typeface="Monotype Sorts" pitchFamily="2" charset="2"/>
                <a:buNone/>
              </a:pPr>
              <a:r>
                <a:rPr lang="en-US" altLang="en-US" sz="2133">
                  <a:latin typeface="Arial" panose="020B0604020202020204" pitchFamily="34" charset="0"/>
                </a:rPr>
                <a:t>Yes</a:t>
              </a:r>
              <a:endParaRPr lang="en-US" altLang="en-US" sz="2133">
                <a:solidFill>
                  <a:schemeClr val="bg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7" name="Text Box 22">
              <a:extLst>
                <a:ext uri="{FF2B5EF4-FFF2-40B4-BE49-F238E27FC236}">
                  <a16:creationId xmlns:a16="http://schemas.microsoft.com/office/drawing/2014/main" id="{BD0E230F-2DC3-4EF6-91F9-E115CC539A5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54" y="1750"/>
              <a:ext cx="300" cy="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p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r">
                <a:buClr>
                  <a:schemeClr val="accent2"/>
                </a:buClr>
                <a:buFont typeface="Monotype Sorts" pitchFamily="2" charset="2"/>
                <a:buNone/>
              </a:pPr>
              <a:r>
                <a:rPr lang="en-US" altLang="en-US" sz="2133" dirty="0">
                  <a:solidFill>
                    <a:srgbClr val="FF0000"/>
                  </a:solidFill>
                  <a:latin typeface="Arial" panose="020B0604020202020204" pitchFamily="34" charset="0"/>
                </a:rPr>
                <a:t>No</a:t>
              </a:r>
            </a:p>
          </p:txBody>
        </p:sp>
        <p:sp>
          <p:nvSpPr>
            <p:cNvPr id="68" name="Text Box 23">
              <a:extLst>
                <a:ext uri="{FF2B5EF4-FFF2-40B4-BE49-F238E27FC236}">
                  <a16:creationId xmlns:a16="http://schemas.microsoft.com/office/drawing/2014/main" id="{BC183B60-32A6-44ED-B1B9-4295DE0824A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32" y="2208"/>
              <a:ext cx="667" cy="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p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r">
                <a:buClr>
                  <a:schemeClr val="accent2"/>
                </a:buClr>
                <a:buFont typeface="Monotype Sorts" pitchFamily="2" charset="2"/>
                <a:buNone/>
              </a:pPr>
              <a:r>
                <a:rPr lang="en-US" altLang="en-US" sz="2133" dirty="0">
                  <a:solidFill>
                    <a:srgbClr val="FF0000"/>
                  </a:solidFill>
                  <a:latin typeface="Arial" panose="020B0604020202020204" pitchFamily="34" charset="0"/>
                </a:rPr>
                <a:t>Married</a:t>
              </a:r>
              <a:r>
                <a:rPr lang="en-US" altLang="en-US" sz="2133" dirty="0">
                  <a:solidFill>
                    <a:schemeClr val="bg2"/>
                  </a:solidFill>
                  <a:latin typeface="Arial" panose="020B0604020202020204" pitchFamily="34" charset="0"/>
                </a:rPr>
                <a:t> </a:t>
              </a:r>
            </a:p>
          </p:txBody>
        </p:sp>
        <p:sp>
          <p:nvSpPr>
            <p:cNvPr id="69" name="Text Box 24">
              <a:extLst>
                <a:ext uri="{FF2B5EF4-FFF2-40B4-BE49-F238E27FC236}">
                  <a16:creationId xmlns:a16="http://schemas.microsoft.com/office/drawing/2014/main" id="{A0F5170F-7F47-4909-A31D-CFF1AFA051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8" y="2250"/>
              <a:ext cx="1221" cy="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p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r">
                <a:buClr>
                  <a:schemeClr val="accent2"/>
                </a:buClr>
                <a:buFont typeface="Monotype Sorts" pitchFamily="2" charset="2"/>
                <a:buNone/>
              </a:pPr>
              <a:r>
                <a:rPr lang="en-US" altLang="en-US" sz="2133" dirty="0">
                  <a:latin typeface="Arial" panose="020B0604020202020204" pitchFamily="34" charset="0"/>
                </a:rPr>
                <a:t>Single, Divorced</a:t>
              </a:r>
              <a:endParaRPr lang="en-US" altLang="en-US" sz="2133" dirty="0">
                <a:solidFill>
                  <a:schemeClr val="bg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0" name="Text Box 25">
              <a:extLst>
                <a:ext uri="{FF2B5EF4-FFF2-40B4-BE49-F238E27FC236}">
                  <a16:creationId xmlns:a16="http://schemas.microsoft.com/office/drawing/2014/main" id="{32C9C73E-26BF-4F61-A1D2-C46FD0FEABD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9" y="2749"/>
              <a:ext cx="509" cy="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p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r">
                <a:buClr>
                  <a:schemeClr val="accent2"/>
                </a:buClr>
                <a:buFont typeface="Monotype Sorts" pitchFamily="2" charset="2"/>
                <a:buNone/>
              </a:pPr>
              <a:r>
                <a:rPr lang="en-US" altLang="en-US" sz="2133">
                  <a:latin typeface="Arial" panose="020B0604020202020204" pitchFamily="34" charset="0"/>
                </a:rPr>
                <a:t>&lt; 80K</a:t>
              </a:r>
              <a:endParaRPr lang="en-US" altLang="en-US" sz="2133">
                <a:solidFill>
                  <a:schemeClr val="bg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" name="Text Box 26">
              <a:extLst>
                <a:ext uri="{FF2B5EF4-FFF2-40B4-BE49-F238E27FC236}">
                  <a16:creationId xmlns:a16="http://schemas.microsoft.com/office/drawing/2014/main" id="{29B999F4-947B-405C-B938-30BCFDC5BE7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77" y="2749"/>
              <a:ext cx="509" cy="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p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r">
                <a:buClr>
                  <a:schemeClr val="accent2"/>
                </a:buClr>
                <a:buFont typeface="Monotype Sorts" pitchFamily="2" charset="2"/>
                <a:buNone/>
              </a:pPr>
              <a:r>
                <a:rPr lang="en-US" altLang="en-US" sz="2133">
                  <a:latin typeface="Arial" panose="020B0604020202020204" pitchFamily="34" charset="0"/>
                </a:rPr>
                <a:t>&gt; 80K</a:t>
              </a:r>
              <a:endParaRPr lang="en-US" altLang="en-US" sz="2133">
                <a:solidFill>
                  <a:schemeClr val="bg2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72" name="Line 29">
            <a:extLst>
              <a:ext uri="{FF2B5EF4-FFF2-40B4-BE49-F238E27FC236}">
                <a16:creationId xmlns:a16="http://schemas.microsoft.com/office/drawing/2014/main" id="{AA14920E-2695-4409-A368-866DCDBD70D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958748" y="3544213"/>
            <a:ext cx="2412000" cy="274313"/>
          </a:xfrm>
          <a:prstGeom prst="line">
            <a:avLst/>
          </a:prstGeom>
          <a:noFill/>
          <a:ln w="15875">
            <a:solidFill>
              <a:srgbClr val="FF0000"/>
            </a:solidFill>
            <a:prstDash val="dash"/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9705827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BC77E-E5B6-49EE-937D-1817E1F1FC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051" y="171874"/>
            <a:ext cx="10477109" cy="459719"/>
          </a:xfrm>
        </p:spPr>
        <p:txBody>
          <a:bodyPr anchor="ctr">
            <a:normAutofit fontScale="90000"/>
          </a:bodyPr>
          <a:lstStyle/>
          <a:p>
            <a:pPr algn="just"/>
            <a:r>
              <a:rPr lang="en-IN" sz="40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Apply Model to Test Data</a:t>
            </a:r>
          </a:p>
        </p:txBody>
      </p:sp>
      <p:sp>
        <p:nvSpPr>
          <p:cNvPr id="34" name="Text Box 28">
            <a:extLst>
              <a:ext uri="{FF2B5EF4-FFF2-40B4-BE49-F238E27FC236}">
                <a16:creationId xmlns:a16="http://schemas.microsoft.com/office/drawing/2014/main" id="{B5871F07-3FC1-4BD1-9FDD-B4B9CD87D4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20283" y="2155957"/>
            <a:ext cx="1922117" cy="4206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>
              <a:lnSpc>
                <a:spcPct val="80000"/>
              </a:lnSpc>
              <a:buClr>
                <a:schemeClr val="accent2"/>
              </a:buClr>
              <a:buFont typeface="Monotype Sorts" pitchFamily="2" charset="2"/>
              <a:buNone/>
            </a:pPr>
            <a:r>
              <a:rPr lang="en-US" altLang="en-US" sz="2667" b="1" dirty="0">
                <a:solidFill>
                  <a:schemeClr val="tx2"/>
                </a:solidFill>
                <a:latin typeface="Cambria" panose="02040503050406030204" pitchFamily="18" charset="0"/>
              </a:rPr>
              <a:t>Test Data</a:t>
            </a:r>
            <a:endParaRPr lang="en-US" altLang="en-US" sz="2667" dirty="0">
              <a:solidFill>
                <a:schemeClr val="bg2"/>
              </a:solidFill>
              <a:latin typeface="Cambria" panose="02040503050406030204" pitchFamily="18" charset="0"/>
            </a:endParaRPr>
          </a:p>
        </p:txBody>
      </p:sp>
      <p:graphicFrame>
        <p:nvGraphicFramePr>
          <p:cNvPr id="35" name="Object 27">
            <a:extLst>
              <a:ext uri="{FF2B5EF4-FFF2-40B4-BE49-F238E27FC236}">
                <a16:creationId xmlns:a16="http://schemas.microsoft.com/office/drawing/2014/main" id="{BD574751-35F1-4BC0-BCC6-BDCFF65CB4E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283451" y="2501901"/>
          <a:ext cx="4379383" cy="14774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" name="Document" r:id="rId3" imgW="4653128" imgH="1573961" progId="Word.Document.8">
                  <p:embed/>
                </p:oleObj>
              </mc:Choice>
              <mc:Fallback>
                <p:oleObj name="Document" r:id="rId3" imgW="4653128" imgH="1573961" progId="Word.Document.8">
                  <p:embed/>
                  <p:pic>
                    <p:nvPicPr>
                      <p:cNvPr id="35" name="Object 27">
                        <a:extLst>
                          <a:ext uri="{FF2B5EF4-FFF2-40B4-BE49-F238E27FC236}">
                            <a16:creationId xmlns:a16="http://schemas.microsoft.com/office/drawing/2014/main" id="{BD574751-35F1-4BC0-BCC6-BDCFF65CB4E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3451" y="2501901"/>
                        <a:ext cx="4379383" cy="147743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6" name="Group 3">
            <a:extLst>
              <a:ext uri="{FF2B5EF4-FFF2-40B4-BE49-F238E27FC236}">
                <a16:creationId xmlns:a16="http://schemas.microsoft.com/office/drawing/2014/main" id="{E866C8FF-C078-4FDA-9588-0AD89C967C6E}"/>
              </a:ext>
            </a:extLst>
          </p:cNvPr>
          <p:cNvGrpSpPr>
            <a:grpSpLocks/>
          </p:cNvGrpSpPr>
          <p:nvPr/>
        </p:nvGrpSpPr>
        <p:grpSpPr bwMode="auto">
          <a:xfrm>
            <a:off x="1737895" y="2234328"/>
            <a:ext cx="4482878" cy="3556000"/>
            <a:chOff x="384" y="1584"/>
            <a:chExt cx="2515" cy="1694"/>
          </a:xfrm>
        </p:grpSpPr>
        <p:sp>
          <p:nvSpPr>
            <p:cNvPr id="37" name="Line 4">
              <a:extLst>
                <a:ext uri="{FF2B5EF4-FFF2-40B4-BE49-F238E27FC236}">
                  <a16:creationId xmlns:a16="http://schemas.microsoft.com/office/drawing/2014/main" id="{C2A97B19-E9CD-40FB-ADFD-23B56217139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55" y="2708"/>
              <a:ext cx="153" cy="33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400"/>
            </a:p>
          </p:txBody>
        </p:sp>
        <p:sp>
          <p:nvSpPr>
            <p:cNvPr id="38" name="Line 5">
              <a:extLst>
                <a:ext uri="{FF2B5EF4-FFF2-40B4-BE49-F238E27FC236}">
                  <a16:creationId xmlns:a16="http://schemas.microsoft.com/office/drawing/2014/main" id="{A3F97614-6E96-4670-B17A-8A9DCBF105F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943" y="2708"/>
              <a:ext cx="204" cy="33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400"/>
            </a:p>
          </p:txBody>
        </p:sp>
        <p:sp>
          <p:nvSpPr>
            <p:cNvPr id="39" name="Line 6">
              <a:extLst>
                <a:ext uri="{FF2B5EF4-FFF2-40B4-BE49-F238E27FC236}">
                  <a16:creationId xmlns:a16="http://schemas.microsoft.com/office/drawing/2014/main" id="{9E1BA137-8890-40BB-9C00-5CD54386FE7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350" y="2208"/>
              <a:ext cx="254" cy="33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400"/>
            </a:p>
          </p:txBody>
        </p:sp>
        <p:sp>
          <p:nvSpPr>
            <p:cNvPr id="40" name="Line 7">
              <a:extLst>
                <a:ext uri="{FF2B5EF4-FFF2-40B4-BE49-F238E27FC236}">
                  <a16:creationId xmlns:a16="http://schemas.microsoft.com/office/drawing/2014/main" id="{1B270FA6-54AF-44B9-BA5A-D848F6AE2C3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13" y="2208"/>
              <a:ext cx="305" cy="333"/>
            </a:xfrm>
            <a:prstGeom prst="line">
              <a:avLst/>
            </a:prstGeom>
            <a:noFill/>
            <a:ln w="3175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400"/>
            </a:p>
          </p:txBody>
        </p:sp>
        <p:sp>
          <p:nvSpPr>
            <p:cNvPr id="41" name="Line 8">
              <a:extLst>
                <a:ext uri="{FF2B5EF4-FFF2-40B4-BE49-F238E27FC236}">
                  <a16:creationId xmlns:a16="http://schemas.microsoft.com/office/drawing/2014/main" id="{9BE57C94-F645-4E23-BF01-331BA19299E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52" y="1750"/>
              <a:ext cx="356" cy="292"/>
            </a:xfrm>
            <a:prstGeom prst="line">
              <a:avLst/>
            </a:prstGeom>
            <a:noFill/>
            <a:ln w="3175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400"/>
            </a:p>
          </p:txBody>
        </p:sp>
        <p:sp>
          <p:nvSpPr>
            <p:cNvPr id="42" name="Line 9">
              <a:extLst>
                <a:ext uri="{FF2B5EF4-FFF2-40B4-BE49-F238E27FC236}">
                  <a16:creationId xmlns:a16="http://schemas.microsoft.com/office/drawing/2014/main" id="{486956E6-33F7-408C-82E0-F40ADE5226B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87" y="1750"/>
              <a:ext cx="356" cy="29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400"/>
            </a:p>
          </p:txBody>
        </p:sp>
        <p:sp>
          <p:nvSpPr>
            <p:cNvPr id="43" name="Text Box 10">
              <a:extLst>
                <a:ext uri="{FF2B5EF4-FFF2-40B4-BE49-F238E27FC236}">
                  <a16:creationId xmlns:a16="http://schemas.microsoft.com/office/drawing/2014/main" id="{061755DB-355F-4F7A-A47F-B2734F9BA4C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3" y="1584"/>
              <a:ext cx="676" cy="200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342900" indent="-342900"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p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>
                <a:buClr>
                  <a:schemeClr val="accent2"/>
                </a:buClr>
                <a:buFont typeface="Monotype Sorts" pitchFamily="2" charset="2"/>
                <a:buNone/>
              </a:pPr>
              <a:r>
                <a:rPr lang="en-US" altLang="en-US" sz="2133" b="1">
                  <a:solidFill>
                    <a:srgbClr val="2D1993"/>
                  </a:solidFill>
                  <a:latin typeface="Arial" panose="020B0604020202020204" pitchFamily="34" charset="0"/>
                </a:rPr>
                <a:t>Refund</a:t>
              </a:r>
              <a:endParaRPr lang="en-US" altLang="en-US" sz="2133">
                <a:solidFill>
                  <a:schemeClr val="bg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4" name="Text Box 11">
              <a:extLst>
                <a:ext uri="{FF2B5EF4-FFF2-40B4-BE49-F238E27FC236}">
                  <a16:creationId xmlns:a16="http://schemas.microsoft.com/office/drawing/2014/main" id="{071F29C8-736B-485F-A292-6B9B7BE8F56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53" y="2042"/>
              <a:ext cx="589" cy="200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342900" indent="-342900"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p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>
                <a:buClr>
                  <a:schemeClr val="accent2"/>
                </a:buClr>
                <a:buFont typeface="Monotype Sorts" pitchFamily="2" charset="2"/>
                <a:buNone/>
              </a:pPr>
              <a:r>
                <a:rPr lang="en-US" altLang="en-US" sz="2133" b="1">
                  <a:solidFill>
                    <a:srgbClr val="2D1993"/>
                  </a:solidFill>
                  <a:latin typeface="Arial" panose="020B0604020202020204" pitchFamily="34" charset="0"/>
                </a:rPr>
                <a:t>MarSt</a:t>
              </a:r>
              <a:endParaRPr lang="en-US" altLang="en-US" sz="2133">
                <a:solidFill>
                  <a:schemeClr val="bg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5" name="Text Box 12">
              <a:extLst>
                <a:ext uri="{FF2B5EF4-FFF2-40B4-BE49-F238E27FC236}">
                  <a16:creationId xmlns:a16="http://schemas.microsoft.com/office/drawing/2014/main" id="{303F9A22-B123-4215-B323-73B514BEF3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96" y="2541"/>
              <a:ext cx="610" cy="200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342900" indent="-342900"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p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>
                <a:buClr>
                  <a:schemeClr val="accent2"/>
                </a:buClr>
                <a:buFont typeface="Monotype Sorts" pitchFamily="2" charset="2"/>
                <a:buNone/>
              </a:pPr>
              <a:r>
                <a:rPr lang="en-US" altLang="en-US" sz="2133" b="1">
                  <a:solidFill>
                    <a:srgbClr val="2D1993"/>
                  </a:solidFill>
                  <a:latin typeface="Arial" panose="020B0604020202020204" pitchFamily="34" charset="0"/>
                </a:rPr>
                <a:t>TaxInc</a:t>
              </a:r>
              <a:endParaRPr lang="en-US" altLang="en-US" sz="2133">
                <a:solidFill>
                  <a:schemeClr val="bg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" name="AutoShape 13">
              <a:extLst>
                <a:ext uri="{FF2B5EF4-FFF2-40B4-BE49-F238E27FC236}">
                  <a16:creationId xmlns:a16="http://schemas.microsoft.com/office/drawing/2014/main" id="{7181D3AE-7142-4F9A-AABB-D9E03F492B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80" y="3038"/>
              <a:ext cx="395" cy="231"/>
            </a:xfrm>
            <a:prstGeom prst="roundRect">
              <a:avLst>
                <a:gd name="adj" fmla="val 16769"/>
              </a:avLst>
            </a:prstGeom>
            <a:solidFill>
              <a:srgbClr val="33C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p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>
                <a:latin typeface="Arial" panose="020B0604020202020204" pitchFamily="34" charset="0"/>
              </a:endParaRPr>
            </a:p>
          </p:txBody>
        </p:sp>
        <p:sp>
          <p:nvSpPr>
            <p:cNvPr id="74" name="Text Box 14">
              <a:extLst>
                <a:ext uri="{FF2B5EF4-FFF2-40B4-BE49-F238E27FC236}">
                  <a16:creationId xmlns:a16="http://schemas.microsoft.com/office/drawing/2014/main" id="{F514F312-7CC7-4159-856F-53FE991353C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32" y="3038"/>
              <a:ext cx="510" cy="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342900" indent="-342900"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p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>
                <a:buClr>
                  <a:schemeClr val="accent2"/>
                </a:buClr>
                <a:buFont typeface="Monotype Sorts" pitchFamily="2" charset="2"/>
                <a:buNone/>
              </a:pPr>
              <a:r>
                <a:rPr lang="en-US" altLang="en-US" sz="2133" b="1" dirty="0">
                  <a:solidFill>
                    <a:srgbClr val="800000"/>
                  </a:solidFill>
                  <a:latin typeface="Arial" panose="020B0604020202020204" pitchFamily="34" charset="0"/>
                </a:rPr>
                <a:t>YES</a:t>
              </a:r>
              <a:endParaRPr lang="en-US" altLang="en-US" sz="2133" dirty="0">
                <a:solidFill>
                  <a:schemeClr val="bg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5" name="AutoShape 15">
              <a:extLst>
                <a:ext uri="{FF2B5EF4-FFF2-40B4-BE49-F238E27FC236}">
                  <a16:creationId xmlns:a16="http://schemas.microsoft.com/office/drawing/2014/main" id="{7AE6F7D5-7990-4643-A87C-B4CE6CCF38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0" y="3049"/>
              <a:ext cx="412" cy="229"/>
            </a:xfrm>
            <a:prstGeom prst="roundRect">
              <a:avLst>
                <a:gd name="adj" fmla="val 16667"/>
              </a:avLst>
            </a:prstGeom>
            <a:solidFill>
              <a:srgbClr val="33C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p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>
                <a:latin typeface="Arial" panose="020B0604020202020204" pitchFamily="34" charset="0"/>
              </a:endParaRPr>
            </a:p>
          </p:txBody>
        </p:sp>
        <p:sp>
          <p:nvSpPr>
            <p:cNvPr id="76" name="Text Box 16">
              <a:extLst>
                <a:ext uri="{FF2B5EF4-FFF2-40B4-BE49-F238E27FC236}">
                  <a16:creationId xmlns:a16="http://schemas.microsoft.com/office/drawing/2014/main" id="{52D1A658-4825-4205-B8B6-33067122E0E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88" y="3040"/>
              <a:ext cx="334" cy="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p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>
                <a:buClr>
                  <a:schemeClr val="accent2"/>
                </a:buClr>
                <a:buFont typeface="Monotype Sorts" pitchFamily="2" charset="2"/>
                <a:buNone/>
              </a:pPr>
              <a:r>
                <a:rPr lang="en-US" altLang="en-US" sz="2133" b="1">
                  <a:solidFill>
                    <a:srgbClr val="800000"/>
                  </a:solidFill>
                  <a:latin typeface="Arial" panose="020B0604020202020204" pitchFamily="34" charset="0"/>
                </a:rPr>
                <a:t>NO</a:t>
              </a:r>
              <a:endParaRPr lang="en-US" altLang="en-US" sz="2133">
                <a:solidFill>
                  <a:schemeClr val="bg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7" name="AutoShape 17">
              <a:extLst>
                <a:ext uri="{FF2B5EF4-FFF2-40B4-BE49-F238E27FC236}">
                  <a16:creationId xmlns:a16="http://schemas.microsoft.com/office/drawing/2014/main" id="{223C90BE-9EE1-426E-A993-27BF83FA3A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" y="2051"/>
              <a:ext cx="432" cy="219"/>
            </a:xfrm>
            <a:prstGeom prst="roundRect">
              <a:avLst>
                <a:gd name="adj" fmla="val 16667"/>
              </a:avLst>
            </a:prstGeom>
            <a:solidFill>
              <a:srgbClr val="33C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p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>
                <a:latin typeface="Arial" panose="020B0604020202020204" pitchFamily="34" charset="0"/>
              </a:endParaRPr>
            </a:p>
          </p:txBody>
        </p:sp>
        <p:sp>
          <p:nvSpPr>
            <p:cNvPr id="78" name="Text Box 18">
              <a:extLst>
                <a:ext uri="{FF2B5EF4-FFF2-40B4-BE49-F238E27FC236}">
                  <a16:creationId xmlns:a16="http://schemas.microsoft.com/office/drawing/2014/main" id="{2C27FCA4-6950-43E5-BC7A-6EC22FFA339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2" y="2042"/>
              <a:ext cx="334" cy="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p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>
                <a:buClr>
                  <a:schemeClr val="accent2"/>
                </a:buClr>
                <a:buFont typeface="Monotype Sorts" pitchFamily="2" charset="2"/>
                <a:buNone/>
              </a:pPr>
              <a:r>
                <a:rPr lang="en-US" altLang="en-US" sz="2133" b="1">
                  <a:solidFill>
                    <a:srgbClr val="800000"/>
                  </a:solidFill>
                  <a:latin typeface="Arial" panose="020B0604020202020204" pitchFamily="34" charset="0"/>
                </a:rPr>
                <a:t>NO</a:t>
              </a:r>
              <a:endParaRPr lang="en-US" altLang="en-US" sz="2133">
                <a:solidFill>
                  <a:srgbClr val="00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9" name="AutoShape 19">
              <a:extLst>
                <a:ext uri="{FF2B5EF4-FFF2-40B4-BE49-F238E27FC236}">
                  <a16:creationId xmlns:a16="http://schemas.microsoft.com/office/drawing/2014/main" id="{50C0A4EB-9E2A-46B8-8E7F-0651097EE7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8" y="2558"/>
              <a:ext cx="432" cy="240"/>
            </a:xfrm>
            <a:prstGeom prst="roundRect">
              <a:avLst>
                <a:gd name="adj" fmla="val 16667"/>
              </a:avLst>
            </a:prstGeom>
            <a:solidFill>
              <a:srgbClr val="33C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p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>
                <a:latin typeface="Arial" panose="020B0604020202020204" pitchFamily="34" charset="0"/>
              </a:endParaRPr>
            </a:p>
          </p:txBody>
        </p:sp>
        <p:sp>
          <p:nvSpPr>
            <p:cNvPr id="80" name="Text Box 20">
              <a:extLst>
                <a:ext uri="{FF2B5EF4-FFF2-40B4-BE49-F238E27FC236}">
                  <a16:creationId xmlns:a16="http://schemas.microsoft.com/office/drawing/2014/main" id="{F62C5B5A-1768-471C-959C-E6395BBD8B1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43" y="2558"/>
              <a:ext cx="334" cy="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p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>
                <a:buClr>
                  <a:schemeClr val="accent2"/>
                </a:buClr>
                <a:buFont typeface="Monotype Sorts" pitchFamily="2" charset="2"/>
                <a:buNone/>
              </a:pPr>
              <a:r>
                <a:rPr lang="en-US" altLang="en-US" sz="2133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NO</a:t>
              </a:r>
              <a:endParaRPr lang="en-US" altLang="en-US" sz="2133" dirty="0">
                <a:solidFill>
                  <a:srgbClr val="FF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81" name="Text Box 21">
              <a:extLst>
                <a:ext uri="{FF2B5EF4-FFF2-40B4-BE49-F238E27FC236}">
                  <a16:creationId xmlns:a16="http://schemas.microsoft.com/office/drawing/2014/main" id="{CA1E3845-55B2-47ED-98D0-C7DE2D9D8E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7" y="1750"/>
              <a:ext cx="354" cy="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p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r">
                <a:buClr>
                  <a:schemeClr val="accent2"/>
                </a:buClr>
                <a:buFont typeface="Monotype Sorts" pitchFamily="2" charset="2"/>
                <a:buNone/>
              </a:pPr>
              <a:r>
                <a:rPr lang="en-US" altLang="en-US" sz="2133">
                  <a:latin typeface="Arial" panose="020B0604020202020204" pitchFamily="34" charset="0"/>
                </a:rPr>
                <a:t>Yes</a:t>
              </a:r>
              <a:endParaRPr lang="en-US" altLang="en-US" sz="2133">
                <a:solidFill>
                  <a:schemeClr val="bg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82" name="Text Box 22">
              <a:extLst>
                <a:ext uri="{FF2B5EF4-FFF2-40B4-BE49-F238E27FC236}">
                  <a16:creationId xmlns:a16="http://schemas.microsoft.com/office/drawing/2014/main" id="{6D30F3A3-973F-4753-9940-3838E85283D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54" y="1750"/>
              <a:ext cx="300" cy="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p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r">
                <a:buClr>
                  <a:schemeClr val="accent2"/>
                </a:buClr>
                <a:buFont typeface="Monotype Sorts" pitchFamily="2" charset="2"/>
                <a:buNone/>
              </a:pPr>
              <a:r>
                <a:rPr lang="en-US" altLang="en-US" sz="2133" dirty="0">
                  <a:solidFill>
                    <a:srgbClr val="FF0000"/>
                  </a:solidFill>
                  <a:latin typeface="Arial" panose="020B0604020202020204" pitchFamily="34" charset="0"/>
                </a:rPr>
                <a:t>No</a:t>
              </a:r>
            </a:p>
          </p:txBody>
        </p:sp>
        <p:sp>
          <p:nvSpPr>
            <p:cNvPr id="83" name="Text Box 23">
              <a:extLst>
                <a:ext uri="{FF2B5EF4-FFF2-40B4-BE49-F238E27FC236}">
                  <a16:creationId xmlns:a16="http://schemas.microsoft.com/office/drawing/2014/main" id="{7C7C50AB-354D-439A-A7D6-CBA0713F569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32" y="2208"/>
              <a:ext cx="667" cy="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p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r">
                <a:buClr>
                  <a:schemeClr val="accent2"/>
                </a:buClr>
                <a:buFont typeface="Monotype Sorts" pitchFamily="2" charset="2"/>
                <a:buNone/>
              </a:pPr>
              <a:r>
                <a:rPr lang="en-US" altLang="en-US" sz="2133" dirty="0">
                  <a:solidFill>
                    <a:srgbClr val="FF0000"/>
                  </a:solidFill>
                  <a:latin typeface="Arial" panose="020B0604020202020204" pitchFamily="34" charset="0"/>
                </a:rPr>
                <a:t>Married</a:t>
              </a:r>
              <a:r>
                <a:rPr lang="en-US" altLang="en-US" sz="2133" dirty="0">
                  <a:solidFill>
                    <a:schemeClr val="bg2"/>
                  </a:solidFill>
                  <a:latin typeface="Arial" panose="020B0604020202020204" pitchFamily="34" charset="0"/>
                </a:rPr>
                <a:t> </a:t>
              </a:r>
            </a:p>
          </p:txBody>
        </p:sp>
        <p:sp>
          <p:nvSpPr>
            <p:cNvPr id="84" name="Text Box 24">
              <a:extLst>
                <a:ext uri="{FF2B5EF4-FFF2-40B4-BE49-F238E27FC236}">
                  <a16:creationId xmlns:a16="http://schemas.microsoft.com/office/drawing/2014/main" id="{0BE26343-39B6-4924-BF1E-4B2ABD17423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8" y="2250"/>
              <a:ext cx="1221" cy="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p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r">
                <a:buClr>
                  <a:schemeClr val="accent2"/>
                </a:buClr>
                <a:buFont typeface="Monotype Sorts" pitchFamily="2" charset="2"/>
                <a:buNone/>
              </a:pPr>
              <a:r>
                <a:rPr lang="en-US" altLang="en-US" sz="2133" dirty="0">
                  <a:latin typeface="Arial" panose="020B0604020202020204" pitchFamily="34" charset="0"/>
                </a:rPr>
                <a:t>Single, Divorced</a:t>
              </a:r>
              <a:endParaRPr lang="en-US" altLang="en-US" sz="2133" dirty="0">
                <a:solidFill>
                  <a:schemeClr val="bg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85" name="Text Box 25">
              <a:extLst>
                <a:ext uri="{FF2B5EF4-FFF2-40B4-BE49-F238E27FC236}">
                  <a16:creationId xmlns:a16="http://schemas.microsoft.com/office/drawing/2014/main" id="{C73EA8EF-CC1D-421F-9BF1-BA0E70DE64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9" y="2749"/>
              <a:ext cx="509" cy="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p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r">
                <a:buClr>
                  <a:schemeClr val="accent2"/>
                </a:buClr>
                <a:buFont typeface="Monotype Sorts" pitchFamily="2" charset="2"/>
                <a:buNone/>
              </a:pPr>
              <a:r>
                <a:rPr lang="en-US" altLang="en-US" sz="2133">
                  <a:latin typeface="Arial" panose="020B0604020202020204" pitchFamily="34" charset="0"/>
                </a:rPr>
                <a:t>&lt; 80K</a:t>
              </a:r>
              <a:endParaRPr lang="en-US" altLang="en-US" sz="2133">
                <a:solidFill>
                  <a:schemeClr val="bg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86" name="Text Box 26">
              <a:extLst>
                <a:ext uri="{FF2B5EF4-FFF2-40B4-BE49-F238E27FC236}">
                  <a16:creationId xmlns:a16="http://schemas.microsoft.com/office/drawing/2014/main" id="{5A2FF71F-E161-4FB3-9AC7-2C1B5A55C83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77" y="2749"/>
              <a:ext cx="509" cy="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p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r">
                <a:buClr>
                  <a:schemeClr val="accent2"/>
                </a:buClr>
                <a:buFont typeface="Monotype Sorts" pitchFamily="2" charset="2"/>
                <a:buNone/>
              </a:pPr>
              <a:r>
                <a:rPr lang="en-US" altLang="en-US" sz="2133">
                  <a:latin typeface="Arial" panose="020B0604020202020204" pitchFamily="34" charset="0"/>
                </a:rPr>
                <a:t>&gt; 80K</a:t>
              </a:r>
              <a:endParaRPr lang="en-US" altLang="en-US" sz="2133">
                <a:solidFill>
                  <a:schemeClr val="bg2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87" name="Line 29">
            <a:extLst>
              <a:ext uri="{FF2B5EF4-FFF2-40B4-BE49-F238E27FC236}">
                <a16:creationId xmlns:a16="http://schemas.microsoft.com/office/drawing/2014/main" id="{958C7AF9-737E-4552-AB17-89BE2076ED5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709541" y="3544212"/>
            <a:ext cx="5060059" cy="1027613"/>
          </a:xfrm>
          <a:prstGeom prst="line">
            <a:avLst/>
          </a:prstGeom>
          <a:noFill/>
          <a:ln w="15875">
            <a:solidFill>
              <a:srgbClr val="FF0000"/>
            </a:solidFill>
            <a:prstDash val="dash"/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88" name="Text Box 29">
            <a:extLst>
              <a:ext uri="{FF2B5EF4-FFF2-40B4-BE49-F238E27FC236}">
                <a16:creationId xmlns:a16="http://schemas.microsoft.com/office/drawing/2014/main" id="{67A6D2B9-A002-4850-A6DD-31B15575FD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64400" y="4455499"/>
            <a:ext cx="3556000" cy="4206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lnSpc>
                <a:spcPct val="80000"/>
              </a:lnSpc>
              <a:buClr>
                <a:schemeClr val="accent2"/>
              </a:buClr>
              <a:buFont typeface="Monotype Sorts" pitchFamily="2" charset="2"/>
              <a:buNone/>
            </a:pPr>
            <a:r>
              <a:rPr lang="en-US" altLang="en-US" sz="2667" dirty="0">
                <a:solidFill>
                  <a:srgbClr val="002060"/>
                </a:solidFill>
                <a:latin typeface="Cambria" pitchFamily="18" charset="0"/>
                <a:ea typeface="+mj-ea"/>
                <a:cs typeface="Times New Roman" pitchFamily="18" charset="0"/>
              </a:rPr>
              <a:t>Assign Cheat to “</a:t>
            </a:r>
            <a:r>
              <a:rPr lang="en-US" altLang="en-US" sz="2667" dirty="0">
                <a:solidFill>
                  <a:srgbClr val="FF0000"/>
                </a:solidFill>
                <a:latin typeface="Cambria" pitchFamily="18" charset="0"/>
                <a:ea typeface="+mj-ea"/>
                <a:cs typeface="Times New Roman" pitchFamily="18" charset="0"/>
              </a:rPr>
              <a:t>No</a:t>
            </a:r>
            <a:r>
              <a:rPr lang="en-US" altLang="en-US" sz="2667" dirty="0">
                <a:solidFill>
                  <a:srgbClr val="002060"/>
                </a:solidFill>
                <a:latin typeface="Cambria" pitchFamily="18" charset="0"/>
                <a:ea typeface="+mj-ea"/>
                <a:cs typeface="Times New Roman" pitchFamily="18" charset="0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63502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BC77E-E5B6-49EE-937D-1817E1F1FC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051" y="171874"/>
            <a:ext cx="10477109" cy="559646"/>
          </a:xfrm>
        </p:spPr>
        <p:txBody>
          <a:bodyPr anchor="ctr">
            <a:normAutofit fontScale="90000"/>
          </a:bodyPr>
          <a:lstStyle/>
          <a:p>
            <a:r>
              <a:rPr lang="en-US" sz="4000" b="1" dirty="0">
                <a:latin typeface="Cambria" pitchFamily="18" charset="0"/>
                <a:cs typeface="Times New Roman" pitchFamily="18" charset="0"/>
              </a:rPr>
              <a:t>Measures for Node Impurity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4B1C4C3-54A6-4227-A021-6CA8196C836C}"/>
              </a:ext>
            </a:extLst>
          </p:cNvPr>
          <p:cNvSpPr/>
          <p:nvPr/>
        </p:nvSpPr>
        <p:spPr>
          <a:xfrm>
            <a:off x="511840" y="1170023"/>
            <a:ext cx="1145976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0990" indent="-380990">
              <a:buFont typeface="Wingdings" panose="05000000000000000000" pitchFamily="2" charset="2"/>
              <a:buChar char="Ø"/>
              <a:defRPr/>
            </a:pPr>
            <a:r>
              <a:rPr lang="en-US" altLang="en-US" sz="3200" dirty="0">
                <a:solidFill>
                  <a:srgbClr val="002060"/>
                </a:solidFill>
                <a:latin typeface="Cambria" pitchFamily="18" charset="0"/>
                <a:ea typeface="+mj-ea"/>
                <a:cs typeface="Times New Roman" pitchFamily="18" charset="0"/>
              </a:rPr>
              <a:t>Information Gain</a:t>
            </a:r>
          </a:p>
          <a:p>
            <a:pPr>
              <a:defRPr/>
            </a:pPr>
            <a:endParaRPr lang="en-US" altLang="en-US" sz="3200" dirty="0">
              <a:solidFill>
                <a:srgbClr val="002060"/>
              </a:solidFill>
              <a:latin typeface="Cambria" pitchFamily="18" charset="0"/>
              <a:ea typeface="+mj-ea"/>
              <a:cs typeface="Times New Roman" pitchFamily="18" charset="0"/>
            </a:endParaRPr>
          </a:p>
          <a:p>
            <a:pPr marL="380990" indent="-380990">
              <a:buFont typeface="Wingdings" panose="05000000000000000000" pitchFamily="2" charset="2"/>
              <a:buChar char="Ø"/>
              <a:defRPr/>
            </a:pPr>
            <a:r>
              <a:rPr lang="en-US" altLang="en-US" sz="3200" dirty="0">
                <a:solidFill>
                  <a:srgbClr val="002060"/>
                </a:solidFill>
                <a:latin typeface="Cambria" pitchFamily="18" charset="0"/>
                <a:ea typeface="+mj-ea"/>
                <a:cs typeface="Times New Roman" pitchFamily="18" charset="0"/>
              </a:rPr>
              <a:t>Gini Index</a:t>
            </a:r>
          </a:p>
        </p:txBody>
      </p:sp>
    </p:spTree>
    <p:extLst>
      <p:ext uri="{BB962C8B-B14F-4D97-AF65-F5344CB8AC3E}">
        <p14:creationId xmlns:p14="http://schemas.microsoft.com/office/powerpoint/2010/main" val="38653747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BC77E-E5B6-49EE-937D-1817E1F1FC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2708" y="1547789"/>
            <a:ext cx="3312622" cy="268658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000" b="0" i="0" kern="1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INFORMATION GAIN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23ADEC6-FDF5-4D0A-A624-0D67CA59C7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2855" y="254785"/>
            <a:ext cx="8440617" cy="6275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1709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BC77E-E5B6-49EE-937D-1817E1F1FC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051" y="171874"/>
            <a:ext cx="10477109" cy="450432"/>
          </a:xfrm>
        </p:spPr>
        <p:txBody>
          <a:bodyPr anchor="ctr">
            <a:normAutofit fontScale="90000"/>
          </a:bodyPr>
          <a:lstStyle/>
          <a:p>
            <a:pPr algn="just"/>
            <a:r>
              <a:rPr lang="en-US" sz="40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INFORMATION GAIN</a:t>
            </a:r>
            <a:endParaRPr lang="en-IN" sz="4000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488A4D1-1859-474F-AE36-65C20C87DF74}"/>
              </a:ext>
            </a:extLst>
          </p:cNvPr>
          <p:cNvSpPr/>
          <p:nvPr/>
        </p:nvSpPr>
        <p:spPr>
          <a:xfrm>
            <a:off x="0" y="1075244"/>
            <a:ext cx="121545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0990" indent="-380990">
              <a:buFont typeface="Wingdings" panose="05000000000000000000" pitchFamily="2" charset="2"/>
              <a:buChar char="Ø"/>
              <a:defRPr/>
            </a:pPr>
            <a:r>
              <a:rPr lang="en-US" altLang="en-US" sz="3200" dirty="0">
                <a:solidFill>
                  <a:srgbClr val="002060"/>
                </a:solidFill>
                <a:latin typeface="Cambria" pitchFamily="18" charset="0"/>
                <a:ea typeface="+mj-ea"/>
                <a:cs typeface="Times New Roman" pitchFamily="18" charset="0"/>
              </a:rPr>
              <a:t>Which split is more informative?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C975452-1B4C-4F6C-8B38-6C560BE55657}"/>
              </a:ext>
            </a:extLst>
          </p:cNvPr>
          <p:cNvGrpSpPr/>
          <p:nvPr/>
        </p:nvGrpSpPr>
        <p:grpSpPr>
          <a:xfrm>
            <a:off x="489284" y="2112957"/>
            <a:ext cx="11176000" cy="3212532"/>
            <a:chOff x="406400" y="2649712"/>
            <a:chExt cx="11176000" cy="3212532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EB092EC9-50DF-4A78-8AAF-7D1322A2A8CA}"/>
                </a:ext>
              </a:extLst>
            </p:cNvPr>
            <p:cNvCxnSpPr>
              <a:cxnSpLocks/>
            </p:cNvCxnSpPr>
            <p:nvPr/>
          </p:nvCxnSpPr>
          <p:spPr>
            <a:xfrm>
              <a:off x="406400" y="5461000"/>
              <a:ext cx="4876800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3814128F-FC02-4FDC-8B53-ADB0E2CAE18B}"/>
                </a:ext>
              </a:extLst>
            </p:cNvPr>
            <p:cNvCxnSpPr>
              <a:cxnSpLocks/>
            </p:cNvCxnSpPr>
            <p:nvPr/>
          </p:nvCxnSpPr>
          <p:spPr>
            <a:xfrm>
              <a:off x="6807200" y="5461000"/>
              <a:ext cx="4775200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3C84468-6192-4722-862C-80E62664644F}"/>
                </a:ext>
              </a:extLst>
            </p:cNvPr>
            <p:cNvCxnSpPr>
              <a:cxnSpLocks/>
            </p:cNvCxnSpPr>
            <p:nvPr/>
          </p:nvCxnSpPr>
          <p:spPr>
            <a:xfrm>
              <a:off x="2641600" y="2717800"/>
              <a:ext cx="0" cy="2743200"/>
            </a:xfrm>
            <a:prstGeom prst="line">
              <a:avLst/>
            </a:prstGeom>
            <a:ln w="34925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6BF3B82-2978-48C9-B2A3-A81687BEDB30}"/>
                </a:ext>
              </a:extLst>
            </p:cNvPr>
            <p:cNvCxnSpPr>
              <a:cxnSpLocks/>
            </p:cNvCxnSpPr>
            <p:nvPr/>
          </p:nvCxnSpPr>
          <p:spPr>
            <a:xfrm>
              <a:off x="9245600" y="2717800"/>
              <a:ext cx="0" cy="2743200"/>
            </a:xfrm>
            <a:prstGeom prst="line">
              <a:avLst/>
            </a:prstGeom>
            <a:ln w="34925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61FDC72A-4619-4E12-90A2-4882B9518EAD}"/>
                </a:ext>
              </a:extLst>
            </p:cNvPr>
            <p:cNvSpPr/>
            <p:nvPr/>
          </p:nvSpPr>
          <p:spPr>
            <a:xfrm>
              <a:off x="1267461" y="4546599"/>
              <a:ext cx="203200" cy="203200"/>
            </a:xfrm>
            <a:prstGeom prst="ellipse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B52E09DD-03CA-4423-8124-0122AE4B8DD9}"/>
                </a:ext>
              </a:extLst>
            </p:cNvPr>
            <p:cNvSpPr/>
            <p:nvPr/>
          </p:nvSpPr>
          <p:spPr>
            <a:xfrm>
              <a:off x="3050903" y="4326928"/>
              <a:ext cx="203200" cy="203200"/>
            </a:xfrm>
            <a:prstGeom prst="ellipse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A2BEC607-99F3-491C-B083-4929A542CE72}"/>
                </a:ext>
              </a:extLst>
            </p:cNvPr>
            <p:cNvSpPr/>
            <p:nvPr/>
          </p:nvSpPr>
          <p:spPr>
            <a:xfrm>
              <a:off x="1219200" y="3533576"/>
              <a:ext cx="203200" cy="203200"/>
            </a:xfrm>
            <a:prstGeom prst="ellipse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 dirty="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1435FB9E-BBD2-4C80-8647-17AF89052F4F}"/>
                </a:ext>
              </a:extLst>
            </p:cNvPr>
            <p:cNvSpPr/>
            <p:nvPr/>
          </p:nvSpPr>
          <p:spPr>
            <a:xfrm>
              <a:off x="2200911" y="4428528"/>
              <a:ext cx="203200" cy="203200"/>
            </a:xfrm>
            <a:prstGeom prst="ellipse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8CBCE848-FED8-4927-89D3-12CC82BAECB5}"/>
                </a:ext>
              </a:extLst>
            </p:cNvPr>
            <p:cNvSpPr/>
            <p:nvPr/>
          </p:nvSpPr>
          <p:spPr>
            <a:xfrm>
              <a:off x="1904276" y="3366071"/>
              <a:ext cx="203200" cy="203200"/>
            </a:xfrm>
            <a:prstGeom prst="ellipse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08F01025-D0E8-4EA7-9FF8-C1E2E52098F3}"/>
                </a:ext>
              </a:extLst>
            </p:cNvPr>
            <p:cNvSpPr/>
            <p:nvPr/>
          </p:nvSpPr>
          <p:spPr>
            <a:xfrm>
              <a:off x="977901" y="4962435"/>
              <a:ext cx="203200" cy="203200"/>
            </a:xfrm>
            <a:prstGeom prst="ellipse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7BD512B9-63A2-4D71-BC01-A9CA33F9BB70}"/>
                </a:ext>
              </a:extLst>
            </p:cNvPr>
            <p:cNvSpPr/>
            <p:nvPr/>
          </p:nvSpPr>
          <p:spPr>
            <a:xfrm>
              <a:off x="2200911" y="3026320"/>
              <a:ext cx="203200" cy="203200"/>
            </a:xfrm>
            <a:prstGeom prst="ellipse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63251660-2812-4BDF-B46A-50B0B8C58D08}"/>
                </a:ext>
              </a:extLst>
            </p:cNvPr>
            <p:cNvSpPr/>
            <p:nvPr/>
          </p:nvSpPr>
          <p:spPr>
            <a:xfrm>
              <a:off x="1955803" y="4893456"/>
              <a:ext cx="203200" cy="203200"/>
            </a:xfrm>
            <a:prstGeom prst="ellipse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BE968546-F1A9-48C5-9E1D-40B69D594C46}"/>
                </a:ext>
              </a:extLst>
            </p:cNvPr>
            <p:cNvSpPr/>
            <p:nvPr/>
          </p:nvSpPr>
          <p:spPr>
            <a:xfrm>
              <a:off x="1636121" y="4194301"/>
              <a:ext cx="203200" cy="203200"/>
            </a:xfrm>
            <a:prstGeom prst="ellipse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58B65698-F64A-4636-AED7-DC1EDF4347CE}"/>
                </a:ext>
              </a:extLst>
            </p:cNvPr>
            <p:cNvSpPr/>
            <p:nvPr/>
          </p:nvSpPr>
          <p:spPr>
            <a:xfrm>
              <a:off x="1828800" y="3580460"/>
              <a:ext cx="203200" cy="203200"/>
            </a:xfrm>
            <a:prstGeom prst="ellipse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499D6108-1530-4169-A50E-2443E9652C26}"/>
                </a:ext>
              </a:extLst>
            </p:cNvPr>
            <p:cNvSpPr/>
            <p:nvPr/>
          </p:nvSpPr>
          <p:spPr>
            <a:xfrm>
              <a:off x="1320800" y="5156200"/>
              <a:ext cx="203200" cy="203200"/>
            </a:xfrm>
            <a:prstGeom prst="ellipse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DA58B188-DD1E-41E7-B772-9A51BB8CC847}"/>
                </a:ext>
              </a:extLst>
            </p:cNvPr>
            <p:cNvSpPr/>
            <p:nvPr/>
          </p:nvSpPr>
          <p:spPr>
            <a:xfrm>
              <a:off x="3556000" y="4759235"/>
              <a:ext cx="203200" cy="203200"/>
            </a:xfrm>
            <a:prstGeom prst="ellipse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CA223091-0961-4898-8860-FA3BD93BEE2E}"/>
                </a:ext>
              </a:extLst>
            </p:cNvPr>
            <p:cNvSpPr/>
            <p:nvPr/>
          </p:nvSpPr>
          <p:spPr>
            <a:xfrm>
              <a:off x="2889249" y="4821981"/>
              <a:ext cx="203200" cy="203200"/>
            </a:xfrm>
            <a:prstGeom prst="ellipse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26" name="Plus 29">
              <a:extLst>
                <a:ext uri="{FF2B5EF4-FFF2-40B4-BE49-F238E27FC236}">
                  <a16:creationId xmlns:a16="http://schemas.microsoft.com/office/drawing/2014/main" id="{BD0B7ED8-37B5-4624-8EDF-95E1B7B7BD34}"/>
                </a:ext>
              </a:extLst>
            </p:cNvPr>
            <p:cNvSpPr/>
            <p:nvPr/>
          </p:nvSpPr>
          <p:spPr>
            <a:xfrm>
              <a:off x="2874552" y="2696437"/>
              <a:ext cx="298995" cy="308520"/>
            </a:xfrm>
            <a:prstGeom prst="mathPlus">
              <a:avLst/>
            </a:prstGeom>
            <a:solidFill>
              <a:srgbClr val="92D050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27" name="Plus 30">
              <a:extLst>
                <a:ext uri="{FF2B5EF4-FFF2-40B4-BE49-F238E27FC236}">
                  <a16:creationId xmlns:a16="http://schemas.microsoft.com/office/drawing/2014/main" id="{66C3338F-8856-4A5D-BEE8-357BACCA9FB6}"/>
                </a:ext>
              </a:extLst>
            </p:cNvPr>
            <p:cNvSpPr/>
            <p:nvPr/>
          </p:nvSpPr>
          <p:spPr>
            <a:xfrm>
              <a:off x="3406503" y="3871967"/>
              <a:ext cx="298995" cy="308520"/>
            </a:xfrm>
            <a:prstGeom prst="mathPlus">
              <a:avLst/>
            </a:prstGeom>
            <a:solidFill>
              <a:srgbClr val="92D050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28" name="Plus 31">
              <a:extLst>
                <a:ext uri="{FF2B5EF4-FFF2-40B4-BE49-F238E27FC236}">
                  <a16:creationId xmlns:a16="http://schemas.microsoft.com/office/drawing/2014/main" id="{E240831F-A978-4A6F-B978-6298B5A4440B}"/>
                </a:ext>
              </a:extLst>
            </p:cNvPr>
            <p:cNvSpPr/>
            <p:nvPr/>
          </p:nvSpPr>
          <p:spPr>
            <a:xfrm>
              <a:off x="3027315" y="3432720"/>
              <a:ext cx="298995" cy="308520"/>
            </a:xfrm>
            <a:prstGeom prst="mathPlus">
              <a:avLst/>
            </a:prstGeom>
            <a:solidFill>
              <a:srgbClr val="92D050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33" name="Plus 32">
              <a:extLst>
                <a:ext uri="{FF2B5EF4-FFF2-40B4-BE49-F238E27FC236}">
                  <a16:creationId xmlns:a16="http://schemas.microsoft.com/office/drawing/2014/main" id="{24763157-0FB5-435E-8757-F8B54D7B893F}"/>
                </a:ext>
              </a:extLst>
            </p:cNvPr>
            <p:cNvSpPr/>
            <p:nvPr/>
          </p:nvSpPr>
          <p:spPr>
            <a:xfrm>
              <a:off x="3813264" y="2649712"/>
              <a:ext cx="298995" cy="308520"/>
            </a:xfrm>
            <a:prstGeom prst="mathPlus">
              <a:avLst/>
            </a:prstGeom>
            <a:solidFill>
              <a:srgbClr val="92D050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34" name="Plus 33">
              <a:extLst>
                <a:ext uri="{FF2B5EF4-FFF2-40B4-BE49-F238E27FC236}">
                  <a16:creationId xmlns:a16="http://schemas.microsoft.com/office/drawing/2014/main" id="{003290DD-C8A4-401E-B516-8301F197767E}"/>
                </a:ext>
              </a:extLst>
            </p:cNvPr>
            <p:cNvSpPr/>
            <p:nvPr/>
          </p:nvSpPr>
          <p:spPr>
            <a:xfrm>
              <a:off x="4275907" y="3455741"/>
              <a:ext cx="298995" cy="308520"/>
            </a:xfrm>
            <a:prstGeom prst="mathPlus">
              <a:avLst/>
            </a:prstGeom>
            <a:solidFill>
              <a:srgbClr val="92D050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35" name="Plus 34">
              <a:extLst>
                <a:ext uri="{FF2B5EF4-FFF2-40B4-BE49-F238E27FC236}">
                  <a16:creationId xmlns:a16="http://schemas.microsoft.com/office/drawing/2014/main" id="{45C57164-B79D-4D1B-8044-0B5B40261F6A}"/>
                </a:ext>
              </a:extLst>
            </p:cNvPr>
            <p:cNvSpPr/>
            <p:nvPr/>
          </p:nvSpPr>
          <p:spPr>
            <a:xfrm>
              <a:off x="3949699" y="3084879"/>
              <a:ext cx="298995" cy="308520"/>
            </a:xfrm>
            <a:prstGeom prst="mathPlus">
              <a:avLst/>
            </a:prstGeom>
            <a:solidFill>
              <a:srgbClr val="92D050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36" name="Plus 35">
              <a:extLst>
                <a:ext uri="{FF2B5EF4-FFF2-40B4-BE49-F238E27FC236}">
                  <a16:creationId xmlns:a16="http://schemas.microsoft.com/office/drawing/2014/main" id="{6FDCD11F-2A2C-45F6-A4F4-37431FD0E9E4}"/>
                </a:ext>
              </a:extLst>
            </p:cNvPr>
            <p:cNvSpPr/>
            <p:nvPr/>
          </p:nvSpPr>
          <p:spPr>
            <a:xfrm>
              <a:off x="3460205" y="3124200"/>
              <a:ext cx="298995" cy="308520"/>
            </a:xfrm>
            <a:prstGeom prst="mathPlus">
              <a:avLst/>
            </a:prstGeom>
            <a:solidFill>
              <a:srgbClr val="92D050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37" name="Plus 36">
              <a:extLst>
                <a:ext uri="{FF2B5EF4-FFF2-40B4-BE49-F238E27FC236}">
                  <a16:creationId xmlns:a16="http://schemas.microsoft.com/office/drawing/2014/main" id="{92325912-9FB8-482A-B9D7-1FB14F3E71F8}"/>
                </a:ext>
              </a:extLst>
            </p:cNvPr>
            <p:cNvSpPr/>
            <p:nvPr/>
          </p:nvSpPr>
          <p:spPr>
            <a:xfrm>
              <a:off x="4275907" y="4114019"/>
              <a:ext cx="298995" cy="308520"/>
            </a:xfrm>
            <a:prstGeom prst="mathPlus">
              <a:avLst/>
            </a:prstGeom>
            <a:solidFill>
              <a:srgbClr val="92D050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38" name="Plus 37">
              <a:extLst>
                <a:ext uri="{FF2B5EF4-FFF2-40B4-BE49-F238E27FC236}">
                  <a16:creationId xmlns:a16="http://schemas.microsoft.com/office/drawing/2014/main" id="{E46A9A0A-F6BA-4B00-87B3-9D1330187326}"/>
                </a:ext>
              </a:extLst>
            </p:cNvPr>
            <p:cNvSpPr/>
            <p:nvPr/>
          </p:nvSpPr>
          <p:spPr>
            <a:xfrm>
              <a:off x="3866605" y="3530600"/>
              <a:ext cx="298995" cy="308520"/>
            </a:xfrm>
            <a:prstGeom prst="mathPlus">
              <a:avLst/>
            </a:prstGeom>
            <a:solidFill>
              <a:srgbClr val="92D050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39" name="Plus 38">
              <a:extLst>
                <a:ext uri="{FF2B5EF4-FFF2-40B4-BE49-F238E27FC236}">
                  <a16:creationId xmlns:a16="http://schemas.microsoft.com/office/drawing/2014/main" id="{1950DF4B-9CAD-4123-91A8-CBEFC8A0FC28}"/>
                </a:ext>
              </a:extLst>
            </p:cNvPr>
            <p:cNvSpPr/>
            <p:nvPr/>
          </p:nvSpPr>
          <p:spPr>
            <a:xfrm>
              <a:off x="2316480" y="3535680"/>
              <a:ext cx="272872" cy="303440"/>
            </a:xfrm>
            <a:prstGeom prst="mathPlus">
              <a:avLst/>
            </a:prstGeom>
            <a:solidFill>
              <a:srgbClr val="92D050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40" name="Plus 39">
              <a:extLst>
                <a:ext uri="{FF2B5EF4-FFF2-40B4-BE49-F238E27FC236}">
                  <a16:creationId xmlns:a16="http://schemas.microsoft.com/office/drawing/2014/main" id="{BF5A7484-1D03-4936-9589-C24EB6288B4D}"/>
                </a:ext>
              </a:extLst>
            </p:cNvPr>
            <p:cNvSpPr/>
            <p:nvPr/>
          </p:nvSpPr>
          <p:spPr>
            <a:xfrm>
              <a:off x="2083705" y="3878291"/>
              <a:ext cx="298995" cy="308520"/>
            </a:xfrm>
            <a:prstGeom prst="mathPlus">
              <a:avLst/>
            </a:prstGeom>
            <a:solidFill>
              <a:srgbClr val="92D050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0E946E4F-D84F-4ADC-B7B0-3A7F1C47DD8A}"/>
                </a:ext>
              </a:extLst>
            </p:cNvPr>
            <p:cNvSpPr/>
            <p:nvPr/>
          </p:nvSpPr>
          <p:spPr>
            <a:xfrm>
              <a:off x="7944213" y="4569279"/>
              <a:ext cx="203200" cy="203200"/>
            </a:xfrm>
            <a:prstGeom prst="ellipse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0E319982-26A2-4DDE-B8D5-1FB6B3B02262}"/>
                </a:ext>
              </a:extLst>
            </p:cNvPr>
            <p:cNvSpPr/>
            <p:nvPr/>
          </p:nvSpPr>
          <p:spPr>
            <a:xfrm>
              <a:off x="8103872" y="4944764"/>
              <a:ext cx="203200" cy="203200"/>
            </a:xfrm>
            <a:prstGeom prst="ellipse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45320CFF-36B7-400C-BE82-49DBE45B8416}"/>
                </a:ext>
              </a:extLst>
            </p:cNvPr>
            <p:cNvSpPr/>
            <p:nvPr/>
          </p:nvSpPr>
          <p:spPr>
            <a:xfrm>
              <a:off x="8654507" y="4955615"/>
              <a:ext cx="203200" cy="203200"/>
            </a:xfrm>
            <a:prstGeom prst="ellipse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21B01456-6E69-4831-8278-2D46389E74E6}"/>
                </a:ext>
              </a:extLst>
            </p:cNvPr>
            <p:cNvSpPr/>
            <p:nvPr/>
          </p:nvSpPr>
          <p:spPr>
            <a:xfrm>
              <a:off x="8713655" y="4428528"/>
              <a:ext cx="203200" cy="203200"/>
            </a:xfrm>
            <a:prstGeom prst="ellipse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E1BE16A9-5784-4B32-885C-AA07AFA4126B}"/>
                </a:ext>
              </a:extLst>
            </p:cNvPr>
            <p:cNvSpPr/>
            <p:nvPr/>
          </p:nvSpPr>
          <p:spPr>
            <a:xfrm>
              <a:off x="8391707" y="4180487"/>
              <a:ext cx="203200" cy="203200"/>
            </a:xfrm>
            <a:prstGeom prst="ellipse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99D84283-0A21-4E5C-A7C8-04D1905D16DB}"/>
                </a:ext>
              </a:extLst>
            </p:cNvPr>
            <p:cNvSpPr/>
            <p:nvPr/>
          </p:nvSpPr>
          <p:spPr>
            <a:xfrm>
              <a:off x="8327391" y="4755243"/>
              <a:ext cx="203200" cy="203200"/>
            </a:xfrm>
            <a:prstGeom prst="ellipse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39FCE049-4C09-4DCB-A1A5-4CB41F889A97}"/>
                </a:ext>
              </a:extLst>
            </p:cNvPr>
            <p:cNvSpPr/>
            <p:nvPr/>
          </p:nvSpPr>
          <p:spPr>
            <a:xfrm>
              <a:off x="8650152" y="3442827"/>
              <a:ext cx="203200" cy="203200"/>
            </a:xfrm>
            <a:prstGeom prst="ellipse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638C7592-74E1-4A0B-A2B9-840B8CCA3D1A}"/>
                </a:ext>
              </a:extLst>
            </p:cNvPr>
            <p:cNvSpPr/>
            <p:nvPr/>
          </p:nvSpPr>
          <p:spPr>
            <a:xfrm>
              <a:off x="7536908" y="4892695"/>
              <a:ext cx="203200" cy="203200"/>
            </a:xfrm>
            <a:prstGeom prst="ellipse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99A02FB0-3190-4B9A-B95D-5FD9178E3A36}"/>
                </a:ext>
              </a:extLst>
            </p:cNvPr>
            <p:cNvSpPr/>
            <p:nvPr/>
          </p:nvSpPr>
          <p:spPr>
            <a:xfrm>
              <a:off x="8103872" y="2895856"/>
              <a:ext cx="203200" cy="203200"/>
            </a:xfrm>
            <a:prstGeom prst="ellipse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79F0AD0F-26CF-43B4-B383-D6561CB18D94}"/>
                </a:ext>
              </a:extLst>
            </p:cNvPr>
            <p:cNvSpPr/>
            <p:nvPr/>
          </p:nvSpPr>
          <p:spPr>
            <a:xfrm>
              <a:off x="8660039" y="2972147"/>
              <a:ext cx="203200" cy="203200"/>
            </a:xfrm>
            <a:prstGeom prst="ellipse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F6F2E424-F119-45C7-8E62-08887EBACABD}"/>
                </a:ext>
              </a:extLst>
            </p:cNvPr>
            <p:cNvSpPr/>
            <p:nvPr/>
          </p:nvSpPr>
          <p:spPr>
            <a:xfrm>
              <a:off x="7774943" y="3648495"/>
              <a:ext cx="203200" cy="203200"/>
            </a:xfrm>
            <a:prstGeom prst="ellipse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F774BEB5-E543-4563-A199-62CA1ABCB3E4}"/>
                </a:ext>
              </a:extLst>
            </p:cNvPr>
            <p:cNvSpPr/>
            <p:nvPr/>
          </p:nvSpPr>
          <p:spPr>
            <a:xfrm>
              <a:off x="8195404" y="3668767"/>
              <a:ext cx="203200" cy="203200"/>
            </a:xfrm>
            <a:prstGeom prst="ellipse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06A42323-668A-4DBF-B36A-ABA04EFD930B}"/>
                </a:ext>
              </a:extLst>
            </p:cNvPr>
            <p:cNvSpPr/>
            <p:nvPr/>
          </p:nvSpPr>
          <p:spPr>
            <a:xfrm>
              <a:off x="7619911" y="2990111"/>
              <a:ext cx="203200" cy="203200"/>
            </a:xfrm>
            <a:prstGeom prst="ellipse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54" name="Plus 83">
              <a:extLst>
                <a:ext uri="{FF2B5EF4-FFF2-40B4-BE49-F238E27FC236}">
                  <a16:creationId xmlns:a16="http://schemas.microsoft.com/office/drawing/2014/main" id="{BAF2A81C-ECA8-42A9-B0E4-758DAB7198FF}"/>
                </a:ext>
              </a:extLst>
            </p:cNvPr>
            <p:cNvSpPr/>
            <p:nvPr/>
          </p:nvSpPr>
          <p:spPr>
            <a:xfrm>
              <a:off x="9930308" y="3569271"/>
              <a:ext cx="298995" cy="308520"/>
            </a:xfrm>
            <a:prstGeom prst="mathPlus">
              <a:avLst/>
            </a:prstGeom>
            <a:solidFill>
              <a:srgbClr val="92D050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55" name="Plus 84">
              <a:extLst>
                <a:ext uri="{FF2B5EF4-FFF2-40B4-BE49-F238E27FC236}">
                  <a16:creationId xmlns:a16="http://schemas.microsoft.com/office/drawing/2014/main" id="{8D1BB1C5-2201-47C3-88F3-0CB1A9C31116}"/>
                </a:ext>
              </a:extLst>
            </p:cNvPr>
            <p:cNvSpPr/>
            <p:nvPr/>
          </p:nvSpPr>
          <p:spPr>
            <a:xfrm>
              <a:off x="9930308" y="4226088"/>
              <a:ext cx="298995" cy="308520"/>
            </a:xfrm>
            <a:prstGeom prst="mathPlus">
              <a:avLst/>
            </a:prstGeom>
            <a:solidFill>
              <a:srgbClr val="92D050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56" name="Plus 85">
              <a:extLst>
                <a:ext uri="{FF2B5EF4-FFF2-40B4-BE49-F238E27FC236}">
                  <a16:creationId xmlns:a16="http://schemas.microsoft.com/office/drawing/2014/main" id="{89324A61-07BC-483C-ABB3-1DDA8812BB4F}"/>
                </a:ext>
              </a:extLst>
            </p:cNvPr>
            <p:cNvSpPr/>
            <p:nvPr/>
          </p:nvSpPr>
          <p:spPr>
            <a:xfrm>
              <a:off x="9661616" y="3915311"/>
              <a:ext cx="298995" cy="308520"/>
            </a:xfrm>
            <a:prstGeom prst="mathPlus">
              <a:avLst/>
            </a:prstGeom>
            <a:solidFill>
              <a:srgbClr val="92D050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57" name="Plus 86">
              <a:extLst>
                <a:ext uri="{FF2B5EF4-FFF2-40B4-BE49-F238E27FC236}">
                  <a16:creationId xmlns:a16="http://schemas.microsoft.com/office/drawing/2014/main" id="{5E466F28-1635-4492-9A73-4B84733605D0}"/>
                </a:ext>
              </a:extLst>
            </p:cNvPr>
            <p:cNvSpPr/>
            <p:nvPr/>
          </p:nvSpPr>
          <p:spPr>
            <a:xfrm>
              <a:off x="9976575" y="2797555"/>
              <a:ext cx="298995" cy="308520"/>
            </a:xfrm>
            <a:prstGeom prst="mathPlus">
              <a:avLst/>
            </a:prstGeom>
            <a:solidFill>
              <a:srgbClr val="92D050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58" name="Plus 87">
              <a:extLst>
                <a:ext uri="{FF2B5EF4-FFF2-40B4-BE49-F238E27FC236}">
                  <a16:creationId xmlns:a16="http://schemas.microsoft.com/office/drawing/2014/main" id="{33C5AF29-81E6-434E-B6B1-89F4AC9D194B}"/>
                </a:ext>
              </a:extLst>
            </p:cNvPr>
            <p:cNvSpPr/>
            <p:nvPr/>
          </p:nvSpPr>
          <p:spPr>
            <a:xfrm>
              <a:off x="10416901" y="3199620"/>
              <a:ext cx="298995" cy="308520"/>
            </a:xfrm>
            <a:prstGeom prst="mathPlus">
              <a:avLst/>
            </a:prstGeom>
            <a:solidFill>
              <a:srgbClr val="92D050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59" name="Plus 88">
              <a:extLst>
                <a:ext uri="{FF2B5EF4-FFF2-40B4-BE49-F238E27FC236}">
                  <a16:creationId xmlns:a16="http://schemas.microsoft.com/office/drawing/2014/main" id="{4B29E923-52B6-4D52-8DC3-E7E1D701C239}"/>
                </a:ext>
              </a:extLst>
            </p:cNvPr>
            <p:cNvSpPr/>
            <p:nvPr/>
          </p:nvSpPr>
          <p:spPr>
            <a:xfrm>
              <a:off x="10572204" y="3543175"/>
              <a:ext cx="298995" cy="308520"/>
            </a:xfrm>
            <a:prstGeom prst="mathPlus">
              <a:avLst/>
            </a:prstGeom>
            <a:solidFill>
              <a:srgbClr val="92D050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60" name="Plus 89">
              <a:extLst>
                <a:ext uri="{FF2B5EF4-FFF2-40B4-BE49-F238E27FC236}">
                  <a16:creationId xmlns:a16="http://schemas.microsoft.com/office/drawing/2014/main" id="{8D803611-7DB7-4229-95B3-AFBC47FF95A2}"/>
                </a:ext>
              </a:extLst>
            </p:cNvPr>
            <p:cNvSpPr/>
            <p:nvPr/>
          </p:nvSpPr>
          <p:spPr>
            <a:xfrm>
              <a:off x="10007600" y="3211811"/>
              <a:ext cx="298995" cy="308520"/>
            </a:xfrm>
            <a:prstGeom prst="mathPlus">
              <a:avLst/>
            </a:prstGeom>
            <a:solidFill>
              <a:srgbClr val="92D050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61" name="Plus 90">
              <a:extLst>
                <a:ext uri="{FF2B5EF4-FFF2-40B4-BE49-F238E27FC236}">
                  <a16:creationId xmlns:a16="http://schemas.microsoft.com/office/drawing/2014/main" id="{2FA3CF0C-95B8-4BF4-A9BF-463973B04B6B}"/>
                </a:ext>
              </a:extLst>
            </p:cNvPr>
            <p:cNvSpPr/>
            <p:nvPr/>
          </p:nvSpPr>
          <p:spPr>
            <a:xfrm>
              <a:off x="10783024" y="2989183"/>
              <a:ext cx="298995" cy="308520"/>
            </a:xfrm>
            <a:prstGeom prst="mathPlus">
              <a:avLst/>
            </a:prstGeom>
            <a:solidFill>
              <a:srgbClr val="92D050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62" name="Plus 91">
              <a:extLst>
                <a:ext uri="{FF2B5EF4-FFF2-40B4-BE49-F238E27FC236}">
                  <a16:creationId xmlns:a16="http://schemas.microsoft.com/office/drawing/2014/main" id="{BA80A48F-D812-4C32-9FA5-80E71B4173E7}"/>
                </a:ext>
              </a:extLst>
            </p:cNvPr>
            <p:cNvSpPr/>
            <p:nvPr/>
          </p:nvSpPr>
          <p:spPr>
            <a:xfrm>
              <a:off x="10436316" y="4611515"/>
              <a:ext cx="298995" cy="308520"/>
            </a:xfrm>
            <a:prstGeom prst="mathPlus">
              <a:avLst/>
            </a:prstGeom>
            <a:solidFill>
              <a:srgbClr val="92D050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63" name="Plus 92">
              <a:extLst>
                <a:ext uri="{FF2B5EF4-FFF2-40B4-BE49-F238E27FC236}">
                  <a16:creationId xmlns:a16="http://schemas.microsoft.com/office/drawing/2014/main" id="{54D516F7-309F-4ECB-9772-B9891EC80F52}"/>
                </a:ext>
              </a:extLst>
            </p:cNvPr>
            <p:cNvSpPr/>
            <p:nvPr/>
          </p:nvSpPr>
          <p:spPr>
            <a:xfrm>
              <a:off x="10881175" y="4611515"/>
              <a:ext cx="298995" cy="308520"/>
            </a:xfrm>
            <a:prstGeom prst="mathPlus">
              <a:avLst/>
            </a:prstGeom>
            <a:solidFill>
              <a:srgbClr val="92D050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64" name="Plus 93">
              <a:extLst>
                <a:ext uri="{FF2B5EF4-FFF2-40B4-BE49-F238E27FC236}">
                  <a16:creationId xmlns:a16="http://schemas.microsoft.com/office/drawing/2014/main" id="{EE7FA4EC-872E-4D7B-AD91-EEC354E863E9}"/>
                </a:ext>
              </a:extLst>
            </p:cNvPr>
            <p:cNvSpPr/>
            <p:nvPr/>
          </p:nvSpPr>
          <p:spPr>
            <a:xfrm>
              <a:off x="9664065" y="4800844"/>
              <a:ext cx="298995" cy="308520"/>
            </a:xfrm>
            <a:prstGeom prst="mathPlus">
              <a:avLst/>
            </a:prstGeom>
            <a:solidFill>
              <a:srgbClr val="92D050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65" name="Plus 94">
              <a:extLst>
                <a:ext uri="{FF2B5EF4-FFF2-40B4-BE49-F238E27FC236}">
                  <a16:creationId xmlns:a16="http://schemas.microsoft.com/office/drawing/2014/main" id="{E03F5EBA-00D6-4D04-BEDE-DB38D0344B78}"/>
                </a:ext>
              </a:extLst>
            </p:cNvPr>
            <p:cNvSpPr/>
            <p:nvPr/>
          </p:nvSpPr>
          <p:spPr>
            <a:xfrm>
              <a:off x="9541964" y="2832879"/>
              <a:ext cx="298995" cy="308520"/>
            </a:xfrm>
            <a:prstGeom prst="mathPlus">
              <a:avLst/>
            </a:prstGeom>
            <a:solidFill>
              <a:srgbClr val="92D050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66" name="Plus 95">
              <a:extLst>
                <a:ext uri="{FF2B5EF4-FFF2-40B4-BE49-F238E27FC236}">
                  <a16:creationId xmlns:a16="http://schemas.microsoft.com/office/drawing/2014/main" id="{6003C9FD-92C5-4F57-BA4F-EF267D8A8284}"/>
                </a:ext>
              </a:extLst>
            </p:cNvPr>
            <p:cNvSpPr/>
            <p:nvPr/>
          </p:nvSpPr>
          <p:spPr>
            <a:xfrm>
              <a:off x="10133508" y="3772471"/>
              <a:ext cx="298995" cy="308520"/>
            </a:xfrm>
            <a:prstGeom prst="mathPlus">
              <a:avLst/>
            </a:prstGeom>
            <a:solidFill>
              <a:srgbClr val="92D050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A389260C-5EFD-472F-88EC-85E72C2F46E8}"/>
                </a:ext>
              </a:extLst>
            </p:cNvPr>
            <p:cNvSpPr txBox="1"/>
            <p:nvPr/>
          </p:nvSpPr>
          <p:spPr>
            <a:xfrm>
              <a:off x="550663" y="5400579"/>
              <a:ext cx="524576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Less than 50k       Equal to or over 50k</a:t>
              </a:r>
            </a:p>
          </p:txBody>
        </p:sp>
        <p:sp>
          <p:nvSpPr>
            <p:cNvPr id="68" name="Plus 97">
              <a:extLst>
                <a:ext uri="{FF2B5EF4-FFF2-40B4-BE49-F238E27FC236}">
                  <a16:creationId xmlns:a16="http://schemas.microsoft.com/office/drawing/2014/main" id="{149A91C8-F0B0-4A60-9218-DC89DA257633}"/>
                </a:ext>
              </a:extLst>
            </p:cNvPr>
            <p:cNvSpPr/>
            <p:nvPr/>
          </p:nvSpPr>
          <p:spPr>
            <a:xfrm>
              <a:off x="10336708" y="3975671"/>
              <a:ext cx="298995" cy="308520"/>
            </a:xfrm>
            <a:prstGeom prst="mathPlus">
              <a:avLst/>
            </a:prstGeom>
            <a:solidFill>
              <a:srgbClr val="92D050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  <p:sp>
        <p:nvSpPr>
          <p:cNvPr id="69" name="TextBox 68">
            <a:extLst>
              <a:ext uri="{FF2B5EF4-FFF2-40B4-BE49-F238E27FC236}">
                <a16:creationId xmlns:a16="http://schemas.microsoft.com/office/drawing/2014/main" id="{60A34EE2-5A06-4DD5-A972-3867EDA0F105}"/>
              </a:ext>
            </a:extLst>
          </p:cNvPr>
          <p:cNvSpPr txBox="1"/>
          <p:nvPr/>
        </p:nvSpPr>
        <p:spPr>
          <a:xfrm>
            <a:off x="7001964" y="5032291"/>
            <a:ext cx="52457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    Employed               Unemployed</a:t>
            </a:r>
          </a:p>
        </p:txBody>
      </p:sp>
    </p:spTree>
    <p:extLst>
      <p:ext uri="{BB962C8B-B14F-4D97-AF65-F5344CB8AC3E}">
        <p14:creationId xmlns:p14="http://schemas.microsoft.com/office/powerpoint/2010/main" val="20247604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BC77E-E5B6-49EE-937D-1817E1F1FC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051" y="115603"/>
            <a:ext cx="10477109" cy="486023"/>
          </a:xfrm>
        </p:spPr>
        <p:txBody>
          <a:bodyPr anchor="ctr">
            <a:normAutofit fontScale="90000"/>
          </a:bodyPr>
          <a:lstStyle/>
          <a:p>
            <a:pPr algn="just"/>
            <a:r>
              <a:rPr lang="en-US" sz="40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INFORMATION GAIN</a:t>
            </a:r>
            <a:endParaRPr lang="en-IN" sz="4000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60F17F88-652E-4E39-9B4F-CA72C1C3F1E6}"/>
              </a:ext>
            </a:extLst>
          </p:cNvPr>
          <p:cNvSpPr/>
          <p:nvPr/>
        </p:nvSpPr>
        <p:spPr>
          <a:xfrm>
            <a:off x="308524" y="1147300"/>
            <a:ext cx="1151694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0990" indent="-380990">
              <a:buFont typeface="Wingdings" panose="05000000000000000000" pitchFamily="2" charset="2"/>
              <a:buChar char="Ø"/>
              <a:defRPr/>
            </a:pPr>
            <a:r>
              <a:rPr lang="en-US" altLang="en-US" sz="3200" b="1" dirty="0">
                <a:solidFill>
                  <a:srgbClr val="002060"/>
                </a:solidFill>
                <a:latin typeface="Cambria" pitchFamily="18" charset="0"/>
                <a:ea typeface="+mj-ea"/>
                <a:cs typeface="Times New Roman" pitchFamily="18" charset="0"/>
              </a:rPr>
              <a:t>Impurity or Entropy </a:t>
            </a:r>
            <a:r>
              <a:rPr lang="en-US" altLang="en-US" sz="3200" dirty="0">
                <a:solidFill>
                  <a:srgbClr val="002060"/>
                </a:solidFill>
                <a:latin typeface="Cambria" pitchFamily="18" charset="0"/>
                <a:ea typeface="+mj-ea"/>
                <a:cs typeface="Times New Roman" pitchFamily="18" charset="0"/>
              </a:rPr>
              <a:t>measures the level of </a:t>
            </a:r>
            <a:r>
              <a:rPr lang="en-US" altLang="en-US" sz="3200" dirty="0">
                <a:solidFill>
                  <a:srgbClr val="FF0000"/>
                </a:solidFill>
                <a:latin typeface="Cambria" pitchFamily="18" charset="0"/>
                <a:ea typeface="+mj-ea"/>
                <a:cs typeface="Times New Roman" pitchFamily="18" charset="0"/>
              </a:rPr>
              <a:t>impurity</a:t>
            </a:r>
            <a:r>
              <a:rPr lang="en-US" altLang="en-US" sz="3200" dirty="0">
                <a:solidFill>
                  <a:srgbClr val="002060"/>
                </a:solidFill>
                <a:latin typeface="Cambria" pitchFamily="18" charset="0"/>
                <a:ea typeface="+mj-ea"/>
                <a:cs typeface="Times New Roman" pitchFamily="18" charset="0"/>
              </a:rPr>
              <a:t> in a group. </a:t>
            </a:r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FCE38B0D-6DF8-43B8-943C-A345620A1BE6}"/>
              </a:ext>
            </a:extLst>
          </p:cNvPr>
          <p:cNvGrpSpPr/>
          <p:nvPr/>
        </p:nvGrpSpPr>
        <p:grpSpPr>
          <a:xfrm>
            <a:off x="2232379" y="2542735"/>
            <a:ext cx="7126739" cy="2625813"/>
            <a:chOff x="1750423" y="2130234"/>
            <a:chExt cx="5640976" cy="1969360"/>
          </a:xfrm>
        </p:grpSpPr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AFCD7E8C-009A-4ECE-8A19-877791A8E3C8}"/>
                </a:ext>
              </a:extLst>
            </p:cNvPr>
            <p:cNvSpPr/>
            <p:nvPr/>
          </p:nvSpPr>
          <p:spPr>
            <a:xfrm>
              <a:off x="5264330" y="2130234"/>
              <a:ext cx="2127069" cy="191574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A4DF4536-BFC3-420C-BA33-5737F1DFC25D}"/>
                </a:ext>
              </a:extLst>
            </p:cNvPr>
            <p:cNvGrpSpPr/>
            <p:nvPr/>
          </p:nvGrpSpPr>
          <p:grpSpPr>
            <a:xfrm>
              <a:off x="1750423" y="2130234"/>
              <a:ext cx="2057400" cy="1969360"/>
              <a:chOff x="1750423" y="2130234"/>
              <a:chExt cx="2057400" cy="1969360"/>
            </a:xfrm>
          </p:grpSpPr>
          <p:sp>
            <p:nvSpPr>
              <p:cNvPr id="83" name="Oval 82">
                <a:extLst>
                  <a:ext uri="{FF2B5EF4-FFF2-40B4-BE49-F238E27FC236}">
                    <a16:creationId xmlns:a16="http://schemas.microsoft.com/office/drawing/2014/main" id="{B91AA407-FFE0-4293-A191-D24F6F22DC64}"/>
                  </a:ext>
                </a:extLst>
              </p:cNvPr>
              <p:cNvSpPr/>
              <p:nvPr/>
            </p:nvSpPr>
            <p:spPr>
              <a:xfrm>
                <a:off x="1750423" y="2130234"/>
                <a:ext cx="2057400" cy="1969360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84" name="Oval 83">
                <a:extLst>
                  <a:ext uri="{FF2B5EF4-FFF2-40B4-BE49-F238E27FC236}">
                    <a16:creationId xmlns:a16="http://schemas.microsoft.com/office/drawing/2014/main" id="{8BCA5194-9DE5-4628-BD58-B83FA0C8BEDB}"/>
                  </a:ext>
                </a:extLst>
              </p:cNvPr>
              <p:cNvSpPr/>
              <p:nvPr/>
            </p:nvSpPr>
            <p:spPr>
              <a:xfrm>
                <a:off x="2286000" y="2647950"/>
                <a:ext cx="152400" cy="152400"/>
              </a:xfrm>
              <a:prstGeom prst="ellipse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85" name="Plus 8">
                <a:extLst>
                  <a:ext uri="{FF2B5EF4-FFF2-40B4-BE49-F238E27FC236}">
                    <a16:creationId xmlns:a16="http://schemas.microsoft.com/office/drawing/2014/main" id="{0695F516-3E12-4240-8E64-04B9090FD19E}"/>
                  </a:ext>
                </a:extLst>
              </p:cNvPr>
              <p:cNvSpPr/>
              <p:nvPr/>
            </p:nvSpPr>
            <p:spPr>
              <a:xfrm>
                <a:off x="2554877" y="2164667"/>
                <a:ext cx="224246" cy="231390"/>
              </a:xfrm>
              <a:prstGeom prst="mathPlus">
                <a:avLst/>
              </a:prstGeom>
              <a:solidFill>
                <a:srgbClr val="92D050"/>
              </a:solidFill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86" name="Oval 85">
                <a:extLst>
                  <a:ext uri="{FF2B5EF4-FFF2-40B4-BE49-F238E27FC236}">
                    <a16:creationId xmlns:a16="http://schemas.microsoft.com/office/drawing/2014/main" id="{9CF720F0-16BF-40A4-BAB7-1DF4F1282C54}"/>
                  </a:ext>
                </a:extLst>
              </p:cNvPr>
              <p:cNvSpPr/>
              <p:nvPr/>
            </p:nvSpPr>
            <p:spPr>
              <a:xfrm>
                <a:off x="2057400" y="3176439"/>
                <a:ext cx="152400" cy="152400"/>
              </a:xfrm>
              <a:prstGeom prst="ellipse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87" name="Oval 86">
                <a:extLst>
                  <a:ext uri="{FF2B5EF4-FFF2-40B4-BE49-F238E27FC236}">
                    <a16:creationId xmlns:a16="http://schemas.microsoft.com/office/drawing/2014/main" id="{C55A045B-A18F-4B93-B982-24CE4D32A6F9}"/>
                  </a:ext>
                </a:extLst>
              </p:cNvPr>
              <p:cNvSpPr/>
              <p:nvPr/>
            </p:nvSpPr>
            <p:spPr>
              <a:xfrm>
                <a:off x="2286000" y="3329996"/>
                <a:ext cx="152400" cy="152400"/>
              </a:xfrm>
              <a:prstGeom prst="ellipse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88" name="Oval 87">
                <a:extLst>
                  <a:ext uri="{FF2B5EF4-FFF2-40B4-BE49-F238E27FC236}">
                    <a16:creationId xmlns:a16="http://schemas.microsoft.com/office/drawing/2014/main" id="{894AB17B-212D-418A-9C57-64A943B84806}"/>
                  </a:ext>
                </a:extLst>
              </p:cNvPr>
              <p:cNvSpPr/>
              <p:nvPr/>
            </p:nvSpPr>
            <p:spPr>
              <a:xfrm>
                <a:off x="2554877" y="3068445"/>
                <a:ext cx="152400" cy="152400"/>
              </a:xfrm>
              <a:prstGeom prst="ellipse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89" name="Plus 12">
                <a:extLst>
                  <a:ext uri="{FF2B5EF4-FFF2-40B4-BE49-F238E27FC236}">
                    <a16:creationId xmlns:a16="http://schemas.microsoft.com/office/drawing/2014/main" id="{A2D59331-796D-4FCC-B00D-8A20668E953C}"/>
                  </a:ext>
                </a:extLst>
              </p:cNvPr>
              <p:cNvSpPr/>
              <p:nvPr/>
            </p:nvSpPr>
            <p:spPr>
              <a:xfrm>
                <a:off x="3206931" y="2343150"/>
                <a:ext cx="224246" cy="231390"/>
              </a:xfrm>
              <a:prstGeom prst="mathPlus">
                <a:avLst/>
              </a:prstGeom>
              <a:solidFill>
                <a:srgbClr val="92D050"/>
              </a:solidFill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90" name="Plus 13">
                <a:extLst>
                  <a:ext uri="{FF2B5EF4-FFF2-40B4-BE49-F238E27FC236}">
                    <a16:creationId xmlns:a16="http://schemas.microsoft.com/office/drawing/2014/main" id="{F9FEE260-5A5F-464A-BE62-ED79565BCB83}"/>
                  </a:ext>
                </a:extLst>
              </p:cNvPr>
              <p:cNvSpPr/>
              <p:nvPr/>
            </p:nvSpPr>
            <p:spPr>
              <a:xfrm>
                <a:off x="2729592" y="2845465"/>
                <a:ext cx="224246" cy="231390"/>
              </a:xfrm>
              <a:prstGeom prst="mathPlus">
                <a:avLst/>
              </a:prstGeom>
              <a:solidFill>
                <a:srgbClr val="92D050"/>
              </a:solidFill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91" name="Plus 14">
                <a:extLst>
                  <a:ext uri="{FF2B5EF4-FFF2-40B4-BE49-F238E27FC236}">
                    <a16:creationId xmlns:a16="http://schemas.microsoft.com/office/drawing/2014/main" id="{6A35FF2A-66F4-4A71-847D-9C3B1075EEFD}"/>
                  </a:ext>
                </a:extLst>
              </p:cNvPr>
              <p:cNvSpPr/>
              <p:nvPr/>
            </p:nvSpPr>
            <p:spPr>
              <a:xfrm>
                <a:off x="2649038" y="3299419"/>
                <a:ext cx="224246" cy="231390"/>
              </a:xfrm>
              <a:prstGeom prst="mathPlus">
                <a:avLst/>
              </a:prstGeom>
              <a:solidFill>
                <a:srgbClr val="92D050"/>
              </a:solidFill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92" name="Plus 15">
                <a:extLst>
                  <a:ext uri="{FF2B5EF4-FFF2-40B4-BE49-F238E27FC236}">
                    <a16:creationId xmlns:a16="http://schemas.microsoft.com/office/drawing/2014/main" id="{C2F42EE2-C5C7-4C48-86EE-EAE73F93A82D}"/>
                  </a:ext>
                </a:extLst>
              </p:cNvPr>
              <p:cNvSpPr/>
              <p:nvPr/>
            </p:nvSpPr>
            <p:spPr>
              <a:xfrm>
                <a:off x="3052354" y="2800350"/>
                <a:ext cx="224246" cy="231390"/>
              </a:xfrm>
              <a:prstGeom prst="mathPlus">
                <a:avLst/>
              </a:prstGeom>
              <a:solidFill>
                <a:srgbClr val="92D050"/>
              </a:solidFill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93" name="Oval 92">
                <a:extLst>
                  <a:ext uri="{FF2B5EF4-FFF2-40B4-BE49-F238E27FC236}">
                    <a16:creationId xmlns:a16="http://schemas.microsoft.com/office/drawing/2014/main" id="{3F5C6FB0-AE23-4B81-AFBE-6559B2AA4773}"/>
                  </a:ext>
                </a:extLst>
              </p:cNvPr>
              <p:cNvSpPr/>
              <p:nvPr/>
            </p:nvSpPr>
            <p:spPr>
              <a:xfrm>
                <a:off x="2736123" y="2577743"/>
                <a:ext cx="152400" cy="152400"/>
              </a:xfrm>
              <a:prstGeom prst="ellipse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94" name="Plus 17">
                <a:extLst>
                  <a:ext uri="{FF2B5EF4-FFF2-40B4-BE49-F238E27FC236}">
                    <a16:creationId xmlns:a16="http://schemas.microsoft.com/office/drawing/2014/main" id="{9FE66B97-4AB0-4AB9-97A0-D699D2F6FEE5}"/>
                  </a:ext>
                </a:extLst>
              </p:cNvPr>
              <p:cNvSpPr/>
              <p:nvPr/>
            </p:nvSpPr>
            <p:spPr>
              <a:xfrm>
                <a:off x="3128554" y="3351126"/>
                <a:ext cx="224246" cy="231390"/>
              </a:xfrm>
              <a:prstGeom prst="mathPlus">
                <a:avLst/>
              </a:prstGeom>
              <a:solidFill>
                <a:srgbClr val="92D050"/>
              </a:solidFill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95" name="Plus 18">
                <a:extLst>
                  <a:ext uri="{FF2B5EF4-FFF2-40B4-BE49-F238E27FC236}">
                    <a16:creationId xmlns:a16="http://schemas.microsoft.com/office/drawing/2014/main" id="{AC0A167A-28F2-447B-8C2C-FAF44CFDDA39}"/>
                  </a:ext>
                </a:extLst>
              </p:cNvPr>
              <p:cNvSpPr/>
              <p:nvPr/>
            </p:nvSpPr>
            <p:spPr>
              <a:xfrm>
                <a:off x="3383824" y="2952750"/>
                <a:ext cx="224246" cy="231390"/>
              </a:xfrm>
              <a:prstGeom prst="mathPlus">
                <a:avLst/>
              </a:prstGeom>
              <a:solidFill>
                <a:srgbClr val="92D050"/>
              </a:solidFill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/>
              </a:p>
            </p:txBody>
          </p:sp>
        </p:grp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0D4BCBA1-9134-40B5-8F3F-868431E69C77}"/>
                </a:ext>
              </a:extLst>
            </p:cNvPr>
            <p:cNvSpPr/>
            <p:nvPr/>
          </p:nvSpPr>
          <p:spPr>
            <a:xfrm>
              <a:off x="5715000" y="2924455"/>
              <a:ext cx="152400" cy="152400"/>
            </a:xfrm>
            <a:prstGeom prst="ellipse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46FD7370-4C58-4E64-953E-3C02DEF8DADC}"/>
                </a:ext>
              </a:extLst>
            </p:cNvPr>
            <p:cNvSpPr/>
            <p:nvPr/>
          </p:nvSpPr>
          <p:spPr>
            <a:xfrm>
              <a:off x="5715000" y="3299419"/>
              <a:ext cx="152400" cy="152400"/>
            </a:xfrm>
            <a:prstGeom prst="ellipse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3E1826AE-5ED2-49B5-9023-1E23A8F74B35}"/>
                </a:ext>
              </a:extLst>
            </p:cNvPr>
            <p:cNvSpPr/>
            <p:nvPr/>
          </p:nvSpPr>
          <p:spPr>
            <a:xfrm>
              <a:off x="6269083" y="2793534"/>
              <a:ext cx="152400" cy="152400"/>
            </a:xfrm>
            <a:prstGeom prst="ellipse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8B17750E-7FF3-4344-906E-BCA765DDE6B4}"/>
                </a:ext>
              </a:extLst>
            </p:cNvPr>
            <p:cNvSpPr/>
            <p:nvPr/>
          </p:nvSpPr>
          <p:spPr>
            <a:xfrm>
              <a:off x="6172200" y="3381655"/>
              <a:ext cx="152400" cy="152400"/>
            </a:xfrm>
            <a:prstGeom prst="ellipse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01A4CB7A-65E3-42F7-9A2E-C46DAC4D804F}"/>
                </a:ext>
              </a:extLst>
            </p:cNvPr>
            <p:cNvSpPr/>
            <p:nvPr/>
          </p:nvSpPr>
          <p:spPr>
            <a:xfrm>
              <a:off x="6781800" y="3466821"/>
              <a:ext cx="152400" cy="152400"/>
            </a:xfrm>
            <a:prstGeom prst="ellipse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CA05DE39-5226-4F84-BD7A-88D4384C0E47}"/>
                </a:ext>
              </a:extLst>
            </p:cNvPr>
            <p:cNvSpPr/>
            <p:nvPr/>
          </p:nvSpPr>
          <p:spPr>
            <a:xfrm>
              <a:off x="6705600" y="2916045"/>
              <a:ext cx="152400" cy="152400"/>
            </a:xfrm>
            <a:prstGeom prst="ellipse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C6475A02-8014-4305-8EA9-EA3ABD7196E1}"/>
                </a:ext>
              </a:extLst>
            </p:cNvPr>
            <p:cNvSpPr/>
            <p:nvPr/>
          </p:nvSpPr>
          <p:spPr>
            <a:xfrm>
              <a:off x="5943600" y="2606885"/>
              <a:ext cx="152400" cy="152400"/>
            </a:xfrm>
            <a:prstGeom prst="ellipse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75E9EEF4-8AEF-43A5-BF9D-2B88A41CB9EC}"/>
                </a:ext>
              </a:extLst>
            </p:cNvPr>
            <p:cNvSpPr/>
            <p:nvPr/>
          </p:nvSpPr>
          <p:spPr>
            <a:xfrm>
              <a:off x="6192883" y="3114914"/>
              <a:ext cx="152400" cy="152400"/>
            </a:xfrm>
            <a:prstGeom prst="ellipse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82C4ED34-3AB2-469C-A440-85D6E5AE03D3}"/>
                </a:ext>
              </a:extLst>
            </p:cNvPr>
            <p:cNvSpPr/>
            <p:nvPr/>
          </p:nvSpPr>
          <p:spPr>
            <a:xfrm>
              <a:off x="5976257" y="3253796"/>
              <a:ext cx="152400" cy="152400"/>
            </a:xfrm>
            <a:prstGeom prst="ellipse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</p:spTree>
    <p:extLst>
      <p:ext uri="{BB962C8B-B14F-4D97-AF65-F5344CB8AC3E}">
        <p14:creationId xmlns:p14="http://schemas.microsoft.com/office/powerpoint/2010/main" val="7577493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BC77E-E5B6-49EE-937D-1817E1F1FC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051" y="171874"/>
            <a:ext cx="10477109" cy="447104"/>
          </a:xfrm>
        </p:spPr>
        <p:txBody>
          <a:bodyPr anchor="ctr">
            <a:normAutofit fontScale="90000"/>
          </a:bodyPr>
          <a:lstStyle/>
          <a:p>
            <a:pPr algn="just"/>
            <a:r>
              <a:rPr lang="en-US" sz="40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Problem Statement</a:t>
            </a:r>
            <a:endParaRPr lang="en-IN" sz="4000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B089491-A5EE-4284-9A35-08BED347DB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051" y="998938"/>
            <a:ext cx="11646234" cy="5022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4606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BC77E-E5B6-49EE-937D-1817E1F1FC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051" y="171874"/>
            <a:ext cx="10477109" cy="475240"/>
          </a:xfrm>
        </p:spPr>
        <p:txBody>
          <a:bodyPr anchor="ctr">
            <a:normAutofit fontScale="90000"/>
          </a:bodyPr>
          <a:lstStyle/>
          <a:p>
            <a:pPr algn="just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Solution</a:t>
            </a:r>
            <a:endParaRPr lang="en-IN" sz="4000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855F9E9-60C8-47AB-8308-8855C27D26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527" y="1052068"/>
            <a:ext cx="5977473" cy="50010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74D8CFA-C4C7-4407-B8C9-2ABBBAB58A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8072" y="1052068"/>
            <a:ext cx="5351991" cy="4871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5198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BC77E-E5B6-49EE-937D-1817E1F1FC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504" y="3621"/>
            <a:ext cx="4377090" cy="57288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Solution (contd..)</a:t>
            </a:r>
            <a:endParaRPr lang="en-US" sz="3000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4AEC277-DC87-48B5-9237-898DAE48F3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050" y="861249"/>
            <a:ext cx="5319293" cy="312920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C2EFC33-0C0C-4EC3-8432-9A61D2BD15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876" y="4159749"/>
            <a:ext cx="5195466" cy="194802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0368346-F811-4B0B-B6C3-53B85ED170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0658" y="861249"/>
            <a:ext cx="5195466" cy="345975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5BDE7C6-4E9B-4F4A-833C-BFD579FB8D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80658" y="4537769"/>
            <a:ext cx="5457825" cy="138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8576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BC77E-E5B6-49EE-937D-1817E1F1FC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051" y="171874"/>
            <a:ext cx="10477109" cy="517443"/>
          </a:xfrm>
        </p:spPr>
        <p:txBody>
          <a:bodyPr anchor="ctr">
            <a:normAutofit fontScale="90000"/>
          </a:bodyPr>
          <a:lstStyle/>
          <a:p>
            <a:pPr algn="just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Solution (contd..)</a:t>
            </a:r>
            <a:endParaRPr lang="en-IN" sz="4000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4C20B00-FB67-4710-96C4-9634EF9D27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674" y="1201819"/>
            <a:ext cx="11212651" cy="4834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621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BC77E-E5B6-49EE-937D-1817E1F1FC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051" y="171874"/>
            <a:ext cx="10477109" cy="1003532"/>
          </a:xfrm>
        </p:spPr>
        <p:txBody>
          <a:bodyPr anchor="ctr">
            <a:normAutofit/>
          </a:bodyPr>
          <a:lstStyle/>
          <a:p>
            <a:pPr algn="just"/>
            <a:r>
              <a:rPr lang="en-US" sz="4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Practi</a:t>
            </a:r>
            <a:r>
              <a:rPr lang="en-US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 Question</a:t>
            </a:r>
            <a:endParaRPr lang="en-IN" sz="4000" b="0" i="0" dirty="0"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E6F5F950-0499-4D6E-A38E-4CB67EEEDA57}"/>
              </a:ext>
            </a:extLst>
          </p:cNvPr>
          <p:cNvGraphicFramePr>
            <a:graphicFrameLocks noGrp="1"/>
          </p:cNvGraphicFramePr>
          <p:nvPr/>
        </p:nvGraphicFramePr>
        <p:xfrm>
          <a:off x="2587284" y="2484996"/>
          <a:ext cx="6134687" cy="3438237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868628">
                  <a:extLst>
                    <a:ext uri="{9D8B030D-6E8A-4147-A177-3AD203B41FA5}">
                      <a16:colId xmlns:a16="http://schemas.microsoft.com/office/drawing/2014/main" val="444484754"/>
                    </a:ext>
                  </a:extLst>
                </a:gridCol>
                <a:gridCol w="868628">
                  <a:extLst>
                    <a:ext uri="{9D8B030D-6E8A-4147-A177-3AD203B41FA5}">
                      <a16:colId xmlns:a16="http://schemas.microsoft.com/office/drawing/2014/main" val="1666845086"/>
                    </a:ext>
                  </a:extLst>
                </a:gridCol>
                <a:gridCol w="868628">
                  <a:extLst>
                    <a:ext uri="{9D8B030D-6E8A-4147-A177-3AD203B41FA5}">
                      <a16:colId xmlns:a16="http://schemas.microsoft.com/office/drawing/2014/main" val="3189555284"/>
                    </a:ext>
                  </a:extLst>
                </a:gridCol>
                <a:gridCol w="868628">
                  <a:extLst>
                    <a:ext uri="{9D8B030D-6E8A-4147-A177-3AD203B41FA5}">
                      <a16:colId xmlns:a16="http://schemas.microsoft.com/office/drawing/2014/main" val="338013124"/>
                    </a:ext>
                  </a:extLst>
                </a:gridCol>
                <a:gridCol w="1284847">
                  <a:extLst>
                    <a:ext uri="{9D8B030D-6E8A-4147-A177-3AD203B41FA5}">
                      <a16:colId xmlns:a16="http://schemas.microsoft.com/office/drawing/2014/main" val="3048852983"/>
                    </a:ext>
                  </a:extLst>
                </a:gridCol>
                <a:gridCol w="1375328">
                  <a:extLst>
                    <a:ext uri="{9D8B030D-6E8A-4147-A177-3AD203B41FA5}">
                      <a16:colId xmlns:a16="http://schemas.microsoft.com/office/drawing/2014/main" val="626771594"/>
                    </a:ext>
                  </a:extLst>
                </a:gridCol>
              </a:tblGrid>
              <a:tr h="22966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b="1" kern="1200" dirty="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ID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b="1" kern="1200" dirty="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Age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b="1" kern="1200" dirty="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Income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b="1" kern="1200" dirty="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Student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b="1" kern="1200" dirty="0" err="1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Credit_Rating</a:t>
                      </a:r>
                      <a:endParaRPr lang="en-US" sz="1400" b="1" kern="1200" dirty="0">
                        <a:solidFill>
                          <a:srgbClr val="002060"/>
                        </a:solidFill>
                        <a:latin typeface="Cambria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b="1" kern="1200" dirty="0" err="1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Buys_computer</a:t>
                      </a:r>
                      <a:endParaRPr lang="en-US" sz="1400" b="1" kern="1200" dirty="0">
                        <a:solidFill>
                          <a:srgbClr val="002060"/>
                        </a:solidFill>
                        <a:latin typeface="Cambria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2558037394"/>
                  </a:ext>
                </a:extLst>
              </a:tr>
              <a:tr h="22966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 dirty="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 dirty="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youth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 dirty="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high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 dirty="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no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 dirty="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fair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 dirty="0">
                          <a:solidFill>
                            <a:srgbClr val="FF000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NO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3700744880"/>
                  </a:ext>
                </a:extLst>
              </a:tr>
              <a:tr h="22966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 dirty="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 dirty="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youth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 dirty="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high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 dirty="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no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 dirty="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excellent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 dirty="0">
                          <a:solidFill>
                            <a:srgbClr val="FF000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NO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717725248"/>
                  </a:ext>
                </a:extLst>
              </a:tr>
              <a:tr h="22966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 dirty="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middle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 dirty="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high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 dirty="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no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 dirty="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fair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 dirty="0">
                          <a:solidFill>
                            <a:srgbClr val="00B05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YES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493349861"/>
                  </a:ext>
                </a:extLst>
              </a:tr>
              <a:tr h="22966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 dirty="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senior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 dirty="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medium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 dirty="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no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 dirty="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fair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 dirty="0">
                          <a:solidFill>
                            <a:srgbClr val="00B05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YES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3574339548"/>
                  </a:ext>
                </a:extLst>
              </a:tr>
              <a:tr h="22966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 dirty="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senior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 dirty="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low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 dirty="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yes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 dirty="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fair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 dirty="0">
                          <a:solidFill>
                            <a:srgbClr val="00B05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YES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61575991"/>
                  </a:ext>
                </a:extLst>
              </a:tr>
              <a:tr h="22966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 dirty="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senior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 dirty="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low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 dirty="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yes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 dirty="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excellent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 dirty="0">
                          <a:solidFill>
                            <a:srgbClr val="FF000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NO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2318882052"/>
                  </a:ext>
                </a:extLst>
              </a:tr>
              <a:tr h="22966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middle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 dirty="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low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 dirty="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yes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 dirty="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excellent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b" latinLnBrk="0" hangingPunct="1"/>
                      <a:r>
                        <a:rPr lang="en-US" sz="1400" kern="1200" dirty="0">
                          <a:solidFill>
                            <a:srgbClr val="00B05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YES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379333808"/>
                  </a:ext>
                </a:extLst>
              </a:tr>
              <a:tr h="22966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 dirty="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youth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 dirty="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medium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 dirty="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no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 dirty="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fair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 dirty="0">
                          <a:solidFill>
                            <a:srgbClr val="FF000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NO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862387324"/>
                  </a:ext>
                </a:extLst>
              </a:tr>
              <a:tr h="22966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youth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low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 dirty="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yes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 dirty="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fair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 dirty="0">
                          <a:solidFill>
                            <a:srgbClr val="00B05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YES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2756108350"/>
                  </a:ext>
                </a:extLst>
              </a:tr>
              <a:tr h="22966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senior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medium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 dirty="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yes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 dirty="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fair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 dirty="0">
                          <a:solidFill>
                            <a:srgbClr val="00B05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YES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204574366"/>
                  </a:ext>
                </a:extLst>
              </a:tr>
              <a:tr h="22966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11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 dirty="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youth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medium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yes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 dirty="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excellent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 dirty="0">
                          <a:solidFill>
                            <a:srgbClr val="00B05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YES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3675187780"/>
                  </a:ext>
                </a:extLst>
              </a:tr>
              <a:tr h="22966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12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 dirty="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middle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 dirty="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medium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 dirty="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no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 dirty="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excellent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 dirty="0">
                          <a:solidFill>
                            <a:srgbClr val="00B05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YES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3964777361"/>
                  </a:ext>
                </a:extLst>
              </a:tr>
              <a:tr h="22966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b" latinLnBrk="0" hangingPunct="1"/>
                      <a:r>
                        <a:rPr lang="en-US" sz="1400" kern="1200" dirty="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13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b" latinLnBrk="0" hangingPunct="1"/>
                      <a:r>
                        <a:rPr lang="en-US" sz="1400" kern="120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middle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b" latinLnBrk="0" hangingPunct="1"/>
                      <a:r>
                        <a:rPr lang="en-US" sz="1400" kern="120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high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b" latinLnBrk="0" hangingPunct="1"/>
                      <a:r>
                        <a:rPr lang="en-US" sz="1400" kern="120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yes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b" latinLnBrk="0" hangingPunct="1"/>
                      <a:r>
                        <a:rPr lang="en-US" sz="1400" kern="1200" dirty="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fair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b" latinLnBrk="0" hangingPunct="1"/>
                      <a:r>
                        <a:rPr lang="en-US" sz="1400" kern="1200" dirty="0">
                          <a:solidFill>
                            <a:srgbClr val="00B05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YES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3647721762"/>
                  </a:ext>
                </a:extLst>
              </a:tr>
              <a:tr h="20993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b" latinLnBrk="0" hangingPunct="1"/>
                      <a:r>
                        <a:rPr lang="en-US" sz="1400" kern="120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14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b" latinLnBrk="0" hangingPunct="1"/>
                      <a:r>
                        <a:rPr lang="en-US" sz="1400" kern="1200" dirty="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senior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b" latinLnBrk="0" hangingPunct="1"/>
                      <a:r>
                        <a:rPr lang="en-US" sz="1400" kern="1200" dirty="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medium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b" latinLnBrk="0" hangingPunct="1"/>
                      <a:r>
                        <a:rPr lang="en-US" sz="1400" kern="1200" dirty="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no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b" latinLnBrk="0" hangingPunct="1"/>
                      <a:r>
                        <a:rPr lang="en-US" sz="1400" kern="1200" dirty="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excellent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b" latinLnBrk="0" hangingPunct="1"/>
                      <a:r>
                        <a:rPr lang="en-US" sz="1400" kern="1200" dirty="0">
                          <a:solidFill>
                            <a:srgbClr val="FF000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NO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59641542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C6FC7C45-FA68-4D1C-95DF-92B2B3E7A571}"/>
              </a:ext>
            </a:extLst>
          </p:cNvPr>
          <p:cNvSpPr txBox="1"/>
          <p:nvPr/>
        </p:nvSpPr>
        <p:spPr>
          <a:xfrm>
            <a:off x="316425" y="1566453"/>
            <a:ext cx="1155914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Consider the following dataset for classifying whether a student will buy a computer based on four attributes: 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Age Income, Student, and Credit Rating.</a:t>
            </a:r>
            <a:endParaRPr lang="en-IN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F2FAF2D-F460-4CA8-9139-CDCA57827305}"/>
              </a:ext>
            </a:extLst>
          </p:cNvPr>
          <p:cNvSpPr txBox="1"/>
          <p:nvPr/>
        </p:nvSpPr>
        <p:spPr>
          <a:xfrm>
            <a:off x="229574" y="6041578"/>
            <a:ext cx="1186394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want to use this dataset to build a decision tree. To determine the root node, we will calculate the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information gain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(IG) using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entropy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14350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BC77E-E5B6-49EE-937D-1817E1F1FC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051" y="171874"/>
            <a:ext cx="10477109" cy="418969"/>
          </a:xfrm>
        </p:spPr>
        <p:txBody>
          <a:bodyPr anchor="ctr">
            <a:normAutofit fontScale="90000"/>
          </a:bodyPr>
          <a:lstStyle/>
          <a:p>
            <a:pPr algn="just"/>
            <a:r>
              <a:rPr lang="en-US" sz="40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Practi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 Question</a:t>
            </a:r>
            <a:endParaRPr lang="en-IN" sz="4000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E6F5F950-0499-4D6E-A38E-4CB67EEEDA57}"/>
              </a:ext>
            </a:extLst>
          </p:cNvPr>
          <p:cNvGraphicFramePr>
            <a:graphicFrameLocks noGrp="1"/>
          </p:cNvGraphicFramePr>
          <p:nvPr/>
        </p:nvGraphicFramePr>
        <p:xfrm>
          <a:off x="2587284" y="2484996"/>
          <a:ext cx="6134687" cy="3438237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868628">
                  <a:extLst>
                    <a:ext uri="{9D8B030D-6E8A-4147-A177-3AD203B41FA5}">
                      <a16:colId xmlns:a16="http://schemas.microsoft.com/office/drawing/2014/main" val="444484754"/>
                    </a:ext>
                  </a:extLst>
                </a:gridCol>
                <a:gridCol w="868628">
                  <a:extLst>
                    <a:ext uri="{9D8B030D-6E8A-4147-A177-3AD203B41FA5}">
                      <a16:colId xmlns:a16="http://schemas.microsoft.com/office/drawing/2014/main" val="1666845086"/>
                    </a:ext>
                  </a:extLst>
                </a:gridCol>
                <a:gridCol w="868628">
                  <a:extLst>
                    <a:ext uri="{9D8B030D-6E8A-4147-A177-3AD203B41FA5}">
                      <a16:colId xmlns:a16="http://schemas.microsoft.com/office/drawing/2014/main" val="3189555284"/>
                    </a:ext>
                  </a:extLst>
                </a:gridCol>
                <a:gridCol w="868628">
                  <a:extLst>
                    <a:ext uri="{9D8B030D-6E8A-4147-A177-3AD203B41FA5}">
                      <a16:colId xmlns:a16="http://schemas.microsoft.com/office/drawing/2014/main" val="338013124"/>
                    </a:ext>
                  </a:extLst>
                </a:gridCol>
                <a:gridCol w="1284847">
                  <a:extLst>
                    <a:ext uri="{9D8B030D-6E8A-4147-A177-3AD203B41FA5}">
                      <a16:colId xmlns:a16="http://schemas.microsoft.com/office/drawing/2014/main" val="3048852983"/>
                    </a:ext>
                  </a:extLst>
                </a:gridCol>
                <a:gridCol w="1375328">
                  <a:extLst>
                    <a:ext uri="{9D8B030D-6E8A-4147-A177-3AD203B41FA5}">
                      <a16:colId xmlns:a16="http://schemas.microsoft.com/office/drawing/2014/main" val="626771594"/>
                    </a:ext>
                  </a:extLst>
                </a:gridCol>
              </a:tblGrid>
              <a:tr h="22966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b="1" kern="1200" dirty="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ID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b="1" kern="1200" dirty="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Age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b="1" kern="1200" dirty="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Income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b="1" kern="1200" dirty="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Student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b="1" kern="1200" dirty="0" err="1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Credit_Rating</a:t>
                      </a:r>
                      <a:endParaRPr lang="en-US" sz="1400" b="1" kern="1200" dirty="0">
                        <a:solidFill>
                          <a:srgbClr val="002060"/>
                        </a:solidFill>
                        <a:latin typeface="Cambria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b="1" kern="1200" dirty="0" err="1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Buys_computer</a:t>
                      </a:r>
                      <a:endParaRPr lang="en-US" sz="1400" b="1" kern="1200" dirty="0">
                        <a:solidFill>
                          <a:srgbClr val="002060"/>
                        </a:solidFill>
                        <a:latin typeface="Cambria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2558037394"/>
                  </a:ext>
                </a:extLst>
              </a:tr>
              <a:tr h="22966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 dirty="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 dirty="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youth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 dirty="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high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 dirty="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no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 dirty="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fair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 dirty="0">
                          <a:solidFill>
                            <a:srgbClr val="FF000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NO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3700744880"/>
                  </a:ext>
                </a:extLst>
              </a:tr>
              <a:tr h="22966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 dirty="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 dirty="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youth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 dirty="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high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 dirty="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no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 dirty="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excellent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 dirty="0">
                          <a:solidFill>
                            <a:srgbClr val="FF000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NO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717725248"/>
                  </a:ext>
                </a:extLst>
              </a:tr>
              <a:tr h="22966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 dirty="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middle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 dirty="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high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 dirty="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no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 dirty="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fair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 dirty="0">
                          <a:solidFill>
                            <a:srgbClr val="00B05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YES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493349861"/>
                  </a:ext>
                </a:extLst>
              </a:tr>
              <a:tr h="22966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 dirty="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senior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 dirty="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medium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 dirty="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no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 dirty="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fair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 dirty="0">
                          <a:solidFill>
                            <a:srgbClr val="00B05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YES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3574339548"/>
                  </a:ext>
                </a:extLst>
              </a:tr>
              <a:tr h="22966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 dirty="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senior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 dirty="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low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 dirty="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yes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 dirty="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fair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 dirty="0">
                          <a:solidFill>
                            <a:srgbClr val="00B05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YES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61575991"/>
                  </a:ext>
                </a:extLst>
              </a:tr>
              <a:tr h="22966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 dirty="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senior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 dirty="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low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 dirty="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yes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 dirty="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excellent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 dirty="0">
                          <a:solidFill>
                            <a:srgbClr val="FF000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NO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2318882052"/>
                  </a:ext>
                </a:extLst>
              </a:tr>
              <a:tr h="22966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middle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 dirty="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low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 dirty="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yes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 dirty="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excellent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b" latinLnBrk="0" hangingPunct="1"/>
                      <a:r>
                        <a:rPr lang="en-US" sz="1400" kern="1200" dirty="0">
                          <a:solidFill>
                            <a:srgbClr val="00B05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YES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379333808"/>
                  </a:ext>
                </a:extLst>
              </a:tr>
              <a:tr h="22966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 dirty="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youth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 dirty="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medium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 dirty="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no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 dirty="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fair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 dirty="0">
                          <a:solidFill>
                            <a:srgbClr val="FF000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NO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862387324"/>
                  </a:ext>
                </a:extLst>
              </a:tr>
              <a:tr h="22966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youth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low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 dirty="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yes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 dirty="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fair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 dirty="0">
                          <a:solidFill>
                            <a:srgbClr val="00B05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YES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2756108350"/>
                  </a:ext>
                </a:extLst>
              </a:tr>
              <a:tr h="22966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senior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medium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 dirty="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yes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 dirty="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fair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 dirty="0">
                          <a:solidFill>
                            <a:srgbClr val="00B05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YES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204574366"/>
                  </a:ext>
                </a:extLst>
              </a:tr>
              <a:tr h="22966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11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 dirty="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youth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medium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yes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 dirty="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excellent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 dirty="0">
                          <a:solidFill>
                            <a:srgbClr val="00B05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YES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3675187780"/>
                  </a:ext>
                </a:extLst>
              </a:tr>
              <a:tr h="22966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12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 dirty="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middle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 dirty="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medium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 dirty="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no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 dirty="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excellent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en-US" sz="1400" kern="1200" dirty="0">
                          <a:solidFill>
                            <a:srgbClr val="00B05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YES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3964777361"/>
                  </a:ext>
                </a:extLst>
              </a:tr>
              <a:tr h="22966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b" latinLnBrk="0" hangingPunct="1"/>
                      <a:r>
                        <a:rPr lang="en-US" sz="1400" kern="1200" dirty="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13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b" latinLnBrk="0" hangingPunct="1"/>
                      <a:r>
                        <a:rPr lang="en-US" sz="1400" kern="120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middle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b" latinLnBrk="0" hangingPunct="1"/>
                      <a:r>
                        <a:rPr lang="en-US" sz="1400" kern="120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high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b" latinLnBrk="0" hangingPunct="1"/>
                      <a:r>
                        <a:rPr lang="en-US" sz="1400" kern="120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yes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b" latinLnBrk="0" hangingPunct="1"/>
                      <a:r>
                        <a:rPr lang="en-US" sz="1400" kern="1200" dirty="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fair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b" latinLnBrk="0" hangingPunct="1"/>
                      <a:r>
                        <a:rPr lang="en-US" sz="1400" kern="1200" dirty="0">
                          <a:solidFill>
                            <a:srgbClr val="00B05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YES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3647721762"/>
                  </a:ext>
                </a:extLst>
              </a:tr>
              <a:tr h="20993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b" latinLnBrk="0" hangingPunct="1"/>
                      <a:r>
                        <a:rPr lang="en-US" sz="1400" kern="120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14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b" latinLnBrk="0" hangingPunct="1"/>
                      <a:r>
                        <a:rPr lang="en-US" sz="1400" kern="1200" dirty="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senior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b" latinLnBrk="0" hangingPunct="1"/>
                      <a:r>
                        <a:rPr lang="en-US" sz="1400" kern="1200" dirty="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medium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b" latinLnBrk="0" hangingPunct="1"/>
                      <a:r>
                        <a:rPr lang="en-US" sz="1400" kern="1200" dirty="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no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b" latinLnBrk="0" hangingPunct="1"/>
                      <a:r>
                        <a:rPr lang="en-US" sz="1400" kern="1200" dirty="0">
                          <a:solidFill>
                            <a:srgbClr val="00206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excellent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b" latinLnBrk="0" hangingPunct="1"/>
                      <a:r>
                        <a:rPr lang="en-US" sz="1400" kern="1200" dirty="0">
                          <a:solidFill>
                            <a:srgbClr val="FF0000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NO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59641542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C6FC7C45-FA68-4D1C-95DF-92B2B3E7A571}"/>
              </a:ext>
            </a:extLst>
          </p:cNvPr>
          <p:cNvSpPr txBox="1"/>
          <p:nvPr/>
        </p:nvSpPr>
        <p:spPr>
          <a:xfrm>
            <a:off x="316425" y="1566453"/>
            <a:ext cx="1155914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Consider the following dataset for classifying whether a student will buy a computer based on four attributes: 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Age Income, Student, and Credit Rating.</a:t>
            </a:r>
            <a:endParaRPr lang="en-IN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F2FAF2D-F460-4CA8-9139-CDCA57827305}"/>
              </a:ext>
            </a:extLst>
          </p:cNvPr>
          <p:cNvSpPr txBox="1"/>
          <p:nvPr/>
        </p:nvSpPr>
        <p:spPr>
          <a:xfrm>
            <a:off x="229574" y="6041578"/>
            <a:ext cx="1186394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want to use this dataset to build a decision tree. To determine the root node, we will calculate the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information gain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(IG) using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entropy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80205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DB44D-CA94-4977-9116-CCAFB42CD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997" y="640822"/>
            <a:ext cx="3962219" cy="558314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4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GINI INDEX</a:t>
            </a:r>
          </a:p>
        </p:txBody>
      </p:sp>
      <p:graphicFrame>
        <p:nvGraphicFramePr>
          <p:cNvPr id="35" name="TextBox 4">
            <a:extLst>
              <a:ext uri="{FF2B5EF4-FFF2-40B4-BE49-F238E27FC236}">
                <a16:creationId xmlns:a16="http://schemas.microsoft.com/office/drawing/2014/main" id="{CC819AD2-9E27-CF90-177C-7D427E034B9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88384761"/>
              </p:ext>
            </p:extLst>
          </p:nvPr>
        </p:nvGraphicFramePr>
        <p:xfrm>
          <a:off x="4377216" y="763852"/>
          <a:ext cx="7087953" cy="53302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37383E6C-5EEB-4E39-AEED-9CCCB44B323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13120" y="5201169"/>
            <a:ext cx="3302335" cy="892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234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BC77E-E5B6-49EE-937D-1817E1F1FC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051" y="171874"/>
            <a:ext cx="10477109" cy="418969"/>
          </a:xfrm>
        </p:spPr>
        <p:txBody>
          <a:bodyPr anchor="ctr">
            <a:normAutofit fontScale="90000"/>
          </a:bodyPr>
          <a:lstStyle/>
          <a:p>
            <a:pPr algn="just"/>
            <a:r>
              <a:rPr lang="en-US" sz="40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Problem on Gini Index</a:t>
            </a:r>
            <a:endParaRPr lang="en-IN" sz="4000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6FC7C45-FA68-4D1C-95DF-92B2B3E7A571}"/>
              </a:ext>
            </a:extLst>
          </p:cNvPr>
          <p:cNvSpPr txBox="1"/>
          <p:nvPr/>
        </p:nvSpPr>
        <p:spPr>
          <a:xfrm>
            <a:off x="316425" y="1003746"/>
            <a:ext cx="1155914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Consider the following small dataset for classifying whether a person will play tennis based on two attributes: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Outlook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Wind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IN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F2FAF2D-F460-4CA8-9139-CDCA57827305}"/>
              </a:ext>
            </a:extLst>
          </p:cNvPr>
          <p:cNvSpPr txBox="1"/>
          <p:nvPr/>
        </p:nvSpPr>
        <p:spPr>
          <a:xfrm>
            <a:off x="316425" y="5410311"/>
            <a:ext cx="1186394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want to use the Gini Index to determine the best attribute for the root node..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A18898A-2D0A-4321-A176-DD1F7C5450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2210" y="1711632"/>
            <a:ext cx="9540763" cy="3698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1111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BC77E-E5B6-49EE-937D-1817E1F1FC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051" y="171874"/>
            <a:ext cx="10477109" cy="447104"/>
          </a:xfrm>
        </p:spPr>
        <p:txBody>
          <a:bodyPr anchor="ctr">
            <a:normAutofit fontScale="90000"/>
          </a:bodyPr>
          <a:lstStyle/>
          <a:p>
            <a:pPr algn="just"/>
            <a:r>
              <a:rPr lang="en-US" sz="40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Solution</a:t>
            </a:r>
            <a:endParaRPr lang="en-IN" sz="4000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A6EF034-848B-4F13-A6E5-937D35341F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051" y="1034871"/>
            <a:ext cx="6202971" cy="478825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8E69AA8-EF52-4CEC-B81B-9967EB1147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5795" y="1534704"/>
            <a:ext cx="4876800" cy="2613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5484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BC77E-E5B6-49EE-937D-1817E1F1FC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051" y="171874"/>
            <a:ext cx="10477109" cy="1003532"/>
          </a:xfrm>
        </p:spPr>
        <p:txBody>
          <a:bodyPr anchor="ctr">
            <a:normAutofit/>
          </a:bodyPr>
          <a:lstStyle/>
          <a:p>
            <a:pPr algn="just"/>
            <a:r>
              <a:rPr lang="en-US" sz="4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Solution</a:t>
            </a:r>
            <a:endParaRPr lang="en-IN" sz="4000" b="0" i="0" dirty="0"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7A803D6-7C81-4302-8875-9FC68A3D90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07" y="-20355"/>
            <a:ext cx="5979655" cy="37528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E027DB8-1ABA-4B82-A76A-D39A850006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36" y="3770932"/>
            <a:ext cx="5610225" cy="306388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6F7BD23-C334-4579-B1FD-C312642557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4292" y="-14514"/>
            <a:ext cx="6126614" cy="390525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0F40D03-09BB-4DDF-8A49-695C8DEDE5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84140" y="3890736"/>
            <a:ext cx="5246917" cy="91475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F0F5892-150A-4DB7-A330-88C79E86D4D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63543" y="4805495"/>
            <a:ext cx="6162675" cy="1953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08432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BC77E-E5B6-49EE-937D-1817E1F1FC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051" y="228143"/>
            <a:ext cx="10477109" cy="447105"/>
          </a:xfrm>
        </p:spPr>
        <p:txBody>
          <a:bodyPr anchor="ctr">
            <a:normAutofit fontScale="90000"/>
          </a:bodyPr>
          <a:lstStyle/>
          <a:p>
            <a:pPr algn="just"/>
            <a:r>
              <a:rPr lang="en-US" sz="40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ADVANTAGES and DISADVANTAGES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0D0506C-10BA-4FBE-9498-131B7C02E8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050" y="886914"/>
            <a:ext cx="11559150" cy="5483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8459892"/>
      </p:ext>
    </p:extLst>
  </p:cSld>
  <p:clrMapOvr>
    <a:masterClrMapping/>
  </p:clrMapOvr>
</p:sld>
</file>

<file path=ppt/theme/theme1.xml><?xml version="1.0" encoding="utf-8"?>
<a:theme xmlns:a="http://schemas.openxmlformats.org/drawingml/2006/main" name="ChronicleVTI">
  <a:themeElements>
    <a:clrScheme name="Chronicle">
      <a:dk1>
        <a:srgbClr val="000000"/>
      </a:dk1>
      <a:lt1>
        <a:srgbClr val="FFFFFF"/>
      </a:lt1>
      <a:dk2>
        <a:srgbClr val="1C1C32"/>
      </a:dk2>
      <a:lt2>
        <a:srgbClr val="F8F4F1"/>
      </a:lt2>
      <a:accent1>
        <a:srgbClr val="734B67"/>
      </a:accent1>
      <a:accent2>
        <a:srgbClr val="959EBB"/>
      </a:accent2>
      <a:accent3>
        <a:srgbClr val="596781"/>
      </a:accent3>
      <a:accent4>
        <a:srgbClr val="7F6E8C"/>
      </a:accent4>
      <a:accent5>
        <a:srgbClr val="DB9A8F"/>
      </a:accent5>
      <a:accent6>
        <a:srgbClr val="C29AB1"/>
      </a:accent6>
      <a:hlink>
        <a:srgbClr val="778BA2"/>
      </a:hlink>
      <a:folHlink>
        <a:srgbClr val="A27C99"/>
      </a:folHlink>
    </a:clrScheme>
    <a:fontScheme name="Univers Calisto">
      <a:majorFont>
        <a:latin typeface="Univers Condensed"/>
        <a:ea typeface=""/>
        <a:cs typeface=""/>
      </a:majorFont>
      <a:minorFont>
        <a:latin typeface="Calisto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 w="12700" cap="flat" cmpd="sng" algn="ctr">
          <a:noFill/>
          <a:prstDash val="solid"/>
          <a:miter lim="800000"/>
        </a:ln>
        <a:effectLst/>
        <a:extLst>
          <a:ext uri="{91240B29-F687-4F45-9708-019B960494DF}">
            <a14:hiddenLine xmlns:a14="http://schemas.microsoft.com/office/drawing/2010/main" w="12700" cap="flat" cmpd="sng" algn="ctr">
              <a:solidFill>
                <a:schemeClr val="accent1">
                  <a:shade val="50000"/>
                </a:schemeClr>
              </a:solidFill>
              <a:prstDash val="solid"/>
              <a:miter lim="800000"/>
            </a14:hiddenLine>
          </a:ext>
        </a:ex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ChronicleVTI" id="{508E4D90-5116-4BF0-876B-3F422DD1F65F}" vid="{AA21DC3D-92A8-43A4-8358-ED428371CD5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1354</Words>
  <Application>Microsoft Office PowerPoint</Application>
  <PresentationFormat>Widescreen</PresentationFormat>
  <Paragraphs>333</Paragraphs>
  <Slides>29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41" baseType="lpstr">
      <vt:lpstr>Arial</vt:lpstr>
      <vt:lpstr>Calisto MT</vt:lpstr>
      <vt:lpstr>Cambria</vt:lpstr>
      <vt:lpstr>erdana</vt:lpstr>
      <vt:lpstr>inter-regular</vt:lpstr>
      <vt:lpstr>Monotype Sorts</vt:lpstr>
      <vt:lpstr>Nunito</vt:lpstr>
      <vt:lpstr>Times New Roman</vt:lpstr>
      <vt:lpstr>Univers Condensed</vt:lpstr>
      <vt:lpstr>Wingdings</vt:lpstr>
      <vt:lpstr>ChronicleVTI</vt:lpstr>
      <vt:lpstr>Document</vt:lpstr>
      <vt:lpstr>Artificial Intelligence and Machine Learning</vt:lpstr>
      <vt:lpstr>Logistic Regression v/s Decision Tree Classification</vt:lpstr>
      <vt:lpstr>DECISION TREE CLASSIFICATION</vt:lpstr>
      <vt:lpstr> Why Decision Trees? </vt:lpstr>
      <vt:lpstr>  Decision Tree Terminologies  </vt:lpstr>
      <vt:lpstr>  How is Decision Tree formed?   </vt:lpstr>
      <vt:lpstr>How does Decision Tree Algorithm Works?</vt:lpstr>
      <vt:lpstr>Attribute Selection Measures</vt:lpstr>
      <vt:lpstr>Attribute Selection Measures</vt:lpstr>
      <vt:lpstr>Apply Model to Test Data</vt:lpstr>
      <vt:lpstr>Apply Model to Test Data</vt:lpstr>
      <vt:lpstr>Apply Model to Test Data</vt:lpstr>
      <vt:lpstr>Apply Model to Test Data</vt:lpstr>
      <vt:lpstr>Apply Model to Test Data</vt:lpstr>
      <vt:lpstr>Measures for Node Impurity</vt:lpstr>
      <vt:lpstr>INFORMATION GAIN</vt:lpstr>
      <vt:lpstr>INFORMATION GAIN</vt:lpstr>
      <vt:lpstr>INFORMATION GAIN</vt:lpstr>
      <vt:lpstr>Problem Statement</vt:lpstr>
      <vt:lpstr>Solution</vt:lpstr>
      <vt:lpstr>Solution (contd..)</vt:lpstr>
      <vt:lpstr>Solution (contd..)</vt:lpstr>
      <vt:lpstr>Practice Question</vt:lpstr>
      <vt:lpstr>Practice Question</vt:lpstr>
      <vt:lpstr>GINI INDEX</vt:lpstr>
      <vt:lpstr>Problem on Gini Index</vt:lpstr>
      <vt:lpstr>Solution</vt:lpstr>
      <vt:lpstr>Solution</vt:lpstr>
      <vt:lpstr>ADVANTAGES and DISADVANTAGES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Artificial Intelligence and Machine Learning</dc:title>
  <dc:creator>Ishan Budhiraja</dc:creator>
  <cp:lastModifiedBy>Ishan Budhiraja</cp:lastModifiedBy>
  <cp:revision>1</cp:revision>
  <dcterms:created xsi:type="dcterms:W3CDTF">2025-08-24T15:09:16Z</dcterms:created>
  <dcterms:modified xsi:type="dcterms:W3CDTF">2025-08-24T16:26:07Z</dcterms:modified>
</cp:coreProperties>
</file>