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523" r:id="rId3"/>
    <p:sldId id="524" r:id="rId4"/>
    <p:sldId id="529" r:id="rId5"/>
    <p:sldId id="525" r:id="rId6"/>
    <p:sldId id="526" r:id="rId7"/>
    <p:sldId id="530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68" d="100"/>
          <a:sy n="68" d="100"/>
        </p:scale>
        <p:origin x="73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Ishan Budhiraja" userId="eb133298-5430-499e-863b-c83ca00bb7f6" providerId="ADAL" clId="{86CB6AF9-20FB-4A7E-838F-E2FB39E2DE7A}"/>
    <pc:docChg chg="custSel delSld modSld">
      <pc:chgData name="Ishan Budhiraja" userId="eb133298-5430-499e-863b-c83ca00bb7f6" providerId="ADAL" clId="{86CB6AF9-20FB-4A7E-838F-E2FB39E2DE7A}" dt="2025-08-28T09:29:07.199" v="36" actId="1036"/>
      <pc:docMkLst>
        <pc:docMk/>
      </pc:docMkLst>
      <pc:sldChg chg="addSp delSp modSp mod">
        <pc:chgData name="Ishan Budhiraja" userId="eb133298-5430-499e-863b-c83ca00bb7f6" providerId="ADAL" clId="{86CB6AF9-20FB-4A7E-838F-E2FB39E2DE7A}" dt="2025-08-28T09:29:07.199" v="36" actId="1036"/>
        <pc:sldMkLst>
          <pc:docMk/>
          <pc:sldMk cId="4102083852" sldId="530"/>
        </pc:sldMkLst>
        <pc:spChg chg="del">
          <ac:chgData name="Ishan Budhiraja" userId="eb133298-5430-499e-863b-c83ca00bb7f6" providerId="ADAL" clId="{86CB6AF9-20FB-4A7E-838F-E2FB39E2DE7A}" dt="2025-08-28T09:27:28.621" v="0" actId="478"/>
          <ac:spMkLst>
            <pc:docMk/>
            <pc:sldMk cId="4102083852" sldId="530"/>
            <ac:spMk id="10" creationId="{706476D9-A6DF-4D68-9680-8329A6194D72}"/>
          </ac:spMkLst>
        </pc:spChg>
        <pc:spChg chg="add mod">
          <ac:chgData name="Ishan Budhiraja" userId="eb133298-5430-499e-863b-c83ca00bb7f6" providerId="ADAL" clId="{86CB6AF9-20FB-4A7E-838F-E2FB39E2DE7A}" dt="2025-08-28T09:29:07.199" v="36" actId="1036"/>
          <ac:spMkLst>
            <pc:docMk/>
            <pc:sldMk cId="4102083852" sldId="530"/>
            <ac:spMk id="11" creationId="{11A30841-4AB0-429B-9C12-AB3A8E6C3DDF}"/>
          </ac:spMkLst>
        </pc:spChg>
        <pc:spChg chg="del">
          <ac:chgData name="Ishan Budhiraja" userId="eb133298-5430-499e-863b-c83ca00bb7f6" providerId="ADAL" clId="{86CB6AF9-20FB-4A7E-838F-E2FB39E2DE7A}" dt="2025-08-28T09:27:31.585" v="1" actId="478"/>
          <ac:spMkLst>
            <pc:docMk/>
            <pc:sldMk cId="4102083852" sldId="530"/>
            <ac:spMk id="12" creationId="{6D4383B5-3B1F-43F3-BB73-AABCC12475AB}"/>
          </ac:spMkLst>
        </pc:spChg>
      </pc:sldChg>
      <pc:sldChg chg="del">
        <pc:chgData name="Ishan Budhiraja" userId="eb133298-5430-499e-863b-c83ca00bb7f6" providerId="ADAL" clId="{86CB6AF9-20FB-4A7E-838F-E2FB39E2DE7A}" dt="2025-08-28T09:27:33.741" v="2" actId="47"/>
        <pc:sldMkLst>
          <pc:docMk/>
          <pc:sldMk cId="1023823369" sldId="531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BB6B90-D445-4E8F-983B-1DE938D759B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CD29B24-34E1-445D-91FF-193C448B292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F23278E-FDD5-4E7D-A03D-D70574F70C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3D7FDA-6DB1-450E-9107-82BC4828D489}" type="datetimeFigureOut">
              <a:rPr lang="en-IN" smtClean="0"/>
              <a:t>28-08-2025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5B3A00-8D69-41B8-8C86-7E7DA56710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B9DD69C-5B3B-4608-9D41-3D7CEC323B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EE0B5-1CA4-40CC-88D5-5E8927096C4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275120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0060E8-BF85-401C-B6E4-ABF7119854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23D3F6-4CEE-40BE-9A02-AB26DC1DDD7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239161C-926C-4A7B-90C8-686A8A8C97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3D7FDA-6DB1-450E-9107-82BC4828D489}" type="datetimeFigureOut">
              <a:rPr lang="en-IN" smtClean="0"/>
              <a:t>28-08-2025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A02A4A-9590-411D-9A59-F55FAE30CB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D7396A5-0AFC-4557-A6DB-6AE94BF0A0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EE0B5-1CA4-40CC-88D5-5E8927096C4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425415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5CB163-3506-4730-B54A-52BDD77F62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D2DB61E-2D1E-415C-9682-D08FB5ADB99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65E419-15DC-4BB8-901B-C6EFC1AF28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3D7FDA-6DB1-450E-9107-82BC4828D489}" type="datetimeFigureOut">
              <a:rPr lang="en-IN" smtClean="0"/>
              <a:t>28-08-2025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EF57B5-AE69-4F0C-966A-EB245B9B7A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3975479-331D-4496-AC91-1B5E947915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EE0B5-1CA4-40CC-88D5-5E8927096C4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2760944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67DC1F-FF12-4284-A103-187CB0C472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D15E15-33AB-4CDA-A223-7C01769EEB9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2599C91-6418-4027-A686-C2153E74B5A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E8B0745-9703-40A1-B7BD-6A77C4A9E7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3D7FDA-6DB1-450E-9107-82BC4828D489}" type="datetimeFigureOut">
              <a:rPr lang="en-IN" smtClean="0"/>
              <a:t>28-08-2025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2EE9BE8-DC0E-4695-83E0-EEF19006B6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A382077-0DD4-48C5-8F52-D50C260482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EE0B5-1CA4-40CC-88D5-5E8927096C4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535373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1539BF-5B68-4E22-8021-ED11B79988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45BCFAB-29D2-44AD-8517-4D260CF199E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8EC4311-8C39-4AB5-81B2-E5A10F3533D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4EE3ACE-C91B-4297-BA08-1551E167806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077144F-53B3-4D2E-89D9-B51B232A099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338C96A-E9F1-4D1C-A35B-C83F859F80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3D7FDA-6DB1-450E-9107-82BC4828D489}" type="datetimeFigureOut">
              <a:rPr lang="en-IN" smtClean="0"/>
              <a:t>28-08-2025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29EEB99-30F8-449E-B0D0-CF97365FDF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4F4CA79-1E80-420B-85F3-EDB3232171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EE0B5-1CA4-40CC-88D5-5E8927096C4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20026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C0A031-43DD-4EE4-BCA8-1400C509B0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31E46DA-0413-4C26-B298-BB28B0F227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3D7FDA-6DB1-450E-9107-82BC4828D489}" type="datetimeFigureOut">
              <a:rPr lang="en-IN" smtClean="0"/>
              <a:t>28-08-2025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FBD29A7-820C-4FF8-95C2-56D9606032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75E65DA-4ED4-4CC3-88A7-E773762FBF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EE0B5-1CA4-40CC-88D5-5E8927096C4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705827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ACE7FBD-44CF-4B56-A680-7BDECCFCDE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3D7FDA-6DB1-450E-9107-82BC4828D489}" type="datetimeFigureOut">
              <a:rPr lang="en-IN" smtClean="0"/>
              <a:t>28-08-2025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472430C-03B1-4EA2-97C9-1A05DC52AB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26F4719-6021-469F-B356-45DD11E779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EE0B5-1CA4-40CC-88D5-5E8927096C4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561105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C2E62B-0511-499E-9ACB-F324FDFABF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5B6C45-4780-48CF-9B42-B5269683F3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0A1874B-6311-4C23-B356-2EEA553C80B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F2472D0-87ED-4265-A83A-F82D6FEC7F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3D7FDA-6DB1-450E-9107-82BC4828D489}" type="datetimeFigureOut">
              <a:rPr lang="en-IN" smtClean="0"/>
              <a:t>28-08-2025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AEC6364-7505-47BE-A7C4-DC1AA5561F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0A14418-1692-40B2-9F55-AA8C997D06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EE0B5-1CA4-40CC-88D5-5E8927096C4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92516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9D1480-AD23-40EF-9C96-5FAAC49072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BE73D37-C441-4D14-9A76-0719708E853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4D8A29C-821F-4E28-9E4D-80627E8FE47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77C208F-6033-4C67-A422-627E76F7BC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3D7FDA-6DB1-450E-9107-82BC4828D489}" type="datetimeFigureOut">
              <a:rPr lang="en-IN" smtClean="0"/>
              <a:t>28-08-2025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5F3FA74-AB2B-4A56-9F5D-093DE493B6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38E95A7-8560-4D32-BE3B-BC7484B484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EE0B5-1CA4-40CC-88D5-5E8927096C4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330992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CD96BA-8F6B-4D0F-AD2D-84789B3812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7D87B7B-572D-4B17-AC36-CD9477BA2C5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44967BB-73FF-4098-8BDC-5A192E6C55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3D7FDA-6DB1-450E-9107-82BC4828D489}" type="datetimeFigureOut">
              <a:rPr lang="en-IN" smtClean="0"/>
              <a:t>28-08-2025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61A7FF-34DC-4E1D-94CA-1A0A158EF2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88F780C-E69B-401C-A131-D3262BDCE3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EE0B5-1CA4-40CC-88D5-5E8927096C4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031008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D685902-1C3C-43FB-AEBA-A69F1D35AE7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24A2BF8-72C6-4DCC-A4A9-F805DCDD5E2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C06F526-F54E-418E-8B82-8ED094D8B2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3D7FDA-6DB1-450E-9107-82BC4828D489}" type="datetimeFigureOut">
              <a:rPr lang="en-IN" smtClean="0"/>
              <a:t>28-08-2025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47A2B64-E6D3-4EA6-84C0-C4A501397E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0929C0-8DD9-460E-8017-9627CE980C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EE0B5-1CA4-40CC-88D5-5E8927096C4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364864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D04F413-1BD9-4E13-A27F-CF0049CD3D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A8EF6FD-766C-4045-A576-3B5852CBC99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9820EB-3375-4ED4-9FEB-B206442D448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3D7FDA-6DB1-450E-9107-82BC4828D489}" type="datetimeFigureOut">
              <a:rPr lang="en-IN" smtClean="0"/>
              <a:t>28-08-2025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03C0EE4-C774-41D1-B3EE-E479AF5840D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8A39434-263E-426A-9279-DE19352C757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AEE0B5-1CA4-40CC-88D5-5E8927096C4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005851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4E1BEB12-92AF-4445-98AD-4C7756E7C9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0522C2C-7B5C-48A7-A969-03941E5D2E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Freeform 13">
            <a:extLst>
              <a:ext uri="{FF2B5EF4-FFF2-40B4-BE49-F238E27FC236}">
                <a16:creationId xmlns:a16="http://schemas.microsoft.com/office/drawing/2014/main" id="{9C682A1A-5B2D-4111-BBD6-620165633E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769476" y="220196"/>
            <a:ext cx="9422524" cy="6637806"/>
          </a:xfrm>
          <a:custGeom>
            <a:avLst/>
            <a:gdLst>
              <a:gd name="connsiteX0" fmla="*/ 4929467 w 8191500"/>
              <a:gd name="connsiteY0" fmla="*/ 0 h 5770597"/>
              <a:gd name="connsiteX1" fmla="*/ 8065066 w 8191500"/>
              <a:gd name="connsiteY1" fmla="*/ 1118513 h 5770597"/>
              <a:gd name="connsiteX2" fmla="*/ 8191500 w 8191500"/>
              <a:gd name="connsiteY2" fmla="*/ 1227339 h 5770597"/>
              <a:gd name="connsiteX3" fmla="*/ 8191500 w 8191500"/>
              <a:gd name="connsiteY3" fmla="*/ 5770597 h 5770597"/>
              <a:gd name="connsiteX4" fmla="*/ 79523 w 8191500"/>
              <a:gd name="connsiteY4" fmla="*/ 5770597 h 5770597"/>
              <a:gd name="connsiteX5" fmla="*/ 56799 w 8191500"/>
              <a:gd name="connsiteY5" fmla="*/ 5644158 h 5770597"/>
              <a:gd name="connsiteX6" fmla="*/ 0 w 8191500"/>
              <a:gd name="connsiteY6" fmla="*/ 4898209 h 5770597"/>
              <a:gd name="connsiteX7" fmla="*/ 4929467 w 8191500"/>
              <a:gd name="connsiteY7" fmla="*/ 0 h 57705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191500" h="5770597">
                <a:moveTo>
                  <a:pt x="4929467" y="0"/>
                </a:moveTo>
                <a:cubicBezTo>
                  <a:pt x="6120547" y="0"/>
                  <a:pt x="7212963" y="419755"/>
                  <a:pt x="8065066" y="1118513"/>
                </a:cubicBezTo>
                <a:lnTo>
                  <a:pt x="8191500" y="1227339"/>
                </a:lnTo>
                <a:lnTo>
                  <a:pt x="8191500" y="5770597"/>
                </a:lnTo>
                <a:lnTo>
                  <a:pt x="79523" y="5770597"/>
                </a:lnTo>
                <a:lnTo>
                  <a:pt x="56799" y="5644158"/>
                </a:lnTo>
                <a:cubicBezTo>
                  <a:pt x="19398" y="5400934"/>
                  <a:pt x="0" y="5151822"/>
                  <a:pt x="0" y="4898209"/>
                </a:cubicBezTo>
                <a:cubicBezTo>
                  <a:pt x="0" y="2193003"/>
                  <a:pt x="2206998" y="0"/>
                  <a:pt x="4929467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D6EE29F2-D77F-4BD0-A20B-334D316A1C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09800" y="2099696"/>
            <a:ext cx="1942241" cy="1889551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Arc 15">
            <a:extLst>
              <a:ext uri="{FF2B5EF4-FFF2-40B4-BE49-F238E27FC236}">
                <a16:creationId xmlns:a16="http://schemas.microsoft.com/office/drawing/2014/main" id="{22D09ED2-868F-42C6-866E-F92E0CEF31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520172">
            <a:off x="1613162" y="1492572"/>
            <a:ext cx="2987899" cy="2987899"/>
          </a:xfrm>
          <a:prstGeom prst="arc">
            <a:avLst>
              <a:gd name="adj1" fmla="val 14455503"/>
              <a:gd name="adj2" fmla="val 227775"/>
            </a:avLst>
          </a:prstGeom>
          <a:ln w="127000" cap="rnd">
            <a:solidFill>
              <a:schemeClr val="accent4"/>
            </a:solidFill>
            <a:prstDash val="dash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2828BDF-DAAF-48A2-9EF3-385E2AFAFF9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11717" y="2838019"/>
            <a:ext cx="7125295" cy="1933183"/>
          </a:xfrm>
        </p:spPr>
        <p:txBody>
          <a:bodyPr>
            <a:normAutofit/>
          </a:bodyPr>
          <a:lstStyle/>
          <a:p>
            <a:pPr algn="r"/>
            <a:r>
              <a:rPr lang="en-US" dirty="0"/>
              <a:t>Artificial Intelligence and Machine Learning</a:t>
            </a:r>
            <a:endParaRPr lang="en-IN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ACD5962-8240-4AF5-9E2C-EF35129C223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273285" y="4910441"/>
            <a:ext cx="7644627" cy="909460"/>
          </a:xfrm>
        </p:spPr>
        <p:txBody>
          <a:bodyPr>
            <a:normAutofit/>
          </a:bodyPr>
          <a:lstStyle/>
          <a:p>
            <a:pPr algn="r" defTabSz="919163"/>
            <a:r>
              <a:rPr lang="en-US" sz="3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Module 2                          Lecture -2</a:t>
            </a:r>
            <a:endParaRPr lang="en-IN" sz="3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379080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roup 28">
            <a:extLst>
              <a:ext uri="{FF2B5EF4-FFF2-40B4-BE49-F238E27FC236}">
                <a16:creationId xmlns:a16="http://schemas.microsoft.com/office/drawing/2014/main" id="{7024687B-3153-123C-0A8C-D7D007FAF1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1" y="-29768"/>
            <a:ext cx="12202175" cy="1519356"/>
            <a:chOff x="-1" y="-29768"/>
            <a:chExt cx="12202175" cy="1519356"/>
          </a:xfrm>
        </p:grpSpPr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8D6305F5-7509-0BF5-12D3-30451FCD732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5341412" y="-5371175"/>
              <a:ext cx="1519350" cy="12202174"/>
            </a:xfrm>
            <a:prstGeom prst="rect">
              <a:avLst/>
            </a:prstGeom>
            <a:gradFill>
              <a:gsLst>
                <a:gs pos="0">
                  <a:schemeClr val="accent5"/>
                </a:gs>
                <a:gs pos="100000">
                  <a:schemeClr val="accent2"/>
                </a:gs>
              </a:gsLst>
              <a:lin ang="102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endParaRPr>
            </a:p>
          </p:txBody>
        </p: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471C5C7A-6D55-5B27-646E-39C962693C3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8917093" y="-1801610"/>
              <a:ext cx="1507122" cy="5063040"/>
            </a:xfrm>
            <a:prstGeom prst="rect">
              <a:avLst/>
            </a:prstGeom>
            <a:gradFill>
              <a:gsLst>
                <a:gs pos="59000">
                  <a:schemeClr val="accent5">
                    <a:lumMod val="60000"/>
                    <a:lumOff val="40000"/>
                    <a:alpha val="0"/>
                  </a:schemeClr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12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endParaRPr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F3B3B1F4-948C-963C-E6EA-60CF7FBFA2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3100712" y="-3130481"/>
              <a:ext cx="1519356" cy="7720782"/>
            </a:xfrm>
            <a:prstGeom prst="rect">
              <a:avLst/>
            </a:prstGeom>
            <a:gradFill>
              <a:gsLst>
                <a:gs pos="29000">
                  <a:schemeClr val="accent5">
                    <a:lumMod val="60000"/>
                    <a:lumOff val="40000"/>
                    <a:alpha val="0"/>
                  </a:schemeClr>
                </a:gs>
                <a:gs pos="100000">
                  <a:schemeClr val="accent5">
                    <a:lumMod val="75000"/>
                  </a:schemeClr>
                </a:gs>
              </a:gsLst>
              <a:lin ang="12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endParaRPr>
            </a:p>
          </p:txBody>
        </p:sp>
      </p:grpSp>
      <p:sp>
        <p:nvSpPr>
          <p:cNvPr id="9" name="Title 1">
            <a:extLst>
              <a:ext uri="{FF2B5EF4-FFF2-40B4-BE49-F238E27FC236}">
                <a16:creationId xmlns:a16="http://schemas.microsoft.com/office/drawing/2014/main" id="{11567AB7-FC3E-4DEF-8DC5-D1AEDB9456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0155" y="344658"/>
            <a:ext cx="11108982" cy="1003532"/>
          </a:xfrm>
        </p:spPr>
        <p:txBody>
          <a:bodyPr anchor="ctr">
            <a:normAutofit/>
          </a:bodyPr>
          <a:lstStyle/>
          <a:p>
            <a:pPr algn="l" fontAlgn="base"/>
            <a:r>
              <a:rPr lang="en-US" sz="3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Random Forest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12D63B5-292F-48DC-8A31-5237A544FE21}"/>
              </a:ext>
            </a:extLst>
          </p:cNvPr>
          <p:cNvSpPr txBox="1"/>
          <p:nvPr/>
        </p:nvSpPr>
        <p:spPr>
          <a:xfrm>
            <a:off x="119294" y="1533615"/>
            <a:ext cx="7224041" cy="53245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82563" marR="0" lvl="0" indent="-182563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Random Forest is a supervised machine learning technique and can be used for both Classification and Regression problems. </a:t>
            </a:r>
          </a:p>
          <a:p>
            <a:pPr marL="182563" marR="0" lvl="0" indent="-182563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563" marR="0" lvl="0" indent="-182563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2B2A29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It is based on the concept of 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ensemble learning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2B2A29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,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2B2A29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 which is a process of </a:t>
            </a:r>
            <a:r>
              <a:rPr kumimoji="0" lang="en-US" sz="2000" b="0" i="1" u="none" strike="noStrike" kern="1200" cap="none" spc="0" normalizeH="0" baseline="0" noProof="0" dirty="0">
                <a:ln>
                  <a:noFill/>
                </a:ln>
                <a:solidFill>
                  <a:srgbClr val="2B2A29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combining multiple classifiers to solve a complex problem and to improve the performance of the model.</a:t>
            </a:r>
          </a:p>
          <a:p>
            <a:pPr marL="182563" marR="0" lvl="0" indent="-182563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000" b="0" i="1" u="none" strike="noStrike" kern="1200" cap="none" spc="0" normalizeH="0" baseline="0" noProof="0" dirty="0">
              <a:ln>
                <a:noFill/>
              </a:ln>
              <a:solidFill>
                <a:srgbClr val="2B2A29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563" marR="0" lvl="0" indent="-182563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Random Forest is a classifier that contains a number of decision trees on various subsets of the given dataset and takes the average to improve the predictive accuracy of that dataset.</a:t>
            </a:r>
          </a:p>
          <a:p>
            <a:pPr marL="182563" marR="0" lvl="0" indent="-182563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563" marR="0" lvl="0" indent="-182563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2B2A29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Instead of relying on one decision tree, the random forest takes the prediction from each tree and based on the majority votes of predictions, and it predicts the final output.</a:t>
            </a:r>
          </a:p>
          <a:p>
            <a:pPr marL="182563" marR="0" lvl="0" indent="-182563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2B2A29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563" marR="0" lvl="0" indent="-182563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The greater number of trees in the forest leads to higher accuracy and prevents the problem of overfitting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2B2A29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.</a:t>
            </a:r>
            <a:endParaRPr kumimoji="0" lang="en-IN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pic>
        <p:nvPicPr>
          <p:cNvPr id="10242" name="Picture 2" descr="Random Forest Algorithm">
            <a:extLst>
              <a:ext uri="{FF2B5EF4-FFF2-40B4-BE49-F238E27FC236}">
                <a16:creationId xmlns:a16="http://schemas.microsoft.com/office/drawing/2014/main" id="{0D0C5B09-727D-4323-B36B-99DFAD8270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2250" y="1864010"/>
            <a:ext cx="4634522" cy="45227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254967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roup 28">
            <a:extLst>
              <a:ext uri="{FF2B5EF4-FFF2-40B4-BE49-F238E27FC236}">
                <a16:creationId xmlns:a16="http://schemas.microsoft.com/office/drawing/2014/main" id="{7024687B-3153-123C-0A8C-D7D007FAF1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1" y="-29768"/>
            <a:ext cx="12202175" cy="1519356"/>
            <a:chOff x="-1" y="-29768"/>
            <a:chExt cx="12202175" cy="1519356"/>
          </a:xfrm>
        </p:grpSpPr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8D6305F5-7509-0BF5-12D3-30451FCD732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5341412" y="-5371175"/>
              <a:ext cx="1519350" cy="12202174"/>
            </a:xfrm>
            <a:prstGeom prst="rect">
              <a:avLst/>
            </a:prstGeom>
            <a:gradFill>
              <a:gsLst>
                <a:gs pos="0">
                  <a:schemeClr val="accent5"/>
                </a:gs>
                <a:gs pos="100000">
                  <a:schemeClr val="accent2"/>
                </a:gs>
              </a:gsLst>
              <a:lin ang="102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endParaRPr>
            </a:p>
          </p:txBody>
        </p: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471C5C7A-6D55-5B27-646E-39C962693C3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8917093" y="-1801610"/>
              <a:ext cx="1507122" cy="5063040"/>
            </a:xfrm>
            <a:prstGeom prst="rect">
              <a:avLst/>
            </a:prstGeom>
            <a:gradFill>
              <a:gsLst>
                <a:gs pos="59000">
                  <a:schemeClr val="accent5">
                    <a:lumMod val="60000"/>
                    <a:lumOff val="40000"/>
                    <a:alpha val="0"/>
                  </a:schemeClr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12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endParaRPr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F3B3B1F4-948C-963C-E6EA-60CF7FBFA2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3100712" y="-3130481"/>
              <a:ext cx="1519356" cy="7720782"/>
            </a:xfrm>
            <a:prstGeom prst="rect">
              <a:avLst/>
            </a:prstGeom>
            <a:gradFill>
              <a:gsLst>
                <a:gs pos="29000">
                  <a:schemeClr val="accent5">
                    <a:lumMod val="60000"/>
                    <a:lumOff val="40000"/>
                    <a:alpha val="0"/>
                  </a:schemeClr>
                </a:gs>
                <a:gs pos="100000">
                  <a:schemeClr val="accent5">
                    <a:lumMod val="75000"/>
                  </a:schemeClr>
                </a:gs>
              </a:gsLst>
              <a:lin ang="12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endParaRPr>
            </a:p>
          </p:txBody>
        </p:sp>
      </p:grpSp>
      <p:sp>
        <p:nvSpPr>
          <p:cNvPr id="9" name="Title 1">
            <a:extLst>
              <a:ext uri="{FF2B5EF4-FFF2-40B4-BE49-F238E27FC236}">
                <a16:creationId xmlns:a16="http://schemas.microsoft.com/office/drawing/2014/main" id="{11567AB7-FC3E-4DEF-8DC5-D1AEDB9456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0155" y="344658"/>
            <a:ext cx="11108982" cy="1003532"/>
          </a:xfrm>
        </p:spPr>
        <p:txBody>
          <a:bodyPr anchor="ctr">
            <a:normAutofit/>
          </a:bodyPr>
          <a:lstStyle/>
          <a:p>
            <a:pPr algn="l" fontAlgn="base"/>
            <a:r>
              <a:rPr lang="en-US" sz="3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Assumptions for Random Forest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33DDD10-F2F2-4E9A-90BD-BBE5B240ACAF}"/>
              </a:ext>
            </a:extLst>
          </p:cNvPr>
          <p:cNvSpPr txBox="1"/>
          <p:nvPr/>
        </p:nvSpPr>
        <p:spPr>
          <a:xfrm>
            <a:off x="77274" y="1483471"/>
            <a:ext cx="11922467" cy="51398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82563" marR="0" lvl="0" indent="-182563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There should be some actual values in the feature variable of the dataset so that the classifier can predict accurate results rather than a guessed result.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For Example: Suppose we want to build a classifier that predicts whether a student will pass or fail based on features.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Case 1 – With meaningful feature values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	Dataset features: Study_hours = [2, 5, 7, 10, 12]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		            A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ttendance_percentage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= [40, 60, 75, 85, 95]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		            R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esult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(label) = [Fail, Fail, Pass, Pass, Pass]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    	Here, the classifier can learn patterns: 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		Higher study hours → more chance of Pass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		Higher attendance → more chance of Pass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		Thus, it predicts accurate results. 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Case 2 – Without meaningful feature values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	Dataset features: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Study_hours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= [0, 0, 0, 0, 0]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		           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Attendance_percentage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= [0, 0, 0, 0, 0]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		            Result = [Fail, Fail, Pass, Pass, Pass]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	Here, all feature values are constant (0), so the classifier cannot learn any relationship. It will end up guessing the 	result → poor accuracy.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8098149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roup 28">
            <a:extLst>
              <a:ext uri="{FF2B5EF4-FFF2-40B4-BE49-F238E27FC236}">
                <a16:creationId xmlns:a16="http://schemas.microsoft.com/office/drawing/2014/main" id="{7024687B-3153-123C-0A8C-D7D007FAF1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1" y="-29768"/>
            <a:ext cx="12202175" cy="1519356"/>
            <a:chOff x="-1" y="-29768"/>
            <a:chExt cx="12202175" cy="1519356"/>
          </a:xfrm>
        </p:grpSpPr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8D6305F5-7509-0BF5-12D3-30451FCD732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5341412" y="-5371175"/>
              <a:ext cx="1519350" cy="12202174"/>
            </a:xfrm>
            <a:prstGeom prst="rect">
              <a:avLst/>
            </a:prstGeom>
            <a:gradFill>
              <a:gsLst>
                <a:gs pos="0">
                  <a:schemeClr val="accent5"/>
                </a:gs>
                <a:gs pos="100000">
                  <a:schemeClr val="accent2"/>
                </a:gs>
              </a:gsLst>
              <a:lin ang="102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endParaRPr>
            </a:p>
          </p:txBody>
        </p: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471C5C7A-6D55-5B27-646E-39C962693C3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8917093" y="-1801610"/>
              <a:ext cx="1507122" cy="5063040"/>
            </a:xfrm>
            <a:prstGeom prst="rect">
              <a:avLst/>
            </a:prstGeom>
            <a:gradFill>
              <a:gsLst>
                <a:gs pos="59000">
                  <a:schemeClr val="accent5">
                    <a:lumMod val="60000"/>
                    <a:lumOff val="40000"/>
                    <a:alpha val="0"/>
                  </a:schemeClr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12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endParaRPr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F3B3B1F4-948C-963C-E6EA-60CF7FBFA2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3100712" y="-3130481"/>
              <a:ext cx="1519356" cy="7720782"/>
            </a:xfrm>
            <a:prstGeom prst="rect">
              <a:avLst/>
            </a:prstGeom>
            <a:gradFill>
              <a:gsLst>
                <a:gs pos="29000">
                  <a:schemeClr val="accent5">
                    <a:lumMod val="60000"/>
                    <a:lumOff val="40000"/>
                    <a:alpha val="0"/>
                  </a:schemeClr>
                </a:gs>
                <a:gs pos="100000">
                  <a:schemeClr val="accent5">
                    <a:lumMod val="75000"/>
                  </a:schemeClr>
                </a:gs>
              </a:gsLst>
              <a:lin ang="12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endParaRPr>
            </a:p>
          </p:txBody>
        </p:sp>
      </p:grpSp>
      <p:sp>
        <p:nvSpPr>
          <p:cNvPr id="9" name="Title 1">
            <a:extLst>
              <a:ext uri="{FF2B5EF4-FFF2-40B4-BE49-F238E27FC236}">
                <a16:creationId xmlns:a16="http://schemas.microsoft.com/office/drawing/2014/main" id="{11567AB7-FC3E-4DEF-8DC5-D1AEDB9456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0155" y="344658"/>
            <a:ext cx="11108982" cy="1003532"/>
          </a:xfrm>
        </p:spPr>
        <p:txBody>
          <a:bodyPr anchor="ctr">
            <a:normAutofit/>
          </a:bodyPr>
          <a:lstStyle/>
          <a:p>
            <a:pPr algn="l" fontAlgn="base"/>
            <a:r>
              <a:rPr lang="en-US" sz="3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Assumptions for Random Forest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33DDD10-F2F2-4E9A-90BD-BBE5B240ACAF}"/>
              </a:ext>
            </a:extLst>
          </p:cNvPr>
          <p:cNvSpPr txBox="1"/>
          <p:nvPr/>
        </p:nvSpPr>
        <p:spPr>
          <a:xfrm>
            <a:off x="134766" y="1495701"/>
            <a:ext cx="11922467" cy="54168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82563" marR="0" lvl="0" indent="-182563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The predictions from each tree must have very low correlations.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For example: Suppose we’re classifying whether a student passes (1) or fails (0) an exam.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		True labels for 5 students:[1, 0, 1, 0, 1]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Case 1: Highly Correlated Trees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		Tree A predictions: [1, 0, 1, 0, 0]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		Tree B predictions: [1, 0, 1, 0, 0]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	      Both trees make the same error (wrong on last student).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	      Averaging (ensemble result): [1, 0, 1, 0, 0]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	      Accuracy = 4/5 = 80% No improvement, since both trees are correlated.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Case 2: Low Correlation Trees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		Tree A predictions: [1, 0, 1, 0, 0]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		Tree B predictions: [1, 1, 0, 0, 1]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		Trees make different mistakes.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		Averaging (rounding majority vote): [1, 0, 1, 0, 1]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		Accuracy = 5/5 = 100% 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	Here, the errors cancel out because the predictions are less correlated.</a:t>
            </a:r>
          </a:p>
        </p:txBody>
      </p:sp>
    </p:spTree>
    <p:extLst>
      <p:ext uri="{BB962C8B-B14F-4D97-AF65-F5344CB8AC3E}">
        <p14:creationId xmlns:p14="http://schemas.microsoft.com/office/powerpoint/2010/main" val="25802020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roup 28">
            <a:extLst>
              <a:ext uri="{FF2B5EF4-FFF2-40B4-BE49-F238E27FC236}">
                <a16:creationId xmlns:a16="http://schemas.microsoft.com/office/drawing/2014/main" id="{7024687B-3153-123C-0A8C-D7D007FAF1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1" y="-29768"/>
            <a:ext cx="12202175" cy="1519356"/>
            <a:chOff x="-1" y="-29768"/>
            <a:chExt cx="12202175" cy="1519356"/>
          </a:xfrm>
        </p:grpSpPr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8D6305F5-7509-0BF5-12D3-30451FCD732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5341412" y="-5371175"/>
              <a:ext cx="1519350" cy="12202174"/>
            </a:xfrm>
            <a:prstGeom prst="rect">
              <a:avLst/>
            </a:prstGeom>
            <a:gradFill>
              <a:gsLst>
                <a:gs pos="0">
                  <a:schemeClr val="accent5"/>
                </a:gs>
                <a:gs pos="100000">
                  <a:schemeClr val="accent2"/>
                </a:gs>
              </a:gsLst>
              <a:lin ang="102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endParaRPr>
            </a:p>
          </p:txBody>
        </p: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471C5C7A-6D55-5B27-646E-39C962693C3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8917093" y="-1801610"/>
              <a:ext cx="1507122" cy="5063040"/>
            </a:xfrm>
            <a:prstGeom prst="rect">
              <a:avLst/>
            </a:prstGeom>
            <a:gradFill>
              <a:gsLst>
                <a:gs pos="59000">
                  <a:schemeClr val="accent5">
                    <a:lumMod val="60000"/>
                    <a:lumOff val="40000"/>
                    <a:alpha val="0"/>
                  </a:schemeClr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12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endParaRPr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F3B3B1F4-948C-963C-E6EA-60CF7FBFA2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3100712" y="-3130481"/>
              <a:ext cx="1519356" cy="7720782"/>
            </a:xfrm>
            <a:prstGeom prst="rect">
              <a:avLst/>
            </a:prstGeom>
            <a:gradFill>
              <a:gsLst>
                <a:gs pos="29000">
                  <a:schemeClr val="accent5">
                    <a:lumMod val="60000"/>
                    <a:lumOff val="40000"/>
                    <a:alpha val="0"/>
                  </a:schemeClr>
                </a:gs>
                <a:gs pos="100000">
                  <a:schemeClr val="accent5">
                    <a:lumMod val="75000"/>
                  </a:schemeClr>
                </a:gs>
              </a:gsLst>
              <a:lin ang="12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endParaRPr>
            </a:p>
          </p:txBody>
        </p:sp>
      </p:grpSp>
      <p:sp>
        <p:nvSpPr>
          <p:cNvPr id="9" name="Title 1">
            <a:extLst>
              <a:ext uri="{FF2B5EF4-FFF2-40B4-BE49-F238E27FC236}">
                <a16:creationId xmlns:a16="http://schemas.microsoft.com/office/drawing/2014/main" id="{11567AB7-FC3E-4DEF-8DC5-D1AEDB9456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0155" y="344658"/>
            <a:ext cx="11108982" cy="1003532"/>
          </a:xfrm>
        </p:spPr>
        <p:txBody>
          <a:bodyPr anchor="ctr">
            <a:normAutofit/>
          </a:bodyPr>
          <a:lstStyle/>
          <a:p>
            <a:pPr algn="l" fontAlgn="base"/>
            <a:r>
              <a:rPr lang="en-US" sz="3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How Does Random Forest Algorithm Works?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B52FA2D-C1DA-411C-BB48-93CC7BC47C0E}"/>
              </a:ext>
            </a:extLst>
          </p:cNvPr>
          <p:cNvSpPr txBox="1"/>
          <p:nvPr/>
        </p:nvSpPr>
        <p:spPr>
          <a:xfrm>
            <a:off x="105228" y="1483471"/>
            <a:ext cx="6381946" cy="53553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2B2A29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Random Forest works in two-phase first is to create the random forest by combining N decision tree, and second is to make predictions for each tree created in the first phase.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2B2A29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2B2A29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The Working process can be explained in the below steps and diagram: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2B2A29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Step-1: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2B2A29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 Select random K data points from the training set.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2B2A29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2B2A29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Step-2: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2B2A29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 Build the decision trees associated with the selected data points (Subsets).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2B2A29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2B2A29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Step-3: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2B2A29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 Choose the number N for decision trees that you want to build.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2B2A29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2B2A29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Step-4: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2B2A29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 Repeat Step 1 &amp; 2.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2B2A29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2B2A29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Step-5: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2B2A29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 For new data points, find the predictions of each decision tree, and assign the new data points to the category that wins the majority votes.</a:t>
            </a:r>
          </a:p>
        </p:txBody>
      </p:sp>
      <p:pic>
        <p:nvPicPr>
          <p:cNvPr id="11266" name="Picture 2" descr="Random Forest Algorithm">
            <a:extLst>
              <a:ext uri="{FF2B5EF4-FFF2-40B4-BE49-F238E27FC236}">
                <a16:creationId xmlns:a16="http://schemas.microsoft.com/office/drawing/2014/main" id="{BD1C4E53-F45B-4CC3-95E4-85E7B7005C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35944" y="1684383"/>
            <a:ext cx="5450827" cy="4762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8323858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roup 28">
            <a:extLst>
              <a:ext uri="{FF2B5EF4-FFF2-40B4-BE49-F238E27FC236}">
                <a16:creationId xmlns:a16="http://schemas.microsoft.com/office/drawing/2014/main" id="{7024687B-3153-123C-0A8C-D7D007FAF1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1" y="-29768"/>
            <a:ext cx="12202175" cy="1519356"/>
            <a:chOff x="-1" y="-29768"/>
            <a:chExt cx="12202175" cy="1519356"/>
          </a:xfrm>
        </p:grpSpPr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8D6305F5-7509-0BF5-12D3-30451FCD732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5341412" y="-5371175"/>
              <a:ext cx="1519350" cy="12202174"/>
            </a:xfrm>
            <a:prstGeom prst="rect">
              <a:avLst/>
            </a:prstGeom>
            <a:gradFill>
              <a:gsLst>
                <a:gs pos="0">
                  <a:schemeClr val="accent5"/>
                </a:gs>
                <a:gs pos="100000">
                  <a:schemeClr val="accent2"/>
                </a:gs>
              </a:gsLst>
              <a:lin ang="102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endParaRPr>
            </a:p>
          </p:txBody>
        </p: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471C5C7A-6D55-5B27-646E-39C962693C3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8917093" y="-1801610"/>
              <a:ext cx="1507122" cy="5063040"/>
            </a:xfrm>
            <a:prstGeom prst="rect">
              <a:avLst/>
            </a:prstGeom>
            <a:gradFill>
              <a:gsLst>
                <a:gs pos="59000">
                  <a:schemeClr val="accent5">
                    <a:lumMod val="60000"/>
                    <a:lumOff val="40000"/>
                    <a:alpha val="0"/>
                  </a:schemeClr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12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endParaRPr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F3B3B1F4-948C-963C-E6EA-60CF7FBFA2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3100712" y="-3130481"/>
              <a:ext cx="1519356" cy="7720782"/>
            </a:xfrm>
            <a:prstGeom prst="rect">
              <a:avLst/>
            </a:prstGeom>
            <a:gradFill>
              <a:gsLst>
                <a:gs pos="29000">
                  <a:schemeClr val="accent5">
                    <a:lumMod val="60000"/>
                    <a:lumOff val="40000"/>
                    <a:alpha val="0"/>
                  </a:schemeClr>
                </a:gs>
                <a:gs pos="100000">
                  <a:schemeClr val="accent5">
                    <a:lumMod val="75000"/>
                  </a:schemeClr>
                </a:gs>
              </a:gsLst>
              <a:lin ang="12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endParaRPr>
            </a:p>
          </p:txBody>
        </p:sp>
      </p:grpSp>
      <p:sp>
        <p:nvSpPr>
          <p:cNvPr id="9" name="Title 1">
            <a:extLst>
              <a:ext uri="{FF2B5EF4-FFF2-40B4-BE49-F238E27FC236}">
                <a16:creationId xmlns:a16="http://schemas.microsoft.com/office/drawing/2014/main" id="{11567AB7-FC3E-4DEF-8DC5-D1AEDB9456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1681" y="344658"/>
            <a:ext cx="11563643" cy="1003532"/>
          </a:xfrm>
        </p:spPr>
        <p:txBody>
          <a:bodyPr anchor="ctr">
            <a:normAutofit/>
          </a:bodyPr>
          <a:lstStyle/>
          <a:p>
            <a:pPr algn="l" fontAlgn="base"/>
            <a:r>
              <a:rPr lang="en-US" sz="3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Advantages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22BCF7B-D21E-4B34-A06E-93E162E5A38D}"/>
              </a:ext>
            </a:extLst>
          </p:cNvPr>
          <p:cNvSpPr txBox="1"/>
          <p:nvPr/>
        </p:nvSpPr>
        <p:spPr>
          <a:xfrm flipH="1">
            <a:off x="161680" y="1617785"/>
            <a:ext cx="11880264" cy="51065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buFont typeface="+mj-lt"/>
              <a:buAutoNum type="arabicPeriod"/>
            </a:pP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Handles Non-linearity &amp; Complexity: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Can model complex, non-linear decision boundaries. Works well even when the relationship between features and target is complicated.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Robustness (Low Variance):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Aggregation (majority voting/averaging) reduces variance and improves generalization, and less sensitive to noise or outliers in the dataset.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Works for Classification &amp; Regression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Supports both classification and regression tasks and even estimate probabilities in classification.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Handles Missing Data: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Random Forest can maintain accuracy even when a portion of data is missing.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Scalability &amp; Parallelism: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Each tree is built independently, making it suitable for parallel processing and large datasets.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Robust to Overfitting (compared to single trees):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By averaging multiple trees, Random Forest reduces the risk of fitting too much to training noise.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Works Well with High-Dimensional Data: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Performs well even when the number of features is large compared to the number of samples.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Generalization Capability: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Strong performance across diverse applications (finance, healthcare, text classification, image recognition, etc.).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78178463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roup 28">
            <a:extLst>
              <a:ext uri="{FF2B5EF4-FFF2-40B4-BE49-F238E27FC236}">
                <a16:creationId xmlns:a16="http://schemas.microsoft.com/office/drawing/2014/main" id="{7024687B-3153-123C-0A8C-D7D007FAF1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1" y="-29768"/>
            <a:ext cx="12202175" cy="1519356"/>
            <a:chOff x="-1" y="-29768"/>
            <a:chExt cx="12202175" cy="1519356"/>
          </a:xfrm>
        </p:grpSpPr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8D6305F5-7509-0BF5-12D3-30451FCD732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5341412" y="-5371175"/>
              <a:ext cx="1519350" cy="12202174"/>
            </a:xfrm>
            <a:prstGeom prst="rect">
              <a:avLst/>
            </a:prstGeom>
            <a:gradFill>
              <a:gsLst>
                <a:gs pos="0">
                  <a:schemeClr val="accent5"/>
                </a:gs>
                <a:gs pos="100000">
                  <a:schemeClr val="accent2"/>
                </a:gs>
              </a:gsLst>
              <a:lin ang="102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endParaRPr>
            </a:p>
          </p:txBody>
        </p: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471C5C7A-6D55-5B27-646E-39C962693C3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8917093" y="-1801610"/>
              <a:ext cx="1507122" cy="5063040"/>
            </a:xfrm>
            <a:prstGeom prst="rect">
              <a:avLst/>
            </a:prstGeom>
            <a:gradFill>
              <a:gsLst>
                <a:gs pos="59000">
                  <a:schemeClr val="accent5">
                    <a:lumMod val="60000"/>
                    <a:lumOff val="40000"/>
                    <a:alpha val="0"/>
                  </a:schemeClr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12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endParaRPr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F3B3B1F4-948C-963C-E6EA-60CF7FBFA2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3100712" y="-3130481"/>
              <a:ext cx="1519356" cy="7720782"/>
            </a:xfrm>
            <a:prstGeom prst="rect">
              <a:avLst/>
            </a:prstGeom>
            <a:gradFill>
              <a:gsLst>
                <a:gs pos="29000">
                  <a:schemeClr val="accent5">
                    <a:lumMod val="60000"/>
                    <a:lumOff val="40000"/>
                    <a:alpha val="0"/>
                  </a:schemeClr>
                </a:gs>
                <a:gs pos="100000">
                  <a:schemeClr val="accent5">
                    <a:lumMod val="75000"/>
                  </a:schemeClr>
                </a:gs>
              </a:gsLst>
              <a:lin ang="12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endParaRPr>
            </a:p>
          </p:txBody>
        </p:sp>
      </p:grpSp>
      <p:sp>
        <p:nvSpPr>
          <p:cNvPr id="9" name="Title 1">
            <a:extLst>
              <a:ext uri="{FF2B5EF4-FFF2-40B4-BE49-F238E27FC236}">
                <a16:creationId xmlns:a16="http://schemas.microsoft.com/office/drawing/2014/main" id="{11567AB7-FC3E-4DEF-8DC5-D1AEDB9456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1681" y="344658"/>
            <a:ext cx="11563643" cy="1003532"/>
          </a:xfrm>
        </p:spPr>
        <p:txBody>
          <a:bodyPr anchor="ctr">
            <a:normAutofit/>
          </a:bodyPr>
          <a:lstStyle/>
          <a:p>
            <a:pPr algn="l" fontAlgn="base"/>
            <a:r>
              <a:rPr lang="en-US" sz="3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Disadvantages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1A30841-4AB0-429B-9C12-AB3A8E6C3DDF}"/>
              </a:ext>
            </a:extLst>
          </p:cNvPr>
          <p:cNvSpPr txBox="1"/>
          <p:nvPr/>
        </p:nvSpPr>
        <p:spPr>
          <a:xfrm>
            <a:off x="147614" y="1688363"/>
            <a:ext cx="11880262" cy="48320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66700" indent="-266700" algn="just">
              <a:buFont typeface="+mj-lt"/>
              <a:buAutoNum type="arabicPeriod"/>
            </a:pPr>
            <a:r>
              <a:rPr lang="en-U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Less Interpretability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Unlike a single decision tree, Random Forest is a “black box” model; hard to explain decisions.</a:t>
            </a:r>
          </a:p>
          <a:p>
            <a:pPr marL="266700" indent="-266700" algn="just">
              <a:buFont typeface="+mj-lt"/>
              <a:buAutoNum type="arabicPeriod"/>
            </a:pPr>
            <a:r>
              <a:rPr lang="en-U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Computationally Expensive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Training many trees can be time-consuming, especially on very large datasets.</a:t>
            </a:r>
          </a:p>
          <a:p>
            <a:pPr marL="266700" indent="-266700" algn="just">
              <a:buFont typeface="+mj-lt"/>
              <a:buAutoNum type="arabicPeriod"/>
            </a:pPr>
            <a:r>
              <a:rPr lang="en-U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Memory Intensive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Requires storing multiple trees, which can be costly for big data.</a:t>
            </a:r>
          </a:p>
          <a:p>
            <a:pPr marL="266700" indent="-266700" algn="just">
              <a:buFont typeface="+mj-lt"/>
              <a:buAutoNum type="arabicPeriod"/>
            </a:pPr>
            <a:r>
              <a:rPr lang="en-U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Slower Predictions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Aggregating predictions from hundreds of trees can be slower than a single model.</a:t>
            </a:r>
          </a:p>
          <a:p>
            <a:pPr marL="266700" indent="-266700" algn="just">
              <a:buFont typeface="+mj-lt"/>
              <a:buAutoNum type="arabicPeriod"/>
            </a:pPr>
            <a:r>
              <a:rPr lang="en-U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Overfitting Risk (if not tuned)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With too many trees or shallow randomization, it can still overfit.</a:t>
            </a:r>
          </a:p>
          <a:p>
            <a:pPr marL="266700" indent="-266700" algn="just">
              <a:buFont typeface="+mj-lt"/>
              <a:buAutoNum type="arabicPeriod"/>
            </a:pPr>
            <a:r>
              <a:rPr lang="en-U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Feature Bias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Can sometimes be biased toward features with more categories or continuous variables.</a:t>
            </a:r>
          </a:p>
          <a:p>
            <a:pPr marL="266700" indent="-266700" algn="just">
              <a:buFont typeface="+mj-lt"/>
              <a:buAutoNum type="arabicPeriod"/>
            </a:pPr>
            <a:r>
              <a:rPr lang="en-U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Not Ideal for Real-Time Systems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Slow inference may not suit real-time applications compared to lightweight models.</a:t>
            </a:r>
          </a:p>
          <a:p>
            <a:pPr marL="266700" indent="-266700" algn="just">
              <a:buFont typeface="+mj-lt"/>
              <a:buAutoNum type="arabicPeriod"/>
            </a:pPr>
            <a:r>
              <a:rPr lang="en-U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Harder Hyperparameter Tuning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Choosing number of trees, max depth, etc., requires experimentation.</a:t>
            </a:r>
          </a:p>
        </p:txBody>
      </p:sp>
    </p:spTree>
    <p:extLst>
      <p:ext uri="{BB962C8B-B14F-4D97-AF65-F5344CB8AC3E}">
        <p14:creationId xmlns:p14="http://schemas.microsoft.com/office/powerpoint/2010/main" val="410208385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</TotalTime>
  <Words>1089</Words>
  <Application>Microsoft Office PowerPoint</Application>
  <PresentationFormat>Widescreen</PresentationFormat>
  <Paragraphs>80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Arial</vt:lpstr>
      <vt:lpstr>Calibri</vt:lpstr>
      <vt:lpstr>Calibri Light</vt:lpstr>
      <vt:lpstr>Times New Roman</vt:lpstr>
      <vt:lpstr>Office Theme</vt:lpstr>
      <vt:lpstr>Artificial Intelligence and Machine Learning</vt:lpstr>
      <vt:lpstr>Random Forest</vt:lpstr>
      <vt:lpstr>Assumptions for Random Forest</vt:lpstr>
      <vt:lpstr>Assumptions for Random Forest</vt:lpstr>
      <vt:lpstr>How Does Random Forest Algorithm Works?</vt:lpstr>
      <vt:lpstr>Advantages</vt:lpstr>
      <vt:lpstr>Disadvantages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Artificial Intelligence and Machine Learning</dc:title>
  <dc:creator>Ishan Budhiraja</dc:creator>
  <cp:lastModifiedBy>Ishan Budhiraja</cp:lastModifiedBy>
  <cp:revision>1</cp:revision>
  <dcterms:created xsi:type="dcterms:W3CDTF">2025-08-28T09:17:33Z</dcterms:created>
  <dcterms:modified xsi:type="dcterms:W3CDTF">2025-08-28T09:29:07Z</dcterms:modified>
</cp:coreProperties>
</file>