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529" r:id="rId3"/>
    <p:sldId id="530" r:id="rId4"/>
    <p:sldId id="531" r:id="rId5"/>
    <p:sldId id="532" r:id="rId6"/>
    <p:sldId id="533" r:id="rId7"/>
    <p:sldId id="534" r:id="rId8"/>
    <p:sldId id="535" r:id="rId9"/>
    <p:sldId id="536" r:id="rId10"/>
    <p:sldId id="537" r:id="rId11"/>
    <p:sldId id="538" r:id="rId12"/>
    <p:sldId id="545" r:id="rId13"/>
    <p:sldId id="539" r:id="rId14"/>
    <p:sldId id="540" r:id="rId15"/>
    <p:sldId id="547" r:id="rId16"/>
    <p:sldId id="548" r:id="rId17"/>
    <p:sldId id="546" r:id="rId18"/>
    <p:sldId id="54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84"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8E6C6-1821-4878-BB3F-49CBB9DA2DF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0B85CA4E-AC87-40A9-B570-99D39D9185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70A30827-D249-4157-8DEF-92E98E359501}"/>
              </a:ext>
            </a:extLst>
          </p:cNvPr>
          <p:cNvSpPr>
            <a:spLocks noGrp="1"/>
          </p:cNvSpPr>
          <p:nvPr>
            <p:ph type="dt" sz="half" idx="10"/>
          </p:nvPr>
        </p:nvSpPr>
        <p:spPr/>
        <p:txBody>
          <a:bodyPr/>
          <a:lstStyle/>
          <a:p>
            <a:fld id="{0D8B8984-E7A8-4748-A9D0-B85499F16AF4}" type="datetimeFigureOut">
              <a:rPr lang="en-IN" smtClean="0"/>
              <a:t>31-08-2025</a:t>
            </a:fld>
            <a:endParaRPr lang="en-IN"/>
          </a:p>
        </p:txBody>
      </p:sp>
      <p:sp>
        <p:nvSpPr>
          <p:cNvPr id="5" name="Footer Placeholder 4">
            <a:extLst>
              <a:ext uri="{FF2B5EF4-FFF2-40B4-BE49-F238E27FC236}">
                <a16:creationId xmlns:a16="http://schemas.microsoft.com/office/drawing/2014/main" id="{3A5CE455-3CFF-4996-8661-86F3615C388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C1EB6E7-788D-44D6-8C81-E057C9CC2246}"/>
              </a:ext>
            </a:extLst>
          </p:cNvPr>
          <p:cNvSpPr>
            <a:spLocks noGrp="1"/>
          </p:cNvSpPr>
          <p:nvPr>
            <p:ph type="sldNum" sz="quarter" idx="12"/>
          </p:nvPr>
        </p:nvSpPr>
        <p:spPr/>
        <p:txBody>
          <a:bodyPr/>
          <a:lstStyle/>
          <a:p>
            <a:fld id="{DD26DF96-CD4D-458C-BB1D-1476E5E99E6A}" type="slidenum">
              <a:rPr lang="en-IN" smtClean="0"/>
              <a:t>‹#›</a:t>
            </a:fld>
            <a:endParaRPr lang="en-IN"/>
          </a:p>
        </p:txBody>
      </p:sp>
    </p:spTree>
    <p:extLst>
      <p:ext uri="{BB962C8B-B14F-4D97-AF65-F5344CB8AC3E}">
        <p14:creationId xmlns:p14="http://schemas.microsoft.com/office/powerpoint/2010/main" val="1950116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E3C76-0587-459E-A738-B4B7F1E78C1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C6E2005-E6C7-4FD7-A468-EAD1642C15A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F8CEFF7-4C9D-474A-BB4B-334CEE9FFBC9}"/>
              </a:ext>
            </a:extLst>
          </p:cNvPr>
          <p:cNvSpPr>
            <a:spLocks noGrp="1"/>
          </p:cNvSpPr>
          <p:nvPr>
            <p:ph type="dt" sz="half" idx="10"/>
          </p:nvPr>
        </p:nvSpPr>
        <p:spPr/>
        <p:txBody>
          <a:bodyPr/>
          <a:lstStyle/>
          <a:p>
            <a:fld id="{0D8B8984-E7A8-4748-A9D0-B85499F16AF4}" type="datetimeFigureOut">
              <a:rPr lang="en-IN" smtClean="0"/>
              <a:t>31-08-2025</a:t>
            </a:fld>
            <a:endParaRPr lang="en-IN"/>
          </a:p>
        </p:txBody>
      </p:sp>
      <p:sp>
        <p:nvSpPr>
          <p:cNvPr id="5" name="Footer Placeholder 4">
            <a:extLst>
              <a:ext uri="{FF2B5EF4-FFF2-40B4-BE49-F238E27FC236}">
                <a16:creationId xmlns:a16="http://schemas.microsoft.com/office/drawing/2014/main" id="{578187AD-C162-4802-8AF5-E9B4779C478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325A16E-E54C-46CB-86B6-AE9F8E76575B}"/>
              </a:ext>
            </a:extLst>
          </p:cNvPr>
          <p:cNvSpPr>
            <a:spLocks noGrp="1"/>
          </p:cNvSpPr>
          <p:nvPr>
            <p:ph type="sldNum" sz="quarter" idx="12"/>
          </p:nvPr>
        </p:nvSpPr>
        <p:spPr/>
        <p:txBody>
          <a:bodyPr/>
          <a:lstStyle/>
          <a:p>
            <a:fld id="{DD26DF96-CD4D-458C-BB1D-1476E5E99E6A}" type="slidenum">
              <a:rPr lang="en-IN" smtClean="0"/>
              <a:t>‹#›</a:t>
            </a:fld>
            <a:endParaRPr lang="en-IN"/>
          </a:p>
        </p:txBody>
      </p:sp>
    </p:spTree>
    <p:extLst>
      <p:ext uri="{BB962C8B-B14F-4D97-AF65-F5344CB8AC3E}">
        <p14:creationId xmlns:p14="http://schemas.microsoft.com/office/powerpoint/2010/main" val="4091643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99E5D-059F-4D2D-832E-90244EF9FEB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DD65E7DC-55B7-41ED-BB63-FBD0AA277CB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C1EF5D-BD5D-4164-B51B-3066E40DA0E8}"/>
              </a:ext>
            </a:extLst>
          </p:cNvPr>
          <p:cNvSpPr>
            <a:spLocks noGrp="1"/>
          </p:cNvSpPr>
          <p:nvPr>
            <p:ph type="dt" sz="half" idx="10"/>
          </p:nvPr>
        </p:nvSpPr>
        <p:spPr/>
        <p:txBody>
          <a:bodyPr/>
          <a:lstStyle/>
          <a:p>
            <a:fld id="{0D8B8984-E7A8-4748-A9D0-B85499F16AF4}" type="datetimeFigureOut">
              <a:rPr lang="en-IN" smtClean="0"/>
              <a:t>31-08-2025</a:t>
            </a:fld>
            <a:endParaRPr lang="en-IN"/>
          </a:p>
        </p:txBody>
      </p:sp>
      <p:sp>
        <p:nvSpPr>
          <p:cNvPr id="5" name="Footer Placeholder 4">
            <a:extLst>
              <a:ext uri="{FF2B5EF4-FFF2-40B4-BE49-F238E27FC236}">
                <a16:creationId xmlns:a16="http://schemas.microsoft.com/office/drawing/2014/main" id="{D358184C-FB48-422F-9AD9-1EBD2D7FC54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A6602A8-7A13-44E3-9B60-753B4B770E11}"/>
              </a:ext>
            </a:extLst>
          </p:cNvPr>
          <p:cNvSpPr>
            <a:spLocks noGrp="1"/>
          </p:cNvSpPr>
          <p:nvPr>
            <p:ph type="sldNum" sz="quarter" idx="12"/>
          </p:nvPr>
        </p:nvSpPr>
        <p:spPr/>
        <p:txBody>
          <a:bodyPr/>
          <a:lstStyle/>
          <a:p>
            <a:fld id="{DD26DF96-CD4D-458C-BB1D-1476E5E99E6A}" type="slidenum">
              <a:rPr lang="en-IN" smtClean="0"/>
              <a:t>‹#›</a:t>
            </a:fld>
            <a:endParaRPr lang="en-IN"/>
          </a:p>
        </p:txBody>
      </p:sp>
    </p:spTree>
    <p:extLst>
      <p:ext uri="{BB962C8B-B14F-4D97-AF65-F5344CB8AC3E}">
        <p14:creationId xmlns:p14="http://schemas.microsoft.com/office/powerpoint/2010/main" val="3647166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69048-5DFB-41D9-B875-BA1D57A9821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2BAB5BB-FCA7-4107-B4F3-189CBCC43CA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8E44A2BE-E9FD-4ED8-978A-F3C57029E5A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A0251E54-981B-4D47-9F29-8A4D683C8E78}"/>
              </a:ext>
            </a:extLst>
          </p:cNvPr>
          <p:cNvSpPr>
            <a:spLocks noGrp="1"/>
          </p:cNvSpPr>
          <p:nvPr>
            <p:ph type="dt" sz="half" idx="10"/>
          </p:nvPr>
        </p:nvSpPr>
        <p:spPr/>
        <p:txBody>
          <a:bodyPr/>
          <a:lstStyle/>
          <a:p>
            <a:fld id="{0D8B8984-E7A8-4748-A9D0-B85499F16AF4}" type="datetimeFigureOut">
              <a:rPr lang="en-IN" smtClean="0"/>
              <a:t>31-08-2025</a:t>
            </a:fld>
            <a:endParaRPr lang="en-IN"/>
          </a:p>
        </p:txBody>
      </p:sp>
      <p:sp>
        <p:nvSpPr>
          <p:cNvPr id="6" name="Footer Placeholder 5">
            <a:extLst>
              <a:ext uri="{FF2B5EF4-FFF2-40B4-BE49-F238E27FC236}">
                <a16:creationId xmlns:a16="http://schemas.microsoft.com/office/drawing/2014/main" id="{06B56751-6A81-44BC-A92B-9DCC65CD140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E8306A8-0449-4E0C-A3DC-CD2D64972A35}"/>
              </a:ext>
            </a:extLst>
          </p:cNvPr>
          <p:cNvSpPr>
            <a:spLocks noGrp="1"/>
          </p:cNvSpPr>
          <p:nvPr>
            <p:ph type="sldNum" sz="quarter" idx="12"/>
          </p:nvPr>
        </p:nvSpPr>
        <p:spPr/>
        <p:txBody>
          <a:bodyPr/>
          <a:lstStyle/>
          <a:p>
            <a:fld id="{DD26DF96-CD4D-458C-BB1D-1476E5E99E6A}" type="slidenum">
              <a:rPr lang="en-IN" smtClean="0"/>
              <a:t>‹#›</a:t>
            </a:fld>
            <a:endParaRPr lang="en-IN"/>
          </a:p>
        </p:txBody>
      </p:sp>
    </p:spTree>
    <p:extLst>
      <p:ext uri="{BB962C8B-B14F-4D97-AF65-F5344CB8AC3E}">
        <p14:creationId xmlns:p14="http://schemas.microsoft.com/office/powerpoint/2010/main" val="3452485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614D3-8267-4E1A-BA3E-1E5EC5968447}"/>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229ECBC-F63D-4F0B-A5AF-0FA52BD2E7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09CC612-B582-480E-A29B-105569B75D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4CC6C355-0CAC-4BB7-A658-F02AF47A66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F725518-7ECB-4D85-9D39-B0C78104E16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E5613EB-1A2D-47F8-9D11-9D71AA165EE0}"/>
              </a:ext>
            </a:extLst>
          </p:cNvPr>
          <p:cNvSpPr>
            <a:spLocks noGrp="1"/>
          </p:cNvSpPr>
          <p:nvPr>
            <p:ph type="dt" sz="half" idx="10"/>
          </p:nvPr>
        </p:nvSpPr>
        <p:spPr/>
        <p:txBody>
          <a:bodyPr/>
          <a:lstStyle/>
          <a:p>
            <a:fld id="{0D8B8984-E7A8-4748-A9D0-B85499F16AF4}" type="datetimeFigureOut">
              <a:rPr lang="en-IN" smtClean="0"/>
              <a:t>31-08-2025</a:t>
            </a:fld>
            <a:endParaRPr lang="en-IN"/>
          </a:p>
        </p:txBody>
      </p:sp>
      <p:sp>
        <p:nvSpPr>
          <p:cNvPr id="8" name="Footer Placeholder 7">
            <a:extLst>
              <a:ext uri="{FF2B5EF4-FFF2-40B4-BE49-F238E27FC236}">
                <a16:creationId xmlns:a16="http://schemas.microsoft.com/office/drawing/2014/main" id="{4A334471-AE6F-4DCD-A6F2-7EEFB20EE12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EA4EFD0B-EFB6-4A87-AD32-0DCE7487CA1E}"/>
              </a:ext>
            </a:extLst>
          </p:cNvPr>
          <p:cNvSpPr>
            <a:spLocks noGrp="1"/>
          </p:cNvSpPr>
          <p:nvPr>
            <p:ph type="sldNum" sz="quarter" idx="12"/>
          </p:nvPr>
        </p:nvSpPr>
        <p:spPr/>
        <p:txBody>
          <a:bodyPr/>
          <a:lstStyle/>
          <a:p>
            <a:fld id="{DD26DF96-CD4D-458C-BB1D-1476E5E99E6A}" type="slidenum">
              <a:rPr lang="en-IN" smtClean="0"/>
              <a:t>‹#›</a:t>
            </a:fld>
            <a:endParaRPr lang="en-IN"/>
          </a:p>
        </p:txBody>
      </p:sp>
    </p:spTree>
    <p:extLst>
      <p:ext uri="{BB962C8B-B14F-4D97-AF65-F5344CB8AC3E}">
        <p14:creationId xmlns:p14="http://schemas.microsoft.com/office/powerpoint/2010/main" val="368830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F0A1F-C9D9-45C3-A65A-40117CBBBAB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9EFB7E6-93B0-4B36-A814-254700A0C966}"/>
              </a:ext>
            </a:extLst>
          </p:cNvPr>
          <p:cNvSpPr>
            <a:spLocks noGrp="1"/>
          </p:cNvSpPr>
          <p:nvPr>
            <p:ph type="dt" sz="half" idx="10"/>
          </p:nvPr>
        </p:nvSpPr>
        <p:spPr/>
        <p:txBody>
          <a:bodyPr/>
          <a:lstStyle/>
          <a:p>
            <a:fld id="{0D8B8984-E7A8-4748-A9D0-B85499F16AF4}" type="datetimeFigureOut">
              <a:rPr lang="en-IN" smtClean="0"/>
              <a:t>31-08-2025</a:t>
            </a:fld>
            <a:endParaRPr lang="en-IN"/>
          </a:p>
        </p:txBody>
      </p:sp>
      <p:sp>
        <p:nvSpPr>
          <p:cNvPr id="4" name="Footer Placeholder 3">
            <a:extLst>
              <a:ext uri="{FF2B5EF4-FFF2-40B4-BE49-F238E27FC236}">
                <a16:creationId xmlns:a16="http://schemas.microsoft.com/office/drawing/2014/main" id="{D71D71FE-4058-44CD-9118-B411F5659542}"/>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597AC710-9464-4DB3-8D98-706565807981}"/>
              </a:ext>
            </a:extLst>
          </p:cNvPr>
          <p:cNvSpPr>
            <a:spLocks noGrp="1"/>
          </p:cNvSpPr>
          <p:nvPr>
            <p:ph type="sldNum" sz="quarter" idx="12"/>
          </p:nvPr>
        </p:nvSpPr>
        <p:spPr/>
        <p:txBody>
          <a:bodyPr/>
          <a:lstStyle/>
          <a:p>
            <a:fld id="{DD26DF96-CD4D-458C-BB1D-1476E5E99E6A}" type="slidenum">
              <a:rPr lang="en-IN" smtClean="0"/>
              <a:t>‹#›</a:t>
            </a:fld>
            <a:endParaRPr lang="en-IN"/>
          </a:p>
        </p:txBody>
      </p:sp>
    </p:spTree>
    <p:extLst>
      <p:ext uri="{BB962C8B-B14F-4D97-AF65-F5344CB8AC3E}">
        <p14:creationId xmlns:p14="http://schemas.microsoft.com/office/powerpoint/2010/main" val="553087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CB6BA1A-CD2E-424E-87D2-B70E4E6ABCB3}"/>
              </a:ext>
            </a:extLst>
          </p:cNvPr>
          <p:cNvSpPr>
            <a:spLocks noGrp="1"/>
          </p:cNvSpPr>
          <p:nvPr>
            <p:ph type="dt" sz="half" idx="10"/>
          </p:nvPr>
        </p:nvSpPr>
        <p:spPr/>
        <p:txBody>
          <a:bodyPr/>
          <a:lstStyle/>
          <a:p>
            <a:fld id="{0D8B8984-E7A8-4748-A9D0-B85499F16AF4}" type="datetimeFigureOut">
              <a:rPr lang="en-IN" smtClean="0"/>
              <a:t>31-08-2025</a:t>
            </a:fld>
            <a:endParaRPr lang="en-IN"/>
          </a:p>
        </p:txBody>
      </p:sp>
      <p:sp>
        <p:nvSpPr>
          <p:cNvPr id="3" name="Footer Placeholder 2">
            <a:extLst>
              <a:ext uri="{FF2B5EF4-FFF2-40B4-BE49-F238E27FC236}">
                <a16:creationId xmlns:a16="http://schemas.microsoft.com/office/drawing/2014/main" id="{B67556A4-12BC-47C4-B183-0923C19DEAB2}"/>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713AAB3F-C242-43A6-8155-03EC520B22BF}"/>
              </a:ext>
            </a:extLst>
          </p:cNvPr>
          <p:cNvSpPr>
            <a:spLocks noGrp="1"/>
          </p:cNvSpPr>
          <p:nvPr>
            <p:ph type="sldNum" sz="quarter" idx="12"/>
          </p:nvPr>
        </p:nvSpPr>
        <p:spPr/>
        <p:txBody>
          <a:bodyPr/>
          <a:lstStyle/>
          <a:p>
            <a:fld id="{DD26DF96-CD4D-458C-BB1D-1476E5E99E6A}" type="slidenum">
              <a:rPr lang="en-IN" smtClean="0"/>
              <a:t>‹#›</a:t>
            </a:fld>
            <a:endParaRPr lang="en-IN"/>
          </a:p>
        </p:txBody>
      </p:sp>
    </p:spTree>
    <p:extLst>
      <p:ext uri="{BB962C8B-B14F-4D97-AF65-F5344CB8AC3E}">
        <p14:creationId xmlns:p14="http://schemas.microsoft.com/office/powerpoint/2010/main" val="3327700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6AE35-3415-49C8-95E3-2DF9B168A0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20D8460B-F322-49BC-9DDC-384F36C46C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B671C8C6-B045-491F-B17B-8541390C0B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BCF1FF-CA9F-4561-84C3-A555B309699B}"/>
              </a:ext>
            </a:extLst>
          </p:cNvPr>
          <p:cNvSpPr>
            <a:spLocks noGrp="1"/>
          </p:cNvSpPr>
          <p:nvPr>
            <p:ph type="dt" sz="half" idx="10"/>
          </p:nvPr>
        </p:nvSpPr>
        <p:spPr/>
        <p:txBody>
          <a:bodyPr/>
          <a:lstStyle/>
          <a:p>
            <a:fld id="{0D8B8984-E7A8-4748-A9D0-B85499F16AF4}" type="datetimeFigureOut">
              <a:rPr lang="en-IN" smtClean="0"/>
              <a:t>31-08-2025</a:t>
            </a:fld>
            <a:endParaRPr lang="en-IN"/>
          </a:p>
        </p:txBody>
      </p:sp>
      <p:sp>
        <p:nvSpPr>
          <p:cNvPr id="6" name="Footer Placeholder 5">
            <a:extLst>
              <a:ext uri="{FF2B5EF4-FFF2-40B4-BE49-F238E27FC236}">
                <a16:creationId xmlns:a16="http://schemas.microsoft.com/office/drawing/2014/main" id="{56ADA49A-4A22-41A0-A32E-E4D4B0DF946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D6688F2-FEE4-4769-B65E-9C340675357C}"/>
              </a:ext>
            </a:extLst>
          </p:cNvPr>
          <p:cNvSpPr>
            <a:spLocks noGrp="1"/>
          </p:cNvSpPr>
          <p:nvPr>
            <p:ph type="sldNum" sz="quarter" idx="12"/>
          </p:nvPr>
        </p:nvSpPr>
        <p:spPr/>
        <p:txBody>
          <a:bodyPr/>
          <a:lstStyle/>
          <a:p>
            <a:fld id="{DD26DF96-CD4D-458C-BB1D-1476E5E99E6A}" type="slidenum">
              <a:rPr lang="en-IN" smtClean="0"/>
              <a:t>‹#›</a:t>
            </a:fld>
            <a:endParaRPr lang="en-IN"/>
          </a:p>
        </p:txBody>
      </p:sp>
    </p:spTree>
    <p:extLst>
      <p:ext uri="{BB962C8B-B14F-4D97-AF65-F5344CB8AC3E}">
        <p14:creationId xmlns:p14="http://schemas.microsoft.com/office/powerpoint/2010/main" val="3612112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1D699-0685-4D2E-AB57-D0E22315F5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5E558A3C-2560-4774-B1F5-40A69AF50C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914A807F-E7D4-4F8D-BC0E-B6DD0A9CFC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4B4222-A449-4E67-9DAC-F91E3E5DFB53}"/>
              </a:ext>
            </a:extLst>
          </p:cNvPr>
          <p:cNvSpPr>
            <a:spLocks noGrp="1"/>
          </p:cNvSpPr>
          <p:nvPr>
            <p:ph type="dt" sz="half" idx="10"/>
          </p:nvPr>
        </p:nvSpPr>
        <p:spPr/>
        <p:txBody>
          <a:bodyPr/>
          <a:lstStyle/>
          <a:p>
            <a:fld id="{0D8B8984-E7A8-4748-A9D0-B85499F16AF4}" type="datetimeFigureOut">
              <a:rPr lang="en-IN" smtClean="0"/>
              <a:t>31-08-2025</a:t>
            </a:fld>
            <a:endParaRPr lang="en-IN"/>
          </a:p>
        </p:txBody>
      </p:sp>
      <p:sp>
        <p:nvSpPr>
          <p:cNvPr id="6" name="Footer Placeholder 5">
            <a:extLst>
              <a:ext uri="{FF2B5EF4-FFF2-40B4-BE49-F238E27FC236}">
                <a16:creationId xmlns:a16="http://schemas.microsoft.com/office/drawing/2014/main" id="{44FE87A9-1588-4D9B-A552-607BD61D5FF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5054622-6FFB-4848-910B-6163D338981C}"/>
              </a:ext>
            </a:extLst>
          </p:cNvPr>
          <p:cNvSpPr>
            <a:spLocks noGrp="1"/>
          </p:cNvSpPr>
          <p:nvPr>
            <p:ph type="sldNum" sz="quarter" idx="12"/>
          </p:nvPr>
        </p:nvSpPr>
        <p:spPr/>
        <p:txBody>
          <a:bodyPr/>
          <a:lstStyle/>
          <a:p>
            <a:fld id="{DD26DF96-CD4D-458C-BB1D-1476E5E99E6A}" type="slidenum">
              <a:rPr lang="en-IN" smtClean="0"/>
              <a:t>‹#›</a:t>
            </a:fld>
            <a:endParaRPr lang="en-IN"/>
          </a:p>
        </p:txBody>
      </p:sp>
    </p:spTree>
    <p:extLst>
      <p:ext uri="{BB962C8B-B14F-4D97-AF65-F5344CB8AC3E}">
        <p14:creationId xmlns:p14="http://schemas.microsoft.com/office/powerpoint/2010/main" val="2107912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10B21-E20F-439B-957D-2987EC27533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D8A1F22-22CE-4DF8-9313-A0DDED38C07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36B5B7D-8828-4CA1-9FD5-CE9E9034D7BF}"/>
              </a:ext>
            </a:extLst>
          </p:cNvPr>
          <p:cNvSpPr>
            <a:spLocks noGrp="1"/>
          </p:cNvSpPr>
          <p:nvPr>
            <p:ph type="dt" sz="half" idx="10"/>
          </p:nvPr>
        </p:nvSpPr>
        <p:spPr/>
        <p:txBody>
          <a:bodyPr/>
          <a:lstStyle/>
          <a:p>
            <a:fld id="{0D8B8984-E7A8-4748-A9D0-B85499F16AF4}" type="datetimeFigureOut">
              <a:rPr lang="en-IN" smtClean="0"/>
              <a:t>31-08-2025</a:t>
            </a:fld>
            <a:endParaRPr lang="en-IN"/>
          </a:p>
        </p:txBody>
      </p:sp>
      <p:sp>
        <p:nvSpPr>
          <p:cNvPr id="5" name="Footer Placeholder 4">
            <a:extLst>
              <a:ext uri="{FF2B5EF4-FFF2-40B4-BE49-F238E27FC236}">
                <a16:creationId xmlns:a16="http://schemas.microsoft.com/office/drawing/2014/main" id="{212E1B4D-D8C6-48BD-A28F-09DD74DD359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D075067-26D4-417D-A516-DB64050EDC88}"/>
              </a:ext>
            </a:extLst>
          </p:cNvPr>
          <p:cNvSpPr>
            <a:spLocks noGrp="1"/>
          </p:cNvSpPr>
          <p:nvPr>
            <p:ph type="sldNum" sz="quarter" idx="12"/>
          </p:nvPr>
        </p:nvSpPr>
        <p:spPr/>
        <p:txBody>
          <a:bodyPr/>
          <a:lstStyle/>
          <a:p>
            <a:fld id="{DD26DF96-CD4D-458C-BB1D-1476E5E99E6A}" type="slidenum">
              <a:rPr lang="en-IN" smtClean="0"/>
              <a:t>‹#›</a:t>
            </a:fld>
            <a:endParaRPr lang="en-IN"/>
          </a:p>
        </p:txBody>
      </p:sp>
    </p:spTree>
    <p:extLst>
      <p:ext uri="{BB962C8B-B14F-4D97-AF65-F5344CB8AC3E}">
        <p14:creationId xmlns:p14="http://schemas.microsoft.com/office/powerpoint/2010/main" val="3176176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059C9AB-17AF-412E-9D77-8E3F6A7F3F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50FE8EC-1EA6-4B16-BDCA-483AD20C81D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392E267-296F-4FA8-8914-52CBFAABF123}"/>
              </a:ext>
            </a:extLst>
          </p:cNvPr>
          <p:cNvSpPr>
            <a:spLocks noGrp="1"/>
          </p:cNvSpPr>
          <p:nvPr>
            <p:ph type="dt" sz="half" idx="10"/>
          </p:nvPr>
        </p:nvSpPr>
        <p:spPr/>
        <p:txBody>
          <a:bodyPr/>
          <a:lstStyle/>
          <a:p>
            <a:fld id="{0D8B8984-E7A8-4748-A9D0-B85499F16AF4}" type="datetimeFigureOut">
              <a:rPr lang="en-IN" smtClean="0"/>
              <a:t>31-08-2025</a:t>
            </a:fld>
            <a:endParaRPr lang="en-IN"/>
          </a:p>
        </p:txBody>
      </p:sp>
      <p:sp>
        <p:nvSpPr>
          <p:cNvPr id="5" name="Footer Placeholder 4">
            <a:extLst>
              <a:ext uri="{FF2B5EF4-FFF2-40B4-BE49-F238E27FC236}">
                <a16:creationId xmlns:a16="http://schemas.microsoft.com/office/drawing/2014/main" id="{AA724550-F2F7-471E-B16C-EC5F672AE35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A971266-A08F-4866-B33E-71795BF39B59}"/>
              </a:ext>
            </a:extLst>
          </p:cNvPr>
          <p:cNvSpPr>
            <a:spLocks noGrp="1"/>
          </p:cNvSpPr>
          <p:nvPr>
            <p:ph type="sldNum" sz="quarter" idx="12"/>
          </p:nvPr>
        </p:nvSpPr>
        <p:spPr/>
        <p:txBody>
          <a:bodyPr/>
          <a:lstStyle/>
          <a:p>
            <a:fld id="{DD26DF96-CD4D-458C-BB1D-1476E5E99E6A}" type="slidenum">
              <a:rPr lang="en-IN" smtClean="0"/>
              <a:t>‹#›</a:t>
            </a:fld>
            <a:endParaRPr lang="en-IN"/>
          </a:p>
        </p:txBody>
      </p:sp>
    </p:spTree>
    <p:extLst>
      <p:ext uri="{BB962C8B-B14F-4D97-AF65-F5344CB8AC3E}">
        <p14:creationId xmlns:p14="http://schemas.microsoft.com/office/powerpoint/2010/main" val="2533359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0F4B4D0-A839-43EC-BEEB-684B2CAC4F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88C765A-CFE0-4C22-97C2-45A1C48CFE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42333FE-A641-4DD0-80CB-165FC67854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8B8984-E7A8-4748-A9D0-B85499F16AF4}" type="datetimeFigureOut">
              <a:rPr lang="en-IN" smtClean="0"/>
              <a:t>31-08-2025</a:t>
            </a:fld>
            <a:endParaRPr lang="en-IN"/>
          </a:p>
        </p:txBody>
      </p:sp>
      <p:sp>
        <p:nvSpPr>
          <p:cNvPr id="5" name="Footer Placeholder 4">
            <a:extLst>
              <a:ext uri="{FF2B5EF4-FFF2-40B4-BE49-F238E27FC236}">
                <a16:creationId xmlns:a16="http://schemas.microsoft.com/office/drawing/2014/main" id="{B9873C82-2ADC-4ADD-B13D-136DE87BBD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AADD9028-49A3-4B9F-A2AD-C3F6A508A5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26DF96-CD4D-458C-BB1D-1476E5E99E6A}" type="slidenum">
              <a:rPr lang="en-IN" smtClean="0"/>
              <a:t>‹#›</a:t>
            </a:fld>
            <a:endParaRPr lang="en-IN"/>
          </a:p>
        </p:txBody>
      </p:sp>
    </p:spTree>
    <p:extLst>
      <p:ext uri="{BB962C8B-B14F-4D97-AF65-F5344CB8AC3E}">
        <p14:creationId xmlns:p14="http://schemas.microsoft.com/office/powerpoint/2010/main" val="35269591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geeksforgeeks.org/what-is-data-normalization/" TargetMode="External"/><Relationship Id="rId2" Type="http://schemas.openxmlformats.org/officeDocument/2006/relationships/hyperlink" Target="https://www.geeksforgeeks.org/feature-transformation-techniques-in-machine-learnin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geeksforgeeks.org/principal-component-analysis-pca/" TargetMode="External"/><Relationship Id="rId2" Type="http://schemas.openxmlformats.org/officeDocument/2006/relationships/hyperlink" Target="https://www.geeksforgeeks.org/feature-extraction-techniques-nlp/" TargetMode="External"/><Relationship Id="rId1" Type="http://schemas.openxmlformats.org/officeDocument/2006/relationships/slideLayout" Target="../slideLayouts/slideLayout2.xml"/><Relationship Id="rId4" Type="http://schemas.openxmlformats.org/officeDocument/2006/relationships/hyperlink" Target="https://www.geeksforgeeks.org/ml-t-distributed-stochastic-neighbor-embedding-t-sne-algorithm/" TargetMode="External"/></Relationships>
</file>

<file path=ppt/slides/_rels/slide8.xml.rels><?xml version="1.0" encoding="UTF-8" standalone="yes"?>
<Relationships xmlns="http://schemas.openxmlformats.org/package/2006/relationships"><Relationship Id="rId2" Type="http://schemas.openxmlformats.org/officeDocument/2006/relationships/hyperlink" Target="https://www.geeksforgeeks.org/feature-selection-techniques-in-machine-learning/"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geeksforgeeks.org/data-pre-processing-wit-sklearn-using-standard-and-minmax-scaler/" TargetMode="External"/><Relationship Id="rId2" Type="http://schemas.openxmlformats.org/officeDocument/2006/relationships/hyperlink" Target="https://www.geeksforgeeks.org/ml-feature-scaling-part-1/"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geeksforgeeks.org/videos/curse-of-dimensionality-in-machine-learning/" TargetMode="External"/><Relationship Id="rId2" Type="http://schemas.openxmlformats.org/officeDocument/2006/relationships/hyperlink" Target="https://www.geeksforgeeks.org/machine-learning/" TargetMode="External"/><Relationship Id="rId1" Type="http://schemas.openxmlformats.org/officeDocument/2006/relationships/slideLayout" Target="../slideLayouts/slideLayout2.xml"/><Relationship Id="rId5" Type="http://schemas.openxmlformats.org/officeDocument/2006/relationships/hyperlink" Target="https://www.geeksforgeeks.org/dimensionality-reduction/" TargetMode="External"/><Relationship Id="rId4" Type="http://schemas.openxmlformats.org/officeDocument/2006/relationships/hyperlink" Target="https://www.geeksforgeeks.org/what-is-feature-engineering/"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geeksforgeeks.org/supervised-unsupervised-learning/" TargetMode="External"/><Relationship Id="rId2" Type="http://schemas.openxmlformats.org/officeDocument/2006/relationships/hyperlink" Target="https://www.geeksforgeeks.org/principal-component-analysis-with-python/"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 name="Oval 28">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Arc 30">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046B5CB-9D17-4345-89FF-3E87666CDF34}"/>
              </a:ext>
            </a:extLst>
          </p:cNvPr>
          <p:cNvSpPr>
            <a:spLocks noGrp="1"/>
          </p:cNvSpPr>
          <p:nvPr>
            <p:ph type="ctrTitle"/>
          </p:nvPr>
        </p:nvSpPr>
        <p:spPr>
          <a:xfrm>
            <a:off x="4038600" y="1939159"/>
            <a:ext cx="7644627" cy="2751086"/>
          </a:xfrm>
        </p:spPr>
        <p:txBody>
          <a:bodyPr>
            <a:normAutofit/>
          </a:bodyPr>
          <a:lstStyle/>
          <a:p>
            <a:pPr algn="r"/>
            <a:r>
              <a:rPr lang="en-US">
                <a:latin typeface="Times New Roman" panose="02020603050405020304" pitchFamily="18" charset="0"/>
                <a:cs typeface="Times New Roman" panose="02020603050405020304" pitchFamily="18" charset="0"/>
              </a:rPr>
              <a:t>Artificial Intelligence and Machine Learning</a:t>
            </a:r>
            <a:endParaRPr lang="en-IN">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98CB0E89-13CA-45F8-A52B-B91F9D3FAF49}"/>
              </a:ext>
            </a:extLst>
          </p:cNvPr>
          <p:cNvSpPr>
            <a:spLocks noGrp="1"/>
          </p:cNvSpPr>
          <p:nvPr>
            <p:ph type="subTitle" idx="1"/>
          </p:nvPr>
        </p:nvSpPr>
        <p:spPr>
          <a:xfrm>
            <a:off x="4038600" y="4782320"/>
            <a:ext cx="7644627" cy="1329443"/>
          </a:xfrm>
        </p:spPr>
        <p:txBody>
          <a:bodyPr>
            <a:normAutofit/>
          </a:bodyPr>
          <a:lstStyle/>
          <a:p>
            <a:pPr algn="r"/>
            <a:r>
              <a:rPr lang="en-US" sz="2200">
                <a:latin typeface="Times New Roman" panose="02020603050405020304" pitchFamily="18" charset="0"/>
                <a:cs typeface="Times New Roman" panose="02020603050405020304" pitchFamily="18" charset="0"/>
              </a:rPr>
              <a:t>Module 2 </a:t>
            </a:r>
          </a:p>
          <a:p>
            <a:pPr algn="r"/>
            <a:endParaRPr lang="en-US" sz="2200">
              <a:latin typeface="Times New Roman" panose="02020603050405020304" pitchFamily="18" charset="0"/>
              <a:cs typeface="Times New Roman" panose="02020603050405020304" pitchFamily="18" charset="0"/>
            </a:endParaRPr>
          </a:p>
          <a:p>
            <a:pPr algn="r"/>
            <a:r>
              <a:rPr lang="en-US" sz="2200">
                <a:latin typeface="Times New Roman" panose="02020603050405020304" pitchFamily="18" charset="0"/>
                <a:cs typeface="Times New Roman" panose="02020603050405020304" pitchFamily="18" charset="0"/>
              </a:rPr>
              <a:t>Lecture-5</a:t>
            </a:r>
            <a:endParaRPr lang="en-IN" sz="22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74864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9" name="Title 1">
            <a:extLst>
              <a:ext uri="{FF2B5EF4-FFF2-40B4-BE49-F238E27FC236}">
                <a16:creationId xmlns:a16="http://schemas.microsoft.com/office/drawing/2014/main" id="{11567AB7-FC3E-4DEF-8DC5-D1AEDB9456A9}"/>
              </a:ext>
            </a:extLst>
          </p:cNvPr>
          <p:cNvSpPr>
            <a:spLocks noGrp="1"/>
          </p:cNvSpPr>
          <p:nvPr>
            <p:ph type="title"/>
          </p:nvPr>
        </p:nvSpPr>
        <p:spPr>
          <a:xfrm>
            <a:off x="161681" y="344658"/>
            <a:ext cx="11563643" cy="1003532"/>
          </a:xfrm>
        </p:spPr>
        <p:txBody>
          <a:bodyPr anchor="ctr">
            <a:normAutofit/>
          </a:bodyPr>
          <a:lstStyle/>
          <a:p>
            <a:pPr algn="l" fontAlgn="base"/>
            <a:r>
              <a:rPr lang="en-US" sz="3600" b="1" dirty="0">
                <a:solidFill>
                  <a:schemeClr val="bg1"/>
                </a:solidFill>
                <a:latin typeface="Times New Roman" panose="02020603050405020304" pitchFamily="18" charset="0"/>
                <a:cs typeface="Times New Roman" panose="02020603050405020304" pitchFamily="18" charset="0"/>
              </a:rPr>
              <a:t>Feature Engineering </a:t>
            </a:r>
          </a:p>
        </p:txBody>
      </p:sp>
      <p:pic>
        <p:nvPicPr>
          <p:cNvPr id="1026" name="Picture 2" descr="Feature-Engineering">
            <a:extLst>
              <a:ext uri="{FF2B5EF4-FFF2-40B4-BE49-F238E27FC236}">
                <a16:creationId xmlns:a16="http://schemas.microsoft.com/office/drawing/2014/main" id="{18C34811-FAC4-4815-884B-BFFAFA1EF6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2491" y="1551808"/>
            <a:ext cx="5115853" cy="496153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56BCE15E-C08B-4AF3-8ECC-D78E786315A2}"/>
              </a:ext>
            </a:extLst>
          </p:cNvPr>
          <p:cNvSpPr txBox="1"/>
          <p:nvPr/>
        </p:nvSpPr>
        <p:spPr>
          <a:xfrm>
            <a:off x="91340" y="1804361"/>
            <a:ext cx="6661151" cy="5016758"/>
          </a:xfrm>
          <a:prstGeom prst="rect">
            <a:avLst/>
          </a:prstGeom>
          <a:noFill/>
        </p:spPr>
        <p:txBody>
          <a:bodyPr wrap="square">
            <a:spAutoFit/>
          </a:bodyPr>
          <a:lstStyle/>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Feature engineering is the process of </a:t>
            </a:r>
            <a:r>
              <a:rPr kumimoji="0" 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transforming raw data into features that are suitable for machine learning models</a:t>
            </a: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In other words, </a:t>
            </a: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it is the process of selecting, extracting, and transforming the most relevant features from the available data to build more accurate and efficient machine learning models.</a:t>
            </a: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The success of machine learning models heavily depends on the quality of the features used to train them. </a:t>
            </a: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Feature engineering involves a set of techniques that enable us to create new features by combining or transforming the existing ones. </a:t>
            </a: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These techniques help to highlight the most important patterns and relationships in the data, which in turn helps the machine learning model to learn from the data more effectively.</a:t>
            </a:r>
          </a:p>
        </p:txBody>
      </p:sp>
    </p:spTree>
    <p:extLst>
      <p:ext uri="{BB962C8B-B14F-4D97-AF65-F5344CB8AC3E}">
        <p14:creationId xmlns:p14="http://schemas.microsoft.com/office/powerpoint/2010/main" val="267557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9" name="Title 1">
            <a:extLst>
              <a:ext uri="{FF2B5EF4-FFF2-40B4-BE49-F238E27FC236}">
                <a16:creationId xmlns:a16="http://schemas.microsoft.com/office/drawing/2014/main" id="{11567AB7-FC3E-4DEF-8DC5-D1AEDB9456A9}"/>
              </a:ext>
            </a:extLst>
          </p:cNvPr>
          <p:cNvSpPr>
            <a:spLocks noGrp="1"/>
          </p:cNvSpPr>
          <p:nvPr>
            <p:ph type="title"/>
          </p:nvPr>
        </p:nvSpPr>
        <p:spPr>
          <a:xfrm>
            <a:off x="161681" y="344658"/>
            <a:ext cx="11563643" cy="1003532"/>
          </a:xfrm>
        </p:spPr>
        <p:txBody>
          <a:bodyPr anchor="ctr">
            <a:normAutofit/>
          </a:bodyPr>
          <a:lstStyle/>
          <a:p>
            <a:pPr fontAlgn="base"/>
            <a:r>
              <a:rPr lang="en-US" sz="3600" b="1" dirty="0">
                <a:solidFill>
                  <a:schemeClr val="bg1"/>
                </a:solidFill>
                <a:latin typeface="Times New Roman" panose="02020603050405020304" pitchFamily="18" charset="0"/>
                <a:cs typeface="Times New Roman" panose="02020603050405020304" pitchFamily="18" charset="0"/>
              </a:rPr>
              <a:t>Need for Feature Engineering in Machine Learning?</a:t>
            </a:r>
          </a:p>
        </p:txBody>
      </p:sp>
      <p:sp>
        <p:nvSpPr>
          <p:cNvPr id="10" name="TextBox 9">
            <a:extLst>
              <a:ext uri="{FF2B5EF4-FFF2-40B4-BE49-F238E27FC236}">
                <a16:creationId xmlns:a16="http://schemas.microsoft.com/office/drawing/2014/main" id="{75F4DE4B-8252-4AE4-A194-31A7243A7287}"/>
              </a:ext>
            </a:extLst>
          </p:cNvPr>
          <p:cNvSpPr txBox="1"/>
          <p:nvPr/>
        </p:nvSpPr>
        <p:spPr>
          <a:xfrm>
            <a:off x="161680" y="1608245"/>
            <a:ext cx="11809926" cy="5170646"/>
          </a:xfrm>
          <a:prstGeom prst="rect">
            <a:avLst/>
          </a:prstGeom>
          <a:noFill/>
        </p:spPr>
        <p:txBody>
          <a:bodyPr wrap="square">
            <a:spAutoFit/>
          </a:bodyPr>
          <a:lstStyle/>
          <a:p>
            <a:pPr marL="182563" marR="0" lvl="0" indent="-182563"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2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Improve User Experience:</a:t>
            </a:r>
            <a:r>
              <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The primary reason we engineer features is to enhance the user experience of a product or service. By adding new features, we can make the product more intuitive, efficient, and user-friendly, which can increase user satisfaction and engagement.</a:t>
            </a:r>
          </a:p>
          <a:p>
            <a:pPr marL="182563" marR="0" lvl="0" indent="-182563"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2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Competitive Advantage: </a:t>
            </a:r>
            <a:r>
              <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Another reason we engineer features is to gain a competitive advantage in the marketplace. By offering unique and innovative features, we can differentiate our product from competitors and attract more customers.</a:t>
            </a:r>
          </a:p>
          <a:p>
            <a:pPr marL="182563" marR="0" lvl="0" indent="-182563"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2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Meet Customer Needs: </a:t>
            </a:r>
            <a:r>
              <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We engineer features to meet the evolving needs of customers. By analyzing user feedback, market trends, and customer behavior, we can identify areas where new features could enhance the product’s value and meet customer needs.</a:t>
            </a:r>
          </a:p>
          <a:p>
            <a:pPr marL="182563" marR="0" lvl="0" indent="-182563"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2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Increase Revenue:</a:t>
            </a:r>
            <a:r>
              <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Features can also be engineered to generate more revenue. For example, a new feature that streamlines the checkout process can increase sales, or a feature that provides additional functionality could lead to more upsells or cross-sells.</a:t>
            </a:r>
          </a:p>
          <a:p>
            <a:pPr marL="182563" marR="0" lvl="0" indent="-182563"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2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Future-Proofing: </a:t>
            </a:r>
            <a:r>
              <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Engineering features can also be done to future-proof a product or service. By anticipating future trends and potential customer needs, we can develop features that ensure the product remains relevant and useful in the long term.</a:t>
            </a:r>
          </a:p>
        </p:txBody>
      </p:sp>
    </p:spTree>
    <p:extLst>
      <p:ext uri="{BB962C8B-B14F-4D97-AF65-F5344CB8AC3E}">
        <p14:creationId xmlns:p14="http://schemas.microsoft.com/office/powerpoint/2010/main" val="2791487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9" name="Title 1">
            <a:extLst>
              <a:ext uri="{FF2B5EF4-FFF2-40B4-BE49-F238E27FC236}">
                <a16:creationId xmlns:a16="http://schemas.microsoft.com/office/drawing/2014/main" id="{11567AB7-FC3E-4DEF-8DC5-D1AEDB9456A9}"/>
              </a:ext>
            </a:extLst>
          </p:cNvPr>
          <p:cNvSpPr>
            <a:spLocks noGrp="1"/>
          </p:cNvSpPr>
          <p:nvPr>
            <p:ph type="title"/>
          </p:nvPr>
        </p:nvSpPr>
        <p:spPr>
          <a:xfrm>
            <a:off x="161681" y="344658"/>
            <a:ext cx="11563643" cy="1003532"/>
          </a:xfrm>
        </p:spPr>
        <p:txBody>
          <a:bodyPr anchor="ctr">
            <a:normAutofit/>
          </a:bodyPr>
          <a:lstStyle/>
          <a:p>
            <a:pPr fontAlgn="base"/>
            <a:r>
              <a:rPr lang="en-US" sz="3600" b="1" dirty="0">
                <a:solidFill>
                  <a:schemeClr val="bg1"/>
                </a:solidFill>
                <a:latin typeface="Times New Roman" panose="02020603050405020304" pitchFamily="18" charset="0"/>
                <a:cs typeface="Times New Roman" panose="02020603050405020304" pitchFamily="18" charset="0"/>
              </a:rPr>
              <a:t>Processes Involved in Feature Engineering</a:t>
            </a:r>
          </a:p>
        </p:txBody>
      </p:sp>
      <p:sp>
        <p:nvSpPr>
          <p:cNvPr id="11" name="TextBox 10">
            <a:extLst>
              <a:ext uri="{FF2B5EF4-FFF2-40B4-BE49-F238E27FC236}">
                <a16:creationId xmlns:a16="http://schemas.microsoft.com/office/drawing/2014/main" id="{5538CE49-C9C7-40DE-B90A-650799552E9B}"/>
              </a:ext>
            </a:extLst>
          </p:cNvPr>
          <p:cNvSpPr txBox="1"/>
          <p:nvPr/>
        </p:nvSpPr>
        <p:spPr>
          <a:xfrm>
            <a:off x="161681" y="1620920"/>
            <a:ext cx="11809925" cy="267765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Feature engineering in Machine learning consists of mainly 5 processes: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Feature Creation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Feature Transformation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Feature Extraction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Feature Selection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Feature Scaling. </a:t>
            </a:r>
            <a:endPar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8780994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9" name="Title 1">
            <a:extLst>
              <a:ext uri="{FF2B5EF4-FFF2-40B4-BE49-F238E27FC236}">
                <a16:creationId xmlns:a16="http://schemas.microsoft.com/office/drawing/2014/main" id="{11567AB7-FC3E-4DEF-8DC5-D1AEDB9456A9}"/>
              </a:ext>
            </a:extLst>
          </p:cNvPr>
          <p:cNvSpPr>
            <a:spLocks noGrp="1"/>
          </p:cNvSpPr>
          <p:nvPr>
            <p:ph type="title"/>
          </p:nvPr>
        </p:nvSpPr>
        <p:spPr>
          <a:xfrm>
            <a:off x="161681" y="344658"/>
            <a:ext cx="11563643" cy="1003532"/>
          </a:xfrm>
        </p:spPr>
        <p:txBody>
          <a:bodyPr anchor="ctr">
            <a:normAutofit/>
          </a:bodyPr>
          <a:lstStyle/>
          <a:p>
            <a:pPr fontAlgn="base"/>
            <a:r>
              <a:rPr lang="en-US" sz="3600" b="1" dirty="0">
                <a:solidFill>
                  <a:schemeClr val="bg1"/>
                </a:solidFill>
                <a:latin typeface="Times New Roman" panose="02020603050405020304" pitchFamily="18" charset="0"/>
                <a:cs typeface="Times New Roman" panose="02020603050405020304" pitchFamily="18" charset="0"/>
              </a:rPr>
              <a:t>Feature Creation</a:t>
            </a:r>
          </a:p>
        </p:txBody>
      </p:sp>
      <p:sp>
        <p:nvSpPr>
          <p:cNvPr id="10" name="TextBox 9">
            <a:extLst>
              <a:ext uri="{FF2B5EF4-FFF2-40B4-BE49-F238E27FC236}">
                <a16:creationId xmlns:a16="http://schemas.microsoft.com/office/drawing/2014/main" id="{72ED0DD1-1ECD-43F4-B1D2-F661EA129982}"/>
              </a:ext>
            </a:extLst>
          </p:cNvPr>
          <p:cNvSpPr txBox="1"/>
          <p:nvPr/>
        </p:nvSpPr>
        <p:spPr>
          <a:xfrm>
            <a:off x="161681" y="1716499"/>
            <a:ext cx="11602329" cy="1200329"/>
          </a:xfrm>
          <a:prstGeom prst="rect">
            <a:avLst/>
          </a:prstGeom>
          <a:noFill/>
        </p:spPr>
        <p:txBody>
          <a:bodyPr wrap="square">
            <a:spAutoFit/>
          </a:bodyPr>
          <a:lstStyle/>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Feature Creation: </a:t>
            </a:r>
            <a:r>
              <a:rPr kumimoji="0" lang="en-US" sz="24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Feature Creation is the process of generating new features based on domain knowledge or by observing patterns in the data. It is a form of feature engineering that can significantly improve the performance of a machine-learning model.</a:t>
            </a:r>
          </a:p>
        </p:txBody>
      </p:sp>
      <p:sp>
        <p:nvSpPr>
          <p:cNvPr id="12" name="TextBox 11">
            <a:extLst>
              <a:ext uri="{FF2B5EF4-FFF2-40B4-BE49-F238E27FC236}">
                <a16:creationId xmlns:a16="http://schemas.microsoft.com/office/drawing/2014/main" id="{E8450EA7-98CF-426E-AEE4-99AD9A89EE90}"/>
              </a:ext>
            </a:extLst>
          </p:cNvPr>
          <p:cNvSpPr txBox="1"/>
          <p:nvPr/>
        </p:nvSpPr>
        <p:spPr>
          <a:xfrm>
            <a:off x="161681" y="3143739"/>
            <a:ext cx="11563643" cy="3046988"/>
          </a:xfrm>
          <a:prstGeom prst="rect">
            <a:avLst/>
          </a:prstGeom>
          <a:no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Types of Feature Creation:</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365125" marR="0" lvl="0" indent="-365125" algn="just" defTabSz="914400" rtl="0" eaLnBrk="1" fontAlgn="base" latinLnBrk="0" hangingPunct="1">
              <a:lnSpc>
                <a:spcPct val="100000"/>
              </a:lnSpc>
              <a:spcBef>
                <a:spcPts val="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Domain-Specific: </a:t>
            </a:r>
            <a:r>
              <a:rPr kumimoji="0" lang="en-US" sz="24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Creating new features based on domain knowledge, such as creating features based on business rules or industry standards.</a:t>
            </a:r>
          </a:p>
          <a:p>
            <a:pPr marL="365125" marR="0" lvl="0" indent="-365125" algn="just" defTabSz="914400" rtl="0" eaLnBrk="1" fontAlgn="base" latinLnBrk="0" hangingPunct="1">
              <a:lnSpc>
                <a:spcPct val="100000"/>
              </a:lnSpc>
              <a:spcBef>
                <a:spcPts val="0"/>
              </a:spcBef>
              <a:spcAft>
                <a:spcPts val="0"/>
              </a:spcAft>
              <a:buClrTx/>
              <a:buSzTx/>
              <a:buFont typeface="+mj-lt"/>
              <a:buAutoNum type="arabicPeriod" startAt="2"/>
              <a:tabLst/>
              <a:defRPr/>
            </a:pPr>
            <a:r>
              <a:rPr kumimoji="0" lang="en-US" sz="24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Data-Driven: </a:t>
            </a:r>
            <a:r>
              <a:rPr kumimoji="0" lang="en-US" sz="24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Creating new features by observing patterns in the data, such as calculating aggregations or creating interaction features.</a:t>
            </a:r>
          </a:p>
          <a:p>
            <a:pPr marL="365125" marR="0" lvl="0" indent="-365125" algn="just" defTabSz="914400" rtl="0" eaLnBrk="1" fontAlgn="base" latinLnBrk="0" hangingPunct="1">
              <a:lnSpc>
                <a:spcPct val="100000"/>
              </a:lnSpc>
              <a:spcBef>
                <a:spcPts val="0"/>
              </a:spcBef>
              <a:spcAft>
                <a:spcPts val="0"/>
              </a:spcAft>
              <a:buClrTx/>
              <a:buSzTx/>
              <a:buFont typeface="+mj-lt"/>
              <a:buAutoNum type="arabicPeriod" startAt="3"/>
              <a:tabLst/>
              <a:defRPr/>
            </a:pPr>
            <a:r>
              <a:rPr kumimoji="0" lang="en-US" sz="24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Synthetic: </a:t>
            </a:r>
            <a:r>
              <a:rPr kumimoji="0" lang="en-US" sz="24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Generating new features by combining existing features or synthesizing new data points.</a:t>
            </a:r>
          </a:p>
        </p:txBody>
      </p:sp>
    </p:spTree>
    <p:extLst>
      <p:ext uri="{BB962C8B-B14F-4D97-AF65-F5344CB8AC3E}">
        <p14:creationId xmlns:p14="http://schemas.microsoft.com/office/powerpoint/2010/main" val="1791932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9" name="Title 1">
            <a:extLst>
              <a:ext uri="{FF2B5EF4-FFF2-40B4-BE49-F238E27FC236}">
                <a16:creationId xmlns:a16="http://schemas.microsoft.com/office/drawing/2014/main" id="{11567AB7-FC3E-4DEF-8DC5-D1AEDB9456A9}"/>
              </a:ext>
            </a:extLst>
          </p:cNvPr>
          <p:cNvSpPr>
            <a:spLocks noGrp="1"/>
          </p:cNvSpPr>
          <p:nvPr>
            <p:ph type="title"/>
          </p:nvPr>
        </p:nvSpPr>
        <p:spPr>
          <a:xfrm>
            <a:off x="161681" y="344658"/>
            <a:ext cx="11563643" cy="1003532"/>
          </a:xfrm>
        </p:spPr>
        <p:txBody>
          <a:bodyPr anchor="ctr">
            <a:normAutofit/>
          </a:bodyPr>
          <a:lstStyle/>
          <a:p>
            <a:pPr fontAlgn="base"/>
            <a:r>
              <a:rPr lang="en-US" sz="3600" b="1" dirty="0">
                <a:solidFill>
                  <a:schemeClr val="bg1"/>
                </a:solidFill>
                <a:latin typeface="Times New Roman" panose="02020603050405020304" pitchFamily="18" charset="0"/>
                <a:cs typeface="Times New Roman" panose="02020603050405020304" pitchFamily="18" charset="0"/>
              </a:rPr>
              <a:t>Feature Transformation</a:t>
            </a:r>
          </a:p>
        </p:txBody>
      </p:sp>
      <p:sp>
        <p:nvSpPr>
          <p:cNvPr id="11" name="TextBox 10">
            <a:extLst>
              <a:ext uri="{FF2B5EF4-FFF2-40B4-BE49-F238E27FC236}">
                <a16:creationId xmlns:a16="http://schemas.microsoft.com/office/drawing/2014/main" id="{AC6572B1-D7DA-4A76-918F-C30272685064}"/>
              </a:ext>
            </a:extLst>
          </p:cNvPr>
          <p:cNvSpPr txBox="1"/>
          <p:nvPr/>
        </p:nvSpPr>
        <p:spPr>
          <a:xfrm>
            <a:off x="105409" y="1716499"/>
            <a:ext cx="11962229" cy="4832092"/>
          </a:xfrm>
          <a:prstGeom prst="rect">
            <a:avLst/>
          </a:prstGeom>
          <a:noFill/>
        </p:spPr>
        <p:txBody>
          <a:bodyPr wrap="square">
            <a:spAutoFit/>
          </a:bodyPr>
          <a:lstStyle/>
          <a:p>
            <a:pPr marL="266700" marR="0" lvl="0" indent="-266700" algn="l" defTabSz="914400" rtl="0" eaLnBrk="1" fontAlgn="base"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Feature Transformation</a:t>
            </a:r>
          </a:p>
          <a:p>
            <a:pPr marL="0" marR="0" lvl="0" indent="0" algn="just" defTabSz="914400" rtl="0" eaLnBrk="1" fontAlgn="base" latinLnBrk="0" hangingPunct="1">
              <a:lnSpc>
                <a:spcPct val="100000"/>
              </a:lnSpc>
              <a:spcBef>
                <a:spcPts val="0"/>
              </a:spcBef>
              <a:spcAft>
                <a:spcPts val="0"/>
              </a:spcAft>
              <a:buClrTx/>
              <a:buSzTx/>
              <a:buFontTx/>
              <a:buNone/>
              <a:tabLst>
                <a:tab pos="0" algn="l"/>
              </a:tabLst>
              <a:defRPr/>
            </a:pP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hlinkClick r:id="rId2">
                  <a:extLst>
                    <a:ext uri="{A12FA001-AC4F-418D-AE19-62706E023703}">
                      <ahyp:hlinkClr xmlns:ahyp="http://schemas.microsoft.com/office/drawing/2018/hyperlinkcolor" val="tx"/>
                    </a:ext>
                  </a:extLst>
                </a:hlinkClick>
              </a:rPr>
              <a:t>Feature Transformation</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is the process of transforming the features into a more suitable representation for the machine learning model. This is done to ensure that the model can effectively learn from the data.</a:t>
            </a:r>
          </a:p>
          <a:p>
            <a:pPr marL="0" marR="0" lvl="0" indent="0" algn="just" defTabSz="914400" rtl="0" eaLnBrk="1" fontAlgn="base" latinLnBrk="0" hangingPunct="1">
              <a:lnSpc>
                <a:spcPct val="100000"/>
              </a:lnSpc>
              <a:spcBef>
                <a:spcPts val="0"/>
              </a:spcBef>
              <a:spcAft>
                <a:spcPts val="0"/>
              </a:spcAft>
              <a:buClrTx/>
              <a:buSzTx/>
              <a:buFontTx/>
              <a:buNone/>
              <a:tabLst>
                <a:tab pos="0" algn="l"/>
              </a:tabLst>
              <a:defRPr/>
            </a:pPr>
            <a:endPar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endParaRPr>
          </a:p>
          <a:p>
            <a:pPr marL="266700" marR="0" lvl="0" indent="-266700" algn="just" defTabSz="914400" rtl="0" eaLnBrk="1" fontAlgn="base"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Types of Feature Transformation:</a:t>
            </a:r>
          </a:p>
          <a:p>
            <a:pPr marL="266700" marR="0" lvl="0" indent="-266700" algn="just" defTabSz="914400" rtl="0" eaLnBrk="1" fontAlgn="base" latinLnBrk="0" hangingPunct="1">
              <a:lnSpc>
                <a:spcPct val="100000"/>
              </a:lnSpc>
              <a:spcBef>
                <a:spcPts val="0"/>
              </a:spcBef>
              <a:spcAft>
                <a:spcPts val="0"/>
              </a:spcAft>
              <a:buClrTx/>
              <a:buSzTx/>
              <a:buFont typeface="+mj-lt"/>
              <a:buAutoNum type="arabicPeriod"/>
              <a:tabLst/>
              <a:defRPr/>
            </a:pPr>
            <a:r>
              <a:rPr kumimoji="0" lang="en-US" sz="2200" b="1" i="0" u="sng"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hlinkClick r:id="rId3"/>
              </a:rPr>
              <a:t>Normalization</a:t>
            </a:r>
            <a:r>
              <a:rPr kumimoji="0" lang="en-US" sz="22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a:t>
            </a:r>
            <a:r>
              <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Rescaling the features to have a similar range, such as between 0 and 1, to prevent some features from dominating others.</a:t>
            </a:r>
          </a:p>
          <a:p>
            <a:pPr marL="266700" marR="0" lvl="0" indent="-266700" algn="just" defTabSz="914400" rtl="0" eaLnBrk="1" fontAlgn="base" latinLnBrk="0" hangingPunct="1">
              <a:lnSpc>
                <a:spcPct val="100000"/>
              </a:lnSpc>
              <a:spcBef>
                <a:spcPts val="0"/>
              </a:spcBef>
              <a:spcAft>
                <a:spcPts val="0"/>
              </a:spcAft>
              <a:buClrTx/>
              <a:buSzTx/>
              <a:buFont typeface="+mj-lt"/>
              <a:buAutoNum type="arabicPeriod" startAt="2"/>
              <a:tabLst/>
              <a:defRPr/>
            </a:pPr>
            <a:r>
              <a:rPr kumimoji="0" lang="en-US" sz="22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Scaling: </a:t>
            </a:r>
            <a:r>
              <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Scaling is a technique used to transform numerical variables to have a similar scale, so that they can be compared more easily. Rescaling the features to have a similar scale, such as having a standard deviation of 1, to make sure the model considers all features equally.</a:t>
            </a:r>
          </a:p>
          <a:p>
            <a:pPr marL="266700" marR="0" lvl="0" indent="-266700" algn="just" defTabSz="914400" rtl="0" eaLnBrk="1" fontAlgn="base" latinLnBrk="0" hangingPunct="1">
              <a:lnSpc>
                <a:spcPct val="100000"/>
              </a:lnSpc>
              <a:spcBef>
                <a:spcPts val="0"/>
              </a:spcBef>
              <a:spcAft>
                <a:spcPts val="0"/>
              </a:spcAft>
              <a:buClrTx/>
              <a:buSzTx/>
              <a:buFont typeface="+mj-lt"/>
              <a:buAutoNum type="arabicPeriod" startAt="3"/>
              <a:tabLst/>
              <a:defRPr/>
            </a:pPr>
            <a:r>
              <a:rPr kumimoji="0" lang="en-US" sz="22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Encoding: </a:t>
            </a:r>
            <a:r>
              <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Transforming categorical features into a numerical representation. Examples are one-hot encoding and label encoding.</a:t>
            </a:r>
          </a:p>
          <a:p>
            <a:pPr marL="266700" marR="0" lvl="0" indent="-266700" algn="just" defTabSz="914400" rtl="0" eaLnBrk="1" fontAlgn="base" latinLnBrk="0" hangingPunct="1">
              <a:lnSpc>
                <a:spcPct val="100000"/>
              </a:lnSpc>
              <a:spcBef>
                <a:spcPts val="0"/>
              </a:spcBef>
              <a:spcAft>
                <a:spcPts val="0"/>
              </a:spcAft>
              <a:buClrTx/>
              <a:buSzTx/>
              <a:buFont typeface="+mj-lt"/>
              <a:buAutoNum type="arabicPeriod" startAt="4"/>
              <a:tabLst/>
              <a:defRPr/>
            </a:pPr>
            <a:r>
              <a:rPr kumimoji="0" lang="en-US" sz="22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Transformation: </a:t>
            </a:r>
            <a:r>
              <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Transforming the features using mathematical operations to change the distribution or scale of the features. Examples are logarithmic, square root, and reciprocal transformations.</a:t>
            </a:r>
          </a:p>
        </p:txBody>
      </p:sp>
    </p:spTree>
    <p:extLst>
      <p:ext uri="{BB962C8B-B14F-4D97-AF65-F5344CB8AC3E}">
        <p14:creationId xmlns:p14="http://schemas.microsoft.com/office/powerpoint/2010/main" val="695377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9" name="Title 1">
            <a:extLst>
              <a:ext uri="{FF2B5EF4-FFF2-40B4-BE49-F238E27FC236}">
                <a16:creationId xmlns:a16="http://schemas.microsoft.com/office/drawing/2014/main" id="{11567AB7-FC3E-4DEF-8DC5-D1AEDB9456A9}"/>
              </a:ext>
            </a:extLst>
          </p:cNvPr>
          <p:cNvSpPr>
            <a:spLocks noGrp="1"/>
          </p:cNvSpPr>
          <p:nvPr>
            <p:ph type="title"/>
          </p:nvPr>
        </p:nvSpPr>
        <p:spPr>
          <a:xfrm>
            <a:off x="161681" y="344658"/>
            <a:ext cx="11563643" cy="1003532"/>
          </a:xfrm>
        </p:spPr>
        <p:txBody>
          <a:bodyPr anchor="ctr">
            <a:normAutofit/>
          </a:bodyPr>
          <a:lstStyle/>
          <a:p>
            <a:pPr fontAlgn="base"/>
            <a:r>
              <a:rPr lang="en-US" sz="3600" b="1" dirty="0">
                <a:solidFill>
                  <a:schemeClr val="bg1"/>
                </a:solidFill>
                <a:latin typeface="Times New Roman" panose="02020603050405020304" pitchFamily="18" charset="0"/>
                <a:cs typeface="Times New Roman" panose="02020603050405020304" pitchFamily="18" charset="0"/>
              </a:rPr>
              <a:t>Feature Extraction</a:t>
            </a:r>
          </a:p>
        </p:txBody>
      </p:sp>
      <p:sp>
        <p:nvSpPr>
          <p:cNvPr id="10" name="TextBox 9">
            <a:extLst>
              <a:ext uri="{FF2B5EF4-FFF2-40B4-BE49-F238E27FC236}">
                <a16:creationId xmlns:a16="http://schemas.microsoft.com/office/drawing/2014/main" id="{7AD4B67F-B5F2-40D0-A13B-C25E2B81602D}"/>
              </a:ext>
            </a:extLst>
          </p:cNvPr>
          <p:cNvSpPr txBox="1"/>
          <p:nvPr/>
        </p:nvSpPr>
        <p:spPr>
          <a:xfrm>
            <a:off x="327074" y="1716499"/>
            <a:ext cx="11728938" cy="4493538"/>
          </a:xfrm>
          <a:prstGeom prst="rect">
            <a:avLst/>
          </a:prstGeom>
          <a:noFill/>
        </p:spPr>
        <p:txBody>
          <a:bodyPr wrap="square">
            <a:spAutoFit/>
          </a:bodyPr>
          <a:lstStyle/>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hlinkClick r:id="rId2">
                  <a:extLst>
                    <a:ext uri="{A12FA001-AC4F-418D-AE19-62706E023703}">
                      <ahyp:hlinkClr xmlns:ahyp="http://schemas.microsoft.com/office/drawing/2018/hyperlinkcolor" val="tx"/>
                    </a:ext>
                  </a:extLst>
                </a:hlinkClick>
              </a:rPr>
              <a:t>Feature Extraction </a:t>
            </a:r>
            <a:r>
              <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is the process of creating new features from existing ones to provide more relevant information to the machine learning model. This is done by transforming, combining, or aggregating existing features.</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endParaRPr>
          </a:p>
          <a:p>
            <a:pPr marL="365125" marR="0" lvl="0" indent="-365125" algn="just" defTabSz="914400" rtl="0" eaLnBrk="1" fontAlgn="base"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Types of Feature Extraction:</a:t>
            </a:r>
          </a:p>
          <a:p>
            <a:pPr marL="365125" marR="0" lvl="0" indent="-365125" algn="just" defTabSz="914400" rtl="0" eaLnBrk="1" fontAlgn="base" latinLnBrk="0" hangingPunct="1">
              <a:lnSpc>
                <a:spcPct val="100000"/>
              </a:lnSpc>
              <a:spcBef>
                <a:spcPts val="0"/>
              </a:spcBef>
              <a:spcAft>
                <a:spcPts val="0"/>
              </a:spcAft>
              <a:buClrTx/>
              <a:buSzTx/>
              <a:buFont typeface="+mj-lt"/>
              <a:buAutoNum type="arabicPeriod"/>
              <a:tabLst/>
              <a:defRPr/>
            </a:pPr>
            <a:r>
              <a:rPr kumimoji="0" lang="en-US" sz="22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Dimensionality Reduction:</a:t>
            </a:r>
            <a:r>
              <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Reducing the number of features by transforming the data into a lower-dimensional space while retaining important information. Examples are </a:t>
            </a:r>
            <a:r>
              <a:rPr kumimoji="0" lang="en-US" sz="2200" b="0" i="0" u="sng"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hlinkClick r:id="rId3"/>
              </a:rPr>
              <a:t>PCA </a:t>
            </a:r>
            <a:r>
              <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and</a:t>
            </a:r>
            <a:r>
              <a:rPr kumimoji="0" lang="en-US" sz="2200" b="0" i="0" u="sng"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hlinkClick r:id="rId4"/>
              </a:rPr>
              <a:t> t-SNE</a:t>
            </a:r>
            <a:r>
              <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a:t>
            </a:r>
          </a:p>
          <a:p>
            <a:pPr marL="365125" marR="0" lvl="0" indent="-365125" algn="just" defTabSz="914400" rtl="0" eaLnBrk="1" fontAlgn="base" latinLnBrk="0" hangingPunct="1">
              <a:lnSpc>
                <a:spcPct val="100000"/>
              </a:lnSpc>
              <a:spcBef>
                <a:spcPts val="0"/>
              </a:spcBef>
              <a:spcAft>
                <a:spcPts val="0"/>
              </a:spcAft>
              <a:buClrTx/>
              <a:buSzTx/>
              <a:buFont typeface="+mj-lt"/>
              <a:buAutoNum type="arabicPeriod" startAt="2"/>
              <a:tabLst/>
              <a:defRPr/>
            </a:pPr>
            <a:r>
              <a:rPr kumimoji="0" lang="en-US" sz="22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Feature Combination: </a:t>
            </a:r>
            <a:r>
              <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Combining two or more existing features to create a new one. For example, the interaction between two features.</a:t>
            </a:r>
          </a:p>
          <a:p>
            <a:pPr marL="365125" marR="0" lvl="0" indent="-365125" algn="just" defTabSz="914400" rtl="0" eaLnBrk="1" fontAlgn="base" latinLnBrk="0" hangingPunct="1">
              <a:lnSpc>
                <a:spcPct val="100000"/>
              </a:lnSpc>
              <a:spcBef>
                <a:spcPts val="0"/>
              </a:spcBef>
              <a:spcAft>
                <a:spcPts val="0"/>
              </a:spcAft>
              <a:buClrTx/>
              <a:buSzTx/>
              <a:buFont typeface="+mj-lt"/>
              <a:buAutoNum type="arabicPeriod" startAt="3"/>
              <a:tabLst/>
              <a:defRPr/>
            </a:pPr>
            <a:r>
              <a:rPr kumimoji="0" lang="en-US" sz="22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Feature Aggregation: </a:t>
            </a:r>
            <a:r>
              <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Aggregating features to create a new one. For example, calculating the mean, sum, or count of a set of features.</a:t>
            </a:r>
          </a:p>
          <a:p>
            <a:pPr marL="365125" marR="0" lvl="0" indent="-365125" algn="just" defTabSz="914400" rtl="0" eaLnBrk="1" fontAlgn="base" latinLnBrk="0" hangingPunct="1">
              <a:lnSpc>
                <a:spcPct val="100000"/>
              </a:lnSpc>
              <a:spcBef>
                <a:spcPts val="0"/>
              </a:spcBef>
              <a:spcAft>
                <a:spcPts val="0"/>
              </a:spcAft>
              <a:buClrTx/>
              <a:buSzTx/>
              <a:buFont typeface="+mj-lt"/>
              <a:buAutoNum type="arabicPeriod" startAt="4"/>
              <a:tabLst/>
              <a:defRPr/>
            </a:pPr>
            <a:r>
              <a:rPr kumimoji="0" lang="en-US" sz="22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Feature Transformation: </a:t>
            </a:r>
            <a:r>
              <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Transforming existing features into a new representation. For example, log transformation of a feature with a skewed distribution.</a:t>
            </a:r>
          </a:p>
        </p:txBody>
      </p:sp>
    </p:spTree>
    <p:extLst>
      <p:ext uri="{BB962C8B-B14F-4D97-AF65-F5344CB8AC3E}">
        <p14:creationId xmlns:p14="http://schemas.microsoft.com/office/powerpoint/2010/main" val="3345180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9" name="Title 1">
            <a:extLst>
              <a:ext uri="{FF2B5EF4-FFF2-40B4-BE49-F238E27FC236}">
                <a16:creationId xmlns:a16="http://schemas.microsoft.com/office/drawing/2014/main" id="{11567AB7-FC3E-4DEF-8DC5-D1AEDB9456A9}"/>
              </a:ext>
            </a:extLst>
          </p:cNvPr>
          <p:cNvSpPr>
            <a:spLocks noGrp="1"/>
          </p:cNvSpPr>
          <p:nvPr>
            <p:ph type="title"/>
          </p:nvPr>
        </p:nvSpPr>
        <p:spPr>
          <a:xfrm>
            <a:off x="161681" y="344658"/>
            <a:ext cx="11563643" cy="1003532"/>
          </a:xfrm>
        </p:spPr>
        <p:txBody>
          <a:bodyPr anchor="ctr">
            <a:normAutofit/>
          </a:bodyPr>
          <a:lstStyle/>
          <a:p>
            <a:pPr fontAlgn="base"/>
            <a:r>
              <a:rPr lang="en-US" sz="3600" b="1" dirty="0">
                <a:solidFill>
                  <a:schemeClr val="bg1"/>
                </a:solidFill>
                <a:latin typeface="Times New Roman" panose="02020603050405020304" pitchFamily="18" charset="0"/>
                <a:cs typeface="Times New Roman" panose="02020603050405020304" pitchFamily="18" charset="0"/>
              </a:rPr>
              <a:t>Feature Selection</a:t>
            </a:r>
          </a:p>
        </p:txBody>
      </p:sp>
      <p:sp>
        <p:nvSpPr>
          <p:cNvPr id="11" name="TextBox 10">
            <a:extLst>
              <a:ext uri="{FF2B5EF4-FFF2-40B4-BE49-F238E27FC236}">
                <a16:creationId xmlns:a16="http://schemas.microsoft.com/office/drawing/2014/main" id="{B1C2B273-284F-4192-96A2-BF2644984FC8}"/>
              </a:ext>
            </a:extLst>
          </p:cNvPr>
          <p:cNvSpPr txBox="1"/>
          <p:nvPr/>
        </p:nvSpPr>
        <p:spPr>
          <a:xfrm>
            <a:off x="267286" y="1716499"/>
            <a:ext cx="11458038" cy="3816429"/>
          </a:xfrm>
          <a:prstGeom prst="rect">
            <a:avLst/>
          </a:prstGeom>
          <a:noFill/>
        </p:spPr>
        <p:txBody>
          <a:bodyPr wrap="square">
            <a:spAutoFit/>
          </a:bodyPr>
          <a:lstStyle/>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2200" b="0" i="0" u="sng"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hlinkClick r:id="rId2"/>
              </a:rPr>
              <a:t>Feature Selection</a:t>
            </a:r>
            <a:r>
              <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is the process of selecting a subset of relevant features from the dataset to be used in a machine-learning model. It is an important step in the feature engineering process as it can have a significant impact on the model’s performance.</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endParaRPr>
          </a:p>
          <a:p>
            <a:pPr marL="450850" marR="0" lvl="0" indent="-450850" algn="just" defTabSz="914400" rtl="0" eaLnBrk="1" fontAlgn="base"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Types of Feature Selection:</a:t>
            </a:r>
          </a:p>
          <a:p>
            <a:pPr marL="450850" marR="0" lvl="0" indent="-450850" algn="just" defTabSz="914400" rtl="0" eaLnBrk="1" fontAlgn="base" latinLnBrk="0" hangingPunct="1">
              <a:lnSpc>
                <a:spcPct val="100000"/>
              </a:lnSpc>
              <a:spcBef>
                <a:spcPts val="0"/>
              </a:spcBef>
              <a:spcAft>
                <a:spcPts val="0"/>
              </a:spcAft>
              <a:buClrTx/>
              <a:buSzTx/>
              <a:buFont typeface="+mj-lt"/>
              <a:buAutoNum type="arabicPeriod"/>
              <a:tabLst/>
              <a:defRPr/>
            </a:pPr>
            <a:r>
              <a:rPr kumimoji="0" lang="en-US" sz="22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Filter Method: </a:t>
            </a:r>
            <a:r>
              <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Based on the statistical measure of the relationship between the feature and the target variable. Features with a high correlation are selected.</a:t>
            </a:r>
          </a:p>
          <a:p>
            <a:pPr marL="450850" marR="0" lvl="0" indent="-450850" algn="just" defTabSz="914400" rtl="0" eaLnBrk="1" fontAlgn="base" latinLnBrk="0" hangingPunct="1">
              <a:lnSpc>
                <a:spcPct val="100000"/>
              </a:lnSpc>
              <a:spcBef>
                <a:spcPts val="0"/>
              </a:spcBef>
              <a:spcAft>
                <a:spcPts val="0"/>
              </a:spcAft>
              <a:buClrTx/>
              <a:buSzTx/>
              <a:buFont typeface="+mj-lt"/>
              <a:buAutoNum type="arabicPeriod" startAt="2"/>
              <a:tabLst/>
              <a:defRPr/>
            </a:pPr>
            <a:r>
              <a:rPr kumimoji="0" lang="en-US" sz="22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Wrapper Method: </a:t>
            </a:r>
            <a:r>
              <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Based on the evaluation of the feature subset using a specific machine learning algorithm. The feature subset that results in the best performance is selected.</a:t>
            </a:r>
          </a:p>
          <a:p>
            <a:pPr marL="450850" marR="0" lvl="0" indent="-450850" algn="just" defTabSz="914400" rtl="0" eaLnBrk="1" fontAlgn="base" latinLnBrk="0" hangingPunct="1">
              <a:lnSpc>
                <a:spcPct val="100000"/>
              </a:lnSpc>
              <a:spcBef>
                <a:spcPts val="0"/>
              </a:spcBef>
              <a:spcAft>
                <a:spcPts val="0"/>
              </a:spcAft>
              <a:buClrTx/>
              <a:buSzTx/>
              <a:buFont typeface="+mj-lt"/>
              <a:buAutoNum type="arabicPeriod" startAt="3"/>
              <a:tabLst/>
              <a:defRPr/>
            </a:pPr>
            <a:r>
              <a:rPr kumimoji="0" lang="en-US" sz="22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Embedded Method: </a:t>
            </a:r>
            <a:r>
              <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Based on the feature selection as part of the training process of the machine learning algorithm.</a:t>
            </a:r>
          </a:p>
        </p:txBody>
      </p:sp>
    </p:spTree>
    <p:extLst>
      <p:ext uri="{BB962C8B-B14F-4D97-AF65-F5344CB8AC3E}">
        <p14:creationId xmlns:p14="http://schemas.microsoft.com/office/powerpoint/2010/main" val="3753435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9" name="Title 1">
            <a:extLst>
              <a:ext uri="{FF2B5EF4-FFF2-40B4-BE49-F238E27FC236}">
                <a16:creationId xmlns:a16="http://schemas.microsoft.com/office/drawing/2014/main" id="{11567AB7-FC3E-4DEF-8DC5-D1AEDB9456A9}"/>
              </a:ext>
            </a:extLst>
          </p:cNvPr>
          <p:cNvSpPr>
            <a:spLocks noGrp="1"/>
          </p:cNvSpPr>
          <p:nvPr>
            <p:ph type="title"/>
          </p:nvPr>
        </p:nvSpPr>
        <p:spPr>
          <a:xfrm>
            <a:off x="161681" y="344658"/>
            <a:ext cx="11563643" cy="1003532"/>
          </a:xfrm>
        </p:spPr>
        <p:txBody>
          <a:bodyPr anchor="ctr">
            <a:normAutofit/>
          </a:bodyPr>
          <a:lstStyle/>
          <a:p>
            <a:pPr fontAlgn="base"/>
            <a:r>
              <a:rPr lang="en-US" sz="3600" b="1" dirty="0">
                <a:solidFill>
                  <a:schemeClr val="bg1"/>
                </a:solidFill>
                <a:latin typeface="Times New Roman" panose="02020603050405020304" pitchFamily="18" charset="0"/>
                <a:cs typeface="Times New Roman" panose="02020603050405020304" pitchFamily="18" charset="0"/>
              </a:rPr>
              <a:t>Feature Scaling</a:t>
            </a:r>
          </a:p>
        </p:txBody>
      </p:sp>
      <p:sp>
        <p:nvSpPr>
          <p:cNvPr id="10" name="TextBox 9">
            <a:extLst>
              <a:ext uri="{FF2B5EF4-FFF2-40B4-BE49-F238E27FC236}">
                <a16:creationId xmlns:a16="http://schemas.microsoft.com/office/drawing/2014/main" id="{36B30C17-06EB-4882-BA1F-20FB03F94743}"/>
              </a:ext>
            </a:extLst>
          </p:cNvPr>
          <p:cNvSpPr txBox="1"/>
          <p:nvPr/>
        </p:nvSpPr>
        <p:spPr>
          <a:xfrm>
            <a:off x="161681" y="1716498"/>
            <a:ext cx="11711451" cy="4154984"/>
          </a:xfrm>
          <a:prstGeom prst="rect">
            <a:avLst/>
          </a:prstGeom>
          <a:no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400" b="0" i="0" u="sng"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hlinkClick r:id="rId2"/>
              </a:rPr>
              <a:t>Feature Scaling</a:t>
            </a:r>
            <a:r>
              <a:rPr kumimoji="0" lang="en-US" sz="24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is the process of transforming the features so that they have a similar scale. This is important in machine learning because the scale of the features can affect the performance of the model.</a:t>
            </a:r>
          </a:p>
          <a:p>
            <a:pPr marL="266700" marR="0" lvl="0" indent="-266700" algn="l" defTabSz="914400" rtl="0" eaLnBrk="1" fontAlgn="base"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endParaRPr>
          </a:p>
          <a:p>
            <a:pPr marL="266700" marR="0" lvl="0" indent="-266700" algn="l" defTabSz="914400" rtl="0" eaLnBrk="1" fontAlgn="base"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Types of Feature Scaling:</a:t>
            </a:r>
          </a:p>
          <a:p>
            <a:pPr marL="266700" marR="0" lvl="0" indent="-266700" algn="l" defTabSz="914400" rtl="0" eaLnBrk="1" fontAlgn="base" latinLnBrk="0" hangingPunct="1">
              <a:lnSpc>
                <a:spcPct val="100000"/>
              </a:lnSpc>
              <a:spcBef>
                <a:spcPts val="0"/>
              </a:spcBef>
              <a:spcAft>
                <a:spcPts val="0"/>
              </a:spcAft>
              <a:buClrTx/>
              <a:buSzTx/>
              <a:buFont typeface="+mj-lt"/>
              <a:buAutoNum type="arabicPeriod"/>
              <a:tabLst/>
              <a:defRPr/>
            </a:pPr>
            <a:r>
              <a:rPr kumimoji="0" lang="en-US" sz="2400" b="1" i="0" u="sng"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hlinkClick r:id="rId3"/>
              </a:rPr>
              <a:t>Min-Max Scaling</a:t>
            </a:r>
            <a:r>
              <a:rPr kumimoji="0" lang="en-US" sz="24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a:t>
            </a:r>
            <a:r>
              <a:rPr kumimoji="0" lang="en-US" sz="24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Rescaling the features to a specific range, such as between 0 and 1, by subtracting the minimum value and dividing by the range.</a:t>
            </a:r>
          </a:p>
          <a:p>
            <a:pPr marL="266700" marR="0" lvl="0" indent="-266700" algn="l" defTabSz="914400" rtl="0" eaLnBrk="1" fontAlgn="base" latinLnBrk="0" hangingPunct="1">
              <a:lnSpc>
                <a:spcPct val="100000"/>
              </a:lnSpc>
              <a:spcBef>
                <a:spcPts val="0"/>
              </a:spcBef>
              <a:spcAft>
                <a:spcPts val="0"/>
              </a:spcAft>
              <a:buClrTx/>
              <a:buSzTx/>
              <a:buFont typeface="+mj-lt"/>
              <a:buAutoNum type="arabicPeriod" startAt="2"/>
              <a:tabLst/>
              <a:defRPr/>
            </a:pPr>
            <a:r>
              <a:rPr kumimoji="0" lang="en-US" sz="24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Standard Scaling:</a:t>
            </a:r>
            <a:r>
              <a:rPr kumimoji="0" lang="en-US" sz="24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Rescaling the features to have a mean of 0 and a standard deviation of 1 by subtracting the mean and dividing by the standard deviation.</a:t>
            </a:r>
          </a:p>
          <a:p>
            <a:pPr marL="266700" marR="0" lvl="0" indent="-266700" algn="l" defTabSz="914400" rtl="0" eaLnBrk="1" fontAlgn="base" latinLnBrk="0" hangingPunct="1">
              <a:lnSpc>
                <a:spcPct val="100000"/>
              </a:lnSpc>
              <a:spcBef>
                <a:spcPts val="0"/>
              </a:spcBef>
              <a:spcAft>
                <a:spcPts val="0"/>
              </a:spcAft>
              <a:buClrTx/>
              <a:buSzTx/>
              <a:buFont typeface="+mj-lt"/>
              <a:buAutoNum type="arabicPeriod" startAt="3"/>
              <a:tabLst/>
              <a:defRPr/>
            </a:pPr>
            <a:r>
              <a:rPr kumimoji="0" lang="en-US" sz="24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Robust Scaling:</a:t>
            </a:r>
            <a:r>
              <a:rPr kumimoji="0" lang="en-US" sz="24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Rescaling the features to be robust to outliers by dividing them by the interquartile range.</a:t>
            </a:r>
          </a:p>
        </p:txBody>
      </p:sp>
    </p:spTree>
    <p:extLst>
      <p:ext uri="{BB962C8B-B14F-4D97-AF65-F5344CB8AC3E}">
        <p14:creationId xmlns:p14="http://schemas.microsoft.com/office/powerpoint/2010/main" val="13938929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9" name="Title 1">
            <a:extLst>
              <a:ext uri="{FF2B5EF4-FFF2-40B4-BE49-F238E27FC236}">
                <a16:creationId xmlns:a16="http://schemas.microsoft.com/office/drawing/2014/main" id="{11567AB7-FC3E-4DEF-8DC5-D1AEDB9456A9}"/>
              </a:ext>
            </a:extLst>
          </p:cNvPr>
          <p:cNvSpPr>
            <a:spLocks noGrp="1"/>
          </p:cNvSpPr>
          <p:nvPr>
            <p:ph type="title"/>
          </p:nvPr>
        </p:nvSpPr>
        <p:spPr>
          <a:xfrm>
            <a:off x="161681" y="344658"/>
            <a:ext cx="11563643" cy="1003532"/>
          </a:xfrm>
        </p:spPr>
        <p:txBody>
          <a:bodyPr anchor="ctr">
            <a:normAutofit/>
          </a:bodyPr>
          <a:lstStyle/>
          <a:p>
            <a:pPr fontAlgn="base"/>
            <a:r>
              <a:rPr lang="en-US" sz="3600" b="1" dirty="0">
                <a:solidFill>
                  <a:schemeClr val="bg1"/>
                </a:solidFill>
                <a:latin typeface="Times New Roman" panose="02020603050405020304" pitchFamily="18" charset="0"/>
                <a:cs typeface="Times New Roman" panose="02020603050405020304" pitchFamily="18" charset="0"/>
              </a:rPr>
              <a:t>Advantages of Feature Engineering</a:t>
            </a:r>
          </a:p>
        </p:txBody>
      </p:sp>
      <p:sp>
        <p:nvSpPr>
          <p:cNvPr id="11" name="TextBox 10">
            <a:extLst>
              <a:ext uri="{FF2B5EF4-FFF2-40B4-BE49-F238E27FC236}">
                <a16:creationId xmlns:a16="http://schemas.microsoft.com/office/drawing/2014/main" id="{36DDD23E-F423-4A5D-A963-84F9CC6929C4}"/>
              </a:ext>
            </a:extLst>
          </p:cNvPr>
          <p:cNvSpPr txBox="1"/>
          <p:nvPr/>
        </p:nvSpPr>
        <p:spPr>
          <a:xfrm>
            <a:off x="309487" y="1622310"/>
            <a:ext cx="11633983" cy="5078313"/>
          </a:xfrm>
          <a:prstGeom prst="rect">
            <a:avLst/>
          </a:prstGeom>
          <a:noFill/>
        </p:spPr>
        <p:txBody>
          <a:bodyPr wrap="square">
            <a:spAutoFit/>
          </a:bodyPr>
          <a:lstStyle/>
          <a:p>
            <a:pPr marL="266700" marR="0" lvl="0" indent="-266700"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 Improved Model Performance</a:t>
            </a:r>
          </a:p>
          <a:p>
            <a:pPr marL="717550" marR="0" lvl="0" indent="-2667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Better Predictive Power:</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Well-engineered features can lead to more accurate predictions by helping models capture underlying patterns in the data more effectively. Creating features that represent key relationships in the data (e.g., interaction terms, ratios) can boost the model’s ability to differentiate between outcomes.</a:t>
            </a:r>
          </a:p>
          <a:p>
            <a:pPr marL="717550" marR="0" lvl="0" indent="-2667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Reduced Overfitting:</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By focusing on more informative and relevant features, models are less likely to overfit to noise in the data. This leads to better generalization on unseen data.</a:t>
            </a:r>
          </a:p>
          <a:p>
            <a:pPr marL="266700" marR="0" lvl="0" indent="-266700"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2. Enhanced Interpretability</a:t>
            </a:r>
          </a:p>
          <a:p>
            <a:pPr marL="801688" marR="0" lvl="0" indent="-350838"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Domain Knowledge Representation:</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Feature engineering allows domain expertise to be encoded into the model. New features derived from domain knowledge can make models more interpretable, as they represent known relationships in the data.</a:t>
            </a:r>
          </a:p>
          <a:p>
            <a:pPr marL="801688" marR="0" lvl="0" indent="-350838"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Simpler Models:</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Creating meaningful features can simplify model structures, reducing the need for complex algorithms, and making the results easier to understand and communicate to stakeholders.</a:t>
            </a:r>
          </a:p>
          <a:p>
            <a:pPr marL="266700" marR="0" lvl="0" indent="-266700"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3. Dimensionality Reduction</a:t>
            </a:r>
          </a:p>
          <a:p>
            <a:pPr marL="801688" marR="0" lvl="0" indent="-350838"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Eliminate Irrelevant Features:</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By engineering new, more informative features, less relevant or redundant features can be eliminated. This simplifies the dataset and reduces the dimensionality, leading to more efficient computations and often better model performance.</a:t>
            </a:r>
          </a:p>
          <a:p>
            <a:pPr marL="801688" marR="0" lvl="0" indent="-350838"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Improved Efficiency:</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Fewer and more informative features can reduce the time required for training and inference, especially with computationally expensive models like neural networks.</a:t>
            </a:r>
          </a:p>
        </p:txBody>
      </p:sp>
    </p:spTree>
    <p:extLst>
      <p:ext uri="{BB962C8B-B14F-4D97-AF65-F5344CB8AC3E}">
        <p14:creationId xmlns:p14="http://schemas.microsoft.com/office/powerpoint/2010/main" val="2674364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9" name="Title 1">
            <a:extLst>
              <a:ext uri="{FF2B5EF4-FFF2-40B4-BE49-F238E27FC236}">
                <a16:creationId xmlns:a16="http://schemas.microsoft.com/office/drawing/2014/main" id="{11567AB7-FC3E-4DEF-8DC5-D1AEDB9456A9}"/>
              </a:ext>
            </a:extLst>
          </p:cNvPr>
          <p:cNvSpPr>
            <a:spLocks noGrp="1"/>
          </p:cNvSpPr>
          <p:nvPr>
            <p:ph type="title"/>
          </p:nvPr>
        </p:nvSpPr>
        <p:spPr>
          <a:xfrm>
            <a:off x="161681" y="344658"/>
            <a:ext cx="11563643" cy="1003532"/>
          </a:xfrm>
        </p:spPr>
        <p:txBody>
          <a:bodyPr anchor="ctr">
            <a:normAutofit/>
          </a:bodyPr>
          <a:lstStyle/>
          <a:p>
            <a:pPr fontAlgn="base"/>
            <a:r>
              <a:rPr lang="en-US" sz="3600" b="1" dirty="0">
                <a:solidFill>
                  <a:schemeClr val="bg1"/>
                </a:solidFill>
                <a:latin typeface="Times New Roman" panose="02020603050405020304" pitchFamily="18" charset="0"/>
                <a:cs typeface="Times New Roman" panose="02020603050405020304" pitchFamily="18" charset="0"/>
              </a:rPr>
              <a:t>Advantages of Feature Engineering</a:t>
            </a:r>
          </a:p>
        </p:txBody>
      </p:sp>
      <p:sp>
        <p:nvSpPr>
          <p:cNvPr id="10" name="TextBox 9">
            <a:extLst>
              <a:ext uri="{FF2B5EF4-FFF2-40B4-BE49-F238E27FC236}">
                <a16:creationId xmlns:a16="http://schemas.microsoft.com/office/drawing/2014/main" id="{F0239F39-DE74-41D5-A1B0-A7A6AE1CD6C3}"/>
              </a:ext>
            </a:extLst>
          </p:cNvPr>
          <p:cNvSpPr txBox="1"/>
          <p:nvPr/>
        </p:nvSpPr>
        <p:spPr>
          <a:xfrm>
            <a:off x="295421" y="1716499"/>
            <a:ext cx="11648049" cy="2862322"/>
          </a:xfrm>
          <a:prstGeom prst="rect">
            <a:avLst/>
          </a:prstGeom>
          <a:noFill/>
        </p:spPr>
        <p:txBody>
          <a:bodyPr wrap="square">
            <a:spAutoFit/>
          </a:bodyPr>
          <a:lstStyle/>
          <a:p>
            <a:pPr marL="266700" marR="0" lvl="0" indent="-266700"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4. Handling Complex Data Types</a:t>
            </a:r>
          </a:p>
          <a:p>
            <a:pPr marL="534988" marR="0" lvl="0" indent="-16986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Transforming Categorical Variables:</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Feature engineering techniques like one-hot encoding, target encoding, or label encoding transform categorical variables into formats that machine learning algorithms can process. This is critical for ensuring that categorical data contributes meaningfully to the model.</a:t>
            </a:r>
          </a:p>
          <a:p>
            <a:pPr marL="534988" marR="0" lvl="0" indent="-16986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Capturing Temporal or Sequential Patterns:</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In time-series data, creating features like moving averages, time lags, or seasonality effects can help capture temporal dependencies that improve predictive accuracy.</a:t>
            </a:r>
          </a:p>
          <a:p>
            <a:pPr marL="266700" marR="0" lvl="0" indent="-266700"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5. Improved Scalability</a:t>
            </a:r>
          </a:p>
          <a:p>
            <a:pPr marL="534988" marR="0" lvl="0" indent="-16986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Smarter Feature Selection for Big Data:</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When working with large datasets, feature engineering can help reduce the amount of data that needs to be processed by creating more condensed, yet informative features, improving the scalability of models.</a:t>
            </a:r>
          </a:p>
        </p:txBody>
      </p:sp>
    </p:spTree>
    <p:extLst>
      <p:ext uri="{BB962C8B-B14F-4D97-AF65-F5344CB8AC3E}">
        <p14:creationId xmlns:p14="http://schemas.microsoft.com/office/powerpoint/2010/main" val="7195505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9" name="Title 1">
            <a:extLst>
              <a:ext uri="{FF2B5EF4-FFF2-40B4-BE49-F238E27FC236}">
                <a16:creationId xmlns:a16="http://schemas.microsoft.com/office/drawing/2014/main" id="{11567AB7-FC3E-4DEF-8DC5-D1AEDB9456A9}"/>
              </a:ext>
            </a:extLst>
          </p:cNvPr>
          <p:cNvSpPr>
            <a:spLocks noGrp="1"/>
          </p:cNvSpPr>
          <p:nvPr>
            <p:ph type="title"/>
          </p:nvPr>
        </p:nvSpPr>
        <p:spPr>
          <a:xfrm>
            <a:off x="161681" y="344658"/>
            <a:ext cx="11563643" cy="1003532"/>
          </a:xfrm>
        </p:spPr>
        <p:txBody>
          <a:bodyPr anchor="ctr">
            <a:normAutofit/>
          </a:bodyPr>
          <a:lstStyle/>
          <a:p>
            <a:pPr fontAlgn="base"/>
            <a:r>
              <a:rPr lang="en-US" sz="3600" b="1" dirty="0">
                <a:solidFill>
                  <a:schemeClr val="bg1"/>
                </a:solidFill>
                <a:latin typeface="Times New Roman" panose="02020603050405020304" pitchFamily="18" charset="0"/>
                <a:cs typeface="Times New Roman" panose="02020603050405020304" pitchFamily="18" charset="0"/>
              </a:rPr>
              <a:t>Feature Extraction vs Feature Selection</a:t>
            </a:r>
          </a:p>
        </p:txBody>
      </p:sp>
      <p:graphicFrame>
        <p:nvGraphicFramePr>
          <p:cNvPr id="2" name="Table 1">
            <a:extLst>
              <a:ext uri="{FF2B5EF4-FFF2-40B4-BE49-F238E27FC236}">
                <a16:creationId xmlns:a16="http://schemas.microsoft.com/office/drawing/2014/main" id="{7E6F9534-886D-40DA-A8C7-1B8619579821}"/>
              </a:ext>
            </a:extLst>
          </p:cNvPr>
          <p:cNvGraphicFramePr>
            <a:graphicFrameLocks noGrp="1"/>
          </p:cNvGraphicFramePr>
          <p:nvPr/>
        </p:nvGraphicFramePr>
        <p:xfrm>
          <a:off x="205105" y="1574410"/>
          <a:ext cx="11781789" cy="5199182"/>
        </p:xfrm>
        <a:graphic>
          <a:graphicData uri="http://schemas.openxmlformats.org/drawingml/2006/table">
            <a:tbl>
              <a:tblPr>
                <a:tableStyleId>{616DA210-FB5B-4158-B5E0-FEB733F419BA}</a:tableStyleId>
              </a:tblPr>
              <a:tblGrid>
                <a:gridCol w="2064595">
                  <a:extLst>
                    <a:ext uri="{9D8B030D-6E8A-4147-A177-3AD203B41FA5}">
                      <a16:colId xmlns:a16="http://schemas.microsoft.com/office/drawing/2014/main" val="3241441808"/>
                    </a:ext>
                  </a:extLst>
                </a:gridCol>
                <a:gridCol w="5262721">
                  <a:extLst>
                    <a:ext uri="{9D8B030D-6E8A-4147-A177-3AD203B41FA5}">
                      <a16:colId xmlns:a16="http://schemas.microsoft.com/office/drawing/2014/main" val="523651648"/>
                    </a:ext>
                  </a:extLst>
                </a:gridCol>
                <a:gridCol w="4454473">
                  <a:extLst>
                    <a:ext uri="{9D8B030D-6E8A-4147-A177-3AD203B41FA5}">
                      <a16:colId xmlns:a16="http://schemas.microsoft.com/office/drawing/2014/main" val="2506183806"/>
                    </a:ext>
                  </a:extLst>
                </a:gridCol>
              </a:tblGrid>
              <a:tr h="223291">
                <a:tc>
                  <a:txBody>
                    <a:bodyPr/>
                    <a:lstStyle/>
                    <a:p>
                      <a:pPr algn="ctr" fontAlgn="ctr"/>
                      <a:r>
                        <a:rPr lang="en-IN" sz="1400" b="1" u="none" strike="noStrike" dirty="0">
                          <a:effectLst/>
                        </a:rPr>
                        <a:t>Aspect</a:t>
                      </a:r>
                      <a:endParaRPr lang="en-IN" sz="1400" b="1" i="0" u="none" strike="noStrike" dirty="0">
                        <a:solidFill>
                          <a:srgbClr val="0D0D0D"/>
                        </a:solidFill>
                        <a:effectLst/>
                        <a:latin typeface="Times New Roman" panose="02020603050405020304" pitchFamily="18" charset="0"/>
                        <a:cs typeface="Times New Roman" panose="02020603050405020304" pitchFamily="18" charset="0"/>
                      </a:endParaRPr>
                    </a:p>
                  </a:txBody>
                  <a:tcPr marL="8953" marR="8953" marT="8953" marB="0" anchor="ctr"/>
                </a:tc>
                <a:tc>
                  <a:txBody>
                    <a:bodyPr/>
                    <a:lstStyle/>
                    <a:p>
                      <a:pPr algn="ctr" fontAlgn="ctr"/>
                      <a:r>
                        <a:rPr lang="en-IN" sz="1400" b="1" u="none" strike="noStrike" dirty="0">
                          <a:effectLst/>
                        </a:rPr>
                        <a:t>Feature Extraction</a:t>
                      </a:r>
                      <a:endParaRPr lang="en-IN" sz="1400" b="1" i="0" u="none" strike="noStrike" dirty="0">
                        <a:solidFill>
                          <a:srgbClr val="0D0D0D"/>
                        </a:solidFill>
                        <a:effectLst/>
                        <a:latin typeface="Times New Roman" panose="02020603050405020304" pitchFamily="18" charset="0"/>
                        <a:cs typeface="Times New Roman" panose="02020603050405020304" pitchFamily="18" charset="0"/>
                      </a:endParaRPr>
                    </a:p>
                  </a:txBody>
                  <a:tcPr marL="8953" marR="8953" marT="8953" marB="0" anchor="ctr"/>
                </a:tc>
                <a:tc>
                  <a:txBody>
                    <a:bodyPr/>
                    <a:lstStyle/>
                    <a:p>
                      <a:pPr algn="ctr" fontAlgn="ctr"/>
                      <a:r>
                        <a:rPr lang="en-IN" sz="1400" b="1" u="none" strike="noStrike" dirty="0">
                          <a:effectLst/>
                        </a:rPr>
                        <a:t>Feature Selection</a:t>
                      </a:r>
                      <a:endParaRPr lang="en-IN" sz="1400" b="1" i="0" u="none" strike="noStrike" dirty="0">
                        <a:solidFill>
                          <a:srgbClr val="0D0D0D"/>
                        </a:solidFill>
                        <a:effectLst/>
                        <a:latin typeface="Times New Roman" panose="02020603050405020304" pitchFamily="18" charset="0"/>
                        <a:cs typeface="Times New Roman" panose="02020603050405020304" pitchFamily="18" charset="0"/>
                      </a:endParaRPr>
                    </a:p>
                  </a:txBody>
                  <a:tcPr marL="8953" marR="8953" marT="8953" marB="0" anchor="ctr"/>
                </a:tc>
                <a:extLst>
                  <a:ext uri="{0D108BD9-81ED-4DB2-BD59-A6C34878D82A}">
                    <a16:rowId xmlns:a16="http://schemas.microsoft.com/office/drawing/2014/main" val="1854378616"/>
                  </a:ext>
                </a:extLst>
              </a:tr>
              <a:tr h="437588">
                <a:tc>
                  <a:txBody>
                    <a:bodyPr/>
                    <a:lstStyle/>
                    <a:p>
                      <a:pPr algn="ctr" fontAlgn="ctr"/>
                      <a:r>
                        <a:rPr lang="en-IN" sz="1400" u="none" strike="noStrike">
                          <a:effectLst/>
                        </a:rPr>
                        <a:t>Definition</a:t>
                      </a:r>
                      <a:endParaRPr lang="en-IN" sz="1400" b="1" i="0" u="none" strike="noStrike">
                        <a:solidFill>
                          <a:srgbClr val="0D0D0D"/>
                        </a:solidFill>
                        <a:effectLst/>
                        <a:latin typeface="Times New Roman" panose="02020603050405020304" pitchFamily="18" charset="0"/>
                        <a:cs typeface="Times New Roman" panose="02020603050405020304" pitchFamily="18" charset="0"/>
                      </a:endParaRPr>
                    </a:p>
                  </a:txBody>
                  <a:tcPr marL="8953" marR="8953" marT="8953" marB="0" anchor="ctr"/>
                </a:tc>
                <a:tc>
                  <a:txBody>
                    <a:bodyPr/>
                    <a:lstStyle/>
                    <a:p>
                      <a:pPr algn="ctr" fontAlgn="ctr"/>
                      <a:r>
                        <a:rPr lang="en-US" sz="1400" u="none" strike="noStrike" dirty="0">
                          <a:effectLst/>
                        </a:rPr>
                        <a:t>Creates new features by transforming or combining the original features.</a:t>
                      </a:r>
                      <a:endParaRPr lang="en-US" sz="1400" b="0" i="0" u="none" strike="noStrike" dirty="0">
                        <a:solidFill>
                          <a:srgbClr val="0D0D0D"/>
                        </a:solidFill>
                        <a:effectLst/>
                        <a:latin typeface="Times New Roman" panose="02020603050405020304" pitchFamily="18" charset="0"/>
                        <a:cs typeface="Times New Roman" panose="02020603050405020304" pitchFamily="18" charset="0"/>
                      </a:endParaRPr>
                    </a:p>
                  </a:txBody>
                  <a:tcPr marL="8953" marR="8953" marT="8953" marB="0" anchor="ctr"/>
                </a:tc>
                <a:tc>
                  <a:txBody>
                    <a:bodyPr/>
                    <a:lstStyle/>
                    <a:p>
                      <a:pPr algn="ctr" fontAlgn="ctr"/>
                      <a:r>
                        <a:rPr lang="en-US" sz="1400" u="none" strike="noStrike">
                          <a:effectLst/>
                        </a:rPr>
                        <a:t>Selects a subset of the most relevant features from the original dataset.</a:t>
                      </a:r>
                      <a:endParaRPr lang="en-US" sz="1400" b="0" i="0" u="none" strike="noStrike">
                        <a:solidFill>
                          <a:srgbClr val="0D0D0D"/>
                        </a:solidFill>
                        <a:effectLst/>
                        <a:latin typeface="Times New Roman" panose="02020603050405020304" pitchFamily="18" charset="0"/>
                        <a:cs typeface="Times New Roman" panose="02020603050405020304" pitchFamily="18" charset="0"/>
                      </a:endParaRPr>
                    </a:p>
                  </a:txBody>
                  <a:tcPr marL="8953" marR="8953" marT="8953" marB="0" anchor="ctr"/>
                </a:tc>
                <a:extLst>
                  <a:ext uri="{0D108BD9-81ED-4DB2-BD59-A6C34878D82A}">
                    <a16:rowId xmlns:a16="http://schemas.microsoft.com/office/drawing/2014/main" val="3403605248"/>
                  </a:ext>
                </a:extLst>
              </a:tr>
              <a:tr h="437588">
                <a:tc>
                  <a:txBody>
                    <a:bodyPr/>
                    <a:lstStyle/>
                    <a:p>
                      <a:pPr algn="ctr" fontAlgn="ctr"/>
                      <a:r>
                        <a:rPr lang="en-IN" sz="1400" u="none" strike="noStrike">
                          <a:effectLst/>
                        </a:rPr>
                        <a:t>Objective</a:t>
                      </a:r>
                      <a:endParaRPr lang="en-IN" sz="1400" b="1" i="0" u="none" strike="noStrike">
                        <a:solidFill>
                          <a:srgbClr val="0D0D0D"/>
                        </a:solidFill>
                        <a:effectLst/>
                        <a:latin typeface="Times New Roman" panose="02020603050405020304" pitchFamily="18" charset="0"/>
                        <a:cs typeface="Times New Roman" panose="02020603050405020304" pitchFamily="18" charset="0"/>
                      </a:endParaRPr>
                    </a:p>
                  </a:txBody>
                  <a:tcPr marL="8953" marR="8953" marT="8953" marB="0" anchor="ctr"/>
                </a:tc>
                <a:tc>
                  <a:txBody>
                    <a:bodyPr/>
                    <a:lstStyle/>
                    <a:p>
                      <a:pPr algn="ctr" fontAlgn="ctr"/>
                      <a:r>
                        <a:rPr lang="en-US" sz="1400" u="none" strike="noStrike">
                          <a:effectLst/>
                        </a:rPr>
                        <a:t>To reduce dimensionality by generating new informative features.</a:t>
                      </a:r>
                      <a:endParaRPr lang="en-US" sz="1400" b="0" i="0" u="none" strike="noStrike">
                        <a:solidFill>
                          <a:srgbClr val="0D0D0D"/>
                        </a:solidFill>
                        <a:effectLst/>
                        <a:latin typeface="Times New Roman" panose="02020603050405020304" pitchFamily="18" charset="0"/>
                        <a:cs typeface="Times New Roman" panose="02020603050405020304" pitchFamily="18" charset="0"/>
                      </a:endParaRPr>
                    </a:p>
                  </a:txBody>
                  <a:tcPr marL="8953" marR="8953" marT="8953" marB="0" anchor="ctr"/>
                </a:tc>
                <a:tc>
                  <a:txBody>
                    <a:bodyPr/>
                    <a:lstStyle/>
                    <a:p>
                      <a:pPr algn="ctr" fontAlgn="ctr"/>
                      <a:r>
                        <a:rPr lang="en-US" sz="1400" u="none" strike="noStrike">
                          <a:effectLst/>
                        </a:rPr>
                        <a:t>To reduce dimensionality by retaining only important features and discarding the rest.</a:t>
                      </a:r>
                      <a:endParaRPr lang="en-US" sz="1400" b="0" i="0" u="none" strike="noStrike">
                        <a:solidFill>
                          <a:srgbClr val="0D0D0D"/>
                        </a:solidFill>
                        <a:effectLst/>
                        <a:latin typeface="Times New Roman" panose="02020603050405020304" pitchFamily="18" charset="0"/>
                        <a:cs typeface="Times New Roman" panose="02020603050405020304" pitchFamily="18" charset="0"/>
                      </a:endParaRPr>
                    </a:p>
                  </a:txBody>
                  <a:tcPr marL="8953" marR="8953" marT="8953" marB="0" anchor="ctr"/>
                </a:tc>
                <a:extLst>
                  <a:ext uri="{0D108BD9-81ED-4DB2-BD59-A6C34878D82A}">
                    <a16:rowId xmlns:a16="http://schemas.microsoft.com/office/drawing/2014/main" val="1888504121"/>
                  </a:ext>
                </a:extLst>
              </a:tr>
              <a:tr h="605441">
                <a:tc>
                  <a:txBody>
                    <a:bodyPr/>
                    <a:lstStyle/>
                    <a:p>
                      <a:pPr algn="ctr" fontAlgn="ctr"/>
                      <a:r>
                        <a:rPr lang="en-IN" sz="1400" u="none" strike="noStrike">
                          <a:effectLst/>
                        </a:rPr>
                        <a:t>Data Transformation</a:t>
                      </a:r>
                      <a:endParaRPr lang="en-IN" sz="1400" b="1" i="0" u="none" strike="noStrike">
                        <a:solidFill>
                          <a:srgbClr val="0D0D0D"/>
                        </a:solidFill>
                        <a:effectLst/>
                        <a:latin typeface="Times New Roman" panose="02020603050405020304" pitchFamily="18" charset="0"/>
                        <a:cs typeface="Times New Roman" panose="02020603050405020304" pitchFamily="18" charset="0"/>
                      </a:endParaRPr>
                    </a:p>
                  </a:txBody>
                  <a:tcPr marL="8953" marR="8953" marT="8953" marB="0" anchor="ctr"/>
                </a:tc>
                <a:tc>
                  <a:txBody>
                    <a:bodyPr/>
                    <a:lstStyle/>
                    <a:p>
                      <a:pPr algn="ctr" fontAlgn="ctr"/>
                      <a:r>
                        <a:rPr lang="en-US" sz="1400" u="none" strike="noStrike">
                          <a:effectLst/>
                        </a:rPr>
                        <a:t>Transforms data into a new space, often combining features (e.g., PCA, autoencoders).</a:t>
                      </a:r>
                      <a:endParaRPr lang="en-US" sz="1400" b="0" i="0" u="none" strike="noStrike">
                        <a:solidFill>
                          <a:srgbClr val="0D0D0D"/>
                        </a:solidFill>
                        <a:effectLst/>
                        <a:latin typeface="Times New Roman" panose="02020603050405020304" pitchFamily="18" charset="0"/>
                        <a:cs typeface="Times New Roman" panose="02020603050405020304" pitchFamily="18" charset="0"/>
                      </a:endParaRPr>
                    </a:p>
                  </a:txBody>
                  <a:tcPr marL="8953" marR="8953" marT="8953" marB="0" anchor="ctr"/>
                </a:tc>
                <a:tc>
                  <a:txBody>
                    <a:bodyPr/>
                    <a:lstStyle/>
                    <a:p>
                      <a:pPr algn="ctr" fontAlgn="ctr"/>
                      <a:r>
                        <a:rPr lang="en-US" sz="1400" u="none" strike="noStrike">
                          <a:effectLst/>
                        </a:rPr>
                        <a:t>Does not transform features; instead, it selects features directly from the existing ones.</a:t>
                      </a:r>
                      <a:endParaRPr lang="en-US" sz="1400" b="0" i="0" u="none" strike="noStrike">
                        <a:solidFill>
                          <a:srgbClr val="0D0D0D"/>
                        </a:solidFill>
                        <a:effectLst/>
                        <a:latin typeface="Times New Roman" panose="02020603050405020304" pitchFamily="18" charset="0"/>
                        <a:cs typeface="Times New Roman" panose="02020603050405020304" pitchFamily="18" charset="0"/>
                      </a:endParaRPr>
                    </a:p>
                  </a:txBody>
                  <a:tcPr marL="8953" marR="8953" marT="8953" marB="0" anchor="ctr"/>
                </a:tc>
                <a:extLst>
                  <a:ext uri="{0D108BD9-81ED-4DB2-BD59-A6C34878D82A}">
                    <a16:rowId xmlns:a16="http://schemas.microsoft.com/office/drawing/2014/main" val="2806920781"/>
                  </a:ext>
                </a:extLst>
              </a:tr>
              <a:tr h="437588">
                <a:tc>
                  <a:txBody>
                    <a:bodyPr/>
                    <a:lstStyle/>
                    <a:p>
                      <a:pPr algn="ctr" fontAlgn="ctr"/>
                      <a:r>
                        <a:rPr lang="en-IN" sz="1400" u="none" strike="noStrike">
                          <a:effectLst/>
                        </a:rPr>
                        <a:t>Output Features</a:t>
                      </a:r>
                      <a:endParaRPr lang="en-IN" sz="1400" b="1" i="0" u="none" strike="noStrike">
                        <a:solidFill>
                          <a:srgbClr val="0D0D0D"/>
                        </a:solidFill>
                        <a:effectLst/>
                        <a:latin typeface="Times New Roman" panose="02020603050405020304" pitchFamily="18" charset="0"/>
                        <a:cs typeface="Times New Roman" panose="02020603050405020304" pitchFamily="18" charset="0"/>
                      </a:endParaRPr>
                    </a:p>
                  </a:txBody>
                  <a:tcPr marL="8953" marR="8953" marT="8953" marB="0" anchor="ctr"/>
                </a:tc>
                <a:tc>
                  <a:txBody>
                    <a:bodyPr/>
                    <a:lstStyle/>
                    <a:p>
                      <a:pPr algn="ctr" fontAlgn="ctr"/>
                      <a:r>
                        <a:rPr lang="en-US" sz="1400" u="none" strike="noStrike">
                          <a:effectLst/>
                        </a:rPr>
                        <a:t>Produces a new set of features that may not have direct interpretability.</a:t>
                      </a:r>
                      <a:endParaRPr lang="en-US" sz="1400" b="0" i="0" u="none" strike="noStrike">
                        <a:solidFill>
                          <a:srgbClr val="0D0D0D"/>
                        </a:solidFill>
                        <a:effectLst/>
                        <a:latin typeface="Times New Roman" panose="02020603050405020304" pitchFamily="18" charset="0"/>
                        <a:cs typeface="Times New Roman" panose="02020603050405020304" pitchFamily="18" charset="0"/>
                      </a:endParaRPr>
                    </a:p>
                  </a:txBody>
                  <a:tcPr marL="8953" marR="8953" marT="8953" marB="0" anchor="ctr"/>
                </a:tc>
                <a:tc>
                  <a:txBody>
                    <a:bodyPr/>
                    <a:lstStyle/>
                    <a:p>
                      <a:pPr algn="ctr" fontAlgn="ctr"/>
                      <a:r>
                        <a:rPr lang="en-US" sz="1400" u="none" strike="noStrike">
                          <a:effectLst/>
                        </a:rPr>
                        <a:t>Keeps the original features, ensuring better interpretability.</a:t>
                      </a:r>
                      <a:endParaRPr lang="en-US" sz="1400" b="0" i="0" u="none" strike="noStrike">
                        <a:solidFill>
                          <a:srgbClr val="0D0D0D"/>
                        </a:solidFill>
                        <a:effectLst/>
                        <a:latin typeface="Times New Roman" panose="02020603050405020304" pitchFamily="18" charset="0"/>
                        <a:cs typeface="Times New Roman" panose="02020603050405020304" pitchFamily="18" charset="0"/>
                      </a:endParaRPr>
                    </a:p>
                  </a:txBody>
                  <a:tcPr marL="8953" marR="8953" marT="8953" marB="0" anchor="ctr"/>
                </a:tc>
                <a:extLst>
                  <a:ext uri="{0D108BD9-81ED-4DB2-BD59-A6C34878D82A}">
                    <a16:rowId xmlns:a16="http://schemas.microsoft.com/office/drawing/2014/main" val="1687701358"/>
                  </a:ext>
                </a:extLst>
              </a:tr>
              <a:tr h="803775">
                <a:tc>
                  <a:txBody>
                    <a:bodyPr/>
                    <a:lstStyle/>
                    <a:p>
                      <a:pPr algn="ctr" fontAlgn="ctr"/>
                      <a:r>
                        <a:rPr lang="en-IN" sz="1400" u="none" strike="noStrike">
                          <a:effectLst/>
                        </a:rPr>
                        <a:t>Dependency</a:t>
                      </a:r>
                      <a:endParaRPr lang="en-IN" sz="1400" b="1" i="0" u="none" strike="noStrike">
                        <a:solidFill>
                          <a:srgbClr val="0D0D0D"/>
                        </a:solidFill>
                        <a:effectLst/>
                        <a:latin typeface="Times New Roman" panose="02020603050405020304" pitchFamily="18" charset="0"/>
                        <a:cs typeface="Times New Roman" panose="02020603050405020304" pitchFamily="18" charset="0"/>
                      </a:endParaRPr>
                    </a:p>
                  </a:txBody>
                  <a:tcPr marL="8953" marR="8953" marT="8953" marB="0" anchor="ctr"/>
                </a:tc>
                <a:tc>
                  <a:txBody>
                    <a:bodyPr/>
                    <a:lstStyle/>
                    <a:p>
                      <a:pPr algn="ctr" fontAlgn="ctr"/>
                      <a:r>
                        <a:rPr lang="en-US" sz="1400" u="none" strike="noStrike">
                          <a:effectLst/>
                        </a:rPr>
                        <a:t>May require domain knowledge to design effective transformations or use advanced algorithms like PCA, LDA, or neural networks.</a:t>
                      </a:r>
                      <a:endParaRPr lang="en-US" sz="1400" b="0" i="0" u="none" strike="noStrike">
                        <a:solidFill>
                          <a:srgbClr val="0D0D0D"/>
                        </a:solidFill>
                        <a:effectLst/>
                        <a:latin typeface="Times New Roman" panose="02020603050405020304" pitchFamily="18" charset="0"/>
                        <a:cs typeface="Times New Roman" panose="02020603050405020304" pitchFamily="18" charset="0"/>
                      </a:endParaRPr>
                    </a:p>
                  </a:txBody>
                  <a:tcPr marL="8953" marR="8953" marT="8953" marB="0" anchor="ctr"/>
                </a:tc>
                <a:tc>
                  <a:txBody>
                    <a:bodyPr/>
                    <a:lstStyle/>
                    <a:p>
                      <a:pPr algn="ctr" fontAlgn="ctr"/>
                      <a:r>
                        <a:rPr lang="en-US" sz="1400" u="none" strike="noStrike">
                          <a:effectLst/>
                        </a:rPr>
                        <a:t>Relies on statistical tests, algorithms, or heuristics to rank and choose features (e.g., mutual information, recursive feature elimination).</a:t>
                      </a:r>
                      <a:endParaRPr lang="en-US" sz="1400" b="0" i="0" u="none" strike="noStrike">
                        <a:solidFill>
                          <a:srgbClr val="0D0D0D"/>
                        </a:solidFill>
                        <a:effectLst/>
                        <a:latin typeface="Times New Roman" panose="02020603050405020304" pitchFamily="18" charset="0"/>
                        <a:cs typeface="Times New Roman" panose="02020603050405020304" pitchFamily="18" charset="0"/>
                      </a:endParaRPr>
                    </a:p>
                  </a:txBody>
                  <a:tcPr marL="8953" marR="8953" marT="8953" marB="0" anchor="ctr"/>
                </a:tc>
                <a:extLst>
                  <a:ext uri="{0D108BD9-81ED-4DB2-BD59-A6C34878D82A}">
                    <a16:rowId xmlns:a16="http://schemas.microsoft.com/office/drawing/2014/main" val="3750361113"/>
                  </a:ext>
                </a:extLst>
              </a:tr>
              <a:tr h="605441">
                <a:tc>
                  <a:txBody>
                    <a:bodyPr/>
                    <a:lstStyle/>
                    <a:p>
                      <a:pPr algn="ctr" fontAlgn="ctr"/>
                      <a:r>
                        <a:rPr lang="en-IN" sz="1400" u="none" strike="noStrike">
                          <a:effectLst/>
                        </a:rPr>
                        <a:t>Computational Cost</a:t>
                      </a:r>
                      <a:endParaRPr lang="en-IN" sz="1400" b="1" i="0" u="none" strike="noStrike">
                        <a:solidFill>
                          <a:srgbClr val="0D0D0D"/>
                        </a:solidFill>
                        <a:effectLst/>
                        <a:latin typeface="Times New Roman" panose="02020603050405020304" pitchFamily="18" charset="0"/>
                        <a:cs typeface="Times New Roman" panose="02020603050405020304" pitchFamily="18" charset="0"/>
                      </a:endParaRPr>
                    </a:p>
                  </a:txBody>
                  <a:tcPr marL="8953" marR="8953" marT="8953" marB="0" anchor="ctr"/>
                </a:tc>
                <a:tc>
                  <a:txBody>
                    <a:bodyPr/>
                    <a:lstStyle/>
                    <a:p>
                      <a:pPr algn="ctr" fontAlgn="ctr"/>
                      <a:r>
                        <a:rPr lang="en-US" sz="1400" u="none" strike="noStrike">
                          <a:effectLst/>
                        </a:rPr>
                        <a:t>Can be computationally intensive, especially with large datasets or complex transformation methods.</a:t>
                      </a:r>
                      <a:endParaRPr lang="en-US" sz="1400" b="0" i="0" u="none" strike="noStrike">
                        <a:solidFill>
                          <a:srgbClr val="0D0D0D"/>
                        </a:solidFill>
                        <a:effectLst/>
                        <a:latin typeface="Times New Roman" panose="02020603050405020304" pitchFamily="18" charset="0"/>
                        <a:cs typeface="Times New Roman" panose="02020603050405020304" pitchFamily="18" charset="0"/>
                      </a:endParaRPr>
                    </a:p>
                  </a:txBody>
                  <a:tcPr marL="8953" marR="8953" marT="8953" marB="0" anchor="ctr"/>
                </a:tc>
                <a:tc>
                  <a:txBody>
                    <a:bodyPr/>
                    <a:lstStyle/>
                    <a:p>
                      <a:pPr algn="ctr" fontAlgn="ctr"/>
                      <a:r>
                        <a:rPr lang="en-US" sz="1400" u="none" strike="noStrike" dirty="0">
                          <a:effectLst/>
                        </a:rPr>
                        <a:t>Generally, less computationally demanding as it focuses on selection rather than transformation.</a:t>
                      </a:r>
                      <a:endParaRPr lang="en-US" sz="1400" b="0" i="0" u="none" strike="noStrike" dirty="0">
                        <a:solidFill>
                          <a:srgbClr val="0D0D0D"/>
                        </a:solidFill>
                        <a:effectLst/>
                        <a:latin typeface="Times New Roman" panose="02020603050405020304" pitchFamily="18" charset="0"/>
                        <a:cs typeface="Times New Roman" panose="02020603050405020304" pitchFamily="18" charset="0"/>
                      </a:endParaRPr>
                    </a:p>
                  </a:txBody>
                  <a:tcPr marL="8953" marR="8953" marT="8953" marB="0" anchor="ctr"/>
                </a:tc>
                <a:extLst>
                  <a:ext uri="{0D108BD9-81ED-4DB2-BD59-A6C34878D82A}">
                    <a16:rowId xmlns:a16="http://schemas.microsoft.com/office/drawing/2014/main" val="3148580026"/>
                  </a:ext>
                </a:extLst>
              </a:tr>
              <a:tr h="605441">
                <a:tc>
                  <a:txBody>
                    <a:bodyPr/>
                    <a:lstStyle/>
                    <a:p>
                      <a:pPr algn="ctr" fontAlgn="ctr"/>
                      <a:r>
                        <a:rPr lang="en-IN" sz="1400" u="none" strike="noStrike">
                          <a:effectLst/>
                        </a:rPr>
                        <a:t>Dimensionality</a:t>
                      </a:r>
                      <a:endParaRPr lang="en-IN" sz="1400" b="1" i="0" u="none" strike="noStrike">
                        <a:solidFill>
                          <a:srgbClr val="0D0D0D"/>
                        </a:solidFill>
                        <a:effectLst/>
                        <a:latin typeface="Times New Roman" panose="02020603050405020304" pitchFamily="18" charset="0"/>
                        <a:cs typeface="Times New Roman" panose="02020603050405020304" pitchFamily="18" charset="0"/>
                      </a:endParaRPr>
                    </a:p>
                  </a:txBody>
                  <a:tcPr marL="8953" marR="8953" marT="8953" marB="0" anchor="ctr"/>
                </a:tc>
                <a:tc>
                  <a:txBody>
                    <a:bodyPr/>
                    <a:lstStyle/>
                    <a:p>
                      <a:pPr algn="ctr" fontAlgn="ctr"/>
                      <a:r>
                        <a:rPr lang="en-US" sz="1400" u="none" strike="noStrike">
                          <a:effectLst/>
                        </a:rPr>
                        <a:t>Generates fewer features by transforming the original feature space into a lower-dimensional space.</a:t>
                      </a:r>
                      <a:endParaRPr lang="en-US" sz="1400" b="0" i="0" u="none" strike="noStrike">
                        <a:solidFill>
                          <a:srgbClr val="0D0D0D"/>
                        </a:solidFill>
                        <a:effectLst/>
                        <a:latin typeface="Times New Roman" panose="02020603050405020304" pitchFamily="18" charset="0"/>
                        <a:cs typeface="Times New Roman" panose="02020603050405020304" pitchFamily="18" charset="0"/>
                      </a:endParaRPr>
                    </a:p>
                  </a:txBody>
                  <a:tcPr marL="8953" marR="8953" marT="8953" marB="0" anchor="ctr"/>
                </a:tc>
                <a:tc>
                  <a:txBody>
                    <a:bodyPr/>
                    <a:lstStyle/>
                    <a:p>
                      <a:pPr algn="ctr" fontAlgn="ctr"/>
                      <a:r>
                        <a:rPr lang="en-US" sz="1400" u="none" strike="noStrike">
                          <a:effectLst/>
                        </a:rPr>
                        <a:t>Reduces the number of features by eliminating irrelevant or redundant features from the dataset.</a:t>
                      </a:r>
                      <a:endParaRPr lang="en-US" sz="1400" b="0" i="0" u="none" strike="noStrike">
                        <a:solidFill>
                          <a:srgbClr val="0D0D0D"/>
                        </a:solidFill>
                        <a:effectLst/>
                        <a:latin typeface="Times New Roman" panose="02020603050405020304" pitchFamily="18" charset="0"/>
                        <a:cs typeface="Times New Roman" panose="02020603050405020304" pitchFamily="18" charset="0"/>
                      </a:endParaRPr>
                    </a:p>
                  </a:txBody>
                  <a:tcPr marL="8953" marR="8953" marT="8953" marB="0" anchor="ctr"/>
                </a:tc>
                <a:extLst>
                  <a:ext uri="{0D108BD9-81ED-4DB2-BD59-A6C34878D82A}">
                    <a16:rowId xmlns:a16="http://schemas.microsoft.com/office/drawing/2014/main" val="914430613"/>
                  </a:ext>
                </a:extLst>
              </a:tr>
              <a:tr h="605441">
                <a:tc>
                  <a:txBody>
                    <a:bodyPr/>
                    <a:lstStyle/>
                    <a:p>
                      <a:pPr algn="ctr" fontAlgn="ctr"/>
                      <a:r>
                        <a:rPr lang="en-IN" sz="1400" u="none" strike="noStrike">
                          <a:effectLst/>
                        </a:rPr>
                        <a:t>Examples</a:t>
                      </a:r>
                      <a:endParaRPr lang="en-IN" sz="1400" b="1" i="0" u="none" strike="noStrike">
                        <a:solidFill>
                          <a:srgbClr val="0D0D0D"/>
                        </a:solidFill>
                        <a:effectLst/>
                        <a:latin typeface="Times New Roman" panose="02020603050405020304" pitchFamily="18" charset="0"/>
                        <a:cs typeface="Times New Roman" panose="02020603050405020304" pitchFamily="18" charset="0"/>
                      </a:endParaRPr>
                    </a:p>
                  </a:txBody>
                  <a:tcPr marL="8953" marR="8953" marT="8953" marB="0" anchor="ctr"/>
                </a:tc>
                <a:tc>
                  <a:txBody>
                    <a:bodyPr/>
                    <a:lstStyle/>
                    <a:p>
                      <a:pPr algn="ctr" fontAlgn="ctr"/>
                      <a:r>
                        <a:rPr lang="fr-FR" sz="1400" u="none" strike="noStrike">
                          <a:effectLst/>
                        </a:rPr>
                        <a:t>PCA, t-SNE, autoencoders, wavelet transformations, and Fourier transformations.</a:t>
                      </a:r>
                      <a:endParaRPr lang="fr-FR" sz="1400" b="0" i="0" u="none" strike="noStrike">
                        <a:solidFill>
                          <a:srgbClr val="0D0D0D"/>
                        </a:solidFill>
                        <a:effectLst/>
                        <a:latin typeface="Times New Roman" panose="02020603050405020304" pitchFamily="18" charset="0"/>
                        <a:cs typeface="Times New Roman" panose="02020603050405020304" pitchFamily="18" charset="0"/>
                      </a:endParaRPr>
                    </a:p>
                  </a:txBody>
                  <a:tcPr marL="8953" marR="8953" marT="8953" marB="0" anchor="ctr"/>
                </a:tc>
                <a:tc>
                  <a:txBody>
                    <a:bodyPr/>
                    <a:lstStyle/>
                    <a:p>
                      <a:pPr algn="ctr" fontAlgn="ctr"/>
                      <a:r>
                        <a:rPr lang="en-IN" sz="1400" u="none" strike="noStrike">
                          <a:effectLst/>
                        </a:rPr>
                        <a:t>Filter methods (e.g., Chi-square test), wrapper methods (e.g., RFE), embedded methods (e.g., Lasso regression).</a:t>
                      </a:r>
                      <a:endParaRPr lang="en-IN" sz="1400" b="0" i="0" u="none" strike="noStrike">
                        <a:solidFill>
                          <a:srgbClr val="0D0D0D"/>
                        </a:solidFill>
                        <a:effectLst/>
                        <a:latin typeface="Times New Roman" panose="02020603050405020304" pitchFamily="18" charset="0"/>
                        <a:cs typeface="Times New Roman" panose="02020603050405020304" pitchFamily="18" charset="0"/>
                      </a:endParaRPr>
                    </a:p>
                  </a:txBody>
                  <a:tcPr marL="8953" marR="8953" marT="8953" marB="0" anchor="ctr"/>
                </a:tc>
                <a:extLst>
                  <a:ext uri="{0D108BD9-81ED-4DB2-BD59-A6C34878D82A}">
                    <a16:rowId xmlns:a16="http://schemas.microsoft.com/office/drawing/2014/main" val="399693002"/>
                  </a:ext>
                </a:extLst>
              </a:tr>
              <a:tr h="437588">
                <a:tc>
                  <a:txBody>
                    <a:bodyPr/>
                    <a:lstStyle/>
                    <a:p>
                      <a:pPr algn="ctr" fontAlgn="ctr"/>
                      <a:r>
                        <a:rPr lang="en-IN" sz="1400" u="none" strike="noStrike">
                          <a:effectLst/>
                        </a:rPr>
                        <a:t>Use Cases</a:t>
                      </a:r>
                      <a:endParaRPr lang="en-IN" sz="1400" b="1" i="0" u="none" strike="noStrike">
                        <a:solidFill>
                          <a:srgbClr val="0D0D0D"/>
                        </a:solidFill>
                        <a:effectLst/>
                        <a:latin typeface="Times New Roman" panose="02020603050405020304" pitchFamily="18" charset="0"/>
                        <a:cs typeface="Times New Roman" panose="02020603050405020304" pitchFamily="18" charset="0"/>
                      </a:endParaRPr>
                    </a:p>
                  </a:txBody>
                  <a:tcPr marL="8953" marR="8953" marT="8953" marB="0" anchor="ctr"/>
                </a:tc>
                <a:tc>
                  <a:txBody>
                    <a:bodyPr/>
                    <a:lstStyle/>
                    <a:p>
                      <a:pPr algn="ctr" fontAlgn="ctr"/>
                      <a:r>
                        <a:rPr lang="en-US" sz="1400" u="none" strike="noStrike">
                          <a:effectLst/>
                        </a:rPr>
                        <a:t>Useful when the original features are highly correlated or not informative in their raw form.</a:t>
                      </a:r>
                      <a:endParaRPr lang="en-US" sz="1400" b="0" i="0" u="none" strike="noStrike">
                        <a:solidFill>
                          <a:srgbClr val="0D0D0D"/>
                        </a:solidFill>
                        <a:effectLst/>
                        <a:latin typeface="Times New Roman" panose="02020603050405020304" pitchFamily="18" charset="0"/>
                        <a:cs typeface="Times New Roman" panose="02020603050405020304" pitchFamily="18" charset="0"/>
                      </a:endParaRPr>
                    </a:p>
                  </a:txBody>
                  <a:tcPr marL="8953" marR="8953" marT="8953" marB="0" anchor="ctr"/>
                </a:tc>
                <a:tc>
                  <a:txBody>
                    <a:bodyPr/>
                    <a:lstStyle/>
                    <a:p>
                      <a:pPr algn="ctr" fontAlgn="ctr"/>
                      <a:r>
                        <a:rPr lang="en-US" sz="1400" u="none" strike="noStrike" dirty="0">
                          <a:effectLst/>
                        </a:rPr>
                        <a:t>Useful when the dataset has many irrelevant or redundant features.</a:t>
                      </a:r>
                      <a:endParaRPr lang="en-US" sz="1400" b="0" i="0" u="none" strike="noStrike" dirty="0">
                        <a:solidFill>
                          <a:srgbClr val="0D0D0D"/>
                        </a:solidFill>
                        <a:effectLst/>
                        <a:latin typeface="Times New Roman" panose="02020603050405020304" pitchFamily="18" charset="0"/>
                        <a:cs typeface="Times New Roman" panose="02020603050405020304" pitchFamily="18" charset="0"/>
                      </a:endParaRPr>
                    </a:p>
                  </a:txBody>
                  <a:tcPr marL="8953" marR="8953" marT="8953" marB="0" anchor="ctr"/>
                </a:tc>
                <a:extLst>
                  <a:ext uri="{0D108BD9-81ED-4DB2-BD59-A6C34878D82A}">
                    <a16:rowId xmlns:a16="http://schemas.microsoft.com/office/drawing/2014/main" val="692245560"/>
                  </a:ext>
                </a:extLst>
              </a:tr>
            </a:tbl>
          </a:graphicData>
        </a:graphic>
      </p:graphicFrame>
    </p:spTree>
    <p:extLst>
      <p:ext uri="{BB962C8B-B14F-4D97-AF65-F5344CB8AC3E}">
        <p14:creationId xmlns:p14="http://schemas.microsoft.com/office/powerpoint/2010/main" val="2413270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9" name="Title 1">
            <a:extLst>
              <a:ext uri="{FF2B5EF4-FFF2-40B4-BE49-F238E27FC236}">
                <a16:creationId xmlns:a16="http://schemas.microsoft.com/office/drawing/2014/main" id="{11567AB7-FC3E-4DEF-8DC5-D1AEDB9456A9}"/>
              </a:ext>
            </a:extLst>
          </p:cNvPr>
          <p:cNvSpPr>
            <a:spLocks noGrp="1"/>
          </p:cNvSpPr>
          <p:nvPr>
            <p:ph type="title"/>
          </p:nvPr>
        </p:nvSpPr>
        <p:spPr>
          <a:xfrm>
            <a:off x="161681" y="344658"/>
            <a:ext cx="11563643" cy="1003532"/>
          </a:xfrm>
        </p:spPr>
        <p:txBody>
          <a:bodyPr anchor="ctr">
            <a:normAutofit/>
          </a:bodyPr>
          <a:lstStyle/>
          <a:p>
            <a:pPr fontAlgn="base"/>
            <a:r>
              <a:rPr lang="en-US" sz="3600" b="1" dirty="0">
                <a:solidFill>
                  <a:schemeClr val="bg1"/>
                </a:solidFill>
                <a:latin typeface="Times New Roman" panose="02020603050405020304" pitchFamily="18" charset="0"/>
                <a:cs typeface="Times New Roman" panose="02020603050405020304" pitchFamily="18" charset="0"/>
              </a:rPr>
              <a:t>Principal Component Analysis (PCA)</a:t>
            </a:r>
          </a:p>
        </p:txBody>
      </p:sp>
      <p:sp>
        <p:nvSpPr>
          <p:cNvPr id="11" name="TextBox 10">
            <a:extLst>
              <a:ext uri="{FF2B5EF4-FFF2-40B4-BE49-F238E27FC236}">
                <a16:creationId xmlns:a16="http://schemas.microsoft.com/office/drawing/2014/main" id="{EAE14626-44AB-4D76-B8C8-068A6FA6A029}"/>
              </a:ext>
            </a:extLst>
          </p:cNvPr>
          <p:cNvSpPr txBox="1"/>
          <p:nvPr/>
        </p:nvSpPr>
        <p:spPr>
          <a:xfrm>
            <a:off x="161680" y="1533615"/>
            <a:ext cx="11908400" cy="5170646"/>
          </a:xfrm>
          <a:prstGeom prst="rect">
            <a:avLst/>
          </a:prstGeom>
          <a:noFill/>
        </p:spPr>
        <p:txBody>
          <a:bodyPr wrap="square">
            <a:spAutoFit/>
          </a:bodyPr>
          <a:lstStyle/>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As the number of features or dimensions in a dataset increases, the amount of data required to obtain a statistically significant result increases exponentially. </a:t>
            </a: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This can lead to issues such as overfitting, increased computation time, and reduced accuracy of machine learning models this is known as the curse of dimensionality problems that arise while working with high-dimensional data.</a:t>
            </a: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As the number of dimensions increases, the number of possible combinations of features increases exponentially, which makes it computationally difficult to obtain a representative sample of the data. </a:t>
            </a: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It becomes expensive to perform tasks such as clustering or classification because the algorithms need to process a much larger feature space, which increases computation time and complexity. </a:t>
            </a: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Additionally, some </a:t>
            </a:r>
            <a:r>
              <a:rPr kumimoji="0" lang="en-US" sz="2200" b="0" i="0" u="sng"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hlinkClick r:id="rId2">
                  <a:extLst>
                    <a:ext uri="{A12FA001-AC4F-418D-AE19-62706E023703}">
                      <ahyp:hlinkClr xmlns:ahyp="http://schemas.microsoft.com/office/drawing/2018/hyperlinkcolor" val="tx"/>
                    </a:ext>
                  </a:extLst>
                </a:hlinkClick>
              </a:rPr>
              <a:t>machine learning</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algorithms can be sensitive to the number of dimensions, requiring more data to achieve the same level of accuracy as lower-dimensional data.</a:t>
            </a: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To address the </a:t>
            </a:r>
            <a:r>
              <a:rPr kumimoji="0" lang="en-US" sz="2200" b="0" i="0" u="sng"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hlinkClick r:id="rId3">
                  <a:extLst>
                    <a:ext uri="{A12FA001-AC4F-418D-AE19-62706E023703}">
                      <ahyp:hlinkClr xmlns:ahyp="http://schemas.microsoft.com/office/drawing/2018/hyperlinkcolor" val="tx"/>
                    </a:ext>
                  </a:extLst>
                </a:hlinkClick>
              </a:rPr>
              <a:t>curse of dimensionality</a:t>
            </a:r>
            <a:r>
              <a:rPr kumimoji="0" lang="en-US" sz="2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2200" b="0" i="0" u="sng"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hlinkClick r:id="rId4">
                  <a:extLst>
                    <a:ext uri="{A12FA001-AC4F-418D-AE19-62706E023703}">
                      <ahyp:hlinkClr xmlns:ahyp="http://schemas.microsoft.com/office/drawing/2018/hyperlinkcolor" val="tx"/>
                    </a:ext>
                  </a:extLst>
                </a:hlinkClick>
              </a:rPr>
              <a:t>Feature engineering </a:t>
            </a:r>
            <a:r>
              <a:rPr kumimoji="0" lang="en-US" sz="2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techniques are used which include feature selection and feature extraction</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sng"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hlinkClick r:id="rId5">
                  <a:extLst>
                    <a:ext uri="{A12FA001-AC4F-418D-AE19-62706E023703}">
                      <ahyp:hlinkClr xmlns:ahyp="http://schemas.microsoft.com/office/drawing/2018/hyperlinkcolor" val="tx"/>
                    </a:ext>
                  </a:extLst>
                </a:hlinkClick>
              </a:rPr>
              <a:t>Dimensionality reduction</a:t>
            </a:r>
            <a:r>
              <a:rPr kumimoji="0" lang="en-US" sz="2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is a type of feature extraction technique that aims to reduce the number of input features while retaining as much of the original information as possible.</a:t>
            </a:r>
          </a:p>
        </p:txBody>
      </p:sp>
    </p:spTree>
    <p:extLst>
      <p:ext uri="{BB962C8B-B14F-4D97-AF65-F5344CB8AC3E}">
        <p14:creationId xmlns:p14="http://schemas.microsoft.com/office/powerpoint/2010/main" val="3058939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9" name="Title 1">
            <a:extLst>
              <a:ext uri="{FF2B5EF4-FFF2-40B4-BE49-F238E27FC236}">
                <a16:creationId xmlns:a16="http://schemas.microsoft.com/office/drawing/2014/main" id="{11567AB7-FC3E-4DEF-8DC5-D1AEDB9456A9}"/>
              </a:ext>
            </a:extLst>
          </p:cNvPr>
          <p:cNvSpPr>
            <a:spLocks noGrp="1"/>
          </p:cNvSpPr>
          <p:nvPr>
            <p:ph type="title"/>
          </p:nvPr>
        </p:nvSpPr>
        <p:spPr>
          <a:xfrm>
            <a:off x="161681" y="344658"/>
            <a:ext cx="11563643" cy="1003532"/>
          </a:xfrm>
        </p:spPr>
        <p:txBody>
          <a:bodyPr anchor="ctr">
            <a:normAutofit/>
          </a:bodyPr>
          <a:lstStyle/>
          <a:p>
            <a:pPr fontAlgn="base"/>
            <a:r>
              <a:rPr lang="en-US" sz="3600" b="1" dirty="0">
                <a:solidFill>
                  <a:schemeClr val="bg1"/>
                </a:solidFill>
                <a:latin typeface="Times New Roman" panose="02020603050405020304" pitchFamily="18" charset="0"/>
                <a:cs typeface="Times New Roman" panose="02020603050405020304" pitchFamily="18" charset="0"/>
              </a:rPr>
              <a:t>Principal Component Analysis (PCA)</a:t>
            </a:r>
          </a:p>
        </p:txBody>
      </p:sp>
      <p:sp>
        <p:nvSpPr>
          <p:cNvPr id="10" name="TextBox 9">
            <a:extLst>
              <a:ext uri="{FF2B5EF4-FFF2-40B4-BE49-F238E27FC236}">
                <a16:creationId xmlns:a16="http://schemas.microsoft.com/office/drawing/2014/main" id="{162C435C-0763-4236-BFF8-73842AD1F230}"/>
              </a:ext>
            </a:extLst>
          </p:cNvPr>
          <p:cNvSpPr txBox="1"/>
          <p:nvPr/>
        </p:nvSpPr>
        <p:spPr>
          <a:xfrm>
            <a:off x="77274" y="1561751"/>
            <a:ext cx="12030318" cy="5170646"/>
          </a:xfrm>
          <a:prstGeom prst="rect">
            <a:avLst/>
          </a:prstGeom>
          <a:noFill/>
        </p:spPr>
        <p:txBody>
          <a:bodyPr wrap="square">
            <a:spAutoFit/>
          </a:bodyPr>
          <a:lstStyle/>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hlinkClick r:id="rId2"/>
              </a:rPr>
              <a:t>Principal Component Analysis</a:t>
            </a:r>
            <a:r>
              <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(PCA) technique was introduced by the mathematician </a:t>
            </a:r>
            <a:r>
              <a:rPr kumimoji="0" lang="en-US" sz="22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Karl Pearson</a:t>
            </a:r>
            <a:r>
              <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in 1901</a:t>
            </a:r>
            <a:r>
              <a:rPr kumimoji="0" lang="en-US" sz="22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a:t>
            </a:r>
            <a:r>
              <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It works on the condition that while the data in a higher dimensional space is mapped to data in a lower dimension space, the variance of the data in the lower dimensional space should be maximum.</a:t>
            </a: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a:t>
            </a:r>
          </a:p>
          <a:p>
            <a:pPr marL="182563" marR="0" lvl="0" indent="-182563"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2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Principal Component Analysis (PCA) </a:t>
            </a:r>
            <a:r>
              <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is a statistical procedure that uses an orthogonal transformation that converts a set of correlated variables to a set of uncorrelated variables. PCA is the most widely used tool in exploratory data analysis and in machine learning for predictive models. </a:t>
            </a:r>
          </a:p>
          <a:p>
            <a:pPr marL="182563" marR="0" lvl="0" indent="-182563"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endParaRPr>
          </a:p>
          <a:p>
            <a:pPr marL="182563" marR="0" lvl="0" indent="-182563"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Principal Component Analysis (PCA) is an </a:t>
            </a:r>
            <a:r>
              <a:rPr kumimoji="0" lang="en-US" sz="2200" b="0" i="0" u="sng"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hlinkClick r:id="rId3"/>
              </a:rPr>
              <a:t>unsupervised learning</a:t>
            </a:r>
            <a:r>
              <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algorithm technique used to examine the interrelations among a set of variables. It is also known as a general factor analysis where regression determines a line of best fit. </a:t>
            </a:r>
          </a:p>
          <a:p>
            <a:pPr marL="182563" marR="0" lvl="0" indent="-182563"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endParaRPr>
          </a:p>
          <a:p>
            <a:pPr marL="182563" marR="0" lvl="0" indent="-182563"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The main goal of Principal Component Analysis (PCA) is to reduce the dimensionality of a dataset while preserving the most important patterns or relationships between the variables without any prior knowledge of the target variables. </a:t>
            </a:r>
          </a:p>
        </p:txBody>
      </p:sp>
    </p:spTree>
    <p:extLst>
      <p:ext uri="{BB962C8B-B14F-4D97-AF65-F5344CB8AC3E}">
        <p14:creationId xmlns:p14="http://schemas.microsoft.com/office/powerpoint/2010/main" val="15718366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9" name="Title 1">
            <a:extLst>
              <a:ext uri="{FF2B5EF4-FFF2-40B4-BE49-F238E27FC236}">
                <a16:creationId xmlns:a16="http://schemas.microsoft.com/office/drawing/2014/main" id="{11567AB7-FC3E-4DEF-8DC5-D1AEDB9456A9}"/>
              </a:ext>
            </a:extLst>
          </p:cNvPr>
          <p:cNvSpPr>
            <a:spLocks noGrp="1"/>
          </p:cNvSpPr>
          <p:nvPr>
            <p:ph type="title"/>
          </p:nvPr>
        </p:nvSpPr>
        <p:spPr>
          <a:xfrm>
            <a:off x="161681" y="344658"/>
            <a:ext cx="11563643" cy="1003532"/>
          </a:xfrm>
        </p:spPr>
        <p:txBody>
          <a:bodyPr anchor="ctr">
            <a:normAutofit/>
          </a:bodyPr>
          <a:lstStyle/>
          <a:p>
            <a:pPr fontAlgn="base"/>
            <a:r>
              <a:rPr lang="en-US" sz="3600" b="1" dirty="0">
                <a:solidFill>
                  <a:schemeClr val="bg1"/>
                </a:solidFill>
                <a:latin typeface="Times New Roman" panose="02020603050405020304" pitchFamily="18" charset="0"/>
                <a:cs typeface="Times New Roman" panose="02020603050405020304" pitchFamily="18" charset="0"/>
              </a:rPr>
              <a:t>Principal Component Analysis (PCA)</a:t>
            </a:r>
          </a:p>
        </p:txBody>
      </p:sp>
      <p:sp>
        <p:nvSpPr>
          <p:cNvPr id="11" name="TextBox 10">
            <a:extLst>
              <a:ext uri="{FF2B5EF4-FFF2-40B4-BE49-F238E27FC236}">
                <a16:creationId xmlns:a16="http://schemas.microsoft.com/office/drawing/2014/main" id="{1345264D-3B4F-4CDF-8112-1D858F2D6384}"/>
              </a:ext>
            </a:extLst>
          </p:cNvPr>
          <p:cNvSpPr txBox="1"/>
          <p:nvPr/>
        </p:nvSpPr>
        <p:spPr>
          <a:xfrm>
            <a:off x="29308" y="1639733"/>
            <a:ext cx="5914194" cy="670440"/>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IN"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Suppose you have a dataset with 5 observations and 2 features:</a:t>
            </a:r>
            <a:endParaRPr kumimoji="0" lang="en-IN"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2" name="Picture 11" descr="A screenshot of a table&#10;&#10;Description automatically generated">
            <a:extLst>
              <a:ext uri="{FF2B5EF4-FFF2-40B4-BE49-F238E27FC236}">
                <a16:creationId xmlns:a16="http://schemas.microsoft.com/office/drawing/2014/main" id="{B5F91FDE-BF45-4AE5-96E5-CAB4DBABE027}"/>
              </a:ext>
            </a:extLst>
          </p:cNvPr>
          <p:cNvPicPr>
            <a:picLocks noChangeAspect="1"/>
          </p:cNvPicPr>
          <p:nvPr/>
        </p:nvPicPr>
        <p:blipFill>
          <a:blip r:embed="rId2"/>
          <a:stretch>
            <a:fillRect/>
          </a:stretch>
        </p:blipFill>
        <p:spPr>
          <a:xfrm>
            <a:off x="29308" y="2392233"/>
            <a:ext cx="5219700" cy="2762250"/>
          </a:xfrm>
          <a:prstGeom prst="rect">
            <a:avLst/>
          </a:prstGeom>
        </p:spPr>
      </p:pic>
      <p:pic>
        <p:nvPicPr>
          <p:cNvPr id="13" name="Picture 12" descr="A math problem with numbers and lines&#10;&#10;Description automatically generated">
            <a:extLst>
              <a:ext uri="{FF2B5EF4-FFF2-40B4-BE49-F238E27FC236}">
                <a16:creationId xmlns:a16="http://schemas.microsoft.com/office/drawing/2014/main" id="{19569CE4-AE16-43C5-84D5-D84A18E487E3}"/>
              </a:ext>
            </a:extLst>
          </p:cNvPr>
          <p:cNvPicPr>
            <a:picLocks noChangeAspect="1"/>
          </p:cNvPicPr>
          <p:nvPr/>
        </p:nvPicPr>
        <p:blipFill>
          <a:blip r:embed="rId3"/>
          <a:stretch>
            <a:fillRect/>
          </a:stretch>
        </p:blipFill>
        <p:spPr>
          <a:xfrm>
            <a:off x="5798557" y="1599463"/>
            <a:ext cx="5769329" cy="2192038"/>
          </a:xfrm>
          <a:prstGeom prst="rect">
            <a:avLst/>
          </a:prstGeom>
        </p:spPr>
      </p:pic>
      <p:pic>
        <p:nvPicPr>
          <p:cNvPr id="14" name="Picture 13" descr="A table with numbers and equations&#10;&#10;Description automatically generated">
            <a:extLst>
              <a:ext uri="{FF2B5EF4-FFF2-40B4-BE49-F238E27FC236}">
                <a16:creationId xmlns:a16="http://schemas.microsoft.com/office/drawing/2014/main" id="{D1998C05-2F62-4449-9714-B456F6E997B2}"/>
              </a:ext>
            </a:extLst>
          </p:cNvPr>
          <p:cNvPicPr>
            <a:picLocks noChangeAspect="1"/>
          </p:cNvPicPr>
          <p:nvPr/>
        </p:nvPicPr>
        <p:blipFill>
          <a:blip r:embed="rId4"/>
          <a:stretch>
            <a:fillRect/>
          </a:stretch>
        </p:blipFill>
        <p:spPr>
          <a:xfrm>
            <a:off x="5798557" y="3773358"/>
            <a:ext cx="6318878" cy="2915201"/>
          </a:xfrm>
          <a:prstGeom prst="rect">
            <a:avLst/>
          </a:prstGeom>
        </p:spPr>
      </p:pic>
    </p:spTree>
    <p:extLst>
      <p:ext uri="{BB962C8B-B14F-4D97-AF65-F5344CB8AC3E}">
        <p14:creationId xmlns:p14="http://schemas.microsoft.com/office/powerpoint/2010/main" val="4178432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9" name="Title 1">
            <a:extLst>
              <a:ext uri="{FF2B5EF4-FFF2-40B4-BE49-F238E27FC236}">
                <a16:creationId xmlns:a16="http://schemas.microsoft.com/office/drawing/2014/main" id="{11567AB7-FC3E-4DEF-8DC5-D1AEDB9456A9}"/>
              </a:ext>
            </a:extLst>
          </p:cNvPr>
          <p:cNvSpPr>
            <a:spLocks noGrp="1"/>
          </p:cNvSpPr>
          <p:nvPr>
            <p:ph type="title"/>
          </p:nvPr>
        </p:nvSpPr>
        <p:spPr>
          <a:xfrm>
            <a:off x="161681" y="344658"/>
            <a:ext cx="11563643" cy="1003532"/>
          </a:xfrm>
        </p:spPr>
        <p:txBody>
          <a:bodyPr anchor="ctr">
            <a:normAutofit/>
          </a:bodyPr>
          <a:lstStyle/>
          <a:p>
            <a:pPr fontAlgn="base"/>
            <a:r>
              <a:rPr lang="en-US" sz="3600" b="1" dirty="0">
                <a:solidFill>
                  <a:schemeClr val="bg1"/>
                </a:solidFill>
                <a:latin typeface="Times New Roman" panose="02020603050405020304" pitchFamily="18" charset="0"/>
                <a:cs typeface="Times New Roman" panose="02020603050405020304" pitchFamily="18" charset="0"/>
              </a:rPr>
              <a:t>Principal Component Analysis (PCA)</a:t>
            </a:r>
          </a:p>
        </p:txBody>
      </p:sp>
      <p:pic>
        <p:nvPicPr>
          <p:cNvPr id="15" name="Picture 14" descr="A white paper with black and white text&#10;&#10;Description automatically generated">
            <a:extLst>
              <a:ext uri="{FF2B5EF4-FFF2-40B4-BE49-F238E27FC236}">
                <a16:creationId xmlns:a16="http://schemas.microsoft.com/office/drawing/2014/main" id="{F2992B0C-8AF2-425E-AA96-AF996FB53B5E}"/>
              </a:ext>
            </a:extLst>
          </p:cNvPr>
          <p:cNvPicPr>
            <a:picLocks noChangeAspect="1"/>
          </p:cNvPicPr>
          <p:nvPr/>
        </p:nvPicPr>
        <p:blipFill>
          <a:blip r:embed="rId2"/>
          <a:stretch>
            <a:fillRect/>
          </a:stretch>
        </p:blipFill>
        <p:spPr>
          <a:xfrm>
            <a:off x="161681" y="1600385"/>
            <a:ext cx="5629519" cy="4031158"/>
          </a:xfrm>
          <a:prstGeom prst="rect">
            <a:avLst/>
          </a:prstGeom>
        </p:spPr>
      </p:pic>
      <p:pic>
        <p:nvPicPr>
          <p:cNvPr id="16" name="Picture 15" descr="A number and square with numbers&#10;&#10;Description automatically generated with medium confidence">
            <a:extLst>
              <a:ext uri="{FF2B5EF4-FFF2-40B4-BE49-F238E27FC236}">
                <a16:creationId xmlns:a16="http://schemas.microsoft.com/office/drawing/2014/main" id="{23705FAD-C17C-40ED-943E-1D4D89512D05}"/>
              </a:ext>
            </a:extLst>
          </p:cNvPr>
          <p:cNvPicPr>
            <a:picLocks noChangeAspect="1"/>
          </p:cNvPicPr>
          <p:nvPr/>
        </p:nvPicPr>
        <p:blipFill>
          <a:blip r:embed="rId3"/>
          <a:stretch>
            <a:fillRect/>
          </a:stretch>
        </p:blipFill>
        <p:spPr>
          <a:xfrm>
            <a:off x="66430" y="5687911"/>
            <a:ext cx="5318370" cy="1114425"/>
          </a:xfrm>
          <a:prstGeom prst="rect">
            <a:avLst/>
          </a:prstGeom>
        </p:spPr>
      </p:pic>
      <p:pic>
        <p:nvPicPr>
          <p:cNvPr id="17" name="Picture 16" descr="A math problem with numbers and equations&#10;&#10;Description automatically generated with medium confidence">
            <a:extLst>
              <a:ext uri="{FF2B5EF4-FFF2-40B4-BE49-F238E27FC236}">
                <a16:creationId xmlns:a16="http://schemas.microsoft.com/office/drawing/2014/main" id="{F0F03FD4-3951-4374-98D8-CDA687CC0EF9}"/>
              </a:ext>
            </a:extLst>
          </p:cNvPr>
          <p:cNvPicPr>
            <a:picLocks noChangeAspect="1"/>
          </p:cNvPicPr>
          <p:nvPr/>
        </p:nvPicPr>
        <p:blipFill>
          <a:blip r:embed="rId4"/>
          <a:stretch>
            <a:fillRect/>
          </a:stretch>
        </p:blipFill>
        <p:spPr>
          <a:xfrm>
            <a:off x="6274934" y="1600386"/>
            <a:ext cx="5629519" cy="4031158"/>
          </a:xfrm>
          <a:prstGeom prst="rect">
            <a:avLst/>
          </a:prstGeom>
        </p:spPr>
      </p:pic>
      <p:pic>
        <p:nvPicPr>
          <p:cNvPr id="18" name="Picture 17" descr="A number of numbers on a white background&#10;&#10;Description automatically generated">
            <a:extLst>
              <a:ext uri="{FF2B5EF4-FFF2-40B4-BE49-F238E27FC236}">
                <a16:creationId xmlns:a16="http://schemas.microsoft.com/office/drawing/2014/main" id="{385C7AA9-F84A-40D4-878F-23061F701CAF}"/>
              </a:ext>
            </a:extLst>
          </p:cNvPr>
          <p:cNvPicPr>
            <a:picLocks noChangeAspect="1"/>
          </p:cNvPicPr>
          <p:nvPr/>
        </p:nvPicPr>
        <p:blipFill>
          <a:blip r:embed="rId5"/>
          <a:stretch>
            <a:fillRect/>
          </a:stretch>
        </p:blipFill>
        <p:spPr>
          <a:xfrm>
            <a:off x="6616926" y="5868885"/>
            <a:ext cx="4676775" cy="752475"/>
          </a:xfrm>
          <a:prstGeom prst="rect">
            <a:avLst/>
          </a:prstGeom>
        </p:spPr>
      </p:pic>
    </p:spTree>
    <p:extLst>
      <p:ext uri="{BB962C8B-B14F-4D97-AF65-F5344CB8AC3E}">
        <p14:creationId xmlns:p14="http://schemas.microsoft.com/office/powerpoint/2010/main" val="11218245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9" name="Title 1">
            <a:extLst>
              <a:ext uri="{FF2B5EF4-FFF2-40B4-BE49-F238E27FC236}">
                <a16:creationId xmlns:a16="http://schemas.microsoft.com/office/drawing/2014/main" id="{11567AB7-FC3E-4DEF-8DC5-D1AEDB9456A9}"/>
              </a:ext>
            </a:extLst>
          </p:cNvPr>
          <p:cNvSpPr>
            <a:spLocks noGrp="1"/>
          </p:cNvSpPr>
          <p:nvPr>
            <p:ph type="title"/>
          </p:nvPr>
        </p:nvSpPr>
        <p:spPr>
          <a:xfrm>
            <a:off x="161681" y="344658"/>
            <a:ext cx="11563643" cy="1003532"/>
          </a:xfrm>
        </p:spPr>
        <p:txBody>
          <a:bodyPr anchor="ctr">
            <a:normAutofit/>
          </a:bodyPr>
          <a:lstStyle/>
          <a:p>
            <a:pPr fontAlgn="base"/>
            <a:r>
              <a:rPr lang="en-US" sz="3600" b="1" dirty="0">
                <a:solidFill>
                  <a:schemeClr val="bg1"/>
                </a:solidFill>
                <a:latin typeface="Times New Roman" panose="02020603050405020304" pitchFamily="18" charset="0"/>
                <a:cs typeface="Times New Roman" panose="02020603050405020304" pitchFamily="18" charset="0"/>
              </a:rPr>
              <a:t>Principal Component Analysis (PCA)</a:t>
            </a:r>
          </a:p>
        </p:txBody>
      </p:sp>
      <p:pic>
        <p:nvPicPr>
          <p:cNvPr id="14" name="Picture 13" descr="A screenshot of a math problem&#10;&#10;Description automatically generated">
            <a:extLst>
              <a:ext uri="{FF2B5EF4-FFF2-40B4-BE49-F238E27FC236}">
                <a16:creationId xmlns:a16="http://schemas.microsoft.com/office/drawing/2014/main" id="{4279583C-4A4D-4F27-8EBD-06AB37DB90EA}"/>
              </a:ext>
            </a:extLst>
          </p:cNvPr>
          <p:cNvPicPr>
            <a:picLocks noChangeAspect="1"/>
          </p:cNvPicPr>
          <p:nvPr/>
        </p:nvPicPr>
        <p:blipFill>
          <a:blip r:embed="rId2"/>
          <a:stretch>
            <a:fillRect/>
          </a:stretch>
        </p:blipFill>
        <p:spPr>
          <a:xfrm>
            <a:off x="132653" y="1560472"/>
            <a:ext cx="4845748" cy="4288785"/>
          </a:xfrm>
          <a:prstGeom prst="rect">
            <a:avLst/>
          </a:prstGeom>
        </p:spPr>
      </p:pic>
      <p:pic>
        <p:nvPicPr>
          <p:cNvPr id="15" name="Picture 14" descr="A math equation with black text&#10;&#10;Description automatically generated">
            <a:extLst>
              <a:ext uri="{FF2B5EF4-FFF2-40B4-BE49-F238E27FC236}">
                <a16:creationId xmlns:a16="http://schemas.microsoft.com/office/drawing/2014/main" id="{F7BC2432-A13D-4278-9A8A-25B96BC62828}"/>
              </a:ext>
            </a:extLst>
          </p:cNvPr>
          <p:cNvPicPr>
            <a:picLocks noChangeAspect="1"/>
          </p:cNvPicPr>
          <p:nvPr/>
        </p:nvPicPr>
        <p:blipFill>
          <a:blip r:embed="rId3"/>
          <a:stretch>
            <a:fillRect/>
          </a:stretch>
        </p:blipFill>
        <p:spPr>
          <a:xfrm>
            <a:off x="132653" y="5803900"/>
            <a:ext cx="4191000" cy="1028700"/>
          </a:xfrm>
          <a:prstGeom prst="rect">
            <a:avLst/>
          </a:prstGeom>
        </p:spPr>
      </p:pic>
      <p:pic>
        <p:nvPicPr>
          <p:cNvPr id="16" name="Picture 15" descr="A screenshot of a white sheet&#10;&#10;Description automatically generated">
            <a:extLst>
              <a:ext uri="{FF2B5EF4-FFF2-40B4-BE49-F238E27FC236}">
                <a16:creationId xmlns:a16="http://schemas.microsoft.com/office/drawing/2014/main" id="{C19DC2D5-ACB5-4112-83BA-0DD4983E0438}"/>
              </a:ext>
            </a:extLst>
          </p:cNvPr>
          <p:cNvPicPr>
            <a:picLocks noChangeAspect="1"/>
          </p:cNvPicPr>
          <p:nvPr/>
        </p:nvPicPr>
        <p:blipFill>
          <a:blip r:embed="rId4"/>
          <a:stretch>
            <a:fillRect/>
          </a:stretch>
        </p:blipFill>
        <p:spPr>
          <a:xfrm>
            <a:off x="4675415" y="1558471"/>
            <a:ext cx="4191000" cy="4305300"/>
          </a:xfrm>
          <a:prstGeom prst="rect">
            <a:avLst/>
          </a:prstGeom>
        </p:spPr>
      </p:pic>
      <p:pic>
        <p:nvPicPr>
          <p:cNvPr id="17" name="Picture 16" descr="A math problem with numbers and a number&#10;&#10;Description automatically generated with medium confidence">
            <a:extLst>
              <a:ext uri="{FF2B5EF4-FFF2-40B4-BE49-F238E27FC236}">
                <a16:creationId xmlns:a16="http://schemas.microsoft.com/office/drawing/2014/main" id="{C781D43C-1AF4-456F-AA6C-A61A1D297575}"/>
              </a:ext>
            </a:extLst>
          </p:cNvPr>
          <p:cNvPicPr>
            <a:picLocks noChangeAspect="1"/>
          </p:cNvPicPr>
          <p:nvPr/>
        </p:nvPicPr>
        <p:blipFill>
          <a:blip r:embed="rId5"/>
          <a:stretch>
            <a:fillRect/>
          </a:stretch>
        </p:blipFill>
        <p:spPr>
          <a:xfrm>
            <a:off x="9025516" y="1627779"/>
            <a:ext cx="3033831" cy="3400425"/>
          </a:xfrm>
          <a:prstGeom prst="rect">
            <a:avLst/>
          </a:prstGeom>
        </p:spPr>
      </p:pic>
    </p:spTree>
    <p:extLst>
      <p:ext uri="{BB962C8B-B14F-4D97-AF65-F5344CB8AC3E}">
        <p14:creationId xmlns:p14="http://schemas.microsoft.com/office/powerpoint/2010/main" val="35359788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9" name="Title 1">
            <a:extLst>
              <a:ext uri="{FF2B5EF4-FFF2-40B4-BE49-F238E27FC236}">
                <a16:creationId xmlns:a16="http://schemas.microsoft.com/office/drawing/2014/main" id="{11567AB7-FC3E-4DEF-8DC5-D1AEDB9456A9}"/>
              </a:ext>
            </a:extLst>
          </p:cNvPr>
          <p:cNvSpPr>
            <a:spLocks noGrp="1"/>
          </p:cNvSpPr>
          <p:nvPr>
            <p:ph type="title"/>
          </p:nvPr>
        </p:nvSpPr>
        <p:spPr>
          <a:xfrm>
            <a:off x="161681" y="344658"/>
            <a:ext cx="11563643" cy="1003532"/>
          </a:xfrm>
        </p:spPr>
        <p:txBody>
          <a:bodyPr anchor="ctr">
            <a:normAutofit/>
          </a:bodyPr>
          <a:lstStyle/>
          <a:p>
            <a:pPr fontAlgn="base"/>
            <a:r>
              <a:rPr lang="en-US" sz="3600" b="1" dirty="0">
                <a:solidFill>
                  <a:schemeClr val="bg1"/>
                </a:solidFill>
                <a:latin typeface="Times New Roman" panose="02020603050405020304" pitchFamily="18" charset="0"/>
                <a:cs typeface="Times New Roman" panose="02020603050405020304" pitchFamily="18" charset="0"/>
              </a:rPr>
              <a:t>Principal Component Analysis (Practice Problem)(IMP)</a:t>
            </a:r>
          </a:p>
        </p:txBody>
      </p:sp>
      <p:sp>
        <p:nvSpPr>
          <p:cNvPr id="12" name="TextBox 11">
            <a:extLst>
              <a:ext uri="{FF2B5EF4-FFF2-40B4-BE49-F238E27FC236}">
                <a16:creationId xmlns:a16="http://schemas.microsoft.com/office/drawing/2014/main" id="{A369F412-BD29-4939-ACBD-56EEECE2920E}"/>
              </a:ext>
            </a:extLst>
          </p:cNvPr>
          <p:cNvSpPr txBox="1"/>
          <p:nvPr/>
        </p:nvSpPr>
        <p:spPr>
          <a:xfrm>
            <a:off x="284870" y="1716499"/>
            <a:ext cx="11602330" cy="424731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Given the following 3-dimensional dataset perform PCA. Perform the following.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363538" marR="0" lvl="0" indent="-363538"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 Calculate the covariance matrix for the dataset.</a:t>
            </a:r>
          </a:p>
          <a:p>
            <a:pPr marL="363538" marR="0" lvl="0" indent="-363538"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 Calculate the eigenvalues and eigenvectors.</a:t>
            </a:r>
          </a:p>
          <a:p>
            <a:pPr marL="363538" marR="0" lvl="0" indent="-363538"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 Identify the top 2 principal components if any.</a:t>
            </a:r>
          </a:p>
          <a:p>
            <a:pPr marL="266700" marR="0" lvl="0" indent="-2667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 Project the data onto the top 2 principal components (if any) and reconstruct the original data from the reduced dimensions.</a:t>
            </a:r>
          </a:p>
        </p:txBody>
      </p:sp>
      <p:pic>
        <p:nvPicPr>
          <p:cNvPr id="13" name="Picture 12" descr="A screenshot of a computer&#10;&#10;Description automatically generated">
            <a:extLst>
              <a:ext uri="{FF2B5EF4-FFF2-40B4-BE49-F238E27FC236}">
                <a16:creationId xmlns:a16="http://schemas.microsoft.com/office/drawing/2014/main" id="{0B4921D6-B789-4347-8970-7E2362C94305}"/>
              </a:ext>
            </a:extLst>
          </p:cNvPr>
          <p:cNvPicPr>
            <a:picLocks noChangeAspect="1"/>
          </p:cNvPicPr>
          <p:nvPr/>
        </p:nvPicPr>
        <p:blipFill>
          <a:blip r:embed="rId2"/>
          <a:stretch>
            <a:fillRect/>
          </a:stretch>
        </p:blipFill>
        <p:spPr>
          <a:xfrm>
            <a:off x="2240418" y="2143397"/>
            <a:ext cx="7541863" cy="2167346"/>
          </a:xfrm>
          <a:prstGeom prst="rect">
            <a:avLst/>
          </a:prstGeom>
        </p:spPr>
      </p:pic>
    </p:spTree>
    <p:extLst>
      <p:ext uri="{BB962C8B-B14F-4D97-AF65-F5344CB8AC3E}">
        <p14:creationId xmlns:p14="http://schemas.microsoft.com/office/powerpoint/2010/main" val="10914380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2228</Words>
  <Application>Microsoft Office PowerPoint</Application>
  <PresentationFormat>Widescreen</PresentationFormat>
  <Paragraphs>144</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Times New Roman</vt:lpstr>
      <vt:lpstr>Office Theme</vt:lpstr>
      <vt:lpstr>Artificial Intelligence and Machine Learning</vt:lpstr>
      <vt:lpstr>Feature Engineering </vt:lpstr>
      <vt:lpstr>Need for Feature Engineering in Machine Learning?</vt:lpstr>
      <vt:lpstr>Processes Involved in Feature Engineering</vt:lpstr>
      <vt:lpstr>Feature Creation</vt:lpstr>
      <vt:lpstr>Feature Transformation</vt:lpstr>
      <vt:lpstr>Feature Extraction</vt:lpstr>
      <vt:lpstr>Feature Selection</vt:lpstr>
      <vt:lpstr>Feature Scaling</vt:lpstr>
      <vt:lpstr>Advantages of Feature Engineering</vt:lpstr>
      <vt:lpstr>Advantages of Feature Engineering</vt:lpstr>
      <vt:lpstr>Feature Extraction vs Feature Selection</vt:lpstr>
      <vt:lpstr>Principal Component Analysis (PCA)</vt:lpstr>
      <vt:lpstr>Principal Component Analysis (PCA)</vt:lpstr>
      <vt:lpstr>Principal Component Analysis (PCA)</vt:lpstr>
      <vt:lpstr>Principal Component Analysis (PCA)</vt:lpstr>
      <vt:lpstr>Principal Component Analysis (PCA)</vt:lpstr>
      <vt:lpstr>Principal Component Analysis (Practice Problem)(IMP)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Artificial Intelligence and Machine Learning</dc:title>
  <dc:creator>Ishan Budhiraja</dc:creator>
  <cp:lastModifiedBy>Ishan Budhiraja</cp:lastModifiedBy>
  <cp:revision>1</cp:revision>
  <dcterms:created xsi:type="dcterms:W3CDTF">2025-08-31T17:06:13Z</dcterms:created>
  <dcterms:modified xsi:type="dcterms:W3CDTF">2025-08-31T17:08:12Z</dcterms:modified>
</cp:coreProperties>
</file>