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480" r:id="rId4"/>
    <p:sldId id="481" r:id="rId5"/>
    <p:sldId id="483" r:id="rId6"/>
    <p:sldId id="484" r:id="rId7"/>
    <p:sldId id="485" r:id="rId8"/>
    <p:sldId id="489" r:id="rId9"/>
    <p:sldId id="491" r:id="rId10"/>
    <p:sldId id="492" r:id="rId11"/>
    <p:sldId id="921" r:id="rId12"/>
    <p:sldId id="494" r:id="rId13"/>
    <p:sldId id="496" r:id="rId14"/>
    <p:sldId id="922" r:id="rId15"/>
    <p:sldId id="923" r:id="rId16"/>
    <p:sldId id="924" r:id="rId17"/>
    <p:sldId id="498" r:id="rId18"/>
    <p:sldId id="858" r:id="rId19"/>
    <p:sldId id="500" r:id="rId20"/>
    <p:sldId id="886" r:id="rId21"/>
    <p:sldId id="900" r:id="rId22"/>
    <p:sldId id="917" r:id="rId23"/>
    <p:sldId id="887" r:id="rId24"/>
    <p:sldId id="904" r:id="rId25"/>
    <p:sldId id="918" r:id="rId26"/>
    <p:sldId id="919" r:id="rId27"/>
    <p:sldId id="92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8C06B9-8078-439B-B9D6-FDEE812C18C7}" v="51" dt="2025-09-10T05:46:08.0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D2DAC-E038-4CAD-874A-135B60439357}" type="datetimeFigureOut">
              <a:rPr lang="en-IN" smtClean="0"/>
              <a:t>11-09-2025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393E7F-E545-4756-BE90-B6CA9C68AB0D}" type="slidenum">
              <a:rPr lang="en-IN" smtClean="0"/>
              <a:t>‹#›</a:t>
            </a:fld>
            <a:endParaRPr lang="en-IN"/>
          </a:p>
        </p:txBody>
      </p:sp>
    </p:spTree>
    <p:extLst>
      <p:ext uri="{BB962C8B-B14F-4D97-AF65-F5344CB8AC3E}">
        <p14:creationId xmlns:p14="http://schemas.microsoft.com/office/powerpoint/2010/main" val="3845014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5978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E2D2-95F3-44CD-AC1E-242630E920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79BEAC5-3529-486E-BDE3-0D4196829D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7E08AFC-81DF-4779-9113-374F42E6924F}"/>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5" name="Footer Placeholder 4">
            <a:extLst>
              <a:ext uri="{FF2B5EF4-FFF2-40B4-BE49-F238E27FC236}">
                <a16:creationId xmlns:a16="http://schemas.microsoft.com/office/drawing/2014/main" id="{648DE3EF-A38B-42A1-A1F8-6C4DEBC9F9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F9F47F9-C4EE-4FCB-81B5-095FCEB8E85D}"/>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4226226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CAD-1682-4AF3-B4F7-7ED1F95EEC4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7FDD351-4D65-40DC-ABDF-4979AE71CD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2135458-0AFD-411E-BFAA-39F1CCF96DE0}"/>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5" name="Footer Placeholder 4">
            <a:extLst>
              <a:ext uri="{FF2B5EF4-FFF2-40B4-BE49-F238E27FC236}">
                <a16:creationId xmlns:a16="http://schemas.microsoft.com/office/drawing/2014/main" id="{8FF4893D-F1AE-4FF7-A9A0-54787C961A3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9C08545-8C11-4AF0-9A80-7AF5F06E12D2}"/>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1505494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D83BF-81D3-4FA7-B10E-CB218EF291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9885284-89A5-42D6-BF02-23DDC1EDCA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146ABC-D1EB-4A40-9FC0-8294E76B0C0B}"/>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5" name="Footer Placeholder 4">
            <a:extLst>
              <a:ext uri="{FF2B5EF4-FFF2-40B4-BE49-F238E27FC236}">
                <a16:creationId xmlns:a16="http://schemas.microsoft.com/office/drawing/2014/main" id="{4FB2A451-6F49-4A57-AE86-E82E89E3CD6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1FA3189-A7F0-4B91-A21A-6381FBC24717}"/>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1057853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EAF07-57E6-4E10-AD74-3596DDC55C1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015B58-14FD-4EDD-A22F-F1CE7326FD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E387D82-3128-48C9-9F81-A8267285A0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9A7A46A-2504-4836-BB42-A14EF5AB29D5}"/>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6" name="Footer Placeholder 5">
            <a:extLst>
              <a:ext uri="{FF2B5EF4-FFF2-40B4-BE49-F238E27FC236}">
                <a16:creationId xmlns:a16="http://schemas.microsoft.com/office/drawing/2014/main" id="{30CEC2CF-7808-409B-A6B0-9509EAAB45A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D2D700F-74D9-4E1E-A919-ADACC3451D24}"/>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2426702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300B5-7A50-4ECC-BD62-9DBDE6B714B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F9FA744-CAF4-4D5D-A5C2-8E13EBB6F4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456A39-EF85-4FC3-A8CD-169F45EC6C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867E1E4-9DEA-4A7A-A707-53F67B99DE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BB1277-3014-4C1D-9A2C-F7A5A0130C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331C662-7E02-4F87-865D-3B8326283183}"/>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8" name="Footer Placeholder 7">
            <a:extLst>
              <a:ext uri="{FF2B5EF4-FFF2-40B4-BE49-F238E27FC236}">
                <a16:creationId xmlns:a16="http://schemas.microsoft.com/office/drawing/2014/main" id="{2BE529D2-8520-425C-8BB4-B77CE9CFBDA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5374D87-AF6A-49AC-B6BD-1BBFEAD3F653}"/>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3820065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9FC1F-61A5-4D06-8EC3-8025C676166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7E103BE-3D25-4969-A5A7-7E1DEB058179}"/>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4" name="Footer Placeholder 3">
            <a:extLst>
              <a:ext uri="{FF2B5EF4-FFF2-40B4-BE49-F238E27FC236}">
                <a16:creationId xmlns:a16="http://schemas.microsoft.com/office/drawing/2014/main" id="{18386E70-5BB6-46AA-8506-0F12C443EEC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D50BC8F-D33C-44B9-AEE5-D26F7393F4CF}"/>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3239693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439ACC-54E8-43FF-8EA1-839681C189CD}"/>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3" name="Footer Placeholder 2">
            <a:extLst>
              <a:ext uri="{FF2B5EF4-FFF2-40B4-BE49-F238E27FC236}">
                <a16:creationId xmlns:a16="http://schemas.microsoft.com/office/drawing/2014/main" id="{790F49D4-16FC-4047-AF78-12E5C7384FA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0BCAF77-711B-4AEC-B4BC-037BA7E718EE}"/>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244351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B0347-85F2-4773-8E6A-020333CE75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9DB2BAE-AC71-441E-9AB1-9D9B01E659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E0BB862-5815-406D-870B-D080140DF8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625184-FE18-471C-A8FB-C14AD90C2BFC}"/>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6" name="Footer Placeholder 5">
            <a:extLst>
              <a:ext uri="{FF2B5EF4-FFF2-40B4-BE49-F238E27FC236}">
                <a16:creationId xmlns:a16="http://schemas.microsoft.com/office/drawing/2014/main" id="{3747817F-5E1A-4652-B8C3-E9E791CCDF3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8A6BDF9-6095-424A-9108-61BF399DFC65}"/>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4021011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97D79-8D40-4205-8C18-E9D14D48E0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F1A1602-FDF4-4FDA-9CD3-9436DE5910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47214ED-9785-433B-9EC5-9E1B93B53A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73996B-8680-4557-AB27-A4171CC5CC81}"/>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6" name="Footer Placeholder 5">
            <a:extLst>
              <a:ext uri="{FF2B5EF4-FFF2-40B4-BE49-F238E27FC236}">
                <a16:creationId xmlns:a16="http://schemas.microsoft.com/office/drawing/2014/main" id="{C0AB0B19-5295-4E7B-9269-12667ECFD6D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6F5181D-9A3A-4A21-883F-778D5046BAA1}"/>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793310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66F5-56C4-4D66-BE41-4C112F11222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72CD126-6B10-4CFE-9940-1302CCC82B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B0BC79B-31C4-42D9-A1D0-086E65921BA5}"/>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5" name="Footer Placeholder 4">
            <a:extLst>
              <a:ext uri="{FF2B5EF4-FFF2-40B4-BE49-F238E27FC236}">
                <a16:creationId xmlns:a16="http://schemas.microsoft.com/office/drawing/2014/main" id="{CBC5AA45-3AEB-40A8-8833-88A76553FD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FC1594C-A9F6-4A9B-9FC8-EB539BC362D7}"/>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3621713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20CCCE-264A-46AF-A121-08797FA263A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D066CFE-3760-450D-9A73-11585AC0EB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0EF2C5E-AB5D-45AF-B2BC-E82A498F8652}"/>
              </a:ext>
            </a:extLst>
          </p:cNvPr>
          <p:cNvSpPr>
            <a:spLocks noGrp="1"/>
          </p:cNvSpPr>
          <p:nvPr>
            <p:ph type="dt" sz="half" idx="10"/>
          </p:nvPr>
        </p:nvSpPr>
        <p:spPr/>
        <p:txBody>
          <a:bodyPr/>
          <a:lstStyle/>
          <a:p>
            <a:fld id="{5DF6E19D-523C-43E0-BE4E-BC3294EAF690}" type="datetimeFigureOut">
              <a:rPr lang="en-IN" smtClean="0"/>
              <a:t>11-09-2025</a:t>
            </a:fld>
            <a:endParaRPr lang="en-IN"/>
          </a:p>
        </p:txBody>
      </p:sp>
      <p:sp>
        <p:nvSpPr>
          <p:cNvPr id="5" name="Footer Placeholder 4">
            <a:extLst>
              <a:ext uri="{FF2B5EF4-FFF2-40B4-BE49-F238E27FC236}">
                <a16:creationId xmlns:a16="http://schemas.microsoft.com/office/drawing/2014/main" id="{BEB7DB25-AE14-487C-A646-2C9987B9083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AEB183-8E7F-4B8D-8BD6-35E5F392BE70}"/>
              </a:ext>
            </a:extLst>
          </p:cNvPr>
          <p:cNvSpPr>
            <a:spLocks noGrp="1"/>
          </p:cNvSpPr>
          <p:nvPr>
            <p:ph type="sldNum" sz="quarter" idx="12"/>
          </p:nvPr>
        </p:nvSpPr>
        <p:spPr/>
        <p:txBody>
          <a:bodyPr/>
          <a:lstStyle/>
          <a:p>
            <a:fld id="{9E3CD394-571D-4CA1-A9F5-747690E864E2}" type="slidenum">
              <a:rPr lang="en-IN" smtClean="0"/>
              <a:t>‹#›</a:t>
            </a:fld>
            <a:endParaRPr lang="en-IN"/>
          </a:p>
        </p:txBody>
      </p:sp>
    </p:spTree>
    <p:extLst>
      <p:ext uri="{BB962C8B-B14F-4D97-AF65-F5344CB8AC3E}">
        <p14:creationId xmlns:p14="http://schemas.microsoft.com/office/powerpoint/2010/main" val="897604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8FF5-5ABE-40F4-926F-728A5071BE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583C5C-4AA6-40AF-8BAD-C82AEF98B71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BECFF94-E148-49D7-9C49-2522D4A7EBA0}"/>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5" name="Footer Placeholder 4">
            <a:extLst>
              <a:ext uri="{FF2B5EF4-FFF2-40B4-BE49-F238E27FC236}">
                <a16:creationId xmlns:a16="http://schemas.microsoft.com/office/drawing/2014/main" id="{FB7B2DF6-8C21-44DE-B88E-842FBE7AA3D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2C8237-4017-4267-B6FA-CEDEF8ABCE7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9082150"/>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EC4C4-CCC4-4DFE-A42C-120630C505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8214FAE-533D-4FB8-BA12-80AD376821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1DF1290-A765-4680-85BC-F5B8D0FBE839}"/>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5" name="Footer Placeholder 4">
            <a:extLst>
              <a:ext uri="{FF2B5EF4-FFF2-40B4-BE49-F238E27FC236}">
                <a16:creationId xmlns:a16="http://schemas.microsoft.com/office/drawing/2014/main" id="{E81E54BB-B218-4F80-B13E-CD4F2355C0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01A754-D958-495B-9ED7-5C811EF9B81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810034"/>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4F1F6-3919-4596-B8D5-E9E77F3F0C87}"/>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44E55E5-D297-4289-AEC6-8B309E882FC2}"/>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7E90C8-589F-4A65-913E-CB823AAB6E6D}"/>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5" name="Footer Placeholder 4">
            <a:extLst>
              <a:ext uri="{FF2B5EF4-FFF2-40B4-BE49-F238E27FC236}">
                <a16:creationId xmlns:a16="http://schemas.microsoft.com/office/drawing/2014/main" id="{276F1FDC-AD42-4222-8A6E-91D13198B5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B154C0-FD3C-40B3-938B-31D0A672124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0443176"/>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8D8CE-D309-4067-9319-2EDFBC378B8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5585FB7-8000-4535-8D4C-EDD6C9367CEC}"/>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498C04D-A80B-464F-8BB9-836FA3FF18E0}"/>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4A7E3BE-8A00-45AD-B26E-6AC09FCCC933}"/>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6" name="Footer Placeholder 5">
            <a:extLst>
              <a:ext uri="{FF2B5EF4-FFF2-40B4-BE49-F238E27FC236}">
                <a16:creationId xmlns:a16="http://schemas.microsoft.com/office/drawing/2014/main" id="{588E3DFF-5116-487F-83A9-FEB2265CE2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D6BA50C-96CC-47BC-A063-DABF3A183BD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1971861"/>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A2446-AB3A-4117-A85A-DCE9E76929F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06A0346-37BF-4DD2-98FD-D3039B784669}"/>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A85174-4683-4757-97A8-644443BB215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6094620-3772-49DB-AB59-1BA8BE78A90C}"/>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2DFC29-FFB8-4A66-8DD1-F79C3B51A195}"/>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21059C7-AC38-4807-A479-C59A32753067}"/>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8" name="Footer Placeholder 7">
            <a:extLst>
              <a:ext uri="{FF2B5EF4-FFF2-40B4-BE49-F238E27FC236}">
                <a16:creationId xmlns:a16="http://schemas.microsoft.com/office/drawing/2014/main" id="{7AA966C2-ECDE-4003-8B17-58FF9AB1EC7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813214D-A22D-45AB-BC25-3D145CB55BB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3570340"/>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5D4BF-7048-44A7-8BE3-2FB1FBE9F58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F2E4FC7-DE31-4188-BAAE-B50F6F7F21CC}"/>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4" name="Footer Placeholder 3">
            <a:extLst>
              <a:ext uri="{FF2B5EF4-FFF2-40B4-BE49-F238E27FC236}">
                <a16:creationId xmlns:a16="http://schemas.microsoft.com/office/drawing/2014/main" id="{2D7C3530-83B1-4D97-8FF6-D5FBBE35780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E04EF22-1C51-48FF-9D1B-C2CBBFC9535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74041533"/>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BF0DA-A12E-4189-967E-D2DED6C9F679}"/>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3" name="Footer Placeholder 2">
            <a:extLst>
              <a:ext uri="{FF2B5EF4-FFF2-40B4-BE49-F238E27FC236}">
                <a16:creationId xmlns:a16="http://schemas.microsoft.com/office/drawing/2014/main" id="{E75C0713-BDC1-4174-A834-5E9E182DBD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473D9D4-C863-41EE-8F9D-9F058C8D10F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8794884"/>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7E273-03E7-48A3-96B4-842193A03D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45F1183-7759-420F-86C1-03245E1F085E}"/>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72DDC82-1EED-45ED-8241-B46BC925A339}"/>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4968D7-1829-4B5A-9085-1778C0ADDBCE}"/>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6" name="Footer Placeholder 5">
            <a:extLst>
              <a:ext uri="{FF2B5EF4-FFF2-40B4-BE49-F238E27FC236}">
                <a16:creationId xmlns:a16="http://schemas.microsoft.com/office/drawing/2014/main" id="{311D3BE7-E4DA-49F4-BB34-18EC570E4ED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B4CA33-D063-44E0-8160-119760FE75B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1639854"/>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91365-FEF1-4E92-826F-5FDB805BE0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A46F267-FFB9-4B63-9BAD-1D7D96ED8D19}"/>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IN"/>
          </a:p>
        </p:txBody>
      </p:sp>
      <p:sp>
        <p:nvSpPr>
          <p:cNvPr id="4" name="Text Placeholder 3">
            <a:extLst>
              <a:ext uri="{FF2B5EF4-FFF2-40B4-BE49-F238E27FC236}">
                <a16:creationId xmlns:a16="http://schemas.microsoft.com/office/drawing/2014/main" id="{01D272EF-6587-4590-8C3D-25A3AE2DFB0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918E2B-F4D4-4302-A690-6ED8E3E0B381}"/>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6" name="Footer Placeholder 5">
            <a:extLst>
              <a:ext uri="{FF2B5EF4-FFF2-40B4-BE49-F238E27FC236}">
                <a16:creationId xmlns:a16="http://schemas.microsoft.com/office/drawing/2014/main" id="{30BB1FB6-380A-4A05-969F-1E18FA01FB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90C5315-DC10-4208-BCDC-F4DAC5C222A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2934744"/>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6CB24-BD38-4CE1-A211-2B7231A72D8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C892A3-3E5A-4734-9329-36EDA25A5F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661ADB5-8596-472E-A09E-1AF37AF71799}"/>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5" name="Footer Placeholder 4">
            <a:extLst>
              <a:ext uri="{FF2B5EF4-FFF2-40B4-BE49-F238E27FC236}">
                <a16:creationId xmlns:a16="http://schemas.microsoft.com/office/drawing/2014/main" id="{9557631A-6532-47D2-A1DA-40DBA522B0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798F8B-1F52-43EC-9528-44B348624B9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0389937"/>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A59460-563A-4296-A029-322A84C0375D}"/>
              </a:ext>
            </a:extLst>
          </p:cNvPr>
          <p:cNvSpPr>
            <a:spLocks noGrp="1"/>
          </p:cNvSpPr>
          <p:nvPr>
            <p:ph type="title" orient="vert"/>
          </p:nvPr>
        </p:nvSpPr>
        <p:spPr>
          <a:xfrm>
            <a:off x="8724901" y="365126"/>
            <a:ext cx="2628900" cy="5811839"/>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1ACBC74-2AAF-4B2A-99B6-B9D752286435}"/>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56CEA8-A595-4B62-9C93-ED4E8CB2B64C}"/>
              </a:ext>
            </a:extLst>
          </p:cNvPr>
          <p:cNvSpPr>
            <a:spLocks noGrp="1"/>
          </p:cNvSpPr>
          <p:nvPr>
            <p:ph type="dt" sz="half" idx="10"/>
          </p:nvPr>
        </p:nvSpPr>
        <p:spPr/>
        <p:txBody>
          <a:bodyPr/>
          <a:lstStyle/>
          <a:p>
            <a:fld id="{B61BEF0D-F0BB-DE4B-95CE-6DB70DBA9567}" type="datetimeFigureOut">
              <a:rPr lang="en-US" smtClean="0"/>
              <a:pPr/>
              <a:t>9/11/2025</a:t>
            </a:fld>
            <a:endParaRPr lang="en-US" dirty="0"/>
          </a:p>
        </p:txBody>
      </p:sp>
      <p:sp>
        <p:nvSpPr>
          <p:cNvPr id="5" name="Footer Placeholder 4">
            <a:extLst>
              <a:ext uri="{FF2B5EF4-FFF2-40B4-BE49-F238E27FC236}">
                <a16:creationId xmlns:a16="http://schemas.microsoft.com/office/drawing/2014/main" id="{A46AC7FE-FCAC-4866-9A5D-DFBD77594C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452767-4266-4CBD-88F3-7B7C40D442E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8315039"/>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3386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0919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36392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2472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9640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21054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5625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72889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69340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67813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91638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27070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48678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17920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33867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45644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88215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1665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05917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31055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19404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1162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86014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06248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89441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79209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14294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63561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68170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94477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10250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88077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51517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28352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60058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4998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31878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3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64987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3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06368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4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13312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46190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41482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24265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24137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4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01191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4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54147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4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55072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52209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4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50886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5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13853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5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15897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5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27998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5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62618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02240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5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73244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5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38431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5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73649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5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287797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5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63951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6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736058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18223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6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972124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3735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66" Type="http://schemas.openxmlformats.org/officeDocument/2006/relationships/slideLayout" Target="../slideLayouts/slideLayout77.xml"/><Relationship Id="rId74" Type="http://schemas.openxmlformats.org/officeDocument/2006/relationships/slideLayout" Target="../slideLayouts/slideLayout85.xml"/><Relationship Id="rId5" Type="http://schemas.openxmlformats.org/officeDocument/2006/relationships/slideLayout" Target="../slideLayouts/slideLayout16.xml"/><Relationship Id="rId61" Type="http://schemas.openxmlformats.org/officeDocument/2006/relationships/slideLayout" Target="../slideLayouts/slideLayout72.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67" Type="http://schemas.openxmlformats.org/officeDocument/2006/relationships/slideLayout" Target="../slideLayouts/slideLayout78.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 Type="http://schemas.openxmlformats.org/officeDocument/2006/relationships/slideLayout" Target="../slideLayouts/slideLayout18.xml"/><Relationship Id="rId71"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B65DD9-0D3C-4DE1-8526-0CAD723E31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9F1DDB9-B795-44A9-A026-6048511671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AA9145D-989B-479A-B3F2-6164334BB2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F6E19D-523C-43E0-BE4E-BC3294EAF690}" type="datetimeFigureOut">
              <a:rPr lang="en-IN" smtClean="0"/>
              <a:t>11-09-2025</a:t>
            </a:fld>
            <a:endParaRPr lang="en-IN"/>
          </a:p>
        </p:txBody>
      </p:sp>
      <p:sp>
        <p:nvSpPr>
          <p:cNvPr id="5" name="Footer Placeholder 4">
            <a:extLst>
              <a:ext uri="{FF2B5EF4-FFF2-40B4-BE49-F238E27FC236}">
                <a16:creationId xmlns:a16="http://schemas.microsoft.com/office/drawing/2014/main" id="{1652DEB7-DAD0-4096-B913-C52D758B02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0CAFB6F-E4E2-4148-A3E0-8978C1F237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3CD394-571D-4CA1-A9F5-747690E864E2}" type="slidenum">
              <a:rPr lang="en-IN" smtClean="0"/>
              <a:t>‹#›</a:t>
            </a:fld>
            <a:endParaRPr lang="en-IN"/>
          </a:p>
        </p:txBody>
      </p:sp>
    </p:spTree>
    <p:extLst>
      <p:ext uri="{BB962C8B-B14F-4D97-AF65-F5344CB8AC3E}">
        <p14:creationId xmlns:p14="http://schemas.microsoft.com/office/powerpoint/2010/main" val="4244511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41440F-0892-4F1F-8346-C769BC86FE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60A79FF-21F4-4EC7-B9EB-96A31648237C}"/>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FFA2ED0-E992-4F44-A21F-A25152BCC49B}"/>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9/11/2025</a:t>
            </a:fld>
            <a:endParaRPr lang="en-US" dirty="0"/>
          </a:p>
        </p:txBody>
      </p:sp>
      <p:sp>
        <p:nvSpPr>
          <p:cNvPr id="5" name="Footer Placeholder 4">
            <a:extLst>
              <a:ext uri="{FF2B5EF4-FFF2-40B4-BE49-F238E27FC236}">
                <a16:creationId xmlns:a16="http://schemas.microsoft.com/office/drawing/2014/main" id="{FEA057CE-66C0-4DF8-A926-30DA842FA67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E9F14F0-175C-4814-A569-6D1E01FB28B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8392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Lst>
  <p:hf sldNum="0"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3.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F25A9B-AF66-4A63-971D-EBA6F6686B08}"/>
              </a:ext>
            </a:extLst>
          </p:cNvPr>
          <p:cNvSpPr>
            <a:spLocks noGrp="1"/>
          </p:cNvSpPr>
          <p:nvPr>
            <p:ph type="ctrTitle"/>
          </p:nvPr>
        </p:nvSpPr>
        <p:spPr>
          <a:xfrm>
            <a:off x="1524000" y="1293338"/>
            <a:ext cx="9144000" cy="3274592"/>
          </a:xfrm>
        </p:spPr>
        <p:txBody>
          <a:bodyPr anchor="ctr">
            <a:normAutofit/>
          </a:bodyPr>
          <a:lstStyle/>
          <a:p>
            <a:r>
              <a:rPr lang="en-US" sz="7200" dirty="0"/>
              <a:t>Artificial Intelligence and Machine Learning</a:t>
            </a:r>
            <a:endParaRPr lang="en-IN" sz="7200" dirty="0"/>
          </a:p>
        </p:txBody>
      </p:sp>
      <p:sp>
        <p:nvSpPr>
          <p:cNvPr id="3" name="Subtitle 2">
            <a:extLst>
              <a:ext uri="{FF2B5EF4-FFF2-40B4-BE49-F238E27FC236}">
                <a16:creationId xmlns:a16="http://schemas.microsoft.com/office/drawing/2014/main" id="{FDCD64AC-36C1-493D-B2C7-F2D026F666AA}"/>
              </a:ext>
            </a:extLst>
          </p:cNvPr>
          <p:cNvSpPr>
            <a:spLocks noGrp="1"/>
          </p:cNvSpPr>
          <p:nvPr>
            <p:ph type="subTitle" idx="1"/>
          </p:nvPr>
        </p:nvSpPr>
        <p:spPr>
          <a:xfrm>
            <a:off x="595304" y="5514052"/>
            <a:ext cx="11000232" cy="651910"/>
          </a:xfrm>
        </p:spPr>
        <p:txBody>
          <a:bodyPr anchor="ctr">
            <a:noAutofit/>
          </a:bodyPr>
          <a:lstStyle/>
          <a:p>
            <a:pPr algn="l"/>
            <a:r>
              <a:rPr lang="en-US" b="1" dirty="0">
                <a:latin typeface="Times New Roman" panose="02020603050405020304" pitchFamily="18" charset="0"/>
                <a:cs typeface="Times New Roman" panose="02020603050405020304" pitchFamily="18" charset="0"/>
              </a:rPr>
              <a:t>Module-3                                                                                                         Lecture  - 2</a:t>
            </a:r>
            <a:endParaRPr lang="en-IN" b="1" dirty="0">
              <a:latin typeface="Times New Roman" panose="02020603050405020304" pitchFamily="18" charset="0"/>
              <a:cs typeface="Times New Roman" panose="02020603050405020304" pitchFamily="18" charset="0"/>
            </a:endParaRP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2975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3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ubtitle 2"/>
          <p:cNvSpPr txBox="1">
            <a:spLocks/>
          </p:cNvSpPr>
          <p:nvPr/>
        </p:nvSpPr>
        <p:spPr>
          <a:xfrm>
            <a:off x="1524000" y="1293337"/>
            <a:ext cx="9144000" cy="3274592"/>
          </a:xfrm>
          <a:prstGeom prst="rect">
            <a:avLst/>
          </a:prstGeom>
        </p:spPr>
        <p:txBody>
          <a:bodyPr vert="horz" lIns="121920" tIns="60960" rIns="121920" bIns="60960" rtlCol="0" anchor="ctr">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ct val="0"/>
              </a:spcBef>
              <a:spcAft>
                <a:spcPts val="800"/>
              </a:spcAft>
              <a:buClrTx/>
              <a:buSzTx/>
              <a:buFont typeface="Arial" pitchFamily="34" charset="0"/>
              <a:buNone/>
              <a:tabLst/>
              <a:defRPr/>
            </a:pPr>
            <a:r>
              <a:rPr kumimoji="0" lang="en-US" sz="7200" b="1" i="0" u="none" strike="noStrike" kern="1200" cap="none" spc="-67" normalizeH="0" baseline="0" noProof="0" dirty="0">
                <a:ln>
                  <a:noFill/>
                </a:ln>
                <a:solidFill>
                  <a:prstClr val="black"/>
                </a:solidFill>
                <a:effectLst/>
                <a:uLnTx/>
                <a:uFillTx/>
                <a:latin typeface="Calibri Light" panose="020F0302020204030204"/>
                <a:ea typeface="+mn-ea"/>
                <a:cs typeface="+mn-cs"/>
              </a:rPr>
              <a:t> </a:t>
            </a:r>
          </a:p>
          <a:p>
            <a:pPr marL="0" marR="0" lvl="0" indent="0" algn="ctr" defTabSz="1219170" rtl="0" eaLnBrk="1" fontAlgn="auto" latinLnBrk="0" hangingPunct="1">
              <a:lnSpc>
                <a:spcPct val="90000"/>
              </a:lnSpc>
              <a:spcBef>
                <a:spcPct val="0"/>
              </a:spcBef>
              <a:spcAft>
                <a:spcPts val="800"/>
              </a:spcAft>
              <a:buClrTx/>
              <a:buSzTx/>
              <a:buFont typeface="Arial" pitchFamily="34" charset="0"/>
              <a:buNone/>
              <a:tabLst/>
              <a:defRPr/>
            </a:pPr>
            <a:endParaRPr kumimoji="0" lang="en-US" sz="7200" b="1" i="0" u="none" strike="noStrike" kern="1200" cap="none" spc="-67" normalizeH="0" baseline="0" noProof="0" dirty="0">
              <a:ln>
                <a:noFill/>
              </a:ln>
              <a:solidFill>
                <a:prstClr val="black"/>
              </a:solidFill>
              <a:effectLst/>
              <a:uLnTx/>
              <a:uFillTx/>
              <a:latin typeface="Calibri Light" panose="020F0302020204030204"/>
              <a:ea typeface="+mn-ea"/>
              <a:cs typeface="+mn-cs"/>
            </a:endParaRPr>
          </a:p>
          <a:p>
            <a:pPr marL="0" marR="0" lvl="0" indent="0" algn="ctr" defTabSz="1219170" rtl="0" eaLnBrk="1" fontAlgn="auto" latinLnBrk="0" hangingPunct="1">
              <a:lnSpc>
                <a:spcPct val="90000"/>
              </a:lnSpc>
              <a:spcBef>
                <a:spcPct val="0"/>
              </a:spcBef>
              <a:spcAft>
                <a:spcPts val="800"/>
              </a:spcAft>
              <a:buClrTx/>
              <a:buSzTx/>
              <a:buFont typeface="Arial" pitchFamily="34" charset="0"/>
              <a:buNone/>
              <a:tabLst/>
              <a:defRPr/>
            </a:pPr>
            <a:r>
              <a:rPr kumimoji="0" lang="en-US" sz="7200" b="1" i="0" u="none" strike="noStrike" kern="1200" cap="none" spc="-67" normalizeH="0" baseline="0" noProof="0" dirty="0">
                <a:ln>
                  <a:noFill/>
                </a:ln>
                <a:solidFill>
                  <a:prstClr val="black"/>
                </a:solidFill>
                <a:effectLst/>
                <a:uLnTx/>
                <a:uFillTx/>
                <a:latin typeface="Calibri Light" panose="020F0302020204030204"/>
                <a:ea typeface="+mn-ea"/>
                <a:cs typeface="+mn-cs"/>
              </a:rPr>
              <a:t>Activation Functions</a:t>
            </a:r>
          </a:p>
          <a:p>
            <a:pPr marL="0" marR="0" lvl="0" indent="0" algn="ctr" defTabSz="1219170" rtl="0" eaLnBrk="1" fontAlgn="auto" latinLnBrk="0" hangingPunct="1">
              <a:lnSpc>
                <a:spcPct val="90000"/>
              </a:lnSpc>
              <a:spcBef>
                <a:spcPct val="0"/>
              </a:spcBef>
              <a:spcAft>
                <a:spcPts val="800"/>
              </a:spcAft>
              <a:buClrTx/>
              <a:buSzTx/>
              <a:buFont typeface="Arial" pitchFamily="34" charset="0"/>
              <a:buNone/>
              <a:tabLst/>
              <a:defRPr/>
            </a:pPr>
            <a:r>
              <a:rPr kumimoji="0" lang="en-US" sz="7200" b="1" i="0" u="none" strike="noStrike" kern="1200" cap="none" spc="-67" normalizeH="0" baseline="0" noProof="0" dirty="0">
                <a:ln>
                  <a:noFill/>
                </a:ln>
                <a:solidFill>
                  <a:prstClr val="black"/>
                </a:solidFill>
                <a:effectLst/>
                <a:uLnTx/>
                <a:uFillTx/>
                <a:latin typeface="Calibri Light" panose="020F0302020204030204"/>
                <a:ea typeface="+mn-ea"/>
                <a:cs typeface="+mn-cs"/>
              </a:rPr>
              <a:t> </a:t>
            </a:r>
          </a:p>
          <a:p>
            <a:pPr marL="457189" marR="0" lvl="0" indent="-457189" algn="ctr" defTabSz="1219170" rtl="0" eaLnBrk="1" fontAlgn="auto" latinLnBrk="0" hangingPunct="1">
              <a:lnSpc>
                <a:spcPct val="90000"/>
              </a:lnSpc>
              <a:spcBef>
                <a:spcPct val="0"/>
              </a:spcBef>
              <a:spcAft>
                <a:spcPts val="800"/>
              </a:spcAft>
              <a:buClrTx/>
              <a:buSzTx/>
              <a:buFont typeface="Arial" pitchFamily="34" charset="0"/>
              <a:buNone/>
              <a:tabLst/>
              <a:defRPr/>
            </a:pPr>
            <a:endParaRPr kumimoji="0" lang="en-US" sz="7200" b="0" i="0" u="none" strike="noStrike" kern="1200" cap="none" spc="-67" normalizeH="0" baseline="0" noProof="0" dirty="0">
              <a:ln>
                <a:noFill/>
              </a:ln>
              <a:solidFill>
                <a:prstClr val="black"/>
              </a:solidFill>
              <a:effectLst/>
              <a:uLnTx/>
              <a:uFillTx/>
              <a:latin typeface="Calibri Light" panose="020F0302020204030204"/>
              <a:ea typeface="+mn-ea"/>
              <a:cs typeface="+mn-cs"/>
            </a:endParaRPr>
          </a:p>
        </p:txBody>
      </p:sp>
      <p:cxnSp>
        <p:nvCxnSpPr>
          <p:cNvPr id="8"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424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95229" y="147349"/>
            <a:ext cx="12192000" cy="844551"/>
          </a:xfrm>
          <a:prstGeom prst="rect">
            <a:avLst/>
          </a:prstGeom>
        </p:spPr>
        <p:txBody>
          <a:bodyPr>
            <a:normAutofit/>
          </a:bodyPr>
          <a:lstStyle/>
          <a:p>
            <a:r>
              <a:rPr lang="en-US" sz="4267" b="1" dirty="0">
                <a:solidFill>
                  <a:srgbClr val="002060"/>
                </a:solidFill>
                <a:latin typeface="Cambria" pitchFamily="18" charset="0"/>
                <a:cs typeface="Times New Roman" pitchFamily="18" charset="0"/>
              </a:rPr>
              <a:t>Activation Functions</a:t>
            </a:r>
          </a:p>
        </p:txBody>
      </p:sp>
      <p:sp>
        <p:nvSpPr>
          <p:cNvPr id="6" name="Rectangle 5"/>
          <p:cNvSpPr/>
          <p:nvPr/>
        </p:nvSpPr>
        <p:spPr>
          <a:xfrm>
            <a:off x="285808" y="1309861"/>
            <a:ext cx="6240693" cy="5262916"/>
          </a:xfrm>
          <a:prstGeom prst="rect">
            <a:avLst/>
          </a:prstGeom>
        </p:spPr>
        <p:txBody>
          <a:bodyPr wrap="square">
            <a:spAutoFit/>
          </a:bodyPr>
          <a:lstStyle/>
          <a:p>
            <a:pPr marL="472006" marR="0" lvl="0" indent="-472006"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Activation functions are decision making unit of neural networks. </a:t>
            </a:r>
          </a:p>
          <a:p>
            <a:pPr marL="472006" marR="0" lvl="0" indent="-472006"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lang="en-US" sz="2400" dirty="0">
                <a:solidFill>
                  <a:prstClr val="black"/>
                </a:solidFill>
                <a:latin typeface="Times New Roman" panose="02020603050405020304" pitchFamily="18" charset="0"/>
                <a:cs typeface="Times New Roman" panose="02020603050405020304" pitchFamily="18" charset="0"/>
              </a:rPr>
              <a:t>It is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mathematical functions used in artificial neural networks to determine the output of a neuron. </a:t>
            </a:r>
          </a:p>
          <a:p>
            <a:pPr marL="472006" marR="0" lvl="0" indent="-472006"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Without activation functions, a neural network would behave like a linear model, limiting its ability to solve complex problems.</a:t>
            </a:r>
          </a:p>
          <a:p>
            <a:pPr marL="472006" indent="-472006" algn="just" defTabSz="1219170">
              <a:spcAft>
                <a:spcPts val="800"/>
              </a:spcAft>
              <a:buFont typeface="Wingdings" pitchFamily="2" charset="2"/>
              <a:buChar char="Ø"/>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They introduce non-linearity into the network, allowing it to model and learn complex patterns. </a:t>
            </a:r>
          </a:p>
          <a:p>
            <a:pPr marL="472006" marR="0" lvl="0" indent="-472006" algn="just" defTabSz="1219170" rtl="0" eaLnBrk="1" fontAlgn="auto" latinLnBrk="0" hangingPunct="1">
              <a:lnSpc>
                <a:spcPct val="100000"/>
              </a:lnSpc>
              <a:spcBef>
                <a:spcPts val="0"/>
              </a:spcBef>
              <a:spcAft>
                <a:spcPts val="800"/>
              </a:spcAft>
              <a:buClrTx/>
              <a:buSzTx/>
              <a:buFont typeface="Wingdings" pitchFamily="2" charset="2"/>
              <a:buChar char="Ø"/>
              <a:tabLst/>
              <a:defRPr/>
            </a:pPr>
            <a:endParaRPr kumimoji="0" lang="en-IN" sz="2133"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p:txBody>
      </p:sp>
      <p:pic>
        <p:nvPicPr>
          <p:cNvPr id="23" name="Picture 2" descr="nn-Geeksforgeeks">
            <a:extLst>
              <a:ext uri="{FF2B5EF4-FFF2-40B4-BE49-F238E27FC236}">
                <a16:creationId xmlns:a16="http://schemas.microsoft.com/office/drawing/2014/main" id="{9E4FB7AC-28A9-4E44-A6C3-BF58EBF132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7080" y="788707"/>
            <a:ext cx="5080184" cy="5280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554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0" y="952501"/>
            <a:ext cx="12192000" cy="844551"/>
          </a:xfrm>
          <a:prstGeom prst="rect">
            <a:avLst/>
          </a:prstGeom>
        </p:spPr>
        <p:txBody>
          <a:bodyPr>
            <a:normAutofit/>
          </a:bodyPr>
          <a:lstStyle/>
          <a:p>
            <a:r>
              <a:rPr lang="en-US" sz="4267" b="1" dirty="0">
                <a:solidFill>
                  <a:srgbClr val="002060"/>
                </a:solidFill>
                <a:latin typeface="Cambria" pitchFamily="18" charset="0"/>
                <a:cs typeface="Times New Roman" pitchFamily="18" charset="0"/>
              </a:rPr>
              <a:t>Activation Functions</a:t>
            </a:r>
          </a:p>
        </p:txBody>
      </p:sp>
      <p:sp>
        <p:nvSpPr>
          <p:cNvPr id="7" name="Oval 6"/>
          <p:cNvSpPr/>
          <p:nvPr/>
        </p:nvSpPr>
        <p:spPr>
          <a:xfrm>
            <a:off x="4165600" y="1944324"/>
            <a:ext cx="3860800" cy="1219200"/>
          </a:xfrm>
          <a:prstGeom prst="ellipse">
            <a:avLst/>
          </a:prstGeom>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Types of Activation Functions</a:t>
            </a:r>
          </a:p>
        </p:txBody>
      </p:sp>
      <p:sp>
        <p:nvSpPr>
          <p:cNvPr id="8" name="Rectangle 7"/>
          <p:cNvSpPr/>
          <p:nvPr/>
        </p:nvSpPr>
        <p:spPr>
          <a:xfrm>
            <a:off x="7859718" y="4428824"/>
            <a:ext cx="2713063" cy="1095691"/>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srgbClr val="002060"/>
              </a:solidFill>
              <a:effectLst/>
              <a:uLnTx/>
              <a:uFillTx/>
              <a:latin typeface="Cambria" pitchFamily="18" charset="0"/>
              <a:ea typeface="+mn-ea"/>
              <a:cs typeface="Times New Roman" pitchFamily="18"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002060"/>
                </a:solidFill>
                <a:effectLst/>
                <a:uLnTx/>
                <a:uFillTx/>
                <a:latin typeface="Cambria" pitchFamily="18" charset="0"/>
                <a:ea typeface="+mn-ea"/>
                <a:cs typeface="Times New Roman" pitchFamily="18" charset="0"/>
              </a:rPr>
              <a:t>Non-Linear Activation Functions</a:t>
            </a:r>
            <a:endParaRPr kumimoji="0" lang="en-US" sz="2400" b="0" i="0" u="none" strike="noStrike" kern="1200" cap="none" spc="0" normalizeH="0" baseline="0" noProof="0" dirty="0">
              <a:ln>
                <a:noFill/>
              </a:ln>
              <a:solidFill>
                <a:srgbClr val="002060"/>
              </a:solidFill>
              <a:effectLst/>
              <a:uLnTx/>
              <a:uFillTx/>
              <a:latin typeface="Cambria" pitchFamily="18" charset="0"/>
              <a:ea typeface="+mn-ea"/>
              <a:cs typeface="Times New Roman" pitchFamily="18"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2060"/>
              </a:solidFill>
              <a:effectLst/>
              <a:uLnTx/>
              <a:uFillTx/>
              <a:latin typeface="Cambria" pitchFamily="18" charset="0"/>
              <a:ea typeface="+mn-ea"/>
              <a:cs typeface="Times New Roman" pitchFamily="18" charset="0"/>
            </a:endParaRPr>
          </a:p>
        </p:txBody>
      </p:sp>
      <p:sp>
        <p:nvSpPr>
          <p:cNvPr id="9" name="Rectangle 8"/>
          <p:cNvSpPr/>
          <p:nvPr/>
        </p:nvSpPr>
        <p:spPr>
          <a:xfrm>
            <a:off x="1828800" y="4428824"/>
            <a:ext cx="2540000" cy="1095691"/>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002060"/>
                </a:solidFill>
                <a:effectLst/>
                <a:uLnTx/>
                <a:uFillTx/>
                <a:latin typeface="Cambria" pitchFamily="18" charset="0"/>
                <a:ea typeface="+mn-ea"/>
                <a:cs typeface="Times New Roman" pitchFamily="18" charset="0"/>
              </a:rPr>
              <a:t>Step-wise function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0" name="Straight Arrow Connector 9"/>
          <p:cNvCxnSpPr>
            <a:stCxn id="7" idx="4"/>
          </p:cNvCxnSpPr>
          <p:nvPr/>
        </p:nvCxnSpPr>
        <p:spPr>
          <a:xfrm flipH="1">
            <a:off x="3454400" y="3163525"/>
            <a:ext cx="2641600" cy="1265300"/>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a:endCxn id="8" idx="0"/>
          </p:cNvCxnSpPr>
          <p:nvPr/>
        </p:nvCxnSpPr>
        <p:spPr>
          <a:xfrm>
            <a:off x="6502401" y="3163525"/>
            <a:ext cx="2713849" cy="1265300"/>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sp>
        <p:nvSpPr>
          <p:cNvPr id="12" name="Rectangle 11"/>
          <p:cNvSpPr/>
          <p:nvPr/>
        </p:nvSpPr>
        <p:spPr>
          <a:xfrm>
            <a:off x="4826000" y="4456587"/>
            <a:ext cx="2603509" cy="1067928"/>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mbria" pitchFamily="18" charset="0"/>
                <a:ea typeface="+mn-ea"/>
                <a:cs typeface="Times New Roman" pitchFamily="18" charset="0"/>
              </a:rPr>
              <a:t>Linear Activation Function</a:t>
            </a:r>
          </a:p>
        </p:txBody>
      </p:sp>
      <p:cxnSp>
        <p:nvCxnSpPr>
          <p:cNvPr id="13" name="Straight Arrow Connector 12"/>
          <p:cNvCxnSpPr>
            <a:endCxn id="12" idx="0"/>
          </p:cNvCxnSpPr>
          <p:nvPr/>
        </p:nvCxnSpPr>
        <p:spPr>
          <a:xfrm rot="16200000" flipH="1">
            <a:off x="5468143" y="3796975"/>
            <a:ext cx="1287469" cy="31755"/>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36777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0" y="442038"/>
            <a:ext cx="12192000" cy="844551"/>
          </a:xfrm>
          <a:prstGeom prst="rect">
            <a:avLst/>
          </a:prstGeom>
        </p:spPr>
        <p:txBody>
          <a:bodyPr>
            <a:normAutofit/>
          </a:bodyPr>
          <a:lstStyle/>
          <a:p>
            <a:r>
              <a:rPr lang="en-US" sz="4267" b="1" dirty="0">
                <a:solidFill>
                  <a:srgbClr val="002060"/>
                </a:solidFill>
                <a:latin typeface="Cambria" pitchFamily="18" charset="0"/>
                <a:cs typeface="Times New Roman" pitchFamily="18" charset="0"/>
              </a:rPr>
              <a:t>Step-wise Activation Function</a:t>
            </a:r>
          </a:p>
        </p:txBody>
      </p:sp>
      <p:pic>
        <p:nvPicPr>
          <p:cNvPr id="2050" name="Picture 2" descr="Binary step activation function in neural networks"/>
          <p:cNvPicPr>
            <a:picLocks noChangeAspect="1" noChangeArrowheads="1"/>
          </p:cNvPicPr>
          <p:nvPr/>
        </p:nvPicPr>
        <p:blipFill>
          <a:blip r:embed="rId3"/>
          <a:srcRect/>
          <a:stretch>
            <a:fillRect/>
          </a:stretch>
        </p:blipFill>
        <p:spPr bwMode="auto">
          <a:xfrm>
            <a:off x="7688600" y="1892829"/>
            <a:ext cx="4058099" cy="3479795"/>
          </a:xfrm>
          <a:prstGeom prst="rect">
            <a:avLst/>
          </a:prstGeom>
          <a:noFill/>
          <a:ln w="15875">
            <a:solidFill>
              <a:srgbClr val="002060"/>
            </a:solidFill>
          </a:ln>
        </p:spPr>
      </p:pic>
      <p:sp>
        <p:nvSpPr>
          <p:cNvPr id="7" name="Rectangle 6"/>
          <p:cNvSpPr/>
          <p:nvPr/>
        </p:nvSpPr>
        <p:spPr>
          <a:xfrm>
            <a:off x="143339" y="1508788"/>
            <a:ext cx="7392821" cy="5017464"/>
          </a:xfrm>
          <a:prstGeom prst="rect">
            <a:avLst/>
          </a:prstGeom>
        </p:spPr>
        <p:txBody>
          <a:bodyPr wrap="square">
            <a:spAutoFit/>
          </a:bodyPr>
          <a:lstStyle/>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26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A binary step function is a threshold-based activation function. </a:t>
            </a: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26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If the input value is above or below a certain threshold, the neuron is activated and sends exactly the same signal to the next layer.</a:t>
            </a:r>
          </a:p>
          <a:p>
            <a:pPr marR="0" lvl="0" algn="just" defTabSz="1219170" rtl="0" eaLnBrk="1" fontAlgn="auto" latinLnBrk="0" hangingPunct="1">
              <a:lnSpc>
                <a:spcPct val="100000"/>
              </a:lnSpc>
              <a:spcBef>
                <a:spcPts val="0"/>
              </a:spcBef>
              <a:spcAft>
                <a:spcPts val="800"/>
              </a:spcAft>
              <a:buClrTx/>
              <a:buSzTx/>
              <a:tabLst/>
              <a:defRPr/>
            </a:pPr>
            <a:endParaRPr kumimoji="0" lang="en-IN" sz="26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endParaRPr kumimoji="0" lang="en-IN" sz="26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26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The problem with a step function is that it does not allow multi-value outputs. For example, it cannot support classifying the inputs into one of several categories.</a:t>
            </a:r>
            <a:endParaRPr kumimoji="0" lang="en-IN" sz="3200" b="0" i="0" u="none" strike="noStrike" kern="1200" cap="none" spc="0" normalizeH="0" baseline="0" noProof="0" dirty="0">
              <a:ln>
                <a:noFill/>
              </a:ln>
              <a:solidFill>
                <a:srgbClr val="002060"/>
              </a:solidFill>
              <a:effectLst/>
              <a:uLnTx/>
              <a:uFillTx/>
              <a:latin typeface="Cambria" pitchFamily="18" charset="0"/>
              <a:ea typeface="+mn-ea"/>
              <a:cs typeface="+mn-cs"/>
            </a:endParaRPr>
          </a:p>
        </p:txBody>
      </p:sp>
      <p:pic>
        <p:nvPicPr>
          <p:cNvPr id="6" name="Picture 5">
            <a:extLst>
              <a:ext uri="{FF2B5EF4-FFF2-40B4-BE49-F238E27FC236}">
                <a16:creationId xmlns:a16="http://schemas.microsoft.com/office/drawing/2014/main" id="{8B1823E2-2CE3-4FFE-9657-3AB9C51385AE}"/>
              </a:ext>
            </a:extLst>
          </p:cNvPr>
          <p:cNvPicPr>
            <a:picLocks noChangeAspect="1"/>
          </p:cNvPicPr>
          <p:nvPr/>
        </p:nvPicPr>
        <p:blipFill>
          <a:blip r:embed="rId4"/>
          <a:stretch>
            <a:fillRect/>
          </a:stretch>
        </p:blipFill>
        <p:spPr>
          <a:xfrm>
            <a:off x="1974784" y="3778607"/>
            <a:ext cx="4121216" cy="877800"/>
          </a:xfrm>
          <a:prstGeom prst="rect">
            <a:avLst/>
          </a:prstGeom>
        </p:spPr>
      </p:pic>
    </p:spTree>
    <p:extLst>
      <p:ext uri="{BB962C8B-B14F-4D97-AF65-F5344CB8AC3E}">
        <p14:creationId xmlns:p14="http://schemas.microsoft.com/office/powerpoint/2010/main" val="832703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87627" y="51863"/>
            <a:ext cx="12192000" cy="598952"/>
          </a:xfrm>
          <a:prstGeom prst="rect">
            <a:avLst/>
          </a:prstGeom>
        </p:spPr>
        <p:txBody>
          <a:bodyPr>
            <a:normAutofit fontScale="90000"/>
          </a:bodyPr>
          <a:lstStyle/>
          <a:p>
            <a:r>
              <a:rPr lang="en-US" sz="4267" b="1" dirty="0">
                <a:solidFill>
                  <a:srgbClr val="002060"/>
                </a:solidFill>
                <a:latin typeface="Cambria" pitchFamily="18" charset="0"/>
                <a:cs typeface="Times New Roman" pitchFamily="18" charset="0"/>
              </a:rPr>
              <a:t>Linear Activation Function</a:t>
            </a:r>
          </a:p>
        </p:txBody>
      </p:sp>
      <p:sp>
        <p:nvSpPr>
          <p:cNvPr id="6" name="Rectangle 5"/>
          <p:cNvSpPr/>
          <p:nvPr/>
        </p:nvSpPr>
        <p:spPr>
          <a:xfrm>
            <a:off x="132608" y="650815"/>
            <a:ext cx="7576635" cy="5489580"/>
          </a:xfrm>
          <a:prstGeom prst="rect">
            <a:avLst/>
          </a:prstGeom>
        </p:spPr>
        <p:txBody>
          <a:bodyPr wrap="square">
            <a:spAutoFit/>
          </a:bodyPr>
          <a:lstStyle/>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22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A linear activation function takes the form: </a:t>
            </a:r>
            <a:r>
              <a:rPr kumimoji="0" lang="en-IN" sz="2267" b="0" i="1" u="none" strike="noStrike" kern="1200" cap="none" spc="0" normalizeH="0" baseline="0" noProof="0" dirty="0">
                <a:ln>
                  <a:noFill/>
                </a:ln>
                <a:solidFill>
                  <a:srgbClr val="383838"/>
                </a:solidFill>
                <a:effectLst/>
                <a:uLnTx/>
                <a:uFillTx/>
                <a:latin typeface="Times New Roman" panose="02020603050405020304" pitchFamily="18" charset="0"/>
                <a:ea typeface="+mn-ea"/>
                <a:cs typeface="Times New Roman" panose="02020603050405020304" pitchFamily="18" charset="0"/>
              </a:rPr>
              <a:t>f(x) = </a:t>
            </a:r>
            <a:r>
              <a:rPr kumimoji="0" lang="en-IN" sz="2267" b="0" i="1" u="none" strike="noStrike" kern="1200" cap="none" spc="0" normalizeH="0" baseline="0" noProof="0" dirty="0" err="1">
                <a:ln>
                  <a:noFill/>
                </a:ln>
                <a:solidFill>
                  <a:srgbClr val="383838"/>
                </a:solidFill>
                <a:effectLst/>
                <a:uLnTx/>
                <a:uFillTx/>
                <a:latin typeface="Times New Roman" panose="02020603050405020304" pitchFamily="18" charset="0"/>
                <a:ea typeface="+mn-ea"/>
                <a:cs typeface="Times New Roman" panose="02020603050405020304" pitchFamily="18" charset="0"/>
              </a:rPr>
              <a:t>ax</a:t>
            </a:r>
            <a:r>
              <a:rPr kumimoji="0" lang="en-IN" sz="2267" b="0" i="1" u="none" strike="noStrike" kern="1200" cap="none" spc="0" normalizeH="0" baseline="0" noProof="0" dirty="0">
                <a:ln>
                  <a:noFill/>
                </a:ln>
                <a:solidFill>
                  <a:srgbClr val="383838"/>
                </a:solidFill>
                <a:effectLst/>
                <a:uLnTx/>
                <a:uFillTx/>
                <a:latin typeface="Times New Roman" panose="02020603050405020304" pitchFamily="18" charset="0"/>
                <a:ea typeface="+mn-ea"/>
                <a:cs typeface="Times New Roman" panose="02020603050405020304" pitchFamily="18" charset="0"/>
              </a:rPr>
              <a:t> + c</a:t>
            </a:r>
            <a:endParaRPr kumimoji="0" lang="en-IN" sz="22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lang="en-IN" sz="2267" dirty="0">
                <a:solidFill>
                  <a:srgbClr val="002060"/>
                </a:solidFill>
                <a:latin typeface="Times New Roman" panose="02020603050405020304" pitchFamily="18" charset="0"/>
                <a:cs typeface="Times New Roman" panose="02020603050405020304" pitchFamily="18" charset="0"/>
              </a:rPr>
              <a:t>A</a:t>
            </a:r>
            <a:r>
              <a:rPr kumimoji="0" lang="en-IN" sz="22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linear function is better than a step function because it allows multiple outputs, not just yes and no</a:t>
            </a:r>
            <a:r>
              <a:rPr kumimoji="0" lang="en-IN" sz="2267"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a:t>
            </a: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22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A neural network with a linear activation function is simply a </a:t>
            </a:r>
            <a:r>
              <a:rPr kumimoji="0" lang="en-IN" sz="2267" b="0" i="1" u="none" strike="noStrike" kern="1200" cap="none" spc="0" normalizeH="0" baseline="0" noProof="0" dirty="0">
                <a:ln>
                  <a:noFill/>
                </a:ln>
                <a:solidFill>
                  <a:srgbClr val="002060"/>
                </a:solidFill>
                <a:effectLst/>
                <a:highlight>
                  <a:srgbClr val="FFFF00"/>
                </a:highlight>
                <a:uLnTx/>
                <a:uFillTx/>
                <a:latin typeface="Times New Roman" panose="02020603050405020304" pitchFamily="18" charset="0"/>
                <a:ea typeface="+mn-ea"/>
                <a:cs typeface="Times New Roman" panose="02020603050405020304" pitchFamily="18" charset="0"/>
              </a:rPr>
              <a:t>linear regression model</a:t>
            </a:r>
            <a:r>
              <a:rPr kumimoji="0" lang="en-IN" sz="22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2267"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It has limited power and ability to handle complexity varying parameters of input data.</a:t>
            </a: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lang="en-US" sz="2267" dirty="0">
                <a:solidFill>
                  <a:srgbClr val="002060"/>
                </a:solidFill>
                <a:latin typeface="Times New Roman" panose="02020603050405020304" pitchFamily="18" charset="0"/>
                <a:cs typeface="Times New Roman" panose="02020603050405020304" pitchFamily="18" charset="0"/>
              </a:rPr>
              <a:t>Another issue is the gradient descent when differentiation is done, it has a constant output which is not good because during backpropagation the rate of change of error is constant that can ruin the output and the logic of backpropagation.</a:t>
            </a: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lang="en-US" sz="2267" b="1" dirty="0">
                <a:solidFill>
                  <a:srgbClr val="002060"/>
                </a:solidFill>
                <a:latin typeface="Times New Roman" panose="02020603050405020304" pitchFamily="18" charset="0"/>
                <a:cs typeface="Times New Roman" panose="02020603050405020304" pitchFamily="18" charset="0"/>
              </a:rPr>
              <a:t>Usage: </a:t>
            </a:r>
            <a:r>
              <a:rPr lang="en-US" sz="2267" dirty="0">
                <a:solidFill>
                  <a:srgbClr val="002060"/>
                </a:solidFill>
                <a:latin typeface="Times New Roman" panose="02020603050405020304" pitchFamily="18" charset="0"/>
                <a:cs typeface="Times New Roman" panose="02020603050405020304" pitchFamily="18" charset="0"/>
              </a:rPr>
              <a:t>Commonly used in the output layer of neural networks for regression tasks.</a:t>
            </a:r>
            <a:endParaRPr lang="en-IN" sz="2267" dirty="0">
              <a:solidFill>
                <a:srgbClr val="002060"/>
              </a:solidFill>
              <a:latin typeface="Times New Roman" panose="02020603050405020304" pitchFamily="18" charset="0"/>
              <a:cs typeface="Times New Roman" panose="02020603050405020304" pitchFamily="18" charset="0"/>
            </a:endParaRPr>
          </a:p>
        </p:txBody>
      </p:sp>
      <p:pic>
        <p:nvPicPr>
          <p:cNvPr id="101378" name="Picture 2" descr="Linear activation function in neural networks"/>
          <p:cNvPicPr>
            <a:picLocks noChangeAspect="1" noChangeArrowheads="1"/>
          </p:cNvPicPr>
          <p:nvPr/>
        </p:nvPicPr>
        <p:blipFill>
          <a:blip r:embed="rId3"/>
          <a:srcRect/>
          <a:stretch>
            <a:fillRect/>
          </a:stretch>
        </p:blipFill>
        <p:spPr bwMode="auto">
          <a:xfrm>
            <a:off x="8016213" y="1571613"/>
            <a:ext cx="4000528" cy="3714775"/>
          </a:xfrm>
          <a:prstGeom prst="rect">
            <a:avLst/>
          </a:prstGeom>
          <a:noFill/>
          <a:ln w="15875">
            <a:solidFill>
              <a:srgbClr val="002060"/>
            </a:solidFill>
          </a:ln>
        </p:spPr>
      </p:pic>
    </p:spTree>
    <p:extLst>
      <p:ext uri="{BB962C8B-B14F-4D97-AF65-F5344CB8AC3E}">
        <p14:creationId xmlns:p14="http://schemas.microsoft.com/office/powerpoint/2010/main" val="3964409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47328" y="68627"/>
            <a:ext cx="9697131" cy="844551"/>
          </a:xfrm>
          <a:prstGeom prst="rect">
            <a:avLst/>
          </a:prstGeom>
        </p:spPr>
        <p:txBody>
          <a:bodyPr>
            <a:normAutofit/>
          </a:bodyPr>
          <a:lstStyle/>
          <a:p>
            <a:r>
              <a:rPr lang="en-US" sz="4267" b="1" dirty="0">
                <a:solidFill>
                  <a:srgbClr val="002060"/>
                </a:solidFill>
                <a:latin typeface="Cambria" pitchFamily="18" charset="0"/>
                <a:cs typeface="Times New Roman" pitchFamily="18" charset="0"/>
              </a:rPr>
              <a:t>Non-Linear Activation Function</a:t>
            </a:r>
          </a:p>
        </p:txBody>
      </p:sp>
      <p:sp>
        <p:nvSpPr>
          <p:cNvPr id="6" name="Rectangle 5"/>
          <p:cNvSpPr/>
          <p:nvPr/>
        </p:nvSpPr>
        <p:spPr>
          <a:xfrm>
            <a:off x="95230" y="946727"/>
            <a:ext cx="12001541" cy="5919569"/>
          </a:xfrm>
          <a:prstGeom prst="rect">
            <a:avLst/>
          </a:prstGeom>
        </p:spPr>
        <p:txBody>
          <a:bodyPr wrap="square">
            <a:spAutoFit/>
          </a:bodyPr>
          <a:lstStyle/>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Modern neural network models use non-linear activation functions.</a:t>
            </a: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They allow the model to create complex mappings between the network’s inputs and outputs, which are essential for learning and modelling complex data, such as images, video, audio, and data sets which are non-linear or have high dimensionality.</a:t>
            </a: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They allow backpropagation because they have a derivative function which is related to the inputs.</a:t>
            </a:r>
          </a:p>
          <a:p>
            <a:pPr marL="351358" marR="0" lvl="0" indent="-351358"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They allow “stacking” of multiple layers of neurons to create a deep neural network. Multiple hidden layers of neurons are needed to learn complex data sets with high levels of accuracy.</a:t>
            </a:r>
            <a:endParaRPr kumimoji="0" lang="en-IN" sz="40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1219170" rtl="0" eaLnBrk="1" fontAlgn="auto" latinLnBrk="0" hangingPunct="1">
              <a:lnSpc>
                <a:spcPct val="100000"/>
              </a:lnSpc>
              <a:spcBef>
                <a:spcPts val="0"/>
              </a:spcBef>
              <a:spcAft>
                <a:spcPts val="800"/>
              </a:spcAft>
              <a:buClrTx/>
              <a:buSzTx/>
              <a:buFontTx/>
              <a:buNone/>
              <a:tabLst/>
              <a:defRPr/>
            </a:pPr>
            <a:endParaRPr kumimoji="0" lang="en-IN" sz="3200" b="0" i="0" u="none" strike="noStrike" kern="1200" cap="none" spc="0" normalizeH="0" baseline="0" noProof="0" dirty="0">
              <a:ln>
                <a:noFill/>
              </a:ln>
              <a:solidFill>
                <a:srgbClr val="002060"/>
              </a:solidFill>
              <a:effectLst/>
              <a:uLnTx/>
              <a:uFillTx/>
              <a:latin typeface="Cambria" pitchFamily="18" charset="0"/>
              <a:ea typeface="+mn-ea"/>
              <a:cs typeface="+mn-cs"/>
            </a:endParaRPr>
          </a:p>
        </p:txBody>
      </p:sp>
    </p:spTree>
    <p:extLst>
      <p:ext uri="{BB962C8B-B14F-4D97-AF65-F5344CB8AC3E}">
        <p14:creationId xmlns:p14="http://schemas.microsoft.com/office/powerpoint/2010/main" val="4205360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0" y="952501"/>
            <a:ext cx="12192000" cy="844551"/>
          </a:xfrm>
          <a:prstGeom prst="rect">
            <a:avLst/>
          </a:prstGeom>
        </p:spPr>
        <p:txBody>
          <a:bodyPr>
            <a:normAutofit/>
          </a:bodyPr>
          <a:lstStyle/>
          <a:p>
            <a:r>
              <a:rPr lang="en-US" sz="4267" b="1" dirty="0">
                <a:solidFill>
                  <a:srgbClr val="002060"/>
                </a:solidFill>
                <a:latin typeface="Cambria" pitchFamily="18" charset="0"/>
                <a:cs typeface="Times New Roman" pitchFamily="18" charset="0"/>
              </a:rPr>
              <a:t>Common Non-Linear Activation Functions</a:t>
            </a:r>
          </a:p>
        </p:txBody>
      </p:sp>
      <p:sp>
        <p:nvSpPr>
          <p:cNvPr id="6" name="Rectangle 5"/>
          <p:cNvSpPr/>
          <p:nvPr/>
        </p:nvSpPr>
        <p:spPr>
          <a:xfrm>
            <a:off x="719403" y="2027548"/>
            <a:ext cx="10753195" cy="4154984"/>
          </a:xfrm>
          <a:prstGeom prst="rect">
            <a:avLst/>
          </a:prstGeom>
        </p:spPr>
        <p:txBody>
          <a:bodyPr wrap="square">
            <a:spAutoFit/>
          </a:bodyPr>
          <a:lstStyle/>
          <a:p>
            <a:pPr marL="0" marR="0" lvl="0" indent="0"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effectLst/>
                <a:uLnTx/>
                <a:uFillTx/>
                <a:latin typeface="Cambria" pitchFamily="18" charset="0"/>
                <a:ea typeface="+mn-ea"/>
                <a:cs typeface="+mn-cs"/>
              </a:rPr>
              <a:t> Sigmoid / Logistic</a:t>
            </a:r>
          </a:p>
          <a:p>
            <a:pPr marL="0" marR="0" lvl="0" indent="0"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effectLst/>
                <a:uLnTx/>
                <a:uFillTx/>
                <a:latin typeface="Cambria" pitchFamily="18" charset="0"/>
                <a:ea typeface="+mn-ea"/>
                <a:cs typeface="+mn-cs"/>
              </a:rPr>
              <a:t> </a:t>
            </a:r>
            <a:r>
              <a:rPr kumimoji="0" lang="en-IN" sz="3200" b="0" i="0" u="none" strike="noStrike" kern="1200" cap="none" spc="0" normalizeH="0" baseline="0" noProof="0" dirty="0" err="1">
                <a:ln>
                  <a:noFill/>
                </a:ln>
                <a:effectLst/>
                <a:uLnTx/>
                <a:uFillTx/>
                <a:latin typeface="Cambria" pitchFamily="18" charset="0"/>
                <a:ea typeface="+mn-ea"/>
                <a:cs typeface="+mn-cs"/>
              </a:rPr>
              <a:t>TanH</a:t>
            </a:r>
            <a:r>
              <a:rPr kumimoji="0" lang="en-IN" sz="3200" b="0" i="0" u="none" strike="noStrike" kern="1200" cap="none" spc="0" normalizeH="0" baseline="0" noProof="0" dirty="0">
                <a:ln>
                  <a:noFill/>
                </a:ln>
                <a:effectLst/>
                <a:uLnTx/>
                <a:uFillTx/>
                <a:latin typeface="Cambria" pitchFamily="18" charset="0"/>
                <a:ea typeface="+mn-ea"/>
                <a:cs typeface="+mn-cs"/>
              </a:rPr>
              <a:t> / Hyperbolic Tangent</a:t>
            </a:r>
          </a:p>
          <a:p>
            <a:pPr marL="0" marR="0" lvl="0" indent="0"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effectLst/>
                <a:uLnTx/>
                <a:uFillTx/>
                <a:latin typeface="Cambria" pitchFamily="18" charset="0"/>
                <a:ea typeface="+mn-ea"/>
                <a:cs typeface="+mn-cs"/>
              </a:rPr>
              <a:t> </a:t>
            </a:r>
            <a:r>
              <a:rPr kumimoji="0" lang="en-IN" sz="3200" b="0" i="0" u="none" strike="noStrike" kern="1200" cap="none" spc="0" normalizeH="0" baseline="0" noProof="0" dirty="0" err="1">
                <a:ln>
                  <a:noFill/>
                </a:ln>
                <a:effectLst/>
                <a:uLnTx/>
                <a:uFillTx/>
                <a:latin typeface="Cambria" pitchFamily="18" charset="0"/>
                <a:ea typeface="+mn-ea"/>
                <a:cs typeface="+mn-cs"/>
              </a:rPr>
              <a:t>ReLU</a:t>
            </a:r>
            <a:r>
              <a:rPr kumimoji="0" lang="en-IN" sz="3200" b="0" i="0" u="none" strike="noStrike" kern="1200" cap="none" spc="0" normalizeH="0" baseline="0" noProof="0" dirty="0">
                <a:ln>
                  <a:noFill/>
                </a:ln>
                <a:effectLst/>
                <a:uLnTx/>
                <a:uFillTx/>
                <a:latin typeface="Cambria" pitchFamily="18" charset="0"/>
                <a:ea typeface="+mn-ea"/>
                <a:cs typeface="+mn-cs"/>
              </a:rPr>
              <a:t> ( Rectified Linear Unit)</a:t>
            </a:r>
          </a:p>
          <a:p>
            <a:pPr marL="0" marR="0" lvl="0" indent="0"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effectLst/>
                <a:uLnTx/>
                <a:uFillTx/>
                <a:latin typeface="Cambria" pitchFamily="18" charset="0"/>
                <a:ea typeface="+mn-ea"/>
                <a:cs typeface="+mn-cs"/>
              </a:rPr>
              <a:t> Leaky </a:t>
            </a:r>
            <a:r>
              <a:rPr kumimoji="0" lang="en-IN" sz="3200" b="0" i="0" u="none" strike="noStrike" kern="1200" cap="none" spc="0" normalizeH="0" baseline="0" noProof="0" dirty="0" err="1">
                <a:ln>
                  <a:noFill/>
                </a:ln>
                <a:effectLst/>
                <a:uLnTx/>
                <a:uFillTx/>
                <a:latin typeface="Cambria" pitchFamily="18" charset="0"/>
                <a:ea typeface="+mn-ea"/>
                <a:cs typeface="+mn-cs"/>
              </a:rPr>
              <a:t>ReLU</a:t>
            </a:r>
            <a:endParaRPr kumimoji="0" lang="en-IN" sz="3200" b="0" i="0" u="none" strike="noStrike" kern="1200" cap="none" spc="0" normalizeH="0" baseline="0" noProof="0" dirty="0">
              <a:ln>
                <a:noFill/>
              </a:ln>
              <a:effectLst/>
              <a:uLnTx/>
              <a:uFillTx/>
              <a:latin typeface="Cambria" pitchFamily="18" charset="0"/>
              <a:ea typeface="+mn-ea"/>
              <a:cs typeface="+mn-cs"/>
            </a:endParaRPr>
          </a:p>
          <a:p>
            <a:pPr marL="0" marR="0" lvl="0" indent="0"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effectLst/>
                <a:uLnTx/>
                <a:uFillTx/>
                <a:latin typeface="Cambria" pitchFamily="18" charset="0"/>
                <a:ea typeface="+mn-ea"/>
                <a:cs typeface="+mn-cs"/>
              </a:rPr>
              <a:t> Parametric </a:t>
            </a:r>
            <a:r>
              <a:rPr kumimoji="0" lang="en-IN" sz="3200" b="0" i="0" u="none" strike="noStrike" kern="1200" cap="none" spc="0" normalizeH="0" baseline="0" noProof="0" dirty="0" err="1">
                <a:ln>
                  <a:noFill/>
                </a:ln>
                <a:effectLst/>
                <a:uLnTx/>
                <a:uFillTx/>
                <a:latin typeface="Cambria" pitchFamily="18" charset="0"/>
                <a:ea typeface="+mn-ea"/>
                <a:cs typeface="+mn-cs"/>
              </a:rPr>
              <a:t>ReLU</a:t>
            </a:r>
            <a:endParaRPr kumimoji="0" lang="en-IN" sz="3200" b="0" i="0" u="none" strike="noStrike" kern="1200" cap="none" spc="0" normalizeH="0" baseline="0" noProof="0" dirty="0">
              <a:ln>
                <a:noFill/>
              </a:ln>
              <a:effectLst/>
              <a:uLnTx/>
              <a:uFillTx/>
              <a:latin typeface="Cambria" pitchFamily="18" charset="0"/>
              <a:ea typeface="+mn-ea"/>
              <a:cs typeface="+mn-cs"/>
            </a:endParaRPr>
          </a:p>
          <a:p>
            <a:pPr marL="0" marR="0" lvl="0" indent="0" algn="just" defTabSz="1219170" rtl="0" eaLnBrk="1" fontAlgn="auto" latinLnBrk="0" hangingPunct="1">
              <a:lnSpc>
                <a:spcPct val="100000"/>
              </a:lnSpc>
              <a:spcBef>
                <a:spcPts val="0"/>
              </a:spcBef>
              <a:spcAft>
                <a:spcPts val="800"/>
              </a:spcAft>
              <a:buClrTx/>
              <a:buSzTx/>
              <a:buFont typeface="Wingdings" pitchFamily="2" charset="2"/>
              <a:buChar char="Ø"/>
              <a:tabLst/>
              <a:defRPr/>
            </a:pPr>
            <a:r>
              <a:rPr kumimoji="0" lang="en-IN" sz="3200" b="0" i="0" u="none" strike="noStrike" kern="1200" cap="none" spc="0" normalizeH="0" baseline="0" noProof="0" dirty="0">
                <a:ln>
                  <a:noFill/>
                </a:ln>
                <a:effectLst/>
                <a:uLnTx/>
                <a:uFillTx/>
                <a:latin typeface="Cambria" pitchFamily="18" charset="0"/>
                <a:ea typeface="+mn-ea"/>
                <a:cs typeface="+mn-cs"/>
              </a:rPr>
              <a:t> </a:t>
            </a:r>
            <a:r>
              <a:rPr kumimoji="0" lang="en-IN" sz="3200" b="0" i="0" u="none" strike="noStrike" kern="1200" cap="none" spc="0" normalizeH="0" baseline="0" noProof="0" dirty="0" err="1">
                <a:ln>
                  <a:noFill/>
                </a:ln>
                <a:effectLst/>
                <a:uLnTx/>
                <a:uFillTx/>
                <a:latin typeface="Cambria" pitchFamily="18" charset="0"/>
                <a:ea typeface="+mn-ea"/>
                <a:cs typeface="+mn-cs"/>
              </a:rPr>
              <a:t>Softmax</a:t>
            </a:r>
            <a:r>
              <a:rPr kumimoji="0" lang="en-IN" sz="3200" b="0" i="0" u="none" strike="noStrike" kern="1200" cap="none" spc="0" normalizeH="0" baseline="0" noProof="0" dirty="0">
                <a:ln>
                  <a:noFill/>
                </a:ln>
                <a:effectLst/>
                <a:uLnTx/>
                <a:uFillTx/>
                <a:latin typeface="Cambria" pitchFamily="18" charset="0"/>
                <a:ea typeface="+mn-ea"/>
                <a:cs typeface="+mn-cs"/>
              </a:rPr>
              <a:t> </a:t>
            </a:r>
          </a:p>
          <a:p>
            <a:pPr marL="0" marR="0" lvl="0" indent="0" algn="just" defTabSz="1219170" rtl="0" eaLnBrk="1" fontAlgn="auto" latinLnBrk="0" hangingPunct="1">
              <a:lnSpc>
                <a:spcPct val="100000"/>
              </a:lnSpc>
              <a:spcBef>
                <a:spcPts val="0"/>
              </a:spcBef>
              <a:spcAft>
                <a:spcPts val="800"/>
              </a:spcAft>
              <a:buClrTx/>
              <a:buSzTx/>
              <a:buFontTx/>
              <a:buNone/>
              <a:tabLst/>
              <a:defRPr/>
            </a:pPr>
            <a:endParaRPr kumimoji="0" lang="en-IN" sz="3200" b="0" i="0" u="none" strike="noStrike" kern="1200" cap="none" spc="0" normalizeH="0" baseline="0" noProof="0" dirty="0">
              <a:ln>
                <a:noFill/>
              </a:ln>
              <a:solidFill>
                <a:srgbClr val="002060"/>
              </a:solidFill>
              <a:effectLst/>
              <a:uLnTx/>
              <a:uFillTx/>
              <a:latin typeface="Cambria" pitchFamily="18" charset="0"/>
              <a:ea typeface="+mn-ea"/>
              <a:cs typeface="+mn-cs"/>
            </a:endParaRPr>
          </a:p>
        </p:txBody>
      </p:sp>
    </p:spTree>
    <p:extLst>
      <p:ext uri="{BB962C8B-B14F-4D97-AF65-F5344CB8AC3E}">
        <p14:creationId xmlns:p14="http://schemas.microsoft.com/office/powerpoint/2010/main" val="1288434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0" y="68627"/>
            <a:ext cx="12192000" cy="844551"/>
          </a:xfrm>
          <a:prstGeom prst="rect">
            <a:avLst/>
          </a:prstGeom>
        </p:spPr>
        <p:txBody>
          <a:bodyPr>
            <a:normAutofit/>
          </a:bodyPr>
          <a:lstStyle/>
          <a:p>
            <a:r>
              <a:rPr lang="en-US" sz="4267" b="1" dirty="0">
                <a:solidFill>
                  <a:srgbClr val="002060"/>
                </a:solidFill>
                <a:latin typeface="Cambria" pitchFamily="18" charset="0"/>
                <a:cs typeface="Times New Roman" pitchFamily="18" charset="0"/>
              </a:rPr>
              <a:t>Sigmoid (Logistic) Function</a:t>
            </a:r>
          </a:p>
        </p:txBody>
      </p:sp>
      <p:sp>
        <p:nvSpPr>
          <p:cNvPr id="6" name="Rectangle 5"/>
          <p:cNvSpPr/>
          <p:nvPr/>
        </p:nvSpPr>
        <p:spPr>
          <a:xfrm>
            <a:off x="145203" y="896715"/>
            <a:ext cx="7146091" cy="3785652"/>
          </a:xfrm>
          <a:prstGeom prst="rect">
            <a:avLst/>
          </a:prstGeom>
        </p:spPr>
        <p:txBody>
          <a:bodyPr wrap="square">
            <a:spAutoFit/>
          </a:bodyPr>
          <a:lstStyle/>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Output values bound </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between 0 and 1, normalizing the output of each neuron.</a:t>
            </a:r>
          </a:p>
          <a:p>
            <a:pPr marL="351358" marR="0" lvl="0" indent="-351358" algn="just"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2050" name="AutoShape 2" descr="Sigmoid or logistic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2" name="Picture 4" descr="Sigmoid or logistic activation function"/>
          <p:cNvPicPr>
            <a:picLocks noChangeAspect="1" noChangeArrowheads="1"/>
          </p:cNvPicPr>
          <p:nvPr/>
        </p:nvPicPr>
        <p:blipFill>
          <a:blip r:embed="rId3"/>
          <a:srcRect/>
          <a:stretch>
            <a:fillRect/>
          </a:stretch>
        </p:blipFill>
        <p:spPr bwMode="auto">
          <a:xfrm>
            <a:off x="7303977" y="68627"/>
            <a:ext cx="4840695" cy="3812271"/>
          </a:xfrm>
          <a:prstGeom prst="rect">
            <a:avLst/>
          </a:prstGeom>
          <a:noFill/>
          <a:ln w="15875">
            <a:solidFill>
              <a:srgbClr val="002060"/>
            </a:solidFill>
          </a:ln>
        </p:spPr>
      </p:pic>
      <p:sp>
        <p:nvSpPr>
          <p:cNvPr id="22" name="TextBox 21">
            <a:extLst>
              <a:ext uri="{FF2B5EF4-FFF2-40B4-BE49-F238E27FC236}">
                <a16:creationId xmlns:a16="http://schemas.microsoft.com/office/drawing/2014/main" id="{5C3BCA03-9D64-4A65-8220-5EAFAD0D027B}"/>
              </a:ext>
            </a:extLst>
          </p:cNvPr>
          <p:cNvSpPr txBox="1"/>
          <p:nvPr/>
        </p:nvSpPr>
        <p:spPr>
          <a:xfrm>
            <a:off x="7291293" y="4056555"/>
            <a:ext cx="4853379" cy="502766"/>
          </a:xfrm>
          <a:prstGeom prst="rect">
            <a:avLst/>
          </a:prstGeom>
          <a:noFill/>
        </p:spPr>
        <p:txBody>
          <a:bodyPr wrap="square">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endParaRPr kumimoji="0" lang="en-IN" sz="2667" b="0" i="0" u="none" strike="noStrike" kern="1200" cap="none" spc="0" normalizeH="0" baseline="0" noProof="0" dirty="0">
              <a:ln>
                <a:noFill/>
              </a:ln>
              <a:solidFill>
                <a:srgbClr val="FF0000"/>
              </a:solidFill>
              <a:effectLst/>
              <a:uLnTx/>
              <a:uFillTx/>
              <a:latin typeface="Cambria" pitchFamily="18" charset="0"/>
              <a:ea typeface="+mn-ea"/>
              <a:cs typeface="+mn-cs"/>
            </a:endParaRPr>
          </a:p>
        </p:txBody>
      </p:sp>
      <p:pic>
        <p:nvPicPr>
          <p:cNvPr id="5" name="Picture 4">
            <a:extLst>
              <a:ext uri="{FF2B5EF4-FFF2-40B4-BE49-F238E27FC236}">
                <a16:creationId xmlns:a16="http://schemas.microsoft.com/office/drawing/2014/main" id="{39246786-5B1E-4121-B012-012510541C01}"/>
              </a:ext>
            </a:extLst>
          </p:cNvPr>
          <p:cNvPicPr>
            <a:picLocks noChangeAspect="1"/>
          </p:cNvPicPr>
          <p:nvPr/>
        </p:nvPicPr>
        <p:blipFill>
          <a:blip r:embed="rId4"/>
          <a:stretch>
            <a:fillRect/>
          </a:stretch>
        </p:blipFill>
        <p:spPr>
          <a:xfrm>
            <a:off x="718839" y="1904793"/>
            <a:ext cx="5775512" cy="4303523"/>
          </a:xfrm>
          <a:prstGeom prst="rect">
            <a:avLst/>
          </a:prstGeom>
        </p:spPr>
      </p:pic>
      <p:sp>
        <p:nvSpPr>
          <p:cNvPr id="13" name="TextBox 12">
            <a:extLst>
              <a:ext uri="{FF2B5EF4-FFF2-40B4-BE49-F238E27FC236}">
                <a16:creationId xmlns:a16="http://schemas.microsoft.com/office/drawing/2014/main" id="{09F2D4AB-20C1-4D99-959F-5C20C08FAC95}"/>
              </a:ext>
            </a:extLst>
          </p:cNvPr>
          <p:cNvSpPr txBox="1"/>
          <p:nvPr/>
        </p:nvSpPr>
        <p:spPr>
          <a:xfrm>
            <a:off x="6960096" y="4005064"/>
            <a:ext cx="5086701" cy="2677656"/>
          </a:xfrm>
          <a:prstGeom prst="rect">
            <a:avLst/>
          </a:prstGeom>
          <a:noFill/>
        </p:spPr>
        <p:txBody>
          <a:bodyPr wrap="square">
            <a:spAutoFit/>
          </a:bodyPr>
          <a:lstStyle/>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Usage: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Good for binary classification problems and used in output layers.</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Problem: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Prone to vanishing gradient, where gradients become very small during backpropagation, slowing down learning.</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4" name="Picture 3">
            <a:extLst>
              <a:ext uri="{FF2B5EF4-FFF2-40B4-BE49-F238E27FC236}">
                <a16:creationId xmlns:a16="http://schemas.microsoft.com/office/drawing/2014/main" id="{9A6AAB7E-B9F2-5C15-29EA-B8D1EB55B2FE}"/>
              </a:ext>
            </a:extLst>
          </p:cNvPr>
          <p:cNvPicPr>
            <a:picLocks noChangeAspect="1"/>
          </p:cNvPicPr>
          <p:nvPr/>
        </p:nvPicPr>
        <p:blipFill>
          <a:blip r:embed="rId5"/>
          <a:stretch>
            <a:fillRect/>
          </a:stretch>
        </p:blipFill>
        <p:spPr>
          <a:xfrm>
            <a:off x="330996" y="5193737"/>
            <a:ext cx="2532909" cy="1535096"/>
          </a:xfrm>
          <a:prstGeom prst="rect">
            <a:avLst/>
          </a:prstGeom>
        </p:spPr>
      </p:pic>
    </p:spTree>
    <p:extLst>
      <p:ext uri="{BB962C8B-B14F-4D97-AF65-F5344CB8AC3E}">
        <p14:creationId xmlns:p14="http://schemas.microsoft.com/office/powerpoint/2010/main" val="1512106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C2433D-0818-435A-B9A9-87698921824E}"/>
              </a:ext>
            </a:extLst>
          </p:cNvPr>
          <p:cNvSpPr txBox="1"/>
          <p:nvPr/>
        </p:nvSpPr>
        <p:spPr>
          <a:xfrm>
            <a:off x="267286" y="311705"/>
            <a:ext cx="7276514" cy="646331"/>
          </a:xfrm>
          <a:prstGeom prst="rect">
            <a:avLst/>
          </a:prstGeom>
          <a:solidFill>
            <a:schemeClr val="accent2"/>
          </a:solidFill>
        </p:spPr>
        <p:txBody>
          <a:bodyPr wrap="square" rtlCol="0">
            <a:spAutoFit/>
          </a:bodyPr>
          <a:lstStyle/>
          <a:p>
            <a:r>
              <a:rPr lang="en-US" sz="3600" b="1" dirty="0"/>
              <a:t>Vanishing Gradient</a:t>
            </a:r>
            <a:endParaRPr lang="en-IN" sz="3600" b="1" dirty="0"/>
          </a:p>
        </p:txBody>
      </p:sp>
      <p:sp>
        <p:nvSpPr>
          <p:cNvPr id="2" name="Content Placeholder 1">
            <a:extLst>
              <a:ext uri="{FF2B5EF4-FFF2-40B4-BE49-F238E27FC236}">
                <a16:creationId xmlns:a16="http://schemas.microsoft.com/office/drawing/2014/main" id="{A0142BF3-612D-206D-8834-F2686839A38C}"/>
              </a:ext>
            </a:extLst>
          </p:cNvPr>
          <p:cNvSpPr>
            <a:spLocks noGrp="1"/>
          </p:cNvSpPr>
          <p:nvPr>
            <p:ph idx="1"/>
          </p:nvPr>
        </p:nvSpPr>
        <p:spPr>
          <a:xfrm>
            <a:off x="146956" y="1126672"/>
            <a:ext cx="6890657" cy="5617028"/>
          </a:xfrm>
        </p:spPr>
        <p:txBody>
          <a:bodyPr>
            <a:normAutofit fontScale="77500" lnSpcReduction="20000"/>
          </a:bodyPr>
          <a:lstStyle/>
          <a:p>
            <a:pPr algn="just">
              <a:lnSpc>
                <a:spcPct val="110000"/>
              </a:lnSpc>
            </a:pPr>
            <a:r>
              <a:rPr lang="en-US" sz="2400" dirty="0">
                <a:latin typeface="Times New Roman" panose="02020603050405020304" pitchFamily="18" charset="0"/>
                <a:cs typeface="Times New Roman" panose="02020603050405020304" pitchFamily="18" charset="0"/>
              </a:rPr>
              <a:t>The vanishing gradient problem happens when the values used to update the neural network’s weights during training become extremely small. </a:t>
            </a:r>
          </a:p>
          <a:p>
            <a:pPr algn="just">
              <a:lnSpc>
                <a:spcPct val="110000"/>
              </a:lnSpc>
            </a:pPr>
            <a:r>
              <a:rPr lang="en-US" sz="2400" dirty="0">
                <a:latin typeface="Times New Roman" panose="02020603050405020304" pitchFamily="18" charset="0"/>
                <a:cs typeface="Times New Roman" panose="02020603050405020304" pitchFamily="18" charset="0"/>
              </a:rPr>
              <a:t>As a result, the model learns very slowly or stops learning altogether, especially in the early layers.</a:t>
            </a:r>
          </a:p>
          <a:p>
            <a:pPr algn="just">
              <a:lnSpc>
                <a:spcPct val="110000"/>
              </a:lnSpc>
            </a:pPr>
            <a:endParaRPr lang="en-US" sz="2400" dirty="0">
              <a:latin typeface="Times New Roman" panose="02020603050405020304" pitchFamily="18" charset="0"/>
              <a:cs typeface="Times New Roman" panose="02020603050405020304" pitchFamily="18" charset="0"/>
            </a:endParaRPr>
          </a:p>
          <a:p>
            <a:pPr algn="just">
              <a:lnSpc>
                <a:spcPct val="11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Why does it happen?	</a:t>
            </a:r>
          </a:p>
          <a:p>
            <a:pPr lvl="1" algn="just">
              <a:lnSpc>
                <a:spcPct val="110000"/>
              </a:lnSpc>
            </a:pPr>
            <a:r>
              <a:rPr lang="en-US" dirty="0">
                <a:latin typeface="Times New Roman" panose="02020603050405020304" pitchFamily="18" charset="0"/>
                <a:cs typeface="Times New Roman" panose="02020603050405020304" pitchFamily="18" charset="0"/>
              </a:rPr>
              <a:t>When using certain activation functions like sigmoid or tanh, their derivatives (which are used in backpropagation) become very small when the input is too large or too small.</a:t>
            </a:r>
          </a:p>
          <a:p>
            <a:pPr lvl="1" algn="just">
              <a:lnSpc>
                <a:spcPct val="110000"/>
              </a:lnSpc>
            </a:pPr>
            <a:r>
              <a:rPr lang="en-US" dirty="0">
                <a:latin typeface="Times New Roman" panose="02020603050405020304" pitchFamily="18" charset="0"/>
                <a:cs typeface="Times New Roman" panose="02020603050405020304" pitchFamily="18" charset="0"/>
              </a:rPr>
              <a:t>In deep networks, these small values are multiplied many times (one for each layer), making the gradient shrink close to zero.</a:t>
            </a:r>
          </a:p>
          <a:p>
            <a:pPr marL="457189" lvl="1" indent="0" algn="just">
              <a:lnSpc>
                <a:spcPct val="110000"/>
              </a:lnSpc>
              <a:buNone/>
            </a:pPr>
            <a:endParaRPr lang="en-US" dirty="0">
              <a:latin typeface="Times New Roman" panose="02020603050405020304" pitchFamily="18" charset="0"/>
              <a:cs typeface="Times New Roman" panose="02020603050405020304" pitchFamily="18" charset="0"/>
            </a:endParaRPr>
          </a:p>
          <a:p>
            <a:pPr marL="227013" lvl="1" indent="-227013" algn="just">
              <a:lnSpc>
                <a:spcPct val="11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Example: Imagine you have 5 layers, and at each layer the derivative is 0.2.</a:t>
            </a:r>
          </a:p>
          <a:p>
            <a:pPr marL="0" lvl="1" indent="0" algn="just">
              <a:lnSpc>
                <a:spcPct val="110000"/>
              </a:lnSpc>
              <a:buNone/>
            </a:pPr>
            <a:r>
              <a:rPr lang="en-US" dirty="0">
                <a:latin typeface="Times New Roman" panose="02020603050405020304" pitchFamily="18" charset="0"/>
                <a:cs typeface="Times New Roman" panose="02020603050405020304" pitchFamily="18" charset="0"/>
              </a:rPr>
              <a:t>	    So the gradient is:0.2 × 0.2 × 0.2 × 0.2 × 0.2 = 0.00032.</a:t>
            </a:r>
          </a:p>
          <a:p>
            <a:pPr marL="227013" lvl="1" indent="-227013" algn="just">
              <a:lnSpc>
                <a:spcPct val="11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tiny value means the weights in early layers barely change.</a:t>
            </a:r>
            <a:endParaRPr lang="en-IN" dirty="0">
              <a:latin typeface="Times New Roman" panose="02020603050405020304" pitchFamily="18" charset="0"/>
              <a:cs typeface="Times New Roman" panose="02020603050405020304" pitchFamily="18" charset="0"/>
            </a:endParaRPr>
          </a:p>
        </p:txBody>
      </p:sp>
      <p:pic>
        <p:nvPicPr>
          <p:cNvPr id="5" name="Picture 4" descr="A diagram of a function&#10;&#10;Description automatically generated">
            <a:extLst>
              <a:ext uri="{FF2B5EF4-FFF2-40B4-BE49-F238E27FC236}">
                <a16:creationId xmlns:a16="http://schemas.microsoft.com/office/drawing/2014/main" id="{F05EA9EC-7167-EA02-E80E-5A5A73A1F53D}"/>
              </a:ext>
            </a:extLst>
          </p:cNvPr>
          <p:cNvPicPr>
            <a:picLocks noChangeAspect="1"/>
          </p:cNvPicPr>
          <p:nvPr/>
        </p:nvPicPr>
        <p:blipFill rotWithShape="1">
          <a:blip r:embed="rId2">
            <a:extLst>
              <a:ext uri="{28A0092B-C50C-407E-A947-70E740481C1C}">
                <a14:useLocalDpi xmlns:a14="http://schemas.microsoft.com/office/drawing/2010/main" val="0"/>
              </a:ext>
            </a:extLst>
          </a:blip>
          <a:srcRect t="4041" r="4403"/>
          <a:stretch/>
        </p:blipFill>
        <p:spPr>
          <a:xfrm>
            <a:off x="7037614" y="1253330"/>
            <a:ext cx="4882242" cy="4967856"/>
          </a:xfrm>
          <a:prstGeom prst="rect">
            <a:avLst/>
          </a:prstGeom>
        </p:spPr>
      </p:pic>
    </p:spTree>
    <p:extLst>
      <p:ext uri="{BB962C8B-B14F-4D97-AF65-F5344CB8AC3E}">
        <p14:creationId xmlns:p14="http://schemas.microsoft.com/office/powerpoint/2010/main" val="1552743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8381" y="214835"/>
            <a:ext cx="11797911" cy="844551"/>
          </a:xfrm>
          <a:prstGeom prst="rect">
            <a:avLst/>
          </a:prstGeom>
        </p:spPr>
        <p:txBody>
          <a:bodyPr>
            <a:normAutofit/>
          </a:bodyPr>
          <a:lstStyle/>
          <a:p>
            <a:r>
              <a:rPr lang="en-IN" sz="4267" b="1" dirty="0">
                <a:solidFill>
                  <a:srgbClr val="002060"/>
                </a:solidFill>
                <a:latin typeface="Cambria" pitchFamily="18" charset="0"/>
                <a:cs typeface="Times New Roman" pitchFamily="18" charset="0"/>
              </a:rPr>
              <a:t>Tangent Hyperbolic function(</a:t>
            </a:r>
            <a:r>
              <a:rPr lang="en-US" sz="4267" b="1" dirty="0" err="1">
                <a:solidFill>
                  <a:srgbClr val="002060"/>
                </a:solidFill>
                <a:latin typeface="Cambria" pitchFamily="18" charset="0"/>
                <a:cs typeface="Times New Roman" pitchFamily="18" charset="0"/>
              </a:rPr>
              <a:t>TanH</a:t>
            </a:r>
            <a:r>
              <a:rPr lang="en-US" sz="4267" b="1" dirty="0">
                <a:solidFill>
                  <a:srgbClr val="002060"/>
                </a:solidFill>
                <a:latin typeface="Cambria" pitchFamily="18" charset="0"/>
                <a:cs typeface="Times New Roman" pitchFamily="18" charset="0"/>
              </a:rPr>
              <a:t>) Function</a:t>
            </a:r>
          </a:p>
        </p:txBody>
      </p:sp>
      <p:sp>
        <p:nvSpPr>
          <p:cNvPr id="6" name="Rectangle 5"/>
          <p:cNvSpPr/>
          <p:nvPr/>
        </p:nvSpPr>
        <p:spPr>
          <a:xfrm>
            <a:off x="189190" y="1059386"/>
            <a:ext cx="7635001" cy="5632311"/>
          </a:xfrm>
          <a:prstGeom prst="rect">
            <a:avLst/>
          </a:prstGeom>
        </p:spPr>
        <p:txBody>
          <a:bodyPr wrap="square">
            <a:spAutoFit/>
          </a:bodyPr>
          <a:lstStyle/>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Zero centered—</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making it easier to model inputs that have strongly negative, neutral, and strongly positive values.</a:t>
            </a: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Similar to the sigmoid but symmetric around the origin.</a:t>
            </a: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Better than sigmoid for inputs with negative values.</a:t>
            </a: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Problem: Still susceptible to the vanishing gradient problem, though less severe than sigmoid.</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472006" marR="0" lvl="0" indent="-472006"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Usage: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Utilized in hidden layers to capture complex patterns.</a:t>
            </a:r>
            <a:endParaRPr kumimoji="0" lang="en-IN" sz="3200" b="0" i="0" u="none" strike="noStrike" kern="1200" cap="none" spc="0" normalizeH="0" baseline="0" noProof="0" dirty="0">
              <a:ln>
                <a:noFill/>
              </a:ln>
              <a:solidFill>
                <a:srgbClr val="002060"/>
              </a:solidFill>
              <a:effectLst/>
              <a:uLnTx/>
              <a:uFillTx/>
              <a:latin typeface="Cambria" pitchFamily="18" charset="0"/>
              <a:ea typeface="+mn-ea"/>
              <a:cs typeface="+mn-cs"/>
            </a:endParaRPr>
          </a:p>
        </p:txBody>
      </p:sp>
      <p:sp>
        <p:nvSpPr>
          <p:cNvPr id="2050" name="AutoShape 2" descr="Sigmoid or logistic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5714" name="Picture 2" descr="TanH or hyperbolic tangent activation function"/>
          <p:cNvPicPr>
            <a:picLocks noChangeAspect="1" noChangeArrowheads="1"/>
          </p:cNvPicPr>
          <p:nvPr/>
        </p:nvPicPr>
        <p:blipFill>
          <a:blip r:embed="rId3"/>
          <a:srcRect/>
          <a:stretch>
            <a:fillRect/>
          </a:stretch>
        </p:blipFill>
        <p:spPr bwMode="auto">
          <a:xfrm>
            <a:off x="7905000" y="3221097"/>
            <a:ext cx="4209777" cy="3420443"/>
          </a:xfrm>
          <a:prstGeom prst="rect">
            <a:avLst/>
          </a:prstGeom>
          <a:noFill/>
          <a:ln w="15875">
            <a:solidFill>
              <a:srgbClr val="002060"/>
            </a:solidFill>
          </a:ln>
        </p:spPr>
      </p:pic>
      <p:pic>
        <p:nvPicPr>
          <p:cNvPr id="5" name="Picture 4" descr="A math equation with a smiley face&#10;&#10;Description automatically generated">
            <a:extLst>
              <a:ext uri="{FF2B5EF4-FFF2-40B4-BE49-F238E27FC236}">
                <a16:creationId xmlns:a16="http://schemas.microsoft.com/office/drawing/2014/main" id="{97167211-8579-4651-BE21-7797048143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7176" y="3952486"/>
            <a:ext cx="3008931" cy="820663"/>
          </a:xfrm>
          <a:prstGeom prst="rect">
            <a:avLst/>
          </a:prstGeom>
        </p:spPr>
      </p:pic>
      <p:sp>
        <p:nvSpPr>
          <p:cNvPr id="7" name="TextBox 6">
            <a:extLst>
              <a:ext uri="{FF2B5EF4-FFF2-40B4-BE49-F238E27FC236}">
                <a16:creationId xmlns:a16="http://schemas.microsoft.com/office/drawing/2014/main" id="{9D4B254B-D94A-4617-A0C4-33B3AB3DA2B7}"/>
              </a:ext>
            </a:extLst>
          </p:cNvPr>
          <p:cNvSpPr txBox="1"/>
          <p:nvPr/>
        </p:nvSpPr>
        <p:spPr>
          <a:xfrm>
            <a:off x="1049825" y="4116595"/>
            <a:ext cx="3200268"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Derivative of tanh(z) = </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9" name="Picture 8">
            <a:extLst>
              <a:ext uri="{FF2B5EF4-FFF2-40B4-BE49-F238E27FC236}">
                <a16:creationId xmlns:a16="http://schemas.microsoft.com/office/drawing/2014/main" id="{33350A3F-C5FD-420C-BD3C-4CC79BC7639F}"/>
              </a:ext>
            </a:extLst>
          </p:cNvPr>
          <p:cNvPicPr>
            <a:picLocks noChangeAspect="1"/>
          </p:cNvPicPr>
          <p:nvPr/>
        </p:nvPicPr>
        <p:blipFill>
          <a:blip r:embed="rId5"/>
          <a:stretch>
            <a:fillRect/>
          </a:stretch>
        </p:blipFill>
        <p:spPr>
          <a:xfrm>
            <a:off x="7824192" y="1022053"/>
            <a:ext cx="3866917" cy="2199044"/>
          </a:xfrm>
          <a:prstGeom prst="rect">
            <a:avLst/>
          </a:prstGeom>
        </p:spPr>
      </p:pic>
      <p:pic>
        <p:nvPicPr>
          <p:cNvPr id="11" name="Picture 10">
            <a:extLst>
              <a:ext uri="{FF2B5EF4-FFF2-40B4-BE49-F238E27FC236}">
                <a16:creationId xmlns:a16="http://schemas.microsoft.com/office/drawing/2014/main" id="{E7BD4D3F-5059-45AC-809F-95A32BA3CD4E}"/>
              </a:ext>
            </a:extLst>
          </p:cNvPr>
          <p:cNvPicPr>
            <a:picLocks noChangeAspect="1"/>
          </p:cNvPicPr>
          <p:nvPr/>
        </p:nvPicPr>
        <p:blipFill>
          <a:blip r:embed="rId6"/>
          <a:stretch>
            <a:fillRect/>
          </a:stretch>
        </p:blipFill>
        <p:spPr>
          <a:xfrm>
            <a:off x="2712891" y="2758191"/>
            <a:ext cx="3581400" cy="850900"/>
          </a:xfrm>
          <a:prstGeom prst="rect">
            <a:avLst/>
          </a:prstGeom>
        </p:spPr>
      </p:pic>
      <p:pic>
        <p:nvPicPr>
          <p:cNvPr id="15" name="Picture 14">
            <a:extLst>
              <a:ext uri="{FF2B5EF4-FFF2-40B4-BE49-F238E27FC236}">
                <a16:creationId xmlns:a16="http://schemas.microsoft.com/office/drawing/2014/main" id="{23DA63F9-AB88-4F7D-A7E7-80ABF0A28220}"/>
              </a:ext>
            </a:extLst>
          </p:cNvPr>
          <p:cNvPicPr>
            <a:picLocks noChangeAspect="1"/>
          </p:cNvPicPr>
          <p:nvPr/>
        </p:nvPicPr>
        <p:blipFill>
          <a:blip r:embed="rId7"/>
          <a:stretch>
            <a:fillRect/>
          </a:stretch>
        </p:blipFill>
        <p:spPr>
          <a:xfrm>
            <a:off x="1248233" y="3555869"/>
            <a:ext cx="3924300" cy="406400"/>
          </a:xfrm>
          <a:prstGeom prst="rect">
            <a:avLst/>
          </a:prstGeom>
        </p:spPr>
      </p:pic>
    </p:spTree>
    <p:extLst>
      <p:ext uri="{BB962C8B-B14F-4D97-AF65-F5344CB8AC3E}">
        <p14:creationId xmlns:p14="http://schemas.microsoft.com/office/powerpoint/2010/main" val="316826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2539" y="78821"/>
            <a:ext cx="9921015" cy="694892"/>
          </a:xfrm>
          <a:prstGeom prst="rect">
            <a:avLst/>
          </a:prstGeom>
        </p:spPr>
        <p:txBody>
          <a:bodyPr>
            <a:normAutofit/>
          </a:bodyPr>
          <a:lstStyle/>
          <a:p>
            <a:r>
              <a:rPr lang="en-IN" sz="4267" b="1" dirty="0">
                <a:latin typeface="Cambria" pitchFamily="18" charset="0"/>
                <a:cs typeface="Times New Roman" pitchFamily="18" charset="0"/>
              </a:rPr>
              <a:t>Rectified Linear Unit (</a:t>
            </a:r>
            <a:r>
              <a:rPr lang="en-US" sz="4267" b="1" dirty="0" err="1">
                <a:latin typeface="Cambria" pitchFamily="18" charset="0"/>
                <a:cs typeface="Times New Roman" pitchFamily="18" charset="0"/>
              </a:rPr>
              <a:t>ReLU</a:t>
            </a:r>
            <a:r>
              <a:rPr lang="en-US" sz="4267" b="1" dirty="0">
                <a:latin typeface="Cambria" pitchFamily="18" charset="0"/>
                <a:cs typeface="Times New Roman" pitchFamily="18" charset="0"/>
              </a:rPr>
              <a:t>) Function</a:t>
            </a:r>
          </a:p>
        </p:txBody>
      </p:sp>
      <p:sp>
        <p:nvSpPr>
          <p:cNvPr id="6" name="Rectangle 5"/>
          <p:cNvSpPr/>
          <p:nvPr/>
        </p:nvSpPr>
        <p:spPr>
          <a:xfrm>
            <a:off x="103611" y="740701"/>
            <a:ext cx="7048507" cy="5509200"/>
          </a:xfrm>
          <a:prstGeom prst="rect">
            <a:avLst/>
          </a:prstGeom>
        </p:spPr>
        <p:txBody>
          <a:bodyPr wrap="square">
            <a:spAutoFit/>
          </a:bodyPr>
          <a:lstStyle/>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Computationally efficient—</a:t>
            </a:r>
            <a:r>
              <a:rPr kumimoji="0" lang="en-IN"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allows the network to converge very quickly</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Non-linear—A</a:t>
            </a:r>
            <a:r>
              <a:rPr kumimoji="0" lang="en-IN"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lthough it looks like a linear function, </a:t>
            </a:r>
            <a:r>
              <a:rPr kumimoji="0" lang="en-IN"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ReLU</a:t>
            </a:r>
            <a:r>
              <a:rPr kumimoji="0" lang="en-IN"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has a derivative function and allows for backpropagation</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Formula: </a:t>
            </a:r>
            <a:r>
              <a:rPr kumimoji="0" lang="en-IN"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𝑓(𝑥) = max(0,𝑥)</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Range: </a:t>
            </a:r>
            <a:r>
              <a:rPr kumimoji="0" lang="en-IN"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[0, ∞)</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Usage: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most widely used activation function, especially in hidden layers.</a:t>
            </a:r>
          </a:p>
        </p:txBody>
      </p:sp>
      <p:sp>
        <p:nvSpPr>
          <p:cNvPr id="2050" name="AutoShape 2" descr="Sigmoid or logistic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810" name="AutoShape 2" descr="ReLU (Rectified Linear Unit)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9812" name="Picture 4" descr="ReLU (Rectified Linear Unit) activation function"/>
          <p:cNvPicPr>
            <a:picLocks noChangeAspect="1" noChangeArrowheads="1"/>
          </p:cNvPicPr>
          <p:nvPr/>
        </p:nvPicPr>
        <p:blipFill>
          <a:blip r:embed="rId3"/>
          <a:srcRect/>
          <a:stretch>
            <a:fillRect/>
          </a:stretch>
        </p:blipFill>
        <p:spPr bwMode="auto">
          <a:xfrm>
            <a:off x="7282543" y="914399"/>
            <a:ext cx="4805846" cy="5208815"/>
          </a:xfrm>
          <a:prstGeom prst="rect">
            <a:avLst/>
          </a:prstGeom>
          <a:noFill/>
          <a:ln w="15875">
            <a:solidFill>
              <a:srgbClr val="002060"/>
            </a:solidFill>
          </a:ln>
        </p:spPr>
      </p:pic>
    </p:spTree>
    <p:extLst>
      <p:ext uri="{BB962C8B-B14F-4D97-AF65-F5344CB8AC3E}">
        <p14:creationId xmlns:p14="http://schemas.microsoft.com/office/powerpoint/2010/main" val="515984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2539" y="78821"/>
            <a:ext cx="9921015" cy="694892"/>
          </a:xfrm>
          <a:prstGeom prst="rect">
            <a:avLst/>
          </a:prstGeom>
        </p:spPr>
        <p:txBody>
          <a:bodyPr>
            <a:normAutofit/>
          </a:bodyPr>
          <a:lstStyle/>
          <a:p>
            <a:r>
              <a:rPr lang="en-IN" sz="4267" b="1" dirty="0">
                <a:latin typeface="Cambria" pitchFamily="18" charset="0"/>
                <a:cs typeface="Times New Roman" pitchFamily="18" charset="0"/>
              </a:rPr>
              <a:t>Rectified Linear Unit (</a:t>
            </a:r>
            <a:r>
              <a:rPr lang="en-US" sz="4267" b="1" dirty="0" err="1">
                <a:latin typeface="Cambria" pitchFamily="18" charset="0"/>
                <a:cs typeface="Times New Roman" pitchFamily="18" charset="0"/>
              </a:rPr>
              <a:t>ReLU</a:t>
            </a:r>
            <a:r>
              <a:rPr lang="en-US" sz="4267" b="1" dirty="0">
                <a:latin typeface="Cambria" pitchFamily="18" charset="0"/>
                <a:cs typeface="Times New Roman" pitchFamily="18" charset="0"/>
              </a:rPr>
              <a:t>) Function</a:t>
            </a:r>
          </a:p>
        </p:txBody>
      </p:sp>
      <p:sp>
        <p:nvSpPr>
          <p:cNvPr id="6" name="Rectangle 5"/>
          <p:cNvSpPr/>
          <p:nvPr/>
        </p:nvSpPr>
        <p:spPr>
          <a:xfrm>
            <a:off x="103611" y="740701"/>
            <a:ext cx="7048507" cy="4893647"/>
          </a:xfrm>
          <a:prstGeom prst="rect">
            <a:avLst/>
          </a:prstGeom>
        </p:spPr>
        <p:txBody>
          <a:bodyPr wrap="square">
            <a:spAutoFit/>
          </a:bodyPr>
          <a:lstStyle/>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Problem: </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If weights are large, inputs can be very large → gradients can accumulate and exploding gradients. </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So </a:t>
            </a:r>
            <a:r>
              <a:rPr kumimoji="0" lang="en-US"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ReLU</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itself doesn’t cause exploding gradients, but when combined with poor initialization or deep networks, large positive activations accumulate and cause instability.</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Dying </a:t>
            </a:r>
            <a:r>
              <a:rPr kumimoji="0" lang="en-US"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ReLU</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where neurons can "die" during training when they only output 0 and stop updating.</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The Dying </a:t>
            </a:r>
            <a:r>
              <a:rPr kumimoji="0" lang="en-IN" sz="2400" b="0" i="0"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ReLU</a:t>
            </a:r>
            <a:r>
              <a:rPr kumimoji="0" lang="en-IN" sz="24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problem—when inputs approach zero, or are negative, the gradient of the function becomes zero, the network cannot perform backpropagation and cannot learn.</a:t>
            </a:r>
          </a:p>
        </p:txBody>
      </p:sp>
      <p:sp>
        <p:nvSpPr>
          <p:cNvPr id="2050" name="AutoShape 2" descr="Sigmoid or logistic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810" name="AutoShape 2" descr="ReLU (Rectified Linear Unit)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9812" name="Picture 4" descr="ReLU (Rectified Linear Unit) activation function"/>
          <p:cNvPicPr>
            <a:picLocks noChangeAspect="1" noChangeArrowheads="1"/>
          </p:cNvPicPr>
          <p:nvPr/>
        </p:nvPicPr>
        <p:blipFill>
          <a:blip r:embed="rId3"/>
          <a:srcRect/>
          <a:stretch>
            <a:fillRect/>
          </a:stretch>
        </p:blipFill>
        <p:spPr bwMode="auto">
          <a:xfrm>
            <a:off x="7282543" y="914399"/>
            <a:ext cx="4805846" cy="5208815"/>
          </a:xfrm>
          <a:prstGeom prst="rect">
            <a:avLst/>
          </a:prstGeom>
          <a:noFill/>
          <a:ln w="15875">
            <a:solidFill>
              <a:srgbClr val="002060"/>
            </a:solidFill>
          </a:ln>
        </p:spPr>
      </p:pic>
    </p:spTree>
    <p:extLst>
      <p:ext uri="{BB962C8B-B14F-4D97-AF65-F5344CB8AC3E}">
        <p14:creationId xmlns:p14="http://schemas.microsoft.com/office/powerpoint/2010/main" val="757197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2019CF-BF2A-CDDE-F4C3-00895FDA948B}"/>
              </a:ext>
            </a:extLst>
          </p:cNvPr>
          <p:cNvSpPr>
            <a:spLocks noGrp="1"/>
          </p:cNvSpPr>
          <p:nvPr>
            <p:ph idx="1"/>
          </p:nvPr>
        </p:nvSpPr>
        <p:spPr>
          <a:xfrm>
            <a:off x="195942" y="896483"/>
            <a:ext cx="11800115" cy="5835651"/>
          </a:xfrm>
        </p:spPr>
        <p:txBody>
          <a:bodyPr>
            <a:normAutofit fontScale="55000" lnSpcReduction="20000"/>
          </a:bodyPr>
          <a:lstStyle/>
          <a:p>
            <a:pPr algn="just">
              <a:lnSpc>
                <a:spcPct val="120000"/>
              </a:lnSpc>
            </a:pPr>
            <a:r>
              <a:rPr lang="en-US" sz="4400" dirty="0">
                <a:latin typeface="Times New Roman" panose="02020603050405020304" pitchFamily="18" charset="0"/>
                <a:cs typeface="Times New Roman" panose="02020603050405020304" pitchFamily="18" charset="0"/>
              </a:rPr>
              <a:t>The exploding gradient problem happens when the gradient values become very large, causing the model’s weights to change dramatically, which leads to instability and makes the learning process fail.</a:t>
            </a:r>
          </a:p>
          <a:p>
            <a:pPr algn="just">
              <a:lnSpc>
                <a:spcPct val="120000"/>
              </a:lnSpc>
              <a:buFont typeface="Wingdings" panose="05000000000000000000" pitchFamily="2" charset="2"/>
              <a:buChar char="Ø"/>
            </a:pPr>
            <a:r>
              <a:rPr lang="en-US" sz="4400" dirty="0">
                <a:latin typeface="Times New Roman" panose="02020603050405020304" pitchFamily="18" charset="0"/>
                <a:cs typeface="Times New Roman" panose="02020603050405020304" pitchFamily="18" charset="0"/>
              </a:rPr>
              <a:t>Why does it happen?</a:t>
            </a:r>
          </a:p>
          <a:p>
            <a:pPr algn="just">
              <a:lnSpc>
                <a:spcPct val="120000"/>
              </a:lnSpc>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When derivatives are large or weights are poorly initialized, multiplying them many times across layers causes the gradient to grow exponentially.</a:t>
            </a:r>
          </a:p>
          <a:p>
            <a:pPr algn="just">
              <a:lnSpc>
                <a:spcPct val="120000"/>
              </a:lnSpc>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This can make the network output “</a:t>
            </a:r>
            <a:r>
              <a:rPr lang="en-US" sz="4400" dirty="0" err="1">
                <a:latin typeface="Times New Roman" panose="02020603050405020304" pitchFamily="18" charset="0"/>
                <a:cs typeface="Times New Roman" panose="02020603050405020304" pitchFamily="18" charset="0"/>
              </a:rPr>
              <a:t>NaN</a:t>
            </a:r>
            <a:r>
              <a:rPr lang="en-US" sz="4400" dirty="0">
                <a:latin typeface="Times New Roman" panose="02020603050405020304" pitchFamily="18" charset="0"/>
                <a:cs typeface="Times New Roman" panose="02020603050405020304" pitchFamily="18" charset="0"/>
              </a:rPr>
              <a:t>” or oscillate without converging.</a:t>
            </a:r>
          </a:p>
          <a:p>
            <a:pPr algn="just">
              <a:lnSpc>
                <a:spcPct val="120000"/>
              </a:lnSpc>
              <a:buFont typeface="Wingdings" panose="05000000000000000000" pitchFamily="2" charset="2"/>
              <a:buChar char="Ø"/>
            </a:pPr>
            <a:r>
              <a:rPr lang="en-US" sz="4400" dirty="0">
                <a:latin typeface="Times New Roman" panose="02020603050405020304" pitchFamily="18" charset="0"/>
                <a:cs typeface="Times New Roman" panose="02020603050405020304" pitchFamily="18" charset="0"/>
              </a:rPr>
              <a:t>Example:</a:t>
            </a:r>
          </a:p>
          <a:p>
            <a:pPr algn="just">
              <a:lnSpc>
                <a:spcPct val="120000"/>
              </a:lnSpc>
            </a:pPr>
            <a:r>
              <a:rPr lang="en-US" sz="4400" dirty="0">
                <a:latin typeface="Times New Roman" panose="02020603050405020304" pitchFamily="18" charset="0"/>
                <a:cs typeface="Times New Roman" panose="02020603050405020304" pitchFamily="18" charset="0"/>
              </a:rPr>
              <a:t>Imagine 5 layers where the derivative is 5 at each layer.</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The gradient becomes:</a:t>
            </a:r>
          </a:p>
          <a:p>
            <a:pPr marL="0" indent="0" algn="just">
              <a:lnSpc>
                <a:spcPct val="120000"/>
              </a:lnSpc>
              <a:buNone/>
            </a:pPr>
            <a:r>
              <a:rPr lang="en-US" sz="4400" dirty="0">
                <a:latin typeface="Times New Roman" panose="02020603050405020304" pitchFamily="18" charset="0"/>
                <a:cs typeface="Times New Roman" panose="02020603050405020304" pitchFamily="18" charset="0"/>
              </a:rPr>
              <a:t>					5×5×5×5×5=31255.</a:t>
            </a:r>
          </a:p>
          <a:p>
            <a:pPr algn="just">
              <a:lnSpc>
                <a:spcPct val="120000"/>
              </a:lnSpc>
            </a:pPr>
            <a:r>
              <a:rPr lang="en-US" sz="4400" dirty="0">
                <a:latin typeface="Times New Roman" panose="02020603050405020304" pitchFamily="18" charset="0"/>
                <a:cs typeface="Times New Roman" panose="02020603050405020304" pitchFamily="18" charset="0"/>
              </a:rPr>
              <a:t>Such a large update causes the network to diverge.</a:t>
            </a:r>
            <a:endParaRPr lang="en-IN" dirty="0"/>
          </a:p>
        </p:txBody>
      </p:sp>
      <p:sp>
        <p:nvSpPr>
          <p:cNvPr id="4" name="TextBox 3">
            <a:extLst>
              <a:ext uri="{FF2B5EF4-FFF2-40B4-BE49-F238E27FC236}">
                <a16:creationId xmlns:a16="http://schemas.microsoft.com/office/drawing/2014/main" id="{6BC9FF0A-D11C-BFE4-0F9B-7756B9DBF886}"/>
              </a:ext>
            </a:extLst>
          </p:cNvPr>
          <p:cNvSpPr txBox="1"/>
          <p:nvPr/>
        </p:nvSpPr>
        <p:spPr>
          <a:xfrm>
            <a:off x="168727" y="125865"/>
            <a:ext cx="10836729" cy="646331"/>
          </a:xfrm>
          <a:prstGeom prst="rect">
            <a:avLst/>
          </a:prstGeom>
          <a:solidFill>
            <a:schemeClr val="accent2"/>
          </a:solidFill>
        </p:spPr>
        <p:txBody>
          <a:bodyPr wrap="square">
            <a:spAutoFit/>
          </a:bodyPr>
          <a:lstStyle/>
          <a:p>
            <a:r>
              <a:rPr lang="en-IN" sz="3600" b="1" dirty="0"/>
              <a:t>Exploding Gradient Problem</a:t>
            </a:r>
          </a:p>
        </p:txBody>
      </p:sp>
    </p:spTree>
    <p:extLst>
      <p:ext uri="{BB962C8B-B14F-4D97-AF65-F5344CB8AC3E}">
        <p14:creationId xmlns:p14="http://schemas.microsoft.com/office/powerpoint/2010/main" val="3165503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757F325-585B-6F01-DAFE-B94482702735}"/>
              </a:ext>
            </a:extLst>
          </p:cNvPr>
          <p:cNvPicPr>
            <a:picLocks noChangeAspect="1"/>
          </p:cNvPicPr>
          <p:nvPr/>
        </p:nvPicPr>
        <p:blipFill>
          <a:blip r:embed="rId2"/>
          <a:stretch>
            <a:fillRect/>
          </a:stretch>
        </p:blipFill>
        <p:spPr>
          <a:xfrm>
            <a:off x="0" y="0"/>
            <a:ext cx="12192000" cy="6575308"/>
          </a:xfrm>
          <a:prstGeom prst="rect">
            <a:avLst/>
          </a:prstGeom>
        </p:spPr>
      </p:pic>
    </p:spTree>
    <p:extLst>
      <p:ext uri="{BB962C8B-B14F-4D97-AF65-F5344CB8AC3E}">
        <p14:creationId xmlns:p14="http://schemas.microsoft.com/office/powerpoint/2010/main" val="338552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7434" y="203210"/>
            <a:ext cx="5888567" cy="844551"/>
          </a:xfrm>
          <a:prstGeom prst="rect">
            <a:avLst/>
          </a:prstGeom>
        </p:spPr>
        <p:txBody>
          <a:bodyPr>
            <a:normAutofit/>
          </a:bodyPr>
          <a:lstStyle/>
          <a:p>
            <a:r>
              <a:rPr lang="en-US" sz="4267" b="1" dirty="0">
                <a:solidFill>
                  <a:srgbClr val="002060"/>
                </a:solidFill>
                <a:latin typeface="Cambria" pitchFamily="18" charset="0"/>
                <a:cs typeface="Times New Roman" pitchFamily="18" charset="0"/>
              </a:rPr>
              <a:t>Leaky </a:t>
            </a:r>
            <a:r>
              <a:rPr lang="en-US" sz="4267" b="1" dirty="0" err="1">
                <a:solidFill>
                  <a:srgbClr val="002060"/>
                </a:solidFill>
                <a:latin typeface="Cambria" pitchFamily="18" charset="0"/>
                <a:cs typeface="Times New Roman" pitchFamily="18" charset="0"/>
              </a:rPr>
              <a:t>ReLU</a:t>
            </a:r>
            <a:r>
              <a:rPr lang="en-US" sz="4267" b="1" dirty="0">
                <a:solidFill>
                  <a:srgbClr val="002060"/>
                </a:solidFill>
                <a:latin typeface="Cambria" pitchFamily="18" charset="0"/>
                <a:cs typeface="Times New Roman" pitchFamily="18" charset="0"/>
              </a:rPr>
              <a:t> Function</a:t>
            </a:r>
          </a:p>
        </p:txBody>
      </p:sp>
      <p:sp>
        <p:nvSpPr>
          <p:cNvPr id="2050" name="AutoShape 2" descr="Sigmoid or logistic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810" name="AutoShape 2" descr="ReLU (Rectified Linear Unit)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954" name="AutoShape 2" descr="Leaky ReLU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5956" name="Picture 4" descr="Leaky ReLU activation function"/>
          <p:cNvPicPr>
            <a:picLocks noChangeAspect="1" noChangeArrowheads="1"/>
          </p:cNvPicPr>
          <p:nvPr/>
        </p:nvPicPr>
        <p:blipFill>
          <a:blip r:embed="rId3"/>
          <a:srcRect/>
          <a:stretch>
            <a:fillRect/>
          </a:stretch>
        </p:blipFill>
        <p:spPr bwMode="auto">
          <a:xfrm>
            <a:off x="7239008" y="2000240"/>
            <a:ext cx="4572032" cy="3810000"/>
          </a:xfrm>
          <a:prstGeom prst="rect">
            <a:avLst/>
          </a:prstGeom>
          <a:noFill/>
          <a:ln w="15875">
            <a:solidFill>
              <a:srgbClr val="002060"/>
            </a:solidFill>
          </a:ln>
        </p:spPr>
      </p:pic>
      <p:sp>
        <p:nvSpPr>
          <p:cNvPr id="10" name="Rectangle 9"/>
          <p:cNvSpPr/>
          <p:nvPr/>
        </p:nvSpPr>
        <p:spPr>
          <a:xfrm>
            <a:off x="0" y="1066070"/>
            <a:ext cx="7048507" cy="5632311"/>
          </a:xfrm>
          <a:prstGeom prst="rect">
            <a:avLst/>
          </a:prstGeom>
        </p:spPr>
        <p:txBody>
          <a:bodyPr wrap="square">
            <a:spAutoFit/>
          </a:bodyPr>
          <a:lstStyle/>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Formula:</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𝑓(𝑥) = 𝑥 if 𝑥 &gt; 0, </a:t>
            </a:r>
          </a:p>
          <a:p>
            <a:pPr marL="2438339" marR="0" lvl="4" indent="0" algn="just" defTabSz="121917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 𝛼𝑥 if 𝑥 &lt; 0 </a:t>
            </a:r>
          </a:p>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(typically, 𝛼 = 0.1</a:t>
            </a:r>
            <a:r>
              <a:rPr kumimoji="0" lang="el-GR"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Range:</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 ∞)</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Characteristics:</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 variation of </a:t>
            </a:r>
            <a:r>
              <a:rPr kumimoji="0" lang="en-IN"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ReLU</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that allows a small, non-zero gradient when 𝑥&lt;0.</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Mitigates the problem of dying neurons in </a:t>
            </a:r>
            <a:r>
              <a:rPr kumimoji="0" lang="en-IN"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ReLU</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Prevents dying </a:t>
            </a:r>
            <a:r>
              <a:rPr kumimoji="0" lang="en-IN"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ReLU</a:t>
            </a:r>
            <a:r>
              <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problem</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this variation of </a:t>
            </a:r>
            <a:r>
              <a:rPr kumimoji="0" lang="en-IN"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ReLU</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has a small positive slope in the negative area, so it does enable backpropagation, even for negative input values.</a:t>
            </a:r>
          </a:p>
          <a:p>
            <a:pPr marL="351358" marR="0" lvl="0" indent="-351358"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Results not consistent—</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leaky </a:t>
            </a:r>
            <a:r>
              <a:rPr kumimoji="0" lang="en-IN"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ReLU</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does not provide consistent predictions for negative input values.</a:t>
            </a:r>
          </a:p>
        </p:txBody>
      </p:sp>
    </p:spTree>
    <p:extLst>
      <p:ext uri="{BB962C8B-B14F-4D97-AF65-F5344CB8AC3E}">
        <p14:creationId xmlns:p14="http://schemas.microsoft.com/office/powerpoint/2010/main" val="994749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9580E-D4D7-47D3-BF18-F7FFEAC10E67}"/>
              </a:ext>
            </a:extLst>
          </p:cNvPr>
          <p:cNvSpPr>
            <a:spLocks noGrp="1"/>
          </p:cNvSpPr>
          <p:nvPr>
            <p:ph type="title"/>
          </p:nvPr>
        </p:nvSpPr>
        <p:spPr>
          <a:xfrm>
            <a:off x="114401" y="44752"/>
            <a:ext cx="3529132" cy="532025"/>
          </a:xfrm>
        </p:spPr>
        <p:txBody>
          <a:bodyPr>
            <a:normAutofit/>
          </a:bodyPr>
          <a:lstStyle/>
          <a:p>
            <a:r>
              <a:rPr lang="en-US" sz="3200" dirty="0" err="1">
                <a:latin typeface="Times New Roman" panose="02020603050405020304" pitchFamily="18" charset="0"/>
                <a:cs typeface="Times New Roman" panose="02020603050405020304" pitchFamily="18" charset="0"/>
              </a:rPr>
              <a:t>Softmax</a:t>
            </a:r>
            <a:r>
              <a:rPr lang="en-US" sz="3200" dirty="0">
                <a:latin typeface="Times New Roman" panose="02020603050405020304" pitchFamily="18" charset="0"/>
                <a:cs typeface="Times New Roman" panose="02020603050405020304" pitchFamily="18" charset="0"/>
              </a:rPr>
              <a:t> Function</a:t>
            </a: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CF91D7C-691B-48E2-B1B9-0DD58C43F9E0}"/>
              </a:ext>
            </a:extLst>
          </p:cNvPr>
          <p:cNvSpPr>
            <a:spLocks noGrp="1"/>
          </p:cNvSpPr>
          <p:nvPr>
            <p:ph idx="1"/>
          </p:nvPr>
        </p:nvSpPr>
        <p:spPr>
          <a:xfrm>
            <a:off x="212178" y="552156"/>
            <a:ext cx="11767647" cy="3971576"/>
          </a:xfrm>
        </p:spPr>
        <p:txBody>
          <a:bodyPr>
            <a:noAutofit/>
          </a:bodyPr>
          <a:lstStyle/>
          <a:p>
            <a:pPr algn="just"/>
            <a:r>
              <a:rPr lang="en-US" sz="2000" dirty="0">
                <a:latin typeface="Times New Roman" panose="02020603050405020304" pitchFamily="18" charset="0"/>
                <a:cs typeface="Times New Roman" panose="02020603050405020304" pitchFamily="18" charset="0"/>
              </a:rPr>
              <a:t>The </a:t>
            </a:r>
            <a:r>
              <a:rPr lang="en-US" sz="2000" b="1" dirty="0" err="1">
                <a:latin typeface="Times New Roman" panose="02020603050405020304" pitchFamily="18" charset="0"/>
                <a:cs typeface="Times New Roman" panose="02020603050405020304" pitchFamily="18" charset="0"/>
              </a:rPr>
              <a:t>Softmax</a:t>
            </a:r>
            <a:r>
              <a:rPr lang="en-US" sz="2000" dirty="0">
                <a:latin typeface="Times New Roman" panose="02020603050405020304" pitchFamily="18" charset="0"/>
                <a:cs typeface="Times New Roman" panose="02020603050405020304" pitchFamily="18" charset="0"/>
              </a:rPr>
              <a:t> function is an extension of the sigmoid/ logistic function, used for multi-class classification problems.</a:t>
            </a:r>
          </a:p>
          <a:p>
            <a:pPr algn="just"/>
            <a:r>
              <a:rPr lang="en-US" sz="2000" dirty="0">
                <a:latin typeface="Times New Roman" panose="02020603050405020304" pitchFamily="18" charset="0"/>
                <a:cs typeface="Times New Roman" panose="02020603050405020304" pitchFamily="18" charset="0"/>
              </a:rPr>
              <a:t>Its goal is to predict a single label from multiple classes. The output of the </a:t>
            </a:r>
            <a:r>
              <a:rPr lang="en-US" sz="2000" dirty="0" err="1">
                <a:latin typeface="Times New Roman" panose="02020603050405020304" pitchFamily="18" charset="0"/>
                <a:cs typeface="Times New Roman" panose="02020603050405020304" pitchFamily="18" charset="0"/>
              </a:rPr>
              <a:t>softmax</a:t>
            </a:r>
            <a:r>
              <a:rPr lang="en-US" sz="2000" dirty="0">
                <a:latin typeface="Times New Roman" panose="02020603050405020304" pitchFamily="18" charset="0"/>
                <a:cs typeface="Times New Roman" panose="02020603050405020304" pitchFamily="18" charset="0"/>
              </a:rPr>
              <a:t> function is equivalent to a categorical probability distribution, it tells you the probability that any of the classes are true.</a:t>
            </a:r>
          </a:p>
          <a:p>
            <a:pPr algn="just"/>
            <a:r>
              <a:rPr lang="en-US" sz="2000" dirty="0">
                <a:latin typeface="Times New Roman" panose="02020603050405020304" pitchFamily="18" charset="0"/>
                <a:cs typeface="Times New Roman" panose="02020603050405020304" pitchFamily="18" charset="0"/>
              </a:rPr>
              <a:t>The </a:t>
            </a:r>
            <a:r>
              <a:rPr lang="en-US" sz="2000" dirty="0" err="1">
                <a:latin typeface="Times New Roman" panose="02020603050405020304" pitchFamily="18" charset="0"/>
                <a:cs typeface="Times New Roman" panose="02020603050405020304" pitchFamily="18" charset="0"/>
              </a:rPr>
              <a:t>softmax</a:t>
            </a:r>
            <a:r>
              <a:rPr lang="en-US" sz="2000" dirty="0">
                <a:latin typeface="Times New Roman" panose="02020603050405020304" pitchFamily="18" charset="0"/>
                <a:cs typeface="Times New Roman" panose="02020603050405020304" pitchFamily="18" charset="0"/>
              </a:rPr>
              <a:t> function, often used in the final layer of a neural network model for classification tasks as shown in Fig. (a)</a:t>
            </a:r>
          </a:p>
          <a:p>
            <a:pPr algn="just"/>
            <a:r>
              <a:rPr lang="en-US" sz="2000" dirty="0">
                <a:latin typeface="Times New Roman" panose="02020603050405020304" pitchFamily="18" charset="0"/>
                <a:cs typeface="Times New Roman" panose="02020603050405020304" pitchFamily="18" charset="0"/>
              </a:rPr>
              <a:t>It converts raw output scores — also known as logits — into probabilities by taking the exponential of each output and normalizing these values by dividing by the sum of all the exponentials. This process ensures the output values are in the range (0,1) and sum up to 1, making them interpretable as probabilities as shown in Fig. (b) and (c).</a:t>
            </a:r>
          </a:p>
          <a:p>
            <a:pPr algn="just"/>
            <a:r>
              <a:rPr lang="en-US" sz="2000" dirty="0">
                <a:latin typeface="Times New Roman" panose="02020603050405020304" pitchFamily="18" charset="0"/>
                <a:cs typeface="Times New Roman" panose="02020603050405020304" pitchFamily="18" charset="0"/>
              </a:rPr>
              <a:t>The class with highest probability is chosen as predicted class.</a:t>
            </a:r>
          </a:p>
        </p:txBody>
      </p:sp>
      <p:pic>
        <p:nvPicPr>
          <p:cNvPr id="5" name="Picture 4">
            <a:extLst>
              <a:ext uri="{FF2B5EF4-FFF2-40B4-BE49-F238E27FC236}">
                <a16:creationId xmlns:a16="http://schemas.microsoft.com/office/drawing/2014/main" id="{EFF6ACD6-4583-4E1E-AE77-AC0D9ED31AEB}"/>
              </a:ext>
            </a:extLst>
          </p:cNvPr>
          <p:cNvPicPr>
            <a:picLocks noChangeAspect="1"/>
          </p:cNvPicPr>
          <p:nvPr/>
        </p:nvPicPr>
        <p:blipFill>
          <a:blip r:embed="rId2"/>
          <a:stretch>
            <a:fillRect/>
          </a:stretch>
        </p:blipFill>
        <p:spPr>
          <a:xfrm>
            <a:off x="4271797" y="4485118"/>
            <a:ext cx="3523968" cy="1913177"/>
          </a:xfrm>
          <a:prstGeom prst="rect">
            <a:avLst/>
          </a:prstGeom>
        </p:spPr>
      </p:pic>
      <p:pic>
        <p:nvPicPr>
          <p:cNvPr id="7" name="Picture 6">
            <a:extLst>
              <a:ext uri="{FF2B5EF4-FFF2-40B4-BE49-F238E27FC236}">
                <a16:creationId xmlns:a16="http://schemas.microsoft.com/office/drawing/2014/main" id="{DBEFF9FB-3817-4850-B64A-E7C0B41C5547}"/>
              </a:ext>
            </a:extLst>
          </p:cNvPr>
          <p:cNvPicPr>
            <a:picLocks noChangeAspect="1"/>
          </p:cNvPicPr>
          <p:nvPr/>
        </p:nvPicPr>
        <p:blipFill>
          <a:blip r:embed="rId3"/>
          <a:stretch>
            <a:fillRect/>
          </a:stretch>
        </p:blipFill>
        <p:spPr>
          <a:xfrm>
            <a:off x="555808" y="4389107"/>
            <a:ext cx="3523968" cy="2090056"/>
          </a:xfrm>
          <a:prstGeom prst="rect">
            <a:avLst/>
          </a:prstGeom>
        </p:spPr>
      </p:pic>
      <p:sp>
        <p:nvSpPr>
          <p:cNvPr id="9" name="TextBox 8">
            <a:extLst>
              <a:ext uri="{FF2B5EF4-FFF2-40B4-BE49-F238E27FC236}">
                <a16:creationId xmlns:a16="http://schemas.microsoft.com/office/drawing/2014/main" id="{8A6A3786-C57A-4973-B2E2-3EA5F59C2EB2}"/>
              </a:ext>
            </a:extLst>
          </p:cNvPr>
          <p:cNvSpPr txBox="1"/>
          <p:nvPr/>
        </p:nvSpPr>
        <p:spPr>
          <a:xfrm flipH="1">
            <a:off x="1878967" y="6485275"/>
            <a:ext cx="545693" cy="36933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a:t>
            </a:r>
            <a:endParaRPr kumimoji="0" lang="en-IN"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2671A163-C986-4C81-824F-23B223FEF34E}"/>
              </a:ext>
            </a:extLst>
          </p:cNvPr>
          <p:cNvSpPr txBox="1"/>
          <p:nvPr/>
        </p:nvSpPr>
        <p:spPr>
          <a:xfrm flipH="1">
            <a:off x="6096000" y="6429122"/>
            <a:ext cx="545693" cy="36933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a:t>
            </a:r>
            <a:endParaRPr kumimoji="0" lang="en-IN"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026" name="Picture 2">
            <a:extLst>
              <a:ext uri="{FF2B5EF4-FFF2-40B4-BE49-F238E27FC236}">
                <a16:creationId xmlns:a16="http://schemas.microsoft.com/office/drawing/2014/main" id="{117D3592-25D7-40EB-9FFF-01F30339D3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2225" y="4101075"/>
            <a:ext cx="3639951" cy="233529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4F9D489-7160-4809-804B-C8926F0CAC98}"/>
              </a:ext>
            </a:extLst>
          </p:cNvPr>
          <p:cNvSpPr txBox="1"/>
          <p:nvPr/>
        </p:nvSpPr>
        <p:spPr>
          <a:xfrm flipH="1">
            <a:off x="10104106" y="6457130"/>
            <a:ext cx="545693" cy="36933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t>
            </a:r>
            <a:endParaRPr kumimoji="0" lang="en-IN"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522501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952501"/>
            <a:ext cx="12192000" cy="844551"/>
          </a:xfrm>
          <a:prstGeom prst="rect">
            <a:avLst/>
          </a:prstGeom>
        </p:spPr>
        <p:txBody>
          <a:bodyPr>
            <a:normAutofit/>
          </a:bodyPr>
          <a:lstStyle/>
          <a:p>
            <a:r>
              <a:rPr lang="en-US" sz="4267" b="1" dirty="0" err="1">
                <a:solidFill>
                  <a:srgbClr val="002060"/>
                </a:solidFill>
                <a:latin typeface="Cambria" pitchFamily="18" charset="0"/>
                <a:cs typeface="Times New Roman" pitchFamily="18" charset="0"/>
              </a:rPr>
              <a:t>Softmax</a:t>
            </a:r>
            <a:r>
              <a:rPr lang="en-US" sz="4267" b="1" dirty="0">
                <a:solidFill>
                  <a:srgbClr val="002060"/>
                </a:solidFill>
                <a:latin typeface="Cambria" pitchFamily="18" charset="0"/>
                <a:cs typeface="Times New Roman" pitchFamily="18" charset="0"/>
              </a:rPr>
              <a:t> Function</a:t>
            </a:r>
          </a:p>
        </p:txBody>
      </p:sp>
      <p:sp>
        <p:nvSpPr>
          <p:cNvPr id="2050" name="AutoShape 2" descr="Sigmoid or logistic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810" name="AutoShape 2" descr="ReLU (Rectified Linear Unit)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954" name="AutoShape 2" descr="Leaky ReLU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p:cNvSpPr/>
          <p:nvPr/>
        </p:nvSpPr>
        <p:spPr>
          <a:xfrm>
            <a:off x="207433" y="1904990"/>
            <a:ext cx="11794108" cy="3539430"/>
          </a:xfrm>
          <a:prstGeom prst="rect">
            <a:avLst/>
          </a:prstGeom>
        </p:spPr>
        <p:txBody>
          <a:bodyPr wrap="square">
            <a:spAutoFit/>
          </a:bodyPr>
          <a:lstStyle/>
          <a:p>
            <a:pPr marL="0" marR="0" lvl="0" indent="0"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3200" b="1" i="0" u="none" strike="noStrike" kern="1200" cap="none" spc="0" normalizeH="0" baseline="0" noProof="0" dirty="0">
                <a:ln>
                  <a:noFill/>
                </a:ln>
                <a:solidFill>
                  <a:srgbClr val="002060"/>
                </a:solidFill>
                <a:effectLst/>
                <a:uLnTx/>
                <a:uFillTx/>
                <a:latin typeface="Calibri" panose="020F0502020204030204"/>
                <a:ea typeface="+mn-ea"/>
                <a:cs typeface="+mn-cs"/>
              </a:rPr>
              <a:t> Able to handle multiple classes</a:t>
            </a:r>
            <a:r>
              <a:rPr kumimoji="0" lang="en-IN" sz="3200" b="0" i="0" u="none" strike="noStrike" kern="1200" cap="none" spc="0" normalizeH="0" baseline="0" noProof="0" dirty="0">
                <a:ln>
                  <a:noFill/>
                </a:ln>
                <a:solidFill>
                  <a:srgbClr val="002060"/>
                </a:solidFill>
                <a:effectLst/>
                <a:uLnTx/>
                <a:uFillTx/>
                <a:latin typeface="Calibri" panose="020F0502020204030204"/>
                <a:ea typeface="+mn-ea"/>
                <a:cs typeface="+mn-cs"/>
              </a:rPr>
              <a:t> only one class in other activation functions—normalizes the outputs for each class between 0 and 1, and divides by their sum, giving the probability of the input value being in a specific class.</a:t>
            </a:r>
          </a:p>
          <a:p>
            <a:pPr marL="0" marR="0" lvl="0" indent="0" algn="just" defTabSz="1219170" rtl="0" eaLnBrk="1" fontAlgn="auto" latinLnBrk="0" hangingPunct="1">
              <a:lnSpc>
                <a:spcPct val="100000"/>
              </a:lnSpc>
              <a:spcBef>
                <a:spcPts val="0"/>
              </a:spcBef>
              <a:spcAft>
                <a:spcPts val="0"/>
              </a:spcAft>
              <a:buClrTx/>
              <a:buSzTx/>
              <a:buFont typeface="Wingdings" pitchFamily="2" charset="2"/>
              <a:buChar char="Ø"/>
              <a:tabLst/>
              <a:defRPr/>
            </a:pPr>
            <a:r>
              <a:rPr kumimoji="0" lang="en-IN" sz="3200" b="1" i="0" u="none" strike="noStrike" kern="1200" cap="none" spc="0" normalizeH="0" baseline="0" noProof="0" dirty="0">
                <a:ln>
                  <a:noFill/>
                </a:ln>
                <a:solidFill>
                  <a:srgbClr val="002060"/>
                </a:solidFill>
                <a:effectLst/>
                <a:uLnTx/>
                <a:uFillTx/>
                <a:latin typeface="Calibri" panose="020F0502020204030204"/>
                <a:ea typeface="+mn-ea"/>
                <a:cs typeface="+mn-cs"/>
              </a:rPr>
              <a:t>Useful for output neurons</a:t>
            </a:r>
            <a:r>
              <a:rPr kumimoji="0" lang="en-IN" sz="3200" b="0" i="0" u="none" strike="noStrike" kern="1200" cap="none" spc="0" normalizeH="0" baseline="0" noProof="0" dirty="0">
                <a:ln>
                  <a:noFill/>
                </a:ln>
                <a:solidFill>
                  <a:srgbClr val="002060"/>
                </a:solidFill>
                <a:effectLst/>
                <a:uLnTx/>
                <a:uFillTx/>
                <a:latin typeface="Calibri" panose="020F0502020204030204"/>
                <a:ea typeface="+mn-ea"/>
                <a:cs typeface="+mn-cs"/>
              </a:rPr>
              <a:t>—typically </a:t>
            </a:r>
            <a:r>
              <a:rPr kumimoji="0" lang="en-IN" sz="3200" b="0" i="0" u="none" strike="noStrike" kern="1200" cap="none" spc="0" normalizeH="0" baseline="0" noProof="0" dirty="0" err="1">
                <a:ln>
                  <a:noFill/>
                </a:ln>
                <a:solidFill>
                  <a:srgbClr val="002060"/>
                </a:solidFill>
                <a:effectLst/>
                <a:uLnTx/>
                <a:uFillTx/>
                <a:latin typeface="Calibri" panose="020F0502020204030204"/>
                <a:ea typeface="+mn-ea"/>
                <a:cs typeface="+mn-cs"/>
              </a:rPr>
              <a:t>Softmax</a:t>
            </a:r>
            <a:r>
              <a:rPr kumimoji="0" lang="en-IN" sz="3200" b="0" i="0" u="none" strike="noStrike" kern="1200" cap="none" spc="0" normalizeH="0" baseline="0" noProof="0" dirty="0">
                <a:ln>
                  <a:noFill/>
                </a:ln>
                <a:solidFill>
                  <a:srgbClr val="002060"/>
                </a:solidFill>
                <a:effectLst/>
                <a:uLnTx/>
                <a:uFillTx/>
                <a:latin typeface="Calibri" panose="020F0502020204030204"/>
                <a:ea typeface="+mn-ea"/>
                <a:cs typeface="+mn-cs"/>
              </a:rPr>
              <a:t> is used only for the output layer, for neural networks that need to classify inputs into multiple categories.</a:t>
            </a:r>
          </a:p>
        </p:txBody>
      </p:sp>
    </p:spTree>
    <p:extLst>
      <p:ext uri="{BB962C8B-B14F-4D97-AF65-F5344CB8AC3E}">
        <p14:creationId xmlns:p14="http://schemas.microsoft.com/office/powerpoint/2010/main" val="1847314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9580E-D4D7-47D3-BF18-F7FFEAC10E67}"/>
              </a:ext>
            </a:extLst>
          </p:cNvPr>
          <p:cNvSpPr>
            <a:spLocks noGrp="1"/>
          </p:cNvSpPr>
          <p:nvPr>
            <p:ph type="title"/>
          </p:nvPr>
        </p:nvSpPr>
        <p:spPr>
          <a:xfrm>
            <a:off x="114400" y="44751"/>
            <a:ext cx="6173621" cy="548189"/>
          </a:xfrm>
        </p:spPr>
        <p:txBody>
          <a:bodyPr>
            <a:normAutofit fontScale="90000"/>
          </a:bodyPr>
          <a:lstStyle/>
          <a:p>
            <a:r>
              <a:rPr lang="en-US" dirty="0" err="1">
                <a:solidFill>
                  <a:schemeClr val="tx1"/>
                </a:solidFill>
                <a:latin typeface="Times New Roman" panose="02020603050405020304" pitchFamily="18" charset="0"/>
                <a:cs typeface="Times New Roman" panose="02020603050405020304" pitchFamily="18" charset="0"/>
              </a:rPr>
              <a:t>Softmax</a:t>
            </a:r>
            <a:r>
              <a:rPr lang="en-US" dirty="0">
                <a:solidFill>
                  <a:schemeClr val="tx1"/>
                </a:solidFill>
                <a:latin typeface="Times New Roman" panose="02020603050405020304" pitchFamily="18" charset="0"/>
                <a:cs typeface="Times New Roman" panose="02020603050405020304" pitchFamily="18" charset="0"/>
              </a:rPr>
              <a:t> Function</a:t>
            </a:r>
            <a:endParaRPr lang="en-IN" dirty="0">
              <a:solidFill>
                <a:schemeClr val="tx1"/>
              </a:solidFill>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B0E8A297-E0CD-41C8-82BC-71877A03AF47}"/>
              </a:ext>
            </a:extLst>
          </p:cNvPr>
          <p:cNvPicPr>
            <a:picLocks noChangeAspect="1"/>
          </p:cNvPicPr>
          <p:nvPr/>
        </p:nvPicPr>
        <p:blipFill>
          <a:blip r:embed="rId2"/>
          <a:stretch>
            <a:fillRect/>
          </a:stretch>
        </p:blipFill>
        <p:spPr>
          <a:xfrm>
            <a:off x="114401" y="666681"/>
            <a:ext cx="6467475" cy="2762251"/>
          </a:xfrm>
          <a:prstGeom prst="rect">
            <a:avLst/>
          </a:prstGeom>
        </p:spPr>
      </p:pic>
      <p:pic>
        <p:nvPicPr>
          <p:cNvPr id="14" name="Picture 13">
            <a:extLst>
              <a:ext uri="{FF2B5EF4-FFF2-40B4-BE49-F238E27FC236}">
                <a16:creationId xmlns:a16="http://schemas.microsoft.com/office/drawing/2014/main" id="{630E0A1E-01BE-4E13-BD51-4805A9EE2DCC}"/>
              </a:ext>
            </a:extLst>
          </p:cNvPr>
          <p:cNvPicPr>
            <a:picLocks noChangeAspect="1"/>
          </p:cNvPicPr>
          <p:nvPr/>
        </p:nvPicPr>
        <p:blipFill>
          <a:blip r:embed="rId3"/>
          <a:stretch>
            <a:fillRect/>
          </a:stretch>
        </p:blipFill>
        <p:spPr>
          <a:xfrm>
            <a:off x="6640867" y="93529"/>
            <a:ext cx="5495725" cy="1838472"/>
          </a:xfrm>
          <a:prstGeom prst="rect">
            <a:avLst/>
          </a:prstGeom>
        </p:spPr>
      </p:pic>
      <p:pic>
        <p:nvPicPr>
          <p:cNvPr id="16" name="Picture 15">
            <a:extLst>
              <a:ext uri="{FF2B5EF4-FFF2-40B4-BE49-F238E27FC236}">
                <a16:creationId xmlns:a16="http://schemas.microsoft.com/office/drawing/2014/main" id="{19162F8A-F029-4637-BD35-7FFCC1CD998D}"/>
              </a:ext>
            </a:extLst>
          </p:cNvPr>
          <p:cNvPicPr>
            <a:picLocks noChangeAspect="1"/>
          </p:cNvPicPr>
          <p:nvPr/>
        </p:nvPicPr>
        <p:blipFill>
          <a:blip r:embed="rId4"/>
          <a:stretch>
            <a:fillRect/>
          </a:stretch>
        </p:blipFill>
        <p:spPr>
          <a:xfrm>
            <a:off x="6663703" y="2095500"/>
            <a:ext cx="5495724" cy="2667000"/>
          </a:xfrm>
          <a:prstGeom prst="rect">
            <a:avLst/>
          </a:prstGeom>
        </p:spPr>
      </p:pic>
      <p:pic>
        <p:nvPicPr>
          <p:cNvPr id="18" name="Picture 17">
            <a:extLst>
              <a:ext uri="{FF2B5EF4-FFF2-40B4-BE49-F238E27FC236}">
                <a16:creationId xmlns:a16="http://schemas.microsoft.com/office/drawing/2014/main" id="{DFFEE60F-6DC4-43A5-9854-AABE6AA982E7}"/>
              </a:ext>
            </a:extLst>
          </p:cNvPr>
          <p:cNvPicPr>
            <a:picLocks noChangeAspect="1"/>
          </p:cNvPicPr>
          <p:nvPr/>
        </p:nvPicPr>
        <p:blipFill>
          <a:blip r:embed="rId5"/>
          <a:stretch>
            <a:fillRect/>
          </a:stretch>
        </p:blipFill>
        <p:spPr>
          <a:xfrm>
            <a:off x="6663703" y="4849947"/>
            <a:ext cx="5472888" cy="1914525"/>
          </a:xfrm>
          <a:prstGeom prst="rect">
            <a:avLst/>
          </a:prstGeom>
        </p:spPr>
      </p:pic>
      <p:pic>
        <p:nvPicPr>
          <p:cNvPr id="20" name="Picture 19">
            <a:extLst>
              <a:ext uri="{FF2B5EF4-FFF2-40B4-BE49-F238E27FC236}">
                <a16:creationId xmlns:a16="http://schemas.microsoft.com/office/drawing/2014/main" id="{919A6871-D3C1-4E9F-AFAD-71F441C6797F}"/>
              </a:ext>
            </a:extLst>
          </p:cNvPr>
          <p:cNvPicPr>
            <a:picLocks noChangeAspect="1"/>
          </p:cNvPicPr>
          <p:nvPr/>
        </p:nvPicPr>
        <p:blipFill>
          <a:blip r:embed="rId6"/>
          <a:stretch>
            <a:fillRect/>
          </a:stretch>
        </p:blipFill>
        <p:spPr>
          <a:xfrm>
            <a:off x="114400" y="3502673"/>
            <a:ext cx="6467475" cy="3295831"/>
          </a:xfrm>
          <a:prstGeom prst="rect">
            <a:avLst/>
          </a:prstGeom>
        </p:spPr>
      </p:pic>
    </p:spTree>
    <p:extLst>
      <p:ext uri="{BB962C8B-B14F-4D97-AF65-F5344CB8AC3E}">
        <p14:creationId xmlns:p14="http://schemas.microsoft.com/office/powerpoint/2010/main" val="3781075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82417D-DE53-49E8-AE84-B36B80BEA294}"/>
              </a:ext>
            </a:extLst>
          </p:cNvPr>
          <p:cNvSpPr>
            <a:spLocks noGrp="1"/>
          </p:cNvSpPr>
          <p:nvPr>
            <p:ph idx="1"/>
          </p:nvPr>
        </p:nvSpPr>
        <p:spPr>
          <a:xfrm>
            <a:off x="335360" y="356659"/>
            <a:ext cx="11329259" cy="6240693"/>
          </a:xfrm>
        </p:spPr>
        <p:txBody>
          <a:bodyPr>
            <a:normAutofit/>
          </a:bodyPr>
          <a:lstStyle/>
          <a:p>
            <a:pPr marL="0" indent="0" algn="just">
              <a:buNone/>
            </a:pPr>
            <a:r>
              <a:rPr lang="en-US" sz="2400" b="1" dirty="0">
                <a:latin typeface="Times New Roman" panose="02020603050405020304" pitchFamily="18" charset="0"/>
                <a:cs typeface="Times New Roman" panose="02020603050405020304" pitchFamily="18" charset="0"/>
              </a:rPr>
              <a:t>Applications of Activation Functions</a:t>
            </a:r>
          </a:p>
          <a:p>
            <a:pPr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Sigmoid and </a:t>
            </a:r>
            <a:r>
              <a:rPr lang="en-US" sz="2400" b="1" dirty="0" err="1">
                <a:latin typeface="Times New Roman" panose="02020603050405020304" pitchFamily="18" charset="0"/>
                <a:cs typeface="Times New Roman" panose="02020603050405020304" pitchFamily="18" charset="0"/>
              </a:rPr>
              <a:t>Softmax</a:t>
            </a:r>
            <a:r>
              <a:rPr lang="en-US" sz="2400" dirty="0">
                <a:latin typeface="Times New Roman" panose="02020603050405020304" pitchFamily="18" charset="0"/>
                <a:cs typeface="Times New Roman" panose="02020603050405020304" pitchFamily="18" charset="0"/>
              </a:rPr>
              <a:t>: Preferred in the output layers for classification tasks due to their probabilistic output.</a:t>
            </a:r>
          </a:p>
          <a:p>
            <a:pPr algn="just">
              <a:buFont typeface="Arial" panose="020B0604020202020204" pitchFamily="34" charset="0"/>
              <a:buChar char="•"/>
            </a:pPr>
            <a:r>
              <a:rPr lang="en-US" sz="2400" b="1" dirty="0" err="1">
                <a:latin typeface="Times New Roman" panose="02020603050405020304" pitchFamily="18" charset="0"/>
                <a:cs typeface="Times New Roman" panose="02020603050405020304" pitchFamily="18" charset="0"/>
              </a:rPr>
              <a:t>ReLU</a:t>
            </a:r>
            <a:r>
              <a:rPr lang="en-US" sz="2400" b="1" dirty="0">
                <a:latin typeface="Times New Roman" panose="02020603050405020304" pitchFamily="18" charset="0"/>
                <a:cs typeface="Times New Roman" panose="02020603050405020304" pitchFamily="18" charset="0"/>
              </a:rPr>
              <a:t> and its variants</a:t>
            </a:r>
            <a:r>
              <a:rPr lang="en-US" sz="2400" dirty="0">
                <a:latin typeface="Times New Roman" panose="02020603050405020304" pitchFamily="18" charset="0"/>
                <a:cs typeface="Times New Roman" panose="02020603050405020304" pitchFamily="18" charset="0"/>
              </a:rPr>
              <a:t>: Commonly used in hidden layers to efficiently capture complex patterns without significantly increasing computational complexity.</a:t>
            </a:r>
          </a:p>
          <a:p>
            <a:pPr marL="0" indent="0" algn="just">
              <a:buNone/>
            </a:pPr>
            <a:endParaRPr lang="en-IN"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Limitations and Considerations</a:t>
            </a:r>
          </a:p>
          <a:p>
            <a:pPr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Vanishing Gradients</a:t>
            </a:r>
            <a:r>
              <a:rPr lang="en-US" sz="2400" dirty="0">
                <a:latin typeface="Times New Roman" panose="02020603050405020304" pitchFamily="18" charset="0"/>
                <a:cs typeface="Times New Roman" panose="02020603050405020304" pitchFamily="18" charset="0"/>
              </a:rPr>
              <a:t>: Functions like sigmoid and tanh can cause gradients to vanish during backpropagation, making it difficult to train deep networks </a:t>
            </a:r>
          </a:p>
          <a:p>
            <a:pPr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Dead Neurons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ReLU</a:t>
            </a:r>
            <a:r>
              <a:rPr lang="en-US" sz="2400" dirty="0">
                <a:latin typeface="Times New Roman" panose="02020603050405020304" pitchFamily="18" charset="0"/>
                <a:cs typeface="Times New Roman" panose="02020603050405020304" pitchFamily="18" charset="0"/>
              </a:rPr>
              <a:t> can result in dead neurons if the input is always negative, leading to zero output. Variants like Leaky </a:t>
            </a:r>
            <a:r>
              <a:rPr lang="en-US" sz="2400" dirty="0" err="1">
                <a:latin typeface="Times New Roman" panose="02020603050405020304" pitchFamily="18" charset="0"/>
                <a:cs typeface="Times New Roman" panose="02020603050405020304" pitchFamily="18" charset="0"/>
              </a:rPr>
              <a:t>ReLU</a:t>
            </a:r>
            <a:r>
              <a:rPr lang="en-US" sz="2400" dirty="0">
                <a:latin typeface="Times New Roman" panose="02020603050405020304" pitchFamily="18" charset="0"/>
                <a:cs typeface="Times New Roman" panose="02020603050405020304" pitchFamily="18" charset="0"/>
              </a:rPr>
              <a:t> can mitigate this issue.</a:t>
            </a:r>
          </a:p>
          <a:p>
            <a:pPr algn="jus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Computational Complexity</a:t>
            </a:r>
            <a:r>
              <a:rPr lang="en-US" sz="2400" dirty="0">
                <a:latin typeface="Times New Roman" panose="02020603050405020304" pitchFamily="18" charset="0"/>
                <a:cs typeface="Times New Roman" panose="02020603050405020304" pitchFamily="18" charset="0"/>
              </a:rPr>
              <a:t>: Some activation functions, such as </a:t>
            </a:r>
            <a:r>
              <a:rPr lang="en-US" sz="2400" dirty="0" err="1">
                <a:latin typeface="Times New Roman" panose="02020603050405020304" pitchFamily="18" charset="0"/>
                <a:cs typeface="Times New Roman" panose="02020603050405020304" pitchFamily="18" charset="0"/>
              </a:rPr>
              <a:t>softmax</a:t>
            </a:r>
            <a:r>
              <a:rPr lang="en-US" sz="2400" dirty="0">
                <a:latin typeface="Times New Roman" panose="02020603050405020304" pitchFamily="18" charset="0"/>
                <a:cs typeface="Times New Roman" panose="02020603050405020304" pitchFamily="18" charset="0"/>
              </a:rPr>
              <a:t>, can be computationally demanding, affecting the scalability of the model.</a:t>
            </a:r>
          </a:p>
          <a:p>
            <a:pPr marL="0" indent="0">
              <a:buNone/>
            </a:pPr>
            <a:endParaRPr lang="en-IN" dirty="0"/>
          </a:p>
        </p:txBody>
      </p:sp>
    </p:spTree>
    <p:extLst>
      <p:ext uri="{BB962C8B-B14F-4D97-AF65-F5344CB8AC3E}">
        <p14:creationId xmlns:p14="http://schemas.microsoft.com/office/powerpoint/2010/main" val="4137250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9E52BF0-3A2C-4C7F-A8CE-E71668508A8C}"/>
              </a:ext>
            </a:extLst>
          </p:cNvPr>
          <p:cNvSpPr txBox="1"/>
          <p:nvPr/>
        </p:nvSpPr>
        <p:spPr>
          <a:xfrm>
            <a:off x="218445" y="92297"/>
            <a:ext cx="10515600" cy="939940"/>
          </a:xfrm>
          <a:prstGeom prst="rect">
            <a:avLst/>
          </a:prstGeom>
        </p:spPr>
        <p:txBody>
          <a:bodyPr vert="horz" lIns="121920" tIns="60960" rIns="121920" bIns="60960" rtlCol="0" anchor="ctr">
            <a:normAutofit fontScale="92500"/>
          </a:bodyPr>
          <a:lstStyle/>
          <a:p>
            <a:pPr marL="0" marR="0" lvl="0" indent="0" algn="l" defTabSz="1219170" rtl="0" eaLnBrk="1" fontAlgn="auto" latinLnBrk="0" hangingPunct="1">
              <a:lnSpc>
                <a:spcPct val="90000"/>
              </a:lnSpc>
              <a:spcBef>
                <a:spcPct val="0"/>
              </a:spcBef>
              <a:spcAft>
                <a:spcPts val="80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Vanishing Gradient v/s Exploding Gradient</a:t>
            </a:r>
          </a:p>
        </p:txBody>
      </p:sp>
      <p:graphicFrame>
        <p:nvGraphicFramePr>
          <p:cNvPr id="7" name="Table 6">
            <a:extLst>
              <a:ext uri="{FF2B5EF4-FFF2-40B4-BE49-F238E27FC236}">
                <a16:creationId xmlns:a16="http://schemas.microsoft.com/office/drawing/2014/main" id="{D63B89D2-ABF1-424C-877A-2D15EDBB11D3}"/>
              </a:ext>
            </a:extLst>
          </p:cNvPr>
          <p:cNvGraphicFramePr>
            <a:graphicFrameLocks noGrp="1"/>
          </p:cNvGraphicFramePr>
          <p:nvPr/>
        </p:nvGraphicFramePr>
        <p:xfrm>
          <a:off x="335360" y="1032237"/>
          <a:ext cx="11638194" cy="5565121"/>
        </p:xfrm>
        <a:graphic>
          <a:graphicData uri="http://schemas.openxmlformats.org/drawingml/2006/table">
            <a:tbl>
              <a:tblPr>
                <a:tableStyleId>{5940675A-B579-460E-94D1-54222C63F5DA}</a:tableStyleId>
              </a:tblPr>
              <a:tblGrid>
                <a:gridCol w="2114904">
                  <a:extLst>
                    <a:ext uri="{9D8B030D-6E8A-4147-A177-3AD203B41FA5}">
                      <a16:colId xmlns:a16="http://schemas.microsoft.com/office/drawing/2014/main" val="831201826"/>
                    </a:ext>
                  </a:extLst>
                </a:gridCol>
                <a:gridCol w="5144077">
                  <a:extLst>
                    <a:ext uri="{9D8B030D-6E8A-4147-A177-3AD203B41FA5}">
                      <a16:colId xmlns:a16="http://schemas.microsoft.com/office/drawing/2014/main" val="608383002"/>
                    </a:ext>
                  </a:extLst>
                </a:gridCol>
                <a:gridCol w="4379213">
                  <a:extLst>
                    <a:ext uri="{9D8B030D-6E8A-4147-A177-3AD203B41FA5}">
                      <a16:colId xmlns:a16="http://schemas.microsoft.com/office/drawing/2014/main" val="771189511"/>
                    </a:ext>
                  </a:extLst>
                </a:gridCol>
              </a:tblGrid>
              <a:tr h="349072">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Aspect</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Vanishing Gradient</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Exploding Gradient</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extLst>
                  <a:ext uri="{0D108BD9-81ED-4DB2-BD59-A6C34878D82A}">
                    <a16:rowId xmlns:a16="http://schemas.microsoft.com/office/drawing/2014/main" val="2556466781"/>
                  </a:ext>
                </a:extLst>
              </a:tr>
              <a:tr h="618347">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Problem Definition</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Gradients become extremely small, nearing zero.</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Gradients become extremely large, approaching infinity.</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extLst>
                  <a:ext uri="{0D108BD9-81ED-4DB2-BD59-A6C34878D82A}">
                    <a16:rowId xmlns:a16="http://schemas.microsoft.com/office/drawing/2014/main" val="292722735"/>
                  </a:ext>
                </a:extLst>
              </a:tr>
              <a:tr h="618347">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Effect on Training</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Slow or stalled learning, weights barely change.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Unstable training, weights grow uncontrollably.</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extLst>
                  <a:ext uri="{0D108BD9-81ED-4DB2-BD59-A6C34878D82A}">
                    <a16:rowId xmlns:a16="http://schemas.microsoft.com/office/drawing/2014/main" val="1198251920"/>
                  </a:ext>
                </a:extLst>
              </a:tr>
              <a:tr h="618347">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Cause</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Activation functions (like sigmoid or tanh) squash gradients, especially for deep networks.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Large weights or unnormalized gradients lead to runaway updates.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extLst>
                  <a:ext uri="{0D108BD9-81ED-4DB2-BD59-A6C34878D82A}">
                    <a16:rowId xmlns:a16="http://schemas.microsoft.com/office/drawing/2014/main" val="2169067546"/>
                  </a:ext>
                </a:extLst>
              </a:tr>
              <a:tr h="618347">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Common in</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Deep neural networks with many layers.</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Deep neural networks, especially with poor weight initialization or large learning rates.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extLst>
                  <a:ext uri="{0D108BD9-81ED-4DB2-BD59-A6C34878D82A}">
                    <a16:rowId xmlns:a16="http://schemas.microsoft.com/office/drawing/2014/main" val="3632357975"/>
                  </a:ext>
                </a:extLst>
              </a:tr>
              <a:tr h="618347">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Impact on Learning</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Network fails to learn meaningful representations for layers deeper in the network.</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Learning becomes unstable, leading to diverging values.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extLst>
                  <a:ext uri="{0D108BD9-81ED-4DB2-BD59-A6C34878D82A}">
                    <a16:rowId xmlns:a16="http://schemas.microsoft.com/office/drawing/2014/main" val="729878925"/>
                  </a:ext>
                </a:extLst>
              </a:tr>
              <a:tr h="618347">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Mathematical Representation</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Gradients tend to zero as backpropagation is performed over many layers.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Gradients grow exponentially through backpropagation.</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extLst>
                  <a:ext uri="{0D108BD9-81ED-4DB2-BD59-A6C34878D82A}">
                    <a16:rowId xmlns:a16="http://schemas.microsoft.com/office/drawing/2014/main" val="2605955853"/>
                  </a:ext>
                </a:extLst>
              </a:tr>
              <a:tr h="887620">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Mitigation Strategies</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Use ReLU (or variants), gradient clipping, batch normalization, skip connections.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Gradient clipping, careful weight initialization (e.g., Xavier/He initialization), lower learning rates.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extLst>
                  <a:ext uri="{0D108BD9-81ED-4DB2-BD59-A6C34878D82A}">
                    <a16:rowId xmlns:a16="http://schemas.microsoft.com/office/drawing/2014/main" val="925974593"/>
                  </a:ext>
                </a:extLst>
              </a:tr>
              <a:tr h="618347">
                <a:tc>
                  <a:txBody>
                    <a:bodyPr/>
                    <a:lstStyle/>
                    <a:p>
                      <a:pPr algn="ctr" fontAlgn="ctr"/>
                      <a:r>
                        <a:rPr lang="en-IN" sz="1600" u="none" strike="noStrike">
                          <a:effectLst/>
                          <a:latin typeface="Times New Roman" panose="02020603050405020304" pitchFamily="18" charset="0"/>
                          <a:cs typeface="Times New Roman" panose="02020603050405020304" pitchFamily="18" charset="0"/>
                        </a:rPr>
                        <a:t>Typical Symptoms</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a:effectLst/>
                          <a:latin typeface="Times New Roman" panose="02020603050405020304" pitchFamily="18" charset="0"/>
                          <a:cs typeface="Times New Roman" panose="02020603050405020304" pitchFamily="18" charset="0"/>
                        </a:rPr>
                        <a:t>Slow convergence or no learning after some point.</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tc>
                  <a:txBody>
                    <a:bodyPr/>
                    <a:lstStyle/>
                    <a:p>
                      <a:pPr algn="ctr" fontAlgn="ctr"/>
                      <a:r>
                        <a:rPr lang="en-US" sz="1600" u="none" strike="noStrike" dirty="0">
                          <a:effectLst/>
                          <a:latin typeface="Times New Roman" panose="02020603050405020304" pitchFamily="18" charset="0"/>
                          <a:cs typeface="Times New Roman" panose="02020603050405020304" pitchFamily="18" charset="0"/>
                        </a:rPr>
                        <a:t>Large gradients causing </a:t>
                      </a:r>
                      <a:r>
                        <a:rPr lang="en-US" sz="1600" u="none" strike="noStrike" dirty="0" err="1">
                          <a:effectLst/>
                          <a:latin typeface="Times New Roman" panose="02020603050405020304" pitchFamily="18" charset="0"/>
                          <a:cs typeface="Times New Roman" panose="02020603050405020304" pitchFamily="18" charset="0"/>
                        </a:rPr>
                        <a:t>NaNs</a:t>
                      </a:r>
                      <a:r>
                        <a:rPr lang="en-US" sz="1600" u="none" strike="noStrike" dirty="0">
                          <a:effectLst/>
                          <a:latin typeface="Times New Roman" panose="02020603050405020304" pitchFamily="18" charset="0"/>
                          <a:cs typeface="Times New Roman" panose="02020603050405020304" pitchFamily="18" charset="0"/>
                        </a:rPr>
                        <a:t> or weights becoming too large.</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131" marR="12131" marT="12131" marB="0" anchor="ctr"/>
                </a:tc>
                <a:extLst>
                  <a:ext uri="{0D108BD9-81ED-4DB2-BD59-A6C34878D82A}">
                    <a16:rowId xmlns:a16="http://schemas.microsoft.com/office/drawing/2014/main" val="1588107518"/>
                  </a:ext>
                </a:extLst>
              </a:tr>
            </a:tbl>
          </a:graphicData>
        </a:graphic>
      </p:graphicFrame>
    </p:spTree>
    <p:extLst>
      <p:ext uri="{BB962C8B-B14F-4D97-AF65-F5344CB8AC3E}">
        <p14:creationId xmlns:p14="http://schemas.microsoft.com/office/powerpoint/2010/main" val="1985623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B27FD-20C0-4D2C-A245-E9B8365991B2}"/>
              </a:ext>
            </a:extLst>
          </p:cNvPr>
          <p:cNvSpPr>
            <a:spLocks noGrp="1"/>
          </p:cNvSpPr>
          <p:nvPr>
            <p:ph type="title"/>
          </p:nvPr>
        </p:nvSpPr>
        <p:spPr>
          <a:xfrm>
            <a:off x="143339" y="155309"/>
            <a:ext cx="5971723" cy="585392"/>
          </a:xfrm>
        </p:spPr>
        <p:txBody>
          <a:bodyPr vert="horz" lIns="91440" tIns="45720" rIns="91440" bIns="45720" rtlCol="0" anchor="t">
            <a:normAutofit fontScale="90000"/>
          </a:bodyPr>
          <a:lstStyle/>
          <a:p>
            <a:r>
              <a:rPr lang="en-US" sz="4200" dirty="0">
                <a:latin typeface="Times New Roman" panose="02020603050405020304" pitchFamily="18" charset="0"/>
                <a:cs typeface="Times New Roman" panose="02020603050405020304" pitchFamily="18" charset="0"/>
              </a:rPr>
              <a:t>Sigmoid v/s </a:t>
            </a:r>
            <a:r>
              <a:rPr lang="en-US" sz="4200" dirty="0" err="1">
                <a:latin typeface="Times New Roman" panose="02020603050405020304" pitchFamily="18" charset="0"/>
                <a:cs typeface="Times New Roman" panose="02020603050405020304" pitchFamily="18" charset="0"/>
              </a:rPr>
              <a:t>Softmax</a:t>
            </a:r>
            <a:endParaRPr lang="en-US" sz="4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26" name="Content Placeholder 25">
                <a:extLst>
                  <a:ext uri="{FF2B5EF4-FFF2-40B4-BE49-F238E27FC236}">
                    <a16:creationId xmlns:a16="http://schemas.microsoft.com/office/drawing/2014/main" id="{FB0C142A-82C9-4A10-9C4E-88E9725923D8}"/>
                  </a:ext>
                </a:extLst>
              </p:cNvPr>
              <p:cNvGraphicFramePr>
                <a:graphicFrameLocks noGrp="1"/>
              </p:cNvGraphicFramePr>
              <p:nvPr>
                <p:ph idx="1"/>
              </p:nvPr>
            </p:nvGraphicFramePr>
            <p:xfrm>
              <a:off x="124277" y="728099"/>
              <a:ext cx="11943447" cy="6061272"/>
            </p:xfrm>
            <a:graphic>
              <a:graphicData uri="http://schemas.openxmlformats.org/drawingml/2006/table">
                <a:tbl>
                  <a:tblPr>
                    <a:tableStyleId>{616DA210-FB5B-4158-B5E0-FEB733F419BA}</a:tableStyleId>
                  </a:tblPr>
                  <a:tblGrid>
                    <a:gridCol w="2981772">
                      <a:extLst>
                        <a:ext uri="{9D8B030D-6E8A-4147-A177-3AD203B41FA5}">
                          <a16:colId xmlns:a16="http://schemas.microsoft.com/office/drawing/2014/main" val="941157792"/>
                        </a:ext>
                      </a:extLst>
                    </a:gridCol>
                    <a:gridCol w="4662096">
                      <a:extLst>
                        <a:ext uri="{9D8B030D-6E8A-4147-A177-3AD203B41FA5}">
                          <a16:colId xmlns:a16="http://schemas.microsoft.com/office/drawing/2014/main" val="1918860893"/>
                        </a:ext>
                      </a:extLst>
                    </a:gridCol>
                    <a:gridCol w="4299579">
                      <a:extLst>
                        <a:ext uri="{9D8B030D-6E8A-4147-A177-3AD203B41FA5}">
                          <a16:colId xmlns:a16="http://schemas.microsoft.com/office/drawing/2014/main" val="2262878889"/>
                        </a:ext>
                      </a:extLst>
                    </a:gridCol>
                  </a:tblGrid>
                  <a:tr h="360957">
                    <a:tc>
                      <a:txBody>
                        <a:bodyPr/>
                        <a:lstStyle/>
                        <a:p>
                          <a:pPr algn="ctr"/>
                          <a:r>
                            <a:rPr lang="en-IN" sz="1600" b="1" cap="none" spc="0">
                              <a:solidFill>
                                <a:schemeClr val="tx1"/>
                              </a:solidFill>
                            </a:rPr>
                            <a:t>Feature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b="1" cap="none" spc="0">
                              <a:solidFill>
                                <a:schemeClr val="tx1"/>
                              </a:solidFill>
                            </a:rPr>
                            <a:t>Sigmoid</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b="1" cap="none" spc="0" dirty="0" err="1">
                              <a:solidFill>
                                <a:schemeClr val="tx1"/>
                              </a:solidFill>
                            </a:rPr>
                            <a:t>Softmax</a:t>
                          </a:r>
                          <a:endParaRPr lang="en-IN"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903058252"/>
                      </a:ext>
                    </a:extLst>
                  </a:tr>
                  <a:tr h="360957">
                    <a:tc>
                      <a:txBody>
                        <a:bodyPr/>
                        <a:lstStyle/>
                        <a:p>
                          <a:pPr algn="ctr"/>
                          <a:r>
                            <a:rPr lang="en-IN" sz="1600" b="1" cap="none" spc="0">
                              <a:solidFill>
                                <a:schemeClr val="tx1"/>
                              </a:solidFill>
                            </a:rPr>
                            <a:t>Purpose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Used for binary classification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Used for multi-class classification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775007248"/>
                      </a:ext>
                    </a:extLst>
                  </a:tr>
                  <a:tr h="946191">
                    <a:tc>
                      <a:txBody>
                        <a:bodyPr/>
                        <a:lstStyle/>
                        <a:p>
                          <a:pPr algn="ctr"/>
                          <a:r>
                            <a:rPr lang="en-IN" sz="2000" b="1" cap="none" spc="0" dirty="0">
                              <a:solidFill>
                                <a:schemeClr val="tx1"/>
                              </a:solidFill>
                            </a:rPr>
                            <a:t>Mathematical Definition</a:t>
                          </a:r>
                          <a:endParaRPr lang="en-IN" sz="20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2000" cap="none" spc="0" dirty="0">
                              <a:solidFill>
                                <a:schemeClr val="tx1"/>
                              </a:solidFill>
                            </a:rPr>
                            <a:t>σ(</a:t>
                          </a:r>
                          <a:r>
                            <a:rPr lang="en-IN" sz="2000" cap="none" spc="0" dirty="0">
                              <a:solidFill>
                                <a:schemeClr val="tx1"/>
                              </a:solidFill>
                            </a:rPr>
                            <a:t>z)= </a:t>
                          </a:r>
                          <a14:m>
                            <m:oMath xmlns:m="http://schemas.openxmlformats.org/officeDocument/2006/math">
                              <m:f>
                                <m:fPr>
                                  <m:ctrlPr>
                                    <a:rPr lang="en-IN" sz="2400" i="1" kern="1200" smtClean="0">
                                      <a:solidFill>
                                        <a:schemeClr val="dk1"/>
                                      </a:solidFill>
                                      <a:effectLst/>
                                      <a:latin typeface="Cambria Math" panose="02040503050406030204" pitchFamily="18" charset="0"/>
                                    </a:rPr>
                                  </m:ctrlPr>
                                </m:fPr>
                                <m:num>
                                  <m:r>
                                    <a:rPr lang="en-IN" sz="2400" kern="1200">
                                      <a:solidFill>
                                        <a:schemeClr val="dk1"/>
                                      </a:solidFill>
                                      <a:effectLst/>
                                      <a:latin typeface="Cambria Math" panose="02040503050406030204" pitchFamily="18" charset="0"/>
                                    </a:rPr>
                                    <m:t>1</m:t>
                                  </m:r>
                                </m:num>
                                <m:den>
                                  <m:r>
                                    <a:rPr lang="en-IN" sz="2400" kern="1200">
                                      <a:solidFill>
                                        <a:schemeClr val="dk1"/>
                                      </a:solidFill>
                                      <a:effectLst/>
                                      <a:latin typeface="Cambria Math" panose="02040503050406030204" pitchFamily="18" charset="0"/>
                                    </a:rPr>
                                    <m:t>1+</m:t>
                                  </m:r>
                                  <m:sSup>
                                    <m:sSupPr>
                                      <m:ctrlPr>
                                        <a:rPr lang="en-IN" sz="2400" i="1" kern="1200">
                                          <a:solidFill>
                                            <a:schemeClr val="dk1"/>
                                          </a:solidFill>
                                          <a:effectLst/>
                                          <a:latin typeface="Cambria Math" panose="02040503050406030204" pitchFamily="18" charset="0"/>
                                        </a:rPr>
                                      </m:ctrlPr>
                                    </m:sSupPr>
                                    <m:e>
                                      <m:r>
                                        <a:rPr lang="en-IN" sz="2400" kern="1200">
                                          <a:solidFill>
                                            <a:schemeClr val="dk1"/>
                                          </a:solidFill>
                                          <a:effectLst/>
                                          <a:latin typeface="Cambria Math" panose="02040503050406030204" pitchFamily="18" charset="0"/>
                                        </a:rPr>
                                        <m:t>𝑒</m:t>
                                      </m:r>
                                    </m:e>
                                    <m:sup>
                                      <m:r>
                                        <a:rPr lang="en-IN" sz="2400" kern="1200">
                                          <a:solidFill>
                                            <a:schemeClr val="dk1"/>
                                          </a:solidFill>
                                          <a:effectLst/>
                                          <a:latin typeface="Cambria Math" panose="02040503050406030204" pitchFamily="18" charset="0"/>
                                        </a:rPr>
                                        <m:t>−</m:t>
                                      </m:r>
                                      <m:r>
                                        <a:rPr lang="en-IN" sz="2400" kern="1200">
                                          <a:solidFill>
                                            <a:schemeClr val="dk1"/>
                                          </a:solidFill>
                                          <a:effectLst/>
                                          <a:latin typeface="Cambria Math" panose="02040503050406030204" pitchFamily="18" charset="0"/>
                                        </a:rPr>
                                        <m:t>𝑧</m:t>
                                      </m:r>
                                    </m:sup>
                                  </m:sSup>
                                </m:den>
                              </m:f>
                            </m:oMath>
                          </a14:m>
                          <a:endParaRPr lang="en-IN" sz="2400" kern="1200" dirty="0">
                            <a:solidFill>
                              <a:schemeClr val="dk1"/>
                            </a:solidFill>
                            <a:effectLst/>
                          </a:endParaRPr>
                        </a:p>
                        <a:p>
                          <a:pPr algn="ctr"/>
                          <a:endParaRPr lang="en-IN" sz="20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2000" kern="1200" cap="none" spc="0" dirty="0">
                              <a:solidFill>
                                <a:schemeClr val="tx1"/>
                              </a:solidFill>
                            </a:rPr>
                            <a:t>σ(</a:t>
                          </a:r>
                          <a:r>
                            <a:rPr lang="en-IN" sz="2000" kern="1200" cap="none" spc="0" dirty="0">
                              <a:solidFill>
                                <a:schemeClr val="tx1"/>
                              </a:solidFill>
                            </a:rPr>
                            <a:t>z)</a:t>
                          </a:r>
                          <a:r>
                            <a:rPr lang="en-IN" sz="2000" kern="1200" cap="none" spc="0" dirty="0" err="1">
                              <a:solidFill>
                                <a:schemeClr val="tx1"/>
                              </a:solidFill>
                            </a:rPr>
                            <a:t>i</a:t>
                          </a:r>
                          <a:r>
                            <a:rPr lang="en-IN" sz="2000" kern="1200" cap="none" spc="0" dirty="0">
                              <a:solidFill>
                                <a:schemeClr val="tx1"/>
                              </a:solidFill>
                            </a:rPr>
                            <a:t>= </a:t>
                          </a:r>
                          <a14:m>
                            <m:oMath xmlns:m="http://schemas.openxmlformats.org/officeDocument/2006/math">
                              <m:f>
                                <m:fPr>
                                  <m:ctrlPr>
                                    <a:rPr lang="en-IN" sz="2000" i="1" kern="1200" cap="none" spc="0">
                                      <a:solidFill>
                                        <a:schemeClr val="tx1"/>
                                      </a:solidFill>
                                      <a:latin typeface="Cambria Math" panose="02040503050406030204" pitchFamily="18" charset="0"/>
                                    </a:rPr>
                                  </m:ctrlPr>
                                </m:fPr>
                                <m:num>
                                  <m:sSup>
                                    <m:sSupPr>
                                      <m:ctrlPr>
                                        <a:rPr lang="en-IN" sz="2000" i="1" kern="1200" cap="none" spc="0">
                                          <a:solidFill>
                                            <a:schemeClr val="tx1"/>
                                          </a:solidFill>
                                          <a:latin typeface="Cambria Math" panose="02040503050406030204" pitchFamily="18" charset="0"/>
                                        </a:rPr>
                                      </m:ctrlPr>
                                    </m:sSupPr>
                                    <m:e>
                                      <m:r>
                                        <a:rPr lang="en-IN" sz="2000" kern="1200" cap="none" spc="0">
                                          <a:solidFill>
                                            <a:schemeClr val="tx1"/>
                                          </a:solidFill>
                                          <a:latin typeface="Cambria Math" panose="02040503050406030204" pitchFamily="18" charset="0"/>
                                        </a:rPr>
                                        <m:t>𝑒</m:t>
                                      </m:r>
                                    </m:e>
                                    <m:sup>
                                      <m:sSub>
                                        <m:sSubPr>
                                          <m:ctrlPr>
                                            <a:rPr lang="en-IN" sz="2000" i="1" kern="1200" cap="none" spc="0">
                                              <a:solidFill>
                                                <a:schemeClr val="tx1"/>
                                              </a:solidFill>
                                              <a:latin typeface="Cambria Math" panose="02040503050406030204" pitchFamily="18" charset="0"/>
                                            </a:rPr>
                                          </m:ctrlPr>
                                        </m:sSubPr>
                                        <m:e>
                                          <m:r>
                                            <a:rPr lang="en-IN" sz="2000" kern="1200" cap="none" spc="0">
                                              <a:solidFill>
                                                <a:schemeClr val="tx1"/>
                                              </a:solidFill>
                                              <a:latin typeface="Cambria Math" panose="02040503050406030204" pitchFamily="18" charset="0"/>
                                            </a:rPr>
                                            <m:t>𝑧</m:t>
                                          </m:r>
                                        </m:e>
                                        <m:sub>
                                          <m:r>
                                            <a:rPr lang="en-IN" sz="2000" kern="1200" cap="none" spc="0">
                                              <a:solidFill>
                                                <a:schemeClr val="tx1"/>
                                              </a:solidFill>
                                              <a:latin typeface="Cambria Math" panose="02040503050406030204" pitchFamily="18" charset="0"/>
                                            </a:rPr>
                                            <m:t>𝑖</m:t>
                                          </m:r>
                                        </m:sub>
                                      </m:sSub>
                                    </m:sup>
                                  </m:sSup>
                                </m:num>
                                <m:den>
                                  <m:nary>
                                    <m:naryPr>
                                      <m:chr m:val="∑"/>
                                      <m:limLoc m:val="undOvr"/>
                                      <m:ctrlPr>
                                        <a:rPr lang="en-IN" sz="2000" i="1" kern="1200" cap="none" spc="0">
                                          <a:solidFill>
                                            <a:schemeClr val="tx1"/>
                                          </a:solidFill>
                                          <a:latin typeface="Cambria Math" panose="02040503050406030204" pitchFamily="18" charset="0"/>
                                        </a:rPr>
                                      </m:ctrlPr>
                                    </m:naryPr>
                                    <m:sub>
                                      <m:r>
                                        <a:rPr lang="en-IN" sz="2000" kern="1200" cap="none" spc="0">
                                          <a:solidFill>
                                            <a:schemeClr val="tx1"/>
                                          </a:solidFill>
                                          <a:latin typeface="Cambria Math" panose="02040503050406030204" pitchFamily="18" charset="0"/>
                                        </a:rPr>
                                        <m:t>𝑗</m:t>
                                      </m:r>
                                      <m:r>
                                        <a:rPr lang="en-IN" sz="2000" kern="1200" cap="none" spc="0">
                                          <a:solidFill>
                                            <a:schemeClr val="tx1"/>
                                          </a:solidFill>
                                          <a:latin typeface="Cambria Math" panose="02040503050406030204" pitchFamily="18" charset="0"/>
                                        </a:rPr>
                                        <m:t>=1</m:t>
                                      </m:r>
                                    </m:sub>
                                    <m:sup>
                                      <m:r>
                                        <a:rPr lang="en-IN" sz="2000" kern="1200" cap="none" spc="0">
                                          <a:solidFill>
                                            <a:schemeClr val="tx1"/>
                                          </a:solidFill>
                                          <a:latin typeface="Cambria Math" panose="02040503050406030204" pitchFamily="18" charset="0"/>
                                        </a:rPr>
                                        <m:t>𝐾</m:t>
                                      </m:r>
                                    </m:sup>
                                    <m:e>
                                      <m:sSup>
                                        <m:sSupPr>
                                          <m:ctrlPr>
                                            <a:rPr lang="en-IN" sz="2000" i="1" kern="1200" cap="none" spc="0">
                                              <a:solidFill>
                                                <a:schemeClr val="tx1"/>
                                              </a:solidFill>
                                              <a:latin typeface="Cambria Math" panose="02040503050406030204" pitchFamily="18" charset="0"/>
                                            </a:rPr>
                                          </m:ctrlPr>
                                        </m:sSupPr>
                                        <m:e>
                                          <m:r>
                                            <a:rPr lang="en-IN" sz="2000" kern="1200" cap="none" spc="0">
                                              <a:solidFill>
                                                <a:schemeClr val="tx1"/>
                                              </a:solidFill>
                                              <a:latin typeface="Cambria Math" panose="02040503050406030204" pitchFamily="18" charset="0"/>
                                            </a:rPr>
                                            <m:t>𝑒</m:t>
                                          </m:r>
                                        </m:e>
                                        <m:sup>
                                          <m:sSub>
                                            <m:sSubPr>
                                              <m:ctrlPr>
                                                <a:rPr lang="en-IN" sz="2000" i="1" kern="1200" cap="none" spc="0">
                                                  <a:solidFill>
                                                    <a:schemeClr val="tx1"/>
                                                  </a:solidFill>
                                                  <a:latin typeface="Cambria Math" panose="02040503050406030204" pitchFamily="18" charset="0"/>
                                                </a:rPr>
                                              </m:ctrlPr>
                                            </m:sSubPr>
                                            <m:e>
                                              <m:r>
                                                <a:rPr lang="en-IN" sz="2000" kern="1200" cap="none" spc="0">
                                                  <a:solidFill>
                                                    <a:schemeClr val="tx1"/>
                                                  </a:solidFill>
                                                  <a:latin typeface="Cambria Math" panose="02040503050406030204" pitchFamily="18" charset="0"/>
                                                </a:rPr>
                                                <m:t>𝑧</m:t>
                                              </m:r>
                                            </m:e>
                                            <m:sub>
                                              <m:r>
                                                <a:rPr lang="en-IN" sz="2000" kern="1200" cap="none" spc="0">
                                                  <a:solidFill>
                                                    <a:schemeClr val="tx1"/>
                                                  </a:solidFill>
                                                  <a:latin typeface="Cambria Math" panose="02040503050406030204" pitchFamily="18" charset="0"/>
                                                </a:rPr>
                                                <m:t>𝑗</m:t>
                                              </m:r>
                                            </m:sub>
                                          </m:sSub>
                                        </m:sup>
                                      </m:sSup>
                                      <m:r>
                                        <a:rPr lang="en-IN" sz="2000" kern="1200" cap="none" spc="0">
                                          <a:solidFill>
                                            <a:schemeClr val="tx1"/>
                                          </a:solidFill>
                                          <a:latin typeface="Cambria Math" panose="02040503050406030204" pitchFamily="18" charset="0"/>
                                        </a:rPr>
                                        <m:t> </m:t>
                                      </m:r>
                                    </m:e>
                                  </m:nary>
                                </m:den>
                              </m:f>
                            </m:oMath>
                          </a14:m>
                          <a:endParaRPr lang="en-IN" sz="2000" kern="1200" cap="none" spc="0" dirty="0">
                            <a:solidFill>
                              <a:schemeClr val="tx1"/>
                            </a:solidFill>
                          </a:endParaRPr>
                        </a:p>
                        <a:p>
                          <a:pPr algn="ctr"/>
                          <a:endParaRPr lang="en-IN" sz="2000" kern="1200" cap="none" spc="0" dirty="0">
                            <a:solidFill>
                              <a:schemeClr val="tx1"/>
                            </a:solidFill>
                            <a:latin typeface="Times New Roman" panose="02020603050405020304" pitchFamily="18" charset="0"/>
                            <a:ea typeface="+mn-ea"/>
                            <a:cs typeface="Times New Roman" panose="02020603050405020304" pitchFamily="18" charset="0"/>
                          </a:endParaRPr>
                        </a:p>
                      </a:txBody>
                      <a:tcPr marL="45067" marR="32191" marT="12453" marB="64380" anchor="ctr"/>
                    </a:tc>
                    <a:extLst>
                      <a:ext uri="{0D108BD9-81ED-4DB2-BD59-A6C34878D82A}">
                        <a16:rowId xmlns:a16="http://schemas.microsoft.com/office/drawing/2014/main" val="1321613628"/>
                      </a:ext>
                    </a:extLst>
                  </a:tr>
                  <a:tr h="405341">
                    <a:tc>
                      <a:txBody>
                        <a:bodyPr/>
                        <a:lstStyle/>
                        <a:p>
                          <a:pPr algn="ctr"/>
                          <a:r>
                            <a:rPr lang="en-IN" sz="1600" b="1" cap="none" spc="0">
                              <a:solidFill>
                                <a:schemeClr val="tx1"/>
                              </a:solidFill>
                              <a:latin typeface="Times New Roman" panose="02020603050405020304" pitchFamily="18" charset="0"/>
                              <a:cs typeface="Times New Roman" panose="02020603050405020304" pitchFamily="18" charset="0"/>
                            </a:rPr>
                            <a:t>Output</a:t>
                          </a:r>
                          <a:r>
                            <a:rPr lang="en-IN" sz="1600" b="1" cap="none" spc="0">
                              <a:solidFill>
                                <a:schemeClr val="tx1"/>
                              </a:solidFill>
                            </a:rPr>
                            <a:t> Range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(0, 1)</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dirty="0">
                              <a:solidFill>
                                <a:schemeClr val="tx1"/>
                              </a:solidFill>
                            </a:rPr>
                            <a:t>(0, 1) for each class; all probabilities sum to 1</a:t>
                          </a:r>
                          <a:endParaRPr lang="en-US"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3937391546"/>
                      </a:ext>
                    </a:extLst>
                  </a:tr>
                  <a:tr h="635429">
                    <a:tc>
                      <a:txBody>
                        <a:bodyPr/>
                        <a:lstStyle/>
                        <a:p>
                          <a:pPr algn="ctr"/>
                          <a:r>
                            <a:rPr lang="en-IN" sz="1600" b="1" cap="none" spc="0" dirty="0">
                              <a:solidFill>
                                <a:schemeClr val="tx1"/>
                              </a:solidFill>
                            </a:rPr>
                            <a:t>Typical Use Case</a:t>
                          </a:r>
                          <a:endParaRPr lang="en-IN"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Binary classification (e.g., spam detection)</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Multi-class classification (e.g., image classification)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4146701117"/>
                      </a:ext>
                    </a:extLst>
                  </a:tr>
                  <a:tr h="360957">
                    <a:tc>
                      <a:txBody>
                        <a:bodyPr/>
                        <a:lstStyle/>
                        <a:p>
                          <a:pPr algn="ctr"/>
                          <a:r>
                            <a:rPr lang="en-IN" sz="1600" b="1" cap="none" spc="0">
                              <a:solidFill>
                                <a:schemeClr val="tx1"/>
                              </a:solidFill>
                            </a:rPr>
                            <a:t>Output Interpretation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Probability of a single class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Probability distribution over all classes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3134821828"/>
                      </a:ext>
                    </a:extLst>
                  </a:tr>
                  <a:tr h="635429">
                    <a:tc>
                      <a:txBody>
                        <a:bodyPr/>
                        <a:lstStyle/>
                        <a:p>
                          <a:pPr algn="ctr"/>
                          <a:r>
                            <a:rPr lang="en-IN" sz="1600" b="1" cap="none" spc="0">
                              <a:solidFill>
                                <a:schemeClr val="tx1"/>
                              </a:solidFill>
                            </a:rPr>
                            <a:t>Gradient Behavior</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Can suffer from vanishing gradients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Depends on all class probabilities; less prone to vanishing gradients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822737174"/>
                      </a:ext>
                    </a:extLst>
                  </a:tr>
                  <a:tr h="909900">
                    <a:tc>
                      <a:txBody>
                        <a:bodyPr/>
                        <a:lstStyle/>
                        <a:p>
                          <a:pPr algn="ctr"/>
                          <a:r>
                            <a:rPr lang="en-IN" sz="1600" b="1" cap="none" spc="0">
                              <a:solidFill>
                                <a:schemeClr val="tx1"/>
                              </a:solidFill>
                            </a:rPr>
                            <a:t>Use in Layers</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Typically used in the output layer for binary problems; sometimes in hidden layers for non-linearity</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Typically used in the output layer for multi-class problems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1147756837"/>
                      </a:ext>
                    </a:extLst>
                  </a:tr>
                  <a:tr h="405341">
                    <a:tc>
                      <a:txBody>
                        <a:bodyPr/>
                        <a:lstStyle/>
                        <a:p>
                          <a:pPr algn="ctr"/>
                          <a:r>
                            <a:rPr lang="en-IN" sz="1600" b="1" cap="none" spc="0">
                              <a:solidFill>
                                <a:schemeClr val="tx1"/>
                              </a:solidFill>
                            </a:rPr>
                            <a:t>Training Loss Function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Usually used with Binary Cross-Entropy Loss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dirty="0">
                              <a:solidFill>
                                <a:schemeClr val="tx1"/>
                              </a:solidFill>
                            </a:rPr>
                            <a:t>Usually used with Cross-Entropy Loss</a:t>
                          </a:r>
                          <a:endParaRPr lang="en-US"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4048613615"/>
                      </a:ext>
                    </a:extLst>
                  </a:tr>
                  <a:tr h="405341">
                    <a:tc>
                      <a:txBody>
                        <a:bodyPr/>
                        <a:lstStyle/>
                        <a:p>
                          <a:pPr algn="ctr"/>
                          <a:r>
                            <a:rPr lang="en-IN" sz="1600" b="1" cap="none" spc="0">
                              <a:solidFill>
                                <a:schemeClr val="tx1"/>
                              </a:solidFill>
                            </a:rPr>
                            <a:t>Example Output (3 classes)</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Not applicable to multi-class output</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Example: [0.7, 0.2, 0.1]</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1223373326"/>
                      </a:ext>
                    </a:extLst>
                  </a:tr>
                  <a:tr h="635429">
                    <a:tc>
                      <a:txBody>
                        <a:bodyPr/>
                        <a:lstStyle/>
                        <a:p>
                          <a:pPr algn="ctr"/>
                          <a:r>
                            <a:rPr lang="en-IN" sz="1600" b="1" cap="none" spc="0" dirty="0">
                              <a:solidFill>
                                <a:schemeClr val="tx1"/>
                              </a:solidFill>
                            </a:rPr>
                            <a:t>Application in Multi-label Classification</a:t>
                          </a:r>
                          <a:endParaRPr lang="en-IN"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Can be used independently for each label</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dirty="0">
                              <a:solidFill>
                                <a:schemeClr val="tx1"/>
                              </a:solidFill>
                            </a:rPr>
                            <a:t>Not typically used, as it's designed for exclusive classes</a:t>
                          </a:r>
                          <a:endParaRPr lang="en-US"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3348976078"/>
                      </a:ext>
                    </a:extLst>
                  </a:tr>
                </a:tbl>
              </a:graphicData>
            </a:graphic>
          </p:graphicFrame>
        </mc:Choice>
        <mc:Fallback xmlns="">
          <p:graphicFrame>
            <p:nvGraphicFramePr>
              <p:cNvPr id="26" name="Content Placeholder 25">
                <a:extLst>
                  <a:ext uri="{FF2B5EF4-FFF2-40B4-BE49-F238E27FC236}">
                    <a16:creationId xmlns:a16="http://schemas.microsoft.com/office/drawing/2014/main" id="{FB0C142A-82C9-4A10-9C4E-88E9725923D8}"/>
                  </a:ext>
                </a:extLst>
              </p:cNvPr>
              <p:cNvGraphicFramePr>
                <a:graphicFrameLocks noGrp="1"/>
              </p:cNvGraphicFramePr>
              <p:nvPr>
                <p:ph idx="1"/>
              </p:nvPr>
            </p:nvGraphicFramePr>
            <p:xfrm>
              <a:off x="124277" y="728099"/>
              <a:ext cx="11943447" cy="6061272"/>
            </p:xfrm>
            <a:graphic>
              <a:graphicData uri="http://schemas.openxmlformats.org/drawingml/2006/table">
                <a:tbl>
                  <a:tblPr>
                    <a:tableStyleId>{616DA210-FB5B-4158-B5E0-FEB733F419BA}</a:tableStyleId>
                  </a:tblPr>
                  <a:tblGrid>
                    <a:gridCol w="2981772">
                      <a:extLst>
                        <a:ext uri="{9D8B030D-6E8A-4147-A177-3AD203B41FA5}">
                          <a16:colId xmlns:a16="http://schemas.microsoft.com/office/drawing/2014/main" val="941157792"/>
                        </a:ext>
                      </a:extLst>
                    </a:gridCol>
                    <a:gridCol w="4662096">
                      <a:extLst>
                        <a:ext uri="{9D8B030D-6E8A-4147-A177-3AD203B41FA5}">
                          <a16:colId xmlns:a16="http://schemas.microsoft.com/office/drawing/2014/main" val="1918860893"/>
                        </a:ext>
                      </a:extLst>
                    </a:gridCol>
                    <a:gridCol w="4299579">
                      <a:extLst>
                        <a:ext uri="{9D8B030D-6E8A-4147-A177-3AD203B41FA5}">
                          <a16:colId xmlns:a16="http://schemas.microsoft.com/office/drawing/2014/main" val="2262878889"/>
                        </a:ext>
                      </a:extLst>
                    </a:gridCol>
                  </a:tblGrid>
                  <a:tr h="360957">
                    <a:tc>
                      <a:txBody>
                        <a:bodyPr/>
                        <a:lstStyle/>
                        <a:p>
                          <a:pPr algn="ctr"/>
                          <a:r>
                            <a:rPr lang="en-IN" sz="1600" b="1" cap="none" spc="0">
                              <a:solidFill>
                                <a:schemeClr val="tx1"/>
                              </a:solidFill>
                            </a:rPr>
                            <a:t>Feature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b="1" cap="none" spc="0">
                              <a:solidFill>
                                <a:schemeClr val="tx1"/>
                              </a:solidFill>
                            </a:rPr>
                            <a:t>Sigmoid</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b="1" cap="none" spc="0" dirty="0" err="1">
                              <a:solidFill>
                                <a:schemeClr val="tx1"/>
                              </a:solidFill>
                            </a:rPr>
                            <a:t>Softmax</a:t>
                          </a:r>
                          <a:endParaRPr lang="en-IN"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903058252"/>
                      </a:ext>
                    </a:extLst>
                  </a:tr>
                  <a:tr h="360957">
                    <a:tc>
                      <a:txBody>
                        <a:bodyPr/>
                        <a:lstStyle/>
                        <a:p>
                          <a:pPr algn="ctr"/>
                          <a:r>
                            <a:rPr lang="en-IN" sz="1600" b="1" cap="none" spc="0">
                              <a:solidFill>
                                <a:schemeClr val="tx1"/>
                              </a:solidFill>
                            </a:rPr>
                            <a:t>Purpose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Used for binary classification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Used for multi-class classification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775007248"/>
                      </a:ext>
                    </a:extLst>
                  </a:tr>
                  <a:tr h="946191">
                    <a:tc>
                      <a:txBody>
                        <a:bodyPr/>
                        <a:lstStyle/>
                        <a:p>
                          <a:pPr algn="ctr"/>
                          <a:r>
                            <a:rPr lang="en-IN" sz="2000" b="1" cap="none" spc="0" dirty="0">
                              <a:solidFill>
                                <a:schemeClr val="tx1"/>
                              </a:solidFill>
                            </a:rPr>
                            <a:t>Mathematical Definition</a:t>
                          </a:r>
                          <a:endParaRPr lang="en-IN" sz="20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endParaRPr lang="en-US"/>
                        </a:p>
                      </a:txBody>
                      <a:tcPr marL="45067" marR="32191" marT="12453" marB="64380" anchor="ctr">
                        <a:blipFill>
                          <a:blip r:embed="rId2"/>
                          <a:stretch>
                            <a:fillRect l="-64052" t="-80000" r="-92549" b="-467742"/>
                          </a:stretch>
                        </a:blipFill>
                      </a:tcPr>
                    </a:tc>
                    <a:tc>
                      <a:txBody>
                        <a:bodyPr/>
                        <a:lstStyle/>
                        <a:p>
                          <a:endParaRPr lang="en-US"/>
                        </a:p>
                      </a:txBody>
                      <a:tcPr marL="45067" marR="32191" marT="12453" marB="64380" anchor="ctr">
                        <a:blipFill>
                          <a:blip r:embed="rId2"/>
                          <a:stretch>
                            <a:fillRect l="-177762" t="-80000" r="-283" b="-467742"/>
                          </a:stretch>
                        </a:blipFill>
                      </a:tcPr>
                    </a:tc>
                    <a:extLst>
                      <a:ext uri="{0D108BD9-81ED-4DB2-BD59-A6C34878D82A}">
                        <a16:rowId xmlns:a16="http://schemas.microsoft.com/office/drawing/2014/main" val="1321613628"/>
                      </a:ext>
                    </a:extLst>
                  </a:tr>
                  <a:tr h="405341">
                    <a:tc>
                      <a:txBody>
                        <a:bodyPr/>
                        <a:lstStyle/>
                        <a:p>
                          <a:pPr algn="ctr"/>
                          <a:r>
                            <a:rPr lang="en-IN" sz="1600" b="1" cap="none" spc="0">
                              <a:solidFill>
                                <a:schemeClr val="tx1"/>
                              </a:solidFill>
                              <a:latin typeface="Times New Roman" panose="02020603050405020304" pitchFamily="18" charset="0"/>
                              <a:cs typeface="Times New Roman" panose="02020603050405020304" pitchFamily="18" charset="0"/>
                            </a:rPr>
                            <a:t>Output</a:t>
                          </a:r>
                          <a:r>
                            <a:rPr lang="en-IN" sz="1600" b="1" cap="none" spc="0">
                              <a:solidFill>
                                <a:schemeClr val="tx1"/>
                              </a:solidFill>
                            </a:rPr>
                            <a:t> Range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(0, 1)</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dirty="0">
                              <a:solidFill>
                                <a:schemeClr val="tx1"/>
                              </a:solidFill>
                            </a:rPr>
                            <a:t>(0, 1) for each class; all probabilities sum to 1</a:t>
                          </a:r>
                          <a:endParaRPr lang="en-US"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3937391546"/>
                      </a:ext>
                    </a:extLst>
                  </a:tr>
                  <a:tr h="635429">
                    <a:tc>
                      <a:txBody>
                        <a:bodyPr/>
                        <a:lstStyle/>
                        <a:p>
                          <a:pPr algn="ctr"/>
                          <a:r>
                            <a:rPr lang="en-IN" sz="1600" b="1" cap="none" spc="0" dirty="0">
                              <a:solidFill>
                                <a:schemeClr val="tx1"/>
                              </a:solidFill>
                            </a:rPr>
                            <a:t>Typical Use Case</a:t>
                          </a:r>
                          <a:endParaRPr lang="en-IN"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Binary classification (e.g., spam detection)</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Multi-class classification (e.g., image classification)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4146701117"/>
                      </a:ext>
                    </a:extLst>
                  </a:tr>
                  <a:tr h="360957">
                    <a:tc>
                      <a:txBody>
                        <a:bodyPr/>
                        <a:lstStyle/>
                        <a:p>
                          <a:pPr algn="ctr"/>
                          <a:r>
                            <a:rPr lang="en-IN" sz="1600" b="1" cap="none" spc="0">
                              <a:solidFill>
                                <a:schemeClr val="tx1"/>
                              </a:solidFill>
                            </a:rPr>
                            <a:t>Output Interpretation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Probability of a single class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Probability distribution over all classes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3134821828"/>
                      </a:ext>
                    </a:extLst>
                  </a:tr>
                  <a:tr h="635429">
                    <a:tc>
                      <a:txBody>
                        <a:bodyPr/>
                        <a:lstStyle/>
                        <a:p>
                          <a:pPr algn="ctr"/>
                          <a:r>
                            <a:rPr lang="en-IN" sz="1600" b="1" cap="none" spc="0">
                              <a:solidFill>
                                <a:schemeClr val="tx1"/>
                              </a:solidFill>
                            </a:rPr>
                            <a:t>Gradient Behavior</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Can suffer from vanishing gradients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Depends on all class probabilities; less prone to vanishing gradients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822737174"/>
                      </a:ext>
                    </a:extLst>
                  </a:tr>
                  <a:tr h="909900">
                    <a:tc>
                      <a:txBody>
                        <a:bodyPr/>
                        <a:lstStyle/>
                        <a:p>
                          <a:pPr algn="ctr"/>
                          <a:r>
                            <a:rPr lang="en-IN" sz="1600" b="1" cap="none" spc="0">
                              <a:solidFill>
                                <a:schemeClr val="tx1"/>
                              </a:solidFill>
                            </a:rPr>
                            <a:t>Use in Layers</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Typically used in the output layer for binary problems; sometimes in hidden layers for non-linearity</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Typically used in the output layer for multi-class problems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1147756837"/>
                      </a:ext>
                    </a:extLst>
                  </a:tr>
                  <a:tr h="405341">
                    <a:tc>
                      <a:txBody>
                        <a:bodyPr/>
                        <a:lstStyle/>
                        <a:p>
                          <a:pPr algn="ctr"/>
                          <a:r>
                            <a:rPr lang="en-IN" sz="1600" b="1" cap="none" spc="0">
                              <a:solidFill>
                                <a:schemeClr val="tx1"/>
                              </a:solidFill>
                            </a:rPr>
                            <a:t>Training Loss Function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Usually used with Binary Cross-Entropy Loss</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dirty="0">
                              <a:solidFill>
                                <a:schemeClr val="tx1"/>
                              </a:solidFill>
                            </a:rPr>
                            <a:t>Usually used with Cross-Entropy Loss</a:t>
                          </a:r>
                          <a:endParaRPr lang="en-US"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4048613615"/>
                      </a:ext>
                    </a:extLst>
                  </a:tr>
                  <a:tr h="405341">
                    <a:tc>
                      <a:txBody>
                        <a:bodyPr/>
                        <a:lstStyle/>
                        <a:p>
                          <a:pPr algn="ctr"/>
                          <a:r>
                            <a:rPr lang="en-IN" sz="1600" b="1" cap="none" spc="0">
                              <a:solidFill>
                                <a:schemeClr val="tx1"/>
                              </a:solidFill>
                            </a:rPr>
                            <a:t>Example Output (3 classes)</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Not applicable to multi-class output</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IN" sz="1600" cap="none" spc="0">
                              <a:solidFill>
                                <a:schemeClr val="tx1"/>
                              </a:solidFill>
                            </a:rPr>
                            <a:t>Example: [0.7, 0.2, 0.1]</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1223373326"/>
                      </a:ext>
                    </a:extLst>
                  </a:tr>
                  <a:tr h="635429">
                    <a:tc>
                      <a:txBody>
                        <a:bodyPr/>
                        <a:lstStyle/>
                        <a:p>
                          <a:pPr algn="ctr"/>
                          <a:r>
                            <a:rPr lang="en-IN" sz="1600" b="1" cap="none" spc="0" dirty="0">
                              <a:solidFill>
                                <a:schemeClr val="tx1"/>
                              </a:solidFill>
                            </a:rPr>
                            <a:t>Application in Multi-label Classification</a:t>
                          </a:r>
                          <a:endParaRPr lang="en-IN"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a:solidFill>
                                <a:schemeClr val="tx1"/>
                              </a:solidFill>
                            </a:rPr>
                            <a:t>Can be used independently for each label</a:t>
                          </a:r>
                          <a:endParaRPr lang="en-US" sz="1600" cap="none" spc="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tc>
                      <a:txBody>
                        <a:bodyPr/>
                        <a:lstStyle/>
                        <a:p>
                          <a:pPr algn="ctr"/>
                          <a:r>
                            <a:rPr lang="en-US" sz="1600" cap="none" spc="0" dirty="0">
                              <a:solidFill>
                                <a:schemeClr val="tx1"/>
                              </a:solidFill>
                            </a:rPr>
                            <a:t>Not typically used, as it's designed for exclusive classes</a:t>
                          </a:r>
                          <a:endParaRPr lang="en-US" sz="1600" cap="none" spc="0" dirty="0">
                            <a:solidFill>
                              <a:schemeClr val="tx1"/>
                            </a:solidFill>
                            <a:latin typeface="Times New Roman" panose="02020603050405020304" pitchFamily="18" charset="0"/>
                            <a:cs typeface="Times New Roman" panose="02020603050405020304" pitchFamily="18" charset="0"/>
                          </a:endParaRPr>
                        </a:p>
                      </a:txBody>
                      <a:tcPr marL="45067" marR="32191" marT="12453" marB="64380" anchor="ctr"/>
                    </a:tc>
                    <a:extLst>
                      <a:ext uri="{0D108BD9-81ED-4DB2-BD59-A6C34878D82A}">
                        <a16:rowId xmlns:a16="http://schemas.microsoft.com/office/drawing/2014/main" val="3348976078"/>
                      </a:ext>
                    </a:extLst>
                  </a:tr>
                </a:tbl>
              </a:graphicData>
            </a:graphic>
          </p:graphicFrame>
        </mc:Fallback>
      </mc:AlternateContent>
    </p:spTree>
    <p:extLst>
      <p:ext uri="{BB962C8B-B14F-4D97-AF65-F5344CB8AC3E}">
        <p14:creationId xmlns:p14="http://schemas.microsoft.com/office/powerpoint/2010/main" val="1651870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CA5363-931C-4219-8E2B-F8FB81B45AF5}"/>
              </a:ext>
            </a:extLst>
          </p:cNvPr>
          <p:cNvSpPr>
            <a:spLocks noGrp="1"/>
          </p:cNvSpPr>
          <p:nvPr>
            <p:ph idx="1"/>
          </p:nvPr>
        </p:nvSpPr>
        <p:spPr>
          <a:xfrm>
            <a:off x="143338" y="260648"/>
            <a:ext cx="6257007" cy="6432715"/>
          </a:xfrm>
        </p:spPr>
        <p:txBody>
          <a:bodyPr>
            <a:normAutofit fontScale="85000" lnSpcReduction="10000"/>
          </a:bodyPr>
          <a:lstStyle/>
          <a:p>
            <a:pPr marL="0" indent="0" algn="just" fontAlgn="base">
              <a:lnSpc>
                <a:spcPct val="120000"/>
              </a:lnSpc>
              <a:buNone/>
            </a:pPr>
            <a:r>
              <a:rPr lang="en-US" b="1" i="0" dirty="0">
                <a:effectLst/>
                <a:latin typeface="Times New Roman" panose="02020603050405020304" pitchFamily="18" charset="0"/>
                <a:cs typeface="Times New Roman" panose="02020603050405020304" pitchFamily="18" charset="0"/>
              </a:rPr>
              <a:t>Gradient Descent</a:t>
            </a:r>
          </a:p>
          <a:p>
            <a:pPr algn="just" rtl="0" fontAlgn="base">
              <a:lnSpc>
                <a:spcPct val="120000"/>
              </a:lnSpc>
            </a:pPr>
            <a:r>
              <a:rPr lang="en-US" b="0" i="0" dirty="0">
                <a:effectLst/>
                <a:latin typeface="Times New Roman" panose="02020603050405020304" pitchFamily="18" charset="0"/>
                <a:cs typeface="Times New Roman" panose="02020603050405020304" pitchFamily="18" charset="0"/>
              </a:rPr>
              <a:t>Gradient Descent is an optimization algorithm used to minimize the loss function by iteratively updating the weights in the direction of the negative gradient. </a:t>
            </a:r>
          </a:p>
          <a:p>
            <a:pPr marL="0" indent="0" algn="just" fontAlgn="base">
              <a:lnSpc>
                <a:spcPct val="120000"/>
              </a:lnSpc>
              <a:buNone/>
            </a:pPr>
            <a:r>
              <a:rPr lang="en-US" b="0" i="0" dirty="0">
                <a:effectLst/>
                <a:latin typeface="Times New Roman" panose="02020603050405020304" pitchFamily="18" charset="0"/>
                <a:cs typeface="Times New Roman" panose="02020603050405020304" pitchFamily="18" charset="0"/>
              </a:rPr>
              <a:t>Common variants of gradient descent include:</a:t>
            </a:r>
          </a:p>
          <a:p>
            <a:pPr algn="just" fontAlgn="base">
              <a:lnSpc>
                <a:spcPct val="120000"/>
              </a:lnSpc>
              <a:buFont typeface="Arial" panose="020B0604020202020204" pitchFamily="34" charset="0"/>
              <a:buChar char="•"/>
            </a:pPr>
            <a:r>
              <a:rPr lang="en-US" b="1" i="0" dirty="0">
                <a:effectLst/>
                <a:latin typeface="Times New Roman" panose="02020603050405020304" pitchFamily="18" charset="0"/>
                <a:cs typeface="Times New Roman" panose="02020603050405020304" pitchFamily="18" charset="0"/>
              </a:rPr>
              <a:t>Batch Gradient Descent</a:t>
            </a:r>
            <a:r>
              <a:rPr lang="en-US" b="0" i="0" dirty="0">
                <a:effectLst/>
                <a:latin typeface="Times New Roman" panose="02020603050405020304" pitchFamily="18" charset="0"/>
                <a:cs typeface="Times New Roman" panose="02020603050405020304" pitchFamily="18" charset="0"/>
              </a:rPr>
              <a:t>: Updates weights after computing the gradient over the entire dataset.</a:t>
            </a:r>
          </a:p>
          <a:p>
            <a:pPr algn="just" fontAlgn="base">
              <a:lnSpc>
                <a:spcPct val="120000"/>
              </a:lnSpc>
            </a:pPr>
            <a:r>
              <a:rPr lang="en-US" b="1" i="0" dirty="0">
                <a:effectLst/>
                <a:latin typeface="Times New Roman" panose="02020603050405020304" pitchFamily="18" charset="0"/>
                <a:cs typeface="Times New Roman" panose="02020603050405020304" pitchFamily="18" charset="0"/>
              </a:rPr>
              <a:t>Mini-batch Gradient Descent</a:t>
            </a:r>
            <a:r>
              <a:rPr lang="en-US" b="0" i="0" dirty="0">
                <a:effectLst/>
                <a:latin typeface="Times New Roman" panose="02020603050405020304" pitchFamily="18" charset="0"/>
                <a:cs typeface="Times New Roman" panose="02020603050405020304" pitchFamily="18" charset="0"/>
              </a:rPr>
              <a:t>: Updates weights after computing the gradient over a small batch of training examples.</a:t>
            </a:r>
          </a:p>
          <a:p>
            <a:pPr algn="just" fontAlgn="base">
              <a:lnSpc>
                <a:spcPct val="120000"/>
              </a:lnSpc>
              <a:buFont typeface="Arial" panose="020B0604020202020204" pitchFamily="34" charset="0"/>
              <a:buChar char="•"/>
            </a:pPr>
            <a:r>
              <a:rPr lang="en-US" b="1" i="0" dirty="0">
                <a:effectLst/>
                <a:latin typeface="Times New Roman" panose="02020603050405020304" pitchFamily="18" charset="0"/>
                <a:cs typeface="Times New Roman" panose="02020603050405020304" pitchFamily="18" charset="0"/>
              </a:rPr>
              <a:t>Stochastic Gradient Descent (SGD)</a:t>
            </a:r>
            <a:r>
              <a:rPr lang="en-US" b="0" i="0" dirty="0">
                <a:effectLst/>
                <a:latin typeface="Times New Roman" panose="02020603050405020304" pitchFamily="18" charset="0"/>
                <a:cs typeface="Times New Roman" panose="02020603050405020304" pitchFamily="18" charset="0"/>
              </a:rPr>
              <a:t>: Updates weights for each training example individually.</a:t>
            </a:r>
          </a:p>
          <a:p>
            <a:endParaRPr lang="en-IN" dirty="0"/>
          </a:p>
        </p:txBody>
      </p:sp>
      <p:pic>
        <p:nvPicPr>
          <p:cNvPr id="14338" name="Picture 2" descr="types of Gradient Descent">
            <a:extLst>
              <a:ext uri="{FF2B5EF4-FFF2-40B4-BE49-F238E27FC236}">
                <a16:creationId xmlns:a16="http://schemas.microsoft.com/office/drawing/2014/main" id="{AC7EA22E-140D-432D-94C9-D78F846278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9158" y="137200"/>
            <a:ext cx="5648316" cy="37444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59A5817-DD39-432F-B6EF-67B964B6F89F}"/>
              </a:ext>
            </a:extLst>
          </p:cNvPr>
          <p:cNvPicPr>
            <a:picLocks noChangeAspect="1"/>
          </p:cNvPicPr>
          <p:nvPr/>
        </p:nvPicPr>
        <p:blipFill>
          <a:blip r:embed="rId3"/>
          <a:stretch>
            <a:fillRect/>
          </a:stretch>
        </p:blipFill>
        <p:spPr>
          <a:xfrm>
            <a:off x="6576053" y="4005065"/>
            <a:ext cx="5515936" cy="2688297"/>
          </a:xfrm>
          <a:prstGeom prst="rect">
            <a:avLst/>
          </a:prstGeom>
        </p:spPr>
      </p:pic>
    </p:spTree>
    <p:extLst>
      <p:ext uri="{BB962C8B-B14F-4D97-AF65-F5344CB8AC3E}">
        <p14:creationId xmlns:p14="http://schemas.microsoft.com/office/powerpoint/2010/main" val="3115073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94A21A47-5A4E-43BB-92AE-6DBC19EF78C8}"/>
              </a:ext>
            </a:extLst>
          </p:cNvPr>
          <p:cNvGraphicFramePr>
            <a:graphicFrameLocks noGrp="1"/>
          </p:cNvGraphicFramePr>
          <p:nvPr>
            <p:ph idx="1"/>
          </p:nvPr>
        </p:nvGraphicFramePr>
        <p:xfrm>
          <a:off x="312150" y="740701"/>
          <a:ext cx="11560980" cy="5961988"/>
        </p:xfrm>
        <a:graphic>
          <a:graphicData uri="http://schemas.openxmlformats.org/drawingml/2006/table">
            <a:tbl>
              <a:tblPr>
                <a:tableStyleId>{616DA210-FB5B-4158-B5E0-FEB733F419BA}</a:tableStyleId>
              </a:tblPr>
              <a:tblGrid>
                <a:gridCol w="2890245">
                  <a:extLst>
                    <a:ext uri="{9D8B030D-6E8A-4147-A177-3AD203B41FA5}">
                      <a16:colId xmlns:a16="http://schemas.microsoft.com/office/drawing/2014/main" val="1140620246"/>
                    </a:ext>
                  </a:extLst>
                </a:gridCol>
                <a:gridCol w="2890245">
                  <a:extLst>
                    <a:ext uri="{9D8B030D-6E8A-4147-A177-3AD203B41FA5}">
                      <a16:colId xmlns:a16="http://schemas.microsoft.com/office/drawing/2014/main" val="2972728793"/>
                    </a:ext>
                  </a:extLst>
                </a:gridCol>
                <a:gridCol w="2890245">
                  <a:extLst>
                    <a:ext uri="{9D8B030D-6E8A-4147-A177-3AD203B41FA5}">
                      <a16:colId xmlns:a16="http://schemas.microsoft.com/office/drawing/2014/main" val="64707508"/>
                    </a:ext>
                  </a:extLst>
                </a:gridCol>
                <a:gridCol w="2890245">
                  <a:extLst>
                    <a:ext uri="{9D8B030D-6E8A-4147-A177-3AD203B41FA5}">
                      <a16:colId xmlns:a16="http://schemas.microsoft.com/office/drawing/2014/main" val="3162051016"/>
                    </a:ext>
                  </a:extLst>
                </a:gridCol>
              </a:tblGrid>
              <a:tr h="662443">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Aspect</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Batch Gradient Descent</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Stochastic Gradient Descent (SGD)</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Mini-batch Gradient Descent</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61091849"/>
                  </a:ext>
                </a:extLst>
              </a:tr>
              <a:tr h="947523">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Definition</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1600" b="0" u="none" strike="noStrike">
                          <a:solidFill>
                            <a:srgbClr val="000000"/>
                          </a:solidFill>
                          <a:effectLst/>
                          <a:latin typeface="Times New Roman" panose="02020603050405020304" pitchFamily="18" charset="0"/>
                          <a:cs typeface="Times New Roman" panose="02020603050405020304" pitchFamily="18" charset="0"/>
                        </a:rPr>
                        <a:t>Uses the entire dataset to compute gradient before each update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1600" b="0" u="none" strike="noStrike">
                          <a:solidFill>
                            <a:srgbClr val="000000"/>
                          </a:solidFill>
                          <a:effectLst/>
                          <a:latin typeface="Times New Roman" panose="02020603050405020304" pitchFamily="18" charset="0"/>
                          <a:cs typeface="Times New Roman" panose="02020603050405020304" pitchFamily="18" charset="0"/>
                        </a:rPr>
                        <a:t>Uses one sample at a time to update weights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1600" b="0" u="none" strike="noStrike">
                          <a:solidFill>
                            <a:srgbClr val="000000"/>
                          </a:solidFill>
                          <a:effectLst/>
                          <a:latin typeface="Times New Roman" panose="02020603050405020304" pitchFamily="18" charset="0"/>
                          <a:cs typeface="Times New Roman" panose="02020603050405020304" pitchFamily="18" charset="0"/>
                        </a:rPr>
                        <a:t>Uses a small subset (batch) of samples for each update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246613606"/>
                  </a:ext>
                </a:extLst>
              </a:tr>
              <a:tr h="662443">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Batch Size</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dirty="0">
                          <a:solidFill>
                            <a:srgbClr val="000000"/>
                          </a:solidFill>
                          <a:effectLst/>
                          <a:latin typeface="Times New Roman" panose="02020603050405020304" pitchFamily="18" charset="0"/>
                          <a:cs typeface="Times New Roman" panose="02020603050405020304" pitchFamily="18" charset="0"/>
                        </a:rPr>
                        <a:t>All training samples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1 sample</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1600" b="0" u="none" strike="noStrike">
                          <a:solidFill>
                            <a:srgbClr val="000000"/>
                          </a:solidFill>
                          <a:effectLst/>
                          <a:latin typeface="Times New Roman" panose="02020603050405020304" pitchFamily="18" charset="0"/>
                          <a:cs typeface="Times New Roman" panose="02020603050405020304" pitchFamily="18" charset="0"/>
                        </a:rPr>
                        <a:t>Small number of samples (e.g., 32, 64, 128)</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5278691"/>
                  </a:ext>
                </a:extLst>
              </a:tr>
              <a:tr h="377364">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Computation per Update</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Very high (all data)</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Very low (one sample)</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Moderate (batch)</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131617936"/>
                  </a:ext>
                </a:extLst>
              </a:tr>
              <a:tr h="662443">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Convergence Speed</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1600" b="0" u="none" strike="noStrike">
                          <a:solidFill>
                            <a:srgbClr val="000000"/>
                          </a:solidFill>
                          <a:effectLst/>
                          <a:latin typeface="Times New Roman" panose="02020603050405020304" pitchFamily="18" charset="0"/>
                          <a:cs typeface="Times New Roman" panose="02020603050405020304" pitchFamily="18" charset="0"/>
                        </a:rPr>
                        <a:t>Slow (one update per epoch)</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Fast (many updates per epoch)</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Balanced</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852777605"/>
                  </a:ext>
                </a:extLst>
              </a:tr>
              <a:tr h="662443">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Gradient Estimate</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Precise, low variance</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Noisy, high variance</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1600" b="0" u="none" strike="noStrike">
                          <a:solidFill>
                            <a:srgbClr val="000000"/>
                          </a:solidFill>
                          <a:effectLst/>
                          <a:latin typeface="Times New Roman" panose="02020603050405020304" pitchFamily="18" charset="0"/>
                          <a:cs typeface="Times New Roman" panose="02020603050405020304" pitchFamily="18" charset="0"/>
                        </a:rPr>
                        <a:t>More stable than SGD, less costly than batch</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670393915"/>
                  </a:ext>
                </a:extLst>
              </a:tr>
              <a:tr h="662443">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Pros</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Stable convergence, accurate direction</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US" sz="1600" b="0" u="none" strike="noStrike">
                          <a:solidFill>
                            <a:srgbClr val="000000"/>
                          </a:solidFill>
                          <a:effectLst/>
                          <a:latin typeface="Times New Roman" panose="02020603050405020304" pitchFamily="18" charset="0"/>
                          <a:cs typeface="Times New Roman" panose="02020603050405020304" pitchFamily="18" charset="0"/>
                        </a:rPr>
                        <a:t>Fast updates, helps escape local minima</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Efficient, stable, GPU-friendly</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981238259"/>
                  </a:ext>
                </a:extLst>
              </a:tr>
              <a:tr h="662443">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Cons</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Slow, memory-heavy</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Noisy, unstable convergence</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Requires tuning batch size</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127182945"/>
                  </a:ext>
                </a:extLst>
              </a:tr>
              <a:tr h="662443">
                <a:tc>
                  <a:txBody>
                    <a:bodyPr/>
                    <a:lstStyle/>
                    <a:p>
                      <a:pPr algn="ctr" rtl="0" fontAlgn="ctr"/>
                      <a:r>
                        <a:rPr lang="en-IN" sz="1600" b="1" u="none" strike="noStrike">
                          <a:solidFill>
                            <a:srgbClr val="000000"/>
                          </a:solidFill>
                          <a:effectLst/>
                          <a:latin typeface="Times New Roman" panose="02020603050405020304" pitchFamily="18" charset="0"/>
                          <a:cs typeface="Times New Roman" panose="02020603050405020304" pitchFamily="18" charset="0"/>
                        </a:rPr>
                        <a:t>Typical Use Case</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Small datasets</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a:solidFill>
                            <a:srgbClr val="000000"/>
                          </a:solidFill>
                          <a:effectLst/>
                          <a:latin typeface="Times New Roman" panose="02020603050405020304" pitchFamily="18" charset="0"/>
                          <a:cs typeface="Times New Roman" panose="02020603050405020304" pitchFamily="18" charset="0"/>
                        </a:rPr>
                        <a:t>Online learning, streaming data</a:t>
                      </a:r>
                      <a:endParaRPr lang="en-IN"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en-IN" sz="1600" b="0" u="none" strike="noStrike" dirty="0">
                          <a:solidFill>
                            <a:srgbClr val="000000"/>
                          </a:solidFill>
                          <a:effectLst/>
                          <a:latin typeface="Times New Roman" panose="02020603050405020304" pitchFamily="18" charset="0"/>
                          <a:cs typeface="Times New Roman" panose="02020603050405020304" pitchFamily="18" charset="0"/>
                        </a:rPr>
                        <a:t>Deep learning, large datasets</a:t>
                      </a:r>
                      <a:endParaRPr lang="en-IN"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52872260"/>
                  </a:ext>
                </a:extLst>
              </a:tr>
            </a:tbl>
          </a:graphicData>
        </a:graphic>
      </p:graphicFrame>
      <p:sp>
        <p:nvSpPr>
          <p:cNvPr id="4" name="Title 1">
            <a:extLst>
              <a:ext uri="{FF2B5EF4-FFF2-40B4-BE49-F238E27FC236}">
                <a16:creationId xmlns:a16="http://schemas.microsoft.com/office/drawing/2014/main" id="{869A29E1-2AC7-4A4F-9B30-6690F07F22C7}"/>
              </a:ext>
            </a:extLst>
          </p:cNvPr>
          <p:cNvSpPr txBox="1">
            <a:spLocks/>
          </p:cNvSpPr>
          <p:nvPr/>
        </p:nvSpPr>
        <p:spPr>
          <a:xfrm>
            <a:off x="143339" y="155309"/>
            <a:ext cx="11251492" cy="585392"/>
          </a:xfrm>
          <a:prstGeom prst="rect">
            <a:avLst/>
          </a:prstGeom>
        </p:spPr>
        <p:txBody>
          <a:bodyPr vert="horz" lIns="91440" tIns="45720" rIns="91440" bIns="45720" rtlCol="0" anchor="t">
            <a:normAutofit fontScale="67500" lnSpcReduction="20000"/>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Difference Between Batch, Mini-Batch, and Stochastic Gradient Descent</a:t>
            </a:r>
          </a:p>
        </p:txBody>
      </p:sp>
    </p:spTree>
    <p:extLst>
      <p:ext uri="{BB962C8B-B14F-4D97-AF65-F5344CB8AC3E}">
        <p14:creationId xmlns:p14="http://schemas.microsoft.com/office/powerpoint/2010/main" val="3892823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2CEBE4-E1D5-4CB3-BB7B-9A6FDD196C69}"/>
              </a:ext>
            </a:extLst>
          </p:cNvPr>
          <p:cNvSpPr>
            <a:spLocks noGrp="1"/>
          </p:cNvSpPr>
          <p:nvPr>
            <p:ph idx="1"/>
          </p:nvPr>
        </p:nvSpPr>
        <p:spPr>
          <a:xfrm>
            <a:off x="246742" y="974187"/>
            <a:ext cx="6533885" cy="4909625"/>
          </a:xfrm>
        </p:spPr>
        <p:txBody>
          <a:bodyPr>
            <a:normAutofit/>
          </a:bodyPr>
          <a:lstStyle/>
          <a:p>
            <a:pPr algn="just" fontAlgn="base"/>
            <a:r>
              <a:rPr lang="en-US" sz="2200" b="0" i="0" u="none" strike="noStrike" dirty="0">
                <a:solidFill>
                  <a:srgbClr val="000000"/>
                </a:solidFill>
                <a:effectLst/>
                <a:latin typeface="Times New Roman" panose="02020603050405020304" pitchFamily="18" charset="0"/>
              </a:rPr>
              <a:t>Dropout is a regularization technique specifically used in neural networks. </a:t>
            </a:r>
          </a:p>
          <a:p>
            <a:pPr algn="just" fontAlgn="base"/>
            <a:r>
              <a:rPr lang="en-US" sz="2200" b="0" i="0" u="none" strike="noStrike" dirty="0">
                <a:solidFill>
                  <a:srgbClr val="FF0000"/>
                </a:solidFill>
                <a:effectLst/>
                <a:latin typeface="Times New Roman" panose="02020603050405020304" pitchFamily="18" charset="0"/>
              </a:rPr>
              <a:t>During training, dropout randomly deactivates a fraction of neurons (units) in a neural network</a:t>
            </a:r>
            <a:r>
              <a:rPr lang="en-US" sz="2200" b="0" i="0" u="none" strike="noStrike" dirty="0">
                <a:solidFill>
                  <a:srgbClr val="000000"/>
                </a:solidFill>
                <a:effectLst/>
                <a:latin typeface="Times New Roman" panose="02020603050405020304" pitchFamily="18" charset="0"/>
              </a:rPr>
              <a:t>, effectively preventing the network from relying too heavily on any one neuron or feature. </a:t>
            </a:r>
          </a:p>
          <a:p>
            <a:pPr algn="just" fontAlgn="base"/>
            <a:r>
              <a:rPr lang="en-US" sz="2200" b="0" i="0" u="none" strike="noStrike" dirty="0">
                <a:solidFill>
                  <a:srgbClr val="000000"/>
                </a:solidFill>
                <a:effectLst/>
                <a:latin typeface="Times New Roman" panose="02020603050405020304" pitchFamily="18" charset="0"/>
              </a:rPr>
              <a:t>This encourages the network to learn more robust and generalizable representations.</a:t>
            </a:r>
            <a:endParaRPr lang="en-US" sz="2200" b="0" i="0" dirty="0">
              <a:solidFill>
                <a:srgbClr val="273239"/>
              </a:solidFill>
              <a:effectLst/>
              <a:latin typeface="Times New Roman" panose="02020603050405020304" pitchFamily="18" charset="0"/>
              <a:cs typeface="Times New Roman" panose="02020603050405020304" pitchFamily="18" charset="0"/>
            </a:endParaRPr>
          </a:p>
          <a:p>
            <a:pPr algn="just" rtl="0" fontAlgn="base"/>
            <a:r>
              <a:rPr lang="en-US" sz="2200" dirty="0">
                <a:solidFill>
                  <a:srgbClr val="273239"/>
                </a:solidFill>
                <a:latin typeface="Times New Roman" panose="02020603050405020304" pitchFamily="18" charset="0"/>
                <a:cs typeface="Times New Roman" panose="02020603050405020304" pitchFamily="18" charset="0"/>
              </a:rPr>
              <a:t>It is </a:t>
            </a:r>
            <a:r>
              <a:rPr lang="en-US" sz="2200" b="0" i="0" dirty="0">
                <a:solidFill>
                  <a:srgbClr val="273239"/>
                </a:solidFill>
                <a:effectLst/>
                <a:latin typeface="Times New Roman" panose="02020603050405020304" pitchFamily="18" charset="0"/>
                <a:cs typeface="Times New Roman" panose="02020603050405020304" pitchFamily="18" charset="0"/>
              </a:rPr>
              <a:t>used in deep </a:t>
            </a:r>
            <a:r>
              <a:rPr lang="en-US" sz="2200" b="0" i="0" dirty="0">
                <a:solidFill>
                  <a:srgbClr val="357960"/>
                </a:solidFill>
                <a:effectLst/>
                <a:latin typeface="Times New Roman" panose="02020603050405020304" pitchFamily="18" charset="0"/>
                <a:cs typeface="Times New Roman" panose="02020603050405020304" pitchFamily="18" charset="0"/>
              </a:rPr>
              <a:t>neural networks</a:t>
            </a:r>
            <a:r>
              <a:rPr lang="en-US" sz="2200" b="0" i="0" dirty="0">
                <a:solidFill>
                  <a:srgbClr val="273239"/>
                </a:solidFill>
                <a:effectLst/>
                <a:latin typeface="Times New Roman" panose="02020603050405020304" pitchFamily="18" charset="0"/>
                <a:cs typeface="Times New Roman" panose="02020603050405020304" pitchFamily="18" charset="0"/>
              </a:rPr>
              <a:t> to prevent </a:t>
            </a:r>
            <a:r>
              <a:rPr lang="en-US" sz="2200" b="0" i="0" dirty="0">
                <a:solidFill>
                  <a:srgbClr val="357960"/>
                </a:solidFill>
                <a:effectLst/>
                <a:latin typeface="Times New Roman" panose="02020603050405020304" pitchFamily="18" charset="0"/>
                <a:cs typeface="Times New Roman" panose="02020603050405020304" pitchFamily="18" charset="0"/>
              </a:rPr>
              <a:t>overfitting</a:t>
            </a:r>
            <a:r>
              <a:rPr lang="en-US" sz="2200" b="0" i="0" dirty="0">
                <a:solidFill>
                  <a:srgbClr val="273239"/>
                </a:solidFill>
                <a:effectLst/>
                <a:latin typeface="Times New Roman" panose="02020603050405020304" pitchFamily="18" charset="0"/>
                <a:cs typeface="Times New Roman" panose="02020603050405020304" pitchFamily="18" charset="0"/>
              </a:rPr>
              <a:t>.</a:t>
            </a:r>
          </a:p>
          <a:p>
            <a:pPr algn="just" rtl="0" fontAlgn="base"/>
            <a:r>
              <a:rPr lang="en-US" sz="2200" b="0" i="0" dirty="0">
                <a:solidFill>
                  <a:srgbClr val="273239"/>
                </a:solidFill>
                <a:effectLst/>
                <a:latin typeface="Times New Roman" panose="02020603050405020304" pitchFamily="18" charset="0"/>
                <a:cs typeface="Times New Roman" panose="02020603050405020304" pitchFamily="18" charset="0"/>
              </a:rPr>
              <a:t>Dropout is implemented per-layer in various types of layers like dense fully connected, convolutional, and recurrent layers, excluding the output layer. </a:t>
            </a:r>
          </a:p>
          <a:p>
            <a:endParaRPr lang="en-IN" sz="2200" dirty="0"/>
          </a:p>
        </p:txBody>
      </p:sp>
      <p:sp>
        <p:nvSpPr>
          <p:cNvPr id="3" name="Title 1">
            <a:extLst>
              <a:ext uri="{FF2B5EF4-FFF2-40B4-BE49-F238E27FC236}">
                <a16:creationId xmlns:a16="http://schemas.microsoft.com/office/drawing/2014/main" id="{4001C0AF-74DD-431C-85B1-53A4E012B961}"/>
              </a:ext>
            </a:extLst>
          </p:cNvPr>
          <p:cNvSpPr txBox="1">
            <a:spLocks/>
          </p:cNvSpPr>
          <p:nvPr/>
        </p:nvSpPr>
        <p:spPr>
          <a:xfrm>
            <a:off x="143339" y="155309"/>
            <a:ext cx="11251492" cy="585392"/>
          </a:xfrm>
          <a:prstGeom prst="rect">
            <a:avLst/>
          </a:prstGeom>
        </p:spPr>
        <p:txBody>
          <a:bodyPr vert="horz" lIns="91440" tIns="45720" rIns="91440" bIns="45720" rtlCol="0" anchor="t">
            <a:normAutofit fontScale="90000" lnSpcReduction="10000"/>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200" b="0" i="0" u="none" strike="noStrike" kern="1200" cap="none" spc="0" normalizeH="0" baseline="0" noProof="0">
                <a:ln>
                  <a:noFill/>
                </a:ln>
                <a:solidFill>
                  <a:prstClr val="black"/>
                </a:solidFill>
                <a:effectLst/>
                <a:uLnTx/>
                <a:uFillTx/>
                <a:latin typeface="Times New Roman" panose="02020603050405020304" pitchFamily="18" charset="0"/>
                <a:ea typeface="+mj-ea"/>
                <a:cs typeface="Times New Roman" panose="02020603050405020304" pitchFamily="18" charset="0"/>
              </a:rPr>
              <a:t>Dropout</a:t>
            </a:r>
            <a:endParaRPr kumimoji="0" lang="en-US" sz="4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endParaRPr>
          </a:p>
        </p:txBody>
      </p:sp>
      <p:pic>
        <p:nvPicPr>
          <p:cNvPr id="1028" name="Picture 4" descr="Most People Don't Entirely Understand How Dropout Works">
            <a:extLst>
              <a:ext uri="{FF2B5EF4-FFF2-40B4-BE49-F238E27FC236}">
                <a16:creationId xmlns:a16="http://schemas.microsoft.com/office/drawing/2014/main" id="{AD6E5CAD-5781-4F43-90FC-19C16203CB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3508" y="1343965"/>
            <a:ext cx="4981750" cy="3361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344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2CEBE4-E1D5-4CB3-BB7B-9A6FDD196C69}"/>
              </a:ext>
            </a:extLst>
          </p:cNvPr>
          <p:cNvSpPr>
            <a:spLocks noGrp="1"/>
          </p:cNvSpPr>
          <p:nvPr>
            <p:ph idx="1"/>
          </p:nvPr>
        </p:nvSpPr>
        <p:spPr>
          <a:xfrm>
            <a:off x="281353" y="740701"/>
            <a:ext cx="6817245" cy="5961989"/>
          </a:xfrm>
        </p:spPr>
        <p:txBody>
          <a:bodyPr>
            <a:normAutofit/>
          </a:bodyPr>
          <a:lstStyle/>
          <a:p>
            <a:pPr algn="just"/>
            <a:r>
              <a:rPr lang="en-US" sz="2000" b="0" i="0" dirty="0">
                <a:solidFill>
                  <a:srgbClr val="242424"/>
                </a:solidFill>
                <a:effectLst/>
                <a:latin typeface="Times New Roman" panose="02020603050405020304" pitchFamily="18" charset="0"/>
                <a:cs typeface="Times New Roman" panose="02020603050405020304" pitchFamily="18" charset="0"/>
              </a:rPr>
              <a:t>Early stopping is a form of regularization used to prevent overfitting in machine learning models. </a:t>
            </a:r>
          </a:p>
          <a:p>
            <a:pPr algn="just"/>
            <a:r>
              <a:rPr lang="en-US" sz="2000" dirty="0">
                <a:solidFill>
                  <a:srgbClr val="242424"/>
                </a:solidFill>
                <a:latin typeface="Times New Roman" panose="02020603050405020304" pitchFamily="18" charset="0"/>
                <a:cs typeface="Times New Roman" panose="02020603050405020304" pitchFamily="18" charset="0"/>
              </a:rPr>
              <a:t>If the performance of the model on the validation dataset starts to degrade (e.g. loss begins to increase, or accuracy begins to decrease), then the training process is stopped. </a:t>
            </a:r>
          </a:p>
          <a:p>
            <a:pPr algn="just"/>
            <a:r>
              <a:rPr lang="en-US" sz="2000" dirty="0">
                <a:solidFill>
                  <a:srgbClr val="242424"/>
                </a:solidFill>
                <a:latin typeface="Times New Roman" panose="02020603050405020304" pitchFamily="18" charset="0"/>
                <a:cs typeface="Times New Roman" panose="02020603050405020304" pitchFamily="18" charset="0"/>
              </a:rPr>
              <a:t>The model at this stage have low variance and is known to generalize the data well. </a:t>
            </a:r>
          </a:p>
          <a:p>
            <a:pPr algn="just"/>
            <a:r>
              <a:rPr lang="en-US" sz="2000" dirty="0">
                <a:solidFill>
                  <a:srgbClr val="242424"/>
                </a:solidFill>
                <a:latin typeface="Times New Roman" panose="02020603050405020304" pitchFamily="18" charset="0"/>
                <a:cs typeface="Times New Roman" panose="02020603050405020304" pitchFamily="18" charset="0"/>
              </a:rPr>
              <a:t>Training the model further would increase the variance of the model and lead to overfitting. This regularization technique is called “early stopping”.</a:t>
            </a:r>
          </a:p>
          <a:p>
            <a:pPr algn="just"/>
            <a:r>
              <a:rPr lang="en-US" sz="2000" b="1" dirty="0">
                <a:latin typeface="Times New Roman" panose="02020603050405020304" pitchFamily="18" charset="0"/>
                <a:cs typeface="Times New Roman" panose="02020603050405020304" pitchFamily="18" charset="0"/>
              </a:rPr>
              <a:t>Steps:</a:t>
            </a:r>
            <a:endParaRPr lang="en-US" sz="2000" dirty="0">
              <a:latin typeface="Times New Roman" panose="02020603050405020304" pitchFamily="18" charset="0"/>
              <a:cs typeface="Times New Roman" panose="02020603050405020304" pitchFamily="18" charset="0"/>
            </a:endParaRPr>
          </a:p>
          <a:p>
            <a:pPr marL="633413" indent="-268288" algn="just">
              <a:buFont typeface="+mj-lt"/>
              <a:buAutoNum type="arabicPeriod"/>
            </a:pPr>
            <a:r>
              <a:rPr lang="en-US" sz="2000" dirty="0">
                <a:latin typeface="Times New Roman" panose="02020603050405020304" pitchFamily="18" charset="0"/>
                <a:cs typeface="Times New Roman" panose="02020603050405020304" pitchFamily="18" charset="0"/>
              </a:rPr>
              <a:t>Train the model.</a:t>
            </a:r>
          </a:p>
          <a:p>
            <a:pPr marL="633413" indent="-268288" algn="just">
              <a:buFont typeface="+mj-lt"/>
              <a:buAutoNum type="arabicPeriod"/>
            </a:pPr>
            <a:r>
              <a:rPr lang="en-US" sz="2000" dirty="0">
                <a:latin typeface="Times New Roman" panose="02020603050405020304" pitchFamily="18" charset="0"/>
                <a:cs typeface="Times New Roman" panose="02020603050405020304" pitchFamily="18" charset="0"/>
              </a:rPr>
              <a:t>Monitor validation loss.</a:t>
            </a:r>
          </a:p>
          <a:p>
            <a:pPr marL="633413" indent="-268288" algn="just">
              <a:buFont typeface="+mj-lt"/>
              <a:buAutoNum type="arabicPeriod"/>
            </a:pPr>
            <a:r>
              <a:rPr lang="en-US" sz="2000" dirty="0">
                <a:latin typeface="Times New Roman" panose="02020603050405020304" pitchFamily="18" charset="0"/>
                <a:cs typeface="Times New Roman" panose="02020603050405020304" pitchFamily="18" charset="0"/>
              </a:rPr>
              <a:t>Stop training when validation loss starts to increase (overfitting begins).</a:t>
            </a:r>
          </a:p>
          <a:p>
            <a:pPr marL="633413" indent="-268288" algn="just">
              <a:buFont typeface="+mj-lt"/>
              <a:buAutoNum type="arabicPeriod"/>
            </a:pPr>
            <a:r>
              <a:rPr lang="en-US" sz="2000" dirty="0">
                <a:latin typeface="Times New Roman" panose="02020603050405020304" pitchFamily="18" charset="0"/>
                <a:cs typeface="Times New Roman" panose="02020603050405020304" pitchFamily="18" charset="0"/>
              </a:rPr>
              <a:t>Use the weights from the epoch with the </a:t>
            </a:r>
            <a:r>
              <a:rPr lang="en-US" sz="2000" b="1" dirty="0">
                <a:latin typeface="Times New Roman" panose="02020603050405020304" pitchFamily="18" charset="0"/>
                <a:cs typeface="Times New Roman" panose="02020603050405020304" pitchFamily="18" charset="0"/>
              </a:rPr>
              <a:t>lowest validation loss</a:t>
            </a:r>
            <a:r>
              <a:rPr lang="en-US" sz="2000" dirty="0">
                <a:latin typeface="Times New Roman" panose="02020603050405020304" pitchFamily="18" charset="0"/>
                <a:cs typeface="Times New Roman" panose="02020603050405020304" pitchFamily="18" charset="0"/>
              </a:rPr>
              <a:t>.</a:t>
            </a:r>
          </a:p>
          <a:p>
            <a:pPr algn="just"/>
            <a:endParaRPr lang="en-IN" sz="20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4001C0AF-74DD-431C-85B1-53A4E012B961}"/>
              </a:ext>
            </a:extLst>
          </p:cNvPr>
          <p:cNvSpPr txBox="1">
            <a:spLocks/>
          </p:cNvSpPr>
          <p:nvPr/>
        </p:nvSpPr>
        <p:spPr>
          <a:xfrm>
            <a:off x="143339" y="155309"/>
            <a:ext cx="11251492" cy="585392"/>
          </a:xfrm>
          <a:prstGeom prst="rect">
            <a:avLst/>
          </a:prstGeom>
        </p:spPr>
        <p:txBody>
          <a:bodyPr vert="horz" lIns="91440" tIns="45720" rIns="91440" bIns="45720" rtlCol="0" anchor="t">
            <a:normAutofit fontScale="90000" lnSpcReduction="10000"/>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Early Stopping</a:t>
            </a:r>
          </a:p>
        </p:txBody>
      </p:sp>
      <p:pic>
        <p:nvPicPr>
          <p:cNvPr id="3074" name="Picture 2" descr="Graph representing early stopping in a neural network">
            <a:extLst>
              <a:ext uri="{FF2B5EF4-FFF2-40B4-BE49-F238E27FC236}">
                <a16:creationId xmlns:a16="http://schemas.microsoft.com/office/drawing/2014/main" id="{0546E3B5-5670-4C55-9D5D-9B3EF4749E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3335" y="155309"/>
            <a:ext cx="4310959" cy="349187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A558C26E-76CA-4661-BE17-C4011F85C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6848" y="3859037"/>
            <a:ext cx="4077446" cy="2843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351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325</TotalTime>
  <Words>2791</Words>
  <Application>Microsoft Office PowerPoint</Application>
  <PresentationFormat>Widescreen</PresentationFormat>
  <Paragraphs>314</Paragraphs>
  <Slides>26</Slides>
  <Notes>12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Arial</vt:lpstr>
      <vt:lpstr>Calibri</vt:lpstr>
      <vt:lpstr>Calibri Light</vt:lpstr>
      <vt:lpstr>Cambria</vt:lpstr>
      <vt:lpstr>Cambria Math</vt:lpstr>
      <vt:lpstr>Times New Roman</vt:lpstr>
      <vt:lpstr>Wingdings</vt:lpstr>
      <vt:lpstr>Office Theme</vt:lpstr>
      <vt:lpstr>1_Office Theme</vt:lpstr>
      <vt:lpstr>Artificial Intelligence and Machine Learning</vt:lpstr>
      <vt:lpstr>PowerPoint Presentation</vt:lpstr>
      <vt:lpstr>Activation Functions</vt:lpstr>
      <vt:lpstr>Activation Functions</vt:lpstr>
      <vt:lpstr>Step-wise Activation Function</vt:lpstr>
      <vt:lpstr>Linear Activation Function</vt:lpstr>
      <vt:lpstr>Non-Linear Activation Function</vt:lpstr>
      <vt:lpstr>Common Non-Linear Activation Functions</vt:lpstr>
      <vt:lpstr>Sigmoid (Logistic) Function</vt:lpstr>
      <vt:lpstr>PowerPoint Presentation</vt:lpstr>
      <vt:lpstr>Tangent Hyperbolic function(TanH) Function</vt:lpstr>
      <vt:lpstr>Rectified Linear Unit (ReLU) Function</vt:lpstr>
      <vt:lpstr>Rectified Linear Unit (ReLU) Function</vt:lpstr>
      <vt:lpstr>PowerPoint Presentation</vt:lpstr>
      <vt:lpstr>PowerPoint Presentation</vt:lpstr>
      <vt:lpstr>Leaky ReLU Function</vt:lpstr>
      <vt:lpstr>Softmax Function</vt:lpstr>
      <vt:lpstr>Softmax Function</vt:lpstr>
      <vt:lpstr>Softmax Function</vt:lpstr>
      <vt:lpstr>PowerPoint Presentation</vt:lpstr>
      <vt:lpstr>PowerPoint Presentation</vt:lpstr>
      <vt:lpstr>Sigmoid v/s Softmax</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Ishan Budhiraja</dc:creator>
  <cp:lastModifiedBy>Ishan Budhiraja</cp:lastModifiedBy>
  <cp:revision>2</cp:revision>
  <dcterms:created xsi:type="dcterms:W3CDTF">2025-09-09T10:07:03Z</dcterms:created>
  <dcterms:modified xsi:type="dcterms:W3CDTF">2025-09-11T10:25:13Z</dcterms:modified>
</cp:coreProperties>
</file>