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1"/>
  </p:sldMasterIdLst>
  <p:sldIdLst>
    <p:sldId id="256" r:id="rId2"/>
    <p:sldId id="402" r:id="rId3"/>
    <p:sldId id="403" r:id="rId4"/>
    <p:sldId id="404" r:id="rId5"/>
    <p:sldId id="408" r:id="rId6"/>
    <p:sldId id="407" r:id="rId7"/>
    <p:sldId id="276" r:id="rId8"/>
    <p:sldId id="259" r:id="rId9"/>
    <p:sldId id="406" r:id="rId10"/>
    <p:sldId id="270" r:id="rId11"/>
    <p:sldId id="409" r:id="rId12"/>
    <p:sldId id="410" r:id="rId13"/>
    <p:sldId id="263" r:id="rId14"/>
    <p:sldId id="411" r:id="rId15"/>
    <p:sldId id="272" r:id="rId16"/>
    <p:sldId id="273" r:id="rId17"/>
    <p:sldId id="274" r:id="rId18"/>
    <p:sldId id="275" r:id="rId19"/>
    <p:sldId id="267" r:id="rId20"/>
    <p:sldId id="268" r:id="rId21"/>
    <p:sldId id="269" r:id="rId22"/>
    <p:sldId id="264" r:id="rId23"/>
    <p:sldId id="26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D7368D-31D9-8101-473D-CD39E706FD22}"/>
              </a:ext>
              <a:ext uri="{C183D7F6-B498-43B3-948B-1728B52AA6E4}">
                <adec:decorative xmlns:adec="http://schemas.microsoft.com/office/drawing/2017/decorative" val="1"/>
              </a:ext>
            </a:extLst>
          </p:cNvPr>
          <p:cNvSpPr/>
          <p:nvPr/>
        </p:nvSpPr>
        <p:spPr>
          <a:xfrm>
            <a:off x="5796401" y="3378954"/>
            <a:ext cx="6394567" cy="3479046"/>
          </a:xfrm>
          <a:custGeom>
            <a:avLst/>
            <a:gdLst>
              <a:gd name="connsiteX0" fmla="*/ 5171297 w 6394567"/>
              <a:gd name="connsiteY0" fmla="*/ 284 h 3479046"/>
              <a:gd name="connsiteX1" fmla="*/ 6394290 w 6394567"/>
              <a:gd name="connsiteY1" fmla="*/ 430072 h 3479046"/>
              <a:gd name="connsiteX2" fmla="*/ 6394567 w 6394567"/>
              <a:gd name="connsiteY2" fmla="*/ 430316 h 3479046"/>
              <a:gd name="connsiteX3" fmla="*/ 6394567 w 6394567"/>
              <a:gd name="connsiteY3" fmla="*/ 3479046 h 3479046"/>
              <a:gd name="connsiteX4" fmla="*/ 0 w 6394567"/>
              <a:gd name="connsiteY4" fmla="*/ 3479046 h 3479046"/>
              <a:gd name="connsiteX5" fmla="*/ 3916974 w 6394567"/>
              <a:gd name="connsiteY5" fmla="*/ 405504 h 3479046"/>
              <a:gd name="connsiteX6" fmla="*/ 3959456 w 6394567"/>
              <a:gd name="connsiteY6" fmla="*/ 373857 h 3479046"/>
              <a:gd name="connsiteX7" fmla="*/ 5052215 w 6394567"/>
              <a:gd name="connsiteY7" fmla="*/ 1756 h 3479046"/>
              <a:gd name="connsiteX8" fmla="*/ 5171297 w 6394567"/>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39000">
                <a:schemeClr val="bg2"/>
              </a:gs>
              <a:gs pos="100000">
                <a:schemeClr val="accent1">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FF32C74-82F4-2A29-889B-EF23CEE6AA4F}"/>
              </a:ext>
            </a:extLst>
          </p:cNvPr>
          <p:cNvSpPr>
            <a:spLocks noGrp="1"/>
          </p:cNvSpPr>
          <p:nvPr>
            <p:ph type="ctrTitle"/>
          </p:nvPr>
        </p:nvSpPr>
        <p:spPr>
          <a:xfrm>
            <a:off x="1066801" y="1122363"/>
            <a:ext cx="6211185" cy="2305246"/>
          </a:xfrm>
        </p:spPr>
        <p:txBody>
          <a:bodyPr anchor="b">
            <a:normAutofit/>
          </a:bodyPr>
          <a:lstStyle>
            <a:lvl1pPr algn="l">
              <a:lnSpc>
                <a:spcPct val="100000"/>
              </a:lnSpc>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4ACADD6-278F-604C-8A38-BBBAFC6754E8}"/>
              </a:ext>
            </a:extLst>
          </p:cNvPr>
          <p:cNvSpPr>
            <a:spLocks noGrp="1"/>
          </p:cNvSpPr>
          <p:nvPr>
            <p:ph type="subTitle" idx="1"/>
          </p:nvPr>
        </p:nvSpPr>
        <p:spPr>
          <a:xfrm>
            <a:off x="1066802" y="3549048"/>
            <a:ext cx="5029198" cy="1956278"/>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C43946B-3F5A-C916-B62B-8D5938EA8285}"/>
              </a:ext>
            </a:extLst>
          </p:cNvPr>
          <p:cNvSpPr>
            <a:spLocks noGrp="1"/>
          </p:cNvSpPr>
          <p:nvPr>
            <p:ph type="dt" sz="half" idx="10"/>
          </p:nvPr>
        </p:nvSpPr>
        <p:spPr/>
        <p:txBody>
          <a:bodyPr/>
          <a:lstStyle/>
          <a:p>
            <a:fld id="{1E351CED-465B-40B5-ADCE-957C918F227B}" type="datetimeFigureOut">
              <a:rPr lang="en-US" smtClean="0"/>
              <a:t>9/19/2025</a:t>
            </a:fld>
            <a:endParaRPr lang="en-US"/>
          </a:p>
        </p:txBody>
      </p:sp>
      <p:sp>
        <p:nvSpPr>
          <p:cNvPr id="5" name="Footer Placeholder 4">
            <a:extLst>
              <a:ext uri="{FF2B5EF4-FFF2-40B4-BE49-F238E27FC236}">
                <a16:creationId xmlns:a16="http://schemas.microsoft.com/office/drawing/2014/main" id="{5986539F-2DB8-FCDA-C884-9C3CD29B8C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DAA7B3-5D3B-D493-8F6F-1FEBB8576D62}"/>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211892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A4769-9A55-AF9B-4CE4-DFA07E711CF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E45D9E-DBB4-B890-88D5-B4C03599EC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AE15260-1C0B-A965-3114-D7C40D18BDF4}"/>
              </a:ext>
            </a:extLst>
          </p:cNvPr>
          <p:cNvSpPr>
            <a:spLocks noGrp="1"/>
          </p:cNvSpPr>
          <p:nvPr>
            <p:ph type="dt" sz="half" idx="10"/>
          </p:nvPr>
        </p:nvSpPr>
        <p:spPr/>
        <p:txBody>
          <a:bodyPr/>
          <a:lstStyle/>
          <a:p>
            <a:fld id="{1E351CED-465B-40B5-ADCE-957C918F227B}" type="datetimeFigureOut">
              <a:rPr lang="en-US" smtClean="0"/>
              <a:t>9/19/2025</a:t>
            </a:fld>
            <a:endParaRPr lang="en-US"/>
          </a:p>
        </p:txBody>
      </p:sp>
      <p:sp>
        <p:nvSpPr>
          <p:cNvPr id="5" name="Footer Placeholder 4">
            <a:extLst>
              <a:ext uri="{FF2B5EF4-FFF2-40B4-BE49-F238E27FC236}">
                <a16:creationId xmlns:a16="http://schemas.microsoft.com/office/drawing/2014/main" id="{19AAF4D1-0334-3F24-69B4-06C7BD7426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8BA76D-3B8B-429D-9B32-54D6A6297C0A}"/>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806492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D8D9C414-4A2F-78AF-ED60-6130D4C563B3}"/>
              </a:ext>
            </a:extLst>
          </p:cNvPr>
          <p:cNvSpPr/>
          <p:nvPr/>
        </p:nvSpPr>
        <p:spPr>
          <a:xfrm>
            <a:off x="6284115" y="3378954"/>
            <a:ext cx="5907885" cy="3479046"/>
          </a:xfrm>
          <a:custGeom>
            <a:avLst/>
            <a:gdLst>
              <a:gd name="connsiteX0" fmla="*/ 5171297 w 5907885"/>
              <a:gd name="connsiteY0" fmla="*/ 284 h 3479046"/>
              <a:gd name="connsiteX1" fmla="*/ 5813217 w 5907885"/>
              <a:gd name="connsiteY1" fmla="*/ 114238 h 3479046"/>
              <a:gd name="connsiteX2" fmla="*/ 5907885 w 5907885"/>
              <a:gd name="connsiteY2" fmla="*/ 151524 h 3479046"/>
              <a:gd name="connsiteX3" fmla="*/ 5907885 w 5907885"/>
              <a:gd name="connsiteY3" fmla="*/ 3479046 h 3479046"/>
              <a:gd name="connsiteX4" fmla="*/ 0 w 5907885"/>
              <a:gd name="connsiteY4" fmla="*/ 3479046 h 3479046"/>
              <a:gd name="connsiteX5" fmla="*/ 3916974 w 5907885"/>
              <a:gd name="connsiteY5" fmla="*/ 405504 h 3479046"/>
              <a:gd name="connsiteX6" fmla="*/ 3959456 w 5907885"/>
              <a:gd name="connsiteY6" fmla="*/ 373857 h 3479046"/>
              <a:gd name="connsiteX7" fmla="*/ 5052215 w 5907885"/>
              <a:gd name="connsiteY7" fmla="*/ 1756 h 3479046"/>
              <a:gd name="connsiteX8" fmla="*/ 5171297 w 5907885"/>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7885" h="3479046">
                <a:moveTo>
                  <a:pt x="5171297" y="284"/>
                </a:moveTo>
                <a:cubicBezTo>
                  <a:pt x="5389485" y="3908"/>
                  <a:pt x="5606422" y="42249"/>
                  <a:pt x="5813217" y="114238"/>
                </a:cubicBezTo>
                <a:lnTo>
                  <a:pt x="5907885" y="151524"/>
                </a:lnTo>
                <a:lnTo>
                  <a:pt x="5907885"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23000">
                <a:schemeClr val="bg2"/>
              </a:gs>
              <a:gs pos="100000">
                <a:schemeClr val="accent1">
                  <a:lumMod val="60000"/>
                  <a:lumOff val="4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13410AE4-7FC7-589E-B6D3-0DA7B5FC5CE3}"/>
              </a:ext>
            </a:extLst>
          </p:cNvPr>
          <p:cNvSpPr/>
          <p:nvPr/>
        </p:nvSpPr>
        <p:spPr>
          <a:xfrm flipH="1" flipV="1">
            <a:off x="0" y="0"/>
            <a:ext cx="2923855" cy="1479128"/>
          </a:xfrm>
          <a:custGeom>
            <a:avLst/>
            <a:gdLst>
              <a:gd name="connsiteX0" fmla="*/ 2923855 w 2923855"/>
              <a:gd name="connsiteY0" fmla="*/ 1479128 h 1479128"/>
              <a:gd name="connsiteX1" fmla="*/ 0 w 2923855"/>
              <a:gd name="connsiteY1" fmla="*/ 1479128 h 1479128"/>
              <a:gd name="connsiteX2" fmla="*/ 1368245 w 2923855"/>
              <a:gd name="connsiteY2" fmla="*/ 405504 h 1479128"/>
              <a:gd name="connsiteX3" fmla="*/ 1410727 w 2923855"/>
              <a:gd name="connsiteY3" fmla="*/ 373857 h 1479128"/>
              <a:gd name="connsiteX4" fmla="*/ 2503486 w 2923855"/>
              <a:gd name="connsiteY4" fmla="*/ 1756 h 1479128"/>
              <a:gd name="connsiteX5" fmla="*/ 2622568 w 2923855"/>
              <a:gd name="connsiteY5" fmla="*/ 284 h 1479128"/>
              <a:gd name="connsiteX6" fmla="*/ 2785835 w 2923855"/>
              <a:gd name="connsiteY6" fmla="*/ 9494 h 1479128"/>
              <a:gd name="connsiteX7" fmla="*/ 2923855 w 2923855"/>
              <a:gd name="connsiteY7" fmla="*/ 28352 h 147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23855" h="1479128">
                <a:moveTo>
                  <a:pt x="2923855" y="1479128"/>
                </a:moveTo>
                <a:lnTo>
                  <a:pt x="0" y="1479128"/>
                </a:lnTo>
                <a:lnTo>
                  <a:pt x="1368245" y="405504"/>
                </a:lnTo>
                <a:lnTo>
                  <a:pt x="1410727" y="373857"/>
                </a:lnTo>
                <a:cubicBezTo>
                  <a:pt x="1742357" y="139664"/>
                  <a:pt x="2122368" y="17528"/>
                  <a:pt x="2503486" y="1756"/>
                </a:cubicBezTo>
                <a:cubicBezTo>
                  <a:pt x="2543187" y="114"/>
                  <a:pt x="2582898" y="-375"/>
                  <a:pt x="2622568" y="284"/>
                </a:cubicBezTo>
                <a:cubicBezTo>
                  <a:pt x="2677115" y="1190"/>
                  <a:pt x="2731584" y="4266"/>
                  <a:pt x="2785835" y="9494"/>
                </a:cubicBezTo>
                <a:lnTo>
                  <a:pt x="2923855" y="28352"/>
                </a:lnTo>
                <a:close/>
              </a:path>
            </a:pathLst>
          </a:custGeom>
          <a:gradFill>
            <a:gsLst>
              <a:gs pos="33000">
                <a:schemeClr val="bg2"/>
              </a:gs>
              <a:gs pos="100000">
                <a:schemeClr val="accent1">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B381CBD-08D9-3C9A-7620-24F2D6404893}"/>
              </a:ext>
            </a:extLst>
          </p:cNvPr>
          <p:cNvSpPr>
            <a:spLocks noGrp="1"/>
          </p:cNvSpPr>
          <p:nvPr>
            <p:ph type="title"/>
          </p:nvPr>
        </p:nvSpPr>
        <p:spPr>
          <a:xfrm>
            <a:off x="1066800" y="1709738"/>
            <a:ext cx="6455434" cy="2981274"/>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D5AE2B-1716-CEEC-73F8-E81F59192562}"/>
              </a:ext>
            </a:extLst>
          </p:cNvPr>
          <p:cNvSpPr>
            <a:spLocks noGrp="1"/>
          </p:cNvSpPr>
          <p:nvPr>
            <p:ph type="body" idx="1"/>
          </p:nvPr>
        </p:nvSpPr>
        <p:spPr>
          <a:xfrm>
            <a:off x="1066800" y="4759252"/>
            <a:ext cx="5397260" cy="955748"/>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CF3052-6EE8-979F-04FB-1B8DF81F29B9}"/>
              </a:ext>
            </a:extLst>
          </p:cNvPr>
          <p:cNvSpPr>
            <a:spLocks noGrp="1"/>
          </p:cNvSpPr>
          <p:nvPr>
            <p:ph type="dt" sz="half" idx="10"/>
          </p:nvPr>
        </p:nvSpPr>
        <p:spPr/>
        <p:txBody>
          <a:bodyPr/>
          <a:lstStyle/>
          <a:p>
            <a:fld id="{1E351CED-465B-40B5-ADCE-957C918F227B}" type="datetimeFigureOut">
              <a:rPr lang="en-US" smtClean="0"/>
              <a:t>9/19/2025</a:t>
            </a:fld>
            <a:endParaRPr lang="en-US"/>
          </a:p>
        </p:txBody>
      </p:sp>
      <p:sp>
        <p:nvSpPr>
          <p:cNvPr id="5" name="Footer Placeholder 4">
            <a:extLst>
              <a:ext uri="{FF2B5EF4-FFF2-40B4-BE49-F238E27FC236}">
                <a16:creationId xmlns:a16="http://schemas.microsoft.com/office/drawing/2014/main" id="{7D986285-161A-6869-27C2-0A159C2344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7ED64F-5DAB-238D-C34A-1DCCB12221DD}"/>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4014799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484D0-7460-7B08-F1EE-96EABE40212A}"/>
              </a:ext>
            </a:extLst>
          </p:cNvPr>
          <p:cNvSpPr>
            <a:spLocks noGrp="1"/>
          </p:cNvSpPr>
          <p:nvPr>
            <p:ph type="title"/>
          </p:nvPr>
        </p:nvSpPr>
        <p:spPr>
          <a:xfrm>
            <a:off x="1066799" y="936841"/>
            <a:ext cx="10092477" cy="95366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80B7F9-8ECB-7079-A11E-51D3903E2B1A}"/>
              </a:ext>
            </a:extLst>
          </p:cNvPr>
          <p:cNvSpPr>
            <a:spLocks noGrp="1"/>
          </p:cNvSpPr>
          <p:nvPr>
            <p:ph sz="half" idx="1"/>
          </p:nvPr>
        </p:nvSpPr>
        <p:spPr>
          <a:xfrm>
            <a:off x="1066800" y="2117341"/>
            <a:ext cx="4809482" cy="3760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4E97161-CAF5-CA48-D814-7ACD43AB99E1}"/>
              </a:ext>
            </a:extLst>
          </p:cNvPr>
          <p:cNvSpPr>
            <a:spLocks noGrp="1"/>
          </p:cNvSpPr>
          <p:nvPr>
            <p:ph sz="half" idx="2"/>
          </p:nvPr>
        </p:nvSpPr>
        <p:spPr>
          <a:xfrm>
            <a:off x="6349795" y="2117341"/>
            <a:ext cx="4809482" cy="3760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23BD680-4E7A-5155-3CAE-6BD44EE8BA83}"/>
              </a:ext>
            </a:extLst>
          </p:cNvPr>
          <p:cNvSpPr>
            <a:spLocks noGrp="1"/>
          </p:cNvSpPr>
          <p:nvPr>
            <p:ph type="dt" sz="half" idx="10"/>
          </p:nvPr>
        </p:nvSpPr>
        <p:spPr/>
        <p:txBody>
          <a:bodyPr/>
          <a:lstStyle/>
          <a:p>
            <a:fld id="{1E351CED-465B-40B5-ADCE-957C918F227B}" type="datetimeFigureOut">
              <a:rPr lang="en-US" smtClean="0"/>
              <a:t>9/19/2025</a:t>
            </a:fld>
            <a:endParaRPr lang="en-US"/>
          </a:p>
        </p:txBody>
      </p:sp>
      <p:sp>
        <p:nvSpPr>
          <p:cNvPr id="6" name="Footer Placeholder 5">
            <a:extLst>
              <a:ext uri="{FF2B5EF4-FFF2-40B4-BE49-F238E27FC236}">
                <a16:creationId xmlns:a16="http://schemas.microsoft.com/office/drawing/2014/main" id="{4F6A152D-EFF2-B3AA-3F25-14E113673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BD6032-FD7A-BFFD-9BE5-48EDBEFBD147}"/>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472427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47F4D-4855-340E-03F3-4860885EC671}"/>
              </a:ext>
            </a:extLst>
          </p:cNvPr>
          <p:cNvSpPr>
            <a:spLocks noGrp="1"/>
          </p:cNvSpPr>
          <p:nvPr>
            <p:ph type="title"/>
          </p:nvPr>
        </p:nvSpPr>
        <p:spPr>
          <a:xfrm>
            <a:off x="1066800" y="963283"/>
            <a:ext cx="10096500" cy="91600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3CEB472-7426-C288-B5F6-0A1232DCED65}"/>
              </a:ext>
            </a:extLst>
          </p:cNvPr>
          <p:cNvSpPr>
            <a:spLocks noGrp="1"/>
          </p:cNvSpPr>
          <p:nvPr>
            <p:ph type="body" idx="1"/>
          </p:nvPr>
        </p:nvSpPr>
        <p:spPr>
          <a:xfrm>
            <a:off x="1066801" y="1879287"/>
            <a:ext cx="4739628" cy="582117"/>
          </a:xfrm>
        </p:spPr>
        <p:txBody>
          <a:bodyPr anchor="b">
            <a:noAutofit/>
          </a:bodyPr>
          <a:lstStyle>
            <a:lvl1pPr marL="0" indent="0">
              <a:buNone/>
              <a:defRPr sz="1400" b="1" cap="all" spc="2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194F9C-B6FA-97C3-F618-0CF956CB53B2}"/>
              </a:ext>
            </a:extLst>
          </p:cNvPr>
          <p:cNvSpPr>
            <a:spLocks noGrp="1"/>
          </p:cNvSpPr>
          <p:nvPr>
            <p:ph sz="half" idx="2"/>
          </p:nvPr>
        </p:nvSpPr>
        <p:spPr>
          <a:xfrm>
            <a:off x="1066801" y="2505075"/>
            <a:ext cx="4739628" cy="3389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F5665C-7910-AFA2-350F-42C06ED5AF47}"/>
              </a:ext>
            </a:extLst>
          </p:cNvPr>
          <p:cNvSpPr>
            <a:spLocks noGrp="1"/>
          </p:cNvSpPr>
          <p:nvPr>
            <p:ph type="body" sz="quarter" idx="3"/>
          </p:nvPr>
        </p:nvSpPr>
        <p:spPr>
          <a:xfrm>
            <a:off x="6400330" y="1879287"/>
            <a:ext cx="4762970" cy="582117"/>
          </a:xfrm>
        </p:spPr>
        <p:txBody>
          <a:bodyPr anchor="b">
            <a:noAutofit/>
          </a:bodyPr>
          <a:lstStyle>
            <a:lvl1pPr marL="0" indent="0">
              <a:buNone/>
              <a:defRPr sz="1400" b="1" cap="all" spc="2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71352E-1DE0-F0CD-6F81-1D8FF59C2B0D}"/>
              </a:ext>
            </a:extLst>
          </p:cNvPr>
          <p:cNvSpPr>
            <a:spLocks noGrp="1"/>
          </p:cNvSpPr>
          <p:nvPr>
            <p:ph sz="quarter" idx="4"/>
          </p:nvPr>
        </p:nvSpPr>
        <p:spPr>
          <a:xfrm>
            <a:off x="6400330" y="2505075"/>
            <a:ext cx="4762970" cy="3389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38F7E4-7D9E-4736-3269-4F0C46996125}"/>
              </a:ext>
            </a:extLst>
          </p:cNvPr>
          <p:cNvSpPr>
            <a:spLocks noGrp="1"/>
          </p:cNvSpPr>
          <p:nvPr>
            <p:ph type="dt" sz="half" idx="10"/>
          </p:nvPr>
        </p:nvSpPr>
        <p:spPr/>
        <p:txBody>
          <a:bodyPr/>
          <a:lstStyle/>
          <a:p>
            <a:fld id="{1E351CED-465B-40B5-ADCE-957C918F227B}" type="datetimeFigureOut">
              <a:rPr lang="en-US" smtClean="0"/>
              <a:t>9/19/2025</a:t>
            </a:fld>
            <a:endParaRPr lang="en-US"/>
          </a:p>
        </p:txBody>
      </p:sp>
      <p:sp>
        <p:nvSpPr>
          <p:cNvPr id="8" name="Footer Placeholder 7">
            <a:extLst>
              <a:ext uri="{FF2B5EF4-FFF2-40B4-BE49-F238E27FC236}">
                <a16:creationId xmlns:a16="http://schemas.microsoft.com/office/drawing/2014/main" id="{218386CF-9A84-8D2A-BC47-C951DD9949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980844D-FE1F-49E7-3BBD-527FB72ECD1D}"/>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290165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F691C-93A5-1364-00A9-A470C289F365}"/>
              </a:ext>
            </a:extLst>
          </p:cNvPr>
          <p:cNvSpPr>
            <a:spLocks noGrp="1"/>
          </p:cNvSpPr>
          <p:nvPr>
            <p:ph type="title"/>
          </p:nvPr>
        </p:nvSpPr>
        <p:spPr>
          <a:xfrm>
            <a:off x="1066800" y="1357223"/>
            <a:ext cx="8886884" cy="1043078"/>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76E055BD-4154-B9D1-0B5B-B1E3A06B6B31}"/>
              </a:ext>
            </a:extLst>
          </p:cNvPr>
          <p:cNvSpPr>
            <a:spLocks noGrp="1"/>
          </p:cNvSpPr>
          <p:nvPr>
            <p:ph type="dt" sz="half" idx="10"/>
          </p:nvPr>
        </p:nvSpPr>
        <p:spPr/>
        <p:txBody>
          <a:bodyPr/>
          <a:lstStyle/>
          <a:p>
            <a:fld id="{1E351CED-465B-40B5-ADCE-957C918F227B}" type="datetimeFigureOut">
              <a:rPr lang="en-US" smtClean="0"/>
              <a:t>9/19/2025</a:t>
            </a:fld>
            <a:endParaRPr lang="en-US"/>
          </a:p>
        </p:txBody>
      </p:sp>
      <p:sp>
        <p:nvSpPr>
          <p:cNvPr id="4" name="Footer Placeholder 3">
            <a:extLst>
              <a:ext uri="{FF2B5EF4-FFF2-40B4-BE49-F238E27FC236}">
                <a16:creationId xmlns:a16="http://schemas.microsoft.com/office/drawing/2014/main" id="{0C2A9E4A-03D1-7A8B-233D-014A3248F0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2CEFC4-D276-DF45-F395-F5BD2EA70114}"/>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3872059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12C0AD-76F4-FCE4-2717-0A9AA4351B6D}"/>
              </a:ext>
            </a:extLst>
          </p:cNvPr>
          <p:cNvSpPr>
            <a:spLocks noGrp="1"/>
          </p:cNvSpPr>
          <p:nvPr>
            <p:ph type="dt" sz="half" idx="10"/>
          </p:nvPr>
        </p:nvSpPr>
        <p:spPr/>
        <p:txBody>
          <a:bodyPr/>
          <a:lstStyle/>
          <a:p>
            <a:fld id="{1E351CED-465B-40B5-ADCE-957C918F227B}" type="datetimeFigureOut">
              <a:rPr lang="en-US" smtClean="0"/>
              <a:t>9/19/2025</a:t>
            </a:fld>
            <a:endParaRPr lang="en-US"/>
          </a:p>
        </p:txBody>
      </p:sp>
      <p:sp>
        <p:nvSpPr>
          <p:cNvPr id="3" name="Footer Placeholder 2">
            <a:extLst>
              <a:ext uri="{FF2B5EF4-FFF2-40B4-BE49-F238E27FC236}">
                <a16:creationId xmlns:a16="http://schemas.microsoft.com/office/drawing/2014/main" id="{BE83BB66-3F41-7F1D-5108-B3F679A88E6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AA6DA0-07AE-4BE4-B82F-7936D0E3E37D}"/>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4088508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FB75-C953-0BD0-4E2E-717767426228}"/>
              </a:ext>
            </a:extLst>
          </p:cNvPr>
          <p:cNvSpPr>
            <a:spLocks noGrp="1"/>
          </p:cNvSpPr>
          <p:nvPr>
            <p:ph type="title"/>
          </p:nvPr>
        </p:nvSpPr>
        <p:spPr>
          <a:xfrm>
            <a:off x="1066800" y="770626"/>
            <a:ext cx="3705225" cy="1286774"/>
          </a:xfrm>
        </p:spPr>
        <p:txBody>
          <a:bodyPr anchor="b">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8E1AA52-60F3-40F2-673B-5848F4253FF0}"/>
              </a:ext>
            </a:extLst>
          </p:cNvPr>
          <p:cNvSpPr>
            <a:spLocks noGrp="1"/>
          </p:cNvSpPr>
          <p:nvPr>
            <p:ph idx="1"/>
          </p:nvPr>
        </p:nvSpPr>
        <p:spPr>
          <a:xfrm>
            <a:off x="5183188" y="1075426"/>
            <a:ext cx="5980112" cy="476837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0167E8-C561-5A72-AED3-442F66DDEE31}"/>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DBFED3-7CB3-1B8B-9504-13A121CAD015}"/>
              </a:ext>
            </a:extLst>
          </p:cNvPr>
          <p:cNvSpPr>
            <a:spLocks noGrp="1"/>
          </p:cNvSpPr>
          <p:nvPr>
            <p:ph type="dt" sz="half" idx="10"/>
          </p:nvPr>
        </p:nvSpPr>
        <p:spPr/>
        <p:txBody>
          <a:bodyPr/>
          <a:lstStyle/>
          <a:p>
            <a:fld id="{1E351CED-465B-40B5-ADCE-957C918F227B}" type="datetimeFigureOut">
              <a:rPr lang="en-US" smtClean="0"/>
              <a:t>9/19/2025</a:t>
            </a:fld>
            <a:endParaRPr lang="en-US"/>
          </a:p>
        </p:txBody>
      </p:sp>
      <p:sp>
        <p:nvSpPr>
          <p:cNvPr id="6" name="Footer Placeholder 5">
            <a:extLst>
              <a:ext uri="{FF2B5EF4-FFF2-40B4-BE49-F238E27FC236}">
                <a16:creationId xmlns:a16="http://schemas.microsoft.com/office/drawing/2014/main" id="{152456C9-19A0-4441-B1AF-B7AFBF642F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8898EA-84CC-411C-0012-D314953696B9}"/>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898394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1E10-1458-2553-05B4-313F7E26D210}"/>
              </a:ext>
            </a:extLst>
          </p:cNvPr>
          <p:cNvSpPr>
            <a:spLocks noGrp="1"/>
          </p:cNvSpPr>
          <p:nvPr>
            <p:ph type="title"/>
          </p:nvPr>
        </p:nvSpPr>
        <p:spPr>
          <a:xfrm>
            <a:off x="1066800" y="782128"/>
            <a:ext cx="3705225" cy="1275272"/>
          </a:xfrm>
        </p:spPr>
        <p:txBody>
          <a:bodyPr anchor="b">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3C0F677-F177-6DED-1920-685B9D9FF254}"/>
              </a:ext>
            </a:extLst>
          </p:cNvPr>
          <p:cNvSpPr>
            <a:spLocks noGrp="1"/>
          </p:cNvSpPr>
          <p:nvPr>
            <p:ph type="pic" idx="1"/>
          </p:nvPr>
        </p:nvSpPr>
        <p:spPr>
          <a:xfrm>
            <a:off x="5183188" y="1143000"/>
            <a:ext cx="5980112"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C4D1CB1-2109-480E-8904-4077C94D6E7D}"/>
              </a:ext>
            </a:extLst>
          </p:cNvPr>
          <p:cNvSpPr>
            <a:spLocks noGrp="1"/>
          </p:cNvSpPr>
          <p:nvPr>
            <p:ph type="body" sz="half" idx="2"/>
          </p:nvPr>
        </p:nvSpPr>
        <p:spPr>
          <a:xfrm>
            <a:off x="1066800" y="2057400"/>
            <a:ext cx="3705225"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B0DB38-7CB9-2140-BC21-6D2E7DD0B6B5}"/>
              </a:ext>
            </a:extLst>
          </p:cNvPr>
          <p:cNvSpPr>
            <a:spLocks noGrp="1"/>
          </p:cNvSpPr>
          <p:nvPr>
            <p:ph type="dt" sz="half" idx="10"/>
          </p:nvPr>
        </p:nvSpPr>
        <p:spPr/>
        <p:txBody>
          <a:bodyPr/>
          <a:lstStyle/>
          <a:p>
            <a:fld id="{1E351CED-465B-40B5-ADCE-957C918F227B}" type="datetimeFigureOut">
              <a:rPr lang="en-US" smtClean="0"/>
              <a:t>9/19/2025</a:t>
            </a:fld>
            <a:endParaRPr lang="en-US"/>
          </a:p>
        </p:txBody>
      </p:sp>
      <p:sp>
        <p:nvSpPr>
          <p:cNvPr id="6" name="Footer Placeholder 5">
            <a:extLst>
              <a:ext uri="{FF2B5EF4-FFF2-40B4-BE49-F238E27FC236}">
                <a16:creationId xmlns:a16="http://schemas.microsoft.com/office/drawing/2014/main" id="{C7B448AD-3B1D-4B5E-CAB9-BB5FD2CDEB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EEF53D-CF5A-87A2-E973-3B8CCDEBAA2B}"/>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224981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50D2E-0561-F284-F89A-AAE3CD09AC24}"/>
              </a:ext>
            </a:extLst>
          </p:cNvPr>
          <p:cNvSpPr>
            <a:spLocks noGrp="1"/>
          </p:cNvSpPr>
          <p:nvPr>
            <p:ph type="title"/>
          </p:nvPr>
        </p:nvSpPr>
        <p:spPr>
          <a:xfrm>
            <a:off x="1066800" y="936841"/>
            <a:ext cx="10239338" cy="953669"/>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657C4C-16EC-2477-6332-830F53011D33}"/>
              </a:ext>
            </a:extLst>
          </p:cNvPr>
          <p:cNvSpPr>
            <a:spLocks noGrp="1"/>
          </p:cNvSpPr>
          <p:nvPr>
            <p:ph type="body" orient="vert" idx="1"/>
          </p:nvPr>
        </p:nvSpPr>
        <p:spPr>
          <a:xfrm>
            <a:off x="1069848" y="2139696"/>
            <a:ext cx="10239338" cy="367768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0940D3-6996-1C08-F1AF-87C354657912}"/>
              </a:ext>
            </a:extLst>
          </p:cNvPr>
          <p:cNvSpPr>
            <a:spLocks noGrp="1"/>
          </p:cNvSpPr>
          <p:nvPr>
            <p:ph type="dt" sz="half" idx="10"/>
          </p:nvPr>
        </p:nvSpPr>
        <p:spPr/>
        <p:txBody>
          <a:bodyPr/>
          <a:lstStyle/>
          <a:p>
            <a:fld id="{1E351CED-465B-40B5-ADCE-957C918F227B}" type="datetimeFigureOut">
              <a:rPr lang="en-US" smtClean="0"/>
              <a:t>9/19/2025</a:t>
            </a:fld>
            <a:endParaRPr lang="en-US"/>
          </a:p>
        </p:txBody>
      </p:sp>
      <p:sp>
        <p:nvSpPr>
          <p:cNvPr id="5" name="Footer Placeholder 4">
            <a:extLst>
              <a:ext uri="{FF2B5EF4-FFF2-40B4-BE49-F238E27FC236}">
                <a16:creationId xmlns:a16="http://schemas.microsoft.com/office/drawing/2014/main" id="{4C3676C3-588F-B636-8CE0-AA2CBFBCE9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CEF8A9-EB1E-B344-A4B8-B58D0633630B}"/>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819788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EF3A28-33E4-2796-AE7A-1234569F5CE0}"/>
              </a:ext>
            </a:extLst>
          </p:cNvPr>
          <p:cNvSpPr>
            <a:spLocks noGrp="1"/>
          </p:cNvSpPr>
          <p:nvPr>
            <p:ph type="title" orient="vert"/>
          </p:nvPr>
        </p:nvSpPr>
        <p:spPr>
          <a:xfrm>
            <a:off x="8844950" y="1081177"/>
            <a:ext cx="2508849" cy="463382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D185FC-2BBB-E997-A5CD-F2C6CF6B7C68}"/>
              </a:ext>
            </a:extLst>
          </p:cNvPr>
          <p:cNvSpPr>
            <a:spLocks noGrp="1"/>
          </p:cNvSpPr>
          <p:nvPr>
            <p:ph type="body" orient="vert" idx="1"/>
          </p:nvPr>
        </p:nvSpPr>
        <p:spPr>
          <a:xfrm>
            <a:off x="1066800" y="1081177"/>
            <a:ext cx="7505700" cy="46338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E314B3C-96CD-071C-C2AD-2C7E04F819C0}"/>
              </a:ext>
            </a:extLst>
          </p:cNvPr>
          <p:cNvSpPr>
            <a:spLocks noGrp="1"/>
          </p:cNvSpPr>
          <p:nvPr>
            <p:ph type="dt" sz="half" idx="10"/>
          </p:nvPr>
        </p:nvSpPr>
        <p:spPr/>
        <p:txBody>
          <a:bodyPr/>
          <a:lstStyle/>
          <a:p>
            <a:fld id="{1E351CED-465B-40B5-ADCE-957C918F227B}" type="datetimeFigureOut">
              <a:rPr lang="en-US" smtClean="0"/>
              <a:t>9/19/2025</a:t>
            </a:fld>
            <a:endParaRPr lang="en-US"/>
          </a:p>
        </p:txBody>
      </p:sp>
      <p:sp>
        <p:nvSpPr>
          <p:cNvPr id="5" name="Footer Placeholder 4">
            <a:extLst>
              <a:ext uri="{FF2B5EF4-FFF2-40B4-BE49-F238E27FC236}">
                <a16:creationId xmlns:a16="http://schemas.microsoft.com/office/drawing/2014/main" id="{F5AA2B04-F5E0-C5A3-C77D-6AE9A9E913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155BC2-C712-C4A4-50EC-E10D88344310}"/>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3711729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1F4A25-A386-9574-775C-E5E5F9FC352A}"/>
              </a:ext>
            </a:extLst>
          </p:cNvPr>
          <p:cNvSpPr>
            <a:spLocks noGrp="1"/>
          </p:cNvSpPr>
          <p:nvPr>
            <p:ph type="title"/>
          </p:nvPr>
        </p:nvSpPr>
        <p:spPr>
          <a:xfrm>
            <a:off x="1066800" y="936841"/>
            <a:ext cx="8886884" cy="95366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4F7885F-2B7B-74DB-9996-E0ACEBC9DB25}"/>
              </a:ext>
            </a:extLst>
          </p:cNvPr>
          <p:cNvSpPr>
            <a:spLocks noGrp="1"/>
          </p:cNvSpPr>
          <p:nvPr>
            <p:ph type="body" idx="1"/>
          </p:nvPr>
        </p:nvSpPr>
        <p:spPr>
          <a:xfrm>
            <a:off x="1069848" y="2139696"/>
            <a:ext cx="8883836" cy="36776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804F519-BA47-2B81-CC1C-7E1F119EC69E}"/>
              </a:ext>
            </a:extLst>
          </p:cNvPr>
          <p:cNvSpPr>
            <a:spLocks noGrp="1"/>
          </p:cNvSpPr>
          <p:nvPr>
            <p:ph type="dt" sz="half" idx="2"/>
          </p:nvPr>
        </p:nvSpPr>
        <p:spPr>
          <a:xfrm rot="5400000">
            <a:off x="10477379" y="4629744"/>
            <a:ext cx="2653508" cy="365125"/>
          </a:xfrm>
          <a:prstGeom prst="rect">
            <a:avLst/>
          </a:prstGeom>
        </p:spPr>
        <p:txBody>
          <a:bodyPr vert="horz" lIns="91440" tIns="45720" rIns="91440" bIns="45720" rtlCol="0" anchor="ctr"/>
          <a:lstStyle>
            <a:lvl1pPr algn="r">
              <a:defRPr sz="900">
                <a:solidFill>
                  <a:schemeClr val="tx1"/>
                </a:solidFill>
              </a:defRPr>
            </a:lvl1pPr>
          </a:lstStyle>
          <a:p>
            <a:fld id="{1E351CED-465B-40B5-ADCE-957C918F227B}" type="datetimeFigureOut">
              <a:rPr lang="en-US" smtClean="0"/>
              <a:t>9/19/2025</a:t>
            </a:fld>
            <a:endParaRPr lang="en-US"/>
          </a:p>
        </p:txBody>
      </p:sp>
      <p:sp>
        <p:nvSpPr>
          <p:cNvPr id="5" name="Footer Placeholder 4">
            <a:extLst>
              <a:ext uri="{FF2B5EF4-FFF2-40B4-BE49-F238E27FC236}">
                <a16:creationId xmlns:a16="http://schemas.microsoft.com/office/drawing/2014/main" id="{BE952D7B-C352-1630-4C3D-7D5983C04D4A}"/>
              </a:ext>
            </a:extLst>
          </p:cNvPr>
          <p:cNvSpPr>
            <a:spLocks noGrp="1"/>
          </p:cNvSpPr>
          <p:nvPr>
            <p:ph type="ftr" sz="quarter" idx="3"/>
          </p:nvPr>
        </p:nvSpPr>
        <p:spPr>
          <a:xfrm>
            <a:off x="8610602" y="6318446"/>
            <a:ext cx="2743198" cy="365125"/>
          </a:xfrm>
          <a:prstGeom prst="rect">
            <a:avLst/>
          </a:prstGeom>
        </p:spPr>
        <p:txBody>
          <a:bodyPr vert="horz" lIns="91440" tIns="45720" rIns="91440" bIns="45720" rtlCol="0" anchor="ctr"/>
          <a:lstStyle>
            <a:lvl1pPr algn="r">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F96E04F0-DF9B-480B-CC46-BAE7A81FB7E6}"/>
              </a:ext>
            </a:extLst>
          </p:cNvPr>
          <p:cNvSpPr>
            <a:spLocks noGrp="1"/>
          </p:cNvSpPr>
          <p:nvPr>
            <p:ph type="sldNum" sz="quarter" idx="4"/>
          </p:nvPr>
        </p:nvSpPr>
        <p:spPr>
          <a:xfrm>
            <a:off x="11353800" y="6318446"/>
            <a:ext cx="615696" cy="365125"/>
          </a:xfrm>
          <a:prstGeom prst="rect">
            <a:avLst/>
          </a:prstGeom>
        </p:spPr>
        <p:txBody>
          <a:bodyPr vert="horz" lIns="91440" tIns="45720" rIns="91440" bIns="45720" rtlCol="0" anchor="ctr"/>
          <a:lstStyle>
            <a:lvl1pPr algn="r">
              <a:defRPr sz="1600" b="1">
                <a:solidFill>
                  <a:schemeClr val="tx1"/>
                </a:solidFill>
              </a:defRPr>
            </a:lvl1pPr>
          </a:lstStyle>
          <a:p>
            <a:fld id="{5A33CB2A-1702-4C1D-9CC4-8D472D39F19E}" type="slidenum">
              <a:rPr lang="en-US" smtClean="0"/>
              <a:t>‹#›</a:t>
            </a:fld>
            <a:endParaRPr lang="en-US"/>
          </a:p>
        </p:txBody>
      </p:sp>
    </p:spTree>
    <p:extLst>
      <p:ext uri="{BB962C8B-B14F-4D97-AF65-F5344CB8AC3E}">
        <p14:creationId xmlns:p14="http://schemas.microsoft.com/office/powerpoint/2010/main" val="231616949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08" r:id="rId6"/>
    <p:sldLayoutId id="2147483704" r:id="rId7"/>
    <p:sldLayoutId id="2147483705" r:id="rId8"/>
    <p:sldLayoutId id="2147483706" r:id="rId9"/>
    <p:sldLayoutId id="2147483707" r:id="rId10"/>
    <p:sldLayoutId id="2147483709" r:id="rId11"/>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2.bin"/><Relationship Id="rId4" Type="http://schemas.openxmlformats.org/officeDocument/2006/relationships/image" Target="../media/image4.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F049F8-87E1-403E-2A50-2F4544BF8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4D59459B-0E03-6E72-C139-364E448404D4}"/>
              </a:ext>
            </a:extLst>
          </p:cNvPr>
          <p:cNvPicPr>
            <a:picLocks noChangeAspect="1"/>
          </p:cNvPicPr>
          <p:nvPr/>
        </p:nvPicPr>
        <p:blipFill>
          <a:blip r:embed="rId2"/>
          <a:srcRect t="8945" b="34805"/>
          <a:stretch/>
        </p:blipFill>
        <p:spPr>
          <a:xfrm>
            <a:off x="20" y="10"/>
            <a:ext cx="12191979" cy="6857989"/>
          </a:xfrm>
          <a:prstGeom prst="rect">
            <a:avLst/>
          </a:prstGeom>
        </p:spPr>
      </p:pic>
      <p:sp>
        <p:nvSpPr>
          <p:cNvPr id="10" name="Freeform: Shape 9">
            <a:extLst>
              <a:ext uri="{FF2B5EF4-FFF2-40B4-BE49-F238E27FC236}">
                <a16:creationId xmlns:a16="http://schemas.microsoft.com/office/drawing/2014/main" id="{DD29B6E1-6E86-A1A0-2491-E5B84B3AAD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H="1">
            <a:off x="1035555" y="1445436"/>
            <a:ext cx="11191887" cy="5509960"/>
          </a:xfrm>
          <a:custGeom>
            <a:avLst/>
            <a:gdLst>
              <a:gd name="connsiteX0" fmla="*/ 75794 w 11191887"/>
              <a:gd name="connsiteY0" fmla="*/ 5509960 h 5509960"/>
              <a:gd name="connsiteX1" fmla="*/ 11191887 w 11191887"/>
              <a:gd name="connsiteY1" fmla="*/ 5315928 h 5509960"/>
              <a:gd name="connsiteX2" fmla="*/ 5163097 w 11191887"/>
              <a:gd name="connsiteY2" fmla="*/ 753031 h 5509960"/>
              <a:gd name="connsiteX3" fmla="*/ 5078820 w 11191887"/>
              <a:gd name="connsiteY3" fmla="*/ 692507 h 5509960"/>
              <a:gd name="connsiteX4" fmla="*/ 2926071 w 11191887"/>
              <a:gd name="connsiteY4" fmla="*/ 1150 h 5509960"/>
              <a:gd name="connsiteX5" fmla="*/ 2692814 w 11191887"/>
              <a:gd name="connsiteY5" fmla="*/ 2336 h 5509960"/>
              <a:gd name="connsiteX6" fmla="*/ 95718 w 11191887"/>
              <a:gd name="connsiteY6" fmla="*/ 1073885 h 5509960"/>
              <a:gd name="connsiteX7" fmla="*/ 0 w 11191887"/>
              <a:gd name="connsiteY7" fmla="*/ 1167726 h 550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91887" h="5509960">
                <a:moveTo>
                  <a:pt x="75794" y="5509960"/>
                </a:moveTo>
                <a:lnTo>
                  <a:pt x="11191887" y="5315928"/>
                </a:lnTo>
                <a:lnTo>
                  <a:pt x="5163097" y="753031"/>
                </a:lnTo>
                <a:lnTo>
                  <a:pt x="5078820" y="692507"/>
                </a:lnTo>
                <a:cubicBezTo>
                  <a:pt x="4421358" y="245206"/>
                  <a:pt x="3672983" y="19009"/>
                  <a:pt x="2926071" y="1150"/>
                </a:cubicBezTo>
                <a:cubicBezTo>
                  <a:pt x="2848268" y="-711"/>
                  <a:pt x="2770480" y="-310"/>
                  <a:pt x="2692814" y="2336"/>
                </a:cubicBezTo>
                <a:cubicBezTo>
                  <a:pt x="1746244" y="34591"/>
                  <a:pt x="817542" y="400481"/>
                  <a:pt x="95718" y="1073885"/>
                </a:cubicBezTo>
                <a:lnTo>
                  <a:pt x="0" y="1167726"/>
                </a:lnTo>
                <a:close/>
              </a:path>
            </a:pathLst>
          </a:custGeom>
          <a:gradFill>
            <a:gsLst>
              <a:gs pos="23000">
                <a:schemeClr val="bg2">
                  <a:alpha val="68000"/>
                </a:schemeClr>
              </a:gs>
              <a:gs pos="100000">
                <a:schemeClr val="accent1">
                  <a:lumMod val="60000"/>
                  <a:lumOff val="40000"/>
                  <a:alpha val="78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4885766-0C53-4DBB-BB62-8472B64B0F3F}"/>
              </a:ext>
            </a:extLst>
          </p:cNvPr>
          <p:cNvSpPr>
            <a:spLocks noGrp="1"/>
          </p:cNvSpPr>
          <p:nvPr>
            <p:ph type="ctrTitle"/>
          </p:nvPr>
        </p:nvSpPr>
        <p:spPr>
          <a:xfrm>
            <a:off x="5167086" y="3092651"/>
            <a:ext cx="6604000" cy="2655006"/>
          </a:xfrm>
        </p:spPr>
        <p:txBody>
          <a:bodyPr>
            <a:normAutofit/>
          </a:bodyPr>
          <a:lstStyle/>
          <a:p>
            <a:pPr algn="ctr">
              <a:lnSpc>
                <a:spcPct val="90000"/>
              </a:lnSpc>
            </a:pPr>
            <a:r>
              <a:rPr lang="en-US" sz="4800" dirty="0"/>
              <a:t>K-Nearest Neighbor (KNN) Classification</a:t>
            </a:r>
            <a:endParaRPr lang="en-IN" sz="4800" dirty="0"/>
          </a:p>
        </p:txBody>
      </p:sp>
    </p:spTree>
    <p:extLst>
      <p:ext uri="{BB962C8B-B14F-4D97-AF65-F5344CB8AC3E}">
        <p14:creationId xmlns:p14="http://schemas.microsoft.com/office/powerpoint/2010/main" val="383564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01714"/>
            <a:ext cx="12192000" cy="801687"/>
          </a:xfrm>
        </p:spPr>
        <p:txBody>
          <a:bodyPr/>
          <a:lstStyle/>
          <a:p>
            <a:r>
              <a:rPr lang="en-US" sz="4267" dirty="0">
                <a:solidFill>
                  <a:srgbClr val="002060"/>
                </a:solidFill>
                <a:latin typeface="Cambria" pitchFamily="18" charset="0"/>
                <a:cs typeface="Times New Roman" pitchFamily="18" charset="0"/>
              </a:rPr>
              <a:t>Eager Learners v/s Lazy Learners</a:t>
            </a:r>
          </a:p>
        </p:txBody>
      </p:sp>
      <p:sp>
        <p:nvSpPr>
          <p:cNvPr id="12" name="Content Placeholder 2"/>
          <p:cNvSpPr txBox="1">
            <a:spLocks/>
          </p:cNvSpPr>
          <p:nvPr/>
        </p:nvSpPr>
        <p:spPr>
          <a:xfrm>
            <a:off x="0" y="2042632"/>
            <a:ext cx="12192000" cy="3962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Aft>
                <a:spcPts val="1600"/>
              </a:spcAft>
              <a:buFont typeface="Wingdings" panose="05000000000000000000" pitchFamily="2" charset="2"/>
              <a:buChar char="Ø"/>
            </a:pPr>
            <a:r>
              <a:rPr lang="en-US" altLang="zh-CN" dirty="0">
                <a:solidFill>
                  <a:srgbClr val="FF0000"/>
                </a:solidFill>
                <a:latin typeface="Cambria" pitchFamily="18" charset="0"/>
                <a:cs typeface="Times New Roman" pitchFamily="18" charset="0"/>
              </a:rPr>
              <a:t>Eager Learners: </a:t>
            </a:r>
            <a:r>
              <a:rPr lang="en-US" altLang="zh-CN" dirty="0">
                <a:latin typeface="Cambria" pitchFamily="18" charset="0"/>
                <a:cs typeface="Times New Roman" pitchFamily="18" charset="0"/>
              </a:rPr>
              <a:t>constructs generalization model based on training dataset before receiving new (e.g., test) tuples to classify.</a:t>
            </a:r>
            <a:endParaRPr lang="en-US" altLang="zh-CN" b="1" dirty="0">
              <a:solidFill>
                <a:srgbClr val="FF0000"/>
              </a:solidFill>
              <a:latin typeface="Cambria" pitchFamily="18" charset="0"/>
              <a:cs typeface="Times New Roman" pitchFamily="18" charset="0"/>
            </a:endParaRPr>
          </a:p>
          <a:p>
            <a:pPr algn="just">
              <a:spcAft>
                <a:spcPts val="1600"/>
              </a:spcAft>
              <a:buFont typeface="Wingdings" panose="05000000000000000000" pitchFamily="2" charset="2"/>
              <a:buChar char="Ø"/>
            </a:pPr>
            <a:r>
              <a:rPr lang="en-US" altLang="zh-CN" dirty="0">
                <a:solidFill>
                  <a:srgbClr val="FF0000"/>
                </a:solidFill>
                <a:latin typeface="Cambria" pitchFamily="18" charset="0"/>
                <a:cs typeface="Times New Roman" pitchFamily="18" charset="0"/>
              </a:rPr>
              <a:t> Lazy Learners: </a:t>
            </a:r>
            <a:r>
              <a:rPr lang="en-US" altLang="zh-CN" dirty="0">
                <a:latin typeface="Cambria" pitchFamily="18" charset="0"/>
                <a:cs typeface="Times New Roman" pitchFamily="18" charset="0"/>
              </a:rPr>
              <a:t>simply stores the training dataset (or does only minor pre-processing) and waits until it is given a test tuple.</a:t>
            </a:r>
          </a:p>
          <a:p>
            <a:pPr algn="just">
              <a:spcAft>
                <a:spcPts val="1600"/>
              </a:spcAft>
              <a:buFont typeface="Wingdings" panose="05000000000000000000" pitchFamily="2" charset="2"/>
              <a:buChar char="Ø"/>
            </a:pPr>
            <a:r>
              <a:rPr lang="en-US" altLang="zh-CN" dirty="0">
                <a:latin typeface="Cambria" pitchFamily="18" charset="0"/>
                <a:cs typeface="Times New Roman" pitchFamily="18" charset="0"/>
              </a:rPr>
              <a:t>Lazy learners store the training tuples (or instances), also referred to as </a:t>
            </a:r>
            <a:r>
              <a:rPr lang="en-US" altLang="zh-CN" dirty="0">
                <a:solidFill>
                  <a:srgbClr val="FF0000"/>
                </a:solidFill>
                <a:latin typeface="Cambria" pitchFamily="18" charset="0"/>
                <a:cs typeface="Times New Roman" pitchFamily="18" charset="0"/>
              </a:rPr>
              <a:t>instance-based learners.</a:t>
            </a:r>
          </a:p>
          <a:p>
            <a:pPr marL="0" indent="0" algn="just">
              <a:spcAft>
                <a:spcPts val="1600"/>
              </a:spcAft>
              <a:buNone/>
            </a:pPr>
            <a:r>
              <a:rPr lang="en-US" altLang="zh-CN" dirty="0">
                <a:latin typeface="Cambria" pitchFamily="18" charset="0"/>
                <a:cs typeface="Times New Roman" pitchFamily="18" charset="0"/>
              </a:rPr>
              <a:t> </a:t>
            </a:r>
          </a:p>
        </p:txBody>
      </p:sp>
    </p:spTree>
    <p:extLst>
      <p:ext uri="{BB962C8B-B14F-4D97-AF65-F5344CB8AC3E}">
        <p14:creationId xmlns:p14="http://schemas.microsoft.com/office/powerpoint/2010/main" val="1885549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01714"/>
            <a:ext cx="12192000" cy="801687"/>
          </a:xfrm>
        </p:spPr>
        <p:txBody>
          <a:bodyPr/>
          <a:lstStyle/>
          <a:p>
            <a:r>
              <a:rPr lang="en-US" altLang="en-US" sz="4267" dirty="0">
                <a:solidFill>
                  <a:srgbClr val="002060"/>
                </a:solidFill>
                <a:latin typeface="Cambria" pitchFamily="18" charset="0"/>
                <a:cs typeface="Times New Roman" pitchFamily="18" charset="0"/>
              </a:rPr>
              <a:t>k- Nearest </a:t>
            </a:r>
            <a:r>
              <a:rPr lang="en-US" altLang="en-US" sz="4267" dirty="0" err="1">
                <a:solidFill>
                  <a:srgbClr val="002060"/>
                </a:solidFill>
                <a:latin typeface="Cambria" pitchFamily="18" charset="0"/>
                <a:cs typeface="Times New Roman" pitchFamily="18" charset="0"/>
              </a:rPr>
              <a:t>Neighbour</a:t>
            </a:r>
            <a:r>
              <a:rPr lang="en-US" altLang="en-US" sz="4267" dirty="0">
                <a:solidFill>
                  <a:srgbClr val="002060"/>
                </a:solidFill>
                <a:latin typeface="Cambria" pitchFamily="18" charset="0"/>
                <a:cs typeface="Times New Roman" pitchFamily="18" charset="0"/>
              </a:rPr>
              <a:t> Classifier</a:t>
            </a:r>
            <a:endParaRPr lang="en-US" sz="4267" dirty="0">
              <a:solidFill>
                <a:srgbClr val="002060"/>
              </a:solidFill>
              <a:latin typeface="Cambria" pitchFamily="18" charset="0"/>
              <a:cs typeface="Times New Roman" pitchFamily="18" charset="0"/>
            </a:endParaRPr>
          </a:p>
        </p:txBody>
      </p:sp>
      <p:sp>
        <p:nvSpPr>
          <p:cNvPr id="12" name="Content Placeholder 2"/>
          <p:cNvSpPr txBox="1">
            <a:spLocks/>
          </p:cNvSpPr>
          <p:nvPr/>
        </p:nvSpPr>
        <p:spPr>
          <a:xfrm>
            <a:off x="0" y="2042632"/>
            <a:ext cx="12192000" cy="3962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Aft>
                <a:spcPts val="1600"/>
              </a:spcAft>
              <a:buFont typeface="Wingdings" panose="05000000000000000000" pitchFamily="2" charset="2"/>
              <a:buChar char="Ø"/>
            </a:pPr>
            <a:r>
              <a:rPr lang="en-US" altLang="zh-CN" dirty="0">
                <a:solidFill>
                  <a:srgbClr val="002060"/>
                </a:solidFill>
                <a:latin typeface="Cambria" pitchFamily="18" charset="0"/>
                <a:cs typeface="Times New Roman" pitchFamily="18" charset="0"/>
              </a:rPr>
              <a:t>Simplest classification method.</a:t>
            </a:r>
          </a:p>
          <a:p>
            <a:pPr algn="just">
              <a:spcAft>
                <a:spcPts val="1600"/>
              </a:spcAft>
              <a:buFont typeface="Wingdings" panose="05000000000000000000" pitchFamily="2" charset="2"/>
              <a:buChar char="Ø"/>
            </a:pPr>
            <a:r>
              <a:rPr lang="en-US" altLang="zh-CN" dirty="0">
                <a:solidFill>
                  <a:srgbClr val="002060"/>
                </a:solidFill>
                <a:latin typeface="Cambria" pitchFamily="18" charset="0"/>
                <a:cs typeface="Times New Roman" pitchFamily="18" charset="0"/>
              </a:rPr>
              <a:t>Instance-based classifier.</a:t>
            </a:r>
          </a:p>
          <a:p>
            <a:pPr algn="just">
              <a:spcAft>
                <a:spcPts val="1600"/>
              </a:spcAft>
              <a:buFont typeface="Wingdings" panose="05000000000000000000" pitchFamily="2" charset="2"/>
              <a:buChar char="Ø"/>
            </a:pPr>
            <a:r>
              <a:rPr lang="en-US" altLang="zh-CN" dirty="0">
                <a:solidFill>
                  <a:srgbClr val="002060"/>
                </a:solidFill>
                <a:latin typeface="Cambria" pitchFamily="18" charset="0"/>
                <a:cs typeface="Times New Roman" pitchFamily="18" charset="0"/>
              </a:rPr>
              <a:t>Less time in training, more time in testing.</a:t>
            </a:r>
          </a:p>
          <a:p>
            <a:pPr algn="just">
              <a:spcAft>
                <a:spcPts val="1600"/>
              </a:spcAft>
              <a:buFont typeface="Wingdings" panose="05000000000000000000" pitchFamily="2" charset="2"/>
              <a:buChar char="Ø"/>
            </a:pPr>
            <a:r>
              <a:rPr lang="en-US" altLang="zh-CN" dirty="0">
                <a:solidFill>
                  <a:srgbClr val="002060"/>
                </a:solidFill>
                <a:latin typeface="Cambria" pitchFamily="18" charset="0"/>
                <a:cs typeface="Times New Roman" pitchFamily="18" charset="0"/>
              </a:rPr>
              <a:t>Based on learning by analogy- that is by comparing a given test tuple with training tuples that are similar to it.</a:t>
            </a:r>
          </a:p>
          <a:p>
            <a:pPr algn="just">
              <a:spcAft>
                <a:spcPts val="1600"/>
              </a:spcAft>
              <a:buFont typeface="Wingdings" panose="05000000000000000000" pitchFamily="2" charset="2"/>
              <a:buChar char="Ø"/>
            </a:pPr>
            <a:endParaRPr lang="en-US" altLang="zh-CN" dirty="0">
              <a:solidFill>
                <a:srgbClr val="002060"/>
              </a:solidFill>
              <a:latin typeface="Cambria" pitchFamily="18" charset="0"/>
              <a:cs typeface="Times New Roman" pitchFamily="18" charset="0"/>
            </a:endParaRPr>
          </a:p>
        </p:txBody>
      </p:sp>
    </p:spTree>
    <p:extLst>
      <p:ext uri="{BB962C8B-B14F-4D97-AF65-F5344CB8AC3E}">
        <p14:creationId xmlns:p14="http://schemas.microsoft.com/office/powerpoint/2010/main" val="607379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01714"/>
            <a:ext cx="12192000" cy="801687"/>
          </a:xfrm>
        </p:spPr>
        <p:txBody>
          <a:bodyPr/>
          <a:lstStyle/>
          <a:p>
            <a:r>
              <a:rPr lang="en-US" altLang="en-US" sz="4267" dirty="0">
                <a:solidFill>
                  <a:srgbClr val="002060"/>
                </a:solidFill>
                <a:latin typeface="Cambria" pitchFamily="18" charset="0"/>
                <a:cs typeface="Times New Roman" pitchFamily="18" charset="0"/>
              </a:rPr>
              <a:t>k- Nearest </a:t>
            </a:r>
            <a:r>
              <a:rPr lang="en-US" altLang="en-US" sz="4267" dirty="0" err="1">
                <a:solidFill>
                  <a:srgbClr val="002060"/>
                </a:solidFill>
                <a:latin typeface="Cambria" pitchFamily="18" charset="0"/>
                <a:cs typeface="Times New Roman" pitchFamily="18" charset="0"/>
              </a:rPr>
              <a:t>Neighbour</a:t>
            </a:r>
            <a:r>
              <a:rPr lang="en-US" altLang="en-US" sz="4267" dirty="0">
                <a:solidFill>
                  <a:srgbClr val="002060"/>
                </a:solidFill>
                <a:latin typeface="Cambria" pitchFamily="18" charset="0"/>
                <a:cs typeface="Times New Roman" pitchFamily="18" charset="0"/>
              </a:rPr>
              <a:t> Classifier</a:t>
            </a:r>
            <a:endParaRPr lang="en-US" sz="4267" dirty="0">
              <a:solidFill>
                <a:srgbClr val="002060"/>
              </a:solidFill>
              <a:latin typeface="Cambria" pitchFamily="18" charset="0"/>
              <a:cs typeface="Times New Roman" pitchFamily="18" charset="0"/>
            </a:endParaRPr>
          </a:p>
        </p:txBody>
      </p:sp>
      <p:sp>
        <p:nvSpPr>
          <p:cNvPr id="12" name="Content Placeholder 2"/>
          <p:cNvSpPr txBox="1">
            <a:spLocks/>
          </p:cNvSpPr>
          <p:nvPr/>
        </p:nvSpPr>
        <p:spPr>
          <a:xfrm>
            <a:off x="0" y="2042632"/>
            <a:ext cx="12192000" cy="3962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Aft>
                <a:spcPts val="1600"/>
              </a:spcAft>
              <a:buFont typeface="Wingdings" panose="05000000000000000000" pitchFamily="2" charset="2"/>
              <a:buChar char="Ø"/>
            </a:pPr>
            <a:r>
              <a:rPr lang="en-US" altLang="zh-CN" dirty="0">
                <a:solidFill>
                  <a:srgbClr val="002060"/>
                </a:solidFill>
                <a:latin typeface="Cambria" pitchFamily="18" charset="0"/>
                <a:cs typeface="Times New Roman" pitchFamily="18" charset="0"/>
              </a:rPr>
              <a:t>k = 1, the unknown tuple is assigned the class label of the training tuple nearest to it.</a:t>
            </a:r>
          </a:p>
          <a:p>
            <a:pPr algn="just">
              <a:spcAft>
                <a:spcPts val="1600"/>
              </a:spcAft>
              <a:buFont typeface="Wingdings" panose="05000000000000000000" pitchFamily="2" charset="2"/>
              <a:buChar char="Ø"/>
            </a:pPr>
            <a:r>
              <a:rPr lang="en-US" altLang="zh-CN" dirty="0">
                <a:solidFill>
                  <a:srgbClr val="002060"/>
                </a:solidFill>
                <a:latin typeface="Cambria" pitchFamily="18" charset="0"/>
                <a:cs typeface="Times New Roman" pitchFamily="18" charset="0"/>
              </a:rPr>
              <a:t>When k= 3 or 5 ?</a:t>
            </a:r>
          </a:p>
          <a:p>
            <a:pPr marL="0" indent="0" algn="just">
              <a:spcAft>
                <a:spcPts val="1600"/>
              </a:spcAft>
              <a:buNone/>
            </a:pPr>
            <a:endParaRPr lang="en-US" altLang="zh-CN" dirty="0">
              <a:solidFill>
                <a:srgbClr val="002060"/>
              </a:solidFill>
              <a:latin typeface="Cambria" pitchFamily="18" charset="0"/>
              <a:cs typeface="Times New Roman" pitchFamily="18" charset="0"/>
            </a:endParaRPr>
          </a:p>
        </p:txBody>
      </p:sp>
      <p:grpSp>
        <p:nvGrpSpPr>
          <p:cNvPr id="9" name="Group 8"/>
          <p:cNvGrpSpPr/>
          <p:nvPr/>
        </p:nvGrpSpPr>
        <p:grpSpPr>
          <a:xfrm>
            <a:off x="7249516" y="2952898"/>
            <a:ext cx="3556000" cy="2914503"/>
            <a:chOff x="5638800" y="2214673"/>
            <a:chExt cx="2667000" cy="2185877"/>
          </a:xfrm>
        </p:grpSpPr>
        <p:sp>
          <p:nvSpPr>
            <p:cNvPr id="3" name="Oval 2"/>
            <p:cNvSpPr/>
            <p:nvPr/>
          </p:nvSpPr>
          <p:spPr>
            <a:xfrm>
              <a:off x="6019800" y="2214673"/>
              <a:ext cx="2286000" cy="2185877"/>
            </a:xfrm>
            <a:prstGeom prst="ellipse">
              <a:avLst/>
            </a:pr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6" name="Oval 5"/>
            <p:cNvSpPr/>
            <p:nvPr/>
          </p:nvSpPr>
          <p:spPr>
            <a:xfrm>
              <a:off x="6367130" y="2519472"/>
              <a:ext cx="1600200" cy="1576277"/>
            </a:xfrm>
            <a:prstGeom prst="ellipse">
              <a:avLst/>
            </a:prstGeom>
            <a:noFill/>
            <a:ln w="2222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5" name="TextBox 4"/>
            <p:cNvSpPr txBox="1"/>
            <p:nvPr/>
          </p:nvSpPr>
          <p:spPr>
            <a:xfrm>
              <a:off x="7299251" y="2402213"/>
              <a:ext cx="609600" cy="346249"/>
            </a:xfrm>
            <a:prstGeom prst="rect">
              <a:avLst/>
            </a:prstGeom>
            <a:noFill/>
          </p:spPr>
          <p:txBody>
            <a:bodyPr wrap="square" rtlCol="0">
              <a:spAutoFit/>
            </a:bodyPr>
            <a:lstStyle/>
            <a:p>
              <a:r>
                <a:rPr lang="en-IN" sz="2400" dirty="0"/>
                <a:t>k =3</a:t>
              </a:r>
            </a:p>
          </p:txBody>
        </p:sp>
        <p:sp>
          <p:nvSpPr>
            <p:cNvPr id="8" name="TextBox 7"/>
            <p:cNvSpPr txBox="1"/>
            <p:nvPr/>
          </p:nvSpPr>
          <p:spPr>
            <a:xfrm>
              <a:off x="5638800" y="2504994"/>
              <a:ext cx="609600" cy="346249"/>
            </a:xfrm>
            <a:prstGeom prst="rect">
              <a:avLst/>
            </a:prstGeom>
            <a:noFill/>
          </p:spPr>
          <p:txBody>
            <a:bodyPr wrap="square" rtlCol="0">
              <a:spAutoFit/>
            </a:bodyPr>
            <a:lstStyle/>
            <a:p>
              <a:r>
                <a:rPr lang="en-IN" sz="2400" dirty="0"/>
                <a:t>k =5</a:t>
              </a:r>
            </a:p>
          </p:txBody>
        </p:sp>
        <p:sp>
          <p:nvSpPr>
            <p:cNvPr id="7" name="Oval 6"/>
            <p:cNvSpPr/>
            <p:nvPr/>
          </p:nvSpPr>
          <p:spPr>
            <a:xfrm>
              <a:off x="7137812" y="3181350"/>
              <a:ext cx="121919" cy="12626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10" name="Oval 9"/>
            <p:cNvSpPr/>
            <p:nvPr/>
          </p:nvSpPr>
          <p:spPr>
            <a:xfrm>
              <a:off x="6934200" y="3533109"/>
              <a:ext cx="121919" cy="12626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11" name="Oval 10"/>
            <p:cNvSpPr/>
            <p:nvPr/>
          </p:nvSpPr>
          <p:spPr>
            <a:xfrm>
              <a:off x="7831763" y="3055090"/>
              <a:ext cx="121919" cy="12626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solidFill>
                  <a:srgbClr val="FF0000"/>
                </a:solidFill>
              </a:endParaRPr>
            </a:p>
          </p:txBody>
        </p:sp>
        <p:sp>
          <p:nvSpPr>
            <p:cNvPr id="13" name="Oval 12"/>
            <p:cNvSpPr/>
            <p:nvPr/>
          </p:nvSpPr>
          <p:spPr>
            <a:xfrm>
              <a:off x="6812281" y="2928830"/>
              <a:ext cx="121919" cy="12626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14" name="Oval 13"/>
            <p:cNvSpPr/>
            <p:nvPr/>
          </p:nvSpPr>
          <p:spPr>
            <a:xfrm>
              <a:off x="6248400" y="3533109"/>
              <a:ext cx="121919" cy="12626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15" name="Oval 14"/>
            <p:cNvSpPr/>
            <p:nvPr/>
          </p:nvSpPr>
          <p:spPr>
            <a:xfrm>
              <a:off x="8107681" y="3589150"/>
              <a:ext cx="121919" cy="12626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16" name="TextBox 15"/>
            <p:cNvSpPr txBox="1"/>
            <p:nvPr/>
          </p:nvSpPr>
          <p:spPr>
            <a:xfrm>
              <a:off x="7271426" y="2991960"/>
              <a:ext cx="332625" cy="346249"/>
            </a:xfrm>
            <a:prstGeom prst="rect">
              <a:avLst/>
            </a:prstGeom>
            <a:noFill/>
          </p:spPr>
          <p:txBody>
            <a:bodyPr wrap="square" rtlCol="0">
              <a:spAutoFit/>
            </a:bodyPr>
            <a:lstStyle/>
            <a:p>
              <a:r>
                <a:rPr lang="en-IN" sz="2400" dirty="0"/>
                <a:t>?</a:t>
              </a:r>
            </a:p>
          </p:txBody>
        </p:sp>
      </p:grpSp>
    </p:spTree>
    <p:extLst>
      <p:ext uri="{BB962C8B-B14F-4D97-AF65-F5344CB8AC3E}">
        <p14:creationId xmlns:p14="http://schemas.microsoft.com/office/powerpoint/2010/main" val="1523688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C2E09-89F3-4C36-B1EF-E534460F0694}"/>
              </a:ext>
            </a:extLst>
          </p:cNvPr>
          <p:cNvSpPr>
            <a:spLocks noGrp="1"/>
          </p:cNvSpPr>
          <p:nvPr>
            <p:ph type="title"/>
          </p:nvPr>
        </p:nvSpPr>
        <p:spPr>
          <a:xfrm>
            <a:off x="349347" y="214531"/>
            <a:ext cx="10999009" cy="1257299"/>
          </a:xfrm>
        </p:spPr>
        <p:txBody>
          <a:bodyPr vert="horz" lIns="91440" tIns="45720" rIns="91440" bIns="45720" rtlCol="0" anchor="ctr">
            <a:normAutofit/>
          </a:bodyPr>
          <a:lstStyle/>
          <a:p>
            <a:r>
              <a:rPr lang="en-US" dirty="0"/>
              <a:t>Why do we need K-NN Algorithm?</a:t>
            </a:r>
          </a:p>
        </p:txBody>
      </p:sp>
      <p:sp>
        <p:nvSpPr>
          <p:cNvPr id="5" name="TextBox 4">
            <a:extLst>
              <a:ext uri="{FF2B5EF4-FFF2-40B4-BE49-F238E27FC236}">
                <a16:creationId xmlns:a16="http://schemas.microsoft.com/office/drawing/2014/main" id="{2F90C45E-9CE5-4938-A6E3-6BBA10E7E175}"/>
              </a:ext>
            </a:extLst>
          </p:cNvPr>
          <p:cNvSpPr txBox="1"/>
          <p:nvPr/>
        </p:nvSpPr>
        <p:spPr>
          <a:xfrm>
            <a:off x="752120" y="1962440"/>
            <a:ext cx="10596237" cy="4404949"/>
          </a:xfrm>
          <a:prstGeom prst="rect">
            <a:avLst/>
          </a:prstGeom>
        </p:spPr>
        <p:txBody>
          <a:bodyPr vert="horz" lIns="91440" tIns="45720" rIns="91440" bIns="45720" rtlCol="0">
            <a:normAutofit/>
          </a:bodyPr>
          <a:lstStyle/>
          <a:p>
            <a:pPr algn="just">
              <a:buFont typeface="Arial" panose="020B0604020202020204" pitchFamily="34" charset="0"/>
              <a:buChar char="•"/>
            </a:pPr>
            <a:r>
              <a:rPr lang="en-US" sz="3600" b="0" i="0" dirty="0">
                <a:solidFill>
                  <a:srgbClr val="2B2A29"/>
                </a:solidFill>
                <a:effectLst/>
                <a:latin typeface="Times New Roman" panose="02020603050405020304" pitchFamily="18" charset="0"/>
                <a:cs typeface="Times New Roman" panose="02020603050405020304" pitchFamily="18" charset="0"/>
              </a:rPr>
              <a:t>It is simple to implement.</a:t>
            </a:r>
          </a:p>
          <a:p>
            <a:pPr algn="just">
              <a:buFont typeface="Arial" panose="020B0604020202020204" pitchFamily="34" charset="0"/>
              <a:buChar char="•"/>
            </a:pPr>
            <a:r>
              <a:rPr lang="en-US" sz="3600" b="0" i="0" dirty="0">
                <a:solidFill>
                  <a:srgbClr val="2B2A29"/>
                </a:solidFill>
                <a:effectLst/>
                <a:latin typeface="Times New Roman" panose="02020603050405020304" pitchFamily="18" charset="0"/>
                <a:cs typeface="Times New Roman" panose="02020603050405020304" pitchFamily="18" charset="0"/>
              </a:rPr>
              <a:t>It is robust to the noisy training data</a:t>
            </a:r>
          </a:p>
          <a:p>
            <a:pPr algn="just">
              <a:buFont typeface="Arial" panose="020B0604020202020204" pitchFamily="34" charset="0"/>
              <a:buChar char="•"/>
            </a:pPr>
            <a:r>
              <a:rPr lang="en-US" sz="3600" b="0" i="0" dirty="0">
                <a:solidFill>
                  <a:srgbClr val="2B2A29"/>
                </a:solidFill>
                <a:effectLst/>
                <a:latin typeface="Times New Roman" panose="02020603050405020304" pitchFamily="18" charset="0"/>
                <a:cs typeface="Times New Roman" panose="02020603050405020304" pitchFamily="18" charset="0"/>
              </a:rPr>
              <a:t>It can be more effective if the training data is large</a:t>
            </a:r>
            <a:r>
              <a:rPr lang="en-US" sz="2400" b="0" i="0" dirty="0">
                <a:solidFill>
                  <a:srgbClr val="2B2A29"/>
                </a:solidFill>
                <a:effectLst/>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6500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1A9E0-BBC8-4720-BD7B-50976F924091}"/>
              </a:ext>
            </a:extLst>
          </p:cNvPr>
          <p:cNvSpPr>
            <a:spLocks noGrp="1"/>
          </p:cNvSpPr>
          <p:nvPr>
            <p:ph type="title"/>
          </p:nvPr>
        </p:nvSpPr>
        <p:spPr>
          <a:xfrm>
            <a:off x="153292" y="76927"/>
            <a:ext cx="8886884" cy="596538"/>
          </a:xfrm>
        </p:spPr>
        <p:txBody>
          <a:bodyPr/>
          <a:lstStyle/>
          <a:p>
            <a:r>
              <a:rPr lang="en-US" dirty="0"/>
              <a:t>K-Nearest Neighbor (K-NN)</a:t>
            </a:r>
            <a:endParaRPr lang="en-IN" dirty="0"/>
          </a:p>
        </p:txBody>
      </p:sp>
      <p:sp>
        <p:nvSpPr>
          <p:cNvPr id="3" name="Content Placeholder 2">
            <a:extLst>
              <a:ext uri="{FF2B5EF4-FFF2-40B4-BE49-F238E27FC236}">
                <a16:creationId xmlns:a16="http://schemas.microsoft.com/office/drawing/2014/main" id="{224B0B12-E51A-4A2A-A9BD-2D97B8D7F251}"/>
              </a:ext>
            </a:extLst>
          </p:cNvPr>
          <p:cNvSpPr>
            <a:spLocks noGrp="1"/>
          </p:cNvSpPr>
          <p:nvPr>
            <p:ph idx="1"/>
          </p:nvPr>
        </p:nvSpPr>
        <p:spPr>
          <a:xfrm>
            <a:off x="109749" y="791028"/>
            <a:ext cx="11467207" cy="5885543"/>
          </a:xfrm>
        </p:spPr>
        <p:txBody>
          <a:bodyPr>
            <a:normAutofit fontScale="92500" lnSpcReduction="20000"/>
          </a:bodyPr>
          <a:lstStyle/>
          <a:p>
            <a:pPr algn="just">
              <a:buFont typeface="Arial" panose="020B0604020202020204" pitchFamily="34" charset="0"/>
              <a:buChar char="•"/>
            </a:pPr>
            <a:r>
              <a:rPr lang="en-US" sz="2900" b="0" i="0" dirty="0">
                <a:effectLst/>
                <a:latin typeface="Times New Roman" panose="02020603050405020304" pitchFamily="18" charset="0"/>
                <a:cs typeface="Times New Roman" panose="02020603050405020304" pitchFamily="18" charset="0"/>
              </a:rPr>
              <a:t>K-NN algorithm as Supervised Learning technique assumes the similarity between the new case/data and available cases and put the new case into the category that is most similar to the available categories.</a:t>
            </a:r>
          </a:p>
          <a:p>
            <a:pPr algn="just">
              <a:buFont typeface="Arial" panose="020B0604020202020204" pitchFamily="34" charset="0"/>
              <a:buChar char="•"/>
            </a:pPr>
            <a:r>
              <a:rPr lang="en-US" sz="2900" b="0" i="0" dirty="0">
                <a:effectLst/>
                <a:latin typeface="Times New Roman" panose="02020603050405020304" pitchFamily="18" charset="0"/>
                <a:cs typeface="Times New Roman" panose="02020603050405020304" pitchFamily="18" charset="0"/>
              </a:rPr>
              <a:t>K-NN algorithm stores all the available data and classifies a new data point based on the similarity. </a:t>
            </a:r>
          </a:p>
          <a:p>
            <a:pPr algn="just">
              <a:buFont typeface="Arial" panose="020B0604020202020204" pitchFamily="34" charset="0"/>
              <a:buChar char="•"/>
            </a:pPr>
            <a:r>
              <a:rPr lang="en-US" sz="2900" b="0" i="0" dirty="0">
                <a:effectLst/>
                <a:latin typeface="Times New Roman" panose="02020603050405020304" pitchFamily="18" charset="0"/>
                <a:cs typeface="Times New Roman" panose="02020603050405020304" pitchFamily="18" charset="0"/>
              </a:rPr>
              <a:t>K-NN algorithm can be used for Regression as well as for Classification but mostly it is used for the Classification problems.</a:t>
            </a:r>
          </a:p>
          <a:p>
            <a:pPr algn="just">
              <a:buFont typeface="Arial" panose="020B0604020202020204" pitchFamily="34" charset="0"/>
              <a:buChar char="•"/>
            </a:pPr>
            <a:r>
              <a:rPr lang="en-US" sz="2900" b="0" i="0" dirty="0">
                <a:effectLst/>
                <a:latin typeface="Times New Roman" panose="02020603050405020304" pitchFamily="18" charset="0"/>
                <a:cs typeface="Times New Roman" panose="02020603050405020304" pitchFamily="18" charset="0"/>
              </a:rPr>
              <a:t>K-NN is a </a:t>
            </a:r>
            <a:r>
              <a:rPr lang="en-US" sz="2900" b="1" i="0" dirty="0">
                <a:effectLst/>
                <a:latin typeface="Times New Roman" panose="02020603050405020304" pitchFamily="18" charset="0"/>
                <a:cs typeface="Times New Roman" panose="02020603050405020304" pitchFamily="18" charset="0"/>
              </a:rPr>
              <a:t>non-parametric algorithm</a:t>
            </a:r>
            <a:r>
              <a:rPr lang="en-US" sz="2900" b="0" i="0" dirty="0">
                <a:effectLst/>
                <a:latin typeface="Times New Roman" panose="02020603050405020304" pitchFamily="18" charset="0"/>
                <a:cs typeface="Times New Roman" panose="02020603050405020304" pitchFamily="18" charset="0"/>
              </a:rPr>
              <a:t>, which means it does not make any assumption on underlying data.</a:t>
            </a:r>
          </a:p>
          <a:p>
            <a:pPr algn="just">
              <a:buFont typeface="Arial" panose="020B0604020202020204" pitchFamily="34" charset="0"/>
              <a:buChar char="•"/>
            </a:pPr>
            <a:r>
              <a:rPr lang="en-US" sz="2900" b="0" i="0" dirty="0">
                <a:effectLst/>
                <a:latin typeface="Times New Roman" panose="02020603050405020304" pitchFamily="18" charset="0"/>
                <a:cs typeface="Times New Roman" panose="02020603050405020304" pitchFamily="18" charset="0"/>
              </a:rPr>
              <a:t>It is also called a </a:t>
            </a:r>
            <a:r>
              <a:rPr lang="en-US" sz="2900" b="1" i="0" dirty="0">
                <a:effectLst/>
                <a:latin typeface="Times New Roman" panose="02020603050405020304" pitchFamily="18" charset="0"/>
                <a:cs typeface="Times New Roman" panose="02020603050405020304" pitchFamily="18" charset="0"/>
              </a:rPr>
              <a:t>lazy learner algorithm</a:t>
            </a:r>
            <a:r>
              <a:rPr lang="en-US" sz="2900" b="0" i="0" dirty="0">
                <a:effectLst/>
                <a:latin typeface="Times New Roman" panose="02020603050405020304" pitchFamily="18" charset="0"/>
                <a:cs typeface="Times New Roman" panose="02020603050405020304" pitchFamily="18" charset="0"/>
              </a:rPr>
              <a:t> because it does not learn from the training set immediately instead it stores the dataset and at the time of classification, it performs an action on the dataset.</a:t>
            </a:r>
          </a:p>
        </p:txBody>
      </p:sp>
    </p:spTree>
    <p:extLst>
      <p:ext uri="{BB962C8B-B14F-4D97-AF65-F5344CB8AC3E}">
        <p14:creationId xmlns:p14="http://schemas.microsoft.com/office/powerpoint/2010/main" val="1956097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1A9E0-BBC8-4720-BD7B-50976F924091}"/>
              </a:ext>
            </a:extLst>
          </p:cNvPr>
          <p:cNvSpPr>
            <a:spLocks noGrp="1"/>
          </p:cNvSpPr>
          <p:nvPr>
            <p:ph type="title"/>
          </p:nvPr>
        </p:nvSpPr>
        <p:spPr>
          <a:xfrm>
            <a:off x="153292" y="76927"/>
            <a:ext cx="8886884" cy="596538"/>
          </a:xfrm>
        </p:spPr>
        <p:txBody>
          <a:bodyPr/>
          <a:lstStyle/>
          <a:p>
            <a:r>
              <a:rPr lang="en-US" dirty="0"/>
              <a:t>K-Nearest Neighbor (K-NN)</a:t>
            </a:r>
            <a:endParaRPr lang="en-IN" dirty="0"/>
          </a:p>
        </p:txBody>
      </p:sp>
      <p:pic>
        <p:nvPicPr>
          <p:cNvPr id="1026" name="Picture 2" descr="K-Nearest Neighbor(KNN) Algorithm for Machine Learning">
            <a:extLst>
              <a:ext uri="{FF2B5EF4-FFF2-40B4-BE49-F238E27FC236}">
                <a16:creationId xmlns:a16="http://schemas.microsoft.com/office/drawing/2014/main" id="{2788A04E-E505-423D-943D-978AF59BC6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3701" y="791028"/>
            <a:ext cx="5181010" cy="24327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3683366-FE4A-4FD6-A5CC-364646261CA6}"/>
              </a:ext>
            </a:extLst>
          </p:cNvPr>
          <p:cNvSpPr txBox="1"/>
          <p:nvPr/>
        </p:nvSpPr>
        <p:spPr>
          <a:xfrm>
            <a:off x="6564087" y="3264933"/>
            <a:ext cx="5518164" cy="2585323"/>
          </a:xfrm>
          <a:prstGeom prst="rect">
            <a:avLst/>
          </a:prstGeom>
          <a:noFill/>
        </p:spPr>
        <p:txBody>
          <a:bodyPr wrap="square">
            <a:spAutoFit/>
          </a:bodyPr>
          <a:lstStyle/>
          <a:p>
            <a:pPr algn="just"/>
            <a:r>
              <a:rPr lang="en-US" sz="1800" b="1" i="0" dirty="0">
                <a:effectLst/>
                <a:latin typeface="Times New Roman" panose="02020603050405020304" pitchFamily="18" charset="0"/>
                <a:cs typeface="Times New Roman" panose="02020603050405020304" pitchFamily="18" charset="0"/>
              </a:rPr>
              <a:t>Example:</a:t>
            </a:r>
            <a:r>
              <a:rPr lang="en-US" sz="1800" b="0" i="0" dirty="0">
                <a:effectLst/>
                <a:latin typeface="Times New Roman" panose="02020603050405020304" pitchFamily="18" charset="0"/>
                <a:cs typeface="Times New Roman" panose="02020603050405020304" pitchFamily="18" charset="0"/>
              </a:rPr>
              <a:t> Suppose, we have an image of a creature that looks similar to cat and dog, but we want to know either it is a cat or dog. So, for this identification, we can use the KNN algorithm, as it works on a similarity measure. </a:t>
            </a:r>
          </a:p>
          <a:p>
            <a:pPr algn="just"/>
            <a:endParaRPr lang="en-US" dirty="0">
              <a:latin typeface="Times New Roman" panose="02020603050405020304" pitchFamily="18" charset="0"/>
              <a:cs typeface="Times New Roman" panose="02020603050405020304" pitchFamily="18" charset="0"/>
            </a:endParaRPr>
          </a:p>
          <a:p>
            <a:pPr algn="just"/>
            <a:r>
              <a:rPr lang="en-US" sz="1800" b="0" i="0" dirty="0">
                <a:effectLst/>
                <a:latin typeface="Times New Roman" panose="02020603050405020304" pitchFamily="18" charset="0"/>
                <a:cs typeface="Times New Roman" panose="02020603050405020304" pitchFamily="18" charset="0"/>
              </a:rPr>
              <a:t>Our KNN model will find the similar features of the new data set to the cats and dogs' images and based on the most similar features it will put it in either cat or dog category.</a:t>
            </a:r>
          </a:p>
        </p:txBody>
      </p:sp>
      <p:pic>
        <p:nvPicPr>
          <p:cNvPr id="7" name="Picture 2" descr="K-Nearest Neighbor(KNN) Algorithm for Machine Learning">
            <a:extLst>
              <a:ext uri="{FF2B5EF4-FFF2-40B4-BE49-F238E27FC236}">
                <a16:creationId xmlns:a16="http://schemas.microsoft.com/office/drawing/2014/main" id="{52D29944-8D0B-C2AC-6266-57F4872C7CA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4063" y="1226525"/>
            <a:ext cx="5922036" cy="4404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7682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5374C-3369-4724-94E7-69F4F35E2FDF}"/>
              </a:ext>
            </a:extLst>
          </p:cNvPr>
          <p:cNvSpPr>
            <a:spLocks noGrp="1"/>
          </p:cNvSpPr>
          <p:nvPr>
            <p:ph type="title"/>
          </p:nvPr>
        </p:nvSpPr>
        <p:spPr>
          <a:xfrm>
            <a:off x="282058" y="219389"/>
            <a:ext cx="8886884" cy="953669"/>
          </a:xfrm>
        </p:spPr>
        <p:txBody>
          <a:bodyPr/>
          <a:lstStyle/>
          <a:p>
            <a:r>
              <a:rPr lang="en-US" dirty="0"/>
              <a:t>How does K-NN Works?</a:t>
            </a:r>
            <a:endParaRPr lang="en-IN" dirty="0"/>
          </a:p>
        </p:txBody>
      </p:sp>
      <p:sp>
        <p:nvSpPr>
          <p:cNvPr id="3" name="Content Placeholder 2">
            <a:extLst>
              <a:ext uri="{FF2B5EF4-FFF2-40B4-BE49-F238E27FC236}">
                <a16:creationId xmlns:a16="http://schemas.microsoft.com/office/drawing/2014/main" id="{3F9A0235-A87A-4A06-B2FD-749AA0F4CEA9}"/>
              </a:ext>
            </a:extLst>
          </p:cNvPr>
          <p:cNvSpPr>
            <a:spLocks noGrp="1"/>
          </p:cNvSpPr>
          <p:nvPr>
            <p:ph idx="1"/>
          </p:nvPr>
        </p:nvSpPr>
        <p:spPr>
          <a:xfrm>
            <a:off x="450166" y="1561513"/>
            <a:ext cx="11240086" cy="5077097"/>
          </a:xfrm>
        </p:spPr>
        <p:txBody>
          <a:bodyPr>
            <a:normAutofit/>
          </a:bodyPr>
          <a:lstStyle/>
          <a:p>
            <a:pPr algn="just"/>
            <a:r>
              <a:rPr lang="en-US" sz="2400" b="0" i="0" dirty="0">
                <a:solidFill>
                  <a:srgbClr val="2B2A29"/>
                </a:solidFill>
                <a:effectLst/>
                <a:latin typeface="Times New Roman" panose="02020603050405020304" pitchFamily="18" charset="0"/>
                <a:cs typeface="Times New Roman" panose="02020603050405020304" pitchFamily="18" charset="0"/>
              </a:rPr>
              <a:t>The K-NN working can be explained on the basis of the below algorithm:</a:t>
            </a:r>
          </a:p>
          <a:p>
            <a:pPr algn="just">
              <a:buFont typeface="Arial" panose="020B0604020202020204" pitchFamily="34" charset="0"/>
              <a:buChar char="•"/>
            </a:pPr>
            <a:r>
              <a:rPr lang="en-US" sz="2400" b="1" i="0" dirty="0">
                <a:solidFill>
                  <a:srgbClr val="2B2A29"/>
                </a:solidFill>
                <a:effectLst/>
                <a:latin typeface="Times New Roman" panose="02020603050405020304" pitchFamily="18" charset="0"/>
                <a:cs typeface="Times New Roman" panose="02020603050405020304" pitchFamily="18" charset="0"/>
              </a:rPr>
              <a:t>Step-1:</a:t>
            </a:r>
            <a:r>
              <a:rPr lang="en-US" sz="2400" b="0" i="0" dirty="0">
                <a:solidFill>
                  <a:srgbClr val="2B2A29"/>
                </a:solidFill>
                <a:effectLst/>
                <a:latin typeface="Times New Roman" panose="02020603050405020304" pitchFamily="18" charset="0"/>
                <a:cs typeface="Times New Roman" panose="02020603050405020304" pitchFamily="18" charset="0"/>
              </a:rPr>
              <a:t> Select the number K of the neighbors</a:t>
            </a:r>
          </a:p>
          <a:p>
            <a:pPr algn="just">
              <a:buFont typeface="Arial" panose="020B0604020202020204" pitchFamily="34" charset="0"/>
              <a:buChar char="•"/>
            </a:pPr>
            <a:r>
              <a:rPr lang="en-US" sz="2400" b="1" i="0" dirty="0">
                <a:solidFill>
                  <a:srgbClr val="2B2A29"/>
                </a:solidFill>
                <a:effectLst/>
                <a:latin typeface="Times New Roman" panose="02020603050405020304" pitchFamily="18" charset="0"/>
                <a:cs typeface="Times New Roman" panose="02020603050405020304" pitchFamily="18" charset="0"/>
              </a:rPr>
              <a:t>Step-2:</a:t>
            </a:r>
            <a:r>
              <a:rPr lang="en-US" sz="2400" b="0" i="0" dirty="0">
                <a:solidFill>
                  <a:srgbClr val="2B2A29"/>
                </a:solidFill>
                <a:effectLst/>
                <a:latin typeface="Times New Roman" panose="02020603050405020304" pitchFamily="18" charset="0"/>
                <a:cs typeface="Times New Roman" panose="02020603050405020304" pitchFamily="18" charset="0"/>
              </a:rPr>
              <a:t> Calculate the Euclidean/ Manhattan distance of </a:t>
            </a:r>
            <a:r>
              <a:rPr lang="en-US" sz="2400" b="1" i="0" dirty="0">
                <a:solidFill>
                  <a:srgbClr val="2B2A29"/>
                </a:solidFill>
                <a:effectLst/>
                <a:latin typeface="Times New Roman" panose="02020603050405020304" pitchFamily="18" charset="0"/>
                <a:cs typeface="Times New Roman" panose="02020603050405020304" pitchFamily="18" charset="0"/>
              </a:rPr>
              <a:t>K number of neighbors</a:t>
            </a:r>
            <a:endParaRPr lang="en-US" sz="2400" b="0" i="0" dirty="0">
              <a:solidFill>
                <a:srgbClr val="2B2A29"/>
              </a:solidFill>
              <a:effectLst/>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400" b="1" i="0" dirty="0">
                <a:solidFill>
                  <a:srgbClr val="2B2A29"/>
                </a:solidFill>
                <a:effectLst/>
                <a:latin typeface="Times New Roman" panose="02020603050405020304" pitchFamily="18" charset="0"/>
                <a:cs typeface="Times New Roman" panose="02020603050405020304" pitchFamily="18" charset="0"/>
              </a:rPr>
              <a:t>Step-3:</a:t>
            </a:r>
            <a:r>
              <a:rPr lang="en-US" sz="2400" b="0" i="0" dirty="0">
                <a:solidFill>
                  <a:srgbClr val="2B2A29"/>
                </a:solidFill>
                <a:effectLst/>
                <a:latin typeface="Times New Roman" panose="02020603050405020304" pitchFamily="18" charset="0"/>
                <a:cs typeface="Times New Roman" panose="02020603050405020304" pitchFamily="18" charset="0"/>
              </a:rPr>
              <a:t> Take the K nearest neighbors as per the calculated distance.</a:t>
            </a:r>
          </a:p>
          <a:p>
            <a:pPr algn="just">
              <a:buFont typeface="Arial" panose="020B0604020202020204" pitchFamily="34" charset="0"/>
              <a:buChar char="•"/>
            </a:pPr>
            <a:r>
              <a:rPr lang="en-US" sz="2400" b="1" i="0" dirty="0">
                <a:solidFill>
                  <a:srgbClr val="2B2A29"/>
                </a:solidFill>
                <a:effectLst/>
                <a:latin typeface="Times New Roman" panose="02020603050405020304" pitchFamily="18" charset="0"/>
                <a:cs typeface="Times New Roman" panose="02020603050405020304" pitchFamily="18" charset="0"/>
              </a:rPr>
              <a:t>Step-4:</a:t>
            </a:r>
            <a:r>
              <a:rPr lang="en-US" sz="2400" b="0" i="0" dirty="0">
                <a:solidFill>
                  <a:srgbClr val="2B2A29"/>
                </a:solidFill>
                <a:effectLst/>
                <a:latin typeface="Times New Roman" panose="02020603050405020304" pitchFamily="18" charset="0"/>
                <a:cs typeface="Times New Roman" panose="02020603050405020304" pitchFamily="18" charset="0"/>
              </a:rPr>
              <a:t> Among these k neighbors, count the number of the data points in each category.</a:t>
            </a:r>
          </a:p>
          <a:p>
            <a:pPr algn="just">
              <a:buFont typeface="Arial" panose="020B0604020202020204" pitchFamily="34" charset="0"/>
              <a:buChar char="•"/>
            </a:pPr>
            <a:r>
              <a:rPr lang="en-US" sz="2400" b="1" i="0" dirty="0">
                <a:solidFill>
                  <a:srgbClr val="2B2A29"/>
                </a:solidFill>
                <a:effectLst/>
                <a:latin typeface="Times New Roman" panose="02020603050405020304" pitchFamily="18" charset="0"/>
                <a:cs typeface="Times New Roman" panose="02020603050405020304" pitchFamily="18" charset="0"/>
              </a:rPr>
              <a:t>Step-5:</a:t>
            </a:r>
            <a:r>
              <a:rPr lang="en-US" sz="2400" b="0" i="0" dirty="0">
                <a:solidFill>
                  <a:srgbClr val="2B2A29"/>
                </a:solidFill>
                <a:effectLst/>
                <a:latin typeface="Times New Roman" panose="02020603050405020304" pitchFamily="18" charset="0"/>
                <a:cs typeface="Times New Roman" panose="02020603050405020304" pitchFamily="18" charset="0"/>
              </a:rPr>
              <a:t> Assign the new data points to that category for which the number of the neighbor is maximum.</a:t>
            </a:r>
          </a:p>
          <a:p>
            <a:pPr algn="just">
              <a:buFont typeface="Arial" panose="020B0604020202020204" pitchFamily="34" charset="0"/>
              <a:buChar char="•"/>
            </a:pPr>
            <a:r>
              <a:rPr lang="en-US" sz="2400" b="1" i="0" dirty="0">
                <a:solidFill>
                  <a:srgbClr val="2B2A29"/>
                </a:solidFill>
                <a:effectLst/>
                <a:latin typeface="Times New Roman" panose="02020603050405020304" pitchFamily="18" charset="0"/>
                <a:cs typeface="Times New Roman" panose="02020603050405020304" pitchFamily="18" charset="0"/>
              </a:rPr>
              <a:t>Step-6:</a:t>
            </a:r>
            <a:r>
              <a:rPr lang="en-US" sz="2400" b="0" i="0" dirty="0">
                <a:solidFill>
                  <a:srgbClr val="2B2A29"/>
                </a:solidFill>
                <a:effectLst/>
                <a:latin typeface="Times New Roman" panose="02020603050405020304" pitchFamily="18" charset="0"/>
                <a:cs typeface="Times New Roman" panose="02020603050405020304" pitchFamily="18" charset="0"/>
              </a:rPr>
              <a:t> </a:t>
            </a:r>
            <a:r>
              <a:rPr lang="en-US" sz="2400" dirty="0">
                <a:solidFill>
                  <a:srgbClr val="2B2A29"/>
                </a:solidFill>
                <a:latin typeface="Times New Roman" panose="02020603050405020304" pitchFamily="18" charset="0"/>
                <a:cs typeface="Times New Roman" panose="02020603050405020304" pitchFamily="18" charset="0"/>
              </a:rPr>
              <a:t>if Tie is there, so apply density weighted voting technique or nearest close point.</a:t>
            </a:r>
            <a:endParaRPr lang="en-US" sz="2400" b="0" i="0" dirty="0">
              <a:solidFill>
                <a:srgbClr val="2B2A29"/>
              </a:solidFill>
              <a:effectLst/>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0099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01714"/>
            <a:ext cx="12192000" cy="801687"/>
          </a:xfrm>
        </p:spPr>
        <p:txBody>
          <a:bodyPr/>
          <a:lstStyle/>
          <a:p>
            <a:r>
              <a:rPr lang="en-US" altLang="en-US" sz="4267" dirty="0">
                <a:solidFill>
                  <a:srgbClr val="002060"/>
                </a:solidFill>
                <a:latin typeface="Cambria" pitchFamily="18" charset="0"/>
                <a:cs typeface="Times New Roman" pitchFamily="18" charset="0"/>
              </a:rPr>
              <a:t>Closeness Measure</a:t>
            </a:r>
            <a:endParaRPr lang="en-US" sz="4267" dirty="0">
              <a:solidFill>
                <a:srgbClr val="002060"/>
              </a:solidFill>
              <a:latin typeface="Cambria" pitchFamily="18" charset="0"/>
              <a:cs typeface="Times New Roman" pitchFamily="18" charset="0"/>
            </a:endParaRPr>
          </a:p>
        </p:txBody>
      </p:sp>
      <p:sp>
        <p:nvSpPr>
          <p:cNvPr id="5" name="Content Placeholder 2"/>
          <p:cNvSpPr>
            <a:spLocks noGrp="1"/>
          </p:cNvSpPr>
          <p:nvPr>
            <p:ph idx="1"/>
          </p:nvPr>
        </p:nvSpPr>
        <p:spPr>
          <a:xfrm>
            <a:off x="0" y="2052637"/>
            <a:ext cx="12192000" cy="3916363"/>
          </a:xfrm>
        </p:spPr>
        <p:txBody>
          <a:bodyPr/>
          <a:lstStyle/>
          <a:p>
            <a:pPr algn="just">
              <a:buFont typeface="Wingdings" panose="05000000000000000000" pitchFamily="2" charset="2"/>
              <a:buChar char="Ø"/>
            </a:pPr>
            <a:r>
              <a:rPr lang="en-US" sz="3467" dirty="0">
                <a:solidFill>
                  <a:srgbClr val="002060"/>
                </a:solidFill>
                <a:latin typeface="Cambria" pitchFamily="18" charset="0"/>
                <a:cs typeface="Times New Roman" pitchFamily="18" charset="0"/>
              </a:rPr>
              <a:t> Euclidean Distance</a:t>
            </a:r>
          </a:p>
          <a:p>
            <a:pPr marL="0" indent="0">
              <a:buNone/>
            </a:pPr>
            <a:endParaRPr lang="en-US" dirty="0"/>
          </a:p>
          <a:p>
            <a:pPr marL="0" indent="0">
              <a:buNone/>
            </a:pPr>
            <a:endParaRPr lang="en-US" dirty="0"/>
          </a:p>
          <a:p>
            <a:pPr>
              <a:buFont typeface="Wingdings" panose="05000000000000000000" pitchFamily="2" charset="2"/>
              <a:buChar char="Ø"/>
            </a:pPr>
            <a:r>
              <a:rPr lang="en-US" sz="3467" dirty="0" err="1">
                <a:solidFill>
                  <a:srgbClr val="002060"/>
                </a:solidFill>
                <a:latin typeface="Cambria" pitchFamily="18" charset="0"/>
                <a:cs typeface="Times New Roman" pitchFamily="18" charset="0"/>
              </a:rPr>
              <a:t>Mahattan</a:t>
            </a:r>
            <a:r>
              <a:rPr lang="en-US" sz="3467" dirty="0">
                <a:solidFill>
                  <a:srgbClr val="002060"/>
                </a:solidFill>
                <a:latin typeface="Cambria" pitchFamily="18" charset="0"/>
                <a:cs typeface="Times New Roman" pitchFamily="18" charset="0"/>
              </a:rPr>
              <a:t> Distance</a:t>
            </a:r>
          </a:p>
          <a:p>
            <a:pPr marL="0" indent="0">
              <a:buNone/>
            </a:pPr>
            <a:endParaRPr lang="en-US" sz="3467" dirty="0">
              <a:solidFill>
                <a:srgbClr val="002060"/>
              </a:solidFill>
              <a:latin typeface="Cambria" pitchFamily="18" charset="0"/>
              <a:cs typeface="Times New Roman" pitchFamily="18" charset="0"/>
            </a:endParaRPr>
          </a:p>
          <a:p>
            <a:pPr marL="0" indent="0">
              <a:buNone/>
            </a:pPr>
            <a:endParaRPr lang="en-US" dirty="0"/>
          </a:p>
        </p:txBody>
      </p:sp>
      <p:graphicFrame>
        <p:nvGraphicFramePr>
          <p:cNvPr id="3" name="Object 2"/>
          <p:cNvGraphicFramePr>
            <a:graphicFrameLocks noChangeAspect="1"/>
          </p:cNvGraphicFramePr>
          <p:nvPr/>
        </p:nvGraphicFramePr>
        <p:xfrm>
          <a:off x="2235200" y="2717800"/>
          <a:ext cx="5994400" cy="1320800"/>
        </p:xfrm>
        <a:graphic>
          <a:graphicData uri="http://schemas.openxmlformats.org/presentationml/2006/ole">
            <mc:AlternateContent xmlns:mc="http://schemas.openxmlformats.org/markup-compatibility/2006">
              <mc:Choice xmlns:v="urn:schemas-microsoft-com:vml" Requires="v">
                <p:oleObj spid="_x0000_s1026" name="Equation" r:id="rId3" imgW="1587240" imgH="482400" progId="Equation.3">
                  <p:embed/>
                </p:oleObj>
              </mc:Choice>
              <mc:Fallback>
                <p:oleObj name="Equation" r:id="rId3" imgW="1587240" imgH="482400" progId="Equation.3">
                  <p:embed/>
                  <p:pic>
                    <p:nvPicPr>
                      <p:cNvPr id="3"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5200" y="2717800"/>
                        <a:ext cx="5994400"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nvGraphicFramePr>
        <p:xfrm>
          <a:off x="2199218" y="5130800"/>
          <a:ext cx="5659967" cy="797984"/>
        </p:xfrm>
        <a:graphic>
          <a:graphicData uri="http://schemas.openxmlformats.org/presentationml/2006/ole">
            <mc:AlternateContent xmlns:mc="http://schemas.openxmlformats.org/markup-compatibility/2006">
              <mc:Choice xmlns:v="urn:schemas-microsoft-com:vml" Requires="v">
                <p:oleObj spid="_x0000_s1027" name="Equation" r:id="rId5" imgW="1498320" imgH="291960" progId="Equation.3">
                  <p:embed/>
                </p:oleObj>
              </mc:Choice>
              <mc:Fallback>
                <p:oleObj name="Equation" r:id="rId5" imgW="1498320" imgH="291960" progId="Equation.3">
                  <p:embed/>
                  <p:pic>
                    <p:nvPicPr>
                      <p:cNvPr id="6"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9218" y="5130800"/>
                        <a:ext cx="5659967" cy="797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7" name="Group 6"/>
          <p:cNvGrpSpPr/>
          <p:nvPr/>
        </p:nvGrpSpPr>
        <p:grpSpPr>
          <a:xfrm>
            <a:off x="9750697" y="2209800"/>
            <a:ext cx="1727200" cy="1625600"/>
            <a:chOff x="7391400" y="1731472"/>
            <a:chExt cx="1295400" cy="1219200"/>
          </a:xfrm>
        </p:grpSpPr>
        <p:sp>
          <p:nvSpPr>
            <p:cNvPr id="8" name="Line 10"/>
            <p:cNvSpPr>
              <a:spLocks noChangeShapeType="1"/>
            </p:cNvSpPr>
            <p:nvPr/>
          </p:nvSpPr>
          <p:spPr bwMode="auto">
            <a:xfrm>
              <a:off x="7670074" y="2052008"/>
              <a:ext cx="0" cy="609600"/>
            </a:xfrm>
            <a:prstGeom prst="line">
              <a:avLst/>
            </a:prstGeom>
            <a:noFill/>
            <a:ln w="9525">
              <a:solidFill>
                <a:schemeClr val="tx1"/>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400"/>
            </a:p>
          </p:txBody>
        </p:sp>
        <p:sp>
          <p:nvSpPr>
            <p:cNvPr id="9" name="Line 4"/>
            <p:cNvSpPr>
              <a:spLocks noChangeShapeType="1"/>
            </p:cNvSpPr>
            <p:nvPr/>
          </p:nvSpPr>
          <p:spPr bwMode="auto">
            <a:xfrm>
              <a:off x="7391400" y="1731472"/>
              <a:ext cx="0" cy="1219200"/>
            </a:xfrm>
            <a:prstGeom prst="line">
              <a:avLst/>
            </a:prstGeom>
            <a:noFill/>
            <a:ln w="25400">
              <a:solidFill>
                <a:schemeClr val="tx1"/>
              </a:solidFill>
              <a:miter lim="800000"/>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400"/>
            </a:p>
          </p:txBody>
        </p:sp>
        <p:sp>
          <p:nvSpPr>
            <p:cNvPr id="10" name="Line 5"/>
            <p:cNvSpPr>
              <a:spLocks noChangeShapeType="1"/>
            </p:cNvSpPr>
            <p:nvPr/>
          </p:nvSpPr>
          <p:spPr bwMode="auto">
            <a:xfrm>
              <a:off x="7391400" y="2950672"/>
              <a:ext cx="1295400" cy="0"/>
            </a:xfrm>
            <a:prstGeom prst="line">
              <a:avLst/>
            </a:prstGeom>
            <a:noFill/>
            <a:ln w="254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400"/>
            </a:p>
          </p:txBody>
        </p:sp>
        <p:sp>
          <p:nvSpPr>
            <p:cNvPr id="11" name="Line 8"/>
            <p:cNvSpPr>
              <a:spLocks noChangeShapeType="1"/>
            </p:cNvSpPr>
            <p:nvPr/>
          </p:nvSpPr>
          <p:spPr bwMode="auto">
            <a:xfrm>
              <a:off x="7692934" y="2052008"/>
              <a:ext cx="381000" cy="609600"/>
            </a:xfrm>
            <a:prstGeom prst="line">
              <a:avLst/>
            </a:prstGeom>
            <a:noFill/>
            <a:ln w="9525">
              <a:solidFill>
                <a:schemeClr val="hlink"/>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400"/>
            </a:p>
          </p:txBody>
        </p:sp>
        <p:sp>
          <p:nvSpPr>
            <p:cNvPr id="13" name="Oval 6"/>
            <p:cNvSpPr>
              <a:spLocks noChangeArrowheads="1"/>
            </p:cNvSpPr>
            <p:nvPr/>
          </p:nvSpPr>
          <p:spPr bwMode="auto">
            <a:xfrm>
              <a:off x="7624898" y="1991321"/>
              <a:ext cx="152400" cy="1524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en-US" altLang="en-US"/>
            </a:p>
          </p:txBody>
        </p:sp>
        <p:sp>
          <p:nvSpPr>
            <p:cNvPr id="14" name="Oval 9"/>
            <p:cNvSpPr>
              <a:spLocks noChangeArrowheads="1"/>
            </p:cNvSpPr>
            <p:nvPr/>
          </p:nvSpPr>
          <p:spPr bwMode="auto">
            <a:xfrm>
              <a:off x="8051074" y="2569895"/>
              <a:ext cx="152400" cy="1524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en-US" altLang="en-US"/>
            </a:p>
          </p:txBody>
        </p:sp>
        <p:sp>
          <p:nvSpPr>
            <p:cNvPr id="15" name="Line 10"/>
            <p:cNvSpPr>
              <a:spLocks noChangeShapeType="1"/>
            </p:cNvSpPr>
            <p:nvPr/>
          </p:nvSpPr>
          <p:spPr bwMode="auto">
            <a:xfrm>
              <a:off x="7670074" y="2661608"/>
              <a:ext cx="398418" cy="0"/>
            </a:xfrm>
            <a:prstGeom prst="line">
              <a:avLst/>
            </a:prstGeom>
            <a:noFill/>
            <a:ln w="9525">
              <a:solidFill>
                <a:schemeClr val="tx1"/>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400"/>
            </a:p>
          </p:txBody>
        </p:sp>
      </p:grpSp>
      <p:grpSp>
        <p:nvGrpSpPr>
          <p:cNvPr id="22" name="Group 21"/>
          <p:cNvGrpSpPr/>
          <p:nvPr/>
        </p:nvGrpSpPr>
        <p:grpSpPr>
          <a:xfrm>
            <a:off x="9797143" y="4241800"/>
            <a:ext cx="1727200" cy="1625600"/>
            <a:chOff x="7391400" y="3257550"/>
            <a:chExt cx="1295400" cy="1219200"/>
          </a:xfrm>
        </p:grpSpPr>
        <p:sp>
          <p:nvSpPr>
            <p:cNvPr id="16" name="Line 4"/>
            <p:cNvSpPr>
              <a:spLocks noChangeShapeType="1"/>
            </p:cNvSpPr>
            <p:nvPr/>
          </p:nvSpPr>
          <p:spPr bwMode="auto">
            <a:xfrm>
              <a:off x="7391400" y="3257550"/>
              <a:ext cx="0" cy="1219200"/>
            </a:xfrm>
            <a:prstGeom prst="line">
              <a:avLst/>
            </a:prstGeom>
            <a:noFill/>
            <a:ln w="25400">
              <a:solidFill>
                <a:schemeClr val="tx1"/>
              </a:solidFill>
              <a:miter lim="800000"/>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400"/>
            </a:p>
          </p:txBody>
        </p:sp>
        <p:sp>
          <p:nvSpPr>
            <p:cNvPr id="17" name="Line 5"/>
            <p:cNvSpPr>
              <a:spLocks noChangeShapeType="1"/>
            </p:cNvSpPr>
            <p:nvPr/>
          </p:nvSpPr>
          <p:spPr bwMode="auto">
            <a:xfrm>
              <a:off x="7391400" y="4476750"/>
              <a:ext cx="1295400" cy="0"/>
            </a:xfrm>
            <a:prstGeom prst="line">
              <a:avLst/>
            </a:prstGeom>
            <a:noFill/>
            <a:ln w="254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400"/>
            </a:p>
          </p:txBody>
        </p:sp>
        <p:sp>
          <p:nvSpPr>
            <p:cNvPr id="18" name="Oval 6"/>
            <p:cNvSpPr>
              <a:spLocks noChangeArrowheads="1"/>
            </p:cNvSpPr>
            <p:nvPr/>
          </p:nvSpPr>
          <p:spPr bwMode="auto">
            <a:xfrm>
              <a:off x="7685314" y="3430251"/>
              <a:ext cx="152400" cy="1524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en-US" altLang="en-US"/>
            </a:p>
          </p:txBody>
        </p:sp>
        <p:sp>
          <p:nvSpPr>
            <p:cNvPr id="19" name="Oval 9"/>
            <p:cNvSpPr>
              <a:spLocks noChangeArrowheads="1"/>
            </p:cNvSpPr>
            <p:nvPr/>
          </p:nvSpPr>
          <p:spPr bwMode="auto">
            <a:xfrm>
              <a:off x="8193405" y="4047093"/>
              <a:ext cx="152400" cy="1524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en-US" altLang="en-US"/>
            </a:p>
          </p:txBody>
        </p:sp>
        <p:sp>
          <p:nvSpPr>
            <p:cNvPr id="20" name="Line 10"/>
            <p:cNvSpPr>
              <a:spLocks noChangeShapeType="1"/>
            </p:cNvSpPr>
            <p:nvPr/>
          </p:nvSpPr>
          <p:spPr bwMode="auto">
            <a:xfrm>
              <a:off x="7761514" y="3556794"/>
              <a:ext cx="0" cy="609600"/>
            </a:xfrm>
            <a:prstGeom prst="line">
              <a:avLst/>
            </a:prstGeom>
            <a:noFill/>
            <a:ln w="9525">
              <a:solidFill>
                <a:schemeClr val="tx1"/>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400"/>
            </a:p>
          </p:txBody>
        </p:sp>
        <p:sp>
          <p:nvSpPr>
            <p:cNvPr id="21" name="Line 10"/>
            <p:cNvSpPr>
              <a:spLocks noChangeShapeType="1"/>
            </p:cNvSpPr>
            <p:nvPr/>
          </p:nvSpPr>
          <p:spPr bwMode="auto">
            <a:xfrm>
              <a:off x="7761514" y="4166394"/>
              <a:ext cx="398418" cy="0"/>
            </a:xfrm>
            <a:prstGeom prst="line">
              <a:avLst/>
            </a:prstGeom>
            <a:noFill/>
            <a:ln w="9525">
              <a:solidFill>
                <a:schemeClr val="tx1"/>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400"/>
            </a:p>
          </p:txBody>
        </p:sp>
      </p:grpSp>
    </p:spTree>
    <p:extLst>
      <p:ext uri="{BB962C8B-B14F-4D97-AF65-F5344CB8AC3E}">
        <p14:creationId xmlns:p14="http://schemas.microsoft.com/office/powerpoint/2010/main" val="1914385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5B1A7-1029-42AD-9E35-A6939DC9CFBB}"/>
              </a:ext>
            </a:extLst>
          </p:cNvPr>
          <p:cNvSpPr>
            <a:spLocks noGrp="1"/>
          </p:cNvSpPr>
          <p:nvPr>
            <p:ph type="title"/>
          </p:nvPr>
        </p:nvSpPr>
        <p:spPr>
          <a:xfrm>
            <a:off x="233758" y="112542"/>
            <a:ext cx="8886884" cy="604911"/>
          </a:xfrm>
        </p:spPr>
        <p:txBody>
          <a:bodyPr/>
          <a:lstStyle/>
          <a:p>
            <a:r>
              <a:rPr lang="en-US" dirty="0">
                <a:latin typeface="Times New Roman" panose="02020603050405020304" pitchFamily="18" charset="0"/>
                <a:cs typeface="Times New Roman" panose="02020603050405020304" pitchFamily="18" charset="0"/>
              </a:rPr>
              <a:t>Handling Ties</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636A2AB-A699-4CBB-9963-95E1DC0414EB}"/>
              </a:ext>
            </a:extLst>
          </p:cNvPr>
          <p:cNvSpPr>
            <a:spLocks noGrp="1"/>
          </p:cNvSpPr>
          <p:nvPr>
            <p:ph idx="1"/>
          </p:nvPr>
        </p:nvSpPr>
        <p:spPr>
          <a:xfrm>
            <a:off x="233758" y="1371600"/>
            <a:ext cx="11724484" cy="5373858"/>
          </a:xfrm>
        </p:spPr>
        <p:txBody>
          <a:bodyPr>
            <a:noAutofit/>
          </a:bodyPr>
          <a:lstStyle/>
          <a:p>
            <a:pPr marL="0" indent="0">
              <a:buNone/>
            </a:pPr>
            <a:r>
              <a:rPr lang="en-US" sz="3200" b="1" dirty="0">
                <a:latin typeface="Times New Roman" panose="02020603050405020304" pitchFamily="18" charset="0"/>
                <a:cs typeface="Times New Roman" panose="02020603050405020304" pitchFamily="18" charset="0"/>
              </a:rPr>
              <a:t>1. </a:t>
            </a:r>
            <a:r>
              <a:rPr lang="en-US" sz="2800" b="1" dirty="0">
                <a:latin typeface="Times New Roman" panose="02020603050405020304" pitchFamily="18" charset="0"/>
                <a:cs typeface="Times New Roman" panose="02020603050405020304" pitchFamily="18" charset="0"/>
              </a:rPr>
              <a:t>Distance-Based Tie-Breaking</a:t>
            </a:r>
          </a:p>
          <a:p>
            <a:r>
              <a:rPr lang="en-US" sz="2800" dirty="0">
                <a:latin typeface="Times New Roman" panose="02020603050405020304" pitchFamily="18" charset="0"/>
                <a:cs typeface="Times New Roman" panose="02020603050405020304" pitchFamily="18" charset="0"/>
              </a:rPr>
              <a:t>If multiple classes have the same number of nearest neighbors, you can break the tie by comparing the distances of the nearest points within the tied classes. The class with the closest neighbor wins the tie.</a:t>
            </a:r>
          </a:p>
          <a:p>
            <a:pPr marL="0" indent="0">
              <a:buNone/>
            </a:pPr>
            <a:r>
              <a:rPr lang="en-US" sz="2800" b="1" dirty="0">
                <a:latin typeface="Times New Roman" panose="02020603050405020304" pitchFamily="18" charset="0"/>
                <a:cs typeface="Times New Roman" panose="02020603050405020304" pitchFamily="18" charset="0"/>
              </a:rPr>
              <a:t>Example:</a:t>
            </a:r>
          </a:p>
          <a:p>
            <a:pPr>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If Class A has neighbors at distances 2.1 and 2.3, and Class B has neighbors at distances 2.1 and 2.0, you would choose </a:t>
            </a:r>
            <a:r>
              <a:rPr lang="en-US" sz="2800" b="1" dirty="0">
                <a:latin typeface="Times New Roman" panose="02020603050405020304" pitchFamily="18" charset="0"/>
                <a:cs typeface="Times New Roman" panose="02020603050405020304" pitchFamily="18" charset="0"/>
              </a:rPr>
              <a:t>Class B</a:t>
            </a:r>
            <a:r>
              <a:rPr lang="en-US" sz="2800" dirty="0">
                <a:latin typeface="Times New Roman" panose="02020603050405020304" pitchFamily="18" charset="0"/>
                <a:cs typeface="Times New Roman" panose="02020603050405020304" pitchFamily="18" charset="0"/>
              </a:rPr>
              <a:t> since it has the closest point (distance = 2.0).</a:t>
            </a:r>
          </a:p>
          <a:p>
            <a:pPr marL="0" indent="0">
              <a:buNone/>
            </a:pPr>
            <a:endParaRPr lang="en-US" sz="1500" dirty="0">
              <a:latin typeface="Times New Roman" panose="02020603050405020304" pitchFamily="18" charset="0"/>
              <a:cs typeface="Times New Roman" panose="02020603050405020304" pitchFamily="18" charset="0"/>
            </a:endParaRPr>
          </a:p>
          <a:p>
            <a:pPr marL="0" indent="0">
              <a:buNone/>
            </a:pP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6838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5B1A7-1029-42AD-9E35-A6939DC9CFBB}"/>
              </a:ext>
            </a:extLst>
          </p:cNvPr>
          <p:cNvSpPr>
            <a:spLocks noGrp="1"/>
          </p:cNvSpPr>
          <p:nvPr>
            <p:ph type="title"/>
          </p:nvPr>
        </p:nvSpPr>
        <p:spPr>
          <a:xfrm>
            <a:off x="233758" y="112542"/>
            <a:ext cx="8886884" cy="604911"/>
          </a:xfrm>
        </p:spPr>
        <p:txBody>
          <a:bodyPr/>
          <a:lstStyle/>
          <a:p>
            <a:r>
              <a:rPr lang="en-US" dirty="0">
                <a:latin typeface="Times New Roman" panose="02020603050405020304" pitchFamily="18" charset="0"/>
                <a:cs typeface="Times New Roman" panose="02020603050405020304" pitchFamily="18" charset="0"/>
              </a:rPr>
              <a:t>Handling Ties</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636A2AB-A699-4CBB-9963-95E1DC0414EB}"/>
              </a:ext>
            </a:extLst>
          </p:cNvPr>
          <p:cNvSpPr>
            <a:spLocks noGrp="1"/>
          </p:cNvSpPr>
          <p:nvPr>
            <p:ph idx="1"/>
          </p:nvPr>
        </p:nvSpPr>
        <p:spPr>
          <a:xfrm>
            <a:off x="233758" y="881743"/>
            <a:ext cx="11724484" cy="5863715"/>
          </a:xfrm>
        </p:spPr>
        <p:txBody>
          <a:bodyPr>
            <a:noAutofit/>
          </a:bodyPr>
          <a:lstStyle/>
          <a:p>
            <a:pPr marL="0" indent="0">
              <a:buNone/>
            </a:pPr>
            <a:r>
              <a:rPr lang="en-US" b="1" dirty="0">
                <a:latin typeface="Times New Roman" panose="02020603050405020304" pitchFamily="18" charset="0"/>
                <a:cs typeface="Times New Roman" panose="02020603050405020304" pitchFamily="18" charset="0"/>
              </a:rPr>
              <a:t>2. Weighted Voting: </a:t>
            </a:r>
            <a:r>
              <a:rPr lang="en-US" dirty="0">
                <a:latin typeface="Times New Roman" panose="02020603050405020304" pitchFamily="18" charset="0"/>
                <a:cs typeface="Times New Roman" panose="02020603050405020304" pitchFamily="18" charset="0"/>
              </a:rPr>
              <a:t>Instead of simply counting the number of neighbors for each class, assign a weight to each neighbor based on its distance to the test point. Closer neighbors get more weight than farther ones. You can use </a:t>
            </a:r>
            <a:r>
              <a:rPr lang="en-US" b="1" dirty="0">
                <a:latin typeface="Times New Roman" panose="02020603050405020304" pitchFamily="18" charset="0"/>
                <a:cs typeface="Times New Roman" panose="02020603050405020304" pitchFamily="18" charset="0"/>
              </a:rPr>
              <a:t>inverse distance weighting</a:t>
            </a:r>
            <a:r>
              <a:rPr lang="en-US" dirty="0">
                <a:latin typeface="Times New Roman" panose="02020603050405020304" pitchFamily="18" charset="0"/>
                <a:cs typeface="Times New Roman" panose="02020603050405020304" pitchFamily="18" charset="0"/>
              </a:rPr>
              <a:t>, where the weight is calculated as the inverse of the distance:</a:t>
            </a:r>
          </a:p>
          <a:p>
            <a:pPr marL="0" indent="0">
              <a:buNone/>
            </a:pPr>
            <a:endParaRPr lang="en-US" sz="1500" dirty="0">
              <a:latin typeface="Times New Roman" panose="02020603050405020304" pitchFamily="18" charset="0"/>
              <a:cs typeface="Times New Roman" panose="02020603050405020304" pitchFamily="18" charset="0"/>
            </a:endParaRPr>
          </a:p>
          <a:p>
            <a:pPr marL="0" indent="0">
              <a:buNone/>
            </a:pPr>
            <a:endParaRPr lang="en-IN" sz="2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0F660838-C1C3-4837-9899-BB77640969E0}"/>
              </a:ext>
            </a:extLst>
          </p:cNvPr>
          <p:cNvPicPr>
            <a:picLocks noChangeAspect="1"/>
          </p:cNvPicPr>
          <p:nvPr/>
        </p:nvPicPr>
        <p:blipFill>
          <a:blip r:embed="rId2"/>
          <a:stretch>
            <a:fillRect/>
          </a:stretch>
        </p:blipFill>
        <p:spPr>
          <a:xfrm>
            <a:off x="4677200" y="1988218"/>
            <a:ext cx="3667125" cy="581025"/>
          </a:xfrm>
          <a:prstGeom prst="rect">
            <a:avLst/>
          </a:prstGeom>
        </p:spPr>
      </p:pic>
      <p:pic>
        <p:nvPicPr>
          <p:cNvPr id="7" name="Picture 6">
            <a:extLst>
              <a:ext uri="{FF2B5EF4-FFF2-40B4-BE49-F238E27FC236}">
                <a16:creationId xmlns:a16="http://schemas.microsoft.com/office/drawing/2014/main" id="{387E8A5B-112D-48B4-910D-E28CD1972044}"/>
              </a:ext>
            </a:extLst>
          </p:cNvPr>
          <p:cNvPicPr>
            <a:picLocks noChangeAspect="1"/>
          </p:cNvPicPr>
          <p:nvPr/>
        </p:nvPicPr>
        <p:blipFill>
          <a:blip r:embed="rId3"/>
          <a:stretch>
            <a:fillRect/>
          </a:stretch>
        </p:blipFill>
        <p:spPr>
          <a:xfrm>
            <a:off x="259931" y="3020786"/>
            <a:ext cx="6647542" cy="2798776"/>
          </a:xfrm>
          <a:prstGeom prst="rect">
            <a:avLst/>
          </a:prstGeom>
        </p:spPr>
      </p:pic>
      <p:pic>
        <p:nvPicPr>
          <p:cNvPr id="6" name="Picture 5">
            <a:extLst>
              <a:ext uri="{FF2B5EF4-FFF2-40B4-BE49-F238E27FC236}">
                <a16:creationId xmlns:a16="http://schemas.microsoft.com/office/drawing/2014/main" id="{26B083C4-2521-BE37-DE85-5FED08F40190}"/>
              </a:ext>
            </a:extLst>
          </p:cNvPr>
          <p:cNvPicPr>
            <a:picLocks noChangeAspect="1"/>
          </p:cNvPicPr>
          <p:nvPr/>
        </p:nvPicPr>
        <p:blipFill>
          <a:blip r:embed="rId4"/>
          <a:stretch>
            <a:fillRect/>
          </a:stretch>
        </p:blipFill>
        <p:spPr>
          <a:xfrm>
            <a:off x="7332302" y="2936977"/>
            <a:ext cx="4201111" cy="3203570"/>
          </a:xfrm>
          <a:prstGeom prst="rect">
            <a:avLst/>
          </a:prstGeom>
        </p:spPr>
      </p:pic>
    </p:spTree>
    <p:extLst>
      <p:ext uri="{BB962C8B-B14F-4D97-AF65-F5344CB8AC3E}">
        <p14:creationId xmlns:p14="http://schemas.microsoft.com/office/powerpoint/2010/main" val="4026505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BB3A5-1AA7-4EA6-8902-2BB03B38C5AF}"/>
              </a:ext>
            </a:extLst>
          </p:cNvPr>
          <p:cNvSpPr>
            <a:spLocks noGrp="1"/>
          </p:cNvSpPr>
          <p:nvPr>
            <p:ph type="title"/>
          </p:nvPr>
        </p:nvSpPr>
        <p:spPr>
          <a:xfrm>
            <a:off x="281355" y="191254"/>
            <a:ext cx="8886884" cy="596537"/>
          </a:xfrm>
        </p:spPr>
        <p:txBody>
          <a:bodyPr>
            <a:normAutofit fontScale="90000"/>
          </a:bodyPr>
          <a:lstStyle/>
          <a:p>
            <a:r>
              <a:rPr lang="en-US" dirty="0"/>
              <a:t>How to Select the Value of K in K-NN Algorithm?</a:t>
            </a:r>
            <a:endParaRPr lang="en-IN" dirty="0"/>
          </a:p>
        </p:txBody>
      </p:sp>
      <p:sp>
        <p:nvSpPr>
          <p:cNvPr id="3" name="Content Placeholder 2">
            <a:extLst>
              <a:ext uri="{FF2B5EF4-FFF2-40B4-BE49-F238E27FC236}">
                <a16:creationId xmlns:a16="http://schemas.microsoft.com/office/drawing/2014/main" id="{C3F42161-BD4A-407C-B6B9-C8F4D250D4FF}"/>
              </a:ext>
            </a:extLst>
          </p:cNvPr>
          <p:cNvSpPr>
            <a:spLocks noGrp="1"/>
          </p:cNvSpPr>
          <p:nvPr>
            <p:ph idx="1"/>
          </p:nvPr>
        </p:nvSpPr>
        <p:spPr>
          <a:xfrm>
            <a:off x="464233" y="1041009"/>
            <a:ext cx="11324493" cy="5376119"/>
          </a:xfrm>
          <a:solidFill>
            <a:schemeClr val="accent2">
              <a:lumMod val="20000"/>
              <a:lumOff val="80000"/>
            </a:schemeClr>
          </a:solidFill>
        </p:spPr>
        <p:txBody>
          <a:bodyPr>
            <a:normAutofit fontScale="77500" lnSpcReduction="20000"/>
          </a:bodyPr>
          <a:lstStyle/>
          <a:p>
            <a:pPr algn="just"/>
            <a:r>
              <a:rPr lang="en-US" sz="2600" i="0" dirty="0">
                <a:effectLst/>
                <a:latin typeface="montserrat" panose="00000500000000000000" pitchFamily="2" charset="0"/>
              </a:rPr>
              <a:t>1. General Guidelines: </a:t>
            </a:r>
          </a:p>
          <a:p>
            <a:pPr lvl="1" algn="just"/>
            <a:r>
              <a:rPr lang="en-US" sz="2300" i="0" dirty="0">
                <a:effectLst/>
                <a:latin typeface="montserrat" panose="00000500000000000000" pitchFamily="2" charset="0"/>
              </a:rPr>
              <a:t>K = 1, Very flexible (low bias, high variance) and Model captures noise easily (overfitting).</a:t>
            </a:r>
          </a:p>
          <a:p>
            <a:pPr lvl="1" algn="just"/>
            <a:r>
              <a:rPr lang="en-US" sz="2300" i="0" dirty="0">
                <a:effectLst/>
                <a:latin typeface="montserrat" panose="00000500000000000000" pitchFamily="2" charset="0"/>
              </a:rPr>
              <a:t>Large K→ Smoother decision boundary (high bias, low variance). But too large may underfit.</a:t>
            </a:r>
          </a:p>
          <a:p>
            <a:pPr marL="0" lvl="1" indent="0" algn="just">
              <a:buNone/>
            </a:pPr>
            <a:r>
              <a:rPr lang="en-US" sz="2300" i="0" dirty="0">
                <a:effectLst/>
                <a:latin typeface="montserrat" panose="00000500000000000000" pitchFamily="2" charset="0"/>
              </a:rPr>
              <a:t> 2. Practical Ways to Choose K</a:t>
            </a:r>
          </a:p>
          <a:p>
            <a:pPr marL="285750" lvl="1" indent="-285750" algn="just"/>
            <a:r>
              <a:rPr lang="en-US" sz="2300" i="0" dirty="0">
                <a:effectLst/>
                <a:latin typeface="montserrat" panose="00000500000000000000" pitchFamily="2" charset="0"/>
              </a:rPr>
              <a:t>(a) Square Root Rule (Quick Heuristic) 	​                where N is the number of training samples.</a:t>
            </a:r>
          </a:p>
          <a:p>
            <a:pPr marL="285750" lvl="1" indent="-285750" algn="just"/>
            <a:r>
              <a:rPr lang="en-US" sz="2300" i="0" dirty="0">
                <a:effectLst/>
                <a:latin typeface="montserrat" panose="00000500000000000000" pitchFamily="2" charset="0"/>
              </a:rPr>
              <a:t>Example: If you have 400 samples → 𝐾=400=20</a:t>
            </a:r>
          </a:p>
          <a:p>
            <a:pPr marL="0" lvl="1" indent="0" algn="just">
              <a:buNone/>
            </a:pPr>
            <a:r>
              <a:rPr lang="en-US" sz="2300" i="0" dirty="0">
                <a:effectLst/>
                <a:latin typeface="montserrat" panose="00000500000000000000" pitchFamily="2" charset="0"/>
              </a:rPr>
              <a:t>     (b) Odd K for Binary Classification: If you have 2 classes, use an odd value of K to avoid ties.</a:t>
            </a:r>
          </a:p>
          <a:p>
            <a:pPr marL="0" lvl="1" indent="0" algn="just">
              <a:buNone/>
            </a:pPr>
            <a:r>
              <a:rPr lang="en-US" sz="2300" i="0" dirty="0">
                <a:effectLst/>
                <a:latin typeface="montserrat" panose="00000500000000000000" pitchFamily="2" charset="0"/>
              </a:rPr>
              <a:t>	Example: Instead of 𝐾=10, pick 𝐾=11</a:t>
            </a:r>
          </a:p>
          <a:p>
            <a:pPr marL="0" lvl="1" indent="0" algn="just">
              <a:buNone/>
            </a:pPr>
            <a:r>
              <a:rPr lang="en-US" sz="2300" dirty="0">
                <a:latin typeface="montserrat" panose="00000500000000000000" pitchFamily="2" charset="0"/>
              </a:rPr>
              <a:t>    </a:t>
            </a:r>
            <a:r>
              <a:rPr lang="en-US" sz="2300" i="0" dirty="0">
                <a:effectLst/>
                <a:latin typeface="montserrat" panose="00000500000000000000" pitchFamily="2" charset="0"/>
              </a:rPr>
              <a:t>(c) Cross-Validation (Best Practice): Try multiple K values (e.g., 1 to 30). </a:t>
            </a:r>
          </a:p>
          <a:p>
            <a:pPr marL="0" lvl="1" indent="0" algn="just">
              <a:buNone/>
            </a:pPr>
            <a:r>
              <a:rPr lang="en-US" sz="2300" i="0" dirty="0">
                <a:effectLst/>
                <a:latin typeface="montserrat" panose="00000500000000000000" pitchFamily="2" charset="0"/>
              </a:rPr>
              <a:t>	Use k-fold cross-validation to test performance for each.</a:t>
            </a:r>
          </a:p>
          <a:p>
            <a:pPr marL="0" lvl="1" indent="0" algn="just">
              <a:buNone/>
            </a:pPr>
            <a:r>
              <a:rPr lang="en-US" sz="2300" i="0" dirty="0">
                <a:effectLst/>
                <a:latin typeface="montserrat" panose="00000500000000000000" pitchFamily="2" charset="0"/>
              </a:rPr>
              <a:t>	Choose the K that gives the highest validation accuracy (or lowest error).</a:t>
            </a:r>
          </a:p>
          <a:p>
            <a:pPr marL="0" lvl="1" indent="0" algn="just">
              <a:buNone/>
            </a:pPr>
            <a:r>
              <a:rPr lang="en-US" sz="2300" i="0" dirty="0">
                <a:effectLst/>
                <a:latin typeface="montserrat" panose="00000500000000000000" pitchFamily="2" charset="0"/>
              </a:rPr>
              <a:t>  (d) Domain Knowledge: If data has high noise, use larger K to smooth predictions.</a:t>
            </a:r>
          </a:p>
          <a:p>
            <a:pPr marL="0" lvl="1" indent="0" algn="just">
              <a:buNone/>
            </a:pPr>
            <a:r>
              <a:rPr lang="en-US" sz="2300" i="0" dirty="0">
                <a:effectLst/>
                <a:latin typeface="montserrat" panose="00000500000000000000" pitchFamily="2" charset="0"/>
              </a:rPr>
              <a:t>	If data is well-separated, smaller K may work better.</a:t>
            </a:r>
          </a:p>
          <a:p>
            <a:endParaRPr lang="en-IN" dirty="0"/>
          </a:p>
        </p:txBody>
      </p:sp>
      <p:pic>
        <p:nvPicPr>
          <p:cNvPr id="16" name="Picture 15">
            <a:extLst>
              <a:ext uri="{FF2B5EF4-FFF2-40B4-BE49-F238E27FC236}">
                <a16:creationId xmlns:a16="http://schemas.microsoft.com/office/drawing/2014/main" id="{C3BB5E63-0AFA-F6D3-B469-290E3BC8DD7C}"/>
              </a:ext>
            </a:extLst>
          </p:cNvPr>
          <p:cNvPicPr>
            <a:picLocks noChangeAspect="1"/>
          </p:cNvPicPr>
          <p:nvPr/>
        </p:nvPicPr>
        <p:blipFill>
          <a:blip r:embed="rId2"/>
          <a:stretch>
            <a:fillRect/>
          </a:stretch>
        </p:blipFill>
        <p:spPr>
          <a:xfrm>
            <a:off x="5601018" y="2404361"/>
            <a:ext cx="1518237" cy="502123"/>
          </a:xfrm>
          <a:prstGeom prst="rect">
            <a:avLst/>
          </a:prstGeom>
        </p:spPr>
      </p:pic>
    </p:spTree>
    <p:extLst>
      <p:ext uri="{BB962C8B-B14F-4D97-AF65-F5344CB8AC3E}">
        <p14:creationId xmlns:p14="http://schemas.microsoft.com/office/powerpoint/2010/main" val="2388215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59456-350A-45D0-803F-977C3E00A46E}"/>
              </a:ext>
            </a:extLst>
          </p:cNvPr>
          <p:cNvSpPr>
            <a:spLocks noGrp="1"/>
          </p:cNvSpPr>
          <p:nvPr>
            <p:ph type="title"/>
          </p:nvPr>
        </p:nvSpPr>
        <p:spPr>
          <a:xfrm>
            <a:off x="208670" y="205321"/>
            <a:ext cx="8886884" cy="953669"/>
          </a:xfrm>
        </p:spPr>
        <p:txBody>
          <a:bodyPr/>
          <a:lstStyle/>
          <a:p>
            <a:r>
              <a:rPr lang="en-US" dirty="0"/>
              <a:t>Disadvantages of KNN</a:t>
            </a:r>
            <a:endParaRPr lang="en-IN" dirty="0"/>
          </a:p>
        </p:txBody>
      </p:sp>
      <p:sp>
        <p:nvSpPr>
          <p:cNvPr id="3" name="Content Placeholder 2">
            <a:extLst>
              <a:ext uri="{FF2B5EF4-FFF2-40B4-BE49-F238E27FC236}">
                <a16:creationId xmlns:a16="http://schemas.microsoft.com/office/drawing/2014/main" id="{3F54AFB8-A415-4AAD-8DCD-2DE8A894609F}"/>
              </a:ext>
            </a:extLst>
          </p:cNvPr>
          <p:cNvSpPr>
            <a:spLocks noGrp="1"/>
          </p:cNvSpPr>
          <p:nvPr>
            <p:ph idx="1"/>
          </p:nvPr>
        </p:nvSpPr>
        <p:spPr>
          <a:xfrm>
            <a:off x="380530" y="1422244"/>
            <a:ext cx="11394127" cy="4992624"/>
          </a:xfrm>
        </p:spPr>
        <p:txBody>
          <a:bodyPr>
            <a:normAutofit/>
          </a:bodyPr>
          <a:lstStyle/>
          <a:p>
            <a:pPr marL="0" indent="0">
              <a:buNone/>
            </a:pPr>
            <a:r>
              <a:rPr lang="en-US" sz="2800" b="1" dirty="0">
                <a:latin typeface="Times New Roman" panose="02020603050405020304" pitchFamily="18" charset="0"/>
                <a:cs typeface="Times New Roman" panose="02020603050405020304" pitchFamily="18" charset="0"/>
              </a:rPr>
              <a:t>Disadvantages</a:t>
            </a:r>
          </a:p>
          <a:p>
            <a:r>
              <a:rPr lang="en-US" sz="2800" b="0" i="0" dirty="0">
                <a:solidFill>
                  <a:srgbClr val="2B2A29"/>
                </a:solidFill>
                <a:effectLst/>
                <a:latin typeface="Times New Roman" panose="02020603050405020304" pitchFamily="18" charset="0"/>
                <a:cs typeface="Times New Roman" panose="02020603050405020304" pitchFamily="18" charset="0"/>
              </a:rPr>
              <a:t>Always needs to determine the value of K which may be complex some time.</a:t>
            </a:r>
          </a:p>
          <a:p>
            <a:pPr algn="just">
              <a:buFont typeface="Arial" panose="020B0604020202020204" pitchFamily="34" charset="0"/>
              <a:buChar char="•"/>
            </a:pPr>
            <a:r>
              <a:rPr lang="en-US" sz="2800" b="0" i="0" dirty="0">
                <a:solidFill>
                  <a:srgbClr val="2B2A29"/>
                </a:solidFill>
                <a:effectLst/>
                <a:latin typeface="Times New Roman" panose="02020603050405020304" pitchFamily="18" charset="0"/>
                <a:cs typeface="Times New Roman" panose="02020603050405020304" pitchFamily="18" charset="0"/>
              </a:rPr>
              <a:t>The computation cost is high because of calculating the distance between the data points for all the training samples.</a:t>
            </a:r>
          </a:p>
          <a:p>
            <a:pPr algn="just"/>
            <a:r>
              <a:rPr lang="en-IN" sz="2800" dirty="0">
                <a:solidFill>
                  <a:srgbClr val="2B2A29"/>
                </a:solidFill>
                <a:latin typeface="Times New Roman" panose="02020603050405020304" pitchFamily="18" charset="0"/>
                <a:cs typeface="Times New Roman" panose="02020603050405020304" pitchFamily="18" charset="0"/>
              </a:rPr>
              <a:t>Prone to Overfitting due to curse of dimensionality</a:t>
            </a:r>
            <a:endParaRPr lang="en-US" sz="2800" dirty="0">
              <a:solidFill>
                <a:srgbClr val="2B2A29"/>
              </a:solidFill>
              <a:latin typeface="Times New Roman" panose="02020603050405020304" pitchFamily="18" charset="0"/>
              <a:cs typeface="Times New Roman" panose="02020603050405020304" pitchFamily="18" charset="0"/>
            </a:endParaRPr>
          </a:p>
          <a:p>
            <a:pPr marL="0" indent="0">
              <a:buNone/>
            </a:pPr>
            <a:endParaRPr lang="en-IN" dirty="0"/>
          </a:p>
        </p:txBody>
      </p:sp>
    </p:spTree>
    <p:extLst>
      <p:ext uri="{BB962C8B-B14F-4D97-AF65-F5344CB8AC3E}">
        <p14:creationId xmlns:p14="http://schemas.microsoft.com/office/powerpoint/2010/main" val="1945522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59456-350A-45D0-803F-977C3E00A46E}"/>
              </a:ext>
            </a:extLst>
          </p:cNvPr>
          <p:cNvSpPr>
            <a:spLocks noGrp="1"/>
          </p:cNvSpPr>
          <p:nvPr>
            <p:ph type="title"/>
          </p:nvPr>
        </p:nvSpPr>
        <p:spPr>
          <a:xfrm>
            <a:off x="208670" y="205321"/>
            <a:ext cx="8886884" cy="953669"/>
          </a:xfrm>
        </p:spPr>
        <p:txBody>
          <a:bodyPr/>
          <a:lstStyle/>
          <a:p>
            <a:r>
              <a:rPr lang="en-US" dirty="0"/>
              <a:t>Applications of KNN</a:t>
            </a:r>
            <a:endParaRPr lang="en-IN" dirty="0"/>
          </a:p>
        </p:txBody>
      </p:sp>
      <p:sp>
        <p:nvSpPr>
          <p:cNvPr id="3" name="Content Placeholder 2">
            <a:extLst>
              <a:ext uri="{FF2B5EF4-FFF2-40B4-BE49-F238E27FC236}">
                <a16:creationId xmlns:a16="http://schemas.microsoft.com/office/drawing/2014/main" id="{3F54AFB8-A415-4AAD-8DCD-2DE8A894609F}"/>
              </a:ext>
            </a:extLst>
          </p:cNvPr>
          <p:cNvSpPr>
            <a:spLocks noGrp="1"/>
          </p:cNvSpPr>
          <p:nvPr>
            <p:ph idx="1"/>
          </p:nvPr>
        </p:nvSpPr>
        <p:spPr>
          <a:xfrm>
            <a:off x="380530" y="1422244"/>
            <a:ext cx="11394127" cy="4992624"/>
          </a:xfrm>
        </p:spPr>
        <p:txBody>
          <a:bodyPr>
            <a:normAutofit fontScale="92500"/>
          </a:bodyPr>
          <a:lstStyle/>
          <a:p>
            <a:pPr algn="just"/>
            <a:r>
              <a:rPr lang="en-IN" sz="2800" b="1" dirty="0">
                <a:latin typeface="Times New Roman" panose="02020603050405020304" pitchFamily="18" charset="0"/>
                <a:cs typeface="Times New Roman" panose="02020603050405020304" pitchFamily="18" charset="0"/>
              </a:rPr>
              <a:t>Handwritten Digit Recognition </a:t>
            </a:r>
            <a:r>
              <a:rPr lang="en-IN" sz="2800" dirty="0">
                <a:latin typeface="Times New Roman" panose="02020603050405020304" pitchFamily="18" charset="0"/>
                <a:cs typeface="Times New Roman" panose="02020603050405020304" pitchFamily="18" charset="0"/>
              </a:rPr>
              <a:t>– used in postal services to automatically read zip codes (MNIST dataset example).</a:t>
            </a:r>
          </a:p>
          <a:p>
            <a:pPr algn="just"/>
            <a:r>
              <a:rPr lang="en-IN" sz="2800" b="1" dirty="0">
                <a:latin typeface="Times New Roman" panose="02020603050405020304" pitchFamily="18" charset="0"/>
                <a:cs typeface="Times New Roman" panose="02020603050405020304" pitchFamily="18" charset="0"/>
              </a:rPr>
              <a:t>Medical Diagnosis </a:t>
            </a:r>
            <a:r>
              <a:rPr lang="en-IN" sz="2800" dirty="0">
                <a:latin typeface="Times New Roman" panose="02020603050405020304" pitchFamily="18" charset="0"/>
                <a:cs typeface="Times New Roman" panose="02020603050405020304" pitchFamily="18" charset="0"/>
              </a:rPr>
              <a:t>– predicting diseases like diabetes or cancer based on patient data.</a:t>
            </a:r>
          </a:p>
          <a:p>
            <a:pPr algn="just"/>
            <a:r>
              <a:rPr lang="en-IN" sz="2800" b="1" dirty="0">
                <a:latin typeface="Times New Roman" panose="02020603050405020304" pitchFamily="18" charset="0"/>
                <a:cs typeface="Times New Roman" panose="02020603050405020304" pitchFamily="18" charset="0"/>
              </a:rPr>
              <a:t>Credit Risk Analysis </a:t>
            </a:r>
            <a:r>
              <a:rPr lang="en-IN" sz="2800" dirty="0">
                <a:latin typeface="Times New Roman" panose="02020603050405020304" pitchFamily="18" charset="0"/>
                <a:cs typeface="Times New Roman" panose="02020603050405020304" pitchFamily="18" charset="0"/>
              </a:rPr>
              <a:t>– classifying loan applicants as “safe” or “risky” in banking.</a:t>
            </a:r>
          </a:p>
          <a:p>
            <a:pPr algn="just"/>
            <a:r>
              <a:rPr lang="en-IN" sz="2800" b="1" dirty="0">
                <a:latin typeface="Times New Roman" panose="02020603050405020304" pitchFamily="18" charset="0"/>
                <a:cs typeface="Times New Roman" panose="02020603050405020304" pitchFamily="18" charset="0"/>
              </a:rPr>
              <a:t>Recommender Systems </a:t>
            </a:r>
            <a:r>
              <a:rPr lang="en-IN" sz="2800" dirty="0">
                <a:latin typeface="Times New Roman" panose="02020603050405020304" pitchFamily="18" charset="0"/>
                <a:cs typeface="Times New Roman" panose="02020603050405020304" pitchFamily="18" charset="0"/>
              </a:rPr>
              <a:t>– suggesting movies, products, or music by finding similar users/items.</a:t>
            </a:r>
          </a:p>
          <a:p>
            <a:pPr algn="just"/>
            <a:r>
              <a:rPr lang="en-IN" sz="2800" b="1" dirty="0">
                <a:latin typeface="Times New Roman" panose="02020603050405020304" pitchFamily="18" charset="0"/>
                <a:cs typeface="Times New Roman" panose="02020603050405020304" pitchFamily="18" charset="0"/>
              </a:rPr>
              <a:t>Face Recognition </a:t>
            </a:r>
            <a:r>
              <a:rPr lang="en-IN" sz="2800" dirty="0">
                <a:latin typeface="Times New Roman" panose="02020603050405020304" pitchFamily="18" charset="0"/>
                <a:cs typeface="Times New Roman" panose="02020603050405020304" pitchFamily="18" charset="0"/>
              </a:rPr>
              <a:t>– verifying or identifying people in security and social media applications.</a:t>
            </a:r>
          </a:p>
        </p:txBody>
      </p:sp>
    </p:spTree>
    <p:extLst>
      <p:ext uri="{BB962C8B-B14F-4D97-AF65-F5344CB8AC3E}">
        <p14:creationId xmlns:p14="http://schemas.microsoft.com/office/powerpoint/2010/main" val="381607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A7BE56-2668-4D33-87B4-0B1AA59E33A4}"/>
              </a:ext>
            </a:extLst>
          </p:cNvPr>
          <p:cNvPicPr>
            <a:picLocks noChangeAspect="1"/>
          </p:cNvPicPr>
          <p:nvPr/>
        </p:nvPicPr>
        <p:blipFill>
          <a:blip r:embed="rId2"/>
          <a:stretch>
            <a:fillRect/>
          </a:stretch>
        </p:blipFill>
        <p:spPr>
          <a:xfrm>
            <a:off x="882213" y="236448"/>
            <a:ext cx="9945444" cy="6104372"/>
          </a:xfrm>
          <a:prstGeom prst="rect">
            <a:avLst/>
          </a:prstGeom>
        </p:spPr>
      </p:pic>
    </p:spTree>
    <p:extLst>
      <p:ext uri="{BB962C8B-B14F-4D97-AF65-F5344CB8AC3E}">
        <p14:creationId xmlns:p14="http://schemas.microsoft.com/office/powerpoint/2010/main" val="417896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0766895-01DA-46E0-9398-86744A41C098}"/>
              </a:ext>
            </a:extLst>
          </p:cNvPr>
          <p:cNvPicPr>
            <a:picLocks noChangeAspect="1"/>
          </p:cNvPicPr>
          <p:nvPr/>
        </p:nvPicPr>
        <p:blipFill>
          <a:blip r:embed="rId2"/>
          <a:stretch>
            <a:fillRect/>
          </a:stretch>
        </p:blipFill>
        <p:spPr>
          <a:xfrm>
            <a:off x="72120" y="32886"/>
            <a:ext cx="6126844" cy="5586639"/>
          </a:xfrm>
          <a:prstGeom prst="rect">
            <a:avLst/>
          </a:prstGeom>
        </p:spPr>
      </p:pic>
      <p:pic>
        <p:nvPicPr>
          <p:cNvPr id="9" name="Picture 8">
            <a:extLst>
              <a:ext uri="{FF2B5EF4-FFF2-40B4-BE49-F238E27FC236}">
                <a16:creationId xmlns:a16="http://schemas.microsoft.com/office/drawing/2014/main" id="{48B2F2FA-67ED-44DF-913B-1A08F79E7ABA}"/>
              </a:ext>
            </a:extLst>
          </p:cNvPr>
          <p:cNvPicPr>
            <a:picLocks noChangeAspect="1"/>
          </p:cNvPicPr>
          <p:nvPr/>
        </p:nvPicPr>
        <p:blipFill>
          <a:blip r:embed="rId3"/>
          <a:stretch>
            <a:fillRect/>
          </a:stretch>
        </p:blipFill>
        <p:spPr>
          <a:xfrm>
            <a:off x="172357" y="5779179"/>
            <a:ext cx="5762625" cy="955448"/>
          </a:xfrm>
          <a:prstGeom prst="rect">
            <a:avLst/>
          </a:prstGeom>
        </p:spPr>
      </p:pic>
      <p:pic>
        <p:nvPicPr>
          <p:cNvPr id="14" name="Picture 13">
            <a:extLst>
              <a:ext uri="{FF2B5EF4-FFF2-40B4-BE49-F238E27FC236}">
                <a16:creationId xmlns:a16="http://schemas.microsoft.com/office/drawing/2014/main" id="{F984CD4F-230A-429F-AE43-E0BE513B005E}"/>
              </a:ext>
            </a:extLst>
          </p:cNvPr>
          <p:cNvPicPr>
            <a:picLocks noChangeAspect="1"/>
          </p:cNvPicPr>
          <p:nvPr/>
        </p:nvPicPr>
        <p:blipFill>
          <a:blip r:embed="rId4"/>
          <a:stretch>
            <a:fillRect/>
          </a:stretch>
        </p:blipFill>
        <p:spPr>
          <a:xfrm>
            <a:off x="6242506" y="1467346"/>
            <a:ext cx="2917749" cy="3618008"/>
          </a:xfrm>
          <a:prstGeom prst="rect">
            <a:avLst/>
          </a:prstGeom>
        </p:spPr>
      </p:pic>
      <p:pic>
        <p:nvPicPr>
          <p:cNvPr id="16" name="Picture 15">
            <a:extLst>
              <a:ext uri="{FF2B5EF4-FFF2-40B4-BE49-F238E27FC236}">
                <a16:creationId xmlns:a16="http://schemas.microsoft.com/office/drawing/2014/main" id="{17083E9E-F4EB-4D37-B273-086ABCCE8107}"/>
              </a:ext>
            </a:extLst>
          </p:cNvPr>
          <p:cNvPicPr>
            <a:picLocks noChangeAspect="1"/>
          </p:cNvPicPr>
          <p:nvPr/>
        </p:nvPicPr>
        <p:blipFill>
          <a:blip r:embed="rId5"/>
          <a:stretch>
            <a:fillRect/>
          </a:stretch>
        </p:blipFill>
        <p:spPr>
          <a:xfrm>
            <a:off x="6168570" y="152619"/>
            <a:ext cx="5802577" cy="1343755"/>
          </a:xfrm>
          <a:prstGeom prst="rect">
            <a:avLst/>
          </a:prstGeom>
        </p:spPr>
      </p:pic>
      <p:pic>
        <p:nvPicPr>
          <p:cNvPr id="18" name="Picture 17">
            <a:extLst>
              <a:ext uri="{FF2B5EF4-FFF2-40B4-BE49-F238E27FC236}">
                <a16:creationId xmlns:a16="http://schemas.microsoft.com/office/drawing/2014/main" id="{36D8195E-4011-47B8-A6F0-8E1E8BDA6E4A}"/>
              </a:ext>
            </a:extLst>
          </p:cNvPr>
          <p:cNvPicPr>
            <a:picLocks noChangeAspect="1"/>
          </p:cNvPicPr>
          <p:nvPr/>
        </p:nvPicPr>
        <p:blipFill>
          <a:blip r:embed="rId6"/>
          <a:stretch>
            <a:fillRect/>
          </a:stretch>
        </p:blipFill>
        <p:spPr>
          <a:xfrm>
            <a:off x="6242505" y="5200425"/>
            <a:ext cx="5656005" cy="578754"/>
          </a:xfrm>
          <a:prstGeom prst="rect">
            <a:avLst/>
          </a:prstGeom>
        </p:spPr>
      </p:pic>
    </p:spTree>
    <p:extLst>
      <p:ext uri="{BB962C8B-B14F-4D97-AF65-F5344CB8AC3E}">
        <p14:creationId xmlns:p14="http://schemas.microsoft.com/office/powerpoint/2010/main" val="422223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60DCBD-06F8-411D-A1E8-F84EF3F18BED}"/>
              </a:ext>
            </a:extLst>
          </p:cNvPr>
          <p:cNvPicPr>
            <a:picLocks noChangeAspect="1"/>
          </p:cNvPicPr>
          <p:nvPr/>
        </p:nvPicPr>
        <p:blipFill>
          <a:blip r:embed="rId2"/>
          <a:stretch>
            <a:fillRect/>
          </a:stretch>
        </p:blipFill>
        <p:spPr>
          <a:xfrm>
            <a:off x="118155" y="937305"/>
            <a:ext cx="4682946" cy="3634695"/>
          </a:xfrm>
          <a:prstGeom prst="rect">
            <a:avLst/>
          </a:prstGeom>
        </p:spPr>
      </p:pic>
      <p:pic>
        <p:nvPicPr>
          <p:cNvPr id="7" name="Picture 6">
            <a:extLst>
              <a:ext uri="{FF2B5EF4-FFF2-40B4-BE49-F238E27FC236}">
                <a16:creationId xmlns:a16="http://schemas.microsoft.com/office/drawing/2014/main" id="{781ED876-0731-49A7-AFE7-BF5F80D391D0}"/>
              </a:ext>
            </a:extLst>
          </p:cNvPr>
          <p:cNvPicPr>
            <a:picLocks noChangeAspect="1"/>
          </p:cNvPicPr>
          <p:nvPr/>
        </p:nvPicPr>
        <p:blipFill>
          <a:blip r:embed="rId3"/>
          <a:stretch>
            <a:fillRect/>
          </a:stretch>
        </p:blipFill>
        <p:spPr>
          <a:xfrm>
            <a:off x="4801101" y="754743"/>
            <a:ext cx="6756398" cy="4881367"/>
          </a:xfrm>
          <a:prstGeom prst="rect">
            <a:avLst/>
          </a:prstGeom>
        </p:spPr>
      </p:pic>
    </p:spTree>
    <p:extLst>
      <p:ext uri="{BB962C8B-B14F-4D97-AF65-F5344CB8AC3E}">
        <p14:creationId xmlns:p14="http://schemas.microsoft.com/office/powerpoint/2010/main" val="12847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D42143-303B-4712-B134-EF3A81B9FE61}"/>
              </a:ext>
            </a:extLst>
          </p:cNvPr>
          <p:cNvPicPr>
            <a:picLocks noChangeAspect="1"/>
          </p:cNvPicPr>
          <p:nvPr/>
        </p:nvPicPr>
        <p:blipFill>
          <a:blip r:embed="rId2"/>
          <a:stretch>
            <a:fillRect/>
          </a:stretch>
        </p:blipFill>
        <p:spPr>
          <a:xfrm>
            <a:off x="169862" y="189139"/>
            <a:ext cx="6057972" cy="3439432"/>
          </a:xfrm>
          <a:prstGeom prst="rect">
            <a:avLst/>
          </a:prstGeom>
        </p:spPr>
      </p:pic>
      <p:pic>
        <p:nvPicPr>
          <p:cNvPr id="9" name="Picture 8">
            <a:extLst>
              <a:ext uri="{FF2B5EF4-FFF2-40B4-BE49-F238E27FC236}">
                <a16:creationId xmlns:a16="http://schemas.microsoft.com/office/drawing/2014/main" id="{CEB3FC10-9465-4A90-B989-79A77E845382}"/>
              </a:ext>
            </a:extLst>
          </p:cNvPr>
          <p:cNvPicPr>
            <a:picLocks noChangeAspect="1"/>
          </p:cNvPicPr>
          <p:nvPr/>
        </p:nvPicPr>
        <p:blipFill>
          <a:blip r:embed="rId3"/>
          <a:stretch>
            <a:fillRect/>
          </a:stretch>
        </p:blipFill>
        <p:spPr>
          <a:xfrm>
            <a:off x="6096000" y="325181"/>
            <a:ext cx="5926138" cy="5126417"/>
          </a:xfrm>
          <a:prstGeom prst="rect">
            <a:avLst/>
          </a:prstGeom>
        </p:spPr>
      </p:pic>
      <p:sp>
        <p:nvSpPr>
          <p:cNvPr id="11" name="TextBox 10">
            <a:extLst>
              <a:ext uri="{FF2B5EF4-FFF2-40B4-BE49-F238E27FC236}">
                <a16:creationId xmlns:a16="http://schemas.microsoft.com/office/drawing/2014/main" id="{BE62874C-2F22-4374-916E-F618CFC3DFC1}"/>
              </a:ext>
            </a:extLst>
          </p:cNvPr>
          <p:cNvSpPr txBox="1"/>
          <p:nvPr/>
        </p:nvSpPr>
        <p:spPr>
          <a:xfrm>
            <a:off x="529882" y="5700182"/>
            <a:ext cx="10963423" cy="461665"/>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Result: Since class C has the highest total weight, we classify the new point as C. </a:t>
            </a:r>
            <a:endParaRPr lang="en-IN"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7420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21C2F-D10E-46B5-A03E-8DE19CC70798}"/>
              </a:ext>
            </a:extLst>
          </p:cNvPr>
          <p:cNvSpPr>
            <a:spLocks noGrp="1"/>
          </p:cNvSpPr>
          <p:nvPr>
            <p:ph type="title"/>
          </p:nvPr>
        </p:nvSpPr>
        <p:spPr>
          <a:xfrm>
            <a:off x="208671" y="130630"/>
            <a:ext cx="6380815" cy="595084"/>
          </a:xfrm>
        </p:spPr>
        <p:txBody>
          <a:bodyPr>
            <a:normAutofit/>
          </a:bodyPr>
          <a:lstStyle/>
          <a:p>
            <a:r>
              <a:rPr lang="en-US" dirty="0"/>
              <a:t>Numerical on KNN Regression </a:t>
            </a:r>
            <a:endParaRPr lang="en-IN" dirty="0"/>
          </a:p>
        </p:txBody>
      </p:sp>
      <p:pic>
        <p:nvPicPr>
          <p:cNvPr id="4" name="Picture 3">
            <a:extLst>
              <a:ext uri="{FF2B5EF4-FFF2-40B4-BE49-F238E27FC236}">
                <a16:creationId xmlns:a16="http://schemas.microsoft.com/office/drawing/2014/main" id="{01C3F993-F781-4978-9F30-98321B18D1F0}"/>
              </a:ext>
            </a:extLst>
          </p:cNvPr>
          <p:cNvPicPr>
            <a:picLocks noChangeAspect="1"/>
          </p:cNvPicPr>
          <p:nvPr/>
        </p:nvPicPr>
        <p:blipFill>
          <a:blip r:embed="rId2"/>
          <a:stretch>
            <a:fillRect/>
          </a:stretch>
        </p:blipFill>
        <p:spPr>
          <a:xfrm>
            <a:off x="208671" y="1019323"/>
            <a:ext cx="6105043" cy="4274667"/>
          </a:xfrm>
          <a:prstGeom prst="rect">
            <a:avLst/>
          </a:prstGeom>
        </p:spPr>
      </p:pic>
      <p:pic>
        <p:nvPicPr>
          <p:cNvPr id="6" name="Picture 5">
            <a:extLst>
              <a:ext uri="{FF2B5EF4-FFF2-40B4-BE49-F238E27FC236}">
                <a16:creationId xmlns:a16="http://schemas.microsoft.com/office/drawing/2014/main" id="{D8FF4067-13C9-4E1E-AC93-14062245844D}"/>
              </a:ext>
            </a:extLst>
          </p:cNvPr>
          <p:cNvPicPr>
            <a:picLocks noChangeAspect="1"/>
          </p:cNvPicPr>
          <p:nvPr/>
        </p:nvPicPr>
        <p:blipFill>
          <a:blip r:embed="rId3"/>
          <a:stretch>
            <a:fillRect/>
          </a:stretch>
        </p:blipFill>
        <p:spPr>
          <a:xfrm>
            <a:off x="6469116" y="225082"/>
            <a:ext cx="5393843" cy="4145948"/>
          </a:xfrm>
          <a:prstGeom prst="rect">
            <a:avLst/>
          </a:prstGeom>
        </p:spPr>
      </p:pic>
      <p:pic>
        <p:nvPicPr>
          <p:cNvPr id="8" name="Picture 7">
            <a:extLst>
              <a:ext uri="{FF2B5EF4-FFF2-40B4-BE49-F238E27FC236}">
                <a16:creationId xmlns:a16="http://schemas.microsoft.com/office/drawing/2014/main" id="{0F0DE0EE-CF15-486D-960D-2DBBFF8300D5}"/>
              </a:ext>
            </a:extLst>
          </p:cNvPr>
          <p:cNvPicPr>
            <a:picLocks noChangeAspect="1"/>
          </p:cNvPicPr>
          <p:nvPr/>
        </p:nvPicPr>
        <p:blipFill>
          <a:blip r:embed="rId4"/>
          <a:stretch>
            <a:fillRect/>
          </a:stretch>
        </p:blipFill>
        <p:spPr>
          <a:xfrm>
            <a:off x="6740298" y="4550914"/>
            <a:ext cx="4851480" cy="2398542"/>
          </a:xfrm>
          <a:prstGeom prst="rect">
            <a:avLst/>
          </a:prstGeom>
        </p:spPr>
      </p:pic>
      <p:pic>
        <p:nvPicPr>
          <p:cNvPr id="5" name="Picture 4">
            <a:extLst>
              <a:ext uri="{FF2B5EF4-FFF2-40B4-BE49-F238E27FC236}">
                <a16:creationId xmlns:a16="http://schemas.microsoft.com/office/drawing/2014/main" id="{63F768E2-039F-44E7-BB69-0C6F5C9BE072}"/>
              </a:ext>
            </a:extLst>
          </p:cNvPr>
          <p:cNvPicPr>
            <a:picLocks noChangeAspect="1"/>
          </p:cNvPicPr>
          <p:nvPr/>
        </p:nvPicPr>
        <p:blipFill>
          <a:blip r:embed="rId5"/>
          <a:stretch>
            <a:fillRect/>
          </a:stretch>
        </p:blipFill>
        <p:spPr>
          <a:xfrm>
            <a:off x="977094" y="5821529"/>
            <a:ext cx="3609897" cy="1010771"/>
          </a:xfrm>
          <a:prstGeom prst="rect">
            <a:avLst/>
          </a:prstGeom>
        </p:spPr>
      </p:pic>
      <p:sp>
        <p:nvSpPr>
          <p:cNvPr id="9" name="TextBox 8">
            <a:extLst>
              <a:ext uri="{FF2B5EF4-FFF2-40B4-BE49-F238E27FC236}">
                <a16:creationId xmlns:a16="http://schemas.microsoft.com/office/drawing/2014/main" id="{767B1AD7-7FFB-4A79-BEEB-C6FFD55AE581}"/>
              </a:ext>
            </a:extLst>
          </p:cNvPr>
          <p:cNvSpPr txBox="1"/>
          <p:nvPr/>
        </p:nvSpPr>
        <p:spPr>
          <a:xfrm>
            <a:off x="208671" y="5559285"/>
            <a:ext cx="6093500" cy="369332"/>
          </a:xfrm>
          <a:prstGeom prst="rect">
            <a:avLst/>
          </a:prstGeom>
          <a:noFill/>
        </p:spPr>
        <p:txBody>
          <a:bodyPr wrap="square">
            <a:spAutoFit/>
          </a:bodyPr>
          <a:lstStyle/>
          <a:p>
            <a:pPr algn="l" fontAlgn="base"/>
            <a:r>
              <a:rPr lang="en-IN" b="1" i="0" dirty="0">
                <a:solidFill>
                  <a:srgbClr val="FF0000"/>
                </a:solidFill>
                <a:effectLst/>
                <a:latin typeface="Nunito" pitchFamily="2" charset="0"/>
              </a:rPr>
              <a:t>Manhattan Distance</a:t>
            </a:r>
          </a:p>
        </p:txBody>
      </p:sp>
      <p:pic>
        <p:nvPicPr>
          <p:cNvPr id="11" name="Picture 10">
            <a:extLst>
              <a:ext uri="{FF2B5EF4-FFF2-40B4-BE49-F238E27FC236}">
                <a16:creationId xmlns:a16="http://schemas.microsoft.com/office/drawing/2014/main" id="{9370FF8F-AFB4-4B91-9506-780B6B97FB19}"/>
              </a:ext>
            </a:extLst>
          </p:cNvPr>
          <p:cNvPicPr>
            <a:picLocks noChangeAspect="1"/>
          </p:cNvPicPr>
          <p:nvPr/>
        </p:nvPicPr>
        <p:blipFill>
          <a:blip r:embed="rId6"/>
          <a:stretch>
            <a:fillRect/>
          </a:stretch>
        </p:blipFill>
        <p:spPr>
          <a:xfrm>
            <a:off x="8483497" y="259376"/>
            <a:ext cx="2026560" cy="280269"/>
          </a:xfrm>
          <a:prstGeom prst="rect">
            <a:avLst/>
          </a:prstGeom>
        </p:spPr>
      </p:pic>
      <p:pic>
        <p:nvPicPr>
          <p:cNvPr id="14" name="Picture 13">
            <a:extLst>
              <a:ext uri="{FF2B5EF4-FFF2-40B4-BE49-F238E27FC236}">
                <a16:creationId xmlns:a16="http://schemas.microsoft.com/office/drawing/2014/main" id="{1D8715FC-277C-41A4-A5DD-2994802418E5}"/>
              </a:ext>
            </a:extLst>
          </p:cNvPr>
          <p:cNvPicPr>
            <a:picLocks noChangeAspect="1"/>
          </p:cNvPicPr>
          <p:nvPr/>
        </p:nvPicPr>
        <p:blipFill>
          <a:blip r:embed="rId6"/>
          <a:stretch>
            <a:fillRect/>
          </a:stretch>
        </p:blipFill>
        <p:spPr>
          <a:xfrm>
            <a:off x="8255697" y="1206551"/>
            <a:ext cx="1697772" cy="234799"/>
          </a:xfrm>
          <a:prstGeom prst="rect">
            <a:avLst/>
          </a:prstGeom>
        </p:spPr>
      </p:pic>
    </p:spTree>
    <p:extLst>
      <p:ext uri="{BB962C8B-B14F-4D97-AF65-F5344CB8AC3E}">
        <p14:creationId xmlns:p14="http://schemas.microsoft.com/office/powerpoint/2010/main" val="4056138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21C2F-D10E-46B5-A03E-8DE19CC70798}"/>
              </a:ext>
            </a:extLst>
          </p:cNvPr>
          <p:cNvSpPr>
            <a:spLocks noGrp="1"/>
          </p:cNvSpPr>
          <p:nvPr>
            <p:ph type="title"/>
          </p:nvPr>
        </p:nvSpPr>
        <p:spPr>
          <a:xfrm>
            <a:off x="70784" y="313510"/>
            <a:ext cx="6380815" cy="595084"/>
          </a:xfrm>
        </p:spPr>
        <p:txBody>
          <a:bodyPr>
            <a:normAutofit fontScale="90000"/>
          </a:bodyPr>
          <a:lstStyle/>
          <a:p>
            <a:r>
              <a:rPr lang="en-US" dirty="0"/>
              <a:t>Numerical on KNN Regression</a:t>
            </a:r>
            <a:br>
              <a:rPr lang="en-US" dirty="0"/>
            </a:br>
            <a:r>
              <a:rPr lang="en-US" dirty="0"/>
              <a:t>(contd..) </a:t>
            </a:r>
            <a:endParaRPr lang="en-IN" dirty="0"/>
          </a:p>
        </p:txBody>
      </p:sp>
      <p:pic>
        <p:nvPicPr>
          <p:cNvPr id="4" name="Picture 3">
            <a:extLst>
              <a:ext uri="{FF2B5EF4-FFF2-40B4-BE49-F238E27FC236}">
                <a16:creationId xmlns:a16="http://schemas.microsoft.com/office/drawing/2014/main" id="{01C3F993-F781-4978-9F30-98321B18D1F0}"/>
              </a:ext>
            </a:extLst>
          </p:cNvPr>
          <p:cNvPicPr>
            <a:picLocks noChangeAspect="1"/>
          </p:cNvPicPr>
          <p:nvPr/>
        </p:nvPicPr>
        <p:blipFill>
          <a:blip r:embed="rId2"/>
          <a:stretch>
            <a:fillRect/>
          </a:stretch>
        </p:blipFill>
        <p:spPr>
          <a:xfrm>
            <a:off x="208671" y="1019324"/>
            <a:ext cx="6105043" cy="3596220"/>
          </a:xfrm>
          <a:prstGeom prst="rect">
            <a:avLst/>
          </a:prstGeom>
        </p:spPr>
      </p:pic>
      <p:pic>
        <p:nvPicPr>
          <p:cNvPr id="5" name="Picture 4">
            <a:extLst>
              <a:ext uri="{FF2B5EF4-FFF2-40B4-BE49-F238E27FC236}">
                <a16:creationId xmlns:a16="http://schemas.microsoft.com/office/drawing/2014/main" id="{D9E785E7-694C-4C39-8609-EF51277FDEF6}"/>
              </a:ext>
            </a:extLst>
          </p:cNvPr>
          <p:cNvPicPr>
            <a:picLocks noChangeAspect="1"/>
          </p:cNvPicPr>
          <p:nvPr/>
        </p:nvPicPr>
        <p:blipFill>
          <a:blip r:embed="rId3"/>
          <a:stretch>
            <a:fillRect/>
          </a:stretch>
        </p:blipFill>
        <p:spPr>
          <a:xfrm>
            <a:off x="6449276" y="58056"/>
            <a:ext cx="5592110" cy="2778578"/>
          </a:xfrm>
          <a:prstGeom prst="rect">
            <a:avLst/>
          </a:prstGeom>
        </p:spPr>
      </p:pic>
      <p:pic>
        <p:nvPicPr>
          <p:cNvPr id="9" name="Picture 8">
            <a:extLst>
              <a:ext uri="{FF2B5EF4-FFF2-40B4-BE49-F238E27FC236}">
                <a16:creationId xmlns:a16="http://schemas.microsoft.com/office/drawing/2014/main" id="{B31F2603-2137-4886-BD4E-ADE7E43140CF}"/>
              </a:ext>
            </a:extLst>
          </p:cNvPr>
          <p:cNvPicPr>
            <a:picLocks noChangeAspect="1"/>
          </p:cNvPicPr>
          <p:nvPr/>
        </p:nvPicPr>
        <p:blipFill>
          <a:blip r:embed="rId4"/>
          <a:stretch>
            <a:fillRect/>
          </a:stretch>
        </p:blipFill>
        <p:spPr>
          <a:xfrm>
            <a:off x="6483111" y="2811441"/>
            <a:ext cx="5675130" cy="3988503"/>
          </a:xfrm>
          <a:prstGeom prst="rect">
            <a:avLst/>
          </a:prstGeom>
        </p:spPr>
      </p:pic>
      <p:pic>
        <p:nvPicPr>
          <p:cNvPr id="11" name="Picture 10">
            <a:extLst>
              <a:ext uri="{FF2B5EF4-FFF2-40B4-BE49-F238E27FC236}">
                <a16:creationId xmlns:a16="http://schemas.microsoft.com/office/drawing/2014/main" id="{8727CC65-1E30-4AF2-81DC-23F2AAA637C9}"/>
              </a:ext>
            </a:extLst>
          </p:cNvPr>
          <p:cNvPicPr>
            <a:picLocks noChangeAspect="1"/>
          </p:cNvPicPr>
          <p:nvPr/>
        </p:nvPicPr>
        <p:blipFill>
          <a:blip r:embed="rId5"/>
          <a:stretch>
            <a:fillRect/>
          </a:stretch>
        </p:blipFill>
        <p:spPr>
          <a:xfrm>
            <a:off x="208671" y="5072289"/>
            <a:ext cx="5887329" cy="1184169"/>
          </a:xfrm>
          <a:prstGeom prst="rect">
            <a:avLst/>
          </a:prstGeom>
        </p:spPr>
      </p:pic>
    </p:spTree>
    <p:extLst>
      <p:ext uri="{BB962C8B-B14F-4D97-AF65-F5344CB8AC3E}">
        <p14:creationId xmlns:p14="http://schemas.microsoft.com/office/powerpoint/2010/main" val="1844112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21C2F-D10E-46B5-A03E-8DE19CC70798}"/>
              </a:ext>
            </a:extLst>
          </p:cNvPr>
          <p:cNvSpPr>
            <a:spLocks noGrp="1"/>
          </p:cNvSpPr>
          <p:nvPr>
            <p:ph type="title"/>
          </p:nvPr>
        </p:nvSpPr>
        <p:spPr>
          <a:xfrm>
            <a:off x="70784" y="313510"/>
            <a:ext cx="6380815" cy="595084"/>
          </a:xfrm>
        </p:spPr>
        <p:txBody>
          <a:bodyPr>
            <a:normAutofit fontScale="90000"/>
          </a:bodyPr>
          <a:lstStyle/>
          <a:p>
            <a:r>
              <a:rPr lang="en-US" dirty="0"/>
              <a:t>Numerical on KNN Regression</a:t>
            </a:r>
            <a:br>
              <a:rPr lang="en-US" dirty="0"/>
            </a:br>
            <a:r>
              <a:rPr lang="en-US" dirty="0"/>
              <a:t>(contd..) </a:t>
            </a:r>
            <a:endParaRPr lang="en-IN" dirty="0"/>
          </a:p>
        </p:txBody>
      </p:sp>
      <p:pic>
        <p:nvPicPr>
          <p:cNvPr id="4" name="Picture 3">
            <a:extLst>
              <a:ext uri="{FF2B5EF4-FFF2-40B4-BE49-F238E27FC236}">
                <a16:creationId xmlns:a16="http://schemas.microsoft.com/office/drawing/2014/main" id="{01C3F993-F781-4978-9F30-98321B18D1F0}"/>
              </a:ext>
            </a:extLst>
          </p:cNvPr>
          <p:cNvPicPr>
            <a:picLocks noChangeAspect="1"/>
          </p:cNvPicPr>
          <p:nvPr/>
        </p:nvPicPr>
        <p:blipFill>
          <a:blip r:embed="rId2"/>
          <a:stretch>
            <a:fillRect/>
          </a:stretch>
        </p:blipFill>
        <p:spPr>
          <a:xfrm>
            <a:off x="208671" y="1019324"/>
            <a:ext cx="6105043" cy="3596220"/>
          </a:xfrm>
          <a:prstGeom prst="rect">
            <a:avLst/>
          </a:prstGeom>
        </p:spPr>
      </p:pic>
      <p:pic>
        <p:nvPicPr>
          <p:cNvPr id="5" name="Picture 4">
            <a:extLst>
              <a:ext uri="{FF2B5EF4-FFF2-40B4-BE49-F238E27FC236}">
                <a16:creationId xmlns:a16="http://schemas.microsoft.com/office/drawing/2014/main" id="{D9E785E7-694C-4C39-8609-EF51277FDEF6}"/>
              </a:ext>
            </a:extLst>
          </p:cNvPr>
          <p:cNvPicPr>
            <a:picLocks noChangeAspect="1"/>
          </p:cNvPicPr>
          <p:nvPr/>
        </p:nvPicPr>
        <p:blipFill>
          <a:blip r:embed="rId3"/>
          <a:stretch>
            <a:fillRect/>
          </a:stretch>
        </p:blipFill>
        <p:spPr>
          <a:xfrm>
            <a:off x="6449276" y="58056"/>
            <a:ext cx="5592110" cy="2778578"/>
          </a:xfrm>
          <a:prstGeom prst="rect">
            <a:avLst/>
          </a:prstGeom>
        </p:spPr>
      </p:pic>
      <p:pic>
        <p:nvPicPr>
          <p:cNvPr id="9" name="Picture 8">
            <a:extLst>
              <a:ext uri="{FF2B5EF4-FFF2-40B4-BE49-F238E27FC236}">
                <a16:creationId xmlns:a16="http://schemas.microsoft.com/office/drawing/2014/main" id="{B31F2603-2137-4886-BD4E-ADE7E43140CF}"/>
              </a:ext>
            </a:extLst>
          </p:cNvPr>
          <p:cNvPicPr>
            <a:picLocks noChangeAspect="1"/>
          </p:cNvPicPr>
          <p:nvPr/>
        </p:nvPicPr>
        <p:blipFill>
          <a:blip r:embed="rId4"/>
          <a:stretch>
            <a:fillRect/>
          </a:stretch>
        </p:blipFill>
        <p:spPr>
          <a:xfrm>
            <a:off x="6483111" y="2811441"/>
            <a:ext cx="5675130" cy="3988503"/>
          </a:xfrm>
          <a:prstGeom prst="rect">
            <a:avLst/>
          </a:prstGeom>
        </p:spPr>
      </p:pic>
      <p:pic>
        <p:nvPicPr>
          <p:cNvPr id="11" name="Picture 10">
            <a:extLst>
              <a:ext uri="{FF2B5EF4-FFF2-40B4-BE49-F238E27FC236}">
                <a16:creationId xmlns:a16="http://schemas.microsoft.com/office/drawing/2014/main" id="{8727CC65-1E30-4AF2-81DC-23F2AAA637C9}"/>
              </a:ext>
            </a:extLst>
          </p:cNvPr>
          <p:cNvPicPr>
            <a:picLocks noChangeAspect="1"/>
          </p:cNvPicPr>
          <p:nvPr/>
        </p:nvPicPr>
        <p:blipFill>
          <a:blip r:embed="rId5"/>
          <a:stretch>
            <a:fillRect/>
          </a:stretch>
        </p:blipFill>
        <p:spPr>
          <a:xfrm>
            <a:off x="208671" y="5072289"/>
            <a:ext cx="5887329" cy="1184169"/>
          </a:xfrm>
          <a:prstGeom prst="rect">
            <a:avLst/>
          </a:prstGeom>
        </p:spPr>
      </p:pic>
    </p:spTree>
    <p:extLst>
      <p:ext uri="{BB962C8B-B14F-4D97-AF65-F5344CB8AC3E}">
        <p14:creationId xmlns:p14="http://schemas.microsoft.com/office/powerpoint/2010/main" val="2167707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21C2F-D10E-46B5-A03E-8DE19CC70798}"/>
              </a:ext>
            </a:extLst>
          </p:cNvPr>
          <p:cNvSpPr>
            <a:spLocks noGrp="1"/>
          </p:cNvSpPr>
          <p:nvPr>
            <p:ph type="title"/>
          </p:nvPr>
        </p:nvSpPr>
        <p:spPr>
          <a:xfrm>
            <a:off x="49435" y="72570"/>
            <a:ext cx="5582529" cy="973908"/>
          </a:xfrm>
        </p:spPr>
        <p:txBody>
          <a:bodyPr>
            <a:normAutofit/>
          </a:bodyPr>
          <a:lstStyle/>
          <a:p>
            <a:r>
              <a:rPr lang="en-US" dirty="0"/>
              <a:t>Numerical on KNN Classification</a:t>
            </a:r>
            <a:endParaRPr lang="en-IN" dirty="0"/>
          </a:p>
        </p:txBody>
      </p:sp>
      <p:pic>
        <p:nvPicPr>
          <p:cNvPr id="5" name="Picture 4">
            <a:extLst>
              <a:ext uri="{FF2B5EF4-FFF2-40B4-BE49-F238E27FC236}">
                <a16:creationId xmlns:a16="http://schemas.microsoft.com/office/drawing/2014/main" id="{6001318B-1CF4-4A03-BF36-84D7C15AF5C4}"/>
              </a:ext>
            </a:extLst>
          </p:cNvPr>
          <p:cNvPicPr>
            <a:picLocks noChangeAspect="1"/>
          </p:cNvPicPr>
          <p:nvPr/>
        </p:nvPicPr>
        <p:blipFill>
          <a:blip r:embed="rId2"/>
          <a:stretch>
            <a:fillRect/>
          </a:stretch>
        </p:blipFill>
        <p:spPr>
          <a:xfrm>
            <a:off x="208671" y="1163823"/>
            <a:ext cx="5423293" cy="4279035"/>
          </a:xfrm>
          <a:prstGeom prst="rect">
            <a:avLst/>
          </a:prstGeom>
        </p:spPr>
      </p:pic>
      <p:pic>
        <p:nvPicPr>
          <p:cNvPr id="7" name="Picture 6">
            <a:extLst>
              <a:ext uri="{FF2B5EF4-FFF2-40B4-BE49-F238E27FC236}">
                <a16:creationId xmlns:a16="http://schemas.microsoft.com/office/drawing/2014/main" id="{DE4ECD52-ADB2-4E5E-A3F9-6CBFC0D6786D}"/>
              </a:ext>
            </a:extLst>
          </p:cNvPr>
          <p:cNvPicPr>
            <a:picLocks noChangeAspect="1"/>
          </p:cNvPicPr>
          <p:nvPr/>
        </p:nvPicPr>
        <p:blipFill>
          <a:blip r:embed="rId3"/>
          <a:stretch>
            <a:fillRect/>
          </a:stretch>
        </p:blipFill>
        <p:spPr>
          <a:xfrm>
            <a:off x="5631964" y="43542"/>
            <a:ext cx="6467475" cy="3888921"/>
          </a:xfrm>
          <a:prstGeom prst="rect">
            <a:avLst/>
          </a:prstGeom>
        </p:spPr>
      </p:pic>
      <p:pic>
        <p:nvPicPr>
          <p:cNvPr id="9" name="Picture 8">
            <a:extLst>
              <a:ext uri="{FF2B5EF4-FFF2-40B4-BE49-F238E27FC236}">
                <a16:creationId xmlns:a16="http://schemas.microsoft.com/office/drawing/2014/main" id="{5B6DC9EA-2DF7-413A-AC38-049087BA565D}"/>
              </a:ext>
            </a:extLst>
          </p:cNvPr>
          <p:cNvPicPr>
            <a:picLocks noChangeAspect="1"/>
          </p:cNvPicPr>
          <p:nvPr/>
        </p:nvPicPr>
        <p:blipFill>
          <a:blip r:embed="rId4"/>
          <a:stretch>
            <a:fillRect/>
          </a:stretch>
        </p:blipFill>
        <p:spPr>
          <a:xfrm>
            <a:off x="5631964" y="4049809"/>
            <a:ext cx="6560036" cy="2735622"/>
          </a:xfrm>
          <a:prstGeom prst="rect">
            <a:avLst/>
          </a:prstGeom>
        </p:spPr>
      </p:pic>
    </p:spTree>
    <p:extLst>
      <p:ext uri="{BB962C8B-B14F-4D97-AF65-F5344CB8AC3E}">
        <p14:creationId xmlns:p14="http://schemas.microsoft.com/office/powerpoint/2010/main" val="3137722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21C2F-D10E-46B5-A03E-8DE19CC70798}"/>
              </a:ext>
            </a:extLst>
          </p:cNvPr>
          <p:cNvSpPr>
            <a:spLocks noGrp="1"/>
          </p:cNvSpPr>
          <p:nvPr>
            <p:ph type="title"/>
          </p:nvPr>
        </p:nvSpPr>
        <p:spPr>
          <a:xfrm>
            <a:off x="208671" y="130630"/>
            <a:ext cx="5423293" cy="869182"/>
          </a:xfrm>
        </p:spPr>
        <p:txBody>
          <a:bodyPr>
            <a:normAutofit fontScale="90000"/>
          </a:bodyPr>
          <a:lstStyle/>
          <a:p>
            <a:r>
              <a:rPr lang="en-US" dirty="0"/>
              <a:t>Numerical on KNN Classification (contd..)</a:t>
            </a:r>
            <a:endParaRPr lang="en-IN" dirty="0"/>
          </a:p>
        </p:txBody>
      </p:sp>
      <p:pic>
        <p:nvPicPr>
          <p:cNvPr id="5" name="Picture 4">
            <a:extLst>
              <a:ext uri="{FF2B5EF4-FFF2-40B4-BE49-F238E27FC236}">
                <a16:creationId xmlns:a16="http://schemas.microsoft.com/office/drawing/2014/main" id="{6001318B-1CF4-4A03-BF36-84D7C15AF5C4}"/>
              </a:ext>
            </a:extLst>
          </p:cNvPr>
          <p:cNvPicPr>
            <a:picLocks noChangeAspect="1"/>
          </p:cNvPicPr>
          <p:nvPr/>
        </p:nvPicPr>
        <p:blipFill>
          <a:blip r:embed="rId2"/>
          <a:stretch>
            <a:fillRect/>
          </a:stretch>
        </p:blipFill>
        <p:spPr>
          <a:xfrm>
            <a:off x="208671" y="1163823"/>
            <a:ext cx="5423293" cy="4279035"/>
          </a:xfrm>
          <a:prstGeom prst="rect">
            <a:avLst/>
          </a:prstGeom>
        </p:spPr>
      </p:pic>
      <p:pic>
        <p:nvPicPr>
          <p:cNvPr id="4" name="Picture 3">
            <a:extLst>
              <a:ext uri="{FF2B5EF4-FFF2-40B4-BE49-F238E27FC236}">
                <a16:creationId xmlns:a16="http://schemas.microsoft.com/office/drawing/2014/main" id="{0C638E74-B296-42A8-9505-4D8487223551}"/>
              </a:ext>
            </a:extLst>
          </p:cNvPr>
          <p:cNvPicPr>
            <a:picLocks noChangeAspect="1"/>
          </p:cNvPicPr>
          <p:nvPr/>
        </p:nvPicPr>
        <p:blipFill>
          <a:blip r:embed="rId3"/>
          <a:stretch>
            <a:fillRect/>
          </a:stretch>
        </p:blipFill>
        <p:spPr>
          <a:xfrm>
            <a:off x="5739037" y="999811"/>
            <a:ext cx="6351365" cy="5096189"/>
          </a:xfrm>
          <a:prstGeom prst="rect">
            <a:avLst/>
          </a:prstGeom>
        </p:spPr>
      </p:pic>
    </p:spTree>
    <p:extLst>
      <p:ext uri="{BB962C8B-B14F-4D97-AF65-F5344CB8AC3E}">
        <p14:creationId xmlns:p14="http://schemas.microsoft.com/office/powerpoint/2010/main" val="2161155807"/>
      </p:ext>
    </p:extLst>
  </p:cSld>
  <p:clrMapOvr>
    <a:masterClrMapping/>
  </p:clrMapOvr>
</p:sld>
</file>

<file path=ppt/theme/theme1.xml><?xml version="1.0" encoding="utf-8"?>
<a:theme xmlns:a="http://schemas.openxmlformats.org/drawingml/2006/main" name="SwellVTI">
  <a:themeElements>
    <a:clrScheme name="AnalogousFromDarkSeedLeftStep">
      <a:dk1>
        <a:srgbClr val="000000"/>
      </a:dk1>
      <a:lt1>
        <a:srgbClr val="FFFFFF"/>
      </a:lt1>
      <a:dk2>
        <a:srgbClr val="311C1F"/>
      </a:dk2>
      <a:lt2>
        <a:srgbClr val="F0F2F3"/>
      </a:lt2>
      <a:accent1>
        <a:srgbClr val="E76029"/>
      </a:accent1>
      <a:accent2>
        <a:srgbClr val="D51730"/>
      </a:accent2>
      <a:accent3>
        <a:srgbClr val="E72991"/>
      </a:accent3>
      <a:accent4>
        <a:srgbClr val="D517CE"/>
      </a:accent4>
      <a:accent5>
        <a:srgbClr val="9F29E7"/>
      </a:accent5>
      <a:accent6>
        <a:srgbClr val="4F2BD9"/>
      </a:accent6>
      <a:hlink>
        <a:srgbClr val="A43FBF"/>
      </a:hlink>
      <a:folHlink>
        <a:srgbClr val="7F7F7F"/>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ellVTI" id="{8361A04D-931A-43DC-973B-1B0B1DD5DECC}" vid="{6DDB23E8-D18E-4BDA-98D6-324466149EBD}"/>
    </a:ext>
  </a:extLst>
</a:theme>
</file>

<file path=docProps/app.xml><?xml version="1.0" encoding="utf-8"?>
<Properties xmlns="http://schemas.openxmlformats.org/officeDocument/2006/extended-properties" xmlns:vt="http://schemas.openxmlformats.org/officeDocument/2006/docPropsVTypes">
  <Template>Retrospect</Template>
  <TotalTime>276</TotalTime>
  <Words>1088</Words>
  <Application>Microsoft Office PowerPoint</Application>
  <PresentationFormat>Widescreen</PresentationFormat>
  <Paragraphs>83</Paragraphs>
  <Slides>23</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3" baseType="lpstr">
      <vt:lpstr>Arial</vt:lpstr>
      <vt:lpstr>Cambria</vt:lpstr>
      <vt:lpstr>montserrat</vt:lpstr>
      <vt:lpstr>Neue Haas Grotesk Text Pro</vt:lpstr>
      <vt:lpstr>Nunito</vt:lpstr>
      <vt:lpstr>Tahoma</vt:lpstr>
      <vt:lpstr>Times New Roman</vt:lpstr>
      <vt:lpstr>Wingdings</vt:lpstr>
      <vt:lpstr>SwellVTI</vt:lpstr>
      <vt:lpstr>Equation</vt:lpstr>
      <vt:lpstr>K-Nearest Neighbor (KNN) Classification</vt:lpstr>
      <vt:lpstr>Eager Learners v/s Lazy Learners</vt:lpstr>
      <vt:lpstr>k- Nearest Neighbour Classifier</vt:lpstr>
      <vt:lpstr>k- Nearest Neighbour Classifier</vt:lpstr>
      <vt:lpstr>Why do we need K-NN Algorithm?</vt:lpstr>
      <vt:lpstr>K-Nearest Neighbor (K-NN)</vt:lpstr>
      <vt:lpstr>K-Nearest Neighbor (K-NN)</vt:lpstr>
      <vt:lpstr>How does K-NN Works?</vt:lpstr>
      <vt:lpstr>Closeness Measure</vt:lpstr>
      <vt:lpstr>Handling Ties</vt:lpstr>
      <vt:lpstr>Handling Ties</vt:lpstr>
      <vt:lpstr>How to Select the Value of K in K-NN Algorithm?</vt:lpstr>
      <vt:lpstr>Disadvantages of KNN</vt:lpstr>
      <vt:lpstr>Applications of KNN</vt:lpstr>
      <vt:lpstr>PowerPoint Presentation</vt:lpstr>
      <vt:lpstr>PowerPoint Presentation</vt:lpstr>
      <vt:lpstr>PowerPoint Presentation</vt:lpstr>
      <vt:lpstr>PowerPoint Presentation</vt:lpstr>
      <vt:lpstr>Numerical on KNN Regression </vt:lpstr>
      <vt:lpstr>Numerical on KNN Regression (contd..) </vt:lpstr>
      <vt:lpstr>Numerical on KNN Regression (contd..) </vt:lpstr>
      <vt:lpstr>Numerical on KNN Classification</vt:lpstr>
      <vt:lpstr>Numerical on KNN Classification (contd..)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K-Nearest Neighbor (KNN) Classification</dc:title>
  <dc:creator>Ishan Budhiraja</dc:creator>
  <cp:lastModifiedBy>Ishan Budhiraja</cp:lastModifiedBy>
  <cp:revision>4</cp:revision>
  <dcterms:created xsi:type="dcterms:W3CDTF">2024-10-17T07:01:45Z</dcterms:created>
  <dcterms:modified xsi:type="dcterms:W3CDTF">2025-09-19T07:04:46Z</dcterms:modified>
</cp:coreProperties>
</file>