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3" r:id="rId1"/>
  </p:sldMasterIdLst>
  <p:notesMasterIdLst>
    <p:notesMasterId r:id="rId42"/>
  </p:notesMasterIdLst>
  <p:handoutMasterIdLst>
    <p:handoutMasterId r:id="rId43"/>
  </p:handoutMasterIdLst>
  <p:sldIdLst>
    <p:sldId id="256" r:id="rId2"/>
    <p:sldId id="343" r:id="rId3"/>
    <p:sldId id="301" r:id="rId4"/>
    <p:sldId id="302" r:id="rId5"/>
    <p:sldId id="335" r:id="rId6"/>
    <p:sldId id="305" r:id="rId7"/>
    <p:sldId id="306" r:id="rId8"/>
    <p:sldId id="336" r:id="rId9"/>
    <p:sldId id="307" r:id="rId10"/>
    <p:sldId id="308" r:id="rId11"/>
    <p:sldId id="310" r:id="rId12"/>
    <p:sldId id="309" r:id="rId13"/>
    <p:sldId id="312" r:id="rId14"/>
    <p:sldId id="313" r:id="rId15"/>
    <p:sldId id="349" r:id="rId16"/>
    <p:sldId id="314" r:id="rId17"/>
    <p:sldId id="350" r:id="rId18"/>
    <p:sldId id="315" r:id="rId19"/>
    <p:sldId id="316" r:id="rId20"/>
    <p:sldId id="317" r:id="rId21"/>
    <p:sldId id="318" r:id="rId22"/>
    <p:sldId id="348" r:id="rId23"/>
    <p:sldId id="303" r:id="rId24"/>
    <p:sldId id="319" r:id="rId25"/>
    <p:sldId id="337" r:id="rId26"/>
    <p:sldId id="320" r:id="rId27"/>
    <p:sldId id="338" r:id="rId28"/>
    <p:sldId id="321" r:id="rId29"/>
    <p:sldId id="322" r:id="rId30"/>
    <p:sldId id="323" r:id="rId31"/>
    <p:sldId id="324" r:id="rId32"/>
    <p:sldId id="325" r:id="rId33"/>
    <p:sldId id="326" r:id="rId34"/>
    <p:sldId id="327" r:id="rId35"/>
    <p:sldId id="328" r:id="rId36"/>
    <p:sldId id="345" r:id="rId37"/>
    <p:sldId id="329" r:id="rId38"/>
    <p:sldId id="346" r:id="rId39"/>
    <p:sldId id="331" r:id="rId40"/>
    <p:sldId id="330" r:id="rId41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008000"/>
    <a:srgbClr val="FFFFFF"/>
    <a:srgbClr val="9F9F9F"/>
    <a:srgbClr val="F7F7F7"/>
    <a:srgbClr val="993300"/>
    <a:srgbClr val="CC34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7" autoAdjust="0"/>
  </p:normalViewPr>
  <p:slideViewPr>
    <p:cSldViewPr>
      <p:cViewPr varScale="1">
        <p:scale>
          <a:sx n="68" d="100"/>
          <a:sy n="68" d="100"/>
        </p:scale>
        <p:origin x="13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93" d="100"/>
          <a:sy n="93" d="100"/>
        </p:scale>
        <p:origin x="-2488" y="-12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Cpt S 317: Spring 2009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School of EECS, WSU</a:t>
            </a:r>
          </a:p>
        </p:txBody>
      </p:sp>
      <p:sp>
        <p:nvSpPr>
          <p:cNvPr id="337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9B18EAEA-A2AF-40E4-91D8-23199EBB04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Cpt S 317: Spring 2009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/>
            </a:lvl1pPr>
          </a:lstStyle>
          <a:p>
            <a:pPr>
              <a:defRPr/>
            </a:pPr>
            <a:r>
              <a:rPr lang="en-US"/>
              <a:t>School of EECS, WSU</a:t>
            </a:r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/>
            </a:lvl1pPr>
          </a:lstStyle>
          <a:p>
            <a:pPr>
              <a:defRPr/>
            </a:pPr>
            <a:fld id="{DD1D5517-FFE8-40A5-914D-91441C61492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28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6451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6451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27C708-44BE-4605-80CC-499B0046BE1E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45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294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294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B1067B-46A3-428E-ADCD-DF4BBF3596B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829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39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39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4C709B-946D-4B1B-9F7F-D6E37F1D3AD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39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499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499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EDB2CEC-42A1-478B-B8E0-2B2FC642C9F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849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499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601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602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234D16-6F3A-4153-9926-7E8163DF65B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60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70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70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53F3C0-9AAF-4040-8836-655CC0EC15A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70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80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80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73D3A6-EF3F-4F8B-AFDE-9584DF4B1E6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880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890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890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7769C6-48B8-4E4D-95F5-6BAF5D8AC39C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890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011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011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0C65A62-554D-40D4-BFC8-72D8284BB7C7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901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113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11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295FC91-6C0D-446A-908B-9DB6A02CB9A7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911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21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21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C1CCF1-4B94-481C-98C1-F91E4C14A35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921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31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31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836027-C39B-4F23-AD3C-BB2016FEE79F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931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42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42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1AA9A29-3954-418C-BE39-AD5EC73B0A8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942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625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626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87F300-6367-41B6-85B2-FB5C3010361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962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728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728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A4BCFE3-B6E8-4A3F-BA82-B0FC6CFB0963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972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830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830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1838628-154C-4160-B2A4-175CD2AEE1D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983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1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9933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9933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658114-7BF0-4486-8E6F-674DC8D21B9A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93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035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035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BB8AF1D-745E-4FDB-BB1F-8961D58B600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003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137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138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78BA5FF-0158-4618-A8F1-D263CC2DDD6D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10138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240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240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DF31466-30D3-47CD-AF13-3D066378612A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10240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342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342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AD9EE0-A725-48F0-AA20-207F5994AFFF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1034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445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445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05945-BF49-42F1-B215-46D3534E6AC5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10445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547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547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7B3B6C-2950-4AE9-BAA7-F1369E3B29E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547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649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650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5CA439-D0F5-43F0-9351-D21A7EC17D75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0650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752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752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26DDCE-0220-4DE0-B773-7F0933BB236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0752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854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854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0262B31-EF0D-4EB9-8BA9-4A511617469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1085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0957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0957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FF25C55-60EC-4C2E-8D0C-CF901DA6A165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10957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059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059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62560E1-AB1E-4FFE-A5FF-2045BD76F7A2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11059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161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162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B36E31-E015-43D8-A903-7DCF0945B2C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1116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264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264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22779C-C6FE-4605-90DA-6630B27B2945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1126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366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366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7EA6A8-EB14-4677-BFFD-0D6DEC91AA92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11366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7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469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469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8B6FA1-A7E8-4613-97D3-0B36E1749B0F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11469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5715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571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F5A82D5-C4AA-4F97-BF81-193FCF556F96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1157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6739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674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EA1FEFC-BD38-4FFC-A5E1-98441FE03B44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167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4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7763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776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19D90D-1C0C-477D-AF47-CE8886E923B8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11776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8787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878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A6A78B-111D-441C-A0C9-F506CC38A8E4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11878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9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hdr" sz="quarter"/>
          </p:nvPr>
        </p:nvSpPr>
        <p:spPr>
          <a:noFill/>
        </p:spPr>
        <p:txBody>
          <a:bodyPr/>
          <a:lstStyle/>
          <a:p>
            <a:r>
              <a:rPr lang="en-US"/>
              <a:t>Cpt S 317: Spring 2009</a:t>
            </a:r>
          </a:p>
        </p:txBody>
      </p:sp>
      <p:sp>
        <p:nvSpPr>
          <p:cNvPr id="119811" name="Rectangle 6"/>
          <p:cNvSpPr>
            <a:spLocks noGrp="1" noChangeArrowheads="1"/>
          </p:cNvSpPr>
          <p:nvPr>
            <p:ph type="ftr" sz="quarter" idx="4"/>
          </p:nvPr>
        </p:nvSpPr>
        <p:spPr>
          <a:noFill/>
        </p:spPr>
        <p:txBody>
          <a:bodyPr/>
          <a:lstStyle/>
          <a:p>
            <a:r>
              <a:rPr lang="en-US"/>
              <a:t>School of EECS, WSU</a:t>
            </a:r>
          </a:p>
        </p:txBody>
      </p:sp>
      <p:sp>
        <p:nvSpPr>
          <p:cNvPr id="11981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720728E-75D2-47D3-82B8-65541C90DFED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11981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290513" y="2546350"/>
            <a:ext cx="711200" cy="474663"/>
            <a:chOff x="720" y="336"/>
            <a:chExt cx="624" cy="432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720" y="336"/>
              <a:ext cx="384" cy="432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056" y="336"/>
              <a:ext cx="288" cy="432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5"/>
          <p:cNvGrpSpPr>
            <a:grpSpLocks/>
          </p:cNvGrpSpPr>
          <p:nvPr/>
        </p:nvGrpSpPr>
        <p:grpSpPr bwMode="auto">
          <a:xfrm>
            <a:off x="414338" y="2968625"/>
            <a:ext cx="738187" cy="474663"/>
            <a:chOff x="912" y="2640"/>
            <a:chExt cx="672" cy="432"/>
          </a:xfrm>
        </p:grpSpPr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912" y="2640"/>
              <a:ext cx="384" cy="432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249" y="2640"/>
              <a:ext cx="335" cy="432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0" y="28956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35000" y="24384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ctangle 15"/>
          <p:cNvSpPr>
            <a:spLocks noChangeArrowheads="1"/>
          </p:cNvSpPr>
          <p:nvPr/>
        </p:nvSpPr>
        <p:spPr bwMode="gray">
          <a:xfrm flipV="1">
            <a:off x="315913" y="3265488"/>
            <a:ext cx="8683625" cy="46037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3018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990600" y="18288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3019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8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Rectangle 12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3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Rectangle 14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B8FD924A-C65D-4375-A489-2BF19C9C10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0674C-54CF-4EC1-BCF0-43EEACE578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B82157-1D29-4432-92BC-B80EBD930C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4F864-F347-4F88-891D-13F813B0A2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95F76-720D-4507-A5A9-74B677CE2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E2B87A-321D-48F3-AA40-4D313696BC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9CFAB4-CBB9-424F-9DC6-7D0B95F94F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511D3-0242-4C26-A1F6-0275B1B7D3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591442-31FB-4958-B404-81959A5544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60B276-B3D1-4B1E-8313-986B4063D8A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617538"/>
            <a:ext cx="1951038" cy="55149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617538"/>
            <a:ext cx="5700712" cy="55149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43366-B1F6-4857-8982-F81A921988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9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41992" name="Rectangle 8"/>
          <p:cNvSpPr>
            <a:spLocks noChangeArrowheads="1"/>
          </p:cNvSpPr>
          <p:nvPr/>
        </p:nvSpPr>
        <p:spPr bwMode="gray">
          <a:xfrm flipV="1">
            <a:off x="460375" y="1828800"/>
            <a:ext cx="8683625" cy="46038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rot="10800000" wrap="none" anchor="ctr"/>
          <a:lstStyle/>
          <a:p>
            <a:pPr algn="ctr" eaLnBrk="1" hangingPunct="1">
              <a:defRPr/>
            </a:pPr>
            <a:endParaRPr kumimoji="1" lang="en-US" sz="2400"/>
          </a:p>
        </p:txBody>
      </p:sp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617538"/>
            <a:ext cx="7793037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99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52800" y="63246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99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81800" y="63246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EF979F6C-8344-4D5F-8273-F60B72427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8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8" charset="2"/>
        <a:buChar char="n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8" charset="2"/>
        <a:buChar char="n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8" charset="2"/>
        <a:buChar char="n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8675436-D2A9-4F57-8B69-1C0252100FD3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1905000"/>
            <a:ext cx="7772400" cy="1143000"/>
          </a:xfrm>
        </p:spPr>
        <p:txBody>
          <a:bodyPr/>
          <a:lstStyle/>
          <a:p>
            <a:pPr eaLnBrk="1" hangingPunct="1"/>
            <a:r>
              <a:rPr lang="en-US"/>
              <a:t>Properties of Regular Languages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B4C3A-A15F-BD2B-6F9B-5366A811E7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Closure properties of Regular Languages</a:t>
            </a:r>
          </a:p>
        </p:txBody>
      </p:sp>
      <p:sp>
        <p:nvSpPr>
          <p:cNvPr id="22531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9CEE5A-B276-4845-9CC1-740605BC11F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7A93700-CEE7-4810-AD94-8995084F3901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Closure properties for Regular Languages (RL)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i="1" u="sng" dirty="0"/>
              <a:t>Closure property:</a:t>
            </a:r>
            <a:endParaRPr 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a set of regular languages are combined using an operator, then the resulting language is also regular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Regular languages are </a:t>
            </a:r>
            <a:r>
              <a:rPr lang="en-US" sz="2800" i="1" u="sng" dirty="0"/>
              <a:t>closed</a:t>
            </a:r>
            <a:r>
              <a:rPr lang="en-US" sz="2800" dirty="0"/>
              <a:t> under: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Union, intersection, complement, difference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Reversal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Kleene closure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Concatenation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Homomorphism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Inverse homomorphism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</p:txBody>
      </p:sp>
      <p:sp>
        <p:nvSpPr>
          <p:cNvPr id="204804" name="Comment 4"/>
          <p:cNvSpPr>
            <a:spLocks noChangeArrowheads="1"/>
          </p:cNvSpPr>
          <p:nvPr/>
        </p:nvSpPr>
        <p:spPr bwMode="auto">
          <a:xfrm>
            <a:off x="5486400" y="1371600"/>
            <a:ext cx="1828800" cy="925513"/>
          </a:xfrm>
          <a:prstGeom prst="rect">
            <a:avLst/>
          </a:prstGeom>
          <a:solidFill>
            <a:srgbClr val="FCFDC6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1800">
                <a:solidFill>
                  <a:srgbClr val="000000"/>
                </a:solidFill>
                <a:latin typeface="Geneva" pitchFamily="28" charset="0"/>
              </a:rPr>
              <a:t>This is different from Kleene closure</a:t>
            </a:r>
          </a:p>
        </p:txBody>
      </p:sp>
      <p:sp>
        <p:nvSpPr>
          <p:cNvPr id="23558" name="Line 5"/>
          <p:cNvSpPr>
            <a:spLocks noChangeShapeType="1"/>
          </p:cNvSpPr>
          <p:nvPr/>
        </p:nvSpPr>
        <p:spPr bwMode="auto">
          <a:xfrm flipH="1">
            <a:off x="2819400" y="1524000"/>
            <a:ext cx="26670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06" name="Text Box 6"/>
          <p:cNvSpPr txBox="1">
            <a:spLocks noChangeArrowheads="1"/>
          </p:cNvSpPr>
          <p:nvPr/>
        </p:nvSpPr>
        <p:spPr bwMode="auto">
          <a:xfrm>
            <a:off x="5775325" y="5048250"/>
            <a:ext cx="3078163" cy="3968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Now, lets prove all of this!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0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E863E7-138F-4177-997D-10EC7BE557BC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RLs are closed under union 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800"/>
              <a:t>IF L and M are two RLs THEN:</a:t>
            </a:r>
          </a:p>
          <a:p>
            <a:pPr eaLnBrk="1" hangingPunct="1"/>
            <a:endParaRPr lang="en-US" sz="2800"/>
          </a:p>
          <a:p>
            <a:pPr lvl="1" eaLnBrk="1" hangingPunct="1">
              <a:buFont typeface="Wingdings" pitchFamily="28" charset="2"/>
              <a:buChar char="Ø"/>
            </a:pPr>
            <a:r>
              <a:rPr lang="en-US" sz="2400"/>
              <a:t>they both have two corresponding regular expressions, R and S respectively</a:t>
            </a:r>
          </a:p>
          <a:p>
            <a:pPr lvl="1" eaLnBrk="1" hangingPunct="1">
              <a:buFont typeface="Wingdings" pitchFamily="28" charset="2"/>
              <a:buChar char="Ø"/>
            </a:pPr>
            <a:endParaRPr lang="en-US" sz="2400"/>
          </a:p>
          <a:p>
            <a:pPr lvl="1" eaLnBrk="1" hangingPunct="1">
              <a:buFont typeface="Wingdings" pitchFamily="28" charset="2"/>
              <a:buChar char="Ø"/>
            </a:pPr>
            <a:r>
              <a:rPr lang="en-US" sz="2400"/>
              <a:t>(L U M) can be represented using the regular expression R+S </a:t>
            </a:r>
          </a:p>
          <a:p>
            <a:pPr lvl="1" eaLnBrk="1" hangingPunct="1">
              <a:buFont typeface="Wingdings" pitchFamily="28" charset="2"/>
              <a:buChar char="Ø"/>
            </a:pPr>
            <a:endParaRPr lang="en-US" sz="2400"/>
          </a:p>
          <a:p>
            <a:pPr lvl="1" eaLnBrk="1" hangingPunct="1">
              <a:buFont typeface="Wingdings" pitchFamily="28" charset="2"/>
              <a:buChar char="Ø"/>
            </a:pPr>
            <a:r>
              <a:rPr lang="en-US" sz="2400"/>
              <a:t>Therefore, (L U M) is also regular</a:t>
            </a:r>
          </a:p>
        </p:txBody>
      </p:sp>
      <p:sp>
        <p:nvSpPr>
          <p:cNvPr id="24581" name="Rectangle 4"/>
          <p:cNvSpPr>
            <a:spLocks noChangeArrowheads="1"/>
          </p:cNvSpPr>
          <p:nvPr/>
        </p:nvSpPr>
        <p:spPr bwMode="auto">
          <a:xfrm>
            <a:off x="7772400" y="5791200"/>
            <a:ext cx="228600" cy="152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228600" y="6096000"/>
            <a:ext cx="4203700" cy="40005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can this be proved using FAs?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25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253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253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4EB49A-76B3-4BEC-9703-35F81A7A814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RLs are closed under complementation</a:t>
            </a:r>
          </a:p>
        </p:txBody>
      </p:sp>
      <p:grpSp>
        <p:nvGrpSpPr>
          <p:cNvPr id="2" name="Group 71"/>
          <p:cNvGrpSpPr>
            <a:grpSpLocks/>
          </p:cNvGrpSpPr>
          <p:nvPr/>
        </p:nvGrpSpPr>
        <p:grpSpPr bwMode="auto">
          <a:xfrm>
            <a:off x="517525" y="3581400"/>
            <a:ext cx="3749675" cy="2667000"/>
            <a:chOff x="326" y="2256"/>
            <a:chExt cx="2362" cy="1680"/>
          </a:xfrm>
        </p:grpSpPr>
        <p:sp>
          <p:nvSpPr>
            <p:cNvPr id="25631" name="Oval 3"/>
            <p:cNvSpPr>
              <a:spLocks noChangeArrowheads="1"/>
            </p:cNvSpPr>
            <p:nvPr/>
          </p:nvSpPr>
          <p:spPr bwMode="auto">
            <a:xfrm>
              <a:off x="528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0</a:t>
              </a:r>
              <a:endParaRPr lang="en-US" sz="1400"/>
            </a:p>
          </p:txBody>
        </p:sp>
        <p:sp>
          <p:nvSpPr>
            <p:cNvPr id="25632" name="Oval 4"/>
            <p:cNvSpPr>
              <a:spLocks noChangeArrowheads="1"/>
            </p:cNvSpPr>
            <p:nvPr/>
          </p:nvSpPr>
          <p:spPr bwMode="auto">
            <a:xfrm>
              <a:off x="2304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F1</a:t>
              </a:r>
              <a:endParaRPr lang="en-US" sz="1400"/>
            </a:p>
          </p:txBody>
        </p:sp>
        <p:sp>
          <p:nvSpPr>
            <p:cNvPr id="25633" name="Oval 5"/>
            <p:cNvSpPr>
              <a:spLocks noChangeArrowheads="1"/>
            </p:cNvSpPr>
            <p:nvPr/>
          </p:nvSpPr>
          <p:spPr bwMode="auto">
            <a:xfrm>
              <a:off x="2256" y="2352"/>
              <a:ext cx="336" cy="336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4" name="Oval 6"/>
            <p:cNvSpPr>
              <a:spLocks noChangeArrowheads="1"/>
            </p:cNvSpPr>
            <p:nvPr/>
          </p:nvSpPr>
          <p:spPr bwMode="auto">
            <a:xfrm>
              <a:off x="2304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F2</a:t>
              </a:r>
              <a:endParaRPr lang="en-US" sz="1400"/>
            </a:p>
          </p:txBody>
        </p:sp>
        <p:sp>
          <p:nvSpPr>
            <p:cNvPr id="25635" name="Oval 7"/>
            <p:cNvSpPr>
              <a:spLocks noChangeArrowheads="1"/>
            </p:cNvSpPr>
            <p:nvPr/>
          </p:nvSpPr>
          <p:spPr bwMode="auto">
            <a:xfrm>
              <a:off x="2304" y="36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Fk</a:t>
              </a:r>
              <a:endParaRPr lang="en-US" sz="1400"/>
            </a:p>
          </p:txBody>
        </p:sp>
        <p:sp>
          <p:nvSpPr>
            <p:cNvPr id="25636" name="Oval 8"/>
            <p:cNvSpPr>
              <a:spLocks noChangeArrowheads="1"/>
            </p:cNvSpPr>
            <p:nvPr/>
          </p:nvSpPr>
          <p:spPr bwMode="auto">
            <a:xfrm>
              <a:off x="2256" y="2832"/>
              <a:ext cx="336" cy="336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7" name="Oval 9"/>
            <p:cNvSpPr>
              <a:spLocks noChangeArrowheads="1"/>
            </p:cNvSpPr>
            <p:nvPr/>
          </p:nvSpPr>
          <p:spPr bwMode="auto">
            <a:xfrm>
              <a:off x="2256" y="3552"/>
              <a:ext cx="336" cy="336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38" name="Text Box 10"/>
            <p:cNvSpPr txBox="1">
              <a:spLocks noChangeArrowheads="1"/>
            </p:cNvSpPr>
            <p:nvPr/>
          </p:nvSpPr>
          <p:spPr bwMode="auto">
            <a:xfrm rot="5400000">
              <a:off x="2294" y="320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…</a:t>
              </a:r>
            </a:p>
          </p:txBody>
        </p:sp>
        <p:sp>
          <p:nvSpPr>
            <p:cNvPr id="25639" name="Freeform 11"/>
            <p:cNvSpPr>
              <a:spLocks/>
            </p:cNvSpPr>
            <p:nvPr/>
          </p:nvSpPr>
          <p:spPr bwMode="auto">
            <a:xfrm>
              <a:off x="764" y="2480"/>
              <a:ext cx="1470" cy="462"/>
            </a:xfrm>
            <a:custGeom>
              <a:avLst/>
              <a:gdLst>
                <a:gd name="T0" fmla="*/ 0 w 1470"/>
                <a:gd name="T1" fmla="*/ 462 h 462"/>
                <a:gd name="T2" fmla="*/ 20 w 1470"/>
                <a:gd name="T3" fmla="*/ 449 h 462"/>
                <a:gd name="T4" fmla="*/ 34 w 1470"/>
                <a:gd name="T5" fmla="*/ 408 h 462"/>
                <a:gd name="T6" fmla="*/ 129 w 1470"/>
                <a:gd name="T7" fmla="*/ 380 h 462"/>
                <a:gd name="T8" fmla="*/ 143 w 1470"/>
                <a:gd name="T9" fmla="*/ 360 h 462"/>
                <a:gd name="T10" fmla="*/ 198 w 1470"/>
                <a:gd name="T11" fmla="*/ 346 h 462"/>
                <a:gd name="T12" fmla="*/ 239 w 1470"/>
                <a:gd name="T13" fmla="*/ 305 h 462"/>
                <a:gd name="T14" fmla="*/ 259 w 1470"/>
                <a:gd name="T15" fmla="*/ 291 h 462"/>
                <a:gd name="T16" fmla="*/ 396 w 1470"/>
                <a:gd name="T17" fmla="*/ 298 h 462"/>
                <a:gd name="T18" fmla="*/ 444 w 1470"/>
                <a:gd name="T19" fmla="*/ 250 h 462"/>
                <a:gd name="T20" fmla="*/ 465 w 1470"/>
                <a:gd name="T21" fmla="*/ 244 h 462"/>
                <a:gd name="T22" fmla="*/ 560 w 1470"/>
                <a:gd name="T23" fmla="*/ 244 h 462"/>
                <a:gd name="T24" fmla="*/ 594 w 1470"/>
                <a:gd name="T25" fmla="*/ 216 h 462"/>
                <a:gd name="T26" fmla="*/ 704 w 1470"/>
                <a:gd name="T27" fmla="*/ 209 h 462"/>
                <a:gd name="T28" fmla="*/ 724 w 1470"/>
                <a:gd name="T29" fmla="*/ 189 h 462"/>
                <a:gd name="T30" fmla="*/ 745 w 1470"/>
                <a:gd name="T31" fmla="*/ 148 h 462"/>
                <a:gd name="T32" fmla="*/ 786 w 1470"/>
                <a:gd name="T33" fmla="*/ 134 h 462"/>
                <a:gd name="T34" fmla="*/ 820 w 1470"/>
                <a:gd name="T35" fmla="*/ 141 h 462"/>
                <a:gd name="T36" fmla="*/ 861 w 1470"/>
                <a:gd name="T37" fmla="*/ 155 h 462"/>
                <a:gd name="T38" fmla="*/ 929 w 1470"/>
                <a:gd name="T39" fmla="*/ 127 h 462"/>
                <a:gd name="T40" fmla="*/ 991 w 1470"/>
                <a:gd name="T41" fmla="*/ 107 h 462"/>
                <a:gd name="T42" fmla="*/ 1032 w 1470"/>
                <a:gd name="T43" fmla="*/ 93 h 462"/>
                <a:gd name="T44" fmla="*/ 1087 w 1470"/>
                <a:gd name="T45" fmla="*/ 73 h 462"/>
                <a:gd name="T46" fmla="*/ 1210 w 1470"/>
                <a:gd name="T47" fmla="*/ 52 h 462"/>
                <a:gd name="T48" fmla="*/ 1278 w 1470"/>
                <a:gd name="T49" fmla="*/ 38 h 462"/>
                <a:gd name="T50" fmla="*/ 1347 w 1470"/>
                <a:gd name="T51" fmla="*/ 45 h 462"/>
                <a:gd name="T52" fmla="*/ 1470 w 1470"/>
                <a:gd name="T53" fmla="*/ 38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0" name="Freeform 12"/>
            <p:cNvSpPr>
              <a:spLocks/>
            </p:cNvSpPr>
            <p:nvPr/>
          </p:nvSpPr>
          <p:spPr bwMode="auto">
            <a:xfrm>
              <a:off x="768" y="2928"/>
              <a:ext cx="1488" cy="96"/>
            </a:xfrm>
            <a:custGeom>
              <a:avLst/>
              <a:gdLst>
                <a:gd name="T0" fmla="*/ 0 w 1470"/>
                <a:gd name="T1" fmla="*/ 0 h 462"/>
                <a:gd name="T2" fmla="*/ 20 w 1470"/>
                <a:gd name="T3" fmla="*/ 0 h 462"/>
                <a:gd name="T4" fmla="*/ 34 w 1470"/>
                <a:gd name="T5" fmla="*/ 0 h 462"/>
                <a:gd name="T6" fmla="*/ 165 w 1470"/>
                <a:gd name="T7" fmla="*/ 0 h 462"/>
                <a:gd name="T8" fmla="*/ 179 w 1470"/>
                <a:gd name="T9" fmla="*/ 0 h 462"/>
                <a:gd name="T10" fmla="*/ 248 w 1470"/>
                <a:gd name="T11" fmla="*/ 0 h 462"/>
                <a:gd name="T12" fmla="*/ 295 w 1470"/>
                <a:gd name="T13" fmla="*/ 0 h 462"/>
                <a:gd name="T14" fmla="*/ 322 w 1470"/>
                <a:gd name="T15" fmla="*/ 0 h 462"/>
                <a:gd name="T16" fmla="*/ 493 w 1470"/>
                <a:gd name="T17" fmla="*/ 0 h 462"/>
                <a:gd name="T18" fmla="*/ 553 w 1470"/>
                <a:gd name="T19" fmla="*/ 0 h 462"/>
                <a:gd name="T20" fmla="*/ 580 w 1470"/>
                <a:gd name="T21" fmla="*/ 0 h 462"/>
                <a:gd name="T22" fmla="*/ 696 w 1470"/>
                <a:gd name="T23" fmla="*/ 0 h 462"/>
                <a:gd name="T24" fmla="*/ 740 w 1470"/>
                <a:gd name="T25" fmla="*/ 0 h 462"/>
                <a:gd name="T26" fmla="*/ 877 w 1470"/>
                <a:gd name="T27" fmla="*/ 0 h 462"/>
                <a:gd name="T28" fmla="*/ 902 w 1470"/>
                <a:gd name="T29" fmla="*/ 0 h 462"/>
                <a:gd name="T30" fmla="*/ 927 w 1470"/>
                <a:gd name="T31" fmla="*/ 0 h 462"/>
                <a:gd name="T32" fmla="*/ 979 w 1470"/>
                <a:gd name="T33" fmla="*/ 0 h 462"/>
                <a:gd name="T34" fmla="*/ 1020 w 1470"/>
                <a:gd name="T35" fmla="*/ 0 h 462"/>
                <a:gd name="T36" fmla="*/ 1073 w 1470"/>
                <a:gd name="T37" fmla="*/ 0 h 462"/>
                <a:gd name="T38" fmla="*/ 1157 w 1470"/>
                <a:gd name="T39" fmla="*/ 0 h 462"/>
                <a:gd name="T40" fmla="*/ 1234 w 1470"/>
                <a:gd name="T41" fmla="*/ 0 h 462"/>
                <a:gd name="T42" fmla="*/ 1285 w 1470"/>
                <a:gd name="T43" fmla="*/ 0 h 462"/>
                <a:gd name="T44" fmla="*/ 1352 w 1470"/>
                <a:gd name="T45" fmla="*/ 0 h 462"/>
                <a:gd name="T46" fmla="*/ 1507 w 1470"/>
                <a:gd name="T47" fmla="*/ 0 h 462"/>
                <a:gd name="T48" fmla="*/ 1591 w 1470"/>
                <a:gd name="T49" fmla="*/ 0 h 462"/>
                <a:gd name="T50" fmla="*/ 1677 w 1470"/>
                <a:gd name="T51" fmla="*/ 0 h 462"/>
                <a:gd name="T52" fmla="*/ 1830 w 1470"/>
                <a:gd name="T53" fmla="*/ 0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1" name="Freeform 13"/>
            <p:cNvSpPr>
              <a:spLocks/>
            </p:cNvSpPr>
            <p:nvPr/>
          </p:nvSpPr>
          <p:spPr bwMode="auto">
            <a:xfrm flipV="1">
              <a:off x="720" y="3120"/>
              <a:ext cx="1488" cy="576"/>
            </a:xfrm>
            <a:custGeom>
              <a:avLst/>
              <a:gdLst>
                <a:gd name="T0" fmla="*/ 0 w 1470"/>
                <a:gd name="T1" fmla="*/ 24456 h 462"/>
                <a:gd name="T2" fmla="*/ 20 w 1470"/>
                <a:gd name="T3" fmla="*/ 23794 h 462"/>
                <a:gd name="T4" fmla="*/ 34 w 1470"/>
                <a:gd name="T5" fmla="*/ 21652 h 462"/>
                <a:gd name="T6" fmla="*/ 165 w 1470"/>
                <a:gd name="T7" fmla="*/ 20164 h 462"/>
                <a:gd name="T8" fmla="*/ 179 w 1470"/>
                <a:gd name="T9" fmla="*/ 19085 h 462"/>
                <a:gd name="T10" fmla="*/ 248 w 1470"/>
                <a:gd name="T11" fmla="*/ 18310 h 462"/>
                <a:gd name="T12" fmla="*/ 295 w 1470"/>
                <a:gd name="T13" fmla="*/ 16173 h 462"/>
                <a:gd name="T14" fmla="*/ 322 w 1470"/>
                <a:gd name="T15" fmla="*/ 15446 h 462"/>
                <a:gd name="T16" fmla="*/ 493 w 1470"/>
                <a:gd name="T17" fmla="*/ 15811 h 462"/>
                <a:gd name="T18" fmla="*/ 553 w 1470"/>
                <a:gd name="T19" fmla="*/ 13267 h 462"/>
                <a:gd name="T20" fmla="*/ 580 w 1470"/>
                <a:gd name="T21" fmla="*/ 12956 h 462"/>
                <a:gd name="T22" fmla="*/ 696 w 1470"/>
                <a:gd name="T23" fmla="*/ 12956 h 462"/>
                <a:gd name="T24" fmla="*/ 740 w 1470"/>
                <a:gd name="T25" fmla="*/ 11426 h 462"/>
                <a:gd name="T26" fmla="*/ 877 w 1470"/>
                <a:gd name="T27" fmla="*/ 11081 h 462"/>
                <a:gd name="T28" fmla="*/ 902 w 1470"/>
                <a:gd name="T29" fmla="*/ 10048 h 462"/>
                <a:gd name="T30" fmla="*/ 927 w 1470"/>
                <a:gd name="T31" fmla="*/ 7882 h 462"/>
                <a:gd name="T32" fmla="*/ 979 w 1470"/>
                <a:gd name="T33" fmla="*/ 7077 h 462"/>
                <a:gd name="T34" fmla="*/ 1020 w 1470"/>
                <a:gd name="T35" fmla="*/ 7471 h 462"/>
                <a:gd name="T36" fmla="*/ 1073 w 1470"/>
                <a:gd name="T37" fmla="*/ 8194 h 462"/>
                <a:gd name="T38" fmla="*/ 1157 w 1470"/>
                <a:gd name="T39" fmla="*/ 6739 h 462"/>
                <a:gd name="T40" fmla="*/ 1234 w 1470"/>
                <a:gd name="T41" fmla="*/ 5657 h 462"/>
                <a:gd name="T42" fmla="*/ 1285 w 1470"/>
                <a:gd name="T43" fmla="*/ 4965 h 462"/>
                <a:gd name="T44" fmla="*/ 1352 w 1470"/>
                <a:gd name="T45" fmla="*/ 3855 h 462"/>
                <a:gd name="T46" fmla="*/ 1507 w 1470"/>
                <a:gd name="T47" fmla="*/ 2767 h 462"/>
                <a:gd name="T48" fmla="*/ 1591 w 1470"/>
                <a:gd name="T49" fmla="*/ 2014 h 462"/>
                <a:gd name="T50" fmla="*/ 1677 w 1470"/>
                <a:gd name="T51" fmla="*/ 2366 h 462"/>
                <a:gd name="T52" fmla="*/ 1830 w 1470"/>
                <a:gd name="T53" fmla="*/ 2014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42" name="Oval 14"/>
            <p:cNvSpPr>
              <a:spLocks noChangeArrowheads="1"/>
            </p:cNvSpPr>
            <p:nvPr/>
          </p:nvSpPr>
          <p:spPr bwMode="auto">
            <a:xfrm>
              <a:off x="1200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i</a:t>
              </a:r>
              <a:endParaRPr lang="en-US" sz="1400"/>
            </a:p>
          </p:txBody>
        </p:sp>
        <p:grpSp>
          <p:nvGrpSpPr>
            <p:cNvPr id="25643" name="Group 18"/>
            <p:cNvGrpSpPr>
              <a:grpSpLocks/>
            </p:cNvGrpSpPr>
            <p:nvPr/>
          </p:nvGrpSpPr>
          <p:grpSpPr bwMode="auto">
            <a:xfrm>
              <a:off x="336" y="2256"/>
              <a:ext cx="2352" cy="1680"/>
              <a:chOff x="1152" y="1536"/>
              <a:chExt cx="2352" cy="1680"/>
            </a:xfrm>
          </p:grpSpPr>
          <p:sp>
            <p:nvSpPr>
              <p:cNvPr id="25646" name="Line 19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7" name="Line 20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8" name="Line 21"/>
              <p:cNvSpPr>
                <a:spLocks noChangeShapeType="1"/>
              </p:cNvSpPr>
              <p:nvPr/>
            </p:nvSpPr>
            <p:spPr bwMode="auto">
              <a:xfrm>
                <a:off x="3504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49" name="Line 22"/>
              <p:cNvSpPr>
                <a:spLocks noChangeShapeType="1"/>
              </p:cNvSpPr>
              <p:nvPr/>
            </p:nvSpPr>
            <p:spPr bwMode="auto">
              <a:xfrm>
                <a:off x="1152" y="321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44" name="Text Box 23"/>
            <p:cNvSpPr txBox="1">
              <a:spLocks noChangeArrowheads="1"/>
            </p:cNvSpPr>
            <p:nvPr/>
          </p:nvSpPr>
          <p:spPr bwMode="auto">
            <a:xfrm>
              <a:off x="326" y="2268"/>
              <a:ext cx="8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rgbClr val="006600"/>
                  </a:solidFill>
                </a:rPr>
                <a:t>DFA for L</a:t>
              </a:r>
              <a:endParaRPr lang="en-US"/>
            </a:p>
          </p:txBody>
        </p:sp>
        <p:sp>
          <p:nvSpPr>
            <p:cNvPr id="25645" name="Line 24"/>
            <p:cNvSpPr>
              <a:spLocks noChangeShapeType="1"/>
            </p:cNvSpPr>
            <p:nvPr/>
          </p:nvSpPr>
          <p:spPr bwMode="auto">
            <a:xfrm>
              <a:off x="336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4419600" y="3581400"/>
            <a:ext cx="4343400" cy="2667000"/>
            <a:chOff x="2784" y="2256"/>
            <a:chExt cx="2736" cy="1680"/>
          </a:xfrm>
        </p:grpSpPr>
        <p:sp>
          <p:nvSpPr>
            <p:cNvPr id="25611" name="Oval 49"/>
            <p:cNvSpPr>
              <a:spLocks noChangeArrowheads="1"/>
            </p:cNvSpPr>
            <p:nvPr/>
          </p:nvSpPr>
          <p:spPr bwMode="auto">
            <a:xfrm>
              <a:off x="3360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0</a:t>
              </a:r>
              <a:endParaRPr lang="en-US" sz="1400"/>
            </a:p>
          </p:txBody>
        </p:sp>
        <p:sp>
          <p:nvSpPr>
            <p:cNvPr id="25612" name="Oval 50"/>
            <p:cNvSpPr>
              <a:spLocks noChangeArrowheads="1"/>
            </p:cNvSpPr>
            <p:nvPr/>
          </p:nvSpPr>
          <p:spPr bwMode="auto">
            <a:xfrm>
              <a:off x="5136" y="24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F1</a:t>
              </a:r>
              <a:endParaRPr lang="en-US" sz="1400"/>
            </a:p>
          </p:txBody>
        </p:sp>
        <p:sp>
          <p:nvSpPr>
            <p:cNvPr id="25613" name="Oval 51"/>
            <p:cNvSpPr>
              <a:spLocks noChangeArrowheads="1"/>
            </p:cNvSpPr>
            <p:nvPr/>
          </p:nvSpPr>
          <p:spPr bwMode="auto">
            <a:xfrm>
              <a:off x="3312" y="2832"/>
              <a:ext cx="336" cy="336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4" name="Oval 52"/>
            <p:cNvSpPr>
              <a:spLocks noChangeArrowheads="1"/>
            </p:cNvSpPr>
            <p:nvPr/>
          </p:nvSpPr>
          <p:spPr bwMode="auto">
            <a:xfrm>
              <a:off x="5136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F2</a:t>
              </a:r>
              <a:endParaRPr lang="en-US" sz="1400"/>
            </a:p>
          </p:txBody>
        </p:sp>
        <p:sp>
          <p:nvSpPr>
            <p:cNvPr id="25615" name="Oval 53"/>
            <p:cNvSpPr>
              <a:spLocks noChangeArrowheads="1"/>
            </p:cNvSpPr>
            <p:nvPr/>
          </p:nvSpPr>
          <p:spPr bwMode="auto">
            <a:xfrm>
              <a:off x="5136" y="360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Fk</a:t>
              </a:r>
              <a:endParaRPr lang="en-US" sz="1400"/>
            </a:p>
          </p:txBody>
        </p:sp>
        <p:sp>
          <p:nvSpPr>
            <p:cNvPr id="25616" name="Oval 55"/>
            <p:cNvSpPr>
              <a:spLocks noChangeArrowheads="1"/>
            </p:cNvSpPr>
            <p:nvPr/>
          </p:nvSpPr>
          <p:spPr bwMode="auto">
            <a:xfrm>
              <a:off x="3984" y="2832"/>
              <a:ext cx="336" cy="336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7" name="Text Box 56"/>
            <p:cNvSpPr txBox="1">
              <a:spLocks noChangeArrowheads="1"/>
            </p:cNvSpPr>
            <p:nvPr/>
          </p:nvSpPr>
          <p:spPr bwMode="auto">
            <a:xfrm rot="5400000">
              <a:off x="5126" y="3206"/>
              <a:ext cx="30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…</a:t>
              </a:r>
            </a:p>
          </p:txBody>
        </p:sp>
        <p:sp>
          <p:nvSpPr>
            <p:cNvPr id="25618" name="Freeform 57"/>
            <p:cNvSpPr>
              <a:spLocks/>
            </p:cNvSpPr>
            <p:nvPr/>
          </p:nvSpPr>
          <p:spPr bwMode="auto">
            <a:xfrm>
              <a:off x="3596" y="2480"/>
              <a:ext cx="1470" cy="462"/>
            </a:xfrm>
            <a:custGeom>
              <a:avLst/>
              <a:gdLst>
                <a:gd name="T0" fmla="*/ 0 w 1470"/>
                <a:gd name="T1" fmla="*/ 462 h 462"/>
                <a:gd name="T2" fmla="*/ 20 w 1470"/>
                <a:gd name="T3" fmla="*/ 449 h 462"/>
                <a:gd name="T4" fmla="*/ 34 w 1470"/>
                <a:gd name="T5" fmla="*/ 408 h 462"/>
                <a:gd name="T6" fmla="*/ 129 w 1470"/>
                <a:gd name="T7" fmla="*/ 380 h 462"/>
                <a:gd name="T8" fmla="*/ 143 w 1470"/>
                <a:gd name="T9" fmla="*/ 360 h 462"/>
                <a:gd name="T10" fmla="*/ 198 w 1470"/>
                <a:gd name="T11" fmla="*/ 346 h 462"/>
                <a:gd name="T12" fmla="*/ 239 w 1470"/>
                <a:gd name="T13" fmla="*/ 305 h 462"/>
                <a:gd name="T14" fmla="*/ 259 w 1470"/>
                <a:gd name="T15" fmla="*/ 291 h 462"/>
                <a:gd name="T16" fmla="*/ 396 w 1470"/>
                <a:gd name="T17" fmla="*/ 298 h 462"/>
                <a:gd name="T18" fmla="*/ 444 w 1470"/>
                <a:gd name="T19" fmla="*/ 250 h 462"/>
                <a:gd name="T20" fmla="*/ 465 w 1470"/>
                <a:gd name="T21" fmla="*/ 244 h 462"/>
                <a:gd name="T22" fmla="*/ 560 w 1470"/>
                <a:gd name="T23" fmla="*/ 244 h 462"/>
                <a:gd name="T24" fmla="*/ 594 w 1470"/>
                <a:gd name="T25" fmla="*/ 216 h 462"/>
                <a:gd name="T26" fmla="*/ 704 w 1470"/>
                <a:gd name="T27" fmla="*/ 209 h 462"/>
                <a:gd name="T28" fmla="*/ 724 w 1470"/>
                <a:gd name="T29" fmla="*/ 189 h 462"/>
                <a:gd name="T30" fmla="*/ 745 w 1470"/>
                <a:gd name="T31" fmla="*/ 148 h 462"/>
                <a:gd name="T32" fmla="*/ 786 w 1470"/>
                <a:gd name="T33" fmla="*/ 134 h 462"/>
                <a:gd name="T34" fmla="*/ 820 w 1470"/>
                <a:gd name="T35" fmla="*/ 141 h 462"/>
                <a:gd name="T36" fmla="*/ 861 w 1470"/>
                <a:gd name="T37" fmla="*/ 155 h 462"/>
                <a:gd name="T38" fmla="*/ 929 w 1470"/>
                <a:gd name="T39" fmla="*/ 127 h 462"/>
                <a:gd name="T40" fmla="*/ 991 w 1470"/>
                <a:gd name="T41" fmla="*/ 107 h 462"/>
                <a:gd name="T42" fmla="*/ 1032 w 1470"/>
                <a:gd name="T43" fmla="*/ 93 h 462"/>
                <a:gd name="T44" fmla="*/ 1087 w 1470"/>
                <a:gd name="T45" fmla="*/ 73 h 462"/>
                <a:gd name="T46" fmla="*/ 1210 w 1470"/>
                <a:gd name="T47" fmla="*/ 52 h 462"/>
                <a:gd name="T48" fmla="*/ 1278 w 1470"/>
                <a:gd name="T49" fmla="*/ 38 h 462"/>
                <a:gd name="T50" fmla="*/ 1347 w 1470"/>
                <a:gd name="T51" fmla="*/ 45 h 462"/>
                <a:gd name="T52" fmla="*/ 1470 w 1470"/>
                <a:gd name="T53" fmla="*/ 38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19" name="Freeform 58"/>
            <p:cNvSpPr>
              <a:spLocks/>
            </p:cNvSpPr>
            <p:nvPr/>
          </p:nvSpPr>
          <p:spPr bwMode="auto">
            <a:xfrm>
              <a:off x="3600" y="2928"/>
              <a:ext cx="1488" cy="96"/>
            </a:xfrm>
            <a:custGeom>
              <a:avLst/>
              <a:gdLst>
                <a:gd name="T0" fmla="*/ 0 w 1470"/>
                <a:gd name="T1" fmla="*/ 0 h 462"/>
                <a:gd name="T2" fmla="*/ 20 w 1470"/>
                <a:gd name="T3" fmla="*/ 0 h 462"/>
                <a:gd name="T4" fmla="*/ 34 w 1470"/>
                <a:gd name="T5" fmla="*/ 0 h 462"/>
                <a:gd name="T6" fmla="*/ 165 w 1470"/>
                <a:gd name="T7" fmla="*/ 0 h 462"/>
                <a:gd name="T8" fmla="*/ 179 w 1470"/>
                <a:gd name="T9" fmla="*/ 0 h 462"/>
                <a:gd name="T10" fmla="*/ 248 w 1470"/>
                <a:gd name="T11" fmla="*/ 0 h 462"/>
                <a:gd name="T12" fmla="*/ 295 w 1470"/>
                <a:gd name="T13" fmla="*/ 0 h 462"/>
                <a:gd name="T14" fmla="*/ 322 w 1470"/>
                <a:gd name="T15" fmla="*/ 0 h 462"/>
                <a:gd name="T16" fmla="*/ 493 w 1470"/>
                <a:gd name="T17" fmla="*/ 0 h 462"/>
                <a:gd name="T18" fmla="*/ 553 w 1470"/>
                <a:gd name="T19" fmla="*/ 0 h 462"/>
                <a:gd name="T20" fmla="*/ 580 w 1470"/>
                <a:gd name="T21" fmla="*/ 0 h 462"/>
                <a:gd name="T22" fmla="*/ 696 w 1470"/>
                <a:gd name="T23" fmla="*/ 0 h 462"/>
                <a:gd name="T24" fmla="*/ 740 w 1470"/>
                <a:gd name="T25" fmla="*/ 0 h 462"/>
                <a:gd name="T26" fmla="*/ 877 w 1470"/>
                <a:gd name="T27" fmla="*/ 0 h 462"/>
                <a:gd name="T28" fmla="*/ 902 w 1470"/>
                <a:gd name="T29" fmla="*/ 0 h 462"/>
                <a:gd name="T30" fmla="*/ 927 w 1470"/>
                <a:gd name="T31" fmla="*/ 0 h 462"/>
                <a:gd name="T32" fmla="*/ 979 w 1470"/>
                <a:gd name="T33" fmla="*/ 0 h 462"/>
                <a:gd name="T34" fmla="*/ 1020 w 1470"/>
                <a:gd name="T35" fmla="*/ 0 h 462"/>
                <a:gd name="T36" fmla="*/ 1073 w 1470"/>
                <a:gd name="T37" fmla="*/ 0 h 462"/>
                <a:gd name="T38" fmla="*/ 1157 w 1470"/>
                <a:gd name="T39" fmla="*/ 0 h 462"/>
                <a:gd name="T40" fmla="*/ 1234 w 1470"/>
                <a:gd name="T41" fmla="*/ 0 h 462"/>
                <a:gd name="T42" fmla="*/ 1285 w 1470"/>
                <a:gd name="T43" fmla="*/ 0 h 462"/>
                <a:gd name="T44" fmla="*/ 1352 w 1470"/>
                <a:gd name="T45" fmla="*/ 0 h 462"/>
                <a:gd name="T46" fmla="*/ 1507 w 1470"/>
                <a:gd name="T47" fmla="*/ 0 h 462"/>
                <a:gd name="T48" fmla="*/ 1591 w 1470"/>
                <a:gd name="T49" fmla="*/ 0 h 462"/>
                <a:gd name="T50" fmla="*/ 1677 w 1470"/>
                <a:gd name="T51" fmla="*/ 0 h 462"/>
                <a:gd name="T52" fmla="*/ 1830 w 1470"/>
                <a:gd name="T53" fmla="*/ 0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0" name="Freeform 59"/>
            <p:cNvSpPr>
              <a:spLocks/>
            </p:cNvSpPr>
            <p:nvPr/>
          </p:nvSpPr>
          <p:spPr bwMode="auto">
            <a:xfrm flipV="1">
              <a:off x="3552" y="3120"/>
              <a:ext cx="1488" cy="576"/>
            </a:xfrm>
            <a:custGeom>
              <a:avLst/>
              <a:gdLst>
                <a:gd name="T0" fmla="*/ 0 w 1470"/>
                <a:gd name="T1" fmla="*/ 24456 h 462"/>
                <a:gd name="T2" fmla="*/ 20 w 1470"/>
                <a:gd name="T3" fmla="*/ 23794 h 462"/>
                <a:gd name="T4" fmla="*/ 34 w 1470"/>
                <a:gd name="T5" fmla="*/ 21652 h 462"/>
                <a:gd name="T6" fmla="*/ 165 w 1470"/>
                <a:gd name="T7" fmla="*/ 20164 h 462"/>
                <a:gd name="T8" fmla="*/ 179 w 1470"/>
                <a:gd name="T9" fmla="*/ 19085 h 462"/>
                <a:gd name="T10" fmla="*/ 248 w 1470"/>
                <a:gd name="T11" fmla="*/ 18310 h 462"/>
                <a:gd name="T12" fmla="*/ 295 w 1470"/>
                <a:gd name="T13" fmla="*/ 16173 h 462"/>
                <a:gd name="T14" fmla="*/ 322 w 1470"/>
                <a:gd name="T15" fmla="*/ 15446 h 462"/>
                <a:gd name="T16" fmla="*/ 493 w 1470"/>
                <a:gd name="T17" fmla="*/ 15811 h 462"/>
                <a:gd name="T18" fmla="*/ 553 w 1470"/>
                <a:gd name="T19" fmla="*/ 13267 h 462"/>
                <a:gd name="T20" fmla="*/ 580 w 1470"/>
                <a:gd name="T21" fmla="*/ 12956 h 462"/>
                <a:gd name="T22" fmla="*/ 696 w 1470"/>
                <a:gd name="T23" fmla="*/ 12956 h 462"/>
                <a:gd name="T24" fmla="*/ 740 w 1470"/>
                <a:gd name="T25" fmla="*/ 11426 h 462"/>
                <a:gd name="T26" fmla="*/ 877 w 1470"/>
                <a:gd name="T27" fmla="*/ 11081 h 462"/>
                <a:gd name="T28" fmla="*/ 902 w 1470"/>
                <a:gd name="T29" fmla="*/ 10048 h 462"/>
                <a:gd name="T30" fmla="*/ 927 w 1470"/>
                <a:gd name="T31" fmla="*/ 7882 h 462"/>
                <a:gd name="T32" fmla="*/ 979 w 1470"/>
                <a:gd name="T33" fmla="*/ 7077 h 462"/>
                <a:gd name="T34" fmla="*/ 1020 w 1470"/>
                <a:gd name="T35" fmla="*/ 7471 h 462"/>
                <a:gd name="T36" fmla="*/ 1073 w 1470"/>
                <a:gd name="T37" fmla="*/ 8194 h 462"/>
                <a:gd name="T38" fmla="*/ 1157 w 1470"/>
                <a:gd name="T39" fmla="*/ 6739 h 462"/>
                <a:gd name="T40" fmla="*/ 1234 w 1470"/>
                <a:gd name="T41" fmla="*/ 5657 h 462"/>
                <a:gd name="T42" fmla="*/ 1285 w 1470"/>
                <a:gd name="T43" fmla="*/ 4965 h 462"/>
                <a:gd name="T44" fmla="*/ 1352 w 1470"/>
                <a:gd name="T45" fmla="*/ 3855 h 462"/>
                <a:gd name="T46" fmla="*/ 1507 w 1470"/>
                <a:gd name="T47" fmla="*/ 2767 h 462"/>
                <a:gd name="T48" fmla="*/ 1591 w 1470"/>
                <a:gd name="T49" fmla="*/ 2014 h 462"/>
                <a:gd name="T50" fmla="*/ 1677 w 1470"/>
                <a:gd name="T51" fmla="*/ 2366 h 462"/>
                <a:gd name="T52" fmla="*/ 1830 w 1470"/>
                <a:gd name="T53" fmla="*/ 2014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1" name="Oval 60"/>
            <p:cNvSpPr>
              <a:spLocks noChangeArrowheads="1"/>
            </p:cNvSpPr>
            <p:nvPr/>
          </p:nvSpPr>
          <p:spPr bwMode="auto">
            <a:xfrm>
              <a:off x="4032" y="2880"/>
              <a:ext cx="240" cy="24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</a:t>
              </a:r>
              <a:r>
                <a:rPr lang="en-US" sz="1400" baseline="-25000"/>
                <a:t>i</a:t>
              </a:r>
              <a:endParaRPr lang="en-US" sz="1400"/>
            </a:p>
          </p:txBody>
        </p:sp>
        <p:grpSp>
          <p:nvGrpSpPr>
            <p:cNvPr id="25622" name="Group 61"/>
            <p:cNvGrpSpPr>
              <a:grpSpLocks/>
            </p:cNvGrpSpPr>
            <p:nvPr/>
          </p:nvGrpSpPr>
          <p:grpSpPr bwMode="auto">
            <a:xfrm>
              <a:off x="3168" y="2256"/>
              <a:ext cx="2352" cy="1680"/>
              <a:chOff x="1152" y="1536"/>
              <a:chExt cx="2352" cy="1680"/>
            </a:xfrm>
          </p:grpSpPr>
          <p:sp>
            <p:nvSpPr>
              <p:cNvPr id="25627" name="Line 62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8" name="Line 63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29" name="Line 64"/>
              <p:cNvSpPr>
                <a:spLocks noChangeShapeType="1"/>
              </p:cNvSpPr>
              <p:nvPr/>
            </p:nvSpPr>
            <p:spPr bwMode="auto">
              <a:xfrm>
                <a:off x="3504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5630" name="Line 65"/>
              <p:cNvSpPr>
                <a:spLocks noChangeShapeType="1"/>
              </p:cNvSpPr>
              <p:nvPr/>
            </p:nvSpPr>
            <p:spPr bwMode="auto">
              <a:xfrm>
                <a:off x="1152" y="321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5623" name="Text Box 66"/>
            <p:cNvSpPr txBox="1">
              <a:spLocks noChangeArrowheads="1"/>
            </p:cNvSpPr>
            <p:nvPr/>
          </p:nvSpPr>
          <p:spPr bwMode="auto">
            <a:xfrm>
              <a:off x="3158" y="2268"/>
              <a:ext cx="801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hlink"/>
                  </a:solidFill>
                </a:rPr>
                <a:t>DFA for L</a:t>
              </a:r>
            </a:p>
          </p:txBody>
        </p:sp>
        <p:sp>
          <p:nvSpPr>
            <p:cNvPr id="25624" name="Line 67"/>
            <p:cNvSpPr>
              <a:spLocks noChangeShapeType="1"/>
            </p:cNvSpPr>
            <p:nvPr/>
          </p:nvSpPr>
          <p:spPr bwMode="auto">
            <a:xfrm>
              <a:off x="3120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5" name="Line 68"/>
            <p:cNvSpPr>
              <a:spLocks noChangeShapeType="1"/>
            </p:cNvSpPr>
            <p:nvPr/>
          </p:nvSpPr>
          <p:spPr bwMode="auto">
            <a:xfrm>
              <a:off x="3792" y="2304"/>
              <a:ext cx="96" cy="0"/>
            </a:xfrm>
            <a:prstGeom prst="line">
              <a:avLst/>
            </a:prstGeom>
            <a:noFill/>
            <a:ln w="1905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626" name="AutoShape 69"/>
            <p:cNvSpPr>
              <a:spLocks noChangeArrowheads="1"/>
            </p:cNvSpPr>
            <p:nvPr/>
          </p:nvSpPr>
          <p:spPr bwMode="auto">
            <a:xfrm>
              <a:off x="2784" y="2928"/>
              <a:ext cx="288" cy="144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0646" name="Rectangle 70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If L is an RL over ∑, then L=∑*-L</a:t>
            </a:r>
          </a:p>
          <a:p>
            <a:pPr eaLnBrk="1" hangingPunct="1">
              <a:lnSpc>
                <a:spcPct val="90000"/>
              </a:lnSpc>
              <a:buFont typeface="Wingdings" pitchFamily="28" charset="2"/>
              <a:buChar char="Ø"/>
            </a:pPr>
            <a:r>
              <a:rPr lang="en-US" sz="2800"/>
              <a:t>To show L is also regular, make the following construction</a:t>
            </a:r>
          </a:p>
        </p:txBody>
      </p:sp>
      <p:sp>
        <p:nvSpPr>
          <p:cNvPr id="25607" name="Line 73"/>
          <p:cNvSpPr>
            <a:spLocks noChangeShapeType="1"/>
          </p:cNvSpPr>
          <p:nvPr/>
        </p:nvSpPr>
        <p:spPr bwMode="auto">
          <a:xfrm>
            <a:off x="5562600" y="20574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Line 74"/>
          <p:cNvSpPr>
            <a:spLocks noChangeShapeType="1"/>
          </p:cNvSpPr>
          <p:nvPr/>
        </p:nvSpPr>
        <p:spPr bwMode="auto">
          <a:xfrm>
            <a:off x="3048000" y="25146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3657600" y="2971800"/>
            <a:ext cx="4451350" cy="5842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Convert every final state into non-final, and </a:t>
            </a:r>
          </a:p>
          <a:p>
            <a:r>
              <a:rPr lang="en-US" sz="1600"/>
              <a:t>	every non-final state into a final state</a:t>
            </a:r>
          </a:p>
        </p:txBody>
      </p:sp>
      <p:sp>
        <p:nvSpPr>
          <p:cNvPr id="49" name="TextBox 48"/>
          <p:cNvSpPr txBox="1">
            <a:spLocks noChangeArrowheads="1"/>
          </p:cNvSpPr>
          <p:nvPr/>
        </p:nvSpPr>
        <p:spPr bwMode="auto">
          <a:xfrm>
            <a:off x="990600" y="6324600"/>
            <a:ext cx="5186363" cy="33813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Assumes q0 is a non-final state. If not, do the opposite.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46" grpId="0" build="p"/>
      <p:bldP spid="48" grpId="0" animBg="1"/>
      <p:bldP spid="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1E75EDF-8B3E-4FF6-9383-1F5D9935C9E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RLs are closed under intersection</a:t>
            </a:r>
          </a:p>
        </p:txBody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017713"/>
            <a:ext cx="7772400" cy="4114800"/>
          </a:xfrm>
        </p:spPr>
        <p:txBody>
          <a:bodyPr/>
          <a:lstStyle/>
          <a:p>
            <a:pPr eaLnBrk="1" hangingPunct="1"/>
            <a:r>
              <a:rPr lang="en-US"/>
              <a:t>A quick, indirect way to prove:</a:t>
            </a:r>
          </a:p>
          <a:p>
            <a:pPr lvl="1" eaLnBrk="1" hangingPunct="1"/>
            <a:r>
              <a:rPr lang="en-US"/>
              <a:t>By DeMorgan’s law: </a:t>
            </a:r>
          </a:p>
          <a:p>
            <a:pPr lvl="1" eaLnBrk="1" hangingPunct="1"/>
            <a:r>
              <a:rPr lang="en-US">
                <a:cs typeface="Arial" charset="0"/>
              </a:rPr>
              <a:t>L ∩ M = (</a:t>
            </a:r>
            <a:r>
              <a:rPr lang="en-US"/>
              <a:t>L U M) </a:t>
            </a:r>
          </a:p>
          <a:p>
            <a:pPr lvl="1" eaLnBrk="1" hangingPunct="1"/>
            <a:r>
              <a:rPr lang="en-US"/>
              <a:t>Since we know RLs are closed under union and complementation, they are also closed under intersection</a:t>
            </a:r>
          </a:p>
          <a:p>
            <a:pPr eaLnBrk="1" hangingPunct="1"/>
            <a:r>
              <a:rPr lang="en-US"/>
              <a:t>A more direct way would be construct a finite automaton for </a:t>
            </a:r>
            <a:r>
              <a:rPr lang="en-US">
                <a:cs typeface="Arial" charset="0"/>
              </a:rPr>
              <a:t>L ∩ M</a:t>
            </a:r>
          </a:p>
        </p:txBody>
      </p:sp>
      <p:sp>
        <p:nvSpPr>
          <p:cNvPr id="26629" name="Line 4"/>
          <p:cNvSpPr>
            <a:spLocks noChangeShapeType="1"/>
          </p:cNvSpPr>
          <p:nvPr/>
        </p:nvSpPr>
        <p:spPr bwMode="auto">
          <a:xfrm>
            <a:off x="3505200" y="3200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5"/>
          <p:cNvSpPr>
            <a:spLocks noChangeShapeType="1"/>
          </p:cNvSpPr>
          <p:nvPr/>
        </p:nvSpPr>
        <p:spPr bwMode="auto">
          <a:xfrm>
            <a:off x="4191000" y="3200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6"/>
          <p:cNvSpPr>
            <a:spLocks noChangeShapeType="1"/>
          </p:cNvSpPr>
          <p:nvPr/>
        </p:nvSpPr>
        <p:spPr bwMode="auto">
          <a:xfrm>
            <a:off x="3505200" y="3124200"/>
            <a:ext cx="914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5991B59-C51C-4A62-9B7A-DDA84DAA8654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DFA construction for </a:t>
            </a:r>
            <a:r>
              <a:rPr lang="en-US">
                <a:cs typeface="Arial" charset="0"/>
              </a:rPr>
              <a:t>L ∩ M</a:t>
            </a:r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chemeClr val="hlink"/>
                </a:solidFill>
              </a:rPr>
              <a:t>A</a:t>
            </a:r>
            <a:r>
              <a:rPr lang="en-US" sz="2800" baseline="-25000" dirty="0">
                <a:solidFill>
                  <a:schemeClr val="hlink"/>
                </a:solidFill>
              </a:rPr>
              <a:t>L</a:t>
            </a:r>
            <a:r>
              <a:rPr lang="en-US" sz="2800" dirty="0">
                <a:solidFill>
                  <a:schemeClr val="hlink"/>
                </a:solidFill>
              </a:rPr>
              <a:t> = DFA for L = {Q</a:t>
            </a:r>
            <a:r>
              <a:rPr lang="en-US" sz="2800" baseline="-25000" dirty="0">
                <a:solidFill>
                  <a:schemeClr val="hlink"/>
                </a:solidFill>
              </a:rPr>
              <a:t>L</a:t>
            </a:r>
            <a:r>
              <a:rPr lang="en-US" sz="2800" dirty="0">
                <a:solidFill>
                  <a:schemeClr val="hlink"/>
                </a:solidFill>
              </a:rPr>
              <a:t>, ∑ , </a:t>
            </a:r>
            <a:r>
              <a:rPr lang="en-US" sz="2800" dirty="0" err="1">
                <a:solidFill>
                  <a:schemeClr val="hlink"/>
                </a:solidFill>
              </a:rPr>
              <a:t>q</a:t>
            </a:r>
            <a:r>
              <a:rPr lang="en-US" sz="2800" baseline="-25000" dirty="0" err="1">
                <a:solidFill>
                  <a:schemeClr val="hlink"/>
                </a:solidFill>
              </a:rPr>
              <a:t>L</a:t>
            </a:r>
            <a:r>
              <a:rPr lang="en-US" sz="2800" dirty="0" err="1">
                <a:solidFill>
                  <a:schemeClr val="hlink"/>
                </a:solidFill>
              </a:rPr>
              <a:t>,F</a:t>
            </a:r>
            <a:r>
              <a:rPr lang="en-US" sz="2800" baseline="-25000" dirty="0" err="1">
                <a:solidFill>
                  <a:schemeClr val="hlink"/>
                </a:solidFill>
              </a:rPr>
              <a:t>L</a:t>
            </a:r>
            <a:r>
              <a:rPr lang="en-US" sz="2800" dirty="0">
                <a:solidFill>
                  <a:schemeClr val="hlink"/>
                </a:solidFill>
              </a:rPr>
              <a:t>, </a:t>
            </a:r>
            <a:r>
              <a:rPr lang="el-GR" sz="2800" dirty="0">
                <a:solidFill>
                  <a:schemeClr val="hlink"/>
                </a:solidFill>
                <a:latin typeface="Lucida Grande" pitchFamily="28" charset="0"/>
                <a:cs typeface="Tahoma" pitchFamily="28" charset="0"/>
              </a:rPr>
              <a:t>δ</a:t>
            </a:r>
            <a:r>
              <a:rPr lang="en-US" sz="2800" baseline="-25000" dirty="0">
                <a:solidFill>
                  <a:schemeClr val="hlink"/>
                </a:solidFill>
              </a:rPr>
              <a:t>L</a:t>
            </a:r>
            <a:r>
              <a:rPr lang="en-US" sz="2800" dirty="0">
                <a:solidFill>
                  <a:schemeClr val="hlink"/>
                </a:solidFill>
              </a:rPr>
              <a:t> }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>
                <a:solidFill>
                  <a:srgbClr val="006600"/>
                </a:solidFill>
              </a:rPr>
              <a:t>A</a:t>
            </a:r>
            <a:r>
              <a:rPr lang="en-US" sz="2800" baseline="-25000" dirty="0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006600"/>
                </a:solidFill>
              </a:rPr>
              <a:t> = DFA for M = {Q</a:t>
            </a:r>
            <a:r>
              <a:rPr lang="en-US" sz="2800" baseline="-25000" dirty="0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006600"/>
                </a:solidFill>
              </a:rPr>
              <a:t>, ∑ , </a:t>
            </a:r>
            <a:r>
              <a:rPr lang="en-US" sz="2800" dirty="0" err="1">
                <a:solidFill>
                  <a:srgbClr val="006600"/>
                </a:solidFill>
              </a:rPr>
              <a:t>q</a:t>
            </a:r>
            <a:r>
              <a:rPr lang="en-US" sz="2800" baseline="-25000" dirty="0" err="1">
                <a:solidFill>
                  <a:srgbClr val="006600"/>
                </a:solidFill>
              </a:rPr>
              <a:t>M</a:t>
            </a:r>
            <a:r>
              <a:rPr lang="en-US" sz="2800" dirty="0" err="1">
                <a:solidFill>
                  <a:srgbClr val="006600"/>
                </a:solidFill>
              </a:rPr>
              <a:t>,F</a:t>
            </a:r>
            <a:r>
              <a:rPr lang="en-US" sz="2800" baseline="-25000" dirty="0" err="1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006600"/>
                </a:solidFill>
              </a:rPr>
              <a:t>, </a:t>
            </a:r>
            <a:r>
              <a:rPr lang="el-GR" sz="2800" dirty="0">
                <a:solidFill>
                  <a:srgbClr val="006600"/>
                </a:solidFill>
                <a:latin typeface="Lucida Grande" pitchFamily="28" charset="0"/>
                <a:cs typeface="Tahoma" pitchFamily="28" charset="0"/>
              </a:rPr>
              <a:t>δ</a:t>
            </a:r>
            <a:r>
              <a:rPr lang="en-US" sz="2800" baseline="-25000" dirty="0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006600"/>
                </a:solidFill>
              </a:rPr>
              <a:t> }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Build </a:t>
            </a:r>
            <a:r>
              <a:rPr lang="en-US" sz="2800" dirty="0">
                <a:solidFill>
                  <a:srgbClr val="993300"/>
                </a:solidFill>
              </a:rPr>
              <a:t>A</a:t>
            </a:r>
            <a:r>
              <a:rPr lang="en-US" sz="2800" baseline="-25000" dirty="0">
                <a:solidFill>
                  <a:srgbClr val="993300"/>
                </a:solidFill>
                <a:cs typeface="Arial" charset="0"/>
              </a:rPr>
              <a:t>L ∩ M</a:t>
            </a:r>
            <a:r>
              <a:rPr lang="en-US" sz="2800" dirty="0">
                <a:solidFill>
                  <a:srgbClr val="993300"/>
                </a:solidFill>
              </a:rPr>
              <a:t> = {</a:t>
            </a:r>
            <a:r>
              <a:rPr lang="en-US" sz="2800" dirty="0" err="1">
                <a:solidFill>
                  <a:schemeClr val="hlink"/>
                </a:solidFill>
              </a:rPr>
              <a:t>Q</a:t>
            </a:r>
            <a:r>
              <a:rPr lang="en-US" sz="2800" baseline="-25000" dirty="0" err="1">
                <a:solidFill>
                  <a:schemeClr val="hlink"/>
                </a:solidFill>
              </a:rPr>
              <a:t>L</a:t>
            </a:r>
            <a:r>
              <a:rPr lang="en-US" sz="2800" dirty="0" err="1">
                <a:solidFill>
                  <a:srgbClr val="993300"/>
                </a:solidFill>
              </a:rPr>
              <a:t>x</a:t>
            </a:r>
            <a:r>
              <a:rPr lang="en-US" sz="2800" dirty="0">
                <a:solidFill>
                  <a:srgbClr val="993300"/>
                </a:solidFill>
              </a:rPr>
              <a:t> </a:t>
            </a:r>
            <a:r>
              <a:rPr lang="en-US" sz="2800" dirty="0">
                <a:solidFill>
                  <a:srgbClr val="006600"/>
                </a:solidFill>
              </a:rPr>
              <a:t>Q</a:t>
            </a:r>
            <a:r>
              <a:rPr lang="en-US" sz="2800" baseline="-25000" dirty="0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993300"/>
                </a:solidFill>
              </a:rPr>
              <a:t>,∑, (</a:t>
            </a:r>
            <a:r>
              <a:rPr lang="en-US" sz="2800" dirty="0" err="1">
                <a:solidFill>
                  <a:schemeClr val="hlink"/>
                </a:solidFill>
              </a:rPr>
              <a:t>q</a:t>
            </a:r>
            <a:r>
              <a:rPr lang="en-US" sz="2800" baseline="-25000" dirty="0" err="1">
                <a:solidFill>
                  <a:schemeClr val="hlink"/>
                </a:solidFill>
              </a:rPr>
              <a:t>L</a:t>
            </a:r>
            <a:r>
              <a:rPr lang="en-US" sz="2800" dirty="0" err="1">
                <a:solidFill>
                  <a:schemeClr val="hlink"/>
                </a:solidFill>
              </a:rPr>
              <a:t>,</a:t>
            </a:r>
            <a:r>
              <a:rPr lang="en-US" sz="2800" dirty="0" err="1">
                <a:solidFill>
                  <a:srgbClr val="006600"/>
                </a:solidFill>
              </a:rPr>
              <a:t>q</a:t>
            </a:r>
            <a:r>
              <a:rPr lang="en-US" sz="2800" baseline="-25000" dirty="0" err="1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993300"/>
                </a:solidFill>
              </a:rPr>
              <a:t>), </a:t>
            </a:r>
            <a:r>
              <a:rPr lang="en-US" sz="2800" dirty="0" err="1">
                <a:solidFill>
                  <a:schemeClr val="hlink"/>
                </a:solidFill>
              </a:rPr>
              <a:t>F</a:t>
            </a:r>
            <a:r>
              <a:rPr lang="en-US" sz="2800" baseline="-25000" dirty="0" err="1">
                <a:solidFill>
                  <a:schemeClr val="hlink"/>
                </a:solidFill>
              </a:rPr>
              <a:t>L</a:t>
            </a:r>
            <a:r>
              <a:rPr lang="en-US" sz="2800" dirty="0" err="1">
                <a:solidFill>
                  <a:srgbClr val="993300"/>
                </a:solidFill>
              </a:rPr>
              <a:t>x</a:t>
            </a:r>
            <a:r>
              <a:rPr lang="en-US" sz="2800" dirty="0">
                <a:solidFill>
                  <a:srgbClr val="993300"/>
                </a:solidFill>
              </a:rPr>
              <a:t> </a:t>
            </a:r>
            <a:r>
              <a:rPr lang="en-US" sz="2800" dirty="0">
                <a:solidFill>
                  <a:srgbClr val="006600"/>
                </a:solidFill>
              </a:rPr>
              <a:t>F</a:t>
            </a:r>
            <a:r>
              <a:rPr lang="en-US" sz="2800" baseline="-25000" dirty="0">
                <a:solidFill>
                  <a:srgbClr val="006600"/>
                </a:solidFill>
              </a:rPr>
              <a:t>M</a:t>
            </a:r>
            <a:r>
              <a:rPr lang="en-US" sz="2800" dirty="0">
                <a:solidFill>
                  <a:srgbClr val="993300"/>
                </a:solidFill>
              </a:rPr>
              <a:t>,</a:t>
            </a:r>
            <a:r>
              <a:rPr lang="el-GR" sz="28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δ</a:t>
            </a:r>
            <a:r>
              <a:rPr lang="en-US" sz="2800" dirty="0">
                <a:solidFill>
                  <a:srgbClr val="993300"/>
                </a:solidFill>
              </a:rPr>
              <a:t>} such that: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δ((</a:t>
            </a:r>
            <a:r>
              <a:rPr lang="el-GR" sz="2400" dirty="0">
                <a:solidFill>
                  <a:schemeClr val="hlink"/>
                </a:solidFill>
                <a:latin typeface="Lucida Grande" pitchFamily="28" charset="0"/>
                <a:cs typeface="Tahoma" pitchFamily="28" charset="0"/>
              </a:rPr>
              <a:t>p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,</a:t>
            </a:r>
            <a:r>
              <a:rPr lang="el-GR" sz="2400" dirty="0">
                <a:solidFill>
                  <a:srgbClr val="006600"/>
                </a:solidFill>
                <a:latin typeface="Lucida Grande" pitchFamily="28" charset="0"/>
                <a:cs typeface="Tahoma" pitchFamily="28" charset="0"/>
              </a:rPr>
              <a:t>q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),a) </a:t>
            </a:r>
            <a:r>
              <a:rPr lang="en-US" sz="2400" dirty="0">
                <a:solidFill>
                  <a:srgbClr val="993300"/>
                </a:solidFill>
              </a:rPr>
              <a:t>= (</a:t>
            </a:r>
            <a:r>
              <a:rPr lang="el-GR" sz="2400" dirty="0">
                <a:solidFill>
                  <a:srgbClr val="FF0000"/>
                </a:solidFill>
                <a:latin typeface="Lucida Grande" pitchFamily="28" charset="0"/>
                <a:cs typeface="Tahoma" pitchFamily="28" charset="0"/>
              </a:rPr>
              <a:t>δ</a:t>
            </a:r>
            <a:r>
              <a:rPr lang="en-US" sz="2400" baseline="-25000" dirty="0">
                <a:solidFill>
                  <a:srgbClr val="FF0000"/>
                </a:solidFill>
                <a:latin typeface="Lucida Grande" pitchFamily="28" charset="0"/>
                <a:cs typeface="Tahoma" pitchFamily="28" charset="0"/>
              </a:rPr>
              <a:t>L</a:t>
            </a:r>
            <a:r>
              <a:rPr lang="el-GR" sz="2400" dirty="0">
                <a:solidFill>
                  <a:srgbClr val="FF0000"/>
                </a:solidFill>
                <a:latin typeface="Lucida Grande" pitchFamily="28" charset="0"/>
                <a:cs typeface="Tahoma" pitchFamily="28" charset="0"/>
              </a:rPr>
              <a:t>(p,a), 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Lucida Grande" pitchFamily="28" charset="0"/>
                <a:cs typeface="Tahoma" pitchFamily="28" charset="0"/>
              </a:rPr>
              <a:t>δ</a:t>
            </a:r>
            <a:r>
              <a:rPr lang="en-US" sz="2400" baseline="-25000" dirty="0">
                <a:solidFill>
                  <a:schemeClr val="accent1">
                    <a:lumMod val="50000"/>
                  </a:schemeClr>
                </a:solidFill>
                <a:latin typeface="Lucida Grande" pitchFamily="28" charset="0"/>
                <a:cs typeface="Tahoma" pitchFamily="28" charset="0"/>
              </a:rPr>
              <a:t>M</a:t>
            </a:r>
            <a:r>
              <a:rPr lang="el-GR" sz="2400" dirty="0">
                <a:solidFill>
                  <a:schemeClr val="accent1">
                    <a:lumMod val="50000"/>
                  </a:schemeClr>
                </a:solidFill>
                <a:latin typeface="Lucida Grande" pitchFamily="28" charset="0"/>
                <a:cs typeface="Tahoma" pitchFamily="28" charset="0"/>
              </a:rPr>
              <a:t>(q,a)), 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where </a:t>
            </a:r>
            <a:r>
              <a:rPr lang="el-GR" sz="2400" dirty="0">
                <a:solidFill>
                  <a:schemeClr val="hlink"/>
                </a:solidFill>
                <a:latin typeface="Lucida Grande" pitchFamily="28" charset="0"/>
                <a:cs typeface="Tahoma" pitchFamily="28" charset="0"/>
              </a:rPr>
              <a:t>p in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 </a:t>
            </a:r>
            <a:r>
              <a:rPr lang="en-US" sz="2400" dirty="0">
                <a:solidFill>
                  <a:schemeClr val="hlink"/>
                </a:solidFill>
              </a:rPr>
              <a:t>Q</a:t>
            </a:r>
            <a:r>
              <a:rPr lang="en-US" sz="2400" baseline="-25000" dirty="0">
                <a:solidFill>
                  <a:schemeClr val="hlink"/>
                </a:solidFill>
              </a:rPr>
              <a:t>L</a:t>
            </a:r>
            <a:r>
              <a:rPr lang="en-US" sz="2400" dirty="0">
                <a:solidFill>
                  <a:schemeClr val="hlink"/>
                </a:solidFill>
              </a:rPr>
              <a:t>,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 and </a:t>
            </a:r>
            <a:r>
              <a:rPr lang="el-GR" sz="2400" dirty="0">
                <a:solidFill>
                  <a:srgbClr val="006600"/>
                </a:solidFill>
                <a:latin typeface="Lucida Grande" pitchFamily="28" charset="0"/>
                <a:cs typeface="Tahoma" pitchFamily="28" charset="0"/>
              </a:rPr>
              <a:t>q in</a:t>
            </a:r>
            <a:r>
              <a:rPr lang="el-GR" sz="2400" dirty="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 </a:t>
            </a:r>
            <a:r>
              <a:rPr lang="en-US" sz="2400" dirty="0">
                <a:solidFill>
                  <a:srgbClr val="006600"/>
                </a:solidFill>
              </a:rPr>
              <a:t>Q</a:t>
            </a:r>
            <a:r>
              <a:rPr lang="en-US" sz="2400" baseline="-25000" dirty="0">
                <a:solidFill>
                  <a:srgbClr val="006600"/>
                </a:solidFill>
              </a:rPr>
              <a:t>M</a:t>
            </a:r>
            <a:endParaRPr lang="en-US" sz="2400" baseline="-25000" dirty="0">
              <a:solidFill>
                <a:schemeClr val="hlink"/>
              </a:solidFill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This construction ensures that a string w will be accepted if and only if w reaches an accepting state in </a:t>
            </a:r>
            <a:r>
              <a:rPr lang="en-US" sz="2800" u="sng" dirty="0"/>
              <a:t>both</a:t>
            </a:r>
            <a:r>
              <a:rPr lang="en-US" sz="2800" dirty="0"/>
              <a:t> input DFAs.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06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D07F49C0-B2C9-4354-97B5-86836F4F6835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DFA construction for </a:t>
            </a:r>
            <a:r>
              <a:rPr lang="en-US">
                <a:cs typeface="Arial" charset="0"/>
              </a:rPr>
              <a:t>L ∩ M</a:t>
            </a:r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854075" y="2971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0</a:t>
            </a:r>
            <a:endParaRPr lang="en-US" sz="1400"/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3673475" y="2209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F1</a:t>
            </a:r>
            <a:endParaRPr lang="en-US" sz="1400"/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3597275" y="2133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3673475" y="2971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F2</a:t>
            </a:r>
            <a:endParaRPr lang="en-US" sz="1400"/>
          </a:p>
        </p:txBody>
      </p:sp>
      <p:sp>
        <p:nvSpPr>
          <p:cNvPr id="28680" name="Oval 9"/>
          <p:cNvSpPr>
            <a:spLocks noChangeArrowheads="1"/>
          </p:cNvSpPr>
          <p:nvPr/>
        </p:nvSpPr>
        <p:spPr bwMode="auto">
          <a:xfrm>
            <a:off x="3597275" y="2895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Text Box 11"/>
          <p:cNvSpPr txBox="1">
            <a:spLocks noChangeArrowheads="1"/>
          </p:cNvSpPr>
          <p:nvPr/>
        </p:nvSpPr>
        <p:spPr bwMode="auto">
          <a:xfrm rot="5400000">
            <a:off x="3657600" y="34893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…</a:t>
            </a:r>
          </a:p>
        </p:txBody>
      </p:sp>
      <p:sp>
        <p:nvSpPr>
          <p:cNvPr id="28682" name="Freeform 12"/>
          <p:cNvSpPr>
            <a:spLocks/>
          </p:cNvSpPr>
          <p:nvPr/>
        </p:nvSpPr>
        <p:spPr bwMode="auto">
          <a:xfrm>
            <a:off x="1228725" y="2336800"/>
            <a:ext cx="2333625" cy="733425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Freeform 13"/>
          <p:cNvSpPr>
            <a:spLocks/>
          </p:cNvSpPr>
          <p:nvPr/>
        </p:nvSpPr>
        <p:spPr bwMode="auto">
          <a:xfrm>
            <a:off x="1235075" y="3125788"/>
            <a:ext cx="669925" cy="74612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Oval 15"/>
          <p:cNvSpPr>
            <a:spLocks noChangeArrowheads="1"/>
          </p:cNvSpPr>
          <p:nvPr/>
        </p:nvSpPr>
        <p:spPr bwMode="auto">
          <a:xfrm>
            <a:off x="1920875" y="2971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i</a:t>
            </a:r>
            <a:endParaRPr lang="en-US" sz="1400"/>
          </a:p>
        </p:txBody>
      </p:sp>
      <p:grpSp>
        <p:nvGrpSpPr>
          <p:cNvPr id="28685" name="Group 16"/>
          <p:cNvGrpSpPr>
            <a:grpSpLocks/>
          </p:cNvGrpSpPr>
          <p:nvPr/>
        </p:nvGrpSpPr>
        <p:grpSpPr bwMode="auto">
          <a:xfrm>
            <a:off x="549275" y="1981200"/>
            <a:ext cx="3733800" cy="2000250"/>
            <a:chOff x="1152" y="1536"/>
            <a:chExt cx="2352" cy="1680"/>
          </a:xfrm>
        </p:grpSpPr>
        <p:sp>
          <p:nvSpPr>
            <p:cNvPr id="28737" name="Line 17"/>
            <p:cNvSpPr>
              <a:spLocks noChangeShapeType="1"/>
            </p:cNvSpPr>
            <p:nvPr/>
          </p:nvSpPr>
          <p:spPr bwMode="auto">
            <a:xfrm>
              <a:off x="1152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8" name="Line 18"/>
            <p:cNvSpPr>
              <a:spLocks noChangeShapeType="1"/>
            </p:cNvSpPr>
            <p:nvPr/>
          </p:nvSpPr>
          <p:spPr bwMode="auto">
            <a:xfrm>
              <a:off x="1152" y="153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9" name="Line 19"/>
            <p:cNvSpPr>
              <a:spLocks noChangeShapeType="1"/>
            </p:cNvSpPr>
            <p:nvPr/>
          </p:nvSpPr>
          <p:spPr bwMode="auto">
            <a:xfrm>
              <a:off x="3504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40" name="Line 20"/>
            <p:cNvSpPr>
              <a:spLocks noChangeShapeType="1"/>
            </p:cNvSpPr>
            <p:nvPr/>
          </p:nvSpPr>
          <p:spPr bwMode="auto">
            <a:xfrm>
              <a:off x="1152" y="321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686" name="Text Box 21"/>
          <p:cNvSpPr txBox="1">
            <a:spLocks noChangeArrowheads="1"/>
          </p:cNvSpPr>
          <p:nvPr/>
        </p:nvSpPr>
        <p:spPr bwMode="auto">
          <a:xfrm>
            <a:off x="533400" y="200025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006600"/>
                </a:solidFill>
              </a:rPr>
              <a:t>DFA for L</a:t>
            </a:r>
            <a:endParaRPr lang="en-US" u="sng"/>
          </a:p>
        </p:txBody>
      </p:sp>
      <p:sp>
        <p:nvSpPr>
          <p:cNvPr id="28687" name="Line 22"/>
          <p:cNvSpPr>
            <a:spLocks noChangeShapeType="1"/>
          </p:cNvSpPr>
          <p:nvPr/>
        </p:nvSpPr>
        <p:spPr bwMode="auto">
          <a:xfrm>
            <a:off x="549275" y="3124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8" name="Oval 23"/>
          <p:cNvSpPr>
            <a:spLocks noChangeArrowheads="1"/>
          </p:cNvSpPr>
          <p:nvPr/>
        </p:nvSpPr>
        <p:spPr bwMode="auto">
          <a:xfrm>
            <a:off x="5349875" y="302895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p</a:t>
            </a:r>
            <a:r>
              <a:rPr lang="en-US" sz="1400" baseline="-25000"/>
              <a:t>0</a:t>
            </a:r>
            <a:endParaRPr lang="en-US" sz="1400"/>
          </a:p>
        </p:txBody>
      </p:sp>
      <p:sp>
        <p:nvSpPr>
          <p:cNvPr id="28689" name="Oval 24"/>
          <p:cNvSpPr>
            <a:spLocks noChangeArrowheads="1"/>
          </p:cNvSpPr>
          <p:nvPr/>
        </p:nvSpPr>
        <p:spPr bwMode="auto">
          <a:xfrm>
            <a:off x="8169275" y="226695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p</a:t>
            </a:r>
            <a:r>
              <a:rPr lang="en-US" sz="1400" baseline="-25000"/>
              <a:t>F1</a:t>
            </a:r>
            <a:endParaRPr lang="en-US" sz="1400"/>
          </a:p>
        </p:txBody>
      </p:sp>
      <p:sp>
        <p:nvSpPr>
          <p:cNvPr id="28690" name="Oval 26"/>
          <p:cNvSpPr>
            <a:spLocks noChangeArrowheads="1"/>
          </p:cNvSpPr>
          <p:nvPr/>
        </p:nvSpPr>
        <p:spPr bwMode="auto">
          <a:xfrm>
            <a:off x="8169275" y="302895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p</a:t>
            </a:r>
            <a:r>
              <a:rPr lang="en-US" sz="1400" baseline="-25000"/>
              <a:t>F2</a:t>
            </a:r>
            <a:endParaRPr lang="en-US" sz="1400"/>
          </a:p>
        </p:txBody>
      </p:sp>
      <p:sp>
        <p:nvSpPr>
          <p:cNvPr id="28691" name="Text Box 29"/>
          <p:cNvSpPr txBox="1">
            <a:spLocks noChangeArrowheads="1"/>
          </p:cNvSpPr>
          <p:nvPr/>
        </p:nvSpPr>
        <p:spPr bwMode="auto">
          <a:xfrm rot="5400000">
            <a:off x="8153400" y="354647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…</a:t>
            </a:r>
          </a:p>
        </p:txBody>
      </p:sp>
      <p:sp>
        <p:nvSpPr>
          <p:cNvPr id="28692" name="Freeform 30"/>
          <p:cNvSpPr>
            <a:spLocks/>
          </p:cNvSpPr>
          <p:nvPr/>
        </p:nvSpPr>
        <p:spPr bwMode="auto">
          <a:xfrm>
            <a:off x="5724525" y="2393950"/>
            <a:ext cx="2333625" cy="733425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Freeform 31"/>
          <p:cNvSpPr>
            <a:spLocks/>
          </p:cNvSpPr>
          <p:nvPr/>
        </p:nvSpPr>
        <p:spPr bwMode="auto">
          <a:xfrm>
            <a:off x="5730875" y="3182938"/>
            <a:ext cx="669925" cy="74612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Oval 33"/>
          <p:cNvSpPr>
            <a:spLocks noChangeArrowheads="1"/>
          </p:cNvSpPr>
          <p:nvPr/>
        </p:nvSpPr>
        <p:spPr bwMode="auto">
          <a:xfrm>
            <a:off x="6416675" y="302895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p</a:t>
            </a:r>
            <a:r>
              <a:rPr lang="en-US" sz="1400" baseline="-25000"/>
              <a:t>i</a:t>
            </a:r>
            <a:endParaRPr lang="en-US" sz="1400"/>
          </a:p>
        </p:txBody>
      </p:sp>
      <p:grpSp>
        <p:nvGrpSpPr>
          <p:cNvPr id="28695" name="Group 34"/>
          <p:cNvGrpSpPr>
            <a:grpSpLocks/>
          </p:cNvGrpSpPr>
          <p:nvPr/>
        </p:nvGrpSpPr>
        <p:grpSpPr bwMode="auto">
          <a:xfrm>
            <a:off x="5029200" y="1905000"/>
            <a:ext cx="3733800" cy="2133600"/>
            <a:chOff x="1152" y="1536"/>
            <a:chExt cx="2352" cy="1680"/>
          </a:xfrm>
        </p:grpSpPr>
        <p:sp>
          <p:nvSpPr>
            <p:cNvPr id="28733" name="Line 35"/>
            <p:cNvSpPr>
              <a:spLocks noChangeShapeType="1"/>
            </p:cNvSpPr>
            <p:nvPr/>
          </p:nvSpPr>
          <p:spPr bwMode="auto">
            <a:xfrm>
              <a:off x="1152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4" name="Line 36"/>
            <p:cNvSpPr>
              <a:spLocks noChangeShapeType="1"/>
            </p:cNvSpPr>
            <p:nvPr/>
          </p:nvSpPr>
          <p:spPr bwMode="auto">
            <a:xfrm>
              <a:off x="1152" y="153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5" name="Line 37"/>
            <p:cNvSpPr>
              <a:spLocks noChangeShapeType="1"/>
            </p:cNvSpPr>
            <p:nvPr/>
          </p:nvSpPr>
          <p:spPr bwMode="auto">
            <a:xfrm>
              <a:off x="3504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36" name="Line 38"/>
            <p:cNvSpPr>
              <a:spLocks noChangeShapeType="1"/>
            </p:cNvSpPr>
            <p:nvPr/>
          </p:nvSpPr>
          <p:spPr bwMode="auto">
            <a:xfrm>
              <a:off x="1152" y="321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8696" name="Text Box 39"/>
          <p:cNvSpPr txBox="1">
            <a:spLocks noChangeArrowheads="1"/>
          </p:cNvSpPr>
          <p:nvPr/>
        </p:nvSpPr>
        <p:spPr bwMode="auto">
          <a:xfrm>
            <a:off x="5029200" y="2057400"/>
            <a:ext cx="1341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chemeClr val="hlink"/>
                </a:solidFill>
              </a:rPr>
              <a:t>DFA for M</a:t>
            </a:r>
          </a:p>
        </p:txBody>
      </p:sp>
      <p:sp>
        <p:nvSpPr>
          <p:cNvPr id="28697" name="Line 40"/>
          <p:cNvSpPr>
            <a:spLocks noChangeShapeType="1"/>
          </p:cNvSpPr>
          <p:nvPr/>
        </p:nvSpPr>
        <p:spPr bwMode="auto">
          <a:xfrm>
            <a:off x="4968875" y="318135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Oval 43"/>
          <p:cNvSpPr>
            <a:spLocks noChangeArrowheads="1"/>
          </p:cNvSpPr>
          <p:nvPr/>
        </p:nvSpPr>
        <p:spPr bwMode="auto">
          <a:xfrm>
            <a:off x="2819400" y="299085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j</a:t>
            </a:r>
            <a:endParaRPr lang="en-US" sz="1400"/>
          </a:p>
        </p:txBody>
      </p:sp>
      <p:sp>
        <p:nvSpPr>
          <p:cNvPr id="28699" name="Line 44"/>
          <p:cNvSpPr>
            <a:spLocks noChangeShapeType="1"/>
          </p:cNvSpPr>
          <p:nvPr/>
        </p:nvSpPr>
        <p:spPr bwMode="auto">
          <a:xfrm>
            <a:off x="2286000" y="314325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0" name="Text Box 45"/>
          <p:cNvSpPr txBox="1">
            <a:spLocks noChangeArrowheads="1"/>
          </p:cNvSpPr>
          <p:nvPr/>
        </p:nvSpPr>
        <p:spPr bwMode="auto">
          <a:xfrm>
            <a:off x="2422525" y="2827338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</p:txBody>
      </p:sp>
      <p:sp>
        <p:nvSpPr>
          <p:cNvPr id="28701" name="Oval 46"/>
          <p:cNvSpPr>
            <a:spLocks noChangeArrowheads="1"/>
          </p:cNvSpPr>
          <p:nvPr/>
        </p:nvSpPr>
        <p:spPr bwMode="auto">
          <a:xfrm>
            <a:off x="7315200" y="3059113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p</a:t>
            </a:r>
            <a:r>
              <a:rPr lang="en-US" sz="1400" baseline="-25000"/>
              <a:t>j</a:t>
            </a:r>
            <a:endParaRPr lang="en-US" sz="1400"/>
          </a:p>
        </p:txBody>
      </p:sp>
      <p:sp>
        <p:nvSpPr>
          <p:cNvPr id="28702" name="Line 47"/>
          <p:cNvSpPr>
            <a:spLocks noChangeShapeType="1"/>
          </p:cNvSpPr>
          <p:nvPr/>
        </p:nvSpPr>
        <p:spPr bwMode="auto">
          <a:xfrm>
            <a:off x="6781800" y="3211513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3" name="Text Box 48"/>
          <p:cNvSpPr txBox="1">
            <a:spLocks noChangeArrowheads="1"/>
          </p:cNvSpPr>
          <p:nvPr/>
        </p:nvSpPr>
        <p:spPr bwMode="auto">
          <a:xfrm>
            <a:off x="6918325" y="2895600"/>
            <a:ext cx="2968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a</a:t>
            </a:r>
          </a:p>
        </p:txBody>
      </p:sp>
      <p:sp>
        <p:nvSpPr>
          <p:cNvPr id="28704" name="Oval 68"/>
          <p:cNvSpPr>
            <a:spLocks noChangeArrowheads="1"/>
          </p:cNvSpPr>
          <p:nvPr/>
        </p:nvSpPr>
        <p:spPr bwMode="auto">
          <a:xfrm>
            <a:off x="8077200" y="22098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5" name="Oval 69"/>
          <p:cNvSpPr>
            <a:spLocks noChangeArrowheads="1"/>
          </p:cNvSpPr>
          <p:nvPr/>
        </p:nvSpPr>
        <p:spPr bwMode="auto">
          <a:xfrm>
            <a:off x="8077200" y="29718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81"/>
          <p:cNvGrpSpPr>
            <a:grpSpLocks/>
          </p:cNvGrpSpPr>
          <p:nvPr/>
        </p:nvGrpSpPr>
        <p:grpSpPr bwMode="auto">
          <a:xfrm>
            <a:off x="1981200" y="3733800"/>
            <a:ext cx="5715000" cy="2971800"/>
            <a:chOff x="1981200" y="3733800"/>
            <a:chExt cx="5715000" cy="2971800"/>
          </a:xfrm>
        </p:grpSpPr>
        <p:sp>
          <p:nvSpPr>
            <p:cNvPr id="28715" name="Oval 50"/>
            <p:cNvSpPr>
              <a:spLocks noChangeArrowheads="1"/>
            </p:cNvSpPr>
            <p:nvPr/>
          </p:nvSpPr>
          <p:spPr bwMode="auto">
            <a:xfrm>
              <a:off x="6477000" y="4781550"/>
              <a:ext cx="914400" cy="5524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/>
                <a:t>(q</a:t>
              </a:r>
              <a:r>
                <a:rPr lang="en-US" sz="1400" baseline="-25000"/>
                <a:t>F1</a:t>
              </a:r>
              <a:r>
                <a:rPr lang="en-US" sz="1400"/>
                <a:t> ,p</a:t>
              </a:r>
              <a:r>
                <a:rPr lang="en-US" sz="1400" baseline="-25000"/>
                <a:t>F1</a:t>
              </a:r>
              <a:r>
                <a:rPr lang="en-US" sz="1400"/>
                <a:t>)</a:t>
              </a:r>
              <a:endParaRPr lang="en-US" sz="1400" baseline="-25000"/>
            </a:p>
          </p:txBody>
        </p:sp>
        <p:sp>
          <p:nvSpPr>
            <p:cNvPr id="28716" name="Oval 51"/>
            <p:cNvSpPr>
              <a:spLocks noChangeArrowheads="1"/>
            </p:cNvSpPr>
            <p:nvPr/>
          </p:nvSpPr>
          <p:spPr bwMode="auto">
            <a:xfrm>
              <a:off x="6400800" y="4724400"/>
              <a:ext cx="1066800" cy="704850"/>
            </a:xfrm>
            <a:prstGeom prst="ellipse">
              <a:avLst/>
            </a:prstGeom>
            <a:solidFill>
              <a:schemeClr val="accent1">
                <a:alpha val="1019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7" name="Text Box 54"/>
            <p:cNvSpPr txBox="1">
              <a:spLocks noChangeArrowheads="1"/>
            </p:cNvSpPr>
            <p:nvPr/>
          </p:nvSpPr>
          <p:spPr bwMode="auto">
            <a:xfrm rot="5400000">
              <a:off x="6842125" y="5502275"/>
              <a:ext cx="488950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400"/>
                <a:t>…</a:t>
              </a:r>
            </a:p>
          </p:txBody>
        </p:sp>
        <p:sp>
          <p:nvSpPr>
            <p:cNvPr id="28718" name="Freeform 55"/>
            <p:cNvSpPr>
              <a:spLocks/>
            </p:cNvSpPr>
            <p:nvPr/>
          </p:nvSpPr>
          <p:spPr bwMode="auto">
            <a:xfrm>
              <a:off x="3194050" y="4908550"/>
              <a:ext cx="3130550" cy="733425"/>
            </a:xfrm>
            <a:custGeom>
              <a:avLst/>
              <a:gdLst>
                <a:gd name="T0" fmla="*/ 0 w 1470"/>
                <a:gd name="T1" fmla="*/ 2147483647 h 462"/>
                <a:gd name="T2" fmla="*/ 2147483647 w 1470"/>
                <a:gd name="T3" fmla="*/ 2147483647 h 462"/>
                <a:gd name="T4" fmla="*/ 2147483647 w 1470"/>
                <a:gd name="T5" fmla="*/ 2147483647 h 462"/>
                <a:gd name="T6" fmla="*/ 2147483647 w 1470"/>
                <a:gd name="T7" fmla="*/ 2147483647 h 462"/>
                <a:gd name="T8" fmla="*/ 2147483647 w 1470"/>
                <a:gd name="T9" fmla="*/ 2147483647 h 462"/>
                <a:gd name="T10" fmla="*/ 2147483647 w 1470"/>
                <a:gd name="T11" fmla="*/ 2147483647 h 462"/>
                <a:gd name="T12" fmla="*/ 2147483647 w 1470"/>
                <a:gd name="T13" fmla="*/ 2147483647 h 462"/>
                <a:gd name="T14" fmla="*/ 2147483647 w 1470"/>
                <a:gd name="T15" fmla="*/ 2147483647 h 462"/>
                <a:gd name="T16" fmla="*/ 2147483647 w 1470"/>
                <a:gd name="T17" fmla="*/ 2147483647 h 462"/>
                <a:gd name="T18" fmla="*/ 2147483647 w 1470"/>
                <a:gd name="T19" fmla="*/ 2147483647 h 462"/>
                <a:gd name="T20" fmla="*/ 2147483647 w 1470"/>
                <a:gd name="T21" fmla="*/ 2147483647 h 462"/>
                <a:gd name="T22" fmla="*/ 2147483647 w 1470"/>
                <a:gd name="T23" fmla="*/ 2147483647 h 462"/>
                <a:gd name="T24" fmla="*/ 2147483647 w 1470"/>
                <a:gd name="T25" fmla="*/ 2147483647 h 462"/>
                <a:gd name="T26" fmla="*/ 2147483647 w 1470"/>
                <a:gd name="T27" fmla="*/ 2147483647 h 462"/>
                <a:gd name="T28" fmla="*/ 2147483647 w 1470"/>
                <a:gd name="T29" fmla="*/ 2147483647 h 462"/>
                <a:gd name="T30" fmla="*/ 2147483647 w 1470"/>
                <a:gd name="T31" fmla="*/ 2147483647 h 462"/>
                <a:gd name="T32" fmla="*/ 2147483647 w 1470"/>
                <a:gd name="T33" fmla="*/ 2147483647 h 462"/>
                <a:gd name="T34" fmla="*/ 2147483647 w 1470"/>
                <a:gd name="T35" fmla="*/ 2147483647 h 462"/>
                <a:gd name="T36" fmla="*/ 2147483647 w 1470"/>
                <a:gd name="T37" fmla="*/ 2147483647 h 462"/>
                <a:gd name="T38" fmla="*/ 2147483647 w 1470"/>
                <a:gd name="T39" fmla="*/ 2147483647 h 462"/>
                <a:gd name="T40" fmla="*/ 2147483647 w 1470"/>
                <a:gd name="T41" fmla="*/ 2147483647 h 462"/>
                <a:gd name="T42" fmla="*/ 2147483647 w 1470"/>
                <a:gd name="T43" fmla="*/ 2147483647 h 462"/>
                <a:gd name="T44" fmla="*/ 2147483647 w 1470"/>
                <a:gd name="T45" fmla="*/ 2147483647 h 462"/>
                <a:gd name="T46" fmla="*/ 2147483647 w 1470"/>
                <a:gd name="T47" fmla="*/ 2147483647 h 462"/>
                <a:gd name="T48" fmla="*/ 2147483647 w 1470"/>
                <a:gd name="T49" fmla="*/ 2147483647 h 462"/>
                <a:gd name="T50" fmla="*/ 2147483647 w 1470"/>
                <a:gd name="T51" fmla="*/ 2147483647 h 462"/>
                <a:gd name="T52" fmla="*/ 2147483647 w 1470"/>
                <a:gd name="T53" fmla="*/ 2147483647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19" name="Freeform 56"/>
            <p:cNvSpPr>
              <a:spLocks/>
            </p:cNvSpPr>
            <p:nvPr/>
          </p:nvSpPr>
          <p:spPr bwMode="auto">
            <a:xfrm>
              <a:off x="3200400" y="5697538"/>
              <a:ext cx="669925" cy="74612"/>
            </a:xfrm>
            <a:custGeom>
              <a:avLst/>
              <a:gdLst>
                <a:gd name="T0" fmla="*/ 0 w 1470"/>
                <a:gd name="T1" fmla="*/ 2147483647 h 462"/>
                <a:gd name="T2" fmla="*/ 2147483647 w 1470"/>
                <a:gd name="T3" fmla="*/ 2147483647 h 462"/>
                <a:gd name="T4" fmla="*/ 2147483647 w 1470"/>
                <a:gd name="T5" fmla="*/ 2147483647 h 462"/>
                <a:gd name="T6" fmla="*/ 2147483647 w 1470"/>
                <a:gd name="T7" fmla="*/ 2147483647 h 462"/>
                <a:gd name="T8" fmla="*/ 2147483647 w 1470"/>
                <a:gd name="T9" fmla="*/ 2147483647 h 462"/>
                <a:gd name="T10" fmla="*/ 2147483647 w 1470"/>
                <a:gd name="T11" fmla="*/ 2147483647 h 462"/>
                <a:gd name="T12" fmla="*/ 2147483647 w 1470"/>
                <a:gd name="T13" fmla="*/ 2147483647 h 462"/>
                <a:gd name="T14" fmla="*/ 2147483647 w 1470"/>
                <a:gd name="T15" fmla="*/ 2147483647 h 462"/>
                <a:gd name="T16" fmla="*/ 2147483647 w 1470"/>
                <a:gd name="T17" fmla="*/ 2147483647 h 462"/>
                <a:gd name="T18" fmla="*/ 2147483647 w 1470"/>
                <a:gd name="T19" fmla="*/ 2147483647 h 462"/>
                <a:gd name="T20" fmla="*/ 2147483647 w 1470"/>
                <a:gd name="T21" fmla="*/ 2147483647 h 462"/>
                <a:gd name="T22" fmla="*/ 2147483647 w 1470"/>
                <a:gd name="T23" fmla="*/ 2147483647 h 462"/>
                <a:gd name="T24" fmla="*/ 2147483647 w 1470"/>
                <a:gd name="T25" fmla="*/ 2147483647 h 462"/>
                <a:gd name="T26" fmla="*/ 2147483647 w 1470"/>
                <a:gd name="T27" fmla="*/ 2147483647 h 462"/>
                <a:gd name="T28" fmla="*/ 2147483647 w 1470"/>
                <a:gd name="T29" fmla="*/ 2147483647 h 462"/>
                <a:gd name="T30" fmla="*/ 2147483647 w 1470"/>
                <a:gd name="T31" fmla="*/ 2147483647 h 462"/>
                <a:gd name="T32" fmla="*/ 2147483647 w 1470"/>
                <a:gd name="T33" fmla="*/ 2147483647 h 462"/>
                <a:gd name="T34" fmla="*/ 2147483647 w 1470"/>
                <a:gd name="T35" fmla="*/ 2147483647 h 462"/>
                <a:gd name="T36" fmla="*/ 2147483647 w 1470"/>
                <a:gd name="T37" fmla="*/ 2147483647 h 462"/>
                <a:gd name="T38" fmla="*/ 2147483647 w 1470"/>
                <a:gd name="T39" fmla="*/ 2147483647 h 462"/>
                <a:gd name="T40" fmla="*/ 2147483647 w 1470"/>
                <a:gd name="T41" fmla="*/ 2147483647 h 462"/>
                <a:gd name="T42" fmla="*/ 2147483647 w 1470"/>
                <a:gd name="T43" fmla="*/ 2147483647 h 462"/>
                <a:gd name="T44" fmla="*/ 2147483647 w 1470"/>
                <a:gd name="T45" fmla="*/ 2147483647 h 462"/>
                <a:gd name="T46" fmla="*/ 2147483647 w 1470"/>
                <a:gd name="T47" fmla="*/ 2147483647 h 462"/>
                <a:gd name="T48" fmla="*/ 2147483647 w 1470"/>
                <a:gd name="T49" fmla="*/ 2147483647 h 462"/>
                <a:gd name="T50" fmla="*/ 2147483647 w 1470"/>
                <a:gd name="T51" fmla="*/ 2147483647 h 462"/>
                <a:gd name="T52" fmla="*/ 2147483647 w 1470"/>
                <a:gd name="T53" fmla="*/ 2147483647 h 462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1470"/>
                <a:gd name="T82" fmla="*/ 0 h 462"/>
                <a:gd name="T83" fmla="*/ 1470 w 1470"/>
                <a:gd name="T84" fmla="*/ 462 h 462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1470" h="462">
                  <a:moveTo>
                    <a:pt x="0" y="462"/>
                  </a:moveTo>
                  <a:cubicBezTo>
                    <a:pt x="6" y="457"/>
                    <a:pt x="15" y="455"/>
                    <a:pt x="20" y="449"/>
                  </a:cubicBezTo>
                  <a:cubicBezTo>
                    <a:pt x="27" y="436"/>
                    <a:pt x="29" y="421"/>
                    <a:pt x="34" y="408"/>
                  </a:cubicBezTo>
                  <a:cubicBezTo>
                    <a:pt x="50" y="359"/>
                    <a:pt x="32" y="387"/>
                    <a:pt x="129" y="380"/>
                  </a:cubicBezTo>
                  <a:cubicBezTo>
                    <a:pt x="133" y="373"/>
                    <a:pt x="135" y="363"/>
                    <a:pt x="143" y="360"/>
                  </a:cubicBezTo>
                  <a:cubicBezTo>
                    <a:pt x="159" y="351"/>
                    <a:pt x="198" y="346"/>
                    <a:pt x="198" y="346"/>
                  </a:cubicBezTo>
                  <a:cubicBezTo>
                    <a:pt x="245" y="362"/>
                    <a:pt x="222" y="330"/>
                    <a:pt x="239" y="305"/>
                  </a:cubicBezTo>
                  <a:cubicBezTo>
                    <a:pt x="243" y="298"/>
                    <a:pt x="252" y="295"/>
                    <a:pt x="259" y="291"/>
                  </a:cubicBezTo>
                  <a:cubicBezTo>
                    <a:pt x="283" y="292"/>
                    <a:pt x="361" y="309"/>
                    <a:pt x="396" y="298"/>
                  </a:cubicBezTo>
                  <a:cubicBezTo>
                    <a:pt x="414" y="244"/>
                    <a:pt x="395" y="261"/>
                    <a:pt x="444" y="250"/>
                  </a:cubicBezTo>
                  <a:cubicBezTo>
                    <a:pt x="451" y="248"/>
                    <a:pt x="458" y="246"/>
                    <a:pt x="465" y="244"/>
                  </a:cubicBezTo>
                  <a:cubicBezTo>
                    <a:pt x="488" y="246"/>
                    <a:pt x="534" y="256"/>
                    <a:pt x="560" y="244"/>
                  </a:cubicBezTo>
                  <a:cubicBezTo>
                    <a:pt x="604" y="222"/>
                    <a:pt x="544" y="221"/>
                    <a:pt x="594" y="216"/>
                  </a:cubicBezTo>
                  <a:cubicBezTo>
                    <a:pt x="630" y="212"/>
                    <a:pt x="667" y="211"/>
                    <a:pt x="704" y="209"/>
                  </a:cubicBezTo>
                  <a:cubicBezTo>
                    <a:pt x="710" y="202"/>
                    <a:pt x="718" y="196"/>
                    <a:pt x="724" y="189"/>
                  </a:cubicBezTo>
                  <a:cubicBezTo>
                    <a:pt x="734" y="173"/>
                    <a:pt x="725" y="159"/>
                    <a:pt x="745" y="148"/>
                  </a:cubicBezTo>
                  <a:cubicBezTo>
                    <a:pt x="757" y="140"/>
                    <a:pt x="786" y="134"/>
                    <a:pt x="786" y="134"/>
                  </a:cubicBezTo>
                  <a:cubicBezTo>
                    <a:pt x="797" y="136"/>
                    <a:pt x="809" y="135"/>
                    <a:pt x="820" y="141"/>
                  </a:cubicBezTo>
                  <a:cubicBezTo>
                    <a:pt x="860" y="161"/>
                    <a:pt x="821" y="168"/>
                    <a:pt x="861" y="155"/>
                  </a:cubicBezTo>
                  <a:cubicBezTo>
                    <a:pt x="892" y="107"/>
                    <a:pt x="859" y="107"/>
                    <a:pt x="929" y="127"/>
                  </a:cubicBezTo>
                  <a:cubicBezTo>
                    <a:pt x="1021" y="111"/>
                    <a:pt x="935" y="131"/>
                    <a:pt x="991" y="107"/>
                  </a:cubicBezTo>
                  <a:cubicBezTo>
                    <a:pt x="1004" y="101"/>
                    <a:pt x="1032" y="93"/>
                    <a:pt x="1032" y="93"/>
                  </a:cubicBezTo>
                  <a:cubicBezTo>
                    <a:pt x="1060" y="102"/>
                    <a:pt x="1076" y="103"/>
                    <a:pt x="1087" y="73"/>
                  </a:cubicBezTo>
                  <a:cubicBezTo>
                    <a:pt x="1144" y="85"/>
                    <a:pt x="1162" y="67"/>
                    <a:pt x="1210" y="52"/>
                  </a:cubicBezTo>
                  <a:cubicBezTo>
                    <a:pt x="1237" y="33"/>
                    <a:pt x="1245" y="30"/>
                    <a:pt x="1278" y="38"/>
                  </a:cubicBezTo>
                  <a:cubicBezTo>
                    <a:pt x="1309" y="53"/>
                    <a:pt x="1316" y="65"/>
                    <a:pt x="1347" y="45"/>
                  </a:cubicBezTo>
                  <a:cubicBezTo>
                    <a:pt x="1375" y="0"/>
                    <a:pt x="1422" y="38"/>
                    <a:pt x="1470" y="3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"/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8720" name="Group 58"/>
            <p:cNvGrpSpPr>
              <a:grpSpLocks/>
            </p:cNvGrpSpPr>
            <p:nvPr/>
          </p:nvGrpSpPr>
          <p:grpSpPr bwMode="auto">
            <a:xfrm>
              <a:off x="2133600" y="4552950"/>
              <a:ext cx="5562600" cy="2152650"/>
              <a:chOff x="1152" y="1536"/>
              <a:chExt cx="2352" cy="1680"/>
            </a:xfrm>
          </p:grpSpPr>
          <p:sp>
            <p:nvSpPr>
              <p:cNvPr id="28729" name="Line 59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0" name="Line 60"/>
              <p:cNvSpPr>
                <a:spLocks noChangeShapeType="1"/>
              </p:cNvSpPr>
              <p:nvPr/>
            </p:nvSpPr>
            <p:spPr bwMode="auto">
              <a:xfrm>
                <a:off x="1152" y="153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1" name="Line 61"/>
              <p:cNvSpPr>
                <a:spLocks noChangeShapeType="1"/>
              </p:cNvSpPr>
              <p:nvPr/>
            </p:nvSpPr>
            <p:spPr bwMode="auto">
              <a:xfrm>
                <a:off x="3504" y="1536"/>
                <a:ext cx="0" cy="168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8732" name="Line 62"/>
              <p:cNvSpPr>
                <a:spLocks noChangeShapeType="1"/>
              </p:cNvSpPr>
              <p:nvPr/>
            </p:nvSpPr>
            <p:spPr bwMode="auto">
              <a:xfrm>
                <a:off x="1152" y="321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prstDash val="sysDot"/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8721" name="Text Box 63"/>
            <p:cNvSpPr txBox="1">
              <a:spLocks noChangeArrowheads="1"/>
            </p:cNvSpPr>
            <p:nvPr/>
          </p:nvSpPr>
          <p:spPr bwMode="auto">
            <a:xfrm>
              <a:off x="2498725" y="4583113"/>
              <a:ext cx="1739964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u="sng">
                  <a:solidFill>
                    <a:schemeClr val="tx2"/>
                  </a:solidFill>
                </a:rPr>
                <a:t>DFA for L</a:t>
              </a:r>
              <a:r>
                <a:rPr lang="en-US" b="1" u="sng">
                  <a:solidFill>
                    <a:schemeClr val="tx2"/>
                  </a:solidFill>
                  <a:sym typeface="Symbol" pitchFamily="28" charset="2"/>
                </a:rPr>
                <a:t>M</a:t>
              </a:r>
              <a:endParaRPr lang="en-US" b="1" u="sng">
                <a:solidFill>
                  <a:schemeClr val="tx2"/>
                </a:solidFill>
              </a:endParaRPr>
            </a:p>
          </p:txBody>
        </p:sp>
        <p:sp>
          <p:nvSpPr>
            <p:cNvPr id="28722" name="Line 64"/>
            <p:cNvSpPr>
              <a:spLocks noChangeShapeType="1"/>
            </p:cNvSpPr>
            <p:nvPr/>
          </p:nvSpPr>
          <p:spPr bwMode="auto">
            <a:xfrm>
              <a:off x="1981200" y="569595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3" name="Line 66"/>
            <p:cNvSpPr>
              <a:spLocks noChangeShapeType="1"/>
            </p:cNvSpPr>
            <p:nvPr/>
          </p:nvSpPr>
          <p:spPr bwMode="auto">
            <a:xfrm>
              <a:off x="4800600" y="5649913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724" name="Text Box 67"/>
            <p:cNvSpPr txBox="1">
              <a:spLocks noChangeArrowheads="1"/>
            </p:cNvSpPr>
            <p:nvPr/>
          </p:nvSpPr>
          <p:spPr bwMode="auto">
            <a:xfrm>
              <a:off x="4937125" y="5334000"/>
              <a:ext cx="296863" cy="336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a</a:t>
              </a:r>
            </a:p>
          </p:txBody>
        </p:sp>
        <p:sp>
          <p:nvSpPr>
            <p:cNvPr id="28725" name="Oval 70"/>
            <p:cNvSpPr>
              <a:spLocks noChangeArrowheads="1"/>
            </p:cNvSpPr>
            <p:nvPr/>
          </p:nvSpPr>
          <p:spPr bwMode="auto">
            <a:xfrm>
              <a:off x="3962400" y="5391150"/>
              <a:ext cx="914400" cy="5524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/>
                <a:t>(q</a:t>
              </a:r>
              <a:r>
                <a:rPr lang="en-US" sz="1400" baseline="-25000"/>
                <a:t>i</a:t>
              </a:r>
              <a:r>
                <a:rPr lang="en-US" sz="1400"/>
                <a:t> ,p</a:t>
              </a:r>
              <a:r>
                <a:rPr lang="en-US" sz="1400" baseline="-25000"/>
                <a:t>i</a:t>
              </a:r>
              <a:r>
                <a:rPr lang="en-US" sz="1400"/>
                <a:t>)</a:t>
              </a:r>
              <a:endParaRPr lang="en-US" sz="1400" baseline="-25000"/>
            </a:p>
          </p:txBody>
        </p:sp>
        <p:sp>
          <p:nvSpPr>
            <p:cNvPr id="28726" name="Oval 71"/>
            <p:cNvSpPr>
              <a:spLocks noChangeArrowheads="1"/>
            </p:cNvSpPr>
            <p:nvPr/>
          </p:nvSpPr>
          <p:spPr bwMode="auto">
            <a:xfrm>
              <a:off x="5334000" y="5391150"/>
              <a:ext cx="914400" cy="5524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/>
                <a:t>(q</a:t>
              </a:r>
              <a:r>
                <a:rPr lang="en-US" sz="1400" baseline="-25000"/>
                <a:t>j</a:t>
              </a:r>
              <a:r>
                <a:rPr lang="en-US" sz="1400"/>
                <a:t> ,p</a:t>
              </a:r>
              <a:r>
                <a:rPr lang="en-US" sz="1400" baseline="-25000"/>
                <a:t>j</a:t>
              </a:r>
              <a:r>
                <a:rPr lang="en-US" sz="1400"/>
                <a:t>)</a:t>
              </a:r>
              <a:endParaRPr lang="en-US" sz="1400" baseline="-25000"/>
            </a:p>
          </p:txBody>
        </p:sp>
        <p:sp>
          <p:nvSpPr>
            <p:cNvPr id="28727" name="Oval 72"/>
            <p:cNvSpPr>
              <a:spLocks noChangeArrowheads="1"/>
            </p:cNvSpPr>
            <p:nvPr/>
          </p:nvSpPr>
          <p:spPr bwMode="auto">
            <a:xfrm>
              <a:off x="2286000" y="5410200"/>
              <a:ext cx="914400" cy="55245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400"/>
                <a:t>(q</a:t>
              </a:r>
              <a:r>
                <a:rPr lang="en-US" sz="1400" baseline="-25000"/>
                <a:t>0</a:t>
              </a:r>
              <a:r>
                <a:rPr lang="en-US" sz="1400"/>
                <a:t> ,p</a:t>
              </a:r>
              <a:r>
                <a:rPr lang="en-US" sz="1400" baseline="-25000"/>
                <a:t>0</a:t>
              </a:r>
              <a:r>
                <a:rPr lang="en-US" sz="1400"/>
                <a:t>)</a:t>
              </a:r>
              <a:endParaRPr lang="en-US" sz="1400" baseline="-25000"/>
            </a:p>
          </p:txBody>
        </p:sp>
        <p:sp>
          <p:nvSpPr>
            <p:cNvPr id="28728" name="AutoShape 73"/>
            <p:cNvSpPr>
              <a:spLocks noChangeArrowheads="1"/>
            </p:cNvSpPr>
            <p:nvPr/>
          </p:nvSpPr>
          <p:spPr bwMode="auto">
            <a:xfrm>
              <a:off x="4191000" y="3733800"/>
              <a:ext cx="914400" cy="685800"/>
            </a:xfrm>
            <a:prstGeom prst="downArrow">
              <a:avLst>
                <a:gd name="adj1" fmla="val 50000"/>
                <a:gd name="adj2" fmla="val 2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1" name="Straight Arrow Connector 60"/>
          <p:cNvCxnSpPr>
            <a:stCxn id="28676" idx="5"/>
          </p:cNvCxnSpPr>
          <p:nvPr/>
        </p:nvCxnSpPr>
        <p:spPr bwMode="auto">
          <a:xfrm rot="16200000" flipH="1">
            <a:off x="790576" y="3686175"/>
            <a:ext cx="2112962" cy="1335087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>
            <a:stCxn id="28688" idx="4"/>
            <a:endCxn id="28727" idx="0"/>
          </p:cNvCxnSpPr>
          <p:nvPr/>
        </p:nvCxnSpPr>
        <p:spPr bwMode="auto">
          <a:xfrm rot="5400000">
            <a:off x="3141663" y="3011487"/>
            <a:ext cx="2000250" cy="2797175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/>
          <p:nvPr/>
        </p:nvCxnSpPr>
        <p:spPr bwMode="auto">
          <a:xfrm>
            <a:off x="2133600" y="3429000"/>
            <a:ext cx="1981200" cy="1981200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/>
          <p:cNvCxnSpPr>
            <a:endCxn id="28725" idx="0"/>
          </p:cNvCxnSpPr>
          <p:nvPr/>
        </p:nvCxnSpPr>
        <p:spPr bwMode="auto">
          <a:xfrm rot="10800000" flipV="1">
            <a:off x="4419600" y="3429000"/>
            <a:ext cx="2057400" cy="1962150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 bwMode="auto">
          <a:xfrm>
            <a:off x="3352800" y="3429000"/>
            <a:ext cx="2286000" cy="1905000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>
            <a:stCxn id="28701" idx="3"/>
          </p:cNvCxnSpPr>
          <p:nvPr/>
        </p:nvCxnSpPr>
        <p:spPr bwMode="auto">
          <a:xfrm rot="5400000">
            <a:off x="5606257" y="3569493"/>
            <a:ext cx="1949450" cy="1579563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 bwMode="auto">
          <a:xfrm>
            <a:off x="4114800" y="2590800"/>
            <a:ext cx="2667000" cy="2057400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stCxn id="28704" idx="3"/>
            <a:endCxn id="28716" idx="0"/>
          </p:cNvCxnSpPr>
          <p:nvPr/>
        </p:nvCxnSpPr>
        <p:spPr bwMode="auto">
          <a:xfrm rot="5400000">
            <a:off x="6515100" y="3084513"/>
            <a:ext cx="2058987" cy="1220788"/>
          </a:xfrm>
          <a:prstGeom prst="straightConnector1">
            <a:avLst/>
          </a:prstGeom>
          <a:ln>
            <a:solidFill>
              <a:srgbClr val="00B0F0"/>
            </a:solidFill>
            <a:prstDash val="dash"/>
            <a:headEnd type="none" w="med" len="me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F444002-31C7-40A9-B1D4-DBD9ADEFB427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RLs are closed under set difference</a:t>
            </a: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/>
              <a:t>We observe:</a:t>
            </a:r>
          </a:p>
          <a:p>
            <a:pPr lvl="1" eaLnBrk="1" hangingPunct="1"/>
            <a:r>
              <a:rPr lang="en-US"/>
              <a:t>L - M = L </a:t>
            </a:r>
            <a:r>
              <a:rPr lang="en-US">
                <a:cs typeface="Arial" charset="0"/>
              </a:rPr>
              <a:t>∩ M</a:t>
            </a:r>
            <a:r>
              <a:rPr lang="en-US"/>
              <a:t> </a:t>
            </a:r>
          </a:p>
          <a:p>
            <a:pPr eaLnBrk="1" hangingPunct="1"/>
            <a:endParaRPr lang="en-US"/>
          </a:p>
          <a:p>
            <a:pPr eaLnBrk="1" hangingPunct="1"/>
            <a:r>
              <a:rPr lang="en-US"/>
              <a:t>Therefore, L - M is also regular</a:t>
            </a:r>
          </a:p>
        </p:txBody>
      </p:sp>
      <p:sp>
        <p:nvSpPr>
          <p:cNvPr id="29701" name="Line 4"/>
          <p:cNvSpPr>
            <a:spLocks noChangeShapeType="1"/>
          </p:cNvSpPr>
          <p:nvPr/>
        </p:nvSpPr>
        <p:spPr bwMode="auto">
          <a:xfrm>
            <a:off x="3886200" y="26670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Callout 2 5"/>
          <p:cNvSpPr>
            <a:spLocks/>
          </p:cNvSpPr>
          <p:nvPr/>
        </p:nvSpPr>
        <p:spPr bwMode="auto">
          <a:xfrm>
            <a:off x="4648200" y="1905000"/>
            <a:ext cx="3200400" cy="3810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86787"/>
              <a:gd name="adj6" fmla="val -3225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Closed under intersection</a:t>
            </a:r>
          </a:p>
        </p:txBody>
      </p:sp>
      <p:sp>
        <p:nvSpPr>
          <p:cNvPr id="7" name="Line Callout 2 6"/>
          <p:cNvSpPr>
            <a:spLocks/>
          </p:cNvSpPr>
          <p:nvPr/>
        </p:nvSpPr>
        <p:spPr bwMode="auto">
          <a:xfrm>
            <a:off x="5257800" y="2362200"/>
            <a:ext cx="2667000" cy="6096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0713"/>
              <a:gd name="adj6" fmla="val -380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Closed under complementation</a:t>
            </a:r>
          </a:p>
        </p:txBody>
      </p: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 rot="5400000" flipH="1" flipV="1">
            <a:off x="1905000" y="3276600"/>
            <a:ext cx="685800" cy="2286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867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A45A953-57AA-4E33-8FD7-C8A8F3AF4B9C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3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RLs are closed under reversal</a:t>
            </a:r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/>
              <a:t>Reversal of a string w is denoted by w</a:t>
            </a:r>
            <a:r>
              <a:rPr lang="en-US" baseline="30000"/>
              <a:t>R</a:t>
            </a:r>
          </a:p>
          <a:p>
            <a:pPr lvl="1" eaLnBrk="1" hangingPunct="1">
              <a:lnSpc>
                <a:spcPct val="90000"/>
              </a:lnSpc>
            </a:pPr>
            <a:r>
              <a:rPr lang="en-US"/>
              <a:t>E.g., w=00111, w</a:t>
            </a:r>
            <a:r>
              <a:rPr lang="en-US" baseline="30000"/>
              <a:t>R</a:t>
            </a:r>
            <a:r>
              <a:rPr lang="en-US"/>
              <a:t>=11100</a:t>
            </a:r>
          </a:p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 u="sng"/>
              <a:t>Reversal of a language:</a:t>
            </a:r>
          </a:p>
          <a:p>
            <a:pPr eaLnBrk="1" hangingPunct="1">
              <a:lnSpc>
                <a:spcPct val="90000"/>
              </a:lnSpc>
            </a:pPr>
            <a:r>
              <a:rPr lang="en-US"/>
              <a:t>L</a:t>
            </a:r>
            <a:r>
              <a:rPr lang="en-US" baseline="30000"/>
              <a:t>R</a:t>
            </a:r>
            <a:r>
              <a:rPr lang="en-US"/>
              <a:t> = The language generated by reversing </a:t>
            </a:r>
            <a:r>
              <a:rPr lang="en-US" u="sng"/>
              <a:t>all</a:t>
            </a:r>
            <a:r>
              <a:rPr lang="en-US"/>
              <a:t> strings in L</a:t>
            </a:r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 u="sng"/>
              <a:t>Theorem:</a:t>
            </a:r>
            <a:r>
              <a:rPr lang="en-US"/>
              <a:t> If L is regular then L</a:t>
            </a:r>
            <a:r>
              <a:rPr lang="en-US" baseline="30000"/>
              <a:t>R</a:t>
            </a:r>
            <a:r>
              <a:rPr lang="en-US"/>
              <a:t> is also regular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8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181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181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181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8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11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CB56A417-2F16-472B-B2CE-5FE4F02E611A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>
                <a:ea typeface="ＭＳ Ｐゴシック" pitchFamily="28" charset="-128"/>
                <a:sym typeface="Symbol" pitchFamily="28" charset="2"/>
              </a:rPr>
              <a:t></a:t>
            </a:r>
            <a:r>
              <a:rPr lang="en-US" sz="4000">
                <a:ea typeface="ＭＳ Ｐゴシック" pitchFamily="28" charset="-128"/>
              </a:rPr>
              <a:t> </a:t>
            </a:r>
            <a:r>
              <a:rPr lang="en-US"/>
              <a:t>-NFA Construction for L</a:t>
            </a:r>
            <a:r>
              <a:rPr lang="en-US" baseline="30000"/>
              <a:t>R</a:t>
            </a:r>
          </a:p>
        </p:txBody>
      </p:sp>
      <p:sp>
        <p:nvSpPr>
          <p:cNvPr id="31748" name="Oval 4"/>
          <p:cNvSpPr>
            <a:spLocks noChangeArrowheads="1"/>
          </p:cNvSpPr>
          <p:nvPr/>
        </p:nvSpPr>
        <p:spPr bwMode="auto">
          <a:xfrm>
            <a:off x="2590800" y="3733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0</a:t>
            </a:r>
            <a:endParaRPr lang="en-US" sz="1400"/>
          </a:p>
        </p:txBody>
      </p:sp>
      <p:sp>
        <p:nvSpPr>
          <p:cNvPr id="31749" name="Oval 6"/>
          <p:cNvSpPr>
            <a:spLocks noChangeArrowheads="1"/>
          </p:cNvSpPr>
          <p:nvPr/>
        </p:nvSpPr>
        <p:spPr bwMode="auto">
          <a:xfrm>
            <a:off x="5410200" y="2971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F1</a:t>
            </a:r>
            <a:endParaRPr lang="en-US" sz="1400"/>
          </a:p>
        </p:txBody>
      </p:sp>
      <p:sp>
        <p:nvSpPr>
          <p:cNvPr id="31750" name="Oval 7"/>
          <p:cNvSpPr>
            <a:spLocks noChangeArrowheads="1"/>
          </p:cNvSpPr>
          <p:nvPr/>
        </p:nvSpPr>
        <p:spPr bwMode="auto">
          <a:xfrm>
            <a:off x="5334000" y="2895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Oval 8"/>
          <p:cNvSpPr>
            <a:spLocks noChangeArrowheads="1"/>
          </p:cNvSpPr>
          <p:nvPr/>
        </p:nvSpPr>
        <p:spPr bwMode="auto">
          <a:xfrm>
            <a:off x="5410200" y="3733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F2</a:t>
            </a:r>
            <a:endParaRPr lang="en-US" sz="1400"/>
          </a:p>
        </p:txBody>
      </p:sp>
      <p:sp>
        <p:nvSpPr>
          <p:cNvPr id="31752" name="Oval 12"/>
          <p:cNvSpPr>
            <a:spLocks noChangeArrowheads="1"/>
          </p:cNvSpPr>
          <p:nvPr/>
        </p:nvSpPr>
        <p:spPr bwMode="auto">
          <a:xfrm>
            <a:off x="5410200" y="4876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Fk</a:t>
            </a:r>
            <a:endParaRPr lang="en-US" sz="1400"/>
          </a:p>
        </p:txBody>
      </p:sp>
      <p:sp>
        <p:nvSpPr>
          <p:cNvPr id="31753" name="Oval 13"/>
          <p:cNvSpPr>
            <a:spLocks noChangeArrowheads="1"/>
          </p:cNvSpPr>
          <p:nvPr/>
        </p:nvSpPr>
        <p:spPr bwMode="auto">
          <a:xfrm>
            <a:off x="5334000" y="3657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4" name="Oval 14"/>
          <p:cNvSpPr>
            <a:spLocks noChangeArrowheads="1"/>
          </p:cNvSpPr>
          <p:nvPr/>
        </p:nvSpPr>
        <p:spPr bwMode="auto">
          <a:xfrm>
            <a:off x="5334000" y="4800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5" name="Text Box 15"/>
          <p:cNvSpPr txBox="1">
            <a:spLocks noChangeArrowheads="1"/>
          </p:cNvSpPr>
          <p:nvPr/>
        </p:nvSpPr>
        <p:spPr bwMode="auto">
          <a:xfrm rot="5400000">
            <a:off x="5394325" y="42513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…</a:t>
            </a:r>
          </a:p>
        </p:txBody>
      </p:sp>
      <p:sp>
        <p:nvSpPr>
          <p:cNvPr id="31756" name="Freeform 17"/>
          <p:cNvSpPr>
            <a:spLocks/>
          </p:cNvSpPr>
          <p:nvPr/>
        </p:nvSpPr>
        <p:spPr bwMode="auto">
          <a:xfrm>
            <a:off x="2965450" y="3098800"/>
            <a:ext cx="2333625" cy="733425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7" name="Freeform 19"/>
          <p:cNvSpPr>
            <a:spLocks/>
          </p:cNvSpPr>
          <p:nvPr/>
        </p:nvSpPr>
        <p:spPr bwMode="auto">
          <a:xfrm flipV="1">
            <a:off x="2895600" y="4114800"/>
            <a:ext cx="2362200" cy="914400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8" name="Oval 20"/>
          <p:cNvSpPr>
            <a:spLocks noChangeArrowheads="1"/>
          </p:cNvSpPr>
          <p:nvPr/>
        </p:nvSpPr>
        <p:spPr bwMode="auto">
          <a:xfrm>
            <a:off x="3657600" y="3733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i</a:t>
            </a:r>
            <a:endParaRPr lang="en-US" sz="1400"/>
          </a:p>
        </p:txBody>
      </p:sp>
      <p:sp>
        <p:nvSpPr>
          <p:cNvPr id="31759" name="Oval 21"/>
          <p:cNvSpPr>
            <a:spLocks noChangeArrowheads="1"/>
          </p:cNvSpPr>
          <p:nvPr/>
        </p:nvSpPr>
        <p:spPr bwMode="auto">
          <a:xfrm>
            <a:off x="4419600" y="3733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j</a:t>
            </a:r>
            <a:endParaRPr lang="en-US" sz="1400"/>
          </a:p>
        </p:txBody>
      </p:sp>
      <p:sp>
        <p:nvSpPr>
          <p:cNvPr id="31760" name="Line 22"/>
          <p:cNvSpPr>
            <a:spLocks noChangeShapeType="1"/>
          </p:cNvSpPr>
          <p:nvPr/>
        </p:nvSpPr>
        <p:spPr bwMode="auto">
          <a:xfrm>
            <a:off x="4038600" y="3886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61" name="Text Box 23"/>
          <p:cNvSpPr txBox="1">
            <a:spLocks noChangeArrowheads="1"/>
          </p:cNvSpPr>
          <p:nvPr/>
        </p:nvSpPr>
        <p:spPr bwMode="auto">
          <a:xfrm>
            <a:off x="4098925" y="3657600"/>
            <a:ext cx="268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a</a:t>
            </a:r>
            <a:endParaRPr lang="en-US"/>
          </a:p>
        </p:txBody>
      </p:sp>
      <p:grpSp>
        <p:nvGrpSpPr>
          <p:cNvPr id="31762" name="Group 28"/>
          <p:cNvGrpSpPr>
            <a:grpSpLocks/>
          </p:cNvGrpSpPr>
          <p:nvPr/>
        </p:nvGrpSpPr>
        <p:grpSpPr bwMode="auto">
          <a:xfrm>
            <a:off x="2286000" y="2743200"/>
            <a:ext cx="3733800" cy="2667000"/>
            <a:chOff x="1152" y="1536"/>
            <a:chExt cx="2352" cy="1680"/>
          </a:xfrm>
        </p:grpSpPr>
        <p:sp>
          <p:nvSpPr>
            <p:cNvPr id="31796" name="Line 24"/>
            <p:cNvSpPr>
              <a:spLocks noChangeShapeType="1"/>
            </p:cNvSpPr>
            <p:nvPr/>
          </p:nvSpPr>
          <p:spPr bwMode="auto">
            <a:xfrm>
              <a:off x="1152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7" name="Line 25"/>
            <p:cNvSpPr>
              <a:spLocks noChangeShapeType="1"/>
            </p:cNvSpPr>
            <p:nvPr/>
          </p:nvSpPr>
          <p:spPr bwMode="auto">
            <a:xfrm>
              <a:off x="1152" y="153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8" name="Line 26"/>
            <p:cNvSpPr>
              <a:spLocks noChangeShapeType="1"/>
            </p:cNvSpPr>
            <p:nvPr/>
          </p:nvSpPr>
          <p:spPr bwMode="auto">
            <a:xfrm>
              <a:off x="3504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99" name="Line 27"/>
            <p:cNvSpPr>
              <a:spLocks noChangeShapeType="1"/>
            </p:cNvSpPr>
            <p:nvPr/>
          </p:nvSpPr>
          <p:spPr bwMode="auto">
            <a:xfrm>
              <a:off x="1152" y="321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63" name="Text Box 30"/>
          <p:cNvSpPr txBox="1">
            <a:spLocks noChangeArrowheads="1"/>
          </p:cNvSpPr>
          <p:nvPr/>
        </p:nvSpPr>
        <p:spPr bwMode="auto">
          <a:xfrm>
            <a:off x="2270125" y="276225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00"/>
                </a:solidFill>
              </a:rPr>
              <a:t>DFA for L</a:t>
            </a:r>
            <a:endParaRPr lang="en-US"/>
          </a:p>
        </p:txBody>
      </p:sp>
      <p:sp>
        <p:nvSpPr>
          <p:cNvPr id="31764" name="Line 31"/>
          <p:cNvSpPr>
            <a:spLocks noChangeShapeType="1"/>
          </p:cNvSpPr>
          <p:nvPr/>
        </p:nvSpPr>
        <p:spPr bwMode="auto">
          <a:xfrm>
            <a:off x="2286000" y="3886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" name="Group 54"/>
          <p:cNvGrpSpPr>
            <a:grpSpLocks/>
          </p:cNvGrpSpPr>
          <p:nvPr/>
        </p:nvGrpSpPr>
        <p:grpSpPr bwMode="auto">
          <a:xfrm>
            <a:off x="2057400" y="2068513"/>
            <a:ext cx="5999163" cy="3494087"/>
            <a:chOff x="1296" y="1303"/>
            <a:chExt cx="3779" cy="2201"/>
          </a:xfrm>
        </p:grpSpPr>
        <p:grpSp>
          <p:nvGrpSpPr>
            <p:cNvPr id="31790" name="Group 44"/>
            <p:cNvGrpSpPr>
              <a:grpSpLocks/>
            </p:cNvGrpSpPr>
            <p:nvPr/>
          </p:nvGrpSpPr>
          <p:grpSpPr bwMode="auto">
            <a:xfrm>
              <a:off x="1296" y="1536"/>
              <a:ext cx="3216" cy="1968"/>
              <a:chOff x="1296" y="1536"/>
              <a:chExt cx="3216" cy="1968"/>
            </a:xfrm>
          </p:grpSpPr>
          <p:sp>
            <p:nvSpPr>
              <p:cNvPr id="31792" name="Line 40"/>
              <p:cNvSpPr>
                <a:spLocks noChangeShapeType="1"/>
              </p:cNvSpPr>
              <p:nvPr/>
            </p:nvSpPr>
            <p:spPr bwMode="auto">
              <a:xfrm>
                <a:off x="1296" y="1536"/>
                <a:ext cx="0" cy="196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3" name="Line 41"/>
              <p:cNvSpPr>
                <a:spLocks noChangeShapeType="1"/>
              </p:cNvSpPr>
              <p:nvPr/>
            </p:nvSpPr>
            <p:spPr bwMode="auto">
              <a:xfrm>
                <a:off x="1296" y="1536"/>
                <a:ext cx="3216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4" name="Line 42"/>
              <p:cNvSpPr>
                <a:spLocks noChangeShapeType="1"/>
              </p:cNvSpPr>
              <p:nvPr/>
            </p:nvSpPr>
            <p:spPr bwMode="auto">
              <a:xfrm>
                <a:off x="4512" y="1536"/>
                <a:ext cx="0" cy="1968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95" name="Line 43"/>
              <p:cNvSpPr>
                <a:spLocks noChangeShapeType="1"/>
              </p:cNvSpPr>
              <p:nvPr/>
            </p:nvSpPr>
            <p:spPr bwMode="auto">
              <a:xfrm>
                <a:off x="1296" y="3504"/>
                <a:ext cx="3216" cy="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1791" name="Text Box 45"/>
            <p:cNvSpPr txBox="1">
              <a:spLocks noChangeArrowheads="1"/>
            </p:cNvSpPr>
            <p:nvPr/>
          </p:nvSpPr>
          <p:spPr bwMode="auto">
            <a:xfrm>
              <a:off x="3711" y="1303"/>
              <a:ext cx="136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hlink"/>
                  </a:solidFill>
                </a:rPr>
                <a:t>New </a:t>
              </a:r>
              <a:r>
                <a:rPr lang="en-US">
                  <a:solidFill>
                    <a:schemeClr val="hlink"/>
                  </a:solidFill>
                  <a:sym typeface="Symbol" pitchFamily="28" charset="2"/>
                </a:rPr>
                <a:t></a:t>
              </a:r>
              <a:r>
                <a:rPr lang="en-US">
                  <a:solidFill>
                    <a:schemeClr val="hlink"/>
                  </a:solidFill>
                </a:rPr>
                <a:t>-NFA for L</a:t>
              </a:r>
              <a:r>
                <a:rPr lang="en-US" baseline="30000">
                  <a:solidFill>
                    <a:schemeClr val="hlink"/>
                  </a:solidFill>
                </a:rPr>
                <a:t>R</a:t>
              </a:r>
              <a:endParaRPr lang="en-US"/>
            </a:p>
          </p:txBody>
        </p:sp>
      </p:grpSp>
      <p:sp>
        <p:nvSpPr>
          <p:cNvPr id="220206" name="Text Box 46"/>
          <p:cNvSpPr txBox="1">
            <a:spLocks noChangeArrowheads="1"/>
          </p:cNvSpPr>
          <p:nvPr/>
        </p:nvSpPr>
        <p:spPr bwMode="auto">
          <a:xfrm>
            <a:off x="7315200" y="3657600"/>
            <a:ext cx="12573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New start</a:t>
            </a:r>
          </a:p>
          <a:p>
            <a:r>
              <a:rPr lang="en-US"/>
              <a:t>state</a:t>
            </a:r>
          </a:p>
        </p:txBody>
      </p:sp>
      <p:sp>
        <p:nvSpPr>
          <p:cNvPr id="30758" name="Freeform 36"/>
          <p:cNvSpPr>
            <a:spLocks/>
          </p:cNvSpPr>
          <p:nvPr/>
        </p:nvSpPr>
        <p:spPr bwMode="auto">
          <a:xfrm>
            <a:off x="4038600" y="4038600"/>
            <a:ext cx="381000" cy="76200"/>
          </a:xfrm>
          <a:custGeom>
            <a:avLst/>
            <a:gdLst>
              <a:gd name="T0" fmla="*/ 2147483647 w 240"/>
              <a:gd name="T1" fmla="*/ 0 h 48"/>
              <a:gd name="T2" fmla="*/ 2147483647 w 240"/>
              <a:gd name="T3" fmla="*/ 2147483647 h 48"/>
              <a:gd name="T4" fmla="*/ 0 w 240"/>
              <a:gd name="T5" fmla="*/ 0 h 48"/>
              <a:gd name="T6" fmla="*/ 0 60000 65536"/>
              <a:gd name="T7" fmla="*/ 0 60000 65536"/>
              <a:gd name="T8" fmla="*/ 0 60000 65536"/>
              <a:gd name="T9" fmla="*/ 0 w 240"/>
              <a:gd name="T10" fmla="*/ 0 h 48"/>
              <a:gd name="T11" fmla="*/ 240 w 240"/>
              <a:gd name="T12" fmla="*/ 48 h 4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40" h="48">
                <a:moveTo>
                  <a:pt x="240" y="0"/>
                </a:moveTo>
                <a:cubicBezTo>
                  <a:pt x="188" y="24"/>
                  <a:pt x="136" y="48"/>
                  <a:pt x="96" y="48"/>
                </a:cubicBezTo>
                <a:cubicBezTo>
                  <a:pt x="56" y="48"/>
                  <a:pt x="28" y="24"/>
                  <a:pt x="0" y="0"/>
                </a:cubicBezTo>
              </a:path>
            </a:pathLst>
          </a:custGeom>
          <a:noFill/>
          <a:ln w="9525">
            <a:solidFill>
              <a:schemeClr val="hlink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59" name="Oval 37"/>
          <p:cNvSpPr>
            <a:spLocks noChangeArrowheads="1"/>
          </p:cNvSpPr>
          <p:nvPr/>
        </p:nvSpPr>
        <p:spPr bwMode="auto">
          <a:xfrm>
            <a:off x="2514600" y="3657600"/>
            <a:ext cx="533400" cy="533400"/>
          </a:xfrm>
          <a:prstGeom prst="ellipse">
            <a:avLst/>
          </a:prstGeom>
          <a:solidFill>
            <a:srgbClr val="FFCC99">
              <a:alpha val="10196"/>
            </a:srgbClr>
          </a:solidFill>
          <a:ln w="9525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54"/>
          <p:cNvGrpSpPr>
            <a:grpSpLocks/>
          </p:cNvGrpSpPr>
          <p:nvPr/>
        </p:nvGrpSpPr>
        <p:grpSpPr bwMode="auto">
          <a:xfrm>
            <a:off x="5867400" y="3151188"/>
            <a:ext cx="1524000" cy="1801812"/>
            <a:chOff x="5867400" y="3151188"/>
            <a:chExt cx="1524000" cy="1801812"/>
          </a:xfrm>
        </p:grpSpPr>
        <p:sp>
          <p:nvSpPr>
            <p:cNvPr id="31782" name="Oval 32"/>
            <p:cNvSpPr>
              <a:spLocks noChangeArrowheads="1"/>
            </p:cNvSpPr>
            <p:nvPr/>
          </p:nvSpPr>
          <p:spPr bwMode="auto">
            <a:xfrm>
              <a:off x="6553200" y="3733800"/>
              <a:ext cx="381000" cy="381000"/>
            </a:xfrm>
            <a:prstGeom prst="ellipse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r>
                <a:rPr lang="en-US" sz="1400"/>
                <a:t>q’</a:t>
              </a:r>
              <a:r>
                <a:rPr lang="en-US" sz="1400" baseline="-25000"/>
                <a:t>0</a:t>
              </a:r>
              <a:endParaRPr lang="en-US" sz="1400"/>
            </a:p>
          </p:txBody>
        </p:sp>
        <p:sp>
          <p:nvSpPr>
            <p:cNvPr id="31783" name="Line 33"/>
            <p:cNvSpPr>
              <a:spLocks noChangeShapeType="1"/>
            </p:cNvSpPr>
            <p:nvPr/>
          </p:nvSpPr>
          <p:spPr bwMode="auto">
            <a:xfrm flipH="1" flipV="1">
              <a:off x="5867400" y="3200400"/>
              <a:ext cx="762000" cy="6096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4" name="Line 34"/>
            <p:cNvSpPr>
              <a:spLocks noChangeShapeType="1"/>
            </p:cNvSpPr>
            <p:nvPr/>
          </p:nvSpPr>
          <p:spPr bwMode="auto">
            <a:xfrm flipH="1" flipV="1">
              <a:off x="5867400" y="3886200"/>
              <a:ext cx="685800" cy="762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5" name="Line 35"/>
            <p:cNvSpPr>
              <a:spLocks noChangeShapeType="1"/>
            </p:cNvSpPr>
            <p:nvPr/>
          </p:nvSpPr>
          <p:spPr bwMode="auto">
            <a:xfrm flipH="1">
              <a:off x="5867400" y="4038600"/>
              <a:ext cx="762000" cy="91440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6" name="Line 38"/>
            <p:cNvSpPr>
              <a:spLocks noChangeShapeType="1"/>
            </p:cNvSpPr>
            <p:nvPr/>
          </p:nvSpPr>
          <p:spPr bwMode="auto">
            <a:xfrm flipH="1">
              <a:off x="6934200" y="3886200"/>
              <a:ext cx="457200" cy="0"/>
            </a:xfrm>
            <a:prstGeom prst="line">
              <a:avLst/>
            </a:prstGeom>
            <a:noFill/>
            <a:ln w="9525">
              <a:solidFill>
                <a:schemeClr val="hlink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7" name="Text Box 47"/>
            <p:cNvSpPr txBox="1">
              <a:spLocks noChangeArrowheads="1"/>
            </p:cNvSpPr>
            <p:nvPr/>
          </p:nvSpPr>
          <p:spPr bwMode="auto">
            <a:xfrm>
              <a:off x="6172200" y="3151188"/>
              <a:ext cx="2952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28" charset="2"/>
                </a:rPr>
                <a:t></a:t>
              </a:r>
              <a:endParaRPr lang="en-US"/>
            </a:p>
          </p:txBody>
        </p:sp>
        <p:sp>
          <p:nvSpPr>
            <p:cNvPr id="31788" name="Text Box 48"/>
            <p:cNvSpPr txBox="1">
              <a:spLocks noChangeArrowheads="1"/>
            </p:cNvSpPr>
            <p:nvPr/>
          </p:nvSpPr>
          <p:spPr bwMode="auto">
            <a:xfrm>
              <a:off x="6096000" y="3668713"/>
              <a:ext cx="2952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28" charset="2"/>
                </a:rPr>
                <a:t></a:t>
              </a:r>
            </a:p>
          </p:txBody>
        </p:sp>
        <p:sp>
          <p:nvSpPr>
            <p:cNvPr id="31789" name="Text Box 49"/>
            <p:cNvSpPr txBox="1">
              <a:spLocks noChangeArrowheads="1"/>
            </p:cNvSpPr>
            <p:nvPr/>
          </p:nvSpPr>
          <p:spPr bwMode="auto">
            <a:xfrm>
              <a:off x="6096000" y="4202113"/>
              <a:ext cx="295275" cy="3968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ym typeface="Symbol" pitchFamily="28" charset="2"/>
                </a:rPr>
                <a:t></a:t>
              </a:r>
            </a:p>
          </p:txBody>
        </p:sp>
      </p:grpSp>
      <p:sp>
        <p:nvSpPr>
          <p:cNvPr id="220210" name="Text Box 50"/>
          <p:cNvSpPr txBox="1">
            <a:spLocks noChangeArrowheads="1"/>
          </p:cNvSpPr>
          <p:nvPr/>
        </p:nvSpPr>
        <p:spPr bwMode="auto">
          <a:xfrm>
            <a:off x="304800" y="4267200"/>
            <a:ext cx="20367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Make the</a:t>
            </a:r>
            <a:br>
              <a:rPr lang="en-US"/>
            </a:br>
            <a:r>
              <a:rPr lang="en-US"/>
              <a:t>old start state</a:t>
            </a:r>
            <a:br>
              <a:rPr lang="en-US"/>
            </a:br>
            <a:r>
              <a:rPr lang="en-US"/>
              <a:t>as the only new </a:t>
            </a:r>
            <a:br>
              <a:rPr lang="en-US"/>
            </a:br>
            <a:r>
              <a:rPr lang="en-US"/>
              <a:t>final state</a:t>
            </a:r>
          </a:p>
        </p:txBody>
      </p:sp>
      <p:sp>
        <p:nvSpPr>
          <p:cNvPr id="220211" name="Text Box 51"/>
          <p:cNvSpPr txBox="1">
            <a:spLocks noChangeArrowheads="1"/>
          </p:cNvSpPr>
          <p:nvPr/>
        </p:nvSpPr>
        <p:spPr bwMode="auto">
          <a:xfrm>
            <a:off x="3108325" y="5657850"/>
            <a:ext cx="2682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Reverse all transitions</a:t>
            </a:r>
          </a:p>
        </p:txBody>
      </p:sp>
      <p:sp>
        <p:nvSpPr>
          <p:cNvPr id="220212" name="Line 52"/>
          <p:cNvSpPr>
            <a:spLocks noChangeShapeType="1"/>
          </p:cNvSpPr>
          <p:nvPr/>
        </p:nvSpPr>
        <p:spPr bwMode="auto">
          <a:xfrm flipH="1">
            <a:off x="3962400" y="4114800"/>
            <a:ext cx="304800" cy="1600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6" name="Group 59"/>
          <p:cNvGrpSpPr>
            <a:grpSpLocks/>
          </p:cNvGrpSpPr>
          <p:nvPr/>
        </p:nvGrpSpPr>
        <p:grpSpPr bwMode="auto">
          <a:xfrm>
            <a:off x="5013325" y="3352800"/>
            <a:ext cx="3913188" cy="3511550"/>
            <a:chOff x="3158" y="2112"/>
            <a:chExt cx="2465" cy="2212"/>
          </a:xfrm>
        </p:grpSpPr>
        <p:sp>
          <p:nvSpPr>
            <p:cNvPr id="31778" name="Text Box 55"/>
            <p:cNvSpPr txBox="1">
              <a:spLocks noChangeArrowheads="1"/>
            </p:cNvSpPr>
            <p:nvPr/>
          </p:nvSpPr>
          <p:spPr bwMode="auto">
            <a:xfrm>
              <a:off x="3158" y="3878"/>
              <a:ext cx="2465" cy="4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Convert the old set of final states</a:t>
              </a:r>
              <a:br>
                <a:rPr lang="en-US"/>
              </a:br>
              <a:r>
                <a:rPr lang="en-US"/>
                <a:t>into </a:t>
              </a:r>
              <a:r>
                <a:rPr lang="en-US" u="sng"/>
                <a:t>non-final</a:t>
              </a:r>
              <a:r>
                <a:rPr lang="en-US"/>
                <a:t> states </a:t>
              </a:r>
            </a:p>
          </p:txBody>
        </p:sp>
        <p:sp>
          <p:nvSpPr>
            <p:cNvPr id="31779" name="Line 56"/>
            <p:cNvSpPr>
              <a:spLocks noChangeShapeType="1"/>
            </p:cNvSpPr>
            <p:nvPr/>
          </p:nvSpPr>
          <p:spPr bwMode="auto">
            <a:xfrm>
              <a:off x="3600" y="2640"/>
              <a:ext cx="528" cy="1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0" name="Line 57"/>
            <p:cNvSpPr>
              <a:spLocks noChangeShapeType="1"/>
            </p:cNvSpPr>
            <p:nvPr/>
          </p:nvSpPr>
          <p:spPr bwMode="auto">
            <a:xfrm>
              <a:off x="3648" y="2112"/>
              <a:ext cx="576" cy="17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781" name="Line 58"/>
            <p:cNvSpPr>
              <a:spLocks noChangeShapeType="1"/>
            </p:cNvSpPr>
            <p:nvPr/>
          </p:nvSpPr>
          <p:spPr bwMode="auto">
            <a:xfrm>
              <a:off x="3504" y="3360"/>
              <a:ext cx="48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774" name="Freeform 52"/>
          <p:cNvSpPr>
            <a:spLocks/>
          </p:cNvSpPr>
          <p:nvPr/>
        </p:nvSpPr>
        <p:spPr bwMode="auto">
          <a:xfrm>
            <a:off x="4800600" y="3916363"/>
            <a:ext cx="522288" cy="23812"/>
          </a:xfrm>
          <a:custGeom>
            <a:avLst/>
            <a:gdLst>
              <a:gd name="T0" fmla="*/ 0 w 522514"/>
              <a:gd name="T1" fmla="*/ 20753 h 24047"/>
              <a:gd name="T2" fmla="*/ 173046 w 522514"/>
              <a:gd name="T3" fmla="*/ 11359 h 24047"/>
              <a:gd name="T4" fmla="*/ 281199 w 522514"/>
              <a:gd name="T5" fmla="*/ 1963 h 24047"/>
              <a:gd name="T6" fmla="*/ 346091 w 522514"/>
              <a:gd name="T7" fmla="*/ 20753 h 24047"/>
              <a:gd name="T8" fmla="*/ 519133 w 522514"/>
              <a:gd name="T9" fmla="*/ 20753 h 240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2514"/>
              <a:gd name="T16" fmla="*/ 0 h 24047"/>
              <a:gd name="T17" fmla="*/ 522514 w 522514"/>
              <a:gd name="T18" fmla="*/ 24047 h 240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2514" h="24047">
                <a:moveTo>
                  <a:pt x="0" y="24047"/>
                </a:moveTo>
                <a:lnTo>
                  <a:pt x="174171" y="13161"/>
                </a:lnTo>
                <a:cubicBezTo>
                  <a:pt x="210531" y="10364"/>
                  <a:pt x="246633" y="0"/>
                  <a:pt x="283029" y="2275"/>
                </a:cubicBezTo>
                <a:cubicBezTo>
                  <a:pt x="305933" y="3707"/>
                  <a:pt x="325394" y="24047"/>
                  <a:pt x="348343" y="24047"/>
                </a:cubicBezTo>
                <a:lnTo>
                  <a:pt x="522514" y="24047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1775" name="Freeform 53"/>
          <p:cNvSpPr>
            <a:spLocks/>
          </p:cNvSpPr>
          <p:nvPr/>
        </p:nvSpPr>
        <p:spPr bwMode="auto">
          <a:xfrm>
            <a:off x="3048000" y="3863975"/>
            <a:ext cx="598488" cy="46038"/>
          </a:xfrm>
          <a:custGeom>
            <a:avLst/>
            <a:gdLst>
              <a:gd name="T0" fmla="*/ 0 w 522514"/>
              <a:gd name="T1" fmla="*/ 777907542 h 24047"/>
              <a:gd name="T2" fmla="*/ 1529187 w 522514"/>
              <a:gd name="T3" fmla="*/ 425753343 h 24047"/>
              <a:gd name="T4" fmla="*/ 2484929 w 522514"/>
              <a:gd name="T5" fmla="*/ 73588148 h 24047"/>
              <a:gd name="T6" fmla="*/ 3058381 w 522514"/>
              <a:gd name="T7" fmla="*/ 777907542 h 24047"/>
              <a:gd name="T8" fmla="*/ 4587560 w 522514"/>
              <a:gd name="T9" fmla="*/ 777907542 h 240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2514"/>
              <a:gd name="T16" fmla="*/ 0 h 24047"/>
              <a:gd name="T17" fmla="*/ 522514 w 522514"/>
              <a:gd name="T18" fmla="*/ 24047 h 240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2514" h="24047">
                <a:moveTo>
                  <a:pt x="0" y="24047"/>
                </a:moveTo>
                <a:lnTo>
                  <a:pt x="174171" y="13161"/>
                </a:lnTo>
                <a:cubicBezTo>
                  <a:pt x="210531" y="10364"/>
                  <a:pt x="246633" y="0"/>
                  <a:pt x="283029" y="2275"/>
                </a:cubicBezTo>
                <a:cubicBezTo>
                  <a:pt x="305933" y="3707"/>
                  <a:pt x="325394" y="24047"/>
                  <a:pt x="348343" y="24047"/>
                </a:cubicBezTo>
                <a:lnTo>
                  <a:pt x="522514" y="24047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152400" y="5715000"/>
            <a:ext cx="2689225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What to do if q</a:t>
            </a:r>
            <a:r>
              <a:rPr lang="en-US" baseline="-25000"/>
              <a:t>0</a:t>
            </a:r>
            <a:r>
              <a:rPr lang="en-US"/>
              <a:t> was</a:t>
            </a:r>
            <a:br>
              <a:rPr lang="en-US"/>
            </a:br>
            <a:r>
              <a:rPr lang="en-US"/>
              <a:t> one of the final states</a:t>
            </a:r>
            <a:br>
              <a:rPr lang="en-US"/>
            </a:br>
            <a:r>
              <a:rPr lang="en-US"/>
              <a:t> in the input DFA? </a:t>
            </a:r>
          </a:p>
        </p:txBody>
      </p:sp>
      <p:sp>
        <p:nvSpPr>
          <p:cNvPr id="55" name="Line 52"/>
          <p:cNvSpPr>
            <a:spLocks noChangeShapeType="1"/>
          </p:cNvSpPr>
          <p:nvPr/>
        </p:nvSpPr>
        <p:spPr bwMode="auto">
          <a:xfrm flipH="1">
            <a:off x="1828800" y="4038600"/>
            <a:ext cx="762000" cy="4572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0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206" grpId="0"/>
      <p:bldP spid="30758" grpId="0" animBg="1"/>
      <p:bldP spid="30759" grpId="0" animBg="1"/>
      <p:bldP spid="220210" grpId="0"/>
      <p:bldP spid="220211" grpId="0"/>
      <p:bldP spid="220212" grpId="0" animBg="1"/>
      <p:bldP spid="54" grpId="0" animBg="1"/>
      <p:bldP spid="5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D53311-381E-4846-858C-EC6F6C11C81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3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/>
              <a:t>If L is regular, L</a:t>
            </a:r>
            <a:r>
              <a:rPr lang="en-US" sz="3600" baseline="30000"/>
              <a:t>R</a:t>
            </a:r>
            <a:r>
              <a:rPr lang="en-US" sz="3600"/>
              <a:t> is regular (proof using regular expressions)</a:t>
            </a:r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sz="2400"/>
              <a:t>Let E be a regular expression for L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/>
              <a:t>Given E, how to build E</a:t>
            </a:r>
            <a:r>
              <a:rPr lang="en-US" sz="2400" baseline="30000"/>
              <a:t>R</a:t>
            </a:r>
            <a:r>
              <a:rPr lang="en-US" sz="2400"/>
              <a:t>? 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u="sng"/>
              <a:t>Basis:</a:t>
            </a:r>
            <a:r>
              <a:rPr lang="en-US" sz="2400"/>
              <a:t> If E= </a:t>
            </a:r>
            <a:r>
              <a:rPr lang="en-US" sz="2400">
                <a:ea typeface="ＭＳ Ｐゴシック" pitchFamily="28" charset="-128"/>
                <a:sym typeface="Symbol" pitchFamily="28" charset="2"/>
              </a:rPr>
              <a:t></a:t>
            </a:r>
            <a:r>
              <a:rPr lang="en-US" sz="2400">
                <a:ea typeface="ＭＳ Ｐゴシック" pitchFamily="28" charset="-128"/>
              </a:rPr>
              <a:t>, Ø, or a, then </a:t>
            </a:r>
            <a:r>
              <a:rPr lang="en-US" sz="2400"/>
              <a:t>E</a:t>
            </a:r>
            <a:r>
              <a:rPr lang="en-US" sz="2400" baseline="30000"/>
              <a:t>R</a:t>
            </a:r>
            <a:r>
              <a:rPr lang="en-US" sz="2400"/>
              <a:t>=E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sz="2400" u="sng"/>
              <a:t>Induction:</a:t>
            </a:r>
            <a:r>
              <a:rPr lang="en-US" sz="2400"/>
              <a:t> Every part of E (refer to the part as “F”) can be in only </a:t>
            </a:r>
            <a:r>
              <a:rPr lang="en-US" sz="2400" i="1"/>
              <a:t>one</a:t>
            </a:r>
            <a:r>
              <a:rPr lang="en-US" sz="2400"/>
              <a:t> of the three following forms: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200"/>
              <a:t>F = F</a:t>
            </a:r>
            <a:r>
              <a:rPr lang="en-US" sz="2200" baseline="-25000"/>
              <a:t>1</a:t>
            </a:r>
            <a:r>
              <a:rPr lang="en-US" sz="2200"/>
              <a:t>+F</a:t>
            </a:r>
            <a:r>
              <a:rPr lang="en-US" sz="2200" baseline="-25000"/>
              <a:t>2</a:t>
            </a:r>
            <a:r>
              <a:rPr lang="en-US" sz="2200"/>
              <a:t>	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en-US" sz="2200"/>
              <a:t>F</a:t>
            </a:r>
            <a:r>
              <a:rPr lang="en-US" sz="2200" baseline="30000"/>
              <a:t>R</a:t>
            </a:r>
            <a:r>
              <a:rPr lang="en-US" sz="2200"/>
              <a:t> = F</a:t>
            </a:r>
            <a:r>
              <a:rPr lang="en-US" sz="2200" baseline="-25000"/>
              <a:t>1</a:t>
            </a:r>
            <a:r>
              <a:rPr lang="en-US" sz="2200" baseline="30000"/>
              <a:t>R</a:t>
            </a:r>
            <a:r>
              <a:rPr lang="en-US" sz="2200"/>
              <a:t>+F</a:t>
            </a:r>
            <a:r>
              <a:rPr lang="en-US" sz="2200" baseline="-25000"/>
              <a:t>2</a:t>
            </a:r>
            <a:r>
              <a:rPr lang="en-US" sz="2200" baseline="30000"/>
              <a:t>R</a:t>
            </a:r>
            <a:endParaRPr lang="en-US" sz="2200"/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200"/>
              <a:t>F = F</a:t>
            </a:r>
            <a:r>
              <a:rPr lang="en-US" sz="2200" baseline="-25000"/>
              <a:t>1</a:t>
            </a:r>
            <a:r>
              <a:rPr lang="en-US" sz="2200"/>
              <a:t>F</a:t>
            </a:r>
            <a:r>
              <a:rPr lang="en-US" sz="2200" baseline="-25000"/>
              <a:t>2</a:t>
            </a:r>
            <a:endParaRPr lang="en-US" sz="2200"/>
          </a:p>
          <a:p>
            <a:pPr marL="1371600" lvl="2" indent="-457200" eaLnBrk="1" hangingPunct="1">
              <a:lnSpc>
                <a:spcPct val="90000"/>
              </a:lnSpc>
            </a:pPr>
            <a:r>
              <a:rPr lang="en-US" sz="2200"/>
              <a:t>F</a:t>
            </a:r>
            <a:r>
              <a:rPr lang="en-US" sz="2200" baseline="30000"/>
              <a:t>R</a:t>
            </a:r>
            <a:r>
              <a:rPr lang="en-US" sz="2200"/>
              <a:t> = F</a:t>
            </a:r>
            <a:r>
              <a:rPr lang="en-US" sz="2200" baseline="-25000"/>
              <a:t>2</a:t>
            </a:r>
            <a:r>
              <a:rPr lang="en-US" sz="2200" baseline="30000"/>
              <a:t>R</a:t>
            </a:r>
            <a:r>
              <a:rPr lang="en-US" sz="2200"/>
              <a:t>F</a:t>
            </a:r>
            <a:r>
              <a:rPr lang="en-US" sz="2200" baseline="-25000"/>
              <a:t>1</a:t>
            </a:r>
            <a:r>
              <a:rPr lang="en-US" sz="2200" baseline="30000"/>
              <a:t>R</a:t>
            </a:r>
            <a:endParaRPr lang="en-US" sz="2200"/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200"/>
              <a:t>F = (F</a:t>
            </a:r>
            <a:r>
              <a:rPr lang="en-US" sz="2200" baseline="-25000"/>
              <a:t>1</a:t>
            </a:r>
            <a:r>
              <a:rPr lang="en-US" sz="2200"/>
              <a:t>)*</a:t>
            </a:r>
          </a:p>
          <a:p>
            <a:pPr marL="1371600" lvl="2" indent="-457200" eaLnBrk="1" hangingPunct="1">
              <a:lnSpc>
                <a:spcPct val="90000"/>
              </a:lnSpc>
            </a:pPr>
            <a:r>
              <a:rPr lang="en-US" sz="2200"/>
              <a:t>(F</a:t>
            </a:r>
            <a:r>
              <a:rPr lang="en-US" sz="2200" baseline="30000"/>
              <a:t>R</a:t>
            </a:r>
            <a:r>
              <a:rPr lang="en-US" sz="2200"/>
              <a:t>)* = (F</a:t>
            </a:r>
            <a:r>
              <a:rPr lang="en-US" sz="2200" baseline="-25000"/>
              <a:t>1</a:t>
            </a:r>
            <a:r>
              <a:rPr lang="en-US" sz="2200" baseline="30000"/>
              <a:t>R</a:t>
            </a:r>
            <a:r>
              <a:rPr lang="en-US" sz="2200"/>
              <a:t>)*</a:t>
            </a:r>
            <a:endParaRPr lang="en-US" sz="2200" baseline="30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191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19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19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19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19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19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191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19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19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191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3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D658E3A-3F7C-4D50-B011-23AB8E3F107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3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Homomorphisms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Substitute each </a:t>
            </a:r>
            <a:r>
              <a:rPr lang="en-US" sz="2800" u="sng" dirty="0"/>
              <a:t>symbol</a:t>
            </a:r>
            <a:r>
              <a:rPr lang="en-US" sz="2800" dirty="0"/>
              <a:t> in ∑ (main alphabet) by a corresponding </a:t>
            </a:r>
            <a:r>
              <a:rPr lang="en-US" sz="2800" u="sng" dirty="0"/>
              <a:t>string</a:t>
            </a:r>
            <a:r>
              <a:rPr lang="en-US" sz="2800" dirty="0"/>
              <a:t> in T (another alphabet)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h: ∑---&gt;T*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 dirty="0"/>
              <a:t>Example</a:t>
            </a:r>
            <a:r>
              <a:rPr lang="en-US" sz="2800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Let ∑={0,1} and T={</a:t>
            </a:r>
            <a:r>
              <a:rPr lang="en-US" sz="2400" dirty="0" err="1"/>
              <a:t>a,b</a:t>
            </a:r>
            <a:r>
              <a:rPr lang="en-US" sz="2400" dirty="0"/>
              <a:t>}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Let a homomorphic function h on ∑ be: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000" dirty="0"/>
              <a:t> h(0)=ab, h(1)=</a:t>
            </a:r>
            <a:r>
              <a:rPr lang="en-US" sz="1800" dirty="0">
                <a:ea typeface="ＭＳ Ｐゴシック" pitchFamily="28" charset="-128"/>
                <a:sym typeface="Symbol" pitchFamily="28" charset="2"/>
              </a:rPr>
              <a:t></a:t>
            </a:r>
            <a:endParaRPr lang="en-US" sz="2000" dirty="0"/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If w=10110, then h(w) =</a:t>
            </a:r>
            <a:r>
              <a:rPr lang="en-US" sz="2400" dirty="0">
                <a:ea typeface="ＭＳ Ｐゴシック" pitchFamily="28" charset="-128"/>
                <a:sym typeface="Symbol" pitchFamily="28" charset="2"/>
              </a:rPr>
              <a:t> abab </a:t>
            </a:r>
            <a:r>
              <a:rPr lang="en-US" sz="2400" dirty="0"/>
              <a:t>= </a:t>
            </a:r>
            <a:r>
              <a:rPr lang="en-US" sz="2400" dirty="0" err="1"/>
              <a:t>abab</a:t>
            </a: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In general,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h(w) = h(a</a:t>
            </a:r>
            <a:r>
              <a:rPr lang="en-US" sz="2400" baseline="-25000" dirty="0"/>
              <a:t>1</a:t>
            </a:r>
            <a:r>
              <a:rPr lang="en-US" sz="2400" dirty="0"/>
              <a:t>) h(a</a:t>
            </a:r>
            <a:r>
              <a:rPr lang="en-US" sz="2400" baseline="-25000" dirty="0"/>
              <a:t>2</a:t>
            </a:r>
            <a:r>
              <a:rPr lang="en-US" sz="2400" dirty="0"/>
              <a:t>)… h(a</a:t>
            </a:r>
            <a:r>
              <a:rPr lang="en-US" sz="2400" baseline="-25000" dirty="0"/>
              <a:t>n</a:t>
            </a:r>
            <a:r>
              <a:rPr lang="en-US" sz="2400" dirty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8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283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283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283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283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283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2283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283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283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835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FFF6AF5-887A-44AD-8E85-358102029E68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/>
              <a:t>RLs are closed under homomorphisms</a:t>
            </a: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57400"/>
            <a:ext cx="7772400" cy="4114800"/>
          </a:xfrm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z="2400" u="sng"/>
              <a:t>Theorem: </a:t>
            </a:r>
            <a:r>
              <a:rPr lang="en-US" sz="2400"/>
              <a:t>If L is regular, then so is h(L)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u="sng"/>
              <a:t>Proof:</a:t>
            </a:r>
            <a:r>
              <a:rPr lang="en-US" sz="2400"/>
              <a:t> If E is a RE for L, then show L(h(E)) = h(L(E))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u="sng"/>
              <a:t>Basis:</a:t>
            </a:r>
            <a:r>
              <a:rPr lang="en-US" sz="2400"/>
              <a:t> If E= </a:t>
            </a:r>
            <a:r>
              <a:rPr lang="en-US" sz="2400">
                <a:ea typeface="ＭＳ Ｐゴシック" pitchFamily="28" charset="-128"/>
                <a:sym typeface="Symbol" pitchFamily="28" charset="2"/>
              </a:rPr>
              <a:t></a:t>
            </a:r>
            <a:r>
              <a:rPr lang="en-US" sz="2400">
                <a:ea typeface="ＭＳ Ｐゴシック" pitchFamily="28" charset="-128"/>
              </a:rPr>
              <a:t>, Ø, or a, then the claim holds.</a:t>
            </a:r>
            <a:endParaRPr lang="en-US" sz="2400"/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400" u="sng"/>
              <a:t>Induction:</a:t>
            </a:r>
            <a:r>
              <a:rPr lang="en-US" sz="2400"/>
              <a:t> There are three forms of E: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000"/>
              <a:t>E = E</a:t>
            </a:r>
            <a:r>
              <a:rPr lang="en-US" sz="2000" baseline="-25000"/>
              <a:t>1</a:t>
            </a:r>
            <a:r>
              <a:rPr lang="en-US" sz="2000"/>
              <a:t>+E</a:t>
            </a:r>
            <a:r>
              <a:rPr lang="en-US" sz="2000" baseline="-25000"/>
              <a:t>2</a:t>
            </a:r>
            <a:r>
              <a:rPr lang="en-US" sz="2000"/>
              <a:t>	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z="1800"/>
              <a:t>L(h(E)) = L(h(E</a:t>
            </a:r>
            <a:r>
              <a:rPr lang="en-US" sz="1800" baseline="-25000"/>
              <a:t>1</a:t>
            </a:r>
            <a:r>
              <a:rPr lang="en-US" sz="1800"/>
              <a:t>) + h(E</a:t>
            </a:r>
            <a:r>
              <a:rPr lang="en-US" sz="1800" baseline="-25000"/>
              <a:t>2</a:t>
            </a:r>
            <a:r>
              <a:rPr lang="en-US" sz="1800"/>
              <a:t>)) = L(h(E</a:t>
            </a:r>
            <a:r>
              <a:rPr lang="en-US" sz="1800" baseline="-25000"/>
              <a:t>1</a:t>
            </a:r>
            <a:r>
              <a:rPr lang="en-US" sz="1800"/>
              <a:t>)) U L(h(E</a:t>
            </a:r>
            <a:r>
              <a:rPr lang="en-US" sz="1800" baseline="-25000"/>
              <a:t>2</a:t>
            </a:r>
            <a:r>
              <a:rPr lang="en-US" sz="1800"/>
              <a:t>)) ----- (1)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z="1800"/>
              <a:t>h(L(E)) = h(L(E</a:t>
            </a:r>
            <a:r>
              <a:rPr lang="en-US" sz="1800" baseline="-25000"/>
              <a:t>1</a:t>
            </a:r>
            <a:r>
              <a:rPr lang="en-US" sz="1800"/>
              <a:t>) + L(E</a:t>
            </a:r>
            <a:r>
              <a:rPr lang="en-US" sz="1800" baseline="-25000"/>
              <a:t>2</a:t>
            </a:r>
            <a:r>
              <a:rPr lang="en-US" sz="1800"/>
              <a:t>)) = h(L(E</a:t>
            </a:r>
            <a:r>
              <a:rPr lang="en-US" sz="1800" baseline="-25000"/>
              <a:t>1</a:t>
            </a:r>
            <a:r>
              <a:rPr lang="en-US" sz="1800"/>
              <a:t>)) U h(L(E</a:t>
            </a:r>
            <a:r>
              <a:rPr lang="en-US" sz="1800" baseline="-25000"/>
              <a:t>2</a:t>
            </a:r>
            <a:r>
              <a:rPr lang="en-US" sz="1800"/>
              <a:t>)) ----- (2)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z="1800"/>
              <a:t>By inductive hypothesis, L(h(E</a:t>
            </a:r>
            <a:r>
              <a:rPr lang="en-US" sz="1800" baseline="-25000"/>
              <a:t>1</a:t>
            </a:r>
            <a:r>
              <a:rPr lang="en-US" sz="1800"/>
              <a:t>))= h(L(E</a:t>
            </a:r>
            <a:r>
              <a:rPr lang="en-US" sz="1800" baseline="-25000"/>
              <a:t>1</a:t>
            </a:r>
            <a:r>
              <a:rPr lang="en-US" sz="1800"/>
              <a:t>)) and L(h(E</a:t>
            </a:r>
            <a:r>
              <a:rPr lang="en-US" sz="1800" baseline="-25000"/>
              <a:t>2</a:t>
            </a:r>
            <a:r>
              <a:rPr lang="en-US" sz="1800"/>
              <a:t>))= h(L(E</a:t>
            </a:r>
            <a:r>
              <a:rPr lang="en-US" sz="1800" baseline="-25000"/>
              <a:t>2</a:t>
            </a:r>
            <a:r>
              <a:rPr lang="en-US" sz="1800"/>
              <a:t>)) 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z="1800"/>
              <a:t>Therefore, L(h(E)= h(L(E)</a:t>
            </a:r>
            <a:endParaRPr lang="en-US" sz="2000"/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000"/>
              <a:t>E = E</a:t>
            </a:r>
            <a:r>
              <a:rPr lang="en-US" sz="2000" baseline="-25000"/>
              <a:t>1</a:t>
            </a:r>
            <a:r>
              <a:rPr lang="en-US" sz="2000"/>
              <a:t>E</a:t>
            </a:r>
            <a:r>
              <a:rPr lang="en-US" sz="2000" baseline="-25000"/>
              <a:t>2</a:t>
            </a:r>
            <a:endParaRPr lang="en-US" sz="2000"/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000"/>
              <a:t>E = (E</a:t>
            </a:r>
            <a:r>
              <a:rPr lang="en-US" sz="2000" baseline="-25000"/>
              <a:t>1</a:t>
            </a:r>
            <a:r>
              <a:rPr lang="en-US" sz="2000"/>
              <a:t>)*</a:t>
            </a:r>
          </a:p>
        </p:txBody>
      </p:sp>
      <p:sp>
        <p:nvSpPr>
          <p:cNvPr id="229380" name="Text Box 4"/>
          <p:cNvSpPr txBox="1">
            <a:spLocks noChangeArrowheads="1"/>
          </p:cNvSpPr>
          <p:nvPr/>
        </p:nvSpPr>
        <p:spPr bwMode="auto">
          <a:xfrm>
            <a:off x="3733800" y="5562600"/>
            <a:ext cx="210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Similar argument</a:t>
            </a:r>
          </a:p>
        </p:txBody>
      </p:sp>
      <p:sp>
        <p:nvSpPr>
          <p:cNvPr id="229382" name="AutoShape 6"/>
          <p:cNvSpPr>
            <a:spLocks/>
          </p:cNvSpPr>
          <p:nvPr/>
        </p:nvSpPr>
        <p:spPr bwMode="auto">
          <a:xfrm>
            <a:off x="3429000" y="5562600"/>
            <a:ext cx="228600" cy="533400"/>
          </a:xfrm>
          <a:prstGeom prst="rightBrace">
            <a:avLst>
              <a:gd name="adj1" fmla="val 194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9383" name="Text Box 7"/>
          <p:cNvSpPr txBox="1">
            <a:spLocks noChangeArrowheads="1"/>
          </p:cNvSpPr>
          <p:nvPr/>
        </p:nvSpPr>
        <p:spPr bwMode="auto">
          <a:xfrm>
            <a:off x="6232525" y="5276850"/>
            <a:ext cx="2640013" cy="701675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Think of a DFA based</a:t>
            </a:r>
            <a:br>
              <a:rPr lang="en-US">
                <a:solidFill>
                  <a:schemeClr val="tx2"/>
                </a:solidFill>
              </a:rPr>
            </a:br>
            <a:r>
              <a:rPr lang="en-US">
                <a:solidFill>
                  <a:schemeClr val="tx2"/>
                </a:solidFill>
              </a:rPr>
              <a:t>	construction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229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9" grpId="0" build="p"/>
      <p:bldP spid="229380" grpId="0"/>
      <p:bldP spid="229382" grpId="0" animBg="1"/>
      <p:bldP spid="22938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861442-6AAE-4A8B-BCC2-766B6CFEB3D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3686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FA Construction for h(L)</a:t>
            </a:r>
            <a:endParaRPr lang="en-US" baseline="30000"/>
          </a:p>
        </p:txBody>
      </p:sp>
      <p:sp>
        <p:nvSpPr>
          <p:cNvPr id="36868" name="Oval 4"/>
          <p:cNvSpPr>
            <a:spLocks noChangeArrowheads="1"/>
          </p:cNvSpPr>
          <p:nvPr/>
        </p:nvSpPr>
        <p:spPr bwMode="auto">
          <a:xfrm>
            <a:off x="2743200" y="3352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0</a:t>
            </a:r>
            <a:endParaRPr lang="en-US" sz="1400"/>
          </a:p>
        </p:txBody>
      </p:sp>
      <p:sp>
        <p:nvSpPr>
          <p:cNvPr id="36869" name="Oval 6"/>
          <p:cNvSpPr>
            <a:spLocks noChangeArrowheads="1"/>
          </p:cNvSpPr>
          <p:nvPr/>
        </p:nvSpPr>
        <p:spPr bwMode="auto">
          <a:xfrm>
            <a:off x="5562600" y="2590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F1</a:t>
            </a:r>
            <a:endParaRPr lang="en-US" sz="1400"/>
          </a:p>
        </p:txBody>
      </p:sp>
      <p:sp>
        <p:nvSpPr>
          <p:cNvPr id="36870" name="Oval 7"/>
          <p:cNvSpPr>
            <a:spLocks noChangeArrowheads="1"/>
          </p:cNvSpPr>
          <p:nvPr/>
        </p:nvSpPr>
        <p:spPr bwMode="auto">
          <a:xfrm>
            <a:off x="5486400" y="2514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Oval 8"/>
          <p:cNvSpPr>
            <a:spLocks noChangeArrowheads="1"/>
          </p:cNvSpPr>
          <p:nvPr/>
        </p:nvSpPr>
        <p:spPr bwMode="auto">
          <a:xfrm>
            <a:off x="5562600" y="3352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F2</a:t>
            </a:r>
            <a:endParaRPr lang="en-US" sz="1400"/>
          </a:p>
        </p:txBody>
      </p:sp>
      <p:sp>
        <p:nvSpPr>
          <p:cNvPr id="36872" name="Oval 12"/>
          <p:cNvSpPr>
            <a:spLocks noChangeArrowheads="1"/>
          </p:cNvSpPr>
          <p:nvPr/>
        </p:nvSpPr>
        <p:spPr bwMode="auto">
          <a:xfrm>
            <a:off x="5562600" y="4495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Fk</a:t>
            </a:r>
            <a:endParaRPr lang="en-US" sz="1400"/>
          </a:p>
        </p:txBody>
      </p:sp>
      <p:sp>
        <p:nvSpPr>
          <p:cNvPr id="36873" name="Oval 13"/>
          <p:cNvSpPr>
            <a:spLocks noChangeArrowheads="1"/>
          </p:cNvSpPr>
          <p:nvPr/>
        </p:nvSpPr>
        <p:spPr bwMode="auto">
          <a:xfrm>
            <a:off x="5486400" y="3276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4" name="Oval 14"/>
          <p:cNvSpPr>
            <a:spLocks noChangeArrowheads="1"/>
          </p:cNvSpPr>
          <p:nvPr/>
        </p:nvSpPr>
        <p:spPr bwMode="auto">
          <a:xfrm>
            <a:off x="5486400" y="4419600"/>
            <a:ext cx="533400" cy="533400"/>
          </a:xfrm>
          <a:prstGeom prst="ellipse">
            <a:avLst/>
          </a:prstGeom>
          <a:solidFill>
            <a:schemeClr val="accent1">
              <a:alpha val="1019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5" name="Text Box 15"/>
          <p:cNvSpPr txBox="1">
            <a:spLocks noChangeArrowheads="1"/>
          </p:cNvSpPr>
          <p:nvPr/>
        </p:nvSpPr>
        <p:spPr bwMode="auto">
          <a:xfrm rot="5400000">
            <a:off x="5546725" y="3870325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/>
              <a:t>…</a:t>
            </a:r>
          </a:p>
        </p:txBody>
      </p:sp>
      <p:sp>
        <p:nvSpPr>
          <p:cNvPr id="36876" name="Freeform 17"/>
          <p:cNvSpPr>
            <a:spLocks/>
          </p:cNvSpPr>
          <p:nvPr/>
        </p:nvSpPr>
        <p:spPr bwMode="auto">
          <a:xfrm>
            <a:off x="3117850" y="2717800"/>
            <a:ext cx="2333625" cy="733425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7" name="Freeform 19"/>
          <p:cNvSpPr>
            <a:spLocks/>
          </p:cNvSpPr>
          <p:nvPr/>
        </p:nvSpPr>
        <p:spPr bwMode="auto">
          <a:xfrm flipV="1">
            <a:off x="3048000" y="3733800"/>
            <a:ext cx="2362200" cy="914400"/>
          </a:xfrm>
          <a:custGeom>
            <a:avLst/>
            <a:gdLst>
              <a:gd name="T0" fmla="*/ 0 w 1470"/>
              <a:gd name="T1" fmla="*/ 2147483647 h 462"/>
              <a:gd name="T2" fmla="*/ 2147483647 w 1470"/>
              <a:gd name="T3" fmla="*/ 2147483647 h 462"/>
              <a:gd name="T4" fmla="*/ 2147483647 w 1470"/>
              <a:gd name="T5" fmla="*/ 2147483647 h 462"/>
              <a:gd name="T6" fmla="*/ 2147483647 w 1470"/>
              <a:gd name="T7" fmla="*/ 2147483647 h 462"/>
              <a:gd name="T8" fmla="*/ 2147483647 w 1470"/>
              <a:gd name="T9" fmla="*/ 2147483647 h 462"/>
              <a:gd name="T10" fmla="*/ 2147483647 w 1470"/>
              <a:gd name="T11" fmla="*/ 2147483647 h 462"/>
              <a:gd name="T12" fmla="*/ 2147483647 w 1470"/>
              <a:gd name="T13" fmla="*/ 2147483647 h 462"/>
              <a:gd name="T14" fmla="*/ 2147483647 w 1470"/>
              <a:gd name="T15" fmla="*/ 2147483647 h 462"/>
              <a:gd name="T16" fmla="*/ 2147483647 w 1470"/>
              <a:gd name="T17" fmla="*/ 2147483647 h 462"/>
              <a:gd name="T18" fmla="*/ 2147483647 w 1470"/>
              <a:gd name="T19" fmla="*/ 2147483647 h 462"/>
              <a:gd name="T20" fmla="*/ 2147483647 w 1470"/>
              <a:gd name="T21" fmla="*/ 2147483647 h 462"/>
              <a:gd name="T22" fmla="*/ 2147483647 w 1470"/>
              <a:gd name="T23" fmla="*/ 2147483647 h 462"/>
              <a:gd name="T24" fmla="*/ 2147483647 w 1470"/>
              <a:gd name="T25" fmla="*/ 2147483647 h 462"/>
              <a:gd name="T26" fmla="*/ 2147483647 w 1470"/>
              <a:gd name="T27" fmla="*/ 2147483647 h 462"/>
              <a:gd name="T28" fmla="*/ 2147483647 w 1470"/>
              <a:gd name="T29" fmla="*/ 2147483647 h 462"/>
              <a:gd name="T30" fmla="*/ 2147483647 w 1470"/>
              <a:gd name="T31" fmla="*/ 2147483647 h 462"/>
              <a:gd name="T32" fmla="*/ 2147483647 w 1470"/>
              <a:gd name="T33" fmla="*/ 2147483647 h 462"/>
              <a:gd name="T34" fmla="*/ 2147483647 w 1470"/>
              <a:gd name="T35" fmla="*/ 2147483647 h 462"/>
              <a:gd name="T36" fmla="*/ 2147483647 w 1470"/>
              <a:gd name="T37" fmla="*/ 2147483647 h 462"/>
              <a:gd name="T38" fmla="*/ 2147483647 w 1470"/>
              <a:gd name="T39" fmla="*/ 2147483647 h 462"/>
              <a:gd name="T40" fmla="*/ 2147483647 w 1470"/>
              <a:gd name="T41" fmla="*/ 2147483647 h 462"/>
              <a:gd name="T42" fmla="*/ 2147483647 w 1470"/>
              <a:gd name="T43" fmla="*/ 2147483647 h 462"/>
              <a:gd name="T44" fmla="*/ 2147483647 w 1470"/>
              <a:gd name="T45" fmla="*/ 2147483647 h 462"/>
              <a:gd name="T46" fmla="*/ 2147483647 w 1470"/>
              <a:gd name="T47" fmla="*/ 2147483647 h 462"/>
              <a:gd name="T48" fmla="*/ 2147483647 w 1470"/>
              <a:gd name="T49" fmla="*/ 2147483647 h 462"/>
              <a:gd name="T50" fmla="*/ 2147483647 w 1470"/>
              <a:gd name="T51" fmla="*/ 2147483647 h 462"/>
              <a:gd name="T52" fmla="*/ 2147483647 w 1470"/>
              <a:gd name="T53" fmla="*/ 2147483647 h 462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1470"/>
              <a:gd name="T82" fmla="*/ 0 h 462"/>
              <a:gd name="T83" fmla="*/ 1470 w 1470"/>
              <a:gd name="T84" fmla="*/ 462 h 462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1470" h="462">
                <a:moveTo>
                  <a:pt x="0" y="462"/>
                </a:moveTo>
                <a:cubicBezTo>
                  <a:pt x="6" y="457"/>
                  <a:pt x="15" y="455"/>
                  <a:pt x="20" y="449"/>
                </a:cubicBezTo>
                <a:cubicBezTo>
                  <a:pt x="27" y="436"/>
                  <a:pt x="29" y="421"/>
                  <a:pt x="34" y="408"/>
                </a:cubicBezTo>
                <a:cubicBezTo>
                  <a:pt x="50" y="359"/>
                  <a:pt x="32" y="387"/>
                  <a:pt x="129" y="380"/>
                </a:cubicBezTo>
                <a:cubicBezTo>
                  <a:pt x="133" y="373"/>
                  <a:pt x="135" y="363"/>
                  <a:pt x="143" y="360"/>
                </a:cubicBezTo>
                <a:cubicBezTo>
                  <a:pt x="159" y="351"/>
                  <a:pt x="198" y="346"/>
                  <a:pt x="198" y="346"/>
                </a:cubicBezTo>
                <a:cubicBezTo>
                  <a:pt x="245" y="362"/>
                  <a:pt x="222" y="330"/>
                  <a:pt x="239" y="305"/>
                </a:cubicBezTo>
                <a:cubicBezTo>
                  <a:pt x="243" y="298"/>
                  <a:pt x="252" y="295"/>
                  <a:pt x="259" y="291"/>
                </a:cubicBezTo>
                <a:cubicBezTo>
                  <a:pt x="283" y="292"/>
                  <a:pt x="361" y="309"/>
                  <a:pt x="396" y="298"/>
                </a:cubicBezTo>
                <a:cubicBezTo>
                  <a:pt x="414" y="244"/>
                  <a:pt x="395" y="261"/>
                  <a:pt x="444" y="250"/>
                </a:cubicBezTo>
                <a:cubicBezTo>
                  <a:pt x="451" y="248"/>
                  <a:pt x="458" y="246"/>
                  <a:pt x="465" y="244"/>
                </a:cubicBezTo>
                <a:cubicBezTo>
                  <a:pt x="488" y="246"/>
                  <a:pt x="534" y="256"/>
                  <a:pt x="560" y="244"/>
                </a:cubicBezTo>
                <a:cubicBezTo>
                  <a:pt x="604" y="222"/>
                  <a:pt x="544" y="221"/>
                  <a:pt x="594" y="216"/>
                </a:cubicBezTo>
                <a:cubicBezTo>
                  <a:pt x="630" y="212"/>
                  <a:pt x="667" y="211"/>
                  <a:pt x="704" y="209"/>
                </a:cubicBezTo>
                <a:cubicBezTo>
                  <a:pt x="710" y="202"/>
                  <a:pt x="718" y="196"/>
                  <a:pt x="724" y="189"/>
                </a:cubicBezTo>
                <a:cubicBezTo>
                  <a:pt x="734" y="173"/>
                  <a:pt x="725" y="159"/>
                  <a:pt x="745" y="148"/>
                </a:cubicBezTo>
                <a:cubicBezTo>
                  <a:pt x="757" y="140"/>
                  <a:pt x="786" y="134"/>
                  <a:pt x="786" y="134"/>
                </a:cubicBezTo>
                <a:cubicBezTo>
                  <a:pt x="797" y="136"/>
                  <a:pt x="809" y="135"/>
                  <a:pt x="820" y="141"/>
                </a:cubicBezTo>
                <a:cubicBezTo>
                  <a:pt x="860" y="161"/>
                  <a:pt x="821" y="168"/>
                  <a:pt x="861" y="155"/>
                </a:cubicBezTo>
                <a:cubicBezTo>
                  <a:pt x="892" y="107"/>
                  <a:pt x="859" y="107"/>
                  <a:pt x="929" y="127"/>
                </a:cubicBezTo>
                <a:cubicBezTo>
                  <a:pt x="1021" y="111"/>
                  <a:pt x="935" y="131"/>
                  <a:pt x="991" y="107"/>
                </a:cubicBezTo>
                <a:cubicBezTo>
                  <a:pt x="1004" y="101"/>
                  <a:pt x="1032" y="93"/>
                  <a:pt x="1032" y="93"/>
                </a:cubicBezTo>
                <a:cubicBezTo>
                  <a:pt x="1060" y="102"/>
                  <a:pt x="1076" y="103"/>
                  <a:pt x="1087" y="73"/>
                </a:cubicBezTo>
                <a:cubicBezTo>
                  <a:pt x="1144" y="85"/>
                  <a:pt x="1162" y="67"/>
                  <a:pt x="1210" y="52"/>
                </a:cubicBezTo>
                <a:cubicBezTo>
                  <a:pt x="1237" y="33"/>
                  <a:pt x="1245" y="30"/>
                  <a:pt x="1278" y="38"/>
                </a:cubicBezTo>
                <a:cubicBezTo>
                  <a:pt x="1309" y="53"/>
                  <a:pt x="1316" y="65"/>
                  <a:pt x="1347" y="45"/>
                </a:cubicBezTo>
                <a:cubicBezTo>
                  <a:pt x="1375" y="0"/>
                  <a:pt x="1422" y="38"/>
                  <a:pt x="1470" y="38"/>
                </a:cubicBezTo>
              </a:path>
            </a:pathLst>
          </a:custGeom>
          <a:noFill/>
          <a:ln w="9525" cap="flat">
            <a:solidFill>
              <a:schemeClr val="tx1"/>
            </a:solidFill>
            <a:prstDash val="dash"/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8" name="Oval 20"/>
          <p:cNvSpPr>
            <a:spLocks noChangeArrowheads="1"/>
          </p:cNvSpPr>
          <p:nvPr/>
        </p:nvSpPr>
        <p:spPr bwMode="auto">
          <a:xfrm>
            <a:off x="3810000" y="3352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i</a:t>
            </a:r>
            <a:endParaRPr lang="en-US" sz="1400"/>
          </a:p>
        </p:txBody>
      </p:sp>
      <p:sp>
        <p:nvSpPr>
          <p:cNvPr id="36879" name="Oval 21"/>
          <p:cNvSpPr>
            <a:spLocks noChangeArrowheads="1"/>
          </p:cNvSpPr>
          <p:nvPr/>
        </p:nvSpPr>
        <p:spPr bwMode="auto">
          <a:xfrm>
            <a:off x="4572000" y="33528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r"/>
            <a:r>
              <a:rPr lang="en-US" sz="1400"/>
              <a:t>q</a:t>
            </a:r>
            <a:r>
              <a:rPr lang="en-US" sz="1400" baseline="-25000"/>
              <a:t>j</a:t>
            </a:r>
            <a:endParaRPr lang="en-US" sz="1400"/>
          </a:p>
        </p:txBody>
      </p:sp>
      <p:sp>
        <p:nvSpPr>
          <p:cNvPr id="36880" name="Line 22"/>
          <p:cNvSpPr>
            <a:spLocks noChangeShapeType="1"/>
          </p:cNvSpPr>
          <p:nvPr/>
        </p:nvSpPr>
        <p:spPr bwMode="auto">
          <a:xfrm>
            <a:off x="4191000" y="35052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1" name="Text Box 23"/>
          <p:cNvSpPr txBox="1">
            <a:spLocks noChangeArrowheads="1"/>
          </p:cNvSpPr>
          <p:nvPr/>
        </p:nvSpPr>
        <p:spPr bwMode="auto">
          <a:xfrm>
            <a:off x="4251325" y="3276600"/>
            <a:ext cx="268288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/>
              <a:t>a</a:t>
            </a:r>
            <a:endParaRPr lang="en-US"/>
          </a:p>
        </p:txBody>
      </p:sp>
      <p:grpSp>
        <p:nvGrpSpPr>
          <p:cNvPr id="36882" name="Group 28"/>
          <p:cNvGrpSpPr>
            <a:grpSpLocks/>
          </p:cNvGrpSpPr>
          <p:nvPr/>
        </p:nvGrpSpPr>
        <p:grpSpPr bwMode="auto">
          <a:xfrm>
            <a:off x="2438400" y="2362200"/>
            <a:ext cx="3733800" cy="2667000"/>
            <a:chOff x="1152" y="1536"/>
            <a:chExt cx="2352" cy="1680"/>
          </a:xfrm>
        </p:grpSpPr>
        <p:sp>
          <p:nvSpPr>
            <p:cNvPr id="36893" name="Line 24"/>
            <p:cNvSpPr>
              <a:spLocks noChangeShapeType="1"/>
            </p:cNvSpPr>
            <p:nvPr/>
          </p:nvSpPr>
          <p:spPr bwMode="auto">
            <a:xfrm>
              <a:off x="1152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4" name="Line 25"/>
            <p:cNvSpPr>
              <a:spLocks noChangeShapeType="1"/>
            </p:cNvSpPr>
            <p:nvPr/>
          </p:nvSpPr>
          <p:spPr bwMode="auto">
            <a:xfrm>
              <a:off x="1152" y="153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5" name="Line 26"/>
            <p:cNvSpPr>
              <a:spLocks noChangeShapeType="1"/>
            </p:cNvSpPr>
            <p:nvPr/>
          </p:nvSpPr>
          <p:spPr bwMode="auto">
            <a:xfrm>
              <a:off x="3504" y="1536"/>
              <a:ext cx="0" cy="168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896" name="Line 27"/>
            <p:cNvSpPr>
              <a:spLocks noChangeShapeType="1"/>
            </p:cNvSpPr>
            <p:nvPr/>
          </p:nvSpPr>
          <p:spPr bwMode="auto">
            <a:xfrm>
              <a:off x="1152" y="3216"/>
              <a:ext cx="2352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883" name="Text Box 30"/>
          <p:cNvSpPr txBox="1">
            <a:spLocks noChangeArrowheads="1"/>
          </p:cNvSpPr>
          <p:nvPr/>
        </p:nvSpPr>
        <p:spPr bwMode="auto">
          <a:xfrm>
            <a:off x="2422525" y="2381250"/>
            <a:ext cx="12715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006600"/>
                </a:solidFill>
              </a:rPr>
              <a:t>DFA for L</a:t>
            </a:r>
            <a:endParaRPr lang="en-US"/>
          </a:p>
        </p:txBody>
      </p:sp>
      <p:sp>
        <p:nvSpPr>
          <p:cNvPr id="36884" name="Line 31"/>
          <p:cNvSpPr>
            <a:spLocks noChangeShapeType="1"/>
          </p:cNvSpPr>
          <p:nvPr/>
        </p:nvSpPr>
        <p:spPr bwMode="auto">
          <a:xfrm>
            <a:off x="24384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85" name="Freeform 52"/>
          <p:cNvSpPr>
            <a:spLocks/>
          </p:cNvSpPr>
          <p:nvPr/>
        </p:nvSpPr>
        <p:spPr bwMode="auto">
          <a:xfrm>
            <a:off x="4953000" y="3535363"/>
            <a:ext cx="522288" cy="23812"/>
          </a:xfrm>
          <a:custGeom>
            <a:avLst/>
            <a:gdLst>
              <a:gd name="T0" fmla="*/ 0 w 522514"/>
              <a:gd name="T1" fmla="*/ 20753 h 24047"/>
              <a:gd name="T2" fmla="*/ 173046 w 522514"/>
              <a:gd name="T3" fmla="*/ 11359 h 24047"/>
              <a:gd name="T4" fmla="*/ 281199 w 522514"/>
              <a:gd name="T5" fmla="*/ 1963 h 24047"/>
              <a:gd name="T6" fmla="*/ 346091 w 522514"/>
              <a:gd name="T7" fmla="*/ 20753 h 24047"/>
              <a:gd name="T8" fmla="*/ 519133 w 522514"/>
              <a:gd name="T9" fmla="*/ 20753 h 240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2514"/>
              <a:gd name="T16" fmla="*/ 0 h 24047"/>
              <a:gd name="T17" fmla="*/ 522514 w 522514"/>
              <a:gd name="T18" fmla="*/ 24047 h 240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2514" h="24047">
                <a:moveTo>
                  <a:pt x="0" y="24047"/>
                </a:moveTo>
                <a:lnTo>
                  <a:pt x="174171" y="13161"/>
                </a:lnTo>
                <a:cubicBezTo>
                  <a:pt x="210531" y="10364"/>
                  <a:pt x="246633" y="0"/>
                  <a:pt x="283029" y="2275"/>
                </a:cubicBezTo>
                <a:cubicBezTo>
                  <a:pt x="305933" y="3707"/>
                  <a:pt x="325394" y="24047"/>
                  <a:pt x="348343" y="24047"/>
                </a:cubicBezTo>
                <a:lnTo>
                  <a:pt x="522514" y="24047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36886" name="Freeform 53"/>
          <p:cNvSpPr>
            <a:spLocks/>
          </p:cNvSpPr>
          <p:nvPr/>
        </p:nvSpPr>
        <p:spPr bwMode="auto">
          <a:xfrm>
            <a:off x="3200400" y="3482975"/>
            <a:ext cx="598488" cy="46038"/>
          </a:xfrm>
          <a:custGeom>
            <a:avLst/>
            <a:gdLst>
              <a:gd name="T0" fmla="*/ 0 w 522514"/>
              <a:gd name="T1" fmla="*/ 777907542 h 24047"/>
              <a:gd name="T2" fmla="*/ 1529187 w 522514"/>
              <a:gd name="T3" fmla="*/ 425753343 h 24047"/>
              <a:gd name="T4" fmla="*/ 2484929 w 522514"/>
              <a:gd name="T5" fmla="*/ 73588148 h 24047"/>
              <a:gd name="T6" fmla="*/ 3058381 w 522514"/>
              <a:gd name="T7" fmla="*/ 777907542 h 24047"/>
              <a:gd name="T8" fmla="*/ 4587560 w 522514"/>
              <a:gd name="T9" fmla="*/ 777907542 h 2404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22514"/>
              <a:gd name="T16" fmla="*/ 0 h 24047"/>
              <a:gd name="T17" fmla="*/ 522514 w 522514"/>
              <a:gd name="T18" fmla="*/ 24047 h 2404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22514" h="24047">
                <a:moveTo>
                  <a:pt x="0" y="24047"/>
                </a:moveTo>
                <a:lnTo>
                  <a:pt x="174171" y="13161"/>
                </a:lnTo>
                <a:cubicBezTo>
                  <a:pt x="210531" y="10364"/>
                  <a:pt x="246633" y="0"/>
                  <a:pt x="283029" y="2275"/>
                </a:cubicBezTo>
                <a:cubicBezTo>
                  <a:pt x="305933" y="3707"/>
                  <a:pt x="325394" y="24047"/>
                  <a:pt x="348343" y="24047"/>
                </a:cubicBezTo>
                <a:lnTo>
                  <a:pt x="522514" y="24047"/>
                </a:lnTo>
              </a:path>
            </a:pathLst>
          </a:custGeom>
          <a:solidFill>
            <a:schemeClr val="bg1"/>
          </a:solidFill>
          <a:ln w="9525" cap="flat" cmpd="sng" algn="ctr">
            <a:solidFill>
              <a:schemeClr val="tx1"/>
            </a:solidFill>
            <a:prstDash val="dash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5" name="TextBox 54"/>
          <p:cNvSpPr txBox="1">
            <a:spLocks noChangeArrowheads="1"/>
          </p:cNvSpPr>
          <p:nvPr/>
        </p:nvSpPr>
        <p:spPr bwMode="auto">
          <a:xfrm>
            <a:off x="914400" y="5638800"/>
            <a:ext cx="792321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US"/>
              <a:t> Build a new FA that simulates h(a) for every symbol a transition in </a:t>
            </a:r>
            <a:br>
              <a:rPr lang="en-US"/>
            </a:br>
            <a:r>
              <a:rPr lang="en-US"/>
              <a:t>		the above DFA</a:t>
            </a:r>
          </a:p>
          <a:p>
            <a:pPr>
              <a:buFontTx/>
              <a:buChar char="-"/>
            </a:pPr>
            <a:r>
              <a:rPr lang="en-US"/>
              <a:t> The resulting FA may or may not be a DFA, but will be a FA for h(L)</a:t>
            </a:r>
          </a:p>
        </p:txBody>
      </p:sp>
      <p:sp>
        <p:nvSpPr>
          <p:cNvPr id="56" name="Line Callout 2 55"/>
          <p:cNvSpPr>
            <a:spLocks/>
          </p:cNvSpPr>
          <p:nvPr/>
        </p:nvSpPr>
        <p:spPr bwMode="auto">
          <a:xfrm>
            <a:off x="6324600" y="1905000"/>
            <a:ext cx="2590800" cy="16764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82630"/>
              <a:gd name="adj6" fmla="val -76500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/>
              <a:t>Replace every </a:t>
            </a:r>
            <a:r>
              <a:rPr lang="en-US" u="sng"/>
              <a:t>edge</a:t>
            </a:r>
            <a:r>
              <a:rPr lang="en-US"/>
              <a:t> “a” by </a:t>
            </a:r>
            <a:br>
              <a:rPr lang="en-US"/>
            </a:br>
            <a:r>
              <a:rPr lang="en-US"/>
              <a:t>a </a:t>
            </a:r>
            <a:r>
              <a:rPr lang="en-US" u="sng"/>
              <a:t>path </a:t>
            </a:r>
            <a:r>
              <a:rPr lang="en-US"/>
              <a:t>labeled h(a) </a:t>
            </a:r>
            <a:br>
              <a:rPr lang="en-US"/>
            </a:br>
            <a:r>
              <a:rPr lang="en-US"/>
              <a:t>in the new DFA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0" y="152400"/>
            <a:ext cx="6645275" cy="40005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Given a DFA for L, how to convert it into an FA for h(L)?</a:t>
            </a:r>
          </a:p>
        </p:txBody>
      </p:sp>
      <p:grpSp>
        <p:nvGrpSpPr>
          <p:cNvPr id="3" name="Group 31"/>
          <p:cNvGrpSpPr>
            <a:grpSpLocks/>
          </p:cNvGrpSpPr>
          <p:nvPr/>
        </p:nvGrpSpPr>
        <p:grpSpPr bwMode="auto">
          <a:xfrm>
            <a:off x="4202113" y="3592513"/>
            <a:ext cx="522287" cy="447675"/>
            <a:chOff x="4201886" y="3592286"/>
            <a:chExt cx="522490" cy="448675"/>
          </a:xfrm>
        </p:grpSpPr>
        <p:sp>
          <p:nvSpPr>
            <p:cNvPr id="36891" name="Freeform 29"/>
            <p:cNvSpPr>
              <a:spLocks/>
            </p:cNvSpPr>
            <p:nvPr/>
          </p:nvSpPr>
          <p:spPr bwMode="auto">
            <a:xfrm>
              <a:off x="4201886" y="3592286"/>
              <a:ext cx="402771" cy="184764"/>
            </a:xfrm>
            <a:custGeom>
              <a:avLst/>
              <a:gdLst>
                <a:gd name="T0" fmla="*/ 0 w 402771"/>
                <a:gd name="T1" fmla="*/ 0 h 184764"/>
                <a:gd name="T2" fmla="*/ 10885 w 402771"/>
                <a:gd name="T3" fmla="*/ 32657 h 184764"/>
                <a:gd name="T4" fmla="*/ 87085 w 402771"/>
                <a:gd name="T5" fmla="*/ 87085 h 184764"/>
                <a:gd name="T6" fmla="*/ 119743 w 402771"/>
                <a:gd name="T7" fmla="*/ 76200 h 184764"/>
                <a:gd name="T8" fmla="*/ 174171 w 402771"/>
                <a:gd name="T9" fmla="*/ 152400 h 184764"/>
                <a:gd name="T10" fmla="*/ 217714 w 402771"/>
                <a:gd name="T11" fmla="*/ 76200 h 184764"/>
                <a:gd name="T12" fmla="*/ 239485 w 402771"/>
                <a:gd name="T13" fmla="*/ 108857 h 184764"/>
                <a:gd name="T14" fmla="*/ 272143 w 402771"/>
                <a:gd name="T15" fmla="*/ 163285 h 184764"/>
                <a:gd name="T16" fmla="*/ 293914 w 402771"/>
                <a:gd name="T17" fmla="*/ 97971 h 184764"/>
                <a:gd name="T18" fmla="*/ 370114 w 402771"/>
                <a:gd name="T19" fmla="*/ 163285 h 184764"/>
                <a:gd name="T20" fmla="*/ 402771 w 402771"/>
                <a:gd name="T21" fmla="*/ 76200 h 18476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02771"/>
                <a:gd name="T34" fmla="*/ 0 h 184764"/>
                <a:gd name="T35" fmla="*/ 402771 w 402771"/>
                <a:gd name="T36" fmla="*/ 184764 h 18476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02771" h="184764">
                  <a:moveTo>
                    <a:pt x="0" y="0"/>
                  </a:moveTo>
                  <a:cubicBezTo>
                    <a:pt x="3628" y="10886"/>
                    <a:pt x="4216" y="23320"/>
                    <a:pt x="10885" y="32657"/>
                  </a:cubicBezTo>
                  <a:cubicBezTo>
                    <a:pt x="43170" y="77857"/>
                    <a:pt x="45784" y="73319"/>
                    <a:pt x="87085" y="87085"/>
                  </a:cubicBezTo>
                  <a:cubicBezTo>
                    <a:pt x="97971" y="83457"/>
                    <a:pt x="108710" y="79352"/>
                    <a:pt x="119743" y="76200"/>
                  </a:cubicBezTo>
                  <a:cubicBezTo>
                    <a:pt x="191356" y="55739"/>
                    <a:pt x="162035" y="55316"/>
                    <a:pt x="174171" y="152400"/>
                  </a:cubicBezTo>
                  <a:cubicBezTo>
                    <a:pt x="277567" y="117934"/>
                    <a:pt x="109150" y="184764"/>
                    <a:pt x="217714" y="76200"/>
                  </a:cubicBezTo>
                  <a:cubicBezTo>
                    <a:pt x="226965" y="66949"/>
                    <a:pt x="233634" y="97155"/>
                    <a:pt x="239485" y="108857"/>
                  </a:cubicBezTo>
                  <a:cubicBezTo>
                    <a:pt x="267746" y="165379"/>
                    <a:pt x="229619" y="120763"/>
                    <a:pt x="272143" y="163285"/>
                  </a:cubicBezTo>
                  <a:cubicBezTo>
                    <a:pt x="279400" y="141514"/>
                    <a:pt x="277687" y="81744"/>
                    <a:pt x="293914" y="97971"/>
                  </a:cubicBezTo>
                  <a:cubicBezTo>
                    <a:pt x="346708" y="150765"/>
                    <a:pt x="320378" y="130128"/>
                    <a:pt x="370114" y="163285"/>
                  </a:cubicBezTo>
                  <a:cubicBezTo>
                    <a:pt x="381900" y="68999"/>
                    <a:pt x="351746" y="76200"/>
                    <a:pt x="402771" y="76200"/>
                  </a:cubicBezTo>
                </a:path>
              </a:pathLst>
            </a:custGeom>
            <a:noFill/>
            <a:ln w="9525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892" name="Text Box 23"/>
            <p:cNvSpPr txBox="1">
              <a:spLocks noChangeArrowheads="1"/>
            </p:cNvSpPr>
            <p:nvPr/>
          </p:nvSpPr>
          <p:spPr bwMode="auto">
            <a:xfrm>
              <a:off x="4267200" y="3763962"/>
              <a:ext cx="457176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>
                  <a:solidFill>
                    <a:srgbClr val="C00000"/>
                  </a:solidFill>
                </a:rPr>
                <a:t>h(a)</a:t>
              </a:r>
              <a:endParaRPr lang="en-US">
                <a:solidFill>
                  <a:srgbClr val="C0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998F54-2C8C-432D-90F3-1574F1D0845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Inverse homomorphism</a:t>
            </a:r>
          </a:p>
        </p:txBody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/>
              <a:t>Let h: ∑---&gt;T*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Let M be a language over alphabet T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/>
              <a:t>h</a:t>
            </a:r>
            <a:r>
              <a:rPr lang="en-US" sz="2800" baseline="30000"/>
              <a:t>-1</a:t>
            </a:r>
            <a:r>
              <a:rPr lang="en-US" sz="2800"/>
              <a:t>(M) = {w | w </a:t>
            </a:r>
            <a:r>
              <a:rPr lang="en-US" sz="2800">
                <a:sym typeface="Symbol" pitchFamily="28" charset="2"/>
              </a:rPr>
              <a:t> </a:t>
            </a:r>
            <a:r>
              <a:rPr lang="en-US" sz="2800"/>
              <a:t>∑* s.t., h(w) </a:t>
            </a:r>
            <a:r>
              <a:rPr lang="en-US" sz="2800">
                <a:sym typeface="Symbol" pitchFamily="28" charset="2"/>
              </a:rPr>
              <a:t> </a:t>
            </a:r>
            <a:r>
              <a:rPr lang="en-US" sz="2800"/>
              <a:t>M }</a:t>
            </a:r>
          </a:p>
          <a:p>
            <a:pPr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 sz="2800" i="1" u="sng">
                <a:solidFill>
                  <a:srgbClr val="FF0000"/>
                </a:solidFill>
              </a:rPr>
              <a:t>Claim:</a:t>
            </a:r>
            <a:r>
              <a:rPr lang="en-US" sz="2800" i="1">
                <a:solidFill>
                  <a:srgbClr val="FF0000"/>
                </a:solidFill>
              </a:rPr>
              <a:t> If M is regular, then so is h</a:t>
            </a:r>
            <a:r>
              <a:rPr lang="en-US" sz="2800" i="1" baseline="30000">
                <a:solidFill>
                  <a:srgbClr val="FF0000"/>
                </a:solidFill>
              </a:rPr>
              <a:t>-1</a:t>
            </a:r>
            <a:r>
              <a:rPr lang="en-US" sz="2800" i="1">
                <a:solidFill>
                  <a:srgbClr val="FF0000"/>
                </a:solidFill>
              </a:rPr>
              <a:t>(M)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/>
              <a:t>Proof: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Let A be a DFA for 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Construct another DFA A’ which encodes h</a:t>
            </a:r>
            <a:r>
              <a:rPr lang="en-US" sz="2400" baseline="30000"/>
              <a:t>-1</a:t>
            </a:r>
            <a:r>
              <a:rPr lang="en-US" sz="2400"/>
              <a:t>(M)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/>
              <a:t>A’ is an exact replica of A, except that its transition functions are s.t. for any input symbol </a:t>
            </a:r>
            <a:r>
              <a:rPr lang="en-US" sz="2400" i="1"/>
              <a:t>a</a:t>
            </a:r>
            <a:r>
              <a:rPr lang="en-US" sz="2400"/>
              <a:t> in ∑, A’ will simulate </a:t>
            </a:r>
            <a:r>
              <a:rPr lang="en-US" sz="2400" i="1"/>
              <a:t>h(a) </a:t>
            </a:r>
            <a:r>
              <a:rPr lang="en-US" sz="2400"/>
              <a:t>in A. </a:t>
            </a:r>
          </a:p>
          <a:p>
            <a:pPr lvl="2" eaLnBrk="1" hangingPunct="1">
              <a:lnSpc>
                <a:spcPct val="90000"/>
              </a:lnSpc>
            </a:pPr>
            <a:r>
              <a:rPr lang="el-GR" sz="2000">
                <a:solidFill>
                  <a:srgbClr val="993300"/>
                </a:solidFill>
                <a:latin typeface="Lucida Grande" pitchFamily="28" charset="0"/>
                <a:cs typeface="Tahoma" pitchFamily="28" charset="0"/>
              </a:rPr>
              <a:t>δ(p,a) = δ(p,h(a))</a:t>
            </a:r>
            <a:r>
              <a:rPr lang="en-US" sz="2000"/>
              <a:t> </a:t>
            </a:r>
          </a:p>
        </p:txBody>
      </p:sp>
      <p:grpSp>
        <p:nvGrpSpPr>
          <p:cNvPr id="37893" name="Group 6"/>
          <p:cNvGrpSpPr>
            <a:grpSpLocks/>
          </p:cNvGrpSpPr>
          <p:nvPr/>
        </p:nvGrpSpPr>
        <p:grpSpPr bwMode="auto">
          <a:xfrm>
            <a:off x="3352800" y="6172200"/>
            <a:ext cx="152400" cy="76200"/>
            <a:chOff x="192" y="3744"/>
            <a:chExt cx="192" cy="48"/>
          </a:xfrm>
        </p:grpSpPr>
        <p:sp>
          <p:nvSpPr>
            <p:cNvPr id="37896" name="Line 4"/>
            <p:cNvSpPr>
              <a:spLocks noChangeShapeType="1"/>
            </p:cNvSpPr>
            <p:nvPr/>
          </p:nvSpPr>
          <p:spPr bwMode="auto">
            <a:xfrm flipV="1">
              <a:off x="192" y="3744"/>
              <a:ext cx="96" cy="48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897" name="Line 5"/>
            <p:cNvSpPr>
              <a:spLocks noChangeShapeType="1"/>
            </p:cNvSpPr>
            <p:nvPr/>
          </p:nvSpPr>
          <p:spPr bwMode="auto">
            <a:xfrm>
              <a:off x="288" y="3744"/>
              <a:ext cx="96" cy="48"/>
            </a:xfrm>
            <a:prstGeom prst="line">
              <a:avLst/>
            </a:prstGeom>
            <a:noFill/>
            <a:ln w="9525">
              <a:solidFill>
                <a:srgbClr val="99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184900" y="152400"/>
            <a:ext cx="2959100" cy="1016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500"/>
              <a:t>The set of strings in ∑* </a:t>
            </a:r>
            <a:br>
              <a:rPr lang="en-US" sz="1500"/>
            </a:br>
            <a:r>
              <a:rPr lang="en-US" sz="1500"/>
              <a:t>whose homomorphic translation </a:t>
            </a:r>
            <a:br>
              <a:rPr lang="en-US" sz="1500"/>
            </a:br>
            <a:r>
              <a:rPr lang="en-US" sz="1500"/>
              <a:t>results in the strings of M </a:t>
            </a:r>
          </a:p>
          <a:p>
            <a:endParaRPr lang="en-US" sz="1500"/>
          </a:p>
        </p:txBody>
      </p:sp>
      <p:sp>
        <p:nvSpPr>
          <p:cNvPr id="10" name="TextBox 9"/>
          <p:cNvSpPr txBox="1"/>
          <p:nvPr/>
        </p:nvSpPr>
        <p:spPr>
          <a:xfrm>
            <a:off x="0" y="152400"/>
            <a:ext cx="5519738" cy="3381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Given a DFA for M, how to convert it into an FA for h</a:t>
            </a:r>
            <a:r>
              <a:rPr lang="en-US" sz="1600" baseline="30000" dirty="0"/>
              <a:t>-1</a:t>
            </a:r>
            <a:r>
              <a:rPr lang="en-US" sz="1600" dirty="0"/>
              <a:t>(M)?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7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379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379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379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37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3379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 build="p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Content Placeholder 44"/>
          <p:cNvSpPr>
            <a:spLocks noGrp="1"/>
          </p:cNvSpPr>
          <p:nvPr>
            <p:ph idx="1"/>
          </p:nvPr>
        </p:nvSpPr>
        <p:spPr>
          <a:xfrm>
            <a:off x="685800" y="1828800"/>
            <a:ext cx="8229600" cy="426692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US" dirty="0"/>
              <a:t>Regular languages are closed under: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Complement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Concatenation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Union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Intersection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Reverse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Difference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 err="1"/>
              <a:t>Kleene</a:t>
            </a:r>
            <a:r>
              <a:rPr lang="en-US" sz="2261" dirty="0"/>
              <a:t> closure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Homomorphism</a:t>
            </a:r>
          </a:p>
          <a:p>
            <a:pPr marL="695767">
              <a:lnSpc>
                <a:spcPct val="150000"/>
              </a:lnSpc>
              <a:spcBef>
                <a:spcPts val="0"/>
              </a:spcBef>
            </a:pPr>
            <a:r>
              <a:rPr lang="en-US" sz="2261" dirty="0"/>
              <a:t>Inverse homomorphism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F8A5D-B60F-493B-A993-A550CB71A274}" type="datetime1">
              <a:rPr lang="en-US" smtClean="0"/>
              <a:t>8/28/2025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1371600" y="447261"/>
            <a:ext cx="7772400" cy="72887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79513" tIns="39757" rIns="79513" bIns="39757" rtlCol="0" anchor="ctr">
            <a:noAutofit/>
          </a:bodyPr>
          <a:lstStyle/>
          <a:p>
            <a:pPr>
              <a:spcBef>
                <a:spcPct val="0"/>
              </a:spcBef>
              <a:defRPr/>
            </a:pPr>
            <a:r>
              <a:rPr lang="en-US" sz="2783" dirty="0"/>
              <a:t>Closure Properties of Regular Languages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23CE201-5FDD-438C-A21E-F54DBFDDB47D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3891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Decision properties of regular languages</a:t>
            </a:r>
          </a:p>
        </p:txBody>
      </p:sp>
      <p:sp>
        <p:nvSpPr>
          <p:cNvPr id="38916" name="Rounded Rectangle 4"/>
          <p:cNvSpPr>
            <a:spLocks noChangeArrowheads="1"/>
          </p:cNvSpPr>
          <p:nvPr/>
        </p:nvSpPr>
        <p:spPr bwMode="auto">
          <a:xfrm>
            <a:off x="3276600" y="4248150"/>
            <a:ext cx="1676400" cy="1371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Decision problem solver</a:t>
            </a:r>
          </a:p>
        </p:txBody>
      </p:sp>
      <p:cxnSp>
        <p:nvCxnSpPr>
          <p:cNvPr id="38917" name="Straight Arrow Connector 6"/>
          <p:cNvCxnSpPr>
            <a:cxnSpLocks noChangeShapeType="1"/>
            <a:endCxn id="38916" idx="1"/>
          </p:cNvCxnSpPr>
          <p:nvPr/>
        </p:nvCxnSpPr>
        <p:spPr bwMode="auto">
          <a:xfrm>
            <a:off x="2514600" y="4933950"/>
            <a:ext cx="762000" cy="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8918" name="TextBox 7"/>
          <p:cNvSpPr txBox="1">
            <a:spLocks noChangeArrowheads="1"/>
          </p:cNvSpPr>
          <p:nvPr/>
        </p:nvSpPr>
        <p:spPr bwMode="auto">
          <a:xfrm>
            <a:off x="1905000" y="4552950"/>
            <a:ext cx="1452563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Input</a:t>
            </a:r>
            <a:br>
              <a:rPr lang="en-US"/>
            </a:br>
            <a:r>
              <a:rPr lang="en-US"/>
              <a:t>(generally</a:t>
            </a:r>
            <a:br>
              <a:rPr lang="en-US"/>
            </a:br>
            <a:r>
              <a:rPr lang="en-US"/>
              <a:t>a question)</a:t>
            </a:r>
          </a:p>
        </p:txBody>
      </p:sp>
      <p:cxnSp>
        <p:nvCxnSpPr>
          <p:cNvPr id="38919" name="Straight Arrow Connector 9"/>
          <p:cNvCxnSpPr>
            <a:cxnSpLocks noChangeShapeType="1"/>
          </p:cNvCxnSpPr>
          <p:nvPr/>
        </p:nvCxnSpPr>
        <p:spPr bwMode="auto">
          <a:xfrm flipV="1">
            <a:off x="4953000" y="4324350"/>
            <a:ext cx="68580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38920" name="Straight Arrow Connector 11"/>
          <p:cNvCxnSpPr>
            <a:cxnSpLocks noChangeShapeType="1"/>
          </p:cNvCxnSpPr>
          <p:nvPr/>
        </p:nvCxnSpPr>
        <p:spPr bwMode="auto">
          <a:xfrm>
            <a:off x="5029200" y="5162550"/>
            <a:ext cx="685800" cy="381000"/>
          </a:xfrm>
          <a:prstGeom prst="straightConnector1">
            <a:avLst/>
          </a:prstGeom>
          <a:noFill/>
          <a:ln w="9525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38921" name="TextBox 12"/>
          <p:cNvSpPr txBox="1">
            <a:spLocks noChangeArrowheads="1"/>
          </p:cNvSpPr>
          <p:nvPr/>
        </p:nvSpPr>
        <p:spPr bwMode="auto">
          <a:xfrm>
            <a:off x="5867400" y="4095750"/>
            <a:ext cx="603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Yes</a:t>
            </a:r>
          </a:p>
        </p:txBody>
      </p:sp>
      <p:sp>
        <p:nvSpPr>
          <p:cNvPr id="38922" name="TextBox 13"/>
          <p:cNvSpPr txBox="1">
            <a:spLocks noChangeArrowheads="1"/>
          </p:cNvSpPr>
          <p:nvPr/>
        </p:nvSpPr>
        <p:spPr bwMode="auto">
          <a:xfrm>
            <a:off x="5943600" y="5314950"/>
            <a:ext cx="5127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</a:t>
            </a:r>
          </a:p>
        </p:txBody>
      </p:sp>
      <p:sp>
        <p:nvSpPr>
          <p:cNvPr id="38923" name="TextBox 14"/>
          <p:cNvSpPr txBox="1">
            <a:spLocks noChangeArrowheads="1"/>
          </p:cNvSpPr>
          <p:nvPr/>
        </p:nvSpPr>
        <p:spPr bwMode="auto">
          <a:xfrm>
            <a:off x="762000" y="3505200"/>
            <a:ext cx="44735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Any “decision problem” looks like this: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78B7595-3EBC-40DF-9795-AC8AE813221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Membership question</a:t>
            </a:r>
          </a:p>
        </p:txBody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u="sng"/>
              <a:t>Decision Problem:</a:t>
            </a:r>
            <a:r>
              <a:rPr lang="en-US"/>
              <a:t> Given L, is w in L?</a:t>
            </a:r>
          </a:p>
          <a:p>
            <a:pPr eaLnBrk="1" hangingPunct="1"/>
            <a:r>
              <a:rPr lang="en-US" u="sng"/>
              <a:t>Possible answers:</a:t>
            </a:r>
            <a:r>
              <a:rPr lang="en-US"/>
              <a:t> Yes or No</a:t>
            </a:r>
          </a:p>
          <a:p>
            <a:pPr eaLnBrk="1" hangingPunct="1"/>
            <a:r>
              <a:rPr lang="en-US" u="sng"/>
              <a:t>Approach:</a:t>
            </a:r>
            <a:endParaRPr lang="en-US"/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Build a DFA for L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Input w to the DFA</a:t>
            </a:r>
          </a:p>
          <a:p>
            <a:pPr marL="971550" lvl="1" indent="-514350" eaLnBrk="1" hangingPunct="1">
              <a:buFont typeface="Arial" charset="0"/>
              <a:buAutoNum type="arabicPeriod"/>
            </a:pPr>
            <a:r>
              <a:rPr lang="en-US"/>
              <a:t>If the DFA ends in an accepting state, then yes; otherwise no.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EB1D0C79-B5D5-4915-8742-BB762AFD1137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09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Emptiness test</a:t>
            </a:r>
          </a:p>
        </p:txBody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u="sng"/>
              <a:t>Decision Problem: </a:t>
            </a:r>
            <a:r>
              <a:rPr lang="en-US" sz="2800"/>
              <a:t>Is L=Ø ?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u="sng"/>
              <a:t>Approach:</a:t>
            </a:r>
            <a:endParaRPr lang="en-US" sz="2800"/>
          </a:p>
          <a:p>
            <a:pPr marL="914400" lvl="1" indent="-457200" eaLnBrk="1" hangingPunct="1">
              <a:lnSpc>
                <a:spcPct val="90000"/>
              </a:lnSpc>
              <a:buFont typeface="Wingdings" pitchFamily="28" charset="2"/>
              <a:buNone/>
            </a:pPr>
            <a:r>
              <a:rPr lang="en-US" sz="2400"/>
              <a:t>On a DFA for L: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/>
              <a:t>From the start state, run a </a:t>
            </a:r>
            <a:r>
              <a:rPr lang="en-US" sz="2400" i="1"/>
              <a:t>reachability </a:t>
            </a:r>
            <a:r>
              <a:rPr lang="en-US" sz="2400"/>
              <a:t>test, which returns:</a:t>
            </a:r>
          </a:p>
          <a:p>
            <a:pPr marL="1371600" lvl="2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000" u="sng"/>
              <a:t>success:</a:t>
            </a:r>
            <a:r>
              <a:rPr lang="en-US" sz="2000"/>
              <a:t> if there is at least one final state that is reachable from the start state</a:t>
            </a:r>
          </a:p>
          <a:p>
            <a:pPr marL="1371600" lvl="2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000" u="sng"/>
              <a:t>failure:</a:t>
            </a:r>
            <a:r>
              <a:rPr lang="en-US" sz="2000"/>
              <a:t>  otherwise</a:t>
            </a:r>
          </a:p>
          <a:p>
            <a:pPr marL="914400" lvl="1" indent="-4572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sz="2400"/>
              <a:t>L=Ø if and only if the reachability test fails</a:t>
            </a:r>
          </a:p>
          <a:p>
            <a:pPr eaLnBrk="1" hangingPunct="1">
              <a:lnSpc>
                <a:spcPct val="90000"/>
              </a:lnSpc>
            </a:pPr>
            <a:endParaRPr lang="en-US" sz="2800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5943600"/>
            <a:ext cx="4657725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to implement the reachability test?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4499" grpId="0" build="p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0BFC76A-BCD4-4BB8-ACEC-7ED34B0D1B39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Finiteness</a:t>
            </a:r>
          </a:p>
        </p:txBody>
      </p:sp>
      <p:sp>
        <p:nvSpPr>
          <p:cNvPr id="23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017713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u="sng" dirty="0"/>
              <a:t>Decision Problem:</a:t>
            </a:r>
            <a:r>
              <a:rPr lang="en-US" sz="2400" dirty="0"/>
              <a:t> Is L finite or infinite?</a:t>
            </a:r>
          </a:p>
          <a:p>
            <a:pPr eaLnBrk="1" hangingPunct="1">
              <a:defRPr/>
            </a:pPr>
            <a:r>
              <a:rPr lang="en-US" sz="2400" u="sng" dirty="0"/>
              <a:t>Approach:</a:t>
            </a:r>
          </a:p>
          <a:p>
            <a:pPr marL="914400" lvl="1" indent="-457200" eaLnBrk="1" hangingPunct="1">
              <a:buFont typeface="Wingdings" pitchFamily="28" charset="2"/>
              <a:buNone/>
              <a:defRPr/>
            </a:pPr>
            <a:r>
              <a:rPr lang="en-US" sz="2000" dirty="0"/>
              <a:t>On a DFA for L: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sz="2000" dirty="0"/>
              <a:t>Remove all states unreachable from the start state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sz="2000" dirty="0"/>
              <a:t>Remove all states that cannot lead to any accepting state.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sz="2000" dirty="0"/>
              <a:t>After removal, check for cycles in the resulting FA</a:t>
            </a:r>
          </a:p>
          <a:p>
            <a:pPr marL="914400" lvl="1" indent="-457200" eaLnBrk="1" hangingPunct="1">
              <a:buFont typeface="+mj-lt"/>
              <a:buAutoNum type="arabicPeriod"/>
              <a:defRPr/>
            </a:pPr>
            <a:r>
              <a:rPr lang="en-US" sz="2000" dirty="0"/>
              <a:t>L is finite if there are no cycles; otherwise it is infinite</a:t>
            </a:r>
          </a:p>
          <a:p>
            <a:pPr eaLnBrk="1" hangingPunct="1">
              <a:defRPr/>
            </a:pPr>
            <a:r>
              <a:rPr lang="en-US" sz="2400" dirty="0"/>
              <a:t>Another approach</a:t>
            </a:r>
          </a:p>
          <a:p>
            <a:pPr lvl="1" eaLnBrk="1" hangingPunct="1">
              <a:defRPr/>
            </a:pPr>
            <a:r>
              <a:rPr lang="en-US" sz="2000" dirty="0"/>
              <a:t>Build a regular expression and look for </a:t>
            </a:r>
            <a:r>
              <a:rPr lang="en-US" sz="2000" dirty="0" err="1"/>
              <a:t>Kleene</a:t>
            </a:r>
            <a:r>
              <a:rPr lang="en-US" sz="2000" dirty="0"/>
              <a:t> closure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09600" y="5943600"/>
            <a:ext cx="3986213" cy="40005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How to implement steps 2 and 3?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23" grpId="0" build="p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Finiteness test - examples</a:t>
            </a:r>
          </a:p>
        </p:txBody>
      </p:sp>
      <p:sp>
        <p:nvSpPr>
          <p:cNvPr id="43011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CDE13ED-A22D-42D5-A392-C1E6BA744C06}" type="slidenum">
              <a:rPr lang="en-US" smtClean="0"/>
              <a:pPr/>
              <a:t>22</a:t>
            </a:fld>
            <a:endParaRPr lang="en-US"/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143000" y="4114800"/>
            <a:ext cx="5781675" cy="2471738"/>
            <a:chOff x="1143000" y="4324290"/>
            <a:chExt cx="5781263" cy="2472154"/>
          </a:xfrm>
        </p:grpSpPr>
        <p:grpSp>
          <p:nvGrpSpPr>
            <p:cNvPr id="43032" name="Group 12"/>
            <p:cNvGrpSpPr>
              <a:grpSpLocks/>
            </p:cNvGrpSpPr>
            <p:nvPr/>
          </p:nvGrpSpPr>
          <p:grpSpPr bwMode="auto">
            <a:xfrm>
              <a:off x="1143000" y="4324290"/>
              <a:ext cx="5781263" cy="2236736"/>
              <a:chOff x="1143000" y="4324290"/>
              <a:chExt cx="5781263" cy="2236736"/>
            </a:xfrm>
          </p:grpSpPr>
          <p:pic>
            <p:nvPicPr>
              <p:cNvPr id="43035" name="Picture 2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447801" y="4676775"/>
                <a:ext cx="5257800" cy="18842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036" name="TextBox 7"/>
              <p:cNvSpPr txBox="1">
                <a:spLocks noChangeArrowheads="1"/>
              </p:cNvSpPr>
              <p:nvPr/>
            </p:nvSpPr>
            <p:spPr bwMode="auto">
              <a:xfrm>
                <a:off x="1143000" y="4324290"/>
                <a:ext cx="5781263" cy="4001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/>
                  <a:t>Ex 2) Is the language of this DFA finite or infinite?</a:t>
                </a:r>
              </a:p>
            </p:txBody>
          </p:sp>
        </p:grpSp>
        <p:sp>
          <p:nvSpPr>
            <p:cNvPr id="43033" name="Freeform 9"/>
            <p:cNvSpPr>
              <a:spLocks/>
            </p:cNvSpPr>
            <p:nvPr/>
          </p:nvSpPr>
          <p:spPr bwMode="auto">
            <a:xfrm>
              <a:off x="4332514" y="6379029"/>
              <a:ext cx="290286" cy="328385"/>
            </a:xfrm>
            <a:custGeom>
              <a:avLst/>
              <a:gdLst>
                <a:gd name="T0" fmla="*/ 174172 w 290286"/>
                <a:gd name="T1" fmla="*/ 0 h 328385"/>
                <a:gd name="T2" fmla="*/ 261257 w 290286"/>
                <a:gd name="T3" fmla="*/ 315685 h 328385"/>
                <a:gd name="T4" fmla="*/ 0 w 290286"/>
                <a:gd name="T5" fmla="*/ 76200 h 328385"/>
                <a:gd name="T6" fmla="*/ 0 60000 65536"/>
                <a:gd name="T7" fmla="*/ 0 60000 65536"/>
                <a:gd name="T8" fmla="*/ 0 60000 65536"/>
                <a:gd name="T9" fmla="*/ 0 w 290286"/>
                <a:gd name="T10" fmla="*/ 0 h 328385"/>
                <a:gd name="T11" fmla="*/ 290286 w 290286"/>
                <a:gd name="T12" fmla="*/ 328385 h 3283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90286" h="328385">
                  <a:moveTo>
                    <a:pt x="174172" y="0"/>
                  </a:moveTo>
                  <a:cubicBezTo>
                    <a:pt x="232229" y="151492"/>
                    <a:pt x="290286" y="302985"/>
                    <a:pt x="261257" y="315685"/>
                  </a:cubicBezTo>
                  <a:cubicBezTo>
                    <a:pt x="232228" y="328385"/>
                    <a:pt x="116114" y="202292"/>
                    <a:pt x="0" y="76200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034" name="TextBox 10"/>
            <p:cNvSpPr txBox="1">
              <a:spLocks noChangeArrowheads="1"/>
            </p:cNvSpPr>
            <p:nvPr/>
          </p:nvSpPr>
          <p:spPr bwMode="auto">
            <a:xfrm>
              <a:off x="4578320" y="6457890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1</a:t>
              </a:r>
            </a:p>
          </p:txBody>
        </p:sp>
      </p:grpSp>
      <p:sp>
        <p:nvSpPr>
          <p:cNvPr id="41989" name="TextBox 11"/>
          <p:cNvSpPr txBox="1">
            <a:spLocks noChangeArrowheads="1"/>
          </p:cNvSpPr>
          <p:nvPr/>
        </p:nvSpPr>
        <p:spPr bwMode="auto">
          <a:xfrm>
            <a:off x="4806950" y="5638800"/>
            <a:ext cx="298450" cy="3381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0</a:t>
            </a:r>
          </a:p>
        </p:txBody>
      </p:sp>
      <p:grpSp>
        <p:nvGrpSpPr>
          <p:cNvPr id="43014" name="Group 16"/>
          <p:cNvGrpSpPr>
            <a:grpSpLocks/>
          </p:cNvGrpSpPr>
          <p:nvPr/>
        </p:nvGrpSpPr>
        <p:grpSpPr bwMode="auto">
          <a:xfrm>
            <a:off x="-152400" y="1905000"/>
            <a:ext cx="9144000" cy="2312988"/>
            <a:chOff x="0" y="4419600"/>
            <a:chExt cx="9144000" cy="2312436"/>
          </a:xfrm>
        </p:grpSpPr>
        <p:pic>
          <p:nvPicPr>
            <p:cNvPr id="43029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447800" y="4876800"/>
              <a:ext cx="5176837" cy="18552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30" name="TextBox 5"/>
            <p:cNvSpPr txBox="1">
              <a:spLocks noChangeArrowheads="1"/>
            </p:cNvSpPr>
            <p:nvPr/>
          </p:nvSpPr>
          <p:spPr bwMode="auto">
            <a:xfrm>
              <a:off x="1143000" y="4552890"/>
              <a:ext cx="578126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Ex 1) Is the language of this DFA finite or infinite?</a:t>
              </a:r>
            </a:p>
          </p:txBody>
        </p:sp>
        <p:cxnSp>
          <p:nvCxnSpPr>
            <p:cNvPr id="43031" name="Straight Connector 15"/>
            <p:cNvCxnSpPr>
              <a:cxnSpLocks noChangeShapeType="1"/>
            </p:cNvCxnSpPr>
            <p:nvPr/>
          </p:nvCxnSpPr>
          <p:spPr bwMode="auto">
            <a:xfrm>
              <a:off x="0" y="4419600"/>
              <a:ext cx="9144000" cy="76200"/>
            </a:xfrm>
            <a:prstGeom prst="line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6121400" y="2895600"/>
            <a:ext cx="50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248400" y="5029200"/>
            <a:ext cx="736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X</a:t>
            </a:r>
          </a:p>
        </p:txBody>
      </p:sp>
      <p:grpSp>
        <p:nvGrpSpPr>
          <p:cNvPr id="43017" name="Group 24"/>
          <p:cNvGrpSpPr>
            <a:grpSpLocks/>
          </p:cNvGrpSpPr>
          <p:nvPr/>
        </p:nvGrpSpPr>
        <p:grpSpPr bwMode="auto">
          <a:xfrm>
            <a:off x="2514600" y="3352800"/>
            <a:ext cx="1447800" cy="762000"/>
            <a:chOff x="2514600" y="3352800"/>
            <a:chExt cx="1447800" cy="762000"/>
          </a:xfrm>
        </p:grpSpPr>
        <p:sp>
          <p:nvSpPr>
            <p:cNvPr id="43024" name="Oval 16"/>
            <p:cNvSpPr>
              <a:spLocks noChangeArrowheads="1"/>
            </p:cNvSpPr>
            <p:nvPr/>
          </p:nvSpPr>
          <p:spPr bwMode="auto">
            <a:xfrm>
              <a:off x="2743200" y="3657600"/>
              <a:ext cx="457200" cy="457200"/>
            </a:xfrm>
            <a:prstGeom prst="ellipse">
              <a:avLst/>
            </a:prstGeom>
            <a:noFill/>
            <a:ln w="317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1000"/>
                <a:t>q</a:t>
              </a:r>
              <a:r>
                <a:rPr lang="en-US" sz="1000" baseline="-25000"/>
                <a:t>6</a:t>
              </a:r>
            </a:p>
          </p:txBody>
        </p:sp>
        <p:cxnSp>
          <p:nvCxnSpPr>
            <p:cNvPr id="43025" name="Straight Arrow Connector 18"/>
            <p:cNvCxnSpPr>
              <a:cxnSpLocks noChangeShapeType="1"/>
              <a:stCxn id="43024" idx="1"/>
            </p:cNvCxnSpPr>
            <p:nvPr/>
          </p:nvCxnSpPr>
          <p:spPr bwMode="auto">
            <a:xfrm flipH="1" flipV="1">
              <a:off x="2590800" y="3352800"/>
              <a:ext cx="219355" cy="371755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cxnSp>
          <p:nvCxnSpPr>
            <p:cNvPr id="43026" name="Straight Arrow Connector 20"/>
            <p:cNvCxnSpPr>
              <a:cxnSpLocks noChangeShapeType="1"/>
              <a:stCxn id="43024" idx="6"/>
            </p:cNvCxnSpPr>
            <p:nvPr/>
          </p:nvCxnSpPr>
          <p:spPr bwMode="auto">
            <a:xfrm>
              <a:off x="3200400" y="3886200"/>
              <a:ext cx="762000" cy="76200"/>
            </a:xfrm>
            <a:prstGeom prst="straightConnector1">
              <a:avLst/>
            </a:prstGeom>
            <a:noFill/>
            <a:ln w="952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  <p:sp>
          <p:nvSpPr>
            <p:cNvPr id="43027" name="TextBox 22"/>
            <p:cNvSpPr txBox="1">
              <a:spLocks noChangeArrowheads="1"/>
            </p:cNvSpPr>
            <p:nvPr/>
          </p:nvSpPr>
          <p:spPr bwMode="auto">
            <a:xfrm>
              <a:off x="2514600" y="3505200"/>
              <a:ext cx="2840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0</a:t>
              </a:r>
            </a:p>
          </p:txBody>
        </p:sp>
        <p:sp>
          <p:nvSpPr>
            <p:cNvPr id="43028" name="TextBox 23"/>
            <p:cNvSpPr txBox="1">
              <a:spLocks noChangeArrowheads="1"/>
            </p:cNvSpPr>
            <p:nvPr/>
          </p:nvSpPr>
          <p:spPr bwMode="auto">
            <a:xfrm>
              <a:off x="3352800" y="3657600"/>
              <a:ext cx="284052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/>
                <a:t>1</a:t>
              </a: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209800" y="3581400"/>
            <a:ext cx="508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15200" y="3200400"/>
            <a:ext cx="996950" cy="40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FINITE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239000" y="5029200"/>
            <a:ext cx="1254125" cy="4000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dirty="0"/>
              <a:t>INFINITE</a:t>
            </a:r>
          </a:p>
        </p:txBody>
      </p: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4724400" y="5410200"/>
            <a:ext cx="2819400" cy="798513"/>
            <a:chOff x="4724400" y="5410200"/>
            <a:chExt cx="2819400" cy="798982"/>
          </a:xfrm>
        </p:grpSpPr>
        <p:cxnSp>
          <p:nvCxnSpPr>
            <p:cNvPr id="43022" name="Straight Arrow Connector 29"/>
            <p:cNvCxnSpPr>
              <a:cxnSpLocks noChangeShapeType="1"/>
            </p:cNvCxnSpPr>
            <p:nvPr/>
          </p:nvCxnSpPr>
          <p:spPr bwMode="auto">
            <a:xfrm flipH="1">
              <a:off x="4724400" y="5410200"/>
              <a:ext cx="2819400" cy="762000"/>
            </a:xfrm>
            <a:prstGeom prst="straightConnector1">
              <a:avLst/>
            </a:prstGeom>
            <a:noFill/>
            <a:ln w="9525" algn="ctr">
              <a:solidFill>
                <a:srgbClr val="C00000"/>
              </a:solidFill>
              <a:round/>
              <a:headEnd/>
              <a:tailEnd type="arrow" w="med" len="med"/>
            </a:ln>
          </p:spPr>
        </p:cxnSp>
        <p:sp>
          <p:nvSpPr>
            <p:cNvPr id="43023" name="TextBox 30"/>
            <p:cNvSpPr txBox="1">
              <a:spLocks noChangeArrowheads="1"/>
            </p:cNvSpPr>
            <p:nvPr/>
          </p:nvSpPr>
          <p:spPr bwMode="auto">
            <a:xfrm rot="-1023801">
              <a:off x="5896036" y="5809072"/>
              <a:ext cx="136608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due to this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9" grpId="0" animBg="1"/>
      <p:bldP spid="15" grpId="0"/>
      <p:bldP spid="16" grpId="0"/>
      <p:bldP spid="26" grpId="0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4"/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815A03E-F310-4D17-BBCA-843ECF4A28D1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4035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/>
              <a:t>Equivalence &amp; Minimization of DFAs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14BF77F4-BC3C-4E76-92C2-7E1DD57AF024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Applications of interest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Comparing two DFAs: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z="2400" dirty="0"/>
              <a:t>L(DFA</a:t>
            </a:r>
            <a:r>
              <a:rPr lang="en-US" sz="2400" baseline="-25000" dirty="0"/>
              <a:t>1</a:t>
            </a:r>
            <a:r>
              <a:rPr lang="en-US" sz="2400" dirty="0"/>
              <a:t>) == L(DFA</a:t>
            </a:r>
            <a:r>
              <a:rPr lang="en-US" sz="2400" baseline="-25000" dirty="0"/>
              <a:t>2</a:t>
            </a:r>
            <a:r>
              <a:rPr lang="en-US" sz="2400" dirty="0"/>
              <a:t>)?</a:t>
            </a:r>
          </a:p>
          <a:p>
            <a:pPr marL="914400" lvl="1" indent="-457200" eaLnBrk="1" hangingPunct="1">
              <a:lnSpc>
                <a:spcPct val="90000"/>
              </a:lnSpc>
              <a:buFont typeface="Wingdings" pitchFamily="28" charset="2"/>
              <a:buNone/>
              <a:defRPr/>
            </a:pPr>
            <a:endParaRPr lang="en-US" sz="2000" dirty="0"/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  <a:p>
            <a:pPr eaLnBrk="1" hangingPunct="1">
              <a:lnSpc>
                <a:spcPct val="90000"/>
              </a:lnSpc>
              <a:defRPr/>
            </a:pPr>
            <a:r>
              <a:rPr lang="en-US" sz="2800" dirty="0"/>
              <a:t>How to minimize a DFA?</a:t>
            </a:r>
          </a:p>
          <a:p>
            <a:pPr marL="914400" lvl="1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/>
              <a:t>Remove unreachable states</a:t>
            </a:r>
          </a:p>
          <a:p>
            <a:pPr marL="914400" lvl="1" indent="-457200" eaLnBrk="1" hangingPunct="1">
              <a:lnSpc>
                <a:spcPct val="90000"/>
              </a:lnSpc>
              <a:buFont typeface="+mj-lt"/>
              <a:buAutoNum type="arabicPeriod"/>
              <a:defRPr/>
            </a:pPr>
            <a:r>
              <a:rPr lang="en-US" sz="2400" dirty="0"/>
              <a:t>Identify &amp; condense equivalent states into one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E507E0-E639-4D1D-8692-4EAB95301A54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400"/>
              <a:t>When to call two states in a DFA “equivalent”?</a:t>
            </a:r>
          </a:p>
        </p:txBody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itchFamily="28" charset="2"/>
              <a:buNone/>
            </a:pPr>
            <a:r>
              <a:rPr lang="en-US" dirty="0"/>
              <a:t>Two states p and q are said to be </a:t>
            </a:r>
            <a:r>
              <a:rPr lang="en-US" i="1" dirty="0">
                <a:solidFill>
                  <a:srgbClr val="FF0000"/>
                </a:solidFill>
              </a:rPr>
              <a:t>equivalent </a:t>
            </a:r>
            <a:r>
              <a:rPr lang="en-US" dirty="0" err="1"/>
              <a:t>iff</a:t>
            </a:r>
            <a:r>
              <a:rPr lang="en-US" dirty="0"/>
              <a:t>: </a:t>
            </a:r>
          </a:p>
          <a:p>
            <a:pPr marL="1028700" lvl="1" indent="-571500" eaLnBrk="1" hangingPunct="1">
              <a:buFont typeface="Wingdings" pitchFamily="28" charset="2"/>
              <a:buAutoNum type="romanLcParenR"/>
            </a:pPr>
            <a:r>
              <a:rPr lang="en-US" sz="2000" dirty="0"/>
              <a:t>Any string w accepted by starting at p is also accepted by starting at q; </a:t>
            </a:r>
          </a:p>
          <a:p>
            <a:pPr marL="1028700" lvl="1" indent="-571500" eaLnBrk="1" hangingPunct="1">
              <a:buFont typeface="Wingdings" pitchFamily="28" charset="2"/>
              <a:buNone/>
            </a:pPr>
            <a:endParaRPr lang="en-US" sz="2000" dirty="0"/>
          </a:p>
          <a:p>
            <a:pPr marL="1028700" lvl="1" indent="-571500" eaLnBrk="1" hangingPunct="1">
              <a:buFont typeface="Wingdings" pitchFamily="28" charset="2"/>
              <a:buNone/>
            </a:pPr>
            <a:endParaRPr lang="en-US" sz="2000" dirty="0"/>
          </a:p>
          <a:p>
            <a:pPr marL="1028700" lvl="1" indent="-571500" eaLnBrk="1" hangingPunct="1">
              <a:buFont typeface="Wingdings" pitchFamily="28" charset="2"/>
              <a:buNone/>
            </a:pPr>
            <a:endParaRPr lang="en-US" sz="2000" dirty="0"/>
          </a:p>
          <a:p>
            <a:pPr marL="1028700" lvl="1" indent="-571500" eaLnBrk="1" hangingPunct="1">
              <a:buFont typeface="Wingdings" pitchFamily="28" charset="2"/>
              <a:buAutoNum type="romanLcParenR"/>
            </a:pPr>
            <a:r>
              <a:rPr lang="en-US" sz="2000" dirty="0"/>
              <a:t>Any string w rejected by starting at p is also rejected by starting at q.</a:t>
            </a:r>
          </a:p>
        </p:txBody>
      </p:sp>
      <p:sp>
        <p:nvSpPr>
          <p:cNvPr id="43013" name="Text Box 4"/>
          <p:cNvSpPr txBox="1">
            <a:spLocks noChangeArrowheads="1"/>
          </p:cNvSpPr>
          <p:nvPr/>
        </p:nvSpPr>
        <p:spPr bwMode="auto">
          <a:xfrm rot="-5400000">
            <a:off x="-1735137" y="4021137"/>
            <a:ext cx="4476750" cy="396875"/>
          </a:xfrm>
          <a:prstGeom prst="rect">
            <a:avLst/>
          </a:prstGeom>
          <a:solidFill>
            <a:srgbClr val="FFCC99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Past doesn’t matter - only future does!</a:t>
            </a:r>
          </a:p>
        </p:txBody>
      </p:sp>
      <p:sp>
        <p:nvSpPr>
          <p:cNvPr id="46086" name="Oval 7"/>
          <p:cNvSpPr>
            <a:spLocks noChangeArrowheads="1"/>
          </p:cNvSpPr>
          <p:nvPr/>
        </p:nvSpPr>
        <p:spPr bwMode="auto">
          <a:xfrm>
            <a:off x="4419600" y="36576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600"/>
              <a:t>p</a:t>
            </a:r>
          </a:p>
        </p:txBody>
      </p:sp>
      <p:sp>
        <p:nvSpPr>
          <p:cNvPr id="46087" name="Oval 8"/>
          <p:cNvSpPr>
            <a:spLocks noChangeArrowheads="1"/>
          </p:cNvSpPr>
          <p:nvPr/>
        </p:nvSpPr>
        <p:spPr bwMode="auto">
          <a:xfrm>
            <a:off x="4419600" y="42672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600"/>
              <a:t>q</a:t>
            </a:r>
          </a:p>
        </p:txBody>
      </p:sp>
      <p:sp>
        <p:nvSpPr>
          <p:cNvPr id="46088" name="TextBox 9"/>
          <p:cNvSpPr txBox="1">
            <a:spLocks noChangeArrowheads="1"/>
          </p:cNvSpPr>
          <p:nvPr/>
        </p:nvSpPr>
        <p:spPr bwMode="auto">
          <a:xfrm>
            <a:off x="838200" y="4114800"/>
            <a:ext cx="728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/>
              <a:t>AND</a:t>
            </a:r>
          </a:p>
        </p:txBody>
      </p:sp>
      <p:sp>
        <p:nvSpPr>
          <p:cNvPr id="46089" name="Freeform 11"/>
          <p:cNvSpPr>
            <a:spLocks/>
          </p:cNvSpPr>
          <p:nvPr/>
        </p:nvSpPr>
        <p:spPr bwMode="auto">
          <a:xfrm>
            <a:off x="4800600" y="3756025"/>
            <a:ext cx="1806575" cy="153988"/>
          </a:xfrm>
          <a:custGeom>
            <a:avLst/>
            <a:gdLst>
              <a:gd name="T0" fmla="*/ 0 w 1807029"/>
              <a:gd name="T1" fmla="*/ 76590 h 153928"/>
              <a:gd name="T2" fmla="*/ 32553 w 1807029"/>
              <a:gd name="T3" fmla="*/ 54702 h 153928"/>
              <a:gd name="T4" fmla="*/ 97646 w 1807029"/>
              <a:gd name="T5" fmla="*/ 32827 h 153928"/>
              <a:gd name="T6" fmla="*/ 249552 w 1807029"/>
              <a:gd name="T7" fmla="*/ 43764 h 153928"/>
              <a:gd name="T8" fmla="*/ 292952 w 1807029"/>
              <a:gd name="T9" fmla="*/ 76590 h 153928"/>
              <a:gd name="T10" fmla="*/ 390612 w 1807029"/>
              <a:gd name="T11" fmla="*/ 120354 h 153928"/>
              <a:gd name="T12" fmla="*/ 596764 w 1807029"/>
              <a:gd name="T13" fmla="*/ 109412 h 153928"/>
              <a:gd name="T14" fmla="*/ 629315 w 1807029"/>
              <a:gd name="T15" fmla="*/ 98466 h 153928"/>
              <a:gd name="T16" fmla="*/ 651011 w 1807029"/>
              <a:gd name="T17" fmla="*/ 76590 h 153928"/>
              <a:gd name="T18" fmla="*/ 705265 w 1807029"/>
              <a:gd name="T19" fmla="*/ 0 h 153928"/>
              <a:gd name="T20" fmla="*/ 911418 w 1807029"/>
              <a:gd name="T21" fmla="*/ 10938 h 153928"/>
              <a:gd name="T22" fmla="*/ 933116 w 1807029"/>
              <a:gd name="T23" fmla="*/ 32827 h 153928"/>
              <a:gd name="T24" fmla="*/ 965670 w 1807029"/>
              <a:gd name="T25" fmla="*/ 87528 h 153928"/>
              <a:gd name="T26" fmla="*/ 1063324 w 1807029"/>
              <a:gd name="T27" fmla="*/ 120354 h 153928"/>
              <a:gd name="T28" fmla="*/ 1367129 w 1807029"/>
              <a:gd name="T29" fmla="*/ 109412 h 153928"/>
              <a:gd name="T30" fmla="*/ 1475630 w 1807029"/>
              <a:gd name="T31" fmla="*/ 76590 h 153928"/>
              <a:gd name="T32" fmla="*/ 1508180 w 1807029"/>
              <a:gd name="T33" fmla="*/ 65647 h 153928"/>
              <a:gd name="T34" fmla="*/ 1562431 w 1807029"/>
              <a:gd name="T35" fmla="*/ 76590 h 153928"/>
              <a:gd name="T36" fmla="*/ 1605832 w 1807029"/>
              <a:gd name="T37" fmla="*/ 87528 h 153928"/>
              <a:gd name="T38" fmla="*/ 1801135 w 1807029"/>
              <a:gd name="T39" fmla="*/ 87528 h 1539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07029"/>
              <a:gd name="T61" fmla="*/ 0 h 153928"/>
              <a:gd name="T62" fmla="*/ 1807029 w 1807029"/>
              <a:gd name="T63" fmla="*/ 153928 h 1539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07029" h="153928">
                <a:moveTo>
                  <a:pt x="0" y="76200"/>
                </a:moveTo>
                <a:cubicBezTo>
                  <a:pt x="10886" y="68943"/>
                  <a:pt x="20702" y="59742"/>
                  <a:pt x="32657" y="54429"/>
                </a:cubicBezTo>
                <a:cubicBezTo>
                  <a:pt x="53628" y="45109"/>
                  <a:pt x="97971" y="32658"/>
                  <a:pt x="97971" y="32658"/>
                </a:cubicBezTo>
                <a:cubicBezTo>
                  <a:pt x="148771" y="36286"/>
                  <a:pt x="200654" y="32495"/>
                  <a:pt x="250371" y="43543"/>
                </a:cubicBezTo>
                <a:cubicBezTo>
                  <a:pt x="268082" y="47479"/>
                  <a:pt x="277687" y="68086"/>
                  <a:pt x="293914" y="76200"/>
                </a:cubicBezTo>
                <a:cubicBezTo>
                  <a:pt x="449369" y="153928"/>
                  <a:pt x="295823" y="55702"/>
                  <a:pt x="391886" y="119743"/>
                </a:cubicBezTo>
                <a:cubicBezTo>
                  <a:pt x="460829" y="116115"/>
                  <a:pt x="529959" y="115108"/>
                  <a:pt x="598714" y="108858"/>
                </a:cubicBezTo>
                <a:cubicBezTo>
                  <a:pt x="610141" y="107819"/>
                  <a:pt x="621532" y="103876"/>
                  <a:pt x="631371" y="97972"/>
                </a:cubicBezTo>
                <a:cubicBezTo>
                  <a:pt x="640172" y="92691"/>
                  <a:pt x="645886" y="83457"/>
                  <a:pt x="653143" y="76200"/>
                </a:cubicBezTo>
                <a:cubicBezTo>
                  <a:pt x="678543" y="0"/>
                  <a:pt x="653143" y="18143"/>
                  <a:pt x="707571" y="0"/>
                </a:cubicBezTo>
                <a:cubicBezTo>
                  <a:pt x="776514" y="3629"/>
                  <a:pt x="846055" y="1122"/>
                  <a:pt x="914400" y="10886"/>
                </a:cubicBezTo>
                <a:cubicBezTo>
                  <a:pt x="924560" y="12337"/>
                  <a:pt x="930891" y="23857"/>
                  <a:pt x="936171" y="32658"/>
                </a:cubicBezTo>
                <a:cubicBezTo>
                  <a:pt x="950811" y="57059"/>
                  <a:pt x="938488" y="73295"/>
                  <a:pt x="968829" y="87086"/>
                </a:cubicBezTo>
                <a:cubicBezTo>
                  <a:pt x="1000167" y="101330"/>
                  <a:pt x="1034143" y="108857"/>
                  <a:pt x="1066800" y="119743"/>
                </a:cubicBezTo>
                <a:cubicBezTo>
                  <a:pt x="1168400" y="116115"/>
                  <a:pt x="1270133" y="115200"/>
                  <a:pt x="1371600" y="108858"/>
                </a:cubicBezTo>
                <a:cubicBezTo>
                  <a:pt x="1391849" y="107592"/>
                  <a:pt x="1470832" y="79408"/>
                  <a:pt x="1480457" y="76200"/>
                </a:cubicBezTo>
                <a:lnTo>
                  <a:pt x="1513114" y="65315"/>
                </a:lnTo>
                <a:cubicBezTo>
                  <a:pt x="1531257" y="68943"/>
                  <a:pt x="1549481" y="72186"/>
                  <a:pt x="1567543" y="76200"/>
                </a:cubicBezTo>
                <a:cubicBezTo>
                  <a:pt x="1582148" y="79445"/>
                  <a:pt x="1596140" y="86407"/>
                  <a:pt x="1611086" y="87086"/>
                </a:cubicBezTo>
                <a:cubicBezTo>
                  <a:pt x="1676333" y="90052"/>
                  <a:pt x="1741715" y="87086"/>
                  <a:pt x="1807029" y="870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90" name="Oval 12"/>
          <p:cNvSpPr>
            <a:spLocks noChangeArrowheads="1"/>
          </p:cNvSpPr>
          <p:nvPr/>
        </p:nvSpPr>
        <p:spPr bwMode="auto">
          <a:xfrm>
            <a:off x="6705600" y="36576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46091" name="Oval 13"/>
          <p:cNvSpPr>
            <a:spLocks noChangeArrowheads="1"/>
          </p:cNvSpPr>
          <p:nvPr/>
        </p:nvSpPr>
        <p:spPr bwMode="auto">
          <a:xfrm>
            <a:off x="6629400" y="3581400"/>
            <a:ext cx="533400" cy="5334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2" name="Freeform 15"/>
          <p:cNvSpPr>
            <a:spLocks/>
          </p:cNvSpPr>
          <p:nvPr/>
        </p:nvSpPr>
        <p:spPr bwMode="auto">
          <a:xfrm>
            <a:off x="4837113" y="4329113"/>
            <a:ext cx="1806575" cy="153987"/>
          </a:xfrm>
          <a:custGeom>
            <a:avLst/>
            <a:gdLst>
              <a:gd name="T0" fmla="*/ 0 w 1807029"/>
              <a:gd name="T1" fmla="*/ 76577 h 153928"/>
              <a:gd name="T2" fmla="*/ 32553 w 1807029"/>
              <a:gd name="T3" fmla="*/ 54702 h 153928"/>
              <a:gd name="T4" fmla="*/ 97646 w 1807029"/>
              <a:gd name="T5" fmla="*/ 32827 h 153928"/>
              <a:gd name="T6" fmla="*/ 249552 w 1807029"/>
              <a:gd name="T7" fmla="*/ 43764 h 153928"/>
              <a:gd name="T8" fmla="*/ 292952 w 1807029"/>
              <a:gd name="T9" fmla="*/ 76577 h 153928"/>
              <a:gd name="T10" fmla="*/ 390612 w 1807029"/>
              <a:gd name="T11" fmla="*/ 120341 h 153928"/>
              <a:gd name="T12" fmla="*/ 596764 w 1807029"/>
              <a:gd name="T13" fmla="*/ 109404 h 153928"/>
              <a:gd name="T14" fmla="*/ 629315 w 1807029"/>
              <a:gd name="T15" fmla="*/ 98466 h 153928"/>
              <a:gd name="T16" fmla="*/ 651011 w 1807029"/>
              <a:gd name="T17" fmla="*/ 76577 h 153928"/>
              <a:gd name="T18" fmla="*/ 705265 w 1807029"/>
              <a:gd name="T19" fmla="*/ 0 h 153928"/>
              <a:gd name="T20" fmla="*/ 911418 w 1807029"/>
              <a:gd name="T21" fmla="*/ 10938 h 153928"/>
              <a:gd name="T22" fmla="*/ 933116 w 1807029"/>
              <a:gd name="T23" fmla="*/ 32827 h 153928"/>
              <a:gd name="T24" fmla="*/ 965670 w 1807029"/>
              <a:gd name="T25" fmla="*/ 87518 h 153928"/>
              <a:gd name="T26" fmla="*/ 1063324 w 1807029"/>
              <a:gd name="T27" fmla="*/ 120341 h 153928"/>
              <a:gd name="T28" fmla="*/ 1367129 w 1807029"/>
              <a:gd name="T29" fmla="*/ 109404 h 153928"/>
              <a:gd name="T30" fmla="*/ 1475630 w 1807029"/>
              <a:gd name="T31" fmla="*/ 76577 h 153928"/>
              <a:gd name="T32" fmla="*/ 1508180 w 1807029"/>
              <a:gd name="T33" fmla="*/ 65640 h 153928"/>
              <a:gd name="T34" fmla="*/ 1562431 w 1807029"/>
              <a:gd name="T35" fmla="*/ 76577 h 153928"/>
              <a:gd name="T36" fmla="*/ 1605832 w 1807029"/>
              <a:gd name="T37" fmla="*/ 87518 h 153928"/>
              <a:gd name="T38" fmla="*/ 1801135 w 1807029"/>
              <a:gd name="T39" fmla="*/ 87518 h 1539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07029"/>
              <a:gd name="T61" fmla="*/ 0 h 153928"/>
              <a:gd name="T62" fmla="*/ 1807029 w 1807029"/>
              <a:gd name="T63" fmla="*/ 153928 h 1539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07029" h="153928">
                <a:moveTo>
                  <a:pt x="0" y="76200"/>
                </a:moveTo>
                <a:cubicBezTo>
                  <a:pt x="10886" y="68943"/>
                  <a:pt x="20702" y="59742"/>
                  <a:pt x="32657" y="54429"/>
                </a:cubicBezTo>
                <a:cubicBezTo>
                  <a:pt x="53628" y="45109"/>
                  <a:pt x="97971" y="32658"/>
                  <a:pt x="97971" y="32658"/>
                </a:cubicBezTo>
                <a:cubicBezTo>
                  <a:pt x="148771" y="36286"/>
                  <a:pt x="200654" y="32495"/>
                  <a:pt x="250371" y="43543"/>
                </a:cubicBezTo>
                <a:cubicBezTo>
                  <a:pt x="268082" y="47479"/>
                  <a:pt x="277687" y="68086"/>
                  <a:pt x="293914" y="76200"/>
                </a:cubicBezTo>
                <a:cubicBezTo>
                  <a:pt x="449369" y="153928"/>
                  <a:pt x="295823" y="55702"/>
                  <a:pt x="391886" y="119743"/>
                </a:cubicBezTo>
                <a:cubicBezTo>
                  <a:pt x="460829" y="116115"/>
                  <a:pt x="529959" y="115108"/>
                  <a:pt x="598714" y="108858"/>
                </a:cubicBezTo>
                <a:cubicBezTo>
                  <a:pt x="610141" y="107819"/>
                  <a:pt x="621532" y="103876"/>
                  <a:pt x="631371" y="97972"/>
                </a:cubicBezTo>
                <a:cubicBezTo>
                  <a:pt x="640172" y="92691"/>
                  <a:pt x="645886" y="83457"/>
                  <a:pt x="653143" y="76200"/>
                </a:cubicBezTo>
                <a:cubicBezTo>
                  <a:pt x="678543" y="0"/>
                  <a:pt x="653143" y="18143"/>
                  <a:pt x="707571" y="0"/>
                </a:cubicBezTo>
                <a:cubicBezTo>
                  <a:pt x="776514" y="3629"/>
                  <a:pt x="846055" y="1122"/>
                  <a:pt x="914400" y="10886"/>
                </a:cubicBezTo>
                <a:cubicBezTo>
                  <a:pt x="924560" y="12337"/>
                  <a:pt x="930891" y="23857"/>
                  <a:pt x="936171" y="32658"/>
                </a:cubicBezTo>
                <a:cubicBezTo>
                  <a:pt x="950811" y="57059"/>
                  <a:pt x="938488" y="73295"/>
                  <a:pt x="968829" y="87086"/>
                </a:cubicBezTo>
                <a:cubicBezTo>
                  <a:pt x="1000167" y="101330"/>
                  <a:pt x="1034143" y="108857"/>
                  <a:pt x="1066800" y="119743"/>
                </a:cubicBezTo>
                <a:cubicBezTo>
                  <a:pt x="1168400" y="116115"/>
                  <a:pt x="1270133" y="115200"/>
                  <a:pt x="1371600" y="108858"/>
                </a:cubicBezTo>
                <a:cubicBezTo>
                  <a:pt x="1391849" y="107592"/>
                  <a:pt x="1470832" y="79408"/>
                  <a:pt x="1480457" y="76200"/>
                </a:cubicBezTo>
                <a:lnTo>
                  <a:pt x="1513114" y="65315"/>
                </a:lnTo>
                <a:cubicBezTo>
                  <a:pt x="1531257" y="68943"/>
                  <a:pt x="1549481" y="72186"/>
                  <a:pt x="1567543" y="76200"/>
                </a:cubicBezTo>
                <a:cubicBezTo>
                  <a:pt x="1582148" y="79445"/>
                  <a:pt x="1596140" y="86407"/>
                  <a:pt x="1611086" y="87086"/>
                </a:cubicBezTo>
                <a:cubicBezTo>
                  <a:pt x="1676333" y="90052"/>
                  <a:pt x="1741715" y="87086"/>
                  <a:pt x="1807029" y="870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93" name="Oval 16"/>
          <p:cNvSpPr>
            <a:spLocks noChangeArrowheads="1"/>
          </p:cNvSpPr>
          <p:nvPr/>
        </p:nvSpPr>
        <p:spPr bwMode="auto">
          <a:xfrm>
            <a:off x="6742113" y="4230688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46094" name="Oval 17"/>
          <p:cNvSpPr>
            <a:spLocks noChangeArrowheads="1"/>
          </p:cNvSpPr>
          <p:nvPr/>
        </p:nvSpPr>
        <p:spPr bwMode="auto">
          <a:xfrm>
            <a:off x="6665913" y="4154488"/>
            <a:ext cx="533400" cy="533400"/>
          </a:xfrm>
          <a:prstGeom prst="ellipse">
            <a:avLst/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TextBox 18"/>
          <p:cNvSpPr txBox="1">
            <a:spLocks noChangeArrowheads="1"/>
          </p:cNvSpPr>
          <p:nvPr/>
        </p:nvSpPr>
        <p:spPr bwMode="auto">
          <a:xfrm>
            <a:off x="5562600" y="3886200"/>
            <a:ext cx="369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6096" name="Oval 19"/>
          <p:cNvSpPr>
            <a:spLocks noChangeArrowheads="1"/>
          </p:cNvSpPr>
          <p:nvPr/>
        </p:nvSpPr>
        <p:spPr bwMode="auto">
          <a:xfrm>
            <a:off x="4459288" y="54102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600"/>
              <a:t>p</a:t>
            </a:r>
          </a:p>
        </p:txBody>
      </p:sp>
      <p:sp>
        <p:nvSpPr>
          <p:cNvPr id="46097" name="Oval 20"/>
          <p:cNvSpPr>
            <a:spLocks noChangeArrowheads="1"/>
          </p:cNvSpPr>
          <p:nvPr/>
        </p:nvSpPr>
        <p:spPr bwMode="auto">
          <a:xfrm>
            <a:off x="4459288" y="60198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r>
              <a:rPr lang="en-US" sz="1600"/>
              <a:t>q</a:t>
            </a:r>
          </a:p>
        </p:txBody>
      </p:sp>
      <p:sp>
        <p:nvSpPr>
          <p:cNvPr id="46098" name="Freeform 21"/>
          <p:cNvSpPr>
            <a:spLocks/>
          </p:cNvSpPr>
          <p:nvPr/>
        </p:nvSpPr>
        <p:spPr bwMode="auto">
          <a:xfrm>
            <a:off x="4840288" y="5508625"/>
            <a:ext cx="1806575" cy="153988"/>
          </a:xfrm>
          <a:custGeom>
            <a:avLst/>
            <a:gdLst>
              <a:gd name="T0" fmla="*/ 0 w 1807029"/>
              <a:gd name="T1" fmla="*/ 76590 h 153928"/>
              <a:gd name="T2" fmla="*/ 32553 w 1807029"/>
              <a:gd name="T3" fmla="*/ 54702 h 153928"/>
              <a:gd name="T4" fmla="*/ 97646 w 1807029"/>
              <a:gd name="T5" fmla="*/ 32827 h 153928"/>
              <a:gd name="T6" fmla="*/ 249552 w 1807029"/>
              <a:gd name="T7" fmla="*/ 43764 h 153928"/>
              <a:gd name="T8" fmla="*/ 292952 w 1807029"/>
              <a:gd name="T9" fmla="*/ 76590 h 153928"/>
              <a:gd name="T10" fmla="*/ 390612 w 1807029"/>
              <a:gd name="T11" fmla="*/ 120354 h 153928"/>
              <a:gd name="T12" fmla="*/ 596764 w 1807029"/>
              <a:gd name="T13" fmla="*/ 109412 h 153928"/>
              <a:gd name="T14" fmla="*/ 629315 w 1807029"/>
              <a:gd name="T15" fmla="*/ 98466 h 153928"/>
              <a:gd name="T16" fmla="*/ 651011 w 1807029"/>
              <a:gd name="T17" fmla="*/ 76590 h 153928"/>
              <a:gd name="T18" fmla="*/ 705265 w 1807029"/>
              <a:gd name="T19" fmla="*/ 0 h 153928"/>
              <a:gd name="T20" fmla="*/ 911418 w 1807029"/>
              <a:gd name="T21" fmla="*/ 10938 h 153928"/>
              <a:gd name="T22" fmla="*/ 933116 w 1807029"/>
              <a:gd name="T23" fmla="*/ 32827 h 153928"/>
              <a:gd name="T24" fmla="*/ 965670 w 1807029"/>
              <a:gd name="T25" fmla="*/ 87528 h 153928"/>
              <a:gd name="T26" fmla="*/ 1063324 w 1807029"/>
              <a:gd name="T27" fmla="*/ 120354 h 153928"/>
              <a:gd name="T28" fmla="*/ 1367129 w 1807029"/>
              <a:gd name="T29" fmla="*/ 109412 h 153928"/>
              <a:gd name="T30" fmla="*/ 1475630 w 1807029"/>
              <a:gd name="T31" fmla="*/ 76590 h 153928"/>
              <a:gd name="T32" fmla="*/ 1508180 w 1807029"/>
              <a:gd name="T33" fmla="*/ 65647 h 153928"/>
              <a:gd name="T34" fmla="*/ 1562431 w 1807029"/>
              <a:gd name="T35" fmla="*/ 76590 h 153928"/>
              <a:gd name="T36" fmla="*/ 1605832 w 1807029"/>
              <a:gd name="T37" fmla="*/ 87528 h 153928"/>
              <a:gd name="T38" fmla="*/ 1801135 w 1807029"/>
              <a:gd name="T39" fmla="*/ 87528 h 1539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07029"/>
              <a:gd name="T61" fmla="*/ 0 h 153928"/>
              <a:gd name="T62" fmla="*/ 1807029 w 1807029"/>
              <a:gd name="T63" fmla="*/ 153928 h 1539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07029" h="153928">
                <a:moveTo>
                  <a:pt x="0" y="76200"/>
                </a:moveTo>
                <a:cubicBezTo>
                  <a:pt x="10886" y="68943"/>
                  <a:pt x="20702" y="59742"/>
                  <a:pt x="32657" y="54429"/>
                </a:cubicBezTo>
                <a:cubicBezTo>
                  <a:pt x="53628" y="45109"/>
                  <a:pt x="97971" y="32658"/>
                  <a:pt x="97971" y="32658"/>
                </a:cubicBezTo>
                <a:cubicBezTo>
                  <a:pt x="148771" y="36286"/>
                  <a:pt x="200654" y="32495"/>
                  <a:pt x="250371" y="43543"/>
                </a:cubicBezTo>
                <a:cubicBezTo>
                  <a:pt x="268082" y="47479"/>
                  <a:pt x="277687" y="68086"/>
                  <a:pt x="293914" y="76200"/>
                </a:cubicBezTo>
                <a:cubicBezTo>
                  <a:pt x="449369" y="153928"/>
                  <a:pt x="295823" y="55702"/>
                  <a:pt x="391886" y="119743"/>
                </a:cubicBezTo>
                <a:cubicBezTo>
                  <a:pt x="460829" y="116115"/>
                  <a:pt x="529959" y="115108"/>
                  <a:pt x="598714" y="108858"/>
                </a:cubicBezTo>
                <a:cubicBezTo>
                  <a:pt x="610141" y="107819"/>
                  <a:pt x="621532" y="103876"/>
                  <a:pt x="631371" y="97972"/>
                </a:cubicBezTo>
                <a:cubicBezTo>
                  <a:pt x="640172" y="92691"/>
                  <a:pt x="645886" y="83457"/>
                  <a:pt x="653143" y="76200"/>
                </a:cubicBezTo>
                <a:cubicBezTo>
                  <a:pt x="678543" y="0"/>
                  <a:pt x="653143" y="18143"/>
                  <a:pt x="707571" y="0"/>
                </a:cubicBezTo>
                <a:cubicBezTo>
                  <a:pt x="776514" y="3629"/>
                  <a:pt x="846055" y="1122"/>
                  <a:pt x="914400" y="10886"/>
                </a:cubicBezTo>
                <a:cubicBezTo>
                  <a:pt x="924560" y="12337"/>
                  <a:pt x="930891" y="23857"/>
                  <a:pt x="936171" y="32658"/>
                </a:cubicBezTo>
                <a:cubicBezTo>
                  <a:pt x="950811" y="57059"/>
                  <a:pt x="938488" y="73295"/>
                  <a:pt x="968829" y="87086"/>
                </a:cubicBezTo>
                <a:cubicBezTo>
                  <a:pt x="1000167" y="101330"/>
                  <a:pt x="1034143" y="108857"/>
                  <a:pt x="1066800" y="119743"/>
                </a:cubicBezTo>
                <a:cubicBezTo>
                  <a:pt x="1168400" y="116115"/>
                  <a:pt x="1270133" y="115200"/>
                  <a:pt x="1371600" y="108858"/>
                </a:cubicBezTo>
                <a:cubicBezTo>
                  <a:pt x="1391849" y="107592"/>
                  <a:pt x="1470832" y="79408"/>
                  <a:pt x="1480457" y="76200"/>
                </a:cubicBezTo>
                <a:lnTo>
                  <a:pt x="1513114" y="65315"/>
                </a:lnTo>
                <a:cubicBezTo>
                  <a:pt x="1531257" y="68943"/>
                  <a:pt x="1549481" y="72186"/>
                  <a:pt x="1567543" y="76200"/>
                </a:cubicBezTo>
                <a:cubicBezTo>
                  <a:pt x="1582148" y="79445"/>
                  <a:pt x="1596140" y="86407"/>
                  <a:pt x="1611086" y="87086"/>
                </a:cubicBezTo>
                <a:cubicBezTo>
                  <a:pt x="1676333" y="90052"/>
                  <a:pt x="1741715" y="87086"/>
                  <a:pt x="1807029" y="870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Oval 22"/>
          <p:cNvSpPr>
            <a:spLocks noChangeArrowheads="1"/>
          </p:cNvSpPr>
          <p:nvPr/>
        </p:nvSpPr>
        <p:spPr bwMode="auto">
          <a:xfrm>
            <a:off x="6705600" y="5410200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46100" name="Freeform 24"/>
          <p:cNvSpPr>
            <a:spLocks/>
          </p:cNvSpPr>
          <p:nvPr/>
        </p:nvSpPr>
        <p:spPr bwMode="auto">
          <a:xfrm>
            <a:off x="4876800" y="6081713"/>
            <a:ext cx="1806575" cy="153987"/>
          </a:xfrm>
          <a:custGeom>
            <a:avLst/>
            <a:gdLst>
              <a:gd name="T0" fmla="*/ 0 w 1807029"/>
              <a:gd name="T1" fmla="*/ 76577 h 153928"/>
              <a:gd name="T2" fmla="*/ 32553 w 1807029"/>
              <a:gd name="T3" fmla="*/ 54702 h 153928"/>
              <a:gd name="T4" fmla="*/ 97646 w 1807029"/>
              <a:gd name="T5" fmla="*/ 32827 h 153928"/>
              <a:gd name="T6" fmla="*/ 249552 w 1807029"/>
              <a:gd name="T7" fmla="*/ 43764 h 153928"/>
              <a:gd name="T8" fmla="*/ 292952 w 1807029"/>
              <a:gd name="T9" fmla="*/ 76577 h 153928"/>
              <a:gd name="T10" fmla="*/ 390612 w 1807029"/>
              <a:gd name="T11" fmla="*/ 120341 h 153928"/>
              <a:gd name="T12" fmla="*/ 596764 w 1807029"/>
              <a:gd name="T13" fmla="*/ 109404 h 153928"/>
              <a:gd name="T14" fmla="*/ 629315 w 1807029"/>
              <a:gd name="T15" fmla="*/ 98466 h 153928"/>
              <a:gd name="T16" fmla="*/ 651011 w 1807029"/>
              <a:gd name="T17" fmla="*/ 76577 h 153928"/>
              <a:gd name="T18" fmla="*/ 705265 w 1807029"/>
              <a:gd name="T19" fmla="*/ 0 h 153928"/>
              <a:gd name="T20" fmla="*/ 911418 w 1807029"/>
              <a:gd name="T21" fmla="*/ 10938 h 153928"/>
              <a:gd name="T22" fmla="*/ 933116 w 1807029"/>
              <a:gd name="T23" fmla="*/ 32827 h 153928"/>
              <a:gd name="T24" fmla="*/ 965670 w 1807029"/>
              <a:gd name="T25" fmla="*/ 87518 h 153928"/>
              <a:gd name="T26" fmla="*/ 1063324 w 1807029"/>
              <a:gd name="T27" fmla="*/ 120341 h 153928"/>
              <a:gd name="T28" fmla="*/ 1367129 w 1807029"/>
              <a:gd name="T29" fmla="*/ 109404 h 153928"/>
              <a:gd name="T30" fmla="*/ 1475630 w 1807029"/>
              <a:gd name="T31" fmla="*/ 76577 h 153928"/>
              <a:gd name="T32" fmla="*/ 1508180 w 1807029"/>
              <a:gd name="T33" fmla="*/ 65640 h 153928"/>
              <a:gd name="T34" fmla="*/ 1562431 w 1807029"/>
              <a:gd name="T35" fmla="*/ 76577 h 153928"/>
              <a:gd name="T36" fmla="*/ 1605832 w 1807029"/>
              <a:gd name="T37" fmla="*/ 87518 h 153928"/>
              <a:gd name="T38" fmla="*/ 1801135 w 1807029"/>
              <a:gd name="T39" fmla="*/ 87518 h 153928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1807029"/>
              <a:gd name="T61" fmla="*/ 0 h 153928"/>
              <a:gd name="T62" fmla="*/ 1807029 w 1807029"/>
              <a:gd name="T63" fmla="*/ 153928 h 153928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1807029" h="153928">
                <a:moveTo>
                  <a:pt x="0" y="76200"/>
                </a:moveTo>
                <a:cubicBezTo>
                  <a:pt x="10886" y="68943"/>
                  <a:pt x="20702" y="59742"/>
                  <a:pt x="32657" y="54429"/>
                </a:cubicBezTo>
                <a:cubicBezTo>
                  <a:pt x="53628" y="45109"/>
                  <a:pt x="97971" y="32658"/>
                  <a:pt x="97971" y="32658"/>
                </a:cubicBezTo>
                <a:cubicBezTo>
                  <a:pt x="148771" y="36286"/>
                  <a:pt x="200654" y="32495"/>
                  <a:pt x="250371" y="43543"/>
                </a:cubicBezTo>
                <a:cubicBezTo>
                  <a:pt x="268082" y="47479"/>
                  <a:pt x="277687" y="68086"/>
                  <a:pt x="293914" y="76200"/>
                </a:cubicBezTo>
                <a:cubicBezTo>
                  <a:pt x="449369" y="153928"/>
                  <a:pt x="295823" y="55702"/>
                  <a:pt x="391886" y="119743"/>
                </a:cubicBezTo>
                <a:cubicBezTo>
                  <a:pt x="460829" y="116115"/>
                  <a:pt x="529959" y="115108"/>
                  <a:pt x="598714" y="108858"/>
                </a:cubicBezTo>
                <a:cubicBezTo>
                  <a:pt x="610141" y="107819"/>
                  <a:pt x="621532" y="103876"/>
                  <a:pt x="631371" y="97972"/>
                </a:cubicBezTo>
                <a:cubicBezTo>
                  <a:pt x="640172" y="92691"/>
                  <a:pt x="645886" y="83457"/>
                  <a:pt x="653143" y="76200"/>
                </a:cubicBezTo>
                <a:cubicBezTo>
                  <a:pt x="678543" y="0"/>
                  <a:pt x="653143" y="18143"/>
                  <a:pt x="707571" y="0"/>
                </a:cubicBezTo>
                <a:cubicBezTo>
                  <a:pt x="776514" y="3629"/>
                  <a:pt x="846055" y="1122"/>
                  <a:pt x="914400" y="10886"/>
                </a:cubicBezTo>
                <a:cubicBezTo>
                  <a:pt x="924560" y="12337"/>
                  <a:pt x="930891" y="23857"/>
                  <a:pt x="936171" y="32658"/>
                </a:cubicBezTo>
                <a:cubicBezTo>
                  <a:pt x="950811" y="57059"/>
                  <a:pt x="938488" y="73295"/>
                  <a:pt x="968829" y="87086"/>
                </a:cubicBezTo>
                <a:cubicBezTo>
                  <a:pt x="1000167" y="101330"/>
                  <a:pt x="1034143" y="108857"/>
                  <a:pt x="1066800" y="119743"/>
                </a:cubicBezTo>
                <a:cubicBezTo>
                  <a:pt x="1168400" y="116115"/>
                  <a:pt x="1270133" y="115200"/>
                  <a:pt x="1371600" y="108858"/>
                </a:cubicBezTo>
                <a:cubicBezTo>
                  <a:pt x="1391849" y="107592"/>
                  <a:pt x="1470832" y="79408"/>
                  <a:pt x="1480457" y="76200"/>
                </a:cubicBezTo>
                <a:lnTo>
                  <a:pt x="1513114" y="65315"/>
                </a:lnTo>
                <a:cubicBezTo>
                  <a:pt x="1531257" y="68943"/>
                  <a:pt x="1549481" y="72186"/>
                  <a:pt x="1567543" y="76200"/>
                </a:cubicBezTo>
                <a:cubicBezTo>
                  <a:pt x="1582148" y="79445"/>
                  <a:pt x="1596140" y="86407"/>
                  <a:pt x="1611086" y="87086"/>
                </a:cubicBezTo>
                <a:cubicBezTo>
                  <a:pt x="1676333" y="90052"/>
                  <a:pt x="1741715" y="87086"/>
                  <a:pt x="1807029" y="87086"/>
                </a:cubicBezTo>
              </a:path>
            </a:pathLst>
          </a:cu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Oval 25"/>
          <p:cNvSpPr>
            <a:spLocks noChangeArrowheads="1"/>
          </p:cNvSpPr>
          <p:nvPr/>
        </p:nvSpPr>
        <p:spPr bwMode="auto">
          <a:xfrm>
            <a:off x="6705600" y="5983288"/>
            <a:ext cx="381000" cy="381000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sz="1600"/>
          </a:p>
        </p:txBody>
      </p:sp>
      <p:sp>
        <p:nvSpPr>
          <p:cNvPr id="46102" name="TextBox 27"/>
          <p:cNvSpPr txBox="1">
            <a:spLocks noChangeArrowheads="1"/>
          </p:cNvSpPr>
          <p:nvPr/>
        </p:nvSpPr>
        <p:spPr bwMode="auto">
          <a:xfrm>
            <a:off x="5562600" y="5619750"/>
            <a:ext cx="36988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w</a:t>
            </a:r>
          </a:p>
        </p:txBody>
      </p:sp>
      <p:sp>
        <p:nvSpPr>
          <p:cNvPr id="46103" name="TextBox 22"/>
          <p:cNvSpPr txBox="1">
            <a:spLocks noChangeArrowheads="1"/>
          </p:cNvSpPr>
          <p:nvPr/>
        </p:nvSpPr>
        <p:spPr bwMode="auto">
          <a:xfrm>
            <a:off x="2057400" y="6172200"/>
            <a:ext cx="9636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ym typeface="Wingdings" pitchFamily="28" charset="2"/>
              </a:rPr>
              <a:t> </a:t>
            </a:r>
            <a:r>
              <a:rPr lang="en-US"/>
              <a:t>p</a:t>
            </a:r>
            <a:r>
              <a:rPr lang="en-US">
                <a:cs typeface="Arial" charset="0"/>
              </a:rPr>
              <a:t>≡</a:t>
            </a:r>
            <a:r>
              <a:rPr lang="en-US"/>
              <a:t>q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032A802B-44DF-49C5-9C6C-B38F536C84E8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47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Computing equivalent states in a DFA</a:t>
            </a:r>
          </a:p>
        </p:txBody>
      </p:sp>
      <p:sp>
        <p:nvSpPr>
          <p:cNvPr id="47108" name="Oval 4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47109" name="Line 6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Oval 7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47111" name="Line 8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2" name="Oval 9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47113" name="Line 10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4" name="Oval 11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5" name="Oval 12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47116" name="Line 13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17" name="Oval 14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47118" name="Oval 15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47119" name="Line 16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0" name="Oval 17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47121" name="Line 18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2" name="Oval 20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47123" name="Line 21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4" name="Line 22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5" name="Line 23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6" name="Line 24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7" name="Line 25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8" name="Freeform 26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29" name="Freeform 27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30" name="Freeform 28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31" name="Freeform 29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32" name="Freeform 31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33" name="Text Box 32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34" name="Text Box 33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35" name="Text Box 34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36" name="Text Box 35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37" name="Text Box 37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38" name="Text Box 38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39" name="Text Box 39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40" name="Line 40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41" name="Text Box 41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42" name="Text Box 42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3" name="Text Box 43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4" name="Text Box 44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5" name="Text Box 45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6" name="Text Box 46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7" name="Text Box 47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8" name="Text Box 48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7149" name="Text Box 49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7150" name="Text Box 50"/>
          <p:cNvSpPr txBox="1">
            <a:spLocks noChangeArrowheads="1"/>
          </p:cNvSpPr>
          <p:nvPr/>
        </p:nvSpPr>
        <p:spPr bwMode="auto">
          <a:xfrm>
            <a:off x="3856038" y="1219200"/>
            <a:ext cx="54196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 dirty="0"/>
              <a:t>Table Filling Algorithm (</a:t>
            </a:r>
            <a:r>
              <a:rPr lang="en-IN" b="0" i="0" dirty="0" err="1">
                <a:solidFill>
                  <a:srgbClr val="0A0A0A"/>
                </a:solidFill>
                <a:effectLst/>
                <a:latin typeface="Google Sans"/>
              </a:rPr>
              <a:t>Myhill-Nerode</a:t>
            </a:r>
            <a:r>
              <a:rPr lang="en-IN" b="0" i="0" dirty="0">
                <a:solidFill>
                  <a:srgbClr val="0A0A0A"/>
                </a:solidFill>
                <a:effectLst/>
                <a:latin typeface="Google Sans"/>
              </a:rPr>
              <a:t> Theorem)</a:t>
            </a:r>
            <a:endParaRPr lang="en-US" u="sng" dirty="0"/>
          </a:p>
        </p:txBody>
      </p:sp>
      <p:sp>
        <p:nvSpPr>
          <p:cNvPr id="47151" name="Rectangle 51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39123" name="Group 531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39126" name="Text Box 534"/>
          <p:cNvSpPr txBox="1">
            <a:spLocks noChangeArrowheads="1"/>
          </p:cNvSpPr>
          <p:nvPr/>
        </p:nvSpPr>
        <p:spPr bwMode="auto">
          <a:xfrm>
            <a:off x="228600" y="4419600"/>
            <a:ext cx="6923088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None/>
            </a:pPr>
            <a:r>
              <a:rPr lang="en-US" sz="1400" u="sng" dirty="0"/>
              <a:t>Pass #0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Mark  accepting states ≠ non-accepting states  </a:t>
            </a:r>
          </a:p>
          <a:p>
            <a:pPr marL="457200" indent="-457200">
              <a:buFont typeface="Arial" charset="0"/>
              <a:buNone/>
            </a:pPr>
            <a:r>
              <a:rPr lang="en-US" sz="1400" u="sng" dirty="0"/>
              <a:t>Pass #1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Compare every pair of states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Distinguish by one symbol transition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Mark = or ≠ or blank(</a:t>
            </a:r>
            <a:r>
              <a:rPr lang="en-US" sz="1400" dirty="0" err="1"/>
              <a:t>tbd</a:t>
            </a:r>
            <a:r>
              <a:rPr lang="en-US" sz="1400" dirty="0"/>
              <a:t>)</a:t>
            </a:r>
          </a:p>
          <a:p>
            <a:pPr marL="457200" indent="-457200">
              <a:buFont typeface="Arial" charset="0"/>
              <a:buNone/>
            </a:pPr>
            <a:r>
              <a:rPr lang="en-US" sz="1400" u="sng" dirty="0"/>
              <a:t>Pass #2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Compare every pair of states</a:t>
            </a:r>
          </a:p>
          <a:p>
            <a:pPr marL="914400" lvl="1" indent="-457200">
              <a:buFont typeface="Arial" charset="0"/>
              <a:buAutoNum type="arabicPeriod"/>
            </a:pPr>
            <a:r>
              <a:rPr lang="en-US" sz="1400" dirty="0"/>
              <a:t>Distinguish by up to two symbol transitions (until different or same or </a:t>
            </a:r>
            <a:r>
              <a:rPr lang="en-US" sz="1400" dirty="0" err="1"/>
              <a:t>tbd</a:t>
            </a:r>
            <a:r>
              <a:rPr lang="en-US" sz="1400" dirty="0"/>
              <a:t>) </a:t>
            </a:r>
          </a:p>
          <a:p>
            <a:pPr marL="457200" indent="-457200">
              <a:buFont typeface="Arial" charset="0"/>
              <a:buNone/>
            </a:pPr>
            <a:r>
              <a:rPr lang="en-US" sz="1400" dirty="0"/>
              <a:t>…. </a:t>
            </a:r>
          </a:p>
          <a:p>
            <a:pPr marL="457200" indent="-457200">
              <a:buFont typeface="Arial" charset="0"/>
              <a:buNone/>
            </a:pPr>
            <a:r>
              <a:rPr lang="en-US" sz="1400" dirty="0"/>
              <a:t>(keep repeating until table complete)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1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9BCF54E-F649-4945-B35C-3BEC818CB3CD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48132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48133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4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48135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6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48137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8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9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48140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1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48142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48143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4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48145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6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48147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8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49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0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1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2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3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4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57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58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59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0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1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2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3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4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65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66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67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68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69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70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71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72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8173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8174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85743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B1CDFE76-23B1-4620-9256-46B01D981A0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491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49156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49157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49159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0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49161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2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3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49164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5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49166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49167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68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49169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0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49171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2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3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4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5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6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7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8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79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0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1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82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3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4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5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6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7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88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89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90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1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2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3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4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5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6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49197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49198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50025" name="Group 169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9299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614863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endParaRPr lang="en-US" sz="1400"/>
          </a:p>
          <a:p>
            <a:pPr marL="457200" indent="-457200">
              <a:buFont typeface="Arial" charset="0"/>
              <a:buAutoNum type="arabicPeriod"/>
            </a:pPr>
            <a:endParaRPr lang="en-US" sz="1400"/>
          </a:p>
        </p:txBody>
      </p:sp>
      <p:sp>
        <p:nvSpPr>
          <p:cNvPr id="49300" name="Line 166"/>
          <p:cNvSpPr>
            <a:spLocks noChangeShapeType="1"/>
          </p:cNvSpPr>
          <p:nvPr/>
        </p:nvSpPr>
        <p:spPr bwMode="auto">
          <a:xfrm flipV="1">
            <a:off x="7162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301" name="Line 167"/>
          <p:cNvSpPr>
            <a:spLocks noChangeShapeType="1"/>
          </p:cNvSpPr>
          <p:nvPr/>
        </p:nvSpPr>
        <p:spPr bwMode="auto">
          <a:xfrm flipV="1">
            <a:off x="4648200" y="3733800"/>
            <a:ext cx="457200" cy="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494DFCE5-34E6-48C2-BB3C-E65D6ADC4A38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0180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0181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2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0183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4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0185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6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7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0188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9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0190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0191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2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0193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4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0195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6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7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8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99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0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1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2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3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4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05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06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07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08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09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10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11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12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13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14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15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16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17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18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19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20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0221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0222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52071" name="Group 16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0323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0324" name="Line 168"/>
          <p:cNvSpPr>
            <a:spLocks noChangeShapeType="1"/>
          </p:cNvSpPr>
          <p:nvPr/>
        </p:nvSpPr>
        <p:spPr bwMode="auto">
          <a:xfrm flipV="1">
            <a:off x="5638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3BAA579-CB74-403B-B270-BDDCD24C7B02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1204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1205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1207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8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1209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0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1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1212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3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1214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1215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6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1217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18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1219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0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1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2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3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4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5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6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7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8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29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30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1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2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3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4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5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6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37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38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39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0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1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2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3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4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1245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1246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53999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1347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1348" name="Line 166"/>
          <p:cNvSpPr>
            <a:spLocks noChangeShapeType="1"/>
          </p:cNvSpPr>
          <p:nvPr/>
        </p:nvSpPr>
        <p:spPr bwMode="auto">
          <a:xfrm flipV="1">
            <a:off x="6019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1415EAD-6290-4C2D-94AA-1B8DF47A74F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522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2228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2229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0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2231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2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2233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4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5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2236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37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2238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2239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0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2241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2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2243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4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5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6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7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8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49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0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1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2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53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54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55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56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57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58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59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60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261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62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3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4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5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6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7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8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2269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2270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56047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2371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2372" name="Line 166"/>
          <p:cNvSpPr>
            <a:spLocks noChangeShapeType="1"/>
          </p:cNvSpPr>
          <p:nvPr/>
        </p:nvSpPr>
        <p:spPr bwMode="auto">
          <a:xfrm flipV="1">
            <a:off x="6400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D17BD7B-EE41-4AE2-831B-65E5A7351357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3252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3253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3255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6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3257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8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3260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1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3262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3263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4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3265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6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3267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8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69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0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1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2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3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4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5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6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77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78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79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0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1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2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3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4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285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86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87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88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89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90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91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92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3293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3294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58095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3395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3396" name="Line 166"/>
          <p:cNvSpPr>
            <a:spLocks noChangeShapeType="1"/>
          </p:cNvSpPr>
          <p:nvPr/>
        </p:nvSpPr>
        <p:spPr bwMode="auto">
          <a:xfrm flipV="1">
            <a:off x="6781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640D3CC5-9F64-48EB-AF5E-E5FAAB0EF8FD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542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4276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4277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8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4279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0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4281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2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3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4284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5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4286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4287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88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4289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0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4291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2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3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5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6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7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8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99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0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1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02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3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4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5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6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7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08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309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10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1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2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3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4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5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6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4317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4318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60143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4419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4420" name="Line 166"/>
          <p:cNvSpPr>
            <a:spLocks noChangeShapeType="1"/>
          </p:cNvSpPr>
          <p:nvPr/>
        </p:nvSpPr>
        <p:spPr bwMode="auto">
          <a:xfrm flipV="1">
            <a:off x="7543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7341B62-09EF-4CAB-B5BB-E6AC21E5442F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5300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5301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5303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4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5305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6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5308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9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5310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5311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2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5313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4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5315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6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7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8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19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0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1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2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3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4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25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26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27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28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29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30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31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32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33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34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35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36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37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38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39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40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5341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5342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62191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5443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4732338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Look 1- hop away for distinguishing states or strings</a:t>
            </a:r>
          </a:p>
        </p:txBody>
      </p:sp>
      <p:sp>
        <p:nvSpPr>
          <p:cNvPr id="55444" name="Line 166"/>
          <p:cNvSpPr>
            <a:spLocks noChangeShapeType="1"/>
          </p:cNvSpPr>
          <p:nvPr/>
        </p:nvSpPr>
        <p:spPr bwMode="auto">
          <a:xfrm flipV="1">
            <a:off x="7924800" y="5410200"/>
            <a:ext cx="0" cy="304800"/>
          </a:xfrm>
          <a:prstGeom prst="line">
            <a:avLst/>
          </a:prstGeom>
          <a:noFill/>
          <a:ln w="9525">
            <a:solidFill>
              <a:schemeClr val="folHlink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F0A7EB8-A1C1-449F-A754-ABCBABBE78DD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6324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6325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6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6327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28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6329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0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1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6332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3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6334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6335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6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6337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38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6339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0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1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2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3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4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5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6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7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8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49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50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1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2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3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4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5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6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357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58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59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0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1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2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3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4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6365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6366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64363" name="Group 171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467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5664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Pass 1: </a:t>
            </a:r>
            <a:br>
              <a:rPr lang="en-US" sz="1400"/>
            </a:br>
            <a:r>
              <a:rPr lang="en-US" sz="1400"/>
              <a:t>	Look 1- hop away for distinguishing states or strings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Pass 2:</a:t>
            </a:r>
          </a:p>
          <a:p>
            <a:pPr marL="914400" lvl="1" indent="-457200"/>
            <a:r>
              <a:rPr lang="en-US" sz="1400"/>
              <a:t>	Look 1-hop away again for distinguishing states or strings</a:t>
            </a:r>
          </a:p>
          <a:p>
            <a:pPr marL="914400" lvl="1" indent="-457200"/>
            <a:r>
              <a:rPr lang="en-US" sz="1400"/>
              <a:t>continue…. 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F2E69FDE-CD6C-4BA2-B7DB-199DAFAD7ADF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7348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7349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7351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2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7353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4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5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7356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57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7358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7359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0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7361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2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7363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4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5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6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7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8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69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0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1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2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73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74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75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76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77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78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79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80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81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82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3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4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5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6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7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8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7389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7390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64363" name="Group 171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</a:rPr>
                        <a:t>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64359" name="Text Box 167"/>
          <p:cNvSpPr txBox="1">
            <a:spLocks noChangeArrowheads="1"/>
          </p:cNvSpPr>
          <p:nvPr/>
        </p:nvSpPr>
        <p:spPr bwMode="auto">
          <a:xfrm>
            <a:off x="5715000" y="5592763"/>
            <a:ext cx="1506538" cy="10699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u="sng">
                <a:solidFill>
                  <a:schemeClr val="folHlink"/>
                </a:solidFill>
              </a:rPr>
              <a:t>Equivalences:</a:t>
            </a:r>
            <a:r>
              <a:rPr lang="en-US" sz="1600">
                <a:solidFill>
                  <a:schemeClr val="fol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A=B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C=H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D=G      </a:t>
            </a:r>
          </a:p>
        </p:txBody>
      </p:sp>
      <p:sp>
        <p:nvSpPr>
          <p:cNvPr id="50" name="Oval 49"/>
          <p:cNvSpPr>
            <a:spLocks noChangeArrowheads="1"/>
          </p:cNvSpPr>
          <p:nvPr/>
        </p:nvSpPr>
        <p:spPr bwMode="auto">
          <a:xfrm>
            <a:off x="5410200" y="2438400"/>
            <a:ext cx="457200" cy="457200"/>
          </a:xfrm>
          <a:prstGeom prst="ellipse">
            <a:avLst/>
          </a:prstGeom>
          <a:solidFill>
            <a:srgbClr val="92D050">
              <a:alpha val="43137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" name="Oval 50"/>
          <p:cNvSpPr>
            <a:spLocks noChangeArrowheads="1"/>
          </p:cNvSpPr>
          <p:nvPr/>
        </p:nvSpPr>
        <p:spPr bwMode="auto">
          <a:xfrm>
            <a:off x="6172200" y="4648200"/>
            <a:ext cx="457200" cy="457200"/>
          </a:xfrm>
          <a:prstGeom prst="ellipse">
            <a:avLst/>
          </a:prstGeom>
          <a:solidFill>
            <a:srgbClr val="92D050">
              <a:alpha val="43137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2" name="Oval 51"/>
          <p:cNvSpPr>
            <a:spLocks noChangeArrowheads="1"/>
          </p:cNvSpPr>
          <p:nvPr/>
        </p:nvSpPr>
        <p:spPr bwMode="auto">
          <a:xfrm>
            <a:off x="6553200" y="4267200"/>
            <a:ext cx="457200" cy="457200"/>
          </a:xfrm>
          <a:prstGeom prst="ellipse">
            <a:avLst/>
          </a:prstGeom>
          <a:solidFill>
            <a:srgbClr val="92D050">
              <a:alpha val="43137"/>
            </a:srgb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7495" name="Text Box 165"/>
          <p:cNvSpPr txBox="1">
            <a:spLocks noChangeArrowheads="1"/>
          </p:cNvSpPr>
          <p:nvPr/>
        </p:nvSpPr>
        <p:spPr bwMode="auto">
          <a:xfrm>
            <a:off x="228600" y="4814888"/>
            <a:ext cx="56642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sz="1400"/>
              <a:t>Mark </a:t>
            </a:r>
            <a:r>
              <a:rPr lang="en-US" sz="1400">
                <a:solidFill>
                  <a:schemeClr val="hlink"/>
                </a:solidFill>
              </a:rPr>
              <a:t>X</a:t>
            </a:r>
            <a:r>
              <a:rPr lang="en-US" sz="1400"/>
              <a:t> between accepting vs. non-accepting state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Pass 1: </a:t>
            </a:r>
            <a:br>
              <a:rPr lang="en-US" sz="1400"/>
            </a:br>
            <a:r>
              <a:rPr lang="en-US" sz="1400"/>
              <a:t>	Look 1- hop away for distinguishing states or strings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sz="1400"/>
              <a:t>Pass 2:</a:t>
            </a:r>
          </a:p>
          <a:p>
            <a:pPr marL="914400" lvl="1" indent="-457200"/>
            <a:r>
              <a:rPr lang="en-US" sz="1400"/>
              <a:t>	Look 1-hop away again for distinguishing states or strings</a:t>
            </a:r>
          </a:p>
          <a:p>
            <a:pPr marL="914400" lvl="1" indent="-457200"/>
            <a:r>
              <a:rPr lang="en-US" sz="1400"/>
              <a:t>continue….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359" grpId="0" animBg="1"/>
      <p:bldP spid="50" grpId="0" animBg="1"/>
      <p:bldP spid="51" grpId="0" animBg="1"/>
      <p:bldP spid="5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822B618-5165-4E97-B0C1-ED3928CBBD54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- step by step</a:t>
            </a:r>
          </a:p>
        </p:txBody>
      </p:sp>
      <p:sp>
        <p:nvSpPr>
          <p:cNvPr id="58372" name="Oval 3"/>
          <p:cNvSpPr>
            <a:spLocks noChangeArrowheads="1"/>
          </p:cNvSpPr>
          <p:nvPr/>
        </p:nvSpPr>
        <p:spPr bwMode="auto">
          <a:xfrm>
            <a:off x="1295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58373" name="Line 4"/>
          <p:cNvSpPr>
            <a:spLocks noChangeShapeType="1"/>
          </p:cNvSpPr>
          <p:nvPr/>
        </p:nvSpPr>
        <p:spPr bwMode="auto">
          <a:xfrm>
            <a:off x="914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4" name="Oval 5"/>
          <p:cNvSpPr>
            <a:spLocks noChangeArrowheads="1"/>
          </p:cNvSpPr>
          <p:nvPr/>
        </p:nvSpPr>
        <p:spPr bwMode="auto">
          <a:xfrm>
            <a:off x="2057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58375" name="Line 6"/>
          <p:cNvSpPr>
            <a:spLocks noChangeShapeType="1"/>
          </p:cNvSpPr>
          <p:nvPr/>
        </p:nvSpPr>
        <p:spPr bwMode="auto">
          <a:xfrm>
            <a:off x="1600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6" name="Oval 7"/>
          <p:cNvSpPr>
            <a:spLocks noChangeArrowheads="1"/>
          </p:cNvSpPr>
          <p:nvPr/>
        </p:nvSpPr>
        <p:spPr bwMode="auto">
          <a:xfrm>
            <a:off x="2895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58377" name="Line 8"/>
          <p:cNvSpPr>
            <a:spLocks noChangeShapeType="1"/>
          </p:cNvSpPr>
          <p:nvPr/>
        </p:nvSpPr>
        <p:spPr bwMode="auto">
          <a:xfrm>
            <a:off x="2362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8" name="Oval 9"/>
          <p:cNvSpPr>
            <a:spLocks noChangeArrowheads="1"/>
          </p:cNvSpPr>
          <p:nvPr/>
        </p:nvSpPr>
        <p:spPr bwMode="auto">
          <a:xfrm>
            <a:off x="2819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9" name="Oval 10"/>
          <p:cNvSpPr>
            <a:spLocks noChangeArrowheads="1"/>
          </p:cNvSpPr>
          <p:nvPr/>
        </p:nvSpPr>
        <p:spPr bwMode="auto">
          <a:xfrm>
            <a:off x="37338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G</a:t>
            </a:r>
          </a:p>
        </p:txBody>
      </p:sp>
      <p:sp>
        <p:nvSpPr>
          <p:cNvPr id="58380" name="Line 11"/>
          <p:cNvSpPr>
            <a:spLocks noChangeShapeType="1"/>
          </p:cNvSpPr>
          <p:nvPr/>
        </p:nvSpPr>
        <p:spPr bwMode="auto">
          <a:xfrm flipH="1">
            <a:off x="32766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1" name="Oval 12"/>
          <p:cNvSpPr>
            <a:spLocks noChangeArrowheads="1"/>
          </p:cNvSpPr>
          <p:nvPr/>
        </p:nvSpPr>
        <p:spPr bwMode="auto">
          <a:xfrm>
            <a:off x="1295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B</a:t>
            </a:r>
          </a:p>
        </p:txBody>
      </p:sp>
      <p:sp>
        <p:nvSpPr>
          <p:cNvPr id="58382" name="Oval 13"/>
          <p:cNvSpPr>
            <a:spLocks noChangeArrowheads="1"/>
          </p:cNvSpPr>
          <p:nvPr/>
        </p:nvSpPr>
        <p:spPr bwMode="auto">
          <a:xfrm>
            <a:off x="2057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58383" name="Line 14"/>
          <p:cNvSpPr>
            <a:spLocks noChangeShapeType="1"/>
          </p:cNvSpPr>
          <p:nvPr/>
        </p:nvSpPr>
        <p:spPr bwMode="auto">
          <a:xfrm>
            <a:off x="1600200" y="3810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4" name="Oval 15"/>
          <p:cNvSpPr>
            <a:spLocks noChangeArrowheads="1"/>
          </p:cNvSpPr>
          <p:nvPr/>
        </p:nvSpPr>
        <p:spPr bwMode="auto">
          <a:xfrm>
            <a:off x="2895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58385" name="Line 16"/>
          <p:cNvSpPr>
            <a:spLocks noChangeShapeType="1"/>
          </p:cNvSpPr>
          <p:nvPr/>
        </p:nvSpPr>
        <p:spPr bwMode="auto">
          <a:xfrm>
            <a:off x="2362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6" name="Oval 17"/>
          <p:cNvSpPr>
            <a:spLocks noChangeArrowheads="1"/>
          </p:cNvSpPr>
          <p:nvPr/>
        </p:nvSpPr>
        <p:spPr bwMode="auto">
          <a:xfrm>
            <a:off x="37338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H</a:t>
            </a:r>
          </a:p>
        </p:txBody>
      </p:sp>
      <p:sp>
        <p:nvSpPr>
          <p:cNvPr id="58387" name="Line 18"/>
          <p:cNvSpPr>
            <a:spLocks noChangeShapeType="1"/>
          </p:cNvSpPr>
          <p:nvPr/>
        </p:nvSpPr>
        <p:spPr bwMode="auto">
          <a:xfrm flipH="1">
            <a:off x="32004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8" name="Line 19"/>
          <p:cNvSpPr>
            <a:spLocks noChangeShapeType="1"/>
          </p:cNvSpPr>
          <p:nvPr/>
        </p:nvSpPr>
        <p:spPr bwMode="auto">
          <a:xfrm>
            <a:off x="1524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89" name="Line 20"/>
          <p:cNvSpPr>
            <a:spLocks noChangeShapeType="1"/>
          </p:cNvSpPr>
          <p:nvPr/>
        </p:nvSpPr>
        <p:spPr bwMode="auto">
          <a:xfrm flipV="1">
            <a:off x="2286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0" name="Line 21"/>
          <p:cNvSpPr>
            <a:spLocks noChangeShapeType="1"/>
          </p:cNvSpPr>
          <p:nvPr/>
        </p:nvSpPr>
        <p:spPr bwMode="auto">
          <a:xfrm>
            <a:off x="2286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1" name="Line 22"/>
          <p:cNvSpPr>
            <a:spLocks noChangeShapeType="1"/>
          </p:cNvSpPr>
          <p:nvPr/>
        </p:nvSpPr>
        <p:spPr bwMode="auto">
          <a:xfrm flipH="1">
            <a:off x="31242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2" name="Freeform 23"/>
          <p:cNvSpPr>
            <a:spLocks/>
          </p:cNvSpPr>
          <p:nvPr/>
        </p:nvSpPr>
        <p:spPr bwMode="auto">
          <a:xfrm>
            <a:off x="1524000" y="3962400"/>
            <a:ext cx="1447800" cy="304800"/>
          </a:xfrm>
          <a:custGeom>
            <a:avLst/>
            <a:gdLst>
              <a:gd name="T0" fmla="*/ 2147483647 w 912"/>
              <a:gd name="T1" fmla="*/ 0 h 192"/>
              <a:gd name="T2" fmla="*/ 2147483647 w 912"/>
              <a:gd name="T3" fmla="*/ 2147483647 h 192"/>
              <a:gd name="T4" fmla="*/ 0 w 912"/>
              <a:gd name="T5" fmla="*/ 0 h 192"/>
              <a:gd name="T6" fmla="*/ 0 60000 65536"/>
              <a:gd name="T7" fmla="*/ 0 60000 65536"/>
              <a:gd name="T8" fmla="*/ 0 60000 65536"/>
              <a:gd name="T9" fmla="*/ 0 w 912"/>
              <a:gd name="T10" fmla="*/ 0 h 192"/>
              <a:gd name="T11" fmla="*/ 912 w 912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92">
                <a:moveTo>
                  <a:pt x="912" y="0"/>
                </a:moveTo>
                <a:cubicBezTo>
                  <a:pt x="724" y="96"/>
                  <a:pt x="536" y="192"/>
                  <a:pt x="384" y="192"/>
                </a:cubicBezTo>
                <a:cubicBezTo>
                  <a:pt x="232" y="192"/>
                  <a:pt x="116" y="96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3" name="Freeform 24"/>
          <p:cNvSpPr>
            <a:spLocks/>
          </p:cNvSpPr>
          <p:nvPr/>
        </p:nvSpPr>
        <p:spPr bwMode="auto">
          <a:xfrm>
            <a:off x="1447800" y="3962400"/>
            <a:ext cx="2286000" cy="533400"/>
          </a:xfrm>
          <a:custGeom>
            <a:avLst/>
            <a:gdLst>
              <a:gd name="T0" fmla="*/ 0 w 1440"/>
              <a:gd name="T1" fmla="*/ 0 h 336"/>
              <a:gd name="T2" fmla="*/ 2147483647 w 1440"/>
              <a:gd name="T3" fmla="*/ 2147483647 h 336"/>
              <a:gd name="T4" fmla="*/ 2147483647 w 1440"/>
              <a:gd name="T5" fmla="*/ 0 h 336"/>
              <a:gd name="T6" fmla="*/ 0 60000 65536"/>
              <a:gd name="T7" fmla="*/ 0 60000 65536"/>
              <a:gd name="T8" fmla="*/ 0 60000 65536"/>
              <a:gd name="T9" fmla="*/ 0 w 1440"/>
              <a:gd name="T10" fmla="*/ 0 h 336"/>
              <a:gd name="T11" fmla="*/ 1440 w 1440"/>
              <a:gd name="T12" fmla="*/ 336 h 3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336">
                <a:moveTo>
                  <a:pt x="0" y="0"/>
                </a:moveTo>
                <a:cubicBezTo>
                  <a:pt x="192" y="168"/>
                  <a:pt x="384" y="336"/>
                  <a:pt x="624" y="336"/>
                </a:cubicBezTo>
                <a:cubicBezTo>
                  <a:pt x="864" y="336"/>
                  <a:pt x="1152" y="168"/>
                  <a:pt x="144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4" name="Freeform 25"/>
          <p:cNvSpPr>
            <a:spLocks/>
          </p:cNvSpPr>
          <p:nvPr/>
        </p:nvSpPr>
        <p:spPr bwMode="auto">
          <a:xfrm>
            <a:off x="3022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5" name="Freeform 26"/>
          <p:cNvSpPr>
            <a:spLocks/>
          </p:cNvSpPr>
          <p:nvPr/>
        </p:nvSpPr>
        <p:spPr bwMode="auto">
          <a:xfrm>
            <a:off x="2768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6" name="Freeform 27"/>
          <p:cNvSpPr>
            <a:spLocks/>
          </p:cNvSpPr>
          <p:nvPr/>
        </p:nvSpPr>
        <p:spPr bwMode="auto">
          <a:xfrm>
            <a:off x="1447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97" name="Text Box 28"/>
          <p:cNvSpPr txBox="1">
            <a:spLocks noChangeArrowheads="1"/>
          </p:cNvSpPr>
          <p:nvPr/>
        </p:nvSpPr>
        <p:spPr bwMode="auto">
          <a:xfrm>
            <a:off x="1622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398" name="Text Box 29"/>
          <p:cNvSpPr txBox="1">
            <a:spLocks noChangeArrowheads="1"/>
          </p:cNvSpPr>
          <p:nvPr/>
        </p:nvSpPr>
        <p:spPr bwMode="auto">
          <a:xfrm>
            <a:off x="1676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399" name="Text Box 30"/>
          <p:cNvSpPr txBox="1">
            <a:spLocks noChangeArrowheads="1"/>
          </p:cNvSpPr>
          <p:nvPr/>
        </p:nvSpPr>
        <p:spPr bwMode="auto">
          <a:xfrm>
            <a:off x="1600200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0" name="Text Box 31"/>
          <p:cNvSpPr txBox="1">
            <a:spLocks noChangeArrowheads="1"/>
          </p:cNvSpPr>
          <p:nvPr/>
        </p:nvSpPr>
        <p:spPr bwMode="auto">
          <a:xfrm>
            <a:off x="2155825" y="3962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1" name="Text Box 32"/>
          <p:cNvSpPr txBox="1">
            <a:spLocks noChangeArrowheads="1"/>
          </p:cNvSpPr>
          <p:nvPr/>
        </p:nvSpPr>
        <p:spPr bwMode="auto">
          <a:xfrm>
            <a:off x="2460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2" name="Text Box 33"/>
          <p:cNvSpPr txBox="1">
            <a:spLocks noChangeArrowheads="1"/>
          </p:cNvSpPr>
          <p:nvPr/>
        </p:nvSpPr>
        <p:spPr bwMode="auto">
          <a:xfrm>
            <a:off x="3581400" y="3200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3" name="Text Box 34"/>
          <p:cNvSpPr txBox="1">
            <a:spLocks noChangeArrowheads="1"/>
          </p:cNvSpPr>
          <p:nvPr/>
        </p:nvSpPr>
        <p:spPr bwMode="auto">
          <a:xfrm>
            <a:off x="3222625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4" name="Line 35"/>
          <p:cNvSpPr>
            <a:spLocks noChangeShapeType="1"/>
          </p:cNvSpPr>
          <p:nvPr/>
        </p:nvSpPr>
        <p:spPr bwMode="auto">
          <a:xfrm flipH="1" flipV="1">
            <a:off x="3124200" y="3124200"/>
            <a:ext cx="6096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405" name="Text Box 36"/>
          <p:cNvSpPr txBox="1">
            <a:spLocks noChangeArrowheads="1"/>
          </p:cNvSpPr>
          <p:nvPr/>
        </p:nvSpPr>
        <p:spPr bwMode="auto">
          <a:xfrm>
            <a:off x="28416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06" name="Text Box 37"/>
          <p:cNvSpPr txBox="1">
            <a:spLocks noChangeArrowheads="1"/>
          </p:cNvSpPr>
          <p:nvPr/>
        </p:nvSpPr>
        <p:spPr bwMode="auto">
          <a:xfrm>
            <a:off x="19272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07" name="Text Box 38"/>
          <p:cNvSpPr txBox="1">
            <a:spLocks noChangeArrowheads="1"/>
          </p:cNvSpPr>
          <p:nvPr/>
        </p:nvSpPr>
        <p:spPr bwMode="auto">
          <a:xfrm>
            <a:off x="2384425" y="4267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08" name="Text Box 39"/>
          <p:cNvSpPr txBox="1">
            <a:spLocks noChangeArrowheads="1"/>
          </p:cNvSpPr>
          <p:nvPr/>
        </p:nvSpPr>
        <p:spPr bwMode="auto">
          <a:xfrm>
            <a:off x="32988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09" name="Text Box 40"/>
          <p:cNvSpPr txBox="1">
            <a:spLocks noChangeArrowheads="1"/>
          </p:cNvSpPr>
          <p:nvPr/>
        </p:nvSpPr>
        <p:spPr bwMode="auto">
          <a:xfrm>
            <a:off x="2917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10" name="Text Box 41"/>
          <p:cNvSpPr txBox="1">
            <a:spLocks noChangeArrowheads="1"/>
          </p:cNvSpPr>
          <p:nvPr/>
        </p:nvSpPr>
        <p:spPr bwMode="auto">
          <a:xfrm>
            <a:off x="33750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11" name="Text Box 42"/>
          <p:cNvSpPr txBox="1">
            <a:spLocks noChangeArrowheads="1"/>
          </p:cNvSpPr>
          <p:nvPr/>
        </p:nvSpPr>
        <p:spPr bwMode="auto">
          <a:xfrm>
            <a:off x="2384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12" name="Text Box 43"/>
          <p:cNvSpPr txBox="1">
            <a:spLocks noChangeArrowheads="1"/>
          </p:cNvSpPr>
          <p:nvPr/>
        </p:nvSpPr>
        <p:spPr bwMode="auto">
          <a:xfrm>
            <a:off x="2232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58413" name="Text Box 44"/>
          <p:cNvSpPr txBox="1">
            <a:spLocks noChangeArrowheads="1"/>
          </p:cNvSpPr>
          <p:nvPr/>
        </p:nvSpPr>
        <p:spPr bwMode="auto">
          <a:xfrm>
            <a:off x="2384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66286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266407" name="Oval 167"/>
          <p:cNvSpPr>
            <a:spLocks noChangeArrowheads="1"/>
          </p:cNvSpPr>
          <p:nvPr/>
        </p:nvSpPr>
        <p:spPr bwMode="auto">
          <a:xfrm>
            <a:off x="5486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A</a:t>
            </a:r>
          </a:p>
        </p:txBody>
      </p:sp>
      <p:sp>
        <p:nvSpPr>
          <p:cNvPr id="266408" name="Line 168"/>
          <p:cNvSpPr>
            <a:spLocks noChangeShapeType="1"/>
          </p:cNvSpPr>
          <p:nvPr/>
        </p:nvSpPr>
        <p:spPr bwMode="auto">
          <a:xfrm>
            <a:off x="5105400" y="2971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09" name="Oval 169"/>
          <p:cNvSpPr>
            <a:spLocks noChangeArrowheads="1"/>
          </p:cNvSpPr>
          <p:nvPr/>
        </p:nvSpPr>
        <p:spPr bwMode="auto">
          <a:xfrm>
            <a:off x="62484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C</a:t>
            </a:r>
          </a:p>
        </p:txBody>
      </p:sp>
      <p:sp>
        <p:nvSpPr>
          <p:cNvPr id="266410" name="Line 170"/>
          <p:cNvSpPr>
            <a:spLocks noChangeShapeType="1"/>
          </p:cNvSpPr>
          <p:nvPr/>
        </p:nvSpPr>
        <p:spPr bwMode="auto">
          <a:xfrm>
            <a:off x="5791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1" name="Oval 171"/>
          <p:cNvSpPr>
            <a:spLocks noChangeArrowheads="1"/>
          </p:cNvSpPr>
          <p:nvPr/>
        </p:nvSpPr>
        <p:spPr bwMode="auto">
          <a:xfrm>
            <a:off x="70866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E</a:t>
            </a:r>
          </a:p>
        </p:txBody>
      </p:sp>
      <p:sp>
        <p:nvSpPr>
          <p:cNvPr id="266412" name="Line 172"/>
          <p:cNvSpPr>
            <a:spLocks noChangeShapeType="1"/>
          </p:cNvSpPr>
          <p:nvPr/>
        </p:nvSpPr>
        <p:spPr bwMode="auto">
          <a:xfrm>
            <a:off x="6553200" y="29718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3" name="Oval 173"/>
          <p:cNvSpPr>
            <a:spLocks noChangeArrowheads="1"/>
          </p:cNvSpPr>
          <p:nvPr/>
        </p:nvSpPr>
        <p:spPr bwMode="auto">
          <a:xfrm>
            <a:off x="7010400" y="2743200"/>
            <a:ext cx="457200" cy="457200"/>
          </a:xfrm>
          <a:prstGeom prst="ellipse">
            <a:avLst/>
          </a:prstGeom>
          <a:solidFill>
            <a:schemeClr val="accent1">
              <a:alpha val="1176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17" name="Oval 177"/>
          <p:cNvSpPr>
            <a:spLocks noChangeArrowheads="1"/>
          </p:cNvSpPr>
          <p:nvPr/>
        </p:nvSpPr>
        <p:spPr bwMode="auto">
          <a:xfrm>
            <a:off x="62484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D</a:t>
            </a:r>
          </a:p>
        </p:txBody>
      </p:sp>
      <p:sp>
        <p:nvSpPr>
          <p:cNvPr id="266419" name="Oval 179"/>
          <p:cNvSpPr>
            <a:spLocks noChangeArrowheads="1"/>
          </p:cNvSpPr>
          <p:nvPr/>
        </p:nvSpPr>
        <p:spPr bwMode="auto">
          <a:xfrm>
            <a:off x="7086600" y="36576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800"/>
              <a:t>F</a:t>
            </a:r>
          </a:p>
        </p:txBody>
      </p:sp>
      <p:sp>
        <p:nvSpPr>
          <p:cNvPr id="266420" name="Line 180"/>
          <p:cNvSpPr>
            <a:spLocks noChangeShapeType="1"/>
          </p:cNvSpPr>
          <p:nvPr/>
        </p:nvSpPr>
        <p:spPr bwMode="auto">
          <a:xfrm>
            <a:off x="6553200" y="38100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3" name="Line 183"/>
          <p:cNvSpPr>
            <a:spLocks noChangeShapeType="1"/>
          </p:cNvSpPr>
          <p:nvPr/>
        </p:nvSpPr>
        <p:spPr bwMode="auto">
          <a:xfrm>
            <a:off x="5715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4" name="Line 184"/>
          <p:cNvSpPr>
            <a:spLocks noChangeShapeType="1"/>
          </p:cNvSpPr>
          <p:nvPr/>
        </p:nvSpPr>
        <p:spPr bwMode="auto">
          <a:xfrm flipV="1">
            <a:off x="6477000" y="3124200"/>
            <a:ext cx="6096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5" name="Line 185"/>
          <p:cNvSpPr>
            <a:spLocks noChangeShapeType="1"/>
          </p:cNvSpPr>
          <p:nvPr/>
        </p:nvSpPr>
        <p:spPr bwMode="auto">
          <a:xfrm>
            <a:off x="6477000" y="3124200"/>
            <a:ext cx="6858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29" name="Freeform 189"/>
          <p:cNvSpPr>
            <a:spLocks/>
          </p:cNvSpPr>
          <p:nvPr/>
        </p:nvSpPr>
        <p:spPr bwMode="auto">
          <a:xfrm>
            <a:off x="7213600" y="3886200"/>
            <a:ext cx="190500" cy="241300"/>
          </a:xfrm>
          <a:custGeom>
            <a:avLst/>
            <a:gdLst>
              <a:gd name="T0" fmla="*/ 2147483647 w 120"/>
              <a:gd name="T1" fmla="*/ 0 h 152"/>
              <a:gd name="T2" fmla="*/ 2147483647 w 120"/>
              <a:gd name="T3" fmla="*/ 2147483647 h 152"/>
              <a:gd name="T4" fmla="*/ 2147483647 w 120"/>
              <a:gd name="T5" fmla="*/ 2147483647 h 152"/>
              <a:gd name="T6" fmla="*/ 2147483647 w 120"/>
              <a:gd name="T7" fmla="*/ 2147483647 h 152"/>
              <a:gd name="T8" fmla="*/ 0 60000 65536"/>
              <a:gd name="T9" fmla="*/ 0 60000 65536"/>
              <a:gd name="T10" fmla="*/ 0 60000 65536"/>
              <a:gd name="T11" fmla="*/ 0 60000 65536"/>
              <a:gd name="T12" fmla="*/ 0 w 120"/>
              <a:gd name="T13" fmla="*/ 0 h 152"/>
              <a:gd name="T14" fmla="*/ 120 w 120"/>
              <a:gd name="T15" fmla="*/ 152 h 15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" h="152">
                <a:moveTo>
                  <a:pt x="64" y="0"/>
                </a:moveTo>
                <a:cubicBezTo>
                  <a:pt x="92" y="36"/>
                  <a:pt x="120" y="72"/>
                  <a:pt x="112" y="96"/>
                </a:cubicBezTo>
                <a:cubicBezTo>
                  <a:pt x="104" y="120"/>
                  <a:pt x="32" y="152"/>
                  <a:pt x="16" y="144"/>
                </a:cubicBezTo>
                <a:cubicBezTo>
                  <a:pt x="0" y="136"/>
                  <a:pt x="8" y="92"/>
                  <a:pt x="16" y="4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0" name="Freeform 190"/>
          <p:cNvSpPr>
            <a:spLocks/>
          </p:cNvSpPr>
          <p:nvPr/>
        </p:nvSpPr>
        <p:spPr bwMode="auto">
          <a:xfrm>
            <a:off x="6959600" y="2565400"/>
            <a:ext cx="482600" cy="177800"/>
          </a:xfrm>
          <a:custGeom>
            <a:avLst/>
            <a:gdLst>
              <a:gd name="T0" fmla="*/ 2147483647 w 304"/>
              <a:gd name="T1" fmla="*/ 2147483647 h 112"/>
              <a:gd name="T2" fmla="*/ 2147483647 w 304"/>
              <a:gd name="T3" fmla="*/ 2147483647 h 112"/>
              <a:gd name="T4" fmla="*/ 2147483647 w 304"/>
              <a:gd name="T5" fmla="*/ 2147483647 h 112"/>
              <a:gd name="T6" fmla="*/ 2147483647 w 304"/>
              <a:gd name="T7" fmla="*/ 2147483647 h 112"/>
              <a:gd name="T8" fmla="*/ 0 60000 65536"/>
              <a:gd name="T9" fmla="*/ 0 60000 65536"/>
              <a:gd name="T10" fmla="*/ 0 60000 65536"/>
              <a:gd name="T11" fmla="*/ 0 60000 65536"/>
              <a:gd name="T12" fmla="*/ 0 w 304"/>
              <a:gd name="T13" fmla="*/ 0 h 112"/>
              <a:gd name="T14" fmla="*/ 304 w 304"/>
              <a:gd name="T15" fmla="*/ 112 h 11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04" h="112">
                <a:moveTo>
                  <a:pt x="80" y="112"/>
                </a:moveTo>
                <a:cubicBezTo>
                  <a:pt x="40" y="72"/>
                  <a:pt x="0" y="32"/>
                  <a:pt x="32" y="16"/>
                </a:cubicBezTo>
                <a:cubicBezTo>
                  <a:pt x="64" y="0"/>
                  <a:pt x="240" y="0"/>
                  <a:pt x="272" y="16"/>
                </a:cubicBezTo>
                <a:cubicBezTo>
                  <a:pt x="304" y="32"/>
                  <a:pt x="264" y="72"/>
                  <a:pt x="224" y="1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1" name="Freeform 191"/>
          <p:cNvSpPr>
            <a:spLocks/>
          </p:cNvSpPr>
          <p:nvPr/>
        </p:nvSpPr>
        <p:spPr bwMode="auto">
          <a:xfrm>
            <a:off x="5638800" y="2590800"/>
            <a:ext cx="1447800" cy="228600"/>
          </a:xfrm>
          <a:custGeom>
            <a:avLst/>
            <a:gdLst>
              <a:gd name="T0" fmla="*/ 2147483647 w 912"/>
              <a:gd name="T1" fmla="*/ 2147483647 h 144"/>
              <a:gd name="T2" fmla="*/ 2147483647 w 912"/>
              <a:gd name="T3" fmla="*/ 0 h 144"/>
              <a:gd name="T4" fmla="*/ 0 w 912"/>
              <a:gd name="T5" fmla="*/ 2147483647 h 144"/>
              <a:gd name="T6" fmla="*/ 0 60000 65536"/>
              <a:gd name="T7" fmla="*/ 0 60000 65536"/>
              <a:gd name="T8" fmla="*/ 0 60000 65536"/>
              <a:gd name="T9" fmla="*/ 0 w 912"/>
              <a:gd name="T10" fmla="*/ 0 h 144"/>
              <a:gd name="T11" fmla="*/ 912 w 912"/>
              <a:gd name="T12" fmla="*/ 144 h 14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12" h="144">
                <a:moveTo>
                  <a:pt x="912" y="144"/>
                </a:moveTo>
                <a:cubicBezTo>
                  <a:pt x="748" y="72"/>
                  <a:pt x="584" y="0"/>
                  <a:pt x="432" y="0"/>
                </a:cubicBezTo>
                <a:cubicBezTo>
                  <a:pt x="280" y="0"/>
                  <a:pt x="140" y="72"/>
                  <a:pt x="0" y="1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32" name="Text Box 192"/>
          <p:cNvSpPr txBox="1">
            <a:spLocks noChangeArrowheads="1"/>
          </p:cNvSpPr>
          <p:nvPr/>
        </p:nvSpPr>
        <p:spPr bwMode="auto">
          <a:xfrm>
            <a:off x="5813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266433" name="Text Box 193"/>
          <p:cNvSpPr txBox="1">
            <a:spLocks noChangeArrowheads="1"/>
          </p:cNvSpPr>
          <p:nvPr/>
        </p:nvSpPr>
        <p:spPr bwMode="auto">
          <a:xfrm>
            <a:off x="5867400" y="3124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66436" name="Text Box 196"/>
          <p:cNvSpPr txBox="1">
            <a:spLocks noChangeArrowheads="1"/>
          </p:cNvSpPr>
          <p:nvPr/>
        </p:nvSpPr>
        <p:spPr bwMode="auto">
          <a:xfrm>
            <a:off x="6651625" y="35814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66442" name="Text Box 202"/>
          <p:cNvSpPr txBox="1">
            <a:spLocks noChangeArrowheads="1"/>
          </p:cNvSpPr>
          <p:nvPr/>
        </p:nvSpPr>
        <p:spPr bwMode="auto">
          <a:xfrm>
            <a:off x="7108825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266444" name="Text Box 204"/>
          <p:cNvSpPr txBox="1">
            <a:spLocks noChangeArrowheads="1"/>
          </p:cNvSpPr>
          <p:nvPr/>
        </p:nvSpPr>
        <p:spPr bwMode="auto">
          <a:xfrm>
            <a:off x="6575425" y="30480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266445" name="Text Box 205"/>
          <p:cNvSpPr txBox="1">
            <a:spLocks noChangeArrowheads="1"/>
          </p:cNvSpPr>
          <p:nvPr/>
        </p:nvSpPr>
        <p:spPr bwMode="auto">
          <a:xfrm>
            <a:off x="6423025" y="3276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266446" name="Text Box 206"/>
          <p:cNvSpPr txBox="1">
            <a:spLocks noChangeArrowheads="1"/>
          </p:cNvSpPr>
          <p:nvPr/>
        </p:nvSpPr>
        <p:spPr bwMode="auto">
          <a:xfrm>
            <a:off x="6575425" y="2743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66447" name="AutoShape 207"/>
          <p:cNvSpPr>
            <a:spLocks noChangeArrowheads="1"/>
          </p:cNvSpPr>
          <p:nvPr/>
        </p:nvSpPr>
        <p:spPr bwMode="auto">
          <a:xfrm>
            <a:off x="4267200" y="3200400"/>
            <a:ext cx="762000" cy="304800"/>
          </a:xfrm>
          <a:prstGeom prst="rightArrow">
            <a:avLst>
              <a:gd name="adj1" fmla="val 50000"/>
              <a:gd name="adj2" fmla="val 625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" name="Group 211"/>
          <p:cNvGrpSpPr>
            <a:grpSpLocks/>
          </p:cNvGrpSpPr>
          <p:nvPr/>
        </p:nvGrpSpPr>
        <p:grpSpPr bwMode="auto">
          <a:xfrm>
            <a:off x="1295400" y="3657600"/>
            <a:ext cx="228600" cy="228600"/>
            <a:chOff x="1968" y="3216"/>
            <a:chExt cx="144" cy="144"/>
          </a:xfrm>
        </p:grpSpPr>
        <p:sp>
          <p:nvSpPr>
            <p:cNvPr id="58452" name="Line 212"/>
            <p:cNvSpPr>
              <a:spLocks noChangeShapeType="1"/>
            </p:cNvSpPr>
            <p:nvPr/>
          </p:nvSpPr>
          <p:spPr bwMode="auto">
            <a:xfrm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53" name="Line 213"/>
            <p:cNvSpPr>
              <a:spLocks noChangeShapeType="1"/>
            </p:cNvSpPr>
            <p:nvPr/>
          </p:nvSpPr>
          <p:spPr bwMode="auto">
            <a:xfrm flipV="1"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14"/>
          <p:cNvGrpSpPr>
            <a:grpSpLocks/>
          </p:cNvGrpSpPr>
          <p:nvPr/>
        </p:nvGrpSpPr>
        <p:grpSpPr bwMode="auto">
          <a:xfrm>
            <a:off x="3733800" y="3657600"/>
            <a:ext cx="228600" cy="228600"/>
            <a:chOff x="1968" y="3216"/>
            <a:chExt cx="144" cy="144"/>
          </a:xfrm>
        </p:grpSpPr>
        <p:sp>
          <p:nvSpPr>
            <p:cNvPr id="58450" name="Line 215"/>
            <p:cNvSpPr>
              <a:spLocks noChangeShapeType="1"/>
            </p:cNvSpPr>
            <p:nvPr/>
          </p:nvSpPr>
          <p:spPr bwMode="auto">
            <a:xfrm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51" name="Line 216"/>
            <p:cNvSpPr>
              <a:spLocks noChangeShapeType="1"/>
            </p:cNvSpPr>
            <p:nvPr/>
          </p:nvSpPr>
          <p:spPr bwMode="auto">
            <a:xfrm flipV="1"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217"/>
          <p:cNvGrpSpPr>
            <a:grpSpLocks/>
          </p:cNvGrpSpPr>
          <p:nvPr/>
        </p:nvGrpSpPr>
        <p:grpSpPr bwMode="auto">
          <a:xfrm>
            <a:off x="3733800" y="2819400"/>
            <a:ext cx="228600" cy="228600"/>
            <a:chOff x="1968" y="3216"/>
            <a:chExt cx="144" cy="144"/>
          </a:xfrm>
        </p:grpSpPr>
        <p:sp>
          <p:nvSpPr>
            <p:cNvPr id="58448" name="Line 218"/>
            <p:cNvSpPr>
              <a:spLocks noChangeShapeType="1"/>
            </p:cNvSpPr>
            <p:nvPr/>
          </p:nvSpPr>
          <p:spPr bwMode="auto">
            <a:xfrm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8449" name="Line 219"/>
            <p:cNvSpPr>
              <a:spLocks noChangeShapeType="1"/>
            </p:cNvSpPr>
            <p:nvPr/>
          </p:nvSpPr>
          <p:spPr bwMode="auto">
            <a:xfrm flipV="1">
              <a:off x="1968" y="3216"/>
              <a:ext cx="144" cy="144"/>
            </a:xfrm>
            <a:prstGeom prst="line">
              <a:avLst/>
            </a:prstGeom>
            <a:noFill/>
            <a:ln w="25400">
              <a:solidFill>
                <a:schemeClr val="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6460" name="Text Box 220"/>
          <p:cNvSpPr txBox="1">
            <a:spLocks noChangeArrowheads="1"/>
          </p:cNvSpPr>
          <p:nvPr/>
        </p:nvSpPr>
        <p:spPr bwMode="auto">
          <a:xfrm>
            <a:off x="7108825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266461" name="Text Box 221"/>
          <p:cNvSpPr txBox="1">
            <a:spLocks noChangeArrowheads="1"/>
          </p:cNvSpPr>
          <p:nvPr/>
        </p:nvSpPr>
        <p:spPr bwMode="auto">
          <a:xfrm>
            <a:off x="6096000" y="23622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folHlink"/>
                </a:solidFill>
              </a:rPr>
              <a:t>0</a:t>
            </a:r>
          </a:p>
        </p:txBody>
      </p:sp>
      <p:sp>
        <p:nvSpPr>
          <p:cNvPr id="266462" name="Freeform 222"/>
          <p:cNvSpPr>
            <a:spLocks/>
          </p:cNvSpPr>
          <p:nvPr/>
        </p:nvSpPr>
        <p:spPr bwMode="auto">
          <a:xfrm>
            <a:off x="5638800" y="3124200"/>
            <a:ext cx="1524000" cy="1130300"/>
          </a:xfrm>
          <a:custGeom>
            <a:avLst/>
            <a:gdLst>
              <a:gd name="T0" fmla="*/ 2147483647 w 960"/>
              <a:gd name="T1" fmla="*/ 2147483647 h 712"/>
              <a:gd name="T2" fmla="*/ 2147483647 w 960"/>
              <a:gd name="T3" fmla="*/ 2147483647 h 712"/>
              <a:gd name="T4" fmla="*/ 0 w 960"/>
              <a:gd name="T5" fmla="*/ 0 h 712"/>
              <a:gd name="T6" fmla="*/ 0 60000 65536"/>
              <a:gd name="T7" fmla="*/ 0 60000 65536"/>
              <a:gd name="T8" fmla="*/ 0 60000 65536"/>
              <a:gd name="T9" fmla="*/ 0 w 960"/>
              <a:gd name="T10" fmla="*/ 0 h 712"/>
              <a:gd name="T11" fmla="*/ 960 w 960"/>
              <a:gd name="T12" fmla="*/ 712 h 71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60" h="712">
                <a:moveTo>
                  <a:pt x="960" y="528"/>
                </a:moveTo>
                <a:cubicBezTo>
                  <a:pt x="752" y="620"/>
                  <a:pt x="544" y="712"/>
                  <a:pt x="384" y="624"/>
                </a:cubicBezTo>
                <a:cubicBezTo>
                  <a:pt x="224" y="536"/>
                  <a:pt x="112" y="268"/>
                  <a:pt x="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463" name="Text Box 223"/>
          <p:cNvSpPr txBox="1">
            <a:spLocks noChangeArrowheads="1"/>
          </p:cNvSpPr>
          <p:nvPr/>
        </p:nvSpPr>
        <p:spPr bwMode="auto">
          <a:xfrm>
            <a:off x="6705600" y="4038600"/>
            <a:ext cx="2825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>
                <a:solidFill>
                  <a:schemeClr val="hlink"/>
                </a:solidFill>
              </a:rPr>
              <a:t>1</a:t>
            </a:r>
          </a:p>
        </p:txBody>
      </p:sp>
      <p:sp>
        <p:nvSpPr>
          <p:cNvPr id="58446" name="Text Box 224"/>
          <p:cNvSpPr txBox="1">
            <a:spLocks noChangeArrowheads="1"/>
          </p:cNvSpPr>
          <p:nvPr/>
        </p:nvSpPr>
        <p:spPr bwMode="auto">
          <a:xfrm>
            <a:off x="5715000" y="5592763"/>
            <a:ext cx="1506538" cy="1069975"/>
          </a:xfrm>
          <a:prstGeom prst="rect">
            <a:avLst/>
          </a:prstGeom>
          <a:solidFill>
            <a:srgbClr val="CCFFCC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u="sng">
                <a:solidFill>
                  <a:schemeClr val="folHlink"/>
                </a:solidFill>
              </a:rPr>
              <a:t>Equivalences:</a:t>
            </a:r>
            <a:r>
              <a:rPr lang="en-US" sz="1600">
                <a:solidFill>
                  <a:schemeClr val="folHlink"/>
                </a:solidFill>
              </a:rPr>
              <a:t> 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A=B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C=H</a:t>
            </a:r>
          </a:p>
          <a:p>
            <a:pPr>
              <a:buFontTx/>
              <a:buChar char="•"/>
            </a:pPr>
            <a:r>
              <a:rPr lang="en-US" sz="1600">
                <a:solidFill>
                  <a:schemeClr val="folHlink"/>
                </a:solidFill>
              </a:rPr>
              <a:t> D=G      </a:t>
            </a: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4419600" y="4724400"/>
            <a:ext cx="4554538" cy="70802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Retrain only one copy for </a:t>
            </a:r>
            <a:br>
              <a:rPr lang="en-US"/>
            </a:br>
            <a:r>
              <a:rPr lang="en-US"/>
              <a:t>	each equivalence set of states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86" grpId="0"/>
      <p:bldP spid="266407" grpId="0" animBg="1"/>
      <p:bldP spid="266408" grpId="0" animBg="1"/>
      <p:bldP spid="266409" grpId="0" animBg="1"/>
      <p:bldP spid="266410" grpId="0" animBg="1"/>
      <p:bldP spid="266411" grpId="0" animBg="1"/>
      <p:bldP spid="266412" grpId="0" animBg="1"/>
      <p:bldP spid="266413" grpId="0" animBg="1"/>
      <p:bldP spid="266417" grpId="0" animBg="1"/>
      <p:bldP spid="266419" grpId="0" animBg="1"/>
      <p:bldP spid="266420" grpId="0" animBg="1"/>
      <p:bldP spid="266423" grpId="0" animBg="1"/>
      <p:bldP spid="266424" grpId="0" animBg="1"/>
      <p:bldP spid="266425" grpId="0" animBg="1"/>
      <p:bldP spid="266429" grpId="0" animBg="1"/>
      <p:bldP spid="266430" grpId="0" animBg="1"/>
      <p:bldP spid="266431" grpId="0" animBg="1"/>
      <p:bldP spid="266432" grpId="0"/>
      <p:bldP spid="266433" grpId="0"/>
      <p:bldP spid="266436" grpId="0"/>
      <p:bldP spid="266442" grpId="0"/>
      <p:bldP spid="266444" grpId="0"/>
      <p:bldP spid="266445" grpId="0"/>
      <p:bldP spid="266446" grpId="0"/>
      <p:bldP spid="266447" grpId="0" animBg="1"/>
      <p:bldP spid="266460" grpId="0"/>
      <p:bldP spid="266461" grpId="0"/>
      <p:bldP spid="266462" grpId="0" animBg="1"/>
      <p:bldP spid="266463" grpId="0"/>
      <p:bldP spid="8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A241EEAC-EA57-447B-9E49-6746C0782475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93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Table Filling Algorithm – special case</a:t>
            </a:r>
          </a:p>
        </p:txBody>
      </p:sp>
      <p:sp>
        <p:nvSpPr>
          <p:cNvPr id="59396" name="Rectangle 46"/>
          <p:cNvSpPr>
            <a:spLocks noChangeArrowheads="1"/>
          </p:cNvSpPr>
          <p:nvPr/>
        </p:nvSpPr>
        <p:spPr bwMode="auto">
          <a:xfrm>
            <a:off x="6767513" y="2493963"/>
            <a:ext cx="184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graphicFrame>
        <p:nvGraphicFramePr>
          <p:cNvPr id="285743" name="Group 47"/>
          <p:cNvGraphicFramePr>
            <a:graphicFrameLocks noGrp="1"/>
          </p:cNvGraphicFramePr>
          <p:nvPr/>
        </p:nvGraphicFramePr>
        <p:xfrm>
          <a:off x="5105400" y="2133600"/>
          <a:ext cx="3429000" cy="329184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810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5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F9F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2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8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48" name="TextBox 47"/>
          <p:cNvSpPr txBox="1">
            <a:spLocks noChangeArrowheads="1"/>
          </p:cNvSpPr>
          <p:nvPr/>
        </p:nvSpPr>
        <p:spPr bwMode="auto">
          <a:xfrm>
            <a:off x="381000" y="5181600"/>
            <a:ext cx="4699000" cy="1323975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Q) What happens if the input DFA</a:t>
            </a:r>
            <a:br>
              <a:rPr lang="en-US"/>
            </a:br>
            <a:r>
              <a:rPr lang="en-US"/>
              <a:t>	has more than one final state?</a:t>
            </a:r>
            <a:br>
              <a:rPr lang="en-US"/>
            </a:br>
            <a:r>
              <a:rPr lang="en-US"/>
              <a:t>     </a:t>
            </a:r>
            <a:r>
              <a:rPr lang="en-US">
                <a:solidFill>
                  <a:srgbClr val="FF0000"/>
                </a:solidFill>
              </a:rPr>
              <a:t>Can all final states initially be treated</a:t>
            </a:r>
            <a:br>
              <a:rPr lang="en-US">
                <a:solidFill>
                  <a:srgbClr val="FF0000"/>
                </a:solidFill>
              </a:rPr>
            </a:br>
            <a:r>
              <a:rPr lang="en-US">
                <a:solidFill>
                  <a:srgbClr val="FF0000"/>
                </a:solidFill>
              </a:rPr>
              <a:t>	as equivalent to one another?</a:t>
            </a: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914400" y="2362200"/>
            <a:ext cx="3124200" cy="2209800"/>
            <a:chOff x="914400" y="2362200"/>
            <a:chExt cx="3124200" cy="2209800"/>
          </a:xfrm>
        </p:grpSpPr>
        <p:sp>
          <p:nvSpPr>
            <p:cNvPr id="59500" name="Oval 3"/>
            <p:cNvSpPr>
              <a:spLocks noChangeArrowheads="1"/>
            </p:cNvSpPr>
            <p:nvPr/>
          </p:nvSpPr>
          <p:spPr bwMode="auto">
            <a:xfrm>
              <a:off x="1295400" y="2819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A</a:t>
              </a:r>
            </a:p>
          </p:txBody>
        </p:sp>
        <p:sp>
          <p:nvSpPr>
            <p:cNvPr id="59501" name="Line 4"/>
            <p:cNvSpPr>
              <a:spLocks noChangeShapeType="1"/>
            </p:cNvSpPr>
            <p:nvPr/>
          </p:nvSpPr>
          <p:spPr bwMode="auto">
            <a:xfrm>
              <a:off x="914400" y="2971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2" name="Oval 5"/>
            <p:cNvSpPr>
              <a:spLocks noChangeArrowheads="1"/>
            </p:cNvSpPr>
            <p:nvPr/>
          </p:nvSpPr>
          <p:spPr bwMode="auto">
            <a:xfrm>
              <a:off x="2057400" y="2819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C</a:t>
              </a:r>
            </a:p>
          </p:txBody>
        </p:sp>
        <p:sp>
          <p:nvSpPr>
            <p:cNvPr id="59503" name="Line 6"/>
            <p:cNvSpPr>
              <a:spLocks noChangeShapeType="1"/>
            </p:cNvSpPr>
            <p:nvPr/>
          </p:nvSpPr>
          <p:spPr bwMode="auto">
            <a:xfrm>
              <a:off x="1600200" y="29718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4" name="Oval 7"/>
            <p:cNvSpPr>
              <a:spLocks noChangeArrowheads="1"/>
            </p:cNvSpPr>
            <p:nvPr/>
          </p:nvSpPr>
          <p:spPr bwMode="auto">
            <a:xfrm>
              <a:off x="2895600" y="2819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E</a:t>
              </a:r>
            </a:p>
          </p:txBody>
        </p:sp>
        <p:sp>
          <p:nvSpPr>
            <p:cNvPr id="59505" name="Line 8"/>
            <p:cNvSpPr>
              <a:spLocks noChangeShapeType="1"/>
            </p:cNvSpPr>
            <p:nvPr/>
          </p:nvSpPr>
          <p:spPr bwMode="auto">
            <a:xfrm>
              <a:off x="2362200" y="29718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6" name="Oval 9"/>
            <p:cNvSpPr>
              <a:spLocks noChangeArrowheads="1"/>
            </p:cNvSpPr>
            <p:nvPr/>
          </p:nvSpPr>
          <p:spPr bwMode="auto">
            <a:xfrm>
              <a:off x="2819400" y="2743200"/>
              <a:ext cx="457200" cy="457200"/>
            </a:xfrm>
            <a:prstGeom prst="ellipse">
              <a:avLst/>
            </a:prstGeom>
            <a:solidFill>
              <a:schemeClr val="accent1">
                <a:alpha val="117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7" name="Oval 10"/>
            <p:cNvSpPr>
              <a:spLocks noChangeArrowheads="1"/>
            </p:cNvSpPr>
            <p:nvPr/>
          </p:nvSpPr>
          <p:spPr bwMode="auto">
            <a:xfrm>
              <a:off x="3733800" y="28194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G</a:t>
              </a:r>
            </a:p>
          </p:txBody>
        </p:sp>
        <p:sp>
          <p:nvSpPr>
            <p:cNvPr id="59508" name="Line 11"/>
            <p:cNvSpPr>
              <a:spLocks noChangeShapeType="1"/>
            </p:cNvSpPr>
            <p:nvPr/>
          </p:nvSpPr>
          <p:spPr bwMode="auto">
            <a:xfrm flipH="1">
              <a:off x="3276600" y="29718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09" name="Oval 12"/>
            <p:cNvSpPr>
              <a:spLocks noChangeArrowheads="1"/>
            </p:cNvSpPr>
            <p:nvPr/>
          </p:nvSpPr>
          <p:spPr bwMode="auto">
            <a:xfrm>
              <a:off x="1295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B</a:t>
              </a:r>
            </a:p>
          </p:txBody>
        </p:sp>
        <p:sp>
          <p:nvSpPr>
            <p:cNvPr id="59510" name="Oval 13"/>
            <p:cNvSpPr>
              <a:spLocks noChangeArrowheads="1"/>
            </p:cNvSpPr>
            <p:nvPr/>
          </p:nvSpPr>
          <p:spPr bwMode="auto">
            <a:xfrm>
              <a:off x="20574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D</a:t>
              </a:r>
            </a:p>
          </p:txBody>
        </p:sp>
        <p:sp>
          <p:nvSpPr>
            <p:cNvPr id="59511" name="Line 14"/>
            <p:cNvSpPr>
              <a:spLocks noChangeShapeType="1"/>
            </p:cNvSpPr>
            <p:nvPr/>
          </p:nvSpPr>
          <p:spPr bwMode="auto">
            <a:xfrm>
              <a:off x="1600200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2" name="Oval 15"/>
            <p:cNvSpPr>
              <a:spLocks noChangeArrowheads="1"/>
            </p:cNvSpPr>
            <p:nvPr/>
          </p:nvSpPr>
          <p:spPr bwMode="auto">
            <a:xfrm>
              <a:off x="28956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F</a:t>
              </a:r>
            </a:p>
          </p:txBody>
        </p:sp>
        <p:sp>
          <p:nvSpPr>
            <p:cNvPr id="59513" name="Line 16"/>
            <p:cNvSpPr>
              <a:spLocks noChangeShapeType="1"/>
            </p:cNvSpPr>
            <p:nvPr/>
          </p:nvSpPr>
          <p:spPr bwMode="auto">
            <a:xfrm>
              <a:off x="2362200" y="3810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4" name="Oval 17"/>
            <p:cNvSpPr>
              <a:spLocks noChangeArrowheads="1"/>
            </p:cNvSpPr>
            <p:nvPr/>
          </p:nvSpPr>
          <p:spPr bwMode="auto">
            <a:xfrm>
              <a:off x="3733800" y="3657600"/>
              <a:ext cx="304800" cy="304800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800"/>
                <a:t>H</a:t>
              </a:r>
            </a:p>
          </p:txBody>
        </p:sp>
        <p:sp>
          <p:nvSpPr>
            <p:cNvPr id="59515" name="Line 18"/>
            <p:cNvSpPr>
              <a:spLocks noChangeShapeType="1"/>
            </p:cNvSpPr>
            <p:nvPr/>
          </p:nvSpPr>
          <p:spPr bwMode="auto">
            <a:xfrm flipH="1">
              <a:off x="3200400" y="38100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6" name="Line 19"/>
            <p:cNvSpPr>
              <a:spLocks noChangeShapeType="1"/>
            </p:cNvSpPr>
            <p:nvPr/>
          </p:nvSpPr>
          <p:spPr bwMode="auto">
            <a:xfrm>
              <a:off x="15240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7" name="Line 20"/>
            <p:cNvSpPr>
              <a:spLocks noChangeShapeType="1"/>
            </p:cNvSpPr>
            <p:nvPr/>
          </p:nvSpPr>
          <p:spPr bwMode="auto">
            <a:xfrm flipV="1">
              <a:off x="2286000" y="3124200"/>
              <a:ext cx="609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8" name="Line 21"/>
            <p:cNvSpPr>
              <a:spLocks noChangeShapeType="1"/>
            </p:cNvSpPr>
            <p:nvPr/>
          </p:nvSpPr>
          <p:spPr bwMode="auto">
            <a:xfrm>
              <a:off x="2286000" y="3124200"/>
              <a:ext cx="685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19" name="Line 22"/>
            <p:cNvSpPr>
              <a:spLocks noChangeShapeType="1"/>
            </p:cNvSpPr>
            <p:nvPr/>
          </p:nvSpPr>
          <p:spPr bwMode="auto">
            <a:xfrm flipH="1">
              <a:off x="3124200" y="3124200"/>
              <a:ext cx="6858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0" name="Freeform 23"/>
            <p:cNvSpPr>
              <a:spLocks/>
            </p:cNvSpPr>
            <p:nvPr/>
          </p:nvSpPr>
          <p:spPr bwMode="auto">
            <a:xfrm>
              <a:off x="1524000" y="3962400"/>
              <a:ext cx="1447800" cy="304800"/>
            </a:xfrm>
            <a:custGeom>
              <a:avLst/>
              <a:gdLst>
                <a:gd name="T0" fmla="*/ 2147483647 w 912"/>
                <a:gd name="T1" fmla="*/ 0 h 192"/>
                <a:gd name="T2" fmla="*/ 2147483647 w 912"/>
                <a:gd name="T3" fmla="*/ 2147483647 h 192"/>
                <a:gd name="T4" fmla="*/ 0 w 912"/>
                <a:gd name="T5" fmla="*/ 0 h 192"/>
                <a:gd name="T6" fmla="*/ 0 60000 65536"/>
                <a:gd name="T7" fmla="*/ 0 60000 65536"/>
                <a:gd name="T8" fmla="*/ 0 60000 65536"/>
                <a:gd name="T9" fmla="*/ 0 w 912"/>
                <a:gd name="T10" fmla="*/ 0 h 192"/>
                <a:gd name="T11" fmla="*/ 912 w 912"/>
                <a:gd name="T12" fmla="*/ 192 h 19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92">
                  <a:moveTo>
                    <a:pt x="912" y="0"/>
                  </a:moveTo>
                  <a:cubicBezTo>
                    <a:pt x="724" y="96"/>
                    <a:pt x="536" y="192"/>
                    <a:pt x="384" y="192"/>
                  </a:cubicBezTo>
                  <a:cubicBezTo>
                    <a:pt x="232" y="192"/>
                    <a:pt x="116" y="96"/>
                    <a:pt x="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1" name="Freeform 24"/>
            <p:cNvSpPr>
              <a:spLocks/>
            </p:cNvSpPr>
            <p:nvPr/>
          </p:nvSpPr>
          <p:spPr bwMode="auto">
            <a:xfrm>
              <a:off x="1447800" y="3962400"/>
              <a:ext cx="2286000" cy="533400"/>
            </a:xfrm>
            <a:custGeom>
              <a:avLst/>
              <a:gdLst>
                <a:gd name="T0" fmla="*/ 0 w 1440"/>
                <a:gd name="T1" fmla="*/ 0 h 336"/>
                <a:gd name="T2" fmla="*/ 2147483647 w 1440"/>
                <a:gd name="T3" fmla="*/ 2147483647 h 336"/>
                <a:gd name="T4" fmla="*/ 2147483647 w 1440"/>
                <a:gd name="T5" fmla="*/ 0 h 336"/>
                <a:gd name="T6" fmla="*/ 0 60000 65536"/>
                <a:gd name="T7" fmla="*/ 0 60000 65536"/>
                <a:gd name="T8" fmla="*/ 0 60000 65536"/>
                <a:gd name="T9" fmla="*/ 0 w 1440"/>
                <a:gd name="T10" fmla="*/ 0 h 336"/>
                <a:gd name="T11" fmla="*/ 1440 w 1440"/>
                <a:gd name="T12" fmla="*/ 336 h 3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0" h="336">
                  <a:moveTo>
                    <a:pt x="0" y="0"/>
                  </a:moveTo>
                  <a:cubicBezTo>
                    <a:pt x="192" y="168"/>
                    <a:pt x="384" y="336"/>
                    <a:pt x="624" y="336"/>
                  </a:cubicBezTo>
                  <a:cubicBezTo>
                    <a:pt x="864" y="336"/>
                    <a:pt x="1152" y="168"/>
                    <a:pt x="14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2" name="Freeform 25"/>
            <p:cNvSpPr>
              <a:spLocks/>
            </p:cNvSpPr>
            <p:nvPr/>
          </p:nvSpPr>
          <p:spPr bwMode="auto">
            <a:xfrm>
              <a:off x="3022600" y="3886200"/>
              <a:ext cx="190500" cy="241300"/>
            </a:xfrm>
            <a:custGeom>
              <a:avLst/>
              <a:gdLst>
                <a:gd name="T0" fmla="*/ 2147483647 w 120"/>
                <a:gd name="T1" fmla="*/ 0 h 152"/>
                <a:gd name="T2" fmla="*/ 2147483647 w 120"/>
                <a:gd name="T3" fmla="*/ 2147483647 h 152"/>
                <a:gd name="T4" fmla="*/ 2147483647 w 120"/>
                <a:gd name="T5" fmla="*/ 2147483647 h 152"/>
                <a:gd name="T6" fmla="*/ 2147483647 w 120"/>
                <a:gd name="T7" fmla="*/ 2147483647 h 1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0"/>
                <a:gd name="T13" fmla="*/ 0 h 152"/>
                <a:gd name="T14" fmla="*/ 120 w 120"/>
                <a:gd name="T15" fmla="*/ 152 h 1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0" h="152">
                  <a:moveTo>
                    <a:pt x="64" y="0"/>
                  </a:moveTo>
                  <a:cubicBezTo>
                    <a:pt x="92" y="36"/>
                    <a:pt x="120" y="72"/>
                    <a:pt x="112" y="96"/>
                  </a:cubicBezTo>
                  <a:cubicBezTo>
                    <a:pt x="104" y="120"/>
                    <a:pt x="32" y="152"/>
                    <a:pt x="16" y="144"/>
                  </a:cubicBezTo>
                  <a:cubicBezTo>
                    <a:pt x="0" y="136"/>
                    <a:pt x="8" y="92"/>
                    <a:pt x="16" y="48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3" name="Freeform 26"/>
            <p:cNvSpPr>
              <a:spLocks/>
            </p:cNvSpPr>
            <p:nvPr/>
          </p:nvSpPr>
          <p:spPr bwMode="auto">
            <a:xfrm>
              <a:off x="2768600" y="2565400"/>
              <a:ext cx="482600" cy="177800"/>
            </a:xfrm>
            <a:custGeom>
              <a:avLst/>
              <a:gdLst>
                <a:gd name="T0" fmla="*/ 2147483647 w 304"/>
                <a:gd name="T1" fmla="*/ 2147483647 h 112"/>
                <a:gd name="T2" fmla="*/ 2147483647 w 304"/>
                <a:gd name="T3" fmla="*/ 2147483647 h 112"/>
                <a:gd name="T4" fmla="*/ 2147483647 w 304"/>
                <a:gd name="T5" fmla="*/ 2147483647 h 112"/>
                <a:gd name="T6" fmla="*/ 2147483647 w 304"/>
                <a:gd name="T7" fmla="*/ 2147483647 h 11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4"/>
                <a:gd name="T13" fmla="*/ 0 h 112"/>
                <a:gd name="T14" fmla="*/ 304 w 304"/>
                <a:gd name="T15" fmla="*/ 112 h 11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4" h="112">
                  <a:moveTo>
                    <a:pt x="80" y="112"/>
                  </a:moveTo>
                  <a:cubicBezTo>
                    <a:pt x="40" y="72"/>
                    <a:pt x="0" y="32"/>
                    <a:pt x="32" y="16"/>
                  </a:cubicBezTo>
                  <a:cubicBezTo>
                    <a:pt x="64" y="0"/>
                    <a:pt x="240" y="0"/>
                    <a:pt x="272" y="16"/>
                  </a:cubicBezTo>
                  <a:cubicBezTo>
                    <a:pt x="304" y="32"/>
                    <a:pt x="264" y="72"/>
                    <a:pt x="224" y="1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4" name="Freeform 27"/>
            <p:cNvSpPr>
              <a:spLocks/>
            </p:cNvSpPr>
            <p:nvPr/>
          </p:nvSpPr>
          <p:spPr bwMode="auto">
            <a:xfrm>
              <a:off x="1447800" y="2590800"/>
              <a:ext cx="1447800" cy="228600"/>
            </a:xfrm>
            <a:custGeom>
              <a:avLst/>
              <a:gdLst>
                <a:gd name="T0" fmla="*/ 2147483647 w 912"/>
                <a:gd name="T1" fmla="*/ 2147483647 h 144"/>
                <a:gd name="T2" fmla="*/ 2147483647 w 912"/>
                <a:gd name="T3" fmla="*/ 0 h 144"/>
                <a:gd name="T4" fmla="*/ 0 w 912"/>
                <a:gd name="T5" fmla="*/ 2147483647 h 144"/>
                <a:gd name="T6" fmla="*/ 0 60000 65536"/>
                <a:gd name="T7" fmla="*/ 0 60000 65536"/>
                <a:gd name="T8" fmla="*/ 0 60000 65536"/>
                <a:gd name="T9" fmla="*/ 0 w 912"/>
                <a:gd name="T10" fmla="*/ 0 h 144"/>
                <a:gd name="T11" fmla="*/ 912 w 912"/>
                <a:gd name="T12" fmla="*/ 144 h 1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12" h="144">
                  <a:moveTo>
                    <a:pt x="912" y="144"/>
                  </a:moveTo>
                  <a:cubicBezTo>
                    <a:pt x="748" y="72"/>
                    <a:pt x="584" y="0"/>
                    <a:pt x="432" y="0"/>
                  </a:cubicBezTo>
                  <a:cubicBezTo>
                    <a:pt x="280" y="0"/>
                    <a:pt x="140" y="72"/>
                    <a:pt x="0" y="1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25" name="Text Box 28"/>
            <p:cNvSpPr txBox="1">
              <a:spLocks noChangeArrowheads="1"/>
            </p:cNvSpPr>
            <p:nvPr/>
          </p:nvSpPr>
          <p:spPr bwMode="auto">
            <a:xfrm>
              <a:off x="1622425" y="2743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26" name="Text Box 29"/>
            <p:cNvSpPr txBox="1">
              <a:spLocks noChangeArrowheads="1"/>
            </p:cNvSpPr>
            <p:nvPr/>
          </p:nvSpPr>
          <p:spPr bwMode="auto">
            <a:xfrm>
              <a:off x="1676400" y="3124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27" name="Text Box 30"/>
            <p:cNvSpPr txBox="1">
              <a:spLocks noChangeArrowheads="1"/>
            </p:cNvSpPr>
            <p:nvPr/>
          </p:nvSpPr>
          <p:spPr bwMode="auto">
            <a:xfrm>
              <a:off x="1600200" y="35814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28" name="Text Box 31"/>
            <p:cNvSpPr txBox="1">
              <a:spLocks noChangeArrowheads="1"/>
            </p:cNvSpPr>
            <p:nvPr/>
          </p:nvSpPr>
          <p:spPr bwMode="auto">
            <a:xfrm>
              <a:off x="2155825" y="39624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29" name="Text Box 32"/>
            <p:cNvSpPr txBox="1">
              <a:spLocks noChangeArrowheads="1"/>
            </p:cNvSpPr>
            <p:nvPr/>
          </p:nvSpPr>
          <p:spPr bwMode="auto">
            <a:xfrm>
              <a:off x="2460625" y="35814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30" name="Text Box 33"/>
            <p:cNvSpPr txBox="1">
              <a:spLocks noChangeArrowheads="1"/>
            </p:cNvSpPr>
            <p:nvPr/>
          </p:nvSpPr>
          <p:spPr bwMode="auto">
            <a:xfrm>
              <a:off x="3581400" y="32004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31" name="Text Box 34"/>
            <p:cNvSpPr txBox="1">
              <a:spLocks noChangeArrowheads="1"/>
            </p:cNvSpPr>
            <p:nvPr/>
          </p:nvSpPr>
          <p:spPr bwMode="auto">
            <a:xfrm>
              <a:off x="3222625" y="3124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32" name="Line 35"/>
            <p:cNvSpPr>
              <a:spLocks noChangeShapeType="1"/>
            </p:cNvSpPr>
            <p:nvPr/>
          </p:nvSpPr>
          <p:spPr bwMode="auto">
            <a:xfrm flipH="1" flipV="1">
              <a:off x="3124200" y="3124200"/>
              <a:ext cx="6096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533" name="Text Box 36"/>
            <p:cNvSpPr txBox="1">
              <a:spLocks noChangeArrowheads="1"/>
            </p:cNvSpPr>
            <p:nvPr/>
          </p:nvSpPr>
          <p:spPr bwMode="auto">
            <a:xfrm>
              <a:off x="2841625" y="2362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34" name="Text Box 37"/>
            <p:cNvSpPr txBox="1">
              <a:spLocks noChangeArrowheads="1"/>
            </p:cNvSpPr>
            <p:nvPr/>
          </p:nvSpPr>
          <p:spPr bwMode="auto">
            <a:xfrm>
              <a:off x="1927225" y="2362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35" name="Text Box 38"/>
            <p:cNvSpPr txBox="1">
              <a:spLocks noChangeArrowheads="1"/>
            </p:cNvSpPr>
            <p:nvPr/>
          </p:nvSpPr>
          <p:spPr bwMode="auto">
            <a:xfrm>
              <a:off x="2384425" y="4267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36" name="Text Box 39"/>
            <p:cNvSpPr txBox="1">
              <a:spLocks noChangeArrowheads="1"/>
            </p:cNvSpPr>
            <p:nvPr/>
          </p:nvSpPr>
          <p:spPr bwMode="auto">
            <a:xfrm>
              <a:off x="3298825" y="35814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37" name="Text Box 40"/>
            <p:cNvSpPr txBox="1">
              <a:spLocks noChangeArrowheads="1"/>
            </p:cNvSpPr>
            <p:nvPr/>
          </p:nvSpPr>
          <p:spPr bwMode="auto">
            <a:xfrm>
              <a:off x="2917825" y="40386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38" name="Text Box 41"/>
            <p:cNvSpPr txBox="1">
              <a:spLocks noChangeArrowheads="1"/>
            </p:cNvSpPr>
            <p:nvPr/>
          </p:nvSpPr>
          <p:spPr bwMode="auto">
            <a:xfrm>
              <a:off x="3375025" y="2743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39" name="Text Box 42"/>
            <p:cNvSpPr txBox="1">
              <a:spLocks noChangeArrowheads="1"/>
            </p:cNvSpPr>
            <p:nvPr/>
          </p:nvSpPr>
          <p:spPr bwMode="auto">
            <a:xfrm>
              <a:off x="2384425" y="30480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40" name="Text Box 43"/>
            <p:cNvSpPr txBox="1">
              <a:spLocks noChangeArrowheads="1"/>
            </p:cNvSpPr>
            <p:nvPr/>
          </p:nvSpPr>
          <p:spPr bwMode="auto">
            <a:xfrm>
              <a:off x="2232025" y="32766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folHlink"/>
                  </a:solidFill>
                </a:rPr>
                <a:t>0</a:t>
              </a:r>
            </a:p>
          </p:txBody>
        </p:sp>
        <p:sp>
          <p:nvSpPr>
            <p:cNvPr id="59541" name="Text Box 44"/>
            <p:cNvSpPr txBox="1">
              <a:spLocks noChangeArrowheads="1"/>
            </p:cNvSpPr>
            <p:nvPr/>
          </p:nvSpPr>
          <p:spPr bwMode="auto">
            <a:xfrm>
              <a:off x="2384425" y="2743200"/>
              <a:ext cx="282575" cy="304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400">
                  <a:solidFill>
                    <a:schemeClr val="hlink"/>
                  </a:solidFill>
                </a:rPr>
                <a:t>1</a:t>
              </a:r>
            </a:p>
          </p:txBody>
        </p:sp>
        <p:sp>
          <p:nvSpPr>
            <p:cNvPr id="59542" name="Oval 9"/>
            <p:cNvSpPr>
              <a:spLocks noChangeArrowheads="1"/>
            </p:cNvSpPr>
            <p:nvPr/>
          </p:nvSpPr>
          <p:spPr bwMode="auto">
            <a:xfrm>
              <a:off x="1981200" y="3581400"/>
              <a:ext cx="457200" cy="457200"/>
            </a:xfrm>
            <a:prstGeom prst="ellipse">
              <a:avLst/>
            </a:prstGeom>
            <a:solidFill>
              <a:schemeClr val="accent1">
                <a:alpha val="1176"/>
              </a:schemeClr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TextBox 50"/>
          <p:cNvSpPr txBox="1">
            <a:spLocks noChangeArrowheads="1"/>
          </p:cNvSpPr>
          <p:nvPr/>
        </p:nvSpPr>
        <p:spPr bwMode="auto">
          <a:xfrm>
            <a:off x="6705600" y="3581400"/>
            <a:ext cx="3413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7A5E01A-A94E-4C4D-A831-9947F393C80B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04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to minimize a DFA?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US" u="sng" dirty="0"/>
              <a:t>Goal:</a:t>
            </a:r>
            <a:r>
              <a:rPr lang="en-US" dirty="0"/>
              <a:t> Minimize the number of states in a DFA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US" u="sng" dirty="0"/>
              <a:t>Algorithm:</a:t>
            </a:r>
            <a:endParaRPr lang="en-US" dirty="0"/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dirty="0"/>
              <a:t>Eliminate states unreachable from the start state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dirty="0"/>
              <a:t>Identify and remove equivalent states</a:t>
            </a:r>
          </a:p>
          <a:p>
            <a:pPr marL="990600" lvl="1" indent="-533400" eaLnBrk="1" hangingPunct="1">
              <a:lnSpc>
                <a:spcPct val="90000"/>
              </a:lnSpc>
              <a:buFont typeface="Arial" charset="0"/>
              <a:buAutoNum type="arabicPeriod"/>
            </a:pPr>
            <a:r>
              <a:rPr lang="en-US" dirty="0"/>
              <a:t>Output the resultant DFA </a:t>
            </a: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3581400" y="2819400"/>
            <a:ext cx="5121275" cy="1676400"/>
            <a:chOff x="2256" y="1776"/>
            <a:chExt cx="3226" cy="1056"/>
          </a:xfrm>
        </p:grpSpPr>
        <p:sp>
          <p:nvSpPr>
            <p:cNvPr id="60423" name="Text Box 4"/>
            <p:cNvSpPr txBox="1">
              <a:spLocks noChangeArrowheads="1"/>
            </p:cNvSpPr>
            <p:nvPr/>
          </p:nvSpPr>
          <p:spPr bwMode="auto">
            <a:xfrm>
              <a:off x="2592" y="1776"/>
              <a:ext cx="2890" cy="250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folHlink"/>
                  </a:solidFill>
                </a:rPr>
                <a:t>Depth-first traversal from the start state</a:t>
              </a:r>
            </a:p>
          </p:txBody>
        </p:sp>
        <p:sp>
          <p:nvSpPr>
            <p:cNvPr id="60424" name="Text Box 5"/>
            <p:cNvSpPr txBox="1">
              <a:spLocks noChangeArrowheads="1"/>
            </p:cNvSpPr>
            <p:nvPr/>
          </p:nvSpPr>
          <p:spPr bwMode="auto">
            <a:xfrm>
              <a:off x="2726" y="2544"/>
              <a:ext cx="1628" cy="250"/>
            </a:xfrm>
            <a:prstGeom prst="rect">
              <a:avLst/>
            </a:prstGeom>
            <a:solidFill>
              <a:srgbClr val="CCFFCC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folHlink"/>
                  </a:solidFill>
                </a:rPr>
                <a:t>Table filling algorithm</a:t>
              </a:r>
            </a:p>
          </p:txBody>
        </p:sp>
        <p:sp>
          <p:nvSpPr>
            <p:cNvPr id="60425" name="Line 6"/>
            <p:cNvSpPr>
              <a:spLocks noChangeShapeType="1"/>
            </p:cNvSpPr>
            <p:nvPr/>
          </p:nvSpPr>
          <p:spPr bwMode="auto">
            <a:xfrm flipH="1">
              <a:off x="3216" y="2016"/>
              <a:ext cx="24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0426" name="Line 7"/>
            <p:cNvSpPr>
              <a:spLocks noChangeShapeType="1"/>
            </p:cNvSpPr>
            <p:nvPr/>
          </p:nvSpPr>
          <p:spPr bwMode="auto">
            <a:xfrm flipH="1">
              <a:off x="2256" y="2736"/>
              <a:ext cx="48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0422" name="TextBox 9"/>
          <p:cNvSpPr txBox="1">
            <a:spLocks noChangeArrowheads="1"/>
          </p:cNvSpPr>
          <p:nvPr/>
        </p:nvSpPr>
        <p:spPr bwMode="auto">
          <a:xfrm>
            <a:off x="228600" y="228600"/>
            <a:ext cx="3921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/>
              <a:t>Putting it all together 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63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63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63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63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63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8479D66-7778-4E0B-9949-BCBA685EF0EC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14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Are Two DFAs Equivalent?</a:t>
            </a:r>
          </a:p>
        </p:txBody>
      </p:sp>
      <p:sp>
        <p:nvSpPr>
          <p:cNvPr id="61444" name="Line 3"/>
          <p:cNvSpPr>
            <a:spLocks noChangeShapeType="1"/>
          </p:cNvSpPr>
          <p:nvPr/>
        </p:nvSpPr>
        <p:spPr bwMode="auto">
          <a:xfrm>
            <a:off x="3276600" y="2895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5" name="Oval 4"/>
          <p:cNvSpPr>
            <a:spLocks noChangeArrowheads="1"/>
          </p:cNvSpPr>
          <p:nvPr/>
        </p:nvSpPr>
        <p:spPr bwMode="auto">
          <a:xfrm>
            <a:off x="3657600" y="2743200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q</a:t>
            </a:r>
            <a:r>
              <a:rPr lang="en-US" sz="1600" baseline="-25000"/>
              <a:t>0</a:t>
            </a:r>
            <a:endParaRPr lang="en-US" sz="1600"/>
          </a:p>
        </p:txBody>
      </p:sp>
      <p:sp>
        <p:nvSpPr>
          <p:cNvPr id="61446" name="Line 7"/>
          <p:cNvSpPr>
            <a:spLocks noChangeShapeType="1"/>
          </p:cNvSpPr>
          <p:nvPr/>
        </p:nvSpPr>
        <p:spPr bwMode="auto">
          <a:xfrm flipV="1">
            <a:off x="4038600" y="2743200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7" name="Line 21"/>
          <p:cNvSpPr>
            <a:spLocks noChangeShapeType="1"/>
          </p:cNvSpPr>
          <p:nvPr/>
        </p:nvSpPr>
        <p:spPr bwMode="auto">
          <a:xfrm>
            <a:off x="4038600" y="29718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8" name="Text Box 22"/>
          <p:cNvSpPr txBox="1">
            <a:spLocks noChangeArrowheads="1"/>
          </p:cNvSpPr>
          <p:nvPr/>
        </p:nvSpPr>
        <p:spPr bwMode="auto">
          <a:xfrm>
            <a:off x="4632325" y="2762250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sp>
        <p:nvSpPr>
          <p:cNvPr id="61449" name="AutoShape 23"/>
          <p:cNvSpPr>
            <a:spLocks noChangeArrowheads="1"/>
          </p:cNvSpPr>
          <p:nvPr/>
        </p:nvSpPr>
        <p:spPr bwMode="auto">
          <a:xfrm>
            <a:off x="3505200" y="2362200"/>
            <a:ext cx="3048000" cy="1066800"/>
          </a:xfrm>
          <a:prstGeom prst="roundRect">
            <a:avLst>
              <a:gd name="adj" fmla="val 16667"/>
            </a:avLst>
          </a:prstGeom>
          <a:solidFill>
            <a:schemeClr val="accent1">
              <a:alpha val="5882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61450" name="Line 24"/>
          <p:cNvSpPr>
            <a:spLocks noChangeShapeType="1"/>
          </p:cNvSpPr>
          <p:nvPr/>
        </p:nvSpPr>
        <p:spPr bwMode="auto">
          <a:xfrm>
            <a:off x="3311525" y="4384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1" name="Oval 25"/>
          <p:cNvSpPr>
            <a:spLocks noChangeArrowheads="1"/>
          </p:cNvSpPr>
          <p:nvPr/>
        </p:nvSpPr>
        <p:spPr bwMode="auto">
          <a:xfrm>
            <a:off x="3692525" y="4232275"/>
            <a:ext cx="381000" cy="381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/>
              <a:t>q</a:t>
            </a:r>
            <a:r>
              <a:rPr lang="en-US" sz="1600" baseline="-25000"/>
              <a:t>0</a:t>
            </a:r>
            <a:r>
              <a:rPr lang="en-US" sz="1600"/>
              <a:t>’</a:t>
            </a:r>
          </a:p>
        </p:txBody>
      </p:sp>
      <p:sp>
        <p:nvSpPr>
          <p:cNvPr id="61452" name="Line 26"/>
          <p:cNvSpPr>
            <a:spLocks noChangeShapeType="1"/>
          </p:cNvSpPr>
          <p:nvPr/>
        </p:nvSpPr>
        <p:spPr bwMode="auto">
          <a:xfrm flipV="1">
            <a:off x="4073525" y="4232275"/>
            <a:ext cx="6096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3" name="Line 27"/>
          <p:cNvSpPr>
            <a:spLocks noChangeShapeType="1"/>
          </p:cNvSpPr>
          <p:nvPr/>
        </p:nvSpPr>
        <p:spPr bwMode="auto">
          <a:xfrm>
            <a:off x="4073525" y="4460875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4" name="Text Box 28"/>
          <p:cNvSpPr txBox="1">
            <a:spLocks noChangeArrowheads="1"/>
          </p:cNvSpPr>
          <p:nvPr/>
        </p:nvSpPr>
        <p:spPr bwMode="auto">
          <a:xfrm>
            <a:off x="4667250" y="4251325"/>
            <a:ext cx="4381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…</a:t>
            </a:r>
          </a:p>
        </p:txBody>
      </p:sp>
      <p:sp>
        <p:nvSpPr>
          <p:cNvPr id="61455" name="AutoShape 30"/>
          <p:cNvSpPr>
            <a:spLocks noChangeArrowheads="1"/>
          </p:cNvSpPr>
          <p:nvPr/>
        </p:nvSpPr>
        <p:spPr bwMode="auto">
          <a:xfrm>
            <a:off x="3505200" y="3886200"/>
            <a:ext cx="3048000" cy="1066800"/>
          </a:xfrm>
          <a:prstGeom prst="roundRect">
            <a:avLst>
              <a:gd name="adj" fmla="val 16667"/>
            </a:avLst>
          </a:prstGeom>
          <a:solidFill>
            <a:schemeClr val="accent1">
              <a:alpha val="5882"/>
            </a:schemeClr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56" name="Text Box 32"/>
          <p:cNvSpPr txBox="1">
            <a:spLocks noChangeArrowheads="1"/>
          </p:cNvSpPr>
          <p:nvPr/>
        </p:nvSpPr>
        <p:spPr bwMode="auto">
          <a:xfrm>
            <a:off x="3559175" y="2041525"/>
            <a:ext cx="784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DFA</a:t>
            </a:r>
            <a:r>
              <a:rPr lang="en-US" baseline="-25000"/>
              <a:t>1</a:t>
            </a:r>
            <a:endParaRPr lang="en-US"/>
          </a:p>
        </p:txBody>
      </p:sp>
      <p:sp>
        <p:nvSpPr>
          <p:cNvPr id="61457" name="Text Box 33"/>
          <p:cNvSpPr txBox="1">
            <a:spLocks noChangeArrowheads="1"/>
          </p:cNvSpPr>
          <p:nvPr/>
        </p:nvSpPr>
        <p:spPr bwMode="auto">
          <a:xfrm>
            <a:off x="3505200" y="3505200"/>
            <a:ext cx="7842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DFA</a:t>
            </a:r>
            <a:r>
              <a:rPr lang="en-US" baseline="-25000"/>
              <a:t>2</a:t>
            </a:r>
            <a:endParaRPr lang="en-US"/>
          </a:p>
        </p:txBody>
      </p:sp>
      <p:sp>
        <p:nvSpPr>
          <p:cNvPr id="268322" name="Freeform 34"/>
          <p:cNvSpPr>
            <a:spLocks/>
          </p:cNvSpPr>
          <p:nvPr/>
        </p:nvSpPr>
        <p:spPr bwMode="auto">
          <a:xfrm>
            <a:off x="1752600" y="2857500"/>
            <a:ext cx="1524000" cy="825500"/>
          </a:xfrm>
          <a:custGeom>
            <a:avLst/>
            <a:gdLst>
              <a:gd name="T0" fmla="*/ 0 w 960"/>
              <a:gd name="T1" fmla="*/ 2147483647 h 520"/>
              <a:gd name="T2" fmla="*/ 2147483647 w 960"/>
              <a:gd name="T3" fmla="*/ 2147483647 h 520"/>
              <a:gd name="T4" fmla="*/ 2147483647 w 960"/>
              <a:gd name="T5" fmla="*/ 2147483647 h 520"/>
              <a:gd name="T6" fmla="*/ 2147483647 w 960"/>
              <a:gd name="T7" fmla="*/ 2147483647 h 520"/>
              <a:gd name="T8" fmla="*/ 0 60000 65536"/>
              <a:gd name="T9" fmla="*/ 0 60000 65536"/>
              <a:gd name="T10" fmla="*/ 0 60000 65536"/>
              <a:gd name="T11" fmla="*/ 0 60000 65536"/>
              <a:gd name="T12" fmla="*/ 0 w 960"/>
              <a:gd name="T13" fmla="*/ 0 h 520"/>
              <a:gd name="T14" fmla="*/ 960 w 960"/>
              <a:gd name="T15" fmla="*/ 520 h 52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960" h="520">
                <a:moveTo>
                  <a:pt x="0" y="456"/>
                </a:moveTo>
                <a:cubicBezTo>
                  <a:pt x="116" y="488"/>
                  <a:pt x="232" y="520"/>
                  <a:pt x="288" y="456"/>
                </a:cubicBezTo>
                <a:cubicBezTo>
                  <a:pt x="344" y="392"/>
                  <a:pt x="224" y="144"/>
                  <a:pt x="336" y="72"/>
                </a:cubicBezTo>
                <a:cubicBezTo>
                  <a:pt x="448" y="0"/>
                  <a:pt x="704" y="12"/>
                  <a:pt x="960" y="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323" name="AutoShape 35"/>
          <p:cNvSpPr>
            <a:spLocks noChangeArrowheads="1"/>
          </p:cNvSpPr>
          <p:nvPr/>
        </p:nvSpPr>
        <p:spPr bwMode="auto">
          <a:xfrm>
            <a:off x="2743200" y="1981200"/>
            <a:ext cx="4572000" cy="3124200"/>
          </a:xfrm>
          <a:prstGeom prst="roundRect">
            <a:avLst>
              <a:gd name="adj" fmla="val 16667"/>
            </a:avLst>
          </a:prstGeom>
          <a:solidFill>
            <a:srgbClr val="FFCC99">
              <a:alpha val="12941"/>
            </a:srgbClr>
          </a:solidFill>
          <a:ln w="9525" cap="rnd">
            <a:solidFill>
              <a:schemeClr val="tx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8324" name="Text Box 36"/>
          <p:cNvSpPr txBox="1">
            <a:spLocks noChangeArrowheads="1"/>
          </p:cNvSpPr>
          <p:nvPr/>
        </p:nvSpPr>
        <p:spPr bwMode="auto">
          <a:xfrm>
            <a:off x="1508125" y="2076450"/>
            <a:ext cx="15541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Unified DFA</a:t>
            </a:r>
          </a:p>
        </p:txBody>
      </p:sp>
      <p:sp>
        <p:nvSpPr>
          <p:cNvPr id="55317" name="Text Box 37"/>
          <p:cNvSpPr txBox="1">
            <a:spLocks noChangeArrowheads="1"/>
          </p:cNvSpPr>
          <p:nvPr/>
        </p:nvSpPr>
        <p:spPr bwMode="auto">
          <a:xfrm>
            <a:off x="457200" y="5105400"/>
            <a:ext cx="7851775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charset="0"/>
              <a:buAutoNum type="arabicPeriod"/>
            </a:pPr>
            <a:r>
              <a:rPr lang="en-US" dirty="0"/>
              <a:t>Make a new dummy DFA by just putting together both DFAs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dirty="0"/>
              <a:t>Run table-filling algorithm on the unified DFA</a:t>
            </a:r>
          </a:p>
          <a:p>
            <a:pPr marL="457200" indent="-457200">
              <a:buFont typeface="Arial" charset="0"/>
              <a:buAutoNum type="arabicPeriod"/>
            </a:pPr>
            <a:r>
              <a:rPr lang="en-US" i="1" dirty="0"/>
              <a:t>IF</a:t>
            </a:r>
            <a:r>
              <a:rPr lang="en-US" dirty="0"/>
              <a:t> the start states of both DFAs are found to be equivalent, </a:t>
            </a:r>
            <a:br>
              <a:rPr lang="en-US" dirty="0"/>
            </a:br>
            <a:r>
              <a:rPr lang="en-US" dirty="0"/>
              <a:t>		</a:t>
            </a:r>
            <a:r>
              <a:rPr lang="en-US" i="1" dirty="0"/>
              <a:t>THEN:</a:t>
            </a:r>
            <a:r>
              <a:rPr lang="en-US" dirty="0"/>
              <a:t>	DFA</a:t>
            </a:r>
            <a:r>
              <a:rPr lang="en-US" baseline="-25000" dirty="0"/>
              <a:t>1</a:t>
            </a:r>
            <a:r>
              <a:rPr lang="en-US" dirty="0"/>
              <a:t>≡ DFA</a:t>
            </a:r>
            <a:r>
              <a:rPr lang="en-US" baseline="-25000" dirty="0"/>
              <a:t>2	</a:t>
            </a:r>
            <a:br>
              <a:rPr lang="en-US" dirty="0"/>
            </a:br>
            <a:r>
              <a:rPr lang="en-US" dirty="0"/>
              <a:t>		</a:t>
            </a:r>
            <a:r>
              <a:rPr lang="en-US" i="1" dirty="0"/>
              <a:t>ELSE:</a:t>
            </a:r>
            <a:r>
              <a:rPr lang="en-US" dirty="0"/>
              <a:t>	different</a:t>
            </a:r>
            <a:endParaRPr lang="en-US" baseline="-25000" dirty="0"/>
          </a:p>
          <a:p>
            <a:pPr marL="457200" indent="-457200">
              <a:buFont typeface="Arial" charset="0"/>
              <a:buAutoNum type="arabicPeriod"/>
            </a:pPr>
            <a:endParaRPr lang="en-US" dirty="0"/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629400" y="3124200"/>
            <a:ext cx="2474913" cy="830263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/>
              <a:t>Is q</a:t>
            </a:r>
            <a:r>
              <a:rPr lang="en-US" sz="1600" baseline="-25000"/>
              <a:t>0</a:t>
            </a:r>
            <a:r>
              <a:rPr lang="en-US" sz="1600"/>
              <a:t> ≡ q</a:t>
            </a:r>
            <a:r>
              <a:rPr lang="en-US" sz="1600" baseline="-25000"/>
              <a:t>0</a:t>
            </a:r>
            <a:r>
              <a:rPr lang="en-US" sz="1600"/>
              <a:t>’?</a:t>
            </a:r>
            <a:br>
              <a:rPr lang="en-US" sz="1600"/>
            </a:br>
            <a:r>
              <a:rPr lang="en-US" sz="1600"/>
              <a:t> : if yes, then DFA</a:t>
            </a:r>
            <a:r>
              <a:rPr lang="en-US" sz="1600" baseline="-25000"/>
              <a:t>1</a:t>
            </a:r>
            <a:r>
              <a:rPr lang="en-US" sz="1600">
                <a:cs typeface="Arial" charset="0"/>
              </a:rPr>
              <a:t>≡DFA</a:t>
            </a:r>
            <a:r>
              <a:rPr lang="en-US" sz="1600" baseline="-25000">
                <a:cs typeface="Arial" charset="0"/>
              </a:rPr>
              <a:t>2</a:t>
            </a:r>
          </a:p>
          <a:p>
            <a:r>
              <a:rPr lang="en-US" sz="1600"/>
              <a:t> : else, not equiv.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5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322" grpId="0" animBg="1"/>
      <p:bldP spid="268323" grpId="0" animBg="1"/>
      <p:bldP spid="268324" grpId="0"/>
      <p:bldP spid="55317" grpId="0"/>
      <p:bldP spid="24" grpId="0" animBg="1"/>
    </p:bldLst>
  </p:timing>
</p:sld>
</file>

<file path=ppt/theme/theme1.xml><?xml version="1.0" encoding="utf-8"?>
<a:theme xmlns:a="http://schemas.openxmlformats.org/drawingml/2006/main" name="Blends">
  <a:themeElements>
    <a:clrScheme name="Blends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28" charset="-128"/>
          </a:defRPr>
        </a:defPPr>
      </a:lstStyle>
    </a:lnDef>
  </a:objectDefaults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HD:Applications:Microsoft Office 2004:Templates:Presentations:Designs:Blends</Template>
  <TotalTime>8932</TotalTime>
  <Words>3532</Words>
  <Application>Microsoft Office PowerPoint</Application>
  <PresentationFormat>On-screen Show (4:3)</PresentationFormat>
  <Paragraphs>1314</Paragraphs>
  <Slides>40</Slides>
  <Notes>37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6" baseType="lpstr">
      <vt:lpstr>Arial</vt:lpstr>
      <vt:lpstr>Geneva</vt:lpstr>
      <vt:lpstr>Google Sans</vt:lpstr>
      <vt:lpstr>Lucida Grande</vt:lpstr>
      <vt:lpstr>Wingdings</vt:lpstr>
      <vt:lpstr>Blends</vt:lpstr>
      <vt:lpstr>Properties of Regular Languages</vt:lpstr>
      <vt:lpstr>Closure properties of Regular Languages</vt:lpstr>
      <vt:lpstr>Closure properties for Regular Languages (RL)</vt:lpstr>
      <vt:lpstr>RLs are closed under union </vt:lpstr>
      <vt:lpstr>RLs are closed under complementation</vt:lpstr>
      <vt:lpstr>RLs are closed under intersection</vt:lpstr>
      <vt:lpstr>DFA construction for L ∩ M</vt:lpstr>
      <vt:lpstr>DFA construction for L ∩ M</vt:lpstr>
      <vt:lpstr>RLs are closed under set difference</vt:lpstr>
      <vt:lpstr>RLs are closed under reversal</vt:lpstr>
      <vt:lpstr> -NFA Construction for LR</vt:lpstr>
      <vt:lpstr>If L is regular, LR is regular (proof using regular expressions)</vt:lpstr>
      <vt:lpstr>Homomorphisms</vt:lpstr>
      <vt:lpstr>RLs are closed under homomorphisms</vt:lpstr>
      <vt:lpstr>FA Construction for h(L)</vt:lpstr>
      <vt:lpstr>Inverse homomorphism</vt:lpstr>
      <vt:lpstr>PowerPoint Presentation</vt:lpstr>
      <vt:lpstr>Decision properties of regular languages</vt:lpstr>
      <vt:lpstr>Membership question</vt:lpstr>
      <vt:lpstr>Emptiness test</vt:lpstr>
      <vt:lpstr>Finiteness</vt:lpstr>
      <vt:lpstr>Finiteness test - examples</vt:lpstr>
      <vt:lpstr>Equivalence &amp; Minimization of DFAs</vt:lpstr>
      <vt:lpstr>Applications of interest</vt:lpstr>
      <vt:lpstr>When to call two states in a DFA “equivalent”?</vt:lpstr>
      <vt:lpstr>Computing equivalent states in a DFA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- step by step</vt:lpstr>
      <vt:lpstr>Table Filling Algorithm – special case</vt:lpstr>
      <vt:lpstr>How to minimize a DFA?</vt:lpstr>
      <vt:lpstr>Are Two DFAs Equivalent?</vt:lpstr>
    </vt:vector>
  </TitlesOfParts>
  <Company>Office 2004 ananth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CPT S 223: Advanced Data Structures</dc:title>
  <dc:creator>Office 2004 ananth</dc:creator>
  <cp:lastModifiedBy>Rajnish Chaturvedi</cp:lastModifiedBy>
  <cp:revision>673</cp:revision>
  <cp:lastPrinted>2007-08-15T03:01:31Z</cp:lastPrinted>
  <dcterms:created xsi:type="dcterms:W3CDTF">2007-08-14T22:08:29Z</dcterms:created>
  <dcterms:modified xsi:type="dcterms:W3CDTF">2025-08-29T06:20:28Z</dcterms:modified>
</cp:coreProperties>
</file>