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57" r:id="rId4"/>
    <p:sldId id="258" r:id="rId5"/>
    <p:sldId id="259" r:id="rId6"/>
    <p:sldId id="260" r:id="rId7"/>
    <p:sldId id="261" r:id="rId8"/>
    <p:sldId id="262" r:id="rId9"/>
    <p:sldId id="263" r:id="rId10"/>
    <p:sldId id="264" r:id="rId11"/>
    <p:sldId id="265" r:id="rId12"/>
    <p:sldId id="26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8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ranjit" userId="2e0607b0-f894-409e-bc5e-dd11296ae8bf" providerId="ADAL" clId="{D288A006-A644-4A49-95CA-1B4B8821EA4C}"/>
    <pc:docChg chg="custSel addSld modSld">
      <pc:chgData name="Simranjit" userId="2e0607b0-f894-409e-bc5e-dd11296ae8bf" providerId="ADAL" clId="{D288A006-A644-4A49-95CA-1B4B8821EA4C}" dt="2020-09-28T01:43:58.973" v="871" actId="2711"/>
      <pc:docMkLst>
        <pc:docMk/>
      </pc:docMkLst>
      <pc:sldChg chg="modSp new mod">
        <pc:chgData name="Simranjit" userId="2e0607b0-f894-409e-bc5e-dd11296ae8bf" providerId="ADAL" clId="{D288A006-A644-4A49-95CA-1B4B8821EA4C}" dt="2020-09-28T01:36:49.625" v="22" actId="20577"/>
        <pc:sldMkLst>
          <pc:docMk/>
          <pc:sldMk cId="2840811191" sldId="256"/>
        </pc:sldMkLst>
        <pc:spChg chg="mod">
          <ac:chgData name="Simranjit" userId="2e0607b0-f894-409e-bc5e-dd11296ae8bf" providerId="ADAL" clId="{D288A006-A644-4A49-95CA-1B4B8821EA4C}" dt="2020-09-28T01:36:49.625" v="22" actId="20577"/>
          <ac:spMkLst>
            <pc:docMk/>
            <pc:sldMk cId="2840811191" sldId="256"/>
            <ac:spMk id="2" creationId="{A5456AF0-43F5-47CE-956F-806F6D545450}"/>
          </ac:spMkLst>
        </pc:spChg>
      </pc:sldChg>
      <pc:sldChg chg="modSp new mod">
        <pc:chgData name="Simranjit" userId="2e0607b0-f894-409e-bc5e-dd11296ae8bf" providerId="ADAL" clId="{D288A006-A644-4A49-95CA-1B4B8821EA4C}" dt="2020-09-28T01:43:19.719" v="831" actId="2710"/>
        <pc:sldMkLst>
          <pc:docMk/>
          <pc:sldMk cId="3061094045" sldId="257"/>
        </pc:sldMkLst>
        <pc:spChg chg="mod">
          <ac:chgData name="Simranjit" userId="2e0607b0-f894-409e-bc5e-dd11296ae8bf" providerId="ADAL" clId="{D288A006-A644-4A49-95CA-1B4B8821EA4C}" dt="2020-09-28T01:37:19.654" v="64" actId="20577"/>
          <ac:spMkLst>
            <pc:docMk/>
            <pc:sldMk cId="3061094045" sldId="257"/>
            <ac:spMk id="2" creationId="{24DDBFD4-4FBE-4DA2-8CEE-E8355BF244F8}"/>
          </ac:spMkLst>
        </pc:spChg>
        <pc:spChg chg="mod">
          <ac:chgData name="Simranjit" userId="2e0607b0-f894-409e-bc5e-dd11296ae8bf" providerId="ADAL" clId="{D288A006-A644-4A49-95CA-1B4B8821EA4C}" dt="2020-09-28T01:43:19.719" v="831" actId="2710"/>
          <ac:spMkLst>
            <pc:docMk/>
            <pc:sldMk cId="3061094045" sldId="257"/>
            <ac:spMk id="3" creationId="{9B9FD7A3-BC3A-42B0-B664-201DFE172E9C}"/>
          </ac:spMkLst>
        </pc:spChg>
      </pc:sldChg>
      <pc:sldChg chg="modSp new mod">
        <pc:chgData name="Simranjit" userId="2e0607b0-f894-409e-bc5e-dd11296ae8bf" providerId="ADAL" clId="{D288A006-A644-4A49-95CA-1B4B8821EA4C}" dt="2020-09-28T01:43:09.437" v="830" actId="27636"/>
        <pc:sldMkLst>
          <pc:docMk/>
          <pc:sldMk cId="281929267" sldId="258"/>
        </pc:sldMkLst>
        <pc:spChg chg="mod">
          <ac:chgData name="Simranjit" userId="2e0607b0-f894-409e-bc5e-dd11296ae8bf" providerId="ADAL" clId="{D288A006-A644-4A49-95CA-1B4B8821EA4C}" dt="2020-09-28T01:40:09.094" v="433" actId="20577"/>
          <ac:spMkLst>
            <pc:docMk/>
            <pc:sldMk cId="281929267" sldId="258"/>
            <ac:spMk id="2" creationId="{B25E2A67-989E-48D4-A397-41AF384DDC8B}"/>
          </ac:spMkLst>
        </pc:spChg>
        <pc:spChg chg="mod">
          <ac:chgData name="Simranjit" userId="2e0607b0-f894-409e-bc5e-dd11296ae8bf" providerId="ADAL" clId="{D288A006-A644-4A49-95CA-1B4B8821EA4C}" dt="2020-09-28T01:43:09.437" v="830" actId="27636"/>
          <ac:spMkLst>
            <pc:docMk/>
            <pc:sldMk cId="281929267" sldId="258"/>
            <ac:spMk id="3" creationId="{BA5F4B47-BA91-429B-BB78-F4ECEB2E2EDF}"/>
          </ac:spMkLst>
        </pc:spChg>
      </pc:sldChg>
      <pc:sldChg chg="modSp new mod">
        <pc:chgData name="Simranjit" userId="2e0607b0-f894-409e-bc5e-dd11296ae8bf" providerId="ADAL" clId="{D288A006-A644-4A49-95CA-1B4B8821EA4C}" dt="2020-09-28T01:43:58.973" v="871" actId="2711"/>
        <pc:sldMkLst>
          <pc:docMk/>
          <pc:sldMk cId="2000608707" sldId="259"/>
        </pc:sldMkLst>
        <pc:spChg chg="mod">
          <ac:chgData name="Simranjit" userId="2e0607b0-f894-409e-bc5e-dd11296ae8bf" providerId="ADAL" clId="{D288A006-A644-4A49-95CA-1B4B8821EA4C}" dt="2020-09-28T01:43:58.973" v="871" actId="2711"/>
          <ac:spMkLst>
            <pc:docMk/>
            <pc:sldMk cId="2000608707" sldId="259"/>
            <ac:spMk id="2" creationId="{3258B279-E48C-4296-B2D6-B81CEAB06175}"/>
          </ac:spMkLst>
        </pc:spChg>
        <pc:spChg chg="mod">
          <ac:chgData name="Simranjit" userId="2e0607b0-f894-409e-bc5e-dd11296ae8bf" providerId="ADAL" clId="{D288A006-A644-4A49-95CA-1B4B8821EA4C}" dt="2020-09-28T01:43:54.821" v="870" actId="20577"/>
          <ac:spMkLst>
            <pc:docMk/>
            <pc:sldMk cId="2000608707" sldId="259"/>
            <ac:spMk id="3" creationId="{27F09B43-0673-4FED-8FD1-4A0A3C2E7036}"/>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D5A4D-0EE0-45FA-8FA7-FF7F3B38881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AFCE5E94-5122-4E4C-9D6A-0F8BA78087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4A439514-3ECF-46C1-9834-155848F54D07}"/>
              </a:ext>
            </a:extLst>
          </p:cNvPr>
          <p:cNvSpPr>
            <a:spLocks noGrp="1"/>
          </p:cNvSpPr>
          <p:nvPr>
            <p:ph type="dt" sz="half" idx="10"/>
          </p:nvPr>
        </p:nvSpPr>
        <p:spPr/>
        <p:txBody>
          <a:bodyPr/>
          <a:lstStyle/>
          <a:p>
            <a:fld id="{7E71345C-3A05-4A93-ADA3-17722A564E48}" type="datetimeFigureOut">
              <a:rPr lang="en-IN" smtClean="0"/>
              <a:t>17-09-2024</a:t>
            </a:fld>
            <a:endParaRPr lang="en-IN"/>
          </a:p>
        </p:txBody>
      </p:sp>
      <p:sp>
        <p:nvSpPr>
          <p:cNvPr id="5" name="Footer Placeholder 4">
            <a:extLst>
              <a:ext uri="{FF2B5EF4-FFF2-40B4-BE49-F238E27FC236}">
                <a16:creationId xmlns:a16="http://schemas.microsoft.com/office/drawing/2014/main" id="{920ACB98-2DAB-42A3-836A-7BF5980B5C0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DAFF389-8DB2-4766-B85D-476AA7A704C7}"/>
              </a:ext>
            </a:extLst>
          </p:cNvPr>
          <p:cNvSpPr>
            <a:spLocks noGrp="1"/>
          </p:cNvSpPr>
          <p:nvPr>
            <p:ph type="sldNum" sz="quarter" idx="12"/>
          </p:nvPr>
        </p:nvSpPr>
        <p:spPr/>
        <p:txBody>
          <a:bodyPr/>
          <a:lstStyle/>
          <a:p>
            <a:fld id="{035FAA45-C359-4EE2-8F83-E2AE9B91D4C2}" type="slidenum">
              <a:rPr lang="en-IN" smtClean="0"/>
              <a:t>‹#›</a:t>
            </a:fld>
            <a:endParaRPr lang="en-IN"/>
          </a:p>
        </p:txBody>
      </p:sp>
    </p:spTree>
    <p:extLst>
      <p:ext uri="{BB962C8B-B14F-4D97-AF65-F5344CB8AC3E}">
        <p14:creationId xmlns:p14="http://schemas.microsoft.com/office/powerpoint/2010/main" val="33853561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43414-873D-425E-93A8-5F8CE369DE9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2E0C25D-DEBC-46F8-8CEE-86BE2F21314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25F42DC-C6BC-40CE-B696-3ACF08B52861}"/>
              </a:ext>
            </a:extLst>
          </p:cNvPr>
          <p:cNvSpPr>
            <a:spLocks noGrp="1"/>
          </p:cNvSpPr>
          <p:nvPr>
            <p:ph type="dt" sz="half" idx="10"/>
          </p:nvPr>
        </p:nvSpPr>
        <p:spPr/>
        <p:txBody>
          <a:bodyPr/>
          <a:lstStyle/>
          <a:p>
            <a:fld id="{7E71345C-3A05-4A93-ADA3-17722A564E48}" type="datetimeFigureOut">
              <a:rPr lang="en-IN" smtClean="0"/>
              <a:t>17-09-2024</a:t>
            </a:fld>
            <a:endParaRPr lang="en-IN"/>
          </a:p>
        </p:txBody>
      </p:sp>
      <p:sp>
        <p:nvSpPr>
          <p:cNvPr id="5" name="Footer Placeholder 4">
            <a:extLst>
              <a:ext uri="{FF2B5EF4-FFF2-40B4-BE49-F238E27FC236}">
                <a16:creationId xmlns:a16="http://schemas.microsoft.com/office/drawing/2014/main" id="{C928DDCD-C3EB-4E56-ABA7-51C91EB8026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D120C7D-F68F-4F79-857F-C7BF58507F36}"/>
              </a:ext>
            </a:extLst>
          </p:cNvPr>
          <p:cNvSpPr>
            <a:spLocks noGrp="1"/>
          </p:cNvSpPr>
          <p:nvPr>
            <p:ph type="sldNum" sz="quarter" idx="12"/>
          </p:nvPr>
        </p:nvSpPr>
        <p:spPr/>
        <p:txBody>
          <a:bodyPr/>
          <a:lstStyle/>
          <a:p>
            <a:fld id="{035FAA45-C359-4EE2-8F83-E2AE9B91D4C2}" type="slidenum">
              <a:rPr lang="en-IN" smtClean="0"/>
              <a:t>‹#›</a:t>
            </a:fld>
            <a:endParaRPr lang="en-IN"/>
          </a:p>
        </p:txBody>
      </p:sp>
    </p:spTree>
    <p:extLst>
      <p:ext uri="{BB962C8B-B14F-4D97-AF65-F5344CB8AC3E}">
        <p14:creationId xmlns:p14="http://schemas.microsoft.com/office/powerpoint/2010/main" val="3833074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48A66-FC17-4A63-AEF7-A0345AB921B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CC71BA11-4661-43F0-889C-AC4F2BB18C7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52BD5A8-F458-462E-B3CC-935DA3C8AD40}"/>
              </a:ext>
            </a:extLst>
          </p:cNvPr>
          <p:cNvSpPr>
            <a:spLocks noGrp="1"/>
          </p:cNvSpPr>
          <p:nvPr>
            <p:ph type="dt" sz="half" idx="10"/>
          </p:nvPr>
        </p:nvSpPr>
        <p:spPr/>
        <p:txBody>
          <a:bodyPr/>
          <a:lstStyle/>
          <a:p>
            <a:fld id="{7E71345C-3A05-4A93-ADA3-17722A564E48}" type="datetimeFigureOut">
              <a:rPr lang="en-IN" smtClean="0"/>
              <a:t>17-09-2024</a:t>
            </a:fld>
            <a:endParaRPr lang="en-IN"/>
          </a:p>
        </p:txBody>
      </p:sp>
      <p:sp>
        <p:nvSpPr>
          <p:cNvPr id="5" name="Footer Placeholder 4">
            <a:extLst>
              <a:ext uri="{FF2B5EF4-FFF2-40B4-BE49-F238E27FC236}">
                <a16:creationId xmlns:a16="http://schemas.microsoft.com/office/drawing/2014/main" id="{4D42A654-CFD8-4AE8-BBB4-A54E1F24964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FFDFF06-D422-4F50-8054-4F58BFEEF2F8}"/>
              </a:ext>
            </a:extLst>
          </p:cNvPr>
          <p:cNvSpPr>
            <a:spLocks noGrp="1"/>
          </p:cNvSpPr>
          <p:nvPr>
            <p:ph type="sldNum" sz="quarter" idx="12"/>
          </p:nvPr>
        </p:nvSpPr>
        <p:spPr/>
        <p:txBody>
          <a:bodyPr/>
          <a:lstStyle/>
          <a:p>
            <a:fld id="{035FAA45-C359-4EE2-8F83-E2AE9B91D4C2}" type="slidenum">
              <a:rPr lang="en-IN" smtClean="0"/>
              <a:t>‹#›</a:t>
            </a:fld>
            <a:endParaRPr lang="en-IN"/>
          </a:p>
        </p:txBody>
      </p:sp>
    </p:spTree>
    <p:extLst>
      <p:ext uri="{BB962C8B-B14F-4D97-AF65-F5344CB8AC3E}">
        <p14:creationId xmlns:p14="http://schemas.microsoft.com/office/powerpoint/2010/main" val="44792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D986B-DC55-4F6C-8B9C-A2E39DF2856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165B163B-D03D-4274-9C46-5F7434FBF37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5BC4442-521F-434C-9BC6-3A394BA578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9243028-BE6F-4AB9-B2D0-3E5470D86117}"/>
              </a:ext>
            </a:extLst>
          </p:cNvPr>
          <p:cNvSpPr>
            <a:spLocks noGrp="1"/>
          </p:cNvSpPr>
          <p:nvPr>
            <p:ph type="dt" sz="half" idx="10"/>
          </p:nvPr>
        </p:nvSpPr>
        <p:spPr/>
        <p:txBody>
          <a:bodyPr/>
          <a:lstStyle/>
          <a:p>
            <a:fld id="{7E71345C-3A05-4A93-ADA3-17722A564E48}" type="datetimeFigureOut">
              <a:rPr lang="en-IN" smtClean="0"/>
              <a:t>17-09-2024</a:t>
            </a:fld>
            <a:endParaRPr lang="en-IN"/>
          </a:p>
        </p:txBody>
      </p:sp>
      <p:sp>
        <p:nvSpPr>
          <p:cNvPr id="6" name="Footer Placeholder 5">
            <a:extLst>
              <a:ext uri="{FF2B5EF4-FFF2-40B4-BE49-F238E27FC236}">
                <a16:creationId xmlns:a16="http://schemas.microsoft.com/office/drawing/2014/main" id="{CA2E1A49-9E99-40F0-A30B-3C5FD4BD3E5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D162E8E-2417-475F-A5C5-DB680F9EEF22}"/>
              </a:ext>
            </a:extLst>
          </p:cNvPr>
          <p:cNvSpPr>
            <a:spLocks noGrp="1"/>
          </p:cNvSpPr>
          <p:nvPr>
            <p:ph type="sldNum" sz="quarter" idx="12"/>
          </p:nvPr>
        </p:nvSpPr>
        <p:spPr/>
        <p:txBody>
          <a:bodyPr/>
          <a:lstStyle/>
          <a:p>
            <a:fld id="{035FAA45-C359-4EE2-8F83-E2AE9B91D4C2}" type="slidenum">
              <a:rPr lang="en-IN" smtClean="0"/>
              <a:t>‹#›</a:t>
            </a:fld>
            <a:endParaRPr lang="en-IN"/>
          </a:p>
        </p:txBody>
      </p:sp>
    </p:spTree>
    <p:extLst>
      <p:ext uri="{BB962C8B-B14F-4D97-AF65-F5344CB8AC3E}">
        <p14:creationId xmlns:p14="http://schemas.microsoft.com/office/powerpoint/2010/main" val="24857907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36CFF-ABAC-4A78-BB9F-87DB74F8B02C}"/>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0552ED46-D81B-4C7A-82DC-2910CA718D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72BEE5D-F529-4CAD-AFEB-EF60A9AB9D6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107942E-5A18-4061-93A1-AE8B962412C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0F7F777-BDD5-43C7-9A93-362FC820EDF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8DF8E80E-7FBB-4591-9580-F0494EEDDBF6}"/>
              </a:ext>
            </a:extLst>
          </p:cNvPr>
          <p:cNvSpPr>
            <a:spLocks noGrp="1"/>
          </p:cNvSpPr>
          <p:nvPr>
            <p:ph type="dt" sz="half" idx="10"/>
          </p:nvPr>
        </p:nvSpPr>
        <p:spPr/>
        <p:txBody>
          <a:bodyPr/>
          <a:lstStyle/>
          <a:p>
            <a:fld id="{7E71345C-3A05-4A93-ADA3-17722A564E48}" type="datetimeFigureOut">
              <a:rPr lang="en-IN" smtClean="0"/>
              <a:t>17-09-2024</a:t>
            </a:fld>
            <a:endParaRPr lang="en-IN"/>
          </a:p>
        </p:txBody>
      </p:sp>
      <p:sp>
        <p:nvSpPr>
          <p:cNvPr id="8" name="Footer Placeholder 7">
            <a:extLst>
              <a:ext uri="{FF2B5EF4-FFF2-40B4-BE49-F238E27FC236}">
                <a16:creationId xmlns:a16="http://schemas.microsoft.com/office/drawing/2014/main" id="{00BF8758-97FC-4D58-873F-8A5C2F2161F1}"/>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B2A2B29F-02A9-4C59-8D41-C80F1C290F77}"/>
              </a:ext>
            </a:extLst>
          </p:cNvPr>
          <p:cNvSpPr>
            <a:spLocks noGrp="1"/>
          </p:cNvSpPr>
          <p:nvPr>
            <p:ph type="sldNum" sz="quarter" idx="12"/>
          </p:nvPr>
        </p:nvSpPr>
        <p:spPr/>
        <p:txBody>
          <a:bodyPr/>
          <a:lstStyle/>
          <a:p>
            <a:fld id="{035FAA45-C359-4EE2-8F83-E2AE9B91D4C2}" type="slidenum">
              <a:rPr lang="en-IN" smtClean="0"/>
              <a:t>‹#›</a:t>
            </a:fld>
            <a:endParaRPr lang="en-IN"/>
          </a:p>
        </p:txBody>
      </p:sp>
    </p:spTree>
    <p:extLst>
      <p:ext uri="{BB962C8B-B14F-4D97-AF65-F5344CB8AC3E}">
        <p14:creationId xmlns:p14="http://schemas.microsoft.com/office/powerpoint/2010/main" val="3316071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9E9D1-743F-4E43-AF43-D0F3FF21F817}"/>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5123ACF8-B986-44F6-B9AC-D51BBAA9F9AB}"/>
              </a:ext>
            </a:extLst>
          </p:cNvPr>
          <p:cNvSpPr>
            <a:spLocks noGrp="1"/>
          </p:cNvSpPr>
          <p:nvPr>
            <p:ph type="dt" sz="half" idx="10"/>
          </p:nvPr>
        </p:nvSpPr>
        <p:spPr/>
        <p:txBody>
          <a:bodyPr/>
          <a:lstStyle/>
          <a:p>
            <a:fld id="{7E71345C-3A05-4A93-ADA3-17722A564E48}" type="datetimeFigureOut">
              <a:rPr lang="en-IN" smtClean="0"/>
              <a:t>17-09-2024</a:t>
            </a:fld>
            <a:endParaRPr lang="en-IN"/>
          </a:p>
        </p:txBody>
      </p:sp>
      <p:sp>
        <p:nvSpPr>
          <p:cNvPr id="4" name="Footer Placeholder 3">
            <a:extLst>
              <a:ext uri="{FF2B5EF4-FFF2-40B4-BE49-F238E27FC236}">
                <a16:creationId xmlns:a16="http://schemas.microsoft.com/office/drawing/2014/main" id="{F4A23F6E-33EC-4E8F-949B-699DC91A7833}"/>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B3FD33B4-47A4-4AAD-9F3C-A1E6AFA6498F}"/>
              </a:ext>
            </a:extLst>
          </p:cNvPr>
          <p:cNvSpPr>
            <a:spLocks noGrp="1"/>
          </p:cNvSpPr>
          <p:nvPr>
            <p:ph type="sldNum" sz="quarter" idx="12"/>
          </p:nvPr>
        </p:nvSpPr>
        <p:spPr/>
        <p:txBody>
          <a:bodyPr/>
          <a:lstStyle/>
          <a:p>
            <a:fld id="{035FAA45-C359-4EE2-8F83-E2AE9B91D4C2}" type="slidenum">
              <a:rPr lang="en-IN" smtClean="0"/>
              <a:t>‹#›</a:t>
            </a:fld>
            <a:endParaRPr lang="en-IN"/>
          </a:p>
        </p:txBody>
      </p:sp>
    </p:spTree>
    <p:extLst>
      <p:ext uri="{BB962C8B-B14F-4D97-AF65-F5344CB8AC3E}">
        <p14:creationId xmlns:p14="http://schemas.microsoft.com/office/powerpoint/2010/main" val="2126189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2EC39FC-D616-41A8-9071-CE2CF109ACC6}"/>
              </a:ext>
            </a:extLst>
          </p:cNvPr>
          <p:cNvSpPr>
            <a:spLocks noGrp="1"/>
          </p:cNvSpPr>
          <p:nvPr>
            <p:ph type="dt" sz="half" idx="10"/>
          </p:nvPr>
        </p:nvSpPr>
        <p:spPr/>
        <p:txBody>
          <a:bodyPr/>
          <a:lstStyle/>
          <a:p>
            <a:fld id="{7E71345C-3A05-4A93-ADA3-17722A564E48}" type="datetimeFigureOut">
              <a:rPr lang="en-IN" smtClean="0"/>
              <a:t>17-09-2024</a:t>
            </a:fld>
            <a:endParaRPr lang="en-IN"/>
          </a:p>
        </p:txBody>
      </p:sp>
      <p:sp>
        <p:nvSpPr>
          <p:cNvPr id="3" name="Footer Placeholder 2">
            <a:extLst>
              <a:ext uri="{FF2B5EF4-FFF2-40B4-BE49-F238E27FC236}">
                <a16:creationId xmlns:a16="http://schemas.microsoft.com/office/drawing/2014/main" id="{3ACABC8C-0295-4FCB-83F5-7646BD80FB7F}"/>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9C3603AE-3861-4A23-AB03-E4CAB6621673}"/>
              </a:ext>
            </a:extLst>
          </p:cNvPr>
          <p:cNvSpPr>
            <a:spLocks noGrp="1"/>
          </p:cNvSpPr>
          <p:nvPr>
            <p:ph type="sldNum" sz="quarter" idx="12"/>
          </p:nvPr>
        </p:nvSpPr>
        <p:spPr/>
        <p:txBody>
          <a:bodyPr/>
          <a:lstStyle/>
          <a:p>
            <a:fld id="{035FAA45-C359-4EE2-8F83-E2AE9B91D4C2}" type="slidenum">
              <a:rPr lang="en-IN" smtClean="0"/>
              <a:t>‹#›</a:t>
            </a:fld>
            <a:endParaRPr lang="en-IN"/>
          </a:p>
        </p:txBody>
      </p:sp>
    </p:spTree>
    <p:extLst>
      <p:ext uri="{BB962C8B-B14F-4D97-AF65-F5344CB8AC3E}">
        <p14:creationId xmlns:p14="http://schemas.microsoft.com/office/powerpoint/2010/main" val="1282499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9365D-AE9B-477E-8441-401EF35BC0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44DF280-F040-4746-ABE5-81876D8848F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EF268349-692C-4E4B-AF0F-97CFD62921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9B84BB-4E1B-4727-8813-89E72D5AFCCD}"/>
              </a:ext>
            </a:extLst>
          </p:cNvPr>
          <p:cNvSpPr>
            <a:spLocks noGrp="1"/>
          </p:cNvSpPr>
          <p:nvPr>
            <p:ph type="dt" sz="half" idx="10"/>
          </p:nvPr>
        </p:nvSpPr>
        <p:spPr/>
        <p:txBody>
          <a:bodyPr/>
          <a:lstStyle/>
          <a:p>
            <a:fld id="{7E71345C-3A05-4A93-ADA3-17722A564E48}" type="datetimeFigureOut">
              <a:rPr lang="en-IN" smtClean="0"/>
              <a:t>17-09-2024</a:t>
            </a:fld>
            <a:endParaRPr lang="en-IN"/>
          </a:p>
        </p:txBody>
      </p:sp>
      <p:sp>
        <p:nvSpPr>
          <p:cNvPr id="6" name="Footer Placeholder 5">
            <a:extLst>
              <a:ext uri="{FF2B5EF4-FFF2-40B4-BE49-F238E27FC236}">
                <a16:creationId xmlns:a16="http://schemas.microsoft.com/office/drawing/2014/main" id="{015A0239-6211-488B-B684-BC333B253FC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4C10851-4EF4-4A86-A5D4-1F119D5429DA}"/>
              </a:ext>
            </a:extLst>
          </p:cNvPr>
          <p:cNvSpPr>
            <a:spLocks noGrp="1"/>
          </p:cNvSpPr>
          <p:nvPr>
            <p:ph type="sldNum" sz="quarter" idx="12"/>
          </p:nvPr>
        </p:nvSpPr>
        <p:spPr/>
        <p:txBody>
          <a:bodyPr/>
          <a:lstStyle/>
          <a:p>
            <a:fld id="{035FAA45-C359-4EE2-8F83-E2AE9B91D4C2}" type="slidenum">
              <a:rPr lang="en-IN" smtClean="0"/>
              <a:t>‹#›</a:t>
            </a:fld>
            <a:endParaRPr lang="en-IN"/>
          </a:p>
        </p:txBody>
      </p:sp>
    </p:spTree>
    <p:extLst>
      <p:ext uri="{BB962C8B-B14F-4D97-AF65-F5344CB8AC3E}">
        <p14:creationId xmlns:p14="http://schemas.microsoft.com/office/powerpoint/2010/main" val="631034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F62A6-1831-44CE-9F3C-5FF0EE56FE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5D69160E-67CC-435B-BCEC-6A50BAFF0E0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33A17DD7-E531-423C-A26E-509AB3BE82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B51065-EE35-4614-A803-04A1DDEE1895}"/>
              </a:ext>
            </a:extLst>
          </p:cNvPr>
          <p:cNvSpPr>
            <a:spLocks noGrp="1"/>
          </p:cNvSpPr>
          <p:nvPr>
            <p:ph type="dt" sz="half" idx="10"/>
          </p:nvPr>
        </p:nvSpPr>
        <p:spPr/>
        <p:txBody>
          <a:bodyPr/>
          <a:lstStyle/>
          <a:p>
            <a:fld id="{7E71345C-3A05-4A93-ADA3-17722A564E48}" type="datetimeFigureOut">
              <a:rPr lang="en-IN" smtClean="0"/>
              <a:t>17-09-2024</a:t>
            </a:fld>
            <a:endParaRPr lang="en-IN"/>
          </a:p>
        </p:txBody>
      </p:sp>
      <p:sp>
        <p:nvSpPr>
          <p:cNvPr id="6" name="Footer Placeholder 5">
            <a:extLst>
              <a:ext uri="{FF2B5EF4-FFF2-40B4-BE49-F238E27FC236}">
                <a16:creationId xmlns:a16="http://schemas.microsoft.com/office/drawing/2014/main" id="{1080DC6E-C4CA-4606-AF96-00CB56A56AA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91F08BD-77E5-4A28-A5BD-84EF1AC238BE}"/>
              </a:ext>
            </a:extLst>
          </p:cNvPr>
          <p:cNvSpPr>
            <a:spLocks noGrp="1"/>
          </p:cNvSpPr>
          <p:nvPr>
            <p:ph type="sldNum" sz="quarter" idx="12"/>
          </p:nvPr>
        </p:nvSpPr>
        <p:spPr/>
        <p:txBody>
          <a:bodyPr/>
          <a:lstStyle/>
          <a:p>
            <a:fld id="{035FAA45-C359-4EE2-8F83-E2AE9B91D4C2}" type="slidenum">
              <a:rPr lang="en-IN" smtClean="0"/>
              <a:t>‹#›</a:t>
            </a:fld>
            <a:endParaRPr lang="en-IN"/>
          </a:p>
        </p:txBody>
      </p:sp>
    </p:spTree>
    <p:extLst>
      <p:ext uri="{BB962C8B-B14F-4D97-AF65-F5344CB8AC3E}">
        <p14:creationId xmlns:p14="http://schemas.microsoft.com/office/powerpoint/2010/main" val="3625071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7477C-328F-4591-BCCF-943177831BAA}"/>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3FE280F-ED6D-425D-9189-2853E53DC2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40A4249-C057-4573-9AD4-83B4709A0D20}"/>
              </a:ext>
            </a:extLst>
          </p:cNvPr>
          <p:cNvSpPr>
            <a:spLocks noGrp="1"/>
          </p:cNvSpPr>
          <p:nvPr>
            <p:ph type="dt" sz="half" idx="10"/>
          </p:nvPr>
        </p:nvSpPr>
        <p:spPr/>
        <p:txBody>
          <a:bodyPr/>
          <a:lstStyle/>
          <a:p>
            <a:fld id="{7E71345C-3A05-4A93-ADA3-17722A564E48}" type="datetimeFigureOut">
              <a:rPr lang="en-IN" smtClean="0"/>
              <a:t>17-09-2024</a:t>
            </a:fld>
            <a:endParaRPr lang="en-IN"/>
          </a:p>
        </p:txBody>
      </p:sp>
      <p:sp>
        <p:nvSpPr>
          <p:cNvPr id="5" name="Footer Placeholder 4">
            <a:extLst>
              <a:ext uri="{FF2B5EF4-FFF2-40B4-BE49-F238E27FC236}">
                <a16:creationId xmlns:a16="http://schemas.microsoft.com/office/drawing/2014/main" id="{359895C9-03C5-47E5-8693-3E836DA4EFF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E9F8075-963B-4F4C-AB98-2F457803E26E}"/>
              </a:ext>
            </a:extLst>
          </p:cNvPr>
          <p:cNvSpPr>
            <a:spLocks noGrp="1"/>
          </p:cNvSpPr>
          <p:nvPr>
            <p:ph type="sldNum" sz="quarter" idx="12"/>
          </p:nvPr>
        </p:nvSpPr>
        <p:spPr/>
        <p:txBody>
          <a:bodyPr/>
          <a:lstStyle/>
          <a:p>
            <a:fld id="{035FAA45-C359-4EE2-8F83-E2AE9B91D4C2}" type="slidenum">
              <a:rPr lang="en-IN" smtClean="0"/>
              <a:t>‹#›</a:t>
            </a:fld>
            <a:endParaRPr lang="en-IN"/>
          </a:p>
        </p:txBody>
      </p:sp>
    </p:spTree>
    <p:extLst>
      <p:ext uri="{BB962C8B-B14F-4D97-AF65-F5344CB8AC3E}">
        <p14:creationId xmlns:p14="http://schemas.microsoft.com/office/powerpoint/2010/main" val="2426797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B724473-9CE9-4250-933A-423D776B2C7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2EAC6E5-49D5-4094-8667-09FBE0BD1D6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9781753-7CD1-4782-8AB5-4F736FCE540D}"/>
              </a:ext>
            </a:extLst>
          </p:cNvPr>
          <p:cNvSpPr>
            <a:spLocks noGrp="1"/>
          </p:cNvSpPr>
          <p:nvPr>
            <p:ph type="dt" sz="half" idx="10"/>
          </p:nvPr>
        </p:nvSpPr>
        <p:spPr/>
        <p:txBody>
          <a:bodyPr/>
          <a:lstStyle/>
          <a:p>
            <a:fld id="{7E71345C-3A05-4A93-ADA3-17722A564E48}" type="datetimeFigureOut">
              <a:rPr lang="en-IN" smtClean="0"/>
              <a:t>17-09-2024</a:t>
            </a:fld>
            <a:endParaRPr lang="en-IN"/>
          </a:p>
        </p:txBody>
      </p:sp>
      <p:sp>
        <p:nvSpPr>
          <p:cNvPr id="5" name="Footer Placeholder 4">
            <a:extLst>
              <a:ext uri="{FF2B5EF4-FFF2-40B4-BE49-F238E27FC236}">
                <a16:creationId xmlns:a16="http://schemas.microsoft.com/office/drawing/2014/main" id="{DECF6EE2-5133-4DD1-9B15-6C53513968C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83BF390-158D-4609-A801-860038EF8CBE}"/>
              </a:ext>
            </a:extLst>
          </p:cNvPr>
          <p:cNvSpPr>
            <a:spLocks noGrp="1"/>
          </p:cNvSpPr>
          <p:nvPr>
            <p:ph type="sldNum" sz="quarter" idx="12"/>
          </p:nvPr>
        </p:nvSpPr>
        <p:spPr/>
        <p:txBody>
          <a:bodyPr/>
          <a:lstStyle/>
          <a:p>
            <a:fld id="{035FAA45-C359-4EE2-8F83-E2AE9B91D4C2}" type="slidenum">
              <a:rPr lang="en-IN" smtClean="0"/>
              <a:t>‹#›</a:t>
            </a:fld>
            <a:endParaRPr lang="en-IN"/>
          </a:p>
        </p:txBody>
      </p:sp>
    </p:spTree>
    <p:extLst>
      <p:ext uri="{BB962C8B-B14F-4D97-AF65-F5344CB8AC3E}">
        <p14:creationId xmlns:p14="http://schemas.microsoft.com/office/powerpoint/2010/main" val="3232864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7D2BA0-6EDB-41BC-AFF9-7423BF6CA0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A69A036-C06B-443A-82B5-BED14786FED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3041F13-53A5-4655-8DB1-FD3F6EFD9F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71345C-3A05-4A93-ADA3-17722A564E48}" type="datetimeFigureOut">
              <a:rPr lang="en-IN" smtClean="0"/>
              <a:t>17-09-2024</a:t>
            </a:fld>
            <a:endParaRPr lang="en-IN"/>
          </a:p>
        </p:txBody>
      </p:sp>
      <p:sp>
        <p:nvSpPr>
          <p:cNvPr id="5" name="Footer Placeholder 4">
            <a:extLst>
              <a:ext uri="{FF2B5EF4-FFF2-40B4-BE49-F238E27FC236}">
                <a16:creationId xmlns:a16="http://schemas.microsoft.com/office/drawing/2014/main" id="{8190AA77-F67D-40FD-A441-445F699F1E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FE3D179C-47F2-4E2D-A894-3319022806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5FAA45-C359-4EE2-8F83-E2AE9B91D4C2}" type="slidenum">
              <a:rPr lang="en-IN" smtClean="0"/>
              <a:t>‹#›</a:t>
            </a:fld>
            <a:endParaRPr lang="en-IN"/>
          </a:p>
        </p:txBody>
      </p:sp>
    </p:spTree>
    <p:extLst>
      <p:ext uri="{BB962C8B-B14F-4D97-AF65-F5344CB8AC3E}">
        <p14:creationId xmlns:p14="http://schemas.microsoft.com/office/powerpoint/2010/main" val="15322867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56AF0-43F5-47CE-956F-806F6D545450}"/>
              </a:ext>
            </a:extLst>
          </p:cNvPr>
          <p:cNvSpPr>
            <a:spLocks noGrp="1"/>
          </p:cNvSpPr>
          <p:nvPr>
            <p:ph type="ctrTitle"/>
          </p:nvPr>
        </p:nvSpPr>
        <p:spPr/>
        <p:txBody>
          <a:bodyPr/>
          <a:lstStyle/>
          <a:p>
            <a:r>
              <a:rPr lang="en-IN" dirty="0"/>
              <a:t>Decidability of RL</a:t>
            </a:r>
          </a:p>
        </p:txBody>
      </p:sp>
      <p:sp>
        <p:nvSpPr>
          <p:cNvPr id="3" name="Subtitle 2">
            <a:extLst>
              <a:ext uri="{FF2B5EF4-FFF2-40B4-BE49-F238E27FC236}">
                <a16:creationId xmlns:a16="http://schemas.microsoft.com/office/drawing/2014/main" id="{EC99EBD6-D3FF-4D67-9F93-39B44D077A5D}"/>
              </a:ext>
            </a:extLst>
          </p:cNvPr>
          <p:cNvSpPr>
            <a:spLocks noGrp="1"/>
          </p:cNvSpPr>
          <p:nvPr>
            <p:ph type="subTitle" idx="1"/>
          </p:nvPr>
        </p:nvSpPr>
        <p:spPr/>
        <p:txBody>
          <a:bodyPr/>
          <a:lstStyle/>
          <a:p>
            <a:endParaRPr lang="en-IN"/>
          </a:p>
        </p:txBody>
      </p:sp>
    </p:spTree>
    <p:extLst>
      <p:ext uri="{BB962C8B-B14F-4D97-AF65-F5344CB8AC3E}">
        <p14:creationId xmlns:p14="http://schemas.microsoft.com/office/powerpoint/2010/main" val="28408111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5F9686-9FDD-219D-C63F-3E585DA4A086}"/>
              </a:ext>
            </a:extLst>
          </p:cNvPr>
          <p:cNvSpPr>
            <a:spLocks noGrp="1"/>
          </p:cNvSpPr>
          <p:nvPr>
            <p:ph idx="1"/>
          </p:nvPr>
        </p:nvSpPr>
        <p:spPr>
          <a:xfrm>
            <a:off x="838200" y="734518"/>
            <a:ext cx="10515600" cy="5442445"/>
          </a:xfrm>
        </p:spPr>
        <p:txBody>
          <a:bodyPr/>
          <a:lstStyle/>
          <a:p>
            <a:pPr algn="just"/>
            <a:r>
              <a:rPr lang="en-US" dirty="0"/>
              <a:t>The decidability of regular languages (RL) refers to the fact that an algorithm can determine if two regular languages have the same strings. This is possible because set operations can be performed on regular languages, which are based on transformations of finite automata. </a:t>
            </a:r>
          </a:p>
          <a:p>
            <a:pPr algn="just"/>
            <a:r>
              <a:rPr lang="en-US" dirty="0"/>
              <a:t>In general, a problem is considered decidable if there is an effective method to derive the correct answer. A problem is considered undecidable if there is no effective method to determine the answer, even if it takes a very long time. Undecidable problems cannot be solved by any algorithm.</a:t>
            </a:r>
            <a:endParaRPr lang="en-IN" dirty="0"/>
          </a:p>
        </p:txBody>
      </p:sp>
    </p:spTree>
    <p:extLst>
      <p:ext uri="{BB962C8B-B14F-4D97-AF65-F5344CB8AC3E}">
        <p14:creationId xmlns:p14="http://schemas.microsoft.com/office/powerpoint/2010/main" val="398883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DBFD4-4FBE-4DA2-8CEE-E8355BF244F8}"/>
              </a:ext>
            </a:extLst>
          </p:cNvPr>
          <p:cNvSpPr>
            <a:spLocks noGrp="1"/>
          </p:cNvSpPr>
          <p:nvPr>
            <p:ph type="title"/>
          </p:nvPr>
        </p:nvSpPr>
        <p:spPr/>
        <p:txBody>
          <a:bodyPr/>
          <a:lstStyle/>
          <a:p>
            <a:r>
              <a:rPr lang="en-IN" dirty="0"/>
              <a:t>Emptiness problem</a:t>
            </a:r>
          </a:p>
        </p:txBody>
      </p:sp>
      <p:sp>
        <p:nvSpPr>
          <p:cNvPr id="3" name="Content Placeholder 2">
            <a:extLst>
              <a:ext uri="{FF2B5EF4-FFF2-40B4-BE49-F238E27FC236}">
                <a16:creationId xmlns:a16="http://schemas.microsoft.com/office/drawing/2014/main" id="{9B9FD7A3-BC3A-42B0-B664-201DFE172E9C}"/>
              </a:ext>
            </a:extLst>
          </p:cNvPr>
          <p:cNvSpPr>
            <a:spLocks noGrp="1"/>
          </p:cNvSpPr>
          <p:nvPr>
            <p:ph idx="1"/>
          </p:nvPr>
        </p:nvSpPr>
        <p:spPr/>
        <p:txBody>
          <a:bodyPr/>
          <a:lstStyle/>
          <a:p>
            <a:pPr>
              <a:lnSpc>
                <a:spcPct val="150000"/>
              </a:lnSpc>
            </a:pPr>
            <a:r>
              <a:rPr lang="en-IN" dirty="0">
                <a:latin typeface="Calisto MT" panose="02040603050505030304" pitchFamily="18" charset="0"/>
              </a:rPr>
              <a:t>FA is Decidable</a:t>
            </a:r>
          </a:p>
          <a:p>
            <a:pPr marL="0" indent="0" algn="ctr">
              <a:lnSpc>
                <a:spcPct val="150000"/>
              </a:lnSpc>
              <a:buNone/>
            </a:pPr>
            <a:r>
              <a:rPr lang="en-IN" b="1" dirty="0">
                <a:latin typeface="Calisto MT" panose="02040603050505030304" pitchFamily="18" charset="0"/>
              </a:rPr>
              <a:t>Algo</a:t>
            </a:r>
          </a:p>
          <a:p>
            <a:pPr marL="514350" indent="-514350">
              <a:lnSpc>
                <a:spcPct val="150000"/>
              </a:lnSpc>
              <a:buAutoNum type="arabicParenR"/>
            </a:pPr>
            <a:r>
              <a:rPr lang="en-IN" dirty="0">
                <a:latin typeface="Calisto MT" panose="02040603050505030304" pitchFamily="18" charset="0"/>
              </a:rPr>
              <a:t>Select the states which are not reachable from initial state and delete those states and corresponding transitions. </a:t>
            </a:r>
          </a:p>
          <a:p>
            <a:pPr marL="514350" indent="-514350">
              <a:lnSpc>
                <a:spcPct val="150000"/>
              </a:lnSpc>
              <a:buAutoNum type="arabicParenR"/>
            </a:pPr>
            <a:r>
              <a:rPr lang="en-IN" dirty="0">
                <a:latin typeface="Calisto MT" panose="02040603050505030304" pitchFamily="18" charset="0"/>
              </a:rPr>
              <a:t>In the remaining FA, if we find at least one final state, then the language accepted by given FA is non empty otherwise empty. </a:t>
            </a:r>
          </a:p>
        </p:txBody>
      </p:sp>
    </p:spTree>
    <p:extLst>
      <p:ext uri="{BB962C8B-B14F-4D97-AF65-F5344CB8AC3E}">
        <p14:creationId xmlns:p14="http://schemas.microsoft.com/office/powerpoint/2010/main" val="3061094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E2A67-989E-48D4-A397-41AF384DDC8B}"/>
              </a:ext>
            </a:extLst>
          </p:cNvPr>
          <p:cNvSpPr>
            <a:spLocks noGrp="1"/>
          </p:cNvSpPr>
          <p:nvPr>
            <p:ph type="title"/>
          </p:nvPr>
        </p:nvSpPr>
        <p:spPr/>
        <p:txBody>
          <a:bodyPr/>
          <a:lstStyle/>
          <a:p>
            <a:r>
              <a:rPr lang="en-IN" dirty="0"/>
              <a:t>Infiniteness </a:t>
            </a:r>
          </a:p>
        </p:txBody>
      </p:sp>
      <p:sp>
        <p:nvSpPr>
          <p:cNvPr id="3" name="Content Placeholder 2">
            <a:extLst>
              <a:ext uri="{FF2B5EF4-FFF2-40B4-BE49-F238E27FC236}">
                <a16:creationId xmlns:a16="http://schemas.microsoft.com/office/drawing/2014/main" id="{BA5F4B47-BA91-429B-BB78-F4ECEB2E2EDF}"/>
              </a:ext>
            </a:extLst>
          </p:cNvPr>
          <p:cNvSpPr>
            <a:spLocks noGrp="1"/>
          </p:cNvSpPr>
          <p:nvPr>
            <p:ph idx="1"/>
          </p:nvPr>
        </p:nvSpPr>
        <p:spPr/>
        <p:txBody>
          <a:bodyPr>
            <a:normAutofit fontScale="77500" lnSpcReduction="20000"/>
          </a:bodyPr>
          <a:lstStyle/>
          <a:p>
            <a:pPr>
              <a:lnSpc>
                <a:spcPct val="150000"/>
              </a:lnSpc>
            </a:pPr>
            <a:r>
              <a:rPr lang="en-IN" dirty="0">
                <a:latin typeface="Calisto MT" panose="02040603050505030304" pitchFamily="18" charset="0"/>
              </a:rPr>
              <a:t>Infiniteness is decidable for RL</a:t>
            </a:r>
          </a:p>
          <a:p>
            <a:pPr marL="0" indent="0" algn="ctr">
              <a:lnSpc>
                <a:spcPct val="150000"/>
              </a:lnSpc>
              <a:buNone/>
            </a:pPr>
            <a:r>
              <a:rPr lang="en-IN" b="1" dirty="0">
                <a:latin typeface="Calisto MT" panose="02040603050505030304" pitchFamily="18" charset="0"/>
              </a:rPr>
              <a:t>Algo</a:t>
            </a:r>
          </a:p>
          <a:p>
            <a:pPr marL="514350" indent="-514350">
              <a:lnSpc>
                <a:spcPct val="150000"/>
              </a:lnSpc>
              <a:buAutoNum type="arabicParenR"/>
            </a:pPr>
            <a:r>
              <a:rPr lang="en-IN" dirty="0">
                <a:latin typeface="Calisto MT" panose="02040603050505030304" pitchFamily="18" charset="0"/>
              </a:rPr>
              <a:t>Remove the states which are not reachable from initial state and corresponding transitions</a:t>
            </a:r>
          </a:p>
          <a:p>
            <a:pPr marL="514350" indent="-514350">
              <a:lnSpc>
                <a:spcPct val="150000"/>
              </a:lnSpc>
              <a:buAutoNum type="arabicParenR"/>
            </a:pPr>
            <a:r>
              <a:rPr lang="en-IN" dirty="0">
                <a:latin typeface="Calisto MT" panose="02040603050505030304" pitchFamily="18" charset="0"/>
              </a:rPr>
              <a:t>Delete the states and corresponding transitions, from which we cannot reach final state.</a:t>
            </a:r>
          </a:p>
          <a:p>
            <a:pPr marL="514350" indent="-514350">
              <a:lnSpc>
                <a:spcPct val="150000"/>
              </a:lnSpc>
              <a:buAutoNum type="arabicParenR"/>
            </a:pPr>
            <a:r>
              <a:rPr lang="en-IN" dirty="0">
                <a:latin typeface="Calisto MT" panose="02040603050505030304" pitchFamily="18" charset="0"/>
              </a:rPr>
              <a:t>In the  remaining FA, if we find al least one loop and one final state, then it is accepting language. </a:t>
            </a:r>
          </a:p>
        </p:txBody>
      </p:sp>
    </p:spTree>
    <p:extLst>
      <p:ext uri="{BB962C8B-B14F-4D97-AF65-F5344CB8AC3E}">
        <p14:creationId xmlns:p14="http://schemas.microsoft.com/office/powerpoint/2010/main" val="281929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B279-E48C-4296-B2D6-B81CEAB06175}"/>
              </a:ext>
            </a:extLst>
          </p:cNvPr>
          <p:cNvSpPr>
            <a:spLocks noGrp="1"/>
          </p:cNvSpPr>
          <p:nvPr>
            <p:ph type="title"/>
          </p:nvPr>
        </p:nvSpPr>
        <p:spPr/>
        <p:txBody>
          <a:bodyPr/>
          <a:lstStyle/>
          <a:p>
            <a:r>
              <a:rPr lang="en-IN" dirty="0">
                <a:latin typeface="Calisto MT" panose="02040603050505030304" pitchFamily="18" charset="0"/>
              </a:rPr>
              <a:t>Equivalence</a:t>
            </a:r>
          </a:p>
        </p:txBody>
      </p:sp>
      <p:sp>
        <p:nvSpPr>
          <p:cNvPr id="3" name="Content Placeholder 2">
            <a:extLst>
              <a:ext uri="{FF2B5EF4-FFF2-40B4-BE49-F238E27FC236}">
                <a16:creationId xmlns:a16="http://schemas.microsoft.com/office/drawing/2014/main" id="{27F09B43-0673-4FED-8FD1-4A0A3C2E7036}"/>
              </a:ext>
            </a:extLst>
          </p:cNvPr>
          <p:cNvSpPr>
            <a:spLocks noGrp="1"/>
          </p:cNvSpPr>
          <p:nvPr>
            <p:ph idx="1"/>
          </p:nvPr>
        </p:nvSpPr>
        <p:spPr/>
        <p:txBody>
          <a:bodyPr/>
          <a:lstStyle/>
          <a:p>
            <a:r>
              <a:rPr lang="en-IN" dirty="0">
                <a:latin typeface="Calisto MT" panose="02040603050505030304" pitchFamily="18" charset="0"/>
              </a:rPr>
              <a:t>Equivalence is also decidable for RL</a:t>
            </a:r>
          </a:p>
          <a:p>
            <a:endParaRPr lang="en-IN" dirty="0"/>
          </a:p>
        </p:txBody>
      </p:sp>
    </p:spTree>
    <p:extLst>
      <p:ext uri="{BB962C8B-B14F-4D97-AF65-F5344CB8AC3E}">
        <p14:creationId xmlns:p14="http://schemas.microsoft.com/office/powerpoint/2010/main" val="2000608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Isosceles Triangle 1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Content Placeholder 3">
            <a:extLst>
              <a:ext uri="{FF2B5EF4-FFF2-40B4-BE49-F238E27FC236}">
                <a16:creationId xmlns:a16="http://schemas.microsoft.com/office/drawing/2014/main" id="{68133F32-720C-5E29-3655-D5C49B316617}"/>
              </a:ext>
            </a:extLst>
          </p:cNvPr>
          <p:cNvGraphicFramePr>
            <a:graphicFrameLocks noGrp="1"/>
          </p:cNvGraphicFramePr>
          <p:nvPr>
            <p:ph idx="1"/>
          </p:nvPr>
        </p:nvGraphicFramePr>
        <p:xfrm>
          <a:off x="955562" y="643467"/>
          <a:ext cx="10280879" cy="5571067"/>
        </p:xfrm>
        <a:graphic>
          <a:graphicData uri="http://schemas.openxmlformats.org/drawingml/2006/table">
            <a:tbl>
              <a:tblPr firstRow="1" firstCol="1" bandRow="1">
                <a:tableStyleId>{5C22544A-7EE6-4342-B048-85BDC9FD1C3A}</a:tableStyleId>
              </a:tblPr>
              <a:tblGrid>
                <a:gridCol w="6686837">
                  <a:extLst>
                    <a:ext uri="{9D8B030D-6E8A-4147-A177-3AD203B41FA5}">
                      <a16:colId xmlns:a16="http://schemas.microsoft.com/office/drawing/2014/main" val="2561423599"/>
                    </a:ext>
                  </a:extLst>
                </a:gridCol>
                <a:gridCol w="599007">
                  <a:extLst>
                    <a:ext uri="{9D8B030D-6E8A-4147-A177-3AD203B41FA5}">
                      <a16:colId xmlns:a16="http://schemas.microsoft.com/office/drawing/2014/main" val="3210675785"/>
                    </a:ext>
                  </a:extLst>
                </a:gridCol>
                <a:gridCol w="599007">
                  <a:extLst>
                    <a:ext uri="{9D8B030D-6E8A-4147-A177-3AD203B41FA5}">
                      <a16:colId xmlns:a16="http://schemas.microsoft.com/office/drawing/2014/main" val="2746968254"/>
                    </a:ext>
                  </a:extLst>
                </a:gridCol>
                <a:gridCol w="599007">
                  <a:extLst>
                    <a:ext uri="{9D8B030D-6E8A-4147-A177-3AD203B41FA5}">
                      <a16:colId xmlns:a16="http://schemas.microsoft.com/office/drawing/2014/main" val="1037529310"/>
                    </a:ext>
                  </a:extLst>
                </a:gridCol>
                <a:gridCol w="599007">
                  <a:extLst>
                    <a:ext uri="{9D8B030D-6E8A-4147-A177-3AD203B41FA5}">
                      <a16:colId xmlns:a16="http://schemas.microsoft.com/office/drawing/2014/main" val="1576810165"/>
                    </a:ext>
                  </a:extLst>
                </a:gridCol>
                <a:gridCol w="599007">
                  <a:extLst>
                    <a:ext uri="{9D8B030D-6E8A-4147-A177-3AD203B41FA5}">
                      <a16:colId xmlns:a16="http://schemas.microsoft.com/office/drawing/2014/main" val="1953096617"/>
                    </a:ext>
                  </a:extLst>
                </a:gridCol>
                <a:gridCol w="599007">
                  <a:extLst>
                    <a:ext uri="{9D8B030D-6E8A-4147-A177-3AD203B41FA5}">
                      <a16:colId xmlns:a16="http://schemas.microsoft.com/office/drawing/2014/main" val="82575325"/>
                    </a:ext>
                  </a:extLst>
                </a:gridCol>
              </a:tblGrid>
              <a:tr h="474827">
                <a:tc>
                  <a:txBody>
                    <a:bodyPr/>
                    <a:lstStyle/>
                    <a:p>
                      <a:pPr algn="ctr">
                        <a:lnSpc>
                          <a:spcPct val="200000"/>
                        </a:lnSpc>
                        <a:spcAft>
                          <a:spcPts val="800"/>
                        </a:spcAft>
                      </a:pPr>
                      <a:r>
                        <a:rPr lang="en-IN" sz="1400" cap="all">
                          <a:effectLst/>
                        </a:rPr>
                        <a:t>PROBLEMS</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30384" marR="30384" marT="30384" marB="30384" anchor="b"/>
                </a:tc>
                <a:tc>
                  <a:txBody>
                    <a:bodyPr/>
                    <a:lstStyle/>
                    <a:p>
                      <a:pPr algn="ctr">
                        <a:lnSpc>
                          <a:spcPct val="200000"/>
                        </a:lnSpc>
                        <a:spcAft>
                          <a:spcPts val="800"/>
                        </a:spcAft>
                      </a:pPr>
                      <a:r>
                        <a:rPr lang="en-IN" sz="1400" cap="all">
                          <a:effectLst/>
                        </a:rPr>
                        <a:t>RL</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30384" marR="30384" marT="30384" marB="30384" anchor="b"/>
                </a:tc>
                <a:tc>
                  <a:txBody>
                    <a:bodyPr/>
                    <a:lstStyle/>
                    <a:p>
                      <a:pPr algn="ctr">
                        <a:lnSpc>
                          <a:spcPct val="200000"/>
                        </a:lnSpc>
                        <a:spcAft>
                          <a:spcPts val="800"/>
                        </a:spcAft>
                      </a:pPr>
                      <a:r>
                        <a:rPr lang="en-IN" sz="1400" cap="all">
                          <a:effectLst/>
                        </a:rPr>
                        <a:t>DCFL</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30384" marR="30384" marT="30384" marB="30384" anchor="b"/>
                </a:tc>
                <a:tc>
                  <a:txBody>
                    <a:bodyPr/>
                    <a:lstStyle/>
                    <a:p>
                      <a:pPr algn="ctr">
                        <a:lnSpc>
                          <a:spcPct val="200000"/>
                        </a:lnSpc>
                        <a:spcAft>
                          <a:spcPts val="800"/>
                        </a:spcAft>
                      </a:pPr>
                      <a:r>
                        <a:rPr lang="en-IN" sz="1400" cap="all">
                          <a:effectLst/>
                        </a:rPr>
                        <a:t>CFL</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30384" marR="30384" marT="30384" marB="30384" anchor="b"/>
                </a:tc>
                <a:tc>
                  <a:txBody>
                    <a:bodyPr/>
                    <a:lstStyle/>
                    <a:p>
                      <a:pPr algn="ctr">
                        <a:lnSpc>
                          <a:spcPct val="200000"/>
                        </a:lnSpc>
                        <a:spcAft>
                          <a:spcPts val="800"/>
                        </a:spcAft>
                      </a:pPr>
                      <a:r>
                        <a:rPr lang="en-IN" sz="1400" cap="all">
                          <a:effectLst/>
                        </a:rPr>
                        <a:t>CSL</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30384" marR="30384" marT="30384" marB="30384" anchor="b"/>
                </a:tc>
                <a:tc>
                  <a:txBody>
                    <a:bodyPr/>
                    <a:lstStyle/>
                    <a:p>
                      <a:pPr algn="ctr">
                        <a:lnSpc>
                          <a:spcPct val="200000"/>
                        </a:lnSpc>
                        <a:spcAft>
                          <a:spcPts val="800"/>
                        </a:spcAft>
                      </a:pPr>
                      <a:r>
                        <a:rPr lang="en-IN" sz="1400" cap="all">
                          <a:effectLst/>
                        </a:rPr>
                        <a:t>REC.L</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30384" marR="30384" marT="30384" marB="30384" anchor="b"/>
                </a:tc>
                <a:tc>
                  <a:txBody>
                    <a:bodyPr/>
                    <a:lstStyle/>
                    <a:p>
                      <a:pPr algn="ctr">
                        <a:lnSpc>
                          <a:spcPct val="200000"/>
                        </a:lnSpc>
                        <a:spcAft>
                          <a:spcPts val="800"/>
                        </a:spcAft>
                      </a:pPr>
                      <a:r>
                        <a:rPr lang="en-IN" sz="1400" cap="all">
                          <a:effectLst/>
                        </a:rPr>
                        <a:t>REL</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30384" marR="30384" marT="30384" marB="30384" anchor="b"/>
                </a:tc>
                <a:extLst>
                  <a:ext uri="{0D108BD9-81ED-4DB2-BD59-A6C34878D82A}">
                    <a16:rowId xmlns:a16="http://schemas.microsoft.com/office/drawing/2014/main" val="3248693534"/>
                  </a:ext>
                </a:extLst>
              </a:tr>
              <a:tr h="467229">
                <a:tc>
                  <a:txBody>
                    <a:bodyPr/>
                    <a:lstStyle/>
                    <a:p>
                      <a:pPr algn="l">
                        <a:lnSpc>
                          <a:spcPct val="200000"/>
                        </a:lnSpc>
                        <a:spcAft>
                          <a:spcPts val="800"/>
                        </a:spcAft>
                      </a:pPr>
                      <a:r>
                        <a:rPr lang="en-IN" sz="1400">
                          <a:effectLst/>
                        </a:rPr>
                        <a:t>Does ‘w’ belongs to language L? (i.e, membership problem, where ‘w’ is any string)</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UD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extLst>
                  <a:ext uri="{0D108BD9-81ED-4DB2-BD59-A6C34878D82A}">
                    <a16:rowId xmlns:a16="http://schemas.microsoft.com/office/drawing/2014/main" val="3532146839"/>
                  </a:ext>
                </a:extLst>
              </a:tr>
              <a:tr h="467229">
                <a:tc>
                  <a:txBody>
                    <a:bodyPr/>
                    <a:lstStyle/>
                    <a:p>
                      <a:pPr algn="l">
                        <a:lnSpc>
                          <a:spcPct val="200000"/>
                        </a:lnSpc>
                        <a:spcAft>
                          <a:spcPts val="800"/>
                        </a:spcAft>
                      </a:pPr>
                      <a:r>
                        <a:rPr lang="en-IN" sz="1400">
                          <a:effectLst/>
                        </a:rPr>
                        <a:t>Is L= null? (i.e, emptiness problem)</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UD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UD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UD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extLst>
                  <a:ext uri="{0D108BD9-81ED-4DB2-BD59-A6C34878D82A}">
                    <a16:rowId xmlns:a16="http://schemas.microsoft.com/office/drawing/2014/main" val="921447685"/>
                  </a:ext>
                </a:extLst>
              </a:tr>
              <a:tr h="891179">
                <a:tc>
                  <a:txBody>
                    <a:bodyPr/>
                    <a:lstStyle/>
                    <a:p>
                      <a:pPr algn="l">
                        <a:lnSpc>
                          <a:spcPct val="200000"/>
                        </a:lnSpc>
                        <a:spcAft>
                          <a:spcPts val="800"/>
                        </a:spcAft>
                      </a:pPr>
                      <a:r>
                        <a:rPr lang="en-IN" sz="1400">
                          <a:effectLst/>
                        </a:rPr>
                        <a:t>Is L= E</a:t>
                      </a:r>
                      <a:r>
                        <a:rPr lang="en-IN" sz="1400" baseline="30000">
                          <a:effectLst/>
                        </a:rPr>
                        <a:t>*</a:t>
                      </a:r>
                      <a:r>
                        <a:rPr lang="en-IN" sz="1400">
                          <a:effectLst/>
                        </a:rPr>
                        <a:t> ? (i.e, completeness problem.where, E</a:t>
                      </a:r>
                      <a:r>
                        <a:rPr lang="en-IN" sz="1400" baseline="30000">
                          <a:effectLst/>
                        </a:rPr>
                        <a:t>*</a:t>
                      </a:r>
                      <a:r>
                        <a:rPr lang="en-IN" sz="1400">
                          <a:effectLst/>
                        </a:rPr>
                        <a:t> is set of all languages possible over given alphabet)</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UD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UD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UD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UD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extLst>
                  <a:ext uri="{0D108BD9-81ED-4DB2-BD59-A6C34878D82A}">
                    <a16:rowId xmlns:a16="http://schemas.microsoft.com/office/drawing/2014/main" val="2107142345"/>
                  </a:ext>
                </a:extLst>
              </a:tr>
              <a:tr h="467229">
                <a:tc>
                  <a:txBody>
                    <a:bodyPr/>
                    <a:lstStyle/>
                    <a:p>
                      <a:pPr algn="l">
                        <a:lnSpc>
                          <a:spcPct val="200000"/>
                        </a:lnSpc>
                        <a:spcAft>
                          <a:spcPts val="800"/>
                        </a:spcAft>
                      </a:pPr>
                      <a:r>
                        <a:rPr lang="en-IN" sz="1400">
                          <a:effectLst/>
                        </a:rPr>
                        <a:t>Is L1= L2 ? (i.e, equality problem. L1 and L2 are languages of same type.)</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UD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UD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UD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UD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extLst>
                  <a:ext uri="{0D108BD9-81ED-4DB2-BD59-A6C34878D82A}">
                    <a16:rowId xmlns:a16="http://schemas.microsoft.com/office/drawing/2014/main" val="1668650469"/>
                  </a:ext>
                </a:extLst>
              </a:tr>
              <a:tr h="467229">
                <a:tc>
                  <a:txBody>
                    <a:bodyPr/>
                    <a:lstStyle/>
                    <a:p>
                      <a:pPr algn="l">
                        <a:lnSpc>
                          <a:spcPct val="200000"/>
                        </a:lnSpc>
                        <a:spcAft>
                          <a:spcPts val="800"/>
                        </a:spcAft>
                      </a:pPr>
                      <a:r>
                        <a:rPr lang="en-IN" sz="1400">
                          <a:effectLst/>
                        </a:rPr>
                        <a:t>Is L1 subset of L2 ? (i.e, subset problem)</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UD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UD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UD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UD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UD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extLst>
                  <a:ext uri="{0D108BD9-81ED-4DB2-BD59-A6C34878D82A}">
                    <a16:rowId xmlns:a16="http://schemas.microsoft.com/office/drawing/2014/main" val="511747420"/>
                  </a:ext>
                </a:extLst>
              </a:tr>
              <a:tr h="467229">
                <a:tc>
                  <a:txBody>
                    <a:bodyPr/>
                    <a:lstStyle/>
                    <a:p>
                      <a:pPr algn="l">
                        <a:lnSpc>
                          <a:spcPct val="200000"/>
                        </a:lnSpc>
                        <a:spcAft>
                          <a:spcPts val="800"/>
                        </a:spcAft>
                      </a:pPr>
                      <a:r>
                        <a:rPr lang="en-IN" sz="1400">
                          <a:effectLst/>
                        </a:rPr>
                        <a:t>Is L1 intersection of L2= null?</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UD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UD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UD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UD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UD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extLst>
                  <a:ext uri="{0D108BD9-81ED-4DB2-BD59-A6C34878D82A}">
                    <a16:rowId xmlns:a16="http://schemas.microsoft.com/office/drawing/2014/main" val="1433468412"/>
                  </a:ext>
                </a:extLst>
              </a:tr>
              <a:tr h="467229">
                <a:tc>
                  <a:txBody>
                    <a:bodyPr/>
                    <a:lstStyle/>
                    <a:p>
                      <a:pPr algn="l">
                        <a:lnSpc>
                          <a:spcPct val="200000"/>
                        </a:lnSpc>
                        <a:spcAft>
                          <a:spcPts val="800"/>
                        </a:spcAft>
                      </a:pPr>
                      <a:r>
                        <a:rPr lang="en-IN" sz="1400">
                          <a:effectLst/>
                        </a:rPr>
                        <a:t>Is ‘L’ finite or not? (i.e, finiteness problem)</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UD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UD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UD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extLst>
                  <a:ext uri="{0D108BD9-81ED-4DB2-BD59-A6C34878D82A}">
                    <a16:rowId xmlns:a16="http://schemas.microsoft.com/office/drawing/2014/main" val="3523687085"/>
                  </a:ext>
                </a:extLst>
              </a:tr>
              <a:tr h="467229">
                <a:tc>
                  <a:txBody>
                    <a:bodyPr/>
                    <a:lstStyle/>
                    <a:p>
                      <a:pPr algn="l">
                        <a:lnSpc>
                          <a:spcPct val="200000"/>
                        </a:lnSpc>
                        <a:spcAft>
                          <a:spcPts val="800"/>
                        </a:spcAft>
                      </a:pPr>
                      <a:r>
                        <a:rPr lang="en-IN" sz="1400">
                          <a:effectLst/>
                        </a:rPr>
                        <a:t>Is compliment of ‘L’ a language of same type or not?</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UD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UD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extLst>
                  <a:ext uri="{0D108BD9-81ED-4DB2-BD59-A6C34878D82A}">
                    <a16:rowId xmlns:a16="http://schemas.microsoft.com/office/drawing/2014/main" val="1816300115"/>
                  </a:ext>
                </a:extLst>
              </a:tr>
              <a:tr h="467229">
                <a:tc>
                  <a:txBody>
                    <a:bodyPr/>
                    <a:lstStyle/>
                    <a:p>
                      <a:pPr algn="l">
                        <a:lnSpc>
                          <a:spcPct val="200000"/>
                        </a:lnSpc>
                        <a:spcAft>
                          <a:spcPts val="800"/>
                        </a:spcAft>
                      </a:pPr>
                      <a:r>
                        <a:rPr lang="en-IN" sz="1400">
                          <a:effectLst/>
                        </a:rPr>
                        <a:t>Is intersection of two languages of same type or not?</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UD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UD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UD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extLst>
                  <a:ext uri="{0D108BD9-81ED-4DB2-BD59-A6C34878D82A}">
                    <a16:rowId xmlns:a16="http://schemas.microsoft.com/office/drawing/2014/main" val="4046264204"/>
                  </a:ext>
                </a:extLst>
              </a:tr>
              <a:tr h="467229">
                <a:tc>
                  <a:txBody>
                    <a:bodyPr/>
                    <a:lstStyle/>
                    <a:p>
                      <a:pPr algn="l">
                        <a:lnSpc>
                          <a:spcPct val="200000"/>
                        </a:lnSpc>
                        <a:spcAft>
                          <a:spcPts val="800"/>
                        </a:spcAft>
                      </a:pPr>
                      <a:r>
                        <a:rPr lang="en-IN" sz="1400">
                          <a:effectLst/>
                        </a:rPr>
                        <a:t>Is ‘L’ regular language or not? (‘L’ is any language.)</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UD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UD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UD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tc>
                  <a:txBody>
                    <a:bodyPr/>
                    <a:lstStyle/>
                    <a:p>
                      <a:pPr algn="l">
                        <a:lnSpc>
                          <a:spcPct val="200000"/>
                        </a:lnSpc>
                        <a:spcAft>
                          <a:spcPts val="800"/>
                        </a:spcAft>
                      </a:pPr>
                      <a:r>
                        <a:rPr lang="en-IN" sz="1400">
                          <a:effectLst/>
                        </a:rPr>
                        <a:t>UD</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3173" marR="53173" marT="26586" marB="26586" anchor="b"/>
                </a:tc>
                <a:extLst>
                  <a:ext uri="{0D108BD9-81ED-4DB2-BD59-A6C34878D82A}">
                    <a16:rowId xmlns:a16="http://schemas.microsoft.com/office/drawing/2014/main" val="3852157898"/>
                  </a:ext>
                </a:extLst>
              </a:tr>
            </a:tbl>
          </a:graphicData>
        </a:graphic>
      </p:graphicFrame>
    </p:spTree>
    <p:extLst>
      <p:ext uri="{BB962C8B-B14F-4D97-AF65-F5344CB8AC3E}">
        <p14:creationId xmlns:p14="http://schemas.microsoft.com/office/powerpoint/2010/main" val="1989170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DC7F6-D699-7FA6-36FF-4B2632740349}"/>
              </a:ext>
            </a:extLst>
          </p:cNvPr>
          <p:cNvSpPr>
            <a:spLocks noGrp="1"/>
          </p:cNvSpPr>
          <p:nvPr>
            <p:ph type="title"/>
          </p:nvPr>
        </p:nvSpPr>
        <p:spPr/>
        <p:txBody>
          <a:bodyPr>
            <a:normAutofit/>
          </a:bodyPr>
          <a:lstStyle/>
          <a:p>
            <a:r>
              <a:rPr lang="en-US" b="1" i="0" dirty="0">
                <a:solidFill>
                  <a:srgbClr val="273239"/>
                </a:solidFill>
                <a:effectLst/>
                <a:latin typeface="Source Sans 3"/>
              </a:rPr>
              <a:t>How to identify if a language is regular or not</a:t>
            </a:r>
            <a:endParaRPr lang="en-IN" dirty="0"/>
          </a:p>
        </p:txBody>
      </p:sp>
      <p:sp>
        <p:nvSpPr>
          <p:cNvPr id="3" name="Content Placeholder 2">
            <a:extLst>
              <a:ext uri="{FF2B5EF4-FFF2-40B4-BE49-F238E27FC236}">
                <a16:creationId xmlns:a16="http://schemas.microsoft.com/office/drawing/2014/main" id="{E0B7FD5F-1D4B-EE83-C125-90877DF5D860}"/>
              </a:ext>
            </a:extLst>
          </p:cNvPr>
          <p:cNvSpPr>
            <a:spLocks noGrp="1"/>
          </p:cNvSpPr>
          <p:nvPr>
            <p:ph idx="1"/>
          </p:nvPr>
        </p:nvSpPr>
        <p:spPr/>
        <p:txBody>
          <a:bodyPr>
            <a:normAutofit fontScale="92500" lnSpcReduction="10000"/>
          </a:bodyPr>
          <a:lstStyle/>
          <a:p>
            <a:pPr algn="just"/>
            <a:r>
              <a:rPr lang="en-US" i="0" dirty="0">
                <a:effectLst/>
                <a:latin typeface="Nunito" pitchFamily="2" charset="0"/>
              </a:rPr>
              <a:t>Every finite set represents a regular language. </a:t>
            </a:r>
            <a:br>
              <a:rPr lang="en-US" dirty="0"/>
            </a:br>
            <a:endParaRPr lang="en-US" dirty="0"/>
          </a:p>
          <a:p>
            <a:pPr marL="360363" indent="0" algn="just">
              <a:buNone/>
            </a:pPr>
            <a:r>
              <a:rPr lang="en-US" b="1" i="0" dirty="0">
                <a:effectLst/>
                <a:latin typeface="Nunito" pitchFamily="2" charset="0"/>
              </a:rPr>
              <a:t>Example 1 –</a:t>
            </a:r>
            <a:r>
              <a:rPr lang="en-US" b="0" i="0" dirty="0">
                <a:effectLst/>
                <a:latin typeface="Nunito" pitchFamily="2" charset="0"/>
              </a:rPr>
              <a:t> All strings of length = 2 over {a, b}* i.e. L = {aa, ab, </a:t>
            </a:r>
            <a:r>
              <a:rPr lang="en-US" b="0" i="0" dirty="0" err="1">
                <a:effectLst/>
                <a:latin typeface="Nunito" pitchFamily="2" charset="0"/>
              </a:rPr>
              <a:t>ba</a:t>
            </a:r>
            <a:r>
              <a:rPr lang="en-US" b="0" i="0" dirty="0">
                <a:effectLst/>
                <a:latin typeface="Nunito" pitchFamily="2" charset="0"/>
              </a:rPr>
              <a:t>, bb} is regular. </a:t>
            </a:r>
          </a:p>
          <a:p>
            <a:pPr marL="360363" indent="0" algn="just">
              <a:buNone/>
            </a:pPr>
            <a:endParaRPr lang="en-US" b="0" i="0" dirty="0">
              <a:solidFill>
                <a:srgbClr val="273239"/>
              </a:solidFill>
              <a:effectLst/>
              <a:latin typeface="Nunito" pitchFamily="2" charset="0"/>
            </a:endParaRPr>
          </a:p>
          <a:p>
            <a:pPr algn="just"/>
            <a:r>
              <a:rPr lang="en-US" dirty="0"/>
              <a:t>Given an expression of non-regular language, but the value of parameter is bounded by some constant, then the language is regular (means it has kind of finite comparison). </a:t>
            </a:r>
          </a:p>
          <a:p>
            <a:pPr marL="0" indent="0" algn="just">
              <a:buNone/>
            </a:pPr>
            <a:endParaRPr lang="en-US" b="1" dirty="0"/>
          </a:p>
          <a:p>
            <a:pPr marL="360363" indent="0" algn="just">
              <a:buNone/>
            </a:pPr>
            <a:r>
              <a:rPr lang="en-US" b="1" dirty="0"/>
              <a:t>Example 2 </a:t>
            </a:r>
            <a:r>
              <a:rPr lang="en-US" dirty="0"/>
              <a:t>– L = {</a:t>
            </a:r>
            <a:r>
              <a:rPr lang="en-US" kern="0" dirty="0">
                <a:effectLst/>
                <a:ea typeface="Times New Roman" panose="02020603050405020304" pitchFamily="18" charset="0"/>
                <a:cs typeface="Mangal" panose="02040503050203030202" pitchFamily="18" charset="0"/>
              </a:rPr>
              <a:t>a</a:t>
            </a:r>
            <a:r>
              <a:rPr lang="en-US" kern="0" baseline="30000" dirty="0">
                <a:effectLst/>
                <a:ea typeface="Times New Roman" panose="02020603050405020304" pitchFamily="18" charset="0"/>
                <a:cs typeface="Mangal" panose="02040503050203030202" pitchFamily="18" charset="0"/>
              </a:rPr>
              <a:t>n</a:t>
            </a:r>
            <a:r>
              <a:rPr lang="en-US" kern="0" dirty="0">
                <a:effectLst/>
                <a:ea typeface="Times New Roman" panose="02020603050405020304" pitchFamily="18" charset="0"/>
                <a:cs typeface="Mangal" panose="02040503050203030202" pitchFamily="18" charset="0"/>
              </a:rPr>
              <a:t> b</a:t>
            </a:r>
            <a:r>
              <a:rPr lang="en-US" kern="0" baseline="30000" dirty="0">
                <a:effectLst/>
                <a:ea typeface="Times New Roman" panose="02020603050405020304" pitchFamily="18" charset="0"/>
                <a:cs typeface="Mangal" panose="02040503050203030202" pitchFamily="18" charset="0"/>
              </a:rPr>
              <a:t>n</a:t>
            </a:r>
            <a:r>
              <a:rPr lang="en-US" dirty="0"/>
              <a:t>| n &lt;= 101010} is regular, because it is upper bounded and thus a finite language. </a:t>
            </a:r>
          </a:p>
          <a:p>
            <a:pPr marL="360363" indent="0">
              <a:buNone/>
            </a:pPr>
            <a:endParaRPr lang="en-IN" dirty="0"/>
          </a:p>
        </p:txBody>
      </p:sp>
    </p:spTree>
    <p:extLst>
      <p:ext uri="{BB962C8B-B14F-4D97-AF65-F5344CB8AC3E}">
        <p14:creationId xmlns:p14="http://schemas.microsoft.com/office/powerpoint/2010/main" val="2168120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A3D45F-BB89-4BBE-3F6A-5C3A4AB6D14B}"/>
              </a:ext>
            </a:extLst>
          </p:cNvPr>
          <p:cNvSpPr>
            <a:spLocks noGrp="1"/>
          </p:cNvSpPr>
          <p:nvPr>
            <p:ph idx="1"/>
          </p:nvPr>
        </p:nvSpPr>
        <p:spPr>
          <a:xfrm>
            <a:off x="838200" y="524656"/>
            <a:ext cx="10515600" cy="5652307"/>
          </a:xfrm>
        </p:spPr>
        <p:txBody>
          <a:bodyPr>
            <a:normAutofit fontScale="92500" lnSpcReduction="10000"/>
          </a:bodyPr>
          <a:lstStyle/>
          <a:p>
            <a:pPr algn="just"/>
            <a:r>
              <a:rPr lang="en-US" dirty="0"/>
              <a:t>The pattern of strings form an A.P.(Arithmetic Progression) is regular(</a:t>
            </a:r>
            <a:r>
              <a:rPr lang="en-US" dirty="0" err="1"/>
              <a:t>i.e</a:t>
            </a:r>
            <a:r>
              <a:rPr lang="en-US" dirty="0"/>
              <a:t> it’s power is in form of linear expression), </a:t>
            </a:r>
          </a:p>
          <a:p>
            <a:pPr algn="just"/>
            <a:r>
              <a:rPr lang="en-US" dirty="0"/>
              <a:t>but the pattern with G.P.(Geometric Progression) is not regular(</a:t>
            </a:r>
            <a:r>
              <a:rPr lang="en-US" dirty="0" err="1"/>
              <a:t>i.e</a:t>
            </a:r>
            <a:r>
              <a:rPr lang="en-US" dirty="0"/>
              <a:t> its power is in form of non-linear expression) and it comes under class of Context Sensitive Language. </a:t>
            </a:r>
          </a:p>
          <a:p>
            <a:pPr marL="360363" indent="0" algn="just">
              <a:buNone/>
            </a:pPr>
            <a:r>
              <a:rPr lang="en-US" b="1" dirty="0"/>
              <a:t>Example 3 </a:t>
            </a:r>
            <a:r>
              <a:rPr lang="en-US" dirty="0"/>
              <a:t>– L = { </a:t>
            </a:r>
            <a:r>
              <a:rPr lang="en-US" dirty="0" err="1"/>
              <a:t>a^n</a:t>
            </a:r>
            <a:r>
              <a:rPr lang="en-US" dirty="0"/>
              <a:t>     | n&gt;=2 } </a:t>
            </a:r>
          </a:p>
          <a:p>
            <a:pPr marL="360363" indent="0" algn="just">
              <a:buNone/>
            </a:pPr>
            <a:r>
              <a:rPr lang="en-US" dirty="0"/>
              <a:t>is regular. Clearly, it forms an A.P., so we can draw a finite automaton with 3 states. </a:t>
            </a:r>
          </a:p>
          <a:p>
            <a:pPr algn="just"/>
            <a:endParaRPr lang="en-US" dirty="0"/>
          </a:p>
          <a:p>
            <a:pPr marL="360363" indent="0" algn="just">
              <a:buNone/>
            </a:pPr>
            <a:r>
              <a:rPr lang="en-US" b="1" dirty="0"/>
              <a:t>Example 4 </a:t>
            </a:r>
            <a:r>
              <a:rPr lang="en-US" dirty="0"/>
              <a:t>– L = { a^2^n | n&gt;=1 } </a:t>
            </a:r>
          </a:p>
          <a:p>
            <a:pPr marL="360363" indent="0" algn="just">
              <a:buNone/>
            </a:pPr>
            <a:r>
              <a:rPr lang="en-US" dirty="0"/>
              <a:t>is not regular. It forms a G.P., so we cannot have a fixed pattern which repeated would generate all strings of this language. </a:t>
            </a:r>
          </a:p>
          <a:p>
            <a:pPr algn="just"/>
            <a:r>
              <a:rPr lang="en-US" dirty="0"/>
              <a:t>In example 4 if ‘n’ is bounded like n&lt;10000 then it becomes regular as it is finite. </a:t>
            </a:r>
            <a:endParaRPr lang="en-IN" dirty="0"/>
          </a:p>
        </p:txBody>
      </p:sp>
    </p:spTree>
    <p:extLst>
      <p:ext uri="{BB962C8B-B14F-4D97-AF65-F5344CB8AC3E}">
        <p14:creationId xmlns:p14="http://schemas.microsoft.com/office/powerpoint/2010/main" val="3297846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A3D45F-BB89-4BBE-3F6A-5C3A4AB6D14B}"/>
              </a:ext>
            </a:extLst>
          </p:cNvPr>
          <p:cNvSpPr>
            <a:spLocks noGrp="1"/>
          </p:cNvSpPr>
          <p:nvPr>
            <p:ph idx="1"/>
          </p:nvPr>
        </p:nvSpPr>
        <p:spPr>
          <a:xfrm>
            <a:off x="838200" y="524656"/>
            <a:ext cx="10515600" cy="5652307"/>
          </a:xfrm>
        </p:spPr>
        <p:txBody>
          <a:bodyPr>
            <a:normAutofit fontScale="77500" lnSpcReduction="20000"/>
          </a:bodyPr>
          <a:lstStyle/>
          <a:p>
            <a:pPr algn="just"/>
            <a:r>
              <a:rPr lang="en-US" dirty="0"/>
              <a:t>No pattern is present, that could be repeated to generate all the strings in language is not </a:t>
            </a:r>
            <a:r>
              <a:rPr lang="en-US" dirty="0" err="1"/>
              <a:t>regular.Finding</a:t>
            </a:r>
            <a:r>
              <a:rPr lang="en-US" dirty="0"/>
              <a:t> prime itself is not possible with FA. </a:t>
            </a:r>
          </a:p>
          <a:p>
            <a:pPr marL="360363" indent="0" algn="just">
              <a:buNone/>
            </a:pPr>
            <a:r>
              <a:rPr lang="en-US" b="1" dirty="0"/>
              <a:t>Example 5 </a:t>
            </a:r>
            <a:r>
              <a:rPr lang="en-US" dirty="0"/>
              <a:t>– L = { </a:t>
            </a:r>
            <a:r>
              <a:rPr lang="en-US" dirty="0" err="1"/>
              <a:t>a^p</a:t>
            </a:r>
            <a:r>
              <a:rPr lang="en-US" dirty="0"/>
              <a:t>     | p is prime. } </a:t>
            </a:r>
          </a:p>
          <a:p>
            <a:pPr marL="360363" indent="0" algn="just">
              <a:buNone/>
            </a:pPr>
            <a:r>
              <a:rPr lang="en-US" dirty="0"/>
              <a:t>is not regular.</a:t>
            </a:r>
            <a:endParaRPr lang="en-IN" dirty="0"/>
          </a:p>
          <a:p>
            <a:pPr algn="just"/>
            <a:r>
              <a:rPr lang="en-US" dirty="0"/>
              <a:t>A concatenation of pattern(regular) and a non-pattern(not regular) is also not a regular language. </a:t>
            </a:r>
          </a:p>
          <a:p>
            <a:pPr marL="360363" indent="0" algn="just">
              <a:buNone/>
            </a:pPr>
            <a:r>
              <a:rPr lang="en-US" b="1" dirty="0"/>
              <a:t>Example 6 – </a:t>
            </a:r>
            <a:r>
              <a:rPr lang="en-US" dirty="0"/>
              <a:t>L1 = { a^{n}b^{n}     | n≥1 }, L2 = {a^{n}     n≥1 } then L1.L2 is </a:t>
            </a:r>
          </a:p>
          <a:p>
            <a:pPr marL="360363" indent="0" algn="just">
              <a:buNone/>
            </a:pPr>
            <a:r>
              <a:rPr lang="en-US" dirty="0"/>
              <a:t>not regular.</a:t>
            </a:r>
          </a:p>
          <a:p>
            <a:pPr algn="just"/>
            <a:r>
              <a:rPr lang="en-US" dirty="0"/>
              <a:t>Whenever unbounded storage is required for storing the count and then comparison with other unbounded counts, then the language is not regular. </a:t>
            </a:r>
          </a:p>
          <a:p>
            <a:pPr marL="360363" indent="0" algn="just">
              <a:buNone/>
            </a:pPr>
            <a:r>
              <a:rPr lang="en-US" b="1" dirty="0"/>
              <a:t>Example 7 </a:t>
            </a:r>
            <a:r>
              <a:rPr lang="en-US" dirty="0"/>
              <a:t>– L = { </a:t>
            </a:r>
            <a:r>
              <a:rPr lang="en-US" dirty="0" err="1"/>
              <a:t>a^n</a:t>
            </a:r>
            <a:r>
              <a:rPr lang="en-US" dirty="0"/>
              <a:t>  </a:t>
            </a:r>
            <a:r>
              <a:rPr lang="en-US" dirty="0" err="1"/>
              <a:t>b^n</a:t>
            </a:r>
            <a:r>
              <a:rPr lang="en-US" dirty="0"/>
              <a:t> | n&gt;=1 } </a:t>
            </a:r>
          </a:p>
          <a:p>
            <a:pPr marL="360363" indent="0" algn="just">
              <a:buNone/>
            </a:pPr>
            <a:r>
              <a:rPr lang="en-US" dirty="0"/>
              <a:t>is not regular</a:t>
            </a:r>
          </a:p>
          <a:p>
            <a:pPr marL="360363" indent="0" algn="just">
              <a:buNone/>
            </a:pPr>
            <a:r>
              <a:rPr lang="pl-PL" b="1" dirty="0"/>
              <a:t>Example 8 </a:t>
            </a:r>
            <a:r>
              <a:rPr lang="pl-PL" dirty="0"/>
              <a:t>– L = { w | na(w) = nb(w) } </a:t>
            </a:r>
            <a:endParaRPr lang="en-US" dirty="0"/>
          </a:p>
          <a:p>
            <a:pPr marL="360363" indent="0" algn="just">
              <a:buNone/>
            </a:pPr>
            <a:r>
              <a:rPr lang="pl-PL" dirty="0"/>
              <a:t>is not regular. </a:t>
            </a:r>
          </a:p>
          <a:p>
            <a:pPr marL="360363" indent="0" algn="just">
              <a:buNone/>
            </a:pPr>
            <a:r>
              <a:rPr lang="pl-PL" b="1" dirty="0"/>
              <a:t>Example 9 </a:t>
            </a:r>
            <a:r>
              <a:rPr lang="pl-PL" dirty="0"/>
              <a:t>– L = { w | na(w)%3 &gt; nb(w)%3 } </a:t>
            </a:r>
            <a:endParaRPr lang="en-US" dirty="0"/>
          </a:p>
          <a:p>
            <a:pPr marL="360363" indent="0" algn="just">
              <a:buNone/>
            </a:pPr>
            <a:r>
              <a:rPr lang="pl-PL" dirty="0"/>
              <a:t>is regular,</a:t>
            </a:r>
            <a:endParaRPr lang="en-US" dirty="0"/>
          </a:p>
        </p:txBody>
      </p:sp>
    </p:spTree>
    <p:extLst>
      <p:ext uri="{BB962C8B-B14F-4D97-AF65-F5344CB8AC3E}">
        <p14:creationId xmlns:p14="http://schemas.microsoft.com/office/powerpoint/2010/main" val="2540897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A3D45F-BB89-4BBE-3F6A-5C3A4AB6D14B}"/>
              </a:ext>
            </a:extLst>
          </p:cNvPr>
          <p:cNvSpPr>
            <a:spLocks noGrp="1"/>
          </p:cNvSpPr>
          <p:nvPr>
            <p:ph idx="1"/>
          </p:nvPr>
        </p:nvSpPr>
        <p:spPr>
          <a:xfrm>
            <a:off x="838200" y="524656"/>
            <a:ext cx="10515600" cy="5652307"/>
          </a:xfrm>
        </p:spPr>
        <p:txBody>
          <a:bodyPr>
            <a:normAutofit fontScale="85000" lnSpcReduction="20000"/>
          </a:bodyPr>
          <a:lstStyle/>
          <a:p>
            <a:r>
              <a:rPr lang="en-US" b="1" dirty="0"/>
              <a:t>Patterns of W, W r and x , y </a:t>
            </a:r>
          </a:p>
          <a:p>
            <a:pPr algn="just"/>
            <a:endParaRPr lang="en-US" dirty="0"/>
          </a:p>
          <a:p>
            <a:pPr algn="just"/>
            <a:r>
              <a:rPr lang="en-US" dirty="0"/>
              <a:t>If |x| is bounded to certain length, then not regular. </a:t>
            </a:r>
          </a:p>
          <a:p>
            <a:pPr marL="360363" indent="0" algn="just">
              <a:buNone/>
            </a:pPr>
            <a:r>
              <a:rPr lang="en-US" dirty="0"/>
              <a:t>Example 10 – L = {</a:t>
            </a:r>
            <a:r>
              <a:rPr lang="en-US" kern="0" dirty="0">
                <a:effectLst/>
                <a:ea typeface="Times New Roman" panose="02020603050405020304" pitchFamily="18" charset="0"/>
                <a:cs typeface="Times New Roman" panose="02020603050405020304" pitchFamily="18" charset="0"/>
              </a:rPr>
              <a:t>W x </a:t>
            </a:r>
            <a:r>
              <a:rPr lang="en-US" kern="0" dirty="0" err="1">
                <a:effectLst/>
                <a:ea typeface="Times New Roman" panose="02020603050405020304" pitchFamily="18" charset="0"/>
                <a:cs typeface="Times New Roman" panose="02020603050405020304" pitchFamily="18" charset="0"/>
              </a:rPr>
              <a:t>W</a:t>
            </a:r>
            <a:r>
              <a:rPr lang="en-US" kern="0" baseline="30000" dirty="0" err="1">
                <a:effectLst/>
                <a:ea typeface="Times New Roman" panose="02020603050405020304" pitchFamily="18" charset="0"/>
                <a:cs typeface="Times New Roman" panose="02020603050405020304" pitchFamily="18" charset="0"/>
              </a:rPr>
              <a:t>r</a:t>
            </a:r>
            <a:r>
              <a:rPr lang="en-US" dirty="0"/>
              <a:t>| W, x belongs to{a, b}* and |x|=5 } </a:t>
            </a:r>
          </a:p>
          <a:p>
            <a:pPr marL="360363" indent="0" algn="just">
              <a:buNone/>
            </a:pPr>
            <a:r>
              <a:rPr lang="en-US" dirty="0"/>
              <a:t>is not regular. </a:t>
            </a:r>
          </a:p>
          <a:p>
            <a:pPr marL="360363" indent="0" algn="just">
              <a:buNone/>
            </a:pPr>
            <a:r>
              <a:rPr lang="en-US" dirty="0"/>
              <a:t>If W= abb then </a:t>
            </a:r>
            <a:r>
              <a:rPr lang="en-US" kern="0" dirty="0" err="1">
                <a:effectLst/>
                <a:ea typeface="Times New Roman" panose="02020603050405020304" pitchFamily="18" charset="0"/>
                <a:cs typeface="Times New Roman" panose="02020603050405020304" pitchFamily="18" charset="0"/>
              </a:rPr>
              <a:t>W</a:t>
            </a:r>
            <a:r>
              <a:rPr lang="en-US" kern="0" baseline="30000" dirty="0" err="1">
                <a:effectLst/>
                <a:ea typeface="Times New Roman" panose="02020603050405020304" pitchFamily="18" charset="0"/>
                <a:cs typeface="Times New Roman" panose="02020603050405020304" pitchFamily="18" charset="0"/>
              </a:rPr>
              <a:t>r</a:t>
            </a:r>
            <a:r>
              <a:rPr lang="en-US" dirty="0"/>
              <a:t> = </a:t>
            </a:r>
            <a:r>
              <a:rPr lang="en-US" dirty="0" err="1"/>
              <a:t>bba</a:t>
            </a:r>
            <a:r>
              <a:rPr lang="en-US" dirty="0"/>
              <a:t> and x = </a:t>
            </a:r>
            <a:r>
              <a:rPr lang="en-US" dirty="0" err="1"/>
              <a:t>aab</a:t>
            </a:r>
            <a:r>
              <a:rPr lang="en-US" dirty="0"/>
              <a:t>, so combined string is abb </a:t>
            </a:r>
            <a:r>
              <a:rPr lang="en-US" dirty="0" err="1"/>
              <a:t>aab</a:t>
            </a:r>
            <a:r>
              <a:rPr lang="en-US" dirty="0"/>
              <a:t> </a:t>
            </a:r>
            <a:r>
              <a:rPr lang="en-US" dirty="0" err="1"/>
              <a:t>bba</a:t>
            </a:r>
            <a:r>
              <a:rPr lang="en-US" dirty="0"/>
              <a:t>. Now, x can be expanded to eat away W and </a:t>
            </a:r>
            <a:r>
              <a:rPr lang="en-US" kern="0" dirty="0" err="1">
                <a:effectLst/>
                <a:ea typeface="Times New Roman" panose="02020603050405020304" pitchFamily="18" charset="0"/>
                <a:cs typeface="Times New Roman" panose="02020603050405020304" pitchFamily="18" charset="0"/>
              </a:rPr>
              <a:t>W</a:t>
            </a:r>
            <a:r>
              <a:rPr lang="en-US" kern="0" baseline="30000" dirty="0" err="1">
                <a:effectLst/>
                <a:ea typeface="Times New Roman" panose="02020603050405020304" pitchFamily="18" charset="0"/>
                <a:cs typeface="Times New Roman" panose="02020603050405020304" pitchFamily="18" charset="0"/>
              </a:rPr>
              <a:t>r</a:t>
            </a:r>
            <a:r>
              <a:rPr lang="en-US" dirty="0"/>
              <a:t> , but |x| = 5. So, even in expanded string, W=ab, </a:t>
            </a:r>
            <a:r>
              <a:rPr lang="en-US" kern="0" dirty="0" err="1">
                <a:effectLst/>
                <a:ea typeface="Times New Roman" panose="02020603050405020304" pitchFamily="18" charset="0"/>
                <a:cs typeface="Times New Roman" panose="02020603050405020304" pitchFamily="18" charset="0"/>
              </a:rPr>
              <a:t>W</a:t>
            </a:r>
            <a:r>
              <a:rPr lang="en-US" kern="0" baseline="30000" dirty="0" err="1">
                <a:effectLst/>
                <a:ea typeface="Times New Roman" panose="02020603050405020304" pitchFamily="18" charset="0"/>
                <a:cs typeface="Times New Roman" panose="02020603050405020304" pitchFamily="18" charset="0"/>
              </a:rPr>
              <a:t>r</a:t>
            </a:r>
            <a:r>
              <a:rPr lang="en-US" kern="0" baseline="30000" dirty="0">
                <a:effectLst/>
                <a:ea typeface="Times New Roman" panose="02020603050405020304" pitchFamily="18" charset="0"/>
                <a:cs typeface="Times New Roman" panose="02020603050405020304" pitchFamily="18" charset="0"/>
              </a:rPr>
              <a:t> </a:t>
            </a:r>
            <a:r>
              <a:rPr lang="en-US" dirty="0"/>
              <a:t>=</a:t>
            </a:r>
            <a:r>
              <a:rPr lang="en-US" dirty="0" err="1"/>
              <a:t>ba</a:t>
            </a:r>
            <a:r>
              <a:rPr lang="en-US" dirty="0"/>
              <a:t> and x=</a:t>
            </a:r>
            <a:r>
              <a:rPr lang="en-US" dirty="0" err="1"/>
              <a:t>baabb</a:t>
            </a:r>
            <a:r>
              <a:rPr lang="en-US" dirty="0"/>
              <a:t>. So, we don’t get any pattern of form (</a:t>
            </a:r>
            <a:r>
              <a:rPr lang="en-US" dirty="0" err="1"/>
              <a:t>a+b</a:t>
            </a:r>
            <a:r>
              <a:rPr lang="en-US" dirty="0"/>
              <a:t>)*, so not regular. </a:t>
            </a:r>
          </a:p>
          <a:p>
            <a:pPr algn="just"/>
            <a:r>
              <a:rPr lang="en-US" dirty="0"/>
              <a:t>If |x| is unbounded and W belongs to (</a:t>
            </a:r>
            <a:r>
              <a:rPr lang="en-US" dirty="0" err="1"/>
              <a:t>a+b</a:t>
            </a:r>
            <a:r>
              <a:rPr lang="en-US" dirty="0"/>
              <a:t>)*, then put W as epsilon and </a:t>
            </a:r>
            <a:r>
              <a:rPr lang="en-US" kern="0" dirty="0" err="1">
                <a:effectLst/>
                <a:ea typeface="Times New Roman" panose="02020603050405020304" pitchFamily="18" charset="0"/>
                <a:cs typeface="Times New Roman" panose="02020603050405020304" pitchFamily="18" charset="0"/>
              </a:rPr>
              <a:t>W</a:t>
            </a:r>
            <a:r>
              <a:rPr lang="en-US" kern="0" baseline="30000" dirty="0" err="1">
                <a:effectLst/>
                <a:ea typeface="Times New Roman" panose="02020603050405020304" pitchFamily="18" charset="0"/>
                <a:cs typeface="Times New Roman" panose="02020603050405020304" pitchFamily="18" charset="0"/>
              </a:rPr>
              <a:t>r</a:t>
            </a:r>
            <a:r>
              <a:rPr lang="en-US" dirty="0"/>
              <a:t> as epsilon, if we get (</a:t>
            </a:r>
            <a:r>
              <a:rPr lang="en-US" dirty="0" err="1"/>
              <a:t>a+b</a:t>
            </a:r>
            <a:r>
              <a:rPr lang="en-US" dirty="0"/>
              <a:t>)* as a result then the language is regular. </a:t>
            </a:r>
          </a:p>
          <a:p>
            <a:pPr marL="360363" indent="0" algn="just">
              <a:buNone/>
            </a:pPr>
            <a:r>
              <a:rPr lang="en-US" b="1" dirty="0"/>
              <a:t>Example 11 </a:t>
            </a:r>
            <a:r>
              <a:rPr lang="en-US" dirty="0"/>
              <a:t>– L = { W x </a:t>
            </a:r>
            <a:r>
              <a:rPr lang="en-US" kern="0" dirty="0" err="1">
                <a:effectLst/>
                <a:ea typeface="Times New Roman" panose="02020603050405020304" pitchFamily="18" charset="0"/>
                <a:cs typeface="Times New Roman" panose="02020603050405020304" pitchFamily="18" charset="0"/>
              </a:rPr>
              <a:t>W</a:t>
            </a:r>
            <a:r>
              <a:rPr lang="en-US" kern="0" baseline="30000" dirty="0" err="1">
                <a:effectLst/>
                <a:ea typeface="Times New Roman" panose="02020603050405020304" pitchFamily="18" charset="0"/>
                <a:cs typeface="Times New Roman" panose="02020603050405020304" pitchFamily="18" charset="0"/>
              </a:rPr>
              <a:t>r</a:t>
            </a:r>
            <a:r>
              <a:rPr lang="en-US" dirty="0"/>
              <a:t> | W, x belongs to {a, b}* } </a:t>
            </a:r>
          </a:p>
          <a:p>
            <a:pPr marL="360363" indent="0" algn="just">
              <a:buNone/>
            </a:pPr>
            <a:r>
              <a:rPr lang="en-US" dirty="0"/>
              <a:t>is regular. </a:t>
            </a:r>
          </a:p>
          <a:p>
            <a:pPr marL="360363" indent="0" algn="just">
              <a:buNone/>
            </a:pPr>
            <a:r>
              <a:rPr lang="en-US" dirty="0"/>
              <a:t>If W = abb then </a:t>
            </a:r>
            <a:r>
              <a:rPr lang="en-US" kern="0" dirty="0" err="1">
                <a:effectLst/>
                <a:ea typeface="Times New Roman" panose="02020603050405020304" pitchFamily="18" charset="0"/>
                <a:cs typeface="Times New Roman" panose="02020603050405020304" pitchFamily="18" charset="0"/>
              </a:rPr>
              <a:t>W</a:t>
            </a:r>
            <a:r>
              <a:rPr lang="en-US" kern="0" baseline="30000" dirty="0" err="1">
                <a:effectLst/>
                <a:ea typeface="Times New Roman" panose="02020603050405020304" pitchFamily="18" charset="0"/>
                <a:cs typeface="Times New Roman" panose="02020603050405020304" pitchFamily="18" charset="0"/>
              </a:rPr>
              <a:t>r</a:t>
            </a:r>
            <a:r>
              <a:rPr lang="en-US" dirty="0"/>
              <a:t> = </a:t>
            </a:r>
            <a:r>
              <a:rPr lang="en-US" dirty="0" err="1"/>
              <a:t>bba</a:t>
            </a:r>
            <a:r>
              <a:rPr lang="en-US" dirty="0"/>
              <a:t> and X = </a:t>
            </a:r>
            <a:r>
              <a:rPr lang="en-US" dirty="0" err="1"/>
              <a:t>aab</a:t>
            </a:r>
            <a:r>
              <a:rPr lang="en-US" dirty="0"/>
              <a:t>, so combined string is abb </a:t>
            </a:r>
            <a:r>
              <a:rPr lang="en-US" dirty="0" err="1"/>
              <a:t>aab</a:t>
            </a:r>
            <a:r>
              <a:rPr lang="en-US" dirty="0"/>
              <a:t> </a:t>
            </a:r>
            <a:r>
              <a:rPr lang="en-US" dirty="0" err="1"/>
              <a:t>bba</a:t>
            </a:r>
            <a:r>
              <a:rPr lang="en-US" dirty="0"/>
              <a:t>. Now, x can be expanded to eat away W and </a:t>
            </a:r>
            <a:r>
              <a:rPr lang="en-US" kern="0" dirty="0" err="1">
                <a:effectLst/>
                <a:ea typeface="Times New Roman" panose="02020603050405020304" pitchFamily="18" charset="0"/>
                <a:cs typeface="Times New Roman" panose="02020603050405020304" pitchFamily="18" charset="0"/>
              </a:rPr>
              <a:t>W</a:t>
            </a:r>
            <a:r>
              <a:rPr lang="en-US" kern="0" baseline="30000" dirty="0" err="1">
                <a:effectLst/>
                <a:ea typeface="Times New Roman" panose="02020603050405020304" pitchFamily="18" charset="0"/>
                <a:cs typeface="Times New Roman" panose="02020603050405020304" pitchFamily="18" charset="0"/>
              </a:rPr>
              <a:t>r</a:t>
            </a:r>
            <a:r>
              <a:rPr lang="en-US" dirty="0"/>
              <a:t> . So, in expanded string, W=epsilon,</a:t>
            </a:r>
            <a:r>
              <a:rPr lang="en-US" kern="0" dirty="0">
                <a:effectLst/>
                <a:ea typeface="Times New Roman" panose="02020603050405020304" pitchFamily="18" charset="0"/>
                <a:cs typeface="Times New Roman" panose="02020603050405020304" pitchFamily="18" charset="0"/>
              </a:rPr>
              <a:t> </a:t>
            </a:r>
            <a:r>
              <a:rPr lang="en-US" kern="0" dirty="0" err="1">
                <a:effectLst/>
                <a:ea typeface="Times New Roman" panose="02020603050405020304" pitchFamily="18" charset="0"/>
                <a:cs typeface="Times New Roman" panose="02020603050405020304" pitchFamily="18" charset="0"/>
              </a:rPr>
              <a:t>W</a:t>
            </a:r>
            <a:r>
              <a:rPr lang="en-US" kern="0" baseline="30000" dirty="0" err="1">
                <a:effectLst/>
                <a:ea typeface="Times New Roman" panose="02020603050405020304" pitchFamily="18" charset="0"/>
                <a:cs typeface="Times New Roman" panose="02020603050405020304" pitchFamily="18" charset="0"/>
              </a:rPr>
              <a:t>r</a:t>
            </a:r>
            <a:r>
              <a:rPr lang="en-US" dirty="0"/>
              <a:t> =epsilon and X=abb </a:t>
            </a:r>
            <a:r>
              <a:rPr lang="en-US" dirty="0" err="1"/>
              <a:t>aab</a:t>
            </a:r>
            <a:r>
              <a:rPr lang="en-US" dirty="0"/>
              <a:t> </a:t>
            </a:r>
            <a:r>
              <a:rPr lang="en-US" dirty="0" err="1"/>
              <a:t>bba</a:t>
            </a:r>
            <a:r>
              <a:rPr lang="en-US" dirty="0"/>
              <a:t>. We get simple pattern of form (</a:t>
            </a:r>
            <a:r>
              <a:rPr lang="en-US" dirty="0" err="1"/>
              <a:t>a+b</a:t>
            </a:r>
            <a:r>
              <a:rPr lang="en-US" dirty="0"/>
              <a:t>)* for which finite automaton can be drawn.</a:t>
            </a:r>
            <a:endParaRPr lang="en-IN" dirty="0"/>
          </a:p>
        </p:txBody>
      </p:sp>
    </p:spTree>
    <p:extLst>
      <p:ext uri="{BB962C8B-B14F-4D97-AF65-F5344CB8AC3E}">
        <p14:creationId xmlns:p14="http://schemas.microsoft.com/office/powerpoint/2010/main" val="2828230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A3D45F-BB89-4BBE-3F6A-5C3A4AB6D14B}"/>
              </a:ext>
            </a:extLst>
          </p:cNvPr>
          <p:cNvSpPr>
            <a:spLocks noGrp="1"/>
          </p:cNvSpPr>
          <p:nvPr>
            <p:ph idx="1"/>
          </p:nvPr>
        </p:nvSpPr>
        <p:spPr>
          <a:xfrm>
            <a:off x="838200" y="524656"/>
            <a:ext cx="10515600" cy="5652307"/>
          </a:xfrm>
        </p:spPr>
        <p:txBody>
          <a:bodyPr>
            <a:normAutofit/>
          </a:bodyPr>
          <a:lstStyle/>
          <a:p>
            <a:pPr algn="just"/>
            <a:r>
              <a:rPr lang="en-US" dirty="0"/>
              <a:t>If |x| is unbounded and W belongs to (</a:t>
            </a:r>
            <a:r>
              <a:rPr lang="en-US" dirty="0" err="1"/>
              <a:t>a+b</a:t>
            </a:r>
            <a:r>
              <a:rPr lang="en-US" dirty="0"/>
              <a:t>)+, then put W as any symbol from alphabet and corresponding </a:t>
            </a:r>
            <a:r>
              <a:rPr lang="en-US" dirty="0" err="1"/>
              <a:t>Wr</a:t>
            </a:r>
            <a:r>
              <a:rPr lang="en-US" dirty="0"/>
              <a:t> , if we can still get some combination of (</a:t>
            </a:r>
            <a:r>
              <a:rPr lang="en-US" dirty="0" err="1"/>
              <a:t>a+b</a:t>
            </a:r>
            <a:r>
              <a:rPr lang="en-US" dirty="0"/>
              <a:t>)* as a result, with a guarantee that all strings will be of the same form, then the language is regular else not regular. This needs more explanation with an example: </a:t>
            </a:r>
          </a:p>
          <a:p>
            <a:pPr marL="360363" indent="0" algn="just">
              <a:buNone/>
            </a:pPr>
            <a:r>
              <a:rPr lang="en-US" b="1" dirty="0"/>
              <a:t>Example 12 </a:t>
            </a:r>
            <a:r>
              <a:rPr lang="en-US" dirty="0"/>
              <a:t>– L = { W x </a:t>
            </a:r>
            <a:r>
              <a:rPr lang="en-US" dirty="0" err="1"/>
              <a:t>Wr</a:t>
            </a:r>
            <a:r>
              <a:rPr lang="en-US" dirty="0"/>
              <a:t> | W, x belongs to {a, b}+ } </a:t>
            </a:r>
          </a:p>
          <a:p>
            <a:pPr marL="360363" indent="0" algn="just">
              <a:buNone/>
            </a:pPr>
            <a:r>
              <a:rPr lang="en-US" dirty="0"/>
              <a:t>is regular. </a:t>
            </a:r>
          </a:p>
          <a:p>
            <a:pPr marL="360363" indent="0" algn="just">
              <a:buNone/>
            </a:pPr>
            <a:r>
              <a:rPr lang="en-US" dirty="0"/>
              <a:t>If W = abb then </a:t>
            </a:r>
            <a:r>
              <a:rPr lang="en-US" dirty="0" err="1"/>
              <a:t>Wr</a:t>
            </a:r>
            <a:r>
              <a:rPr lang="en-US" dirty="0"/>
              <a:t> = </a:t>
            </a:r>
            <a:r>
              <a:rPr lang="en-US" dirty="0" err="1"/>
              <a:t>bba</a:t>
            </a:r>
            <a:r>
              <a:rPr lang="en-US" dirty="0"/>
              <a:t> and x = </a:t>
            </a:r>
            <a:r>
              <a:rPr lang="en-US" dirty="0" err="1"/>
              <a:t>aab</a:t>
            </a:r>
            <a:r>
              <a:rPr lang="en-US" dirty="0"/>
              <a:t>, so combined string is </a:t>
            </a:r>
            <a:r>
              <a:rPr lang="en-US" dirty="0" err="1"/>
              <a:t>abbaabbba</a:t>
            </a:r>
            <a:r>
              <a:rPr lang="en-US" dirty="0"/>
              <a:t>. Now, X can be expanded to eat away W and </a:t>
            </a:r>
            <a:r>
              <a:rPr lang="en-US" dirty="0" err="1"/>
              <a:t>Wr</a:t>
            </a:r>
            <a:r>
              <a:rPr lang="en-US" dirty="0"/>
              <a:t> , leaving one symbol either a or b. In the expanded string, if W=a then </a:t>
            </a:r>
            <a:r>
              <a:rPr lang="en-US" dirty="0" err="1"/>
              <a:t>Wr</a:t>
            </a:r>
            <a:r>
              <a:rPr lang="en-US" dirty="0"/>
              <a:t> =a and if W=b then </a:t>
            </a:r>
            <a:r>
              <a:rPr lang="en-US" dirty="0" err="1"/>
              <a:t>Wr</a:t>
            </a:r>
            <a:r>
              <a:rPr lang="en-US" dirty="0"/>
              <a:t> =b. In above example, </a:t>
            </a:r>
            <a:r>
              <a:rPr lang="en-US" dirty="0" err="1"/>
              <a:t>Wr</a:t>
            </a:r>
            <a:r>
              <a:rPr lang="en-US" dirty="0"/>
              <a:t>=a. x=</a:t>
            </a:r>
            <a:r>
              <a:rPr lang="en-US" dirty="0" err="1"/>
              <a:t>bbaabbb</a:t>
            </a:r>
            <a:r>
              <a:rPr lang="en-US" dirty="0"/>
              <a:t>. It reduces to the pattern strings starting and ending in same symbol a(</a:t>
            </a:r>
            <a:r>
              <a:rPr lang="en-US" dirty="0" err="1"/>
              <a:t>a+b</a:t>
            </a:r>
            <a:r>
              <a:rPr lang="en-US" dirty="0"/>
              <a:t>)*a or b(</a:t>
            </a:r>
            <a:r>
              <a:rPr lang="en-US" dirty="0" err="1"/>
              <a:t>a+b</a:t>
            </a:r>
            <a:r>
              <a:rPr lang="en-US" dirty="0"/>
              <a:t>)*b for which finite automaton can be drawn. </a:t>
            </a:r>
          </a:p>
        </p:txBody>
      </p:sp>
    </p:spTree>
    <p:extLst>
      <p:ext uri="{BB962C8B-B14F-4D97-AF65-F5344CB8AC3E}">
        <p14:creationId xmlns:p14="http://schemas.microsoft.com/office/powerpoint/2010/main" val="696137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A3D45F-BB89-4BBE-3F6A-5C3A4AB6D14B}"/>
              </a:ext>
            </a:extLst>
          </p:cNvPr>
          <p:cNvSpPr>
            <a:spLocks noGrp="1"/>
          </p:cNvSpPr>
          <p:nvPr>
            <p:ph idx="1"/>
          </p:nvPr>
        </p:nvSpPr>
        <p:spPr>
          <a:xfrm>
            <a:off x="838200" y="524656"/>
            <a:ext cx="10515600" cy="5652307"/>
          </a:xfrm>
        </p:spPr>
        <p:txBody>
          <a:bodyPr>
            <a:normAutofit lnSpcReduction="10000"/>
          </a:bodyPr>
          <a:lstStyle/>
          <a:p>
            <a:pPr marL="360363" indent="0">
              <a:buNone/>
            </a:pPr>
            <a:r>
              <a:rPr lang="en-US" b="1" dirty="0"/>
              <a:t>Example 13 </a:t>
            </a:r>
            <a:r>
              <a:rPr lang="en-US" dirty="0"/>
              <a:t>– L = { W </a:t>
            </a:r>
            <a:r>
              <a:rPr lang="en-US" dirty="0" err="1"/>
              <a:t>Wr</a:t>
            </a:r>
            <a:r>
              <a:rPr lang="en-US" dirty="0"/>
              <a:t> Y | W, y belongs to {0, 1}+} </a:t>
            </a:r>
          </a:p>
          <a:p>
            <a:pPr marL="360363" indent="0">
              <a:buNone/>
            </a:pPr>
            <a:r>
              <a:rPr lang="en-US" dirty="0"/>
              <a:t>is not regular. </a:t>
            </a:r>
          </a:p>
          <a:p>
            <a:pPr marL="360363" indent="0">
              <a:buNone/>
            </a:pPr>
            <a:r>
              <a:rPr lang="en-US" dirty="0"/>
              <a:t>If W= 101 then </a:t>
            </a:r>
            <a:r>
              <a:rPr lang="en-US" dirty="0" err="1"/>
              <a:t>Wr</a:t>
            </a:r>
            <a:r>
              <a:rPr lang="en-US" dirty="0"/>
              <a:t> = 101 and Y= 0111, then string is 1011010111. If y is expanded, then W=1, </a:t>
            </a:r>
            <a:r>
              <a:rPr lang="en-US" dirty="0" err="1"/>
              <a:t>Wr</a:t>
            </a:r>
            <a:r>
              <a:rPr lang="en-US" dirty="0"/>
              <a:t> =0 and y=11010111. According to this expansion, the string does not belong to the language itself, that is wrong, hence not regular. </a:t>
            </a:r>
          </a:p>
          <a:p>
            <a:pPr marL="360363" indent="0">
              <a:buNone/>
            </a:pPr>
            <a:endParaRPr lang="en-US" dirty="0"/>
          </a:p>
          <a:p>
            <a:pPr marL="360363" indent="0">
              <a:buNone/>
            </a:pPr>
            <a:r>
              <a:rPr lang="en-US" b="1" dirty="0"/>
              <a:t>Example 14 – </a:t>
            </a:r>
            <a:r>
              <a:rPr lang="en-US" dirty="0"/>
              <a:t>L = { x </a:t>
            </a:r>
            <a:r>
              <a:rPr lang="en-US" dirty="0" err="1"/>
              <a:t>WWr</a:t>
            </a:r>
            <a:r>
              <a:rPr lang="en-US" dirty="0"/>
              <a:t> y | x, y, W belongs to {a, b}+ } </a:t>
            </a:r>
          </a:p>
          <a:p>
            <a:pPr marL="360363" indent="0">
              <a:buNone/>
            </a:pPr>
            <a:r>
              <a:rPr lang="en-US" dirty="0"/>
              <a:t>is regular. </a:t>
            </a:r>
          </a:p>
          <a:p>
            <a:pPr marL="360363" indent="0">
              <a:buNone/>
            </a:pPr>
            <a:r>
              <a:rPr lang="en-US" dirty="0"/>
              <a:t>If X= </a:t>
            </a:r>
            <a:r>
              <a:rPr lang="en-US" dirty="0" err="1"/>
              <a:t>aaaba</a:t>
            </a:r>
            <a:r>
              <a:rPr lang="en-US" dirty="0"/>
              <a:t>, W=ab and Y=</a:t>
            </a:r>
            <a:r>
              <a:rPr lang="en-US" dirty="0" err="1"/>
              <a:t>aab</a:t>
            </a:r>
            <a:r>
              <a:rPr lang="en-US" dirty="0"/>
              <a:t>. The string is </a:t>
            </a:r>
            <a:r>
              <a:rPr lang="en-US" dirty="0" err="1"/>
              <a:t>aaaba</a:t>
            </a:r>
            <a:r>
              <a:rPr lang="en-US" dirty="0"/>
              <a:t> </a:t>
            </a:r>
            <a:r>
              <a:rPr lang="en-US" dirty="0" err="1"/>
              <a:t>abbaaab</a:t>
            </a:r>
            <a:r>
              <a:rPr lang="en-US" dirty="0"/>
              <a:t>. Now, x and y could be expanded such that W and </a:t>
            </a:r>
            <a:r>
              <a:rPr lang="en-US" dirty="0" err="1"/>
              <a:t>Wr</a:t>
            </a:r>
            <a:r>
              <a:rPr lang="en-US" dirty="0"/>
              <a:t> are eaten, but leaving one symbol for + i.e. the new values are X= </a:t>
            </a:r>
            <a:r>
              <a:rPr lang="en-US" dirty="0" err="1"/>
              <a:t>aaabaa</a:t>
            </a:r>
            <a:r>
              <a:rPr lang="en-US" dirty="0"/>
              <a:t> W= b, </a:t>
            </a:r>
            <a:r>
              <a:rPr lang="en-US" dirty="0" err="1"/>
              <a:t>Wr</a:t>
            </a:r>
            <a:r>
              <a:rPr lang="en-US" dirty="0"/>
              <a:t> = b. So, the language gets reduced to set of all strings containing ‘bb’ or ‘aa’ as substring, which is regular.</a:t>
            </a:r>
            <a:endParaRPr lang="en-IN" dirty="0"/>
          </a:p>
        </p:txBody>
      </p:sp>
    </p:spTree>
    <p:extLst>
      <p:ext uri="{BB962C8B-B14F-4D97-AF65-F5344CB8AC3E}">
        <p14:creationId xmlns:p14="http://schemas.microsoft.com/office/powerpoint/2010/main" val="15987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1253</TotalTime>
  <Words>1606</Words>
  <Application>Microsoft Office PowerPoint</Application>
  <PresentationFormat>Widescreen</PresentationFormat>
  <Paragraphs>142</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Calibri Light</vt:lpstr>
      <vt:lpstr>Calisto MT</vt:lpstr>
      <vt:lpstr>Nunito</vt:lpstr>
      <vt:lpstr>Source Sans 3</vt:lpstr>
      <vt:lpstr>Office Theme</vt:lpstr>
      <vt:lpstr>Decidability of RL</vt:lpstr>
      <vt:lpstr>PowerPoint Presentation</vt:lpstr>
      <vt:lpstr>Emptiness problem</vt:lpstr>
      <vt:lpstr>Infiniteness </vt:lpstr>
      <vt:lpstr>Equivalence</vt:lpstr>
      <vt:lpstr>PowerPoint Presentation</vt:lpstr>
      <vt:lpstr>How to identify if a language is regular or not</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Decidability of RL</dc:title>
  <dc:creator>Simranjit Singh</dc:creator>
  <cp:lastModifiedBy>Rajnish Chaturvedi</cp:lastModifiedBy>
  <cp:revision>3</cp:revision>
  <dcterms:created xsi:type="dcterms:W3CDTF">2020-09-28T01:36:27Z</dcterms:created>
  <dcterms:modified xsi:type="dcterms:W3CDTF">2024-09-18T06:53:20Z</dcterms:modified>
</cp:coreProperties>
</file>