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64" r:id="rId3"/>
    <p:sldId id="293" r:id="rId4"/>
    <p:sldId id="265" r:id="rId5"/>
    <p:sldId id="266" r:id="rId6"/>
    <p:sldId id="267" r:id="rId7"/>
    <p:sldId id="269" r:id="rId8"/>
    <p:sldId id="270" r:id="rId9"/>
    <p:sldId id="287" r:id="rId10"/>
    <p:sldId id="2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55.81395" units="1/cm"/>
          <inkml:channelProperty channel="Y" name="resolution" value="55.95855" units="1/cm"/>
        </inkml:channelProperties>
      </inkml:inkSource>
      <inkml:timestamp xml:id="ts0" timeString="2021-05-24T08:42:46.5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16,'17'0,"0"0,-17-16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55.81395" units="1/cm"/>
          <inkml:channelProperty channel="Y" name="resolution" value="55.95855" units="1/cm"/>
        </inkml:channelProperties>
      </inkml:inkSource>
      <inkml:timestamp xml:id="ts0" timeString="2021-05-24T08:47:22.4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0,'0'17,"0"1,0-1,0 0,0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55.81395" units="1/cm"/>
          <inkml:channelProperty channel="Y" name="resolution" value="55.95855" units="1/cm"/>
        </inkml:channelProperties>
      </inkml:inkSource>
      <inkml:timestamp xml:id="ts0" timeString="2021-05-24T08:42:54.4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55.81395" units="1/cm"/>
          <inkml:channelProperty channel="Y" name="resolution" value="55.95855" units="1/cm"/>
        </inkml:channelProperties>
      </inkml:inkSource>
      <inkml:timestamp xml:id="ts0" timeString="2021-05-24T08:47:20.4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52 0,'-17'0,"-1"0,1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95C73-BF90-49A2-B6D6-28CF47CC40F1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40280-5AF6-45B0-9138-214C95DDD32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2540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010569F-64E2-E133-7FA0-4D7805686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951B67-C737-4359-A605-A6FBFADCB80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D4DA4909-C4DE-1E59-AF52-8898097843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5172798-0929-3875-C5B3-3F49C29431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83B9304-90C5-C424-C25E-021F172F22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74424-8C3B-477C-B6AB-A209263C369B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8BF1B81-AFF0-9853-89F6-8F2B904F89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216ADBE-3493-508B-01DD-54829F321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7D7D532-4D23-0AB8-6CAD-5FB4D4C428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2B04A5-DE60-4DC1-B077-90F4C1EA1A5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8111AD6E-3347-5D79-CC03-E362CCD1A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9C43DEF6-17AC-7E19-B595-C154CC6B6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BDC57D5-0774-22C4-FC14-169B2A5BC9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A7BC7E-1440-4D27-8F11-7332FDAC54E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6BF3CCC2-606E-5B8C-7A71-506D1CBD68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F0C36CBF-784B-1AC6-3870-AC850B9E4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AE4227-2A5E-D4C7-1E1D-972474FFC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DE7DC-6A31-4576-B1C6-23F1971F20C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6C92F0A-D88E-1C3E-B678-D6775D2CB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BD40319-5EE9-23AF-3B81-447DF56B1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A4350D2-5738-5AC8-C303-52A884CE3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39CF0-CB3F-4A07-B637-B06F3AE1237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81566880-7DE2-5A68-6198-50D6977E1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3078912-3CDA-88A1-18CF-CDFF7AD37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300"/>
              <a:t>Cpt S 317: Spring 2009</a:t>
            </a:r>
          </a:p>
        </p:txBody>
      </p:sp>
      <p:sp>
        <p:nvSpPr>
          <p:cNvPr id="3174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300"/>
              <a:t>School of EECS, WSU</a:t>
            </a:r>
          </a:p>
        </p:txBody>
      </p:sp>
      <p:sp>
        <p:nvSpPr>
          <p:cNvPr id="3174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B5F266F-FD4B-D647-AB63-E31DD0E229EE}" type="slidenum">
              <a:rPr lang="en-US" altLang="x-none" sz="1300"/>
              <a:pPr/>
              <a:t>9</a:t>
            </a:fld>
            <a:endParaRPr lang="en-US" altLang="x-none" sz="1300"/>
          </a:p>
        </p:txBody>
      </p:sp>
      <p:sp>
        <p:nvSpPr>
          <p:cNvPr id="31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6C07-7994-949C-B518-4979B67CD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E3EB7-F1E2-68CD-ED3E-B0D1924D5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E5D6C-44D9-D73B-B38A-CD43A9E01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47EB-E707-5E4D-64B6-9E7069A5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0FB8A-6EDD-E438-220C-FB92B5A3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3973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D2BAA-F3B0-C309-45C4-D83EF988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19DDD-CB1F-C519-233A-A8AF18259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351C3-F736-2ADB-8728-787F115FA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DC8D8-96B0-F89B-2003-C97C5D7A9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ECECF-1AB6-7A22-B66F-5D2A54A4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71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E91A-1DB2-2194-F710-A71D3BDF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40885-687A-7692-ACA3-A53DA98FF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C206F-89FE-82B9-3430-6EFBFBE19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57BFC-8C07-E6D7-E0E9-5608EFF7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5530B-2212-A554-00D1-2837E4FF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047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DF4D8-C7BB-AA6B-8394-2B941540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29098-4059-6CA5-132D-BB3FA2905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D51C4-3923-DD6F-098B-D1FC8F720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911B0-B8D2-1823-6B50-21ABE9A88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1D920-319E-1BCF-4AE9-A6515369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0E9E9-870D-EC99-4E15-4D8CD179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63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FF2EB-0F1D-D47D-B10A-3FBA2687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9ADA6-EC30-2076-C561-EF305876D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E8E193-035C-7692-9C46-E2E162018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A556A4-A8A2-6D44-752E-B4B61F24C4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5DA82-2D30-C3B5-FE4C-44B4349AD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CDA0A-747B-52A1-0A7B-F12B2E77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C15E2-8AD6-7C43-276E-6C224FBB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6D2D7A-40F1-0975-C8F2-83F2EDF0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38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A3B16-ED42-A00C-7C62-825EDE5F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83D995-2C75-59BE-CA26-0923D251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9BC6E2-7E51-250F-85D0-3AD4B8285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81775-0006-A43C-924C-FDA0B16F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901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03CE4-5D1C-6FF7-81A8-341BE4F28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F90987-1C99-12A4-2689-8E315E209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6D905-470C-B2F0-73DB-872624A2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2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97EB6-6136-A646-42C5-56A5F58D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0A8D2-4450-2E17-CDEE-A3D634B3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DADF2-55DA-3C0C-CDF6-4D7A26061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53486-EEA1-655D-62AA-7DDAC694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6DC62-EF09-A160-C9BE-04498EC4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62A80-E6A1-C0D8-9E18-689090D2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482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53F7-6BDC-2E59-26AB-445F9D3E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66047-72CF-05B2-B113-40CCD81E4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273EB-0561-9405-AABC-460A6065C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5AE31-02DF-9800-B239-E0D4C2932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2F134-DA15-C200-1503-DCF91B9A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301CC-5448-C216-3026-43EBC97A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93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8112-825D-0A93-3E8C-F0C3E8809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F142D-2C8A-8ABF-C645-9E96D43FE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E6DBC-6E53-F516-6F58-F80C07D28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B9288-E495-45B7-E92A-33C83A54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34F0-1311-C073-6D5B-FC1DA1DC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10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92D131-CF04-9973-078C-B94854C3B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C9F39-D1CE-FBE5-461E-A54964CCD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FDFF7-3178-95EC-C8FC-C467724F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9A585-E03C-BF5A-7834-C75CBDD8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16F0F-2D04-C04C-B363-A3642333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67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5A7DF6-A630-5A56-90C0-CBEDF878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8A7FA-56F6-93F7-B27A-EFB993CED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16022-3EC5-206E-1F5A-54DC540E5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124FC-9CD9-4E3C-9A7B-4D7B77A4649F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AF393-87AA-28ED-DDCD-577B21622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A73D5-7784-2B7A-DA87-05D43A153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3885B-C524-41A9-8214-0C87E9E39EF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04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4" Type="http://schemas.openxmlformats.org/officeDocument/2006/relationships/customXml" Target="../ink/ink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E54E65E-EC82-1BC1-CC1B-20FB58204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b="1">
                <a:solidFill>
                  <a:srgbClr val="FF0000"/>
                </a:solidFill>
              </a:rPr>
              <a:t>Conversion of RE to FA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7D9BD38D-8A72-CA61-7542-08B8C50D4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524001"/>
            <a:ext cx="8229600" cy="4602163"/>
          </a:xfrm>
        </p:spPr>
        <p:txBody>
          <a:bodyPr/>
          <a:lstStyle/>
          <a:p>
            <a:pPr algn="just" eaLnBrk="1" hangingPunct="1"/>
            <a:r>
              <a:rPr lang="en-US" altLang="en-US"/>
              <a:t>To convert the RE to FA, we are going to use a method called the </a:t>
            </a:r>
            <a:r>
              <a:rPr lang="en-US" altLang="en-US">
                <a:solidFill>
                  <a:srgbClr val="FF0000"/>
                </a:solidFill>
              </a:rPr>
              <a:t>subset method</a:t>
            </a:r>
            <a:r>
              <a:rPr lang="en-US" altLang="en-US"/>
              <a:t>. This method is used to obtain FA from the given regular expression. This method is given below:</a:t>
            </a:r>
          </a:p>
          <a:p>
            <a:pPr algn="just" eaLnBrk="1" hangingPunct="1"/>
            <a:endParaRPr lang="en-US" altLang="en-US"/>
          </a:p>
          <a:p>
            <a:pPr algn="just" eaLnBrk="1" hangingPunct="1"/>
            <a:r>
              <a:rPr lang="en-US" altLang="en-US" b="1"/>
              <a:t>Step 1:</a:t>
            </a:r>
            <a:r>
              <a:rPr lang="en-US" altLang="en-US"/>
              <a:t> Design a transition diagram for given regular expression, using NFA with ε moves.</a:t>
            </a:r>
          </a:p>
          <a:p>
            <a:pPr algn="just" eaLnBrk="1" hangingPunct="1"/>
            <a:r>
              <a:rPr lang="en-US" altLang="en-US" b="1"/>
              <a:t>Step 2:</a:t>
            </a:r>
            <a:r>
              <a:rPr lang="en-US" altLang="en-US"/>
              <a:t> Convert this NFA with ε to NFA without ε.</a:t>
            </a:r>
          </a:p>
          <a:p>
            <a:pPr algn="just" eaLnBrk="1" hangingPunct="1"/>
            <a:r>
              <a:rPr lang="en-US" altLang="en-US" b="1"/>
              <a:t>Step 3:</a:t>
            </a:r>
            <a:r>
              <a:rPr lang="en-US" altLang="en-US"/>
              <a:t> Convert the obtained NFA to equivalent DFA.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54D7D80-6E01-617F-A4B3-2683CC60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7CA14-A25A-453B-BBEC-BF1E40990DFD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C2462B1-0B16-4991-0A37-F926C62D5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Converting a RE to an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81CB771-AF27-C839-08F4-93BF0FE63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Proof is an induction on the number of operators (+, concatenation, *) in the RE.</a:t>
            </a:r>
          </a:p>
          <a:p>
            <a:r>
              <a:rPr lang="en-US" altLang="en-US"/>
              <a:t>We always construct an automaton of a special form (next slide).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3980" y="1143004"/>
            <a:ext cx="9464040" cy="4525963"/>
          </a:xfrm>
        </p:spPr>
        <p:txBody>
          <a:bodyPr>
            <a:normAutofit/>
          </a:bodyPr>
          <a:lstStyle/>
          <a:p>
            <a:pPr algn="just"/>
            <a:endParaRPr lang="en-US" dirty="0"/>
          </a:p>
          <a:p>
            <a:pPr algn="just"/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241DB-3E9F-4850-A049-C7AE26CBFA9A}" type="datetime1">
              <a:rPr lang="en-US" smtClean="0"/>
              <a:t>9/1/2025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415540" y="0"/>
            <a:ext cx="893826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400" dirty="0"/>
              <a:t>DFA, NFA, Ɛ-NFA and Regular Expression(RE)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7330" y="1371600"/>
            <a:ext cx="1577340" cy="914400"/>
          </a:xfrm>
          <a:prstGeom prst="roundRect">
            <a:avLst/>
          </a:prstGeom>
          <a:solidFill>
            <a:srgbClr val="7BE5E5">
              <a:alpha val="46000"/>
            </a:srgbClr>
          </a:solidFill>
          <a:ln>
            <a:solidFill>
              <a:srgbClr val="7BE5E5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28950" y="2895600"/>
            <a:ext cx="1840230" cy="914400"/>
          </a:xfrm>
          <a:prstGeom prst="roundRect">
            <a:avLst/>
          </a:prstGeom>
          <a:solidFill>
            <a:srgbClr val="7BE5E5">
              <a:alpha val="46000"/>
            </a:srgbClr>
          </a:solidFill>
          <a:ln>
            <a:solidFill>
              <a:srgbClr val="7BE5E5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Ɛ-NFA</a:t>
            </a:r>
            <a:endParaRPr lang="en-US" sz="28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7673340" y="2743200"/>
            <a:ext cx="1752600" cy="914400"/>
          </a:xfrm>
          <a:prstGeom prst="roundRect">
            <a:avLst/>
          </a:prstGeom>
          <a:solidFill>
            <a:srgbClr val="7BE5E5">
              <a:alpha val="46000"/>
            </a:srgbClr>
          </a:solidFill>
          <a:ln>
            <a:solidFill>
              <a:srgbClr val="7BE5E5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DFA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5657850" y="4343400"/>
            <a:ext cx="1577340" cy="914400"/>
          </a:xfrm>
          <a:prstGeom prst="roundRect">
            <a:avLst/>
          </a:prstGeom>
          <a:solidFill>
            <a:srgbClr val="7BE5E5">
              <a:alpha val="46000"/>
            </a:srgbClr>
          </a:solidFill>
          <a:ln>
            <a:solidFill>
              <a:srgbClr val="7BE5E5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NFA</a:t>
            </a:r>
            <a:endParaRPr lang="en-US" sz="2800" b="1" dirty="0"/>
          </a:p>
        </p:txBody>
      </p:sp>
      <p:cxnSp>
        <p:nvCxnSpPr>
          <p:cNvPr id="14" name="Shape 13"/>
          <p:cNvCxnSpPr>
            <a:stCxn id="11" idx="0"/>
            <a:endCxn id="9" idx="3"/>
          </p:cNvCxnSpPr>
          <p:nvPr/>
        </p:nvCxnSpPr>
        <p:spPr>
          <a:xfrm rot="16200000" flipV="1">
            <a:off x="7259955" y="1453515"/>
            <a:ext cx="914400" cy="1664970"/>
          </a:xfrm>
          <a:prstGeom prst="curvedConnector2">
            <a:avLst/>
          </a:prstGeom>
          <a:ln w="63500">
            <a:solidFill>
              <a:srgbClr val="7BE5E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9" idx="1"/>
            <a:endCxn id="10" idx="0"/>
          </p:cNvCxnSpPr>
          <p:nvPr/>
        </p:nvCxnSpPr>
        <p:spPr>
          <a:xfrm rot="10800000" flipV="1">
            <a:off x="3949067" y="1828800"/>
            <a:ext cx="1358265" cy="1066800"/>
          </a:xfrm>
          <a:prstGeom prst="curvedConnector2">
            <a:avLst/>
          </a:prstGeom>
          <a:ln w="63500">
            <a:solidFill>
              <a:srgbClr val="7BE5E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12" idx="3"/>
            <a:endCxn id="11" idx="2"/>
          </p:cNvCxnSpPr>
          <p:nvPr/>
        </p:nvCxnSpPr>
        <p:spPr>
          <a:xfrm flipV="1">
            <a:off x="7235190" y="3657600"/>
            <a:ext cx="1314450" cy="1143000"/>
          </a:xfrm>
          <a:prstGeom prst="curvedConnector2">
            <a:avLst/>
          </a:prstGeom>
          <a:ln w="63500">
            <a:solidFill>
              <a:srgbClr val="7BE5E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hape 27"/>
          <p:cNvCxnSpPr>
            <a:stCxn id="10" idx="2"/>
            <a:endCxn id="12" idx="1"/>
          </p:cNvCxnSpPr>
          <p:nvPr/>
        </p:nvCxnSpPr>
        <p:spPr>
          <a:xfrm rot="16200000" flipH="1">
            <a:off x="4308159" y="3450910"/>
            <a:ext cx="990600" cy="1708785"/>
          </a:xfrm>
          <a:prstGeom prst="curvedConnector2">
            <a:avLst/>
          </a:prstGeom>
          <a:ln w="63500">
            <a:solidFill>
              <a:srgbClr val="7BE5E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43" name="Ink 1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21600" y="2927350"/>
              <a:ext cx="12700" cy="6350"/>
            </p14:xfrm>
          </p:contentPart>
        </mc:Choice>
        <mc:Fallback xmlns="">
          <p:pic>
            <p:nvPicPr>
              <p:cNvPr id="18443" name="Ink 1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12166" y="2918178"/>
                <a:ext cx="31569" cy="24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444" name="Ink 1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3206750"/>
              <a:ext cx="1588" cy="31750"/>
            </p14:xfrm>
          </p:contentPart>
        </mc:Choice>
        <mc:Fallback xmlns="">
          <p:pic>
            <p:nvPicPr>
              <p:cNvPr id="18444" name="Ink 1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31012" y="3197369"/>
                <a:ext cx="84164" cy="505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447" name="Ink 1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55778200" y="23317200"/>
              <a:ext cx="0" cy="0"/>
            </p14:xfrm>
          </p:contentPart>
        </mc:Choice>
        <mc:Fallback xmlns="">
          <p:pic>
            <p:nvPicPr>
              <p:cNvPr id="18447" name="Ink 1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5778200" y="2331720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449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86450" y="4559300"/>
              <a:ext cx="19050" cy="1588"/>
            </p14:xfrm>
          </p:contentPart>
        </mc:Choice>
        <mc:Fallback xmlns="">
          <p:pic>
            <p:nvPicPr>
              <p:cNvPr id="18449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77105" y="4518012"/>
                <a:ext cx="3774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555D29B2-7756-B5F5-CDC7-CB787406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19F3D-B1BA-4A6E-A42C-87E25A31A87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3CE6C97-B82E-28EE-F7EB-1FDCF265F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Form of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-NFA’s Constructed</a:t>
            </a:r>
          </a:p>
        </p:txBody>
      </p:sp>
      <p:sp>
        <p:nvSpPr>
          <p:cNvPr id="25603" name="Oval 3">
            <a:extLst>
              <a:ext uri="{FF2B5EF4-FFF2-40B4-BE49-F238E27FC236}">
                <a16:creationId xmlns:a16="http://schemas.microsoft.com/office/drawing/2014/main" id="{84E28B96-F3CB-02C0-F77D-76108634C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457200" cy="457200"/>
          </a:xfrm>
          <a:prstGeom prst="ellipse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604" name="Oval 4">
            <a:extLst>
              <a:ext uri="{FF2B5EF4-FFF2-40B4-BE49-F238E27FC236}">
                <a16:creationId xmlns:a16="http://schemas.microsoft.com/office/drawing/2014/main" id="{C2DD0AAD-9E7C-7E1A-E261-F7DE87839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733800"/>
            <a:ext cx="457200" cy="457200"/>
          </a:xfrm>
          <a:prstGeom prst="ellipse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5605" name="Line 5">
            <a:extLst>
              <a:ext uri="{FF2B5EF4-FFF2-40B4-BE49-F238E27FC236}">
                <a16:creationId xmlns:a16="http://schemas.microsoft.com/office/drawing/2014/main" id="{FE672B97-A266-0E33-6DF5-319105845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962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06" name="Line 6">
            <a:extLst>
              <a:ext uri="{FF2B5EF4-FFF2-40B4-BE49-F238E27FC236}">
                <a16:creationId xmlns:a16="http://schemas.microsoft.com/office/drawing/2014/main" id="{502632C3-3D5D-1C8B-E1E8-126F6D2D2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962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07" name="Oval 7">
            <a:extLst>
              <a:ext uri="{FF2B5EF4-FFF2-40B4-BE49-F238E27FC236}">
                <a16:creationId xmlns:a16="http://schemas.microsoft.com/office/drawing/2014/main" id="{90988D7E-D6A2-122B-1D6E-68F69BB78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2971800" cy="1981200"/>
          </a:xfrm>
          <a:prstGeom prst="ellipse">
            <a:avLst/>
          </a:prstGeom>
          <a:solidFill>
            <a:srgbClr val="FFFF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No arcs from outside,</a:t>
            </a:r>
          </a:p>
          <a:p>
            <a:pPr algn="ctr"/>
            <a:r>
              <a:rPr lang="en-US" altLang="en-US"/>
              <a:t>no arcs leaving</a:t>
            </a:r>
          </a:p>
        </p:txBody>
      </p:sp>
      <p:sp>
        <p:nvSpPr>
          <p:cNvPr id="25608" name="Line 8">
            <a:extLst>
              <a:ext uri="{FF2B5EF4-FFF2-40B4-BE49-F238E27FC236}">
                <a16:creationId xmlns:a16="http://schemas.microsoft.com/office/drawing/2014/main" id="{0E80C5AE-DE66-B29A-299B-BE44B3F2E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533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09" name="Line 9">
            <a:extLst>
              <a:ext uri="{FF2B5EF4-FFF2-40B4-BE49-F238E27FC236}">
                <a16:creationId xmlns:a16="http://schemas.microsoft.com/office/drawing/2014/main" id="{BF9ADC17-66FB-8C68-A9E0-778DE8B147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35814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10" name="Line 10">
            <a:extLst>
              <a:ext uri="{FF2B5EF4-FFF2-40B4-BE49-F238E27FC236}">
                <a16:creationId xmlns:a16="http://schemas.microsoft.com/office/drawing/2014/main" id="{A161AD0B-49E7-EB97-83AB-8B03EA091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4290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11" name="Line 11">
            <a:extLst>
              <a:ext uri="{FF2B5EF4-FFF2-40B4-BE49-F238E27FC236}">
                <a16:creationId xmlns:a16="http://schemas.microsoft.com/office/drawing/2014/main" id="{DA9796E4-BF23-F247-DD0E-B736C57F60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41148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DF64BE0A-343E-F793-4866-1EE9F9406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038601"/>
            <a:ext cx="14217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Start state:</a:t>
            </a:r>
          </a:p>
          <a:p>
            <a:r>
              <a:rPr lang="en-US" altLang="en-US"/>
              <a:t>Only state</a:t>
            </a:r>
          </a:p>
          <a:p>
            <a:r>
              <a:rPr lang="en-US" altLang="en-US"/>
              <a:t>with external</a:t>
            </a:r>
          </a:p>
          <a:p>
            <a:r>
              <a:rPr lang="en-US" altLang="en-US"/>
              <a:t>predecessors</a:t>
            </a:r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435A0F49-3A06-0761-CD32-9D5E93189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5" y="4071939"/>
            <a:ext cx="14217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“Final” state:</a:t>
            </a:r>
          </a:p>
          <a:p>
            <a:r>
              <a:rPr lang="en-US" altLang="en-US"/>
              <a:t>Only state</a:t>
            </a:r>
          </a:p>
          <a:p>
            <a:r>
              <a:rPr lang="en-US" altLang="en-US"/>
              <a:t>with external</a:t>
            </a:r>
          </a:p>
          <a:p>
            <a:r>
              <a:rPr lang="en-US" altLang="en-US"/>
              <a:t>successors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 autoUpdateAnimBg="0"/>
      <p:bldP spid="256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A8AEE66-8B7B-6A86-91FD-4541DB12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5E990-3B67-4A5B-A82A-04D1E001DFCE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AD6C61E-3E06-C1B4-25F6-1F1722040A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 to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-NFA: </a:t>
            </a:r>
            <a:r>
              <a:rPr lang="en-US" altLang="en-US">
                <a:solidFill>
                  <a:srgbClr val="3366FF"/>
                </a:solidFill>
              </a:rPr>
              <a:t>Basis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847666F-62B4-F93E-1A80-8FC9CEF44C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Symbol </a:t>
            </a:r>
            <a:r>
              <a:rPr lang="en-US" altLang="en-US" b="1"/>
              <a:t>a</a:t>
            </a:r>
            <a:r>
              <a:rPr lang="en-US" altLang="en-US"/>
              <a:t>:</a:t>
            </a:r>
          </a:p>
          <a:p>
            <a:endParaRPr lang="en-US" altLang="en-US"/>
          </a:p>
          <a:p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:</a:t>
            </a:r>
          </a:p>
          <a:p>
            <a:endParaRPr lang="en-US" altLang="en-US"/>
          </a:p>
          <a:p>
            <a:r>
              <a:rPr lang="en-US" altLang="en-US" sz="2400">
                <a:latin typeface="Lucida Sans Unicode" panose="020B0602030504020204" pitchFamily="34" charset="0"/>
              </a:rPr>
              <a:t>∅</a:t>
            </a:r>
            <a:r>
              <a:rPr lang="en-US" altLang="en-US"/>
              <a:t>:</a:t>
            </a:r>
          </a:p>
        </p:txBody>
      </p:sp>
      <p:grpSp>
        <p:nvGrpSpPr>
          <p:cNvPr id="27656" name="Group 8">
            <a:extLst>
              <a:ext uri="{FF2B5EF4-FFF2-40B4-BE49-F238E27FC236}">
                <a16:creationId xmlns:a16="http://schemas.microsoft.com/office/drawing/2014/main" id="{9077E2A9-1989-3E3E-445D-E17ECC328596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828800"/>
            <a:ext cx="2133600" cy="762000"/>
            <a:chOff x="3168" y="1248"/>
            <a:chExt cx="1344" cy="480"/>
          </a:xfrm>
        </p:grpSpPr>
        <p:sp>
          <p:nvSpPr>
            <p:cNvPr id="27652" name="Oval 4">
              <a:extLst>
                <a:ext uri="{FF2B5EF4-FFF2-40B4-BE49-F238E27FC236}">
                  <a16:creationId xmlns:a16="http://schemas.microsoft.com/office/drawing/2014/main" id="{D20E23CD-A1D3-58DA-E37C-B56F8C68C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419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653" name="Oval 5">
              <a:extLst>
                <a:ext uri="{FF2B5EF4-FFF2-40B4-BE49-F238E27FC236}">
                  <a16:creationId xmlns:a16="http://schemas.microsoft.com/office/drawing/2014/main" id="{6BD4A809-EF7C-C4C4-01E9-86C68AE5A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440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654" name="Line 6">
              <a:extLst>
                <a:ext uri="{FF2B5EF4-FFF2-40B4-BE49-F238E27FC236}">
                  <a16:creationId xmlns:a16="http://schemas.microsoft.com/office/drawing/2014/main" id="{06C6E83C-3805-55DF-205E-26CC3B10CB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563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655" name="Text Box 7">
              <a:extLst>
                <a:ext uri="{FF2B5EF4-FFF2-40B4-BE49-F238E27FC236}">
                  <a16:creationId xmlns:a16="http://schemas.microsoft.com/office/drawing/2014/main" id="{54981D88-BD11-9FE1-EDE0-134699272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248"/>
              <a:ext cx="1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a</a:t>
              </a:r>
            </a:p>
          </p:txBody>
        </p:sp>
      </p:grpSp>
      <p:grpSp>
        <p:nvGrpSpPr>
          <p:cNvPr id="27672" name="Group 24">
            <a:extLst>
              <a:ext uri="{FF2B5EF4-FFF2-40B4-BE49-F238E27FC236}">
                <a16:creationId xmlns:a16="http://schemas.microsoft.com/office/drawing/2014/main" id="{4EFFD371-4D66-66D9-7E9B-D7C660C43AEC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4373564"/>
            <a:ext cx="2133600" cy="503237"/>
            <a:chOff x="3168" y="2755"/>
            <a:chExt cx="1344" cy="317"/>
          </a:xfrm>
        </p:grpSpPr>
        <p:sp>
          <p:nvSpPr>
            <p:cNvPr id="27658" name="Oval 10">
              <a:extLst>
                <a:ext uri="{FF2B5EF4-FFF2-40B4-BE49-F238E27FC236}">
                  <a16:creationId xmlns:a16="http://schemas.microsoft.com/office/drawing/2014/main" id="{7F7F1240-AEDD-A545-7192-96041E57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55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659" name="Oval 11">
              <a:extLst>
                <a:ext uri="{FF2B5EF4-FFF2-40B4-BE49-F238E27FC236}">
                  <a16:creationId xmlns:a16="http://schemas.microsoft.com/office/drawing/2014/main" id="{25ACDC4C-87EE-B64F-A474-517045809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784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7667" name="Group 19">
            <a:extLst>
              <a:ext uri="{FF2B5EF4-FFF2-40B4-BE49-F238E27FC236}">
                <a16:creationId xmlns:a16="http://schemas.microsoft.com/office/drawing/2014/main" id="{44856F4B-F35A-112C-15C7-5105B03260D0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2895600"/>
            <a:ext cx="2133600" cy="808038"/>
            <a:chOff x="3168" y="1219"/>
            <a:chExt cx="1344" cy="509"/>
          </a:xfrm>
        </p:grpSpPr>
        <p:sp>
          <p:nvSpPr>
            <p:cNvPr id="27668" name="Oval 20">
              <a:extLst>
                <a:ext uri="{FF2B5EF4-FFF2-40B4-BE49-F238E27FC236}">
                  <a16:creationId xmlns:a16="http://schemas.microsoft.com/office/drawing/2014/main" id="{3D318C0B-DCC7-CCE4-26CD-0EDF5E2C4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419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669" name="Oval 21">
              <a:extLst>
                <a:ext uri="{FF2B5EF4-FFF2-40B4-BE49-F238E27FC236}">
                  <a16:creationId xmlns:a16="http://schemas.microsoft.com/office/drawing/2014/main" id="{646E7D53-B3B3-67BA-86E3-E5855DC32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440"/>
              <a:ext cx="288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670" name="Line 22">
              <a:extLst>
                <a:ext uri="{FF2B5EF4-FFF2-40B4-BE49-F238E27FC236}">
                  <a16:creationId xmlns:a16="http://schemas.microsoft.com/office/drawing/2014/main" id="{4EF96FA8-5BB4-4CDF-566A-E0720AA43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563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671" name="Text Box 23">
              <a:extLst>
                <a:ext uri="{FF2B5EF4-FFF2-40B4-BE49-F238E27FC236}">
                  <a16:creationId xmlns:a16="http://schemas.microsoft.com/office/drawing/2014/main" id="{AA967A96-D69C-98DB-B2F4-7E53BB3AD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1219"/>
              <a:ext cx="2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3200">
                  <a:latin typeface="Lucida Sans Unicode" panose="020B0602030504020204" pitchFamily="34" charset="0"/>
                </a:rPr>
                <a:t>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4">
            <a:extLst>
              <a:ext uri="{FF2B5EF4-FFF2-40B4-BE49-F238E27FC236}">
                <a16:creationId xmlns:a16="http://schemas.microsoft.com/office/drawing/2014/main" id="{5A8B86FF-001F-D6AF-82D6-B1CF3518F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85C65-4012-4C5E-BFE4-EB27F90612B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7AA708E5-5685-D41B-49CE-76AADAE0E0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/>
          <a:lstStyle/>
          <a:p>
            <a:r>
              <a:rPr lang="en-US" altLang="en-US"/>
              <a:t>RE to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-NFA: </a:t>
            </a:r>
            <a:r>
              <a:rPr lang="en-US" altLang="en-US">
                <a:solidFill>
                  <a:srgbClr val="3366FF"/>
                </a:solidFill>
              </a:rPr>
              <a:t>Induction 1</a:t>
            </a:r>
            <a:r>
              <a:rPr lang="en-US" altLang="en-US"/>
              <a:t> – Union</a:t>
            </a:r>
          </a:p>
        </p:txBody>
      </p:sp>
      <p:grpSp>
        <p:nvGrpSpPr>
          <p:cNvPr id="29702" name="Group 6">
            <a:extLst>
              <a:ext uri="{FF2B5EF4-FFF2-40B4-BE49-F238E27FC236}">
                <a16:creationId xmlns:a16="http://schemas.microsoft.com/office/drawing/2014/main" id="{CAD603E7-2CBC-6F26-65BF-EBC5CB138755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2362200"/>
            <a:ext cx="2971800" cy="1371600"/>
            <a:chOff x="1824" y="1488"/>
            <a:chExt cx="1872" cy="864"/>
          </a:xfrm>
        </p:grpSpPr>
        <p:sp>
          <p:nvSpPr>
            <p:cNvPr id="29699" name="Oval 3">
              <a:extLst>
                <a:ext uri="{FF2B5EF4-FFF2-40B4-BE49-F238E27FC236}">
                  <a16:creationId xmlns:a16="http://schemas.microsoft.com/office/drawing/2014/main" id="{80A402EC-5D5E-DDFB-8826-766FB2B9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88"/>
              <a:ext cx="1872" cy="86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For E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29700" name="Oval 4">
              <a:extLst>
                <a:ext uri="{FF2B5EF4-FFF2-40B4-BE49-F238E27FC236}">
                  <a16:creationId xmlns:a16="http://schemas.microsoft.com/office/drawing/2014/main" id="{D8DE3960-9912-2915-EC1B-23CD87996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9701" name="Oval 5">
              <a:extLst>
                <a:ext uri="{FF2B5EF4-FFF2-40B4-BE49-F238E27FC236}">
                  <a16:creationId xmlns:a16="http://schemas.microsoft.com/office/drawing/2014/main" id="{DCB82C51-8F50-84E3-F202-1A506435E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9703" name="Group 7">
            <a:extLst>
              <a:ext uri="{FF2B5EF4-FFF2-40B4-BE49-F238E27FC236}">
                <a16:creationId xmlns:a16="http://schemas.microsoft.com/office/drawing/2014/main" id="{0B722B3D-457E-74FC-701F-D2B75682C207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4191000"/>
            <a:ext cx="2971800" cy="1371600"/>
            <a:chOff x="1824" y="1488"/>
            <a:chExt cx="1872" cy="864"/>
          </a:xfrm>
        </p:grpSpPr>
        <p:sp>
          <p:nvSpPr>
            <p:cNvPr id="29704" name="Oval 8">
              <a:extLst>
                <a:ext uri="{FF2B5EF4-FFF2-40B4-BE49-F238E27FC236}">
                  <a16:creationId xmlns:a16="http://schemas.microsoft.com/office/drawing/2014/main" id="{9E84244E-E604-36B6-3493-F4BE449C5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88"/>
              <a:ext cx="1872" cy="86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For E</a:t>
              </a:r>
              <a:r>
                <a:rPr lang="en-US" altLang="en-US" baseline="-25000"/>
                <a:t>2</a:t>
              </a:r>
            </a:p>
          </p:txBody>
        </p:sp>
        <p:sp>
          <p:nvSpPr>
            <p:cNvPr id="29705" name="Oval 9">
              <a:extLst>
                <a:ext uri="{FF2B5EF4-FFF2-40B4-BE49-F238E27FC236}">
                  <a16:creationId xmlns:a16="http://schemas.microsoft.com/office/drawing/2014/main" id="{A0AE8306-92C2-4B39-701F-FC987B19D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9706" name="Oval 10">
              <a:extLst>
                <a:ext uri="{FF2B5EF4-FFF2-40B4-BE49-F238E27FC236}">
                  <a16:creationId xmlns:a16="http://schemas.microsoft.com/office/drawing/2014/main" id="{87A0809F-D55F-E1DD-DF95-B310A72D8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29716" name="Group 20">
            <a:extLst>
              <a:ext uri="{FF2B5EF4-FFF2-40B4-BE49-F238E27FC236}">
                <a16:creationId xmlns:a16="http://schemas.microsoft.com/office/drawing/2014/main" id="{2A4FA945-C139-EF99-BCDD-3D19CBB7799A}"/>
              </a:ext>
            </a:extLst>
          </p:cNvPr>
          <p:cNvGrpSpPr>
            <a:grpSpLocks/>
          </p:cNvGrpSpPr>
          <p:nvPr/>
        </p:nvGrpSpPr>
        <p:grpSpPr bwMode="auto">
          <a:xfrm>
            <a:off x="2835275" y="2286001"/>
            <a:ext cx="6096000" cy="4089401"/>
            <a:chOff x="826" y="1440"/>
            <a:chExt cx="3840" cy="2576"/>
          </a:xfrm>
        </p:grpSpPr>
        <p:sp>
          <p:nvSpPr>
            <p:cNvPr id="29714" name="Oval 18">
              <a:extLst>
                <a:ext uri="{FF2B5EF4-FFF2-40B4-BE49-F238E27FC236}">
                  <a16:creationId xmlns:a16="http://schemas.microsoft.com/office/drawing/2014/main" id="{8FC76A7C-1EA5-352B-144F-11CAB8236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" y="1440"/>
              <a:ext cx="3840" cy="211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9715" name="Text Box 19">
              <a:extLst>
                <a:ext uri="{FF2B5EF4-FFF2-40B4-BE49-F238E27FC236}">
                  <a16:creationId xmlns:a16="http://schemas.microsoft.com/office/drawing/2014/main" id="{0DB8981A-43E7-0AE7-D4AA-9BA0D60F6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648"/>
              <a:ext cx="847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For E</a:t>
              </a:r>
              <a:r>
                <a:rPr lang="en-US" altLang="en-US" baseline="-25000"/>
                <a:t>1</a:t>
              </a:r>
              <a:r>
                <a:rPr lang="en-US" altLang="en-US"/>
                <a:t> </a:t>
              </a:r>
              <a:r>
                <a:rPr lang="en-US" altLang="en-US" sz="3200">
                  <a:sym typeface="Symbol" panose="05050102010706020507" pitchFamily="18" charset="2"/>
                </a:rPr>
                <a:t></a:t>
              </a:r>
              <a:r>
                <a:rPr lang="en-US" altLang="en-US"/>
                <a:t> E</a:t>
              </a:r>
              <a:r>
                <a:rPr lang="en-US" altLang="en-US" baseline="-25000"/>
                <a:t>2</a:t>
              </a:r>
            </a:p>
          </p:txBody>
        </p:sp>
      </p:grpSp>
      <p:grpSp>
        <p:nvGrpSpPr>
          <p:cNvPr id="29721" name="Group 25">
            <a:extLst>
              <a:ext uri="{FF2B5EF4-FFF2-40B4-BE49-F238E27FC236}">
                <a16:creationId xmlns:a16="http://schemas.microsoft.com/office/drawing/2014/main" id="{3DF91586-4FFC-8B09-B6BA-F55BB1830F7C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3048000"/>
            <a:ext cx="5867400" cy="1752600"/>
            <a:chOff x="912" y="1920"/>
            <a:chExt cx="3696" cy="1104"/>
          </a:xfrm>
        </p:grpSpPr>
        <p:grpSp>
          <p:nvGrpSpPr>
            <p:cNvPr id="29713" name="Group 17">
              <a:extLst>
                <a:ext uri="{FF2B5EF4-FFF2-40B4-BE49-F238E27FC236}">
                  <a16:creationId xmlns:a16="http://schemas.microsoft.com/office/drawing/2014/main" id="{9107FED0-0F37-5047-1BE5-D1AF015B8B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2" y="1920"/>
              <a:ext cx="3696" cy="1104"/>
              <a:chOff x="912" y="1920"/>
              <a:chExt cx="3696" cy="1104"/>
            </a:xfrm>
          </p:grpSpPr>
          <p:sp>
            <p:nvSpPr>
              <p:cNvPr id="29707" name="Oval 11">
                <a:extLst>
                  <a:ext uri="{FF2B5EF4-FFF2-40B4-BE49-F238E27FC236}">
                    <a16:creationId xmlns:a16="http://schemas.microsoft.com/office/drawing/2014/main" id="{CEA27117-6B41-DA3B-E1CE-74577DCD2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352"/>
                <a:ext cx="288" cy="288"/>
              </a:xfrm>
              <a:prstGeom prst="ellipse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9708" name="Oval 12">
                <a:extLst>
                  <a:ext uri="{FF2B5EF4-FFF2-40B4-BE49-F238E27FC236}">
                    <a16:creationId xmlns:a16="http://schemas.microsoft.com/office/drawing/2014/main" id="{ADC2C200-2480-E336-BC42-779295DC7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2400"/>
                <a:ext cx="288" cy="288"/>
              </a:xfrm>
              <a:prstGeom prst="ellipse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9709" name="Line 13">
                <a:extLst>
                  <a:ext uri="{FF2B5EF4-FFF2-40B4-BE49-F238E27FC236}">
                    <a16:creationId xmlns:a16="http://schemas.microsoft.com/office/drawing/2014/main" id="{E434F634-0704-8481-8612-8A62239B6A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52" y="1920"/>
                <a:ext cx="72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9710" name="Line 14">
                <a:extLst>
                  <a:ext uri="{FF2B5EF4-FFF2-40B4-BE49-F238E27FC236}">
                    <a16:creationId xmlns:a16="http://schemas.microsoft.com/office/drawing/2014/main" id="{66C91263-80BA-59B8-C9C2-59B25D1086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2" y="2592"/>
                <a:ext cx="72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9711" name="Line 15">
                <a:extLst>
                  <a:ext uri="{FF2B5EF4-FFF2-40B4-BE49-F238E27FC236}">
                    <a16:creationId xmlns:a16="http://schemas.microsoft.com/office/drawing/2014/main" id="{28EB3574-B9E5-516B-9D83-913C84D04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920"/>
                <a:ext cx="76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9712" name="Line 16">
                <a:extLst>
                  <a:ext uri="{FF2B5EF4-FFF2-40B4-BE49-F238E27FC236}">
                    <a16:creationId xmlns:a16="http://schemas.microsoft.com/office/drawing/2014/main" id="{9A1CF92A-D5A8-C943-396A-34A7DAC857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2640"/>
                <a:ext cx="76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29717" name="Text Box 21">
              <a:extLst>
                <a:ext uri="{FF2B5EF4-FFF2-40B4-BE49-F238E27FC236}">
                  <a16:creationId xmlns:a16="http://schemas.microsoft.com/office/drawing/2014/main" id="{6DF1E218-320E-2234-4516-BE19841AA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20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29718" name="Text Box 22">
              <a:extLst>
                <a:ext uri="{FF2B5EF4-FFF2-40B4-BE49-F238E27FC236}">
                  <a16:creationId xmlns:a16="http://schemas.microsoft.com/office/drawing/2014/main" id="{A5516CD0-EA06-B4EE-0973-1EE3B574A0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784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29719" name="Text Box 23">
              <a:extLst>
                <a:ext uri="{FF2B5EF4-FFF2-40B4-BE49-F238E27FC236}">
                  <a16:creationId xmlns:a16="http://schemas.microsoft.com/office/drawing/2014/main" id="{5018118B-FFF5-7BBF-19EA-6BB539281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784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29720" name="Text Box 24">
              <a:extLst>
                <a:ext uri="{FF2B5EF4-FFF2-40B4-BE49-F238E27FC236}">
                  <a16:creationId xmlns:a16="http://schemas.microsoft.com/office/drawing/2014/main" id="{E1D3C775-80D4-AFC6-F09E-C25E24BD24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920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83CCACB3-F43C-6546-4A0C-2B27E14F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28AE6-2B29-4969-82CD-C5005483096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1296E314-58FA-1DFB-B8DD-31B26B03F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RE to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-NFA: </a:t>
            </a:r>
            <a:r>
              <a:rPr lang="en-US" altLang="en-US">
                <a:solidFill>
                  <a:srgbClr val="3366FF"/>
                </a:solidFill>
              </a:rPr>
              <a:t>Induction 2</a:t>
            </a:r>
            <a:r>
              <a:rPr lang="en-US" altLang="en-US"/>
              <a:t> – Concatenation</a:t>
            </a:r>
          </a:p>
        </p:txBody>
      </p:sp>
      <p:grpSp>
        <p:nvGrpSpPr>
          <p:cNvPr id="31747" name="Group 3">
            <a:extLst>
              <a:ext uri="{FF2B5EF4-FFF2-40B4-BE49-F238E27FC236}">
                <a16:creationId xmlns:a16="http://schemas.microsoft.com/office/drawing/2014/main" id="{F890E8BD-272D-64A0-378F-B0F7A1AC36DB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971800"/>
            <a:ext cx="2971800" cy="1371600"/>
            <a:chOff x="1824" y="1488"/>
            <a:chExt cx="1872" cy="864"/>
          </a:xfrm>
        </p:grpSpPr>
        <p:sp>
          <p:nvSpPr>
            <p:cNvPr id="31748" name="Oval 4">
              <a:extLst>
                <a:ext uri="{FF2B5EF4-FFF2-40B4-BE49-F238E27FC236}">
                  <a16:creationId xmlns:a16="http://schemas.microsoft.com/office/drawing/2014/main" id="{3D85C9EF-FBDB-BB96-48CE-178C93917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88"/>
              <a:ext cx="1872" cy="86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For E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31749" name="Oval 5">
              <a:extLst>
                <a:ext uri="{FF2B5EF4-FFF2-40B4-BE49-F238E27FC236}">
                  <a16:creationId xmlns:a16="http://schemas.microsoft.com/office/drawing/2014/main" id="{97E40EA2-C22C-5117-2BC1-1E3C11572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750" name="Oval 6">
              <a:extLst>
                <a:ext uri="{FF2B5EF4-FFF2-40B4-BE49-F238E27FC236}">
                  <a16:creationId xmlns:a16="http://schemas.microsoft.com/office/drawing/2014/main" id="{CB11D7CA-0F25-EF34-3E0C-7946E3F15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1751" name="Group 7">
            <a:extLst>
              <a:ext uri="{FF2B5EF4-FFF2-40B4-BE49-F238E27FC236}">
                <a16:creationId xmlns:a16="http://schemas.microsoft.com/office/drawing/2014/main" id="{3817CC3A-FFC9-23D7-7BD8-AEC9F69BABF5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2971800"/>
            <a:ext cx="2971800" cy="1371600"/>
            <a:chOff x="1824" y="1488"/>
            <a:chExt cx="1872" cy="864"/>
          </a:xfrm>
        </p:grpSpPr>
        <p:sp>
          <p:nvSpPr>
            <p:cNvPr id="31752" name="Oval 8">
              <a:extLst>
                <a:ext uri="{FF2B5EF4-FFF2-40B4-BE49-F238E27FC236}">
                  <a16:creationId xmlns:a16="http://schemas.microsoft.com/office/drawing/2014/main" id="{C672E146-DC18-8FEB-097D-AB14BEE19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88"/>
              <a:ext cx="1872" cy="86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For E</a:t>
              </a:r>
              <a:r>
                <a:rPr lang="en-US" altLang="en-US" baseline="-25000"/>
                <a:t>2</a:t>
              </a:r>
            </a:p>
          </p:txBody>
        </p:sp>
        <p:sp>
          <p:nvSpPr>
            <p:cNvPr id="31753" name="Oval 9">
              <a:extLst>
                <a:ext uri="{FF2B5EF4-FFF2-40B4-BE49-F238E27FC236}">
                  <a16:creationId xmlns:a16="http://schemas.microsoft.com/office/drawing/2014/main" id="{8F8EFB07-2277-FA14-FFF2-82541CA30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754" name="Oval 10">
              <a:extLst>
                <a:ext uri="{FF2B5EF4-FFF2-40B4-BE49-F238E27FC236}">
                  <a16:creationId xmlns:a16="http://schemas.microsoft.com/office/drawing/2014/main" id="{F085D890-68F1-2DB9-60A9-FB1DF84D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77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1767" name="Group 23">
            <a:extLst>
              <a:ext uri="{FF2B5EF4-FFF2-40B4-BE49-F238E27FC236}">
                <a16:creationId xmlns:a16="http://schemas.microsoft.com/office/drawing/2014/main" id="{CFAA06AF-5F1C-1DD0-C8AB-D992657CD613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2514600"/>
            <a:ext cx="8153400" cy="2960688"/>
            <a:chOff x="384" y="1584"/>
            <a:chExt cx="5136" cy="1865"/>
          </a:xfrm>
        </p:grpSpPr>
        <p:sp>
          <p:nvSpPr>
            <p:cNvPr id="31763" name="Oval 19">
              <a:extLst>
                <a:ext uri="{FF2B5EF4-FFF2-40B4-BE49-F238E27FC236}">
                  <a16:creationId xmlns:a16="http://schemas.microsoft.com/office/drawing/2014/main" id="{0ED2102C-CC93-92D1-4B58-25CF083EC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584"/>
              <a:ext cx="5136" cy="14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1764" name="Text Box 20">
              <a:extLst>
                <a:ext uri="{FF2B5EF4-FFF2-40B4-BE49-F238E27FC236}">
                  <a16:creationId xmlns:a16="http://schemas.microsoft.com/office/drawing/2014/main" id="{7CABD559-DDB2-C68F-6105-EF9C71D7E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3216"/>
              <a:ext cx="58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For E</a:t>
              </a:r>
              <a:r>
                <a:rPr lang="en-US" altLang="en-US" baseline="-25000"/>
                <a:t>1</a:t>
              </a:r>
              <a:r>
                <a:rPr lang="en-US" altLang="en-US"/>
                <a:t>E</a:t>
              </a:r>
              <a:r>
                <a:rPr lang="en-US" altLang="en-US" baseline="-25000"/>
                <a:t>2</a:t>
              </a:r>
            </a:p>
          </p:txBody>
        </p:sp>
      </p:grpSp>
      <p:grpSp>
        <p:nvGrpSpPr>
          <p:cNvPr id="31770" name="Group 26">
            <a:extLst>
              <a:ext uri="{FF2B5EF4-FFF2-40B4-BE49-F238E27FC236}">
                <a16:creationId xmlns:a16="http://schemas.microsoft.com/office/drawing/2014/main" id="{E7379163-3516-E317-73E6-C174566DAE9A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3200400"/>
            <a:ext cx="1828800" cy="457200"/>
            <a:chOff x="2352" y="2016"/>
            <a:chExt cx="1152" cy="288"/>
          </a:xfrm>
        </p:grpSpPr>
        <p:sp>
          <p:nvSpPr>
            <p:cNvPr id="31765" name="Line 21">
              <a:extLst>
                <a:ext uri="{FF2B5EF4-FFF2-40B4-BE49-F238E27FC236}">
                  <a16:creationId xmlns:a16="http://schemas.microsoft.com/office/drawing/2014/main" id="{7E6358B4-FC73-7E35-F730-227BD6ECD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30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768" name="Text Box 24">
              <a:extLst>
                <a:ext uri="{FF2B5EF4-FFF2-40B4-BE49-F238E27FC236}">
                  <a16:creationId xmlns:a16="http://schemas.microsoft.com/office/drawing/2014/main" id="{6ED80063-79FA-9B72-CF13-2852A4643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016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598519C-967B-1018-1956-D63FBFBC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1BF8C-C172-4B66-8AF5-A02C6E1C6AC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5D61932-AB49-BFAD-9088-91C7AC4FC9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/>
          <a:lstStyle/>
          <a:p>
            <a:r>
              <a:rPr lang="en-US" altLang="en-US"/>
              <a:t>RE to </a:t>
            </a:r>
            <a:r>
              <a:rPr lang="en-US" altLang="en-US">
                <a:latin typeface="Lucida Sans Unicode" panose="020B0602030504020204" pitchFamily="34" charset="0"/>
              </a:rPr>
              <a:t>ε</a:t>
            </a:r>
            <a:r>
              <a:rPr lang="en-US" altLang="en-US"/>
              <a:t>-NFA: </a:t>
            </a:r>
            <a:r>
              <a:rPr lang="en-US" altLang="en-US">
                <a:solidFill>
                  <a:srgbClr val="3366FF"/>
                </a:solidFill>
              </a:rPr>
              <a:t>Induction 3</a:t>
            </a:r>
            <a:r>
              <a:rPr lang="en-US" altLang="en-US"/>
              <a:t> – Closure</a:t>
            </a:r>
          </a:p>
        </p:txBody>
      </p:sp>
      <p:grpSp>
        <p:nvGrpSpPr>
          <p:cNvPr id="33814" name="Group 22">
            <a:extLst>
              <a:ext uri="{FF2B5EF4-FFF2-40B4-BE49-F238E27FC236}">
                <a16:creationId xmlns:a16="http://schemas.microsoft.com/office/drawing/2014/main" id="{96EC169F-DAA9-9746-A101-ED79BB985303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2743200"/>
            <a:ext cx="2971800" cy="1371600"/>
            <a:chOff x="1680" y="1728"/>
            <a:chExt cx="1872" cy="864"/>
          </a:xfrm>
        </p:grpSpPr>
        <p:sp>
          <p:nvSpPr>
            <p:cNvPr id="33796" name="Oval 4">
              <a:extLst>
                <a:ext uri="{FF2B5EF4-FFF2-40B4-BE49-F238E27FC236}">
                  <a16:creationId xmlns:a16="http://schemas.microsoft.com/office/drawing/2014/main" id="{3F3A7224-CBFF-B56E-C47F-C3C4B1884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728"/>
              <a:ext cx="1872" cy="86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For E</a:t>
              </a:r>
              <a:endParaRPr lang="en-US" altLang="en-US" baseline="-25000"/>
            </a:p>
          </p:txBody>
        </p:sp>
        <p:sp>
          <p:nvSpPr>
            <p:cNvPr id="33797" name="Oval 5">
              <a:extLst>
                <a:ext uri="{FF2B5EF4-FFF2-40B4-BE49-F238E27FC236}">
                  <a16:creationId xmlns:a16="http://schemas.microsoft.com/office/drawing/2014/main" id="{8B93CF9C-6751-209C-1221-AE5984C0DB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01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798" name="Oval 6">
              <a:extLst>
                <a:ext uri="{FF2B5EF4-FFF2-40B4-BE49-F238E27FC236}">
                  <a16:creationId xmlns:a16="http://schemas.microsoft.com/office/drawing/2014/main" id="{72856640-8FA2-1302-311D-B73C7C0C4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01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33819" name="Group 27">
            <a:extLst>
              <a:ext uri="{FF2B5EF4-FFF2-40B4-BE49-F238E27FC236}">
                <a16:creationId xmlns:a16="http://schemas.microsoft.com/office/drawing/2014/main" id="{14F9D031-7C8D-87A3-7F3A-6F39DB4A1D26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676400"/>
            <a:ext cx="7086600" cy="4256088"/>
            <a:chOff x="384" y="1056"/>
            <a:chExt cx="4464" cy="2681"/>
          </a:xfrm>
        </p:grpSpPr>
        <p:sp>
          <p:nvSpPr>
            <p:cNvPr id="33804" name="Oval 12">
              <a:extLst>
                <a:ext uri="{FF2B5EF4-FFF2-40B4-BE49-F238E27FC236}">
                  <a16:creationId xmlns:a16="http://schemas.microsoft.com/office/drawing/2014/main" id="{3A1BE8E3-BB73-B7DA-A805-2790B6F17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056"/>
              <a:ext cx="4464" cy="21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05" name="Text Box 13">
              <a:extLst>
                <a:ext uri="{FF2B5EF4-FFF2-40B4-BE49-F238E27FC236}">
                  <a16:creationId xmlns:a16="http://schemas.microsoft.com/office/drawing/2014/main" id="{11480BA7-373A-82C6-E26E-449587B1C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3504"/>
              <a:ext cx="48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For E*</a:t>
              </a:r>
              <a:endParaRPr lang="en-US" altLang="en-US" baseline="-25000"/>
            </a:p>
          </p:txBody>
        </p:sp>
      </p:grpSp>
      <p:grpSp>
        <p:nvGrpSpPr>
          <p:cNvPr id="33818" name="Group 26">
            <a:extLst>
              <a:ext uri="{FF2B5EF4-FFF2-40B4-BE49-F238E27FC236}">
                <a16:creationId xmlns:a16="http://schemas.microsoft.com/office/drawing/2014/main" id="{DE53AC6F-60A4-579E-F16F-E2D720BCC786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752600"/>
            <a:ext cx="6096000" cy="3189288"/>
            <a:chOff x="624" y="1104"/>
            <a:chExt cx="3840" cy="2009"/>
          </a:xfrm>
        </p:grpSpPr>
        <p:sp>
          <p:nvSpPr>
            <p:cNvPr id="33801" name="Oval 9">
              <a:extLst>
                <a:ext uri="{FF2B5EF4-FFF2-40B4-BE49-F238E27FC236}">
                  <a16:creationId xmlns:a16="http://schemas.microsoft.com/office/drawing/2014/main" id="{56251B2D-5D84-2FC4-986D-FA27BB81A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01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02" name="Oval 10">
              <a:extLst>
                <a:ext uri="{FF2B5EF4-FFF2-40B4-BE49-F238E27FC236}">
                  <a16:creationId xmlns:a16="http://schemas.microsoft.com/office/drawing/2014/main" id="{8991E48D-BB9D-CE63-78A9-343EFFA0A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016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33807" name="Line 15">
              <a:extLst>
                <a:ext uri="{FF2B5EF4-FFF2-40B4-BE49-F238E27FC236}">
                  <a16:creationId xmlns:a16="http://schemas.microsoft.com/office/drawing/2014/main" id="{AF215F9D-6DA4-F995-2141-7125756850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16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3808" name="Line 16">
              <a:extLst>
                <a:ext uri="{FF2B5EF4-FFF2-40B4-BE49-F238E27FC236}">
                  <a16:creationId xmlns:a16="http://schemas.microsoft.com/office/drawing/2014/main" id="{39A6D01B-5AB6-DC6C-4EB2-CB3CCE4A5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16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cxnSp>
          <p:nvCxnSpPr>
            <p:cNvPr id="33810" name="AutoShape 18">
              <a:extLst>
                <a:ext uri="{FF2B5EF4-FFF2-40B4-BE49-F238E27FC236}">
                  <a16:creationId xmlns:a16="http://schemas.microsoft.com/office/drawing/2014/main" id="{A7D59D99-3EAA-2A04-BEE8-E54A9114E8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 flipV="1">
              <a:off x="2543" y="1297"/>
              <a:ext cx="1" cy="1440"/>
            </a:xfrm>
            <a:prstGeom prst="curvedConnector3">
              <a:avLst>
                <a:gd name="adj1" fmla="val -63900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811" name="AutoShape 19">
              <a:extLst>
                <a:ext uri="{FF2B5EF4-FFF2-40B4-BE49-F238E27FC236}">
                  <a16:creationId xmlns:a16="http://schemas.microsoft.com/office/drawing/2014/main" id="{D8DDB819-D6D8-D275-C2FE-E063FFBD33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543" y="529"/>
              <a:ext cx="1" cy="3552"/>
            </a:xfrm>
            <a:prstGeom prst="curvedConnector3">
              <a:avLst>
                <a:gd name="adj1" fmla="val 5489999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812" name="Text Box 20">
              <a:extLst>
                <a:ext uri="{FF2B5EF4-FFF2-40B4-BE49-F238E27FC236}">
                  <a16:creationId xmlns:a16="http://schemas.microsoft.com/office/drawing/2014/main" id="{B808C256-D36E-E4C5-3726-76CB04950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1104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33813" name="Text Box 21">
              <a:extLst>
                <a:ext uri="{FF2B5EF4-FFF2-40B4-BE49-F238E27FC236}">
                  <a16:creationId xmlns:a16="http://schemas.microsoft.com/office/drawing/2014/main" id="{0467648D-F3F5-9C12-1B7E-C02FC262D7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880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33816" name="Text Box 24">
              <a:extLst>
                <a:ext uri="{FF2B5EF4-FFF2-40B4-BE49-F238E27FC236}">
                  <a16:creationId xmlns:a16="http://schemas.microsoft.com/office/drawing/2014/main" id="{195EAA18-5682-D65D-FF01-EE26FCDF4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872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  <p:sp>
          <p:nvSpPr>
            <p:cNvPr id="33817" name="Text Box 25">
              <a:extLst>
                <a:ext uri="{FF2B5EF4-FFF2-40B4-BE49-F238E27FC236}">
                  <a16:creationId xmlns:a16="http://schemas.microsoft.com/office/drawing/2014/main" id="{06623BC6-641B-8B80-4320-312E0B968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1872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tx2"/>
                  </a:solidFill>
                  <a:latin typeface="Lucida Sans Unicode" panose="020B0602030504020204" pitchFamily="34" charset="0"/>
                </a:rPr>
                <a:t>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5D2EAC4-9677-2D48-9E07-A39C080CEC3A}" type="slidenum">
              <a:rPr lang="en-US" altLang="x-none" sz="1400"/>
              <a:pPr/>
              <a:t>9</a:t>
            </a:fld>
            <a:endParaRPr lang="en-US" altLang="x-none" sz="14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38958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x-none" dirty="0"/>
              <a:t>RE to </a:t>
            </a:r>
            <a:r>
              <a:rPr lang="en-US" altLang="x-none" dirty="0">
                <a:sym typeface="Symbol" charset="2"/>
              </a:rPr>
              <a:t></a:t>
            </a:r>
            <a:r>
              <a:rPr lang="en-US" altLang="x-none" dirty="0">
                <a:ea typeface="ＭＳ Ｐゴシック" charset="-128"/>
              </a:rPr>
              <a:t>-N</a:t>
            </a:r>
            <a:r>
              <a:rPr lang="en-US" altLang="x-none" dirty="0"/>
              <a:t>FA construction </a:t>
            </a:r>
          </a:p>
        </p:txBody>
      </p:sp>
      <p:sp>
        <p:nvSpPr>
          <p:cNvPr id="14340" name="Oval 3"/>
          <p:cNvSpPr>
            <a:spLocks noChangeArrowheads="1"/>
          </p:cNvSpPr>
          <p:nvPr/>
        </p:nvSpPr>
        <p:spPr bwMode="auto">
          <a:xfrm>
            <a:off x="7010400" y="381000"/>
            <a:ext cx="2057400" cy="533400"/>
          </a:xfrm>
          <a:prstGeom prst="ellipse">
            <a:avLst/>
          </a:prstGeom>
          <a:solidFill>
            <a:srgbClr val="FFCC99">
              <a:alpha val="784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 sz="2200">
                <a:sym typeface="Symbol" charset="2"/>
              </a:rPr>
              <a:t></a:t>
            </a:r>
            <a:r>
              <a:rPr lang="en-US" altLang="x-none"/>
              <a:t> -NFA</a:t>
            </a:r>
          </a:p>
        </p:txBody>
      </p:sp>
      <p:sp>
        <p:nvSpPr>
          <p:cNvPr id="14341" name="Oval 4"/>
          <p:cNvSpPr>
            <a:spLocks noChangeArrowheads="1"/>
          </p:cNvSpPr>
          <p:nvPr/>
        </p:nvSpPr>
        <p:spPr bwMode="auto">
          <a:xfrm>
            <a:off x="3657600" y="457200"/>
            <a:ext cx="2209800" cy="533400"/>
          </a:xfrm>
          <a:prstGeom prst="ellipse">
            <a:avLst/>
          </a:prstGeom>
          <a:solidFill>
            <a:srgbClr val="FFCC99">
              <a:alpha val="784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/>
              <a:t>Reg Ex</a:t>
            </a: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 flipH="1">
            <a:off x="5867400" y="685800"/>
            <a:ext cx="11430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5791201" y="669926"/>
            <a:ext cx="1281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dirty="0">
                <a:solidFill>
                  <a:schemeClr val="hlink"/>
                </a:solidFill>
              </a:rPr>
              <a:t>Theorem </a:t>
            </a:r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727326" y="2152651"/>
            <a:ext cx="1243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u="sng"/>
              <a:t>Example:</a:t>
            </a:r>
            <a:endParaRPr lang="en-US" altLang="x-none"/>
          </a:p>
        </p:txBody>
      </p:sp>
      <p:sp>
        <p:nvSpPr>
          <p:cNvPr id="14345" name="Text Box 13"/>
          <p:cNvSpPr txBox="1">
            <a:spLocks noChangeArrowheads="1"/>
          </p:cNvSpPr>
          <p:nvPr/>
        </p:nvSpPr>
        <p:spPr bwMode="auto">
          <a:xfrm rot="10800000" flipV="1">
            <a:off x="4114800" y="2133601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/>
              <a:t>     (0+1)*01(0+1)*</a:t>
            </a:r>
          </a:p>
        </p:txBody>
      </p:sp>
      <p:sp>
        <p:nvSpPr>
          <p:cNvPr id="14346" name="Line 16"/>
          <p:cNvSpPr>
            <a:spLocks noChangeShapeType="1"/>
          </p:cNvSpPr>
          <p:nvPr/>
        </p:nvSpPr>
        <p:spPr bwMode="auto">
          <a:xfrm>
            <a:off x="2133600" y="49037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3200400" y="4408488"/>
            <a:ext cx="1143000" cy="1028700"/>
            <a:chOff x="1676400" y="3771900"/>
            <a:chExt cx="1143000" cy="1028700"/>
          </a:xfrm>
        </p:grpSpPr>
        <p:sp>
          <p:nvSpPr>
            <p:cNvPr id="14402" name="Oval 18"/>
            <p:cNvSpPr>
              <a:spLocks noChangeArrowheads="1"/>
            </p:cNvSpPr>
            <p:nvPr/>
          </p:nvSpPr>
          <p:spPr bwMode="auto">
            <a:xfrm>
              <a:off x="1676400" y="3886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403" name="Oval 19"/>
            <p:cNvSpPr>
              <a:spLocks noChangeArrowheads="1"/>
            </p:cNvSpPr>
            <p:nvPr/>
          </p:nvSpPr>
          <p:spPr bwMode="auto">
            <a:xfrm>
              <a:off x="16764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404" name="Line 21"/>
            <p:cNvSpPr>
              <a:spLocks noChangeShapeType="1"/>
            </p:cNvSpPr>
            <p:nvPr/>
          </p:nvSpPr>
          <p:spPr bwMode="auto">
            <a:xfrm>
              <a:off x="1981200" y="4038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05" name="Oval 22"/>
            <p:cNvSpPr>
              <a:spLocks noChangeArrowheads="1"/>
            </p:cNvSpPr>
            <p:nvPr/>
          </p:nvSpPr>
          <p:spPr bwMode="auto">
            <a:xfrm>
              <a:off x="2514600" y="3886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406" name="Line 23"/>
            <p:cNvSpPr>
              <a:spLocks noChangeShapeType="1"/>
            </p:cNvSpPr>
            <p:nvPr/>
          </p:nvSpPr>
          <p:spPr bwMode="auto">
            <a:xfrm>
              <a:off x="1981200" y="4648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07" name="Oval 24"/>
            <p:cNvSpPr>
              <a:spLocks noChangeArrowheads="1"/>
            </p:cNvSpPr>
            <p:nvPr/>
          </p:nvSpPr>
          <p:spPr bwMode="auto">
            <a:xfrm>
              <a:off x="2514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408" name="Text Box 28"/>
            <p:cNvSpPr txBox="1">
              <a:spLocks noChangeArrowheads="1"/>
            </p:cNvSpPr>
            <p:nvPr/>
          </p:nvSpPr>
          <p:spPr bwMode="auto">
            <a:xfrm>
              <a:off x="2041525" y="3771900"/>
              <a:ext cx="26828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0</a:t>
              </a:r>
            </a:p>
          </p:txBody>
        </p:sp>
        <p:sp>
          <p:nvSpPr>
            <p:cNvPr id="14409" name="Text Box 29"/>
            <p:cNvSpPr txBox="1">
              <a:spLocks noChangeArrowheads="1"/>
            </p:cNvSpPr>
            <p:nvPr/>
          </p:nvSpPr>
          <p:spPr bwMode="auto">
            <a:xfrm>
              <a:off x="2057400" y="4449763"/>
              <a:ext cx="26828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1</a:t>
              </a:r>
            </a:p>
          </p:txBody>
        </p:sp>
      </p:grp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4343400" y="4408489"/>
            <a:ext cx="609600" cy="1082675"/>
            <a:chOff x="2819400" y="3771900"/>
            <a:chExt cx="609600" cy="1082675"/>
          </a:xfrm>
        </p:grpSpPr>
        <p:sp>
          <p:nvSpPr>
            <p:cNvPr id="14397" name="Oval 25"/>
            <p:cNvSpPr>
              <a:spLocks noChangeArrowheads="1"/>
            </p:cNvSpPr>
            <p:nvPr/>
          </p:nvSpPr>
          <p:spPr bwMode="auto">
            <a:xfrm>
              <a:off x="31242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98" name="Line 26"/>
            <p:cNvSpPr>
              <a:spLocks noChangeShapeType="1"/>
            </p:cNvSpPr>
            <p:nvPr/>
          </p:nvSpPr>
          <p:spPr bwMode="auto">
            <a:xfrm>
              <a:off x="2819400" y="4038600"/>
              <a:ext cx="3048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9" name="Line 27"/>
            <p:cNvSpPr>
              <a:spLocks noChangeShapeType="1"/>
            </p:cNvSpPr>
            <p:nvPr/>
          </p:nvSpPr>
          <p:spPr bwMode="auto">
            <a:xfrm flipV="1">
              <a:off x="2819400" y="43434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00" name="Text Box 30"/>
            <p:cNvSpPr txBox="1">
              <a:spLocks noChangeArrowheads="1"/>
            </p:cNvSpPr>
            <p:nvPr/>
          </p:nvSpPr>
          <p:spPr bwMode="auto">
            <a:xfrm>
              <a:off x="2819400" y="3771900"/>
              <a:ext cx="2952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401" name="Text Box 31"/>
            <p:cNvSpPr txBox="1">
              <a:spLocks noChangeArrowheads="1"/>
            </p:cNvSpPr>
            <p:nvPr/>
          </p:nvSpPr>
          <p:spPr bwMode="auto">
            <a:xfrm>
              <a:off x="2895600" y="4457700"/>
              <a:ext cx="2952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2438400" y="4484689"/>
            <a:ext cx="762000" cy="930275"/>
            <a:chOff x="914400" y="3848100"/>
            <a:chExt cx="762000" cy="930275"/>
          </a:xfrm>
        </p:grpSpPr>
        <p:sp>
          <p:nvSpPr>
            <p:cNvPr id="14392" name="Oval 15"/>
            <p:cNvSpPr>
              <a:spLocks noChangeArrowheads="1"/>
            </p:cNvSpPr>
            <p:nvPr/>
          </p:nvSpPr>
          <p:spPr bwMode="auto">
            <a:xfrm>
              <a:off x="914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93" name="Line 17"/>
            <p:cNvSpPr>
              <a:spLocks noChangeShapeType="1"/>
            </p:cNvSpPr>
            <p:nvPr/>
          </p:nvSpPr>
          <p:spPr bwMode="auto">
            <a:xfrm flipV="1">
              <a:off x="1219200" y="40386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4" name="Line 20"/>
            <p:cNvSpPr>
              <a:spLocks noChangeShapeType="1"/>
            </p:cNvSpPr>
            <p:nvPr/>
          </p:nvSpPr>
          <p:spPr bwMode="auto">
            <a:xfrm>
              <a:off x="1219200" y="4343400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5" name="Text Box 32"/>
            <p:cNvSpPr txBox="1">
              <a:spLocks noChangeArrowheads="1"/>
            </p:cNvSpPr>
            <p:nvPr/>
          </p:nvSpPr>
          <p:spPr bwMode="auto">
            <a:xfrm>
              <a:off x="1295400" y="3848100"/>
              <a:ext cx="2952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  <a:endParaRPr lang="en-US" altLang="x-none" sz="2200">
                <a:sym typeface="Symbol" charset="2"/>
              </a:endParaRPr>
            </a:p>
          </p:txBody>
        </p:sp>
        <p:sp>
          <p:nvSpPr>
            <p:cNvPr id="14396" name="Text Box 33"/>
            <p:cNvSpPr txBox="1">
              <a:spLocks noChangeArrowheads="1"/>
            </p:cNvSpPr>
            <p:nvPr/>
          </p:nvSpPr>
          <p:spPr bwMode="auto">
            <a:xfrm>
              <a:off x="1295400" y="4381500"/>
              <a:ext cx="2952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</p:grpSp>
      <p:grpSp>
        <p:nvGrpSpPr>
          <p:cNvPr id="5" name="Group 73"/>
          <p:cNvGrpSpPr>
            <a:grpSpLocks/>
          </p:cNvGrpSpPr>
          <p:nvPr/>
        </p:nvGrpSpPr>
        <p:grpSpPr bwMode="auto">
          <a:xfrm>
            <a:off x="2540000" y="5056188"/>
            <a:ext cx="2349500" cy="887412"/>
            <a:chOff x="1016000" y="4419600"/>
            <a:chExt cx="2349500" cy="887473"/>
          </a:xfrm>
        </p:grpSpPr>
        <p:sp>
          <p:nvSpPr>
            <p:cNvPr id="14390" name="Freeform 34"/>
            <p:cNvSpPr>
              <a:spLocks/>
            </p:cNvSpPr>
            <p:nvPr/>
          </p:nvSpPr>
          <p:spPr bwMode="auto">
            <a:xfrm>
              <a:off x="1016000" y="4419600"/>
              <a:ext cx="2349500" cy="698500"/>
            </a:xfrm>
            <a:custGeom>
              <a:avLst/>
              <a:gdLst>
                <a:gd name="T0" fmla="*/ 2147483647 w 1480"/>
                <a:gd name="T1" fmla="*/ 0 h 440"/>
                <a:gd name="T2" fmla="*/ 2147483647 w 1480"/>
                <a:gd name="T3" fmla="*/ 2147483647 h 440"/>
                <a:gd name="T4" fmla="*/ 2147483647 w 1480"/>
                <a:gd name="T5" fmla="*/ 2147483647 h 440"/>
                <a:gd name="T6" fmla="*/ 2147483647 w 1480"/>
                <a:gd name="T7" fmla="*/ 2147483647 h 440"/>
                <a:gd name="T8" fmla="*/ 2147483647 w 1480"/>
                <a:gd name="T9" fmla="*/ 0 h 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0"/>
                <a:gd name="T16" fmla="*/ 0 h 440"/>
                <a:gd name="T17" fmla="*/ 1480 w 1480"/>
                <a:gd name="T18" fmla="*/ 440 h 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0" h="440">
                  <a:moveTo>
                    <a:pt x="1424" y="0"/>
                  </a:moveTo>
                  <a:cubicBezTo>
                    <a:pt x="1452" y="108"/>
                    <a:pt x="1480" y="216"/>
                    <a:pt x="1376" y="288"/>
                  </a:cubicBezTo>
                  <a:cubicBezTo>
                    <a:pt x="1272" y="360"/>
                    <a:pt x="1008" y="440"/>
                    <a:pt x="800" y="432"/>
                  </a:cubicBezTo>
                  <a:cubicBezTo>
                    <a:pt x="592" y="424"/>
                    <a:pt x="256" y="312"/>
                    <a:pt x="128" y="240"/>
                  </a:cubicBezTo>
                  <a:cubicBezTo>
                    <a:pt x="0" y="168"/>
                    <a:pt x="48" y="40"/>
                    <a:pt x="3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91" name="Text Box 35"/>
            <p:cNvSpPr txBox="1">
              <a:spLocks noChangeArrowheads="1"/>
            </p:cNvSpPr>
            <p:nvPr/>
          </p:nvSpPr>
          <p:spPr bwMode="auto">
            <a:xfrm>
              <a:off x="2246313" y="4906963"/>
              <a:ext cx="29687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</p:grp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2590800" y="3970338"/>
            <a:ext cx="2324100" cy="781050"/>
            <a:chOff x="1066800" y="3333690"/>
            <a:chExt cx="2324100" cy="781110"/>
          </a:xfrm>
        </p:grpSpPr>
        <p:sp>
          <p:nvSpPr>
            <p:cNvPr id="14388" name="Freeform 39"/>
            <p:cNvSpPr>
              <a:spLocks/>
            </p:cNvSpPr>
            <p:nvPr/>
          </p:nvSpPr>
          <p:spPr bwMode="auto">
            <a:xfrm>
              <a:off x="1066800" y="3644900"/>
              <a:ext cx="2324100" cy="469900"/>
            </a:xfrm>
            <a:custGeom>
              <a:avLst/>
              <a:gdLst>
                <a:gd name="T0" fmla="*/ 0 w 1464"/>
                <a:gd name="T1" fmla="*/ 2147483647 h 296"/>
                <a:gd name="T2" fmla="*/ 2147483647 w 1464"/>
                <a:gd name="T3" fmla="*/ 2147483647 h 296"/>
                <a:gd name="T4" fmla="*/ 2147483647 w 1464"/>
                <a:gd name="T5" fmla="*/ 2147483647 h 296"/>
                <a:gd name="T6" fmla="*/ 2147483647 w 1464"/>
                <a:gd name="T7" fmla="*/ 2147483647 h 296"/>
                <a:gd name="T8" fmla="*/ 2147483647 w 1464"/>
                <a:gd name="T9" fmla="*/ 2147483647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4"/>
                <a:gd name="T16" fmla="*/ 0 h 296"/>
                <a:gd name="T17" fmla="*/ 1464 w 1464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4" h="296">
                  <a:moveTo>
                    <a:pt x="0" y="296"/>
                  </a:moveTo>
                  <a:cubicBezTo>
                    <a:pt x="12" y="224"/>
                    <a:pt x="24" y="152"/>
                    <a:pt x="144" y="104"/>
                  </a:cubicBezTo>
                  <a:cubicBezTo>
                    <a:pt x="264" y="56"/>
                    <a:pt x="520" y="0"/>
                    <a:pt x="720" y="8"/>
                  </a:cubicBezTo>
                  <a:cubicBezTo>
                    <a:pt x="920" y="16"/>
                    <a:pt x="1224" y="104"/>
                    <a:pt x="1344" y="152"/>
                  </a:cubicBezTo>
                  <a:cubicBezTo>
                    <a:pt x="1464" y="200"/>
                    <a:pt x="1452" y="248"/>
                    <a:pt x="1440" y="29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9" name="Text Box 40"/>
            <p:cNvSpPr txBox="1">
              <a:spLocks noChangeArrowheads="1"/>
            </p:cNvSpPr>
            <p:nvPr/>
          </p:nvSpPr>
          <p:spPr bwMode="auto">
            <a:xfrm>
              <a:off x="1828800" y="3333690"/>
              <a:ext cx="29687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</p:grpSp>
      <p:grpSp>
        <p:nvGrpSpPr>
          <p:cNvPr id="7" name="Group 72"/>
          <p:cNvGrpSpPr>
            <a:grpSpLocks/>
          </p:cNvGrpSpPr>
          <p:nvPr/>
        </p:nvGrpSpPr>
        <p:grpSpPr bwMode="auto">
          <a:xfrm>
            <a:off x="4953000" y="4560888"/>
            <a:ext cx="1752600" cy="495300"/>
            <a:chOff x="2160" y="2472"/>
            <a:chExt cx="1104" cy="312"/>
          </a:xfrm>
        </p:grpSpPr>
        <p:sp>
          <p:nvSpPr>
            <p:cNvPr id="14380" name="Line 36"/>
            <p:cNvSpPr>
              <a:spLocks noChangeShapeType="1"/>
            </p:cNvSpPr>
            <p:nvPr/>
          </p:nvSpPr>
          <p:spPr bwMode="auto">
            <a:xfrm>
              <a:off x="2160" y="268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1" name="Oval 37"/>
            <p:cNvSpPr>
              <a:spLocks noChangeArrowheads="1"/>
            </p:cNvSpPr>
            <p:nvPr/>
          </p:nvSpPr>
          <p:spPr bwMode="auto">
            <a:xfrm>
              <a:off x="2400" y="2592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82" name="Text Box 38"/>
            <p:cNvSpPr txBox="1">
              <a:spLocks noChangeArrowheads="1"/>
            </p:cNvSpPr>
            <p:nvPr/>
          </p:nvSpPr>
          <p:spPr bwMode="auto">
            <a:xfrm>
              <a:off x="2183" y="2472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83" name="Line 41"/>
            <p:cNvSpPr>
              <a:spLocks noChangeShapeType="1"/>
            </p:cNvSpPr>
            <p:nvPr/>
          </p:nvSpPr>
          <p:spPr bwMode="auto">
            <a:xfrm>
              <a:off x="2592" y="2669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4" name="Oval 42"/>
            <p:cNvSpPr>
              <a:spLocks noChangeArrowheads="1"/>
            </p:cNvSpPr>
            <p:nvPr/>
          </p:nvSpPr>
          <p:spPr bwMode="auto">
            <a:xfrm>
              <a:off x="2832" y="2573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85" name="Text Box 43"/>
            <p:cNvSpPr txBox="1">
              <a:spLocks noChangeArrowheads="1"/>
            </p:cNvSpPr>
            <p:nvPr/>
          </p:nvSpPr>
          <p:spPr bwMode="auto">
            <a:xfrm>
              <a:off x="2615" y="2496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0</a:t>
              </a:r>
            </a:p>
          </p:txBody>
        </p:sp>
        <p:sp>
          <p:nvSpPr>
            <p:cNvPr id="14386" name="Line 44"/>
            <p:cNvSpPr>
              <a:spLocks noChangeShapeType="1"/>
            </p:cNvSpPr>
            <p:nvPr/>
          </p:nvSpPr>
          <p:spPr bwMode="auto">
            <a:xfrm>
              <a:off x="3024" y="2669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Text Box 46"/>
            <p:cNvSpPr txBox="1">
              <a:spLocks noChangeArrowheads="1"/>
            </p:cNvSpPr>
            <p:nvPr/>
          </p:nvSpPr>
          <p:spPr bwMode="auto">
            <a:xfrm>
              <a:off x="3047" y="2496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1</a:t>
              </a:r>
            </a:p>
          </p:txBody>
        </p:sp>
      </p:grpSp>
      <p:grpSp>
        <p:nvGrpSpPr>
          <p:cNvPr id="8" name="Group 74"/>
          <p:cNvGrpSpPr>
            <a:grpSpLocks/>
          </p:cNvGrpSpPr>
          <p:nvPr/>
        </p:nvGrpSpPr>
        <p:grpSpPr bwMode="auto">
          <a:xfrm>
            <a:off x="6705600" y="3997325"/>
            <a:ext cx="2743200" cy="1874838"/>
            <a:chOff x="3264" y="2117"/>
            <a:chExt cx="1728" cy="1181"/>
          </a:xfrm>
        </p:grpSpPr>
        <p:sp>
          <p:nvSpPr>
            <p:cNvPr id="14357" name="Oval 47"/>
            <p:cNvSpPr>
              <a:spLocks noChangeArrowheads="1"/>
            </p:cNvSpPr>
            <p:nvPr/>
          </p:nvSpPr>
          <p:spPr bwMode="auto">
            <a:xfrm>
              <a:off x="3264" y="2592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58" name="Line 48"/>
            <p:cNvSpPr>
              <a:spLocks noChangeShapeType="1"/>
            </p:cNvSpPr>
            <p:nvPr/>
          </p:nvSpPr>
          <p:spPr bwMode="auto">
            <a:xfrm flipV="1">
              <a:off x="3456" y="2544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9" name="Oval 49"/>
            <p:cNvSpPr>
              <a:spLocks noChangeArrowheads="1"/>
            </p:cNvSpPr>
            <p:nvPr/>
          </p:nvSpPr>
          <p:spPr bwMode="auto">
            <a:xfrm>
              <a:off x="3744" y="2448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360" name="Oval 50"/>
            <p:cNvSpPr>
              <a:spLocks noChangeArrowheads="1"/>
            </p:cNvSpPr>
            <p:nvPr/>
          </p:nvSpPr>
          <p:spPr bwMode="auto">
            <a:xfrm>
              <a:off x="3744" y="2832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361" name="Line 51"/>
            <p:cNvSpPr>
              <a:spLocks noChangeShapeType="1"/>
            </p:cNvSpPr>
            <p:nvPr/>
          </p:nvSpPr>
          <p:spPr bwMode="auto">
            <a:xfrm>
              <a:off x="3456" y="2736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2" name="Line 52"/>
            <p:cNvSpPr>
              <a:spLocks noChangeShapeType="1"/>
            </p:cNvSpPr>
            <p:nvPr/>
          </p:nvSpPr>
          <p:spPr bwMode="auto">
            <a:xfrm>
              <a:off x="3936" y="254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3" name="Oval 53"/>
            <p:cNvSpPr>
              <a:spLocks noChangeArrowheads="1"/>
            </p:cNvSpPr>
            <p:nvPr/>
          </p:nvSpPr>
          <p:spPr bwMode="auto">
            <a:xfrm>
              <a:off x="4272" y="2448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364" name="Line 54"/>
            <p:cNvSpPr>
              <a:spLocks noChangeShapeType="1"/>
            </p:cNvSpPr>
            <p:nvPr/>
          </p:nvSpPr>
          <p:spPr bwMode="auto">
            <a:xfrm>
              <a:off x="3936" y="29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5" name="Oval 55"/>
            <p:cNvSpPr>
              <a:spLocks noChangeArrowheads="1"/>
            </p:cNvSpPr>
            <p:nvPr/>
          </p:nvSpPr>
          <p:spPr bwMode="auto">
            <a:xfrm>
              <a:off x="4272" y="2832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  <p:sp>
          <p:nvSpPr>
            <p:cNvPr id="14366" name="Oval 56"/>
            <p:cNvSpPr>
              <a:spLocks noChangeArrowheads="1"/>
            </p:cNvSpPr>
            <p:nvPr/>
          </p:nvSpPr>
          <p:spPr bwMode="auto">
            <a:xfrm>
              <a:off x="4752" y="2592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x-none" altLang="x-none"/>
            </a:p>
          </p:txBody>
        </p:sp>
        <p:sp>
          <p:nvSpPr>
            <p:cNvPr id="14367" name="Line 57"/>
            <p:cNvSpPr>
              <a:spLocks noChangeShapeType="1"/>
            </p:cNvSpPr>
            <p:nvPr/>
          </p:nvSpPr>
          <p:spPr bwMode="auto">
            <a:xfrm>
              <a:off x="4464" y="2544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8" name="Line 58"/>
            <p:cNvSpPr>
              <a:spLocks noChangeShapeType="1"/>
            </p:cNvSpPr>
            <p:nvPr/>
          </p:nvSpPr>
          <p:spPr bwMode="auto">
            <a:xfrm flipV="1">
              <a:off x="4464" y="2784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9" name="Text Box 59"/>
            <p:cNvSpPr txBox="1">
              <a:spLocks noChangeArrowheads="1"/>
            </p:cNvSpPr>
            <p:nvPr/>
          </p:nvSpPr>
          <p:spPr bwMode="auto">
            <a:xfrm>
              <a:off x="3974" y="2376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0</a:t>
              </a:r>
            </a:p>
          </p:txBody>
        </p:sp>
        <p:sp>
          <p:nvSpPr>
            <p:cNvPr id="14370" name="Text Box 60"/>
            <p:cNvSpPr txBox="1">
              <a:spLocks noChangeArrowheads="1"/>
            </p:cNvSpPr>
            <p:nvPr/>
          </p:nvSpPr>
          <p:spPr bwMode="auto">
            <a:xfrm>
              <a:off x="3984" y="2803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200"/>
                <a:t>1</a:t>
              </a:r>
            </a:p>
          </p:txBody>
        </p:sp>
        <p:sp>
          <p:nvSpPr>
            <p:cNvPr id="14371" name="Text Box 61"/>
            <p:cNvSpPr txBox="1">
              <a:spLocks noChangeArrowheads="1"/>
            </p:cNvSpPr>
            <p:nvPr/>
          </p:nvSpPr>
          <p:spPr bwMode="auto">
            <a:xfrm>
              <a:off x="4464" y="2376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2" name="Text Box 62"/>
            <p:cNvSpPr txBox="1">
              <a:spLocks noChangeArrowheads="1"/>
            </p:cNvSpPr>
            <p:nvPr/>
          </p:nvSpPr>
          <p:spPr bwMode="auto">
            <a:xfrm>
              <a:off x="4512" y="2808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3" name="Text Box 63"/>
            <p:cNvSpPr txBox="1">
              <a:spLocks noChangeArrowheads="1"/>
            </p:cNvSpPr>
            <p:nvPr/>
          </p:nvSpPr>
          <p:spPr bwMode="auto">
            <a:xfrm>
              <a:off x="3504" y="2424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4" name="Text Box 64"/>
            <p:cNvSpPr txBox="1">
              <a:spLocks noChangeArrowheads="1"/>
            </p:cNvSpPr>
            <p:nvPr/>
          </p:nvSpPr>
          <p:spPr bwMode="auto">
            <a:xfrm>
              <a:off x="3504" y="2760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5" name="Freeform 65"/>
            <p:cNvSpPr>
              <a:spLocks/>
            </p:cNvSpPr>
            <p:nvPr/>
          </p:nvSpPr>
          <p:spPr bwMode="auto">
            <a:xfrm>
              <a:off x="3328" y="2784"/>
              <a:ext cx="1480" cy="440"/>
            </a:xfrm>
            <a:custGeom>
              <a:avLst/>
              <a:gdLst>
                <a:gd name="T0" fmla="*/ 1424 w 1480"/>
                <a:gd name="T1" fmla="*/ 0 h 440"/>
                <a:gd name="T2" fmla="*/ 1376 w 1480"/>
                <a:gd name="T3" fmla="*/ 288 h 440"/>
                <a:gd name="T4" fmla="*/ 800 w 1480"/>
                <a:gd name="T5" fmla="*/ 432 h 440"/>
                <a:gd name="T6" fmla="*/ 128 w 1480"/>
                <a:gd name="T7" fmla="*/ 240 h 440"/>
                <a:gd name="T8" fmla="*/ 32 w 1480"/>
                <a:gd name="T9" fmla="*/ 0 h 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0"/>
                <a:gd name="T16" fmla="*/ 0 h 440"/>
                <a:gd name="T17" fmla="*/ 1480 w 1480"/>
                <a:gd name="T18" fmla="*/ 440 h 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0" h="440">
                  <a:moveTo>
                    <a:pt x="1424" y="0"/>
                  </a:moveTo>
                  <a:cubicBezTo>
                    <a:pt x="1452" y="108"/>
                    <a:pt x="1480" y="216"/>
                    <a:pt x="1376" y="288"/>
                  </a:cubicBezTo>
                  <a:cubicBezTo>
                    <a:pt x="1272" y="360"/>
                    <a:pt x="1008" y="440"/>
                    <a:pt x="800" y="432"/>
                  </a:cubicBezTo>
                  <a:cubicBezTo>
                    <a:pt x="592" y="424"/>
                    <a:pt x="256" y="312"/>
                    <a:pt x="128" y="240"/>
                  </a:cubicBezTo>
                  <a:cubicBezTo>
                    <a:pt x="0" y="168"/>
                    <a:pt x="48" y="40"/>
                    <a:pt x="3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6" name="Text Box 66"/>
            <p:cNvSpPr txBox="1">
              <a:spLocks noChangeArrowheads="1"/>
            </p:cNvSpPr>
            <p:nvPr/>
          </p:nvSpPr>
          <p:spPr bwMode="auto">
            <a:xfrm>
              <a:off x="4103" y="3048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7" name="Freeform 67"/>
            <p:cNvSpPr>
              <a:spLocks/>
            </p:cNvSpPr>
            <p:nvPr/>
          </p:nvSpPr>
          <p:spPr bwMode="auto">
            <a:xfrm>
              <a:off x="3360" y="2296"/>
              <a:ext cx="1488" cy="296"/>
            </a:xfrm>
            <a:custGeom>
              <a:avLst/>
              <a:gdLst>
                <a:gd name="T0" fmla="*/ 0 w 1464"/>
                <a:gd name="T1" fmla="*/ 296 h 296"/>
                <a:gd name="T2" fmla="*/ 160 w 1464"/>
                <a:gd name="T3" fmla="*/ 104 h 296"/>
                <a:gd name="T4" fmla="*/ 807 w 1464"/>
                <a:gd name="T5" fmla="*/ 8 h 296"/>
                <a:gd name="T6" fmla="*/ 1506 w 1464"/>
                <a:gd name="T7" fmla="*/ 152 h 296"/>
                <a:gd name="T8" fmla="*/ 1614 w 1464"/>
                <a:gd name="T9" fmla="*/ 296 h 2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4"/>
                <a:gd name="T16" fmla="*/ 0 h 296"/>
                <a:gd name="T17" fmla="*/ 1464 w 1464"/>
                <a:gd name="T18" fmla="*/ 296 h 2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4" h="296">
                  <a:moveTo>
                    <a:pt x="0" y="296"/>
                  </a:moveTo>
                  <a:cubicBezTo>
                    <a:pt x="12" y="224"/>
                    <a:pt x="24" y="152"/>
                    <a:pt x="144" y="104"/>
                  </a:cubicBezTo>
                  <a:cubicBezTo>
                    <a:pt x="264" y="56"/>
                    <a:pt x="520" y="0"/>
                    <a:pt x="720" y="8"/>
                  </a:cubicBezTo>
                  <a:cubicBezTo>
                    <a:pt x="920" y="16"/>
                    <a:pt x="1224" y="104"/>
                    <a:pt x="1344" y="152"/>
                  </a:cubicBezTo>
                  <a:cubicBezTo>
                    <a:pt x="1464" y="200"/>
                    <a:pt x="1452" y="248"/>
                    <a:pt x="1440" y="29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8" name="Text Box 68"/>
            <p:cNvSpPr txBox="1">
              <a:spLocks noChangeArrowheads="1"/>
            </p:cNvSpPr>
            <p:nvPr/>
          </p:nvSpPr>
          <p:spPr bwMode="auto">
            <a:xfrm>
              <a:off x="3840" y="2117"/>
              <a:ext cx="1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>
                  <a:sym typeface="Symbol" charset="2"/>
                </a:rPr>
                <a:t></a:t>
              </a:r>
            </a:p>
          </p:txBody>
        </p:sp>
        <p:sp>
          <p:nvSpPr>
            <p:cNvPr id="14379" name="Oval 73"/>
            <p:cNvSpPr>
              <a:spLocks noChangeArrowheads="1"/>
            </p:cNvSpPr>
            <p:nvPr/>
          </p:nvSpPr>
          <p:spPr bwMode="auto">
            <a:xfrm>
              <a:off x="4704" y="2544"/>
              <a:ext cx="288" cy="288"/>
            </a:xfrm>
            <a:prstGeom prst="ellipse">
              <a:avLst/>
            </a:prstGeom>
            <a:solidFill>
              <a:schemeClr val="accent1">
                <a:alpha val="12941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x-none" altLang="x-none"/>
            </a:p>
          </p:txBody>
        </p:sp>
      </p:grpSp>
      <p:sp>
        <p:nvSpPr>
          <p:cNvPr id="72" name="Text Box 13"/>
          <p:cNvSpPr txBox="1">
            <a:spLocks noChangeArrowheads="1"/>
          </p:cNvSpPr>
          <p:nvPr/>
        </p:nvSpPr>
        <p:spPr bwMode="auto">
          <a:xfrm rot="10800000" flipV="1">
            <a:off x="3505200" y="322738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/>
              <a:t>   (0+1)*</a:t>
            </a:r>
          </a:p>
        </p:txBody>
      </p:sp>
      <p:sp>
        <p:nvSpPr>
          <p:cNvPr id="74" name="Text Box 13"/>
          <p:cNvSpPr txBox="1">
            <a:spLocks noChangeArrowheads="1"/>
          </p:cNvSpPr>
          <p:nvPr/>
        </p:nvSpPr>
        <p:spPr bwMode="auto">
          <a:xfrm rot="10800000" flipV="1">
            <a:off x="5410200" y="3227388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/>
              <a:t>   01</a:t>
            </a:r>
          </a:p>
        </p:txBody>
      </p:sp>
      <p:sp>
        <p:nvSpPr>
          <p:cNvPr id="76" name="Text Box 13"/>
          <p:cNvSpPr txBox="1">
            <a:spLocks noChangeArrowheads="1"/>
          </p:cNvSpPr>
          <p:nvPr/>
        </p:nvSpPr>
        <p:spPr bwMode="auto">
          <a:xfrm rot="10800000" flipV="1">
            <a:off x="7239000" y="322738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/>
              <a:t>   (0+1)*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7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48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9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4" grpId="0"/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275A5F-E64A-7708-81BF-3DC7A46638B0}"/>
                  </a:ext>
                </a:extLst>
              </p:cNvPr>
              <p:cNvSpPr txBox="1"/>
              <p:nvPr/>
            </p:nvSpPr>
            <p:spPr>
              <a:xfrm>
                <a:off x="1199212" y="419725"/>
                <a:ext cx="10298243" cy="61863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a R.E over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d>
                      <m:dPr>
                        <m:begChr m:val="{"/>
                        <m:endChr m:val="}"/>
                        <m:ctrlPr>
                          <a:rPr lang="en-I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the no. of a’s are </a:t>
                </a: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even and design FA.</a:t>
                </a: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a R.E over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sz="1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  <m:d>
                      <m:dPr>
                        <m:begChr m:val="{"/>
                        <m:endChr m:val="}"/>
                        <m:ctrlPr>
                          <a:rPr lang="en-I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set of strings start with </a:t>
                </a: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and design FA</a:t>
                </a:r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the R.E where input alphabet is {a, b} and the number of a’s have to at least 2 and design FA.</a:t>
                </a:r>
              </a:p>
              <a:p>
                <a:pPr algn="just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the R.E where input alphabet is {a, b} and the number of a’s have to at most 2 and design FA. </a:t>
                </a:r>
              </a:p>
              <a:p>
                <a:pPr algn="just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the R.E where input alphabet is {</a:t>
                </a:r>
                <a:r>
                  <a:rPr lang="en-I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a,b</a:t>
                </a: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 and the length of the string is at most 2 </a:t>
                </a:r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design FA.</a:t>
                </a: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the R.E where input alphabet is {</a:t>
                </a:r>
                <a:r>
                  <a:rPr lang="en-I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a,b</a:t>
                </a: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 and the length of the string is even </a:t>
                </a:r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design FA.</a:t>
                </a:r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Write the R.E where input alphabet is {</a:t>
                </a:r>
                <a:r>
                  <a:rPr lang="en-I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a,b</a:t>
                </a:r>
                <a:r>
                  <a:rPr lang="en-I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 and the length of the string is odd </a:t>
                </a:r>
                <a:r>
                  <a:rPr lang="en-I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design FA.</a:t>
                </a: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275A5F-E64A-7708-81BF-3DC7A4663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212" y="419725"/>
                <a:ext cx="10298243" cy="6186309"/>
              </a:xfrm>
              <a:prstGeom prst="rect">
                <a:avLst/>
              </a:prstGeom>
              <a:blipFill>
                <a:blip r:embed="rId2"/>
                <a:stretch>
                  <a:fillRect l="-533" t="-70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314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482</Words>
  <Application>Microsoft Office PowerPoint</Application>
  <PresentationFormat>Widescreen</PresentationFormat>
  <Paragraphs>119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Lucida Sans Unicode</vt:lpstr>
      <vt:lpstr>Times New Roman</vt:lpstr>
      <vt:lpstr>Office Theme</vt:lpstr>
      <vt:lpstr>Conversion of RE to FA</vt:lpstr>
      <vt:lpstr>Converting a RE to an ε-NFA</vt:lpstr>
      <vt:lpstr>PowerPoint Presentation</vt:lpstr>
      <vt:lpstr>Form of ε-NFA’s Constructed</vt:lpstr>
      <vt:lpstr>RE to ε-NFA: Basis</vt:lpstr>
      <vt:lpstr>RE to ε-NFA: Induction 1 – Union</vt:lpstr>
      <vt:lpstr>RE to ε-NFA: Induction 2 – Concatenation</vt:lpstr>
      <vt:lpstr>RE to ε-NFA: Induction 3 – Closure</vt:lpstr>
      <vt:lpstr>RE to -NFA construction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Conversion of RE to FA</dc:title>
  <dc:creator>Rajnish Chaturvedi</dc:creator>
  <cp:lastModifiedBy>Rajnish Chaturvedi</cp:lastModifiedBy>
  <cp:revision>3</cp:revision>
  <dcterms:created xsi:type="dcterms:W3CDTF">2024-09-03T06:49:50Z</dcterms:created>
  <dcterms:modified xsi:type="dcterms:W3CDTF">2025-09-01T09:03:54Z</dcterms:modified>
</cp:coreProperties>
</file>