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A6328-F051-EB92-6E8D-55AB9A65C9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237D971-1B04-E672-6F40-BEB0B9169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B7AD1B2-17A7-1492-4C30-E80D72C460FF}"/>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855BCD47-C715-1645-CE7A-5A42EE22726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CB0996-5C48-34C0-1E58-F6E340A41903}"/>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4270956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4A4E3-01AB-58BC-F388-2C99CB95359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1FC80EF-E5F9-73BC-DE3C-91906334F8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F1CAA2E-71D4-EF6D-3980-26A76AC9F836}"/>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FD5A6401-CE74-34B1-8EB9-78C75F0A9B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8B44584-D0CC-0C27-4D03-E2CFB95C2EB2}"/>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3872034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0AE5-61B0-F755-EE95-42671A41A1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282F30D-C934-5309-3F39-0F4035238E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B5B8C9-8906-22CC-CE29-5ED1D888E289}"/>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C1A0E8E1-6E90-26B5-D6F3-1C768530F2B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9A434A-BA1D-B19C-4A72-CA8A38BF1B1D}"/>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4144065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FBDC-4108-D5EB-1B08-6B78E8D74BB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B56FB4A-CEAE-FA07-0DA8-684CA5C3B2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D67C808-58F3-D843-6BBE-A227A9B007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09AF252-AA28-FF97-B783-EE351209DF1D}"/>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6" name="Footer Placeholder 5">
            <a:extLst>
              <a:ext uri="{FF2B5EF4-FFF2-40B4-BE49-F238E27FC236}">
                <a16:creationId xmlns:a16="http://schemas.microsoft.com/office/drawing/2014/main" id="{1C4498E2-DA7C-95CC-2FD0-16F44F16D7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B659B8A-1291-8A13-C1A2-31E9DCAD4E83}"/>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4246128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2A4E-86A0-513D-977A-42708B3B813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4858269-C397-ECF9-9E61-2EB0CC20C6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BE8A3C-7377-C5D8-C77C-A604B76531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38633AE-DBA6-DB4E-7B44-22026686B4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38287B-8C3D-7E67-3EF5-0EAD9E8554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6967A5A-2FE0-C147-5863-BA6B49ED9112}"/>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8" name="Footer Placeholder 7">
            <a:extLst>
              <a:ext uri="{FF2B5EF4-FFF2-40B4-BE49-F238E27FC236}">
                <a16:creationId xmlns:a16="http://schemas.microsoft.com/office/drawing/2014/main" id="{57D52026-B99F-5484-D4C6-1F4EFC95F46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2DEEFA9-7194-CCA5-5B0D-C26B281169BA}"/>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436551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C553-A635-2366-06EF-39ABB337ED4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E8A45D7-E77B-FCC9-7B35-BA7DC394970B}"/>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4" name="Footer Placeholder 3">
            <a:extLst>
              <a:ext uri="{FF2B5EF4-FFF2-40B4-BE49-F238E27FC236}">
                <a16:creationId xmlns:a16="http://schemas.microsoft.com/office/drawing/2014/main" id="{027AECED-4368-08C2-1220-6DB3E0AE5FC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CEE7034-7E59-F6B3-F7D2-C4E7A7C6ACF9}"/>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393893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216F7C-85B8-95A9-E3E5-4B79DE2DD690}"/>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3" name="Footer Placeholder 2">
            <a:extLst>
              <a:ext uri="{FF2B5EF4-FFF2-40B4-BE49-F238E27FC236}">
                <a16:creationId xmlns:a16="http://schemas.microsoft.com/office/drawing/2014/main" id="{3B462A4B-B094-D846-AFDA-4C4D21D00D8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7710079-7B18-8384-D47B-23503BA736E2}"/>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300302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3B60-A847-8B42-25BE-66DB2F85C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C40796B-F5D4-A4BC-A90B-6243310456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23296C0-7A0D-DD93-F9B1-E33048BD8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7E1B9A-A9A1-2C79-8DE5-F5F299BF6B02}"/>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6" name="Footer Placeholder 5">
            <a:extLst>
              <a:ext uri="{FF2B5EF4-FFF2-40B4-BE49-F238E27FC236}">
                <a16:creationId xmlns:a16="http://schemas.microsoft.com/office/drawing/2014/main" id="{8945328B-405B-8009-387E-312CD734BC3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6EED502-046F-67C8-00D8-AACF8F3FC167}"/>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408051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F020C-D8BA-4A43-8508-D4E448B4F3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30527FE-D709-AD58-BD86-649B2CF785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AFED1E7-3302-2870-6595-933E79F644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82064B-783A-D4BD-6596-B3952F5DB3F6}"/>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6" name="Footer Placeholder 5">
            <a:extLst>
              <a:ext uri="{FF2B5EF4-FFF2-40B4-BE49-F238E27FC236}">
                <a16:creationId xmlns:a16="http://schemas.microsoft.com/office/drawing/2014/main" id="{8511D514-3D3D-363F-CC18-68415B0E093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A884BE1-93FA-D3BB-DCFB-3A6E9AD15FDC}"/>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1144748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80551-CC8A-7C47-E4B0-D1148D4F90D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9D1C117-4B4C-5A89-C2EA-189CF4CD15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1829FAF-D532-4FE3-BFF1-6C459B64BF72}"/>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F8D2CF6C-1C68-20DB-ECC9-3251AF4714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BC36570-2B2E-3D4D-6EE3-6B132B01318D}"/>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718476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8DA15-920D-565F-87EF-2CE708C10D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D16ED46-5F4D-2CD4-DF56-DB420C4B8E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0578AD-E197-5B29-37C3-139110965B5C}"/>
              </a:ext>
            </a:extLst>
          </p:cNvPr>
          <p:cNvSpPr>
            <a:spLocks noGrp="1"/>
          </p:cNvSpPr>
          <p:nvPr>
            <p:ph type="dt" sz="half" idx="10"/>
          </p:nvPr>
        </p:nvSpPr>
        <p:spPr/>
        <p:txBody>
          <a:body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AC2A7DA4-C2A8-DD21-6C41-A9A18CC4454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3E0C28C-C7BB-2C37-EB52-32F6ED06E7A8}"/>
              </a:ext>
            </a:extLst>
          </p:cNvPr>
          <p:cNvSpPr>
            <a:spLocks noGrp="1"/>
          </p:cNvSpPr>
          <p:nvPr>
            <p:ph type="sldNum" sz="quarter" idx="12"/>
          </p:nvPr>
        </p:nvSpPr>
        <p:spPr/>
        <p:txBody>
          <a:bodyPr/>
          <a:lstStyle/>
          <a:p>
            <a:fld id="{073898BF-DB59-42C3-AAD5-DDBD59AC3DA3}" type="slidenum">
              <a:rPr lang="en-IN" smtClean="0"/>
              <a:t>‹#›</a:t>
            </a:fld>
            <a:endParaRPr lang="en-IN"/>
          </a:p>
        </p:txBody>
      </p:sp>
    </p:spTree>
    <p:extLst>
      <p:ext uri="{BB962C8B-B14F-4D97-AF65-F5344CB8AC3E}">
        <p14:creationId xmlns:p14="http://schemas.microsoft.com/office/powerpoint/2010/main" val="983079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4E6354-7904-A08F-534D-19BFB712D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0C14316-4AA7-FD59-6390-E86883D3FD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1AFF568-55F4-3BBF-96F0-8A49FCD23A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818F90-27B1-4CEE-9219-CBFDFD32F02C}" type="datetimeFigureOut">
              <a:rPr lang="en-IN" smtClean="0"/>
              <a:t>03-09-2025</a:t>
            </a:fld>
            <a:endParaRPr lang="en-IN"/>
          </a:p>
        </p:txBody>
      </p:sp>
      <p:sp>
        <p:nvSpPr>
          <p:cNvPr id="5" name="Footer Placeholder 4">
            <a:extLst>
              <a:ext uri="{FF2B5EF4-FFF2-40B4-BE49-F238E27FC236}">
                <a16:creationId xmlns:a16="http://schemas.microsoft.com/office/drawing/2014/main" id="{6DF7FEDE-79A7-151B-3DC0-A454852EA9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A232688-B0C7-9FC3-0AD3-B524F55D92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898BF-DB59-42C3-AAD5-DDBD59AC3DA3}" type="slidenum">
              <a:rPr lang="en-IN" smtClean="0"/>
              <a:t>‹#›</a:t>
            </a:fld>
            <a:endParaRPr lang="en-IN"/>
          </a:p>
        </p:txBody>
      </p:sp>
    </p:spTree>
    <p:extLst>
      <p:ext uri="{BB962C8B-B14F-4D97-AF65-F5344CB8AC3E}">
        <p14:creationId xmlns:p14="http://schemas.microsoft.com/office/powerpoint/2010/main" val="3639976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2150A-C744-28AF-2259-C543A8A2EA6D}"/>
              </a:ext>
            </a:extLst>
          </p:cNvPr>
          <p:cNvSpPr>
            <a:spLocks noGrp="1"/>
          </p:cNvSpPr>
          <p:nvPr>
            <p:ph type="ctrTitle"/>
          </p:nvPr>
        </p:nvSpPr>
        <p:spPr/>
        <p:txBody>
          <a:bodyPr>
            <a:normAutofit fontScale="90000"/>
          </a:bodyPr>
          <a:lstStyle/>
          <a:p>
            <a:r>
              <a:rPr lang="en-US" dirty="0"/>
              <a:t>DFA/NFA/</a:t>
            </a:r>
            <a:r>
              <a:rPr lang="en-IN" i="0" dirty="0">
                <a:effectLst/>
              </a:rPr>
              <a:t>Ɛ-NFA</a:t>
            </a:r>
            <a:br>
              <a:rPr lang="en-IN" b="1" i="0" dirty="0">
                <a:solidFill>
                  <a:srgbClr val="273239"/>
                </a:solidFill>
                <a:effectLst/>
                <a:latin typeface="Source Sans 3"/>
              </a:rPr>
            </a:br>
            <a:r>
              <a:rPr lang="en-IN" b="1" i="0" dirty="0">
                <a:solidFill>
                  <a:srgbClr val="273239"/>
                </a:solidFill>
                <a:effectLst/>
                <a:latin typeface="Source Sans 3"/>
              </a:rPr>
              <a:t>to</a:t>
            </a:r>
            <a:br>
              <a:rPr lang="en-IN" b="1" i="0" dirty="0">
                <a:solidFill>
                  <a:srgbClr val="273239"/>
                </a:solidFill>
                <a:effectLst/>
                <a:latin typeface="Source Sans 3"/>
              </a:rPr>
            </a:br>
            <a:r>
              <a:rPr lang="en-IN" i="0" dirty="0">
                <a:solidFill>
                  <a:srgbClr val="273239"/>
                </a:solidFill>
                <a:effectLst/>
              </a:rPr>
              <a:t>RE</a:t>
            </a:r>
            <a:endParaRPr lang="en-IN" dirty="0"/>
          </a:p>
        </p:txBody>
      </p:sp>
    </p:spTree>
    <p:extLst>
      <p:ext uri="{BB962C8B-B14F-4D97-AF65-F5344CB8AC3E}">
        <p14:creationId xmlns:p14="http://schemas.microsoft.com/office/powerpoint/2010/main" val="62050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671389-9505-50BF-4D98-E6893A5DFA10}"/>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FA to Regular Expression</a:t>
            </a:r>
          </a:p>
        </p:txBody>
      </p:sp>
      <p:pic>
        <p:nvPicPr>
          <p:cNvPr id="5" name="Content Placeholder 4" descr="A diagram of a graph&#10;&#10;Description automatically generated with medium confidence">
            <a:extLst>
              <a:ext uri="{FF2B5EF4-FFF2-40B4-BE49-F238E27FC236}">
                <a16:creationId xmlns:a16="http://schemas.microsoft.com/office/drawing/2014/main" id="{57504641-6F60-ABDA-E028-EE613AF5B53C}"/>
              </a:ext>
            </a:extLst>
          </p:cNvPr>
          <p:cNvPicPr>
            <a:picLocks noGrp="1" noChangeAspect="1"/>
          </p:cNvPicPr>
          <p:nvPr>
            <p:ph idx="1"/>
          </p:nvPr>
        </p:nvPicPr>
        <p:blipFill>
          <a:blip r:embed="rId2"/>
          <a:stretch>
            <a:fillRect/>
          </a:stretch>
        </p:blipFill>
        <p:spPr>
          <a:xfrm>
            <a:off x="643467" y="2127516"/>
            <a:ext cx="10905066" cy="3489620"/>
          </a:xfrm>
          <a:prstGeom prst="rect">
            <a:avLst/>
          </a:prstGeom>
        </p:spPr>
      </p:pic>
    </p:spTree>
    <p:extLst>
      <p:ext uri="{BB962C8B-B14F-4D97-AF65-F5344CB8AC3E}">
        <p14:creationId xmlns:p14="http://schemas.microsoft.com/office/powerpoint/2010/main" val="2557861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B082622D-AAF3-4897-8629-FC918530D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DF0002D-2D35-D447-3E3A-97D379A8E7F6}"/>
              </a:ext>
            </a:extLst>
          </p:cNvPr>
          <p:cNvSpPr>
            <a:spLocks noGrp="1"/>
          </p:cNvSpPr>
          <p:nvPr>
            <p:ph type="title"/>
          </p:nvPr>
        </p:nvSpPr>
        <p:spPr>
          <a:xfrm>
            <a:off x="1046746" y="641850"/>
            <a:ext cx="3611880" cy="1535865"/>
          </a:xfrm>
        </p:spPr>
        <p:txBody>
          <a:bodyPr>
            <a:normAutofit/>
          </a:bodyPr>
          <a:lstStyle/>
          <a:p>
            <a:r>
              <a:rPr lang="en-US" sz="2500" b="1" i="0">
                <a:effectLst/>
                <a:latin typeface="Source Sans 3"/>
              </a:rPr>
              <a:t>State Elimination Method convert DFA/NFA/Ɛ-NFA into Regular Expression</a:t>
            </a:r>
            <a:endParaRPr lang="en-IN" sz="2500"/>
          </a:p>
        </p:txBody>
      </p:sp>
      <p:sp>
        <p:nvSpPr>
          <p:cNvPr id="13" name="Rectangle 1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7795A37-B375-0297-1A6B-A54632F6CC9A}"/>
              </a:ext>
            </a:extLst>
          </p:cNvPr>
          <p:cNvSpPr>
            <a:spLocks noGrp="1"/>
          </p:cNvSpPr>
          <p:nvPr>
            <p:ph idx="1"/>
          </p:nvPr>
        </p:nvSpPr>
        <p:spPr>
          <a:xfrm>
            <a:off x="5300640" y="641850"/>
            <a:ext cx="6053160" cy="1535865"/>
          </a:xfrm>
        </p:spPr>
        <p:txBody>
          <a:bodyPr anchor="ctr">
            <a:normAutofit/>
          </a:bodyPr>
          <a:lstStyle/>
          <a:p>
            <a:r>
              <a:rPr lang="en-US" sz="1500" b="1" i="0" dirty="0">
                <a:effectLst/>
                <a:latin typeface="Nunito" pitchFamily="2" charset="0"/>
              </a:rPr>
              <a:t>Rule-1 :</a:t>
            </a:r>
            <a:br>
              <a:rPr lang="en-US" sz="1500" dirty="0"/>
            </a:br>
            <a:r>
              <a:rPr lang="en-US" sz="1500" b="0" i="0" dirty="0">
                <a:effectLst/>
                <a:latin typeface="Nunito" pitchFamily="2" charset="0"/>
              </a:rPr>
              <a:t>If there are no incoming edges to the start state proceed further to check other rules. If there are incoming transitions to the initial state, to get rid of incoming edges make new start with no incoming edges and an outgoing edge to the old start state with Ɛ-transition. the initial state before is now normal state with added incoming Ɛ-transition.</a:t>
            </a:r>
            <a:endParaRPr lang="en-IN" sz="1500" dirty="0"/>
          </a:p>
        </p:txBody>
      </p:sp>
      <p:pic>
        <p:nvPicPr>
          <p:cNvPr id="4" name="Picture 3" descr="A black background with green letters&#10;&#10;Description automatically generated">
            <a:extLst>
              <a:ext uri="{FF2B5EF4-FFF2-40B4-BE49-F238E27FC236}">
                <a16:creationId xmlns:a16="http://schemas.microsoft.com/office/drawing/2014/main" id="{3507AD11-C6DF-BE07-B72E-8121551C7161}"/>
              </a:ext>
            </a:extLst>
          </p:cNvPr>
          <p:cNvPicPr>
            <a:picLocks noChangeAspect="1"/>
          </p:cNvPicPr>
          <p:nvPr/>
        </p:nvPicPr>
        <p:blipFill>
          <a:blip r:embed="rId2"/>
          <a:srcRect r="1" b="10839"/>
          <a:stretch/>
        </p:blipFill>
        <p:spPr>
          <a:xfrm>
            <a:off x="554416" y="2731167"/>
            <a:ext cx="11167447" cy="3484983"/>
          </a:xfrm>
          <a:prstGeom prst="rect">
            <a:avLst/>
          </a:prstGeom>
        </p:spPr>
      </p:pic>
    </p:spTree>
    <p:extLst>
      <p:ext uri="{BB962C8B-B14F-4D97-AF65-F5344CB8AC3E}">
        <p14:creationId xmlns:p14="http://schemas.microsoft.com/office/powerpoint/2010/main" val="164925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EA3E21E-B349-4F4A-1BDA-88CE7446FF99}"/>
              </a:ext>
            </a:extLst>
          </p:cNvPr>
          <p:cNvSpPr>
            <a:spLocks noGrp="1"/>
          </p:cNvSpPr>
          <p:nvPr>
            <p:ph idx="1"/>
          </p:nvPr>
        </p:nvSpPr>
        <p:spPr>
          <a:xfrm>
            <a:off x="5351164" y="586822"/>
            <a:ext cx="6002636" cy="1645920"/>
          </a:xfrm>
        </p:spPr>
        <p:txBody>
          <a:bodyPr anchor="ctr">
            <a:normAutofit/>
          </a:bodyPr>
          <a:lstStyle/>
          <a:p>
            <a:r>
              <a:rPr lang="en-US" sz="1500" b="1" i="0">
                <a:effectLst/>
                <a:latin typeface="Nunito" pitchFamily="2" charset="0"/>
              </a:rPr>
              <a:t>Rule-2 :</a:t>
            </a:r>
            <a:br>
              <a:rPr lang="en-US" sz="1500"/>
            </a:br>
            <a:r>
              <a:rPr lang="en-US" sz="1500" b="0" i="0">
                <a:effectLst/>
                <a:latin typeface="Nunito" pitchFamily="2" charset="0"/>
              </a:rPr>
              <a:t>If there are no outgoing edges from final state proceed further to check the last rule. If there are outgoing transitions from final state, to get rid of outgoing edges make new final state with no outgoing edges and an incoming edge from old final state of Ɛ-transition. Old final state is transformed into normal state with the added transition of Ɛ.</a:t>
            </a:r>
            <a:endParaRPr lang="en-IN" sz="1500"/>
          </a:p>
        </p:txBody>
      </p:sp>
      <p:pic>
        <p:nvPicPr>
          <p:cNvPr id="4" name="Picture 3" descr="A number on a black background&#10;&#10;Description automatically generated">
            <a:extLst>
              <a:ext uri="{FF2B5EF4-FFF2-40B4-BE49-F238E27FC236}">
                <a16:creationId xmlns:a16="http://schemas.microsoft.com/office/drawing/2014/main" id="{10EC445B-1CB5-3CA6-9EB8-13855BDBA476}"/>
              </a:ext>
            </a:extLst>
          </p:cNvPr>
          <p:cNvPicPr>
            <a:picLocks noChangeAspect="1"/>
          </p:cNvPicPr>
          <p:nvPr/>
        </p:nvPicPr>
        <p:blipFill>
          <a:blip r:embed="rId2"/>
          <a:stretch>
            <a:fillRect/>
          </a:stretch>
        </p:blipFill>
        <p:spPr>
          <a:xfrm>
            <a:off x="557784" y="2815221"/>
            <a:ext cx="11164824" cy="3321534"/>
          </a:xfrm>
          <a:prstGeom prst="rect">
            <a:avLst/>
          </a:prstGeom>
        </p:spPr>
      </p:pic>
    </p:spTree>
    <p:extLst>
      <p:ext uri="{BB962C8B-B14F-4D97-AF65-F5344CB8AC3E}">
        <p14:creationId xmlns:p14="http://schemas.microsoft.com/office/powerpoint/2010/main" val="39265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57" name="Rectangle 2056">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59" name="Rectangle 2058">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52087693-24C7-723A-D797-C22A64D5F241}"/>
              </a:ext>
            </a:extLst>
          </p:cNvPr>
          <p:cNvSpPr txBox="1"/>
          <p:nvPr/>
        </p:nvSpPr>
        <p:spPr>
          <a:xfrm>
            <a:off x="5351164" y="586822"/>
            <a:ext cx="6002636"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1" i="0">
                <a:effectLst/>
              </a:rPr>
              <a:t>Rule-3 :</a:t>
            </a:r>
            <a:br>
              <a:rPr lang="en-US" dirty="0"/>
            </a:br>
            <a:r>
              <a:rPr lang="en-US" b="0" i="0">
                <a:effectLst/>
              </a:rPr>
              <a:t>If there are no multiple final states proceed to elimination (except final and initial) of normal states. If the Automata have multiple final states it is recommended to strip their status of being final states and add outgoing Ɛ-transition to new and only final state with no outgoing transitions.</a:t>
            </a:r>
            <a:endParaRPr lang="en-US"/>
          </a:p>
        </p:txBody>
      </p:sp>
      <p:pic>
        <p:nvPicPr>
          <p:cNvPr id="2050" name="Picture 2" descr="Lightbox">
            <a:extLst>
              <a:ext uri="{FF2B5EF4-FFF2-40B4-BE49-F238E27FC236}">
                <a16:creationId xmlns:a16="http://schemas.microsoft.com/office/drawing/2014/main" id="{1B103FE1-9B9E-EFFF-51D6-9CD4AAAC97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15653" y="2734056"/>
            <a:ext cx="6249085" cy="3483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979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6D67BF-278B-2AFC-CBD5-64CCA19083AA}"/>
              </a:ext>
            </a:extLst>
          </p:cNvPr>
          <p:cNvSpPr txBox="1"/>
          <p:nvPr/>
        </p:nvSpPr>
        <p:spPr>
          <a:xfrm>
            <a:off x="876693" y="2533476"/>
            <a:ext cx="4597746" cy="344783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0" i="0" dirty="0">
                <a:effectLst/>
              </a:rPr>
              <a:t>an example of DFA to find RE by State Elimination method.</a:t>
            </a:r>
            <a:endParaRPr lang="en-US" sz="2000" dirty="0"/>
          </a:p>
        </p:txBody>
      </p:sp>
      <p:pic>
        <p:nvPicPr>
          <p:cNvPr id="4" name="Picture 3" descr="A black background with green letters&#10;&#10;Description automatically generated">
            <a:extLst>
              <a:ext uri="{FF2B5EF4-FFF2-40B4-BE49-F238E27FC236}">
                <a16:creationId xmlns:a16="http://schemas.microsoft.com/office/drawing/2014/main" id="{8CEEAB88-AF45-7C49-F9E0-DB4306CD6884}"/>
              </a:ext>
            </a:extLst>
          </p:cNvPr>
          <p:cNvPicPr>
            <a:picLocks noChangeAspect="1"/>
          </p:cNvPicPr>
          <p:nvPr/>
        </p:nvPicPr>
        <p:blipFill>
          <a:blip r:embed="rId2"/>
          <a:stretch>
            <a:fillRect/>
          </a:stretch>
        </p:blipFill>
        <p:spPr>
          <a:xfrm>
            <a:off x="6096001" y="1946447"/>
            <a:ext cx="5319062" cy="2890023"/>
          </a:xfrm>
          <a:prstGeom prst="rect">
            <a:avLst/>
          </a:prstGeom>
        </p:spPr>
      </p:pic>
      <p:grpSp>
        <p:nvGrpSpPr>
          <p:cNvPr id="18" name="Group 17">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9" name="Rectangle 18">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9504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66B7CC-0C3F-E96A-7AF5-955F29323DAF}"/>
              </a:ext>
            </a:extLst>
          </p:cNvPr>
          <p:cNvSpPr txBox="1"/>
          <p:nvPr/>
        </p:nvSpPr>
        <p:spPr>
          <a:xfrm>
            <a:off x="719472" y="645708"/>
            <a:ext cx="5141076" cy="1200329"/>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273239"/>
                </a:solidFill>
                <a:effectLst/>
                <a:latin typeface="Nunito" pitchFamily="2" charset="0"/>
              </a:rPr>
              <a:t>Now Rule 1, 2 is violated to satisfy them to make a new final state and new initial state with incoming Ɛ-transition and outgoing Ɛ-transition respectively.</a:t>
            </a:r>
            <a:endParaRPr lang="en-IN" dirty="0"/>
          </a:p>
        </p:txBody>
      </p:sp>
      <p:pic>
        <p:nvPicPr>
          <p:cNvPr id="3" name="Picture 2">
            <a:extLst>
              <a:ext uri="{FF2B5EF4-FFF2-40B4-BE49-F238E27FC236}">
                <a16:creationId xmlns:a16="http://schemas.microsoft.com/office/drawing/2014/main" id="{D95E63B1-2690-68FE-E9C3-ACC8B754139A}"/>
              </a:ext>
            </a:extLst>
          </p:cNvPr>
          <p:cNvPicPr>
            <a:picLocks noChangeAspect="1"/>
          </p:cNvPicPr>
          <p:nvPr/>
        </p:nvPicPr>
        <p:blipFill>
          <a:blip r:embed="rId2"/>
          <a:stretch>
            <a:fillRect/>
          </a:stretch>
        </p:blipFill>
        <p:spPr>
          <a:xfrm>
            <a:off x="337303" y="2116364"/>
            <a:ext cx="6257925" cy="2895600"/>
          </a:xfrm>
          <a:prstGeom prst="rect">
            <a:avLst/>
          </a:prstGeom>
        </p:spPr>
      </p:pic>
      <p:sp>
        <p:nvSpPr>
          <p:cNvPr id="5" name="TextBox 4">
            <a:extLst>
              <a:ext uri="{FF2B5EF4-FFF2-40B4-BE49-F238E27FC236}">
                <a16:creationId xmlns:a16="http://schemas.microsoft.com/office/drawing/2014/main" id="{77B90BD1-7613-4713-397C-BB5F99754160}"/>
              </a:ext>
            </a:extLst>
          </p:cNvPr>
          <p:cNvSpPr txBox="1"/>
          <p:nvPr/>
        </p:nvSpPr>
        <p:spPr>
          <a:xfrm>
            <a:off x="6713621" y="528624"/>
            <a:ext cx="5141076" cy="313932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273239"/>
                </a:solidFill>
                <a:effectLst/>
                <a:latin typeface="Nunito" pitchFamily="2" charset="0"/>
              </a:rPr>
              <a:t>Eliminate B and imagine if there wouldn’t have been any State B then we reach State C directly from Start state A with the input symbol of ‘</a:t>
            </a:r>
            <a:r>
              <a:rPr lang="en-US" b="0" i="0" dirty="0" err="1">
                <a:solidFill>
                  <a:srgbClr val="273239"/>
                </a:solidFill>
                <a:effectLst/>
                <a:latin typeface="Nunito" pitchFamily="2" charset="0"/>
              </a:rPr>
              <a:t>Ɛb</a:t>
            </a:r>
            <a:r>
              <a:rPr lang="en-US" b="0" i="0" dirty="0">
                <a:solidFill>
                  <a:srgbClr val="273239"/>
                </a:solidFill>
                <a:effectLst/>
                <a:latin typeface="Nunito" pitchFamily="2" charset="0"/>
              </a:rPr>
              <a:t>*a’=‘b*a’</a:t>
            </a:r>
          </a:p>
          <a:p>
            <a:pPr marL="285750" indent="-285750">
              <a:buFont typeface="Arial" panose="020B0604020202020204" pitchFamily="34" charset="0"/>
              <a:buChar char="•"/>
            </a:pPr>
            <a:endParaRPr lang="en-US" dirty="0">
              <a:solidFill>
                <a:srgbClr val="273239"/>
              </a:solidFill>
              <a:latin typeface="Nunito" pitchFamily="2" charset="0"/>
            </a:endParaRPr>
          </a:p>
          <a:p>
            <a:pPr marL="285750" indent="-285750">
              <a:buFont typeface="Arial" panose="020B0604020202020204" pitchFamily="34" charset="0"/>
              <a:buChar char="•"/>
            </a:pPr>
            <a:r>
              <a:rPr lang="en-US" b="0" i="0" dirty="0">
                <a:solidFill>
                  <a:srgbClr val="273239"/>
                </a:solidFill>
                <a:effectLst/>
                <a:latin typeface="Nunito" pitchFamily="2" charset="0"/>
              </a:rPr>
              <a:t>Outgoing edge from State C to B is now become self Loop since State B is not there.</a:t>
            </a:r>
          </a:p>
          <a:p>
            <a:pPr marL="285750" indent="-285750">
              <a:buFont typeface="Arial" panose="020B0604020202020204" pitchFamily="34" charset="0"/>
              <a:buChar char="•"/>
            </a:pPr>
            <a:endParaRPr lang="en-US" dirty="0">
              <a:solidFill>
                <a:srgbClr val="273239"/>
              </a:solidFill>
              <a:latin typeface="Nunito" pitchFamily="2" charset="0"/>
            </a:endParaRPr>
          </a:p>
          <a:p>
            <a:pPr marL="285750" indent="-285750">
              <a:buFont typeface="Arial" panose="020B0604020202020204" pitchFamily="34" charset="0"/>
              <a:buChar char="•"/>
            </a:pPr>
            <a:r>
              <a:rPr lang="en-US" b="0" i="0" dirty="0">
                <a:solidFill>
                  <a:srgbClr val="273239"/>
                </a:solidFill>
                <a:effectLst/>
                <a:latin typeface="Nunito" pitchFamily="2" charset="0"/>
              </a:rPr>
              <a:t>Edge from C is going to B, taking b* and returning to C with ‘a’ this can happen infinite time hence self-loop of b(b)*a.</a:t>
            </a:r>
            <a:endParaRPr lang="en-IN" dirty="0"/>
          </a:p>
        </p:txBody>
      </p:sp>
      <p:pic>
        <p:nvPicPr>
          <p:cNvPr id="8" name="Picture 7">
            <a:extLst>
              <a:ext uri="{FF2B5EF4-FFF2-40B4-BE49-F238E27FC236}">
                <a16:creationId xmlns:a16="http://schemas.microsoft.com/office/drawing/2014/main" id="{90D7595D-B7DA-6C75-F44E-495970CFC982}"/>
              </a:ext>
            </a:extLst>
          </p:cNvPr>
          <p:cNvPicPr>
            <a:picLocks noChangeAspect="1"/>
          </p:cNvPicPr>
          <p:nvPr/>
        </p:nvPicPr>
        <p:blipFill>
          <a:blip r:embed="rId3"/>
          <a:stretch>
            <a:fillRect/>
          </a:stretch>
        </p:blipFill>
        <p:spPr>
          <a:xfrm>
            <a:off x="5761371" y="3803108"/>
            <a:ext cx="5915025" cy="2857500"/>
          </a:xfrm>
          <a:prstGeom prst="rect">
            <a:avLst/>
          </a:prstGeom>
        </p:spPr>
      </p:pic>
    </p:spTree>
    <p:extLst>
      <p:ext uri="{BB962C8B-B14F-4D97-AF65-F5344CB8AC3E}">
        <p14:creationId xmlns:p14="http://schemas.microsoft.com/office/powerpoint/2010/main" val="92641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a:extLst>
              <a:ext uri="{FF2B5EF4-FFF2-40B4-BE49-F238E27FC236}">
                <a16:creationId xmlns:a16="http://schemas.microsoft.com/office/drawing/2014/main" id="{93CF5A60-138F-FE7C-70AC-A6F35DD4061B}"/>
              </a:ext>
            </a:extLst>
          </p:cNvPr>
          <p:cNvSpPr txBox="1"/>
          <p:nvPr/>
        </p:nvSpPr>
        <p:spPr>
          <a:xfrm>
            <a:off x="5351164" y="586822"/>
            <a:ext cx="6002636"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a:effectLst/>
              </a:rPr>
              <a:t>Now after eliminating C state, We would reach final State D directly from initial state A, directly from initial to final which is b*a(bb*a + a)*.</a:t>
            </a:r>
            <a:endParaRPr lang="en-US"/>
          </a:p>
        </p:txBody>
      </p:sp>
      <p:pic>
        <p:nvPicPr>
          <p:cNvPr id="4" name="Picture 3" descr="A black background with green letters&#10;&#10;Description automatically generated">
            <a:extLst>
              <a:ext uri="{FF2B5EF4-FFF2-40B4-BE49-F238E27FC236}">
                <a16:creationId xmlns:a16="http://schemas.microsoft.com/office/drawing/2014/main" id="{F6E782A6-1E6A-D92F-D1C2-F7ACE0ADF617}"/>
              </a:ext>
            </a:extLst>
          </p:cNvPr>
          <p:cNvPicPr>
            <a:picLocks noChangeAspect="1"/>
          </p:cNvPicPr>
          <p:nvPr/>
        </p:nvPicPr>
        <p:blipFill>
          <a:blip r:embed="rId2"/>
          <a:stretch>
            <a:fillRect/>
          </a:stretch>
        </p:blipFill>
        <p:spPr>
          <a:xfrm>
            <a:off x="1495042" y="2734056"/>
            <a:ext cx="9290307" cy="3483864"/>
          </a:xfrm>
          <a:prstGeom prst="rect">
            <a:avLst/>
          </a:prstGeom>
        </p:spPr>
      </p:pic>
    </p:spTree>
    <p:extLst>
      <p:ext uri="{BB962C8B-B14F-4D97-AF65-F5344CB8AC3E}">
        <p14:creationId xmlns:p14="http://schemas.microsoft.com/office/powerpoint/2010/main" val="952510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FDB994-A51C-6054-1C98-D8B12B82944E}"/>
              </a:ext>
            </a:extLst>
          </p:cNvPr>
          <p:cNvSpPr txBox="1"/>
          <p:nvPr/>
        </p:nvSpPr>
        <p:spPr>
          <a:xfrm>
            <a:off x="876693" y="2533476"/>
            <a:ext cx="4597746" cy="344783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0" i="0">
                <a:effectLst/>
              </a:rPr>
              <a:t>Find regular expression for the following DFA-</a:t>
            </a:r>
            <a:endParaRPr lang="en-US" sz="2000"/>
          </a:p>
        </p:txBody>
      </p:sp>
      <p:pic>
        <p:nvPicPr>
          <p:cNvPr id="4" name="Picture 3" descr="A diagram of a diagram&#10;&#10;Description automatically generated">
            <a:extLst>
              <a:ext uri="{FF2B5EF4-FFF2-40B4-BE49-F238E27FC236}">
                <a16:creationId xmlns:a16="http://schemas.microsoft.com/office/drawing/2014/main" id="{4D8E9FD3-B693-3C47-A0AD-168849219CA1}"/>
              </a:ext>
            </a:extLst>
          </p:cNvPr>
          <p:cNvPicPr>
            <a:picLocks noChangeAspect="1"/>
          </p:cNvPicPr>
          <p:nvPr/>
        </p:nvPicPr>
        <p:blipFill>
          <a:blip r:embed="rId2"/>
          <a:stretch>
            <a:fillRect/>
          </a:stretch>
        </p:blipFill>
        <p:spPr>
          <a:xfrm>
            <a:off x="6096001" y="1435208"/>
            <a:ext cx="5319062" cy="3912501"/>
          </a:xfrm>
          <a:prstGeom prst="rect">
            <a:avLst/>
          </a:prstGeom>
        </p:spPr>
      </p:pic>
      <p:grpSp>
        <p:nvGrpSpPr>
          <p:cNvPr id="9" name="Group 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083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B89B19-42A0-82FB-2E0C-DA4FD68D2B0F}"/>
              </a:ext>
            </a:extLst>
          </p:cNvPr>
          <p:cNvSpPr txBox="1"/>
          <p:nvPr/>
        </p:nvSpPr>
        <p:spPr>
          <a:xfrm>
            <a:off x="776937" y="610914"/>
            <a:ext cx="4597746" cy="2206441"/>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1" i="0" u="sng" dirty="0">
                <a:effectLst/>
              </a:rPr>
              <a:t>Steps:</a:t>
            </a:r>
            <a:endParaRPr lang="en-US" sz="2000" b="1" i="0" dirty="0">
              <a:effectLst/>
            </a:endParaRPr>
          </a:p>
          <a:p>
            <a:pPr indent="-228600">
              <a:lnSpc>
                <a:spcPct val="90000"/>
              </a:lnSpc>
              <a:spcAft>
                <a:spcPts val="600"/>
              </a:spcAft>
              <a:buFont typeface="Arial" panose="020B0604020202020204" pitchFamily="34" charset="0"/>
              <a:buChar char="•"/>
            </a:pPr>
            <a:r>
              <a:rPr lang="en-US" sz="2000" b="0" i="0" dirty="0">
                <a:effectLst/>
              </a:rPr>
              <a:t> </a:t>
            </a:r>
          </a:p>
          <a:p>
            <a:pPr indent="-228600">
              <a:lnSpc>
                <a:spcPct val="90000"/>
              </a:lnSpc>
              <a:spcAft>
                <a:spcPts val="600"/>
              </a:spcAft>
              <a:buFont typeface="Arial" panose="020B0604020202020204" pitchFamily="34" charset="0"/>
              <a:buChar char="•"/>
            </a:pPr>
            <a:r>
              <a:rPr lang="en-US" sz="2000" b="0" i="0" dirty="0">
                <a:effectLst/>
              </a:rPr>
              <a:t>There exist multiple final states.</a:t>
            </a:r>
          </a:p>
          <a:p>
            <a:pPr indent="-228600">
              <a:lnSpc>
                <a:spcPct val="90000"/>
              </a:lnSpc>
              <a:spcAft>
                <a:spcPts val="600"/>
              </a:spcAft>
              <a:buFont typeface="Arial" panose="020B0604020202020204" pitchFamily="34" charset="0"/>
              <a:buChar char="•"/>
            </a:pPr>
            <a:r>
              <a:rPr lang="en-US" sz="2000" b="0" i="0" dirty="0">
                <a:effectLst/>
              </a:rPr>
              <a:t>So, we convert them into a single final state.</a:t>
            </a:r>
          </a:p>
        </p:txBody>
      </p:sp>
      <p:pic>
        <p:nvPicPr>
          <p:cNvPr id="4" name="Picture 3" descr="A diagram of a network&#10;&#10;Description automatically generated">
            <a:extLst>
              <a:ext uri="{FF2B5EF4-FFF2-40B4-BE49-F238E27FC236}">
                <a16:creationId xmlns:a16="http://schemas.microsoft.com/office/drawing/2014/main" id="{3AF79FAB-5C8D-0BD8-3A54-2AECE2AD4471}"/>
              </a:ext>
            </a:extLst>
          </p:cNvPr>
          <p:cNvPicPr>
            <a:picLocks noChangeAspect="1"/>
          </p:cNvPicPr>
          <p:nvPr/>
        </p:nvPicPr>
        <p:blipFill>
          <a:blip r:embed="rId2"/>
          <a:stretch>
            <a:fillRect/>
          </a:stretch>
        </p:blipFill>
        <p:spPr>
          <a:xfrm>
            <a:off x="636711" y="2817355"/>
            <a:ext cx="4597746" cy="2482782"/>
          </a:xfrm>
          <a:prstGeom prst="rect">
            <a:avLst/>
          </a:prstGeom>
        </p:spPr>
      </p:pic>
      <p:grpSp>
        <p:nvGrpSpPr>
          <p:cNvPr id="9" name="Group 8">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0" name="Rectangle 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E81C0649-1387-B5B1-7CC6-82C16E812102}"/>
              </a:ext>
            </a:extLst>
          </p:cNvPr>
          <p:cNvPicPr>
            <a:picLocks noChangeAspect="1"/>
          </p:cNvPicPr>
          <p:nvPr/>
        </p:nvPicPr>
        <p:blipFill>
          <a:blip r:embed="rId3"/>
          <a:stretch>
            <a:fillRect/>
          </a:stretch>
        </p:blipFill>
        <p:spPr>
          <a:xfrm>
            <a:off x="6817319" y="622364"/>
            <a:ext cx="3895725" cy="3067050"/>
          </a:xfrm>
          <a:prstGeom prst="rect">
            <a:avLst/>
          </a:prstGeom>
        </p:spPr>
      </p:pic>
      <p:sp>
        <p:nvSpPr>
          <p:cNvPr id="12" name="TextBox 11">
            <a:extLst>
              <a:ext uri="{FF2B5EF4-FFF2-40B4-BE49-F238E27FC236}">
                <a16:creationId xmlns:a16="http://schemas.microsoft.com/office/drawing/2014/main" id="{FCB8A46D-C923-0D50-AC7E-C59961313A32}"/>
              </a:ext>
            </a:extLst>
          </p:cNvPr>
          <p:cNvSpPr txBox="1"/>
          <p:nvPr/>
        </p:nvSpPr>
        <p:spPr>
          <a:xfrm>
            <a:off x="6273999" y="4177594"/>
            <a:ext cx="6100996" cy="369332"/>
          </a:xfrm>
          <a:prstGeom prst="rect">
            <a:avLst/>
          </a:prstGeom>
          <a:noFill/>
        </p:spPr>
        <p:txBody>
          <a:bodyPr wrap="square">
            <a:spAutoFit/>
          </a:bodyPr>
          <a:lstStyle/>
          <a:p>
            <a:pPr marL="285750" indent="-285750">
              <a:buFont typeface="Arial" panose="020B0604020202020204" pitchFamily="34" charset="0"/>
              <a:buChar char="•"/>
            </a:pPr>
            <a:r>
              <a:rPr lang="en-IN" b="0" i="0" dirty="0">
                <a:effectLst/>
                <a:latin typeface="Arimo"/>
              </a:rPr>
              <a:t> eliminate state q</a:t>
            </a:r>
            <a:r>
              <a:rPr lang="en-IN" b="0" i="0" baseline="-25000" dirty="0">
                <a:effectLst/>
                <a:latin typeface="Arimo"/>
              </a:rPr>
              <a:t>2</a:t>
            </a:r>
            <a:r>
              <a:rPr lang="en-IN" b="0" i="0" dirty="0">
                <a:effectLst/>
                <a:latin typeface="Arimo"/>
              </a:rPr>
              <a:t>.</a:t>
            </a:r>
            <a:endParaRPr lang="en-IN" dirty="0"/>
          </a:p>
        </p:txBody>
      </p:sp>
      <p:sp>
        <p:nvSpPr>
          <p:cNvPr id="13" name="TextBox 12">
            <a:extLst>
              <a:ext uri="{FF2B5EF4-FFF2-40B4-BE49-F238E27FC236}">
                <a16:creationId xmlns:a16="http://schemas.microsoft.com/office/drawing/2014/main" id="{BBB75DBE-F86D-5037-62F8-7EE49E7208A8}"/>
              </a:ext>
            </a:extLst>
          </p:cNvPr>
          <p:cNvSpPr txBox="1"/>
          <p:nvPr/>
        </p:nvSpPr>
        <p:spPr>
          <a:xfrm>
            <a:off x="6273999" y="310836"/>
            <a:ext cx="6738078" cy="341632"/>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r>
              <a:rPr lang="en-IN" sz="1800" b="0" i="0" dirty="0">
                <a:effectLst/>
                <a:latin typeface="Arimo"/>
              </a:rPr>
              <a:t>eliminate state q</a:t>
            </a:r>
            <a:r>
              <a:rPr lang="en-IN" sz="1800" b="0" i="0" baseline="-25000" dirty="0">
                <a:effectLst/>
                <a:latin typeface="Arimo"/>
              </a:rPr>
              <a:t>3</a:t>
            </a:r>
            <a:r>
              <a:rPr lang="en-IN" sz="1800" b="0" i="0" dirty="0">
                <a:effectLst/>
                <a:latin typeface="Arimo"/>
              </a:rPr>
              <a:t>. q</a:t>
            </a:r>
            <a:r>
              <a:rPr lang="en-IN" sz="1800" b="0" i="0" baseline="-25000" dirty="0">
                <a:effectLst/>
                <a:latin typeface="Arimo"/>
              </a:rPr>
              <a:t>4</a:t>
            </a:r>
            <a:r>
              <a:rPr lang="en-IN" sz="1800" b="0" i="0" dirty="0">
                <a:effectLst/>
                <a:latin typeface="Arimo"/>
              </a:rPr>
              <a:t>. q</a:t>
            </a:r>
            <a:r>
              <a:rPr lang="en-IN" sz="1800" b="0" i="0" baseline="-25000" dirty="0">
                <a:effectLst/>
                <a:latin typeface="Arimo"/>
              </a:rPr>
              <a:t>5 </a:t>
            </a:r>
            <a:endParaRPr lang="en-US" sz="1800" b="0" i="0" dirty="0">
              <a:effectLst/>
            </a:endParaRPr>
          </a:p>
        </p:txBody>
      </p:sp>
      <p:pic>
        <p:nvPicPr>
          <p:cNvPr id="8" name="Picture 7">
            <a:extLst>
              <a:ext uri="{FF2B5EF4-FFF2-40B4-BE49-F238E27FC236}">
                <a16:creationId xmlns:a16="http://schemas.microsoft.com/office/drawing/2014/main" id="{AD3298F5-F556-DDAF-A6EA-7274F55D2FA9}"/>
              </a:ext>
            </a:extLst>
          </p:cNvPr>
          <p:cNvPicPr>
            <a:picLocks noChangeAspect="1"/>
          </p:cNvPicPr>
          <p:nvPr/>
        </p:nvPicPr>
        <p:blipFill>
          <a:blip r:embed="rId4"/>
          <a:stretch>
            <a:fillRect/>
          </a:stretch>
        </p:blipFill>
        <p:spPr>
          <a:xfrm>
            <a:off x="6957544" y="4988979"/>
            <a:ext cx="3133725" cy="495300"/>
          </a:xfrm>
          <a:prstGeom prst="rect">
            <a:avLst/>
          </a:prstGeom>
        </p:spPr>
      </p:pic>
    </p:spTree>
    <p:extLst>
      <p:ext uri="{BB962C8B-B14F-4D97-AF65-F5344CB8AC3E}">
        <p14:creationId xmlns:p14="http://schemas.microsoft.com/office/powerpoint/2010/main" val="31668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78A7B8-9D73-514D-EE2C-95124062E0FE}"/>
              </a:ext>
            </a:extLst>
          </p:cNvPr>
          <p:cNvSpPr txBox="1"/>
          <p:nvPr/>
        </p:nvSpPr>
        <p:spPr>
          <a:xfrm>
            <a:off x="2975557" y="899178"/>
            <a:ext cx="6100010" cy="369332"/>
          </a:xfrm>
          <a:prstGeom prst="rect">
            <a:avLst/>
          </a:prstGeom>
          <a:noFill/>
        </p:spPr>
        <p:txBody>
          <a:bodyPr wrap="square">
            <a:spAutoFit/>
          </a:bodyPr>
          <a:lstStyle/>
          <a:p>
            <a:r>
              <a:rPr lang="en-US" b="0" i="0" dirty="0">
                <a:effectLst/>
                <a:latin typeface="Arimo"/>
              </a:rPr>
              <a:t>Find regular expression for the following DFA-</a:t>
            </a:r>
            <a:endParaRPr lang="en-IN" dirty="0"/>
          </a:p>
        </p:txBody>
      </p:sp>
      <p:pic>
        <p:nvPicPr>
          <p:cNvPr id="4" name="Picture 3">
            <a:extLst>
              <a:ext uri="{FF2B5EF4-FFF2-40B4-BE49-F238E27FC236}">
                <a16:creationId xmlns:a16="http://schemas.microsoft.com/office/drawing/2014/main" id="{73F34AEF-6B3E-197E-F2CC-24D91F4FE114}"/>
              </a:ext>
            </a:extLst>
          </p:cNvPr>
          <p:cNvPicPr>
            <a:picLocks noChangeAspect="1"/>
          </p:cNvPicPr>
          <p:nvPr/>
        </p:nvPicPr>
        <p:blipFill>
          <a:blip r:embed="rId2"/>
          <a:stretch>
            <a:fillRect/>
          </a:stretch>
        </p:blipFill>
        <p:spPr>
          <a:xfrm>
            <a:off x="4322592" y="1579144"/>
            <a:ext cx="4752975" cy="971550"/>
          </a:xfrm>
          <a:prstGeom prst="rect">
            <a:avLst/>
          </a:prstGeom>
        </p:spPr>
      </p:pic>
      <p:pic>
        <p:nvPicPr>
          <p:cNvPr id="5" name="Picture 4">
            <a:extLst>
              <a:ext uri="{FF2B5EF4-FFF2-40B4-BE49-F238E27FC236}">
                <a16:creationId xmlns:a16="http://schemas.microsoft.com/office/drawing/2014/main" id="{5AD14174-9AC1-CEF2-DCFC-A91B47439291}"/>
              </a:ext>
            </a:extLst>
          </p:cNvPr>
          <p:cNvPicPr>
            <a:picLocks noChangeAspect="1"/>
          </p:cNvPicPr>
          <p:nvPr/>
        </p:nvPicPr>
        <p:blipFill>
          <a:blip r:embed="rId3"/>
          <a:stretch>
            <a:fillRect/>
          </a:stretch>
        </p:blipFill>
        <p:spPr>
          <a:xfrm>
            <a:off x="4338637" y="3181350"/>
            <a:ext cx="3514725" cy="495300"/>
          </a:xfrm>
          <a:prstGeom prst="rect">
            <a:avLst/>
          </a:prstGeom>
        </p:spPr>
      </p:pic>
      <p:sp>
        <p:nvSpPr>
          <p:cNvPr id="7" name="TextBox 6">
            <a:extLst>
              <a:ext uri="{FF2B5EF4-FFF2-40B4-BE49-F238E27FC236}">
                <a16:creationId xmlns:a16="http://schemas.microsoft.com/office/drawing/2014/main" id="{F7300A6D-161E-95F2-5E39-B9AF3D207B25}"/>
              </a:ext>
            </a:extLst>
          </p:cNvPr>
          <p:cNvSpPr txBox="1"/>
          <p:nvPr/>
        </p:nvSpPr>
        <p:spPr>
          <a:xfrm>
            <a:off x="2850302" y="4307306"/>
            <a:ext cx="6087978" cy="369332"/>
          </a:xfrm>
          <a:prstGeom prst="rect">
            <a:avLst/>
          </a:prstGeom>
          <a:noFill/>
        </p:spPr>
        <p:txBody>
          <a:bodyPr wrap="square">
            <a:spAutoFit/>
          </a:bodyPr>
          <a:lstStyle/>
          <a:p>
            <a:r>
              <a:rPr lang="en-IN" b="0" i="0" dirty="0">
                <a:effectLst/>
                <a:latin typeface="Arimo"/>
              </a:rPr>
              <a:t>We know, bb* + ∈ = b*</a:t>
            </a:r>
            <a:endParaRPr lang="en-IN" dirty="0"/>
          </a:p>
        </p:txBody>
      </p:sp>
      <p:sp>
        <p:nvSpPr>
          <p:cNvPr id="9" name="TextBox 8">
            <a:extLst>
              <a:ext uri="{FF2B5EF4-FFF2-40B4-BE49-F238E27FC236}">
                <a16:creationId xmlns:a16="http://schemas.microsoft.com/office/drawing/2014/main" id="{15E445E3-960A-FE61-232C-4BDBBA811CFC}"/>
              </a:ext>
            </a:extLst>
          </p:cNvPr>
          <p:cNvSpPr txBox="1"/>
          <p:nvPr/>
        </p:nvSpPr>
        <p:spPr>
          <a:xfrm>
            <a:off x="2838270" y="5063930"/>
            <a:ext cx="6100010" cy="369332"/>
          </a:xfrm>
          <a:prstGeom prst="rect">
            <a:avLst/>
          </a:prstGeom>
          <a:noFill/>
        </p:spPr>
        <p:txBody>
          <a:bodyPr wrap="square">
            <a:spAutoFit/>
          </a:bodyPr>
          <a:lstStyle/>
          <a:p>
            <a:r>
              <a:rPr lang="en-IN" sz="1800" b="1" i="0" dirty="0">
                <a:effectLst/>
                <a:latin typeface="Arimo"/>
              </a:rPr>
              <a:t>Regular Expression = b*(aa*b*+∈)</a:t>
            </a:r>
            <a:endParaRPr lang="en-IN" dirty="0"/>
          </a:p>
        </p:txBody>
      </p:sp>
    </p:spTree>
    <p:extLst>
      <p:ext uri="{BB962C8B-B14F-4D97-AF65-F5344CB8AC3E}">
        <p14:creationId xmlns:p14="http://schemas.microsoft.com/office/powerpoint/2010/main" val="234346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448</Words>
  <Application>Microsoft Office PowerPoint</Application>
  <PresentationFormat>Widescreen</PresentationFormat>
  <Paragraphs>24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Arimo</vt:lpstr>
      <vt:lpstr>Calibri</vt:lpstr>
      <vt:lpstr>Calibri Light</vt:lpstr>
      <vt:lpstr>Nunito</vt:lpstr>
      <vt:lpstr>Source Sans 3</vt:lpstr>
      <vt:lpstr>Office Theme</vt:lpstr>
      <vt:lpstr>DFA/NFA/Ɛ-NFA to RE</vt:lpstr>
      <vt:lpstr>FA to Regular Expression</vt:lpstr>
      <vt:lpstr>State Elimination Method convert DFA/NFA/Ɛ-NFA into Regular Expression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DFA/NFA/Ɛ-NFA to RE</dc:title>
  <dc:creator>Rajnish Chaturvedi</dc:creator>
  <cp:lastModifiedBy>Rajnish Chaturvedi</cp:lastModifiedBy>
  <cp:revision>4</cp:revision>
  <dcterms:created xsi:type="dcterms:W3CDTF">2024-09-10T09:19:51Z</dcterms:created>
  <dcterms:modified xsi:type="dcterms:W3CDTF">2025-09-03T06:23:58Z</dcterms:modified>
</cp:coreProperties>
</file>