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39" r:id="rId3"/>
    <p:sldId id="292" r:id="rId4"/>
    <p:sldId id="257" r:id="rId5"/>
    <p:sldId id="261" r:id="rId6"/>
    <p:sldId id="260" r:id="rId7"/>
    <p:sldId id="258" r:id="rId8"/>
    <p:sldId id="334" r:id="rId9"/>
    <p:sldId id="333" r:id="rId10"/>
    <p:sldId id="342" r:id="rId11"/>
    <p:sldId id="298" r:id="rId12"/>
    <p:sldId id="299" r:id="rId13"/>
    <p:sldId id="340" r:id="rId14"/>
    <p:sldId id="300" r:id="rId15"/>
    <p:sldId id="347" r:id="rId16"/>
    <p:sldId id="276" r:id="rId17"/>
    <p:sldId id="290" r:id="rId18"/>
    <p:sldId id="291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ranjit" userId="2e0607b0-f894-409e-bc5e-dd11296ae8bf" providerId="ADAL" clId="{0F598796-D60E-487B-9482-FE7ACFAD13DF}"/>
    <pc:docChg chg="undo redo custSel addSld delSld modSld">
      <pc:chgData name="Simranjit" userId="2e0607b0-f894-409e-bc5e-dd11296ae8bf" providerId="ADAL" clId="{0F598796-D60E-487B-9482-FE7ACFAD13DF}" dt="2020-09-21T06:39:49.867" v="169" actId="123"/>
      <pc:docMkLst>
        <pc:docMk/>
      </pc:docMkLst>
      <pc:sldChg chg="addSp delSp modSp del mod setBg">
        <pc:chgData name="Simranjit" userId="2e0607b0-f894-409e-bc5e-dd11296ae8bf" providerId="ADAL" clId="{0F598796-D60E-487B-9482-FE7ACFAD13DF}" dt="2020-09-21T06:10:31.476" v="168" actId="47"/>
        <pc:sldMkLst>
          <pc:docMk/>
          <pc:sldMk cId="3937041662" sldId="259"/>
        </pc:sldMkLst>
        <pc:spChg chg="mod">
          <ac:chgData name="Simranjit" userId="2e0607b0-f894-409e-bc5e-dd11296ae8bf" providerId="ADAL" clId="{0F598796-D60E-487B-9482-FE7ACFAD13DF}" dt="2020-09-21T06:10:21.553" v="165" actId="27636"/>
          <ac:spMkLst>
            <pc:docMk/>
            <pc:sldMk cId="3937041662" sldId="259"/>
            <ac:spMk id="2" creationId="{4F1C78AF-5220-4C3B-8D81-DB597D82F97A}"/>
          </ac:spMkLst>
        </pc:spChg>
        <pc:spChg chg="mod">
          <ac:chgData name="Simranjit" userId="2e0607b0-f894-409e-bc5e-dd11296ae8bf" providerId="ADAL" clId="{0F598796-D60E-487B-9482-FE7ACFAD13DF}" dt="2020-09-21T06:09:12.901" v="125" actId="21"/>
          <ac:spMkLst>
            <pc:docMk/>
            <pc:sldMk cId="3937041662" sldId="259"/>
            <ac:spMk id="3" creationId="{8C030091-DE0B-410B-968F-29A1B9AF73BA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4" creationId="{B81FF058-E6BD-4357-AF62-19A332CF83C7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5" creationId="{2EDAEBF0-9EA9-4077-A3FA-08F5C1336756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6" creationId="{96B18D33-9920-4ACF-B8A1-A7F7854EBF0E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7" creationId="{092C55D6-5112-4A82-AD29-85A37D189941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8" creationId="{5B122434-A130-4339-BEAE-2CF793FC13F9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9" creationId="{50797209-E250-4E37-9CC4-39E5465483BA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10" creationId="{4243438A-2488-4F93-8407-E0F60915690D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11" creationId="{BFD81FDC-0E8E-46FB-8443-4EC8CDEF02D5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12" creationId="{028BFE9A-816F-4ED2-A4CC-21BE9006E4A4}"/>
          </ac:spMkLst>
        </pc:spChg>
        <pc:spChg chg="add del">
          <ac:chgData name="Simranjit" userId="2e0607b0-f894-409e-bc5e-dd11296ae8bf" providerId="ADAL" clId="{0F598796-D60E-487B-9482-FE7ACFAD13DF}" dt="2020-09-21T06:02:58.986" v="20"/>
          <ac:spMkLst>
            <pc:docMk/>
            <pc:sldMk cId="3937041662" sldId="259"/>
            <ac:spMk id="13" creationId="{FB0846C3-344B-4087-83E3-44869A2F5AB3}"/>
          </ac:spMkLst>
        </pc:spChg>
      </pc:sldChg>
      <pc:sldChg chg="modSp new mod">
        <pc:chgData name="Simranjit" userId="2e0607b0-f894-409e-bc5e-dd11296ae8bf" providerId="ADAL" clId="{0F598796-D60E-487B-9482-FE7ACFAD13DF}" dt="2020-09-21T06:39:49.867" v="169" actId="123"/>
        <pc:sldMkLst>
          <pc:docMk/>
          <pc:sldMk cId="1659974692" sldId="261"/>
        </pc:sldMkLst>
        <pc:spChg chg="mod">
          <ac:chgData name="Simranjit" userId="2e0607b0-f894-409e-bc5e-dd11296ae8bf" providerId="ADAL" clId="{0F598796-D60E-487B-9482-FE7ACFAD13DF}" dt="2020-09-21T06:10:22.904" v="166"/>
          <ac:spMkLst>
            <pc:docMk/>
            <pc:sldMk cId="1659974692" sldId="261"/>
            <ac:spMk id="2" creationId="{6980EFB0-85D5-4BEE-9399-30FE44078808}"/>
          </ac:spMkLst>
        </pc:spChg>
        <pc:spChg chg="mod">
          <ac:chgData name="Simranjit" userId="2e0607b0-f894-409e-bc5e-dd11296ae8bf" providerId="ADAL" clId="{0F598796-D60E-487B-9482-FE7ACFAD13DF}" dt="2020-09-21T06:39:49.867" v="169" actId="123"/>
          <ac:spMkLst>
            <pc:docMk/>
            <pc:sldMk cId="1659974692" sldId="261"/>
            <ac:spMk id="3" creationId="{B7C0B9CB-3C3D-4303-9389-F98AF67991B3}"/>
          </ac:spMkLst>
        </pc:spChg>
      </pc:sldChg>
      <pc:sldChg chg="addSp delSp modSp new del mod">
        <pc:chgData name="Simranjit" userId="2e0607b0-f894-409e-bc5e-dd11296ae8bf" providerId="ADAL" clId="{0F598796-D60E-487B-9482-FE7ACFAD13DF}" dt="2020-09-21T06:04:21.672" v="28" actId="47"/>
        <pc:sldMkLst>
          <pc:docMk/>
          <pc:sldMk cId="2964334493" sldId="261"/>
        </pc:sldMkLst>
        <pc:spChg chg="add del mod">
          <ac:chgData name="Simranjit" userId="2e0607b0-f894-409e-bc5e-dd11296ae8bf" providerId="ADAL" clId="{0F598796-D60E-487B-9482-FE7ACFAD13DF}" dt="2020-09-21T06:04:03.284" v="27" actId="6549"/>
          <ac:spMkLst>
            <pc:docMk/>
            <pc:sldMk cId="2964334493" sldId="261"/>
            <ac:spMk id="3" creationId="{23D1C2B3-D088-40A0-A2F0-F9795E7ECA70}"/>
          </ac:spMkLst>
        </pc:spChg>
        <pc:picChg chg="add del mod ord">
          <ac:chgData name="Simranjit" userId="2e0607b0-f894-409e-bc5e-dd11296ae8bf" providerId="ADAL" clId="{0F598796-D60E-487B-9482-FE7ACFAD13DF}" dt="2020-09-21T06:03:32.482" v="25" actId="22"/>
          <ac:picMkLst>
            <pc:docMk/>
            <pc:sldMk cId="2964334493" sldId="261"/>
            <ac:picMk id="5" creationId="{9DEBE8DE-DFF3-40F7-8749-055DDFAB327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4750C-94B5-404E-B370-6349CDB78E00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BBCA4-9DA3-46C4-8F03-8D3E9786798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2151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665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665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B9065B-94C9-4B40-B9B6-FB48042CE8D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65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675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675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4EA69-1D16-4BCE-B562-B6B34019EFE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75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7475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7475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25FB2E-2ED9-4508-B8E7-EB6580758D7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47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7577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7578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701A51-E251-4B61-8DC0-12774C9CF2A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57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7680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7680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BDB8FF-9634-457B-B40D-E3409446488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68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7782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7782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0E0B3-4291-40BA-9D15-2D4C861CABC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78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7885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7885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F202AB-A6CF-4992-96B1-47357F3D6C2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88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7987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798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2CE785-0904-40D0-A8BF-EBE27525848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98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089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090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784E9C-2738-4BFB-BE4B-0DEAD43232D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09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192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192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E2E499-8D91-45CD-9230-A282A5863E5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19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65CF805F-5341-7F68-6EE6-DE439E6538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ABE734A1-DFBC-5440-DD03-B7B5A2C6D4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c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A42DD088-4295-1C1A-7638-0ADB3D8F0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0E0792-2034-489C-BF29-90AC77F7209F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F4937BF1-9D29-903C-D8EC-2C26C67CEB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2EE7C4D7-BB9C-6DD4-7C31-C9600D465C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b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D89C3E1B-03D4-C6E2-6165-65A147368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654CBB-32B4-4D1A-8B50-96CFE9B7107D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87B09737-8E30-6CB5-C574-6C39BD8D61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9708857A-DF99-5471-8623-F2E4E5F09C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d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26A8F5A0-F45A-8FFE-AC23-80D2E999C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B1659C-019B-4B8F-939E-CEB0E45ACD53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D0EF5-3139-4E38-B20C-A655F85FE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5426E-5803-4426-B86D-DDA3CC25A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829CA-27AD-41C5-A64F-5506A6A3B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70FE5-374C-42C7-BC72-5889C75C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52B49-ABCC-4513-9293-F4D3C17BC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8308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A372C-C7A7-42EB-B81B-0B4D899D4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F8C23-0934-49E4-888B-AE819AB3D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2038E-FC3F-40E1-8785-75419C27A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DCC5E-705C-469D-B755-A9F68296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86615-B99C-4535-A906-9CD0B900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483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C048-9F7F-4A15-BBC3-7717F71F1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49322-03D6-49DF-8EF5-486AABDE2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BBBBE-B8E4-4F81-A8BC-407EBE62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04BD5-5954-420A-A5A7-3A162185D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B6EED-7470-42D1-8EB6-2BB6801A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032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DD90-CD10-46AB-9A4D-5CB084BCF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90D06-2FE3-48BB-B42B-75150B778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67919-F4AF-49F2-9CF7-398CFD241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9A2BB-49BC-4E2E-A3BC-12D4E96F8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E8B71-EED2-477B-A22F-F405C84D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B16D7-E8B3-4276-9374-BFCDC617D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55905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12A8-4795-4F73-9EC2-A60C1DEDC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6BA9E-C182-46CB-B531-05DC80463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E1DFD-7841-4D5F-83C5-D9A4C6276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FD13F3-C246-4FD6-A67F-0276F7CD3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F1ACC8-29AA-4E24-B71A-963F7FB42E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2939DA-AA19-493A-8C02-8A523AB04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DC252D-16E3-4BF6-B8D2-EC1D8AAAF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3AE327-6DF7-402C-8C3A-A63CA93A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563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0A2BE-DDD2-493D-B17D-682A7FEC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F5EA0-0D84-4CB1-9B04-4D323504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79838-218E-4585-B9A1-0DAE5A76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E79D8-515D-4A78-8387-893D7123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359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B4EAC-D022-4790-A92A-ACEAC8C96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89821A-3884-4721-A06B-97F0FE6F5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43BF5-ACAA-41C9-AA18-06EB573D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81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38CB2-7408-461E-9445-066979572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DBEB1-E48F-4515-B116-2B61E32AE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B810D-D9D1-4848-B68A-B24BC5AEE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4959CB-32EB-48A1-9055-0D0001CF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C4756-70F4-461E-BD6F-CF4BA24DD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BEBD5-5FE0-4A1A-8B4B-6ED59309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159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91534-9D6C-45A8-8E11-F639DA82C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A6F1B8-C78A-4F46-AF35-7EC123158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59A50-0283-41CA-BFF8-94C936D99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5EEE6-5E34-4215-B21C-076E9AFF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B1653-BAD7-4CC5-A549-B2A9D7A94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809D3-F63B-49FB-BD16-DE11BD433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709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517E-F602-4470-AC31-D88C28A3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F0383-D0AC-4903-896E-2AD8F0B61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03324-2A43-488E-BF6F-DC7DB696D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B2824-420C-4105-B84D-6594EA61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9858F-F6D9-42BD-B765-37D0C4F28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5334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3C3AC5-D59E-488E-BCBE-9BAAAE8C1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6F2E1-B3DB-4241-993D-31E5127A0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AE36C-D695-437C-AEC8-A4C497DFE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31B00-3027-45B3-A0B4-726FD94D1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AC496-53F2-4680-B564-F5BA9D44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413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EFA4E-B9B6-4656-AD98-692AD4FB8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F45D7-2136-46AB-8E49-FE0AAC8C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28F82-76B5-4E65-B7C7-B6FFF9A986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92FAD-5563-4675-B464-E81EF1EAFA0F}" type="datetimeFigureOut">
              <a:rPr lang="en-IN" smtClean="0"/>
              <a:t>15-09-2025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FA5E8-83CC-4837-8602-055FA7C86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4757D-51CC-486F-8911-40285A4F5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CC86A-FE52-4C83-AE60-D627D034BB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686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emma_(mathematics)" TargetMode="External"/><Relationship Id="rId2" Type="http://schemas.openxmlformats.org/officeDocument/2006/relationships/hyperlink" Target="https://en.wikipedia.org/wiki/Formal_languag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Regular_language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A5FF5-8094-4D01-8288-BB74F4A1D4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Pumping Lemma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E4B7F-F578-42A5-AF1C-C8EA302DBA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858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B64BC1-EE9E-401C-ADED-5EB4C5EEAC9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Some languages are </a:t>
            </a:r>
            <a:r>
              <a:rPr lang="en-US" i="1"/>
              <a:t>not </a:t>
            </a:r>
            <a:r>
              <a:rPr lang="en-US"/>
              <a:t>regular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/>
              <a:t>When is a language is regular? </a:t>
            </a:r>
            <a:br>
              <a:rPr lang="en-US"/>
            </a:br>
            <a:r>
              <a:rPr lang="en-US"/>
              <a:t>if we are able to construct one of the following: </a:t>
            </a:r>
            <a:r>
              <a:rPr lang="en-US" sz="2400"/>
              <a:t>DFA </a:t>
            </a:r>
            <a:r>
              <a:rPr lang="en-US" sz="2400" i="1"/>
              <a:t>or</a:t>
            </a:r>
            <a:r>
              <a:rPr lang="en-US" sz="2400"/>
              <a:t> NFA </a:t>
            </a:r>
            <a:r>
              <a:rPr lang="en-US" sz="2400" i="1"/>
              <a:t>or</a:t>
            </a:r>
            <a:r>
              <a:rPr lang="en-US" sz="2400"/>
              <a:t> </a:t>
            </a:r>
            <a:r>
              <a:rPr lang="en-US">
                <a:ea typeface="ＭＳ Ｐゴシック" pitchFamily="28" charset="-128"/>
                <a:sym typeface="Symbol" pitchFamily="28" charset="2"/>
              </a:rPr>
              <a:t></a:t>
            </a:r>
            <a:r>
              <a:rPr lang="en-US" sz="2400">
                <a:ea typeface="ＭＳ Ｐゴシック" pitchFamily="28" charset="-128"/>
              </a:rPr>
              <a:t> -NFA </a:t>
            </a:r>
            <a:r>
              <a:rPr lang="en-US" sz="2400" i="1">
                <a:ea typeface="ＭＳ Ｐゴシック" pitchFamily="28" charset="-128"/>
              </a:rPr>
              <a:t>or</a:t>
            </a:r>
            <a:r>
              <a:rPr lang="en-US" sz="2400">
                <a:ea typeface="ＭＳ Ｐゴシック" pitchFamily="28" charset="-128"/>
              </a:rPr>
              <a:t> regular expression</a:t>
            </a:r>
          </a:p>
          <a:p>
            <a:pPr lvl="1" eaLnBrk="1" hangingPunct="1">
              <a:lnSpc>
                <a:spcPct val="90000"/>
              </a:lnSpc>
            </a:pPr>
            <a:endParaRPr lang="en-US">
              <a:ea typeface="ＭＳ Ｐゴシック" pitchFamily="28" charset="-128"/>
            </a:endParaRPr>
          </a:p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>
                <a:ea typeface="ＭＳ Ｐゴシック" pitchFamily="28" charset="-128"/>
              </a:rPr>
              <a:t>When is it not?</a:t>
            </a:r>
            <a:br>
              <a:rPr lang="en-US">
                <a:ea typeface="ＭＳ Ｐゴシック" pitchFamily="28" charset="-128"/>
              </a:rPr>
            </a:br>
            <a:r>
              <a:rPr lang="en-US">
                <a:ea typeface="ＭＳ Ｐゴシック" pitchFamily="28" charset="-128"/>
              </a:rPr>
              <a:t>If we can show that no FA can be built for a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11CFC09-0289-4D13-AD7C-8D4C11450CB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prove languages are </a:t>
            </a:r>
            <a:r>
              <a:rPr lang="en-US" b="1" i="1"/>
              <a:t>not</a:t>
            </a:r>
            <a:r>
              <a:rPr lang="en-US"/>
              <a:t> regular?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8" charset="2"/>
              <a:buNone/>
            </a:pPr>
            <a:r>
              <a:rPr lang="en-US"/>
              <a:t>What if we cannot come up with any FA? </a:t>
            </a:r>
          </a:p>
          <a:p>
            <a:pPr eaLnBrk="1" hangingPunct="1">
              <a:buFont typeface="Wingdings" pitchFamily="28" charset="2"/>
              <a:buNone/>
            </a:pPr>
            <a:r>
              <a:rPr lang="en-US"/>
              <a:t>A)	Can it be language that is not regular? </a:t>
            </a:r>
          </a:p>
          <a:p>
            <a:pPr eaLnBrk="1" hangingPunct="1">
              <a:buFont typeface="Wingdings" pitchFamily="28" charset="2"/>
              <a:buNone/>
            </a:pPr>
            <a:r>
              <a:rPr lang="en-US"/>
              <a:t>B)	Or is it that we tried wrong approaches?</a:t>
            </a:r>
            <a:endParaRPr lang="en-US">
              <a:solidFill>
                <a:schemeClr val="folHlink"/>
              </a:solidFill>
            </a:endParaRPr>
          </a:p>
          <a:p>
            <a:pPr eaLnBrk="1" hangingPunct="1">
              <a:buFont typeface="Wingdings" pitchFamily="28" charset="2"/>
              <a:buNone/>
            </a:pPr>
            <a:br>
              <a:rPr lang="en-US"/>
            </a:br>
            <a:r>
              <a:rPr lang="en-US"/>
              <a:t>How do we </a:t>
            </a:r>
            <a:r>
              <a:rPr lang="en-US" i="1"/>
              <a:t>decisively </a:t>
            </a:r>
            <a:r>
              <a:rPr lang="en-US"/>
              <a:t>prove that a language is not regular?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2714371" y="5006145"/>
            <a:ext cx="5896229" cy="64633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“The hardest thing of all is to find a black cat in a dark room, </a:t>
            </a:r>
            <a:br>
              <a:rPr lang="en-US" i="1" dirty="0"/>
            </a:br>
            <a:r>
              <a:rPr lang="en-US" i="1" dirty="0"/>
              <a:t>especially if there is no cat!”  	-Confucius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0DCCF-419D-4068-AEAB-D84486B0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Pumping Lemma For Regular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04764-AB42-4F1B-A977-9CA288EF3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0" i="0" dirty="0">
                <a:effectLst/>
                <a:latin typeface="Arial" panose="020B0604020202020204" pitchFamily="34" charset="0"/>
              </a:rPr>
              <a:t>In the theory of </a:t>
            </a:r>
            <a:r>
              <a:rPr lang="en-US" b="0" i="0" strike="noStrike" dirty="0">
                <a:effectLst/>
                <a:latin typeface="Arial" panose="020B0604020202020204" pitchFamily="34" charset="0"/>
                <a:hlinkClick r:id="rId2" tooltip="Formal langu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formal languages</a:t>
            </a:r>
            <a:r>
              <a:rPr lang="en-US" b="0" i="0" dirty="0">
                <a:effectLst/>
                <a:latin typeface="Arial" panose="020B0604020202020204" pitchFamily="34" charset="0"/>
              </a:rPr>
              <a:t>, the </a:t>
            </a:r>
            <a:r>
              <a:rPr lang="en-US" b="1" i="0" dirty="0">
                <a:effectLst/>
                <a:latin typeface="Arial" panose="020B0604020202020204" pitchFamily="34" charset="0"/>
              </a:rPr>
              <a:t>pumping lemma for regular languages</a:t>
            </a:r>
            <a:r>
              <a:rPr lang="en-US" b="0" i="0" dirty="0">
                <a:effectLst/>
                <a:latin typeface="Arial" panose="020B0604020202020204" pitchFamily="34" charset="0"/>
              </a:rPr>
              <a:t> is a </a:t>
            </a:r>
            <a:r>
              <a:rPr lang="en-US" b="0" i="0" strike="noStrike" dirty="0">
                <a:effectLst/>
                <a:latin typeface="Arial" panose="020B0604020202020204" pitchFamily="34" charset="0"/>
                <a:hlinkClick r:id="rId3" tooltip="Lemma (mathematics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lemma</a:t>
            </a:r>
            <a:r>
              <a:rPr lang="en-US" b="0" i="0" dirty="0">
                <a:effectLst/>
                <a:latin typeface="Arial" panose="020B0604020202020204" pitchFamily="34" charset="0"/>
              </a:rPr>
              <a:t> that describes an essential property of all </a:t>
            </a:r>
            <a:r>
              <a:rPr lang="en-US" b="0" i="0" strike="noStrike" dirty="0">
                <a:effectLst/>
                <a:latin typeface="Arial" panose="020B0604020202020204" pitchFamily="34" charset="0"/>
                <a:hlinkClick r:id="rId4" tooltip="Regular langu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regular languages</a:t>
            </a:r>
            <a:r>
              <a:rPr lang="en-US" b="0" i="0" dirty="0">
                <a:effectLst/>
                <a:latin typeface="Arial" panose="020B0604020202020204" pitchFamily="34" charset="0"/>
              </a:rPr>
              <a:t>. Informally, it says that all sufficiently long words in a regular language may be </a:t>
            </a:r>
            <a:r>
              <a:rPr lang="en-US" b="0" i="1" dirty="0">
                <a:effectLst/>
                <a:latin typeface="Arial" panose="020B0604020202020204" pitchFamily="34" charset="0"/>
              </a:rPr>
              <a:t>pumped</a:t>
            </a:r>
            <a:r>
              <a:rPr lang="en-US" b="0" i="0" dirty="0">
                <a:effectLst/>
                <a:latin typeface="Arial" panose="020B0604020202020204" pitchFamily="34" charset="0"/>
              </a:rPr>
              <a:t>—that is, have a middle section of the word repeated an arbitrary number of times—to produce a new word that also lies within the same language.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525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EFB0-85D5-4BEE-9399-30FE44078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 Definition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0B9CB-3C3D-4303-9389-F98AF6799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80" y="1825625"/>
            <a:ext cx="10671220" cy="4351338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L be a regular language. Then there exists an integer p&gt;=1 depending only on L such that every string w in L of length at least p (p is called the "pumping length") can be written as w=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xyz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(i.e., w can be divided into three substrings), satisfying the following conditions: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|y|&gt;=1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|&lt;=p</a:t>
            </a:r>
          </a:p>
          <a:p>
            <a:r>
              <a:rPr lang="en-I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 all </a:t>
            </a:r>
            <a:r>
              <a:rPr lang="en-IN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≥ 0: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IN" b="0" i="0" baseline="30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z ∈ L</a:t>
            </a:r>
          </a:p>
          <a:p>
            <a:endParaRPr lang="en-IN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Note that |x| and |z| can be 0 but |y| has to be greater than or equal 1.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974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572D7-4389-4EB6-BCD5-BBD2558D1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Pumping Lemma is used as a proof for irregularity of a language. Thus, if a language is regular, it always satisfies pumping lemma. If there exists at least one string made from pumping which is not in L, then L is surely not regular.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opposite of this may not always be true. That is, if Pumping Lemma holds, it does not mean that the language is regular.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582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49C36-5AF0-4252-8902-93DD544A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9C8B-06A9-463A-AF7D-4B6B37192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Pumping Lemma is to be applied to show that certain languages are not regular. It should never be used to show a language is regular.</a:t>
            </a:r>
          </a:p>
          <a:p>
            <a:pPr algn="just"/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 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is regular, it satisfies Pumping Lemma.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 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does not satisfy Pumping Lemma, it is non-regular.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0680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C85CC7-AE31-45F7-8A11-55A0A3D32DB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Purpose of the Pumping Lemma for RL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To prove that some languages</a:t>
            </a:r>
            <a:r>
              <a:rPr lang="en-US" i="1"/>
              <a:t> cannot be </a:t>
            </a:r>
            <a:r>
              <a:rPr lang="en-US"/>
              <a:t>regular.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C5309C-B77D-4650-A2DE-FF0B7D4C54F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use the pumping lemma?	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None/>
            </a:pPr>
            <a:r>
              <a:rPr lang="en-US" dirty="0"/>
              <a:t>Think of playing a 2 person game</a:t>
            </a:r>
          </a:p>
          <a:p>
            <a:pPr marL="1009650" lvl="1" indent="-609600"/>
            <a:r>
              <a:rPr lang="en-US" u="sng" dirty="0">
                <a:solidFill>
                  <a:srgbClr val="FF0000"/>
                </a:solidFill>
              </a:rPr>
              <a:t>Role 1:</a:t>
            </a:r>
            <a:r>
              <a:rPr lang="en-US" dirty="0">
                <a:solidFill>
                  <a:srgbClr val="FF0000"/>
                </a:solidFill>
              </a:rPr>
              <a:t> 	</a:t>
            </a:r>
            <a:r>
              <a:rPr lang="en-US" b="1" i="1" dirty="0">
                <a:solidFill>
                  <a:srgbClr val="FF0000"/>
                </a:solidFill>
              </a:rPr>
              <a:t>We </a:t>
            </a:r>
            <a:r>
              <a:rPr lang="en-US" dirty="0">
                <a:solidFill>
                  <a:srgbClr val="FF0000"/>
                </a:solidFill>
              </a:rPr>
              <a:t>claim that the language cannot be regular</a:t>
            </a:r>
          </a:p>
          <a:p>
            <a:pPr marL="1009650" lvl="1" indent="-609600"/>
            <a:endParaRPr lang="en-US" dirty="0"/>
          </a:p>
          <a:p>
            <a:pPr marL="1009650" lvl="1" indent="-609600"/>
            <a:r>
              <a:rPr lang="en-US" u="sng" dirty="0">
                <a:solidFill>
                  <a:srgbClr val="006600"/>
                </a:solidFill>
              </a:rPr>
              <a:t>Role 2:</a:t>
            </a:r>
            <a:r>
              <a:rPr lang="en-US" dirty="0">
                <a:solidFill>
                  <a:srgbClr val="006600"/>
                </a:solidFill>
              </a:rPr>
              <a:t> 	An </a:t>
            </a:r>
            <a:r>
              <a:rPr lang="en-US" b="1" i="1" dirty="0">
                <a:solidFill>
                  <a:srgbClr val="006600"/>
                </a:solidFill>
              </a:rPr>
              <a:t>adversary</a:t>
            </a:r>
            <a:r>
              <a:rPr lang="en-US" dirty="0">
                <a:solidFill>
                  <a:srgbClr val="006600"/>
                </a:solidFill>
              </a:rPr>
              <a:t> who claims the language is regular</a:t>
            </a:r>
            <a:r>
              <a:rPr lang="en-US" dirty="0"/>
              <a:t>		</a:t>
            </a:r>
          </a:p>
          <a:p>
            <a:pPr marL="1009650" lvl="1" indent="-609600"/>
            <a:endParaRPr lang="en-US" dirty="0"/>
          </a:p>
          <a:p>
            <a:pPr marL="1009650" lvl="1" indent="-609600"/>
            <a:r>
              <a:rPr lang="en-US" dirty="0"/>
              <a:t>We show that the adversary’s statement will lead to a contradiction that </a:t>
            </a:r>
            <a:r>
              <a:rPr lang="en-US" dirty="0" err="1"/>
              <a:t>implyies</a:t>
            </a:r>
            <a:r>
              <a:rPr lang="en-US" dirty="0"/>
              <a:t> pumping lemma </a:t>
            </a:r>
            <a:r>
              <a:rPr lang="en-US" i="1" dirty="0"/>
              <a:t>cannot</a:t>
            </a:r>
            <a:r>
              <a:rPr lang="en-US" dirty="0"/>
              <a:t> hold for the language.</a:t>
            </a:r>
          </a:p>
          <a:p>
            <a:pPr marL="1009650" lvl="1" indent="-609600"/>
            <a:endParaRPr lang="en-US" dirty="0"/>
          </a:p>
          <a:p>
            <a:pPr marL="1009650" lvl="1" indent="-609600"/>
            <a:r>
              <a:rPr lang="en-US" dirty="0"/>
              <a:t>We win!!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203F53-5E5E-4358-8CDD-FA9FC1C758F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use the pumping lemma?	(The Steps)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6688" y="1905000"/>
            <a:ext cx="7772400" cy="4114800"/>
          </a:xfrm>
        </p:spPr>
        <p:txBody>
          <a:bodyPr>
            <a:normAutofit lnSpcReduction="10000"/>
          </a:bodyPr>
          <a:lstStyle/>
          <a:p>
            <a:pPr marL="609600" indent="-609600">
              <a:buFont typeface="Arial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(we) L is not regular.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en-US" dirty="0">
                <a:solidFill>
                  <a:srgbClr val="008000"/>
                </a:solidFill>
              </a:rPr>
              <a:t>(adv.) Claims that L is regular and gives you a value for N as its P/L constant</a:t>
            </a:r>
          </a:p>
          <a:p>
            <a:pPr marL="609600" indent="-609600">
              <a:buFont typeface="Arial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(we) Using N, choose a string w </a:t>
            </a:r>
            <a:r>
              <a:rPr lang="en-US" dirty="0">
                <a:solidFill>
                  <a:srgbClr val="FF0000"/>
                </a:solidFill>
                <a:sym typeface="Symbol" pitchFamily="28" charset="2"/>
              </a:rPr>
              <a:t></a:t>
            </a:r>
            <a:r>
              <a:rPr lang="en-US" dirty="0">
                <a:solidFill>
                  <a:srgbClr val="FF0000"/>
                </a:solidFill>
              </a:rPr>
              <a:t> L </a:t>
            </a:r>
            <a:r>
              <a:rPr lang="en-US" dirty="0" err="1">
                <a:solidFill>
                  <a:srgbClr val="FF0000"/>
                </a:solidFill>
              </a:rPr>
              <a:t>s.t</a:t>
            </a:r>
            <a:r>
              <a:rPr lang="en-US" dirty="0">
                <a:solidFill>
                  <a:srgbClr val="FF0000"/>
                </a:solidFill>
              </a:rPr>
              <a:t>., 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|w| ≥ N, </a:t>
            </a:r>
          </a:p>
          <a:p>
            <a:pPr marL="990600" lvl="1" indent="-533400">
              <a:buFont typeface="Arial" charset="0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Using w as the template, construct other words w</a:t>
            </a:r>
            <a:r>
              <a:rPr lang="en-US" baseline="-25000" dirty="0">
                <a:solidFill>
                  <a:srgbClr val="7030A0"/>
                </a:solidFill>
              </a:rPr>
              <a:t>k</a:t>
            </a:r>
            <a:r>
              <a:rPr lang="en-US" dirty="0">
                <a:solidFill>
                  <a:srgbClr val="7030A0"/>
                </a:solidFill>
              </a:rPr>
              <a:t> of the form </a:t>
            </a:r>
            <a:r>
              <a:rPr lang="en-US" dirty="0" err="1">
                <a:solidFill>
                  <a:srgbClr val="7030A0"/>
                </a:solidFill>
              </a:rPr>
              <a:t>xy</a:t>
            </a:r>
            <a:r>
              <a:rPr lang="en-US" baseline="30000" dirty="0" err="1">
                <a:solidFill>
                  <a:srgbClr val="7030A0"/>
                </a:solidFill>
              </a:rPr>
              <a:t>k</a:t>
            </a:r>
            <a:r>
              <a:rPr lang="en-US" dirty="0" err="1">
                <a:solidFill>
                  <a:srgbClr val="7030A0"/>
                </a:solidFill>
              </a:rPr>
              <a:t>z</a:t>
            </a:r>
            <a:r>
              <a:rPr lang="en-US" dirty="0">
                <a:solidFill>
                  <a:srgbClr val="7030A0"/>
                </a:solidFill>
              </a:rPr>
              <a:t> and show that at least one such w</a:t>
            </a:r>
            <a:r>
              <a:rPr lang="en-US" baseline="-25000" dirty="0">
                <a:solidFill>
                  <a:srgbClr val="7030A0"/>
                </a:solidFill>
              </a:rPr>
              <a:t>k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 pitchFamily="28" charset="2"/>
              </a:rPr>
              <a:t> </a:t>
            </a:r>
            <a:r>
              <a:rPr lang="en-US" dirty="0">
                <a:solidFill>
                  <a:srgbClr val="7030A0"/>
                </a:solidFill>
              </a:rPr>
              <a:t>L </a:t>
            </a:r>
          </a:p>
          <a:p>
            <a:pPr marL="990600" lvl="1" indent="-533400">
              <a:buNone/>
            </a:pPr>
            <a:r>
              <a:rPr lang="en-US" dirty="0">
                <a:solidFill>
                  <a:srgbClr val="7030A0"/>
                </a:solidFill>
              </a:rPr>
              <a:t>		</a:t>
            </a:r>
            <a:r>
              <a:rPr lang="en-US" sz="2000" dirty="0">
                <a:solidFill>
                  <a:srgbClr val="7030A0"/>
                </a:solidFill>
              </a:rPr>
              <a:t>=&gt; this implies we have successfully broken the pumping lemma for the language, and hence that the adversary is wrong.</a:t>
            </a:r>
          </a:p>
          <a:p>
            <a:pPr marL="990600" lvl="1" indent="-533400">
              <a:buNone/>
            </a:pPr>
            <a:r>
              <a:rPr lang="en-US" sz="2000" dirty="0">
                <a:solidFill>
                  <a:srgbClr val="FF0000"/>
                </a:solidFill>
              </a:rPr>
              <a:t>(Note: In this process, we may have to try many values of k, starting with k=0, and then 2, 3, .. so on, until w</a:t>
            </a:r>
            <a:r>
              <a:rPr lang="en-US" sz="2000" baseline="-25000" dirty="0">
                <a:solidFill>
                  <a:srgbClr val="FF0000"/>
                </a:solidFill>
              </a:rPr>
              <a:t>k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  <a:sym typeface="Symbol" pitchFamily="28" charset="2"/>
              </a:rPr>
              <a:t> </a:t>
            </a:r>
            <a:r>
              <a:rPr lang="en-US" sz="2000" dirty="0">
                <a:solidFill>
                  <a:srgbClr val="FF0000"/>
                </a:solidFill>
              </a:rPr>
              <a:t>L )</a:t>
            </a:r>
          </a:p>
          <a:p>
            <a:pPr marL="990600" lvl="1" indent="-533400">
              <a:buNone/>
            </a:pP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AD203E-8B15-4A53-BCE4-421760DB691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38469"/>
            <a:ext cx="10515600" cy="1325563"/>
          </a:xfrm>
        </p:spPr>
        <p:txBody>
          <a:bodyPr/>
          <a:lstStyle/>
          <a:p>
            <a:pPr eaLnBrk="1" hangingPunct="1"/>
            <a:r>
              <a:rPr lang="en-US" sz="3000" dirty="0"/>
              <a:t>Example of using the Pumping Lemma to prove that a language is not regular</a:t>
            </a:r>
            <a:endParaRPr lang="en-US" dirty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6688" y="18288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buNone/>
            </a:pPr>
            <a:r>
              <a:rPr lang="en-US" sz="2400" b="1" dirty="0">
                <a:solidFill>
                  <a:srgbClr val="FF0000"/>
                </a:solidFill>
              </a:rPr>
              <a:t>Let </a:t>
            </a:r>
            <a:r>
              <a:rPr lang="en-US" sz="2400" b="1" dirty="0" err="1">
                <a:solidFill>
                  <a:srgbClr val="FF0000"/>
                </a:solidFill>
              </a:rPr>
              <a:t>L</a:t>
            </a:r>
            <a:r>
              <a:rPr lang="en-US" sz="2400" b="1" baseline="-25000" dirty="0" err="1">
                <a:solidFill>
                  <a:srgbClr val="FF0000"/>
                </a:solidFill>
              </a:rPr>
              <a:t>eq</a:t>
            </a:r>
            <a:r>
              <a:rPr lang="en-US" sz="2400" b="1" dirty="0">
                <a:solidFill>
                  <a:srgbClr val="FF0000"/>
                </a:solidFill>
              </a:rPr>
              <a:t> = {w | w is a binary string with equal number of 1s and 0s} </a:t>
            </a:r>
          </a:p>
          <a:p>
            <a:pPr marL="533400" indent="-533400"/>
            <a:r>
              <a:rPr lang="en-US" sz="2400" u="sng" dirty="0"/>
              <a:t>Your Claim:</a:t>
            </a:r>
            <a:r>
              <a:rPr lang="en-US" sz="2400" dirty="0"/>
              <a:t> </a:t>
            </a:r>
            <a:r>
              <a:rPr lang="en-US" sz="2400" dirty="0" err="1"/>
              <a:t>L</a:t>
            </a:r>
            <a:r>
              <a:rPr lang="en-US" sz="2400" baseline="-25000" dirty="0" err="1"/>
              <a:t>eq</a:t>
            </a:r>
            <a:r>
              <a:rPr lang="en-US" sz="2400" dirty="0"/>
              <a:t> is not regular</a:t>
            </a:r>
          </a:p>
          <a:p>
            <a:pPr marL="533400" indent="-533400"/>
            <a:r>
              <a:rPr lang="en-US" sz="2400" u="sng" dirty="0"/>
              <a:t>Proof: </a:t>
            </a:r>
            <a:endParaRPr lang="en-US" sz="2400" dirty="0"/>
          </a:p>
          <a:p>
            <a:pPr marL="914400" lvl="1" indent="-457200">
              <a:buFont typeface="Wingdings" pitchFamily="28" charset="2"/>
              <a:buChar char="Ø"/>
            </a:pPr>
            <a:r>
              <a:rPr lang="en-US" sz="2200" dirty="0"/>
              <a:t>By contradiction, let </a:t>
            </a:r>
            <a:r>
              <a:rPr lang="en-US" sz="2200" dirty="0" err="1"/>
              <a:t>L</a:t>
            </a:r>
            <a:r>
              <a:rPr lang="en-US" sz="2200" baseline="-25000" dirty="0" err="1"/>
              <a:t>eq</a:t>
            </a:r>
            <a:r>
              <a:rPr lang="en-US" sz="2200" dirty="0"/>
              <a:t> be regular</a:t>
            </a:r>
          </a:p>
          <a:p>
            <a:pPr marL="914400" lvl="1" indent="-457200">
              <a:buFont typeface="Wingdings" pitchFamily="28" charset="2"/>
              <a:buChar char="Ø"/>
            </a:pPr>
            <a:r>
              <a:rPr lang="en-US" sz="2200" dirty="0"/>
              <a:t>P/L constant should exist</a:t>
            </a:r>
          </a:p>
          <a:p>
            <a:pPr marL="1295400" lvl="2" indent="-381000">
              <a:buFont typeface="Wingdings" pitchFamily="28" charset="2"/>
              <a:buChar char="Ø"/>
            </a:pPr>
            <a:r>
              <a:rPr lang="en-US" dirty="0"/>
              <a:t>Let </a:t>
            </a:r>
            <a:r>
              <a:rPr lang="en-US" i="1" dirty="0"/>
              <a:t>N</a:t>
            </a:r>
            <a:r>
              <a:rPr lang="en-US" dirty="0"/>
              <a:t> = that P/L constant</a:t>
            </a:r>
          </a:p>
          <a:p>
            <a:pPr marL="914400" lvl="1" indent="-457200">
              <a:buFont typeface="Wingdings" pitchFamily="28" charset="2"/>
              <a:buChar char="Ø"/>
            </a:pPr>
            <a:r>
              <a:rPr lang="en-US" sz="2200" dirty="0"/>
              <a:t>Consider input w = 0</a:t>
            </a:r>
            <a:r>
              <a:rPr lang="en-US" sz="2200" baseline="30000" dirty="0"/>
              <a:t>N</a:t>
            </a:r>
            <a:r>
              <a:rPr lang="en-US" sz="2200" dirty="0"/>
              <a:t>1</a:t>
            </a:r>
            <a:r>
              <a:rPr lang="en-US" sz="2200" baseline="30000" dirty="0"/>
              <a:t>N</a:t>
            </a:r>
            <a:r>
              <a:rPr lang="en-US" sz="2200" dirty="0"/>
              <a:t>    </a:t>
            </a:r>
            <a:br>
              <a:rPr lang="en-US" sz="2200" dirty="0"/>
            </a:br>
            <a:r>
              <a:rPr lang="en-US" sz="2200" dirty="0"/>
              <a:t>	</a:t>
            </a:r>
            <a:r>
              <a:rPr lang="en-US" sz="2200" i="1" dirty="0"/>
              <a:t>(your choice for the template string)</a:t>
            </a:r>
          </a:p>
          <a:p>
            <a:pPr marL="914400" lvl="1" indent="-457200">
              <a:buFont typeface="Wingdings" pitchFamily="28" charset="2"/>
              <a:buChar char="Ø"/>
            </a:pPr>
            <a:r>
              <a:rPr lang="en-US" sz="2200" dirty="0"/>
              <a:t>By pumping lemma, we should be able to break w=</a:t>
            </a:r>
            <a:r>
              <a:rPr lang="en-US" sz="2200" dirty="0" err="1">
                <a:solidFill>
                  <a:schemeClr val="hlink"/>
                </a:solidFill>
              </a:rPr>
              <a:t>x</a:t>
            </a:r>
            <a:r>
              <a:rPr lang="en-US" sz="2200" dirty="0" err="1">
                <a:solidFill>
                  <a:srgbClr val="006600"/>
                </a:solidFill>
              </a:rPr>
              <a:t>y</a:t>
            </a:r>
            <a:r>
              <a:rPr lang="en-US" sz="2200" dirty="0" err="1">
                <a:solidFill>
                  <a:srgbClr val="993300"/>
                </a:solidFill>
              </a:rPr>
              <a:t>z</a:t>
            </a:r>
            <a:r>
              <a:rPr lang="en-US" sz="2200" dirty="0"/>
              <a:t>, such that:</a:t>
            </a:r>
            <a:endParaRPr lang="en-US" dirty="0"/>
          </a:p>
          <a:p>
            <a:pPr marL="1295400" lvl="2" indent="-381000">
              <a:buFont typeface="Arial" charset="0"/>
              <a:buAutoNum type="arabicParenR"/>
            </a:pPr>
            <a:r>
              <a:rPr lang="en-US" sz="1800" dirty="0">
                <a:solidFill>
                  <a:srgbClr val="006600"/>
                </a:solidFill>
              </a:rPr>
              <a:t>y</a:t>
            </a:r>
            <a:r>
              <a:rPr lang="en-US" sz="1800" dirty="0"/>
              <a:t>≠ </a:t>
            </a:r>
            <a:r>
              <a:rPr lang="en-US" i="1" dirty="0">
                <a:sym typeface="Symbol" pitchFamily="28" charset="2"/>
              </a:rPr>
              <a:t></a:t>
            </a:r>
            <a:endParaRPr lang="en-US" sz="1800" dirty="0">
              <a:ea typeface="ＭＳ Ｐゴシック" pitchFamily="28" charset="-128"/>
            </a:endParaRPr>
          </a:p>
          <a:p>
            <a:pPr marL="1295400" lvl="2" indent="-381000">
              <a:buFont typeface="Arial" charset="0"/>
              <a:buAutoNum type="arabicParenR"/>
            </a:pPr>
            <a:r>
              <a:rPr lang="en-US" sz="1800" dirty="0">
                <a:ea typeface="ＭＳ Ｐゴシック" pitchFamily="28" charset="-128"/>
              </a:rPr>
              <a:t>|</a:t>
            </a:r>
            <a:r>
              <a:rPr lang="en-US" sz="1800" dirty="0" err="1">
                <a:solidFill>
                  <a:schemeClr val="hlink"/>
                </a:solidFill>
                <a:ea typeface="ＭＳ Ｐゴシック" pitchFamily="28" charset="-128"/>
              </a:rPr>
              <a:t>x</a:t>
            </a:r>
            <a:r>
              <a:rPr lang="en-US" sz="1800" dirty="0" err="1">
                <a:solidFill>
                  <a:srgbClr val="006600"/>
                </a:solidFill>
                <a:ea typeface="ＭＳ Ｐゴシック" pitchFamily="28" charset="-128"/>
              </a:rPr>
              <a:t>y</a:t>
            </a:r>
            <a:r>
              <a:rPr lang="en-US" sz="1800" dirty="0">
                <a:ea typeface="ＭＳ Ｐゴシック" pitchFamily="28" charset="-128"/>
              </a:rPr>
              <a:t>|≤N</a:t>
            </a:r>
          </a:p>
          <a:p>
            <a:pPr marL="1295400" lvl="2" indent="-381000">
              <a:buFont typeface="Arial" charset="0"/>
              <a:buAutoNum type="arabicParenR"/>
            </a:pPr>
            <a:r>
              <a:rPr lang="en-US" sz="1800" dirty="0">
                <a:ea typeface="ＭＳ Ｐゴシック" pitchFamily="28" charset="-128"/>
              </a:rPr>
              <a:t>For all k</a:t>
            </a:r>
            <a:r>
              <a:rPr lang="en-US" sz="1800" dirty="0"/>
              <a:t>≥0, the string </a:t>
            </a:r>
            <a:r>
              <a:rPr lang="en-US" sz="1800" dirty="0" err="1">
                <a:solidFill>
                  <a:schemeClr val="hlink"/>
                </a:solidFill>
              </a:rPr>
              <a:t>x</a:t>
            </a:r>
            <a:r>
              <a:rPr lang="en-US" sz="1800" dirty="0" err="1">
                <a:solidFill>
                  <a:srgbClr val="006600"/>
                </a:solidFill>
              </a:rPr>
              <a:t>y</a:t>
            </a:r>
            <a:r>
              <a:rPr lang="en-US" sz="1800" baseline="30000" dirty="0" err="1">
                <a:solidFill>
                  <a:srgbClr val="006600"/>
                </a:solidFill>
              </a:rPr>
              <a:t>k</a:t>
            </a:r>
            <a:r>
              <a:rPr lang="en-US" sz="1800" dirty="0" err="1">
                <a:solidFill>
                  <a:srgbClr val="993300"/>
                </a:solidFill>
              </a:rPr>
              <a:t>z</a:t>
            </a:r>
            <a:r>
              <a:rPr lang="en-US" sz="1800" dirty="0"/>
              <a:t> is also in 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0" y="3276600"/>
            <a:ext cx="960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 </a:t>
            </a:r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</a:rPr>
              <a:t>adv.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601201" y="4386264"/>
            <a:ext cx="8540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u="sng">
                <a:solidFill>
                  <a:srgbClr val="FF0000"/>
                </a:solidFill>
                <a:sym typeface="Wingdings" pitchFamily="28" charset="2"/>
              </a:rPr>
              <a:t> </a:t>
            </a:r>
            <a:r>
              <a:rPr lang="en-US" sz="1600" b="1" u="sng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3776664"/>
            <a:ext cx="88423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 </a:t>
            </a:r>
            <a:r>
              <a:rPr lang="en-US" sz="1600" b="1" u="sng" dirty="0">
                <a:solidFill>
                  <a:schemeClr val="accent1">
                    <a:lumMod val="50000"/>
                  </a:schemeClr>
                </a:solidFill>
              </a:rPr>
              <a:t>adv.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677401" y="5072064"/>
            <a:ext cx="777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u="sng">
                <a:solidFill>
                  <a:srgbClr val="FF0000"/>
                </a:solidFill>
                <a:sym typeface="Wingdings" pitchFamily="28" charset="2"/>
              </a:rPr>
              <a:t></a:t>
            </a:r>
            <a:r>
              <a:rPr lang="en-US" sz="1600" b="1" u="sng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64632" y="86703"/>
            <a:ext cx="7437934" cy="646331"/>
          </a:xfrm>
          <a:prstGeom prst="rect">
            <a:avLst/>
          </a:prstGeom>
          <a:solidFill>
            <a:schemeClr val="accent2"/>
          </a:solidFill>
          <a:ln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u="sng" dirty="0"/>
              <a:t>Note: </a:t>
            </a:r>
            <a:r>
              <a:rPr lang="en-US" dirty="0"/>
              <a:t>This N can be anything (need not necessarily be the #states in the DFA. </a:t>
            </a:r>
            <a:br>
              <a:rPr lang="en-US" dirty="0"/>
            </a:br>
            <a:r>
              <a:rPr lang="en-US" dirty="0"/>
              <a:t>		It’s the adversary’s choice.)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uiExpand="1" build="p"/>
      <p:bldP spid="5" grpId="0" uiExpand="1"/>
      <p:bldP spid="6" grpId="0" uiExpand="1"/>
      <p:bldP spid="7" grpId="0" uiExpand="1"/>
      <p:bldP spid="8" grpId="0" uiExpand="1"/>
      <p:bldP spid="9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F341DB-4AEC-4583-A986-BB8DFB5E460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Proof…		</a:t>
            </a:r>
            <a:endParaRPr lang="en-US" sz="2000"/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90600" lvl="1" indent="-533400">
              <a:buFont typeface="Wingdings" pitchFamily="28" charset="2"/>
              <a:buChar char="Ø"/>
            </a:pPr>
            <a:r>
              <a:rPr lang="en-US" sz="2200" dirty="0"/>
              <a:t>Because </a:t>
            </a:r>
            <a:r>
              <a:rPr lang="en-US" dirty="0">
                <a:ea typeface="ＭＳ Ｐゴシック" pitchFamily="28" charset="-128"/>
              </a:rPr>
              <a:t>|</a:t>
            </a:r>
            <a:r>
              <a:rPr lang="en-US" dirty="0" err="1">
                <a:solidFill>
                  <a:schemeClr val="hlink"/>
                </a:solidFill>
                <a:ea typeface="ＭＳ Ｐゴシック" pitchFamily="28" charset="-128"/>
              </a:rPr>
              <a:t>x</a:t>
            </a:r>
            <a:r>
              <a:rPr lang="en-US" dirty="0" err="1">
                <a:solidFill>
                  <a:srgbClr val="006600"/>
                </a:solidFill>
                <a:ea typeface="ＭＳ Ｐゴシック" pitchFamily="28" charset="-128"/>
              </a:rPr>
              <a:t>y</a:t>
            </a:r>
            <a:r>
              <a:rPr lang="en-US" dirty="0">
                <a:ea typeface="ＭＳ Ｐゴシック" pitchFamily="28" charset="-128"/>
              </a:rPr>
              <a:t>|≤N</a:t>
            </a:r>
            <a:r>
              <a:rPr lang="en-US" sz="2200" dirty="0"/>
              <a:t>, </a:t>
            </a:r>
            <a:r>
              <a:rPr lang="en-US" sz="2200" dirty="0" err="1">
                <a:solidFill>
                  <a:schemeClr val="hlink"/>
                </a:solidFill>
                <a:ea typeface="ＭＳ Ｐゴシック" pitchFamily="28" charset="-128"/>
              </a:rPr>
              <a:t>x</a:t>
            </a:r>
            <a:r>
              <a:rPr lang="en-US" sz="2200" dirty="0" err="1">
                <a:solidFill>
                  <a:srgbClr val="006600"/>
                </a:solidFill>
                <a:ea typeface="ＭＳ Ｐゴシック" pitchFamily="28" charset="-128"/>
              </a:rPr>
              <a:t>y</a:t>
            </a:r>
            <a:r>
              <a:rPr lang="en-US" sz="2200" dirty="0"/>
              <a:t> should contain only 0s</a:t>
            </a:r>
          </a:p>
          <a:p>
            <a:pPr marL="1390650" lvl="2" indent="-533400">
              <a:buFont typeface="Wingdings" pitchFamily="28" charset="2"/>
              <a:buChar char="Ø"/>
            </a:pPr>
            <a:r>
              <a:rPr lang="en-US" sz="1800" dirty="0"/>
              <a:t>(This and because </a:t>
            </a:r>
            <a:r>
              <a:rPr lang="en-US" dirty="0">
                <a:solidFill>
                  <a:srgbClr val="006600"/>
                </a:solidFill>
              </a:rPr>
              <a:t>y</a:t>
            </a:r>
            <a:r>
              <a:rPr lang="en-US" dirty="0"/>
              <a:t>≠ </a:t>
            </a:r>
            <a:r>
              <a:rPr lang="en-US" i="1" dirty="0">
                <a:sym typeface="Symbol" pitchFamily="28" charset="2"/>
              </a:rPr>
              <a:t></a:t>
            </a:r>
            <a:r>
              <a:rPr lang="en-US" dirty="0">
                <a:ea typeface="ＭＳ Ｐゴシック" pitchFamily="28" charset="-128"/>
                <a:sym typeface="Symbol" pitchFamily="28" charset="2"/>
              </a:rPr>
              <a:t>,</a:t>
            </a:r>
            <a:r>
              <a:rPr lang="en-US" sz="1800" dirty="0"/>
              <a:t>  implies</a:t>
            </a:r>
            <a:r>
              <a:rPr lang="en-US" sz="1800" dirty="0">
                <a:solidFill>
                  <a:srgbClr val="006600"/>
                </a:solidFill>
                <a:ea typeface="ＭＳ Ｐゴシック" pitchFamily="28" charset="-128"/>
              </a:rPr>
              <a:t> y=0</a:t>
            </a:r>
            <a:r>
              <a:rPr lang="en-US" sz="1800" baseline="30000" dirty="0">
                <a:solidFill>
                  <a:srgbClr val="006600"/>
                </a:solidFill>
                <a:ea typeface="ＭＳ Ｐゴシック" pitchFamily="28" charset="-128"/>
              </a:rPr>
              <a:t>+</a:t>
            </a:r>
            <a:r>
              <a:rPr lang="en-US" sz="1800" dirty="0"/>
              <a:t>)</a:t>
            </a:r>
          </a:p>
          <a:p>
            <a:pPr marL="990600" lvl="1" indent="-533400">
              <a:buFont typeface="Wingdings" pitchFamily="28" charset="2"/>
              <a:buChar char="Ø"/>
            </a:pPr>
            <a:r>
              <a:rPr lang="en-US" sz="2200" dirty="0"/>
              <a:t>Therefore </a:t>
            </a:r>
            <a:r>
              <a:rPr lang="en-US" sz="2200" dirty="0">
                <a:solidFill>
                  <a:schemeClr val="hlink"/>
                </a:solidFill>
                <a:ea typeface="ＭＳ Ｐゴシック" pitchFamily="28" charset="-128"/>
              </a:rPr>
              <a:t>x </a:t>
            </a:r>
            <a:r>
              <a:rPr lang="en-US" sz="2200" dirty="0"/>
              <a:t>can contain </a:t>
            </a:r>
            <a:r>
              <a:rPr lang="en-US" sz="2200" i="1" dirty="0"/>
              <a:t>at most</a:t>
            </a:r>
            <a:r>
              <a:rPr lang="en-US" sz="2200" dirty="0"/>
              <a:t> N-1 0s</a:t>
            </a:r>
          </a:p>
          <a:p>
            <a:pPr marL="990600" lvl="1" indent="-533400">
              <a:buFont typeface="Wingdings" pitchFamily="28" charset="2"/>
              <a:buChar char="Ø"/>
            </a:pPr>
            <a:r>
              <a:rPr lang="en-US" sz="2200" dirty="0"/>
              <a:t>Also, all the N 1s must be inside </a:t>
            </a:r>
            <a:r>
              <a:rPr lang="en-US" sz="2200" dirty="0">
                <a:solidFill>
                  <a:srgbClr val="993300"/>
                </a:solidFill>
              </a:rPr>
              <a:t>z</a:t>
            </a:r>
            <a:endParaRPr lang="en-US" sz="2200" dirty="0"/>
          </a:p>
          <a:p>
            <a:pPr marL="990600" lvl="1" indent="-533400">
              <a:buFont typeface="Wingdings" pitchFamily="28" charset="2"/>
              <a:buChar char="Ø"/>
            </a:pPr>
            <a:r>
              <a:rPr lang="en-US" sz="2200" dirty="0"/>
              <a:t>By (3), any string of the form </a:t>
            </a:r>
            <a:r>
              <a:rPr lang="en-US" sz="2200" dirty="0" err="1">
                <a:solidFill>
                  <a:schemeClr val="hlink"/>
                </a:solidFill>
              </a:rPr>
              <a:t>x</a:t>
            </a:r>
            <a:r>
              <a:rPr lang="en-US" sz="2200" dirty="0" err="1">
                <a:solidFill>
                  <a:srgbClr val="006600"/>
                </a:solidFill>
              </a:rPr>
              <a:t>y</a:t>
            </a:r>
            <a:r>
              <a:rPr lang="en-US" sz="2200" baseline="30000" dirty="0" err="1">
                <a:solidFill>
                  <a:srgbClr val="006600"/>
                </a:solidFill>
              </a:rPr>
              <a:t>k</a:t>
            </a:r>
            <a:r>
              <a:rPr lang="en-US" sz="2200" dirty="0" err="1">
                <a:solidFill>
                  <a:srgbClr val="993300"/>
                </a:solidFill>
              </a:rPr>
              <a:t>z</a:t>
            </a:r>
            <a:r>
              <a:rPr lang="en-US" sz="2200" dirty="0"/>
              <a:t> </a:t>
            </a:r>
            <a:r>
              <a:rPr lang="en-US" sz="2200" dirty="0">
                <a:sym typeface="Symbol" pitchFamily="28" charset="2"/>
              </a:rPr>
              <a:t></a:t>
            </a:r>
            <a:r>
              <a:rPr lang="en-US" sz="2200" dirty="0"/>
              <a:t> </a:t>
            </a:r>
            <a:r>
              <a:rPr lang="en-US" sz="2200" dirty="0" err="1"/>
              <a:t>L</a:t>
            </a:r>
            <a:r>
              <a:rPr lang="en-US" sz="2200" baseline="-25000" dirty="0" err="1"/>
              <a:t>eq</a:t>
            </a:r>
            <a:r>
              <a:rPr lang="en-US" sz="2200" dirty="0"/>
              <a:t> for all </a:t>
            </a:r>
            <a:r>
              <a:rPr lang="en-US" sz="2200" dirty="0">
                <a:ea typeface="ＭＳ Ｐゴシック" pitchFamily="28" charset="-128"/>
              </a:rPr>
              <a:t>k</a:t>
            </a:r>
            <a:r>
              <a:rPr lang="en-US" sz="2200" dirty="0"/>
              <a:t>≥0 </a:t>
            </a:r>
          </a:p>
          <a:p>
            <a:pPr marL="990600" lvl="1" indent="-533400">
              <a:buFont typeface="Wingdings" pitchFamily="28" charset="2"/>
              <a:buChar char="Ø"/>
            </a:pPr>
            <a:r>
              <a:rPr lang="en-US" sz="2200" u="sng" dirty="0"/>
              <a:t>Case k=0:</a:t>
            </a:r>
            <a:r>
              <a:rPr lang="en-US" sz="2200" dirty="0"/>
              <a:t> </a:t>
            </a:r>
            <a:r>
              <a:rPr lang="en-US" sz="2200" dirty="0" err="1">
                <a:solidFill>
                  <a:schemeClr val="hlink"/>
                </a:solidFill>
                <a:ea typeface="ＭＳ Ｐゴシック" pitchFamily="28" charset="-128"/>
              </a:rPr>
              <a:t>x</a:t>
            </a:r>
            <a:r>
              <a:rPr lang="en-US" sz="2200" dirty="0" err="1">
                <a:solidFill>
                  <a:srgbClr val="993300"/>
                </a:solidFill>
              </a:rPr>
              <a:t>z</a:t>
            </a:r>
            <a:r>
              <a:rPr lang="en-US" sz="2200" dirty="0">
                <a:solidFill>
                  <a:srgbClr val="993300"/>
                </a:solidFill>
              </a:rPr>
              <a:t> </a:t>
            </a:r>
            <a:r>
              <a:rPr lang="en-US" sz="2200" dirty="0"/>
              <a:t>has at most N-1 0s but has N 1s</a:t>
            </a:r>
          </a:p>
          <a:p>
            <a:pPr marL="990600" lvl="1" indent="-533400">
              <a:buFont typeface="Wingdings" pitchFamily="28" charset="2"/>
              <a:buChar char="Ø"/>
            </a:pPr>
            <a:r>
              <a:rPr lang="en-US" sz="2200" dirty="0"/>
              <a:t>Therefore, </a:t>
            </a:r>
            <a:r>
              <a:rPr lang="en-US" sz="2200" dirty="0">
                <a:solidFill>
                  <a:schemeClr val="hlink"/>
                </a:solidFill>
              </a:rPr>
              <a:t>x</a:t>
            </a:r>
            <a:r>
              <a:rPr lang="en-US" sz="2200" dirty="0">
                <a:solidFill>
                  <a:srgbClr val="006600"/>
                </a:solidFill>
              </a:rPr>
              <a:t>y</a:t>
            </a:r>
            <a:r>
              <a:rPr lang="en-US" sz="2200" baseline="30000" dirty="0">
                <a:solidFill>
                  <a:srgbClr val="006600"/>
                </a:solidFill>
              </a:rPr>
              <a:t>0</a:t>
            </a:r>
            <a:r>
              <a:rPr lang="en-US" sz="2200" dirty="0">
                <a:solidFill>
                  <a:srgbClr val="993300"/>
                </a:solidFill>
              </a:rPr>
              <a:t>z</a:t>
            </a:r>
            <a:r>
              <a:rPr lang="en-US" sz="2200" dirty="0"/>
              <a:t> </a:t>
            </a:r>
            <a:r>
              <a:rPr lang="en-US" sz="2200" dirty="0">
                <a:sym typeface="Symbol" pitchFamily="28" charset="2"/>
              </a:rPr>
              <a:t></a:t>
            </a:r>
            <a:r>
              <a:rPr lang="en-US" sz="2200" dirty="0"/>
              <a:t> </a:t>
            </a:r>
            <a:r>
              <a:rPr lang="en-US" sz="2200" dirty="0" err="1"/>
              <a:t>L</a:t>
            </a:r>
            <a:r>
              <a:rPr lang="en-US" sz="2200" baseline="-25000" dirty="0" err="1"/>
              <a:t>eq</a:t>
            </a:r>
            <a:endParaRPr lang="en-US" sz="2200" dirty="0"/>
          </a:p>
          <a:p>
            <a:pPr marL="990600" lvl="1" indent="-533400">
              <a:buFont typeface="Wingdings" pitchFamily="28" charset="2"/>
              <a:buChar char="Ø"/>
            </a:pPr>
            <a:r>
              <a:rPr lang="en-US" sz="2200" dirty="0"/>
              <a:t>This violates the P/L (a contradiction)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686800" y="4800600"/>
            <a:ext cx="304800" cy="381000"/>
            <a:chOff x="3072" y="3840"/>
            <a:chExt cx="192" cy="240"/>
          </a:xfrm>
        </p:grpSpPr>
        <p:grpSp>
          <p:nvGrpSpPr>
            <p:cNvPr id="18450" name="Group 5"/>
            <p:cNvGrpSpPr>
              <a:grpSpLocks/>
            </p:cNvGrpSpPr>
            <p:nvPr/>
          </p:nvGrpSpPr>
          <p:grpSpPr bwMode="auto">
            <a:xfrm>
              <a:off x="3120" y="3840"/>
              <a:ext cx="96" cy="240"/>
              <a:chOff x="3120" y="3840"/>
              <a:chExt cx="96" cy="240"/>
            </a:xfrm>
          </p:grpSpPr>
          <p:sp>
            <p:nvSpPr>
              <p:cNvPr id="18452" name="Line 6"/>
              <p:cNvSpPr>
                <a:spLocks noChangeShapeType="1"/>
              </p:cNvSpPr>
              <p:nvPr/>
            </p:nvSpPr>
            <p:spPr bwMode="auto">
              <a:xfrm flipH="1">
                <a:off x="3120" y="3840"/>
                <a:ext cx="48" cy="96"/>
              </a:xfrm>
              <a:prstGeom prst="line">
                <a:avLst/>
              </a:prstGeom>
              <a:noFill/>
              <a:ln w="222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3" name="Line 7"/>
              <p:cNvSpPr>
                <a:spLocks noChangeShapeType="1"/>
              </p:cNvSpPr>
              <p:nvPr/>
            </p:nvSpPr>
            <p:spPr bwMode="auto">
              <a:xfrm>
                <a:off x="3120" y="3936"/>
                <a:ext cx="96" cy="48"/>
              </a:xfrm>
              <a:prstGeom prst="line">
                <a:avLst/>
              </a:prstGeom>
              <a:noFill/>
              <a:ln w="222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54" name="Line 8"/>
              <p:cNvSpPr>
                <a:spLocks noChangeShapeType="1"/>
              </p:cNvSpPr>
              <p:nvPr/>
            </p:nvSpPr>
            <p:spPr bwMode="auto">
              <a:xfrm flipH="1">
                <a:off x="3120" y="3984"/>
                <a:ext cx="96" cy="96"/>
              </a:xfrm>
              <a:prstGeom prst="line">
                <a:avLst/>
              </a:prstGeom>
              <a:noFill/>
              <a:ln w="22225">
                <a:solidFill>
                  <a:schemeClr val="hlink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451" name="Line 9"/>
            <p:cNvSpPr>
              <a:spLocks noChangeShapeType="1"/>
            </p:cNvSpPr>
            <p:nvPr/>
          </p:nvSpPr>
          <p:spPr bwMode="auto">
            <a:xfrm>
              <a:off x="3072" y="3936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570" name="Text Box 10"/>
          <p:cNvSpPr txBox="1">
            <a:spLocks noChangeArrowheads="1"/>
          </p:cNvSpPr>
          <p:nvPr/>
        </p:nvSpPr>
        <p:spPr bwMode="auto">
          <a:xfrm>
            <a:off x="3200400" y="5562600"/>
            <a:ext cx="6400800" cy="92333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Another way of proving this will be to show that if </a:t>
            </a:r>
            <a:br>
              <a:rPr lang="en-US">
                <a:solidFill>
                  <a:schemeClr val="tx2"/>
                </a:solidFill>
              </a:rPr>
            </a:br>
            <a:r>
              <a:rPr lang="en-US">
                <a:solidFill>
                  <a:schemeClr val="tx2"/>
                </a:solidFill>
              </a:rPr>
              <a:t>the #0s is arbitrarily pumped up (e.g., k=2),</a:t>
            </a:r>
            <a:br>
              <a:rPr lang="en-US">
                <a:solidFill>
                  <a:schemeClr val="tx2"/>
                </a:solidFill>
              </a:rPr>
            </a:br>
            <a:r>
              <a:rPr lang="en-US">
                <a:solidFill>
                  <a:schemeClr val="tx2"/>
                </a:solidFill>
              </a:rPr>
              <a:t>then the #0s will become exceed the #1s </a:t>
            </a:r>
          </a:p>
        </p:txBody>
      </p:sp>
      <p:sp>
        <p:nvSpPr>
          <p:cNvPr id="18439" name="TextBox 11"/>
          <p:cNvSpPr txBox="1">
            <a:spLocks noChangeArrowheads="1"/>
          </p:cNvSpPr>
          <p:nvPr/>
        </p:nvSpPr>
        <p:spPr bwMode="auto">
          <a:xfrm>
            <a:off x="9753600" y="2057400"/>
            <a:ext cx="76758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u="sng">
                <a:solidFill>
                  <a:srgbClr val="FF0000"/>
                </a:solidFill>
                <a:sym typeface="Wingdings" pitchFamily="28" charset="2"/>
              </a:rPr>
              <a:t> </a:t>
            </a:r>
            <a:r>
              <a:rPr lang="en-US" sz="1600" b="1" u="sng">
                <a:solidFill>
                  <a:srgbClr val="FF0000"/>
                </a:solidFill>
              </a:rPr>
              <a:t>you</a:t>
            </a:r>
          </a:p>
        </p:txBody>
      </p:sp>
      <p:cxnSp>
        <p:nvCxnSpPr>
          <p:cNvPr id="18440" name="Straight Arrow Connector 15"/>
          <p:cNvCxnSpPr>
            <a:cxnSpLocks noChangeShapeType="1"/>
          </p:cNvCxnSpPr>
          <p:nvPr/>
        </p:nvCxnSpPr>
        <p:spPr bwMode="auto">
          <a:xfrm flipH="1">
            <a:off x="10134600" y="2362200"/>
            <a:ext cx="31750" cy="2895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441" name="TextBox 14"/>
          <p:cNvSpPr txBox="1">
            <a:spLocks noChangeArrowheads="1"/>
          </p:cNvSpPr>
          <p:nvPr/>
        </p:nvSpPr>
        <p:spPr bwMode="auto">
          <a:xfrm>
            <a:off x="3733800" y="304800"/>
            <a:ext cx="45059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Template string w = 0</a:t>
            </a:r>
            <a:r>
              <a:rPr lang="en-US" baseline="30000">
                <a:solidFill>
                  <a:srgbClr val="C00000"/>
                </a:solidFill>
              </a:rPr>
              <a:t>N</a:t>
            </a:r>
            <a:r>
              <a:rPr lang="en-US">
                <a:solidFill>
                  <a:srgbClr val="C00000"/>
                </a:solidFill>
              </a:rPr>
              <a:t>1</a:t>
            </a:r>
            <a:r>
              <a:rPr lang="en-US" baseline="30000">
                <a:solidFill>
                  <a:srgbClr val="C00000"/>
                </a:solidFill>
              </a:rPr>
              <a:t>N  </a:t>
            </a:r>
            <a:r>
              <a:rPr lang="en-US">
                <a:solidFill>
                  <a:srgbClr val="C00000"/>
                </a:solidFill>
              </a:rPr>
              <a:t>= 00  ….     011  …    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14F7FB-1BDF-DE87-DCB8-89B21FA5CCE8}"/>
              </a:ext>
            </a:extLst>
          </p:cNvPr>
          <p:cNvGrpSpPr/>
          <p:nvPr/>
        </p:nvGrpSpPr>
        <p:grpSpPr>
          <a:xfrm>
            <a:off x="6344529" y="478809"/>
            <a:ext cx="1895185" cy="369332"/>
            <a:chOff x="6076071" y="477935"/>
            <a:chExt cx="2286000" cy="370206"/>
          </a:xfrm>
        </p:grpSpPr>
        <p:cxnSp>
          <p:nvCxnSpPr>
            <p:cNvPr id="18442" name="Straight Arrow Connector 18"/>
            <p:cNvCxnSpPr>
              <a:cxnSpLocks noChangeShapeType="1"/>
            </p:cNvCxnSpPr>
            <p:nvPr/>
          </p:nvCxnSpPr>
          <p:spPr bwMode="auto">
            <a:xfrm flipH="1">
              <a:off x="6076071" y="737307"/>
              <a:ext cx="381000" cy="0"/>
            </a:xfrm>
            <a:prstGeom prst="straightConnector1">
              <a:avLst/>
            </a:prstGeom>
            <a:noFill/>
            <a:ln w="9525" algn="ctr">
              <a:solidFill>
                <a:srgbClr val="C00000"/>
              </a:solidFill>
              <a:round/>
              <a:headEnd/>
              <a:tailEnd type="arrow" w="med" len="med"/>
            </a:ln>
          </p:spPr>
        </p:cxnSp>
        <p:cxnSp>
          <p:nvCxnSpPr>
            <p:cNvPr id="18443" name="Straight Arrow Connector 20"/>
            <p:cNvCxnSpPr>
              <a:cxnSpLocks noChangeShapeType="1"/>
            </p:cNvCxnSpPr>
            <p:nvPr/>
          </p:nvCxnSpPr>
          <p:spPr bwMode="auto">
            <a:xfrm flipH="1">
              <a:off x="7295271" y="681037"/>
              <a:ext cx="381000" cy="0"/>
            </a:xfrm>
            <a:prstGeom prst="straightConnector1">
              <a:avLst/>
            </a:prstGeom>
            <a:noFill/>
            <a:ln w="9525" algn="ctr">
              <a:solidFill>
                <a:srgbClr val="C00000"/>
              </a:solidFill>
              <a:round/>
              <a:headEnd/>
              <a:tailEnd type="arrow" w="med" len="med"/>
            </a:ln>
          </p:spPr>
        </p:cxnSp>
        <p:cxnSp>
          <p:nvCxnSpPr>
            <p:cNvPr id="18444" name="Straight Arrow Connector 21"/>
            <p:cNvCxnSpPr>
              <a:cxnSpLocks noChangeShapeType="1"/>
            </p:cNvCxnSpPr>
            <p:nvPr/>
          </p:nvCxnSpPr>
          <p:spPr bwMode="auto">
            <a:xfrm flipH="1">
              <a:off x="7981071" y="681037"/>
              <a:ext cx="381000" cy="0"/>
            </a:xfrm>
            <a:prstGeom prst="straightConnector1">
              <a:avLst/>
            </a:prstGeom>
            <a:noFill/>
            <a:ln w="9525" algn="ctr">
              <a:solidFill>
                <a:srgbClr val="C00000"/>
              </a:solidFill>
              <a:round/>
              <a:headEnd type="arrow" w="med" len="med"/>
              <a:tailEnd/>
            </a:ln>
          </p:spPr>
        </p:cxnSp>
        <p:cxnSp>
          <p:nvCxnSpPr>
            <p:cNvPr id="18445" name="Straight Arrow Connector 22"/>
            <p:cNvCxnSpPr>
              <a:cxnSpLocks noChangeShapeType="1"/>
            </p:cNvCxnSpPr>
            <p:nvPr/>
          </p:nvCxnSpPr>
          <p:spPr bwMode="auto">
            <a:xfrm flipH="1">
              <a:off x="6914271" y="681037"/>
              <a:ext cx="381000" cy="0"/>
            </a:xfrm>
            <a:prstGeom prst="straightConnector1">
              <a:avLst/>
            </a:prstGeom>
            <a:noFill/>
            <a:ln w="9525" algn="ctr">
              <a:solidFill>
                <a:srgbClr val="C00000"/>
              </a:solidFill>
              <a:round/>
              <a:headEnd type="arrow" w="med" len="med"/>
              <a:tailEnd/>
            </a:ln>
          </p:spPr>
        </p:cxnSp>
        <p:sp>
          <p:nvSpPr>
            <p:cNvPr id="18446" name="TextBox 23"/>
            <p:cNvSpPr txBox="1">
              <a:spLocks noChangeArrowheads="1"/>
            </p:cNvSpPr>
            <p:nvPr/>
          </p:nvSpPr>
          <p:spPr bwMode="auto">
            <a:xfrm>
              <a:off x="6596555" y="477935"/>
              <a:ext cx="31771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C00000"/>
                  </a:solidFill>
                </a:rPr>
                <a:t>N</a:t>
              </a:r>
            </a:p>
          </p:txBody>
        </p:sp>
        <p:sp>
          <p:nvSpPr>
            <p:cNvPr id="18447" name="TextBox 24"/>
            <p:cNvSpPr txBox="1">
              <a:spLocks noChangeArrowheads="1"/>
            </p:cNvSpPr>
            <p:nvPr/>
          </p:nvSpPr>
          <p:spPr bwMode="auto">
            <a:xfrm>
              <a:off x="7676271" y="509587"/>
              <a:ext cx="31771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C00000"/>
                  </a:solidFill>
                </a:rPr>
                <a:t>N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57387" y="4888468"/>
            <a:ext cx="1463542" cy="738664"/>
          </a:xfrm>
          <a:prstGeom prst="rect">
            <a:avLst/>
          </a:prstGeom>
          <a:solidFill>
            <a:schemeClr val="accent2"/>
          </a:solidFill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/>
              <a:t>Setting k=0 is </a:t>
            </a:r>
            <a:br>
              <a:rPr lang="en-US" sz="1400" dirty="0"/>
            </a:br>
            <a:r>
              <a:rPr lang="en-US" sz="1400" dirty="0"/>
              <a:t>referred to as</a:t>
            </a:r>
            <a:br>
              <a:rPr lang="en-US" sz="1400" dirty="0"/>
            </a:br>
            <a:r>
              <a:rPr lang="en-US" sz="1400" b="1" u="sng" dirty="0"/>
              <a:t>“pumping down”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76401" y="5867400"/>
            <a:ext cx="1234633" cy="738664"/>
          </a:xfrm>
          <a:prstGeom prst="rect">
            <a:avLst/>
          </a:prstGeom>
          <a:solidFill>
            <a:schemeClr val="accent2"/>
          </a:solidFill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/>
              <a:t>Setting k&gt;1 is </a:t>
            </a:r>
            <a:br>
              <a:rPr lang="en-US" sz="1400" dirty="0"/>
            </a:br>
            <a:r>
              <a:rPr lang="en-US" sz="1400" dirty="0"/>
              <a:t>referred to as</a:t>
            </a:r>
            <a:br>
              <a:rPr lang="en-US" sz="1400" dirty="0"/>
            </a:br>
            <a:r>
              <a:rPr lang="en-US" sz="1400" b="1" u="sng" dirty="0"/>
              <a:t>“pumping up”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3" grpId="0" build="p"/>
      <p:bldP spid="19457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BBF7A4B-E53E-42F3-A52B-D56A59304D7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Exercise 2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8" charset="2"/>
              <a:buNone/>
            </a:pPr>
            <a:r>
              <a:rPr lang="en-US" i="1">
                <a:solidFill>
                  <a:srgbClr val="FF0000"/>
                </a:solidFill>
              </a:rPr>
              <a:t>Prove L = {0</a:t>
            </a:r>
            <a:r>
              <a:rPr lang="en-US" i="1" baseline="30000">
                <a:solidFill>
                  <a:srgbClr val="FF0000"/>
                </a:solidFill>
              </a:rPr>
              <a:t>n</a:t>
            </a:r>
            <a:r>
              <a:rPr lang="en-US" i="1">
                <a:solidFill>
                  <a:srgbClr val="FF0000"/>
                </a:solidFill>
              </a:rPr>
              <a:t>10</a:t>
            </a:r>
            <a:r>
              <a:rPr lang="en-US" i="1" baseline="30000">
                <a:solidFill>
                  <a:srgbClr val="FF0000"/>
                </a:solidFill>
              </a:rPr>
              <a:t>n</a:t>
            </a:r>
            <a:r>
              <a:rPr lang="en-US" i="1">
                <a:solidFill>
                  <a:srgbClr val="FF0000"/>
                </a:solidFill>
              </a:rPr>
              <a:t> | n≥ 1} is not regular</a:t>
            </a:r>
          </a:p>
          <a:p>
            <a:pPr eaLnBrk="1" hangingPunct="1"/>
            <a:endParaRPr lang="en-US" sz="2600" u="sng"/>
          </a:p>
          <a:p>
            <a:pPr eaLnBrk="1" hangingPunct="1">
              <a:buFont typeface="Wingdings" pitchFamily="28" charset="2"/>
              <a:buNone/>
            </a:pPr>
            <a:r>
              <a:rPr lang="en-US" sz="2600" u="sng"/>
              <a:t>Note: </a:t>
            </a:r>
            <a:r>
              <a:rPr lang="en-US" sz="2600"/>
              <a:t>This n is not to be confused with the pumping lemma constant N. That </a:t>
            </a:r>
            <a:r>
              <a:rPr lang="en-US" sz="2600" i="1"/>
              <a:t>can</a:t>
            </a:r>
            <a:r>
              <a:rPr lang="en-US" sz="2600"/>
              <a:t> be different.</a:t>
            </a:r>
          </a:p>
          <a:p>
            <a:pPr eaLnBrk="1" hangingPunct="1">
              <a:buFont typeface="Wingdings" pitchFamily="28" charset="2"/>
              <a:buNone/>
            </a:pPr>
            <a:endParaRPr lang="en-US" sz="2600">
              <a:sym typeface="Wingdings" pitchFamily="28" charset="2"/>
            </a:endParaRPr>
          </a:p>
          <a:p>
            <a:pPr eaLnBrk="1" hangingPunct="1">
              <a:buFont typeface="Wingdings" pitchFamily="28" charset="2"/>
              <a:buNone/>
            </a:pPr>
            <a:r>
              <a:rPr lang="en-US" sz="2600">
                <a:sym typeface="Wingdings" pitchFamily="28" charset="2"/>
              </a:rPr>
              <a:t>In other words, the above question is s</a:t>
            </a:r>
            <a:r>
              <a:rPr lang="en-US" sz="2600"/>
              <a:t>ame as proving:</a:t>
            </a:r>
          </a:p>
          <a:p>
            <a:pPr lvl="1" eaLnBrk="1" hangingPunct="1"/>
            <a:r>
              <a:rPr lang="en-US" sz="2600">
                <a:solidFill>
                  <a:srgbClr val="FF0000"/>
                </a:solidFill>
              </a:rPr>
              <a:t>L = {0</a:t>
            </a:r>
            <a:r>
              <a:rPr lang="en-US" sz="2600" baseline="30000">
                <a:solidFill>
                  <a:srgbClr val="FF0000"/>
                </a:solidFill>
              </a:rPr>
              <a:t>m</a:t>
            </a:r>
            <a:r>
              <a:rPr lang="en-US" sz="2600">
                <a:solidFill>
                  <a:srgbClr val="FF0000"/>
                </a:solidFill>
              </a:rPr>
              <a:t>10</a:t>
            </a:r>
            <a:r>
              <a:rPr lang="en-US" sz="2600" baseline="30000">
                <a:solidFill>
                  <a:srgbClr val="FF0000"/>
                </a:solidFill>
              </a:rPr>
              <a:t>m</a:t>
            </a:r>
            <a:r>
              <a:rPr lang="en-US" sz="2600">
                <a:solidFill>
                  <a:srgbClr val="FF0000"/>
                </a:solidFill>
              </a:rPr>
              <a:t> | m≥ 1} is not regular</a:t>
            </a:r>
          </a:p>
          <a:p>
            <a:pPr eaLnBrk="1" hangingPunct="1">
              <a:buFont typeface="Wingdings" pitchFamily="28" charset="2"/>
              <a:buNone/>
            </a:pPr>
            <a:endParaRPr lang="en-US" sz="2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9099098-90A4-4F51-9A78-2575BA05948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3: Pumping Lemma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 sz="2400" b="1" u="sng" dirty="0">
                <a:solidFill>
                  <a:schemeClr val="hlink"/>
                </a:solidFill>
              </a:rPr>
              <a:t>Claim: </a:t>
            </a:r>
            <a:r>
              <a:rPr lang="en-US" sz="2400" b="1" dirty="0">
                <a:solidFill>
                  <a:schemeClr val="hlink"/>
                </a:solidFill>
              </a:rPr>
              <a:t>L = { 0</a:t>
            </a:r>
            <a:r>
              <a:rPr lang="en-US" sz="2400" b="1" baseline="30000" dirty="0">
                <a:solidFill>
                  <a:schemeClr val="hlink"/>
                </a:solidFill>
              </a:rPr>
              <a:t>i</a:t>
            </a:r>
            <a:r>
              <a:rPr lang="en-US" sz="2400" b="1" dirty="0">
                <a:solidFill>
                  <a:schemeClr val="hlink"/>
                </a:solidFill>
              </a:rPr>
              <a:t> | i is a perfect square} is not regular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u="sng" dirty="0"/>
              <a:t>Proof:</a:t>
            </a:r>
            <a:r>
              <a:rPr lang="en-US" sz="2600" u="sng" dirty="0"/>
              <a:t> </a:t>
            </a:r>
            <a:endParaRPr lang="en-US" sz="2600" dirty="0"/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By contradiction, let L be regular. 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P/L should apply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Let </a:t>
            </a:r>
            <a:r>
              <a:rPr lang="en-US" sz="1800" i="1" dirty="0"/>
              <a:t>N</a:t>
            </a:r>
            <a:r>
              <a:rPr lang="en-US" sz="1800" dirty="0"/>
              <a:t> = P/L constant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Choose w=0</a:t>
            </a:r>
            <a:r>
              <a:rPr lang="en-US" sz="1800" baseline="30000" dirty="0"/>
              <a:t>N</a:t>
            </a:r>
            <a:r>
              <a:rPr lang="en-US" sz="1800" baseline="50000" dirty="0"/>
              <a:t>2</a:t>
            </a:r>
            <a:endParaRPr lang="en-US" sz="1800" dirty="0"/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By pumping lemma, w=</a:t>
            </a:r>
            <a:r>
              <a:rPr lang="en-US" sz="1800" dirty="0" err="1">
                <a:solidFill>
                  <a:schemeClr val="hlink"/>
                </a:solidFill>
              </a:rPr>
              <a:t>x</a:t>
            </a:r>
            <a:r>
              <a:rPr lang="en-US" sz="1800" dirty="0" err="1">
                <a:solidFill>
                  <a:srgbClr val="006600"/>
                </a:solidFill>
              </a:rPr>
              <a:t>y</a:t>
            </a:r>
            <a:r>
              <a:rPr lang="en-US" sz="1800" dirty="0" err="1">
                <a:solidFill>
                  <a:srgbClr val="993300"/>
                </a:solidFill>
              </a:rPr>
              <a:t>z</a:t>
            </a:r>
            <a:r>
              <a:rPr lang="en-US" sz="1800" dirty="0"/>
              <a:t> satisfying all three rules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By rules (1) &amp; (2), </a:t>
            </a:r>
            <a:r>
              <a:rPr lang="en-US" sz="1800" dirty="0">
                <a:solidFill>
                  <a:srgbClr val="006600"/>
                </a:solidFill>
              </a:rPr>
              <a:t>y</a:t>
            </a:r>
            <a:r>
              <a:rPr lang="en-US" sz="1800" dirty="0"/>
              <a:t> has between 1 and N 0s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By rule (3), any string of the form </a:t>
            </a:r>
            <a:r>
              <a:rPr lang="en-US" sz="1800" dirty="0" err="1">
                <a:solidFill>
                  <a:schemeClr val="hlink"/>
                </a:solidFill>
              </a:rPr>
              <a:t>x</a:t>
            </a:r>
            <a:r>
              <a:rPr lang="en-US" sz="1800" dirty="0" err="1">
                <a:solidFill>
                  <a:srgbClr val="006600"/>
                </a:solidFill>
              </a:rPr>
              <a:t>y</a:t>
            </a:r>
            <a:r>
              <a:rPr lang="en-US" sz="1800" baseline="30000" dirty="0" err="1">
                <a:solidFill>
                  <a:srgbClr val="006600"/>
                </a:solidFill>
              </a:rPr>
              <a:t>k</a:t>
            </a:r>
            <a:r>
              <a:rPr lang="en-US" sz="1800" dirty="0" err="1">
                <a:solidFill>
                  <a:srgbClr val="993300"/>
                </a:solidFill>
              </a:rPr>
              <a:t>z</a:t>
            </a:r>
            <a:r>
              <a:rPr lang="en-US" sz="1800" dirty="0"/>
              <a:t> is also in L for all </a:t>
            </a:r>
            <a:r>
              <a:rPr lang="en-US" sz="1800" dirty="0">
                <a:ea typeface="ＭＳ Ｐゴシック" pitchFamily="28" charset="-128"/>
              </a:rPr>
              <a:t>k</a:t>
            </a:r>
            <a:r>
              <a:rPr lang="en-US" sz="1800" dirty="0"/>
              <a:t>≥0 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Case k=0: 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#zeros 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0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	= 	#zeros (</a:t>
            </a:r>
            <a:r>
              <a:rPr lang="en-US" sz="1400" dirty="0" err="1">
                <a:solidFill>
                  <a:schemeClr val="hlink"/>
                </a:solidFill>
              </a:rPr>
              <a:t>x</a:t>
            </a:r>
            <a:r>
              <a:rPr lang="en-US" sz="1400" dirty="0" err="1">
                <a:solidFill>
                  <a:srgbClr val="006600"/>
                </a:solidFill>
              </a:rPr>
              <a:t>y</a:t>
            </a:r>
            <a:r>
              <a:rPr lang="en-US" sz="1400" dirty="0" err="1">
                <a:solidFill>
                  <a:srgbClr val="993300"/>
                </a:solidFill>
              </a:rPr>
              <a:t>z</a:t>
            </a:r>
            <a:r>
              <a:rPr lang="en-US" sz="1400" dirty="0"/>
              <a:t>) - #zeros (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dirty="0"/>
              <a:t>)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                 N</a:t>
            </a:r>
            <a:r>
              <a:rPr lang="en-US" sz="1400" baseline="30000" dirty="0"/>
              <a:t>2</a:t>
            </a:r>
            <a:r>
              <a:rPr lang="en-US" sz="1400" dirty="0"/>
              <a:t> – N    ≤     #zeros 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0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   ≤   N</a:t>
            </a:r>
            <a:r>
              <a:rPr lang="en-US" sz="1400" baseline="30000" dirty="0"/>
              <a:t>2</a:t>
            </a:r>
            <a:r>
              <a:rPr lang="en-US" sz="1400" dirty="0"/>
              <a:t> - 1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b="1" dirty="0"/>
              <a:t>(N-1)</a:t>
            </a:r>
            <a:r>
              <a:rPr lang="en-US" sz="1400" b="1" baseline="30000" dirty="0"/>
              <a:t>2</a:t>
            </a:r>
            <a:r>
              <a:rPr lang="en-US" sz="1400" dirty="0"/>
              <a:t>   &lt;   N</a:t>
            </a:r>
            <a:r>
              <a:rPr lang="en-US" sz="1400" baseline="30000" dirty="0"/>
              <a:t>2</a:t>
            </a:r>
            <a:r>
              <a:rPr lang="en-US" sz="1400" dirty="0"/>
              <a:t> - N   ≤    #zeros 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0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    ≤    N</a:t>
            </a:r>
            <a:r>
              <a:rPr lang="en-US" sz="1400" baseline="30000" dirty="0"/>
              <a:t>2</a:t>
            </a:r>
            <a:r>
              <a:rPr lang="en-US" sz="1400" dirty="0"/>
              <a:t> - 1   &lt;   </a:t>
            </a:r>
            <a:r>
              <a:rPr lang="en-US" sz="1400" b="1" dirty="0"/>
              <a:t>N</a:t>
            </a:r>
            <a:r>
              <a:rPr lang="en-US" sz="1400" b="1" baseline="30000" dirty="0"/>
              <a:t>2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0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 </a:t>
            </a:r>
            <a:r>
              <a:rPr lang="en-US" sz="1400" dirty="0">
                <a:sym typeface="Symbol" pitchFamily="28" charset="2"/>
              </a:rPr>
              <a:t> </a:t>
            </a:r>
            <a:r>
              <a:rPr lang="en-US" sz="1400" dirty="0"/>
              <a:t> L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But the above will complete the proof ONLY IF N&gt;1. 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… (proof contd.. Next slide)</a:t>
            </a:r>
            <a:endParaRPr lang="en-US" sz="2200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0CDF95-7123-4939-968B-C70ED084A09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 3: Pumping Lemma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(proof </a:t>
            </a:r>
            <a:r>
              <a:rPr lang="en-US" sz="1800" dirty="0" err="1"/>
              <a:t>contd</a:t>
            </a:r>
            <a:r>
              <a:rPr lang="en-US" sz="1800" dirty="0"/>
              <a:t>…)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If the adversary pick N=1, then </a:t>
            </a:r>
            <a:r>
              <a:rPr lang="en-US" sz="1400" b="1" dirty="0"/>
              <a:t>(N-1)</a:t>
            </a:r>
            <a:r>
              <a:rPr lang="en-US" sz="1400" b="1" baseline="30000" dirty="0"/>
              <a:t>2</a:t>
            </a:r>
            <a:r>
              <a:rPr lang="en-US" sz="1400" dirty="0"/>
              <a:t>   </a:t>
            </a:r>
            <a:r>
              <a:rPr lang="en-US" sz="1400" dirty="0">
                <a:solidFill>
                  <a:srgbClr val="FF0000"/>
                </a:solidFill>
              </a:rPr>
              <a:t>≤   </a:t>
            </a:r>
            <a:r>
              <a:rPr lang="en-US" sz="1400" dirty="0"/>
              <a:t>N</a:t>
            </a:r>
            <a:r>
              <a:rPr lang="en-US" sz="1400" baseline="30000" dirty="0"/>
              <a:t>2</a:t>
            </a:r>
            <a:r>
              <a:rPr lang="en-US" sz="1400" dirty="0"/>
              <a:t> – N, and therefore the #zeros(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0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could end up being a perfect square!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This means that pumping down (i.e., setting k=0) is not giving us the proof!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So lets try pumping up next…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800" dirty="0"/>
              <a:t>Case k=2: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#zeros 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2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	=   #zeros (</a:t>
            </a:r>
            <a:r>
              <a:rPr lang="en-US" sz="1400" dirty="0" err="1">
                <a:solidFill>
                  <a:schemeClr val="hlink"/>
                </a:solidFill>
              </a:rPr>
              <a:t>x</a:t>
            </a:r>
            <a:r>
              <a:rPr lang="en-US" sz="1400" dirty="0" err="1">
                <a:solidFill>
                  <a:srgbClr val="006600"/>
                </a:solidFill>
              </a:rPr>
              <a:t>y</a:t>
            </a:r>
            <a:r>
              <a:rPr lang="en-US" sz="1400" dirty="0" err="1">
                <a:solidFill>
                  <a:srgbClr val="993300"/>
                </a:solidFill>
              </a:rPr>
              <a:t>z</a:t>
            </a:r>
            <a:r>
              <a:rPr lang="en-US" sz="1400" dirty="0"/>
              <a:t>) +  #zeros (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dirty="0"/>
              <a:t>)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                 N</a:t>
            </a:r>
            <a:r>
              <a:rPr lang="en-US" sz="1400" baseline="30000" dirty="0"/>
              <a:t>2</a:t>
            </a:r>
            <a:r>
              <a:rPr lang="en-US" sz="1400" dirty="0"/>
              <a:t> + 1    ≤     #zeros 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2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   ≤   N</a:t>
            </a:r>
            <a:r>
              <a:rPr lang="en-US" sz="1400" baseline="30000" dirty="0"/>
              <a:t>2</a:t>
            </a:r>
            <a:r>
              <a:rPr lang="en-US" sz="1400" dirty="0"/>
              <a:t> + N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b="1" dirty="0"/>
              <a:t>N</a:t>
            </a:r>
            <a:r>
              <a:rPr lang="en-US" sz="1400" b="1" baseline="30000" dirty="0"/>
              <a:t>2</a:t>
            </a:r>
            <a:r>
              <a:rPr lang="en-US" sz="1400" dirty="0"/>
              <a:t>   &lt;   N</a:t>
            </a:r>
            <a:r>
              <a:rPr lang="en-US" sz="1400" baseline="30000" dirty="0"/>
              <a:t>2</a:t>
            </a:r>
            <a:r>
              <a:rPr lang="en-US" sz="1400" dirty="0"/>
              <a:t> + 1 ≤    #zeros (</a:t>
            </a: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2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)     ≤    N</a:t>
            </a:r>
            <a:r>
              <a:rPr lang="en-US" sz="1400" baseline="30000" dirty="0"/>
              <a:t>2</a:t>
            </a:r>
            <a:r>
              <a:rPr lang="en-US" sz="1400" dirty="0"/>
              <a:t> + N   &lt;   (</a:t>
            </a:r>
            <a:r>
              <a:rPr lang="en-US" sz="1400" b="1" dirty="0"/>
              <a:t>N+1)</a:t>
            </a:r>
            <a:r>
              <a:rPr lang="en-US" sz="1400" b="1" baseline="30000" dirty="0"/>
              <a:t>2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>
                <a:solidFill>
                  <a:schemeClr val="hlink"/>
                </a:solidFill>
              </a:rPr>
              <a:t>x</a:t>
            </a:r>
            <a:r>
              <a:rPr lang="en-US" sz="1400" dirty="0">
                <a:solidFill>
                  <a:srgbClr val="006600"/>
                </a:solidFill>
              </a:rPr>
              <a:t>y</a:t>
            </a:r>
            <a:r>
              <a:rPr lang="en-US" sz="1400" baseline="30000" dirty="0">
                <a:solidFill>
                  <a:srgbClr val="006600"/>
                </a:solidFill>
              </a:rPr>
              <a:t>2</a:t>
            </a:r>
            <a:r>
              <a:rPr lang="en-US" sz="1400" dirty="0">
                <a:solidFill>
                  <a:srgbClr val="993300"/>
                </a:solidFill>
              </a:rPr>
              <a:t>z</a:t>
            </a:r>
            <a:r>
              <a:rPr lang="en-US" sz="1400" dirty="0"/>
              <a:t> </a:t>
            </a:r>
            <a:r>
              <a:rPr lang="en-US" sz="1400" dirty="0">
                <a:sym typeface="Symbol" pitchFamily="28" charset="2"/>
              </a:rPr>
              <a:t> </a:t>
            </a:r>
            <a:r>
              <a:rPr lang="en-US" sz="1400" dirty="0"/>
              <a:t> L</a:t>
            </a:r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endParaRPr lang="en-US" sz="1400" dirty="0"/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endParaRPr lang="en-US" sz="1400" dirty="0"/>
          </a:p>
          <a:p>
            <a:pPr lvl="2"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1400" dirty="0"/>
              <a:t>(Notice that the above should hold for all possible N values of N&gt;0. Therefore, this completes the proof.)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Char char="Ø"/>
            </a:pPr>
            <a:endParaRPr lang="en-US" sz="2200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876800" y="4267200"/>
            <a:ext cx="304800" cy="381000"/>
            <a:chOff x="3072" y="3840"/>
            <a:chExt cx="192" cy="240"/>
          </a:xfrm>
        </p:grpSpPr>
        <p:grpSp>
          <p:nvGrpSpPr>
            <p:cNvPr id="21510" name="Group 5"/>
            <p:cNvGrpSpPr>
              <a:grpSpLocks/>
            </p:cNvGrpSpPr>
            <p:nvPr/>
          </p:nvGrpSpPr>
          <p:grpSpPr bwMode="auto">
            <a:xfrm>
              <a:off x="3120" y="3840"/>
              <a:ext cx="96" cy="240"/>
              <a:chOff x="3120" y="3840"/>
              <a:chExt cx="96" cy="240"/>
            </a:xfrm>
          </p:grpSpPr>
          <p:sp>
            <p:nvSpPr>
              <p:cNvPr id="21512" name="Line 6"/>
              <p:cNvSpPr>
                <a:spLocks noChangeShapeType="1"/>
              </p:cNvSpPr>
              <p:nvPr/>
            </p:nvSpPr>
            <p:spPr bwMode="auto">
              <a:xfrm flipH="1">
                <a:off x="3120" y="3840"/>
                <a:ext cx="48" cy="96"/>
              </a:xfrm>
              <a:prstGeom prst="line">
                <a:avLst/>
              </a:prstGeom>
              <a:noFill/>
              <a:ln w="222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3" name="Line 7"/>
              <p:cNvSpPr>
                <a:spLocks noChangeShapeType="1"/>
              </p:cNvSpPr>
              <p:nvPr/>
            </p:nvSpPr>
            <p:spPr bwMode="auto">
              <a:xfrm>
                <a:off x="3120" y="3936"/>
                <a:ext cx="96" cy="48"/>
              </a:xfrm>
              <a:prstGeom prst="line">
                <a:avLst/>
              </a:prstGeom>
              <a:noFill/>
              <a:ln w="222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4" name="Line 8"/>
              <p:cNvSpPr>
                <a:spLocks noChangeShapeType="1"/>
              </p:cNvSpPr>
              <p:nvPr/>
            </p:nvSpPr>
            <p:spPr bwMode="auto">
              <a:xfrm flipH="1">
                <a:off x="3120" y="3984"/>
                <a:ext cx="96" cy="96"/>
              </a:xfrm>
              <a:prstGeom prst="line">
                <a:avLst/>
              </a:prstGeom>
              <a:noFill/>
              <a:ln w="22225">
                <a:solidFill>
                  <a:schemeClr val="hlink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11" name="Line 9"/>
            <p:cNvSpPr>
              <a:spLocks noChangeShapeType="1"/>
            </p:cNvSpPr>
            <p:nvPr/>
          </p:nvSpPr>
          <p:spPr bwMode="auto">
            <a:xfrm>
              <a:off x="3072" y="3936"/>
              <a:ext cx="19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F8E39D6F-3623-B320-2D71-4AE3F8CF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b="1">
                <a:solidFill>
                  <a:srgbClr val="FF0000"/>
                </a:solidFill>
              </a:rPr>
            </a:br>
            <a:r>
              <a:rPr lang="en-US" altLang="en-US" b="1">
                <a:solidFill>
                  <a:srgbClr val="FF0000"/>
                </a:solidFill>
              </a:rPr>
              <a:t>Practice Question</a:t>
            </a:r>
          </a:p>
        </p:txBody>
      </p:sp>
      <p:pic>
        <p:nvPicPr>
          <p:cNvPr id="31747" name="Picture 5">
            <a:extLst>
              <a:ext uri="{FF2B5EF4-FFF2-40B4-BE49-F238E27FC236}">
                <a16:creationId xmlns:a16="http://schemas.microsoft.com/office/drawing/2014/main" id="{656CD4E1-AA0D-8075-01D0-BF509F4FD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6781800" cy="455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11E79AED-25C3-CCE5-4C19-9ABB8D5FB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393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996950"/>
            <a:ext cx="7856538" cy="359568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8C951425-842E-628A-60B7-C8349BE4B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4" y="609600"/>
            <a:ext cx="7234237" cy="546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3B81DBBA-5007-1186-DC8E-D1D27B9B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>
                <a:solidFill>
                  <a:srgbClr val="FF0000"/>
                </a:solidFill>
              </a:rPr>
              <a:t>POLLING QUESTIONS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61778345-AF03-FDFC-8AE1-0B603AED3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28801"/>
            <a:ext cx="8229600" cy="42973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1. While applying Pumping lemma over a language, we consider a string w that belong to L and fragment it into _________ parts.</a:t>
            </a:r>
            <a:br>
              <a:rPr lang="en-US" altLang="en-US"/>
            </a:br>
            <a:r>
              <a:rPr lang="en-US" altLang="en-US"/>
              <a:t>a) 2</a:t>
            </a:r>
            <a:br>
              <a:rPr lang="en-US" altLang="en-US"/>
            </a:br>
            <a:r>
              <a:rPr lang="en-US" altLang="en-US"/>
              <a:t>b) 5</a:t>
            </a:r>
            <a:br>
              <a:rPr lang="en-US" altLang="en-US"/>
            </a:br>
            <a:r>
              <a:rPr lang="en-US" altLang="en-US"/>
              <a:t>c) 3</a:t>
            </a:r>
            <a:br>
              <a:rPr lang="en-US" altLang="en-US"/>
            </a:br>
            <a:r>
              <a:rPr lang="en-US" altLang="en-US"/>
              <a:t>d) 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9F06C56C-58AF-FBA4-4CCB-E6D6FD16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9704A5F6-ED3F-88B8-6E2D-6FFDABE1A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2. If we select a string w such that w∈L, and w=xyz. Which of the following portions cannot be an empty string?</a:t>
            </a:r>
            <a:br>
              <a:rPr lang="en-US" altLang="en-US"/>
            </a:br>
            <a:r>
              <a:rPr lang="en-US" altLang="en-US"/>
              <a:t>a) x</a:t>
            </a:r>
            <a:br>
              <a:rPr lang="en-US" altLang="en-US"/>
            </a:br>
            <a:r>
              <a:rPr lang="en-US" altLang="en-US"/>
              <a:t>b) y</a:t>
            </a:r>
            <a:br>
              <a:rPr lang="en-US" altLang="en-US"/>
            </a:br>
            <a:r>
              <a:rPr lang="en-US" altLang="en-US"/>
              <a:t>c) z</a:t>
            </a:r>
            <a:br>
              <a:rPr lang="en-US" altLang="en-US"/>
            </a:br>
            <a:r>
              <a:rPr lang="en-US" altLang="en-US"/>
              <a:t>d) all of the mentioned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5C4949D3-C273-7C98-EABD-C97EF203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3CF6D4D2-0B85-11A2-FA50-B57E50FE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/>
              <a:t>3. Answer in accordance to the third and last statement in pumping lemma:</a:t>
            </a:r>
            <a:br>
              <a:rPr lang="en-US" altLang="en-US"/>
            </a:br>
            <a:r>
              <a:rPr lang="en-US" altLang="en-US"/>
              <a:t>For all _______ xy</a:t>
            </a:r>
            <a:r>
              <a:rPr lang="en-US" altLang="en-US" baseline="30000"/>
              <a:t>i</a:t>
            </a:r>
            <a:r>
              <a:rPr lang="en-US" altLang="en-US"/>
              <a:t>z ∈L</a:t>
            </a:r>
            <a:br>
              <a:rPr lang="en-US" altLang="en-US"/>
            </a:br>
            <a:r>
              <a:rPr lang="en-US" altLang="en-US"/>
              <a:t>a) i&gt;0</a:t>
            </a:r>
            <a:br>
              <a:rPr lang="en-US" altLang="en-US"/>
            </a:br>
            <a:r>
              <a:rPr lang="en-US" altLang="en-US"/>
              <a:t>b) i&lt;0</a:t>
            </a:r>
            <a:br>
              <a:rPr lang="en-US" altLang="en-US"/>
            </a:br>
            <a:r>
              <a:rPr lang="en-US" altLang="en-US"/>
              <a:t>c) i&lt;=0</a:t>
            </a:r>
            <a:br>
              <a:rPr lang="en-US" altLang="en-US"/>
            </a:br>
            <a:r>
              <a:rPr lang="en-US" altLang="en-US"/>
              <a:t>d) i&gt;=0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1681</Words>
  <Application>Microsoft Office PowerPoint</Application>
  <PresentationFormat>Widescreen</PresentationFormat>
  <Paragraphs>169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Office Theme</vt:lpstr>
      <vt:lpstr>Pumping Lemma</vt:lpstr>
      <vt:lpstr>Some languages are not regular</vt:lpstr>
      <vt:lpstr>How to prove languages are not regular?</vt:lpstr>
      <vt:lpstr>Pumping Lemma For Regular Languages</vt:lpstr>
      <vt:lpstr>Formal Definition</vt:lpstr>
      <vt:lpstr>PowerPoint Presentation</vt:lpstr>
      <vt:lpstr>Conclusion</vt:lpstr>
      <vt:lpstr>The Purpose of the Pumping Lemma for RL</vt:lpstr>
      <vt:lpstr>How to use the pumping lemma? </vt:lpstr>
      <vt:lpstr>How to use the pumping lemma? (The Steps)</vt:lpstr>
      <vt:lpstr>Example of using the Pumping Lemma to prove that a language is not regular</vt:lpstr>
      <vt:lpstr>Proof…  </vt:lpstr>
      <vt:lpstr>Exercise 2</vt:lpstr>
      <vt:lpstr>Example 3: Pumping Lemma</vt:lpstr>
      <vt:lpstr>Example 3: Pumping Lemma</vt:lpstr>
      <vt:lpstr> Practice Question</vt:lpstr>
      <vt:lpstr>PowerPoint Presentation</vt:lpstr>
      <vt:lpstr>PowerPoint Presentation</vt:lpstr>
      <vt:lpstr>POLLING QUESTIONS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Pumping Lemma</dc:title>
  <dc:creator>Simranjit Singh</dc:creator>
  <cp:lastModifiedBy>Rajnish Chaturvedi</cp:lastModifiedBy>
  <cp:revision>5</cp:revision>
  <dcterms:created xsi:type="dcterms:W3CDTF">2020-09-16T02:07:20Z</dcterms:created>
  <dcterms:modified xsi:type="dcterms:W3CDTF">2025-09-16T09:07:58Z</dcterms:modified>
</cp:coreProperties>
</file>