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432" r:id="rId2"/>
    <p:sldId id="433" r:id="rId3"/>
    <p:sldId id="434" r:id="rId4"/>
    <p:sldId id="435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40" d="100"/>
          <a:sy n="40" d="100"/>
        </p:scale>
        <p:origin x="60" y="5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FEC1202-D645-456D-9DFA-3BA16BC980FF}" type="datetimeFigureOut">
              <a:rPr lang="en-IN" smtClean="0"/>
              <a:t>25-07-2025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24F77CC-E4A0-4ED2-90D6-0E1C6720898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108379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A1066D-B261-FAAC-26EF-5DAE2E52607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0D7906E-C085-B7AC-3BDE-C51802AD5B0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3C18107-8AC1-5DA0-A6C6-2318E5BF62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581248-F1B7-495B-ADB0-D52E6FB7C94F}" type="datetimeFigureOut">
              <a:rPr lang="en-IN" smtClean="0"/>
              <a:t>25-07-2025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33BC5B-198C-1872-3BCB-7256D60F30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668E12-4047-E0E8-B4E9-942D9E83EA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15842D-3799-4160-98DA-C1C5181CFAB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393261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86AD86-9810-DB82-2FA3-439122257B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6BE7F5-2EA0-922D-4B11-B80B94CD73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56518C9-B95D-4171-F387-AC7D2B3288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581248-F1B7-495B-ADB0-D52E6FB7C94F}" type="datetimeFigureOut">
              <a:rPr lang="en-IN" smtClean="0"/>
              <a:t>25-07-2025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647994-D891-48B8-7CDF-70161F8A23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EE80C94-EF61-9FDB-09EA-94323A24A9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15842D-3799-4160-98DA-C1C5181CFAB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640000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C1ED3B-A81E-3564-5A79-F8629F6A63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317596F-7C39-097A-706F-033F0D2A18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0AA907-8927-B879-1C58-1BF89E687E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581248-F1B7-495B-ADB0-D52E6FB7C94F}" type="datetimeFigureOut">
              <a:rPr lang="en-IN" smtClean="0"/>
              <a:t>25-07-2025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7F86FF-EA0C-7126-DC92-5033916363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1A91F3-8AD3-7E5D-DE17-CAB10ED432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15842D-3799-4160-98DA-C1C5181CFAB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95472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FC92D9-B981-7858-0533-F1271FBFD7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3E9910-BEF0-FE0D-419A-BBE36AE1780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AA27990-7F77-85B6-2598-339E018559F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FAB1BE4-F80F-3B1A-A797-BA7F2AF303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581248-F1B7-495B-ADB0-D52E6FB7C94F}" type="datetimeFigureOut">
              <a:rPr lang="en-IN" smtClean="0"/>
              <a:t>25-07-2025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30CC004-8505-9DB6-B310-745D3C9526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3476427-D9BE-6A7E-9059-CA7D36D12F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15842D-3799-4160-98DA-C1C5181CFAB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963003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B4CE1C-E29B-E123-622D-4ADCF23C96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3F18A8D-DCD0-7C22-25AA-DA29A479F8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A8AB34D-FAA1-8EAF-8CE1-AE58D550BAA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3DE3FD6-F00E-CCE7-153B-1761B6947A8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B488B26-FB5B-8B98-C1AD-2C85E771DC7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171B71E-4D53-4418-64D3-89E0DA0975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581248-F1B7-495B-ADB0-D52E6FB7C94F}" type="datetimeFigureOut">
              <a:rPr lang="en-IN" smtClean="0"/>
              <a:t>25-07-2025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732EB49-5BEC-E2DA-E70F-71BD16D3BF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481E548-E5A5-ED78-093E-6FBE505FEA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15842D-3799-4160-98DA-C1C5181CFAB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030926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FD0812-D9A6-6D46-8F55-ABDFBAD7AD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DC783D1-ABB9-F6B7-1FB3-4A7CD4A383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581248-F1B7-495B-ADB0-D52E6FB7C94F}" type="datetimeFigureOut">
              <a:rPr lang="en-IN" smtClean="0"/>
              <a:t>25-07-2025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78B96E6-9988-6BAD-1FA1-2EB645D209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D7B05BD-E3F5-D93F-A636-8EAA79A3E0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15842D-3799-4160-98DA-C1C5181CFAB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052499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13FD5E4-D3B0-98D1-388E-C153A3F4CF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581248-F1B7-495B-ADB0-D52E6FB7C94F}" type="datetimeFigureOut">
              <a:rPr lang="en-IN" smtClean="0"/>
              <a:t>25-07-2025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18EFD9F-893D-227D-AFEF-ADA26B6164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AB94A2B-59B6-9EB2-6A18-BE74B5BFC5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15842D-3799-4160-98DA-C1C5181CFAB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837495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0E361C-4B26-CBE5-DCB7-0AF218FD3A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814DB4-B529-CE59-DC65-3E6C184F11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D663137-15B0-8C93-52CF-13377176B2B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C9C8649-CDA6-AF2A-BC34-03F94EC21B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581248-F1B7-495B-ADB0-D52E6FB7C94F}" type="datetimeFigureOut">
              <a:rPr lang="en-IN" smtClean="0"/>
              <a:t>25-07-2025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227BD0E-5CCD-AE14-8B2D-681FE6CDD3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5E803E2-66B1-E729-01C7-58C8DED7A8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15842D-3799-4160-98DA-C1C5181CFAB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938984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AC45D8-480B-0B96-3C28-CF8EA964B2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BD61EA0-11A0-6FC3-512C-D3D74ED437D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4468463-E52F-4176-6C20-F783CAC99EF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B753BD4-F2E5-AE2D-DFB0-906A1A66DD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581248-F1B7-495B-ADB0-D52E6FB7C94F}" type="datetimeFigureOut">
              <a:rPr lang="en-IN" smtClean="0"/>
              <a:t>25-07-2025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20ADC6F-2D5E-ED00-6EB6-E401318D28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BED2DD2-203A-2C0C-A706-B948A25A5B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15842D-3799-4160-98DA-C1C5181CFAB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660490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AFBFE4-0076-57E0-5D27-09EAE11244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0D9536D-FACC-7814-413A-D99BB124F55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68FABB-58A9-F72E-1EA0-C20C2684F1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581248-F1B7-495B-ADB0-D52E6FB7C94F}" type="datetimeFigureOut">
              <a:rPr lang="en-IN" smtClean="0"/>
              <a:t>25-07-2025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412569-29F7-E3CB-1D82-21A282C07A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7EC488-6A5D-A165-F7D2-0BD5678C12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15842D-3799-4160-98DA-C1C5181CFAB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140493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AEC3869-FA04-11F6-1698-910811D1BD5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0C1175D-0AFD-AAD1-67FC-A1483FC03E1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87F4E2-453B-0B32-F86C-DFA318274F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581248-F1B7-495B-ADB0-D52E6FB7C94F}" type="datetimeFigureOut">
              <a:rPr lang="en-IN" smtClean="0"/>
              <a:t>25-07-2025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1F85F2-E671-9E50-C4B4-D5A1BB971F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0D09E3A-EC9B-2019-6EBE-FBFD83D01D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15842D-3799-4160-98DA-C1C5181CFAB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253448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D460AD3-143E-F3F6-EE05-579D2D79B3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0453649-1FDC-E59C-4C9A-D6949C181B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D44299-7F34-9CAC-9BDF-B37828FFD78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581248-F1B7-495B-ADB0-D52E6FB7C94F}" type="datetimeFigureOut">
              <a:rPr lang="en-IN" smtClean="0"/>
              <a:t>25-07-2025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55E0B4-03DC-1EB0-4208-C18E05C2867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7A9AB5-2D9A-7CB3-96C4-52DBFD84C4D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15842D-3799-4160-98DA-C1C5181CFAB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564878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en-US" sz="2000" b="1" dirty="0">
                <a:solidFill>
                  <a:srgbClr val="000000"/>
                </a:solidFill>
              </a:rPr>
              <a:t>Algorithm for conversion</a:t>
            </a:r>
          </a:p>
          <a:p>
            <a:pPr marL="0" indent="0" algn="just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endParaRPr lang="en-US" altLang="en-US" sz="2000" b="1" dirty="0">
              <a:solidFill>
                <a:srgbClr val="000000"/>
              </a:solidFill>
            </a:endParaRPr>
          </a:p>
          <a:p>
            <a:pPr marL="0" indent="0" algn="just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en-US" sz="1800" dirty="0">
                <a:solidFill>
                  <a:srgbClr val="000000"/>
                </a:solidFill>
              </a:rPr>
              <a:t>The algorithm to convert the finite automata (FA) to the right linear grammar is as follows −</a:t>
            </a:r>
          </a:p>
          <a:p>
            <a:pPr marL="0" indent="0" algn="just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endParaRPr lang="en-US" altLang="en-US" sz="1800" dirty="0"/>
          </a:p>
          <a:p>
            <a:pPr marL="0" indent="0" algn="just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en-US" sz="1800" dirty="0">
                <a:solidFill>
                  <a:srgbClr val="000000"/>
                </a:solidFill>
              </a:rPr>
              <a:t>Step 1 − Begin the process from the start state.</a:t>
            </a:r>
            <a:endParaRPr lang="en-US" altLang="en-US" sz="1800" dirty="0"/>
          </a:p>
          <a:p>
            <a:pPr marL="0" indent="0" algn="just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en-US" sz="1800" dirty="0">
                <a:solidFill>
                  <a:srgbClr val="000000"/>
                </a:solidFill>
              </a:rPr>
              <a:t>Step 2 − Repeat the process for each state.</a:t>
            </a:r>
            <a:endParaRPr lang="en-US" altLang="en-US" sz="1800" dirty="0"/>
          </a:p>
          <a:p>
            <a:pPr marL="0" indent="0" algn="just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en-US" sz="1800" dirty="0">
                <a:solidFill>
                  <a:srgbClr val="000000"/>
                </a:solidFill>
              </a:rPr>
              <a:t>Step 3 − Write the production as the output followed by the state on which the transition is going.</a:t>
            </a:r>
            <a:endParaRPr lang="en-US" altLang="en-US" sz="1800" dirty="0"/>
          </a:p>
          <a:p>
            <a:pPr marL="0" indent="0" algn="just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en-US" sz="1800" dirty="0">
                <a:solidFill>
                  <a:srgbClr val="000000"/>
                </a:solidFill>
              </a:rPr>
              <a:t>Step 4 − And at last, add € (epsilon) to end the derivation.</a:t>
            </a:r>
          </a:p>
          <a:p>
            <a:pPr marL="0" indent="0" algn="just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endParaRPr lang="en-US" altLang="en-US" sz="1800" dirty="0">
              <a:solidFill>
                <a:srgbClr val="000000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6FCA3A-3D77-4373-8FB5-816B17CCF4B4}" type="datetime1">
              <a:rPr lang="en-US" smtClean="0"/>
              <a:t>7/25/2025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</a:t>
            </a:fld>
            <a:endParaRPr lang="en-US"/>
          </a:p>
        </p:txBody>
      </p:sp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838201" y="90101"/>
            <a:ext cx="65" cy="276999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 dirty="0"/>
          </a:p>
        </p:txBody>
      </p:sp>
      <p:sp>
        <p:nvSpPr>
          <p:cNvPr id="8" name="AutoShape 2" descr="$\sum_   "/>
          <p:cNvSpPr>
            <a:spLocks noChangeAspect="1" noChangeArrowheads="1"/>
          </p:cNvSpPr>
          <p:nvPr/>
        </p:nvSpPr>
        <p:spPr bwMode="auto">
          <a:xfrm>
            <a:off x="5851525" y="106364"/>
            <a:ext cx="247650" cy="257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AutoShape 3" descr="$\epsilon_   "/>
          <p:cNvSpPr>
            <a:spLocks noChangeAspect="1" noChangeArrowheads="1"/>
          </p:cNvSpPr>
          <p:nvPr/>
        </p:nvSpPr>
        <p:spPr bwMode="auto">
          <a:xfrm>
            <a:off x="7978776" y="106363"/>
            <a:ext cx="85725" cy="114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Title 1"/>
          <p:cNvSpPr txBox="1">
            <a:spLocks noGrp="1"/>
          </p:cNvSpPr>
          <p:nvPr>
            <p:ph type="title"/>
          </p:nvPr>
        </p:nvSpPr>
        <p:spPr>
          <a:xfrm>
            <a:off x="2590800" y="325238"/>
            <a:ext cx="8237220" cy="715962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/>
          <a:p>
            <a:r>
              <a:rPr lang="en-US" sz="2400" dirty="0">
                <a:solidFill>
                  <a:schemeClr val="tx1"/>
                </a:solidFill>
                <a:latin typeface="+mj-lt"/>
              </a:rPr>
              <a:t>Conversion of regular FA into Regular Grammar</a:t>
            </a:r>
          </a:p>
        </p:txBody>
      </p:sp>
      <p:sp>
        <p:nvSpPr>
          <p:cNvPr id="12" name="Rectangle 4"/>
          <p:cNvSpPr>
            <a:spLocks noChangeArrowheads="1"/>
          </p:cNvSpPr>
          <p:nvPr/>
        </p:nvSpPr>
        <p:spPr bwMode="auto">
          <a:xfrm>
            <a:off x="838201" y="58051"/>
            <a:ext cx="65" cy="3410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63480" numCol="1" anchor="ctr" anchorCtr="0" compatLnSpc="1">
            <a:prstTxWarp prst="textNoShape">
              <a:avLst/>
            </a:prstTxWarp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dirty="0">
              <a:latin typeface="Arial" panose="020B0604020202020204" pitchFamily="34" charset="0"/>
            </a:endParaRPr>
          </a:p>
        </p:txBody>
      </p:sp>
      <p:sp>
        <p:nvSpPr>
          <p:cNvPr id="13" name="Rectangle 5"/>
          <p:cNvSpPr>
            <a:spLocks noChangeArrowheads="1"/>
          </p:cNvSpPr>
          <p:nvPr/>
        </p:nvSpPr>
        <p:spPr bwMode="auto">
          <a:xfrm>
            <a:off x="838201" y="58051"/>
            <a:ext cx="65" cy="3410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63480" numCol="1" anchor="ctr" anchorCtr="0" compatLnSpc="1">
            <a:prstTxWarp prst="textNoShape">
              <a:avLst/>
            </a:prstTxWarp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dirty="0">
              <a:latin typeface="Arial" panose="020B0604020202020204" pitchFamily="34" charset="0"/>
            </a:endParaRPr>
          </a:p>
        </p:txBody>
      </p:sp>
      <p:sp>
        <p:nvSpPr>
          <p:cNvPr id="14" name="Rectangle 6"/>
          <p:cNvSpPr>
            <a:spLocks noChangeArrowheads="1"/>
          </p:cNvSpPr>
          <p:nvPr/>
        </p:nvSpPr>
        <p:spPr bwMode="auto">
          <a:xfrm>
            <a:off x="838201" y="136267"/>
            <a:ext cx="65" cy="184666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 sz="1200" dirty="0">
              <a:solidFill>
                <a:srgbClr val="273239"/>
              </a:solidFill>
              <a:latin typeface="Consolas" panose="020B0609020204030204" pitchFamily="49" charset="0"/>
            </a:endParaRPr>
          </a:p>
        </p:txBody>
      </p:sp>
      <p:sp>
        <p:nvSpPr>
          <p:cNvPr id="15" name="AutoShape 7" descr="$\epsilon_"/>
          <p:cNvSpPr>
            <a:spLocks noChangeAspect="1" noChangeArrowheads="1"/>
          </p:cNvSpPr>
          <p:nvPr/>
        </p:nvSpPr>
        <p:spPr bwMode="auto">
          <a:xfrm>
            <a:off x="1427164" y="-858838"/>
            <a:ext cx="85725" cy="114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AutoShape 8" descr="$\epsilon_   "/>
          <p:cNvSpPr>
            <a:spLocks noChangeAspect="1" noChangeArrowheads="1"/>
          </p:cNvSpPr>
          <p:nvPr/>
        </p:nvSpPr>
        <p:spPr bwMode="auto">
          <a:xfrm>
            <a:off x="2082801" y="-676275"/>
            <a:ext cx="85725" cy="114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" name="AutoShape 9" descr="P^2"/>
          <p:cNvSpPr>
            <a:spLocks noChangeAspect="1" noChangeArrowheads="1"/>
          </p:cNvSpPr>
          <p:nvPr/>
        </p:nvSpPr>
        <p:spPr bwMode="auto">
          <a:xfrm>
            <a:off x="3446463" y="-128588"/>
            <a:ext cx="285750" cy="228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" name="AutoShape 10" descr="P^2"/>
          <p:cNvSpPr>
            <a:spLocks noChangeAspect="1" noChangeArrowheads="1"/>
          </p:cNvSpPr>
          <p:nvPr/>
        </p:nvSpPr>
        <p:spPr bwMode="auto">
          <a:xfrm>
            <a:off x="2773363" y="266700"/>
            <a:ext cx="285750" cy="22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" name="AutoShape 11" descr="P^2"/>
          <p:cNvSpPr>
            <a:spLocks noChangeAspect="1" noChangeArrowheads="1"/>
          </p:cNvSpPr>
          <p:nvPr/>
        </p:nvSpPr>
        <p:spPr bwMode="auto">
          <a:xfrm>
            <a:off x="4302125" y="266700"/>
            <a:ext cx="285750" cy="22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" name="AutoShape 12" descr="P^3"/>
          <p:cNvSpPr>
            <a:spLocks noChangeAspect="1" noChangeArrowheads="1"/>
          </p:cNvSpPr>
          <p:nvPr/>
        </p:nvSpPr>
        <p:spPr bwMode="auto">
          <a:xfrm>
            <a:off x="5073650" y="266700"/>
            <a:ext cx="285750" cy="22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" name="AutoShape 13" descr="P^2"/>
          <p:cNvSpPr>
            <a:spLocks noChangeAspect="1" noChangeArrowheads="1"/>
          </p:cNvSpPr>
          <p:nvPr/>
        </p:nvSpPr>
        <p:spPr bwMode="auto">
          <a:xfrm>
            <a:off x="7612063" y="266700"/>
            <a:ext cx="285750" cy="22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" name="AutoShape 14" descr="P^n"/>
          <p:cNvSpPr>
            <a:spLocks noChangeAspect="1" noChangeArrowheads="1"/>
          </p:cNvSpPr>
          <p:nvPr/>
        </p:nvSpPr>
        <p:spPr bwMode="auto">
          <a:xfrm>
            <a:off x="8804275" y="266701"/>
            <a:ext cx="304800" cy="180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" name="AutoShape 15" descr="P^{(n+1)}"/>
          <p:cNvSpPr>
            <a:spLocks noChangeAspect="1" noChangeArrowheads="1"/>
          </p:cNvSpPr>
          <p:nvPr/>
        </p:nvSpPr>
        <p:spPr bwMode="auto">
          <a:xfrm>
            <a:off x="9553575" y="266701"/>
            <a:ext cx="685800" cy="238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" name="AutoShape 16" descr="P^2"/>
          <p:cNvSpPr>
            <a:spLocks noChangeAspect="1" noChangeArrowheads="1"/>
          </p:cNvSpPr>
          <p:nvPr/>
        </p:nvSpPr>
        <p:spPr bwMode="auto">
          <a:xfrm>
            <a:off x="2100263" y="677863"/>
            <a:ext cx="285750" cy="22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" name="AutoShape 17" descr="P^n"/>
          <p:cNvSpPr>
            <a:spLocks noChangeAspect="1" noChangeArrowheads="1"/>
          </p:cNvSpPr>
          <p:nvPr/>
        </p:nvSpPr>
        <p:spPr bwMode="auto">
          <a:xfrm>
            <a:off x="3292475" y="677864"/>
            <a:ext cx="304800" cy="180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" name="AutoShape 18" descr="P^{(n+1)}"/>
          <p:cNvSpPr>
            <a:spLocks noChangeAspect="1" noChangeArrowheads="1"/>
          </p:cNvSpPr>
          <p:nvPr/>
        </p:nvSpPr>
        <p:spPr bwMode="auto">
          <a:xfrm>
            <a:off x="4210050" y="677864"/>
            <a:ext cx="685800" cy="238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" name="AutoShape 19" descr="$\epsilon_"/>
          <p:cNvSpPr>
            <a:spLocks noChangeAspect="1" noChangeArrowheads="1"/>
          </p:cNvSpPr>
          <p:nvPr/>
        </p:nvSpPr>
        <p:spPr bwMode="auto">
          <a:xfrm>
            <a:off x="1427164" y="1089025"/>
            <a:ext cx="85725" cy="114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8" name="AutoShape 20" descr="P^2"/>
          <p:cNvSpPr>
            <a:spLocks noChangeAspect="1" noChangeArrowheads="1"/>
          </p:cNvSpPr>
          <p:nvPr/>
        </p:nvSpPr>
        <p:spPr bwMode="auto">
          <a:xfrm>
            <a:off x="2233613" y="1089025"/>
            <a:ext cx="285750" cy="22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" name="AutoShape 21" descr="P^n"/>
          <p:cNvSpPr>
            <a:spLocks noChangeAspect="1" noChangeArrowheads="1"/>
          </p:cNvSpPr>
          <p:nvPr/>
        </p:nvSpPr>
        <p:spPr bwMode="auto">
          <a:xfrm>
            <a:off x="3341688" y="1089026"/>
            <a:ext cx="304800" cy="180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" name="AutoShape 22" descr="P^{(n+1)}"/>
          <p:cNvSpPr>
            <a:spLocks noChangeAspect="1" noChangeArrowheads="1"/>
          </p:cNvSpPr>
          <p:nvPr/>
        </p:nvSpPr>
        <p:spPr bwMode="auto">
          <a:xfrm>
            <a:off x="4175125" y="1089026"/>
            <a:ext cx="685800" cy="238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" name="AutoShape 23" descr="$\epsilon_"/>
          <p:cNvSpPr>
            <a:spLocks noChangeAspect="1" noChangeArrowheads="1"/>
          </p:cNvSpPr>
          <p:nvPr/>
        </p:nvSpPr>
        <p:spPr bwMode="auto">
          <a:xfrm>
            <a:off x="6046789" y="1089025"/>
            <a:ext cx="85725" cy="114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" name="AutoShape 24" descr="P^2"/>
          <p:cNvSpPr>
            <a:spLocks noChangeAspect="1" noChangeArrowheads="1"/>
          </p:cNvSpPr>
          <p:nvPr/>
        </p:nvSpPr>
        <p:spPr bwMode="auto">
          <a:xfrm>
            <a:off x="6853238" y="1089025"/>
            <a:ext cx="285750" cy="22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" name="AutoShape 25" descr="P^n"/>
          <p:cNvSpPr>
            <a:spLocks noChangeAspect="1" noChangeArrowheads="1"/>
          </p:cNvSpPr>
          <p:nvPr/>
        </p:nvSpPr>
        <p:spPr bwMode="auto">
          <a:xfrm>
            <a:off x="7961313" y="1089026"/>
            <a:ext cx="304800" cy="180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" name="AutoShape 26" descr="P^{(n+1)}"/>
          <p:cNvSpPr>
            <a:spLocks noChangeAspect="1" noChangeArrowheads="1"/>
          </p:cNvSpPr>
          <p:nvPr/>
        </p:nvSpPr>
        <p:spPr bwMode="auto">
          <a:xfrm>
            <a:off x="8794750" y="1089026"/>
            <a:ext cx="685800" cy="238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838201" y="90101"/>
            <a:ext cx="65" cy="276999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 dirty="0"/>
          </a:p>
        </p:txBody>
      </p:sp>
      <p:sp>
        <p:nvSpPr>
          <p:cNvPr id="35" name="Rectangle 1"/>
          <p:cNvSpPr>
            <a:spLocks noChangeArrowheads="1"/>
          </p:cNvSpPr>
          <p:nvPr/>
        </p:nvSpPr>
        <p:spPr bwMode="auto">
          <a:xfrm>
            <a:off x="838201" y="90101"/>
            <a:ext cx="65" cy="276999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93002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340110"/>
            <a:ext cx="10515600" cy="4836853"/>
          </a:xfrm>
        </p:spPr>
        <p:txBody>
          <a:bodyPr>
            <a:normAutofit/>
          </a:bodyPr>
          <a:lstStyle/>
          <a:p>
            <a:pPr marL="0" indent="0" algn="just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en-US" sz="1800" b="1" dirty="0">
                <a:solidFill>
                  <a:srgbClr val="000000"/>
                </a:solidFill>
              </a:rPr>
              <a:t>Example:</a:t>
            </a:r>
          </a:p>
          <a:p>
            <a:pPr marL="0" indent="0" algn="just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en-US" sz="1800" dirty="0">
                <a:solidFill>
                  <a:srgbClr val="000000"/>
                </a:solidFill>
              </a:rPr>
              <a:t>Let’s consider a Finite automaton (FA) as given below −</a:t>
            </a:r>
          </a:p>
          <a:p>
            <a:pPr marL="0" indent="0" algn="just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endParaRPr lang="en-US" altLang="en-US" sz="1800" dirty="0"/>
          </a:p>
          <a:p>
            <a:pPr marL="0" indent="0" algn="just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en-US" sz="1800" dirty="0">
                <a:solidFill>
                  <a:srgbClr val="000000"/>
                </a:solidFill>
              </a:rPr>
              <a:t>  </a:t>
            </a:r>
          </a:p>
          <a:p>
            <a:pPr marL="0" indent="0" algn="just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endParaRPr lang="en-US" altLang="en-US" sz="1800" dirty="0">
              <a:solidFill>
                <a:srgbClr val="000000"/>
              </a:solidFill>
            </a:endParaRPr>
          </a:p>
          <a:p>
            <a:pPr marL="0" indent="0" algn="just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endParaRPr lang="en-US" altLang="en-US" sz="1800" dirty="0"/>
          </a:p>
          <a:p>
            <a:pPr marL="0" indent="0" algn="just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en-US" sz="1800" dirty="0">
                <a:solidFill>
                  <a:srgbClr val="000000"/>
                </a:solidFill>
              </a:rPr>
              <a:t>Pick the start state A and output is on symbol ‘a’ going to state B</a:t>
            </a:r>
            <a:endParaRPr lang="en-US" altLang="en-US" sz="1800" dirty="0"/>
          </a:p>
          <a:p>
            <a:pPr marL="0" indent="0" algn="just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en-US" sz="1800" dirty="0">
                <a:solidFill>
                  <a:srgbClr val="000000"/>
                </a:solidFill>
              </a:rPr>
              <a:t>      </a:t>
            </a:r>
            <a:r>
              <a:rPr lang="en-US" altLang="en-US" sz="1800" dirty="0" err="1">
                <a:solidFill>
                  <a:srgbClr val="000000"/>
                </a:solidFill>
              </a:rPr>
              <a:t>A→aB</a:t>
            </a:r>
            <a:endParaRPr lang="en-US" altLang="en-US" sz="1800" dirty="0"/>
          </a:p>
          <a:p>
            <a:pPr marL="0" indent="0" algn="just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en-US" sz="1800" dirty="0">
                <a:solidFill>
                  <a:srgbClr val="000000"/>
                </a:solidFill>
              </a:rPr>
              <a:t>Now we will pick state B and then we will go on each output</a:t>
            </a:r>
            <a:endParaRPr lang="en-US" altLang="en-US" sz="1800" dirty="0"/>
          </a:p>
          <a:p>
            <a:pPr marL="0" indent="0" algn="just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en-US" sz="1800" dirty="0">
                <a:solidFill>
                  <a:srgbClr val="000000"/>
                </a:solidFill>
              </a:rPr>
              <a:t>      </a:t>
            </a:r>
            <a:r>
              <a:rPr lang="en-US" altLang="en-US" sz="1800" dirty="0" err="1">
                <a:solidFill>
                  <a:srgbClr val="000000"/>
                </a:solidFill>
              </a:rPr>
              <a:t>i.e</a:t>
            </a:r>
            <a:r>
              <a:rPr lang="en-US" altLang="en-US" sz="1800" dirty="0">
                <a:solidFill>
                  <a:srgbClr val="000000"/>
                </a:solidFill>
              </a:rPr>
              <a:t> </a:t>
            </a:r>
            <a:r>
              <a:rPr lang="en-US" altLang="en-US" sz="1800" dirty="0" err="1">
                <a:solidFill>
                  <a:srgbClr val="000000"/>
                </a:solidFill>
              </a:rPr>
              <a:t>B→aB</a:t>
            </a:r>
            <a:endParaRPr lang="en-US" altLang="en-US" sz="1800" dirty="0"/>
          </a:p>
          <a:p>
            <a:pPr marL="0" indent="0" algn="just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en-US" sz="1800" dirty="0">
                <a:solidFill>
                  <a:srgbClr val="000000"/>
                </a:solidFill>
              </a:rPr>
              <a:t>      </a:t>
            </a:r>
            <a:r>
              <a:rPr lang="en-US" altLang="en-US" sz="1800" dirty="0" err="1">
                <a:solidFill>
                  <a:srgbClr val="000000"/>
                </a:solidFill>
              </a:rPr>
              <a:t>B→bB</a:t>
            </a:r>
            <a:endParaRPr lang="en-US" altLang="en-US" sz="1800" dirty="0"/>
          </a:p>
          <a:p>
            <a:pPr marL="0" indent="0" algn="just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en-US" sz="1800" dirty="0">
                <a:solidFill>
                  <a:srgbClr val="000000"/>
                </a:solidFill>
              </a:rPr>
              <a:t>      </a:t>
            </a:r>
            <a:r>
              <a:rPr lang="en-US" altLang="en-US" sz="1800" dirty="0" err="1">
                <a:solidFill>
                  <a:srgbClr val="000000"/>
                </a:solidFill>
              </a:rPr>
              <a:t>B→ε</a:t>
            </a:r>
            <a:endParaRPr lang="en-US" altLang="en-US" sz="1800" dirty="0"/>
          </a:p>
          <a:p>
            <a:pPr marL="0" indent="0" algn="just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en-US" sz="1800" dirty="0">
                <a:solidFill>
                  <a:srgbClr val="000000"/>
                </a:solidFill>
              </a:rPr>
              <a:t>Therefore,</a:t>
            </a:r>
            <a:endParaRPr lang="en-US" altLang="en-US" sz="1800" dirty="0"/>
          </a:p>
          <a:p>
            <a:pPr marL="0" indent="0" algn="just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en-US" sz="1800" dirty="0">
                <a:solidFill>
                  <a:srgbClr val="000000"/>
                </a:solidFill>
              </a:rPr>
              <a:t>Final right linear grammar is as follows −</a:t>
            </a:r>
            <a:endParaRPr lang="en-US" altLang="en-US" sz="1800" dirty="0"/>
          </a:p>
          <a:p>
            <a:pPr marL="0" indent="0" algn="just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en-US" sz="1800" dirty="0">
                <a:solidFill>
                  <a:srgbClr val="000000"/>
                </a:solidFill>
              </a:rPr>
              <a:t>      </a:t>
            </a:r>
            <a:r>
              <a:rPr lang="en-US" altLang="en-US" sz="1800" dirty="0" err="1">
                <a:solidFill>
                  <a:srgbClr val="000000"/>
                </a:solidFill>
              </a:rPr>
              <a:t>A→aB</a:t>
            </a:r>
            <a:endParaRPr lang="en-US" altLang="en-US" sz="1800" dirty="0"/>
          </a:p>
          <a:p>
            <a:pPr marL="0" indent="0" algn="just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en-US" sz="1800" dirty="0">
                <a:solidFill>
                  <a:srgbClr val="000000"/>
                </a:solidFill>
              </a:rPr>
              <a:t>      </a:t>
            </a:r>
            <a:r>
              <a:rPr lang="en-US" altLang="en-US" sz="1800" dirty="0" err="1">
                <a:solidFill>
                  <a:srgbClr val="000000"/>
                </a:solidFill>
              </a:rPr>
              <a:t>B→aB</a:t>
            </a:r>
            <a:r>
              <a:rPr lang="en-US" altLang="en-US" sz="1800" dirty="0">
                <a:solidFill>
                  <a:srgbClr val="000000"/>
                </a:solidFill>
              </a:rPr>
              <a:t>/</a:t>
            </a:r>
            <a:r>
              <a:rPr lang="en-US" altLang="en-US" sz="1800" dirty="0" err="1">
                <a:solidFill>
                  <a:srgbClr val="000000"/>
                </a:solidFill>
              </a:rPr>
              <a:t>bB</a:t>
            </a:r>
            <a:r>
              <a:rPr lang="en-US" altLang="en-US" sz="1800" dirty="0">
                <a:solidFill>
                  <a:srgbClr val="000000"/>
                </a:solidFill>
              </a:rPr>
              <a:t>/ε</a:t>
            </a:r>
          </a:p>
          <a:p>
            <a:pPr marL="0" indent="0" algn="just">
              <a:buNone/>
            </a:pPr>
            <a:endParaRPr lang="en-US" sz="1800" dirty="0"/>
          </a:p>
          <a:p>
            <a:pPr marL="0" indent="0" algn="just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endParaRPr lang="en-US" altLang="en-US" sz="1800" dirty="0">
              <a:solidFill>
                <a:srgbClr val="000000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2F3041-55B0-4F37-922A-1474A1F51AA6}" type="datetime1">
              <a:rPr lang="en-US" smtClean="0"/>
              <a:t>7/25/2025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838201" y="90101"/>
            <a:ext cx="65" cy="276999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 dirty="0"/>
          </a:p>
        </p:txBody>
      </p:sp>
      <p:sp>
        <p:nvSpPr>
          <p:cNvPr id="8" name="AutoShape 2" descr="$\sum_   "/>
          <p:cNvSpPr>
            <a:spLocks noChangeAspect="1" noChangeArrowheads="1"/>
          </p:cNvSpPr>
          <p:nvPr/>
        </p:nvSpPr>
        <p:spPr bwMode="auto">
          <a:xfrm>
            <a:off x="5851525" y="106364"/>
            <a:ext cx="247650" cy="257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AutoShape 3" descr="$\epsilon_   "/>
          <p:cNvSpPr>
            <a:spLocks noChangeAspect="1" noChangeArrowheads="1"/>
          </p:cNvSpPr>
          <p:nvPr/>
        </p:nvSpPr>
        <p:spPr bwMode="auto">
          <a:xfrm>
            <a:off x="7978776" y="106363"/>
            <a:ext cx="85725" cy="114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Title 1"/>
          <p:cNvSpPr txBox="1">
            <a:spLocks noGrp="1"/>
          </p:cNvSpPr>
          <p:nvPr>
            <p:ph type="title"/>
          </p:nvPr>
        </p:nvSpPr>
        <p:spPr>
          <a:xfrm>
            <a:off x="2590800" y="325238"/>
            <a:ext cx="8237220" cy="715962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/>
          <a:p>
            <a:r>
              <a:rPr lang="en-US" sz="2400" dirty="0">
                <a:solidFill>
                  <a:schemeClr val="tx1"/>
                </a:solidFill>
                <a:latin typeface="+mj-lt"/>
              </a:rPr>
              <a:t>Conversion of regular FA into Regular Grammar</a:t>
            </a:r>
          </a:p>
        </p:txBody>
      </p:sp>
      <p:sp>
        <p:nvSpPr>
          <p:cNvPr id="12" name="Rectangle 4"/>
          <p:cNvSpPr>
            <a:spLocks noChangeArrowheads="1"/>
          </p:cNvSpPr>
          <p:nvPr/>
        </p:nvSpPr>
        <p:spPr bwMode="auto">
          <a:xfrm>
            <a:off x="838201" y="58051"/>
            <a:ext cx="65" cy="3410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63480" numCol="1" anchor="ctr" anchorCtr="0" compatLnSpc="1">
            <a:prstTxWarp prst="textNoShape">
              <a:avLst/>
            </a:prstTxWarp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dirty="0">
              <a:latin typeface="Arial" panose="020B0604020202020204" pitchFamily="34" charset="0"/>
            </a:endParaRPr>
          </a:p>
        </p:txBody>
      </p:sp>
      <p:sp>
        <p:nvSpPr>
          <p:cNvPr id="13" name="Rectangle 5"/>
          <p:cNvSpPr>
            <a:spLocks noChangeArrowheads="1"/>
          </p:cNvSpPr>
          <p:nvPr/>
        </p:nvSpPr>
        <p:spPr bwMode="auto">
          <a:xfrm>
            <a:off x="838201" y="58051"/>
            <a:ext cx="65" cy="3410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63480" numCol="1" anchor="ctr" anchorCtr="0" compatLnSpc="1">
            <a:prstTxWarp prst="textNoShape">
              <a:avLst/>
            </a:prstTxWarp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dirty="0">
              <a:latin typeface="Arial" panose="020B0604020202020204" pitchFamily="34" charset="0"/>
            </a:endParaRPr>
          </a:p>
        </p:txBody>
      </p:sp>
      <p:sp>
        <p:nvSpPr>
          <p:cNvPr id="14" name="Rectangle 6"/>
          <p:cNvSpPr>
            <a:spLocks noChangeArrowheads="1"/>
          </p:cNvSpPr>
          <p:nvPr/>
        </p:nvSpPr>
        <p:spPr bwMode="auto">
          <a:xfrm>
            <a:off x="838201" y="136267"/>
            <a:ext cx="65" cy="184666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 sz="1200" dirty="0">
              <a:solidFill>
                <a:srgbClr val="273239"/>
              </a:solidFill>
              <a:latin typeface="Consolas" panose="020B0609020204030204" pitchFamily="49" charset="0"/>
            </a:endParaRPr>
          </a:p>
        </p:txBody>
      </p:sp>
      <p:sp>
        <p:nvSpPr>
          <p:cNvPr id="15" name="AutoShape 7" descr="$\epsilon_"/>
          <p:cNvSpPr>
            <a:spLocks noChangeAspect="1" noChangeArrowheads="1"/>
          </p:cNvSpPr>
          <p:nvPr/>
        </p:nvSpPr>
        <p:spPr bwMode="auto">
          <a:xfrm>
            <a:off x="1427164" y="-858838"/>
            <a:ext cx="85725" cy="114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AutoShape 8" descr="$\epsilon_   "/>
          <p:cNvSpPr>
            <a:spLocks noChangeAspect="1" noChangeArrowheads="1"/>
          </p:cNvSpPr>
          <p:nvPr/>
        </p:nvSpPr>
        <p:spPr bwMode="auto">
          <a:xfrm>
            <a:off x="2082801" y="-676275"/>
            <a:ext cx="85725" cy="114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" name="AutoShape 9" descr="P^2"/>
          <p:cNvSpPr>
            <a:spLocks noChangeAspect="1" noChangeArrowheads="1"/>
          </p:cNvSpPr>
          <p:nvPr/>
        </p:nvSpPr>
        <p:spPr bwMode="auto">
          <a:xfrm>
            <a:off x="3446463" y="-128588"/>
            <a:ext cx="285750" cy="228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" name="AutoShape 10" descr="P^2"/>
          <p:cNvSpPr>
            <a:spLocks noChangeAspect="1" noChangeArrowheads="1"/>
          </p:cNvSpPr>
          <p:nvPr/>
        </p:nvSpPr>
        <p:spPr bwMode="auto">
          <a:xfrm>
            <a:off x="2773363" y="266700"/>
            <a:ext cx="285750" cy="22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" name="AutoShape 11" descr="P^2"/>
          <p:cNvSpPr>
            <a:spLocks noChangeAspect="1" noChangeArrowheads="1"/>
          </p:cNvSpPr>
          <p:nvPr/>
        </p:nvSpPr>
        <p:spPr bwMode="auto">
          <a:xfrm>
            <a:off x="4302125" y="266700"/>
            <a:ext cx="285750" cy="22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" name="AutoShape 12" descr="P^3"/>
          <p:cNvSpPr>
            <a:spLocks noChangeAspect="1" noChangeArrowheads="1"/>
          </p:cNvSpPr>
          <p:nvPr/>
        </p:nvSpPr>
        <p:spPr bwMode="auto">
          <a:xfrm>
            <a:off x="5073650" y="266700"/>
            <a:ext cx="285750" cy="22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" name="AutoShape 13" descr="P^2"/>
          <p:cNvSpPr>
            <a:spLocks noChangeAspect="1" noChangeArrowheads="1"/>
          </p:cNvSpPr>
          <p:nvPr/>
        </p:nvSpPr>
        <p:spPr bwMode="auto">
          <a:xfrm>
            <a:off x="7612063" y="266700"/>
            <a:ext cx="285750" cy="22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" name="AutoShape 14" descr="P^n"/>
          <p:cNvSpPr>
            <a:spLocks noChangeAspect="1" noChangeArrowheads="1"/>
          </p:cNvSpPr>
          <p:nvPr/>
        </p:nvSpPr>
        <p:spPr bwMode="auto">
          <a:xfrm>
            <a:off x="8804275" y="266701"/>
            <a:ext cx="304800" cy="180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" name="AutoShape 15" descr="P^{(n+1)}"/>
          <p:cNvSpPr>
            <a:spLocks noChangeAspect="1" noChangeArrowheads="1"/>
          </p:cNvSpPr>
          <p:nvPr/>
        </p:nvSpPr>
        <p:spPr bwMode="auto">
          <a:xfrm>
            <a:off x="9553575" y="266701"/>
            <a:ext cx="685800" cy="238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" name="AutoShape 16" descr="P^2"/>
          <p:cNvSpPr>
            <a:spLocks noChangeAspect="1" noChangeArrowheads="1"/>
          </p:cNvSpPr>
          <p:nvPr/>
        </p:nvSpPr>
        <p:spPr bwMode="auto">
          <a:xfrm>
            <a:off x="2100263" y="677863"/>
            <a:ext cx="285750" cy="22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" name="AutoShape 17" descr="P^n"/>
          <p:cNvSpPr>
            <a:spLocks noChangeAspect="1" noChangeArrowheads="1"/>
          </p:cNvSpPr>
          <p:nvPr/>
        </p:nvSpPr>
        <p:spPr bwMode="auto">
          <a:xfrm>
            <a:off x="3292475" y="677864"/>
            <a:ext cx="304800" cy="180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" name="AutoShape 18" descr="P^{(n+1)}"/>
          <p:cNvSpPr>
            <a:spLocks noChangeAspect="1" noChangeArrowheads="1"/>
          </p:cNvSpPr>
          <p:nvPr/>
        </p:nvSpPr>
        <p:spPr bwMode="auto">
          <a:xfrm>
            <a:off x="4210050" y="677864"/>
            <a:ext cx="685800" cy="238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" name="AutoShape 19" descr="$\epsilon_"/>
          <p:cNvSpPr>
            <a:spLocks noChangeAspect="1" noChangeArrowheads="1"/>
          </p:cNvSpPr>
          <p:nvPr/>
        </p:nvSpPr>
        <p:spPr bwMode="auto">
          <a:xfrm>
            <a:off x="1427164" y="1089025"/>
            <a:ext cx="85725" cy="114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8" name="AutoShape 20" descr="P^2"/>
          <p:cNvSpPr>
            <a:spLocks noChangeAspect="1" noChangeArrowheads="1"/>
          </p:cNvSpPr>
          <p:nvPr/>
        </p:nvSpPr>
        <p:spPr bwMode="auto">
          <a:xfrm>
            <a:off x="2233613" y="1089025"/>
            <a:ext cx="285750" cy="22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" name="AutoShape 21" descr="P^n"/>
          <p:cNvSpPr>
            <a:spLocks noChangeAspect="1" noChangeArrowheads="1"/>
          </p:cNvSpPr>
          <p:nvPr/>
        </p:nvSpPr>
        <p:spPr bwMode="auto">
          <a:xfrm>
            <a:off x="3341688" y="1089026"/>
            <a:ext cx="304800" cy="180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" name="AutoShape 22" descr="P^{(n+1)}"/>
          <p:cNvSpPr>
            <a:spLocks noChangeAspect="1" noChangeArrowheads="1"/>
          </p:cNvSpPr>
          <p:nvPr/>
        </p:nvSpPr>
        <p:spPr bwMode="auto">
          <a:xfrm>
            <a:off x="4175125" y="1089026"/>
            <a:ext cx="685800" cy="238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" name="AutoShape 23" descr="$\epsilon_"/>
          <p:cNvSpPr>
            <a:spLocks noChangeAspect="1" noChangeArrowheads="1"/>
          </p:cNvSpPr>
          <p:nvPr/>
        </p:nvSpPr>
        <p:spPr bwMode="auto">
          <a:xfrm>
            <a:off x="6046789" y="1089025"/>
            <a:ext cx="85725" cy="114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" name="AutoShape 24" descr="P^2"/>
          <p:cNvSpPr>
            <a:spLocks noChangeAspect="1" noChangeArrowheads="1"/>
          </p:cNvSpPr>
          <p:nvPr/>
        </p:nvSpPr>
        <p:spPr bwMode="auto">
          <a:xfrm>
            <a:off x="6853238" y="1089025"/>
            <a:ext cx="285750" cy="22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" name="AutoShape 25" descr="P^n"/>
          <p:cNvSpPr>
            <a:spLocks noChangeAspect="1" noChangeArrowheads="1"/>
          </p:cNvSpPr>
          <p:nvPr/>
        </p:nvSpPr>
        <p:spPr bwMode="auto">
          <a:xfrm>
            <a:off x="7961313" y="1089026"/>
            <a:ext cx="304800" cy="180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" name="AutoShape 26" descr="P^{(n+1)}"/>
          <p:cNvSpPr>
            <a:spLocks noChangeAspect="1" noChangeArrowheads="1"/>
          </p:cNvSpPr>
          <p:nvPr/>
        </p:nvSpPr>
        <p:spPr bwMode="auto">
          <a:xfrm>
            <a:off x="8794750" y="1089026"/>
            <a:ext cx="685800" cy="238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838201" y="90101"/>
            <a:ext cx="65" cy="276999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 dirty="0"/>
          </a:p>
        </p:txBody>
      </p:sp>
      <p:sp>
        <p:nvSpPr>
          <p:cNvPr id="35" name="Rectangle 1"/>
          <p:cNvSpPr>
            <a:spLocks noChangeArrowheads="1"/>
          </p:cNvSpPr>
          <p:nvPr/>
        </p:nvSpPr>
        <p:spPr bwMode="auto">
          <a:xfrm>
            <a:off x="838201" y="90101"/>
            <a:ext cx="65" cy="276999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dirty="0">
              <a:latin typeface="Arial" panose="020B0604020202020204" pitchFamily="34" charset="0"/>
            </a:endParaRPr>
          </a:p>
        </p:txBody>
      </p:sp>
      <p:pic>
        <p:nvPicPr>
          <p:cNvPr id="8194" name="Picture 2" descr="https://www.tutorialspoint.com/assets/questions/media/53160/finite_automato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3224" y="1822453"/>
            <a:ext cx="2417763" cy="933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288034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b="1" dirty="0"/>
              <a:t>Algorithm </a:t>
            </a:r>
          </a:p>
          <a:p>
            <a:pPr marL="0" indent="0">
              <a:buNone/>
            </a:pPr>
            <a:r>
              <a:rPr lang="en-US" sz="1800" dirty="0"/>
              <a:t>The algorithm to convert the finite automata (FA) to the right linear grammar is as follows −</a:t>
            </a:r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r>
              <a:rPr lang="en-US" sz="1800" dirty="0"/>
              <a:t>Step 1 − Begin the process from the start state.</a:t>
            </a:r>
          </a:p>
          <a:p>
            <a:pPr marL="0" indent="0">
              <a:buNone/>
            </a:pPr>
            <a:r>
              <a:rPr lang="en-US" sz="1800" dirty="0"/>
              <a:t>Step 2 − Repeat the process for each state.</a:t>
            </a:r>
          </a:p>
          <a:p>
            <a:pPr marL="0" indent="0">
              <a:buNone/>
            </a:pPr>
            <a:r>
              <a:rPr lang="en-US" sz="1800" dirty="0"/>
              <a:t>Step 3 − Write the production as the output followed by the state on which the transition is going.</a:t>
            </a:r>
          </a:p>
          <a:p>
            <a:pPr marL="0" indent="0">
              <a:buNone/>
            </a:pPr>
            <a:r>
              <a:rPr lang="en-US" sz="1800" dirty="0"/>
              <a:t>Step 4 − And at last, add € (epsilon) to end the derivation</a:t>
            </a:r>
          </a:p>
          <a:p>
            <a:pPr marL="0" indent="0" algn="just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endParaRPr lang="en-US" altLang="en-US" sz="1800" dirty="0">
              <a:solidFill>
                <a:srgbClr val="000000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842BF7-A042-4755-8D4C-EE34C829287A}" type="datetime1">
              <a:rPr lang="en-US" smtClean="0"/>
              <a:t>7/25/2025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838201" y="90101"/>
            <a:ext cx="65" cy="276999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 dirty="0"/>
          </a:p>
        </p:txBody>
      </p:sp>
      <p:sp>
        <p:nvSpPr>
          <p:cNvPr id="8" name="AutoShape 2" descr="$\sum_   "/>
          <p:cNvSpPr>
            <a:spLocks noChangeAspect="1" noChangeArrowheads="1"/>
          </p:cNvSpPr>
          <p:nvPr/>
        </p:nvSpPr>
        <p:spPr bwMode="auto">
          <a:xfrm>
            <a:off x="5851525" y="106364"/>
            <a:ext cx="247650" cy="257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AutoShape 3" descr="$\epsilon_   "/>
          <p:cNvSpPr>
            <a:spLocks noChangeAspect="1" noChangeArrowheads="1"/>
          </p:cNvSpPr>
          <p:nvPr/>
        </p:nvSpPr>
        <p:spPr bwMode="auto">
          <a:xfrm>
            <a:off x="7978776" y="106363"/>
            <a:ext cx="85725" cy="114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Title 1"/>
          <p:cNvSpPr txBox="1">
            <a:spLocks noGrp="1"/>
          </p:cNvSpPr>
          <p:nvPr>
            <p:ph type="title"/>
          </p:nvPr>
        </p:nvSpPr>
        <p:spPr>
          <a:xfrm>
            <a:off x="2590800" y="325238"/>
            <a:ext cx="8237220" cy="715962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/>
          <a:p>
            <a:r>
              <a:rPr lang="en-US" sz="2400" dirty="0">
                <a:solidFill>
                  <a:schemeClr val="tx1"/>
                </a:solidFill>
                <a:latin typeface="+mj-lt"/>
              </a:rPr>
              <a:t>Conversion of regular </a:t>
            </a:r>
            <a:r>
              <a:rPr lang="en-US" sz="2400" dirty="0">
                <a:solidFill>
                  <a:schemeClr val="tx1"/>
                </a:solidFill>
              </a:rPr>
              <a:t>Grammar</a:t>
            </a:r>
            <a:r>
              <a:rPr lang="en-US" sz="2400" dirty="0">
                <a:solidFill>
                  <a:schemeClr val="tx1"/>
                </a:solidFill>
                <a:latin typeface="+mj-lt"/>
              </a:rPr>
              <a:t> into FA</a:t>
            </a:r>
          </a:p>
        </p:txBody>
      </p:sp>
      <p:sp>
        <p:nvSpPr>
          <p:cNvPr id="12" name="Rectangle 4"/>
          <p:cNvSpPr>
            <a:spLocks noChangeArrowheads="1"/>
          </p:cNvSpPr>
          <p:nvPr/>
        </p:nvSpPr>
        <p:spPr bwMode="auto">
          <a:xfrm>
            <a:off x="838201" y="58051"/>
            <a:ext cx="65" cy="3410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63480" numCol="1" anchor="ctr" anchorCtr="0" compatLnSpc="1">
            <a:prstTxWarp prst="textNoShape">
              <a:avLst/>
            </a:prstTxWarp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dirty="0">
              <a:latin typeface="Arial" panose="020B0604020202020204" pitchFamily="34" charset="0"/>
            </a:endParaRPr>
          </a:p>
        </p:txBody>
      </p:sp>
      <p:sp>
        <p:nvSpPr>
          <p:cNvPr id="13" name="Rectangle 5"/>
          <p:cNvSpPr>
            <a:spLocks noChangeArrowheads="1"/>
          </p:cNvSpPr>
          <p:nvPr/>
        </p:nvSpPr>
        <p:spPr bwMode="auto">
          <a:xfrm>
            <a:off x="838201" y="58051"/>
            <a:ext cx="65" cy="3410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63480" numCol="1" anchor="ctr" anchorCtr="0" compatLnSpc="1">
            <a:prstTxWarp prst="textNoShape">
              <a:avLst/>
            </a:prstTxWarp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dirty="0">
              <a:latin typeface="Arial" panose="020B0604020202020204" pitchFamily="34" charset="0"/>
            </a:endParaRPr>
          </a:p>
        </p:txBody>
      </p:sp>
      <p:sp>
        <p:nvSpPr>
          <p:cNvPr id="14" name="Rectangle 6"/>
          <p:cNvSpPr>
            <a:spLocks noChangeArrowheads="1"/>
          </p:cNvSpPr>
          <p:nvPr/>
        </p:nvSpPr>
        <p:spPr bwMode="auto">
          <a:xfrm>
            <a:off x="838201" y="136267"/>
            <a:ext cx="65" cy="184666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 sz="1200" dirty="0">
              <a:solidFill>
                <a:srgbClr val="273239"/>
              </a:solidFill>
              <a:latin typeface="Consolas" panose="020B0609020204030204" pitchFamily="49" charset="0"/>
            </a:endParaRPr>
          </a:p>
        </p:txBody>
      </p:sp>
      <p:sp>
        <p:nvSpPr>
          <p:cNvPr id="15" name="AutoShape 7" descr="$\epsilon_"/>
          <p:cNvSpPr>
            <a:spLocks noChangeAspect="1" noChangeArrowheads="1"/>
          </p:cNvSpPr>
          <p:nvPr/>
        </p:nvSpPr>
        <p:spPr bwMode="auto">
          <a:xfrm>
            <a:off x="1427164" y="-858838"/>
            <a:ext cx="85725" cy="114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AutoShape 8" descr="$\epsilon_   "/>
          <p:cNvSpPr>
            <a:spLocks noChangeAspect="1" noChangeArrowheads="1"/>
          </p:cNvSpPr>
          <p:nvPr/>
        </p:nvSpPr>
        <p:spPr bwMode="auto">
          <a:xfrm>
            <a:off x="2082801" y="-676275"/>
            <a:ext cx="85725" cy="114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" name="AutoShape 9" descr="P^2"/>
          <p:cNvSpPr>
            <a:spLocks noChangeAspect="1" noChangeArrowheads="1"/>
          </p:cNvSpPr>
          <p:nvPr/>
        </p:nvSpPr>
        <p:spPr bwMode="auto">
          <a:xfrm>
            <a:off x="3446463" y="-128588"/>
            <a:ext cx="285750" cy="228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" name="AutoShape 10" descr="P^2"/>
          <p:cNvSpPr>
            <a:spLocks noChangeAspect="1" noChangeArrowheads="1"/>
          </p:cNvSpPr>
          <p:nvPr/>
        </p:nvSpPr>
        <p:spPr bwMode="auto">
          <a:xfrm>
            <a:off x="2773363" y="266700"/>
            <a:ext cx="285750" cy="22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" name="AutoShape 11" descr="P^2"/>
          <p:cNvSpPr>
            <a:spLocks noChangeAspect="1" noChangeArrowheads="1"/>
          </p:cNvSpPr>
          <p:nvPr/>
        </p:nvSpPr>
        <p:spPr bwMode="auto">
          <a:xfrm>
            <a:off x="4302125" y="266700"/>
            <a:ext cx="285750" cy="22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" name="AutoShape 12" descr="P^3"/>
          <p:cNvSpPr>
            <a:spLocks noChangeAspect="1" noChangeArrowheads="1"/>
          </p:cNvSpPr>
          <p:nvPr/>
        </p:nvSpPr>
        <p:spPr bwMode="auto">
          <a:xfrm>
            <a:off x="5073650" y="266700"/>
            <a:ext cx="285750" cy="22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" name="AutoShape 13" descr="P^2"/>
          <p:cNvSpPr>
            <a:spLocks noChangeAspect="1" noChangeArrowheads="1"/>
          </p:cNvSpPr>
          <p:nvPr/>
        </p:nvSpPr>
        <p:spPr bwMode="auto">
          <a:xfrm>
            <a:off x="7612063" y="266700"/>
            <a:ext cx="285750" cy="22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" name="AutoShape 14" descr="P^n"/>
          <p:cNvSpPr>
            <a:spLocks noChangeAspect="1" noChangeArrowheads="1"/>
          </p:cNvSpPr>
          <p:nvPr/>
        </p:nvSpPr>
        <p:spPr bwMode="auto">
          <a:xfrm>
            <a:off x="8804275" y="266701"/>
            <a:ext cx="304800" cy="180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" name="AutoShape 15" descr="P^{(n+1)}"/>
          <p:cNvSpPr>
            <a:spLocks noChangeAspect="1" noChangeArrowheads="1"/>
          </p:cNvSpPr>
          <p:nvPr/>
        </p:nvSpPr>
        <p:spPr bwMode="auto">
          <a:xfrm>
            <a:off x="9553575" y="266701"/>
            <a:ext cx="685800" cy="238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" name="AutoShape 16" descr="P^2"/>
          <p:cNvSpPr>
            <a:spLocks noChangeAspect="1" noChangeArrowheads="1"/>
          </p:cNvSpPr>
          <p:nvPr/>
        </p:nvSpPr>
        <p:spPr bwMode="auto">
          <a:xfrm>
            <a:off x="2100263" y="677863"/>
            <a:ext cx="285750" cy="22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" name="AutoShape 17" descr="P^n"/>
          <p:cNvSpPr>
            <a:spLocks noChangeAspect="1" noChangeArrowheads="1"/>
          </p:cNvSpPr>
          <p:nvPr/>
        </p:nvSpPr>
        <p:spPr bwMode="auto">
          <a:xfrm>
            <a:off x="3292475" y="677864"/>
            <a:ext cx="304800" cy="180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" name="AutoShape 18" descr="P^{(n+1)}"/>
          <p:cNvSpPr>
            <a:spLocks noChangeAspect="1" noChangeArrowheads="1"/>
          </p:cNvSpPr>
          <p:nvPr/>
        </p:nvSpPr>
        <p:spPr bwMode="auto">
          <a:xfrm>
            <a:off x="4210050" y="677864"/>
            <a:ext cx="685800" cy="238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" name="AutoShape 19" descr="$\epsilon_"/>
          <p:cNvSpPr>
            <a:spLocks noChangeAspect="1" noChangeArrowheads="1"/>
          </p:cNvSpPr>
          <p:nvPr/>
        </p:nvSpPr>
        <p:spPr bwMode="auto">
          <a:xfrm>
            <a:off x="1427164" y="1089025"/>
            <a:ext cx="85725" cy="114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8" name="AutoShape 20" descr="P^2"/>
          <p:cNvSpPr>
            <a:spLocks noChangeAspect="1" noChangeArrowheads="1"/>
          </p:cNvSpPr>
          <p:nvPr/>
        </p:nvSpPr>
        <p:spPr bwMode="auto">
          <a:xfrm>
            <a:off x="2233613" y="1089025"/>
            <a:ext cx="285750" cy="22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" name="AutoShape 21" descr="P^n"/>
          <p:cNvSpPr>
            <a:spLocks noChangeAspect="1" noChangeArrowheads="1"/>
          </p:cNvSpPr>
          <p:nvPr/>
        </p:nvSpPr>
        <p:spPr bwMode="auto">
          <a:xfrm>
            <a:off x="3341688" y="1089026"/>
            <a:ext cx="304800" cy="180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" name="AutoShape 22" descr="P^{(n+1)}"/>
          <p:cNvSpPr>
            <a:spLocks noChangeAspect="1" noChangeArrowheads="1"/>
          </p:cNvSpPr>
          <p:nvPr/>
        </p:nvSpPr>
        <p:spPr bwMode="auto">
          <a:xfrm>
            <a:off x="4175125" y="1089026"/>
            <a:ext cx="685800" cy="238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" name="AutoShape 23" descr="$\epsilon_"/>
          <p:cNvSpPr>
            <a:spLocks noChangeAspect="1" noChangeArrowheads="1"/>
          </p:cNvSpPr>
          <p:nvPr/>
        </p:nvSpPr>
        <p:spPr bwMode="auto">
          <a:xfrm>
            <a:off x="6046789" y="1089025"/>
            <a:ext cx="85725" cy="114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" name="AutoShape 24" descr="P^2"/>
          <p:cNvSpPr>
            <a:spLocks noChangeAspect="1" noChangeArrowheads="1"/>
          </p:cNvSpPr>
          <p:nvPr/>
        </p:nvSpPr>
        <p:spPr bwMode="auto">
          <a:xfrm>
            <a:off x="6853238" y="1089025"/>
            <a:ext cx="285750" cy="22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" name="AutoShape 25" descr="P^n"/>
          <p:cNvSpPr>
            <a:spLocks noChangeAspect="1" noChangeArrowheads="1"/>
          </p:cNvSpPr>
          <p:nvPr/>
        </p:nvSpPr>
        <p:spPr bwMode="auto">
          <a:xfrm>
            <a:off x="7961313" y="1089026"/>
            <a:ext cx="304800" cy="180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" name="AutoShape 26" descr="P^{(n+1)}"/>
          <p:cNvSpPr>
            <a:spLocks noChangeAspect="1" noChangeArrowheads="1"/>
          </p:cNvSpPr>
          <p:nvPr/>
        </p:nvSpPr>
        <p:spPr bwMode="auto">
          <a:xfrm>
            <a:off x="8794750" y="1089026"/>
            <a:ext cx="685800" cy="238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838201" y="90101"/>
            <a:ext cx="65" cy="276999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 dirty="0"/>
          </a:p>
        </p:txBody>
      </p:sp>
      <p:sp>
        <p:nvSpPr>
          <p:cNvPr id="35" name="Rectangle 1"/>
          <p:cNvSpPr>
            <a:spLocks noChangeArrowheads="1"/>
          </p:cNvSpPr>
          <p:nvPr/>
        </p:nvSpPr>
        <p:spPr bwMode="auto">
          <a:xfrm>
            <a:off x="838201" y="90101"/>
            <a:ext cx="65" cy="276999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54180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393826"/>
            <a:ext cx="10515600" cy="4783137"/>
          </a:xfrm>
        </p:spPr>
        <p:txBody>
          <a:bodyPr>
            <a:normAutofit/>
          </a:bodyPr>
          <a:lstStyle/>
          <a:p>
            <a:pPr marL="0" indent="0" algn="just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en-US" sz="2000" b="1" dirty="0">
                <a:solidFill>
                  <a:srgbClr val="000000"/>
                </a:solidFill>
              </a:rPr>
              <a:t>Example 1</a:t>
            </a:r>
          </a:p>
          <a:p>
            <a:pPr marL="0" indent="0" algn="just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en-US" sz="1800" dirty="0">
                <a:solidFill>
                  <a:srgbClr val="000000"/>
                </a:solidFill>
              </a:rPr>
              <a:t>Let’s consider a Finite automaton (FA) as given below −</a:t>
            </a:r>
          </a:p>
          <a:p>
            <a:pPr marL="0" indent="0" algn="just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endParaRPr lang="en-US" altLang="en-US" sz="1800" dirty="0">
              <a:solidFill>
                <a:srgbClr val="000000"/>
              </a:solidFill>
            </a:endParaRPr>
          </a:p>
          <a:p>
            <a:pPr marL="0" indent="0" algn="just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endParaRPr lang="en-US" altLang="en-US" sz="1800" dirty="0"/>
          </a:p>
          <a:p>
            <a:pPr marL="0" indent="0" algn="just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en-US" sz="1800" dirty="0">
                <a:solidFill>
                  <a:srgbClr val="000000"/>
                </a:solidFill>
              </a:rPr>
              <a:t>  </a:t>
            </a:r>
            <a:endParaRPr lang="en-US" altLang="en-US" sz="1800" dirty="0"/>
          </a:p>
          <a:p>
            <a:pPr marL="0" indent="0" algn="just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en-US" sz="1800" dirty="0">
                <a:solidFill>
                  <a:srgbClr val="000000"/>
                </a:solidFill>
              </a:rPr>
              <a:t>Pick the start state A and output is on symbol ‘a’ going to state B</a:t>
            </a:r>
            <a:endParaRPr lang="en-US" altLang="en-US" sz="1800" dirty="0"/>
          </a:p>
          <a:p>
            <a:pPr marL="0" indent="0" algn="just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en-US" sz="1800" dirty="0">
                <a:solidFill>
                  <a:srgbClr val="000000"/>
                </a:solidFill>
              </a:rPr>
              <a:t>      </a:t>
            </a:r>
            <a:r>
              <a:rPr lang="en-US" altLang="en-US" sz="1800" dirty="0" err="1">
                <a:solidFill>
                  <a:srgbClr val="000000"/>
                </a:solidFill>
              </a:rPr>
              <a:t>A→aB</a:t>
            </a:r>
            <a:endParaRPr lang="en-US" altLang="en-US" sz="1800" dirty="0"/>
          </a:p>
          <a:p>
            <a:pPr marL="0" indent="0" algn="just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en-US" sz="1800" dirty="0">
                <a:solidFill>
                  <a:srgbClr val="000000"/>
                </a:solidFill>
              </a:rPr>
              <a:t>Now we will pick state B and then we will go on each output</a:t>
            </a:r>
            <a:endParaRPr lang="en-US" altLang="en-US" sz="1800" dirty="0"/>
          </a:p>
          <a:p>
            <a:pPr marL="0" indent="0" algn="just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en-US" sz="1800" dirty="0">
                <a:solidFill>
                  <a:srgbClr val="000000"/>
                </a:solidFill>
              </a:rPr>
              <a:t>      </a:t>
            </a:r>
            <a:r>
              <a:rPr lang="en-US" altLang="en-US" sz="1800" dirty="0" err="1">
                <a:solidFill>
                  <a:srgbClr val="000000"/>
                </a:solidFill>
              </a:rPr>
              <a:t>i.e</a:t>
            </a:r>
            <a:r>
              <a:rPr lang="en-US" altLang="en-US" sz="1800" dirty="0">
                <a:solidFill>
                  <a:srgbClr val="000000"/>
                </a:solidFill>
              </a:rPr>
              <a:t> </a:t>
            </a:r>
            <a:r>
              <a:rPr lang="en-US" altLang="en-US" sz="1800" dirty="0" err="1">
                <a:solidFill>
                  <a:srgbClr val="000000"/>
                </a:solidFill>
              </a:rPr>
              <a:t>B→aB</a:t>
            </a:r>
            <a:endParaRPr lang="en-US" altLang="en-US" sz="1800" dirty="0"/>
          </a:p>
          <a:p>
            <a:pPr marL="0" indent="0" algn="just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en-US" sz="1800" dirty="0">
                <a:solidFill>
                  <a:srgbClr val="000000"/>
                </a:solidFill>
              </a:rPr>
              <a:t>      </a:t>
            </a:r>
            <a:r>
              <a:rPr lang="en-US" altLang="en-US" sz="1800" dirty="0" err="1">
                <a:solidFill>
                  <a:srgbClr val="000000"/>
                </a:solidFill>
              </a:rPr>
              <a:t>B→bB</a:t>
            </a:r>
            <a:endParaRPr lang="en-US" altLang="en-US" sz="1800" dirty="0"/>
          </a:p>
          <a:p>
            <a:pPr marL="0" indent="0" algn="just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en-US" sz="1800" dirty="0">
                <a:solidFill>
                  <a:srgbClr val="000000"/>
                </a:solidFill>
              </a:rPr>
              <a:t>      </a:t>
            </a:r>
            <a:r>
              <a:rPr lang="en-US" altLang="en-US" sz="1800" dirty="0" err="1">
                <a:solidFill>
                  <a:srgbClr val="000000"/>
                </a:solidFill>
              </a:rPr>
              <a:t>B→ε</a:t>
            </a:r>
            <a:endParaRPr lang="en-US" altLang="en-US" sz="1800" dirty="0"/>
          </a:p>
          <a:p>
            <a:pPr marL="0" indent="0" algn="just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en-US" sz="1800" dirty="0">
                <a:solidFill>
                  <a:srgbClr val="000000"/>
                </a:solidFill>
              </a:rPr>
              <a:t>Therefore,</a:t>
            </a:r>
            <a:endParaRPr lang="en-US" altLang="en-US" sz="1800" dirty="0"/>
          </a:p>
          <a:p>
            <a:pPr marL="0" indent="0" algn="just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en-US" sz="1800" dirty="0">
                <a:solidFill>
                  <a:srgbClr val="000000"/>
                </a:solidFill>
              </a:rPr>
              <a:t>Final right linear grammar is as follows −</a:t>
            </a:r>
            <a:endParaRPr lang="en-US" altLang="en-US" sz="1800" dirty="0"/>
          </a:p>
          <a:p>
            <a:pPr marL="0" indent="0" algn="just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en-US" sz="1800" dirty="0">
                <a:solidFill>
                  <a:srgbClr val="000000"/>
                </a:solidFill>
              </a:rPr>
              <a:t>      </a:t>
            </a:r>
            <a:r>
              <a:rPr lang="en-US" altLang="en-US" sz="1800" dirty="0" err="1">
                <a:solidFill>
                  <a:srgbClr val="000000"/>
                </a:solidFill>
              </a:rPr>
              <a:t>A→aB</a:t>
            </a:r>
            <a:endParaRPr lang="en-US" altLang="en-US" sz="1800" dirty="0"/>
          </a:p>
          <a:p>
            <a:pPr marL="0" indent="0" algn="just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en-US" sz="1800" dirty="0">
                <a:solidFill>
                  <a:srgbClr val="000000"/>
                </a:solidFill>
              </a:rPr>
              <a:t>      </a:t>
            </a:r>
            <a:r>
              <a:rPr lang="en-US" altLang="en-US" sz="1800" dirty="0" err="1">
                <a:solidFill>
                  <a:srgbClr val="000000"/>
                </a:solidFill>
              </a:rPr>
              <a:t>B→aB</a:t>
            </a:r>
            <a:r>
              <a:rPr lang="en-US" altLang="en-US" sz="1800" dirty="0">
                <a:solidFill>
                  <a:srgbClr val="000000"/>
                </a:solidFill>
              </a:rPr>
              <a:t>/</a:t>
            </a:r>
            <a:r>
              <a:rPr lang="en-US" altLang="en-US" sz="1800" dirty="0" err="1">
                <a:solidFill>
                  <a:srgbClr val="000000"/>
                </a:solidFill>
              </a:rPr>
              <a:t>bB</a:t>
            </a:r>
            <a:r>
              <a:rPr lang="en-US" altLang="en-US" sz="1800" dirty="0">
                <a:solidFill>
                  <a:srgbClr val="000000"/>
                </a:solidFill>
              </a:rPr>
              <a:t>/ε</a:t>
            </a:r>
          </a:p>
          <a:p>
            <a:pPr marL="0" indent="0" algn="just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endParaRPr lang="en-US" altLang="en-US" sz="1800" dirty="0">
              <a:solidFill>
                <a:srgbClr val="000000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06CCD6-A1D9-44E5-84F7-B3AFEDCF6F11}" type="datetime1">
              <a:rPr lang="en-US" smtClean="0"/>
              <a:t>7/25/2025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838201" y="90101"/>
            <a:ext cx="65" cy="276999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 dirty="0"/>
          </a:p>
        </p:txBody>
      </p:sp>
      <p:sp>
        <p:nvSpPr>
          <p:cNvPr id="8" name="AutoShape 2" descr="$\sum_   "/>
          <p:cNvSpPr>
            <a:spLocks noChangeAspect="1" noChangeArrowheads="1"/>
          </p:cNvSpPr>
          <p:nvPr/>
        </p:nvSpPr>
        <p:spPr bwMode="auto">
          <a:xfrm>
            <a:off x="5851525" y="106364"/>
            <a:ext cx="247650" cy="257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AutoShape 3" descr="$\epsilon_   "/>
          <p:cNvSpPr>
            <a:spLocks noChangeAspect="1" noChangeArrowheads="1"/>
          </p:cNvSpPr>
          <p:nvPr/>
        </p:nvSpPr>
        <p:spPr bwMode="auto">
          <a:xfrm>
            <a:off x="7978776" y="106363"/>
            <a:ext cx="85725" cy="114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Title 1"/>
          <p:cNvSpPr txBox="1">
            <a:spLocks noGrp="1"/>
          </p:cNvSpPr>
          <p:nvPr>
            <p:ph type="title"/>
          </p:nvPr>
        </p:nvSpPr>
        <p:spPr>
          <a:xfrm>
            <a:off x="2590800" y="325238"/>
            <a:ext cx="8237220" cy="715962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/>
          <a:p>
            <a:r>
              <a:rPr lang="en-US" sz="2400" dirty="0">
                <a:solidFill>
                  <a:schemeClr val="tx1"/>
                </a:solidFill>
                <a:latin typeface="+mj-lt"/>
              </a:rPr>
              <a:t>Conversion of regular </a:t>
            </a:r>
            <a:r>
              <a:rPr lang="en-US" sz="2400" dirty="0">
                <a:solidFill>
                  <a:schemeClr val="tx1"/>
                </a:solidFill>
              </a:rPr>
              <a:t>Grammar</a:t>
            </a:r>
            <a:r>
              <a:rPr lang="en-US" sz="2400" dirty="0">
                <a:solidFill>
                  <a:schemeClr val="tx1"/>
                </a:solidFill>
                <a:latin typeface="+mj-lt"/>
              </a:rPr>
              <a:t> into FA</a:t>
            </a:r>
          </a:p>
        </p:txBody>
      </p:sp>
      <p:sp>
        <p:nvSpPr>
          <p:cNvPr id="12" name="Rectangle 4"/>
          <p:cNvSpPr>
            <a:spLocks noChangeArrowheads="1"/>
          </p:cNvSpPr>
          <p:nvPr/>
        </p:nvSpPr>
        <p:spPr bwMode="auto">
          <a:xfrm>
            <a:off x="838201" y="58051"/>
            <a:ext cx="65" cy="3410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63480" numCol="1" anchor="ctr" anchorCtr="0" compatLnSpc="1">
            <a:prstTxWarp prst="textNoShape">
              <a:avLst/>
            </a:prstTxWarp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dirty="0">
              <a:latin typeface="Arial" panose="020B0604020202020204" pitchFamily="34" charset="0"/>
            </a:endParaRPr>
          </a:p>
        </p:txBody>
      </p:sp>
      <p:sp>
        <p:nvSpPr>
          <p:cNvPr id="13" name="Rectangle 5"/>
          <p:cNvSpPr>
            <a:spLocks noChangeArrowheads="1"/>
          </p:cNvSpPr>
          <p:nvPr/>
        </p:nvSpPr>
        <p:spPr bwMode="auto">
          <a:xfrm>
            <a:off x="838201" y="58051"/>
            <a:ext cx="65" cy="3410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63480" numCol="1" anchor="ctr" anchorCtr="0" compatLnSpc="1">
            <a:prstTxWarp prst="textNoShape">
              <a:avLst/>
            </a:prstTxWarp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dirty="0">
              <a:latin typeface="Arial" panose="020B0604020202020204" pitchFamily="34" charset="0"/>
            </a:endParaRPr>
          </a:p>
        </p:txBody>
      </p:sp>
      <p:sp>
        <p:nvSpPr>
          <p:cNvPr id="14" name="Rectangle 6"/>
          <p:cNvSpPr>
            <a:spLocks noChangeArrowheads="1"/>
          </p:cNvSpPr>
          <p:nvPr/>
        </p:nvSpPr>
        <p:spPr bwMode="auto">
          <a:xfrm>
            <a:off x="838201" y="136267"/>
            <a:ext cx="65" cy="184666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 sz="1200" dirty="0">
              <a:solidFill>
                <a:srgbClr val="273239"/>
              </a:solidFill>
              <a:latin typeface="Consolas" panose="020B0609020204030204" pitchFamily="49" charset="0"/>
            </a:endParaRPr>
          </a:p>
        </p:txBody>
      </p:sp>
      <p:sp>
        <p:nvSpPr>
          <p:cNvPr id="15" name="AutoShape 7" descr="$\epsilon_"/>
          <p:cNvSpPr>
            <a:spLocks noChangeAspect="1" noChangeArrowheads="1"/>
          </p:cNvSpPr>
          <p:nvPr/>
        </p:nvSpPr>
        <p:spPr bwMode="auto">
          <a:xfrm>
            <a:off x="1427164" y="-858838"/>
            <a:ext cx="85725" cy="114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AutoShape 8" descr="$\epsilon_   "/>
          <p:cNvSpPr>
            <a:spLocks noChangeAspect="1" noChangeArrowheads="1"/>
          </p:cNvSpPr>
          <p:nvPr/>
        </p:nvSpPr>
        <p:spPr bwMode="auto">
          <a:xfrm>
            <a:off x="2082801" y="-676275"/>
            <a:ext cx="85725" cy="114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" name="AutoShape 9" descr="P^2"/>
          <p:cNvSpPr>
            <a:spLocks noChangeAspect="1" noChangeArrowheads="1"/>
          </p:cNvSpPr>
          <p:nvPr/>
        </p:nvSpPr>
        <p:spPr bwMode="auto">
          <a:xfrm>
            <a:off x="3446463" y="-128588"/>
            <a:ext cx="285750" cy="228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" name="AutoShape 10" descr="P^2"/>
          <p:cNvSpPr>
            <a:spLocks noChangeAspect="1" noChangeArrowheads="1"/>
          </p:cNvSpPr>
          <p:nvPr/>
        </p:nvSpPr>
        <p:spPr bwMode="auto">
          <a:xfrm>
            <a:off x="2773363" y="266700"/>
            <a:ext cx="285750" cy="22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" name="AutoShape 11" descr="P^2"/>
          <p:cNvSpPr>
            <a:spLocks noChangeAspect="1" noChangeArrowheads="1"/>
          </p:cNvSpPr>
          <p:nvPr/>
        </p:nvSpPr>
        <p:spPr bwMode="auto">
          <a:xfrm>
            <a:off x="4302125" y="266700"/>
            <a:ext cx="285750" cy="22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" name="AutoShape 12" descr="P^3"/>
          <p:cNvSpPr>
            <a:spLocks noChangeAspect="1" noChangeArrowheads="1"/>
          </p:cNvSpPr>
          <p:nvPr/>
        </p:nvSpPr>
        <p:spPr bwMode="auto">
          <a:xfrm>
            <a:off x="5073650" y="266700"/>
            <a:ext cx="285750" cy="22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" name="AutoShape 13" descr="P^2"/>
          <p:cNvSpPr>
            <a:spLocks noChangeAspect="1" noChangeArrowheads="1"/>
          </p:cNvSpPr>
          <p:nvPr/>
        </p:nvSpPr>
        <p:spPr bwMode="auto">
          <a:xfrm>
            <a:off x="7612063" y="266700"/>
            <a:ext cx="285750" cy="22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" name="AutoShape 14" descr="P^n"/>
          <p:cNvSpPr>
            <a:spLocks noChangeAspect="1" noChangeArrowheads="1"/>
          </p:cNvSpPr>
          <p:nvPr/>
        </p:nvSpPr>
        <p:spPr bwMode="auto">
          <a:xfrm>
            <a:off x="8804275" y="266701"/>
            <a:ext cx="304800" cy="180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" name="AutoShape 15" descr="P^{(n+1)}"/>
          <p:cNvSpPr>
            <a:spLocks noChangeAspect="1" noChangeArrowheads="1"/>
          </p:cNvSpPr>
          <p:nvPr/>
        </p:nvSpPr>
        <p:spPr bwMode="auto">
          <a:xfrm>
            <a:off x="9553575" y="266701"/>
            <a:ext cx="685800" cy="238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" name="AutoShape 16" descr="P^2"/>
          <p:cNvSpPr>
            <a:spLocks noChangeAspect="1" noChangeArrowheads="1"/>
          </p:cNvSpPr>
          <p:nvPr/>
        </p:nvSpPr>
        <p:spPr bwMode="auto">
          <a:xfrm>
            <a:off x="2100263" y="677863"/>
            <a:ext cx="285750" cy="22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" name="AutoShape 17" descr="P^n"/>
          <p:cNvSpPr>
            <a:spLocks noChangeAspect="1" noChangeArrowheads="1"/>
          </p:cNvSpPr>
          <p:nvPr/>
        </p:nvSpPr>
        <p:spPr bwMode="auto">
          <a:xfrm>
            <a:off x="3292475" y="677864"/>
            <a:ext cx="304800" cy="180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" name="AutoShape 18" descr="P^{(n+1)}"/>
          <p:cNvSpPr>
            <a:spLocks noChangeAspect="1" noChangeArrowheads="1"/>
          </p:cNvSpPr>
          <p:nvPr/>
        </p:nvSpPr>
        <p:spPr bwMode="auto">
          <a:xfrm>
            <a:off x="4210050" y="677864"/>
            <a:ext cx="685800" cy="238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" name="AutoShape 19" descr="$\epsilon_"/>
          <p:cNvSpPr>
            <a:spLocks noChangeAspect="1" noChangeArrowheads="1"/>
          </p:cNvSpPr>
          <p:nvPr/>
        </p:nvSpPr>
        <p:spPr bwMode="auto">
          <a:xfrm>
            <a:off x="1427164" y="1089025"/>
            <a:ext cx="85725" cy="114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8" name="AutoShape 20" descr="P^2"/>
          <p:cNvSpPr>
            <a:spLocks noChangeAspect="1" noChangeArrowheads="1"/>
          </p:cNvSpPr>
          <p:nvPr/>
        </p:nvSpPr>
        <p:spPr bwMode="auto">
          <a:xfrm>
            <a:off x="2233613" y="1089025"/>
            <a:ext cx="285750" cy="22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" name="AutoShape 21" descr="P^n"/>
          <p:cNvSpPr>
            <a:spLocks noChangeAspect="1" noChangeArrowheads="1"/>
          </p:cNvSpPr>
          <p:nvPr/>
        </p:nvSpPr>
        <p:spPr bwMode="auto">
          <a:xfrm>
            <a:off x="3341688" y="1089026"/>
            <a:ext cx="304800" cy="180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" name="AutoShape 22" descr="P^{(n+1)}"/>
          <p:cNvSpPr>
            <a:spLocks noChangeAspect="1" noChangeArrowheads="1"/>
          </p:cNvSpPr>
          <p:nvPr/>
        </p:nvSpPr>
        <p:spPr bwMode="auto">
          <a:xfrm>
            <a:off x="4175125" y="1089026"/>
            <a:ext cx="685800" cy="238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" name="AutoShape 23" descr="$\epsilon_"/>
          <p:cNvSpPr>
            <a:spLocks noChangeAspect="1" noChangeArrowheads="1"/>
          </p:cNvSpPr>
          <p:nvPr/>
        </p:nvSpPr>
        <p:spPr bwMode="auto">
          <a:xfrm>
            <a:off x="6046789" y="1089025"/>
            <a:ext cx="85725" cy="114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" name="AutoShape 24" descr="P^2"/>
          <p:cNvSpPr>
            <a:spLocks noChangeAspect="1" noChangeArrowheads="1"/>
          </p:cNvSpPr>
          <p:nvPr/>
        </p:nvSpPr>
        <p:spPr bwMode="auto">
          <a:xfrm>
            <a:off x="6853238" y="1089025"/>
            <a:ext cx="285750" cy="22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" name="AutoShape 25" descr="P^n"/>
          <p:cNvSpPr>
            <a:spLocks noChangeAspect="1" noChangeArrowheads="1"/>
          </p:cNvSpPr>
          <p:nvPr/>
        </p:nvSpPr>
        <p:spPr bwMode="auto">
          <a:xfrm>
            <a:off x="7961313" y="1089026"/>
            <a:ext cx="304800" cy="180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" name="AutoShape 26" descr="P^{(n+1)}"/>
          <p:cNvSpPr>
            <a:spLocks noChangeAspect="1" noChangeArrowheads="1"/>
          </p:cNvSpPr>
          <p:nvPr/>
        </p:nvSpPr>
        <p:spPr bwMode="auto">
          <a:xfrm>
            <a:off x="8794750" y="1089026"/>
            <a:ext cx="685800" cy="238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838201" y="90101"/>
            <a:ext cx="65" cy="276999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 dirty="0"/>
          </a:p>
        </p:txBody>
      </p:sp>
      <p:sp>
        <p:nvSpPr>
          <p:cNvPr id="35" name="Rectangle 1"/>
          <p:cNvSpPr>
            <a:spLocks noChangeArrowheads="1"/>
          </p:cNvSpPr>
          <p:nvPr/>
        </p:nvSpPr>
        <p:spPr bwMode="auto">
          <a:xfrm>
            <a:off x="838201" y="90101"/>
            <a:ext cx="65" cy="276999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dirty="0">
              <a:latin typeface="Arial" panose="020B0604020202020204" pitchFamily="34" charset="0"/>
            </a:endParaRPr>
          </a:p>
        </p:txBody>
      </p:sp>
      <p:pic>
        <p:nvPicPr>
          <p:cNvPr id="9218" name="Picture 2" descr="https://www.tutorialspoint.com/assets/questions/media/53160/finite_automato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2387" y="1776413"/>
            <a:ext cx="2659351" cy="857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9450041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365</Words>
  <Application>Microsoft Office PowerPoint</Application>
  <PresentationFormat>Widescreen</PresentationFormat>
  <Paragraphs>58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Arial</vt:lpstr>
      <vt:lpstr>Calibri</vt:lpstr>
      <vt:lpstr>Calibri Light</vt:lpstr>
      <vt:lpstr>Consolas</vt:lpstr>
      <vt:lpstr>Office Theme</vt:lpstr>
      <vt:lpstr>Conversion of regular FA into Regular Grammar</vt:lpstr>
      <vt:lpstr>Conversion of regular FA into Regular Grammar</vt:lpstr>
      <vt:lpstr>Conversion of regular Grammar into FA</vt:lpstr>
      <vt:lpstr>Conversion of regular Grammar into FA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Conversion of regular FA into Regular Grammar</dc:title>
  <dc:creator>Rajnish Chaturvedi</dc:creator>
  <cp:lastModifiedBy>Rajnish Chaturvedi</cp:lastModifiedBy>
  <cp:revision>1</cp:revision>
  <dcterms:created xsi:type="dcterms:W3CDTF">2025-07-25T06:12:25Z</dcterms:created>
  <dcterms:modified xsi:type="dcterms:W3CDTF">2025-07-25T06:17:01Z</dcterms:modified>
</cp:coreProperties>
</file>