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2" r:id="rId2"/>
    <p:sldId id="303" r:id="rId3"/>
    <p:sldId id="304" r:id="rId4"/>
    <p:sldId id="305" r:id="rId5"/>
    <p:sldId id="306" r:id="rId6"/>
    <p:sldId id="336" r:id="rId7"/>
    <p:sldId id="307" r:id="rId8"/>
    <p:sldId id="308" r:id="rId9"/>
    <p:sldId id="309" r:id="rId10"/>
    <p:sldId id="310" r:id="rId11"/>
    <p:sldId id="311" r:id="rId12"/>
    <p:sldId id="312" r:id="rId13"/>
    <p:sldId id="313" r:id="rId14"/>
    <p:sldId id="337" r:id="rId15"/>
    <p:sldId id="314" r:id="rId16"/>
    <p:sldId id="315" r:id="rId17"/>
    <p:sldId id="316" r:id="rId18"/>
    <p:sldId id="317" r:id="rId19"/>
    <p:sldId id="291" r:id="rId20"/>
    <p:sldId id="292" r:id="rId21"/>
    <p:sldId id="293" r:id="rId22"/>
    <p:sldId id="294" r:id="rId23"/>
    <p:sldId id="295" r:id="rId24"/>
    <p:sldId id="296" r:id="rId25"/>
    <p:sldId id="297" r:id="rId26"/>
    <p:sldId id="298" r:id="rId27"/>
    <p:sldId id="343" r:id="rId28"/>
    <p:sldId id="34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6E986-C493-4452-B8E8-014D7696F6AD}" type="datetimeFigureOut">
              <a:rPr lang="en-IN" smtClean="0"/>
              <a:t>27-10-2025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78F00-4F12-4257-B310-F6D992163713}" type="slidenum">
              <a:rPr lang="en-IN" smtClean="0"/>
              <a:t>‹#›</a:t>
            </a:fld>
            <a:endParaRPr lang="en-IN"/>
          </a:p>
        </p:txBody>
      </p:sp>
    </p:spTree>
    <p:extLst>
      <p:ext uri="{BB962C8B-B14F-4D97-AF65-F5344CB8AC3E}">
        <p14:creationId xmlns:p14="http://schemas.microsoft.com/office/powerpoint/2010/main" val="316298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C1A4CAE8-8D80-FE78-932E-16B46BA40F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A5F0ED04-D2DF-6E1A-8F35-779D7EB53C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6564" name="Slide Number Placeholder 3">
            <a:extLst>
              <a:ext uri="{FF2B5EF4-FFF2-40B4-BE49-F238E27FC236}">
                <a16:creationId xmlns:a16="http://schemas.microsoft.com/office/drawing/2014/main" id="{F5D87871-4E01-2913-20F6-C7C4A3F16F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4A4012D-4ADD-4A7F-BBA8-EE16FFFAE9DF}" type="slidenum">
              <a:rPr lang="en-US" altLang="en-US"/>
              <a:pPr>
                <a:spcBef>
                  <a:spcPct val="0"/>
                </a:spcBef>
              </a:pPr>
              <a:t>19</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62EB6251-34E6-104D-CE73-35D3762AA2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2E80CCF3-4504-A22F-8B18-F06120AC1B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8612" name="Slide Number Placeholder 3">
            <a:extLst>
              <a:ext uri="{FF2B5EF4-FFF2-40B4-BE49-F238E27FC236}">
                <a16:creationId xmlns:a16="http://schemas.microsoft.com/office/drawing/2014/main" id="{863D2534-7469-3D2A-73E1-6BC69CF79C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0C2CB95-AF42-4569-AA9B-8992DFE28493}" type="slidenum">
              <a:rPr lang="en-US" altLang="en-US"/>
              <a:pPr>
                <a:spcBef>
                  <a:spcPct val="0"/>
                </a:spcBef>
              </a:pPr>
              <a:t>20</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A76BBF74-159D-83B1-F626-0BFADED23C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F1BE281F-73AD-0A6C-3EC8-6F30876F34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0660" name="Slide Number Placeholder 3">
            <a:extLst>
              <a:ext uri="{FF2B5EF4-FFF2-40B4-BE49-F238E27FC236}">
                <a16:creationId xmlns:a16="http://schemas.microsoft.com/office/drawing/2014/main" id="{E850FD52-DDE5-0AF3-D8AD-1EB8C46F26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8B94B13-C388-4FBD-8A3E-29742203A170}" type="slidenum">
              <a:rPr lang="en-US" altLang="en-US"/>
              <a:pPr>
                <a:spcBef>
                  <a:spcPct val="0"/>
                </a:spcBef>
              </a:pPr>
              <a:t>21</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4B5AC6D3-2C50-6D9B-8978-F61AC36AB8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3B24CB92-55BC-8887-F39E-B8620E8B94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2708" name="Slide Number Placeholder 3">
            <a:extLst>
              <a:ext uri="{FF2B5EF4-FFF2-40B4-BE49-F238E27FC236}">
                <a16:creationId xmlns:a16="http://schemas.microsoft.com/office/drawing/2014/main" id="{7289F9F1-E4A5-7928-3026-53E78D86A8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443CC67-4DA5-4B91-855E-18B314DE417C}" type="slidenum">
              <a:rPr lang="en-US" altLang="en-US"/>
              <a:pPr>
                <a:spcBef>
                  <a:spcPct val="0"/>
                </a:spcBef>
              </a:pPr>
              <a:t>22</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77102E60-F994-B60F-503B-2511F81694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A99C028E-EBE0-E815-6EAD-931ED0EA41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4756" name="Slide Number Placeholder 3">
            <a:extLst>
              <a:ext uri="{FF2B5EF4-FFF2-40B4-BE49-F238E27FC236}">
                <a16:creationId xmlns:a16="http://schemas.microsoft.com/office/drawing/2014/main" id="{A4AE602C-4F49-C762-6E21-7903A5ADC0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61F8DC4-1AC9-4919-A255-88A2F698437F}" type="slidenum">
              <a:rPr lang="en-US" altLang="en-US"/>
              <a:pPr>
                <a:spcBef>
                  <a:spcPct val="0"/>
                </a:spcBef>
              </a:pPr>
              <a:t>23</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D2FBCA2C-D6A7-514D-0356-7F00462261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2C05AE29-3D40-E269-A4E1-8A888C3A75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6804" name="Slide Number Placeholder 3">
            <a:extLst>
              <a:ext uri="{FF2B5EF4-FFF2-40B4-BE49-F238E27FC236}">
                <a16:creationId xmlns:a16="http://schemas.microsoft.com/office/drawing/2014/main" id="{8ECEB59B-EB1A-A8CB-F16C-4A28C01EF38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4A571A-111B-49A3-9E6E-5B20C7F16BB0}" type="slidenum">
              <a:rPr lang="en-US" altLang="en-US"/>
              <a:pPr>
                <a:spcBef>
                  <a:spcPct val="0"/>
                </a:spcBef>
              </a:pPr>
              <a:t>24</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063A3FE6-A16D-4899-66B2-BA15ED11E9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511C753C-2CD7-6DE8-2C5B-99CA4D1DD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8852" name="Slide Number Placeholder 3">
            <a:extLst>
              <a:ext uri="{FF2B5EF4-FFF2-40B4-BE49-F238E27FC236}">
                <a16:creationId xmlns:a16="http://schemas.microsoft.com/office/drawing/2014/main" id="{5E0F92EE-0CDD-FBD7-6923-4CA81E02A3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0216681-852B-4196-8782-A512C46206BE}" type="slidenum">
              <a:rPr lang="en-US" altLang="en-US"/>
              <a:pPr>
                <a:spcBef>
                  <a:spcPct val="0"/>
                </a:spcBef>
              </a:pPr>
              <a:t>25</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BBB1300C-40F4-48D9-3345-A86825D66F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id="{2203F055-64D3-1142-77BB-D2FBD454A3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0900" name="Slide Number Placeholder 3">
            <a:extLst>
              <a:ext uri="{FF2B5EF4-FFF2-40B4-BE49-F238E27FC236}">
                <a16:creationId xmlns:a16="http://schemas.microsoft.com/office/drawing/2014/main" id="{73BE03EB-4B84-0018-7EAD-7A65400A53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9EB0678-2C16-435D-844B-B437AD2BE19E}" type="slidenum">
              <a:rPr lang="en-US" altLang="en-US"/>
              <a:pPr>
                <a:spcBef>
                  <a:spcPct val="0"/>
                </a:spcBef>
              </a:pPr>
              <a:t>26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893F-C29D-BD5E-0FC7-994E7F3DD3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5A12316-87BD-D2E2-7A58-1D8ECE2DB2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1FB7257-9E1B-19C2-95BD-2915B476B5A1}"/>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5" name="Footer Placeholder 4">
            <a:extLst>
              <a:ext uri="{FF2B5EF4-FFF2-40B4-BE49-F238E27FC236}">
                <a16:creationId xmlns:a16="http://schemas.microsoft.com/office/drawing/2014/main" id="{07C3A076-140D-6B26-F228-5ACF295524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46424D-665B-6664-2629-9FDB0137DD1F}"/>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996962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64F4C-FF63-BDFD-347F-2EB15FC6EA4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C2D47AD-64B7-E5B2-A708-F35F149547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540B99-C91D-CC7F-813F-C537E0865C00}"/>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5" name="Footer Placeholder 4">
            <a:extLst>
              <a:ext uri="{FF2B5EF4-FFF2-40B4-BE49-F238E27FC236}">
                <a16:creationId xmlns:a16="http://schemas.microsoft.com/office/drawing/2014/main" id="{65FB7FAF-878C-CEC6-52F4-3B9378B0DA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004E8FB-1CAE-CFB1-BA28-3FAAFB52A8F6}"/>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24061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94015-4504-81F8-E664-ABFD81FEFB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85BA196-F173-39C5-30E4-E488B5A5B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B8CA15-55AD-85F8-E011-C55515EF9E89}"/>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5" name="Footer Placeholder 4">
            <a:extLst>
              <a:ext uri="{FF2B5EF4-FFF2-40B4-BE49-F238E27FC236}">
                <a16:creationId xmlns:a16="http://schemas.microsoft.com/office/drawing/2014/main" id="{46B066AD-D364-6645-DCE1-E66A64ACA74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F12C9A8-0C80-8811-424A-7A699B9E4C6B}"/>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3981131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10753-4437-A04B-1338-42236FC72D3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E110EF8-108A-3B0F-07DC-00E5EBE077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F3846DE-0188-9ABA-B9EF-6451C7F934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E3EB8AB-7C8B-C52D-7E95-54C239C3D582}"/>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6" name="Footer Placeholder 5">
            <a:extLst>
              <a:ext uri="{FF2B5EF4-FFF2-40B4-BE49-F238E27FC236}">
                <a16:creationId xmlns:a16="http://schemas.microsoft.com/office/drawing/2014/main" id="{9A003656-A915-C336-9B6A-792CD362CC7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FA3F0A8-A0B6-845D-8903-7A22235F57C3}"/>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3837666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ABEA-B9B0-C836-B945-20D81E88BEC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C528A1D-1703-57C2-BB24-920A655906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2DF999-C82B-CF9A-3BFC-B370EC02F6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63977F0-3F78-D14E-00AE-86C109661A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A5FDF3-4B5C-9188-A481-F6754746DF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A812F0F-776C-B796-2C09-8399CE78B5FF}"/>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8" name="Footer Placeholder 7">
            <a:extLst>
              <a:ext uri="{FF2B5EF4-FFF2-40B4-BE49-F238E27FC236}">
                <a16:creationId xmlns:a16="http://schemas.microsoft.com/office/drawing/2014/main" id="{056B08F3-2AEF-00FD-D9C0-306A01064CC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0D3B652-7452-F6A6-FC78-D0B1A1F2E92F}"/>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383331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1B84-D55C-1CA1-DD77-5B3733C1583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F97F3F3-AB62-6D61-2D40-CEEBB4201351}"/>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4" name="Footer Placeholder 3">
            <a:extLst>
              <a:ext uri="{FF2B5EF4-FFF2-40B4-BE49-F238E27FC236}">
                <a16:creationId xmlns:a16="http://schemas.microsoft.com/office/drawing/2014/main" id="{5BF4AD8B-D542-B1C7-0E17-C1B5B646C73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F73AB45-E91E-5CE9-989E-327BF2F38890}"/>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1712420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4A5E4F-B358-8441-0164-7006FC3C35F2}"/>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3" name="Footer Placeholder 2">
            <a:extLst>
              <a:ext uri="{FF2B5EF4-FFF2-40B4-BE49-F238E27FC236}">
                <a16:creationId xmlns:a16="http://schemas.microsoft.com/office/drawing/2014/main" id="{4C1A3F13-82DC-479E-03C4-948426DAC79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258BFF3-F5A1-F42C-DA14-D17F7D911D54}"/>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172757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2FA6-8215-D249-2AD0-40F1C12C36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C50A5BC-46DD-B811-6B34-E852D5E8DF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8DF9386-05B6-187E-833D-70061267EB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A66E1-113A-E8FB-C8FC-77EB3906328F}"/>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6" name="Footer Placeholder 5">
            <a:extLst>
              <a:ext uri="{FF2B5EF4-FFF2-40B4-BE49-F238E27FC236}">
                <a16:creationId xmlns:a16="http://schemas.microsoft.com/office/drawing/2014/main" id="{7C994E54-16B5-7F52-6464-A4CC3DEA79D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B228AF9-CD12-FAA2-F67F-0DD6513B4FFB}"/>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175145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94DB-FF97-A997-C1F2-5436D2D884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2D27303-E021-B589-07EF-6662B68D46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E99C0FC-C484-CFB7-8FF3-91757E989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DE50B6-AF64-0A8B-8E7F-39CC1088BF75}"/>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6" name="Footer Placeholder 5">
            <a:extLst>
              <a:ext uri="{FF2B5EF4-FFF2-40B4-BE49-F238E27FC236}">
                <a16:creationId xmlns:a16="http://schemas.microsoft.com/office/drawing/2014/main" id="{4CFAEC16-4CB2-8D1D-2A8D-097CE70D9A9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8F693B-9E12-6511-46DB-20122D913FA5}"/>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1890669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3E064-87B6-AC49-F610-489C231AEEE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E094F4-212B-04D3-B486-561B2681C9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ACF9A4-B1F4-2264-5FF7-EB94195456C6}"/>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5" name="Footer Placeholder 4">
            <a:extLst>
              <a:ext uri="{FF2B5EF4-FFF2-40B4-BE49-F238E27FC236}">
                <a16:creationId xmlns:a16="http://schemas.microsoft.com/office/drawing/2014/main" id="{922B238B-7A15-C8CA-6453-EE64ECDD39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6FBB905-3370-9EA1-D865-719D6A006F5B}"/>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415450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4A01B9-ECFE-1185-2E22-F30343E382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2C3BE09-3D23-A846-6952-77659C84ED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0849232-1539-5805-F7C5-3554AB21A35F}"/>
              </a:ext>
            </a:extLst>
          </p:cNvPr>
          <p:cNvSpPr>
            <a:spLocks noGrp="1"/>
          </p:cNvSpPr>
          <p:nvPr>
            <p:ph type="dt" sz="half" idx="10"/>
          </p:nvPr>
        </p:nvSpPr>
        <p:spPr/>
        <p:txBody>
          <a:bodyPr/>
          <a:lstStyle/>
          <a:p>
            <a:fld id="{A65EA36D-E5EE-4AC7-96EE-BD753A37F77C}" type="datetimeFigureOut">
              <a:rPr lang="en-IN" smtClean="0"/>
              <a:t>27-10-2025</a:t>
            </a:fld>
            <a:endParaRPr lang="en-IN"/>
          </a:p>
        </p:txBody>
      </p:sp>
      <p:sp>
        <p:nvSpPr>
          <p:cNvPr id="5" name="Footer Placeholder 4">
            <a:extLst>
              <a:ext uri="{FF2B5EF4-FFF2-40B4-BE49-F238E27FC236}">
                <a16:creationId xmlns:a16="http://schemas.microsoft.com/office/drawing/2014/main" id="{A80C31AB-B4EC-BD92-9761-7CE211AF16B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5476C65-B129-AB0D-7E36-3DC71E54E5CD}"/>
              </a:ext>
            </a:extLst>
          </p:cNvPr>
          <p:cNvSpPr>
            <a:spLocks noGrp="1"/>
          </p:cNvSpPr>
          <p:nvPr>
            <p:ph type="sldNum" sz="quarter" idx="12"/>
          </p:nvPr>
        </p:nvSpPr>
        <p:spPr/>
        <p:txBody>
          <a:bodyPr/>
          <a:lstStyle/>
          <a:p>
            <a:fld id="{68F08950-6657-4728-9FAE-7CE44651E854}" type="slidenum">
              <a:rPr lang="en-IN" smtClean="0"/>
              <a:t>‹#›</a:t>
            </a:fld>
            <a:endParaRPr lang="en-IN"/>
          </a:p>
        </p:txBody>
      </p:sp>
    </p:spTree>
    <p:extLst>
      <p:ext uri="{BB962C8B-B14F-4D97-AF65-F5344CB8AC3E}">
        <p14:creationId xmlns:p14="http://schemas.microsoft.com/office/powerpoint/2010/main" val="2899015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701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773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702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6239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833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119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591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092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1706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146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181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8224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8415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37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24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0640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959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96864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5209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721" y="249551"/>
            <a:ext cx="10972800" cy="1143000"/>
          </a:xfrm>
        </p:spPr>
        <p:txBody>
          <a:bodyPr/>
          <a:lstStyle/>
          <a:p>
            <a:r>
              <a:rPr lang="en-US" dirty="0"/>
              <a:t>Click to edit Master title style</a:t>
            </a:r>
          </a:p>
        </p:txBody>
      </p:sp>
      <p:sp>
        <p:nvSpPr>
          <p:cNvPr id="3" name="Content Placeholder 2"/>
          <p:cNvSpPr>
            <a:spLocks noGrp="1"/>
          </p:cNvSpPr>
          <p:nvPr>
            <p:ph idx="1"/>
          </p:nvPr>
        </p:nvSpPr>
        <p:spPr>
          <a:solidFill>
            <a:schemeClr val="bg1"/>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4E25B6D-C340-46EB-8468-60040E058761}" type="datetime1">
              <a:rPr lang="en-US" smtClean="0"/>
              <a:t>10/27/2025</a:t>
            </a:fld>
            <a:endParaRPr lang="en-US"/>
          </a:p>
        </p:txBody>
      </p:sp>
      <p:sp>
        <p:nvSpPr>
          <p:cNvPr id="5" name="Footer Placeholder 4"/>
          <p:cNvSpPr>
            <a:spLocks noGrp="1"/>
          </p:cNvSpPr>
          <p:nvPr>
            <p:ph type="ftr" sz="quarter" idx="11"/>
          </p:nvPr>
        </p:nvSpPr>
        <p:spPr/>
        <p:txBody>
          <a:bodyPr/>
          <a:lstStyle/>
          <a:p>
            <a:r>
              <a:rPr lang="en-US"/>
              <a:t>Chitvan Agrawal          BCSE0404     TAFL   Unit Number: 3</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Picture Placeholder 7"/>
          <p:cNvSpPr>
            <a:spLocks noGrp="1"/>
          </p:cNvSpPr>
          <p:nvPr>
            <p:ph type="pic" sz="quarter" idx="13"/>
          </p:nvPr>
        </p:nvSpPr>
        <p:spPr>
          <a:xfrm>
            <a:off x="609600" y="249238"/>
            <a:ext cx="1828800" cy="969962"/>
          </a:xfrm>
        </p:spPr>
        <p:txBody>
          <a:bodyPr/>
          <a:lstStyle/>
          <a:p>
            <a:endParaRPr lang="en-US"/>
          </a:p>
        </p:txBody>
      </p:sp>
      <p:pic>
        <p:nvPicPr>
          <p:cNvPr id="9" name="Picture 15" descr="A black and red logo&#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5448" y="5835"/>
            <a:ext cx="1846553" cy="8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37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E6D5E4-00D7-3F46-11CC-E630B34ADD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A423D2-8229-9F8F-FD31-9DF0610E13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FC77EA5-BBD4-601B-796C-E22F20C319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EA36D-E5EE-4AC7-96EE-BD753A37F77C}" type="datetimeFigureOut">
              <a:rPr lang="en-IN" smtClean="0"/>
              <a:t>27-10-2025</a:t>
            </a:fld>
            <a:endParaRPr lang="en-IN"/>
          </a:p>
        </p:txBody>
      </p:sp>
      <p:sp>
        <p:nvSpPr>
          <p:cNvPr id="5" name="Footer Placeholder 4">
            <a:extLst>
              <a:ext uri="{FF2B5EF4-FFF2-40B4-BE49-F238E27FC236}">
                <a16:creationId xmlns:a16="http://schemas.microsoft.com/office/drawing/2014/main" id="{509D3ADA-6AA5-8A63-07DF-481646B46C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9CBB5F2-3805-CF3C-B5AC-09AF93EC01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F08950-6657-4728-9FAE-7CE44651E854}" type="slidenum">
              <a:rPr lang="en-IN" smtClean="0"/>
              <a:t>‹#›</a:t>
            </a:fld>
            <a:endParaRPr lang="en-IN"/>
          </a:p>
        </p:txBody>
      </p:sp>
    </p:spTree>
    <p:extLst>
      <p:ext uri="{BB962C8B-B14F-4D97-AF65-F5344CB8AC3E}">
        <p14:creationId xmlns:p14="http://schemas.microsoft.com/office/powerpoint/2010/main" val="3247596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r>
              <a:rPr lang="en-US" sz="2200" dirty="0"/>
              <a:t>Any production rule in the form A → B where A, B ∈ Non-terminal is called </a:t>
            </a:r>
            <a:r>
              <a:rPr lang="en-US" sz="2200" b="1" dirty="0"/>
              <a:t>unit production.</a:t>
            </a:r>
            <a:endParaRPr lang="en-US" sz="2200" dirty="0"/>
          </a:p>
          <a:p>
            <a:endParaRPr lang="en-US" sz="2200" dirty="0"/>
          </a:p>
          <a:p>
            <a:pPr marL="0" indent="0">
              <a:buNone/>
            </a:pPr>
            <a:r>
              <a:rPr lang="en-US" sz="2200" b="1" dirty="0"/>
              <a:t>Removal Procedure −</a:t>
            </a:r>
          </a:p>
          <a:p>
            <a:r>
              <a:rPr lang="en-US" sz="2200" b="1" dirty="0"/>
              <a:t>Step 1</a:t>
            </a:r>
            <a:r>
              <a:rPr lang="en-US" sz="2200" dirty="0"/>
              <a:t> − To remove </a:t>
            </a:r>
            <a:r>
              <a:rPr lang="en-US" sz="2200" b="1" dirty="0"/>
              <a:t>A → B</a:t>
            </a:r>
            <a:r>
              <a:rPr lang="en-US" sz="2200" dirty="0"/>
              <a:t>, add production </a:t>
            </a:r>
            <a:r>
              <a:rPr lang="en-US" sz="2200" b="1" dirty="0"/>
              <a:t>A → x</a:t>
            </a:r>
            <a:r>
              <a:rPr lang="en-US" sz="2200" dirty="0"/>
              <a:t> to the grammar rule whenever </a:t>
            </a:r>
            <a:r>
              <a:rPr lang="en-US" sz="2200" b="1" dirty="0"/>
              <a:t>B → x</a:t>
            </a:r>
            <a:r>
              <a:rPr lang="en-US" sz="2200" dirty="0"/>
              <a:t> occurs in the grammar. [x ∈ Terminal, x can be Null]</a:t>
            </a:r>
          </a:p>
          <a:p>
            <a:r>
              <a:rPr lang="en-US" sz="2200" b="1" dirty="0"/>
              <a:t>Step 2</a:t>
            </a:r>
            <a:r>
              <a:rPr lang="en-US" sz="2200" dirty="0"/>
              <a:t> − Delete </a:t>
            </a:r>
            <a:r>
              <a:rPr lang="en-US" sz="2200" b="1" dirty="0"/>
              <a:t>A → B</a:t>
            </a:r>
            <a:r>
              <a:rPr lang="en-US" sz="2200" dirty="0"/>
              <a:t> from the grammar.</a:t>
            </a:r>
          </a:p>
          <a:p>
            <a:r>
              <a:rPr lang="en-US" sz="2200" b="1" dirty="0"/>
              <a:t>Step 3</a:t>
            </a:r>
            <a:r>
              <a:rPr lang="en-US" sz="2200" dirty="0"/>
              <a:t> − Repeat from step 1 until all unit productions are removed.</a:t>
            </a:r>
          </a:p>
          <a:p>
            <a:endParaRPr lang="en-US" sz="2200" dirty="0"/>
          </a:p>
        </p:txBody>
      </p:sp>
      <p:sp>
        <p:nvSpPr>
          <p:cNvPr id="4" name="Date Placeholder 3"/>
          <p:cNvSpPr>
            <a:spLocks noGrp="1"/>
          </p:cNvSpPr>
          <p:nvPr>
            <p:ph type="dt" sz="half" idx="10"/>
          </p:nvPr>
        </p:nvSpPr>
        <p:spPr/>
        <p:txBody>
          <a:bodyPr/>
          <a:lstStyle/>
          <a:p>
            <a:fld id="{A2C02E3A-CACD-42FE-9509-992EC3391ECC}"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
        <p:nvSpPr>
          <p:cNvPr id="7" name="Title 1"/>
          <p:cNvSpPr txBox="1">
            <a:spLocks/>
          </p:cNvSpPr>
          <p:nvPr/>
        </p:nvSpPr>
        <p:spPr>
          <a:xfrm>
            <a:off x="3200400" y="1"/>
            <a:ext cx="748284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en-US" sz="3200" b="1" dirty="0"/>
              <a:t>Removal of Unit Productions</a:t>
            </a:r>
          </a:p>
        </p:txBody>
      </p:sp>
    </p:spTree>
    <p:extLst>
      <p:ext uri="{BB962C8B-B14F-4D97-AF65-F5344CB8AC3E}">
        <p14:creationId xmlns:p14="http://schemas.microsoft.com/office/powerpoint/2010/main" val="2890893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689148"/>
            <a:ext cx="8229600" cy="4525963"/>
          </a:xfrm>
        </p:spPr>
        <p:txBody>
          <a:bodyPr>
            <a:noAutofit/>
          </a:bodyPr>
          <a:lstStyle/>
          <a:p>
            <a:pPr marL="0" indent="0">
              <a:buNone/>
            </a:pPr>
            <a:r>
              <a:rPr lang="en-US" sz="2000" b="1" dirty="0"/>
              <a:t>Problem</a:t>
            </a:r>
            <a:endParaRPr lang="en-US" sz="2000" dirty="0"/>
          </a:p>
          <a:p>
            <a:pPr marL="0" indent="0">
              <a:buNone/>
            </a:pPr>
            <a:r>
              <a:rPr lang="en-US" sz="2000" dirty="0"/>
              <a:t>Remove unit production from the following −</a:t>
            </a:r>
          </a:p>
          <a:p>
            <a:pPr marL="0" indent="0">
              <a:buNone/>
            </a:pPr>
            <a:r>
              <a:rPr lang="en-US" sz="2000" dirty="0"/>
              <a:t>S → XY, </a:t>
            </a:r>
          </a:p>
          <a:p>
            <a:pPr marL="0" indent="0">
              <a:buNone/>
            </a:pPr>
            <a:r>
              <a:rPr lang="en-US" sz="2000" dirty="0"/>
              <a:t>X → a, </a:t>
            </a:r>
          </a:p>
          <a:p>
            <a:pPr marL="0" indent="0">
              <a:buNone/>
            </a:pPr>
            <a:r>
              <a:rPr lang="en-US" sz="2000" dirty="0"/>
              <a:t>Y → Z | b, </a:t>
            </a:r>
          </a:p>
          <a:p>
            <a:pPr marL="0" indent="0">
              <a:buNone/>
            </a:pPr>
            <a:r>
              <a:rPr lang="en-US" sz="2000" dirty="0"/>
              <a:t>Z → M, </a:t>
            </a:r>
          </a:p>
          <a:p>
            <a:pPr marL="0" indent="0">
              <a:buNone/>
            </a:pPr>
            <a:r>
              <a:rPr lang="en-US" sz="2000" dirty="0"/>
              <a:t>M → N, </a:t>
            </a:r>
          </a:p>
          <a:p>
            <a:pPr marL="0" indent="0">
              <a:buNone/>
            </a:pPr>
            <a:r>
              <a:rPr lang="en-US" sz="2000" dirty="0"/>
              <a:t>N → a</a:t>
            </a:r>
          </a:p>
          <a:p>
            <a:pPr marL="0" indent="0">
              <a:buNone/>
            </a:pPr>
            <a:r>
              <a:rPr lang="en-US" sz="2000" b="1" dirty="0"/>
              <a:t>Solution</a:t>
            </a:r>
            <a:r>
              <a:rPr lang="en-US" sz="2000" dirty="0"/>
              <a:t> −</a:t>
            </a:r>
          </a:p>
          <a:p>
            <a:pPr marL="0" indent="0">
              <a:buNone/>
            </a:pPr>
            <a:r>
              <a:rPr lang="en-US" sz="2000" dirty="0"/>
              <a:t>There are 3 unit productions in the grammar −</a:t>
            </a:r>
          </a:p>
          <a:p>
            <a:r>
              <a:rPr lang="en-US" sz="2000" dirty="0"/>
              <a:t>Y → Z, Z → M, and M → N</a:t>
            </a:r>
          </a:p>
          <a:p>
            <a:pPr marL="0" indent="0">
              <a:buNone/>
            </a:pPr>
            <a:r>
              <a:rPr lang="en-US" sz="2000" b="1" dirty="0"/>
              <a:t>At first, we will remove M → N.</a:t>
            </a:r>
            <a:endParaRPr lang="en-US" sz="2000" dirty="0"/>
          </a:p>
          <a:p>
            <a:r>
              <a:rPr lang="en-US" sz="2000" dirty="0"/>
              <a:t>As N → a, we add M → a, and M → N is removed.</a:t>
            </a:r>
          </a:p>
          <a:p>
            <a:pPr marL="0" indent="0">
              <a:buNone/>
            </a:pPr>
            <a:r>
              <a:rPr lang="en-US" sz="2000" dirty="0"/>
              <a:t>The production set becomes</a:t>
            </a:r>
          </a:p>
          <a:p>
            <a:r>
              <a:rPr lang="en-US" sz="2000" dirty="0"/>
              <a:t>S → XY, X → a, Y → Z | b, Z → M, M → a, N → a</a:t>
            </a:r>
          </a:p>
          <a:p>
            <a:endParaRPr lang="en-US" sz="2000" dirty="0"/>
          </a:p>
        </p:txBody>
      </p:sp>
      <p:sp>
        <p:nvSpPr>
          <p:cNvPr id="4" name="Date Placeholder 3"/>
          <p:cNvSpPr>
            <a:spLocks noGrp="1"/>
          </p:cNvSpPr>
          <p:nvPr>
            <p:ph type="dt" sz="half" idx="10"/>
          </p:nvPr>
        </p:nvSpPr>
        <p:spPr/>
        <p:txBody>
          <a:bodyPr/>
          <a:lstStyle/>
          <a:p>
            <a:fld id="{9A4C1F79-0E69-4B96-AE31-5F510801A5FF}"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
        <p:nvSpPr>
          <p:cNvPr id="7" name="Title 1"/>
          <p:cNvSpPr txBox="1">
            <a:spLocks/>
          </p:cNvSpPr>
          <p:nvPr/>
        </p:nvSpPr>
        <p:spPr>
          <a:xfrm>
            <a:off x="3429000" y="2"/>
            <a:ext cx="72390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en-US" sz="3200" b="1" dirty="0"/>
              <a:t>Removal of Unit Productions</a:t>
            </a:r>
          </a:p>
        </p:txBody>
      </p:sp>
    </p:spTree>
    <p:extLst>
      <p:ext uri="{BB962C8B-B14F-4D97-AF65-F5344CB8AC3E}">
        <p14:creationId xmlns:p14="http://schemas.microsoft.com/office/powerpoint/2010/main" val="2151435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lnSpcReduction="10000"/>
          </a:bodyPr>
          <a:lstStyle/>
          <a:p>
            <a:pPr marL="0" indent="0">
              <a:buNone/>
            </a:pPr>
            <a:r>
              <a:rPr lang="en-US" sz="2200" b="1" dirty="0"/>
              <a:t>Now we will remove Z → M.</a:t>
            </a:r>
            <a:endParaRPr lang="en-US" sz="2200" dirty="0"/>
          </a:p>
          <a:p>
            <a:r>
              <a:rPr lang="en-US" sz="2200" dirty="0"/>
              <a:t>As M → a, we add Z→ a, and Z → M is removed.</a:t>
            </a:r>
          </a:p>
          <a:p>
            <a:pPr marL="0" indent="0">
              <a:buNone/>
            </a:pPr>
            <a:r>
              <a:rPr lang="en-US" sz="2200" dirty="0"/>
              <a:t>The production set becomes</a:t>
            </a:r>
          </a:p>
          <a:p>
            <a:r>
              <a:rPr lang="en-US" sz="2200" dirty="0"/>
              <a:t>S → XY, X → a, Y → Z | b, Z → a, M → a, N → a</a:t>
            </a:r>
          </a:p>
          <a:p>
            <a:pPr marL="0" indent="0">
              <a:buNone/>
            </a:pPr>
            <a:r>
              <a:rPr lang="en-US" sz="2200" b="1" dirty="0"/>
              <a:t>Now we will remove Y → Z.</a:t>
            </a:r>
            <a:endParaRPr lang="en-US" sz="2200" dirty="0"/>
          </a:p>
          <a:p>
            <a:r>
              <a:rPr lang="en-US" sz="2200" dirty="0"/>
              <a:t>As Z → a, we add Y→ a, and Y → Z is removed.</a:t>
            </a:r>
          </a:p>
          <a:p>
            <a:pPr marL="0" indent="0">
              <a:buNone/>
            </a:pPr>
            <a:r>
              <a:rPr lang="en-US" sz="2200" dirty="0"/>
              <a:t>The production set becomes</a:t>
            </a:r>
          </a:p>
          <a:p>
            <a:r>
              <a:rPr lang="en-US" sz="2200" dirty="0"/>
              <a:t>S → XY, X → a, Y → a | b, Z → a, M → a, N → a</a:t>
            </a:r>
          </a:p>
          <a:p>
            <a:r>
              <a:rPr lang="en-US" sz="2200" dirty="0"/>
              <a:t>Now Z, M, and N are unreachable, hence we can remove those.</a:t>
            </a:r>
          </a:p>
          <a:p>
            <a:pPr marL="0" indent="0">
              <a:buNone/>
            </a:pPr>
            <a:r>
              <a:rPr lang="en-US" sz="2200" dirty="0"/>
              <a:t>The final CFG is unit production free −</a:t>
            </a:r>
          </a:p>
          <a:p>
            <a:r>
              <a:rPr lang="en-US" sz="2200" dirty="0"/>
              <a:t>S → XY, X → a, Y → a | b</a:t>
            </a:r>
          </a:p>
          <a:p>
            <a:endParaRPr lang="en-US" sz="2200" dirty="0"/>
          </a:p>
        </p:txBody>
      </p:sp>
      <p:sp>
        <p:nvSpPr>
          <p:cNvPr id="4" name="Date Placeholder 3"/>
          <p:cNvSpPr>
            <a:spLocks noGrp="1"/>
          </p:cNvSpPr>
          <p:nvPr>
            <p:ph type="dt" sz="half" idx="10"/>
          </p:nvPr>
        </p:nvSpPr>
        <p:spPr/>
        <p:txBody>
          <a:bodyPr/>
          <a:lstStyle/>
          <a:p>
            <a:fld id="{E725BD63-73F2-4698-AD07-09FE79202A47}"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
        <p:nvSpPr>
          <p:cNvPr id="7" name="Title 1"/>
          <p:cNvSpPr txBox="1">
            <a:spLocks/>
          </p:cNvSpPr>
          <p:nvPr/>
        </p:nvSpPr>
        <p:spPr>
          <a:xfrm>
            <a:off x="3124200" y="2"/>
            <a:ext cx="75438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spcBef>
                <a:spcPct val="0"/>
              </a:spcBef>
              <a:defRPr/>
            </a:pPr>
            <a:r>
              <a:rPr lang="en-US" sz="3200" b="1" dirty="0"/>
              <a:t>Removal of Unit Productions </a:t>
            </a:r>
            <a:r>
              <a:rPr lang="en-US" altLang="en-US" sz="3200" b="1" dirty="0"/>
              <a:t>(Continued)</a:t>
            </a:r>
            <a:endParaRPr lang="en-US" sz="3200" dirty="0"/>
          </a:p>
        </p:txBody>
      </p:sp>
    </p:spTree>
    <p:extLst>
      <p:ext uri="{BB962C8B-B14F-4D97-AF65-F5344CB8AC3E}">
        <p14:creationId xmlns:p14="http://schemas.microsoft.com/office/powerpoint/2010/main" val="34455741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Autofit/>
          </a:bodyPr>
          <a:lstStyle/>
          <a:p>
            <a:pPr marL="0" indent="0">
              <a:buNone/>
            </a:pPr>
            <a:r>
              <a:rPr lang="en-US" sz="2200" b="1" dirty="0"/>
              <a:t>Given Grammar:</a:t>
            </a:r>
          </a:p>
          <a:p>
            <a:r>
              <a:rPr lang="en-US" sz="2200" dirty="0" err="1"/>
              <a:t>S→aA</a:t>
            </a:r>
            <a:endParaRPr lang="en-US" sz="2200" dirty="0"/>
          </a:p>
          <a:p>
            <a:r>
              <a:rPr lang="en-US" sz="2200" dirty="0"/>
              <a:t>A →</a:t>
            </a:r>
            <a:r>
              <a:rPr lang="en-US" sz="2200" dirty="0" err="1"/>
              <a:t>b|</a:t>
            </a:r>
            <a:r>
              <a:rPr lang="en-US" sz="2200" dirty="0" err="1">
                <a:solidFill>
                  <a:schemeClr val="dk1"/>
                </a:solidFill>
              </a:rPr>
              <a:t>ɛ</a:t>
            </a:r>
            <a:endParaRPr lang="en-US" sz="2200" dirty="0">
              <a:solidFill>
                <a:schemeClr val="dk1"/>
              </a:solidFill>
            </a:endParaRPr>
          </a:p>
          <a:p>
            <a:endParaRPr lang="en-US" sz="2200" dirty="0">
              <a:solidFill>
                <a:schemeClr val="dk1"/>
              </a:solidFill>
            </a:endParaRPr>
          </a:p>
          <a:p>
            <a:pPr marL="0" indent="0">
              <a:buNone/>
            </a:pPr>
            <a:r>
              <a:rPr lang="en-US" sz="2200" b="1" dirty="0">
                <a:solidFill>
                  <a:schemeClr val="dk1"/>
                </a:solidFill>
              </a:rPr>
              <a:t>Solution:</a:t>
            </a:r>
          </a:p>
          <a:p>
            <a:r>
              <a:rPr lang="en-US" sz="2200" dirty="0"/>
              <a:t>Substitute </a:t>
            </a:r>
            <a:r>
              <a:rPr lang="en-US" sz="2200" dirty="0">
                <a:solidFill>
                  <a:schemeClr val="dk1"/>
                </a:solidFill>
              </a:rPr>
              <a:t>ɛ on production </a:t>
            </a:r>
            <a:r>
              <a:rPr lang="en-US" sz="2200" dirty="0" err="1"/>
              <a:t>S→aA</a:t>
            </a:r>
            <a:endParaRPr lang="en-US" sz="2200" dirty="0"/>
          </a:p>
          <a:p>
            <a:r>
              <a:rPr lang="en-US" sz="2200" dirty="0" err="1"/>
              <a:t>S→a</a:t>
            </a:r>
            <a:r>
              <a:rPr lang="en-US" sz="2200" dirty="0"/>
              <a:t>[</a:t>
            </a:r>
            <a:r>
              <a:rPr lang="en-US" sz="2200" dirty="0">
                <a:solidFill>
                  <a:schemeClr val="dk1"/>
                </a:solidFill>
              </a:rPr>
              <a:t>ɛ</a:t>
            </a:r>
            <a:r>
              <a:rPr lang="en-US" sz="2200" dirty="0"/>
              <a:t>]</a:t>
            </a:r>
          </a:p>
          <a:p>
            <a:r>
              <a:rPr lang="en-US" sz="2200" dirty="0" err="1"/>
              <a:t>S→a</a:t>
            </a:r>
            <a:endParaRPr lang="en-US" sz="2200" dirty="0"/>
          </a:p>
          <a:p>
            <a:endParaRPr lang="en-US" sz="2200" dirty="0"/>
          </a:p>
          <a:p>
            <a:r>
              <a:rPr lang="en-US" sz="2200" dirty="0"/>
              <a:t>Then add this production into main one:</a:t>
            </a:r>
          </a:p>
          <a:p>
            <a:r>
              <a:rPr lang="en-US" sz="2200" dirty="0" err="1"/>
              <a:t>S→aA|a</a:t>
            </a:r>
            <a:endParaRPr lang="en-US" sz="2200" dirty="0"/>
          </a:p>
          <a:p>
            <a:r>
              <a:rPr lang="en-US" sz="2200" dirty="0"/>
              <a:t>A →b</a:t>
            </a:r>
            <a:endParaRPr lang="en-US" sz="2200" dirty="0">
              <a:solidFill>
                <a:schemeClr val="dk1"/>
              </a:solidFill>
            </a:endParaRPr>
          </a:p>
          <a:p>
            <a:endParaRPr lang="en-US" sz="2200" dirty="0"/>
          </a:p>
          <a:p>
            <a:endParaRPr lang="en-US" sz="2200" dirty="0"/>
          </a:p>
          <a:p>
            <a:endParaRPr lang="en-US" sz="2200" dirty="0">
              <a:solidFill>
                <a:schemeClr val="dk1"/>
              </a:solidFill>
            </a:endParaRPr>
          </a:p>
          <a:p>
            <a:endParaRPr lang="en-US" sz="2200" dirty="0"/>
          </a:p>
        </p:txBody>
      </p:sp>
      <p:sp>
        <p:nvSpPr>
          <p:cNvPr id="4" name="Date Placeholder 3"/>
          <p:cNvSpPr>
            <a:spLocks noGrp="1"/>
          </p:cNvSpPr>
          <p:nvPr>
            <p:ph type="dt" sz="half" idx="10"/>
          </p:nvPr>
        </p:nvSpPr>
        <p:spPr/>
        <p:txBody>
          <a:bodyPr/>
          <a:lstStyle/>
          <a:p>
            <a:fld id="{8A1568CB-9D9B-4236-93D6-C94CDE5676CE}"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
        <p:nvSpPr>
          <p:cNvPr id="7" name="Title 1"/>
          <p:cNvSpPr txBox="1">
            <a:spLocks/>
          </p:cNvSpPr>
          <p:nvPr/>
        </p:nvSpPr>
        <p:spPr>
          <a:xfrm>
            <a:off x="3124200" y="2"/>
            <a:ext cx="75438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spcBef>
                <a:spcPct val="0"/>
              </a:spcBef>
              <a:defRPr/>
            </a:pPr>
            <a:r>
              <a:rPr lang="en-US" sz="3200" b="1" dirty="0"/>
              <a:t>Removal of ɛ Productions </a:t>
            </a:r>
          </a:p>
        </p:txBody>
      </p:sp>
    </p:spTree>
    <p:extLst>
      <p:ext uri="{BB962C8B-B14F-4D97-AF65-F5344CB8AC3E}">
        <p14:creationId xmlns:p14="http://schemas.microsoft.com/office/powerpoint/2010/main" val="30568302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buNone/>
            </a:pPr>
            <a:r>
              <a:rPr lang="en-US" sz="2200" b="1" dirty="0"/>
              <a:t>Recap: </a:t>
            </a:r>
            <a:r>
              <a:rPr lang="en-US" sz="2200" dirty="0"/>
              <a:t>Till now we have studied about grammar, Context Free Grammar and Regular Grammar. </a:t>
            </a:r>
          </a:p>
          <a:p>
            <a:pPr marL="0" indent="0">
              <a:buNone/>
            </a:pPr>
            <a:endParaRPr lang="en-US" sz="2200" b="1" dirty="0"/>
          </a:p>
          <a:p>
            <a:pPr marL="0" indent="0">
              <a:buNone/>
            </a:pPr>
            <a:endParaRPr lang="en-US" sz="2200" b="1" dirty="0"/>
          </a:p>
          <a:p>
            <a:pPr marL="0" indent="0">
              <a:buNone/>
            </a:pPr>
            <a:endParaRPr lang="en-US" sz="2200" b="1" dirty="0"/>
          </a:p>
          <a:p>
            <a:pPr marL="0" indent="0">
              <a:buNone/>
            </a:pPr>
            <a:r>
              <a:rPr lang="en-US" sz="2200" b="1" dirty="0"/>
              <a:t>Prerequisite: </a:t>
            </a:r>
            <a:r>
              <a:rPr lang="en-US" sz="2200" dirty="0"/>
              <a:t>Basic knowledge of CFG and Regular Grammar. </a:t>
            </a:r>
          </a:p>
          <a:p>
            <a:pPr marL="0" indent="0">
              <a:buNone/>
            </a:pPr>
            <a:endParaRPr lang="en-US" sz="2200" b="1" dirty="0"/>
          </a:p>
          <a:p>
            <a:pPr marL="0" indent="0">
              <a:buNone/>
            </a:pPr>
            <a:endParaRPr lang="en-US" sz="2200" b="1" dirty="0"/>
          </a:p>
          <a:p>
            <a:pPr marL="0" indent="0">
              <a:buNone/>
            </a:pPr>
            <a:r>
              <a:rPr lang="en-US" sz="2200" b="1" dirty="0"/>
              <a:t>Objective:</a:t>
            </a:r>
            <a:r>
              <a:rPr lang="en-US" sz="2200" dirty="0"/>
              <a:t> To understand the definition on Chomsky Normal Form.</a:t>
            </a:r>
          </a:p>
          <a:p>
            <a:pPr marL="0" indent="0">
              <a:buNone/>
            </a:pPr>
            <a:endParaRPr lang="en-US" sz="2200" dirty="0"/>
          </a:p>
          <a:p>
            <a:pPr marL="0" indent="0">
              <a:buNone/>
            </a:pPr>
            <a:endParaRPr lang="en-US" sz="2200" dirty="0"/>
          </a:p>
        </p:txBody>
      </p:sp>
      <p:sp>
        <p:nvSpPr>
          <p:cNvPr id="4" name="Date Placeholder 3"/>
          <p:cNvSpPr>
            <a:spLocks noGrp="1"/>
          </p:cNvSpPr>
          <p:nvPr>
            <p:ph type="dt" sz="half" idx="10"/>
          </p:nvPr>
        </p:nvSpPr>
        <p:spPr/>
        <p:txBody>
          <a:bodyPr/>
          <a:lstStyle/>
          <a:p>
            <a:fld id="{14AF6780-1E75-48E6-AE5E-68B6809545F8}"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sp>
        <p:nvSpPr>
          <p:cNvPr id="7" name="Title 1"/>
          <p:cNvSpPr txBox="1">
            <a:spLocks/>
          </p:cNvSpPr>
          <p:nvPr/>
        </p:nvSpPr>
        <p:spPr>
          <a:xfrm>
            <a:off x="3200400" y="2"/>
            <a:ext cx="74676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Chomsky Normal Form </a:t>
            </a:r>
            <a:r>
              <a:rPr lang="en-US" sz="2400" b="1" dirty="0"/>
              <a:t> </a:t>
            </a:r>
          </a:p>
        </p:txBody>
      </p:sp>
    </p:spTree>
    <p:extLst>
      <p:ext uri="{BB962C8B-B14F-4D97-AF65-F5344CB8AC3E}">
        <p14:creationId xmlns:p14="http://schemas.microsoft.com/office/powerpoint/2010/main" val="19732554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buNone/>
            </a:pPr>
            <a:r>
              <a:rPr lang="en-US" sz="2200" b="1" dirty="0"/>
              <a:t>Objective:</a:t>
            </a:r>
            <a:r>
              <a:rPr lang="en-US" sz="2200" dirty="0"/>
              <a:t> To understand the definition on Chomsky Normal Form.</a:t>
            </a:r>
          </a:p>
          <a:p>
            <a:pPr marL="0" indent="0">
              <a:buNone/>
            </a:pPr>
            <a:endParaRPr lang="en-US" sz="2200" dirty="0"/>
          </a:p>
          <a:p>
            <a:pPr marL="0" indent="0">
              <a:buNone/>
            </a:pPr>
            <a:r>
              <a:rPr lang="en-US" sz="2200" dirty="0"/>
              <a:t>A CFG is in Chomsky Normal Form if the Productions are in the following forms −</a:t>
            </a:r>
          </a:p>
          <a:p>
            <a:r>
              <a:rPr lang="en-US" sz="2200" dirty="0"/>
              <a:t>A → a</a:t>
            </a:r>
          </a:p>
          <a:p>
            <a:r>
              <a:rPr lang="en-US" sz="2200" dirty="0"/>
              <a:t>A → BC</a:t>
            </a:r>
          </a:p>
          <a:p>
            <a:r>
              <a:rPr lang="en-US" sz="2200" dirty="0"/>
              <a:t>S → ε</a:t>
            </a:r>
          </a:p>
          <a:p>
            <a:pPr marL="0" indent="0">
              <a:buNone/>
            </a:pPr>
            <a:r>
              <a:rPr lang="en-US" sz="2200" dirty="0"/>
              <a:t>where A, B, and C are non-terminals and </a:t>
            </a:r>
            <a:r>
              <a:rPr lang="en-US" sz="2200" b="1" dirty="0"/>
              <a:t>a</a:t>
            </a:r>
            <a:r>
              <a:rPr lang="en-US" sz="2200" dirty="0"/>
              <a:t> is terminal.</a:t>
            </a:r>
          </a:p>
          <a:p>
            <a:endParaRPr lang="en-US" sz="2200" dirty="0"/>
          </a:p>
        </p:txBody>
      </p:sp>
      <p:sp>
        <p:nvSpPr>
          <p:cNvPr id="4" name="Date Placeholder 3"/>
          <p:cNvSpPr>
            <a:spLocks noGrp="1"/>
          </p:cNvSpPr>
          <p:nvPr>
            <p:ph type="dt" sz="half" idx="10"/>
          </p:nvPr>
        </p:nvSpPr>
        <p:spPr/>
        <p:txBody>
          <a:bodyPr/>
          <a:lstStyle/>
          <a:p>
            <a:fld id="{91CE8572-7275-4E51-A35F-071B726F2A53}"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
        <p:nvSpPr>
          <p:cNvPr id="7" name="Title 1"/>
          <p:cNvSpPr txBox="1">
            <a:spLocks/>
          </p:cNvSpPr>
          <p:nvPr/>
        </p:nvSpPr>
        <p:spPr>
          <a:xfrm>
            <a:off x="3124200" y="2"/>
            <a:ext cx="75438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Chomsky Normal Form </a:t>
            </a:r>
            <a:r>
              <a:rPr lang="en-US" sz="2400" b="1" dirty="0"/>
              <a:t> </a:t>
            </a:r>
          </a:p>
        </p:txBody>
      </p:sp>
    </p:spTree>
    <p:extLst>
      <p:ext uri="{BB962C8B-B14F-4D97-AF65-F5344CB8AC3E}">
        <p14:creationId xmlns:p14="http://schemas.microsoft.com/office/powerpoint/2010/main" val="3222656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lgn="just">
              <a:buNone/>
            </a:pPr>
            <a:r>
              <a:rPr lang="en-US" sz="2000" b="1" dirty="0"/>
              <a:t>Step 1</a:t>
            </a:r>
            <a:r>
              <a:rPr lang="en-US" sz="2000" dirty="0"/>
              <a:t> − If the start symbol </a:t>
            </a:r>
            <a:r>
              <a:rPr lang="en-US" sz="2000" b="1" dirty="0"/>
              <a:t>S</a:t>
            </a:r>
            <a:r>
              <a:rPr lang="en-US" sz="2000" dirty="0"/>
              <a:t> occurs on some right side, create a new start symbol </a:t>
            </a:r>
            <a:r>
              <a:rPr lang="en-US" sz="2000" b="1" dirty="0"/>
              <a:t>S’</a:t>
            </a:r>
            <a:r>
              <a:rPr lang="en-US" sz="2000" dirty="0"/>
              <a:t> and a new production </a:t>
            </a:r>
            <a:r>
              <a:rPr lang="en-US" sz="2000" b="1" dirty="0"/>
              <a:t>S’→ S</a:t>
            </a:r>
            <a:r>
              <a:rPr lang="en-US" sz="2000" dirty="0"/>
              <a:t>.</a:t>
            </a:r>
          </a:p>
          <a:p>
            <a:pPr marL="0" indent="0" algn="just">
              <a:buNone/>
            </a:pPr>
            <a:r>
              <a:rPr lang="en-US" sz="2000" b="1" dirty="0"/>
              <a:t>Step 2</a:t>
            </a:r>
            <a:r>
              <a:rPr lang="en-US" sz="2000" dirty="0"/>
              <a:t> − Remove Null productions. (Using the Null production removal algorithm discussed earlier)</a:t>
            </a:r>
          </a:p>
          <a:p>
            <a:pPr marL="0" indent="0" algn="just">
              <a:buNone/>
            </a:pPr>
            <a:r>
              <a:rPr lang="en-US" sz="2000" b="1" dirty="0"/>
              <a:t>Step 3</a:t>
            </a:r>
            <a:r>
              <a:rPr lang="en-US" sz="2000" dirty="0"/>
              <a:t> − Remove unit productions. (Using the Unit production removal algorithm discussed earlier)</a:t>
            </a:r>
          </a:p>
          <a:p>
            <a:pPr marL="0" indent="0" algn="just">
              <a:buNone/>
            </a:pPr>
            <a:r>
              <a:rPr lang="en-US" sz="2000" b="1" dirty="0"/>
              <a:t>Step 4</a:t>
            </a:r>
            <a:r>
              <a:rPr lang="en-US" sz="2000" dirty="0"/>
              <a:t> − Replace each production </a:t>
            </a:r>
            <a:r>
              <a:rPr lang="en-US" sz="2000" b="1" dirty="0"/>
              <a:t>A → B</a:t>
            </a:r>
            <a:r>
              <a:rPr lang="en-US" sz="2000" b="1" baseline="-25000" dirty="0"/>
              <a:t>1</a:t>
            </a:r>
            <a:r>
              <a:rPr lang="en-US" sz="2000" b="1" dirty="0"/>
              <a:t>…</a:t>
            </a:r>
            <a:r>
              <a:rPr lang="en-US" sz="2000" b="1" dirty="0" err="1"/>
              <a:t>B</a:t>
            </a:r>
            <a:r>
              <a:rPr lang="en-US" sz="2000" b="1" baseline="-25000" dirty="0" err="1"/>
              <a:t>n</a:t>
            </a:r>
            <a:r>
              <a:rPr lang="en-US" sz="2000" dirty="0"/>
              <a:t> where </a:t>
            </a:r>
            <a:r>
              <a:rPr lang="en-US" sz="2000" b="1" dirty="0"/>
              <a:t>n &gt; 2</a:t>
            </a:r>
            <a:r>
              <a:rPr lang="en-US" sz="2000" dirty="0"/>
              <a:t> with </a:t>
            </a:r>
            <a:r>
              <a:rPr lang="en-US" sz="2000" b="1" dirty="0"/>
              <a:t>A → B</a:t>
            </a:r>
            <a:r>
              <a:rPr lang="en-US" sz="2000" b="1" baseline="-25000" dirty="0"/>
              <a:t>1</a:t>
            </a:r>
            <a:r>
              <a:rPr lang="en-US" sz="2000" b="1" dirty="0"/>
              <a:t>C</a:t>
            </a:r>
            <a:r>
              <a:rPr lang="en-US" sz="2000" dirty="0"/>
              <a:t> where </a:t>
            </a:r>
            <a:r>
              <a:rPr lang="en-US" sz="2000" b="1" dirty="0"/>
              <a:t>C → B</a:t>
            </a:r>
            <a:r>
              <a:rPr lang="en-US" sz="2000" b="1" baseline="-25000" dirty="0"/>
              <a:t>2</a:t>
            </a:r>
            <a:r>
              <a:rPr lang="en-US" sz="2000" b="1" dirty="0"/>
              <a:t> …B</a:t>
            </a:r>
            <a:r>
              <a:rPr lang="en-US" sz="2000" b="1" baseline="-25000" dirty="0"/>
              <a:t>n</a:t>
            </a:r>
            <a:r>
              <a:rPr lang="en-US" sz="2000" dirty="0"/>
              <a:t>. Repeat this step for all productions having two or more symbols in the right side.</a:t>
            </a:r>
          </a:p>
          <a:p>
            <a:pPr marL="0" indent="0" algn="just">
              <a:buNone/>
            </a:pPr>
            <a:r>
              <a:rPr lang="en-US" sz="2000" b="1" dirty="0"/>
              <a:t>Step 5</a:t>
            </a:r>
            <a:r>
              <a:rPr lang="en-US" sz="2000" dirty="0"/>
              <a:t> − If the right side of any production is in the form </a:t>
            </a:r>
            <a:r>
              <a:rPr lang="en-US" sz="2000" b="1" dirty="0"/>
              <a:t>A → </a:t>
            </a:r>
            <a:r>
              <a:rPr lang="en-US" sz="2000" b="1" dirty="0" err="1"/>
              <a:t>aB</a:t>
            </a:r>
            <a:r>
              <a:rPr lang="en-US" sz="2000" dirty="0"/>
              <a:t> where a is a terminal and </a:t>
            </a:r>
            <a:r>
              <a:rPr lang="en-US" sz="2000" b="1" dirty="0"/>
              <a:t>A, B</a:t>
            </a:r>
            <a:r>
              <a:rPr lang="en-US" sz="2000" dirty="0"/>
              <a:t> are non-terminal, then the production is replaced by </a:t>
            </a:r>
            <a:r>
              <a:rPr lang="en-US" sz="2000" b="1" dirty="0"/>
              <a:t>A → XB</a:t>
            </a:r>
            <a:r>
              <a:rPr lang="en-US" sz="2000" dirty="0"/>
              <a:t> and </a:t>
            </a:r>
            <a:r>
              <a:rPr lang="en-US" sz="2000" b="1" dirty="0"/>
              <a:t>X → a</a:t>
            </a:r>
            <a:r>
              <a:rPr lang="en-US" sz="2000" dirty="0"/>
              <a:t>. Repeat this step for every production which is in the form </a:t>
            </a:r>
            <a:r>
              <a:rPr lang="en-US" sz="2000" b="1" dirty="0"/>
              <a:t>A → </a:t>
            </a:r>
            <a:r>
              <a:rPr lang="en-US" sz="2000" b="1" dirty="0" err="1"/>
              <a:t>aB</a:t>
            </a:r>
            <a:r>
              <a:rPr lang="en-US" sz="2000" dirty="0" err="1"/>
              <a:t>.</a:t>
            </a:r>
            <a:endParaRPr lang="en-US" sz="2000" dirty="0"/>
          </a:p>
          <a:p>
            <a:endParaRPr lang="en-US" dirty="0"/>
          </a:p>
        </p:txBody>
      </p:sp>
      <p:sp>
        <p:nvSpPr>
          <p:cNvPr id="4" name="Date Placeholder 3"/>
          <p:cNvSpPr>
            <a:spLocks noGrp="1"/>
          </p:cNvSpPr>
          <p:nvPr>
            <p:ph type="dt" sz="half" idx="10"/>
          </p:nvPr>
        </p:nvSpPr>
        <p:spPr/>
        <p:txBody>
          <a:bodyPr/>
          <a:lstStyle/>
          <a:p>
            <a:fld id="{5A0D328E-FABE-4057-8127-4FDCBFDE22A5}"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
        <p:nvSpPr>
          <p:cNvPr id="7" name="Title 1"/>
          <p:cNvSpPr txBox="1">
            <a:spLocks/>
          </p:cNvSpPr>
          <p:nvPr/>
        </p:nvSpPr>
        <p:spPr>
          <a:xfrm>
            <a:off x="3124200" y="2"/>
            <a:ext cx="7543800" cy="9143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en-US" sz="3200" b="1" dirty="0"/>
              <a:t>Algorithm to Convert into Chomsky Normal Form </a:t>
            </a:r>
          </a:p>
        </p:txBody>
      </p:sp>
    </p:spTree>
    <p:extLst>
      <p:ext uri="{BB962C8B-B14F-4D97-AF65-F5344CB8AC3E}">
        <p14:creationId xmlns:p14="http://schemas.microsoft.com/office/powerpoint/2010/main" val="3387433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lnSpcReduction="10000"/>
          </a:bodyPr>
          <a:lstStyle/>
          <a:p>
            <a:pPr marL="0" indent="0">
              <a:buNone/>
            </a:pPr>
            <a:r>
              <a:rPr lang="en-US" sz="2200" b="1" dirty="0"/>
              <a:t>Problem</a:t>
            </a:r>
          </a:p>
          <a:p>
            <a:pPr marL="0" indent="0">
              <a:buNone/>
            </a:pPr>
            <a:endParaRPr lang="en-US" sz="2200" b="1" dirty="0"/>
          </a:p>
          <a:p>
            <a:r>
              <a:rPr lang="en-US" sz="2200" dirty="0"/>
              <a:t>Convert the following CFG into CNF</a:t>
            </a:r>
          </a:p>
          <a:p>
            <a:r>
              <a:rPr lang="en-US" sz="2200" dirty="0"/>
              <a:t>S → ASA | </a:t>
            </a:r>
            <a:r>
              <a:rPr lang="en-US" sz="2200" dirty="0" err="1"/>
              <a:t>aB</a:t>
            </a:r>
            <a:r>
              <a:rPr lang="en-US" sz="2200" dirty="0"/>
              <a:t>, A → B | S, B → b | ε</a:t>
            </a:r>
          </a:p>
          <a:p>
            <a:pPr marL="0" indent="0">
              <a:buNone/>
            </a:pPr>
            <a:endParaRPr lang="en-US" sz="2200" b="1" dirty="0"/>
          </a:p>
          <a:p>
            <a:pPr marL="0" indent="0">
              <a:buNone/>
            </a:pPr>
            <a:r>
              <a:rPr lang="en-US" sz="2200" b="1" dirty="0"/>
              <a:t>Solution</a:t>
            </a:r>
          </a:p>
          <a:p>
            <a:pPr marL="0" indent="0">
              <a:buNone/>
            </a:pPr>
            <a:endParaRPr lang="en-US" sz="2200" b="1" dirty="0"/>
          </a:p>
          <a:p>
            <a:pPr marL="0" indent="0">
              <a:buNone/>
            </a:pPr>
            <a:r>
              <a:rPr lang="en-US" sz="2200" b="1" dirty="0"/>
              <a:t>(1)</a:t>
            </a:r>
            <a:r>
              <a:rPr lang="en-US" sz="2200" dirty="0"/>
              <a:t> Since </a:t>
            </a:r>
            <a:r>
              <a:rPr lang="en-US" sz="2200" b="1" dirty="0"/>
              <a:t>S</a:t>
            </a:r>
            <a:r>
              <a:rPr lang="en-US" sz="2200" dirty="0"/>
              <a:t> appears in R.H.S, we add a new state </a:t>
            </a:r>
            <a:r>
              <a:rPr lang="en-US" sz="2200" b="1" dirty="0"/>
              <a:t>S</a:t>
            </a:r>
            <a:r>
              <a:rPr lang="en-US" sz="2200" b="1" baseline="-25000" dirty="0"/>
              <a:t>0</a:t>
            </a:r>
            <a:r>
              <a:rPr lang="en-US" sz="2200" dirty="0"/>
              <a:t> and </a:t>
            </a:r>
            <a:r>
              <a:rPr lang="en-US" sz="2200" b="1" dirty="0"/>
              <a:t>S</a:t>
            </a:r>
            <a:r>
              <a:rPr lang="en-US" sz="2200" b="1" baseline="-25000" dirty="0"/>
              <a:t>0</a:t>
            </a:r>
            <a:r>
              <a:rPr lang="en-US" sz="2200" b="1" dirty="0"/>
              <a:t>→S</a:t>
            </a:r>
            <a:r>
              <a:rPr lang="en-US" sz="2200" dirty="0"/>
              <a:t> is added to the production set and it becomes −</a:t>
            </a:r>
          </a:p>
          <a:p>
            <a:pPr marL="0" indent="0">
              <a:buNone/>
            </a:pPr>
            <a:endParaRPr lang="en-US" sz="2200" dirty="0"/>
          </a:p>
          <a:p>
            <a:pPr marL="0" indent="0">
              <a:buNone/>
            </a:pPr>
            <a:r>
              <a:rPr lang="en-US" sz="2200" dirty="0"/>
              <a:t>S</a:t>
            </a:r>
            <a:r>
              <a:rPr lang="en-US" sz="2200" baseline="-25000" dirty="0"/>
              <a:t>0</a:t>
            </a:r>
            <a:r>
              <a:rPr lang="en-US" sz="2200" dirty="0"/>
              <a:t>→S, S→ ASA | </a:t>
            </a:r>
            <a:r>
              <a:rPr lang="en-US" sz="2200" dirty="0" err="1"/>
              <a:t>aB</a:t>
            </a:r>
            <a:r>
              <a:rPr lang="en-US" sz="2200" dirty="0"/>
              <a:t>, A → B | S, B → b | ∈</a:t>
            </a:r>
          </a:p>
          <a:p>
            <a:endParaRPr lang="en-US" sz="2200" dirty="0"/>
          </a:p>
        </p:txBody>
      </p:sp>
      <p:sp>
        <p:nvSpPr>
          <p:cNvPr id="4" name="Date Placeholder 3"/>
          <p:cNvSpPr>
            <a:spLocks noGrp="1"/>
          </p:cNvSpPr>
          <p:nvPr>
            <p:ph type="dt" sz="half" idx="10"/>
          </p:nvPr>
        </p:nvSpPr>
        <p:spPr/>
        <p:txBody>
          <a:bodyPr/>
          <a:lstStyle/>
          <a:p>
            <a:fld id="{17483A2F-85F9-4900-B010-54ADD226B1F2}"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
        <p:nvSpPr>
          <p:cNvPr id="7" name="Title 1"/>
          <p:cNvSpPr txBox="1">
            <a:spLocks/>
          </p:cNvSpPr>
          <p:nvPr/>
        </p:nvSpPr>
        <p:spPr>
          <a:xfrm>
            <a:off x="3276600" y="2"/>
            <a:ext cx="73914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Chomsky Normal Form</a:t>
            </a:r>
            <a:r>
              <a:rPr lang="en-US" altLang="en-US" sz="3200" b="1" dirty="0"/>
              <a:t>(Continued)</a:t>
            </a:r>
            <a:endParaRPr lang="en-US" sz="3200" dirty="0"/>
          </a:p>
        </p:txBody>
      </p:sp>
    </p:spTree>
    <p:extLst>
      <p:ext uri="{BB962C8B-B14F-4D97-AF65-F5344CB8AC3E}">
        <p14:creationId xmlns:p14="http://schemas.microsoft.com/office/powerpoint/2010/main" val="25907413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lnSpcReduction="10000"/>
          </a:bodyPr>
          <a:lstStyle/>
          <a:p>
            <a:pPr marL="0" indent="0">
              <a:buNone/>
            </a:pPr>
            <a:r>
              <a:rPr lang="en-US" sz="2200" b="1" dirty="0"/>
              <a:t>(2)</a:t>
            </a:r>
            <a:r>
              <a:rPr lang="en-US" sz="2200" dirty="0"/>
              <a:t> Now we will remove the null productions −</a:t>
            </a:r>
          </a:p>
          <a:p>
            <a:pPr marL="0" indent="0">
              <a:buNone/>
            </a:pPr>
            <a:endParaRPr lang="en-US" sz="2200" dirty="0"/>
          </a:p>
          <a:p>
            <a:r>
              <a:rPr lang="en-US" sz="2200" dirty="0"/>
              <a:t>B → ∈ and A → ∈</a:t>
            </a:r>
          </a:p>
          <a:p>
            <a:endParaRPr lang="en-US" sz="2200" dirty="0"/>
          </a:p>
          <a:p>
            <a:pPr marL="0" indent="0">
              <a:buNone/>
            </a:pPr>
            <a:r>
              <a:rPr lang="en-US" sz="2200" dirty="0"/>
              <a:t>After removing B → </a:t>
            </a:r>
            <a:r>
              <a:rPr lang="el-GR" sz="2200" dirty="0"/>
              <a:t>ε, </a:t>
            </a:r>
            <a:r>
              <a:rPr lang="en-US" sz="2200" dirty="0"/>
              <a:t>the production set becomes −</a:t>
            </a:r>
          </a:p>
          <a:p>
            <a:pPr marL="0" indent="0">
              <a:buNone/>
            </a:pPr>
            <a:endParaRPr lang="en-US" sz="2200" dirty="0"/>
          </a:p>
          <a:p>
            <a:r>
              <a:rPr lang="en-US" sz="2200" dirty="0"/>
              <a:t>S</a:t>
            </a:r>
            <a:r>
              <a:rPr lang="en-US" sz="2200" baseline="-25000" dirty="0"/>
              <a:t>0</a:t>
            </a:r>
            <a:r>
              <a:rPr lang="en-US" sz="2200" dirty="0"/>
              <a:t>→S, S→ ASA | </a:t>
            </a:r>
            <a:r>
              <a:rPr lang="en-US" sz="2200" dirty="0" err="1"/>
              <a:t>aB</a:t>
            </a:r>
            <a:r>
              <a:rPr lang="en-US" sz="2200" dirty="0"/>
              <a:t> | a, A → B | S | ∈, B → b</a:t>
            </a:r>
          </a:p>
          <a:p>
            <a:endParaRPr lang="en-US" sz="2200" dirty="0"/>
          </a:p>
          <a:p>
            <a:pPr marL="0" indent="0">
              <a:buNone/>
            </a:pPr>
            <a:r>
              <a:rPr lang="en-US" sz="2200" dirty="0"/>
              <a:t>After removing A → ∈, the production set becomes −</a:t>
            </a:r>
          </a:p>
          <a:p>
            <a:pPr marL="0" indent="0">
              <a:buNone/>
            </a:pPr>
            <a:endParaRPr lang="en-US" sz="2200" dirty="0"/>
          </a:p>
          <a:p>
            <a:r>
              <a:rPr lang="en-US" sz="2200" dirty="0"/>
              <a:t>S</a:t>
            </a:r>
            <a:r>
              <a:rPr lang="en-US" sz="2200" baseline="-25000" dirty="0"/>
              <a:t>0</a:t>
            </a:r>
            <a:r>
              <a:rPr lang="en-US" sz="2200" dirty="0"/>
              <a:t>→S, S→ ASA | </a:t>
            </a:r>
            <a:r>
              <a:rPr lang="en-US" sz="2200" dirty="0" err="1"/>
              <a:t>aB</a:t>
            </a:r>
            <a:r>
              <a:rPr lang="en-US" sz="2200" dirty="0"/>
              <a:t> | a | AS | SA | S, A → B | S, B → b</a:t>
            </a:r>
          </a:p>
          <a:p>
            <a:endParaRPr lang="en-US" sz="2200" dirty="0"/>
          </a:p>
        </p:txBody>
      </p:sp>
      <p:sp>
        <p:nvSpPr>
          <p:cNvPr id="4" name="Date Placeholder 3"/>
          <p:cNvSpPr>
            <a:spLocks noGrp="1"/>
          </p:cNvSpPr>
          <p:nvPr>
            <p:ph type="dt" sz="half" idx="10"/>
          </p:nvPr>
        </p:nvSpPr>
        <p:spPr/>
        <p:txBody>
          <a:bodyPr/>
          <a:lstStyle/>
          <a:p>
            <a:fld id="{379C0560-594D-4436-9E1F-D2DA9F4F2150}"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
        <p:nvSpPr>
          <p:cNvPr id="7" name="Title 1"/>
          <p:cNvSpPr txBox="1">
            <a:spLocks/>
          </p:cNvSpPr>
          <p:nvPr/>
        </p:nvSpPr>
        <p:spPr>
          <a:xfrm>
            <a:off x="3352800" y="2"/>
            <a:ext cx="73152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Chomsky Normal Form</a:t>
            </a:r>
            <a:r>
              <a:rPr lang="en-US" altLang="en-US" sz="3200" b="1" dirty="0"/>
              <a:t>(Continued)</a:t>
            </a:r>
            <a:endParaRPr lang="en-US" sz="3200" dirty="0"/>
          </a:p>
        </p:txBody>
      </p:sp>
    </p:spTree>
    <p:extLst>
      <p:ext uri="{BB962C8B-B14F-4D97-AF65-F5344CB8AC3E}">
        <p14:creationId xmlns:p14="http://schemas.microsoft.com/office/powerpoint/2010/main" val="13067196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fontScale="92500" lnSpcReduction="20000"/>
          </a:bodyPr>
          <a:lstStyle/>
          <a:p>
            <a:pPr marL="0" indent="0">
              <a:buNone/>
            </a:pPr>
            <a:r>
              <a:rPr lang="en-US" sz="2200" b="1" dirty="0"/>
              <a:t>(3)</a:t>
            </a:r>
            <a:r>
              <a:rPr lang="en-US" sz="2200" dirty="0"/>
              <a:t> Now we will remove the unit productions.</a:t>
            </a:r>
          </a:p>
          <a:p>
            <a:pPr marL="0" indent="0">
              <a:buNone/>
            </a:pPr>
            <a:r>
              <a:rPr lang="en-US" sz="2200" dirty="0"/>
              <a:t>After removing S → S, the production set becomes −</a:t>
            </a:r>
          </a:p>
          <a:p>
            <a:r>
              <a:rPr lang="en-US" sz="2200" dirty="0"/>
              <a:t>S</a:t>
            </a:r>
            <a:r>
              <a:rPr lang="en-US" sz="2200" baseline="-25000" dirty="0"/>
              <a:t>0</a:t>
            </a:r>
            <a:r>
              <a:rPr lang="en-US" sz="2200" dirty="0"/>
              <a:t>→S, S→ ASA | </a:t>
            </a:r>
            <a:r>
              <a:rPr lang="en-US" sz="2200" dirty="0" err="1"/>
              <a:t>aB</a:t>
            </a:r>
            <a:r>
              <a:rPr lang="en-US" sz="2200" dirty="0"/>
              <a:t> | a | AS | SA, A → B | S, B → b</a:t>
            </a:r>
          </a:p>
          <a:p>
            <a:pPr marL="0" indent="0">
              <a:buNone/>
            </a:pPr>
            <a:r>
              <a:rPr lang="en-US" sz="2200" dirty="0"/>
              <a:t>After removing S</a:t>
            </a:r>
            <a:r>
              <a:rPr lang="en-US" sz="2200" baseline="-25000" dirty="0"/>
              <a:t>0</a:t>
            </a:r>
            <a:r>
              <a:rPr lang="en-US" sz="2200" dirty="0"/>
              <a:t>→ S, the production set becomes −</a:t>
            </a:r>
          </a:p>
          <a:p>
            <a:r>
              <a:rPr lang="en-US" sz="2200" dirty="0"/>
              <a:t>S</a:t>
            </a:r>
            <a:r>
              <a:rPr lang="en-US" sz="2200" baseline="-25000" dirty="0"/>
              <a:t>0</a:t>
            </a:r>
            <a:r>
              <a:rPr lang="en-US" sz="2200" dirty="0"/>
              <a:t>→ ASA | </a:t>
            </a:r>
            <a:r>
              <a:rPr lang="en-US" sz="2200" dirty="0" err="1"/>
              <a:t>aB</a:t>
            </a:r>
            <a:r>
              <a:rPr lang="en-US" sz="2200" dirty="0"/>
              <a:t> | a | AS | SA, S→ ASA | </a:t>
            </a:r>
            <a:r>
              <a:rPr lang="en-US" sz="2200" dirty="0" err="1"/>
              <a:t>aB</a:t>
            </a:r>
            <a:r>
              <a:rPr lang="en-US" sz="2200" dirty="0"/>
              <a:t> | a | AS | SA</a:t>
            </a:r>
          </a:p>
          <a:p>
            <a:r>
              <a:rPr lang="en-US" sz="2200" dirty="0"/>
              <a:t>A → B | S, B → b</a:t>
            </a:r>
          </a:p>
          <a:p>
            <a:pPr marL="0" indent="0">
              <a:buNone/>
            </a:pPr>
            <a:r>
              <a:rPr lang="en-US" sz="2200" dirty="0"/>
              <a:t>After removing A→ B, the production set becomes −</a:t>
            </a:r>
          </a:p>
          <a:p>
            <a:r>
              <a:rPr lang="en-US" sz="2200" dirty="0"/>
              <a:t>S</a:t>
            </a:r>
            <a:r>
              <a:rPr lang="en-US" sz="2200" baseline="-25000" dirty="0"/>
              <a:t>0</a:t>
            </a:r>
            <a:r>
              <a:rPr lang="en-US" sz="2200" dirty="0"/>
              <a:t> → ASA | </a:t>
            </a:r>
            <a:r>
              <a:rPr lang="en-US" sz="2200" dirty="0" err="1"/>
              <a:t>aB</a:t>
            </a:r>
            <a:r>
              <a:rPr lang="en-US" sz="2200" dirty="0"/>
              <a:t> | a | AS | SA, S→ ASA | </a:t>
            </a:r>
            <a:r>
              <a:rPr lang="en-US" sz="2200" dirty="0" err="1"/>
              <a:t>aB</a:t>
            </a:r>
            <a:r>
              <a:rPr lang="en-US" sz="2200" dirty="0"/>
              <a:t> | a | AS | SA</a:t>
            </a:r>
          </a:p>
          <a:p>
            <a:r>
              <a:rPr lang="en-US" sz="2200" dirty="0"/>
              <a:t>A → S | b</a:t>
            </a:r>
          </a:p>
          <a:p>
            <a:r>
              <a:rPr lang="en-US" sz="2200" dirty="0"/>
              <a:t>B → b</a:t>
            </a:r>
          </a:p>
          <a:p>
            <a:pPr marL="0" indent="0">
              <a:buNone/>
            </a:pPr>
            <a:r>
              <a:rPr lang="en-US" sz="2200" dirty="0"/>
              <a:t>After removing A→ S, the production set becomes −</a:t>
            </a:r>
          </a:p>
          <a:p>
            <a:r>
              <a:rPr lang="en-US" sz="2200" dirty="0"/>
              <a:t>S</a:t>
            </a:r>
            <a:r>
              <a:rPr lang="en-US" sz="2200" baseline="-25000" dirty="0"/>
              <a:t>0</a:t>
            </a:r>
            <a:r>
              <a:rPr lang="en-US" sz="2200" dirty="0"/>
              <a:t> → ASA | </a:t>
            </a:r>
            <a:r>
              <a:rPr lang="en-US" sz="2200" dirty="0" err="1"/>
              <a:t>aB</a:t>
            </a:r>
            <a:r>
              <a:rPr lang="en-US" sz="2200" dirty="0"/>
              <a:t> | a | AS | SA, S→ ASA | </a:t>
            </a:r>
            <a:r>
              <a:rPr lang="en-US" sz="2200" dirty="0" err="1"/>
              <a:t>aB</a:t>
            </a:r>
            <a:r>
              <a:rPr lang="en-US" sz="2200" dirty="0"/>
              <a:t> | a | AS | SA</a:t>
            </a:r>
          </a:p>
          <a:p>
            <a:r>
              <a:rPr lang="en-US" sz="2200" dirty="0"/>
              <a:t>A → b |ASA | </a:t>
            </a:r>
            <a:r>
              <a:rPr lang="en-US" sz="2200" dirty="0" err="1"/>
              <a:t>aB</a:t>
            </a:r>
            <a:r>
              <a:rPr lang="en-US" sz="2200" dirty="0"/>
              <a:t> | a | AS | SA, B → b</a:t>
            </a:r>
          </a:p>
          <a:p>
            <a:endParaRPr lang="en-US" dirty="0"/>
          </a:p>
        </p:txBody>
      </p:sp>
      <p:sp>
        <p:nvSpPr>
          <p:cNvPr id="4" name="Date Placeholder 3"/>
          <p:cNvSpPr>
            <a:spLocks noGrp="1"/>
          </p:cNvSpPr>
          <p:nvPr>
            <p:ph type="dt" sz="half" idx="10"/>
          </p:nvPr>
        </p:nvSpPr>
        <p:spPr/>
        <p:txBody>
          <a:bodyPr/>
          <a:lstStyle/>
          <a:p>
            <a:fld id="{4F112109-8C5B-4E58-A30A-16A9294FD7E6}"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
        <p:nvSpPr>
          <p:cNvPr id="7" name="Title 1"/>
          <p:cNvSpPr txBox="1">
            <a:spLocks/>
          </p:cNvSpPr>
          <p:nvPr/>
        </p:nvSpPr>
        <p:spPr>
          <a:xfrm>
            <a:off x="3124200" y="2"/>
            <a:ext cx="75438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Chomsky Normal Form</a:t>
            </a:r>
            <a:r>
              <a:rPr lang="en-US" altLang="en-US" sz="3200" b="1" dirty="0"/>
              <a:t>(Continued)</a:t>
            </a:r>
            <a:endParaRPr lang="en-US" sz="3200" dirty="0"/>
          </a:p>
        </p:txBody>
      </p:sp>
    </p:spTree>
    <p:extLst>
      <p:ext uri="{BB962C8B-B14F-4D97-AF65-F5344CB8AC3E}">
        <p14:creationId xmlns:p14="http://schemas.microsoft.com/office/powerpoint/2010/main" val="26429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Autofit/>
          </a:bodyPr>
          <a:lstStyle/>
          <a:p>
            <a:pPr marL="0" indent="0">
              <a:buNone/>
            </a:pPr>
            <a:r>
              <a:rPr lang="en-US" sz="2200" b="1" dirty="0"/>
              <a:t>(4)</a:t>
            </a:r>
            <a:r>
              <a:rPr lang="en-US" sz="2200" dirty="0"/>
              <a:t> Now we will find out more than two variables in the R.H.S</a:t>
            </a:r>
          </a:p>
          <a:p>
            <a:pPr marL="0" indent="0">
              <a:buNone/>
            </a:pPr>
            <a:endParaRPr lang="en-US" sz="2200" dirty="0"/>
          </a:p>
          <a:p>
            <a:pPr marL="0" indent="0">
              <a:buNone/>
            </a:pPr>
            <a:r>
              <a:rPr lang="en-US" sz="2200" dirty="0"/>
              <a:t>Here, S</a:t>
            </a:r>
            <a:r>
              <a:rPr lang="en-US" sz="2200" baseline="-25000" dirty="0"/>
              <a:t>0</a:t>
            </a:r>
            <a:r>
              <a:rPr lang="en-US" sz="2200" dirty="0"/>
              <a:t>→ ASA, S → ASA, A→ ASA violates two Non-terminals in R.H.S.</a:t>
            </a:r>
          </a:p>
          <a:p>
            <a:pPr marL="0" indent="0">
              <a:buNone/>
            </a:pPr>
            <a:endParaRPr lang="en-US" sz="2200" dirty="0"/>
          </a:p>
          <a:p>
            <a:pPr marL="0" indent="0">
              <a:buNone/>
            </a:pPr>
            <a:r>
              <a:rPr lang="en-US" sz="2200" dirty="0"/>
              <a:t>Hence we will apply step 4 and step 5 to get the following final production set which is in CNF −</a:t>
            </a:r>
          </a:p>
          <a:p>
            <a:pPr marL="0" indent="0">
              <a:buNone/>
            </a:pPr>
            <a:endParaRPr lang="en-US" sz="2200" dirty="0"/>
          </a:p>
          <a:p>
            <a:r>
              <a:rPr lang="en-US" sz="2200" dirty="0"/>
              <a:t>S</a:t>
            </a:r>
            <a:r>
              <a:rPr lang="en-US" sz="2200" baseline="-25000" dirty="0"/>
              <a:t>0</a:t>
            </a:r>
            <a:r>
              <a:rPr lang="en-US" sz="2200" dirty="0"/>
              <a:t>→ AX | </a:t>
            </a:r>
            <a:r>
              <a:rPr lang="en-US" sz="2200" dirty="0" err="1"/>
              <a:t>aB</a:t>
            </a:r>
            <a:r>
              <a:rPr lang="en-US" sz="2200" dirty="0"/>
              <a:t> | a | AS | SA</a:t>
            </a:r>
          </a:p>
          <a:p>
            <a:r>
              <a:rPr lang="en-US" sz="2200" dirty="0"/>
              <a:t>S→ AX | </a:t>
            </a:r>
            <a:r>
              <a:rPr lang="en-US" sz="2200" dirty="0" err="1"/>
              <a:t>aB</a:t>
            </a:r>
            <a:r>
              <a:rPr lang="en-US" sz="2200" dirty="0"/>
              <a:t> | a | AS | SA</a:t>
            </a:r>
          </a:p>
          <a:p>
            <a:r>
              <a:rPr lang="en-US" sz="2200" dirty="0"/>
              <a:t>A → b |AX | </a:t>
            </a:r>
            <a:r>
              <a:rPr lang="en-US" sz="2200" dirty="0" err="1"/>
              <a:t>aB</a:t>
            </a:r>
            <a:r>
              <a:rPr lang="en-US" sz="2200" dirty="0"/>
              <a:t> | a | AS | SA</a:t>
            </a:r>
          </a:p>
          <a:p>
            <a:r>
              <a:rPr lang="en-US" sz="2200" dirty="0"/>
              <a:t>B → b</a:t>
            </a:r>
          </a:p>
          <a:p>
            <a:r>
              <a:rPr lang="en-US" sz="2200" dirty="0"/>
              <a:t>X → SA</a:t>
            </a:r>
          </a:p>
          <a:p>
            <a:endParaRPr lang="en-US" sz="2200" dirty="0"/>
          </a:p>
        </p:txBody>
      </p:sp>
      <p:sp>
        <p:nvSpPr>
          <p:cNvPr id="4" name="Date Placeholder 3"/>
          <p:cNvSpPr>
            <a:spLocks noGrp="1"/>
          </p:cNvSpPr>
          <p:nvPr>
            <p:ph type="dt" sz="half" idx="10"/>
          </p:nvPr>
        </p:nvSpPr>
        <p:spPr/>
        <p:txBody>
          <a:bodyPr/>
          <a:lstStyle/>
          <a:p>
            <a:fld id="{90133374-4650-4977-B550-B8C2B355C1C1}"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
        <p:nvSpPr>
          <p:cNvPr id="7" name="Title 1"/>
          <p:cNvSpPr txBox="1">
            <a:spLocks/>
          </p:cNvSpPr>
          <p:nvPr/>
        </p:nvSpPr>
        <p:spPr>
          <a:xfrm>
            <a:off x="3200400" y="2"/>
            <a:ext cx="74676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spcBef>
                <a:spcPct val="0"/>
              </a:spcBef>
              <a:defRPr/>
            </a:pPr>
            <a:r>
              <a:rPr lang="en-US" sz="3200" b="1" dirty="0"/>
              <a:t>Chomsky Normal Form</a:t>
            </a:r>
            <a:r>
              <a:rPr lang="en-US" altLang="en-US" sz="3200" b="1" dirty="0"/>
              <a:t>(Continued)</a:t>
            </a:r>
            <a:endParaRPr lang="en-US" sz="3200" dirty="0"/>
          </a:p>
        </p:txBody>
      </p:sp>
    </p:spTree>
    <p:extLst>
      <p:ext uri="{BB962C8B-B14F-4D97-AF65-F5344CB8AC3E}">
        <p14:creationId xmlns:p14="http://schemas.microsoft.com/office/powerpoint/2010/main" val="14204379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buNone/>
            </a:pPr>
            <a:r>
              <a:rPr lang="en-US" sz="2200" b="1" dirty="0"/>
              <a:t>(5)</a:t>
            </a:r>
            <a:r>
              <a:rPr lang="en-US" sz="2200" dirty="0"/>
              <a:t> We have to change the productions S</a:t>
            </a:r>
            <a:r>
              <a:rPr lang="en-US" sz="2200" baseline="-25000" dirty="0"/>
              <a:t>0</a:t>
            </a:r>
            <a:r>
              <a:rPr lang="en-US" sz="2200" dirty="0"/>
              <a:t>→ </a:t>
            </a:r>
            <a:r>
              <a:rPr lang="en-US" sz="2200" dirty="0" err="1"/>
              <a:t>aB</a:t>
            </a:r>
            <a:r>
              <a:rPr lang="en-US" sz="2200" dirty="0"/>
              <a:t>, S→ </a:t>
            </a:r>
            <a:r>
              <a:rPr lang="en-US" sz="2200" dirty="0" err="1"/>
              <a:t>aB</a:t>
            </a:r>
            <a:r>
              <a:rPr lang="en-US" sz="2200" dirty="0"/>
              <a:t>, A→ </a:t>
            </a:r>
            <a:r>
              <a:rPr lang="en-US" sz="2200" dirty="0" err="1"/>
              <a:t>aB</a:t>
            </a:r>
            <a:endParaRPr lang="en-US" sz="2200" dirty="0"/>
          </a:p>
          <a:p>
            <a:pPr marL="0" indent="0">
              <a:buNone/>
            </a:pPr>
            <a:endParaRPr lang="en-US" sz="2200" dirty="0"/>
          </a:p>
          <a:p>
            <a:pPr marL="0" indent="0">
              <a:buNone/>
            </a:pPr>
            <a:r>
              <a:rPr lang="en-US" sz="2200" dirty="0"/>
              <a:t>And the final production set becomes −</a:t>
            </a:r>
          </a:p>
          <a:p>
            <a:endParaRPr lang="en-US" sz="2200" dirty="0"/>
          </a:p>
          <a:p>
            <a:r>
              <a:rPr lang="en-US" sz="2200" dirty="0"/>
              <a:t>S</a:t>
            </a:r>
            <a:r>
              <a:rPr lang="en-US" sz="2200" baseline="-25000" dirty="0"/>
              <a:t>0</a:t>
            </a:r>
            <a:r>
              <a:rPr lang="en-US" sz="2200" dirty="0"/>
              <a:t>→ AX | YB | a | AS | SA</a:t>
            </a:r>
          </a:p>
          <a:p>
            <a:r>
              <a:rPr lang="en-US" sz="2200" dirty="0"/>
              <a:t>S→ AX | YB | a | AS | SA</a:t>
            </a:r>
          </a:p>
          <a:p>
            <a:r>
              <a:rPr lang="en-US" sz="2200" dirty="0"/>
              <a:t>A → b |AX | YB | a | AS | SA</a:t>
            </a:r>
          </a:p>
          <a:p>
            <a:r>
              <a:rPr lang="en-US" sz="2200" dirty="0"/>
              <a:t>B → b</a:t>
            </a:r>
          </a:p>
          <a:p>
            <a:r>
              <a:rPr lang="en-US" sz="2200" dirty="0"/>
              <a:t>X → SA</a:t>
            </a:r>
          </a:p>
          <a:p>
            <a:r>
              <a:rPr lang="en-US" sz="2200" dirty="0"/>
              <a:t>Y → a</a:t>
            </a:r>
          </a:p>
          <a:p>
            <a:endParaRPr lang="en-US" sz="2200" dirty="0"/>
          </a:p>
        </p:txBody>
      </p:sp>
      <p:sp>
        <p:nvSpPr>
          <p:cNvPr id="4" name="Date Placeholder 3"/>
          <p:cNvSpPr>
            <a:spLocks noGrp="1"/>
          </p:cNvSpPr>
          <p:nvPr>
            <p:ph type="dt" sz="half" idx="10"/>
          </p:nvPr>
        </p:nvSpPr>
        <p:spPr/>
        <p:txBody>
          <a:bodyPr/>
          <a:lstStyle/>
          <a:p>
            <a:fld id="{9505D518-ED02-4456-9792-6067D5B5C74F}"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
        <p:nvSpPr>
          <p:cNvPr id="7" name="Title 1"/>
          <p:cNvSpPr txBox="1">
            <a:spLocks/>
          </p:cNvSpPr>
          <p:nvPr/>
        </p:nvSpPr>
        <p:spPr>
          <a:xfrm>
            <a:off x="3200400" y="2"/>
            <a:ext cx="74676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Chomsky Normal Form</a:t>
            </a:r>
            <a:r>
              <a:rPr lang="en-US" altLang="en-US" sz="3200" b="1" dirty="0"/>
              <a:t>(Continued)</a:t>
            </a:r>
            <a:endParaRPr lang="en-US" sz="3200" dirty="0"/>
          </a:p>
        </p:txBody>
      </p:sp>
    </p:spTree>
    <p:extLst>
      <p:ext uri="{BB962C8B-B14F-4D97-AF65-F5344CB8AC3E}">
        <p14:creationId xmlns:p14="http://schemas.microsoft.com/office/powerpoint/2010/main" val="2704246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lnSpcReduction="10000"/>
          </a:bodyPr>
          <a:lstStyle/>
          <a:p>
            <a:pPr marL="0" indent="0">
              <a:buNone/>
            </a:pPr>
            <a:endParaRPr lang="en-US" sz="2200" b="1" dirty="0"/>
          </a:p>
          <a:p>
            <a:pPr marL="0" indent="0">
              <a:buNone/>
            </a:pPr>
            <a:r>
              <a:rPr lang="en-US" sz="2200" b="1" dirty="0"/>
              <a:t>Recap: </a:t>
            </a:r>
            <a:r>
              <a:rPr lang="en-US" sz="2200" dirty="0"/>
              <a:t>Till now we have studied about grammar, Context Free Grammar and Regular Grammar. </a:t>
            </a:r>
          </a:p>
          <a:p>
            <a:pPr marL="0" indent="0">
              <a:buNone/>
            </a:pPr>
            <a:endParaRPr lang="en-US" sz="2200" b="1" dirty="0"/>
          </a:p>
          <a:p>
            <a:pPr marL="0" indent="0">
              <a:buNone/>
            </a:pPr>
            <a:endParaRPr lang="en-US" sz="2200" b="1" dirty="0"/>
          </a:p>
          <a:p>
            <a:pPr marL="0" indent="0">
              <a:buNone/>
            </a:pPr>
            <a:endParaRPr lang="en-US" sz="2200" b="1" dirty="0"/>
          </a:p>
          <a:p>
            <a:pPr marL="0" indent="0">
              <a:buNone/>
            </a:pPr>
            <a:r>
              <a:rPr lang="en-US" sz="2200" b="1" dirty="0"/>
              <a:t>Prerequisite: </a:t>
            </a:r>
            <a:r>
              <a:rPr lang="en-US" sz="2200" dirty="0"/>
              <a:t>Basic knowledge of CFG and Regular Grammar. </a:t>
            </a:r>
          </a:p>
          <a:p>
            <a:pPr marL="0" indent="0">
              <a:buNone/>
            </a:pPr>
            <a:endParaRPr lang="en-US" sz="2200" b="1" dirty="0"/>
          </a:p>
          <a:p>
            <a:pPr marL="0" indent="0">
              <a:buNone/>
            </a:pPr>
            <a:endParaRPr lang="en-US" sz="2200" b="1" dirty="0"/>
          </a:p>
          <a:p>
            <a:pPr marL="0" indent="0">
              <a:buNone/>
            </a:pPr>
            <a:endParaRPr lang="en-US" sz="2200" b="1" dirty="0"/>
          </a:p>
          <a:p>
            <a:pPr marL="0" indent="0">
              <a:buNone/>
            </a:pPr>
            <a:r>
              <a:rPr lang="en-US" sz="2200" b="1" dirty="0"/>
              <a:t>Objective:</a:t>
            </a:r>
            <a:r>
              <a:rPr lang="en-US" sz="2200" dirty="0"/>
              <a:t> To understand the definition on </a:t>
            </a:r>
            <a:r>
              <a:rPr lang="en-US" sz="2200" dirty="0" err="1"/>
              <a:t>Greibach</a:t>
            </a:r>
            <a:r>
              <a:rPr lang="en-US" sz="2200" dirty="0"/>
              <a:t> Normal Form.</a:t>
            </a:r>
          </a:p>
          <a:p>
            <a:pPr marL="0" indent="0">
              <a:buNone/>
            </a:pPr>
            <a:endParaRPr lang="en-US" sz="2200" dirty="0"/>
          </a:p>
          <a:p>
            <a:pPr marL="0" indent="0">
              <a:buNone/>
            </a:pPr>
            <a:endParaRPr lang="en-US" sz="2200" dirty="0"/>
          </a:p>
        </p:txBody>
      </p:sp>
      <p:sp>
        <p:nvSpPr>
          <p:cNvPr id="4" name="Date Placeholder 3"/>
          <p:cNvSpPr>
            <a:spLocks noGrp="1"/>
          </p:cNvSpPr>
          <p:nvPr>
            <p:ph type="dt" sz="half" idx="10"/>
          </p:nvPr>
        </p:nvSpPr>
        <p:spPr/>
        <p:txBody>
          <a:bodyPr/>
          <a:lstStyle/>
          <a:p>
            <a:fld id="{F3F95A78-61BE-4B4A-B871-48A78E32CBBB}"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
        <p:nvSpPr>
          <p:cNvPr id="7" name="Title 1"/>
          <p:cNvSpPr txBox="1">
            <a:spLocks/>
          </p:cNvSpPr>
          <p:nvPr/>
        </p:nvSpPr>
        <p:spPr>
          <a:xfrm>
            <a:off x="3124200" y="2"/>
            <a:ext cx="75438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err="1"/>
              <a:t>Greibach</a:t>
            </a:r>
            <a:r>
              <a:rPr lang="en-US" sz="3200" b="1" dirty="0"/>
              <a:t> Normal Form</a:t>
            </a:r>
            <a:r>
              <a:rPr lang="en-US" sz="2400" b="1" dirty="0"/>
              <a:t> </a:t>
            </a:r>
          </a:p>
        </p:txBody>
      </p:sp>
    </p:spTree>
    <p:extLst>
      <p:ext uri="{BB962C8B-B14F-4D97-AF65-F5344CB8AC3E}">
        <p14:creationId xmlns:p14="http://schemas.microsoft.com/office/powerpoint/2010/main" val="3589947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buNone/>
            </a:pPr>
            <a:r>
              <a:rPr lang="en-US" sz="2200" b="1" dirty="0"/>
              <a:t>Objective:</a:t>
            </a:r>
            <a:r>
              <a:rPr lang="en-US" sz="2200" dirty="0"/>
              <a:t> To understand the definition on </a:t>
            </a:r>
            <a:r>
              <a:rPr lang="en-US" sz="2200" dirty="0" err="1"/>
              <a:t>Greibach</a:t>
            </a:r>
            <a:r>
              <a:rPr lang="en-US" sz="2200" dirty="0"/>
              <a:t> Normal Form.</a:t>
            </a:r>
          </a:p>
          <a:p>
            <a:pPr marL="0" indent="0">
              <a:buNone/>
            </a:pPr>
            <a:endParaRPr lang="en-US" sz="2200" dirty="0"/>
          </a:p>
          <a:p>
            <a:pPr marL="0" indent="0">
              <a:buNone/>
            </a:pPr>
            <a:r>
              <a:rPr lang="en-US" sz="2200" dirty="0"/>
              <a:t>A CFG is in </a:t>
            </a:r>
            <a:r>
              <a:rPr lang="en-US" sz="2200" dirty="0" err="1"/>
              <a:t>Greibach</a:t>
            </a:r>
            <a:r>
              <a:rPr lang="en-US" sz="2200" dirty="0"/>
              <a:t> Normal Form if the Productions are in the following forms −</a:t>
            </a:r>
          </a:p>
          <a:p>
            <a:endParaRPr lang="en-US" sz="2200" dirty="0"/>
          </a:p>
          <a:p>
            <a:r>
              <a:rPr lang="en-US" sz="2200" dirty="0"/>
              <a:t>A → b</a:t>
            </a:r>
          </a:p>
          <a:p>
            <a:r>
              <a:rPr lang="en-US" sz="2200" dirty="0"/>
              <a:t>A → bD</a:t>
            </a:r>
            <a:r>
              <a:rPr lang="en-US" sz="2200" baseline="-25000" dirty="0"/>
              <a:t>1</a:t>
            </a:r>
            <a:r>
              <a:rPr lang="en-US" sz="2200" dirty="0"/>
              <a:t>…</a:t>
            </a:r>
            <a:r>
              <a:rPr lang="en-US" sz="2200" dirty="0" err="1"/>
              <a:t>D</a:t>
            </a:r>
            <a:r>
              <a:rPr lang="en-US" sz="2200" baseline="-25000" dirty="0" err="1"/>
              <a:t>n</a:t>
            </a:r>
            <a:endParaRPr lang="en-US" sz="2200" dirty="0"/>
          </a:p>
          <a:p>
            <a:r>
              <a:rPr lang="en-US" sz="2200" dirty="0"/>
              <a:t>S → ε</a:t>
            </a:r>
          </a:p>
          <a:p>
            <a:pPr marL="0" indent="0">
              <a:buNone/>
            </a:pPr>
            <a:endParaRPr lang="en-US" sz="2200" dirty="0"/>
          </a:p>
          <a:p>
            <a:pPr marL="0" indent="0">
              <a:buNone/>
            </a:pPr>
            <a:r>
              <a:rPr lang="en-US" sz="2200" dirty="0"/>
              <a:t>where A, D</a:t>
            </a:r>
            <a:r>
              <a:rPr lang="en-US" sz="2200" baseline="-25000" dirty="0"/>
              <a:t>1</a:t>
            </a:r>
            <a:r>
              <a:rPr lang="en-US" sz="2200" dirty="0"/>
              <a:t>,....,</a:t>
            </a:r>
            <a:r>
              <a:rPr lang="en-US" sz="2200" dirty="0" err="1"/>
              <a:t>D</a:t>
            </a:r>
            <a:r>
              <a:rPr lang="en-US" sz="2200" baseline="-25000" dirty="0" err="1"/>
              <a:t>n</a:t>
            </a:r>
            <a:r>
              <a:rPr lang="en-US" sz="2200" dirty="0"/>
              <a:t> are non-terminals and b is a terminal.</a:t>
            </a:r>
          </a:p>
          <a:p>
            <a:endParaRPr lang="en-US" sz="2200" dirty="0"/>
          </a:p>
        </p:txBody>
      </p:sp>
      <p:sp>
        <p:nvSpPr>
          <p:cNvPr id="4" name="Date Placeholder 3"/>
          <p:cNvSpPr>
            <a:spLocks noGrp="1"/>
          </p:cNvSpPr>
          <p:nvPr>
            <p:ph type="dt" sz="half" idx="10"/>
          </p:nvPr>
        </p:nvSpPr>
        <p:spPr/>
        <p:txBody>
          <a:bodyPr/>
          <a:lstStyle/>
          <a:p>
            <a:fld id="{66E143B6-B398-475F-97DD-AE2D86ED2B22}"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sp>
        <p:nvSpPr>
          <p:cNvPr id="7" name="Title 1"/>
          <p:cNvSpPr txBox="1">
            <a:spLocks/>
          </p:cNvSpPr>
          <p:nvPr/>
        </p:nvSpPr>
        <p:spPr>
          <a:xfrm>
            <a:off x="3276600" y="2"/>
            <a:ext cx="73914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err="1"/>
              <a:t>Greibach</a:t>
            </a:r>
            <a:r>
              <a:rPr lang="en-US" sz="3200" b="1" dirty="0"/>
              <a:t> Normal Form </a:t>
            </a:r>
            <a:r>
              <a:rPr lang="en-US" sz="2400" b="1" dirty="0"/>
              <a:t> </a:t>
            </a:r>
          </a:p>
        </p:txBody>
      </p:sp>
    </p:spTree>
    <p:extLst>
      <p:ext uri="{BB962C8B-B14F-4D97-AF65-F5344CB8AC3E}">
        <p14:creationId xmlns:p14="http://schemas.microsoft.com/office/powerpoint/2010/main" val="12460726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Autofit/>
          </a:bodyPr>
          <a:lstStyle/>
          <a:p>
            <a:pPr marL="0" indent="0">
              <a:buNone/>
            </a:pPr>
            <a:r>
              <a:rPr lang="en-US" sz="2200" b="1" dirty="0"/>
              <a:t>Step 1</a:t>
            </a:r>
            <a:r>
              <a:rPr lang="en-US" sz="2200" dirty="0"/>
              <a:t> − If the start symbol </a:t>
            </a:r>
            <a:r>
              <a:rPr lang="en-US" sz="2200" b="1" dirty="0"/>
              <a:t>S</a:t>
            </a:r>
            <a:r>
              <a:rPr lang="en-US" sz="2200" dirty="0"/>
              <a:t> occurs on some right side, create a new start symbol </a:t>
            </a:r>
            <a:r>
              <a:rPr lang="en-US" sz="2200" b="1" dirty="0"/>
              <a:t>S’</a:t>
            </a:r>
            <a:r>
              <a:rPr lang="en-US" sz="2200" dirty="0"/>
              <a:t> and a new production </a:t>
            </a:r>
            <a:r>
              <a:rPr lang="en-US" sz="2200" b="1" dirty="0"/>
              <a:t>S’ → S</a:t>
            </a:r>
            <a:r>
              <a:rPr lang="en-US" sz="2200" dirty="0"/>
              <a:t>.</a:t>
            </a:r>
          </a:p>
          <a:p>
            <a:pPr marL="0" indent="0">
              <a:buNone/>
            </a:pPr>
            <a:endParaRPr lang="en-US" sz="2200" b="1" dirty="0"/>
          </a:p>
          <a:p>
            <a:pPr marL="0" indent="0">
              <a:buNone/>
            </a:pPr>
            <a:r>
              <a:rPr lang="en-US" sz="2200" b="1" dirty="0"/>
              <a:t>Step 2</a:t>
            </a:r>
            <a:r>
              <a:rPr lang="en-US" sz="2200" dirty="0"/>
              <a:t> − Remove Null productions. (Using the Null production removal algorithm discussed earlier)</a:t>
            </a:r>
          </a:p>
          <a:p>
            <a:pPr marL="0" indent="0">
              <a:buNone/>
            </a:pPr>
            <a:endParaRPr lang="en-US" sz="2200" b="1" dirty="0"/>
          </a:p>
          <a:p>
            <a:pPr marL="0" indent="0">
              <a:buNone/>
            </a:pPr>
            <a:r>
              <a:rPr lang="en-US" sz="2200" b="1" dirty="0"/>
              <a:t>Step 3</a:t>
            </a:r>
            <a:r>
              <a:rPr lang="en-US" sz="2200" dirty="0"/>
              <a:t> − Remove unit productions. (Using the Unit production removal algorithm discussed earlier)</a:t>
            </a:r>
          </a:p>
          <a:p>
            <a:pPr marL="0" indent="0">
              <a:buNone/>
            </a:pPr>
            <a:endParaRPr lang="en-US" sz="2200" b="1" dirty="0"/>
          </a:p>
          <a:p>
            <a:pPr marL="0" indent="0">
              <a:buNone/>
            </a:pPr>
            <a:r>
              <a:rPr lang="en-US" sz="2200" b="1" dirty="0"/>
              <a:t>Step 4</a:t>
            </a:r>
            <a:r>
              <a:rPr lang="en-US" sz="2200" dirty="0"/>
              <a:t> − Remove all direct and indirect left-recursion.</a:t>
            </a:r>
          </a:p>
          <a:p>
            <a:pPr marL="0" indent="0">
              <a:buNone/>
            </a:pPr>
            <a:endParaRPr lang="en-US" sz="2200" b="1" dirty="0"/>
          </a:p>
          <a:p>
            <a:pPr marL="0" indent="0">
              <a:buNone/>
            </a:pPr>
            <a:r>
              <a:rPr lang="en-US" sz="2200" b="1" dirty="0"/>
              <a:t>Step 5</a:t>
            </a:r>
            <a:r>
              <a:rPr lang="en-US" sz="2200" dirty="0"/>
              <a:t> − Do proper substitutions of productions to convert it into the proper form of GNF.</a:t>
            </a:r>
          </a:p>
          <a:p>
            <a:endParaRPr lang="en-US" sz="2200" dirty="0"/>
          </a:p>
        </p:txBody>
      </p:sp>
      <p:sp>
        <p:nvSpPr>
          <p:cNvPr id="4" name="Date Placeholder 3"/>
          <p:cNvSpPr>
            <a:spLocks noGrp="1"/>
          </p:cNvSpPr>
          <p:nvPr>
            <p:ph type="dt" sz="half" idx="10"/>
          </p:nvPr>
        </p:nvSpPr>
        <p:spPr/>
        <p:txBody>
          <a:bodyPr/>
          <a:lstStyle/>
          <a:p>
            <a:fld id="{AFDB2BB9-BE3D-4835-9C4C-BE9DA69C6DAB}"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
        <p:nvSpPr>
          <p:cNvPr id="7" name="Title 1"/>
          <p:cNvSpPr txBox="1">
            <a:spLocks/>
          </p:cNvSpPr>
          <p:nvPr/>
        </p:nvSpPr>
        <p:spPr>
          <a:xfrm>
            <a:off x="3200400" y="2"/>
            <a:ext cx="7467600" cy="9905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en-US" sz="3200" b="1" dirty="0"/>
              <a:t>Algorithm to Convert a CFG into </a:t>
            </a:r>
            <a:r>
              <a:rPr lang="en-US" sz="3200" b="1" dirty="0" err="1"/>
              <a:t>Greibach</a:t>
            </a:r>
            <a:r>
              <a:rPr lang="en-US" sz="3200" b="1" dirty="0"/>
              <a:t> Normal Form</a:t>
            </a:r>
          </a:p>
        </p:txBody>
      </p:sp>
    </p:spTree>
    <p:extLst>
      <p:ext uri="{BB962C8B-B14F-4D97-AF65-F5344CB8AC3E}">
        <p14:creationId xmlns:p14="http://schemas.microsoft.com/office/powerpoint/2010/main" val="31125847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buNone/>
            </a:pPr>
            <a:r>
              <a:rPr lang="en-US" sz="2200" b="1" dirty="0"/>
              <a:t>Question:</a:t>
            </a:r>
          </a:p>
          <a:p>
            <a:pPr marL="0" indent="0">
              <a:buNone/>
            </a:pPr>
            <a:r>
              <a:rPr lang="en-US" sz="2200" b="1" dirty="0"/>
              <a:t> </a:t>
            </a:r>
          </a:p>
          <a:p>
            <a:pPr marL="0" indent="0">
              <a:buNone/>
            </a:pPr>
            <a:r>
              <a:rPr lang="en-US" sz="2200" dirty="0"/>
              <a:t>Convert the following CFG into CNF</a:t>
            </a:r>
          </a:p>
          <a:p>
            <a:r>
              <a:rPr lang="en-US" sz="2200" dirty="0"/>
              <a:t>S → XY | </a:t>
            </a:r>
            <a:r>
              <a:rPr lang="en-US" sz="2200" dirty="0" err="1"/>
              <a:t>Xn</a:t>
            </a:r>
            <a:r>
              <a:rPr lang="en-US" sz="2200" dirty="0"/>
              <a:t> | p</a:t>
            </a:r>
          </a:p>
          <a:p>
            <a:r>
              <a:rPr lang="en-US" sz="2200" dirty="0"/>
              <a:t>X → </a:t>
            </a:r>
            <a:r>
              <a:rPr lang="en-US" sz="2200" dirty="0" err="1"/>
              <a:t>mX</a:t>
            </a:r>
            <a:r>
              <a:rPr lang="en-US" sz="2200" dirty="0"/>
              <a:t> | m</a:t>
            </a:r>
          </a:p>
          <a:p>
            <a:r>
              <a:rPr lang="en-US" sz="2200" dirty="0"/>
              <a:t>Y → </a:t>
            </a:r>
            <a:r>
              <a:rPr lang="en-US" sz="2200" dirty="0" err="1"/>
              <a:t>Xn</a:t>
            </a:r>
            <a:r>
              <a:rPr lang="en-US" sz="2200" dirty="0"/>
              <a:t> | o</a:t>
            </a:r>
          </a:p>
          <a:p>
            <a:endParaRPr lang="en-US" sz="2200" dirty="0"/>
          </a:p>
        </p:txBody>
      </p:sp>
      <p:sp>
        <p:nvSpPr>
          <p:cNvPr id="4" name="Date Placeholder 3"/>
          <p:cNvSpPr>
            <a:spLocks noGrp="1"/>
          </p:cNvSpPr>
          <p:nvPr>
            <p:ph type="dt" sz="half" idx="10"/>
          </p:nvPr>
        </p:nvSpPr>
        <p:spPr/>
        <p:txBody>
          <a:bodyPr/>
          <a:lstStyle/>
          <a:p>
            <a:fld id="{5DB31B66-E090-4120-B409-1EE5CCAFC6EA}"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
        <p:nvSpPr>
          <p:cNvPr id="7" name="Title 1"/>
          <p:cNvSpPr txBox="1">
            <a:spLocks/>
          </p:cNvSpPr>
          <p:nvPr/>
        </p:nvSpPr>
        <p:spPr>
          <a:xfrm>
            <a:off x="3124200" y="2"/>
            <a:ext cx="75438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err="1"/>
              <a:t>Greibach</a:t>
            </a:r>
            <a:r>
              <a:rPr lang="en-US" sz="3200" b="1" dirty="0"/>
              <a:t> Normal Form</a:t>
            </a:r>
            <a:r>
              <a:rPr lang="en-US" altLang="en-US" sz="3200" b="1" dirty="0"/>
              <a:t>(Continued)</a:t>
            </a:r>
            <a:endParaRPr lang="en-US" sz="3200" dirty="0"/>
          </a:p>
        </p:txBody>
      </p:sp>
    </p:spTree>
    <p:extLst>
      <p:ext uri="{BB962C8B-B14F-4D97-AF65-F5344CB8AC3E}">
        <p14:creationId xmlns:p14="http://schemas.microsoft.com/office/powerpoint/2010/main" val="26629625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685801"/>
            <a:ext cx="8229600" cy="4525963"/>
          </a:xfrm>
        </p:spPr>
        <p:txBody>
          <a:bodyPr>
            <a:noAutofit/>
          </a:bodyPr>
          <a:lstStyle/>
          <a:p>
            <a:pPr marL="0" indent="0">
              <a:buNone/>
            </a:pPr>
            <a:r>
              <a:rPr lang="en-US" sz="2000" b="1" dirty="0"/>
              <a:t>Solution</a:t>
            </a:r>
          </a:p>
          <a:p>
            <a:pPr marL="0" indent="0">
              <a:buNone/>
            </a:pPr>
            <a:r>
              <a:rPr lang="en-US" sz="2000" dirty="0"/>
              <a:t>Here, </a:t>
            </a:r>
            <a:r>
              <a:rPr lang="en-US" sz="2000" b="1" dirty="0"/>
              <a:t>S</a:t>
            </a:r>
            <a:r>
              <a:rPr lang="en-US" sz="2000" dirty="0"/>
              <a:t> does not appear on the right side of any production and there are no unit or null productions in the production rule set. So, we can skip Step 1 to Step 3.</a:t>
            </a:r>
          </a:p>
          <a:p>
            <a:pPr marL="0" indent="0">
              <a:buNone/>
            </a:pPr>
            <a:r>
              <a:rPr lang="en-US" sz="2000" dirty="0"/>
              <a:t>Now after replacing</a:t>
            </a:r>
          </a:p>
          <a:p>
            <a:pPr marL="0" indent="0">
              <a:buNone/>
            </a:pPr>
            <a:r>
              <a:rPr lang="en-US" sz="2000" dirty="0"/>
              <a:t>X in S → XY | Xo | p</a:t>
            </a:r>
          </a:p>
          <a:p>
            <a:pPr marL="0" indent="0">
              <a:buNone/>
            </a:pPr>
            <a:r>
              <a:rPr lang="en-US" sz="2000" dirty="0"/>
              <a:t>with</a:t>
            </a:r>
          </a:p>
          <a:p>
            <a:r>
              <a:rPr lang="en-US" sz="2000" dirty="0" err="1"/>
              <a:t>mX</a:t>
            </a:r>
            <a:r>
              <a:rPr lang="en-US" sz="2000" dirty="0"/>
              <a:t> | m</a:t>
            </a:r>
          </a:p>
          <a:p>
            <a:pPr marL="0" indent="0">
              <a:buNone/>
            </a:pPr>
            <a:r>
              <a:rPr lang="en-US" sz="2000" dirty="0"/>
              <a:t>we obtain</a:t>
            </a:r>
          </a:p>
          <a:p>
            <a:r>
              <a:rPr lang="en-US" sz="2000" dirty="0"/>
              <a:t>S → </a:t>
            </a:r>
            <a:r>
              <a:rPr lang="en-US" sz="2000" dirty="0" err="1"/>
              <a:t>mXY</a:t>
            </a:r>
            <a:r>
              <a:rPr lang="en-US" sz="2000" dirty="0"/>
              <a:t> | </a:t>
            </a:r>
            <a:r>
              <a:rPr lang="en-US" sz="2000" dirty="0" err="1"/>
              <a:t>mY</a:t>
            </a:r>
            <a:r>
              <a:rPr lang="en-US" sz="2000" dirty="0"/>
              <a:t> | </a:t>
            </a:r>
            <a:r>
              <a:rPr lang="en-US" sz="2000" dirty="0" err="1"/>
              <a:t>mXo</a:t>
            </a:r>
            <a:r>
              <a:rPr lang="en-US" sz="2000" dirty="0"/>
              <a:t> | </a:t>
            </a:r>
            <a:r>
              <a:rPr lang="en-US" sz="2000" dirty="0" err="1"/>
              <a:t>mo</a:t>
            </a:r>
            <a:r>
              <a:rPr lang="en-US" sz="2000" dirty="0"/>
              <a:t> | p.</a:t>
            </a:r>
          </a:p>
          <a:p>
            <a:pPr marL="0" indent="0">
              <a:buNone/>
            </a:pPr>
            <a:r>
              <a:rPr lang="en-US" sz="2000" dirty="0"/>
              <a:t>And after replacing</a:t>
            </a:r>
          </a:p>
          <a:p>
            <a:r>
              <a:rPr lang="en-US" sz="2000" dirty="0"/>
              <a:t>X in Y → </a:t>
            </a:r>
            <a:r>
              <a:rPr lang="en-US" sz="2000" dirty="0" err="1"/>
              <a:t>Xn</a:t>
            </a:r>
            <a:r>
              <a:rPr lang="en-US" sz="2000" dirty="0"/>
              <a:t>| o</a:t>
            </a:r>
          </a:p>
          <a:p>
            <a:pPr marL="0" indent="0">
              <a:buNone/>
            </a:pPr>
            <a:r>
              <a:rPr lang="en-US" sz="2000" dirty="0"/>
              <a:t>with the right side of</a:t>
            </a:r>
          </a:p>
          <a:p>
            <a:r>
              <a:rPr lang="en-US" sz="2000" dirty="0"/>
              <a:t>X → </a:t>
            </a:r>
            <a:r>
              <a:rPr lang="en-US" sz="2000" dirty="0" err="1"/>
              <a:t>mX</a:t>
            </a:r>
            <a:r>
              <a:rPr lang="en-US" sz="2000" dirty="0"/>
              <a:t> | m</a:t>
            </a:r>
          </a:p>
          <a:p>
            <a:pPr marL="0" indent="0">
              <a:buNone/>
            </a:pPr>
            <a:r>
              <a:rPr lang="en-US" sz="2000" dirty="0"/>
              <a:t>we obtain</a:t>
            </a:r>
          </a:p>
          <a:p>
            <a:r>
              <a:rPr lang="en-US" sz="2000" dirty="0"/>
              <a:t>Y → </a:t>
            </a:r>
            <a:r>
              <a:rPr lang="en-US" sz="2000" dirty="0" err="1"/>
              <a:t>mXn</a:t>
            </a:r>
            <a:r>
              <a:rPr lang="en-US" sz="2000" dirty="0"/>
              <a:t> | </a:t>
            </a:r>
            <a:r>
              <a:rPr lang="en-US" sz="2000" dirty="0" err="1"/>
              <a:t>mn</a:t>
            </a:r>
            <a:r>
              <a:rPr lang="en-US" sz="2000" dirty="0"/>
              <a:t> | o.</a:t>
            </a:r>
          </a:p>
          <a:p>
            <a:endParaRPr lang="en-US" sz="2000" dirty="0"/>
          </a:p>
        </p:txBody>
      </p:sp>
      <p:sp>
        <p:nvSpPr>
          <p:cNvPr id="4" name="Date Placeholder 3"/>
          <p:cNvSpPr>
            <a:spLocks noGrp="1"/>
          </p:cNvSpPr>
          <p:nvPr>
            <p:ph type="dt" sz="half" idx="10"/>
          </p:nvPr>
        </p:nvSpPr>
        <p:spPr/>
        <p:txBody>
          <a:bodyPr/>
          <a:lstStyle/>
          <a:p>
            <a:fld id="{BDC37CA2-3B52-40FA-8948-031E2F2068D9}"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17</a:t>
            </a:fld>
            <a:endParaRPr lang="en-US"/>
          </a:p>
        </p:txBody>
      </p:sp>
      <p:sp>
        <p:nvSpPr>
          <p:cNvPr id="7" name="Title 1"/>
          <p:cNvSpPr txBox="1">
            <a:spLocks/>
          </p:cNvSpPr>
          <p:nvPr/>
        </p:nvSpPr>
        <p:spPr>
          <a:xfrm>
            <a:off x="3276600" y="2"/>
            <a:ext cx="7391400" cy="6095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spcBef>
                <a:spcPct val="0"/>
              </a:spcBef>
              <a:defRPr/>
            </a:pPr>
            <a:r>
              <a:rPr lang="en-US" sz="3200" b="1" dirty="0" err="1"/>
              <a:t>Greibach</a:t>
            </a:r>
            <a:r>
              <a:rPr lang="en-US" sz="3200" b="1" dirty="0"/>
              <a:t> Normal Form</a:t>
            </a:r>
            <a:r>
              <a:rPr lang="en-US" altLang="en-US" sz="3200" b="1" dirty="0"/>
              <a:t>(Continued)</a:t>
            </a:r>
            <a:endParaRPr lang="en-US" sz="3200" dirty="0"/>
          </a:p>
        </p:txBody>
      </p:sp>
    </p:spTree>
    <p:extLst>
      <p:ext uri="{BB962C8B-B14F-4D97-AF65-F5344CB8AC3E}">
        <p14:creationId xmlns:p14="http://schemas.microsoft.com/office/powerpoint/2010/main" val="2043376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a:bodyPr>
          <a:lstStyle/>
          <a:p>
            <a:pPr marL="0" indent="0">
              <a:buNone/>
            </a:pPr>
            <a:r>
              <a:rPr lang="en-US" sz="2200" dirty="0"/>
              <a:t>Two new productions O → o and D → n are added to the production set and then we came to the final GNF as the following −</a:t>
            </a:r>
          </a:p>
          <a:p>
            <a:endParaRPr lang="en-US" sz="2200" dirty="0"/>
          </a:p>
          <a:p>
            <a:r>
              <a:rPr lang="en-US" sz="2200" dirty="0"/>
              <a:t>S → </a:t>
            </a:r>
            <a:r>
              <a:rPr lang="en-US" sz="2200" dirty="0" err="1"/>
              <a:t>mXY</a:t>
            </a:r>
            <a:r>
              <a:rPr lang="en-US" sz="2200" dirty="0"/>
              <a:t> | </a:t>
            </a:r>
            <a:r>
              <a:rPr lang="en-US" sz="2200" dirty="0" err="1"/>
              <a:t>mY</a:t>
            </a:r>
            <a:r>
              <a:rPr lang="en-US" sz="2200" dirty="0"/>
              <a:t> | </a:t>
            </a:r>
            <a:r>
              <a:rPr lang="en-US" sz="2200" dirty="0" err="1"/>
              <a:t>mXC</a:t>
            </a:r>
            <a:r>
              <a:rPr lang="en-US" sz="2200" dirty="0"/>
              <a:t> | </a:t>
            </a:r>
            <a:r>
              <a:rPr lang="en-US" sz="2200" dirty="0" err="1"/>
              <a:t>mC</a:t>
            </a:r>
            <a:r>
              <a:rPr lang="en-US" sz="2200" dirty="0"/>
              <a:t> | p</a:t>
            </a:r>
          </a:p>
          <a:p>
            <a:r>
              <a:rPr lang="en-US" sz="2200" dirty="0"/>
              <a:t>X → </a:t>
            </a:r>
            <a:r>
              <a:rPr lang="en-US" sz="2200" dirty="0" err="1"/>
              <a:t>mX</a:t>
            </a:r>
            <a:r>
              <a:rPr lang="en-US" sz="2200" dirty="0"/>
              <a:t> | m</a:t>
            </a:r>
          </a:p>
          <a:p>
            <a:r>
              <a:rPr lang="en-US" sz="2200" dirty="0"/>
              <a:t>Y → </a:t>
            </a:r>
            <a:r>
              <a:rPr lang="en-US" sz="2200" dirty="0" err="1"/>
              <a:t>mXD</a:t>
            </a:r>
            <a:r>
              <a:rPr lang="en-US" sz="2200" dirty="0"/>
              <a:t> | </a:t>
            </a:r>
            <a:r>
              <a:rPr lang="en-US" sz="2200" dirty="0" err="1"/>
              <a:t>mD</a:t>
            </a:r>
            <a:r>
              <a:rPr lang="en-US" sz="2200" dirty="0"/>
              <a:t> | o</a:t>
            </a:r>
          </a:p>
          <a:p>
            <a:r>
              <a:rPr lang="en-US" sz="2200" dirty="0"/>
              <a:t>O → o</a:t>
            </a:r>
          </a:p>
          <a:p>
            <a:endParaRPr lang="en-US" sz="2200" dirty="0"/>
          </a:p>
        </p:txBody>
      </p:sp>
      <p:sp>
        <p:nvSpPr>
          <p:cNvPr id="4" name="Date Placeholder 3"/>
          <p:cNvSpPr>
            <a:spLocks noGrp="1"/>
          </p:cNvSpPr>
          <p:nvPr>
            <p:ph type="dt" sz="half" idx="10"/>
          </p:nvPr>
        </p:nvSpPr>
        <p:spPr/>
        <p:txBody>
          <a:bodyPr/>
          <a:lstStyle/>
          <a:p>
            <a:fld id="{6A7472FA-7C26-4398-82FA-300E38715190}"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sp>
        <p:nvSpPr>
          <p:cNvPr id="7" name="Title 1"/>
          <p:cNvSpPr txBox="1">
            <a:spLocks/>
          </p:cNvSpPr>
          <p:nvPr/>
        </p:nvSpPr>
        <p:spPr>
          <a:xfrm>
            <a:off x="3200400" y="2"/>
            <a:ext cx="74676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err="1"/>
              <a:t>Greibach</a:t>
            </a:r>
            <a:r>
              <a:rPr lang="en-US" sz="3200" b="1" dirty="0"/>
              <a:t> Normal Form</a:t>
            </a:r>
            <a:r>
              <a:rPr lang="en-US" altLang="en-US" sz="3200" b="1" dirty="0"/>
              <a:t>(Continued)</a:t>
            </a:r>
            <a:endParaRPr lang="en-US" sz="3200" dirty="0"/>
          </a:p>
        </p:txBody>
      </p:sp>
    </p:spTree>
    <p:extLst>
      <p:ext uri="{BB962C8B-B14F-4D97-AF65-F5344CB8AC3E}">
        <p14:creationId xmlns:p14="http://schemas.microsoft.com/office/powerpoint/2010/main" val="1037059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59E115-FE32-3634-AE76-3CA25D435AF9}"/>
              </a:ext>
            </a:extLst>
          </p:cNvPr>
          <p:cNvSpPr/>
          <p:nvPr/>
        </p:nvSpPr>
        <p:spPr>
          <a:xfrm>
            <a:off x="1524000" y="6553200"/>
            <a:ext cx="91440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EB758A4A-9EE8-F6F4-26AA-5C9123764658}"/>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65540" name="Slide Number Placeholder 12">
            <a:extLst>
              <a:ext uri="{FF2B5EF4-FFF2-40B4-BE49-F238E27FC236}">
                <a16:creationId xmlns:a16="http://schemas.microsoft.com/office/drawing/2014/main" id="{952282C3-23A2-F907-C748-593CC58A411F}"/>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95AE85E-B1FF-456C-BF7C-CBBB46680131}" type="slidenum">
              <a:rPr lang="en-US" altLang="en-US" sz="1200">
                <a:solidFill>
                  <a:schemeClr val="bg1"/>
                </a:solidFill>
              </a:rPr>
              <a:pPr>
                <a:spcBef>
                  <a:spcPct val="0"/>
                </a:spcBef>
                <a:buFontTx/>
                <a:buNone/>
              </a:pPr>
              <a:t>19</a:t>
            </a:fld>
            <a:endParaRPr lang="en-US" altLang="en-US" sz="1200">
              <a:solidFill>
                <a:schemeClr val="bg1"/>
              </a:solidFill>
            </a:endParaRPr>
          </a:p>
        </p:txBody>
      </p:sp>
      <p:sp>
        <p:nvSpPr>
          <p:cNvPr id="65541" name="TextBox 10">
            <a:extLst>
              <a:ext uri="{FF2B5EF4-FFF2-40B4-BE49-F238E27FC236}">
                <a16:creationId xmlns:a16="http://schemas.microsoft.com/office/drawing/2014/main" id="{14DED5B9-1A84-6BCE-B9C0-E7BEC4B3E70B}"/>
              </a:ext>
            </a:extLst>
          </p:cNvPr>
          <p:cNvSpPr txBox="1">
            <a:spLocks noChangeArrowheads="1"/>
          </p:cNvSpPr>
          <p:nvPr/>
        </p:nvSpPr>
        <p:spPr bwMode="auto">
          <a:xfrm>
            <a:off x="1905000" y="1219201"/>
            <a:ext cx="762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grpSp>
        <p:nvGrpSpPr>
          <p:cNvPr id="2" name="Group 18">
            <a:extLst>
              <a:ext uri="{FF2B5EF4-FFF2-40B4-BE49-F238E27FC236}">
                <a16:creationId xmlns:a16="http://schemas.microsoft.com/office/drawing/2014/main" id="{D17C4850-1642-4EE2-FA5B-CF855BE7CE36}"/>
              </a:ext>
            </a:extLst>
          </p:cNvPr>
          <p:cNvGrpSpPr>
            <a:grpSpLocks/>
          </p:cNvGrpSpPr>
          <p:nvPr/>
        </p:nvGrpSpPr>
        <p:grpSpPr bwMode="auto">
          <a:xfrm>
            <a:off x="1905000" y="2298700"/>
            <a:ext cx="2133600" cy="2882900"/>
            <a:chOff x="381000" y="2298918"/>
            <a:chExt cx="2133600" cy="2882682"/>
          </a:xfrm>
        </p:grpSpPr>
        <p:sp>
          <p:nvSpPr>
            <p:cNvPr id="65549" name="Rectangle 8">
              <a:extLst>
                <a:ext uri="{FF2B5EF4-FFF2-40B4-BE49-F238E27FC236}">
                  <a16:creationId xmlns:a16="http://schemas.microsoft.com/office/drawing/2014/main" id="{A9B96B70-BBE0-FEFD-306B-0F9949EF430C}"/>
                </a:ext>
              </a:extLst>
            </p:cNvPr>
            <p:cNvSpPr>
              <a:spLocks noChangeArrowheads="1"/>
            </p:cNvSpPr>
            <p:nvPr/>
          </p:nvSpPr>
          <p:spPr bwMode="auto">
            <a:xfrm>
              <a:off x="381000" y="2298918"/>
              <a:ext cx="2133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S → XA | BB</a:t>
              </a:r>
            </a:p>
            <a:p>
              <a:pPr eaLnBrk="1" hangingPunct="1">
                <a:spcBef>
                  <a:spcPct val="0"/>
                </a:spcBef>
                <a:buFontTx/>
                <a:buNone/>
              </a:pPr>
              <a:r>
                <a:rPr lang="en-US" altLang="en-US" sz="2800"/>
                <a:t>B → b | SB</a:t>
              </a:r>
            </a:p>
            <a:p>
              <a:pPr eaLnBrk="1" hangingPunct="1">
                <a:spcBef>
                  <a:spcPct val="0"/>
                </a:spcBef>
                <a:buFontTx/>
                <a:buNone/>
              </a:pPr>
              <a:r>
                <a:rPr lang="en-US" altLang="en-US" sz="2800"/>
                <a:t>X → b</a:t>
              </a:r>
            </a:p>
            <a:p>
              <a:pPr eaLnBrk="1" hangingPunct="1">
                <a:spcBef>
                  <a:spcPct val="0"/>
                </a:spcBef>
                <a:buFontTx/>
                <a:buNone/>
              </a:pPr>
              <a:r>
                <a:rPr lang="en-US" altLang="en-US" sz="2800"/>
                <a:t>A → a</a:t>
              </a:r>
            </a:p>
          </p:txBody>
        </p:sp>
        <p:sp>
          <p:nvSpPr>
            <p:cNvPr id="16" name="Rounded Rectangle 15">
              <a:extLst>
                <a:ext uri="{FF2B5EF4-FFF2-40B4-BE49-F238E27FC236}">
                  <a16:creationId xmlns:a16="http://schemas.microsoft.com/office/drawing/2014/main" id="{A2939DB7-6336-5DBF-4464-65A45C575905}"/>
                </a:ext>
              </a:extLst>
            </p:cNvPr>
            <p:cNvSpPr/>
            <p:nvPr/>
          </p:nvSpPr>
          <p:spPr>
            <a:xfrm>
              <a:off x="381000" y="4419658"/>
              <a:ext cx="1905000" cy="761942"/>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CNF</a:t>
              </a:r>
            </a:p>
          </p:txBody>
        </p:sp>
      </p:grpSp>
      <p:grpSp>
        <p:nvGrpSpPr>
          <p:cNvPr id="3" name="Group 19">
            <a:extLst>
              <a:ext uri="{FF2B5EF4-FFF2-40B4-BE49-F238E27FC236}">
                <a16:creationId xmlns:a16="http://schemas.microsoft.com/office/drawing/2014/main" id="{F1B468E5-59A0-2070-1955-88707F2248BB}"/>
              </a:ext>
            </a:extLst>
          </p:cNvPr>
          <p:cNvGrpSpPr>
            <a:grpSpLocks/>
          </p:cNvGrpSpPr>
          <p:nvPr/>
        </p:nvGrpSpPr>
        <p:grpSpPr bwMode="auto">
          <a:xfrm>
            <a:off x="4724400" y="2298700"/>
            <a:ext cx="1905000" cy="2882900"/>
            <a:chOff x="3200400" y="2298918"/>
            <a:chExt cx="1905000" cy="2882682"/>
          </a:xfrm>
        </p:grpSpPr>
        <p:sp>
          <p:nvSpPr>
            <p:cNvPr id="65547" name="Rectangle 11">
              <a:extLst>
                <a:ext uri="{FF2B5EF4-FFF2-40B4-BE49-F238E27FC236}">
                  <a16:creationId xmlns:a16="http://schemas.microsoft.com/office/drawing/2014/main" id="{57B6E837-6907-5E2D-BC51-5B379F78EAD2}"/>
                </a:ext>
              </a:extLst>
            </p:cNvPr>
            <p:cNvSpPr>
              <a:spLocks noChangeArrowheads="1"/>
            </p:cNvSpPr>
            <p:nvPr/>
          </p:nvSpPr>
          <p:spPr bwMode="auto">
            <a:xfrm>
              <a:off x="3657600" y="2298918"/>
              <a:ext cx="1371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S = A</a:t>
              </a:r>
              <a:r>
                <a:rPr lang="en-US" altLang="en-US" sz="2800" baseline="-25000"/>
                <a:t>1</a:t>
              </a:r>
            </a:p>
            <a:p>
              <a:pPr eaLnBrk="1" hangingPunct="1">
                <a:spcBef>
                  <a:spcPct val="0"/>
                </a:spcBef>
                <a:buFontTx/>
                <a:buNone/>
              </a:pPr>
              <a:r>
                <a:rPr lang="en-US" altLang="en-US" sz="2800"/>
                <a:t>X = A</a:t>
              </a:r>
              <a:r>
                <a:rPr lang="en-US" altLang="en-US" sz="2800" baseline="-25000"/>
                <a:t>2</a:t>
              </a:r>
            </a:p>
            <a:p>
              <a:pPr eaLnBrk="1" hangingPunct="1">
                <a:spcBef>
                  <a:spcPct val="0"/>
                </a:spcBef>
                <a:buFontTx/>
                <a:buNone/>
              </a:pPr>
              <a:r>
                <a:rPr lang="en-US" altLang="en-US" sz="2800"/>
                <a:t>A = A</a:t>
              </a:r>
              <a:r>
                <a:rPr lang="en-US" altLang="en-US" sz="2800" baseline="-25000"/>
                <a:t>3</a:t>
              </a:r>
            </a:p>
            <a:p>
              <a:pPr eaLnBrk="1" hangingPunct="1">
                <a:spcBef>
                  <a:spcPct val="0"/>
                </a:spcBef>
                <a:buFontTx/>
                <a:buNone/>
              </a:pPr>
              <a:r>
                <a:rPr lang="en-US" altLang="en-US" sz="2800"/>
                <a:t>B = A</a:t>
              </a:r>
              <a:r>
                <a:rPr lang="en-US" altLang="en-US" sz="2800" baseline="-25000"/>
                <a:t>4</a:t>
              </a:r>
            </a:p>
          </p:txBody>
        </p:sp>
        <p:sp>
          <p:nvSpPr>
            <p:cNvPr id="17" name="Rounded Rectangle 16">
              <a:extLst>
                <a:ext uri="{FF2B5EF4-FFF2-40B4-BE49-F238E27FC236}">
                  <a16:creationId xmlns:a16="http://schemas.microsoft.com/office/drawing/2014/main" id="{2B3F56BF-8F83-B690-24E8-895DE3E7E234}"/>
                </a:ext>
              </a:extLst>
            </p:cNvPr>
            <p:cNvSpPr/>
            <p:nvPr/>
          </p:nvSpPr>
          <p:spPr>
            <a:xfrm>
              <a:off x="3200400" y="4419658"/>
              <a:ext cx="1905000" cy="761942"/>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New Labels</a:t>
              </a:r>
            </a:p>
          </p:txBody>
        </p:sp>
      </p:grpSp>
      <p:grpSp>
        <p:nvGrpSpPr>
          <p:cNvPr id="4" name="Group 20">
            <a:extLst>
              <a:ext uri="{FF2B5EF4-FFF2-40B4-BE49-F238E27FC236}">
                <a16:creationId xmlns:a16="http://schemas.microsoft.com/office/drawing/2014/main" id="{AD970216-B55E-CA9B-4473-5F0F431FDF71}"/>
              </a:ext>
            </a:extLst>
          </p:cNvPr>
          <p:cNvGrpSpPr>
            <a:grpSpLocks/>
          </p:cNvGrpSpPr>
          <p:nvPr/>
        </p:nvGrpSpPr>
        <p:grpSpPr bwMode="auto">
          <a:xfrm>
            <a:off x="7467600" y="2298700"/>
            <a:ext cx="2667000" cy="2882900"/>
            <a:chOff x="5943600" y="2298918"/>
            <a:chExt cx="2667000" cy="2882682"/>
          </a:xfrm>
        </p:grpSpPr>
        <p:sp>
          <p:nvSpPr>
            <p:cNvPr id="65545" name="Rectangle 14">
              <a:extLst>
                <a:ext uri="{FF2B5EF4-FFF2-40B4-BE49-F238E27FC236}">
                  <a16:creationId xmlns:a16="http://schemas.microsoft.com/office/drawing/2014/main" id="{470A3413-6134-0771-D48D-E9E68539451E}"/>
                </a:ext>
              </a:extLst>
            </p:cNvPr>
            <p:cNvSpPr>
              <a:spLocks noChangeArrowheads="1"/>
            </p:cNvSpPr>
            <p:nvPr/>
          </p:nvSpPr>
          <p:spPr bwMode="auto">
            <a:xfrm>
              <a:off x="5943600" y="2298918"/>
              <a:ext cx="26670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1</a:t>
              </a:r>
              <a:r>
                <a:rPr lang="en-US" altLang="en-US" sz="2800"/>
                <a:t> → A</a:t>
              </a:r>
              <a:r>
                <a:rPr lang="en-US" altLang="en-US" sz="2800" baseline="-25000"/>
                <a:t>2</a:t>
              </a:r>
              <a:r>
                <a:rPr lang="en-US" altLang="en-US" sz="2800"/>
                <a:t>A</a:t>
              </a:r>
              <a:r>
                <a:rPr lang="en-US" altLang="en-US" sz="2800" baseline="-25000"/>
                <a:t>3</a:t>
              </a:r>
              <a:r>
                <a:rPr lang="en-US" altLang="en-US" sz="2800"/>
                <a:t> | A</a:t>
              </a:r>
              <a:r>
                <a:rPr lang="en-US" altLang="en-US" sz="2800" baseline="-25000"/>
                <a:t>4</a:t>
              </a:r>
              <a:r>
                <a:rPr lang="en-US" altLang="en-US" sz="2800"/>
                <a:t>A</a:t>
              </a:r>
              <a:r>
                <a:rPr lang="en-US" altLang="en-US" sz="2800" baseline="-25000"/>
                <a:t>4</a:t>
              </a:r>
            </a:p>
            <a:p>
              <a:pPr eaLnBrk="1" hangingPunct="1">
                <a:spcBef>
                  <a:spcPct val="0"/>
                </a:spcBef>
                <a:buFontTx/>
                <a:buNone/>
              </a:pPr>
              <a:r>
                <a:rPr lang="en-US" altLang="en-US" sz="2800"/>
                <a:t>A</a:t>
              </a:r>
              <a:r>
                <a:rPr lang="en-US" altLang="en-US" sz="2800" baseline="-25000"/>
                <a:t>4</a:t>
              </a:r>
              <a:r>
                <a:rPr lang="en-US" altLang="en-US" sz="2800"/>
                <a:t> → b | A</a:t>
              </a:r>
              <a:r>
                <a:rPr lang="en-US" altLang="en-US" sz="2800" baseline="-25000"/>
                <a:t>1</a:t>
              </a:r>
              <a:r>
                <a:rPr lang="en-US" altLang="en-US" sz="2800"/>
                <a:t>A</a:t>
              </a:r>
              <a:r>
                <a:rPr lang="en-US" altLang="en-US" sz="2800" baseline="-25000"/>
                <a:t>4</a:t>
              </a:r>
            </a:p>
            <a:p>
              <a:pPr eaLnBrk="1" hangingPunct="1">
                <a:spcBef>
                  <a:spcPct val="0"/>
                </a:spcBef>
                <a:buFontTx/>
                <a:buNone/>
              </a:pPr>
              <a:r>
                <a:rPr lang="en-US" altLang="en-US" sz="2800"/>
                <a:t>A</a:t>
              </a:r>
              <a:r>
                <a:rPr lang="en-US" altLang="en-US" sz="2800" baseline="-25000"/>
                <a:t>2</a:t>
              </a:r>
              <a:r>
                <a:rPr lang="en-US" altLang="en-US" sz="2800"/>
                <a:t> → b</a:t>
              </a:r>
            </a:p>
            <a:p>
              <a:pPr eaLnBrk="1" hangingPunct="1">
                <a:spcBef>
                  <a:spcPct val="0"/>
                </a:spcBef>
                <a:buFontTx/>
                <a:buNone/>
              </a:pPr>
              <a:r>
                <a:rPr lang="en-US" altLang="en-US" sz="2800"/>
                <a:t>A</a:t>
              </a:r>
              <a:r>
                <a:rPr lang="en-US" altLang="en-US" sz="2800" baseline="-25000"/>
                <a:t>3</a:t>
              </a:r>
              <a:r>
                <a:rPr lang="en-US" altLang="en-US" sz="2800"/>
                <a:t> → a</a:t>
              </a:r>
            </a:p>
          </p:txBody>
        </p:sp>
        <p:sp>
          <p:nvSpPr>
            <p:cNvPr id="18" name="Rounded Rectangle 17">
              <a:extLst>
                <a:ext uri="{FF2B5EF4-FFF2-40B4-BE49-F238E27FC236}">
                  <a16:creationId xmlns:a16="http://schemas.microsoft.com/office/drawing/2014/main" id="{F6EADE31-EB16-17D2-D441-D8573E18CE90}"/>
                </a:ext>
              </a:extLst>
            </p:cNvPr>
            <p:cNvSpPr/>
            <p:nvPr/>
          </p:nvSpPr>
          <p:spPr>
            <a:xfrm>
              <a:off x="6019800" y="4419658"/>
              <a:ext cx="2590800" cy="761942"/>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Updated CNF</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F13343-78FF-9FFA-6099-C2ED6092B901}"/>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67587" name="Slide Number Placeholder 12">
            <a:extLst>
              <a:ext uri="{FF2B5EF4-FFF2-40B4-BE49-F238E27FC236}">
                <a16:creationId xmlns:a16="http://schemas.microsoft.com/office/drawing/2014/main" id="{AD6036E1-B199-C9A1-4F9F-9ECABBD689FF}"/>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552F5D-D847-4EBC-B79B-124DBFF2849C}" type="slidenum">
              <a:rPr lang="en-US" altLang="en-US" sz="1200">
                <a:solidFill>
                  <a:schemeClr val="bg1"/>
                </a:solidFill>
              </a:rPr>
              <a:pPr>
                <a:spcBef>
                  <a:spcPct val="0"/>
                </a:spcBef>
                <a:buFontTx/>
                <a:buNone/>
              </a:pPr>
              <a:t>20</a:t>
            </a:fld>
            <a:endParaRPr lang="en-US" altLang="en-US" sz="1200">
              <a:solidFill>
                <a:schemeClr val="bg1"/>
              </a:solidFill>
            </a:endParaRPr>
          </a:p>
        </p:txBody>
      </p:sp>
      <p:sp>
        <p:nvSpPr>
          <p:cNvPr id="35845" name="Date Placeholder 13">
            <a:extLst>
              <a:ext uri="{FF2B5EF4-FFF2-40B4-BE49-F238E27FC236}">
                <a16:creationId xmlns:a16="http://schemas.microsoft.com/office/drawing/2014/main" id="{9CB8AE4D-2D59-EFA9-6DF9-362790328CF1}"/>
              </a:ext>
            </a:extLst>
          </p:cNvPr>
          <p:cNvSpPr>
            <a:spLocks noGrp="1"/>
          </p:cNvSpPr>
          <p:nvPr>
            <p:ph type="dt" sz="quarter" idx="10"/>
          </p:nvPr>
        </p:nvSpPr>
        <p:spPr bwMode="auto">
          <a:xfrm>
            <a:off x="1524000" y="6537326"/>
            <a:ext cx="2133600" cy="32067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schemeClr val="bg1"/>
                </a:solidFill>
              </a:rPr>
              <a:t>May 27, 2009</a:t>
            </a:r>
          </a:p>
        </p:txBody>
      </p:sp>
      <p:sp>
        <p:nvSpPr>
          <p:cNvPr id="67589" name="TextBox 10">
            <a:extLst>
              <a:ext uri="{FF2B5EF4-FFF2-40B4-BE49-F238E27FC236}">
                <a16:creationId xmlns:a16="http://schemas.microsoft.com/office/drawing/2014/main" id="{D1DD5BE4-4599-BB17-8D31-D1CDDF0C14D9}"/>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67590" name="Rectangle 14">
            <a:extLst>
              <a:ext uri="{FF2B5EF4-FFF2-40B4-BE49-F238E27FC236}">
                <a16:creationId xmlns:a16="http://schemas.microsoft.com/office/drawing/2014/main" id="{C21D7937-7275-ADB9-A660-2A62C01A807F}"/>
              </a:ext>
            </a:extLst>
          </p:cNvPr>
          <p:cNvSpPr>
            <a:spLocks noChangeArrowheads="1"/>
          </p:cNvSpPr>
          <p:nvPr/>
        </p:nvSpPr>
        <p:spPr bwMode="auto">
          <a:xfrm>
            <a:off x="1981200" y="1981200"/>
            <a:ext cx="2667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dirty="0"/>
              <a:t>A</a:t>
            </a:r>
            <a:r>
              <a:rPr lang="en-US" altLang="en-US" sz="2800" baseline="-25000" dirty="0"/>
              <a:t>1</a:t>
            </a:r>
            <a:r>
              <a:rPr lang="en-US" altLang="en-US" sz="2800" dirty="0"/>
              <a:t> → A</a:t>
            </a:r>
            <a:r>
              <a:rPr lang="en-US" altLang="en-US" sz="2800" baseline="-25000" dirty="0"/>
              <a:t>2</a:t>
            </a:r>
            <a:r>
              <a:rPr lang="en-US" altLang="en-US" sz="2800" dirty="0"/>
              <a:t>A</a:t>
            </a:r>
            <a:r>
              <a:rPr lang="en-US" altLang="en-US" sz="2800" baseline="-25000" dirty="0"/>
              <a:t>3</a:t>
            </a:r>
            <a:r>
              <a:rPr lang="en-US" altLang="en-US" sz="2800" dirty="0"/>
              <a:t> | A</a:t>
            </a:r>
            <a:r>
              <a:rPr lang="en-US" altLang="en-US" sz="2800" baseline="-25000" dirty="0"/>
              <a:t>4</a:t>
            </a:r>
            <a:r>
              <a:rPr lang="en-US" altLang="en-US" sz="2800" dirty="0"/>
              <a:t>A</a:t>
            </a:r>
            <a:r>
              <a:rPr lang="en-US" altLang="en-US" sz="2800" baseline="-25000" dirty="0"/>
              <a:t>4</a:t>
            </a:r>
          </a:p>
          <a:p>
            <a:pPr eaLnBrk="1" hangingPunct="1">
              <a:spcBef>
                <a:spcPct val="0"/>
              </a:spcBef>
              <a:buFontTx/>
              <a:buNone/>
            </a:pPr>
            <a:r>
              <a:rPr lang="en-US" altLang="en-US" sz="2800" dirty="0"/>
              <a:t>A</a:t>
            </a:r>
            <a:r>
              <a:rPr lang="en-US" altLang="en-US" sz="2800" baseline="-25000" dirty="0"/>
              <a:t>4</a:t>
            </a:r>
            <a:r>
              <a:rPr lang="en-US" altLang="en-US" sz="2800" dirty="0"/>
              <a:t> → b | A</a:t>
            </a:r>
            <a:r>
              <a:rPr lang="en-US" altLang="en-US" sz="2800" baseline="-25000" dirty="0"/>
              <a:t>1</a:t>
            </a:r>
            <a:r>
              <a:rPr lang="en-US" altLang="en-US" sz="2800" dirty="0"/>
              <a:t>A</a:t>
            </a:r>
            <a:r>
              <a:rPr lang="en-US" altLang="en-US" sz="2800" baseline="-25000" dirty="0"/>
              <a:t>4</a:t>
            </a:r>
          </a:p>
          <a:p>
            <a:pPr eaLnBrk="1" hangingPunct="1">
              <a:spcBef>
                <a:spcPct val="0"/>
              </a:spcBef>
              <a:buFontTx/>
              <a:buNone/>
            </a:pPr>
            <a:r>
              <a:rPr lang="en-US" altLang="en-US" sz="2800" dirty="0"/>
              <a:t>A</a:t>
            </a:r>
            <a:r>
              <a:rPr lang="en-US" altLang="en-US" sz="2800" baseline="-25000" dirty="0"/>
              <a:t>2</a:t>
            </a:r>
            <a:r>
              <a:rPr lang="en-US" altLang="en-US" sz="2800" dirty="0"/>
              <a:t> → b</a:t>
            </a:r>
          </a:p>
          <a:p>
            <a:pPr eaLnBrk="1" hangingPunct="1">
              <a:spcBef>
                <a:spcPct val="0"/>
              </a:spcBef>
              <a:buFontTx/>
              <a:buNone/>
            </a:pPr>
            <a:r>
              <a:rPr lang="en-US" altLang="en-US" sz="2800" dirty="0"/>
              <a:t>A</a:t>
            </a:r>
            <a:r>
              <a:rPr lang="en-US" altLang="en-US" sz="2800" baseline="-25000" dirty="0"/>
              <a:t>3</a:t>
            </a:r>
            <a:r>
              <a:rPr lang="en-US" altLang="en-US" sz="2800" dirty="0"/>
              <a:t> → a</a:t>
            </a:r>
          </a:p>
        </p:txBody>
      </p:sp>
      <p:sp>
        <p:nvSpPr>
          <p:cNvPr id="67591" name="TextBox 18">
            <a:extLst>
              <a:ext uri="{FF2B5EF4-FFF2-40B4-BE49-F238E27FC236}">
                <a16:creationId xmlns:a16="http://schemas.microsoft.com/office/drawing/2014/main" id="{83A755C5-7DB4-CB20-8402-9F7FE33F4985}"/>
              </a:ext>
            </a:extLst>
          </p:cNvPr>
          <p:cNvSpPr txBox="1">
            <a:spLocks noChangeArrowheads="1"/>
          </p:cNvSpPr>
          <p:nvPr/>
        </p:nvSpPr>
        <p:spPr bwMode="auto">
          <a:xfrm>
            <a:off x="5486400" y="2017714"/>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First Step</a:t>
            </a:r>
          </a:p>
        </p:txBody>
      </p:sp>
      <p:sp>
        <p:nvSpPr>
          <p:cNvPr id="67592" name="TextBox 19">
            <a:extLst>
              <a:ext uri="{FF2B5EF4-FFF2-40B4-BE49-F238E27FC236}">
                <a16:creationId xmlns:a16="http://schemas.microsoft.com/office/drawing/2014/main" id="{545AE1E4-F0C9-81EA-55A4-072505F3C08D}"/>
              </a:ext>
            </a:extLst>
          </p:cNvPr>
          <p:cNvSpPr txBox="1">
            <a:spLocks noChangeArrowheads="1"/>
          </p:cNvSpPr>
          <p:nvPr/>
        </p:nvSpPr>
        <p:spPr bwMode="auto">
          <a:xfrm>
            <a:off x="7086600" y="3008314"/>
            <a:ext cx="2971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a:t>X</a:t>
            </a:r>
            <a:r>
              <a:rPr lang="en-US" altLang="en-US" sz="2800" baseline="-25000"/>
              <a:t>k </a:t>
            </a:r>
            <a:r>
              <a:rPr lang="en-US" altLang="en-US" sz="2800"/>
              <a:t>is a string of zero </a:t>
            </a:r>
            <a:br>
              <a:rPr lang="en-US" altLang="en-US" sz="2800"/>
            </a:br>
            <a:r>
              <a:rPr lang="en-US" altLang="en-US" sz="2800"/>
              <a:t>or more variables</a:t>
            </a:r>
          </a:p>
        </p:txBody>
      </p:sp>
      <p:sp>
        <p:nvSpPr>
          <p:cNvPr id="24" name="Rounded Rectangle 23">
            <a:extLst>
              <a:ext uri="{FF2B5EF4-FFF2-40B4-BE49-F238E27FC236}">
                <a16:creationId xmlns:a16="http://schemas.microsoft.com/office/drawing/2014/main" id="{0CB3946B-D554-FB49-2610-1BB84600186B}"/>
              </a:ext>
            </a:extLst>
          </p:cNvPr>
          <p:cNvSpPr/>
          <p:nvPr/>
        </p:nvSpPr>
        <p:spPr>
          <a:xfrm>
            <a:off x="7124700" y="1981200"/>
            <a:ext cx="2819400" cy="762000"/>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b="1" dirty="0">
                <a:solidFill>
                  <a:srgbClr val="FF0000"/>
                </a:solidFill>
              </a:rPr>
              <a:t>A</a:t>
            </a:r>
            <a:r>
              <a:rPr lang="en-US" sz="2800" b="1" baseline="-25000" dirty="0">
                <a:solidFill>
                  <a:srgbClr val="FF0000"/>
                </a:solidFill>
              </a:rPr>
              <a:t>i</a:t>
            </a:r>
            <a:r>
              <a:rPr lang="en-US" sz="2800" b="1" dirty="0">
                <a:solidFill>
                  <a:srgbClr val="FF0000"/>
                </a:solidFill>
              </a:rPr>
              <a:t> → A</a:t>
            </a:r>
            <a:r>
              <a:rPr lang="en-US" sz="2800" b="1" baseline="-25000" dirty="0">
                <a:solidFill>
                  <a:srgbClr val="FF0000"/>
                </a:solidFill>
              </a:rPr>
              <a:t>j</a:t>
            </a:r>
            <a:r>
              <a:rPr lang="en-US" sz="2800" b="1" dirty="0">
                <a:solidFill>
                  <a:srgbClr val="FF0000"/>
                </a:solidFill>
              </a:rPr>
              <a:t>X</a:t>
            </a:r>
            <a:r>
              <a:rPr lang="en-US" sz="2800" b="1" baseline="-25000" dirty="0">
                <a:solidFill>
                  <a:srgbClr val="FF0000"/>
                </a:solidFill>
              </a:rPr>
              <a:t>k</a:t>
            </a:r>
            <a:r>
              <a:rPr lang="en-US" sz="2800" b="1" dirty="0">
                <a:solidFill>
                  <a:srgbClr val="FF0000"/>
                </a:solidFill>
              </a:rPr>
              <a:t>    j &gt; i </a:t>
            </a:r>
          </a:p>
        </p:txBody>
      </p:sp>
      <p:grpSp>
        <p:nvGrpSpPr>
          <p:cNvPr id="2" name="Group 33">
            <a:extLst>
              <a:ext uri="{FF2B5EF4-FFF2-40B4-BE49-F238E27FC236}">
                <a16:creationId xmlns:a16="http://schemas.microsoft.com/office/drawing/2014/main" id="{077DD026-C626-920C-501C-4E546851EFAC}"/>
              </a:ext>
            </a:extLst>
          </p:cNvPr>
          <p:cNvGrpSpPr>
            <a:grpSpLocks/>
          </p:cNvGrpSpPr>
          <p:nvPr/>
        </p:nvGrpSpPr>
        <p:grpSpPr bwMode="auto">
          <a:xfrm>
            <a:off x="4813301" y="4800601"/>
            <a:ext cx="2073275" cy="523875"/>
            <a:chOff x="3288762" y="4800600"/>
            <a:chExt cx="2074537" cy="522566"/>
          </a:xfrm>
        </p:grpSpPr>
        <p:sp>
          <p:nvSpPr>
            <p:cNvPr id="67595" name="Rectangle 24">
              <a:extLst>
                <a:ext uri="{FF2B5EF4-FFF2-40B4-BE49-F238E27FC236}">
                  <a16:creationId xmlns:a16="http://schemas.microsoft.com/office/drawing/2014/main" id="{3FA8FC36-EA19-2683-9566-779A255A4557}"/>
                </a:ext>
              </a:extLst>
            </p:cNvPr>
            <p:cNvSpPr>
              <a:spLocks noChangeArrowheads="1"/>
            </p:cNvSpPr>
            <p:nvPr/>
          </p:nvSpPr>
          <p:spPr bwMode="auto">
            <a:xfrm>
              <a:off x="3669762" y="4800600"/>
              <a:ext cx="1693537" cy="522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a:solidFill>
                    <a:srgbClr val="FF0000"/>
                  </a:solidFill>
                </a:rPr>
                <a:t>A</a:t>
              </a:r>
              <a:r>
                <a:rPr lang="en-US" altLang="en-US" sz="2800" b="1" baseline="-25000">
                  <a:solidFill>
                    <a:srgbClr val="FF0000"/>
                  </a:solidFill>
                </a:rPr>
                <a:t>4</a:t>
              </a:r>
              <a:r>
                <a:rPr lang="en-US" altLang="en-US" sz="2800" b="1">
                  <a:solidFill>
                    <a:srgbClr val="FF0000"/>
                  </a:solidFill>
                </a:rPr>
                <a:t> → A</a:t>
              </a:r>
              <a:r>
                <a:rPr lang="en-US" altLang="en-US" sz="2800" b="1" baseline="-25000">
                  <a:solidFill>
                    <a:srgbClr val="FF0000"/>
                  </a:solidFill>
                </a:rPr>
                <a:t>1</a:t>
              </a:r>
              <a:r>
                <a:rPr lang="en-US" altLang="en-US" sz="2800" b="1">
                  <a:solidFill>
                    <a:srgbClr val="FF0000"/>
                  </a:solidFill>
                </a:rPr>
                <a:t>A</a:t>
              </a:r>
              <a:r>
                <a:rPr lang="en-US" altLang="en-US" sz="2800" b="1" baseline="-25000">
                  <a:solidFill>
                    <a:srgbClr val="FF0000"/>
                  </a:solidFill>
                </a:rPr>
                <a:t>4</a:t>
              </a:r>
            </a:p>
          </p:txBody>
        </p:sp>
        <p:pic>
          <p:nvPicPr>
            <p:cNvPr id="67596" name="Picture 31" descr="tacha.png">
              <a:extLst>
                <a:ext uri="{FF2B5EF4-FFF2-40B4-BE49-F238E27FC236}">
                  <a16:creationId xmlns:a16="http://schemas.microsoft.com/office/drawing/2014/main" id="{64BBA14A-44B2-DAA3-E94A-FDBF39BE39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8762" y="4942820"/>
              <a:ext cx="294666" cy="3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BC15EA-8917-72E4-6276-B0C1062E673E}"/>
              </a:ext>
            </a:extLst>
          </p:cNvPr>
          <p:cNvSpPr/>
          <p:nvPr/>
        </p:nvSpPr>
        <p:spPr>
          <a:xfrm>
            <a:off x="1524000" y="6553200"/>
            <a:ext cx="91440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1C0DBDA9-6396-D9A5-20F1-524113A3E5D1}"/>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69636" name="Slide Number Placeholder 12">
            <a:extLst>
              <a:ext uri="{FF2B5EF4-FFF2-40B4-BE49-F238E27FC236}">
                <a16:creationId xmlns:a16="http://schemas.microsoft.com/office/drawing/2014/main" id="{6BEA79A9-4AA9-CD65-CA6A-0028C32DF31E}"/>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5EA143F-0A27-4F24-A72C-6BCAC34D76B8}" type="slidenum">
              <a:rPr lang="en-US" altLang="en-US" sz="1200">
                <a:solidFill>
                  <a:schemeClr val="bg1"/>
                </a:solidFill>
              </a:rPr>
              <a:pPr>
                <a:spcBef>
                  <a:spcPct val="0"/>
                </a:spcBef>
                <a:buFontTx/>
                <a:buNone/>
              </a:pPr>
              <a:t>21</a:t>
            </a:fld>
            <a:endParaRPr lang="en-US" altLang="en-US" sz="1200">
              <a:solidFill>
                <a:schemeClr val="bg1"/>
              </a:solidFill>
            </a:endParaRPr>
          </a:p>
        </p:txBody>
      </p:sp>
      <p:sp>
        <p:nvSpPr>
          <p:cNvPr id="69637" name="TextBox 10">
            <a:extLst>
              <a:ext uri="{FF2B5EF4-FFF2-40B4-BE49-F238E27FC236}">
                <a16:creationId xmlns:a16="http://schemas.microsoft.com/office/drawing/2014/main" id="{CAA5B7CE-5C5C-C63B-4E5E-6D4BDAE41F4F}"/>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69638" name="Rectangle 14">
            <a:extLst>
              <a:ext uri="{FF2B5EF4-FFF2-40B4-BE49-F238E27FC236}">
                <a16:creationId xmlns:a16="http://schemas.microsoft.com/office/drawing/2014/main" id="{A9D59323-DBE1-F6A2-622B-C527831EB127}"/>
              </a:ext>
            </a:extLst>
          </p:cNvPr>
          <p:cNvSpPr>
            <a:spLocks noChangeArrowheads="1"/>
          </p:cNvSpPr>
          <p:nvPr/>
        </p:nvSpPr>
        <p:spPr bwMode="auto">
          <a:xfrm>
            <a:off x="7543800" y="3594100"/>
            <a:ext cx="2667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1</a:t>
            </a:r>
            <a:r>
              <a:rPr lang="en-US" altLang="en-US" sz="2800"/>
              <a:t> → A</a:t>
            </a:r>
            <a:r>
              <a:rPr lang="en-US" altLang="en-US" sz="2800" baseline="-25000"/>
              <a:t>2</a:t>
            </a:r>
            <a:r>
              <a:rPr lang="en-US" altLang="en-US" sz="2800"/>
              <a:t>A</a:t>
            </a:r>
            <a:r>
              <a:rPr lang="en-US" altLang="en-US" sz="2800" baseline="-25000"/>
              <a:t>3</a:t>
            </a:r>
            <a:r>
              <a:rPr lang="en-US" altLang="en-US" sz="2800"/>
              <a:t> | A</a:t>
            </a:r>
            <a:r>
              <a:rPr lang="en-US" altLang="en-US" sz="2800" baseline="-25000"/>
              <a:t>4</a:t>
            </a:r>
            <a:r>
              <a:rPr lang="en-US" altLang="en-US" sz="2800"/>
              <a:t>A</a:t>
            </a:r>
            <a:r>
              <a:rPr lang="en-US" altLang="en-US" sz="2800" baseline="-25000"/>
              <a:t>4</a:t>
            </a:r>
          </a:p>
          <a:p>
            <a:pPr eaLnBrk="1" hangingPunct="1">
              <a:spcBef>
                <a:spcPct val="0"/>
              </a:spcBef>
              <a:buFontTx/>
              <a:buNone/>
            </a:pPr>
            <a:r>
              <a:rPr lang="en-US" altLang="en-US" sz="2800"/>
              <a:t>A</a:t>
            </a:r>
            <a:r>
              <a:rPr lang="en-US" altLang="en-US" sz="2800" baseline="-25000"/>
              <a:t>4</a:t>
            </a:r>
            <a:r>
              <a:rPr lang="en-US" altLang="en-US" sz="2800"/>
              <a:t> → b | A</a:t>
            </a:r>
            <a:r>
              <a:rPr lang="en-US" altLang="en-US" sz="2800" baseline="-25000"/>
              <a:t>1</a:t>
            </a:r>
            <a:r>
              <a:rPr lang="en-US" altLang="en-US" sz="2800"/>
              <a:t>A</a:t>
            </a:r>
            <a:r>
              <a:rPr lang="en-US" altLang="en-US" sz="2800" baseline="-25000"/>
              <a:t>4</a:t>
            </a:r>
          </a:p>
          <a:p>
            <a:pPr eaLnBrk="1" hangingPunct="1">
              <a:spcBef>
                <a:spcPct val="0"/>
              </a:spcBef>
              <a:buFontTx/>
              <a:buNone/>
            </a:pPr>
            <a:r>
              <a:rPr lang="en-US" altLang="en-US" sz="2800"/>
              <a:t>A</a:t>
            </a:r>
            <a:r>
              <a:rPr lang="en-US" altLang="en-US" sz="2800" baseline="-25000"/>
              <a:t>2</a:t>
            </a:r>
            <a:r>
              <a:rPr lang="en-US" altLang="en-US" sz="2800"/>
              <a:t> → b</a:t>
            </a:r>
          </a:p>
          <a:p>
            <a:pPr eaLnBrk="1" hangingPunct="1">
              <a:spcBef>
                <a:spcPct val="0"/>
              </a:spcBef>
              <a:buFontTx/>
              <a:buNone/>
            </a:pPr>
            <a:r>
              <a:rPr lang="en-US" altLang="en-US" sz="2800"/>
              <a:t>A</a:t>
            </a:r>
            <a:r>
              <a:rPr lang="en-US" altLang="en-US" sz="2800" baseline="-25000"/>
              <a:t>3</a:t>
            </a:r>
            <a:r>
              <a:rPr lang="en-US" altLang="en-US" sz="2800"/>
              <a:t> → a</a:t>
            </a:r>
          </a:p>
        </p:txBody>
      </p:sp>
      <p:sp>
        <p:nvSpPr>
          <p:cNvPr id="69639" name="Rectangle 24">
            <a:extLst>
              <a:ext uri="{FF2B5EF4-FFF2-40B4-BE49-F238E27FC236}">
                <a16:creationId xmlns:a16="http://schemas.microsoft.com/office/drawing/2014/main" id="{9FE9DD90-D287-47C5-C8F2-11FB0E119289}"/>
              </a:ext>
            </a:extLst>
          </p:cNvPr>
          <p:cNvSpPr>
            <a:spLocks noChangeArrowheads="1"/>
          </p:cNvSpPr>
          <p:nvPr/>
        </p:nvSpPr>
        <p:spPr bwMode="auto">
          <a:xfrm>
            <a:off x="2222500" y="3594101"/>
            <a:ext cx="166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4</a:t>
            </a:r>
            <a:r>
              <a:rPr lang="en-US" altLang="en-US" sz="2800"/>
              <a:t> → </a:t>
            </a:r>
            <a:r>
              <a:rPr lang="en-US" altLang="en-US" sz="2800" u="sng"/>
              <a:t>A</a:t>
            </a:r>
            <a:r>
              <a:rPr lang="en-US" altLang="en-US" sz="2800" u="sng" baseline="-25000"/>
              <a:t>1</a:t>
            </a:r>
            <a:r>
              <a:rPr lang="en-US" altLang="en-US" sz="2800"/>
              <a:t>A</a:t>
            </a:r>
            <a:r>
              <a:rPr lang="en-US" altLang="en-US" sz="2800" baseline="-25000"/>
              <a:t>4</a:t>
            </a:r>
          </a:p>
        </p:txBody>
      </p:sp>
      <p:sp>
        <p:nvSpPr>
          <p:cNvPr id="16" name="Rectangle 15">
            <a:extLst>
              <a:ext uri="{FF2B5EF4-FFF2-40B4-BE49-F238E27FC236}">
                <a16:creationId xmlns:a16="http://schemas.microsoft.com/office/drawing/2014/main" id="{8235894F-AB40-6B73-A9F9-EF7CA9E06486}"/>
              </a:ext>
            </a:extLst>
          </p:cNvPr>
          <p:cNvSpPr>
            <a:spLocks noChangeArrowheads="1"/>
          </p:cNvSpPr>
          <p:nvPr/>
        </p:nvSpPr>
        <p:spPr bwMode="auto">
          <a:xfrm>
            <a:off x="2209800" y="4138614"/>
            <a:ext cx="2133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4</a:t>
            </a:r>
            <a:r>
              <a:rPr lang="en-US" altLang="en-US" sz="2800"/>
              <a:t> → </a:t>
            </a:r>
            <a:r>
              <a:rPr lang="en-US" altLang="en-US" sz="2800" u="sng"/>
              <a:t>A</a:t>
            </a:r>
            <a:r>
              <a:rPr lang="en-US" altLang="en-US" sz="2800" u="sng" baseline="-25000"/>
              <a:t>2</a:t>
            </a:r>
            <a:r>
              <a:rPr lang="en-US" altLang="en-US" sz="2800"/>
              <a:t>A</a:t>
            </a:r>
            <a:r>
              <a:rPr lang="en-US" altLang="en-US" sz="2800" baseline="-25000"/>
              <a:t>3</a:t>
            </a:r>
            <a:r>
              <a:rPr lang="en-US" altLang="en-US" sz="2800"/>
              <a:t>A</a:t>
            </a:r>
            <a:r>
              <a:rPr lang="en-US" altLang="en-US" sz="2800" baseline="-25000"/>
              <a:t>4</a:t>
            </a:r>
          </a:p>
        </p:txBody>
      </p:sp>
      <p:sp>
        <p:nvSpPr>
          <p:cNvPr id="17" name="Rectangle 16">
            <a:extLst>
              <a:ext uri="{FF2B5EF4-FFF2-40B4-BE49-F238E27FC236}">
                <a16:creationId xmlns:a16="http://schemas.microsoft.com/office/drawing/2014/main" id="{C7844C49-13D4-40A1-D1A7-F80317630572}"/>
              </a:ext>
            </a:extLst>
          </p:cNvPr>
          <p:cNvSpPr>
            <a:spLocks noChangeArrowheads="1"/>
          </p:cNvSpPr>
          <p:nvPr/>
        </p:nvSpPr>
        <p:spPr bwMode="auto">
          <a:xfrm>
            <a:off x="4114800" y="4127501"/>
            <a:ext cx="2133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 A</a:t>
            </a:r>
            <a:r>
              <a:rPr lang="en-US" altLang="en-US" sz="2800" baseline="-25000"/>
              <a:t>4</a:t>
            </a:r>
            <a:r>
              <a:rPr lang="en-US" altLang="en-US" sz="2800"/>
              <a:t>A</a:t>
            </a:r>
            <a:r>
              <a:rPr lang="en-US" altLang="en-US" sz="2800" baseline="-25000"/>
              <a:t>4</a:t>
            </a:r>
            <a:r>
              <a:rPr lang="en-US" altLang="en-US" sz="2800"/>
              <a:t>A</a:t>
            </a:r>
            <a:r>
              <a:rPr lang="en-US" altLang="en-US" sz="2800" baseline="-25000"/>
              <a:t>4</a:t>
            </a:r>
          </a:p>
        </p:txBody>
      </p:sp>
      <p:sp>
        <p:nvSpPr>
          <p:cNvPr id="18" name="Rectangle 17">
            <a:extLst>
              <a:ext uri="{FF2B5EF4-FFF2-40B4-BE49-F238E27FC236}">
                <a16:creationId xmlns:a16="http://schemas.microsoft.com/office/drawing/2014/main" id="{C050D6BB-5725-2886-BDC5-B942FD2308E9}"/>
              </a:ext>
            </a:extLst>
          </p:cNvPr>
          <p:cNvSpPr>
            <a:spLocks noChangeArrowheads="1"/>
          </p:cNvSpPr>
          <p:nvPr/>
        </p:nvSpPr>
        <p:spPr bwMode="auto">
          <a:xfrm>
            <a:off x="5562600" y="4127501"/>
            <a:ext cx="76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 b</a:t>
            </a:r>
            <a:endParaRPr lang="en-US" altLang="en-US" sz="2800" baseline="-25000"/>
          </a:p>
        </p:txBody>
      </p:sp>
      <p:sp>
        <p:nvSpPr>
          <p:cNvPr id="21" name="Oval 20">
            <a:extLst>
              <a:ext uri="{FF2B5EF4-FFF2-40B4-BE49-F238E27FC236}">
                <a16:creationId xmlns:a16="http://schemas.microsoft.com/office/drawing/2014/main" id="{6B75AE2B-BB4D-47AE-BA70-42F8AE75382A}"/>
              </a:ext>
            </a:extLst>
          </p:cNvPr>
          <p:cNvSpPr/>
          <p:nvPr/>
        </p:nvSpPr>
        <p:spPr>
          <a:xfrm>
            <a:off x="8305800" y="3594100"/>
            <a:ext cx="914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 name="Group 28">
            <a:extLst>
              <a:ext uri="{FF2B5EF4-FFF2-40B4-BE49-F238E27FC236}">
                <a16:creationId xmlns:a16="http://schemas.microsoft.com/office/drawing/2014/main" id="{852BEAB6-5D68-BBD6-C4AD-B18079759361}"/>
              </a:ext>
            </a:extLst>
          </p:cNvPr>
          <p:cNvGrpSpPr>
            <a:grpSpLocks/>
          </p:cNvGrpSpPr>
          <p:nvPr/>
        </p:nvGrpSpPr>
        <p:grpSpPr bwMode="auto">
          <a:xfrm>
            <a:off x="2209800" y="4660900"/>
            <a:ext cx="4114800" cy="533400"/>
            <a:chOff x="457200" y="3124200"/>
            <a:chExt cx="4114800" cy="533400"/>
          </a:xfrm>
        </p:grpSpPr>
        <p:sp>
          <p:nvSpPr>
            <p:cNvPr id="69648" name="Rectangle 25">
              <a:extLst>
                <a:ext uri="{FF2B5EF4-FFF2-40B4-BE49-F238E27FC236}">
                  <a16:creationId xmlns:a16="http://schemas.microsoft.com/office/drawing/2014/main" id="{0ACC46D4-A82B-D6F0-0260-EF7BECC11E93}"/>
                </a:ext>
              </a:extLst>
            </p:cNvPr>
            <p:cNvSpPr>
              <a:spLocks noChangeArrowheads="1"/>
            </p:cNvSpPr>
            <p:nvPr/>
          </p:nvSpPr>
          <p:spPr bwMode="auto">
            <a:xfrm>
              <a:off x="457200" y="3134380"/>
              <a:ext cx="2133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4</a:t>
              </a:r>
              <a:r>
                <a:rPr lang="en-US" altLang="en-US" sz="2800"/>
                <a:t> → bA</a:t>
              </a:r>
              <a:r>
                <a:rPr lang="en-US" altLang="en-US" sz="2800" baseline="-25000"/>
                <a:t>3</a:t>
              </a:r>
              <a:r>
                <a:rPr lang="en-US" altLang="en-US" sz="2800"/>
                <a:t>A</a:t>
              </a:r>
              <a:r>
                <a:rPr lang="en-US" altLang="en-US" sz="2800" baseline="-25000"/>
                <a:t>4</a:t>
              </a:r>
            </a:p>
          </p:txBody>
        </p:sp>
        <p:sp>
          <p:nvSpPr>
            <p:cNvPr id="69649" name="Rectangle 26">
              <a:extLst>
                <a:ext uri="{FF2B5EF4-FFF2-40B4-BE49-F238E27FC236}">
                  <a16:creationId xmlns:a16="http://schemas.microsoft.com/office/drawing/2014/main" id="{07616092-B775-0345-07F8-7962441BFEC6}"/>
                </a:ext>
              </a:extLst>
            </p:cNvPr>
            <p:cNvSpPr>
              <a:spLocks noChangeArrowheads="1"/>
            </p:cNvSpPr>
            <p:nvPr/>
          </p:nvSpPr>
          <p:spPr bwMode="auto">
            <a:xfrm>
              <a:off x="2362200" y="3124200"/>
              <a:ext cx="2133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dirty="0"/>
                <a:t>| A</a:t>
              </a:r>
              <a:r>
                <a:rPr lang="en-US" altLang="en-US" sz="2800" baseline="-25000" dirty="0"/>
                <a:t>4</a:t>
              </a:r>
              <a:r>
                <a:rPr lang="en-US" altLang="en-US" sz="2800" dirty="0"/>
                <a:t>A</a:t>
              </a:r>
              <a:r>
                <a:rPr lang="en-US" altLang="en-US" sz="2800" baseline="-25000" dirty="0"/>
                <a:t>4</a:t>
              </a:r>
              <a:r>
                <a:rPr lang="en-US" altLang="en-US" sz="2800" dirty="0"/>
                <a:t>A</a:t>
              </a:r>
              <a:r>
                <a:rPr lang="en-US" altLang="en-US" sz="2800" baseline="-25000" dirty="0"/>
                <a:t>4</a:t>
              </a:r>
            </a:p>
          </p:txBody>
        </p:sp>
        <p:sp>
          <p:nvSpPr>
            <p:cNvPr id="69650" name="Rectangle 27">
              <a:extLst>
                <a:ext uri="{FF2B5EF4-FFF2-40B4-BE49-F238E27FC236}">
                  <a16:creationId xmlns:a16="http://schemas.microsoft.com/office/drawing/2014/main" id="{748E703D-01EF-62D7-6817-9D784D24057D}"/>
                </a:ext>
              </a:extLst>
            </p:cNvPr>
            <p:cNvSpPr>
              <a:spLocks noChangeArrowheads="1"/>
            </p:cNvSpPr>
            <p:nvPr/>
          </p:nvSpPr>
          <p:spPr bwMode="auto">
            <a:xfrm>
              <a:off x="3810000" y="3124200"/>
              <a:ext cx="762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 b</a:t>
              </a:r>
              <a:endParaRPr lang="en-US" altLang="en-US" sz="2800" baseline="-25000"/>
            </a:p>
          </p:txBody>
        </p:sp>
      </p:grpSp>
      <p:sp>
        <p:nvSpPr>
          <p:cNvPr id="69645" name="TextBox 29">
            <a:extLst>
              <a:ext uri="{FF2B5EF4-FFF2-40B4-BE49-F238E27FC236}">
                <a16:creationId xmlns:a16="http://schemas.microsoft.com/office/drawing/2014/main" id="{A503CA92-828B-B2CC-908A-9798DDC047D6}"/>
              </a:ext>
            </a:extLst>
          </p:cNvPr>
          <p:cNvSpPr txBox="1">
            <a:spLocks noChangeArrowheads="1"/>
          </p:cNvSpPr>
          <p:nvPr/>
        </p:nvSpPr>
        <p:spPr bwMode="auto">
          <a:xfrm>
            <a:off x="3733800" y="22098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First Step</a:t>
            </a:r>
          </a:p>
        </p:txBody>
      </p:sp>
      <p:sp>
        <p:nvSpPr>
          <p:cNvPr id="31" name="Rounded Rectangle 30">
            <a:extLst>
              <a:ext uri="{FF2B5EF4-FFF2-40B4-BE49-F238E27FC236}">
                <a16:creationId xmlns:a16="http://schemas.microsoft.com/office/drawing/2014/main" id="{34CA1AAD-4214-7866-97C0-36A9A10919C5}"/>
              </a:ext>
            </a:extLst>
          </p:cNvPr>
          <p:cNvSpPr/>
          <p:nvPr/>
        </p:nvSpPr>
        <p:spPr>
          <a:xfrm>
            <a:off x="5486400" y="2133600"/>
            <a:ext cx="2819400" cy="762000"/>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A</a:t>
            </a:r>
            <a:r>
              <a:rPr lang="en-US" sz="2800" baseline="-25000" dirty="0"/>
              <a:t>i</a:t>
            </a:r>
            <a:r>
              <a:rPr lang="en-US" sz="2800" dirty="0"/>
              <a:t> → A</a:t>
            </a:r>
            <a:r>
              <a:rPr lang="en-US" sz="2800" baseline="-25000" dirty="0"/>
              <a:t>j</a:t>
            </a:r>
            <a:r>
              <a:rPr lang="en-US" sz="2800" dirty="0"/>
              <a:t>X</a:t>
            </a:r>
            <a:r>
              <a:rPr lang="en-US" sz="2800" baseline="-25000" dirty="0"/>
              <a:t>k</a:t>
            </a:r>
            <a:r>
              <a:rPr lang="en-US" sz="2800" dirty="0"/>
              <a:t>    j &gt; i </a:t>
            </a:r>
          </a:p>
        </p:txBody>
      </p:sp>
      <p:sp>
        <p:nvSpPr>
          <p:cNvPr id="19" name="Oval 18">
            <a:extLst>
              <a:ext uri="{FF2B5EF4-FFF2-40B4-BE49-F238E27FC236}">
                <a16:creationId xmlns:a16="http://schemas.microsoft.com/office/drawing/2014/main" id="{4E0CB5B5-E1C4-EB52-F5F5-E9042C2A0E5C}"/>
              </a:ext>
            </a:extLst>
          </p:cNvPr>
          <p:cNvSpPr/>
          <p:nvPr/>
        </p:nvSpPr>
        <p:spPr>
          <a:xfrm>
            <a:off x="8382000" y="45720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par>
                                <p:cTn id="16" presetID="0" presetClass="path" presetSubtype="0" accel="50000" decel="50000" fill="hold" grpId="1" nodeType="withEffect">
                                  <p:stCondLst>
                                    <p:cond delay="0"/>
                                  </p:stCondLst>
                                  <p:childTnLst>
                                    <p:animMotion origin="layout" path="M 3.33333E-6 1.15607E-6 L 0.10833 1.15607E-6 " pathEditMode="relative" rAng="0" ptsTypes="AA">
                                      <p:cBhvr>
                                        <p:cTn id="17" dur="500" fill="hold"/>
                                        <p:tgtEl>
                                          <p:spTgt spid="21"/>
                                        </p:tgtEl>
                                        <p:attrNameLst>
                                          <p:attrName>ppt_x</p:attrName>
                                          <p:attrName>ppt_y</p:attrName>
                                        </p:attrNameLst>
                                      </p:cBhvr>
                                      <p:rCtr x="5400" y="0"/>
                                    </p:animMotion>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500"/>
                                        <p:tgtEl>
                                          <p:spTgt spid="18">
                                            <p:txEl>
                                              <p:pRg st="0" end="0"/>
                                            </p:txEl>
                                          </p:spTgt>
                                        </p:tgtEl>
                                      </p:cBhvr>
                                    </p:animEffect>
                                  </p:childTnLst>
                                </p:cTn>
                              </p:par>
                              <p:par>
                                <p:cTn id="23" presetID="0" presetClass="path" presetSubtype="0" accel="50000" decel="50000" fill="hold" grpId="2" nodeType="withEffect">
                                  <p:stCondLst>
                                    <p:cond delay="0"/>
                                  </p:stCondLst>
                                  <p:childTnLst>
                                    <p:animMotion origin="layout" path="M 0.10833 1.15607E-6 L -0.025 0.06104 " pathEditMode="relative" rAng="0" ptsTypes="AA">
                                      <p:cBhvr>
                                        <p:cTn id="24" dur="500" fill="hold"/>
                                        <p:tgtEl>
                                          <p:spTgt spid="21"/>
                                        </p:tgtEl>
                                        <p:attrNameLst>
                                          <p:attrName>ppt_x</p:attrName>
                                          <p:attrName>ppt_y</p:attrName>
                                        </p:attrNameLst>
                                      </p:cBhvr>
                                      <p:rCtr x="-6700" y="3100"/>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0" presetClass="path" presetSubtype="0" accel="50000" decel="50000" fill="hold" grpId="3" nodeType="withEffect">
                                  <p:stCondLst>
                                    <p:cond delay="0"/>
                                  </p:stCondLst>
                                  <p:childTnLst>
                                    <p:animMotion origin="layout" path="M -0.025 0.06104 L -0.025 0.12763 " pathEditMode="relative" rAng="0" ptsTypes="AA">
                                      <p:cBhvr>
                                        <p:cTn id="31" dur="500" fill="hold"/>
                                        <p:tgtEl>
                                          <p:spTgt spid="21"/>
                                        </p:tgtEl>
                                        <p:attrNameLst>
                                          <p:attrName>ppt_x</p:attrName>
                                          <p:attrName>ppt_y</p:attrName>
                                        </p:attrNameLst>
                                      </p:cBhvr>
                                      <p:rCtr x="0" y="3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P spid="17" grpId="0" build="allAtOnce"/>
      <p:bldP spid="18" grpId="0" build="allAtOnce"/>
      <p:bldP spid="21" grpId="0" animBg="1"/>
      <p:bldP spid="21" grpId="1" animBg="1"/>
      <p:bldP spid="21" grpId="2" animBg="1"/>
      <p:bldP spid="21" grpId="3"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396473-42F0-81CA-8F15-B7FB9D2B4F48}"/>
              </a:ext>
            </a:extLst>
          </p:cNvPr>
          <p:cNvSpPr/>
          <p:nvPr/>
        </p:nvSpPr>
        <p:spPr>
          <a:xfrm>
            <a:off x="1524000" y="6553200"/>
            <a:ext cx="91440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87BB3636-7CFA-BC43-E910-1EEF1B299D12}"/>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71684" name="Slide Number Placeholder 12">
            <a:extLst>
              <a:ext uri="{FF2B5EF4-FFF2-40B4-BE49-F238E27FC236}">
                <a16:creationId xmlns:a16="http://schemas.microsoft.com/office/drawing/2014/main" id="{541EAAF8-8450-A8A2-65EA-799C5307A93D}"/>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80EDE90-2CB6-4215-9377-9AFFB30348E0}" type="slidenum">
              <a:rPr lang="en-US" altLang="en-US" sz="1200">
                <a:solidFill>
                  <a:schemeClr val="bg1"/>
                </a:solidFill>
              </a:rPr>
              <a:pPr>
                <a:spcBef>
                  <a:spcPct val="0"/>
                </a:spcBef>
                <a:buFontTx/>
                <a:buNone/>
              </a:pPr>
              <a:t>22</a:t>
            </a:fld>
            <a:endParaRPr lang="en-US" altLang="en-US" sz="1200">
              <a:solidFill>
                <a:schemeClr val="bg1"/>
              </a:solidFill>
            </a:endParaRPr>
          </a:p>
        </p:txBody>
      </p:sp>
      <p:sp>
        <p:nvSpPr>
          <p:cNvPr id="71685" name="TextBox 10">
            <a:extLst>
              <a:ext uri="{FF2B5EF4-FFF2-40B4-BE49-F238E27FC236}">
                <a16:creationId xmlns:a16="http://schemas.microsoft.com/office/drawing/2014/main" id="{22A243B9-5DF7-3865-8157-AD830DC0A6DF}"/>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71686" name="TextBox 29">
            <a:extLst>
              <a:ext uri="{FF2B5EF4-FFF2-40B4-BE49-F238E27FC236}">
                <a16:creationId xmlns:a16="http://schemas.microsoft.com/office/drawing/2014/main" id="{FFCC4740-9666-6B57-A5CB-B470074885F2}"/>
              </a:ext>
            </a:extLst>
          </p:cNvPr>
          <p:cNvSpPr txBox="1">
            <a:spLocks noChangeArrowheads="1"/>
          </p:cNvSpPr>
          <p:nvPr/>
        </p:nvSpPr>
        <p:spPr bwMode="auto">
          <a:xfrm>
            <a:off x="7391400" y="1981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Second Step</a:t>
            </a:r>
          </a:p>
        </p:txBody>
      </p:sp>
      <p:sp>
        <p:nvSpPr>
          <p:cNvPr id="31" name="Rounded Rectangle 30">
            <a:extLst>
              <a:ext uri="{FF2B5EF4-FFF2-40B4-BE49-F238E27FC236}">
                <a16:creationId xmlns:a16="http://schemas.microsoft.com/office/drawing/2014/main" id="{E79C9D39-A324-7A4C-F5D4-DE213B16FF46}"/>
              </a:ext>
            </a:extLst>
          </p:cNvPr>
          <p:cNvSpPr/>
          <p:nvPr/>
        </p:nvSpPr>
        <p:spPr>
          <a:xfrm>
            <a:off x="6781800" y="2590800"/>
            <a:ext cx="3276600" cy="1066800"/>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Eliminate Left Recursions</a:t>
            </a:r>
          </a:p>
        </p:txBody>
      </p:sp>
      <p:sp>
        <p:nvSpPr>
          <p:cNvPr id="71688" name="Rectangle 18">
            <a:extLst>
              <a:ext uri="{FF2B5EF4-FFF2-40B4-BE49-F238E27FC236}">
                <a16:creationId xmlns:a16="http://schemas.microsoft.com/office/drawing/2014/main" id="{5044A154-95E2-57A7-0D90-2DFFB5CF45FB}"/>
              </a:ext>
            </a:extLst>
          </p:cNvPr>
          <p:cNvSpPr>
            <a:spLocks noChangeArrowheads="1"/>
          </p:cNvSpPr>
          <p:nvPr/>
        </p:nvSpPr>
        <p:spPr bwMode="auto">
          <a:xfrm>
            <a:off x="1981200" y="1981200"/>
            <a:ext cx="3886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dirty="0"/>
              <a:t>A</a:t>
            </a:r>
            <a:r>
              <a:rPr lang="en-US" altLang="en-US" sz="2800" baseline="-25000" dirty="0"/>
              <a:t>1</a:t>
            </a:r>
            <a:r>
              <a:rPr lang="en-US" altLang="en-US" sz="2800" dirty="0"/>
              <a:t> → A</a:t>
            </a:r>
            <a:r>
              <a:rPr lang="en-US" altLang="en-US" sz="2800" baseline="-25000" dirty="0"/>
              <a:t>2</a:t>
            </a:r>
            <a:r>
              <a:rPr lang="en-US" altLang="en-US" sz="2800" dirty="0"/>
              <a:t>A</a:t>
            </a:r>
            <a:r>
              <a:rPr lang="en-US" altLang="en-US" sz="2800" baseline="-25000" dirty="0"/>
              <a:t>3</a:t>
            </a:r>
            <a:r>
              <a:rPr lang="en-US" altLang="en-US" sz="2800" dirty="0"/>
              <a:t> | A</a:t>
            </a:r>
            <a:r>
              <a:rPr lang="en-US" altLang="en-US" sz="2800" baseline="-25000" dirty="0"/>
              <a:t>4</a:t>
            </a:r>
            <a:r>
              <a:rPr lang="en-US" altLang="en-US" sz="2800" dirty="0"/>
              <a:t>A</a:t>
            </a:r>
            <a:r>
              <a:rPr lang="en-US" altLang="en-US" sz="2800" baseline="-25000" dirty="0"/>
              <a:t>4</a:t>
            </a:r>
          </a:p>
          <a:p>
            <a:pPr eaLnBrk="1" hangingPunct="1">
              <a:spcBef>
                <a:spcPct val="0"/>
              </a:spcBef>
              <a:buFontTx/>
              <a:buNone/>
            </a:pPr>
            <a:r>
              <a:rPr lang="en-US" altLang="en-US" sz="2800" dirty="0"/>
              <a:t>A</a:t>
            </a:r>
            <a:r>
              <a:rPr lang="en-US" altLang="en-US" sz="2800" baseline="-25000" dirty="0"/>
              <a:t>4</a:t>
            </a:r>
            <a:r>
              <a:rPr lang="en-US" altLang="en-US" sz="2800" dirty="0"/>
              <a:t> → bA</a:t>
            </a:r>
            <a:r>
              <a:rPr lang="en-US" altLang="en-US" sz="2800" baseline="-25000" dirty="0"/>
              <a:t>3</a:t>
            </a:r>
            <a:r>
              <a:rPr lang="en-US" altLang="en-US" sz="2800" dirty="0"/>
              <a:t>A</a:t>
            </a:r>
            <a:r>
              <a:rPr lang="en-US" altLang="en-US" sz="2800" baseline="-25000" dirty="0"/>
              <a:t>4</a:t>
            </a:r>
            <a:r>
              <a:rPr lang="en-US" altLang="en-US" sz="2800" dirty="0"/>
              <a:t> | A</a:t>
            </a:r>
            <a:r>
              <a:rPr lang="en-US" altLang="en-US" sz="2800" baseline="-25000" dirty="0"/>
              <a:t>4</a:t>
            </a:r>
            <a:r>
              <a:rPr lang="en-US" altLang="en-US" sz="2800" dirty="0"/>
              <a:t>A</a:t>
            </a:r>
            <a:r>
              <a:rPr lang="en-US" altLang="en-US" sz="2800" baseline="-25000" dirty="0"/>
              <a:t>4</a:t>
            </a:r>
            <a:r>
              <a:rPr lang="en-US" altLang="en-US" sz="2800" dirty="0"/>
              <a:t>A</a:t>
            </a:r>
            <a:r>
              <a:rPr lang="en-US" altLang="en-US" sz="2800" baseline="-25000" dirty="0"/>
              <a:t>4</a:t>
            </a:r>
            <a:r>
              <a:rPr lang="en-US" altLang="en-US" sz="2800" dirty="0"/>
              <a:t> | b </a:t>
            </a:r>
            <a:endParaRPr lang="en-US" altLang="en-US" sz="2800" baseline="-25000" dirty="0"/>
          </a:p>
          <a:p>
            <a:pPr eaLnBrk="1" hangingPunct="1">
              <a:spcBef>
                <a:spcPct val="0"/>
              </a:spcBef>
              <a:buFontTx/>
              <a:buNone/>
            </a:pPr>
            <a:r>
              <a:rPr lang="en-US" altLang="en-US" sz="2800" dirty="0"/>
              <a:t>A</a:t>
            </a:r>
            <a:r>
              <a:rPr lang="en-US" altLang="en-US" sz="2800" baseline="-25000" dirty="0"/>
              <a:t>2</a:t>
            </a:r>
            <a:r>
              <a:rPr lang="en-US" altLang="en-US" sz="2800" dirty="0"/>
              <a:t> → b</a:t>
            </a:r>
          </a:p>
          <a:p>
            <a:pPr eaLnBrk="1" hangingPunct="1">
              <a:spcBef>
                <a:spcPct val="0"/>
              </a:spcBef>
              <a:buFontTx/>
              <a:buNone/>
            </a:pPr>
            <a:r>
              <a:rPr lang="en-US" altLang="en-US" sz="2800" dirty="0"/>
              <a:t>A</a:t>
            </a:r>
            <a:r>
              <a:rPr lang="en-US" altLang="en-US" sz="2800" baseline="-25000" dirty="0"/>
              <a:t>3</a:t>
            </a:r>
            <a:r>
              <a:rPr lang="en-US" altLang="en-US" sz="2800" dirty="0"/>
              <a:t> → a</a:t>
            </a:r>
          </a:p>
        </p:txBody>
      </p:sp>
      <p:grpSp>
        <p:nvGrpSpPr>
          <p:cNvPr id="2" name="Group 22">
            <a:extLst>
              <a:ext uri="{FF2B5EF4-FFF2-40B4-BE49-F238E27FC236}">
                <a16:creationId xmlns:a16="http://schemas.microsoft.com/office/drawing/2014/main" id="{1063019C-AC69-ED71-E28A-8A8CE8C7214C}"/>
              </a:ext>
            </a:extLst>
          </p:cNvPr>
          <p:cNvGrpSpPr>
            <a:grpSpLocks/>
          </p:cNvGrpSpPr>
          <p:nvPr/>
        </p:nvGrpSpPr>
        <p:grpSpPr bwMode="auto">
          <a:xfrm>
            <a:off x="2819400" y="4800601"/>
            <a:ext cx="2414588" cy="523875"/>
            <a:chOff x="3187143" y="4800600"/>
            <a:chExt cx="2414406" cy="522566"/>
          </a:xfrm>
        </p:grpSpPr>
        <p:sp>
          <p:nvSpPr>
            <p:cNvPr id="71691" name="Rectangle 19">
              <a:extLst>
                <a:ext uri="{FF2B5EF4-FFF2-40B4-BE49-F238E27FC236}">
                  <a16:creationId xmlns:a16="http://schemas.microsoft.com/office/drawing/2014/main" id="{73E0F124-0FCB-A2A2-3456-5C7FEAA51810}"/>
                </a:ext>
              </a:extLst>
            </p:cNvPr>
            <p:cNvSpPr>
              <a:spLocks noChangeArrowheads="1"/>
            </p:cNvSpPr>
            <p:nvPr/>
          </p:nvSpPr>
          <p:spPr bwMode="auto">
            <a:xfrm>
              <a:off x="3568143" y="4800600"/>
              <a:ext cx="2033406" cy="522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dirty="0">
                  <a:solidFill>
                    <a:srgbClr val="FF0000"/>
                  </a:solidFill>
                </a:rPr>
                <a:t>A</a:t>
              </a:r>
              <a:r>
                <a:rPr lang="en-US" altLang="en-US" sz="2800" b="1" baseline="-25000" dirty="0">
                  <a:solidFill>
                    <a:srgbClr val="FF0000"/>
                  </a:solidFill>
                </a:rPr>
                <a:t>4</a:t>
              </a:r>
              <a:r>
                <a:rPr lang="en-US" altLang="en-US" sz="2800" b="1" dirty="0">
                  <a:solidFill>
                    <a:srgbClr val="FF0000"/>
                  </a:solidFill>
                </a:rPr>
                <a:t> → A</a:t>
              </a:r>
              <a:r>
                <a:rPr lang="en-US" altLang="en-US" sz="2800" b="1" baseline="-25000" dirty="0">
                  <a:solidFill>
                    <a:srgbClr val="FF0000"/>
                  </a:solidFill>
                </a:rPr>
                <a:t>4</a:t>
              </a:r>
              <a:r>
                <a:rPr lang="en-US" altLang="en-US" sz="2800" b="1" dirty="0">
                  <a:solidFill>
                    <a:srgbClr val="FF0000"/>
                  </a:solidFill>
                </a:rPr>
                <a:t>A</a:t>
              </a:r>
              <a:r>
                <a:rPr lang="en-US" altLang="en-US" sz="2800" b="1" baseline="-25000" dirty="0">
                  <a:solidFill>
                    <a:srgbClr val="FF0000"/>
                  </a:solidFill>
                </a:rPr>
                <a:t>4</a:t>
              </a:r>
              <a:r>
                <a:rPr lang="en-US" altLang="en-US" sz="2800" b="1" dirty="0">
                  <a:solidFill>
                    <a:srgbClr val="FF0000"/>
                  </a:solidFill>
                </a:rPr>
                <a:t>A</a:t>
              </a:r>
              <a:r>
                <a:rPr lang="en-US" altLang="en-US" sz="2800" b="1" baseline="-25000" dirty="0">
                  <a:solidFill>
                    <a:srgbClr val="FF0000"/>
                  </a:solidFill>
                </a:rPr>
                <a:t>4</a:t>
              </a:r>
            </a:p>
          </p:txBody>
        </p:sp>
        <p:pic>
          <p:nvPicPr>
            <p:cNvPr id="71692" name="Picture 21" descr="tacha.png">
              <a:extLst>
                <a:ext uri="{FF2B5EF4-FFF2-40B4-BE49-F238E27FC236}">
                  <a16:creationId xmlns:a16="http://schemas.microsoft.com/office/drawing/2014/main" id="{7B46653F-0C6B-57B5-B8D1-EF999E56BB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87143" y="4941332"/>
              <a:ext cx="294666" cy="30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690" name="TextBox 12">
            <a:extLst>
              <a:ext uri="{FF2B5EF4-FFF2-40B4-BE49-F238E27FC236}">
                <a16:creationId xmlns:a16="http://schemas.microsoft.com/office/drawing/2014/main" id="{21654960-E71B-F3F1-3640-A06776330020}"/>
              </a:ext>
            </a:extLst>
          </p:cNvPr>
          <p:cNvSpPr txBox="1">
            <a:spLocks noChangeArrowheads="1"/>
          </p:cNvSpPr>
          <p:nvPr/>
        </p:nvSpPr>
        <p:spPr bwMode="auto">
          <a:xfrm>
            <a:off x="6096000" y="4153560"/>
            <a:ext cx="2819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dirty="0">
                <a:latin typeface="Arial" panose="020B0604020202020204" pitchFamily="34" charset="0"/>
              </a:rPr>
              <a:t>A </a:t>
            </a:r>
            <a:r>
              <a:rPr lang="en-US" altLang="en-US" sz="2400" dirty="0">
                <a:latin typeface="Arial" panose="020B0604020202020204" pitchFamily="34" charset="0"/>
                <a:sym typeface="Wingdings" panose="05000000000000000000" pitchFamily="2" charset="2"/>
              </a:rPr>
              <a:t> A </a:t>
            </a:r>
            <a:r>
              <a:rPr lang="el-GR" altLang="en-US" sz="2400" dirty="0">
                <a:latin typeface="Arial" panose="020B0604020202020204" pitchFamily="34" charset="0"/>
                <a:sym typeface="Wingdings" panose="05000000000000000000" pitchFamily="2" charset="2"/>
              </a:rPr>
              <a:t>α</a:t>
            </a:r>
            <a:r>
              <a:rPr lang="en-US" altLang="en-US" sz="2400" dirty="0">
                <a:latin typeface="Arial" panose="020B0604020202020204" pitchFamily="34" charset="0"/>
                <a:sym typeface="Wingdings" panose="05000000000000000000" pitchFamily="2" charset="2"/>
              </a:rPr>
              <a:t>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β</a:t>
            </a: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spcBef>
                <a:spcPct val="0"/>
              </a:spcBef>
              <a:buFontTx/>
              <a:buNone/>
            </a:pP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spcBef>
                <a:spcPct val="0"/>
              </a:spcBef>
              <a:buFontTx/>
              <a:buNone/>
            </a:pP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Can be written as</a:t>
            </a:r>
          </a:p>
          <a:p>
            <a:pPr eaLnBrk="1" hangingPunct="1">
              <a:spcBef>
                <a:spcPct val="0"/>
              </a:spcBef>
              <a:buFontTx/>
              <a:buNone/>
            </a:pP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spcBef>
                <a:spcPct val="0"/>
              </a:spcBef>
              <a:buFontTx/>
              <a:buNone/>
            </a:pP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A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β</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 A’</a:t>
            </a:r>
          </a:p>
          <a:p>
            <a:pPr eaLnBrk="1" hangingPunct="1">
              <a:spcBef>
                <a:spcPct val="0"/>
              </a:spcBef>
              <a:buFontTx/>
              <a:buNone/>
            </a:pP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A’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α</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 A’ | ɛ</a:t>
            </a:r>
          </a:p>
          <a:p>
            <a:pPr eaLnBrk="1" hangingPunct="1">
              <a:spcBef>
                <a:spcPct val="0"/>
              </a:spcBef>
              <a:buFontTx/>
              <a:buNone/>
            </a:pP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spcBef>
                <a:spcPct val="0"/>
              </a:spcBef>
              <a:buFontTx/>
              <a:buNone/>
            </a:pPr>
            <a:endParaRPr lang="en-IN" altLang="en-US" sz="2400" dirty="0">
              <a:latin typeface="Arial" panose="020B0604020202020204" pitchFamily="34" charset="0"/>
            </a:endParaRPr>
          </a:p>
        </p:txBody>
      </p:sp>
      <p:sp>
        <p:nvSpPr>
          <p:cNvPr id="13" name="Rounded Rectangle 23">
            <a:extLst>
              <a:ext uri="{FF2B5EF4-FFF2-40B4-BE49-F238E27FC236}">
                <a16:creationId xmlns:a16="http://schemas.microsoft.com/office/drawing/2014/main" id="{324DFEAA-32AF-4F44-FB96-4216E653D7C7}"/>
              </a:ext>
            </a:extLst>
          </p:cNvPr>
          <p:cNvSpPr/>
          <p:nvPr/>
        </p:nvSpPr>
        <p:spPr>
          <a:xfrm>
            <a:off x="7848600" y="1180946"/>
            <a:ext cx="2819400" cy="762000"/>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b="1" dirty="0">
                <a:solidFill>
                  <a:srgbClr val="FF0000"/>
                </a:solidFill>
              </a:rPr>
              <a:t>A</a:t>
            </a:r>
            <a:r>
              <a:rPr lang="en-US" sz="2800" b="1" baseline="-25000" dirty="0">
                <a:solidFill>
                  <a:srgbClr val="FF0000"/>
                </a:solidFill>
              </a:rPr>
              <a:t>i</a:t>
            </a:r>
            <a:r>
              <a:rPr lang="en-US" sz="2800" b="1" dirty="0">
                <a:solidFill>
                  <a:srgbClr val="FF0000"/>
                </a:solidFill>
              </a:rPr>
              <a:t> → A</a:t>
            </a:r>
            <a:r>
              <a:rPr lang="en-US" sz="2800" b="1" baseline="-25000" dirty="0">
                <a:solidFill>
                  <a:srgbClr val="FF0000"/>
                </a:solidFill>
              </a:rPr>
              <a:t>j</a:t>
            </a:r>
            <a:r>
              <a:rPr lang="en-US" sz="2800" b="1" dirty="0">
                <a:solidFill>
                  <a:srgbClr val="FF0000"/>
                </a:solidFill>
              </a:rPr>
              <a:t>X</a:t>
            </a:r>
            <a:r>
              <a:rPr lang="en-US" sz="2800" b="1" baseline="-25000" dirty="0">
                <a:solidFill>
                  <a:srgbClr val="FF0000"/>
                </a:solidFill>
              </a:rPr>
              <a:t>k</a:t>
            </a:r>
            <a:r>
              <a:rPr lang="en-US" sz="2800" b="1" dirty="0">
                <a:solidFill>
                  <a:srgbClr val="FF0000"/>
                </a:solidFill>
              </a:rPr>
              <a:t>    j = i </a:t>
            </a:r>
          </a:p>
        </p:txBody>
      </p:sp>
      <p:sp>
        <p:nvSpPr>
          <p:cNvPr id="14" name="TextBox 12">
            <a:extLst>
              <a:ext uri="{FF2B5EF4-FFF2-40B4-BE49-F238E27FC236}">
                <a16:creationId xmlns:a16="http://schemas.microsoft.com/office/drawing/2014/main" id="{C1D74B51-9433-3A24-0356-5F8454FACD8B}"/>
              </a:ext>
            </a:extLst>
          </p:cNvPr>
          <p:cNvSpPr txBox="1">
            <a:spLocks noChangeArrowheads="1"/>
          </p:cNvSpPr>
          <p:nvPr/>
        </p:nvSpPr>
        <p:spPr bwMode="auto">
          <a:xfrm>
            <a:off x="9258300" y="5213171"/>
            <a:ext cx="2819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a:p>
            <a:pPr>
              <a:spcBef>
                <a:spcPct val="0"/>
              </a:spcBef>
              <a:buNone/>
            </a:pP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A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β</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 A’</a:t>
            </a:r>
            <a:r>
              <a:rPr lang="en-US" altLang="en-US" sz="2400" dirty="0">
                <a:latin typeface="Arial" panose="020B0604020202020204" pitchFamily="34" charset="0"/>
                <a:sym typeface="Wingdings" panose="05000000000000000000" pitchFamily="2" charset="2"/>
              </a:rPr>
              <a:t>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β</a:t>
            </a: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a:p>
            <a:pPr eaLnBrk="1" hangingPunct="1">
              <a:spcBef>
                <a:spcPct val="0"/>
              </a:spcBef>
              <a:buFontTx/>
              <a:buNone/>
            </a:pP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A’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α</a:t>
            </a:r>
            <a:r>
              <a:rPr lang="en-US" altLang="en-US" sz="2400" dirty="0">
                <a:latin typeface="Times New Roman" panose="02020603050405020304" pitchFamily="18" charset="0"/>
                <a:cs typeface="Times New Roman" panose="02020603050405020304" pitchFamily="18" charset="0"/>
                <a:sym typeface="Wingdings" panose="05000000000000000000" pitchFamily="2" charset="2"/>
              </a:rPr>
              <a:t> A’ | </a:t>
            </a:r>
            <a:r>
              <a:rPr lang="el-GR" altLang="en-US" sz="2400" dirty="0">
                <a:latin typeface="Times New Roman" panose="02020603050405020304" pitchFamily="18" charset="0"/>
                <a:cs typeface="Times New Roman" panose="02020603050405020304" pitchFamily="18" charset="0"/>
                <a:sym typeface="Wingdings" panose="05000000000000000000" pitchFamily="2" charset="2"/>
              </a:rPr>
              <a:t>α</a:t>
            </a:r>
            <a:endParaRPr lang="en-US" altLang="en-US" sz="2400" dirty="0">
              <a:latin typeface="Times New Roman" panose="02020603050405020304" pitchFamily="18" charset="0"/>
              <a:cs typeface="Times New Roman" panose="02020603050405020304" pitchFamily="18" charset="0"/>
              <a:sym typeface="Wingdings" panose="05000000000000000000" pitchFamily="2" charset="2"/>
            </a:endParaRPr>
          </a:p>
        </p:txBody>
      </p:sp>
      <p:sp>
        <p:nvSpPr>
          <p:cNvPr id="4" name="Arrow: Right 3">
            <a:extLst>
              <a:ext uri="{FF2B5EF4-FFF2-40B4-BE49-F238E27FC236}">
                <a16:creationId xmlns:a16="http://schemas.microsoft.com/office/drawing/2014/main" id="{66F153E1-0EA0-6C89-BDF2-5EC55FF4BE33}"/>
              </a:ext>
            </a:extLst>
          </p:cNvPr>
          <p:cNvSpPr/>
          <p:nvPr/>
        </p:nvSpPr>
        <p:spPr>
          <a:xfrm>
            <a:off x="8049718" y="5848019"/>
            <a:ext cx="1004341"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TextBox 18">
            <a:extLst>
              <a:ext uri="{FF2B5EF4-FFF2-40B4-BE49-F238E27FC236}">
                <a16:creationId xmlns:a16="http://schemas.microsoft.com/office/drawing/2014/main" id="{CF1772FB-FE0C-6891-DCF9-F41BAA11FAB1}"/>
              </a:ext>
            </a:extLst>
          </p:cNvPr>
          <p:cNvSpPr txBox="1"/>
          <p:nvPr/>
        </p:nvSpPr>
        <p:spPr>
          <a:xfrm>
            <a:off x="7463228" y="5447638"/>
            <a:ext cx="1795072" cy="369332"/>
          </a:xfrm>
          <a:prstGeom prst="rect">
            <a:avLst/>
          </a:prstGeom>
          <a:noFill/>
        </p:spPr>
        <p:txBody>
          <a:bodyPr wrap="square">
            <a:spAutoFit/>
          </a:bodyPr>
          <a:lstStyle/>
          <a:p>
            <a:pPr eaLnBrk="1" hangingPunct="1">
              <a:spcBef>
                <a:spcPct val="0"/>
              </a:spcBef>
              <a:buFontTx/>
              <a:buNone/>
            </a:pPr>
            <a:r>
              <a:rPr lang="en-US" altLang="en-US" sz="1800" dirty="0">
                <a:latin typeface="Times New Roman" panose="02020603050405020304" pitchFamily="18" charset="0"/>
                <a:cs typeface="Times New Roman" panose="02020603050405020304" pitchFamily="18" charset="0"/>
                <a:sym typeface="Wingdings" panose="05000000000000000000" pitchFamily="2" charset="2"/>
              </a:rPr>
              <a:t>Can be written 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116549-E085-27C1-3518-4D66C7AAF634}"/>
              </a:ext>
            </a:extLst>
          </p:cNvPr>
          <p:cNvSpPr/>
          <p:nvPr/>
        </p:nvSpPr>
        <p:spPr>
          <a:xfrm>
            <a:off x="1524000" y="6553200"/>
            <a:ext cx="91440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31E79659-270E-0807-145F-C34C6B87BFB0}"/>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73732" name="Slide Number Placeholder 12">
            <a:extLst>
              <a:ext uri="{FF2B5EF4-FFF2-40B4-BE49-F238E27FC236}">
                <a16:creationId xmlns:a16="http://schemas.microsoft.com/office/drawing/2014/main" id="{0C648B09-36D0-E3A9-4631-7B893E17DFBC}"/>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84BC0B0-D2BE-4474-8882-9E7583209FCA}" type="slidenum">
              <a:rPr lang="en-US" altLang="en-US" sz="1200">
                <a:solidFill>
                  <a:schemeClr val="bg1"/>
                </a:solidFill>
              </a:rPr>
              <a:pPr>
                <a:spcBef>
                  <a:spcPct val="0"/>
                </a:spcBef>
                <a:buFontTx/>
                <a:buNone/>
              </a:pPr>
              <a:t>23</a:t>
            </a:fld>
            <a:endParaRPr lang="en-US" altLang="en-US" sz="1200">
              <a:solidFill>
                <a:schemeClr val="bg1"/>
              </a:solidFill>
            </a:endParaRPr>
          </a:p>
        </p:txBody>
      </p:sp>
      <p:sp>
        <p:nvSpPr>
          <p:cNvPr id="73733" name="TextBox 10">
            <a:extLst>
              <a:ext uri="{FF2B5EF4-FFF2-40B4-BE49-F238E27FC236}">
                <a16:creationId xmlns:a16="http://schemas.microsoft.com/office/drawing/2014/main" id="{51CC2A0B-9DB8-E68E-3B0A-27FB04DBBE40}"/>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73734" name="TextBox 29">
            <a:extLst>
              <a:ext uri="{FF2B5EF4-FFF2-40B4-BE49-F238E27FC236}">
                <a16:creationId xmlns:a16="http://schemas.microsoft.com/office/drawing/2014/main" id="{FF8898C7-3D35-F6FE-C5F9-1A7758625F8B}"/>
              </a:ext>
            </a:extLst>
          </p:cNvPr>
          <p:cNvSpPr txBox="1">
            <a:spLocks noChangeArrowheads="1"/>
          </p:cNvSpPr>
          <p:nvPr/>
        </p:nvSpPr>
        <p:spPr bwMode="auto">
          <a:xfrm>
            <a:off x="5181600" y="16764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Second Step</a:t>
            </a:r>
          </a:p>
        </p:txBody>
      </p:sp>
      <p:sp>
        <p:nvSpPr>
          <p:cNvPr id="31" name="Rounded Rectangle 30">
            <a:extLst>
              <a:ext uri="{FF2B5EF4-FFF2-40B4-BE49-F238E27FC236}">
                <a16:creationId xmlns:a16="http://schemas.microsoft.com/office/drawing/2014/main" id="{7A93578E-0BC9-45A5-0DD0-8D85F4B00ED3}"/>
              </a:ext>
            </a:extLst>
          </p:cNvPr>
          <p:cNvSpPr/>
          <p:nvPr/>
        </p:nvSpPr>
        <p:spPr>
          <a:xfrm>
            <a:off x="4572000" y="2286000"/>
            <a:ext cx="3276600" cy="1066800"/>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Eliminate Left Recursions</a:t>
            </a:r>
          </a:p>
        </p:txBody>
      </p:sp>
      <p:sp>
        <p:nvSpPr>
          <p:cNvPr id="73736" name="Rectangle 18">
            <a:extLst>
              <a:ext uri="{FF2B5EF4-FFF2-40B4-BE49-F238E27FC236}">
                <a16:creationId xmlns:a16="http://schemas.microsoft.com/office/drawing/2014/main" id="{2C0D3C0D-E932-1DA7-23B8-EE0E304DE1A7}"/>
              </a:ext>
            </a:extLst>
          </p:cNvPr>
          <p:cNvSpPr>
            <a:spLocks noChangeArrowheads="1"/>
          </p:cNvSpPr>
          <p:nvPr/>
        </p:nvSpPr>
        <p:spPr bwMode="auto">
          <a:xfrm>
            <a:off x="6477000" y="3975100"/>
            <a:ext cx="3886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1</a:t>
            </a:r>
            <a:r>
              <a:rPr lang="en-US" altLang="en-US" sz="2800"/>
              <a:t> → A</a:t>
            </a:r>
            <a:r>
              <a:rPr lang="en-US" altLang="en-US" sz="2800" baseline="-25000"/>
              <a:t>2</a:t>
            </a:r>
            <a:r>
              <a:rPr lang="en-US" altLang="en-US" sz="2800"/>
              <a:t>A</a:t>
            </a:r>
            <a:r>
              <a:rPr lang="en-US" altLang="en-US" sz="2800" baseline="-25000"/>
              <a:t>3</a:t>
            </a:r>
            <a:r>
              <a:rPr lang="en-US" altLang="en-US" sz="2800"/>
              <a:t> | A</a:t>
            </a:r>
            <a:r>
              <a:rPr lang="en-US" altLang="en-US" sz="2800" baseline="-25000"/>
              <a:t>4</a:t>
            </a:r>
            <a:r>
              <a:rPr lang="en-US" altLang="en-US" sz="2800"/>
              <a:t>A</a:t>
            </a:r>
            <a:r>
              <a:rPr lang="en-US" altLang="en-US" sz="2800" baseline="-25000"/>
              <a:t>4</a:t>
            </a:r>
          </a:p>
          <a:p>
            <a:pPr eaLnBrk="1" hangingPunct="1">
              <a:spcBef>
                <a:spcPct val="0"/>
              </a:spcBef>
              <a:buFontTx/>
              <a:buNone/>
            </a:pPr>
            <a:r>
              <a:rPr lang="en-US" altLang="en-US" sz="2800"/>
              <a:t>A</a:t>
            </a:r>
            <a:r>
              <a:rPr lang="en-US" altLang="en-US" sz="2800" baseline="-25000"/>
              <a:t>4</a:t>
            </a:r>
            <a:r>
              <a:rPr lang="en-US" altLang="en-US" sz="2800"/>
              <a:t> → bA</a:t>
            </a:r>
            <a:r>
              <a:rPr lang="en-US" altLang="en-US" sz="2800" baseline="-25000"/>
              <a:t>3</a:t>
            </a:r>
            <a:r>
              <a:rPr lang="en-US" altLang="en-US" sz="2800"/>
              <a:t>A</a:t>
            </a:r>
            <a:r>
              <a:rPr lang="en-US" altLang="en-US" sz="2800" baseline="-25000"/>
              <a:t>4</a:t>
            </a:r>
            <a:r>
              <a:rPr lang="en-US" altLang="en-US" sz="2800"/>
              <a:t> | A</a:t>
            </a:r>
            <a:r>
              <a:rPr lang="en-US" altLang="en-US" sz="2800" baseline="-25000"/>
              <a:t>4</a:t>
            </a:r>
            <a:r>
              <a:rPr lang="en-US" altLang="en-US" sz="2800"/>
              <a:t>A</a:t>
            </a:r>
            <a:r>
              <a:rPr lang="en-US" altLang="en-US" sz="2800" baseline="-25000"/>
              <a:t>4</a:t>
            </a:r>
            <a:r>
              <a:rPr lang="en-US" altLang="en-US" sz="2800"/>
              <a:t>A</a:t>
            </a:r>
            <a:r>
              <a:rPr lang="en-US" altLang="en-US" sz="2800" baseline="-25000"/>
              <a:t>4</a:t>
            </a:r>
            <a:r>
              <a:rPr lang="en-US" altLang="en-US" sz="2800"/>
              <a:t> | b </a:t>
            </a:r>
            <a:endParaRPr lang="en-US" altLang="en-US" sz="2800" baseline="-25000"/>
          </a:p>
          <a:p>
            <a:pPr eaLnBrk="1" hangingPunct="1">
              <a:spcBef>
                <a:spcPct val="0"/>
              </a:spcBef>
              <a:buFontTx/>
              <a:buNone/>
            </a:pPr>
            <a:r>
              <a:rPr lang="en-US" altLang="en-US" sz="2800"/>
              <a:t>A</a:t>
            </a:r>
            <a:r>
              <a:rPr lang="en-US" altLang="en-US" sz="2800" baseline="-25000"/>
              <a:t>2</a:t>
            </a:r>
            <a:r>
              <a:rPr lang="en-US" altLang="en-US" sz="2800"/>
              <a:t> → b</a:t>
            </a:r>
          </a:p>
          <a:p>
            <a:pPr eaLnBrk="1" hangingPunct="1">
              <a:spcBef>
                <a:spcPct val="0"/>
              </a:spcBef>
              <a:buFontTx/>
              <a:buNone/>
            </a:pPr>
            <a:r>
              <a:rPr lang="en-US" altLang="en-US" sz="2800"/>
              <a:t>A</a:t>
            </a:r>
            <a:r>
              <a:rPr lang="en-US" altLang="en-US" sz="2800" baseline="-25000"/>
              <a:t>3</a:t>
            </a:r>
            <a:r>
              <a:rPr lang="en-US" altLang="en-US" sz="2800"/>
              <a:t> → a</a:t>
            </a:r>
          </a:p>
        </p:txBody>
      </p:sp>
      <p:sp>
        <p:nvSpPr>
          <p:cNvPr id="15" name="Rectangle 14">
            <a:extLst>
              <a:ext uri="{FF2B5EF4-FFF2-40B4-BE49-F238E27FC236}">
                <a16:creationId xmlns:a16="http://schemas.microsoft.com/office/drawing/2014/main" id="{A620B2E0-8B1C-7F30-69AA-C120D589389A}"/>
              </a:ext>
            </a:extLst>
          </p:cNvPr>
          <p:cNvSpPr>
            <a:spLocks noChangeArrowheads="1"/>
          </p:cNvSpPr>
          <p:nvPr/>
        </p:nvSpPr>
        <p:spPr bwMode="auto">
          <a:xfrm>
            <a:off x="1828800" y="3962401"/>
            <a:ext cx="2425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4</a:t>
            </a:r>
            <a:r>
              <a:rPr lang="en-US" altLang="en-US" sz="2800"/>
              <a:t> → bA</a:t>
            </a:r>
            <a:r>
              <a:rPr lang="en-US" altLang="en-US" sz="2800" baseline="-25000"/>
              <a:t>3</a:t>
            </a:r>
            <a:r>
              <a:rPr lang="en-US" altLang="en-US" sz="2800"/>
              <a:t>A</a:t>
            </a:r>
            <a:r>
              <a:rPr lang="en-US" altLang="en-US" sz="2800" baseline="-25000"/>
              <a:t>4 </a:t>
            </a:r>
            <a:r>
              <a:rPr lang="en-US" altLang="en-US" sz="2800"/>
              <a:t>| b </a:t>
            </a:r>
            <a:endParaRPr lang="en-US" altLang="en-US" sz="2800" baseline="-25000"/>
          </a:p>
        </p:txBody>
      </p:sp>
      <p:sp>
        <p:nvSpPr>
          <p:cNvPr id="18" name="Rectangle 17">
            <a:extLst>
              <a:ext uri="{FF2B5EF4-FFF2-40B4-BE49-F238E27FC236}">
                <a16:creationId xmlns:a16="http://schemas.microsoft.com/office/drawing/2014/main" id="{DE82CC54-9B01-447E-528B-D0BD748A5277}"/>
              </a:ext>
            </a:extLst>
          </p:cNvPr>
          <p:cNvSpPr>
            <a:spLocks noChangeArrowheads="1"/>
          </p:cNvSpPr>
          <p:nvPr/>
        </p:nvSpPr>
        <p:spPr bwMode="auto">
          <a:xfrm>
            <a:off x="4076700" y="3962401"/>
            <a:ext cx="210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 bA</a:t>
            </a:r>
            <a:r>
              <a:rPr lang="en-US" altLang="en-US" sz="2800" baseline="-25000"/>
              <a:t>3</a:t>
            </a:r>
            <a:r>
              <a:rPr lang="en-US" altLang="en-US" sz="2800"/>
              <a:t>A</a:t>
            </a:r>
            <a:r>
              <a:rPr lang="en-US" altLang="en-US" sz="2800" baseline="-25000"/>
              <a:t>4</a:t>
            </a:r>
            <a:r>
              <a:rPr lang="en-US" altLang="en-US" sz="2800"/>
              <a:t>Z</a:t>
            </a:r>
            <a:r>
              <a:rPr lang="en-US" altLang="en-US" sz="2800" baseline="-25000"/>
              <a:t> </a:t>
            </a:r>
            <a:r>
              <a:rPr lang="en-US" altLang="en-US" sz="2800"/>
              <a:t>| bZ</a:t>
            </a:r>
          </a:p>
        </p:txBody>
      </p:sp>
      <p:sp>
        <p:nvSpPr>
          <p:cNvPr id="21" name="Oval 20">
            <a:extLst>
              <a:ext uri="{FF2B5EF4-FFF2-40B4-BE49-F238E27FC236}">
                <a16:creationId xmlns:a16="http://schemas.microsoft.com/office/drawing/2014/main" id="{C2E0FBB5-8F45-FA48-EF5B-F4335F353BEC}"/>
              </a:ext>
            </a:extLst>
          </p:cNvPr>
          <p:cNvSpPr/>
          <p:nvPr/>
        </p:nvSpPr>
        <p:spPr>
          <a:xfrm>
            <a:off x="8458200" y="4419600"/>
            <a:ext cx="1143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a:extLst>
              <a:ext uri="{FF2B5EF4-FFF2-40B4-BE49-F238E27FC236}">
                <a16:creationId xmlns:a16="http://schemas.microsoft.com/office/drawing/2014/main" id="{A1874DF4-9509-524D-93D5-2F1E47104414}"/>
              </a:ext>
            </a:extLst>
          </p:cNvPr>
          <p:cNvSpPr>
            <a:spLocks noChangeArrowheads="1"/>
          </p:cNvSpPr>
          <p:nvPr/>
        </p:nvSpPr>
        <p:spPr bwMode="auto">
          <a:xfrm>
            <a:off x="1828801" y="4505326"/>
            <a:ext cx="1501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Z → A</a:t>
            </a:r>
            <a:r>
              <a:rPr lang="en-US" altLang="en-US" sz="2800" baseline="-25000"/>
              <a:t>4</a:t>
            </a:r>
            <a:r>
              <a:rPr lang="en-US" altLang="en-US" sz="2800"/>
              <a:t>A</a:t>
            </a:r>
            <a:r>
              <a:rPr lang="en-US" altLang="en-US" sz="2800" baseline="-25000"/>
              <a:t>4</a:t>
            </a:r>
          </a:p>
        </p:txBody>
      </p:sp>
      <p:sp>
        <p:nvSpPr>
          <p:cNvPr id="26" name="Rectangle 25">
            <a:extLst>
              <a:ext uri="{FF2B5EF4-FFF2-40B4-BE49-F238E27FC236}">
                <a16:creationId xmlns:a16="http://schemas.microsoft.com/office/drawing/2014/main" id="{EF4ABB7F-A549-1551-A451-D3A9D2D466CB}"/>
              </a:ext>
            </a:extLst>
          </p:cNvPr>
          <p:cNvSpPr>
            <a:spLocks noChangeArrowheads="1"/>
          </p:cNvSpPr>
          <p:nvPr/>
        </p:nvSpPr>
        <p:spPr bwMode="auto">
          <a:xfrm>
            <a:off x="3298826" y="4508501"/>
            <a:ext cx="1260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 A</a:t>
            </a:r>
            <a:r>
              <a:rPr lang="en-US" altLang="en-US" sz="2800" baseline="-25000"/>
              <a:t>4</a:t>
            </a:r>
            <a:r>
              <a:rPr lang="en-US" altLang="en-US" sz="2800"/>
              <a:t>A</a:t>
            </a:r>
            <a:r>
              <a:rPr lang="en-US" altLang="en-US" sz="2800" baseline="-25000"/>
              <a:t>4</a:t>
            </a:r>
            <a:r>
              <a:rPr lang="en-US" altLang="en-US" sz="2800"/>
              <a:t>Z</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fade">
                                      <p:cBhvr>
                                        <p:cTn id="17" dur="500"/>
                                        <p:tgtEl>
                                          <p:spTgt spid="1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fade">
                                      <p:cBhvr>
                                        <p:cTn id="22" dur="500"/>
                                        <p:tgtEl>
                                          <p:spTgt spid="2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xEl>
                                              <p:pRg st="0" end="0"/>
                                            </p:txEl>
                                          </p:spTgt>
                                        </p:tgtEl>
                                        <p:attrNameLst>
                                          <p:attrName>style.visibility</p:attrName>
                                        </p:attrNameLst>
                                      </p:cBhvr>
                                      <p:to>
                                        <p:strVal val="visible"/>
                                      </p:to>
                                    </p:set>
                                    <p:animEffect transition="in" filter="fade">
                                      <p:cBhvr>
                                        <p:cTn id="27"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allAtOnce"/>
      <p:bldP spid="18" grpId="0" build="allAtOnce"/>
      <p:bldP spid="21" grpId="0" animBg="1"/>
      <p:bldP spid="23" grpId="0" build="allAtOnce"/>
      <p:bldP spid="26"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479DA7-EE7C-48CD-1555-F1509956ACAF}"/>
              </a:ext>
            </a:extLst>
          </p:cNvPr>
          <p:cNvSpPr/>
          <p:nvPr/>
        </p:nvSpPr>
        <p:spPr>
          <a:xfrm>
            <a:off x="1524000" y="6553200"/>
            <a:ext cx="91440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A26E356C-6C6F-F123-EE5A-EACC2CF78109}"/>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75780" name="Slide Number Placeholder 12">
            <a:extLst>
              <a:ext uri="{FF2B5EF4-FFF2-40B4-BE49-F238E27FC236}">
                <a16:creationId xmlns:a16="http://schemas.microsoft.com/office/drawing/2014/main" id="{88991131-DC57-41CF-B0A9-B9113F9FA978}"/>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5FA9B0C-27D1-45AC-973B-A140B576DD67}" type="slidenum">
              <a:rPr lang="en-US" altLang="en-US" sz="1200">
                <a:solidFill>
                  <a:schemeClr val="bg1"/>
                </a:solidFill>
              </a:rPr>
              <a:pPr>
                <a:spcBef>
                  <a:spcPct val="0"/>
                </a:spcBef>
                <a:buFontTx/>
                <a:buNone/>
              </a:pPr>
              <a:t>24</a:t>
            </a:fld>
            <a:endParaRPr lang="en-US" altLang="en-US" sz="1200">
              <a:solidFill>
                <a:schemeClr val="bg1"/>
              </a:solidFill>
            </a:endParaRPr>
          </a:p>
        </p:txBody>
      </p:sp>
      <p:sp>
        <p:nvSpPr>
          <p:cNvPr id="75781" name="TextBox 10">
            <a:extLst>
              <a:ext uri="{FF2B5EF4-FFF2-40B4-BE49-F238E27FC236}">
                <a16:creationId xmlns:a16="http://schemas.microsoft.com/office/drawing/2014/main" id="{28B8DF71-7A40-4734-95A4-73D6CD8DF0C1}"/>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16" name="Rectangle 15">
            <a:extLst>
              <a:ext uri="{FF2B5EF4-FFF2-40B4-BE49-F238E27FC236}">
                <a16:creationId xmlns:a16="http://schemas.microsoft.com/office/drawing/2014/main" id="{9E684B34-F41B-57CE-FA7D-0ACBD450298C}"/>
              </a:ext>
            </a:extLst>
          </p:cNvPr>
          <p:cNvSpPr/>
          <p:nvPr/>
        </p:nvSpPr>
        <p:spPr>
          <a:xfrm>
            <a:off x="2362200" y="2514601"/>
            <a:ext cx="6477000" cy="2246313"/>
          </a:xfrm>
          <a:prstGeom prst="rect">
            <a:avLst/>
          </a:prstGeom>
        </p:spPr>
        <p:txBody>
          <a:bodyPr>
            <a:spAutoFit/>
          </a:bodyPr>
          <a:lstStyle/>
          <a:p>
            <a:pPr>
              <a:defRPr/>
            </a:pPr>
            <a:r>
              <a:rPr lang="en-US" sz="2800" dirty="0"/>
              <a:t>A</a:t>
            </a:r>
            <a:r>
              <a:rPr lang="en-US" sz="2800" baseline="-25000" dirty="0"/>
              <a:t>1</a:t>
            </a:r>
            <a:r>
              <a:rPr lang="en-US" sz="2800" dirty="0"/>
              <a:t> → A</a:t>
            </a:r>
            <a:r>
              <a:rPr lang="en-US" sz="2800" baseline="-25000" dirty="0"/>
              <a:t>2</a:t>
            </a:r>
            <a:r>
              <a:rPr lang="en-US" sz="2800" dirty="0"/>
              <a:t>A</a:t>
            </a:r>
            <a:r>
              <a:rPr lang="en-US" sz="2800" baseline="-25000" dirty="0"/>
              <a:t>3</a:t>
            </a:r>
            <a:r>
              <a:rPr lang="en-US" sz="2800" dirty="0"/>
              <a:t> | A</a:t>
            </a:r>
            <a:r>
              <a:rPr lang="en-US" sz="2800" baseline="-25000" dirty="0"/>
              <a:t>4</a:t>
            </a:r>
            <a:r>
              <a:rPr lang="en-US" sz="2800" dirty="0"/>
              <a:t>A</a:t>
            </a:r>
            <a:r>
              <a:rPr lang="en-US" sz="2800" baseline="-25000" dirty="0"/>
              <a:t>4</a:t>
            </a:r>
          </a:p>
          <a:p>
            <a:pPr>
              <a:defRPr/>
            </a:pPr>
            <a:r>
              <a:rPr lang="en-US" sz="2800" dirty="0">
                <a:solidFill>
                  <a:schemeClr val="tx1">
                    <a:lumMod val="50000"/>
                    <a:lumOff val="50000"/>
                  </a:schemeClr>
                </a:solidFill>
              </a:rPr>
              <a:t>A</a:t>
            </a:r>
            <a:r>
              <a:rPr lang="en-US" sz="2800" baseline="-25000" dirty="0">
                <a:solidFill>
                  <a:schemeClr val="tx1">
                    <a:lumMod val="50000"/>
                    <a:lumOff val="50000"/>
                  </a:schemeClr>
                </a:solidFill>
              </a:rPr>
              <a:t>4</a:t>
            </a:r>
            <a:r>
              <a:rPr lang="en-US" sz="2800" dirty="0">
                <a:solidFill>
                  <a:schemeClr val="tx1">
                    <a:lumMod val="50000"/>
                    <a:lumOff val="50000"/>
                  </a:schemeClr>
                </a:solidFill>
              </a:rPr>
              <a:t> → bA</a:t>
            </a:r>
            <a:r>
              <a:rPr lang="en-US" sz="2800" baseline="-25000" dirty="0">
                <a:solidFill>
                  <a:schemeClr val="tx1">
                    <a:lumMod val="50000"/>
                    <a:lumOff val="50000"/>
                  </a:schemeClr>
                </a:solidFill>
              </a:rPr>
              <a:t>3</a:t>
            </a:r>
            <a:r>
              <a:rPr lang="en-US" sz="2800" dirty="0">
                <a:solidFill>
                  <a:schemeClr val="tx1">
                    <a:lumMod val="50000"/>
                    <a:lumOff val="50000"/>
                  </a:schemeClr>
                </a:solidFill>
              </a:rPr>
              <a:t>A</a:t>
            </a:r>
            <a:r>
              <a:rPr lang="en-US" sz="2800" baseline="-25000" dirty="0">
                <a:solidFill>
                  <a:schemeClr val="tx1">
                    <a:lumMod val="50000"/>
                    <a:lumOff val="50000"/>
                  </a:schemeClr>
                </a:solidFill>
              </a:rPr>
              <a:t>4</a:t>
            </a:r>
            <a:r>
              <a:rPr lang="en-US" sz="2800" dirty="0">
                <a:solidFill>
                  <a:schemeClr val="tx1">
                    <a:lumMod val="50000"/>
                    <a:lumOff val="50000"/>
                  </a:schemeClr>
                </a:solidFill>
              </a:rPr>
              <a:t> | b | bA</a:t>
            </a:r>
            <a:r>
              <a:rPr lang="en-US" sz="2800" baseline="-25000" dirty="0">
                <a:solidFill>
                  <a:schemeClr val="tx1">
                    <a:lumMod val="50000"/>
                    <a:lumOff val="50000"/>
                  </a:schemeClr>
                </a:solidFill>
              </a:rPr>
              <a:t>3</a:t>
            </a:r>
            <a:r>
              <a:rPr lang="en-US" sz="2800" dirty="0">
                <a:solidFill>
                  <a:schemeClr val="tx1">
                    <a:lumMod val="50000"/>
                    <a:lumOff val="50000"/>
                  </a:schemeClr>
                </a:solidFill>
              </a:rPr>
              <a:t>A</a:t>
            </a:r>
            <a:r>
              <a:rPr lang="en-US" sz="2800" baseline="-25000" dirty="0">
                <a:solidFill>
                  <a:schemeClr val="tx1">
                    <a:lumMod val="50000"/>
                    <a:lumOff val="50000"/>
                  </a:schemeClr>
                </a:solidFill>
              </a:rPr>
              <a:t>4</a:t>
            </a:r>
            <a:r>
              <a:rPr lang="en-US" sz="2800" dirty="0">
                <a:solidFill>
                  <a:schemeClr val="tx1">
                    <a:lumMod val="50000"/>
                    <a:lumOff val="50000"/>
                  </a:schemeClr>
                </a:solidFill>
              </a:rPr>
              <a:t>Z | bZ</a:t>
            </a:r>
          </a:p>
          <a:p>
            <a:pPr>
              <a:defRPr/>
            </a:pPr>
            <a:r>
              <a:rPr lang="en-US" sz="2800" dirty="0"/>
              <a:t>Z   → A</a:t>
            </a:r>
            <a:r>
              <a:rPr lang="en-US" sz="2800" baseline="-25000" dirty="0"/>
              <a:t>4</a:t>
            </a:r>
            <a:r>
              <a:rPr lang="en-US" sz="2800" dirty="0"/>
              <a:t>A</a:t>
            </a:r>
            <a:r>
              <a:rPr lang="en-US" sz="2800" baseline="-25000" dirty="0"/>
              <a:t>4 </a:t>
            </a:r>
            <a:r>
              <a:rPr lang="en-US" sz="2800" dirty="0"/>
              <a:t>| A</a:t>
            </a:r>
            <a:r>
              <a:rPr lang="en-US" sz="2800" baseline="-25000" dirty="0"/>
              <a:t>4</a:t>
            </a:r>
            <a:r>
              <a:rPr lang="en-US" sz="2800" dirty="0"/>
              <a:t>A</a:t>
            </a:r>
            <a:r>
              <a:rPr lang="en-US" sz="2800" baseline="-25000" dirty="0"/>
              <a:t>4 </a:t>
            </a:r>
            <a:r>
              <a:rPr lang="en-US" sz="2800" dirty="0"/>
              <a:t>Z</a:t>
            </a:r>
          </a:p>
          <a:p>
            <a:pPr>
              <a:defRPr/>
            </a:pPr>
            <a:r>
              <a:rPr lang="en-US" sz="2800" dirty="0">
                <a:solidFill>
                  <a:schemeClr val="tx1">
                    <a:lumMod val="50000"/>
                    <a:lumOff val="50000"/>
                  </a:schemeClr>
                </a:solidFill>
              </a:rPr>
              <a:t>A</a:t>
            </a:r>
            <a:r>
              <a:rPr lang="en-US" sz="2800" baseline="-25000" dirty="0">
                <a:solidFill>
                  <a:schemeClr val="tx1">
                    <a:lumMod val="50000"/>
                    <a:lumOff val="50000"/>
                  </a:schemeClr>
                </a:solidFill>
              </a:rPr>
              <a:t>2</a:t>
            </a:r>
            <a:r>
              <a:rPr lang="en-US" sz="2800" dirty="0">
                <a:solidFill>
                  <a:schemeClr val="tx1">
                    <a:lumMod val="50000"/>
                    <a:lumOff val="50000"/>
                  </a:schemeClr>
                </a:solidFill>
              </a:rPr>
              <a:t> → b</a:t>
            </a:r>
          </a:p>
          <a:p>
            <a:pPr>
              <a:defRPr/>
            </a:pPr>
            <a:r>
              <a:rPr lang="en-US" sz="2800" dirty="0">
                <a:solidFill>
                  <a:schemeClr val="tx1">
                    <a:lumMod val="50000"/>
                    <a:lumOff val="50000"/>
                  </a:schemeClr>
                </a:solidFill>
              </a:rPr>
              <a:t>A</a:t>
            </a:r>
            <a:r>
              <a:rPr lang="en-US" sz="2800" baseline="-25000" dirty="0">
                <a:solidFill>
                  <a:schemeClr val="tx1">
                    <a:lumMod val="50000"/>
                    <a:lumOff val="50000"/>
                  </a:schemeClr>
                </a:solidFill>
              </a:rPr>
              <a:t>3</a:t>
            </a:r>
            <a:r>
              <a:rPr lang="en-US" sz="2800" dirty="0">
                <a:solidFill>
                  <a:schemeClr val="tx1">
                    <a:lumMod val="50000"/>
                    <a:lumOff val="50000"/>
                  </a:schemeClr>
                </a:solidFill>
              </a:rPr>
              <a:t> → a</a:t>
            </a:r>
          </a:p>
        </p:txBody>
      </p:sp>
      <p:sp>
        <p:nvSpPr>
          <p:cNvPr id="20" name="Rounded Rectangle 19">
            <a:extLst>
              <a:ext uri="{FF2B5EF4-FFF2-40B4-BE49-F238E27FC236}">
                <a16:creationId xmlns:a16="http://schemas.microsoft.com/office/drawing/2014/main" id="{661A6372-78F6-5FAA-3F9A-BEAD4785F177}"/>
              </a:ext>
            </a:extLst>
          </p:cNvPr>
          <p:cNvSpPr/>
          <p:nvPr/>
        </p:nvSpPr>
        <p:spPr>
          <a:xfrm>
            <a:off x="7543800" y="2905125"/>
            <a:ext cx="1905000" cy="762000"/>
          </a:xfrm>
          <a:prstGeom prst="roundRect">
            <a:avLst/>
          </a:prstGeom>
          <a:effectLst>
            <a:outerShdw blurRad="50800" dist="635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2800" dirty="0"/>
              <a:t>A → </a:t>
            </a:r>
            <a:r>
              <a:rPr lang="el-GR" sz="2800" dirty="0"/>
              <a:t>α</a:t>
            </a:r>
            <a:r>
              <a:rPr lang="en-US" sz="2800" dirty="0"/>
              <a:t>X</a:t>
            </a:r>
          </a:p>
        </p:txBody>
      </p:sp>
      <p:sp>
        <p:nvSpPr>
          <p:cNvPr id="75784" name="TextBox 21">
            <a:extLst>
              <a:ext uri="{FF2B5EF4-FFF2-40B4-BE49-F238E27FC236}">
                <a16:creationId xmlns:a16="http://schemas.microsoft.com/office/drawing/2014/main" id="{D68D9F48-B2A7-D68B-CC00-07A94E22CBBE}"/>
              </a:ext>
            </a:extLst>
          </p:cNvPr>
          <p:cNvSpPr txBox="1">
            <a:spLocks noChangeArrowheads="1"/>
          </p:cNvSpPr>
          <p:nvPr/>
        </p:nvSpPr>
        <p:spPr bwMode="auto">
          <a:xfrm>
            <a:off x="8077200" y="3895726"/>
            <a:ext cx="91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a:t>GNF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F60D7E-545A-9126-E553-FCBCF491D10D}"/>
              </a:ext>
            </a:extLst>
          </p:cNvPr>
          <p:cNvSpPr/>
          <p:nvPr/>
        </p:nvSpPr>
        <p:spPr>
          <a:xfrm>
            <a:off x="1524000" y="6553200"/>
            <a:ext cx="91440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BA4CF8A3-C91C-577B-6CAE-E6600333D6AA}"/>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77828" name="Slide Number Placeholder 12">
            <a:extLst>
              <a:ext uri="{FF2B5EF4-FFF2-40B4-BE49-F238E27FC236}">
                <a16:creationId xmlns:a16="http://schemas.microsoft.com/office/drawing/2014/main" id="{2D3ECA0D-491E-1910-54A9-F1B7CBCBC19F}"/>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5000597-BA00-429C-AAAC-1D7F9609B0C4}" type="slidenum">
              <a:rPr lang="en-US" altLang="en-US" sz="1200">
                <a:solidFill>
                  <a:schemeClr val="bg1"/>
                </a:solidFill>
              </a:rPr>
              <a:pPr>
                <a:spcBef>
                  <a:spcPct val="0"/>
                </a:spcBef>
                <a:buFontTx/>
                <a:buNone/>
              </a:pPr>
              <a:t>25</a:t>
            </a:fld>
            <a:endParaRPr lang="en-US" altLang="en-US" sz="1200">
              <a:solidFill>
                <a:schemeClr val="bg1"/>
              </a:solidFill>
            </a:endParaRPr>
          </a:p>
        </p:txBody>
      </p:sp>
      <p:sp>
        <p:nvSpPr>
          <p:cNvPr id="77829" name="TextBox 10">
            <a:extLst>
              <a:ext uri="{FF2B5EF4-FFF2-40B4-BE49-F238E27FC236}">
                <a16:creationId xmlns:a16="http://schemas.microsoft.com/office/drawing/2014/main" id="{03C5FB8D-4DCD-5724-D9D9-6E10A109B343}"/>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77830" name="Rectangle 15">
            <a:extLst>
              <a:ext uri="{FF2B5EF4-FFF2-40B4-BE49-F238E27FC236}">
                <a16:creationId xmlns:a16="http://schemas.microsoft.com/office/drawing/2014/main" id="{35C6BA66-9232-CAB0-55E1-20FD244F30EB}"/>
              </a:ext>
            </a:extLst>
          </p:cNvPr>
          <p:cNvSpPr>
            <a:spLocks noChangeArrowheads="1"/>
          </p:cNvSpPr>
          <p:nvPr/>
        </p:nvSpPr>
        <p:spPr bwMode="auto">
          <a:xfrm>
            <a:off x="3962400" y="1752601"/>
            <a:ext cx="4495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A</a:t>
            </a:r>
            <a:r>
              <a:rPr lang="en-US" altLang="en-US" sz="2800" baseline="-25000"/>
              <a:t>1</a:t>
            </a:r>
            <a:r>
              <a:rPr lang="en-US" altLang="en-US" sz="2800"/>
              <a:t> → </a:t>
            </a:r>
            <a:r>
              <a:rPr lang="en-US" altLang="en-US" sz="2800" u="sng"/>
              <a:t>A</a:t>
            </a:r>
            <a:r>
              <a:rPr lang="en-US" altLang="en-US" sz="2800" u="sng" baseline="-25000"/>
              <a:t>2</a:t>
            </a:r>
            <a:r>
              <a:rPr lang="en-US" altLang="en-US" sz="2800"/>
              <a:t>A</a:t>
            </a:r>
            <a:r>
              <a:rPr lang="en-US" altLang="en-US" sz="2800" baseline="-25000"/>
              <a:t>3</a:t>
            </a:r>
            <a:r>
              <a:rPr lang="en-US" altLang="en-US" sz="2800"/>
              <a:t> | </a:t>
            </a:r>
            <a:r>
              <a:rPr lang="en-US" altLang="en-US" sz="2800" u="sng"/>
              <a:t>A</a:t>
            </a:r>
            <a:r>
              <a:rPr lang="en-US" altLang="en-US" sz="2800" u="sng" baseline="-25000"/>
              <a:t>4</a:t>
            </a:r>
            <a:r>
              <a:rPr lang="en-US" altLang="en-US" sz="2800"/>
              <a:t>A</a:t>
            </a:r>
            <a:r>
              <a:rPr lang="en-US" altLang="en-US" sz="2800" baseline="-25000"/>
              <a:t>4</a:t>
            </a:r>
          </a:p>
          <a:p>
            <a:pPr eaLnBrk="1" hangingPunct="1">
              <a:spcBef>
                <a:spcPct val="0"/>
              </a:spcBef>
              <a:buFontTx/>
              <a:buNone/>
            </a:pPr>
            <a:r>
              <a:rPr lang="en-US" altLang="en-US" sz="2800"/>
              <a:t>A</a:t>
            </a:r>
            <a:r>
              <a:rPr lang="en-US" altLang="en-US" sz="2800" baseline="-25000"/>
              <a:t>4</a:t>
            </a:r>
            <a:r>
              <a:rPr lang="en-US" altLang="en-US" sz="2800"/>
              <a:t> → bA</a:t>
            </a:r>
            <a:r>
              <a:rPr lang="en-US" altLang="en-US" sz="2800" baseline="-25000"/>
              <a:t>3</a:t>
            </a:r>
            <a:r>
              <a:rPr lang="en-US" altLang="en-US" sz="2800"/>
              <a:t>A</a:t>
            </a:r>
            <a:r>
              <a:rPr lang="en-US" altLang="en-US" sz="2800" baseline="-25000"/>
              <a:t>4</a:t>
            </a:r>
            <a:r>
              <a:rPr lang="en-US" altLang="en-US" sz="2800"/>
              <a:t> | b | bA</a:t>
            </a:r>
            <a:r>
              <a:rPr lang="en-US" altLang="en-US" sz="2800" baseline="-25000"/>
              <a:t>3</a:t>
            </a:r>
            <a:r>
              <a:rPr lang="en-US" altLang="en-US" sz="2800"/>
              <a:t>A</a:t>
            </a:r>
            <a:r>
              <a:rPr lang="en-US" altLang="en-US" sz="2800" baseline="-25000"/>
              <a:t>4</a:t>
            </a:r>
            <a:r>
              <a:rPr lang="en-US" altLang="en-US" sz="2800"/>
              <a:t>Z | bZ</a:t>
            </a:r>
          </a:p>
          <a:p>
            <a:pPr eaLnBrk="1" hangingPunct="1">
              <a:spcBef>
                <a:spcPct val="0"/>
              </a:spcBef>
              <a:buFontTx/>
              <a:buNone/>
            </a:pPr>
            <a:r>
              <a:rPr lang="en-US" altLang="en-US" sz="2800"/>
              <a:t>Z   → A</a:t>
            </a:r>
            <a:r>
              <a:rPr lang="en-US" altLang="en-US" sz="2800" baseline="-25000"/>
              <a:t>4</a:t>
            </a:r>
            <a:r>
              <a:rPr lang="en-US" altLang="en-US" sz="2800"/>
              <a:t>A</a:t>
            </a:r>
            <a:r>
              <a:rPr lang="en-US" altLang="en-US" sz="2800" baseline="-25000"/>
              <a:t>4 </a:t>
            </a:r>
            <a:r>
              <a:rPr lang="en-US" altLang="en-US" sz="2800"/>
              <a:t>| A</a:t>
            </a:r>
            <a:r>
              <a:rPr lang="en-US" altLang="en-US" sz="2800" baseline="-25000"/>
              <a:t>4</a:t>
            </a:r>
            <a:r>
              <a:rPr lang="en-US" altLang="en-US" sz="2800"/>
              <a:t>A</a:t>
            </a:r>
            <a:r>
              <a:rPr lang="en-US" altLang="en-US" sz="2800" baseline="-25000"/>
              <a:t>4 </a:t>
            </a:r>
            <a:r>
              <a:rPr lang="en-US" altLang="en-US" sz="2800"/>
              <a:t>Z</a:t>
            </a:r>
          </a:p>
          <a:p>
            <a:pPr eaLnBrk="1" hangingPunct="1">
              <a:spcBef>
                <a:spcPct val="0"/>
              </a:spcBef>
              <a:buFontTx/>
              <a:buNone/>
            </a:pPr>
            <a:r>
              <a:rPr lang="en-US" altLang="en-US" sz="2800"/>
              <a:t>A</a:t>
            </a:r>
            <a:r>
              <a:rPr lang="en-US" altLang="en-US" sz="2800" baseline="-25000"/>
              <a:t>2</a:t>
            </a:r>
            <a:r>
              <a:rPr lang="en-US" altLang="en-US" sz="2800"/>
              <a:t> → b</a:t>
            </a:r>
          </a:p>
          <a:p>
            <a:pPr eaLnBrk="1" hangingPunct="1">
              <a:spcBef>
                <a:spcPct val="0"/>
              </a:spcBef>
              <a:buFontTx/>
              <a:buNone/>
            </a:pPr>
            <a:r>
              <a:rPr lang="en-US" altLang="en-US" sz="2800"/>
              <a:t>A</a:t>
            </a:r>
            <a:r>
              <a:rPr lang="en-US" altLang="en-US" sz="2800" baseline="-25000"/>
              <a:t>3</a:t>
            </a:r>
            <a:r>
              <a:rPr lang="en-US" altLang="en-US" sz="2800"/>
              <a:t> → a</a:t>
            </a:r>
          </a:p>
        </p:txBody>
      </p:sp>
      <p:sp>
        <p:nvSpPr>
          <p:cNvPr id="15" name="Oval 14">
            <a:extLst>
              <a:ext uri="{FF2B5EF4-FFF2-40B4-BE49-F238E27FC236}">
                <a16:creationId xmlns:a16="http://schemas.microsoft.com/office/drawing/2014/main" id="{6C646CDB-D1CA-83F0-0693-795458AFD1A9}"/>
              </a:ext>
            </a:extLst>
          </p:cNvPr>
          <p:cNvSpPr/>
          <p:nvPr/>
        </p:nvSpPr>
        <p:spPr>
          <a:xfrm>
            <a:off x="4724400" y="2209800"/>
            <a:ext cx="11430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a:extLst>
              <a:ext uri="{FF2B5EF4-FFF2-40B4-BE49-F238E27FC236}">
                <a16:creationId xmlns:a16="http://schemas.microsoft.com/office/drawing/2014/main" id="{9FCBD552-A157-6921-4EDC-25EB56D09BD8}"/>
              </a:ext>
            </a:extLst>
          </p:cNvPr>
          <p:cNvSpPr>
            <a:spLocks noChangeArrowheads="1"/>
          </p:cNvSpPr>
          <p:nvPr/>
        </p:nvSpPr>
        <p:spPr bwMode="auto">
          <a:xfrm>
            <a:off x="1524000" y="51768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a:t>Z   → bA</a:t>
            </a:r>
            <a:r>
              <a:rPr lang="en-US" altLang="en-US" sz="2400" baseline="-25000"/>
              <a:t>3</a:t>
            </a:r>
            <a:r>
              <a:rPr lang="en-US" altLang="en-US" sz="2400"/>
              <a:t>A</a:t>
            </a:r>
            <a:r>
              <a:rPr lang="en-US" altLang="en-US" sz="2400" baseline="-25000"/>
              <a:t>4</a:t>
            </a:r>
            <a:r>
              <a:rPr lang="en-US" altLang="en-US" sz="2400"/>
              <a:t>A</a:t>
            </a:r>
            <a:r>
              <a:rPr lang="en-US" altLang="en-US" sz="2400" baseline="-25000"/>
              <a:t>4 </a:t>
            </a:r>
            <a:r>
              <a:rPr lang="en-US" altLang="en-US" sz="2400"/>
              <a:t>| bA</a:t>
            </a:r>
            <a:r>
              <a:rPr lang="en-US" altLang="en-US" sz="2400" baseline="-25000"/>
              <a:t>4 </a:t>
            </a:r>
            <a:r>
              <a:rPr lang="en-US" altLang="en-US" sz="2400"/>
              <a:t>| bA</a:t>
            </a:r>
            <a:r>
              <a:rPr lang="en-US" altLang="en-US" sz="2400" baseline="-25000"/>
              <a:t>3</a:t>
            </a:r>
            <a:r>
              <a:rPr lang="en-US" altLang="en-US" sz="2400"/>
              <a:t>A</a:t>
            </a:r>
            <a:r>
              <a:rPr lang="en-US" altLang="en-US" sz="2400" baseline="-25000"/>
              <a:t>4</a:t>
            </a:r>
            <a:r>
              <a:rPr lang="en-US" altLang="en-US" sz="2400"/>
              <a:t>ZA</a:t>
            </a:r>
            <a:r>
              <a:rPr lang="en-US" altLang="en-US" sz="2400" baseline="-25000"/>
              <a:t>4 </a:t>
            </a:r>
            <a:r>
              <a:rPr lang="en-US" altLang="en-US" sz="2400"/>
              <a:t>| bZA</a:t>
            </a:r>
            <a:r>
              <a:rPr lang="en-US" altLang="en-US" sz="2400" baseline="-25000"/>
              <a:t>4</a:t>
            </a:r>
            <a:r>
              <a:rPr lang="en-US" altLang="en-US" sz="2400"/>
              <a:t> | bA</a:t>
            </a:r>
            <a:r>
              <a:rPr lang="en-US" altLang="en-US" sz="2400" baseline="-25000"/>
              <a:t>3</a:t>
            </a:r>
            <a:r>
              <a:rPr lang="en-US" altLang="en-US" sz="2400"/>
              <a:t>A</a:t>
            </a:r>
            <a:r>
              <a:rPr lang="en-US" altLang="en-US" sz="2400" baseline="-25000"/>
              <a:t>4</a:t>
            </a:r>
            <a:r>
              <a:rPr lang="en-US" altLang="en-US" sz="2400"/>
              <a:t>A</a:t>
            </a:r>
            <a:r>
              <a:rPr lang="en-US" altLang="en-US" sz="2400" baseline="-25000"/>
              <a:t>4 </a:t>
            </a:r>
            <a:r>
              <a:rPr lang="en-US" altLang="en-US" sz="2400"/>
              <a:t>| bA</a:t>
            </a:r>
            <a:r>
              <a:rPr lang="en-US" altLang="en-US" sz="2400" baseline="-25000"/>
              <a:t>4 </a:t>
            </a:r>
            <a:r>
              <a:rPr lang="en-US" altLang="en-US" sz="2400"/>
              <a:t>| bA</a:t>
            </a:r>
            <a:r>
              <a:rPr lang="en-US" altLang="en-US" sz="2400" baseline="-25000"/>
              <a:t>3</a:t>
            </a:r>
            <a:r>
              <a:rPr lang="en-US" altLang="en-US" sz="2400"/>
              <a:t>A</a:t>
            </a:r>
            <a:r>
              <a:rPr lang="en-US" altLang="en-US" sz="2400" baseline="-25000"/>
              <a:t>4</a:t>
            </a:r>
            <a:r>
              <a:rPr lang="en-US" altLang="en-US" sz="2400"/>
              <a:t>ZA</a:t>
            </a:r>
            <a:r>
              <a:rPr lang="en-US" altLang="en-US" sz="2400" baseline="-25000"/>
              <a:t>4 </a:t>
            </a:r>
            <a:r>
              <a:rPr lang="en-US" altLang="en-US" sz="2400"/>
              <a:t>| bZA</a:t>
            </a:r>
            <a:r>
              <a:rPr lang="en-US" altLang="en-US" sz="2400" baseline="-25000"/>
              <a:t>4</a:t>
            </a:r>
            <a:r>
              <a:rPr lang="en-US" altLang="en-US" sz="2400"/>
              <a:t> </a:t>
            </a:r>
            <a:endParaRPr lang="en-US" altLang="en-US" sz="2800" baseline="-25000"/>
          </a:p>
        </p:txBody>
      </p:sp>
      <p:sp>
        <p:nvSpPr>
          <p:cNvPr id="25" name="Rectangle 24">
            <a:extLst>
              <a:ext uri="{FF2B5EF4-FFF2-40B4-BE49-F238E27FC236}">
                <a16:creationId xmlns:a16="http://schemas.microsoft.com/office/drawing/2014/main" id="{E7A2B6B9-05AC-CF8F-1C5A-095B9E512B30}"/>
              </a:ext>
            </a:extLst>
          </p:cNvPr>
          <p:cNvSpPr>
            <a:spLocks noChangeArrowheads="1"/>
          </p:cNvSpPr>
          <p:nvPr/>
        </p:nvSpPr>
        <p:spPr bwMode="auto">
          <a:xfrm>
            <a:off x="2895600" y="4572001"/>
            <a:ext cx="1327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t>A</a:t>
            </a:r>
            <a:r>
              <a:rPr lang="en-US" altLang="en-US" sz="2400" baseline="-25000"/>
              <a:t>1</a:t>
            </a:r>
            <a:r>
              <a:rPr lang="en-US" altLang="en-US" sz="2400"/>
              <a:t> → bA</a:t>
            </a:r>
            <a:r>
              <a:rPr lang="en-US" altLang="en-US" sz="2400" baseline="-25000"/>
              <a:t>3</a:t>
            </a:r>
          </a:p>
        </p:txBody>
      </p:sp>
      <p:sp>
        <p:nvSpPr>
          <p:cNvPr id="26" name="Rectangle 25">
            <a:extLst>
              <a:ext uri="{FF2B5EF4-FFF2-40B4-BE49-F238E27FC236}">
                <a16:creationId xmlns:a16="http://schemas.microsoft.com/office/drawing/2014/main" id="{5748406E-5D6D-C1CC-773A-34E4E4016859}"/>
              </a:ext>
            </a:extLst>
          </p:cNvPr>
          <p:cNvSpPr>
            <a:spLocks noChangeArrowheads="1"/>
          </p:cNvSpPr>
          <p:nvPr/>
        </p:nvSpPr>
        <p:spPr bwMode="auto">
          <a:xfrm>
            <a:off x="4114800" y="4572001"/>
            <a:ext cx="1403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t>| bA</a:t>
            </a:r>
            <a:r>
              <a:rPr lang="en-US" altLang="en-US" sz="2400" baseline="-25000"/>
              <a:t>3</a:t>
            </a:r>
            <a:r>
              <a:rPr lang="en-US" altLang="en-US" sz="2400"/>
              <a:t>A</a:t>
            </a:r>
            <a:r>
              <a:rPr lang="en-US" altLang="en-US" sz="2400" baseline="-25000"/>
              <a:t>4</a:t>
            </a:r>
            <a:r>
              <a:rPr lang="en-US" altLang="en-US" sz="2400"/>
              <a:t>A</a:t>
            </a:r>
            <a:r>
              <a:rPr lang="en-US" altLang="en-US" sz="2400" baseline="-25000"/>
              <a:t>4</a:t>
            </a:r>
            <a:endParaRPr lang="en-US" altLang="en-US" sz="2400"/>
          </a:p>
        </p:txBody>
      </p:sp>
      <p:sp>
        <p:nvSpPr>
          <p:cNvPr id="27" name="Rectangle 26">
            <a:extLst>
              <a:ext uri="{FF2B5EF4-FFF2-40B4-BE49-F238E27FC236}">
                <a16:creationId xmlns:a16="http://schemas.microsoft.com/office/drawing/2014/main" id="{376F9098-28EF-4D67-BCBD-15D187A7B90D}"/>
              </a:ext>
            </a:extLst>
          </p:cNvPr>
          <p:cNvSpPr>
            <a:spLocks noChangeArrowheads="1"/>
          </p:cNvSpPr>
          <p:nvPr/>
        </p:nvSpPr>
        <p:spPr bwMode="auto">
          <a:xfrm>
            <a:off x="5486400" y="4572001"/>
            <a:ext cx="83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t>| bA</a:t>
            </a:r>
            <a:r>
              <a:rPr lang="en-US" altLang="en-US" sz="2400" baseline="-25000"/>
              <a:t>4</a:t>
            </a:r>
            <a:endParaRPr lang="en-US" altLang="en-US" sz="2400"/>
          </a:p>
        </p:txBody>
      </p:sp>
      <p:sp>
        <p:nvSpPr>
          <p:cNvPr id="28" name="Rectangle 27">
            <a:extLst>
              <a:ext uri="{FF2B5EF4-FFF2-40B4-BE49-F238E27FC236}">
                <a16:creationId xmlns:a16="http://schemas.microsoft.com/office/drawing/2014/main" id="{D1C8637F-487B-9E32-EB73-DB670CBA3129}"/>
              </a:ext>
            </a:extLst>
          </p:cNvPr>
          <p:cNvSpPr>
            <a:spLocks noChangeArrowheads="1"/>
          </p:cNvSpPr>
          <p:nvPr/>
        </p:nvSpPr>
        <p:spPr bwMode="auto">
          <a:xfrm>
            <a:off x="6324601" y="4572001"/>
            <a:ext cx="1789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t>| bA</a:t>
            </a:r>
            <a:r>
              <a:rPr lang="en-US" altLang="en-US" sz="2400" baseline="-25000"/>
              <a:t>3</a:t>
            </a:r>
            <a:r>
              <a:rPr lang="en-US" altLang="en-US" sz="2400"/>
              <a:t>A</a:t>
            </a:r>
            <a:r>
              <a:rPr lang="en-US" altLang="en-US" sz="2400" baseline="-25000"/>
              <a:t>4</a:t>
            </a:r>
            <a:r>
              <a:rPr lang="en-US" altLang="en-US" sz="2400"/>
              <a:t>ZA</a:t>
            </a:r>
            <a:r>
              <a:rPr lang="en-US" altLang="en-US" sz="2400" baseline="-25000"/>
              <a:t>4</a:t>
            </a:r>
            <a:endParaRPr lang="en-US" altLang="en-US" sz="2400"/>
          </a:p>
        </p:txBody>
      </p:sp>
      <p:sp>
        <p:nvSpPr>
          <p:cNvPr id="29" name="Rectangle 28">
            <a:extLst>
              <a:ext uri="{FF2B5EF4-FFF2-40B4-BE49-F238E27FC236}">
                <a16:creationId xmlns:a16="http://schemas.microsoft.com/office/drawing/2014/main" id="{2920FDA9-C900-9E9F-D286-2E100854F1B6}"/>
              </a:ext>
            </a:extLst>
          </p:cNvPr>
          <p:cNvSpPr>
            <a:spLocks noChangeArrowheads="1"/>
          </p:cNvSpPr>
          <p:nvPr/>
        </p:nvSpPr>
        <p:spPr bwMode="auto">
          <a:xfrm>
            <a:off x="7772400" y="4572001"/>
            <a:ext cx="121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400"/>
              <a:t>| bZA</a:t>
            </a:r>
            <a:r>
              <a:rPr lang="en-US" altLang="en-US" sz="2400" baseline="-25000"/>
              <a:t>4</a:t>
            </a:r>
            <a:endParaRPr lang="en-US" altLang="en-US" sz="2400"/>
          </a:p>
        </p:txBody>
      </p:sp>
      <p:cxnSp>
        <p:nvCxnSpPr>
          <p:cNvPr id="17" name="Straight Arrow Connector 16">
            <a:extLst>
              <a:ext uri="{FF2B5EF4-FFF2-40B4-BE49-F238E27FC236}">
                <a16:creationId xmlns:a16="http://schemas.microsoft.com/office/drawing/2014/main" id="{A8147919-2B62-3FB8-E37B-6A73301C0977}"/>
              </a:ext>
            </a:extLst>
          </p:cNvPr>
          <p:cNvCxnSpPr/>
          <p:nvPr/>
        </p:nvCxnSpPr>
        <p:spPr>
          <a:xfrm rot="5400000">
            <a:off x="2286000" y="2895600"/>
            <a:ext cx="2514600" cy="838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2453C79-1BD4-A164-56B9-1C14F860D06B}"/>
              </a:ext>
            </a:extLst>
          </p:cNvPr>
          <p:cNvCxnSpPr>
            <a:stCxn id="77830" idx="1"/>
          </p:cNvCxnSpPr>
          <p:nvPr/>
        </p:nvCxnSpPr>
        <p:spPr>
          <a:xfrm rot="10800000" flipV="1">
            <a:off x="1828800" y="2874964"/>
            <a:ext cx="2133600" cy="23066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500"/>
                                        <p:tgtEl>
                                          <p:spTgt spid="2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fade">
                                      <p:cBhvr>
                                        <p:cTn id="12" dur="500"/>
                                        <p:tgtEl>
                                          <p:spTgt spid="26">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xEl>
                                              <p:pRg st="0" end="0"/>
                                            </p:txEl>
                                          </p:spTgt>
                                        </p:tgtEl>
                                        <p:attrNameLst>
                                          <p:attrName>style.visibility</p:attrName>
                                        </p:attrNameLst>
                                      </p:cBhvr>
                                      <p:to>
                                        <p:strVal val="visible"/>
                                      </p:to>
                                    </p:set>
                                    <p:animEffect transition="in" filter="fade">
                                      <p:cBhvr>
                                        <p:cTn id="20" dur="500"/>
                                        <p:tgtEl>
                                          <p:spTgt spid="27">
                                            <p:txEl>
                                              <p:pRg st="0" end="0"/>
                                            </p:txEl>
                                          </p:spTgt>
                                        </p:tgtEl>
                                      </p:cBhvr>
                                    </p:animEffect>
                                  </p:childTnLst>
                                </p:cTn>
                              </p:par>
                              <p:par>
                                <p:cTn id="21" presetID="0" presetClass="path" presetSubtype="0" accel="50000" decel="50000" fill="hold" grpId="1" nodeType="withEffect">
                                  <p:stCondLst>
                                    <p:cond delay="0"/>
                                  </p:stCondLst>
                                  <p:childTnLst>
                                    <p:animMotion origin="layout" path="M 0 0 L 0.08333 0 " pathEditMode="relative" ptsTypes="AA">
                                      <p:cBhvr>
                                        <p:cTn id="22" dur="500" fill="hold"/>
                                        <p:tgtEl>
                                          <p:spTgt spid="15"/>
                                        </p:tgtEl>
                                        <p:attrNameLst>
                                          <p:attrName>ppt_x</p:attrName>
                                          <p:attrName>ppt_y</p:attrName>
                                        </p:attrNameLst>
                                      </p:cBhvr>
                                    </p:animMotion>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fade">
                                      <p:cBhvr>
                                        <p:cTn id="27" dur="500"/>
                                        <p:tgtEl>
                                          <p:spTgt spid="28">
                                            <p:txEl>
                                              <p:pRg st="0" end="0"/>
                                            </p:txEl>
                                          </p:spTgt>
                                        </p:tgtEl>
                                      </p:cBhvr>
                                    </p:animEffect>
                                  </p:childTnLst>
                                </p:cTn>
                              </p:par>
                              <p:par>
                                <p:cTn id="28" presetID="0" presetClass="path" presetSubtype="0" accel="50000" decel="50000" fill="hold" grpId="2" nodeType="withEffect">
                                  <p:stCondLst>
                                    <p:cond delay="0"/>
                                  </p:stCondLst>
                                  <p:childTnLst>
                                    <p:animMotion origin="layout" path="M 0.07917 -3.64162E-6 L 0.1875 -3.64162E-6 " pathEditMode="relative" rAng="0" ptsTypes="AA">
                                      <p:cBhvr>
                                        <p:cTn id="29" dur="500" fill="hold"/>
                                        <p:tgtEl>
                                          <p:spTgt spid="15"/>
                                        </p:tgtEl>
                                        <p:attrNameLst>
                                          <p:attrName>ppt_x</p:attrName>
                                          <p:attrName>ppt_y</p:attrName>
                                        </p:attrNameLst>
                                      </p:cBhvr>
                                      <p:rCtr x="5400" y="0"/>
                                    </p:animMotion>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xEl>
                                              <p:pRg st="0" end="0"/>
                                            </p:txEl>
                                          </p:spTgt>
                                        </p:tgtEl>
                                        <p:attrNameLst>
                                          <p:attrName>style.visibility</p:attrName>
                                        </p:attrNameLst>
                                      </p:cBhvr>
                                      <p:to>
                                        <p:strVal val="visible"/>
                                      </p:to>
                                    </p:set>
                                    <p:animEffect transition="in" filter="fade">
                                      <p:cBhvr>
                                        <p:cTn id="34" dur="500"/>
                                        <p:tgtEl>
                                          <p:spTgt spid="29">
                                            <p:txEl>
                                              <p:pRg st="0" end="0"/>
                                            </p:txEl>
                                          </p:spTgt>
                                        </p:tgtEl>
                                      </p:cBhvr>
                                    </p:animEffect>
                                  </p:childTnLst>
                                </p:cTn>
                              </p:par>
                              <p:par>
                                <p:cTn id="35" presetID="0" presetClass="path" presetSubtype="0" accel="50000" decel="50000" fill="hold" grpId="3" nodeType="withEffect">
                                  <p:stCondLst>
                                    <p:cond delay="0"/>
                                  </p:stCondLst>
                                  <p:childTnLst>
                                    <p:animMotion origin="layout" path="M 0.1875 -3.64162E-6 L 0.30417 -3.64162E-6 " pathEditMode="relative" rAng="0" ptsTypes="AA">
                                      <p:cBhvr>
                                        <p:cTn id="36" dur="500" fill="hold"/>
                                        <p:tgtEl>
                                          <p:spTgt spid="15"/>
                                        </p:tgtEl>
                                        <p:attrNameLst>
                                          <p:attrName>ppt_x</p:attrName>
                                          <p:attrName>ppt_y</p:attrName>
                                        </p:attrNameLst>
                                      </p:cBhvr>
                                      <p:rCtr x="5800" y="0"/>
                                    </p:animMotion>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4">
                                            <p:txEl>
                                              <p:pRg st="0" end="0"/>
                                            </p:txEl>
                                          </p:spTgt>
                                        </p:tgtEl>
                                        <p:attrNameLst>
                                          <p:attrName>style.visibility</p:attrName>
                                        </p:attrNameLst>
                                      </p:cBhvr>
                                      <p:to>
                                        <p:strVal val="visible"/>
                                      </p:to>
                                    </p:set>
                                    <p:animEffect transition="in" filter="fade">
                                      <p:cBhvr>
                                        <p:cTn id="41"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5" grpId="3" animBg="1"/>
      <p:bldP spid="24" grpId="0" build="allAtOnce"/>
      <p:bldP spid="25" grpId="0" build="allAtOnce"/>
      <p:bldP spid="26" grpId="0" build="allAtOnce"/>
      <p:bldP spid="27" grpId="0" build="allAtOnce"/>
      <p:bldP spid="28" grpId="0" build="allAtOnce"/>
      <p:bldP spid="29"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44B718-7D1C-7793-0914-E16114A57B24}"/>
              </a:ext>
            </a:extLst>
          </p:cNvPr>
          <p:cNvSpPr/>
          <p:nvPr/>
        </p:nvSpPr>
        <p:spPr>
          <a:xfrm>
            <a:off x="152400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defRPr/>
            </a:pPr>
            <a:r>
              <a:rPr lang="en-US" sz="2800" dirty="0"/>
              <a:t>Greibach Normal Form</a:t>
            </a:r>
          </a:p>
        </p:txBody>
      </p:sp>
      <p:sp>
        <p:nvSpPr>
          <p:cNvPr id="79875" name="Slide Number Placeholder 12">
            <a:extLst>
              <a:ext uri="{FF2B5EF4-FFF2-40B4-BE49-F238E27FC236}">
                <a16:creationId xmlns:a16="http://schemas.microsoft.com/office/drawing/2014/main" id="{2936A19F-DCCC-0117-C0BC-87364E643C98}"/>
              </a:ext>
            </a:extLst>
          </p:cNvPr>
          <p:cNvSpPr>
            <a:spLocks noGrp="1"/>
          </p:cNvSpPr>
          <p:nvPr>
            <p:ph type="sldNum" sz="quarter" idx="12"/>
          </p:nvPr>
        </p:nvSpPr>
        <p:spPr bwMode="auto">
          <a:xfrm>
            <a:off x="8534400" y="6537326"/>
            <a:ext cx="2133600" cy="320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BC1BB89-5D2B-4FBC-9857-3785E2DC5E5C}" type="slidenum">
              <a:rPr lang="en-US" altLang="en-US" sz="1200">
                <a:solidFill>
                  <a:schemeClr val="bg1"/>
                </a:solidFill>
              </a:rPr>
              <a:pPr>
                <a:spcBef>
                  <a:spcPct val="0"/>
                </a:spcBef>
                <a:buFontTx/>
                <a:buNone/>
              </a:pPr>
              <a:t>26</a:t>
            </a:fld>
            <a:endParaRPr lang="en-US" altLang="en-US" sz="1200">
              <a:solidFill>
                <a:schemeClr val="bg1"/>
              </a:solidFill>
            </a:endParaRPr>
          </a:p>
        </p:txBody>
      </p:sp>
      <p:sp>
        <p:nvSpPr>
          <p:cNvPr id="41989" name="Date Placeholder 13">
            <a:extLst>
              <a:ext uri="{FF2B5EF4-FFF2-40B4-BE49-F238E27FC236}">
                <a16:creationId xmlns:a16="http://schemas.microsoft.com/office/drawing/2014/main" id="{AED3D127-22DB-66A5-1CF0-F4B18C369DA0}"/>
              </a:ext>
            </a:extLst>
          </p:cNvPr>
          <p:cNvSpPr>
            <a:spLocks noGrp="1"/>
          </p:cNvSpPr>
          <p:nvPr>
            <p:ph type="dt" sz="quarter" idx="10"/>
          </p:nvPr>
        </p:nvSpPr>
        <p:spPr bwMode="auto">
          <a:xfrm>
            <a:off x="1524000" y="6537326"/>
            <a:ext cx="2133600" cy="320675"/>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schemeClr val="bg1"/>
                </a:solidFill>
              </a:rPr>
              <a:t>May 27, 2009</a:t>
            </a:r>
          </a:p>
        </p:txBody>
      </p:sp>
      <p:sp>
        <p:nvSpPr>
          <p:cNvPr id="79877" name="TextBox 10">
            <a:extLst>
              <a:ext uri="{FF2B5EF4-FFF2-40B4-BE49-F238E27FC236}">
                <a16:creationId xmlns:a16="http://schemas.microsoft.com/office/drawing/2014/main" id="{51826D2B-9EB7-C5B4-2532-D0BBA6A72993}"/>
              </a:ext>
            </a:extLst>
          </p:cNvPr>
          <p:cNvSpPr txBox="1">
            <a:spLocks noChangeArrowheads="1"/>
          </p:cNvSpPr>
          <p:nvPr/>
        </p:nvSpPr>
        <p:spPr bwMode="auto">
          <a:xfrm>
            <a:off x="1905000" y="1219201"/>
            <a:ext cx="220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a:t>Example:</a:t>
            </a:r>
          </a:p>
        </p:txBody>
      </p:sp>
      <p:sp>
        <p:nvSpPr>
          <p:cNvPr id="79878" name="Rectangle 15">
            <a:extLst>
              <a:ext uri="{FF2B5EF4-FFF2-40B4-BE49-F238E27FC236}">
                <a16:creationId xmlns:a16="http://schemas.microsoft.com/office/drawing/2014/main" id="{020F1B03-F697-8E0C-9271-0F6D7F7BDB26}"/>
              </a:ext>
            </a:extLst>
          </p:cNvPr>
          <p:cNvSpPr>
            <a:spLocks noChangeArrowheads="1"/>
          </p:cNvSpPr>
          <p:nvPr/>
        </p:nvSpPr>
        <p:spPr bwMode="auto">
          <a:xfrm>
            <a:off x="2286000" y="2590800"/>
            <a:ext cx="7772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t>A</a:t>
            </a:r>
            <a:r>
              <a:rPr lang="en-US" altLang="en-US" sz="2000" baseline="-25000"/>
              <a:t>1</a:t>
            </a:r>
            <a:r>
              <a:rPr lang="en-US" altLang="en-US" sz="2000"/>
              <a:t> → bA</a:t>
            </a:r>
            <a:r>
              <a:rPr lang="en-US" altLang="en-US" sz="2000" baseline="-25000"/>
              <a:t>3 </a:t>
            </a:r>
            <a:r>
              <a:rPr lang="en-US" altLang="en-US" sz="2000"/>
              <a:t>|</a:t>
            </a:r>
            <a:r>
              <a:rPr lang="en-US" altLang="en-US" sz="2000" baseline="-25000"/>
              <a:t> </a:t>
            </a:r>
            <a:r>
              <a:rPr lang="en-US" altLang="en-US" sz="2000"/>
              <a:t>bA</a:t>
            </a:r>
            <a:r>
              <a:rPr lang="en-US" altLang="en-US" sz="2000" baseline="-25000"/>
              <a:t>3</a:t>
            </a:r>
            <a:r>
              <a:rPr lang="en-US" altLang="en-US" sz="2000"/>
              <a:t>A</a:t>
            </a:r>
            <a:r>
              <a:rPr lang="en-US" altLang="en-US" sz="2000" baseline="-25000"/>
              <a:t>4</a:t>
            </a:r>
            <a:r>
              <a:rPr lang="en-US" altLang="en-US" sz="2000"/>
              <a:t>A</a:t>
            </a:r>
            <a:r>
              <a:rPr lang="en-US" altLang="en-US" sz="2000" baseline="-25000"/>
              <a:t>4 </a:t>
            </a:r>
            <a:r>
              <a:rPr lang="en-US" altLang="en-US" sz="2000"/>
              <a:t>| bA</a:t>
            </a:r>
            <a:r>
              <a:rPr lang="en-US" altLang="en-US" sz="2000" baseline="-25000"/>
              <a:t>4 </a:t>
            </a:r>
            <a:r>
              <a:rPr lang="en-US" altLang="en-US" sz="2000"/>
              <a:t>| bA</a:t>
            </a:r>
            <a:r>
              <a:rPr lang="en-US" altLang="en-US" sz="2000" baseline="-25000"/>
              <a:t>3</a:t>
            </a:r>
            <a:r>
              <a:rPr lang="en-US" altLang="en-US" sz="2000"/>
              <a:t>A</a:t>
            </a:r>
            <a:r>
              <a:rPr lang="en-US" altLang="en-US" sz="2000" baseline="-25000"/>
              <a:t>4</a:t>
            </a:r>
            <a:r>
              <a:rPr lang="en-US" altLang="en-US" sz="2000"/>
              <a:t>ZA</a:t>
            </a:r>
            <a:r>
              <a:rPr lang="en-US" altLang="en-US" sz="2000" baseline="-25000"/>
              <a:t>4 </a:t>
            </a:r>
            <a:r>
              <a:rPr lang="en-US" altLang="en-US" sz="2000"/>
              <a:t>| bZA</a:t>
            </a:r>
            <a:r>
              <a:rPr lang="en-US" altLang="en-US" sz="2000" baseline="-25000"/>
              <a:t>4 </a:t>
            </a:r>
          </a:p>
          <a:p>
            <a:pPr eaLnBrk="1" hangingPunct="1">
              <a:spcBef>
                <a:spcPct val="0"/>
              </a:spcBef>
              <a:buFontTx/>
              <a:buNone/>
            </a:pPr>
            <a:r>
              <a:rPr lang="en-US" altLang="en-US" sz="2000"/>
              <a:t>A</a:t>
            </a:r>
            <a:r>
              <a:rPr lang="en-US" altLang="en-US" sz="2000" baseline="-25000"/>
              <a:t>4</a:t>
            </a:r>
            <a:r>
              <a:rPr lang="en-US" altLang="en-US" sz="2000"/>
              <a:t> → bA</a:t>
            </a:r>
            <a:r>
              <a:rPr lang="en-US" altLang="en-US" sz="2000" baseline="-25000"/>
              <a:t>3</a:t>
            </a:r>
            <a:r>
              <a:rPr lang="en-US" altLang="en-US" sz="2000"/>
              <a:t>A</a:t>
            </a:r>
            <a:r>
              <a:rPr lang="en-US" altLang="en-US" sz="2000" baseline="-25000"/>
              <a:t>4</a:t>
            </a:r>
            <a:r>
              <a:rPr lang="en-US" altLang="en-US" sz="2000"/>
              <a:t> | b | bA</a:t>
            </a:r>
            <a:r>
              <a:rPr lang="en-US" altLang="en-US" sz="2000" baseline="-25000"/>
              <a:t>3</a:t>
            </a:r>
            <a:r>
              <a:rPr lang="en-US" altLang="en-US" sz="2000"/>
              <a:t>A</a:t>
            </a:r>
            <a:r>
              <a:rPr lang="en-US" altLang="en-US" sz="2000" baseline="-25000"/>
              <a:t>4</a:t>
            </a:r>
            <a:r>
              <a:rPr lang="en-US" altLang="en-US" sz="2000"/>
              <a:t>Z | bZ</a:t>
            </a:r>
          </a:p>
          <a:p>
            <a:pPr eaLnBrk="1" hangingPunct="1">
              <a:spcBef>
                <a:spcPct val="0"/>
              </a:spcBef>
              <a:buFontTx/>
              <a:buNone/>
            </a:pPr>
            <a:r>
              <a:rPr lang="en-US" altLang="en-US" sz="2000"/>
              <a:t>Z   → bA</a:t>
            </a:r>
            <a:r>
              <a:rPr lang="en-US" altLang="en-US" sz="2000" baseline="-25000"/>
              <a:t>3</a:t>
            </a:r>
            <a:r>
              <a:rPr lang="en-US" altLang="en-US" sz="2000"/>
              <a:t>A</a:t>
            </a:r>
            <a:r>
              <a:rPr lang="en-US" altLang="en-US" sz="2000" baseline="-25000"/>
              <a:t>4</a:t>
            </a:r>
            <a:r>
              <a:rPr lang="en-US" altLang="en-US" sz="2000"/>
              <a:t>A</a:t>
            </a:r>
            <a:r>
              <a:rPr lang="en-US" altLang="en-US" sz="2000" baseline="-25000"/>
              <a:t>4 </a:t>
            </a:r>
            <a:r>
              <a:rPr lang="en-US" altLang="en-US" sz="2000"/>
              <a:t>| bA</a:t>
            </a:r>
            <a:r>
              <a:rPr lang="en-US" altLang="en-US" sz="2000" baseline="-25000"/>
              <a:t>4 </a:t>
            </a:r>
            <a:r>
              <a:rPr lang="en-US" altLang="en-US" sz="2000"/>
              <a:t>| bA</a:t>
            </a:r>
            <a:r>
              <a:rPr lang="en-US" altLang="en-US" sz="2000" baseline="-25000"/>
              <a:t>3</a:t>
            </a:r>
            <a:r>
              <a:rPr lang="en-US" altLang="en-US" sz="2000"/>
              <a:t>A</a:t>
            </a:r>
            <a:r>
              <a:rPr lang="en-US" altLang="en-US" sz="2000" baseline="-25000"/>
              <a:t>4</a:t>
            </a:r>
            <a:r>
              <a:rPr lang="en-US" altLang="en-US" sz="2000"/>
              <a:t>ZA</a:t>
            </a:r>
            <a:r>
              <a:rPr lang="en-US" altLang="en-US" sz="2000" baseline="-25000"/>
              <a:t>4 </a:t>
            </a:r>
            <a:r>
              <a:rPr lang="en-US" altLang="en-US" sz="2000"/>
              <a:t>| bZA</a:t>
            </a:r>
            <a:r>
              <a:rPr lang="en-US" altLang="en-US" sz="2000" baseline="-25000"/>
              <a:t>4</a:t>
            </a:r>
            <a:r>
              <a:rPr lang="en-US" altLang="en-US" sz="2000"/>
              <a:t> | bA</a:t>
            </a:r>
            <a:r>
              <a:rPr lang="en-US" altLang="en-US" sz="2000" baseline="-25000"/>
              <a:t>3</a:t>
            </a:r>
            <a:r>
              <a:rPr lang="en-US" altLang="en-US" sz="2000"/>
              <a:t>A</a:t>
            </a:r>
            <a:r>
              <a:rPr lang="en-US" altLang="en-US" sz="2000" baseline="-25000"/>
              <a:t>4</a:t>
            </a:r>
            <a:r>
              <a:rPr lang="en-US" altLang="en-US" sz="2000"/>
              <a:t>A</a:t>
            </a:r>
            <a:r>
              <a:rPr lang="en-US" altLang="en-US" sz="2000" baseline="-25000"/>
              <a:t>4 </a:t>
            </a:r>
            <a:r>
              <a:rPr lang="en-US" altLang="en-US" sz="2000"/>
              <a:t>| bA</a:t>
            </a:r>
            <a:r>
              <a:rPr lang="en-US" altLang="en-US" sz="2000" baseline="-25000"/>
              <a:t>4 </a:t>
            </a:r>
            <a:r>
              <a:rPr lang="en-US" altLang="en-US" sz="2000"/>
              <a:t>| bA</a:t>
            </a:r>
            <a:r>
              <a:rPr lang="en-US" altLang="en-US" sz="2000" baseline="-25000"/>
              <a:t>3</a:t>
            </a:r>
            <a:r>
              <a:rPr lang="en-US" altLang="en-US" sz="2000"/>
              <a:t>A</a:t>
            </a:r>
            <a:r>
              <a:rPr lang="en-US" altLang="en-US" sz="2000" baseline="-25000"/>
              <a:t>4</a:t>
            </a:r>
            <a:r>
              <a:rPr lang="en-US" altLang="en-US" sz="2000"/>
              <a:t>ZA</a:t>
            </a:r>
            <a:r>
              <a:rPr lang="en-US" altLang="en-US" sz="2000" baseline="-25000"/>
              <a:t>4 </a:t>
            </a:r>
            <a:r>
              <a:rPr lang="en-US" altLang="en-US" sz="2000"/>
              <a:t>| bZA</a:t>
            </a:r>
            <a:r>
              <a:rPr lang="en-US" altLang="en-US" sz="2000" baseline="-25000"/>
              <a:t>4</a:t>
            </a:r>
            <a:r>
              <a:rPr lang="en-US" altLang="en-US" sz="2000"/>
              <a:t> </a:t>
            </a:r>
            <a:endParaRPr lang="en-US" altLang="en-US" sz="2400" baseline="-25000"/>
          </a:p>
          <a:p>
            <a:pPr eaLnBrk="1" hangingPunct="1">
              <a:spcBef>
                <a:spcPct val="0"/>
              </a:spcBef>
              <a:buFontTx/>
              <a:buNone/>
            </a:pPr>
            <a:r>
              <a:rPr lang="en-US" altLang="en-US" sz="2000"/>
              <a:t>A</a:t>
            </a:r>
            <a:r>
              <a:rPr lang="en-US" altLang="en-US" sz="2000" baseline="-25000"/>
              <a:t>2</a:t>
            </a:r>
            <a:r>
              <a:rPr lang="en-US" altLang="en-US" sz="2000"/>
              <a:t> → b</a:t>
            </a:r>
          </a:p>
          <a:p>
            <a:pPr eaLnBrk="1" hangingPunct="1">
              <a:spcBef>
                <a:spcPct val="0"/>
              </a:spcBef>
              <a:buFontTx/>
              <a:buNone/>
            </a:pPr>
            <a:r>
              <a:rPr lang="en-US" altLang="en-US" sz="2000"/>
              <a:t>A</a:t>
            </a:r>
            <a:r>
              <a:rPr lang="en-US" altLang="en-US" sz="2000" baseline="-25000"/>
              <a:t>3</a:t>
            </a:r>
            <a:r>
              <a:rPr lang="en-US" altLang="en-US" sz="2000"/>
              <a:t> → a</a:t>
            </a:r>
          </a:p>
        </p:txBody>
      </p:sp>
      <p:sp>
        <p:nvSpPr>
          <p:cNvPr id="79879" name="TextBox 16">
            <a:extLst>
              <a:ext uri="{FF2B5EF4-FFF2-40B4-BE49-F238E27FC236}">
                <a16:creationId xmlns:a16="http://schemas.microsoft.com/office/drawing/2014/main" id="{EBFB2BE0-2D83-98B6-CA14-9A6D384BDABA}"/>
              </a:ext>
            </a:extLst>
          </p:cNvPr>
          <p:cNvSpPr txBox="1">
            <a:spLocks noChangeArrowheads="1"/>
          </p:cNvSpPr>
          <p:nvPr/>
        </p:nvSpPr>
        <p:spPr bwMode="auto">
          <a:xfrm>
            <a:off x="2895600" y="4505326"/>
            <a:ext cx="624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a:t>Grammar in Greibach Normal Form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5FAAAFF-A45C-4205-ACF7-62594538A678}"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sp>
        <p:nvSpPr>
          <p:cNvPr id="7" name="Title 1"/>
          <p:cNvSpPr txBox="1">
            <a:spLocks/>
          </p:cNvSpPr>
          <p:nvPr/>
        </p:nvSpPr>
        <p:spPr>
          <a:xfrm>
            <a:off x="3276600" y="52756"/>
            <a:ext cx="7391400" cy="6857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r>
              <a:rPr lang="en-US" sz="3200" b="1" dirty="0"/>
              <a:t>Pumping Lemma for CFL</a:t>
            </a:r>
            <a:endParaRPr lang="en-US" sz="3200" dirty="0"/>
          </a:p>
        </p:txBody>
      </p:sp>
      <p:sp>
        <p:nvSpPr>
          <p:cNvPr id="2" name="Rectangle 1"/>
          <p:cNvSpPr/>
          <p:nvPr/>
        </p:nvSpPr>
        <p:spPr>
          <a:xfrm>
            <a:off x="2247900" y="1371600"/>
            <a:ext cx="7886700" cy="3416320"/>
          </a:xfrm>
          <a:prstGeom prst="rect">
            <a:avLst/>
          </a:prstGeom>
        </p:spPr>
        <p:txBody>
          <a:bodyPr wrap="square">
            <a:spAutoFit/>
          </a:bodyPr>
          <a:lstStyle/>
          <a:p>
            <a:r>
              <a:rPr lang="en-US" dirty="0"/>
              <a:t>Pumping Lemma for Context-free Languages (CFL) Pumping Lemma for CFL states that for any Context Free Language L, it is possible to find two substrings that can be ‘pumped’ any number of times and still be in the same language. </a:t>
            </a:r>
          </a:p>
          <a:p>
            <a:endParaRPr lang="en-US" dirty="0"/>
          </a:p>
          <a:p>
            <a:r>
              <a:rPr lang="en-US" dirty="0"/>
              <a:t>For any language L, we break its strings into five parts and pump second and fourth substring. Pumping Lemma, here also, is used as a tool to prove that a language is not CFL. Because, if any one string does not satisfy its conditions, then the language is not CFL. Thus, if L is a CFL, there exists an integer n, such that for all x ∈ L with |x| ≥ n, there exists u, v, w, x, y ∈ Σ*, such that x = </a:t>
            </a:r>
            <a:r>
              <a:rPr lang="en-US" dirty="0" err="1"/>
              <a:t>uvwxy</a:t>
            </a:r>
            <a:r>
              <a:rPr lang="en-US" dirty="0"/>
              <a:t>, and (1) |</a:t>
            </a:r>
            <a:r>
              <a:rPr lang="en-US" dirty="0" err="1"/>
              <a:t>vwx</a:t>
            </a:r>
            <a:r>
              <a:rPr lang="en-US" dirty="0"/>
              <a:t>| ≤ n (2) |</a:t>
            </a:r>
            <a:r>
              <a:rPr lang="en-US" dirty="0" err="1"/>
              <a:t>vx</a:t>
            </a:r>
            <a:r>
              <a:rPr lang="en-US" dirty="0"/>
              <a:t>| ≥ 1 (3) for all i ≥ 0: </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uv</a:t>
            </a:r>
            <a:r>
              <a:rPr lang="en-US" sz="1800" baseline="30000" dirty="0" err="1">
                <a:effectLst/>
                <a:latin typeface="Cambria" panose="02040503050406030204" pitchFamily="18" charset="0"/>
                <a:ea typeface="MS Mincho" panose="02020609040205080304" pitchFamily="49" charset="-128"/>
                <a:cs typeface="Times New Roman" panose="02020603050405020304" pitchFamily="18" charset="0"/>
              </a:rPr>
              <a:t>i</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wx</a:t>
            </a:r>
            <a:r>
              <a:rPr lang="en-US" sz="1800" baseline="30000" dirty="0" err="1">
                <a:effectLst/>
                <a:latin typeface="Cambria" panose="02040503050406030204" pitchFamily="18" charset="0"/>
                <a:ea typeface="MS Mincho" panose="02020609040205080304" pitchFamily="49" charset="-128"/>
                <a:cs typeface="Times New Roman" panose="02020603050405020304" pitchFamily="18" charset="0"/>
              </a:rPr>
              <a:t>i</a:t>
            </a:r>
            <a:r>
              <a:rPr lang="en-US" sz="1800" dirty="0" err="1">
                <a:effectLst/>
                <a:latin typeface="Cambria" panose="02040503050406030204" pitchFamily="18" charset="0"/>
                <a:ea typeface="MS Mincho" panose="02020609040205080304" pitchFamily="49" charset="-128"/>
                <a:cs typeface="Times New Roman" panose="02020603050405020304" pitchFamily="18" charset="0"/>
              </a:rPr>
              <a:t>y</a:t>
            </a:r>
            <a:r>
              <a:rPr lang="en-US" dirty="0"/>
              <a:t> ∈ L </a:t>
            </a:r>
          </a:p>
          <a:p>
            <a:endParaRPr lang="en-US" dirty="0"/>
          </a:p>
          <a:p>
            <a:endParaRPr lang="en-US" dirty="0"/>
          </a:p>
        </p:txBody>
      </p:sp>
    </p:spTree>
    <p:extLst>
      <p:ext uri="{BB962C8B-B14F-4D97-AF65-F5344CB8AC3E}">
        <p14:creationId xmlns:p14="http://schemas.microsoft.com/office/powerpoint/2010/main" val="16518992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1143001"/>
            <a:ext cx="8229600" cy="4525963"/>
          </a:xfrm>
        </p:spPr>
        <p:txBody>
          <a:bodyPr>
            <a:normAutofit fontScale="92500" lnSpcReduction="20000"/>
          </a:bodyPr>
          <a:lstStyle/>
          <a:p>
            <a:r>
              <a:rPr lang="en-US" sz="2400" dirty="0"/>
              <a:t>For above example, 0n1n is CFL, as any string can be the result of pumping at two places, one for 0 and other for 1. </a:t>
            </a:r>
          </a:p>
          <a:p>
            <a:r>
              <a:rPr lang="en-US" sz="2400" dirty="0"/>
              <a:t>Let us prove, L012 = {0n1n2n | n ≥ 0} is not Context-free. </a:t>
            </a:r>
          </a:p>
          <a:p>
            <a:r>
              <a:rPr lang="en-US" sz="2400" dirty="0"/>
              <a:t>Let us assume that L is Context-free, then by Pumping Lemma, the above given rules follow. Now, let x ∈ L and |x| ≥ n. </a:t>
            </a:r>
          </a:p>
          <a:p>
            <a:r>
              <a:rPr lang="en-US" sz="2400" dirty="0"/>
              <a:t>So, by Pumping Lemma, there exists u, v, w, x, y such that (1) – (3) hold. We show that for all u, v, w, x, y (1) – (3) do not hold.   If (1) and (2) hold then x = 0n1n2n = </a:t>
            </a:r>
            <a:r>
              <a:rPr lang="en-US" sz="2400" dirty="0" err="1"/>
              <a:t>uvwxy</a:t>
            </a:r>
            <a:r>
              <a:rPr lang="en-US" sz="2400" dirty="0"/>
              <a:t> with |</a:t>
            </a:r>
            <a:r>
              <a:rPr lang="en-US" sz="2400" dirty="0" err="1"/>
              <a:t>vwx</a:t>
            </a:r>
            <a:r>
              <a:rPr lang="en-US" sz="2400" dirty="0"/>
              <a:t>| ≤ n and |</a:t>
            </a:r>
            <a:r>
              <a:rPr lang="en-US" sz="2400" dirty="0" err="1"/>
              <a:t>vx</a:t>
            </a:r>
            <a:r>
              <a:rPr lang="en-US" sz="2400" dirty="0"/>
              <a:t>| ≥ 1. (1) tells us that </a:t>
            </a:r>
            <a:r>
              <a:rPr lang="en-US" sz="2400" dirty="0" err="1"/>
              <a:t>vwx</a:t>
            </a:r>
            <a:r>
              <a:rPr lang="en-US" sz="2400" dirty="0"/>
              <a:t> does not contain both 0 and 2. Thus, either </a:t>
            </a:r>
            <a:r>
              <a:rPr lang="en-US" sz="2400" dirty="0" err="1"/>
              <a:t>vwx</a:t>
            </a:r>
            <a:r>
              <a:rPr lang="en-US" sz="2400" dirty="0"/>
              <a:t> has no 0’s, or </a:t>
            </a:r>
            <a:r>
              <a:rPr lang="en-US" sz="2400" dirty="0" err="1"/>
              <a:t>vwx</a:t>
            </a:r>
            <a:r>
              <a:rPr lang="en-US" sz="2400" dirty="0"/>
              <a:t> has no 2’s. Thus, we have two cases to consider. Suppose </a:t>
            </a:r>
            <a:r>
              <a:rPr lang="en-US" sz="2400" dirty="0" err="1"/>
              <a:t>vwx</a:t>
            </a:r>
            <a:r>
              <a:rPr lang="en-US" sz="2400" dirty="0"/>
              <a:t> has no 0’s. By (2), </a:t>
            </a:r>
            <a:r>
              <a:rPr lang="en-US" sz="2400" dirty="0" err="1"/>
              <a:t>vx</a:t>
            </a:r>
            <a:r>
              <a:rPr lang="en-US" sz="2400" dirty="0"/>
              <a:t> contains a 1 or a 2. Thus </a:t>
            </a:r>
            <a:r>
              <a:rPr lang="en-US" sz="2400" dirty="0" err="1"/>
              <a:t>uwy</a:t>
            </a:r>
            <a:r>
              <a:rPr lang="en-US" sz="2400" dirty="0"/>
              <a:t> has ‘n’ 0’s and </a:t>
            </a:r>
            <a:r>
              <a:rPr lang="en-US" sz="2400" dirty="0" err="1"/>
              <a:t>uwy</a:t>
            </a:r>
            <a:r>
              <a:rPr lang="en-US" sz="2400" dirty="0"/>
              <a:t> either has less than ‘n’ 1’s or has less than ‘n’ 2’s. But (3) tells us that </a:t>
            </a:r>
            <a:r>
              <a:rPr lang="en-US" sz="2400" dirty="0" err="1"/>
              <a:t>uwy</a:t>
            </a:r>
            <a:r>
              <a:rPr lang="en-US" sz="2400" dirty="0"/>
              <a:t> = uv0wx0y ∈ L. So, </a:t>
            </a:r>
            <a:r>
              <a:rPr lang="en-US" sz="2400" dirty="0" err="1"/>
              <a:t>uwy</a:t>
            </a:r>
            <a:r>
              <a:rPr lang="en-US" sz="2400" dirty="0"/>
              <a:t> has an equal number of 0’s, 1’s and 2’s gives us a contradiction. The case where </a:t>
            </a:r>
            <a:r>
              <a:rPr lang="en-US" sz="2400" dirty="0" err="1"/>
              <a:t>vwx</a:t>
            </a:r>
            <a:r>
              <a:rPr lang="en-US" sz="2400" dirty="0"/>
              <a:t> has no 2’s is similar and also gives us a contradiction. Thus L is not context-free. </a:t>
            </a:r>
          </a:p>
          <a:p>
            <a:endParaRPr lang="en-US" sz="2200" dirty="0"/>
          </a:p>
        </p:txBody>
      </p:sp>
      <p:sp>
        <p:nvSpPr>
          <p:cNvPr id="4" name="Date Placeholder 3"/>
          <p:cNvSpPr>
            <a:spLocks noGrp="1"/>
          </p:cNvSpPr>
          <p:nvPr>
            <p:ph type="dt" sz="half" idx="10"/>
          </p:nvPr>
        </p:nvSpPr>
        <p:spPr/>
        <p:txBody>
          <a:bodyPr/>
          <a:lstStyle/>
          <a:p>
            <a:fld id="{41F418B3-215B-45D3-856E-E4E461E9A63C}" type="datetime1">
              <a:rPr lang="en-US" smtClean="0"/>
              <a:t>10/27/2025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28</a:t>
            </a:fld>
            <a:endParaRPr lang="en-US"/>
          </a:p>
        </p:txBody>
      </p:sp>
      <p:sp>
        <p:nvSpPr>
          <p:cNvPr id="7" name="Title 1"/>
          <p:cNvSpPr txBox="1">
            <a:spLocks/>
          </p:cNvSpPr>
          <p:nvPr/>
        </p:nvSpPr>
        <p:spPr>
          <a:xfrm>
            <a:off x="3200400" y="2"/>
            <a:ext cx="7467600" cy="990599"/>
          </a:xfrm>
          <a:prstGeom prst="rect">
            <a:avLst/>
          </a:prstGeom>
          <a:solidFill>
            <a:srgbClr val="FF9999"/>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en-US" sz="3200" b="1" dirty="0"/>
              <a:t>Pumping Lemma for CFL</a:t>
            </a:r>
            <a:endParaRPr lang="en-US" sz="3200" dirty="0"/>
          </a:p>
          <a:p>
            <a:pPr lvl="0" algn="ctr"/>
            <a:r>
              <a:rPr lang="en-US" altLang="en-US" sz="3200" b="1" dirty="0"/>
              <a:t>(Continued)</a:t>
            </a:r>
            <a:endParaRPr lang="en-US" sz="3200" dirty="0"/>
          </a:p>
        </p:txBody>
      </p:sp>
    </p:spTree>
    <p:extLst>
      <p:ext uri="{BB962C8B-B14F-4D97-AF65-F5344CB8AC3E}">
        <p14:creationId xmlns:p14="http://schemas.microsoft.com/office/powerpoint/2010/main" val="1292319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TotalTime>
  <Words>2586</Words>
  <Application>Microsoft Office PowerPoint</Application>
  <PresentationFormat>Widescreen</PresentationFormat>
  <Paragraphs>365</Paragraphs>
  <Slides>28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Cambria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Rajnish Chaturvedi</dc:creator>
  <cp:lastModifiedBy>Rajnish</cp:lastModifiedBy>
  <cp:revision>4</cp:revision>
  <dcterms:created xsi:type="dcterms:W3CDTF">2025-07-25T08:40:40Z</dcterms:created>
  <dcterms:modified xsi:type="dcterms:W3CDTF">2025-10-27T08:48:15Z</dcterms:modified>
</cp:coreProperties>
</file>