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80" r:id="rId2"/>
    <p:sldId id="281" r:id="rId3"/>
    <p:sldId id="282" r:id="rId4"/>
    <p:sldId id="283" r:id="rId5"/>
    <p:sldId id="284" r:id="rId6"/>
    <p:sldId id="285" r:id="rId7"/>
    <p:sldId id="286" r:id="rId8"/>
    <p:sldId id="287" r:id="rId9"/>
    <p:sldId id="288" r:id="rId10"/>
    <p:sldId id="289" r:id="rId11"/>
    <p:sldId id="290" r:id="rId12"/>
    <p:sldId id="267" r:id="rId13"/>
    <p:sldId id="268" r:id="rId14"/>
    <p:sldId id="293" r:id="rId15"/>
    <p:sldId id="294" r:id="rId16"/>
    <p:sldId id="295" r:id="rId17"/>
    <p:sldId id="297" r:id="rId18"/>
    <p:sldId id="298" r:id="rId19"/>
    <p:sldId id="299" r:id="rId20"/>
    <p:sldId id="301" r:id="rId21"/>
    <p:sldId id="302" r:id="rId22"/>
    <p:sldId id="303" r:id="rId23"/>
    <p:sldId id="304" r:id="rId24"/>
    <p:sldId id="305" r:id="rId25"/>
    <p:sldId id="306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8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90516B-191B-403F-8844-532DEB7DCD85}" type="datetimeFigureOut">
              <a:rPr lang="en-IN" smtClean="0"/>
              <a:t>04-11-2025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9A57B7-678D-4B9B-A7E4-AA2DBB1B9DE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73912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>
            <a:extLst>
              <a:ext uri="{FF2B5EF4-FFF2-40B4-BE49-F238E27FC236}">
                <a16:creationId xmlns:a16="http://schemas.microsoft.com/office/drawing/2014/main" id="{D8ED9A10-CF8C-AE41-4200-C9E86FA270B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>
            <a:extLst>
              <a:ext uri="{FF2B5EF4-FFF2-40B4-BE49-F238E27FC236}">
                <a16:creationId xmlns:a16="http://schemas.microsoft.com/office/drawing/2014/main" id="{06C4991D-1700-7D37-8643-889302F4C63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a</a:t>
            </a:r>
          </a:p>
        </p:txBody>
      </p:sp>
      <p:sp>
        <p:nvSpPr>
          <p:cNvPr id="48132" name="Slide Number Placeholder 3">
            <a:extLst>
              <a:ext uri="{FF2B5EF4-FFF2-40B4-BE49-F238E27FC236}">
                <a16:creationId xmlns:a16="http://schemas.microsoft.com/office/drawing/2014/main" id="{0B3E2BC5-3AF6-8928-EBA7-408F4FA05A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3667791-9258-43E6-9A23-BD598C2AE233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5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>
            <a:extLst>
              <a:ext uri="{FF2B5EF4-FFF2-40B4-BE49-F238E27FC236}">
                <a16:creationId xmlns:a16="http://schemas.microsoft.com/office/drawing/2014/main" id="{3D803F13-C967-2CD4-8915-2095FB37C7E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>
            <a:extLst>
              <a:ext uri="{FF2B5EF4-FFF2-40B4-BE49-F238E27FC236}">
                <a16:creationId xmlns:a16="http://schemas.microsoft.com/office/drawing/2014/main" id="{8CA8275A-4FAA-5F04-226D-9D16A24F4AB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d</a:t>
            </a:r>
          </a:p>
        </p:txBody>
      </p:sp>
      <p:sp>
        <p:nvSpPr>
          <p:cNvPr id="50180" name="Slide Number Placeholder 3">
            <a:extLst>
              <a:ext uri="{FF2B5EF4-FFF2-40B4-BE49-F238E27FC236}">
                <a16:creationId xmlns:a16="http://schemas.microsoft.com/office/drawing/2014/main" id="{6CC4D3DD-438D-32F5-2473-E2A45E7112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E7FC40C-FF42-40DB-A6CF-E11BA961224F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6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>
            <a:extLst>
              <a:ext uri="{FF2B5EF4-FFF2-40B4-BE49-F238E27FC236}">
                <a16:creationId xmlns:a16="http://schemas.microsoft.com/office/drawing/2014/main" id="{645326AD-FAE9-AC28-805F-BD12B61571B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Notes Placeholder 2">
            <a:extLst>
              <a:ext uri="{FF2B5EF4-FFF2-40B4-BE49-F238E27FC236}">
                <a16:creationId xmlns:a16="http://schemas.microsoft.com/office/drawing/2014/main" id="{7E650938-66F6-7809-1B76-E1E1FDDE001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C</a:t>
            </a:r>
          </a:p>
        </p:txBody>
      </p:sp>
      <p:sp>
        <p:nvSpPr>
          <p:cNvPr id="52228" name="Slide Number Placeholder 3">
            <a:extLst>
              <a:ext uri="{FF2B5EF4-FFF2-40B4-BE49-F238E27FC236}">
                <a16:creationId xmlns:a16="http://schemas.microsoft.com/office/drawing/2014/main" id="{01DE4ADF-EE29-FD29-834C-212671B7D0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DF7E3CE-FBD2-4B16-B020-805E97AA5352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7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>
            <a:extLst>
              <a:ext uri="{FF2B5EF4-FFF2-40B4-BE49-F238E27FC236}">
                <a16:creationId xmlns:a16="http://schemas.microsoft.com/office/drawing/2014/main" id="{38E67341-6515-D4F7-5DF9-722ADC4616A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Notes Placeholder 2">
            <a:extLst>
              <a:ext uri="{FF2B5EF4-FFF2-40B4-BE49-F238E27FC236}">
                <a16:creationId xmlns:a16="http://schemas.microsoft.com/office/drawing/2014/main" id="{E7A046A6-B76E-6372-4A46-A3DEAD50418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b</a:t>
            </a:r>
          </a:p>
        </p:txBody>
      </p:sp>
      <p:sp>
        <p:nvSpPr>
          <p:cNvPr id="54276" name="Slide Number Placeholder 3">
            <a:extLst>
              <a:ext uri="{FF2B5EF4-FFF2-40B4-BE49-F238E27FC236}">
                <a16:creationId xmlns:a16="http://schemas.microsoft.com/office/drawing/2014/main" id="{149D56ED-2E8B-3CBA-3FEE-AA91F30EE7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B0019D2-1BE5-48BA-9CC7-8870461A4511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8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>
            <a:extLst>
              <a:ext uri="{FF2B5EF4-FFF2-40B4-BE49-F238E27FC236}">
                <a16:creationId xmlns:a16="http://schemas.microsoft.com/office/drawing/2014/main" id="{0964B7CA-DEAD-5E23-4DA4-EB4A765B3CE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>
            <a:extLst>
              <a:ext uri="{FF2B5EF4-FFF2-40B4-BE49-F238E27FC236}">
                <a16:creationId xmlns:a16="http://schemas.microsoft.com/office/drawing/2014/main" id="{EF895897-C684-A4BB-DF42-997AB681072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b</a:t>
            </a:r>
          </a:p>
        </p:txBody>
      </p:sp>
      <p:sp>
        <p:nvSpPr>
          <p:cNvPr id="56324" name="Slide Number Placeholder 3">
            <a:extLst>
              <a:ext uri="{FF2B5EF4-FFF2-40B4-BE49-F238E27FC236}">
                <a16:creationId xmlns:a16="http://schemas.microsoft.com/office/drawing/2014/main" id="{178E940C-AC54-7241-5987-4EDA13026E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1B200D6-A2C3-4670-8B75-B7A11AA4ED0D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9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>
            <a:extLst>
              <a:ext uri="{FF2B5EF4-FFF2-40B4-BE49-F238E27FC236}">
                <a16:creationId xmlns:a16="http://schemas.microsoft.com/office/drawing/2014/main" id="{D7B6DCFC-E144-219D-95F0-65394E18786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Notes Placeholder 2">
            <a:extLst>
              <a:ext uri="{FF2B5EF4-FFF2-40B4-BE49-F238E27FC236}">
                <a16:creationId xmlns:a16="http://schemas.microsoft.com/office/drawing/2014/main" id="{264D1D0C-9FA2-BAA3-2988-CF941BE9F90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A</a:t>
            </a:r>
          </a:p>
        </p:txBody>
      </p:sp>
      <p:sp>
        <p:nvSpPr>
          <p:cNvPr id="58372" name="Slide Number Placeholder 3">
            <a:extLst>
              <a:ext uri="{FF2B5EF4-FFF2-40B4-BE49-F238E27FC236}">
                <a16:creationId xmlns:a16="http://schemas.microsoft.com/office/drawing/2014/main" id="{CF0D7879-52C3-48D6-757B-DFA094AE7F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8781C1D-7808-4838-943A-AF9266886B40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10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>
            <a:extLst>
              <a:ext uri="{FF2B5EF4-FFF2-40B4-BE49-F238E27FC236}">
                <a16:creationId xmlns:a16="http://schemas.microsoft.com/office/drawing/2014/main" id="{954672B7-23C8-72E8-6B25-D87D9FBACCB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Notes Placeholder 2">
            <a:extLst>
              <a:ext uri="{FF2B5EF4-FFF2-40B4-BE49-F238E27FC236}">
                <a16:creationId xmlns:a16="http://schemas.microsoft.com/office/drawing/2014/main" id="{73B0D7FB-DB7D-A64F-8AEB-96CFF6027E3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c</a:t>
            </a:r>
          </a:p>
        </p:txBody>
      </p:sp>
      <p:sp>
        <p:nvSpPr>
          <p:cNvPr id="60420" name="Slide Number Placeholder 3">
            <a:extLst>
              <a:ext uri="{FF2B5EF4-FFF2-40B4-BE49-F238E27FC236}">
                <a16:creationId xmlns:a16="http://schemas.microsoft.com/office/drawing/2014/main" id="{5D445C37-CD0C-EF37-653E-1B8463AB78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38097AC-C8BA-49F8-B7A8-225D87C54717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11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>
            <a:extLst>
              <a:ext uri="{FF2B5EF4-FFF2-40B4-BE49-F238E27FC236}">
                <a16:creationId xmlns:a16="http://schemas.microsoft.com/office/drawing/2014/main" id="{5221699C-4966-ABCD-583B-3A6146A409A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Notes Placeholder 2">
            <a:extLst>
              <a:ext uri="{FF2B5EF4-FFF2-40B4-BE49-F238E27FC236}">
                <a16:creationId xmlns:a16="http://schemas.microsoft.com/office/drawing/2014/main" id="{F8E815A3-824E-D8C5-E1B3-110B3F96C18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d</a:t>
            </a:r>
          </a:p>
        </p:txBody>
      </p:sp>
      <p:sp>
        <p:nvSpPr>
          <p:cNvPr id="62468" name="Slide Number Placeholder 3">
            <a:extLst>
              <a:ext uri="{FF2B5EF4-FFF2-40B4-BE49-F238E27FC236}">
                <a16:creationId xmlns:a16="http://schemas.microsoft.com/office/drawing/2014/main" id="{79600A0A-F3E1-A3CA-C25B-5A0FA13170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5DC0DC7-F11D-442A-BFCB-CD6887D597BB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14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>
            <a:extLst>
              <a:ext uri="{FF2B5EF4-FFF2-40B4-BE49-F238E27FC236}">
                <a16:creationId xmlns:a16="http://schemas.microsoft.com/office/drawing/2014/main" id="{DD3AD9C2-BE18-787B-2456-EC7237B564A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>
            <a:extLst>
              <a:ext uri="{FF2B5EF4-FFF2-40B4-BE49-F238E27FC236}">
                <a16:creationId xmlns:a16="http://schemas.microsoft.com/office/drawing/2014/main" id="{EEDBC010-0025-4040-E390-1C739054A09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c</a:t>
            </a:r>
          </a:p>
        </p:txBody>
      </p:sp>
      <p:sp>
        <p:nvSpPr>
          <p:cNvPr id="64516" name="Slide Number Placeholder 3">
            <a:extLst>
              <a:ext uri="{FF2B5EF4-FFF2-40B4-BE49-F238E27FC236}">
                <a16:creationId xmlns:a16="http://schemas.microsoft.com/office/drawing/2014/main" id="{EA6EC062-8562-9519-0627-9D585416B7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61037FA-D8DE-43F5-A2BF-5CFDED23D9D8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15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>
            <a:extLst>
              <a:ext uri="{FF2B5EF4-FFF2-40B4-BE49-F238E27FC236}">
                <a16:creationId xmlns:a16="http://schemas.microsoft.com/office/drawing/2014/main" id="{E813A79B-8FAF-BC7C-AABC-9FE35D9D93A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Notes Placeholder 2">
            <a:extLst>
              <a:ext uri="{FF2B5EF4-FFF2-40B4-BE49-F238E27FC236}">
                <a16:creationId xmlns:a16="http://schemas.microsoft.com/office/drawing/2014/main" id="{6783AFC3-8078-86C0-4FB9-6369342A76B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a</a:t>
            </a:r>
          </a:p>
        </p:txBody>
      </p:sp>
      <p:sp>
        <p:nvSpPr>
          <p:cNvPr id="66564" name="Slide Number Placeholder 3">
            <a:extLst>
              <a:ext uri="{FF2B5EF4-FFF2-40B4-BE49-F238E27FC236}">
                <a16:creationId xmlns:a16="http://schemas.microsoft.com/office/drawing/2014/main" id="{963E94D1-7C93-F8C4-66CE-E5B8C8073E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B3BA0E1-523B-4231-96B9-20F147559BD0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16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>
            <a:extLst>
              <a:ext uri="{FF2B5EF4-FFF2-40B4-BE49-F238E27FC236}">
                <a16:creationId xmlns:a16="http://schemas.microsoft.com/office/drawing/2014/main" id="{35178BFC-3A0D-CA44-5A0B-D15400FC156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Notes Placeholder 2">
            <a:extLst>
              <a:ext uri="{FF2B5EF4-FFF2-40B4-BE49-F238E27FC236}">
                <a16:creationId xmlns:a16="http://schemas.microsoft.com/office/drawing/2014/main" id="{1DE2A2F2-0619-86F8-F46E-C68A693880B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B</a:t>
            </a:r>
          </a:p>
        </p:txBody>
      </p:sp>
      <p:sp>
        <p:nvSpPr>
          <p:cNvPr id="68612" name="Slide Number Placeholder 3">
            <a:extLst>
              <a:ext uri="{FF2B5EF4-FFF2-40B4-BE49-F238E27FC236}">
                <a16:creationId xmlns:a16="http://schemas.microsoft.com/office/drawing/2014/main" id="{6F819A58-8664-7E88-FE41-4727D45B45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E01D174-DDB4-4966-8401-1F765342B79C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17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>
            <a:extLst>
              <a:ext uri="{FF2B5EF4-FFF2-40B4-BE49-F238E27FC236}">
                <a16:creationId xmlns:a16="http://schemas.microsoft.com/office/drawing/2014/main" id="{125B4411-25CB-8E34-33F2-19705620838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Notes Placeholder 2">
            <a:extLst>
              <a:ext uri="{FF2B5EF4-FFF2-40B4-BE49-F238E27FC236}">
                <a16:creationId xmlns:a16="http://schemas.microsoft.com/office/drawing/2014/main" id="{0C619A63-A6D6-92C0-D45A-BB2B728B5C3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A</a:t>
            </a:r>
          </a:p>
        </p:txBody>
      </p:sp>
      <p:sp>
        <p:nvSpPr>
          <p:cNvPr id="70660" name="Slide Number Placeholder 3">
            <a:extLst>
              <a:ext uri="{FF2B5EF4-FFF2-40B4-BE49-F238E27FC236}">
                <a16:creationId xmlns:a16="http://schemas.microsoft.com/office/drawing/2014/main" id="{383B30D6-934B-218F-15BF-FCE287BCA4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D812BF1-9606-4C9D-A135-6E9087FF22D9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18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>
            <a:extLst>
              <a:ext uri="{FF2B5EF4-FFF2-40B4-BE49-F238E27FC236}">
                <a16:creationId xmlns:a16="http://schemas.microsoft.com/office/drawing/2014/main" id="{EC0ECA5A-6E34-06D7-8D6D-321EA93624A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Notes Placeholder 2">
            <a:extLst>
              <a:ext uri="{FF2B5EF4-FFF2-40B4-BE49-F238E27FC236}">
                <a16:creationId xmlns:a16="http://schemas.microsoft.com/office/drawing/2014/main" id="{912506D0-D4BA-F890-0084-07C6E53E074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D</a:t>
            </a:r>
          </a:p>
        </p:txBody>
      </p:sp>
      <p:sp>
        <p:nvSpPr>
          <p:cNvPr id="72708" name="Slide Number Placeholder 3">
            <a:extLst>
              <a:ext uri="{FF2B5EF4-FFF2-40B4-BE49-F238E27FC236}">
                <a16:creationId xmlns:a16="http://schemas.microsoft.com/office/drawing/2014/main" id="{AC107439-5655-7E8B-BC4C-A4861EA56F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D9F05D7-F2F4-45C2-872E-2A7CCED18F9F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19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>
            <a:extLst>
              <a:ext uri="{FF2B5EF4-FFF2-40B4-BE49-F238E27FC236}">
                <a16:creationId xmlns:a16="http://schemas.microsoft.com/office/drawing/2014/main" id="{A6EA195E-B6EC-81BC-979B-C9FF54F5D51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Notes Placeholder 2">
            <a:extLst>
              <a:ext uri="{FF2B5EF4-FFF2-40B4-BE49-F238E27FC236}">
                <a16:creationId xmlns:a16="http://schemas.microsoft.com/office/drawing/2014/main" id="{3FC3CC28-C728-B67A-5DFB-C99795DC158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C</a:t>
            </a:r>
          </a:p>
        </p:txBody>
      </p:sp>
      <p:sp>
        <p:nvSpPr>
          <p:cNvPr id="74756" name="Slide Number Placeholder 3">
            <a:extLst>
              <a:ext uri="{FF2B5EF4-FFF2-40B4-BE49-F238E27FC236}">
                <a16:creationId xmlns:a16="http://schemas.microsoft.com/office/drawing/2014/main" id="{E1AF9A40-517A-7E9F-5A3E-FFF4878E1E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A2E8841-B857-4FAC-9F0B-ED8E9E25FE7B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20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>
            <a:extLst>
              <a:ext uri="{FF2B5EF4-FFF2-40B4-BE49-F238E27FC236}">
                <a16:creationId xmlns:a16="http://schemas.microsoft.com/office/drawing/2014/main" id="{35B19602-EA35-2887-6378-50ECF001C41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Notes Placeholder 2">
            <a:extLst>
              <a:ext uri="{FF2B5EF4-FFF2-40B4-BE49-F238E27FC236}">
                <a16:creationId xmlns:a16="http://schemas.microsoft.com/office/drawing/2014/main" id="{97AFB76E-F6B5-510F-FC4F-0883909A2BD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A</a:t>
            </a:r>
          </a:p>
        </p:txBody>
      </p:sp>
      <p:sp>
        <p:nvSpPr>
          <p:cNvPr id="76804" name="Slide Number Placeholder 3">
            <a:extLst>
              <a:ext uri="{FF2B5EF4-FFF2-40B4-BE49-F238E27FC236}">
                <a16:creationId xmlns:a16="http://schemas.microsoft.com/office/drawing/2014/main" id="{21E814E0-D3E7-2498-3D28-46D07F7CAB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4CF5AD9-8F97-4EF2-A15A-3B27020ABB3A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21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>
            <a:extLst>
              <a:ext uri="{FF2B5EF4-FFF2-40B4-BE49-F238E27FC236}">
                <a16:creationId xmlns:a16="http://schemas.microsoft.com/office/drawing/2014/main" id="{F98C1EE8-052F-C94A-290B-FD4ECE32FF7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Notes Placeholder 2">
            <a:extLst>
              <a:ext uri="{FF2B5EF4-FFF2-40B4-BE49-F238E27FC236}">
                <a16:creationId xmlns:a16="http://schemas.microsoft.com/office/drawing/2014/main" id="{E2CE7DA5-2B88-494E-DF3E-29987A30579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C,D</a:t>
            </a:r>
          </a:p>
        </p:txBody>
      </p:sp>
      <p:sp>
        <p:nvSpPr>
          <p:cNvPr id="78852" name="Slide Number Placeholder 3">
            <a:extLst>
              <a:ext uri="{FF2B5EF4-FFF2-40B4-BE49-F238E27FC236}">
                <a16:creationId xmlns:a16="http://schemas.microsoft.com/office/drawing/2014/main" id="{6F73C1E7-FBBE-966A-D258-681A0E2792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386395A-B839-4102-9823-6B99E81C036C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22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>
            <a:extLst>
              <a:ext uri="{FF2B5EF4-FFF2-40B4-BE49-F238E27FC236}">
                <a16:creationId xmlns:a16="http://schemas.microsoft.com/office/drawing/2014/main" id="{248C1947-B695-5587-9847-9F8F69072F0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Notes Placeholder 2">
            <a:extLst>
              <a:ext uri="{FF2B5EF4-FFF2-40B4-BE49-F238E27FC236}">
                <a16:creationId xmlns:a16="http://schemas.microsoft.com/office/drawing/2014/main" id="{DE6E6AF6-1E04-9259-CAC8-A4079630A56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C</a:t>
            </a:r>
          </a:p>
        </p:txBody>
      </p:sp>
      <p:sp>
        <p:nvSpPr>
          <p:cNvPr id="80900" name="Slide Number Placeholder 3">
            <a:extLst>
              <a:ext uri="{FF2B5EF4-FFF2-40B4-BE49-F238E27FC236}">
                <a16:creationId xmlns:a16="http://schemas.microsoft.com/office/drawing/2014/main" id="{AFA9D749-7C70-2D27-873D-E7FA3EB52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91A80F1-5252-439B-9507-B6D0D4ACA9EF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23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>
            <a:extLst>
              <a:ext uri="{FF2B5EF4-FFF2-40B4-BE49-F238E27FC236}">
                <a16:creationId xmlns:a16="http://schemas.microsoft.com/office/drawing/2014/main" id="{F12B3E4F-4188-0439-FF58-9BB0FDFF551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Notes Placeholder 2">
            <a:extLst>
              <a:ext uri="{FF2B5EF4-FFF2-40B4-BE49-F238E27FC236}">
                <a16:creationId xmlns:a16="http://schemas.microsoft.com/office/drawing/2014/main" id="{DF6D8AD1-5180-B515-55D7-7EE91D950BC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d</a:t>
            </a:r>
          </a:p>
        </p:txBody>
      </p:sp>
      <p:sp>
        <p:nvSpPr>
          <p:cNvPr id="82948" name="Slide Number Placeholder 3">
            <a:extLst>
              <a:ext uri="{FF2B5EF4-FFF2-40B4-BE49-F238E27FC236}">
                <a16:creationId xmlns:a16="http://schemas.microsoft.com/office/drawing/2014/main" id="{51F88218-9D6A-3962-4ADD-EBBE8BB807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8C87B4C-6806-4C94-BC8F-5916E9C16BC1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24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>
            <a:extLst>
              <a:ext uri="{FF2B5EF4-FFF2-40B4-BE49-F238E27FC236}">
                <a16:creationId xmlns:a16="http://schemas.microsoft.com/office/drawing/2014/main" id="{0260460B-94EC-9909-810A-8C447713C39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Notes Placeholder 2">
            <a:extLst>
              <a:ext uri="{FF2B5EF4-FFF2-40B4-BE49-F238E27FC236}">
                <a16:creationId xmlns:a16="http://schemas.microsoft.com/office/drawing/2014/main" id="{90820902-7338-1008-A68C-D8F39E84AE6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d</a:t>
            </a:r>
          </a:p>
        </p:txBody>
      </p:sp>
      <p:sp>
        <p:nvSpPr>
          <p:cNvPr id="84996" name="Slide Number Placeholder 3">
            <a:extLst>
              <a:ext uri="{FF2B5EF4-FFF2-40B4-BE49-F238E27FC236}">
                <a16:creationId xmlns:a16="http://schemas.microsoft.com/office/drawing/2014/main" id="{ACA960A8-2BCA-F407-4CB5-F55FF1F80D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074C885-D607-4932-A6A5-9BD5B409C297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25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13489-124C-42D3-48EB-2094D203BD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8F29B2-FBD8-69CD-CF8B-FAB8114A8A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EA631C-4520-9FFC-D59A-F724B6C25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B717B-CBB5-421A-84CB-B34A89B12461}" type="datetimeFigureOut">
              <a:rPr lang="en-IN" smtClean="0"/>
              <a:t>04-11-2025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0E02ED-81A0-0727-2858-46573786E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B83752-EAA0-823C-BF9C-841F965D2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AAB4A-E209-437A-960B-42FC7748F6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27666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1E31C-BE42-2AEC-7B29-44785E180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FD3014-BD9B-B863-2D3D-CD8625BAF8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09ABCE-D64C-0028-70DE-D1DD2ACDE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B717B-CBB5-421A-84CB-B34A89B12461}" type="datetimeFigureOut">
              <a:rPr lang="en-IN" smtClean="0"/>
              <a:t>04-11-2025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DFB44D-E7E6-C7A5-224C-DC92DDFD6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338E98-A414-E920-D0A1-47E78425D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AAB4A-E209-437A-960B-42FC7748F6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7726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84809-B45B-4AB8-43A1-1388F2896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F73F41-9D35-2F90-3299-0B2A2E1E86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4BC735-D6FB-8B03-C314-1E07D2B9B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B717B-CBB5-421A-84CB-B34A89B12461}" type="datetimeFigureOut">
              <a:rPr lang="en-IN" smtClean="0"/>
              <a:t>04-11-2025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0727B4-71D4-1D0D-5AD0-AED47DC70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A3ED0C-E0E0-D507-E3BA-ED456935D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AAB4A-E209-437A-960B-42FC7748F6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17948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FA9DE-434C-3F67-C3F7-E06FADA45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6902FF-C145-31A9-B5F3-E5601310B5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7C7187-32D9-FB0B-E5D2-C4D075777A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7248C7-E3F2-B199-F8EB-262558C18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B717B-CBB5-421A-84CB-B34A89B12461}" type="datetimeFigureOut">
              <a:rPr lang="en-IN" smtClean="0"/>
              <a:t>04-11-2025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BCBDCE-A556-444F-C99E-31A536DCC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532250-DF26-5482-78DD-71B1E55F7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AAB4A-E209-437A-960B-42FC7748F6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3192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78E97-24BD-72D9-79E0-07901863F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F37A41-2FF1-7DB2-BF36-452FDAB9D8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7C0CD8-4A9C-970C-D88C-01365E664D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2CA575-905D-F6B0-DFE6-EAAA79FC33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4F3FF8-12D3-DD8F-1F07-657A91AF44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66E1EC1-3B3B-C1D4-0F01-AA2C527AE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B717B-CBB5-421A-84CB-B34A89B12461}" type="datetimeFigureOut">
              <a:rPr lang="en-IN" smtClean="0"/>
              <a:t>04-11-2025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31DBD8-7948-0545-6D65-D7469378F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5E812F-BE66-3F36-DE90-90CC3D937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AAB4A-E209-437A-960B-42FC7748F6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02352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F0EFA-535A-3FFD-EE7B-4150995F3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A14515-A00D-6917-0CD7-57C660872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B717B-CBB5-421A-84CB-B34A89B12461}" type="datetimeFigureOut">
              <a:rPr lang="en-IN" smtClean="0"/>
              <a:t>04-11-2025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01E7CD-6D52-266F-DA1E-3997FB8CB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95CA95-3FAB-E425-6157-B11A77E04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AAB4A-E209-437A-960B-42FC7748F6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59448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6B40E9-AF25-EA70-E4F8-53680C008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B717B-CBB5-421A-84CB-B34A89B12461}" type="datetimeFigureOut">
              <a:rPr lang="en-IN" smtClean="0"/>
              <a:t>04-11-2025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B693B3-130F-64C9-79C7-24A29C234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AC704E-F8C0-EA3E-B526-EE19DFB32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AAB4A-E209-437A-960B-42FC7748F6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42204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93E7B-4C83-9C55-F3F3-D17F763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EFD5BC-5689-ACC2-F8C0-DB427B03C0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26A19B-76B1-DD7E-07D8-8218D599B1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9B9AF5-F09F-C288-EB0F-ADEFBAC88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B717B-CBB5-421A-84CB-B34A89B12461}" type="datetimeFigureOut">
              <a:rPr lang="en-IN" smtClean="0"/>
              <a:t>04-11-2025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F48733-5458-CDA6-93D7-58FB59F84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61F0E8-77B9-FBE5-2C52-FDFE2E039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AAB4A-E209-437A-960B-42FC7748F6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5840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C8111-B4AB-0247-FBA9-0257824E8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6B5A40-079B-A623-D0EF-8C962804FA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34DF9E-3E31-63ED-F09B-8088FEF9DD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15E861-43AC-CBC2-240F-999DA6B8C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B717B-CBB5-421A-84CB-B34A89B12461}" type="datetimeFigureOut">
              <a:rPr lang="en-IN" smtClean="0"/>
              <a:t>04-11-2025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E46073-4BE2-0190-CF2E-D7E1D64FA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4BB8AC-C6BD-2FC5-D9DB-FF46D3BC8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AAB4A-E209-437A-960B-42FC7748F6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70701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90EF3-0E90-FD46-814F-CAF76DC66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C0B0C3-0D73-16A7-DC90-0D59A11FD2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55E7B1-880B-7813-6850-C1C011B46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B717B-CBB5-421A-84CB-B34A89B12461}" type="datetimeFigureOut">
              <a:rPr lang="en-IN" smtClean="0"/>
              <a:t>04-11-2025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D37DE5-5777-E1BA-9904-9EB3CB8FC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35357E-FC8D-A3B9-5839-BF6BB2809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AAB4A-E209-437A-960B-42FC7748F6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16162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A4F686-11F6-DD7A-6D24-BB269195B9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E6FE02-03DB-6CF8-B73F-D62B472EF6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7E03B6-7854-5326-35AC-B30A976D4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B717B-CBB5-421A-84CB-B34A89B12461}" type="datetimeFigureOut">
              <a:rPr lang="en-IN" smtClean="0"/>
              <a:t>04-11-2025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853754-841E-093E-BFB7-CCF789F16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CB8C36-8710-94FA-041C-A3797FF5F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AAB4A-E209-437A-960B-42FC7748F6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92836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721" y="249551"/>
            <a:ext cx="10972800" cy="1143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25B6D-C340-46EB-8468-60040E058761}" type="datetime1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Chitvan Agrawal          BCSE0404     TAFL   Unit Number: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09600" y="249238"/>
            <a:ext cx="1828800" cy="969962"/>
          </a:xfrm>
        </p:spPr>
        <p:txBody>
          <a:bodyPr/>
          <a:lstStyle/>
          <a:p>
            <a:endParaRPr lang="en-US"/>
          </a:p>
        </p:txBody>
      </p:sp>
      <p:pic>
        <p:nvPicPr>
          <p:cNvPr id="9" name="Picture 15" descr="A black and red logo&#10;&#10;Description automatically generated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448" y="5835"/>
            <a:ext cx="1846553" cy="846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0984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721" y="249551"/>
            <a:ext cx="10972800" cy="1143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25B6D-C340-46EB-8468-60040E058761}" type="datetime1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Chitvan Agrawal          BCSE0404     TAFL   Unit Number: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09600" y="249238"/>
            <a:ext cx="1828800" cy="969962"/>
          </a:xfrm>
        </p:spPr>
        <p:txBody>
          <a:bodyPr/>
          <a:lstStyle/>
          <a:p>
            <a:endParaRPr lang="en-US"/>
          </a:p>
        </p:txBody>
      </p:sp>
      <p:pic>
        <p:nvPicPr>
          <p:cNvPr id="9" name="Picture 15" descr="A black and red logo&#10;&#10;Description automatically generated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448" y="5835"/>
            <a:ext cx="1846553" cy="846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0117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752F85B-03EA-6E49-5222-855E33D35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BDB573-507E-F068-88BE-7C6CDA93D5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8FA02B-281D-B3F5-BD90-33F775811A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8B717B-CBB5-421A-84CB-B34A89B12461}" type="datetimeFigureOut">
              <a:rPr lang="en-IN" smtClean="0"/>
              <a:t>04-11-2025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AE3051-8211-8D30-2EC8-DE15C6141E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820CE6-DCB5-17E0-D1EF-68D2D7D595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BAAB4A-E209-437A-960B-42FC7748F6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08160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>
            <a:extLst>
              <a:ext uri="{FF2B5EF4-FFF2-40B4-BE49-F238E27FC236}">
                <a16:creationId xmlns:a16="http://schemas.microsoft.com/office/drawing/2014/main" id="{9DD5530A-AAAE-83C9-67BD-130B05D26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en-US" b="1">
                <a:solidFill>
                  <a:srgbClr val="FF0000"/>
                </a:solidFill>
              </a:rPr>
              <a:t>Type - 1 Grammar</a:t>
            </a:r>
          </a:p>
        </p:txBody>
      </p:sp>
      <p:sp>
        <p:nvSpPr>
          <p:cNvPr id="32771" name="Content Placeholder 2">
            <a:extLst>
              <a:ext uri="{FF2B5EF4-FFF2-40B4-BE49-F238E27FC236}">
                <a16:creationId xmlns:a16="http://schemas.microsoft.com/office/drawing/2014/main" id="{AEEB631F-1C34-8851-EE80-54FF80A8C5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2400" b="1" dirty="0"/>
              <a:t>Type-1 grammars</a:t>
            </a:r>
            <a:r>
              <a:rPr lang="en-US" altLang="en-US" sz="2400" dirty="0"/>
              <a:t> generate </a:t>
            </a:r>
            <a:r>
              <a:rPr lang="en-US" altLang="en-US" sz="2400" dirty="0">
                <a:solidFill>
                  <a:srgbClr val="FF0000"/>
                </a:solidFill>
              </a:rPr>
              <a:t>context-sensitive languages</a:t>
            </a:r>
            <a:r>
              <a:rPr lang="en-US" altLang="en-US" sz="2400" dirty="0"/>
              <a:t>. The productions must be in the form</a:t>
            </a:r>
          </a:p>
          <a:p>
            <a:pPr>
              <a:buFont typeface="Arial" panose="020B0604020202020204" pitchFamily="34" charset="0"/>
              <a:buNone/>
              <a:defRPr/>
            </a:pPr>
            <a:r>
              <a:rPr lang="en-US" altLang="en-US" sz="2400" b="1" dirty="0"/>
              <a:t>				</a:t>
            </a:r>
            <a:r>
              <a:rPr lang="en-US" altLang="en-US" sz="2400" b="1" dirty="0">
                <a:solidFill>
                  <a:srgbClr val="FF0000"/>
                </a:solidFill>
              </a:rPr>
              <a:t>α A β → α γ β</a:t>
            </a:r>
            <a:endParaRPr lang="en-US" altLang="en-US" sz="2400" dirty="0">
              <a:solidFill>
                <a:srgbClr val="FF0000"/>
              </a:solidFill>
            </a:endParaRPr>
          </a:p>
          <a:p>
            <a:pPr>
              <a:defRPr/>
            </a:pPr>
            <a:r>
              <a:rPr lang="en-US" altLang="en-US" sz="2400" dirty="0"/>
              <a:t>where </a:t>
            </a:r>
            <a:r>
              <a:rPr lang="en-US" altLang="en-US" sz="2400" b="1" dirty="0"/>
              <a:t>A ∈ N</a:t>
            </a:r>
            <a:r>
              <a:rPr lang="en-US" altLang="en-US" sz="2400" dirty="0"/>
              <a:t> (Non-terminal) and </a:t>
            </a:r>
            <a:r>
              <a:rPr lang="en-US" altLang="en-US" sz="2400" b="1" dirty="0"/>
              <a:t>α, β, γ ∈ (T ∪ N)*</a:t>
            </a:r>
            <a:r>
              <a:rPr lang="en-US" altLang="en-US" sz="2400" dirty="0"/>
              <a:t> (Strings of terminals and non-terminals)</a:t>
            </a:r>
          </a:p>
          <a:p>
            <a:pPr>
              <a:defRPr/>
            </a:pPr>
            <a:r>
              <a:rPr lang="en-US" altLang="en-US" sz="2400" dirty="0"/>
              <a:t>The strings </a:t>
            </a:r>
            <a:r>
              <a:rPr lang="en-US" altLang="en-US" sz="2400" b="1" dirty="0"/>
              <a:t>α</a:t>
            </a:r>
            <a:r>
              <a:rPr lang="en-US" altLang="en-US" sz="2400" dirty="0"/>
              <a:t> and </a:t>
            </a:r>
            <a:r>
              <a:rPr lang="en-US" altLang="en-US" sz="2400" b="1" dirty="0"/>
              <a:t>β</a:t>
            </a:r>
            <a:r>
              <a:rPr lang="en-US" altLang="en-US" sz="2400" dirty="0"/>
              <a:t> may be empty, but </a:t>
            </a:r>
            <a:r>
              <a:rPr lang="en-US" altLang="en-US" sz="2400" b="1" dirty="0"/>
              <a:t>γ</a:t>
            </a:r>
            <a:r>
              <a:rPr lang="en-US" altLang="en-US" sz="2400" dirty="0"/>
              <a:t> must be non-empty.</a:t>
            </a:r>
          </a:p>
          <a:p>
            <a:pPr marL="0" indent="0" algn="ctr">
              <a:buNone/>
              <a:defRPr/>
            </a:pPr>
            <a:r>
              <a:rPr lang="en-US" altLang="en-US" sz="2400" dirty="0"/>
              <a:t>OR</a:t>
            </a:r>
          </a:p>
          <a:p>
            <a:pPr marL="0" indent="0" algn="ctr">
              <a:buNone/>
              <a:defRPr/>
            </a:pPr>
            <a:r>
              <a:rPr lang="en-US" altLang="en-US" sz="2400" b="1" dirty="0">
                <a:solidFill>
                  <a:srgbClr val="FF0000"/>
                </a:solidFill>
              </a:rPr>
              <a:t>α → β where </a:t>
            </a:r>
            <a:r>
              <a:rPr lang="en-US" altLang="en-US" sz="2400" b="1" dirty="0"/>
              <a:t>α, β ∈ </a:t>
            </a:r>
            <a:r>
              <a:rPr lang="en-US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(T </a:t>
            </a:r>
            <a:r>
              <a:rPr lang="en-US" sz="2400" b="1" dirty="0">
                <a:latin typeface="Cambria Math" panose="02040503050406030204" pitchFamily="18" charset="0"/>
                <a:ea typeface="Calibri" panose="020F0502020204030204" pitchFamily="34" charset="0"/>
                <a:cs typeface="Cambria Math" panose="02040503050406030204" pitchFamily="18" charset="0"/>
              </a:rPr>
              <a:t>∪</a:t>
            </a:r>
            <a:r>
              <a:rPr lang="en-US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 N)</a:t>
            </a:r>
            <a:r>
              <a:rPr lang="en-US" sz="2400" b="1" baseline="30000" dirty="0"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endParaRPr lang="en-IN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  <a:defRPr/>
            </a:pPr>
            <a:r>
              <a:rPr lang="en-US" altLang="en-US" sz="2400" dirty="0"/>
              <a:t>with </a:t>
            </a:r>
            <a:r>
              <a:rPr lang="en-US" altLang="en-US" sz="2400" b="1" dirty="0">
                <a:solidFill>
                  <a:srgbClr val="FF0000"/>
                </a:solidFill>
              </a:rPr>
              <a:t> IαI ≤ IβI </a:t>
            </a:r>
          </a:p>
          <a:p>
            <a:pPr marL="0" indent="0" algn="ctr">
              <a:buNone/>
              <a:defRPr/>
            </a:pPr>
            <a:r>
              <a:rPr lang="en-US" altLang="en-US" sz="2400" b="1" dirty="0"/>
              <a:t>with </a:t>
            </a:r>
            <a:r>
              <a:rPr lang="en-US" altLang="en-US" sz="2400" b="1" dirty="0">
                <a:solidFill>
                  <a:srgbClr val="00B050"/>
                </a:solidFill>
              </a:rPr>
              <a:t>exception</a:t>
            </a:r>
            <a:r>
              <a:rPr lang="en-US" altLang="en-US" sz="2400" b="1" dirty="0">
                <a:solidFill>
                  <a:srgbClr val="FF0000"/>
                </a:solidFill>
              </a:rPr>
              <a:t> α → </a:t>
            </a:r>
            <a:r>
              <a:rPr lang="el-GR" altLang="en-US" sz="2400" b="1" dirty="0">
                <a:solidFill>
                  <a:srgbClr val="FF0000"/>
                </a:solidFill>
              </a:rPr>
              <a:t>ε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>
              <a:defRPr/>
            </a:pPr>
            <a:endParaRPr lang="en-US" altLang="en-US" sz="2400" dirty="0"/>
          </a:p>
          <a:p>
            <a:pPr>
              <a:defRPr/>
            </a:pPr>
            <a:endParaRPr lang="en-US" altLang="en-US" sz="2400" dirty="0"/>
          </a:p>
          <a:p>
            <a:pPr>
              <a:defRPr/>
            </a:pPr>
            <a:endParaRPr lang="en-US" alt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>
            <a:extLst>
              <a:ext uri="{FF2B5EF4-FFF2-40B4-BE49-F238E27FC236}">
                <a16:creationId xmlns:a16="http://schemas.microsoft.com/office/drawing/2014/main" id="{705911FC-961F-F239-D1D3-65910BC69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br>
              <a:rPr lang="en-US" altLang="en-US"/>
            </a:br>
            <a:r>
              <a:rPr lang="en-US" altLang="en-US">
                <a:solidFill>
                  <a:srgbClr val="FF0000"/>
                </a:solidFill>
              </a:rPr>
              <a:t>Example</a:t>
            </a:r>
            <a:br>
              <a:rPr lang="en-US" altLang="en-US"/>
            </a:br>
            <a:endParaRPr lang="en-US" altLang="en-US"/>
          </a:p>
        </p:txBody>
      </p:sp>
      <p:sp>
        <p:nvSpPr>
          <p:cNvPr id="44035" name="Content Placeholder 2">
            <a:extLst>
              <a:ext uri="{FF2B5EF4-FFF2-40B4-BE49-F238E27FC236}">
                <a16:creationId xmlns:a16="http://schemas.microsoft.com/office/drawing/2014/main" id="{F8E8A3A3-D33A-C607-E7A8-CD334D8402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AB → AbBc </a:t>
            </a:r>
          </a:p>
          <a:p>
            <a:r>
              <a:rPr lang="en-US" altLang="en-US"/>
              <a:t>A → bcA </a:t>
            </a:r>
          </a:p>
          <a:p>
            <a:r>
              <a:rPr lang="en-US" altLang="en-US"/>
              <a:t>B → b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>
            <a:extLst>
              <a:ext uri="{FF2B5EF4-FFF2-40B4-BE49-F238E27FC236}">
                <a16:creationId xmlns:a16="http://schemas.microsoft.com/office/drawing/2014/main" id="{A452DAD2-E3D4-316D-7BE2-6B39171CA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br>
              <a:rPr lang="en-US" altLang="en-US"/>
            </a:br>
            <a:r>
              <a:rPr lang="en-US" altLang="en-US" b="1">
                <a:solidFill>
                  <a:srgbClr val="FF0000"/>
                </a:solidFill>
              </a:rPr>
              <a:t>Type - 0 Grammar</a:t>
            </a:r>
            <a:br>
              <a:rPr lang="en-US" altLang="en-US"/>
            </a:br>
            <a:endParaRPr lang="en-US" altLang="en-US"/>
          </a:p>
        </p:txBody>
      </p:sp>
      <p:sp>
        <p:nvSpPr>
          <p:cNvPr id="45059" name="Content Placeholder 2">
            <a:extLst>
              <a:ext uri="{FF2B5EF4-FFF2-40B4-BE49-F238E27FC236}">
                <a16:creationId xmlns:a16="http://schemas.microsoft.com/office/drawing/2014/main" id="{256821E2-2F7B-78B7-A3AD-DDFC1364D7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altLang="en-US" sz="2500" b="1"/>
              <a:t>Type-0 grammars</a:t>
            </a:r>
            <a:r>
              <a:rPr lang="en-US" altLang="en-US" sz="2500"/>
              <a:t> generate </a:t>
            </a:r>
            <a:r>
              <a:rPr lang="en-US" altLang="en-US" sz="2500">
                <a:solidFill>
                  <a:srgbClr val="FF0000"/>
                </a:solidFill>
              </a:rPr>
              <a:t>recursively enumerable languages</a:t>
            </a:r>
            <a:r>
              <a:rPr lang="en-US" altLang="en-US" sz="2500"/>
              <a:t>. The productions have no restrictions. They are any phase structure grammar including all formal grammars.</a:t>
            </a:r>
          </a:p>
          <a:p>
            <a:r>
              <a:rPr lang="en-US" altLang="en-US" sz="2500"/>
              <a:t>They generate the languages that are recognized by a Turing machine.</a:t>
            </a:r>
          </a:p>
          <a:p>
            <a:r>
              <a:rPr lang="en-US" altLang="en-US" sz="2500"/>
              <a:t>The productions can be in the form of 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z="2500" b="1"/>
              <a:t>			</a:t>
            </a:r>
            <a:r>
              <a:rPr lang="en-US" altLang="en-US" sz="2500" b="1">
                <a:solidFill>
                  <a:srgbClr val="FF0000"/>
                </a:solidFill>
              </a:rPr>
              <a:t>	α → β</a:t>
            </a:r>
            <a:r>
              <a:rPr lang="en-US" altLang="en-US" sz="2500">
                <a:solidFill>
                  <a:srgbClr val="FF0000"/>
                </a:solidFill>
              </a:rPr>
              <a:t> </a:t>
            </a:r>
          </a:p>
          <a:p>
            <a:pPr algn="just"/>
            <a:r>
              <a:rPr lang="en-US" altLang="en-US" sz="2500"/>
              <a:t>where </a:t>
            </a:r>
            <a:r>
              <a:rPr lang="en-US" altLang="en-US" sz="2500" b="1"/>
              <a:t>α</a:t>
            </a:r>
            <a:r>
              <a:rPr lang="en-US" altLang="en-US" sz="2500"/>
              <a:t> is a string of terminals and nonterminals with at least one non-terminal and </a:t>
            </a:r>
            <a:r>
              <a:rPr lang="en-US" altLang="en-US" sz="2500" b="1"/>
              <a:t>α</a:t>
            </a:r>
            <a:r>
              <a:rPr lang="en-US" altLang="en-US" sz="2500"/>
              <a:t> cannot be null. </a:t>
            </a:r>
            <a:r>
              <a:rPr lang="en-US" altLang="en-US" sz="2500" b="1"/>
              <a:t>β</a:t>
            </a:r>
            <a:r>
              <a:rPr lang="en-US" altLang="en-US" sz="2500"/>
              <a:t> is a string of terminals and non-terminals.</a:t>
            </a:r>
          </a:p>
          <a:p>
            <a:endParaRPr lang="en-US" altLang="en-US" sz="25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>
            <a:extLst>
              <a:ext uri="{FF2B5EF4-FFF2-40B4-BE49-F238E27FC236}">
                <a16:creationId xmlns:a16="http://schemas.microsoft.com/office/drawing/2014/main" id="{02FD48F5-AF7C-09C4-7350-3BE9A5428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br>
              <a:rPr lang="en-US" altLang="en-US">
                <a:solidFill>
                  <a:srgbClr val="FF0000"/>
                </a:solidFill>
              </a:rPr>
            </a:br>
            <a:r>
              <a:rPr lang="en-US" altLang="en-US">
                <a:solidFill>
                  <a:srgbClr val="FF0000"/>
                </a:solidFill>
              </a:rPr>
              <a:t>Example</a:t>
            </a:r>
            <a:br>
              <a:rPr lang="en-US" altLang="en-US"/>
            </a:br>
            <a:endParaRPr lang="en-US" altLang="en-US"/>
          </a:p>
        </p:txBody>
      </p:sp>
      <p:sp>
        <p:nvSpPr>
          <p:cNvPr id="46083" name="Content Placeholder 2">
            <a:extLst>
              <a:ext uri="{FF2B5EF4-FFF2-40B4-BE49-F238E27FC236}">
                <a16:creationId xmlns:a16="http://schemas.microsoft.com/office/drawing/2014/main" id="{3527AFAB-D760-7801-96B9-16E9B906A3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S → ACaB </a:t>
            </a:r>
          </a:p>
          <a:p>
            <a:r>
              <a:rPr lang="en-US" altLang="en-US"/>
              <a:t>Bc → acB </a:t>
            </a:r>
          </a:p>
          <a:p>
            <a:r>
              <a:rPr lang="en-US" altLang="en-US"/>
              <a:t>CB → DB </a:t>
            </a:r>
          </a:p>
          <a:p>
            <a:r>
              <a:rPr lang="en-US" altLang="en-US"/>
              <a:t>aD → Db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>
            <a:extLst>
              <a:ext uri="{FF2B5EF4-FFF2-40B4-BE49-F238E27FC236}">
                <a16:creationId xmlns:a16="http://schemas.microsoft.com/office/drawing/2014/main" id="{F57AC548-BE5D-9E3E-B133-11C303DF0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en-US" b="1">
                <a:solidFill>
                  <a:srgbClr val="FF0000"/>
                </a:solidFill>
              </a:rPr>
              <a:t>POLLING QUESTIONS</a:t>
            </a:r>
          </a:p>
        </p:txBody>
      </p:sp>
      <p:sp>
        <p:nvSpPr>
          <p:cNvPr id="47107" name="Content Placeholder 2">
            <a:extLst>
              <a:ext uri="{FF2B5EF4-FFF2-40B4-BE49-F238E27FC236}">
                <a16:creationId xmlns:a16="http://schemas.microsoft.com/office/drawing/2014/main" id="{9171B2AE-6BC2-68AF-B5EE-43CED1128B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US" altLang="en-US"/>
              <a:t>Regular expression is __________</a:t>
            </a:r>
          </a:p>
          <a:p>
            <a:pPr marL="514350" indent="-514350">
              <a:buNone/>
            </a:pPr>
            <a:br>
              <a:rPr lang="en-US" altLang="en-US"/>
            </a:br>
            <a:r>
              <a:rPr lang="en-US" altLang="en-US"/>
              <a:t>a) Type 0 language</a:t>
            </a:r>
            <a:br>
              <a:rPr lang="en-US" altLang="en-US"/>
            </a:br>
            <a:r>
              <a:rPr lang="en-US" altLang="en-US"/>
              <a:t>b) Type 1 language</a:t>
            </a:r>
            <a:br>
              <a:rPr lang="en-US" altLang="en-US"/>
            </a:br>
            <a:r>
              <a:rPr lang="en-US" altLang="en-US"/>
              <a:t>c) Type 2 language</a:t>
            </a:r>
            <a:br>
              <a:rPr lang="en-US" altLang="en-US"/>
            </a:br>
            <a:r>
              <a:rPr lang="en-US" altLang="en-US"/>
              <a:t>d) Type 3 language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>
            <a:extLst>
              <a:ext uri="{FF2B5EF4-FFF2-40B4-BE49-F238E27FC236}">
                <a16:creationId xmlns:a16="http://schemas.microsoft.com/office/drawing/2014/main" id="{DEB2E59F-7B28-E978-5CF6-26D78848E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9155" name="Content Placeholder 2">
            <a:extLst>
              <a:ext uri="{FF2B5EF4-FFF2-40B4-BE49-F238E27FC236}">
                <a16:creationId xmlns:a16="http://schemas.microsoft.com/office/drawing/2014/main" id="{06A770C3-59B3-B193-97CF-C0313132B7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en-US" altLang="en-US"/>
              <a:t>2. Which of the following strings is not generated by the following grammar?</a:t>
            </a:r>
            <a:br>
              <a:rPr lang="en-US" altLang="en-US"/>
            </a:br>
            <a:r>
              <a:rPr lang="en-US" altLang="en-US"/>
              <a:t>			S → SaSbS|ε</a:t>
            </a:r>
            <a:br>
              <a:rPr lang="en-US" altLang="en-US"/>
            </a:br>
            <a:endParaRPr lang="en-US" altLang="en-US"/>
          </a:p>
          <a:p>
            <a:pPr>
              <a:buFont typeface="Arial" panose="020B0604020202020204" pitchFamily="34" charset="0"/>
              <a:buNone/>
            </a:pPr>
            <a:r>
              <a:rPr lang="en-US" altLang="en-US"/>
              <a:t>	a) aabb</a:t>
            </a:r>
            <a:br>
              <a:rPr lang="en-US" altLang="en-US"/>
            </a:br>
            <a:r>
              <a:rPr lang="en-US" altLang="en-US"/>
              <a:t>b) abab</a:t>
            </a:r>
            <a:br>
              <a:rPr lang="en-US" altLang="en-US"/>
            </a:br>
            <a:r>
              <a:rPr lang="en-US" altLang="en-US"/>
              <a:t>c) aababb</a:t>
            </a:r>
            <a:br>
              <a:rPr lang="en-US" altLang="en-US"/>
            </a:br>
            <a:r>
              <a:rPr lang="en-US" altLang="en-US"/>
              <a:t>d) aaabbb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>
            <a:extLst>
              <a:ext uri="{FF2B5EF4-FFF2-40B4-BE49-F238E27FC236}">
                <a16:creationId xmlns:a16="http://schemas.microsoft.com/office/drawing/2014/main" id="{851E8942-2FF2-456C-F2D3-E30D6C847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1203" name="Content Placeholder 2">
            <a:extLst>
              <a:ext uri="{FF2B5EF4-FFF2-40B4-BE49-F238E27FC236}">
                <a16:creationId xmlns:a16="http://schemas.microsoft.com/office/drawing/2014/main" id="{0B3D4014-EC82-2D02-68E8-39D7F12E9B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en-US" altLang="en-US"/>
              <a:t>3. What is the Regular Expression Matching Zero or More Specific Characters</a:t>
            </a:r>
          </a:p>
          <a:p>
            <a:pPr>
              <a:buFont typeface="Arial" panose="020B0604020202020204" pitchFamily="34" charset="0"/>
              <a:buNone/>
            </a:pPr>
            <a:br>
              <a:rPr lang="en-US" altLang="en-US"/>
            </a:br>
            <a:r>
              <a:rPr lang="en-US" altLang="en-US"/>
              <a:t>a) x</a:t>
            </a:r>
            <a:br>
              <a:rPr lang="en-US" altLang="en-US"/>
            </a:br>
            <a:r>
              <a:rPr lang="en-US" altLang="en-US"/>
              <a:t>b) #</a:t>
            </a:r>
            <a:br>
              <a:rPr lang="en-US" altLang="en-US"/>
            </a:br>
            <a:r>
              <a:rPr lang="en-US" altLang="en-US"/>
              <a:t>c) *</a:t>
            </a:r>
            <a:br>
              <a:rPr lang="en-US" altLang="en-US"/>
            </a:br>
            <a:r>
              <a:rPr lang="en-US" altLang="en-US"/>
              <a:t>d) &amp;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>
            <a:extLst>
              <a:ext uri="{FF2B5EF4-FFF2-40B4-BE49-F238E27FC236}">
                <a16:creationId xmlns:a16="http://schemas.microsoft.com/office/drawing/2014/main" id="{D05D802B-798E-B6CC-72A2-E5B396E58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3251" name="Content Placeholder 2">
            <a:extLst>
              <a:ext uri="{FF2B5EF4-FFF2-40B4-BE49-F238E27FC236}">
                <a16:creationId xmlns:a16="http://schemas.microsoft.com/office/drawing/2014/main" id="{71E3C153-0BEF-CC5C-DC02-1F75A869FC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en-US" altLang="en-US"/>
              <a:t>4. The production Grammar is {S-&gt;aSbb,S-&gt;abb} is</a:t>
            </a:r>
          </a:p>
          <a:p>
            <a:pPr>
              <a:buFont typeface="Arial" panose="020B0604020202020204" pitchFamily="34" charset="0"/>
              <a:buNone/>
            </a:pPr>
            <a:br>
              <a:rPr lang="en-US" altLang="en-US"/>
            </a:br>
            <a:r>
              <a:rPr lang="en-US" altLang="en-US"/>
              <a:t>a) Type-3 grammar</a:t>
            </a:r>
            <a:br>
              <a:rPr lang="en-US" altLang="en-US"/>
            </a:br>
            <a:r>
              <a:rPr lang="en-US" altLang="en-US"/>
              <a:t>b) Type-2 grammar</a:t>
            </a:r>
            <a:br>
              <a:rPr lang="en-US" altLang="en-US"/>
            </a:br>
            <a:r>
              <a:rPr lang="en-US" altLang="en-US"/>
              <a:t>c) Type-1 grammar</a:t>
            </a:r>
            <a:br>
              <a:rPr lang="en-US" altLang="en-US"/>
            </a:br>
            <a:r>
              <a:rPr lang="en-US" altLang="en-US"/>
              <a:t>d) Type-0 grammar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>
            <a:extLst>
              <a:ext uri="{FF2B5EF4-FFF2-40B4-BE49-F238E27FC236}">
                <a16:creationId xmlns:a16="http://schemas.microsoft.com/office/drawing/2014/main" id="{A7F16ACE-A666-2AEB-2FB1-AA17A89DD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5299" name="Content Placeholder 2">
            <a:extLst>
              <a:ext uri="{FF2B5EF4-FFF2-40B4-BE49-F238E27FC236}">
                <a16:creationId xmlns:a16="http://schemas.microsoft.com/office/drawing/2014/main" id="{6B930253-D62E-7508-4C05-B458B3C5F9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en-US" altLang="en-US"/>
              <a:t>5. Regular expression (x|y)(x|y) denotes the set</a:t>
            </a:r>
          </a:p>
          <a:p>
            <a:pPr>
              <a:buFont typeface="Arial" panose="020B0604020202020204" pitchFamily="34" charset="0"/>
              <a:buNone/>
            </a:pPr>
            <a:br>
              <a:rPr lang="en-US" altLang="en-US"/>
            </a:br>
            <a:r>
              <a:rPr lang="en-US" altLang="en-US"/>
              <a:t>a) {xy,xy}</a:t>
            </a:r>
            <a:br>
              <a:rPr lang="en-US" altLang="en-US"/>
            </a:br>
            <a:r>
              <a:rPr lang="en-US" altLang="en-US"/>
              <a:t>b) {xx,xy,yx,yy}</a:t>
            </a:r>
            <a:br>
              <a:rPr lang="en-US" altLang="en-US"/>
            </a:br>
            <a:r>
              <a:rPr lang="en-US" altLang="en-US"/>
              <a:t>c) {x,y}</a:t>
            </a:r>
            <a:br>
              <a:rPr lang="en-US" altLang="en-US"/>
            </a:br>
            <a:r>
              <a:rPr lang="en-US" altLang="en-US"/>
              <a:t>d) {x,y,xy}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>
            <a:extLst>
              <a:ext uri="{FF2B5EF4-FFF2-40B4-BE49-F238E27FC236}">
                <a16:creationId xmlns:a16="http://schemas.microsoft.com/office/drawing/2014/main" id="{13113AE7-458B-5C5E-44B3-AEAC1D116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7347" name="Content Placeholder 2">
            <a:extLst>
              <a:ext uri="{FF2B5EF4-FFF2-40B4-BE49-F238E27FC236}">
                <a16:creationId xmlns:a16="http://schemas.microsoft.com/office/drawing/2014/main" id="{C3DF45B3-D229-7BCF-DDA1-E54A020F8E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600201"/>
            <a:ext cx="8686800" cy="4525963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en-US" altLang="en-US"/>
              <a:t>6. Consider the following regular expression 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/>
              <a:t>	R = ( ab + abb )* bbab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/>
              <a:t>Which of the following is not a set denoted by R?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/>
              <a:t>A) abababab 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/>
              <a:t>B) ababbabbbab 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/>
              <a:t>C)abbbab 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/>
              <a:t>D)abbabbbab.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>
            <a:extLst>
              <a:ext uri="{FF2B5EF4-FFF2-40B4-BE49-F238E27FC236}">
                <a16:creationId xmlns:a16="http://schemas.microsoft.com/office/drawing/2014/main" id="{044714AF-4A08-C09D-75D4-C329DBDBE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9395" name="Content Placeholder 2">
            <a:extLst>
              <a:ext uri="{FF2B5EF4-FFF2-40B4-BE49-F238E27FC236}">
                <a16:creationId xmlns:a16="http://schemas.microsoft.com/office/drawing/2014/main" id="{23388AE3-6C24-2AD6-F582-C0E88CB11C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en-US" altLang="en-US"/>
              <a:t>7. Every grammar in Chomsky Normal Form is:</a:t>
            </a:r>
            <a:br>
              <a:rPr lang="en-US" altLang="en-US"/>
            </a:br>
            <a:r>
              <a:rPr lang="en-US" altLang="en-US"/>
              <a:t>a) regular</a:t>
            </a:r>
            <a:br>
              <a:rPr lang="en-US" altLang="en-US"/>
            </a:br>
            <a:r>
              <a:rPr lang="en-US" altLang="en-US"/>
              <a:t>b) context sensitive</a:t>
            </a:r>
            <a:br>
              <a:rPr lang="en-US" altLang="en-US"/>
            </a:br>
            <a:r>
              <a:rPr lang="en-US" altLang="en-US"/>
              <a:t>c) context free</a:t>
            </a:r>
            <a:br>
              <a:rPr lang="en-US" altLang="en-US"/>
            </a:br>
            <a:r>
              <a:rPr lang="en-US" altLang="en-US"/>
              <a:t>d) all of the mentioned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60A7D-66E7-4C6E-B19A-0C114ACB5ADE}" type="datetime1">
              <a:rPr lang="en-US" smtClean="0"/>
              <a:t>11/4/2025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200400" y="1"/>
            <a:ext cx="7467600" cy="817163"/>
          </a:xfrm>
          <a:prstGeom prst="rect">
            <a:avLst/>
          </a:prstGeom>
          <a:solidFill>
            <a:srgbClr val="FF9999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altLang="en-US" sz="3200" b="1" dirty="0"/>
              <a:t>Types of Grammars</a:t>
            </a:r>
            <a:endParaRPr lang="en-US" sz="3200" dirty="0"/>
          </a:p>
        </p:txBody>
      </p:sp>
      <p:pic>
        <p:nvPicPr>
          <p:cNvPr id="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3427" y="1143001"/>
            <a:ext cx="6717547" cy="4525963"/>
          </a:xfrm>
          <a:noFill/>
        </p:spPr>
      </p:pic>
    </p:spTree>
    <p:extLst>
      <p:ext uri="{BB962C8B-B14F-4D97-AF65-F5344CB8AC3E}">
        <p14:creationId xmlns:p14="http://schemas.microsoft.com/office/powerpoint/2010/main" val="24008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3A62B-4425-4B75-847C-834019A1E3F5}" type="datetime1">
              <a:rPr lang="en-US" smtClean="0"/>
              <a:t>11/4/2025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124200" y="0"/>
            <a:ext cx="7528560" cy="762000"/>
          </a:xfrm>
          <a:prstGeom prst="rect">
            <a:avLst/>
          </a:prstGeom>
          <a:solidFill>
            <a:srgbClr val="FF9999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altLang="en-US" sz="3200" b="1" dirty="0"/>
              <a:t>Types of Grammars (Continued)</a:t>
            </a:r>
            <a:endParaRPr lang="en-US" sz="3200" dirty="0"/>
          </a:p>
        </p:txBody>
      </p:sp>
      <p:pic>
        <p:nvPicPr>
          <p:cNvPr id="1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80361" y="1219201"/>
            <a:ext cx="6655095" cy="4525963"/>
          </a:xfrm>
          <a:noFill/>
        </p:spPr>
      </p:pic>
    </p:spTree>
    <p:extLst>
      <p:ext uri="{BB962C8B-B14F-4D97-AF65-F5344CB8AC3E}">
        <p14:creationId xmlns:p14="http://schemas.microsoft.com/office/powerpoint/2010/main" val="3170642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>
            <a:extLst>
              <a:ext uri="{FF2B5EF4-FFF2-40B4-BE49-F238E27FC236}">
                <a16:creationId xmlns:a16="http://schemas.microsoft.com/office/drawing/2014/main" id="{138F14FD-DB0C-9C40-A9BD-5B2901887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en-US" b="1">
                <a:solidFill>
                  <a:srgbClr val="FF0000"/>
                </a:solidFill>
              </a:rPr>
              <a:t>Polling Questions</a:t>
            </a:r>
          </a:p>
        </p:txBody>
      </p:sp>
      <p:sp>
        <p:nvSpPr>
          <p:cNvPr id="61443" name="Content Placeholder 2">
            <a:extLst>
              <a:ext uri="{FF2B5EF4-FFF2-40B4-BE49-F238E27FC236}">
                <a16:creationId xmlns:a16="http://schemas.microsoft.com/office/drawing/2014/main" id="{EE8BF461-B59B-93DE-828C-47DEBFC1BD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676401"/>
            <a:ext cx="8229600" cy="4525963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en-US" altLang="en-US"/>
              <a:t>1. Which of the following strings is not generated by the following grammar?</a:t>
            </a:r>
            <a:br>
              <a:rPr lang="en-US" altLang="en-US"/>
            </a:br>
            <a:r>
              <a:rPr lang="en-US" altLang="en-US"/>
              <a:t>		S → SaSbS|ε</a:t>
            </a:r>
            <a:br>
              <a:rPr lang="en-US" altLang="en-US"/>
            </a:br>
            <a:r>
              <a:rPr lang="en-US" altLang="en-US"/>
              <a:t>a) aabb</a:t>
            </a:r>
            <a:br>
              <a:rPr lang="en-US" altLang="en-US"/>
            </a:br>
            <a:r>
              <a:rPr lang="en-US" altLang="en-US"/>
              <a:t>b) abab</a:t>
            </a:r>
            <a:br>
              <a:rPr lang="en-US" altLang="en-US"/>
            </a:br>
            <a:r>
              <a:rPr lang="en-US" altLang="en-US"/>
              <a:t>c) aababb</a:t>
            </a:r>
            <a:br>
              <a:rPr lang="en-US" altLang="en-US"/>
            </a:br>
            <a:r>
              <a:rPr lang="en-US" altLang="en-US"/>
              <a:t>d) aaabbb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Content Placeholder 2">
            <a:extLst>
              <a:ext uri="{FF2B5EF4-FFF2-40B4-BE49-F238E27FC236}">
                <a16:creationId xmlns:a16="http://schemas.microsoft.com/office/drawing/2014/main" id="{A8159B2A-84F8-9C38-8ADD-4FE1E98169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609601"/>
            <a:ext cx="8229600" cy="5516563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en-US" altLang="en-US" b="1"/>
              <a:t>2. What is the highest type number which can be applied to the following grammar ?</a:t>
            </a:r>
            <a:br>
              <a:rPr lang="en-US" altLang="en-US" b="1"/>
            </a:br>
            <a:r>
              <a:rPr lang="en-US" altLang="en-US" b="1"/>
              <a:t>	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b="1"/>
              <a:t>			S —&gt; Aa, A —&gt; Ba, B —&gt; abc</a:t>
            </a:r>
          </a:p>
          <a:p>
            <a:endParaRPr lang="en-US" altLang="en-US" b="1"/>
          </a:p>
          <a:p>
            <a:pPr fontAlgn="t"/>
            <a:r>
              <a:rPr lang="en-US" altLang="en-US" b="1"/>
              <a:t>A.</a:t>
            </a:r>
            <a:r>
              <a:rPr lang="en-US" altLang="en-US"/>
              <a:t>Type 0</a:t>
            </a:r>
          </a:p>
          <a:p>
            <a:pPr fontAlgn="t"/>
            <a:r>
              <a:rPr lang="en-US" altLang="en-US" b="1"/>
              <a:t>B.</a:t>
            </a:r>
            <a:r>
              <a:rPr lang="en-US" altLang="en-US"/>
              <a:t>Type 1</a:t>
            </a:r>
          </a:p>
          <a:p>
            <a:pPr fontAlgn="t"/>
            <a:r>
              <a:rPr lang="en-US" altLang="en-US" b="1"/>
              <a:t>C.</a:t>
            </a:r>
            <a:r>
              <a:rPr lang="en-US" altLang="en-US"/>
              <a:t>Type 2</a:t>
            </a:r>
          </a:p>
          <a:p>
            <a:pPr fontAlgn="t"/>
            <a:r>
              <a:rPr lang="en-US" altLang="en-US" b="1"/>
              <a:t>D.</a:t>
            </a:r>
            <a:r>
              <a:rPr lang="en-US" altLang="en-US"/>
              <a:t>Type 3</a:t>
            </a:r>
          </a:p>
          <a:p>
            <a:endParaRPr lang="en-US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Content Placeholder 2">
            <a:extLst>
              <a:ext uri="{FF2B5EF4-FFF2-40B4-BE49-F238E27FC236}">
                <a16:creationId xmlns:a16="http://schemas.microsoft.com/office/drawing/2014/main" id="{DA7860C5-E23F-1DC4-7E05-B0F49B75FE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533401"/>
            <a:ext cx="8229600" cy="5592763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en-US" altLang="en-US"/>
              <a:t>3. The context free grammar</a:t>
            </a:r>
            <a:br>
              <a:rPr lang="en-US" altLang="en-US"/>
            </a:br>
            <a:r>
              <a:rPr lang="en-US" altLang="en-US"/>
              <a:t> 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/>
              <a:t>		S → A111|S1, A → A0 | 00 is equivalent to</a:t>
            </a:r>
          </a:p>
          <a:p>
            <a:endParaRPr lang="en-US" altLang="en-US"/>
          </a:p>
          <a:p>
            <a:r>
              <a:rPr lang="en-US" altLang="en-US"/>
              <a:t>a)  {0ⁿ1ᵐ | n=2, m=3}</a:t>
            </a:r>
          </a:p>
          <a:p>
            <a:r>
              <a:rPr lang="en-US" altLang="en-US"/>
              <a:t>b)  {0ⁿ1ᵐ | n=1, m=5}</a:t>
            </a:r>
          </a:p>
          <a:p>
            <a:r>
              <a:rPr lang="en-US" altLang="en-US"/>
              <a:t>c)  {0ⁿ1ᵐ | n should be greater than two and m should be greater than four}</a:t>
            </a:r>
          </a:p>
          <a:p>
            <a:r>
              <a:rPr lang="en-US" altLang="en-US"/>
              <a:t>d)  None of these</a:t>
            </a:r>
          </a:p>
          <a:p>
            <a:endParaRPr lang="en-US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Content Placeholder 2">
            <a:extLst>
              <a:ext uri="{FF2B5EF4-FFF2-40B4-BE49-F238E27FC236}">
                <a16:creationId xmlns:a16="http://schemas.microsoft.com/office/drawing/2014/main" id="{5E51035E-181E-9025-26F8-37D19C3745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en-US" altLang="en-US"/>
              <a:t>1.The CFG </a:t>
            </a:r>
            <a:br>
              <a:rPr lang="en-US" altLang="en-US"/>
            </a:br>
            <a:r>
              <a:rPr lang="en-US" altLang="en-US"/>
              <a:t>			S---&gt; aS | bS |  a |  b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/>
              <a:t>is equivalent to regular expression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b="1"/>
              <a:t>A.</a:t>
            </a:r>
            <a:r>
              <a:rPr lang="en-US" altLang="en-US"/>
              <a:t>(a + b)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b="1"/>
              <a:t>B.</a:t>
            </a:r>
            <a:r>
              <a:rPr lang="en-US" altLang="en-US"/>
              <a:t>(a + b) (a + b)*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b="1"/>
              <a:t>C.</a:t>
            </a:r>
            <a:r>
              <a:rPr lang="en-US" altLang="en-US"/>
              <a:t>(a + b) (a + b)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b="1"/>
              <a:t>D.</a:t>
            </a:r>
            <a:r>
              <a:rPr lang="en-US" altLang="en-US"/>
              <a:t>None of these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Content Placeholder 2">
            <a:extLst>
              <a:ext uri="{FF2B5EF4-FFF2-40B4-BE49-F238E27FC236}">
                <a16:creationId xmlns:a16="http://schemas.microsoft.com/office/drawing/2014/main" id="{9963D113-2087-604C-C167-3CCD26123C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143001"/>
            <a:ext cx="8229600" cy="4983163"/>
          </a:xfrm>
        </p:spPr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en-US"/>
              <a:t>2. Consider the grammar :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/>
              <a:t>	S —&gt; ABCc | Abc</a:t>
            </a:r>
            <a:br>
              <a:rPr lang="en-US" altLang="en-US"/>
            </a:br>
            <a:r>
              <a:rPr lang="en-US" altLang="en-US"/>
              <a:t>BA —&gt; AB</a:t>
            </a:r>
            <a:br>
              <a:rPr lang="en-US" altLang="en-US"/>
            </a:br>
            <a:r>
              <a:rPr lang="en-US" altLang="en-US"/>
              <a:t>Bb —&gt; bb</a:t>
            </a:r>
            <a:br>
              <a:rPr lang="en-US" altLang="en-US"/>
            </a:br>
            <a:r>
              <a:rPr lang="en-US" altLang="en-US"/>
              <a:t>Ab —&gt; ab</a:t>
            </a:r>
            <a:br>
              <a:rPr lang="en-US" altLang="en-US"/>
            </a:br>
            <a:r>
              <a:rPr lang="en-US" altLang="en-US"/>
              <a:t>Aa —&gt; aa 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/>
              <a:t>Which of the following sentences can be derived by this grammar :</a:t>
            </a:r>
          </a:p>
          <a:p>
            <a:r>
              <a:rPr lang="en-US" altLang="en-US" b="1"/>
              <a:t>A.</a:t>
            </a:r>
            <a:r>
              <a:rPr lang="en-US" altLang="en-US"/>
              <a:t>abc</a:t>
            </a:r>
          </a:p>
          <a:p>
            <a:r>
              <a:rPr lang="en-US" altLang="en-US" b="1"/>
              <a:t>B.</a:t>
            </a:r>
            <a:r>
              <a:rPr lang="en-US" altLang="en-US"/>
              <a:t>aab</a:t>
            </a:r>
          </a:p>
          <a:p>
            <a:r>
              <a:rPr lang="en-US" altLang="en-US" b="1"/>
              <a:t>C.</a:t>
            </a:r>
            <a:r>
              <a:rPr lang="en-US" altLang="en-US"/>
              <a:t>abcc</a:t>
            </a:r>
          </a:p>
          <a:p>
            <a:r>
              <a:rPr lang="en-US" altLang="en-US" b="1"/>
              <a:t>D.</a:t>
            </a:r>
            <a:r>
              <a:rPr lang="en-US" altLang="en-US"/>
              <a:t>abbb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>
            <a:extLst>
              <a:ext uri="{FF2B5EF4-FFF2-40B4-BE49-F238E27FC236}">
                <a16:creationId xmlns:a16="http://schemas.microsoft.com/office/drawing/2014/main" id="{099839B2-EE34-3AD2-C96F-EDD88694E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1683" name="Content Placeholder 2">
            <a:extLst>
              <a:ext uri="{FF2B5EF4-FFF2-40B4-BE49-F238E27FC236}">
                <a16:creationId xmlns:a16="http://schemas.microsoft.com/office/drawing/2014/main" id="{3FF37BD5-6369-DDB5-B0B5-507359C573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en-US"/>
              <a:t>3. Any string of terminals that can be generated by the following CFG is</a:t>
            </a:r>
          </a:p>
          <a:p>
            <a:pPr>
              <a:buFont typeface="Arial" panose="020B0604020202020204" pitchFamily="34" charset="0"/>
              <a:buNone/>
            </a:pPr>
            <a:br>
              <a:rPr lang="en-US" altLang="en-US"/>
            </a:br>
            <a:r>
              <a:rPr lang="en-US" altLang="en-US"/>
              <a:t>S-&gt; XY</a:t>
            </a:r>
            <a:br>
              <a:rPr lang="en-US" altLang="en-US"/>
            </a:br>
            <a:r>
              <a:rPr lang="en-US" altLang="en-US"/>
              <a:t>X--&gt; aX | bX | a </a:t>
            </a:r>
            <a:br>
              <a:rPr lang="en-US" altLang="en-US"/>
            </a:br>
            <a:r>
              <a:rPr lang="en-US" altLang="en-US"/>
              <a:t>Y-&gt; Ya  | Yb | a</a:t>
            </a:r>
          </a:p>
          <a:p>
            <a:pPr>
              <a:buFont typeface="Arial" panose="020B0604020202020204" pitchFamily="34" charset="0"/>
              <a:buNone/>
            </a:pPr>
            <a:endParaRPr lang="en-US" altLang="en-US"/>
          </a:p>
          <a:p>
            <a:pPr>
              <a:buFont typeface="Arial" panose="020B0604020202020204" pitchFamily="34" charset="0"/>
              <a:buNone/>
            </a:pPr>
            <a:r>
              <a:rPr lang="en-US" altLang="en-US" b="1"/>
              <a:t>A.</a:t>
            </a:r>
            <a:r>
              <a:rPr lang="en-US" altLang="en-US"/>
              <a:t>has atleast one 'b‘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b="1"/>
              <a:t>B.</a:t>
            </a:r>
            <a:r>
              <a:rPr lang="en-US" altLang="en-US"/>
              <a:t>should end in a 'a‘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b="1"/>
              <a:t>C.</a:t>
            </a:r>
            <a:r>
              <a:rPr lang="en-US" altLang="en-US"/>
              <a:t>has no consecutive a's or b's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b="1"/>
              <a:t>D.</a:t>
            </a:r>
            <a:r>
              <a:rPr lang="en-US" altLang="en-US"/>
              <a:t>has atleast two a's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>
            <a:extLst>
              <a:ext uri="{FF2B5EF4-FFF2-40B4-BE49-F238E27FC236}">
                <a16:creationId xmlns:a16="http://schemas.microsoft.com/office/drawing/2014/main" id="{583CD5BD-1161-4358-F403-509CCB13A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en-US" b="1">
                <a:solidFill>
                  <a:srgbClr val="FF0000"/>
                </a:solidFill>
              </a:rPr>
              <a:t>POLLING QUESTIONS</a:t>
            </a:r>
          </a:p>
        </p:txBody>
      </p:sp>
      <p:sp>
        <p:nvSpPr>
          <p:cNvPr id="73731" name="Content Placeholder 2">
            <a:extLst>
              <a:ext uri="{FF2B5EF4-FFF2-40B4-BE49-F238E27FC236}">
                <a16:creationId xmlns:a16="http://schemas.microsoft.com/office/drawing/2014/main" id="{D2E97AF7-E32C-8FB4-8A1E-AE9B29D34D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US" altLang="en-US"/>
              <a:t>The regular expression representing the set of all strings over {X, Y} ending with XX and beginning with Y is</a:t>
            </a:r>
          </a:p>
          <a:p>
            <a:pPr marL="514350" indent="-514350">
              <a:buFont typeface="Arial" panose="020B0604020202020204" pitchFamily="34" charset="0"/>
              <a:buAutoNum type="alphaUcParenR"/>
            </a:pPr>
            <a:r>
              <a:rPr lang="en-US" altLang="en-US"/>
              <a:t>XX ( X + Y )* Y</a:t>
            </a:r>
          </a:p>
          <a:p>
            <a:pPr marL="514350" indent="-514350">
              <a:buFont typeface="Arial" panose="020B0604020202020204" pitchFamily="34" charset="0"/>
              <a:buAutoNum type="alphaUcParenR"/>
            </a:pPr>
            <a:r>
              <a:rPr lang="en-US" altLang="en-US"/>
              <a:t>YY ( X + Y )* X</a:t>
            </a:r>
          </a:p>
          <a:p>
            <a:pPr marL="514350" indent="-514350">
              <a:buFont typeface="Arial" panose="020B0604020202020204" pitchFamily="34" charset="0"/>
              <a:buAutoNum type="alphaUcParenR"/>
            </a:pPr>
            <a:r>
              <a:rPr lang="en-US" altLang="en-US"/>
              <a:t>Y ( X + Y)* XX </a:t>
            </a:r>
          </a:p>
          <a:p>
            <a:pPr marL="514350" indent="-514350">
              <a:buFont typeface="Arial" panose="020B0604020202020204" pitchFamily="34" charset="0"/>
              <a:buAutoNum type="alphaUcParenR"/>
            </a:pPr>
            <a:r>
              <a:rPr lang="en-US" altLang="en-US"/>
              <a:t>Y (XY)* XX.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>
            <a:extLst>
              <a:ext uri="{FF2B5EF4-FFF2-40B4-BE49-F238E27FC236}">
                <a16:creationId xmlns:a16="http://schemas.microsoft.com/office/drawing/2014/main" id="{8DD05E9C-6D29-2F6E-BB81-95BB67AEC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1176ED-FFAE-621F-1912-C796C48D9A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  <a:defRPr/>
            </a:pPr>
            <a:r>
              <a:rPr lang="en-US" dirty="0"/>
              <a:t>2. Which of the following grammars generates strings with any number of 1’s?</a:t>
            </a:r>
          </a:p>
          <a:p>
            <a:pPr marL="514350" indent="-514350">
              <a:buFont typeface="Arial" charset="0"/>
              <a:buAutoNum type="alphaUcParenR"/>
              <a:defRPr/>
            </a:pPr>
            <a:r>
              <a:rPr lang="en-US" dirty="0"/>
              <a:t>S -&gt;1A, A -&gt; ε </a:t>
            </a:r>
          </a:p>
          <a:p>
            <a:pPr marL="514350" indent="-514350">
              <a:buFont typeface="Arial" charset="0"/>
              <a:buAutoNum type="alphaUcParenR"/>
              <a:defRPr/>
            </a:pPr>
            <a:r>
              <a:rPr lang="en-US" dirty="0"/>
              <a:t>S -&gt; 1S, S -&gt; ε </a:t>
            </a:r>
          </a:p>
          <a:p>
            <a:pPr marL="514350" indent="-514350">
              <a:buFont typeface="Arial" charset="0"/>
              <a:buAutoNum type="alphaUcParenR"/>
              <a:defRPr/>
            </a:pPr>
            <a:r>
              <a:rPr lang="en-US" dirty="0"/>
              <a:t>S -&gt; S1, S -&gt;ε</a:t>
            </a:r>
          </a:p>
          <a:p>
            <a:pPr marL="514350" indent="-514350">
              <a:buFont typeface="Arial" charset="0"/>
              <a:buAutoNum type="alphaUcParenR"/>
              <a:defRPr/>
            </a:pPr>
            <a:r>
              <a:rPr lang="en-US" dirty="0"/>
              <a:t>Both B) and C)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>
            <a:extLst>
              <a:ext uri="{FF2B5EF4-FFF2-40B4-BE49-F238E27FC236}">
                <a16:creationId xmlns:a16="http://schemas.microsoft.com/office/drawing/2014/main" id="{16A3AC93-E542-031E-A1E6-E79AA46BF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041179-07F2-1894-8F60-635A0D1FD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295401"/>
            <a:ext cx="8229600" cy="4830763"/>
          </a:xfrm>
        </p:spPr>
        <p:txBody>
          <a:bodyPr/>
          <a:lstStyle/>
          <a:p>
            <a:pPr>
              <a:buFont typeface="Arial" charset="0"/>
              <a:buNone/>
              <a:defRPr/>
            </a:pPr>
            <a:r>
              <a:rPr lang="en-US" dirty="0"/>
              <a:t>3. Consider the grammar:</a:t>
            </a:r>
          </a:p>
          <a:p>
            <a:pPr>
              <a:buFont typeface="Arial" charset="0"/>
              <a:buNone/>
              <a:defRPr/>
            </a:pPr>
            <a:r>
              <a:rPr lang="en-US" dirty="0"/>
              <a:t> 	S -&gt; </a:t>
            </a:r>
            <a:r>
              <a:rPr lang="en-US" dirty="0" err="1"/>
              <a:t>aSAb</a:t>
            </a:r>
            <a:r>
              <a:rPr lang="en-US" dirty="0"/>
              <a:t> | ε; A -&gt; </a:t>
            </a:r>
            <a:r>
              <a:rPr lang="en-US" dirty="0" err="1"/>
              <a:t>bA</a:t>
            </a:r>
            <a:r>
              <a:rPr lang="en-US" dirty="0"/>
              <a:t> | ε; </a:t>
            </a:r>
          </a:p>
          <a:p>
            <a:pPr>
              <a:buFont typeface="Arial" charset="0"/>
              <a:buNone/>
              <a:defRPr/>
            </a:pPr>
            <a:r>
              <a:rPr lang="en-US" dirty="0"/>
              <a:t>	The grammar generates strings in the form </a:t>
            </a:r>
            <a:r>
              <a:rPr lang="en-US" dirty="0" err="1"/>
              <a:t>a^ib^j</a:t>
            </a:r>
            <a:r>
              <a:rPr lang="en-US" dirty="0"/>
              <a:t> for some </a:t>
            </a:r>
            <a:r>
              <a:rPr lang="en-US" dirty="0" err="1"/>
              <a:t>i</a:t>
            </a:r>
            <a:r>
              <a:rPr lang="en-US" dirty="0"/>
              <a:t>, j &gt;=0. What are the conditions for </a:t>
            </a:r>
            <a:r>
              <a:rPr lang="en-US" dirty="0" err="1"/>
              <a:t>i</a:t>
            </a:r>
            <a:r>
              <a:rPr lang="en-US" dirty="0"/>
              <a:t> &amp; j?</a:t>
            </a:r>
          </a:p>
          <a:p>
            <a:pPr marL="514350" indent="-514350">
              <a:buFont typeface="Arial" charset="0"/>
              <a:buAutoNum type="alphaUcParenR"/>
              <a:defRPr/>
            </a:pPr>
            <a:r>
              <a:rPr lang="en-US" dirty="0" err="1"/>
              <a:t>i</a:t>
            </a:r>
            <a:r>
              <a:rPr lang="en-US" dirty="0"/>
              <a:t> = j</a:t>
            </a:r>
          </a:p>
          <a:p>
            <a:pPr marL="514350" indent="-514350">
              <a:buFont typeface="Arial" charset="0"/>
              <a:buAutoNum type="alphaUcParenR"/>
              <a:defRPr/>
            </a:pPr>
            <a:r>
              <a:rPr lang="en-US" dirty="0"/>
              <a:t>j &lt;= 2i</a:t>
            </a:r>
          </a:p>
          <a:p>
            <a:pPr marL="514350" indent="-514350">
              <a:buFont typeface="Arial" charset="0"/>
              <a:buAutoNum type="alphaUcParenR"/>
              <a:defRPr/>
            </a:pPr>
            <a:r>
              <a:rPr lang="en-US" dirty="0"/>
              <a:t>j &gt;= 2i</a:t>
            </a:r>
          </a:p>
          <a:p>
            <a:pPr marL="514350" indent="-514350">
              <a:buFont typeface="Arial" charset="0"/>
              <a:buAutoNum type="alphaUcParenR"/>
              <a:defRPr/>
            </a:pPr>
            <a:r>
              <a:rPr lang="en-US" dirty="0" err="1"/>
              <a:t>i</a:t>
            </a:r>
            <a:r>
              <a:rPr lang="en-US" dirty="0"/>
              <a:t> &lt;= j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>
            <a:extLst>
              <a:ext uri="{FF2B5EF4-FFF2-40B4-BE49-F238E27FC236}">
                <a16:creationId xmlns:a16="http://schemas.microsoft.com/office/drawing/2014/main" id="{ED0D6B40-C310-D103-E728-2A729D010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1F8B13-DBBD-A767-D528-2086649025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  <a:defRPr/>
            </a:pPr>
            <a:r>
              <a:rPr lang="en-US" dirty="0"/>
              <a:t>4. The string 1101 does not belong to the set represented by</a:t>
            </a:r>
          </a:p>
          <a:p>
            <a:pPr marL="514350" indent="-514350">
              <a:buFont typeface="Arial" charset="0"/>
              <a:buAutoNum type="alphaUcParenR"/>
              <a:defRPr/>
            </a:pPr>
            <a:r>
              <a:rPr lang="en-US" dirty="0"/>
              <a:t>110*(0+1) </a:t>
            </a:r>
          </a:p>
          <a:p>
            <a:pPr marL="514350" indent="-514350">
              <a:buFont typeface="Arial" charset="0"/>
              <a:buAutoNum type="alphaUcParenR"/>
              <a:defRPr/>
            </a:pPr>
            <a:r>
              <a:rPr lang="en-US" dirty="0"/>
              <a:t>1(0+1)*101 </a:t>
            </a:r>
          </a:p>
          <a:p>
            <a:pPr marL="514350" indent="-514350">
              <a:buFont typeface="Arial" charset="0"/>
              <a:buAutoNum type="alphaUcParenR"/>
              <a:defRPr/>
            </a:pPr>
            <a:r>
              <a:rPr lang="en-US" dirty="0"/>
              <a:t>(10)*(01)*(00+11)* </a:t>
            </a:r>
          </a:p>
          <a:p>
            <a:pPr marL="514350" indent="-514350">
              <a:buFont typeface="Arial" charset="0"/>
              <a:buAutoNum type="alphaUcParenR"/>
              <a:defRPr/>
            </a:pPr>
            <a:r>
              <a:rPr lang="en-US" dirty="0"/>
              <a:t>(00+(11)*01)*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>
            <a:extLst>
              <a:ext uri="{FF2B5EF4-FFF2-40B4-BE49-F238E27FC236}">
                <a16:creationId xmlns:a16="http://schemas.microsoft.com/office/drawing/2014/main" id="{FCE3DC58-DA00-2081-2401-02C103BD5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856060-3008-6B5C-EB6F-1116470A77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143001"/>
            <a:ext cx="8229600" cy="4983163"/>
          </a:xfrm>
        </p:spPr>
        <p:txBody>
          <a:bodyPr/>
          <a:lstStyle/>
          <a:p>
            <a:pPr>
              <a:buFont typeface="Arial" charset="0"/>
              <a:buNone/>
              <a:defRPr/>
            </a:pPr>
            <a:r>
              <a:rPr lang="en-US" dirty="0"/>
              <a:t>5. The following CFG: </a:t>
            </a:r>
          </a:p>
          <a:p>
            <a:pPr>
              <a:buFont typeface="Arial" charset="0"/>
              <a:buNone/>
              <a:defRPr/>
            </a:pPr>
            <a:r>
              <a:rPr lang="en-US" dirty="0"/>
              <a:t>	S -&gt; </a:t>
            </a:r>
            <a:r>
              <a:rPr lang="en-US" dirty="0" err="1"/>
              <a:t>aB</a:t>
            </a:r>
            <a:r>
              <a:rPr lang="en-US" dirty="0"/>
              <a:t> | </a:t>
            </a:r>
            <a:r>
              <a:rPr lang="en-US" dirty="0" err="1"/>
              <a:t>bA</a:t>
            </a:r>
            <a:r>
              <a:rPr lang="en-US" dirty="0"/>
              <a:t>  </a:t>
            </a:r>
          </a:p>
          <a:p>
            <a:pPr>
              <a:buFont typeface="Arial" charset="0"/>
              <a:buNone/>
              <a:defRPr/>
            </a:pPr>
            <a:r>
              <a:rPr lang="en-US" dirty="0"/>
              <a:t>	A -&gt; b | </a:t>
            </a:r>
            <a:r>
              <a:rPr lang="en-US" dirty="0" err="1"/>
              <a:t>aS</a:t>
            </a:r>
            <a:r>
              <a:rPr lang="en-US" dirty="0"/>
              <a:t> | Baa</a:t>
            </a:r>
          </a:p>
          <a:p>
            <a:pPr>
              <a:buFont typeface="Arial" charset="0"/>
              <a:buNone/>
              <a:defRPr/>
            </a:pPr>
            <a:r>
              <a:rPr lang="en-US" dirty="0"/>
              <a:t> 	B-&gt; a | </a:t>
            </a:r>
            <a:r>
              <a:rPr lang="en-US" dirty="0" err="1"/>
              <a:t>bS</a:t>
            </a:r>
            <a:r>
              <a:rPr lang="en-US" dirty="0"/>
              <a:t> | </a:t>
            </a:r>
            <a:r>
              <a:rPr lang="en-US" dirty="0" err="1"/>
              <a:t>aBB</a:t>
            </a:r>
            <a:r>
              <a:rPr lang="en-US" dirty="0"/>
              <a:t> </a:t>
            </a:r>
          </a:p>
          <a:p>
            <a:pPr>
              <a:buFont typeface="Arial" charset="0"/>
              <a:buNone/>
              <a:defRPr/>
            </a:pPr>
            <a:r>
              <a:rPr lang="en-US" dirty="0"/>
              <a:t>generates strings that have:</a:t>
            </a:r>
          </a:p>
          <a:p>
            <a:pPr marL="514350" indent="-514350">
              <a:buFont typeface="Arial" charset="0"/>
              <a:buAutoNum type="alphaLcParenR"/>
              <a:defRPr/>
            </a:pPr>
            <a:r>
              <a:rPr lang="en-US" dirty="0"/>
              <a:t>Equal number of </a:t>
            </a:r>
            <a:r>
              <a:rPr lang="en-US" dirty="0" err="1"/>
              <a:t>a’s</a:t>
            </a:r>
            <a:r>
              <a:rPr lang="en-US" dirty="0"/>
              <a:t> and </a:t>
            </a:r>
            <a:r>
              <a:rPr lang="en-US" dirty="0" err="1"/>
              <a:t>b’s</a:t>
            </a:r>
            <a:endParaRPr lang="en-US" dirty="0"/>
          </a:p>
          <a:p>
            <a:pPr marL="514350" indent="-514350">
              <a:buFont typeface="Arial" charset="0"/>
              <a:buAutoNum type="alphaLcParenR"/>
              <a:defRPr/>
            </a:pPr>
            <a:r>
              <a:rPr lang="en-US" dirty="0"/>
              <a:t>Odd number of </a:t>
            </a:r>
            <a:r>
              <a:rPr lang="en-US" dirty="0" err="1"/>
              <a:t>a’s</a:t>
            </a:r>
            <a:r>
              <a:rPr lang="en-US" dirty="0"/>
              <a:t> and odd number of </a:t>
            </a:r>
            <a:r>
              <a:rPr lang="en-US" dirty="0" err="1"/>
              <a:t>b’s</a:t>
            </a:r>
            <a:endParaRPr lang="en-US" dirty="0"/>
          </a:p>
          <a:p>
            <a:pPr marL="514350" indent="-514350">
              <a:buFont typeface="Arial" charset="0"/>
              <a:buAutoNum type="alphaLcParenR"/>
              <a:defRPr/>
            </a:pPr>
            <a:r>
              <a:rPr lang="en-US" dirty="0"/>
              <a:t>Even number of </a:t>
            </a:r>
            <a:r>
              <a:rPr lang="en-US" dirty="0" err="1"/>
              <a:t>a’s</a:t>
            </a:r>
            <a:r>
              <a:rPr lang="en-US" dirty="0"/>
              <a:t> and even number of </a:t>
            </a:r>
            <a:r>
              <a:rPr lang="en-US" dirty="0" err="1"/>
              <a:t>b’s</a:t>
            </a:r>
            <a:endParaRPr lang="en-US" dirty="0"/>
          </a:p>
          <a:p>
            <a:pPr marL="514350" indent="-514350">
              <a:buFont typeface="Arial" charset="0"/>
              <a:buAutoNum type="alphaLcParenR"/>
              <a:defRPr/>
            </a:pPr>
            <a:r>
              <a:rPr lang="en-US" dirty="0"/>
              <a:t>None of the above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>
            <a:extLst>
              <a:ext uri="{FF2B5EF4-FFF2-40B4-BE49-F238E27FC236}">
                <a16:creationId xmlns:a16="http://schemas.microsoft.com/office/drawing/2014/main" id="{03073582-B517-17FB-7677-1EF04A753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A80727-05EC-083A-4CEF-EB2046EA8B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  <a:defRPr/>
            </a:pPr>
            <a:r>
              <a:rPr lang="en-US" dirty="0"/>
              <a:t>6. Consider the Grammar, G, with the production rule:</a:t>
            </a:r>
          </a:p>
          <a:p>
            <a:pPr>
              <a:buFont typeface="Arial" charset="0"/>
              <a:buNone/>
              <a:defRPr/>
            </a:pPr>
            <a:r>
              <a:rPr lang="en-US" dirty="0"/>
              <a:t> 		S -&gt;SS | </a:t>
            </a:r>
            <a:r>
              <a:rPr lang="en-US" dirty="0" err="1"/>
              <a:t>SaS</a:t>
            </a:r>
            <a:r>
              <a:rPr lang="en-US" dirty="0"/>
              <a:t> | </a:t>
            </a:r>
            <a:r>
              <a:rPr lang="en-US" dirty="0" err="1"/>
              <a:t>aSb</a:t>
            </a:r>
            <a:r>
              <a:rPr lang="en-US" dirty="0"/>
              <a:t> | </a:t>
            </a:r>
            <a:r>
              <a:rPr lang="en-US" dirty="0" err="1"/>
              <a:t>bSa</a:t>
            </a:r>
            <a:r>
              <a:rPr lang="en-US" dirty="0"/>
              <a:t> | ε</a:t>
            </a:r>
          </a:p>
          <a:p>
            <a:pPr>
              <a:buFont typeface="Arial" charset="0"/>
              <a:buNone/>
              <a:defRPr/>
            </a:pPr>
            <a:r>
              <a:rPr lang="en-US" dirty="0"/>
              <a:t> If S is the Start Variable, then which of the following is not generated by G?</a:t>
            </a:r>
          </a:p>
          <a:p>
            <a:pPr marL="514350" indent="-514350">
              <a:buFont typeface="Arial" charset="0"/>
              <a:buAutoNum type="alphaUcParenR"/>
              <a:defRPr/>
            </a:pPr>
            <a:r>
              <a:rPr lang="en-US" dirty="0" err="1"/>
              <a:t>abab</a:t>
            </a:r>
            <a:r>
              <a:rPr lang="en-US" dirty="0"/>
              <a:t>			</a:t>
            </a:r>
          </a:p>
          <a:p>
            <a:pPr marL="514350" indent="-514350">
              <a:buFont typeface="Arial" charset="0"/>
              <a:buAutoNum type="alphaUcParenR"/>
              <a:defRPr/>
            </a:pPr>
            <a:r>
              <a:rPr lang="en-US" dirty="0" err="1"/>
              <a:t>aaab</a:t>
            </a:r>
            <a:r>
              <a:rPr lang="en-US" dirty="0"/>
              <a:t>		</a:t>
            </a:r>
          </a:p>
          <a:p>
            <a:pPr marL="514350" indent="-514350">
              <a:buFont typeface="Arial" charset="0"/>
              <a:buAutoNum type="alphaUcParenR"/>
              <a:defRPr/>
            </a:pPr>
            <a:r>
              <a:rPr lang="en-US" dirty="0" err="1"/>
              <a:t>abbaa</a:t>
            </a:r>
            <a:endParaRPr lang="en-US" dirty="0"/>
          </a:p>
          <a:p>
            <a:pPr marL="514350" indent="-514350">
              <a:buFont typeface="Arial" charset="0"/>
              <a:buAutoNum type="alphaUcParenR"/>
              <a:defRPr/>
            </a:pPr>
            <a:r>
              <a:rPr lang="en-US" dirty="0" err="1"/>
              <a:t>babba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</TotalTime>
  <Words>1162</Words>
  <Application>Microsoft Office PowerPoint</Application>
  <PresentationFormat>Widescreen</PresentationFormat>
  <Paragraphs>163</Paragraphs>
  <Slides>25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Cambria Math</vt:lpstr>
      <vt:lpstr>Office Theme</vt:lpstr>
      <vt:lpstr>Type - 1 Grammar</vt:lpstr>
      <vt:lpstr> Example </vt:lpstr>
      <vt:lpstr> Type - 0 Grammar </vt:lpstr>
      <vt:lpstr> Example </vt:lpstr>
      <vt:lpstr>POLLING QUESTIONS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Polling Questions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POLLING QUESTIONS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 - 1 Grammar</dc:title>
  <dc:creator>Rajnish Chaturvedi</dc:creator>
  <cp:lastModifiedBy>Rajnish Chaturvedi</cp:lastModifiedBy>
  <cp:revision>1</cp:revision>
  <dcterms:created xsi:type="dcterms:W3CDTF">2025-07-25T08:46:07Z</dcterms:created>
  <dcterms:modified xsi:type="dcterms:W3CDTF">2025-11-04T10:38:53Z</dcterms:modified>
</cp:coreProperties>
</file>