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0" r:id="rId7"/>
    <p:sldId id="261" r:id="rId8"/>
    <p:sldId id="343" r:id="rId9"/>
    <p:sldId id="267" r:id="rId10"/>
    <p:sldId id="269" r:id="rId11"/>
    <p:sldId id="270" r:id="rId12"/>
    <p:sldId id="263" r:id="rId13"/>
    <p:sldId id="264" r:id="rId14"/>
    <p:sldId id="265" r:id="rId15"/>
    <p:sldId id="266" r:id="rId16"/>
    <p:sldId id="258" r:id="rId17"/>
    <p:sldId id="340" r:id="rId18"/>
    <p:sldId id="262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5T05:47:47.0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 0 6041,'0'0'3801,"-58"14"-3865,76 5-264,-7-6-4217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5-08-26T05:05:44.87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15826 16772 3 0,'0'0'20'0,"0"0"-6"16,0 0-10-16,0 0-4 16,0 0 0-16,0 0 0 15,0 0 2-15,0 0-1 16,0 0-1-16,0 7 1 15,0-2-1-15,-2-5 134 16,0 6-134-16,0-2-82 16,-3 0 46-16</inkml:trace>
  <inkml:trace contextRef="#ctx0" brushRef="#br0" timeOffset="3740.47">15494 16779 45 0,'0'0'102'16,"0"0"-69"-16,0 0-3 16,0 0-3-16,0 0 0 15,0 0 3-15,0 0 13 16,5-7-10-16,-5 7-12 0,0 0-4 16,0 0-4-1,0 0-1-15,0 0 1 0,0 0-4 16,0 0-2-16,0 0-3 15,0 0-2-15,0 0 3 16,0 0 0-16,0 0-3 16,0 0-1-16,0 0 7 15,0 0-1-15,0 0 5 16,0 0-8-16,0 0 0 16,0 0 0-16,0 0-2 15,0 0 3-15,0 0-4 16,0 0-1-16,0 0 0 15,0 0-1-15,0 0 1 0,0 0 0 16,0 0 0-16,0 0 0 16,0 0 2-16,2 0-2 15,1 0-2-15,1 0 2 16,0 0 1-16,0 4-1 16,-1-1 4-16,1 2-4 15,1-3-1-15,0 6 1 16,-1-4 0-16,-2 0 1 15,2-2-1-15,-1 2 0 16,1-1 0-16,2 2 0 16,0-5 3-16,0 6 1 15,-2-3-4-15,3 2 1 16,1-1 0-16,0-1 0 16,1-3-1-16,1 5 0 0,0 1 4 15,1-2-3 1,-3 0-1-16,2 0 2 0,-1-4 2 15,-1 0-4-15,-1 2 1 16,0-2 3-16,2 4 11 16,-3-4-7-16,-1 0 0 15,4 0 0-15,-2 0-4 16,1 0 4-16,1 0 0 16,3 0-7-16,-4 0 1 15,3 3-1-15,-1-3 1 16,-2 0-1-16,-1 0-1 15,-1 0 1-15,2 0 4 16,0 5-5-16,1-5-1 16,3 0 1-16,-1 0 5 0,1 0-5 15,2 0-2-15,-3 0 2 16,3 0 0-16,-1 0 4 16,1 0-4-16,-3 0 0 15,4 0 0-15,1 0 1 16,2 0-1-16,-1 0 0 15,4 0 0-15,-2-5-1 16,-1 2 1-16,3-1 0 16,-2 2 1-16,0-2-2 15,-1 4 1-15,-3-4 0 16,1 0 6-16,-3 4-6 16,0 0-3-16,1 0 3 0,-1 0-1 15,1 0 2-15,-1 0-1 16,-2 0 0-1,2 0 0-15,-2 0 0 0,-1 0 0 16,3 0 2-16,-5 0-4 16,2 0 4-16,1 0 0 15,-3 0-2-15,4 0-2 16,-3 0 2-16,5 0 0 16,-4 0 0-16,-1 0 0 15,3-4 3-15,-4 4-5 16,1-2 4-16,0 2-4 15,0 0 2-15,0-5 0 0,-3 5 0 16,4 0 0-16,-1 0 1 16,-1-3-1-1,3 3-1-15,1-4 1 0,-4 4 0 16,3 0 0-16,1-5 1 16,-1 0-1-16,3 5 0 15,1-4 0-15,3-1 1 16,-1 2-2-16,-1-1 2 15,2 2-2-15,-2-2 0 16,-1 4 1-16,3-4 1 16,-4 0-1-16,1 4 0 15,3-4-1-15,-3 2 1 16,4-3 1-16,-4 2 0 16,3 3-2-16,-5-4 2 15,5-1-1-15,-5 5 0 0,1-5 0 16,1 5 0-16,1-4-1 15,-5-1 0-15,5 5 1 16,-5-4 0-16,0 4 0 16,3 0 0-16,-4 0 1 15,4-4-1-15,1 3 0 16,-1-3 0-16,1 4 0 16,-4-4 0-16,1-1 0 15,1 5-4-15,1-5 4 16,1 0 0-16,5 2 0 15,3-6-1-15,-2-1 1 16,4 2 0-16,0-1-3 16,2-3 2-16,0 1-2 0,-3 3 2 15,-2-2 0-15,0-2 0 16,1 7 1-16,-1-7-1 16,0 5 1-16,-2 0 0 15,1-4 0-15,0 3 0 16,0-5 0-16,-1 4 0 15,2-5 1-15,-2-2-1 16,5 2 0-16,0 4 1 16,-2-6-1-16,4 2-1 15,2 0 1-15,-2 0 3 0,4-2-3 16,0 2-2 0,1 3 2-16,-1-5 0 15,-2 6 0-15,0 1 0 0,-2-4 0 16,0 3 0-16,-1 3 1 15,4-3-1-15,-6-3 0 16,-2 8 2-16,-2-4 0 16,3 2-2-16,-2 0 1 15,4 0 2-15,0-2-2 16,2-1 4-16,-1 6 9 16,-1-5-10-16,-1 0-1 15,1-1-2-15,4-2 2 16,2 2-3-16,0-4 0 15,2 2 0-15,-2 2-2 16,-1-2 2-16,-4-3 2 0,1 3-1 16,0 3-1-16,0-5 0 15,4-2 0-15,-2 6 1 16,2-4-1-16,3 2 0 16,-5-2 0-16,4-1-1 15,0-1 2-15,-1 1-1 16,1-2 0-16,-2 4 0 15,-2-5 2-15,2 0 3 16,-2 1 25-16,5-1-8 16,-3 0-14-16,0-2-2 15,2 0-5-15,-4 0 2 16,0-2 1-16,-2 2-4 16,0-4 2-16,0 2 0 15,0 0-2-15,-5-4 7 16,2 2 1-16,1-2-7 0,2-2 7 15,2 2 0-15,2-1-1 16,0 4 6-16,2 1-4 16,-1-1-4-16,-3 3 8 15,0 0-5-15,-5 2-6 16,-1 0 6-16,-1 2-7 16,-2 2 6-16,0-4 3 15,-2 2-6-15,2 2 0 16,-2 0-2-16,2 0 5 15,-2 0-4-15,-1 2-3 0,1-2 2 16,-2 0-1 0,0-1-1-16,0 3 3 0,-1-4-3 15,1 2 1-15,-1 5-1 16,-1-3 0-16,-1 1 0 16,-2 3 0-16,2 2 0 15,0-3 1-15,1 0-1 16,-3 1 0-16,2 2 0 15,-1-2 0-15,-1 0 1 16,3-2-1-16,-2 1-1 16,-1-3 1-16,1-3 0 15,1 4 1-15,-1-4 0 16,-4 5-1-16,-1-2 0 16,-3 3 0-16,4 0 0 0,0-3 1 15,-1-2 0-15,1 5-2 16,4-5 2-1,-1 1-2-15,3 3 2 0,-3 6-2 16,-1-4 1-16,2 4 0 16,-3-1 0-16,-3 0 1 15,-1 5-1-15,-3-4 0 16,0 4 0-16,-2 0 2 16,0 0-2-16,0 0 2 15,0 0-1-15,0 0 0 16,0 0 0-16,2-4-1 15,5-6 0-15,2-2 0 16,2 6-2-16,-4-2 2 0,0 2 0 16,-1 2 1-1,-1 0-1-15,1 4-6 0,-6 0 6 16,0 0 6-16,0 0-6 16,0 0 0-16,0 0 0 15,0 0 0-15,0 0 0 16,0 0 0-16,0 0-19 15,0 0-61-15,-15 5-136 16,-8 12-319-16</inkml:trace>
  <inkml:trace contextRef="#ctx0" brushRef="#br1" timeOffset="62360.1">17157 17343 556 0,'0'0'88'16,"0"0"-59"-16,0 0-28 15,0 0 10-15,0 0 14 16,0 0 10-16,-13 0-13 0,13 0-11 15,0 0-2 1,0 0-5-16,0 0-3 0,0 0 9 16,0 0-3-16,0 0-3 15,0 0 3-15,0 0 0 16,2-7 2-16,9-13 6 16,5-11-14-16,1-5 0 15,2-1 0-15,-2-6-1 16,-1-2 0-16,7-5-2 15,-2 2-4-15,8 2-3 16,0 7-8-16,0 13 14 16,0 6 2-16,-4 13-2 15,0 7 2-15,-3 0-7 16,0 0 4-16,0 7-2 0,3 16 0 16,4 13 4-16,0 4-1 15,2 4 0-15,0 2 3 16,5-6 1-16,4-3-1 15,3-3 2-15,3-2 0 16,-1-1-1-16,-1 1-1 16,-3-6 0-16,-3 1 0 15,-5-5 0-15,-2-8 0 16,-4-2 1-16,-4-6-1 16,-6-2 2-16,1-4 3 15,-1 0 1-15,4-4 0 16,1-14-2-16,5-6-2 15,-5-6-2-15,0 0 4 0,-1 2-4 16,-4-4 1 0,3 2 0-16,-1-2-1 0,0-8-1 15,6 0 0-15,2-5 1 16,4 1-6-16,2-2 6 16,7-2-7-16,5 4-7 15,7 0 14-15,8 6-1 16,4-1 0-16,5 8-1 15,-2 8-3-15,-3 9 5 16,-6 10-1-16,-4 4-2 16,-2 18-2-16,-4 19-1 15,-1 11 3-15,-7 6 2 16,-6 4 1-16,-3-5 0 0,-4 5 1 16,-1-5 1-16,1-7 5 15,0-7-3-15,0-7-3 16,0-6 1-16,-1-9 1 15,-4-6-1-15,1-7 1 16,-6-4-2-16,4 0 5 16,-3 0-1-16,-1-10-1 15,6-16-4-15,1-4 0 16,5-11-9-16,2-5-13 16,7-2-25-16,2 2-39 15,3 2 40-15,-3 3 27 16,-5 8 19-16,-1 5-1 0,-5 2 1 15,0 8 1 1,0 0-1-16,0-1 2 0,6 6-1 16,8 4-1-16,1 1 1 15,10 8 1-15,-2 0-2 16,-2 0-3-16,0 13 3 16,-3 9 0-16,-3 4 1 15,-2 1 2-15,-1 6 9 16,-8 1 4-16,-2-10 13 15,-4 3 1-15,-2-6-10 16,-2-10-5-16,4 1-1 16,-2-9-5-16,-2-3 0 15,1 0 2-15,-4 0 0 16,4-18 1-16,3-11-2 0,0-12-7 16,4-5 0-16,3-6-1 15,-3-2-1-15,-2-5-1 16,-4 9 0-16,-1 2 1 15,-2 0-1-15,0 6 0 16,5 2 0-16,2 10 0 16,3-2 1-16,5 1-1 15,5 5 0-15,5 7 0 16,3 6-1-16,-2 8-1 16,2 5 0-16,-4 0-3 15,-1 23 3-15,1 7-2 16,4 11 2-16,3-5 2 15,10 8 0-15,4-3 2 0,1-6 5 16,4-3 4-16,-3-9 0 16,0-6-4-16,-9-8-4 15,-8-6 1-15,-17-3 0 16,-12 0-4-16,-10 0 6 16,-7-12-2-16,-6-20 5 15,0-8-9-15,3-4 1 16,2 4-2-16,3-4 1 15,11 7-1-15,0 2 0 16,8-1-1-16,4-5-4 16,0 5-7-16,-2-8 6 15,0 3 7-15,-2 2-4 0,4-1 2 16,0 8-1-16,1 1 3 16,-1 14 0-16,-2-1 0 15,0 5 0 1,-2 8-2-16,2-4 1 0,2 8 1 15,2 1-1-15,5 0 0 16,0 0-2-16,2 0 3 16,-2 14-3-16,0 3 2 15,-3 6-6-15,0-1 7 16,-2 0 0-16,-2-4 0 16,-6-4 2-16,-6-6-4 15,-7-2 4-15,-8-6-2 16,-4 3 4-16,0-3-3 0,2 0 9 15,5 0 3 1,1-12 14-16,11-11-21 0,1-12-6 16,2-2 0-16,-2-7 2 15,0-5-1-15,2-1-1 16,-2 3 1-16,3-2-3 16,-1 8 2-16,-2 6 0 15,0 3 0-15,5 2 1 16,4 6-1-16,2-3-1 15,3 9 1-15,-3 4 0 16,0 2-1-16,0 4 0 16,0 8 1-16,7 0-4 15,4 4 2-15,7 26 0 16,12 1 2-16,-1 7-1 0,2-4 2 16,-4-2-3-16,-6-6 2 15,-6-9 0-15,-13-2 0 16,-8-5 0-16,-14-9 0 15,-4 2-1-15,-5-3 3 16,-2 0 0-16,0-6 8 16,0-20 45-16,3-14-55 15,1-14 0-15,-2-9 1 16,0-9-1-16,0-4-5 16,3 4-14-16,2 10 9 15,4 10 10-15,-2 9-4 16,0 9 4-16,4-2 0 15,0 4-1-15,3 6 0 0,-1-4 2 16,4 4-2-16,3-3 1 16,0 6-2-16,5 0 1 15,-3 11-4-15,5 5 2 16,2 2 1-16,3 5-1 16,7 0-1-16,3 0 1 15,3 19 1-15,4 9-1 16,2 2-1-16,5 4 3 15,0-6 1-15,-4-2 0 16,-12-4 0-16,-9-8-1 16,-8-2 1-16,-12-8 0 15,-5-1 1-15,-8-3-1 0,0 0 5 16,0-7 2-16,-6-20-6 16,-13-8 0-16,-4-11-1 15,-1-12 0-15,-3-9-1 16,0-8 1-16,5-5 0 15,8 3-33-15,10 12 0 16,4 2 21-16,4 10 11 16,21 14 0-16,2 1-1 15,0 6-10-15,-5 3-5 16,0 5 10-16,0-3 4 16,3 8 3-16,0 3 0 15,2 4-4-15,2 6 4 16,-1 1-1-16,1 5 0 15,2 0-3-15,8 0 4 16,0 5-1-16,3 7-1 0,6 4 2 16,-6-3-1-16,5 4 1 15,-1-8 0-15,4 0 1 16,-5-3-1-16,-6-4 0 16,-7-2 1-16,-15 0-1 15,-10 0 1-15,-7-2 9 16,0-13 3-16,-4-4-11 15,-16-3 3-15,-7-4 0 16,4-6 4-16,2-4-1 16,7-5-4-16,7-1-2 15,5-2 1-15,2 2 0 16,0-2-2-16,0-2 2 0,9 2-3 16,5-4 1-16,1 6-1 15,3 4 0-15,1 2-1 16,4 5 2-16,2 4-1 15,2-1 0-15,2 1 0 16,4-3-1-16,5-1 1 16,4 2 0-16,0-3-1 15,9 6 1-15,-2 0-2 16,1 6-1-16,-4 5 3 16,-5 4 2-16,-6 3-2 15,-5 1 0-15,-9 2-3 16,-7 2 3-16,-8 0 1 15,-6 3-1-15,0-4 0 0,0-3 0 16,-6 0 0 0,-17-7 5-16,-6-2-4 0,-2-8 0 15,-6-10 0-15,-1-9-1 16,-5-9 2-16,-1-10 1 16,1-6-6-16,-1-4 7 15,0-6-5-15,3 6 3 16,14 7-3-16,12 15 2 15,15 16-2-15,0 9 1 16,29 4-2-16,15 7-3 16,12 3 2-16,11 6-1 15,-3 3 4-15,2 2-1 0,-9 0 1 16,-6 0 0 0,-3 0 0-16,-11 0 1 0,-3 0-1 15,-3 0 0-15,0 0 0 16,-4 2 0-16,0 0 0 15,-5-1 2-15,-5-1-2 16,-6 0 0-16,-1 0 0 16,-8 0 2-16,-2 0-1 15,0 0 0-15,0 0 5 16,0 0 1-16,0-3-3 16,0-9-2-16,0-5 2 15,-2-5 0-15,-2-4-1 16,-4-6-2-16,6-6 2 15,2-2-2-15,0-2 2 0,0-2-1 16,2 2-2-16,18-1-1 16,5 10 0-16,9 5 1 15,5 3 0-15,11 6 0 16,8 5-4-16,13 0 3 16,9 3 1-16,10 2-1 15,7 0 1-15,1 3 0 16,-6-3 0-16,-10 2-2 15,-13 1 4-15,-15 0-2 16,-16 3 0-16,-18-4-2 16,-20-1 2-16,0-1 0 15,-42-4-1-15,-18 1-12 16,-14 0 7-16,1 0 6 0,1 1 0 16,3-4-2-1,9-2 0-15,6 5 4 0,12-2 0 16,15 2 0-16,12 3-2 15,7 0 0-15,6 4-2 16,2-5 5-16,0 0-6 16,23-2 3-16,15 0-3 15,9-2-3-15,3 4 1 16,6-3-26-16,-2 1-1 16,-5 2 12-16,-2-2 3 15,-2 0-1-15,-1 1 4 16,-4 0 13-16,-6 1-2 15,-15-2 3-15,0-6-1 0,-8-3 1 16,-5-12 5 0,-1 1-5-16,-5 0 0 0,0 0 5 15,-22 2-3-15,-12 2-1 16,-11 0-1-16,-5 6 4 16,-4 0-4-16,2 3 1 15,15 7 9-15,8 2-5 16,8 2-3-16,11 2-1 15,7 3 6-15,3-2-3 16,0 1 8-16,11-4-1 16,22 1-7-16,15-4-4 15,2 1-1-15,4-6 1 16,-2-2 0-16,-3-5 0 16,-3-4 0-16,-4-1-1 0,-5-6 1 15,-8 2-2-15,-12 1 2 16,-7 5 0-16,-8 5 0 15,-2-2 0-15,0 3-1 16,-29 5-2-16,-18 0 0 16,-14 5-3-16,-10 7 4 15,-1 3-1-15,10-5 1 16,9-1 2-16,19-6 5 16,17 1-2-16,12-1 18 15,5 1-17-15,7 1 7 16,26-4-11-16,17-2 1 0,6 0 0 15,6 2-1 1,-5-2 2-16,1-3-1 0,-11-1-2 16,-7 1 2-16,-7-9 0 15,-4-2 1-15,0-2-2 16,-2-6 0-16,-6 1 1 16,-6 1-1-16,-3 0-1 15,-4 2 0-15,-1 0 1 16,-3 6-5-16,-2 5-28 15,3 8-12-15,-2 6-8 16,3 4 24-16,3 3 14 16,5 2-9-16,9-2-46 15,6 2 52-15,3 0 6 16,-6 0 6-16,-3 0 4 16,-10 0 2-16,-8 0 1 0,-5-5 4 15,0-3 3-15,0-1 9 16,0-3-16-16,0 0-1 15,0 0 0-15,0-2-3 16,0-6-248-16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C2394-43C2-4A68-AA88-2190C2839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F489E-596E-4129-BE85-FDE5FFCFE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D5DDF-744A-4FF7-8A3C-0400C2E7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5552-71E6-4784-ACCA-0D2221E4F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3BD98-32E4-4324-9C35-9D507E37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28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EC9D8-1D3B-4C61-AC72-7D681AA48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F3A45-DBF8-4150-85E9-7329A5946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72790-AE70-4BF0-85F8-E2877DC99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53632-F331-427E-B25D-5AEFDE1D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5DF97-4152-4088-BA4D-9ABC2BE37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970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BDF87-1BA7-426C-82FF-7F019A51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9161F-1810-42BD-A95A-E09AFE7EC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8C6AB-0231-4B81-AC5E-83B699025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7D674-16B4-40EC-8279-33491224A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6530A-7626-4AA9-9B74-50A993CAC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772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8C80-9B00-4AC2-88D2-263E6777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8968C-D10D-4166-8131-87DEF9EF2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0B2AA-1010-41AA-B110-69E08D042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4251FA-576D-4BD5-A292-D4471149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47ADD-70FD-46A2-8B54-721A88A6A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F4861-A945-46A1-AA8B-A0666788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739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934C9-9AB8-42DE-9AA9-41B503F46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A3F14-CB2E-4F4D-8A1E-428F5817A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C7B17-86E0-4F7D-AA45-EFBA47B4C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9A80CC-B485-4461-8623-32DAFE89F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FD299-2A8C-4213-8E0B-B3AE03D021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DCC9A1-4313-4CB5-9660-4412E489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39ABC1-0AA4-494E-A995-0B5FB7C5A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DDFFF5-2C5B-4690-AF4B-C6D57A3A1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545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912F7-FC19-4892-BAC8-7CF3E15FC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1DC1C2-9FC0-4701-A2D5-1EAB22446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D875D5-DCC9-45FC-BD47-B8A0B5438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254E2-8A4A-4491-A45C-17AEFB33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7653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5ACC73-D295-4794-A359-267EEB77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3A8C2-34BB-4B87-8927-11537AEE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FE0BDF-2EE7-4C6C-BF6A-F19B4BE2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10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71077-52CB-47EC-9534-A5C60095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501C3-C1F7-4CBB-AC94-CCE97AA15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CDE6E-62EF-4B55-8466-5639ACBD1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A9E3D-39CC-4BE4-A365-E093CDC3A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AEDA1-B8FE-4DEE-90A1-431AD542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328A2-D029-4189-A03C-E1E8A69D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6366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5CFA-CD44-4891-8AA9-4218695B6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AC8C24-C05B-4A07-A84E-9C8F426F3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87B8F-F010-4E68-BA90-612CCD0A7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80C9D-EC5B-4C27-851E-19376D21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36554-9741-4EBD-B380-4C24D7EBF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E7145-E166-481F-8CB4-A3B46D35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9365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2C59E-0FDE-4629-9ECC-2242DC2B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615DA1-8D7E-4CEB-B916-DC055FD6C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582A8-F970-4792-B321-777A50A4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642AE-03FE-40BA-8DBA-32DC52A9B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64719-E496-41B5-9075-F9B0E13BD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436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87C6E0-D37F-4DCA-830F-F014226967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AFA80-CCCA-4DDC-BA35-450E2A1AB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6425D-6090-4F2C-B4A7-A43940FDA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F214F-7892-474B-94C7-7F37C414B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A6DD2-D9A0-41D0-BB76-0E46ECAF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856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7AB128-7091-415F-99E8-769B92DF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7936B-3B4E-4C6D-99F2-6D7775752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537BB-8F6E-4534-BCBB-72E4D584F6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8E8A7-F61D-4BCB-9B7E-4B2354802E50}" type="datetimeFigureOut">
              <a:rPr lang="en-IN" smtClean="0"/>
              <a:t>26-08-2025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2ABE7-C815-4456-8549-4B82BA785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D6133-1872-4AC4-B954-F13F5126B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BBE90-B020-4AEC-9CA6-351B5ECCCD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941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1ED6C-0D0B-40A4-933E-B74E4CED2D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FA with output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1D6442-EB33-4014-8B6D-5B85700CB4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859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C4E0-3C0B-4016-8887-F5B0AF40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FA with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03C78-B134-4378-AF24-C8023B878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Finite automata may have outputs corresponding to each transition. There are two types of finite state machines that generate output −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Arial" panose="020B0604020202020204" pitchFamily="34" charset="0"/>
              </a:rPr>
              <a:t>Mealy Machine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Arial" panose="020B0604020202020204" pitchFamily="34" charset="0"/>
              </a:rPr>
              <a:t>Moore machine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2011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AD1E5-170A-45F9-9CE2-6860A6587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761"/>
            <a:ext cx="10515600" cy="1159098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Moore Machine</a:t>
            </a:r>
            <a:br>
              <a:rPr lang="en-US" b="0" i="0" dirty="0">
                <a:effectLst/>
                <a:latin typeface="Arial" panose="020B0604020202020204" pitchFamily="34" charset="0"/>
              </a:rPr>
            </a:b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47F515-2969-44BE-8DC4-C8B2E18106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9859"/>
                <a:ext cx="10515600" cy="4567104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Moore machine is an FSM whose outputs depend on only the </a:t>
                </a: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present state.</a:t>
                </a:r>
              </a:p>
              <a:p>
                <a:pPr algn="just"/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Moore machine can be described by a 6 tuple (Q, ∑, O, δ,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q</a:t>
                </a:r>
                <a:r>
                  <a:rPr lang="en-US" b="0" i="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where −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a finite set of states.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∑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a finite set of symbols called the input alphabet.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a finite set of symbols called the output alphabet.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the input transition function where δ: Q × ∑ → Q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b="1" i="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the initial state from where any input is processed (q</a:t>
                </a:r>
                <a:r>
                  <a:rPr lang="en-US" b="0" i="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∈ Q).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the output transition function where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Q → O</a:t>
                </a:r>
              </a:p>
              <a:p>
                <a:pPr marL="0" indent="0" algn="just">
                  <a:buNone/>
                </a:pPr>
                <a:endParaRPr lang="en-US" b="0" i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47F515-2969-44BE-8DC4-C8B2E18106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9859"/>
                <a:ext cx="10515600" cy="4567104"/>
              </a:xfrm>
              <a:blipFill>
                <a:blip r:embed="rId2"/>
                <a:stretch>
                  <a:fillRect l="-1043" t="-3204" r="-11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927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07E24-808A-4897-99C5-5A51169F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922CB-BA12-45C7-9E9E-4E2CF98A4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772BC91-D72C-422E-85A9-3017A2B45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046" y="3026536"/>
            <a:ext cx="6061058" cy="170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70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D321-EA6A-4D3A-B19F-C7A9FFEBBEF2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Title 1"/>
          <p:cNvSpPr txBox="1"/>
          <p:nvPr/>
        </p:nvSpPr>
        <p:spPr>
          <a:xfrm>
            <a:off x="2895600" y="0"/>
            <a:ext cx="77724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/>
            </a:lvl1pPr>
          </a:lstStyle>
          <a:p>
            <a:r>
              <a:rPr lang="en-US" dirty="0"/>
              <a:t>Example of Moore Machine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09800" y="1371601"/>
            <a:ext cx="769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Create a Moore machine that counts number of </a:t>
            </a:r>
            <a:r>
              <a:rPr lang="en-US" sz="2200" b="1" dirty="0"/>
              <a:t>a mod3</a:t>
            </a:r>
            <a:r>
              <a:rPr lang="en-US" sz="2200" dirty="0"/>
              <a:t>. ∑={a, b}.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1828800" y="1976735"/>
            <a:ext cx="4800600" cy="2218730"/>
            <a:chOff x="304800" y="1976735"/>
            <a:chExt cx="4800600" cy="2218730"/>
          </a:xfrm>
        </p:grpSpPr>
        <p:cxnSp>
          <p:nvCxnSpPr>
            <p:cNvPr id="10" name="Straight Arrow Connector 9"/>
            <p:cNvCxnSpPr>
              <a:stCxn id="23" idx="6"/>
              <a:endCxn id="25" idx="2"/>
            </p:cNvCxnSpPr>
            <p:nvPr/>
          </p:nvCxnSpPr>
          <p:spPr>
            <a:xfrm>
              <a:off x="3352800" y="3139440"/>
              <a:ext cx="609600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2"/>
            <p:cNvCxnSpPr>
              <a:stCxn id="21" idx="0"/>
              <a:endCxn id="21" idx="7"/>
            </p:cNvCxnSpPr>
            <p:nvPr/>
          </p:nvCxnSpPr>
          <p:spPr>
            <a:xfrm rot="16200000" flipH="1">
              <a:off x="1212980" y="2703700"/>
              <a:ext cx="84810" cy="377171"/>
            </a:xfrm>
            <a:prstGeom prst="curvedConnector3">
              <a:avLst>
                <a:gd name="adj1" fmla="val -669512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23" idx="0"/>
              <a:endCxn id="23" idx="7"/>
            </p:cNvCxnSpPr>
            <p:nvPr/>
          </p:nvCxnSpPr>
          <p:spPr>
            <a:xfrm rot="16200000" flipH="1">
              <a:off x="2916321" y="2676759"/>
              <a:ext cx="84810" cy="431052"/>
            </a:xfrm>
            <a:prstGeom prst="curvedConnector3">
              <a:avLst>
                <a:gd name="adj1" fmla="val -582562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4"/>
            <p:cNvCxnSpPr>
              <a:stCxn id="25" idx="0"/>
              <a:endCxn id="25" idx="7"/>
            </p:cNvCxnSpPr>
            <p:nvPr/>
          </p:nvCxnSpPr>
          <p:spPr>
            <a:xfrm rot="16200000" flipH="1">
              <a:off x="4693550" y="2690230"/>
              <a:ext cx="84810" cy="404111"/>
            </a:xfrm>
            <a:prstGeom prst="curvedConnector3">
              <a:avLst>
                <a:gd name="adj1" fmla="val -565172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533400" y="2849880"/>
              <a:ext cx="1066800" cy="5791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rgbClr val="FF0000"/>
                  </a:solidFill>
                </a:rPr>
                <a:t>q0/0</a:t>
              </a:r>
            </a:p>
          </p:txBody>
        </p:sp>
        <p:cxnSp>
          <p:nvCxnSpPr>
            <p:cNvPr id="22" name="Straight Arrow Connector 21"/>
            <p:cNvCxnSpPr>
              <a:endCxn id="21" idx="2"/>
            </p:cNvCxnSpPr>
            <p:nvPr/>
          </p:nvCxnSpPr>
          <p:spPr>
            <a:xfrm rot="5400000" flipH="1" flipV="1">
              <a:off x="236220" y="3208020"/>
              <a:ext cx="365760" cy="228600"/>
            </a:xfrm>
            <a:prstGeom prst="straightConnector1">
              <a:avLst/>
            </a:prstGeom>
            <a:ln w="31750">
              <a:solidFill>
                <a:srgbClr val="7BE5E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2133600" y="2849880"/>
              <a:ext cx="1219200" cy="5791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q1/1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3962400" y="2849880"/>
              <a:ext cx="1143000" cy="5791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q2/2</a:t>
              </a:r>
            </a:p>
          </p:txBody>
        </p:sp>
        <p:cxnSp>
          <p:nvCxnSpPr>
            <p:cNvPr id="26" name="Straight Arrow Connector 25"/>
            <p:cNvCxnSpPr>
              <a:stCxn id="21" idx="6"/>
              <a:endCxn id="23" idx="2"/>
            </p:cNvCxnSpPr>
            <p:nvPr/>
          </p:nvCxnSpPr>
          <p:spPr>
            <a:xfrm>
              <a:off x="1600200" y="3139440"/>
              <a:ext cx="533400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505200" y="27432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76400" y="27432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1600" y="1976735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95600" y="19812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95800" y="19812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b</a:t>
              </a:r>
            </a:p>
          </p:txBody>
        </p:sp>
        <p:cxnSp>
          <p:nvCxnSpPr>
            <p:cNvPr id="30" name="Curved Connector 29"/>
            <p:cNvCxnSpPr>
              <a:stCxn id="25" idx="4"/>
              <a:endCxn id="21" idx="4"/>
            </p:cNvCxnSpPr>
            <p:nvPr/>
          </p:nvCxnSpPr>
          <p:spPr>
            <a:xfrm rot="5400000">
              <a:off x="2800350" y="1695450"/>
              <a:ext cx="1588" cy="3467100"/>
            </a:xfrm>
            <a:prstGeom prst="curvedConnector3">
              <a:avLst>
                <a:gd name="adj1" fmla="val 46901337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2514600" y="37338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a</a:t>
              </a:r>
            </a:p>
          </p:txBody>
        </p:sp>
      </p:grp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6096003" y="3733800"/>
          <a:ext cx="3886199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5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0" dirty="0"/>
                        <a:t>Present</a:t>
                      </a:r>
                      <a:r>
                        <a:rPr lang="en-US" b="0" baseline="0" dirty="0"/>
                        <a:t> State</a:t>
                      </a:r>
                      <a:endParaRPr lang="en-US" b="0" dirty="0"/>
                    </a:p>
                    <a:p>
                      <a:pPr algn="ctr"/>
                      <a:endParaRPr lang="en-US" b="0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Next State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ym typeface="Symbol" panose="05050102010706020507"/>
                        </a:rPr>
                        <a:t></a:t>
                      </a:r>
                      <a:r>
                        <a:rPr lang="en-US" dirty="0"/>
                        <a:t>q0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q1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Q0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q2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q1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/>
                        <a:t>q2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q2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q1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5A0CE-570C-4A58-878D-8E59BAD3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5611"/>
            <a:ext cx="10515600" cy="4868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Question-1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Moore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maAchine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takes set of all strings over { a, b} as input and prints 1 as output for every occurrence of ‘ab’ as a substring.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B3D3468-AE9E-40A7-847B-8F2BB6CD7F20}"/>
                  </a:ext>
                </a:extLst>
              </p14:cNvPr>
              <p14:cNvContentPartPr/>
              <p14:nvPr/>
            </p14:nvContentPartPr>
            <p14:xfrm>
              <a:off x="2304926" y="1809206"/>
              <a:ext cx="21240" cy="16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B3D3468-AE9E-40A7-847B-8F2BB6CD7F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95926" y="1800206"/>
                <a:ext cx="38880" cy="3456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7A15AC8-42C7-1014-F20C-2FF3F8B5C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139" y="2966232"/>
            <a:ext cx="5416432" cy="281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C6179-6382-4227-1DEE-10AA9DEB8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516"/>
            <a:ext cx="10515600" cy="5599447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Question-2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Moore machine that takes set of all strings over { a, b} as input and counts the occurrences of substring ‘baa’.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47548C-DE1D-9F84-CFF4-FAA50BCDC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674" y="2395990"/>
            <a:ext cx="8514652" cy="349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2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1BC4A-8AB8-0112-3339-C6DA83E8C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5958"/>
            <a:ext cx="10515600" cy="5431005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Question-3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Moore machine that takes set of all strings over { 0,1} as input and produces ‘A’ as output if input ends with ‘10’ , ‘B’ as output if input ends with ’11’, otherwise outputs ‘C’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1E68F8-5C30-883B-EE5E-9E7CD21E7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644" y="2950255"/>
            <a:ext cx="370522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6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6B2D7-3ECB-4CD8-8150-C393AEA2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Question-4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C1F14-BC00-49A7-AA60-2FC9A662C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Construct a Moore machine that determines whether an input string contains an even or odd number of 1's. The machine should give 1 as output if an even number of 1's are in the string and 0 otherwise.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801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D6A1-CCA9-4175-B5F8-6DDC7CB4E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Solution</a:t>
            </a:r>
          </a:p>
        </p:txBody>
      </p:sp>
      <p:pic>
        <p:nvPicPr>
          <p:cNvPr id="5122" name="Picture 2" descr="Moore Machine">
            <a:extLst>
              <a:ext uri="{FF2B5EF4-FFF2-40B4-BE49-F238E27FC236}">
                <a16:creationId xmlns:a16="http://schemas.microsoft.com/office/drawing/2014/main" id="{A0931A14-CD97-4912-BDEF-C543D52010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474" y="2512347"/>
            <a:ext cx="6110719" cy="276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488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BED02-A119-4FA3-B13F-637B4871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Question-5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28F80-4938-4EB7-82CE-695C65456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Design a Moore machine for a binary input sequence such that if it has a substring 101, the machine output A, if the input has substring 110, it outputs B otherwise it outputs C.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14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14ABB-4CC2-46C3-9AA5-C44A6090C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Solution</a:t>
            </a:r>
          </a:p>
        </p:txBody>
      </p:sp>
      <p:pic>
        <p:nvPicPr>
          <p:cNvPr id="6146" name="Picture 2" descr="Moore Machine">
            <a:extLst>
              <a:ext uri="{FF2B5EF4-FFF2-40B4-BE49-F238E27FC236}">
                <a16:creationId xmlns:a16="http://schemas.microsoft.com/office/drawing/2014/main" id="{7339DB25-BEBA-4915-8BFC-66DE50BB2D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255" y="1825625"/>
            <a:ext cx="869148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58F3F5B-F2BE-E1AB-4284-14A0D3785B32}"/>
                  </a:ext>
                </a:extLst>
              </p14:cNvPr>
              <p14:cNvContentPartPr/>
              <p14:nvPr/>
            </p14:nvContentPartPr>
            <p14:xfrm>
              <a:off x="5577840" y="3677400"/>
              <a:ext cx="4526640" cy="2587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58F3F5B-F2BE-E1AB-4284-14A0D3785B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68480" y="3668040"/>
                <a:ext cx="4545360" cy="260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836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3CBFE-F9B3-4F70-A098-142FCB4A7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1247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Mealy Machine</a:t>
            </a:r>
            <a:b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40DD66-B434-4E66-8BF5-56F9044961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36372"/>
                <a:ext cx="10515600" cy="4940591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Mealy Machine is an FSM whose output depends on the </a:t>
                </a: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present state as well as the present input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can be described by a 6 tuple (Q, ∑, O, δ,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q</a:t>
                </a:r>
                <a:r>
                  <a:rPr lang="en-US" b="0" i="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where −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a finite set of states.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∑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a finite set of symbols called the input alphabet.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a finite set of symbols called the output alphabet.</a:t>
                </a:r>
              </a:p>
              <a:p>
                <a:pPr algn="just">
                  <a:buFont typeface="Arial" panose="020B0604020202020204" pitchFamily="34" charset="0"/>
                  <a:buChar char="•"/>
                </a:pPr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the input transition function where δ: Q × ∑ → Q</a:t>
                </a:r>
              </a:p>
              <a:p>
                <a:pPr algn="just"/>
                <a:r>
                  <a:rPr lang="en-US" b="1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b="1" i="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the initial state from where any input is processed (q</a:t>
                </a:r>
                <a:r>
                  <a:rPr lang="en-US" b="0" i="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∈ Q).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is the output transition function where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I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Q × ∑ → O</a:t>
                </a:r>
              </a:p>
              <a:p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40DD66-B434-4E66-8BF5-56F9044961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36372"/>
                <a:ext cx="10515600" cy="4940591"/>
              </a:xfrm>
              <a:blipFill>
                <a:blip r:embed="rId2"/>
                <a:stretch>
                  <a:fillRect l="-1043" t="-2222" r="-11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9013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3C23-87AE-4AB7-9AC8-3D7BB2584E4D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Title 1"/>
          <p:cNvSpPr txBox="1"/>
          <p:nvPr/>
        </p:nvSpPr>
        <p:spPr>
          <a:xfrm>
            <a:off x="2895600" y="0"/>
            <a:ext cx="77724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/>
            </a:lvl1pPr>
          </a:lstStyle>
          <a:p>
            <a:r>
              <a:rPr lang="en-US" dirty="0"/>
              <a:t>Example of Mealy Machine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9800" y="1219201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Design a Mealy machine that accepts all strings over ∑={a, b} ending in </a:t>
            </a:r>
            <a:r>
              <a:rPr lang="en-US" sz="2200" dirty="0" err="1"/>
              <a:t>aa</a:t>
            </a:r>
            <a:r>
              <a:rPr lang="en-US" sz="2200" dirty="0"/>
              <a:t> or bb. 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752600" y="2057401"/>
            <a:ext cx="4038600" cy="3433465"/>
            <a:chOff x="228600" y="2057400"/>
            <a:chExt cx="4038600" cy="3433465"/>
          </a:xfrm>
        </p:grpSpPr>
        <p:cxnSp>
          <p:nvCxnSpPr>
            <p:cNvPr id="17" name="Straight Arrow Connector 16"/>
            <p:cNvCxnSpPr>
              <a:stCxn id="29" idx="1"/>
              <a:endCxn id="31" idx="3"/>
            </p:cNvCxnSpPr>
            <p:nvPr/>
          </p:nvCxnSpPr>
          <p:spPr>
            <a:xfrm rot="5400000" flipH="1" flipV="1">
              <a:off x="2198482" y="3771900"/>
              <a:ext cx="1312620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19"/>
            <p:cNvCxnSpPr>
              <a:stCxn id="29" idx="4"/>
              <a:endCxn id="29" idx="6"/>
            </p:cNvCxnSpPr>
            <p:nvPr/>
          </p:nvCxnSpPr>
          <p:spPr>
            <a:xfrm rot="5400000" flipH="1" flipV="1">
              <a:off x="3169920" y="4587240"/>
              <a:ext cx="289560" cy="381000"/>
            </a:xfrm>
            <a:prstGeom prst="curvedConnector4">
              <a:avLst>
                <a:gd name="adj1" fmla="val -78947"/>
                <a:gd name="adj2" fmla="val 160000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>
              <a:stCxn id="31" idx="0"/>
              <a:endCxn id="31" idx="6"/>
            </p:cNvCxnSpPr>
            <p:nvPr/>
          </p:nvCxnSpPr>
          <p:spPr>
            <a:xfrm rot="16200000" flipH="1">
              <a:off x="3169920" y="2575560"/>
              <a:ext cx="289560" cy="381000"/>
            </a:xfrm>
            <a:prstGeom prst="curvedConnector4">
              <a:avLst>
                <a:gd name="adj1" fmla="val -78947"/>
                <a:gd name="adj2" fmla="val 160000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533400" y="3429000"/>
              <a:ext cx="762000" cy="5791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q0</a:t>
              </a:r>
            </a:p>
          </p:txBody>
        </p:sp>
        <p:cxnSp>
          <p:nvCxnSpPr>
            <p:cNvPr id="28" name="Straight Arrow Connector 27"/>
            <p:cNvCxnSpPr>
              <a:endCxn id="27" idx="2"/>
            </p:cNvCxnSpPr>
            <p:nvPr/>
          </p:nvCxnSpPr>
          <p:spPr>
            <a:xfrm flipV="1">
              <a:off x="228600" y="3718560"/>
              <a:ext cx="304800" cy="173736"/>
            </a:xfrm>
            <a:prstGeom prst="straightConnector1">
              <a:avLst/>
            </a:prstGeom>
            <a:ln w="31750">
              <a:solidFill>
                <a:srgbClr val="7BE5E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2743200" y="4343400"/>
              <a:ext cx="762000" cy="5791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q1</a:t>
              </a:r>
            </a:p>
          </p:txBody>
        </p:sp>
        <p:sp>
          <p:nvSpPr>
            <p:cNvPr id="31" name="Oval 30"/>
            <p:cNvSpPr/>
            <p:nvPr/>
          </p:nvSpPr>
          <p:spPr>
            <a:xfrm>
              <a:off x="2743200" y="2621280"/>
              <a:ext cx="762000" cy="5791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q2</a:t>
              </a:r>
            </a:p>
          </p:txBody>
        </p:sp>
        <p:cxnSp>
          <p:nvCxnSpPr>
            <p:cNvPr id="32" name="Straight Arrow Connector 31"/>
            <p:cNvCxnSpPr>
              <a:stCxn id="27" idx="7"/>
              <a:endCxn id="31" idx="2"/>
            </p:cNvCxnSpPr>
            <p:nvPr/>
          </p:nvCxnSpPr>
          <p:spPr>
            <a:xfrm rot="5400000" flipH="1" flipV="1">
              <a:off x="1662019" y="2432629"/>
              <a:ext cx="602970" cy="1559392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20061199">
              <a:off x="1495436" y="2760427"/>
              <a:ext cx="1061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a/0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950291">
              <a:off x="1418689" y="4144219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b/0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05200" y="20574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a/1</a:t>
              </a:r>
            </a:p>
          </p:txBody>
        </p:sp>
        <p:cxnSp>
          <p:nvCxnSpPr>
            <p:cNvPr id="36" name="Straight Arrow Connector 35"/>
            <p:cNvCxnSpPr>
              <a:stCxn id="27" idx="5"/>
              <a:endCxn id="29" idx="2"/>
            </p:cNvCxnSpPr>
            <p:nvPr/>
          </p:nvCxnSpPr>
          <p:spPr>
            <a:xfrm rot="16200000" flipH="1">
              <a:off x="1608679" y="3498439"/>
              <a:ext cx="709650" cy="1559392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31" idx="5"/>
              <a:endCxn id="29" idx="7"/>
            </p:cNvCxnSpPr>
            <p:nvPr/>
          </p:nvCxnSpPr>
          <p:spPr>
            <a:xfrm rot="5400000">
              <a:off x="2737298" y="3771900"/>
              <a:ext cx="1312620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 rot="16200000">
              <a:off x="2125340" y="3284861"/>
              <a:ext cx="10877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a/0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3240733" y="3388668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b/0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276600" y="50292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b/1</a:t>
              </a:r>
            </a:p>
          </p:txBody>
        </p:sp>
      </p:grp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6324600" y="2590800"/>
          <a:ext cx="3429000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0" dirty="0"/>
                        <a:t>Present</a:t>
                      </a:r>
                      <a:r>
                        <a:rPr lang="en-US" b="0" baseline="0" dirty="0"/>
                        <a:t> State</a:t>
                      </a:r>
                      <a:endParaRPr lang="en-US" b="0" dirty="0"/>
                    </a:p>
                    <a:p>
                      <a:endParaRPr lang="en-US" b="0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Next State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>
                          <a:sym typeface="Symbol" panose="05050102010706020507"/>
                        </a:rPr>
                        <a:t></a:t>
                      </a:r>
                      <a:r>
                        <a:rPr lang="en-US" dirty="0"/>
                        <a:t>q0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q2, 0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q1, 0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q1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q2, 0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q1, 1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dirty="0"/>
                        <a:t>q2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q2, 1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q1,0</a:t>
                      </a:r>
                    </a:p>
                  </a:txBody>
                  <a:tcPr>
                    <a:lnL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FB200D-94C8-46B9-B3A7-7DC1B2B9B7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819962"/>
              </p:ext>
            </p:extLst>
          </p:nvPr>
        </p:nvGraphicFramePr>
        <p:xfrm>
          <a:off x="1571223" y="178671"/>
          <a:ext cx="8062174" cy="6500657"/>
        </p:xfrm>
        <a:graphic>
          <a:graphicData uri="http://schemas.openxmlformats.org/drawingml/2006/table">
            <a:tbl>
              <a:tblPr/>
              <a:tblGrid>
                <a:gridCol w="4031087">
                  <a:extLst>
                    <a:ext uri="{9D8B030D-6E8A-4147-A177-3AD203B41FA5}">
                      <a16:colId xmlns:a16="http://schemas.microsoft.com/office/drawing/2014/main" val="2904708239"/>
                    </a:ext>
                  </a:extLst>
                </a:gridCol>
                <a:gridCol w="4031087">
                  <a:extLst>
                    <a:ext uri="{9D8B030D-6E8A-4147-A177-3AD203B41FA5}">
                      <a16:colId xmlns:a16="http://schemas.microsoft.com/office/drawing/2014/main" val="354594954"/>
                    </a:ext>
                  </a:extLst>
                </a:gridCol>
              </a:tblGrid>
              <a:tr h="499305"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Mealy Machine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Moore Machine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0870"/>
                  </a:ext>
                </a:extLst>
              </a:tr>
              <a:tr h="1141267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depends both upon the present state and the present input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depends only upon the present state.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2153263"/>
                  </a:ext>
                </a:extLst>
              </a:tr>
              <a:tr h="82028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Generally, it 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has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fewer states than Moore Machine.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Generally, it has more states than Mealy Machine.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220312"/>
                  </a:ext>
                </a:extLst>
              </a:tr>
              <a:tr h="1783228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value of the output function is a function of the transitions and the changes, when the input logic on the present state is done.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value of the output function is a function of the current state and the changes at the clock edges, whenever state changes occur.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569031"/>
                  </a:ext>
                </a:extLst>
              </a:tr>
              <a:tr h="1783228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Mealy machines react faster to inputs. They generally react in the same clock cycle.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Moore machines, more logic is required to decode the outputs resulting in more circuit delays. They generally react one clock cycle later.</a:t>
                      </a:r>
                    </a:p>
                  </a:txBody>
                  <a:tcPr marL="64369" marR="64369" marT="64369" marB="64369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0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839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A3B6B-E3FE-4451-BF26-5FBCF9A1D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9705"/>
            <a:ext cx="10515600" cy="5527258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Question-1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Mealy machine that takes set of all strings over { a, b} as input and prints 1 as output for every occurrence of ‘ab’ as a substring.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99614F-7203-4EDC-92EC-1117D8B87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311" y="2237242"/>
            <a:ext cx="5660232" cy="393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5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5CF5B79A103445899BF87179DC669E" ma:contentTypeVersion="12" ma:contentTypeDescription="Create a new document." ma:contentTypeScope="" ma:versionID="6cccbfb39d13c0d6e28da07aa1668264">
  <xsd:schema xmlns:xsd="http://www.w3.org/2001/XMLSchema" xmlns:xs="http://www.w3.org/2001/XMLSchema" xmlns:p="http://schemas.microsoft.com/office/2006/metadata/properties" xmlns:ns3="34944203-cbec-4bb3-8ae9-b67322af7987" xmlns:ns4="f9188eac-fa8e-45b0-ba90-8885717fca7e" targetNamespace="http://schemas.microsoft.com/office/2006/metadata/properties" ma:root="true" ma:fieldsID="5987867899dec3349c5eb88e2a42c68e" ns3:_="" ns4:_="">
    <xsd:import namespace="34944203-cbec-4bb3-8ae9-b67322af7987"/>
    <xsd:import namespace="f9188eac-fa8e-45b0-ba90-8885717fca7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44203-cbec-4bb3-8ae9-b67322af79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188eac-fa8e-45b0-ba90-8885717fca7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6F1537-C9DC-481F-BF4F-355BBC05EE44}">
  <ds:schemaRefs>
    <ds:schemaRef ds:uri="http://purl.org/dc/elements/1.1/"/>
    <ds:schemaRef ds:uri="http://schemas.openxmlformats.org/package/2006/metadata/core-properties"/>
    <ds:schemaRef ds:uri="http://purl.org/dc/dcmitype/"/>
    <ds:schemaRef ds:uri="34944203-cbec-4bb3-8ae9-b67322af7987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f9188eac-fa8e-45b0-ba90-8885717fca7e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395A4A4-3150-460D-8998-EB8100D48E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CAD439-D867-4AE9-A6A4-A9FB01B9E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944203-cbec-4bb3-8ae9-b67322af7987"/>
    <ds:schemaRef ds:uri="f9188eac-fa8e-45b0-ba90-8885717fca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13577</TotalTime>
  <Words>763</Words>
  <Application>Microsoft Office PowerPoint</Application>
  <PresentationFormat>Widescreen</PresentationFormat>
  <Paragraphs>105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FA with output</vt:lpstr>
      <vt:lpstr>FA with output</vt:lpstr>
      <vt:lpstr>Moore Machine </vt:lpstr>
      <vt:lpstr>Example</vt:lpstr>
      <vt:lpstr>PowerPoint Presentation</vt:lpstr>
      <vt:lpstr>PowerPoint Presentation</vt:lpstr>
      <vt:lpstr>PowerPoint Presentation</vt:lpstr>
      <vt:lpstr>PowerPoint Presentation</vt:lpstr>
      <vt:lpstr>Question-4</vt:lpstr>
      <vt:lpstr>Solution</vt:lpstr>
      <vt:lpstr>Question-5</vt:lpstr>
      <vt:lpstr>Solution</vt:lpstr>
      <vt:lpstr>Mealy Machine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Simranjit Singh</dc:creator>
  <cp:lastModifiedBy>Rajnish Chaturvedi</cp:lastModifiedBy>
  <cp:revision>16</cp:revision>
  <dcterms:created xsi:type="dcterms:W3CDTF">2020-08-31T01:43:08Z</dcterms:created>
  <dcterms:modified xsi:type="dcterms:W3CDTF">2025-08-26T05:07:54Z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0x0101003E5CF5B79A103445899BF87179DC669E</vt:lpwstr>
  </property>
</Properties>
</file>