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345" r:id="rId7"/>
    <p:sldId id="347" r:id="rId8"/>
    <p:sldId id="348" r:id="rId9"/>
    <p:sldId id="261" r:id="rId10"/>
    <p:sldId id="263" r:id="rId11"/>
    <p:sldId id="264" r:id="rId12"/>
    <p:sldId id="265" r:id="rId13"/>
    <p:sldId id="266" r:id="rId14"/>
    <p:sldId id="267" r:id="rId15"/>
    <p:sldId id="262" r:id="rId16"/>
    <p:sldId id="344" r:id="rId17"/>
    <p:sldId id="268" r:id="rId18"/>
    <p:sldId id="269" r:id="rId19"/>
    <p:sldId id="270"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BC995A1-F183-42E5-8EC9-1FDCDF90F508}">
          <p14:sldIdLst>
            <p14:sldId id="256"/>
            <p14:sldId id="257"/>
            <p14:sldId id="258"/>
            <p14:sldId id="259"/>
            <p14:sldId id="260"/>
            <p14:sldId id="345"/>
            <p14:sldId id="347"/>
            <p14:sldId id="348"/>
            <p14:sldId id="261"/>
            <p14:sldId id="263"/>
            <p14:sldId id="264"/>
            <p14:sldId id="265"/>
            <p14:sldId id="266"/>
            <p14:sldId id="267"/>
            <p14:sldId id="262"/>
            <p14:sldId id="344"/>
            <p14:sldId id="268"/>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9D22DA-81A2-4B46-8D75-47E7D4A145AB}" v="2" dt="2022-09-09T09:42:33.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0" d="100"/>
          <a:sy n="40" d="100"/>
        </p:scale>
        <p:origin x="72" y="6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ranjit Singh" userId="2e0607b0-f894-409e-bc5e-dd11296ae8bf" providerId="ADAL" clId="{CE9D22DA-81A2-4B46-8D75-47E7D4A145AB}"/>
    <pc:docChg chg="custSel modSld">
      <pc:chgData name="Simranjit Singh" userId="2e0607b0-f894-409e-bc5e-dd11296ae8bf" providerId="ADAL" clId="{CE9D22DA-81A2-4B46-8D75-47E7D4A145AB}" dt="2022-09-09T09:42:46.545" v="2" actId="478"/>
      <pc:docMkLst>
        <pc:docMk/>
      </pc:docMkLst>
      <pc:sldChg chg="modSp">
        <pc:chgData name="Simranjit Singh" userId="2e0607b0-f894-409e-bc5e-dd11296ae8bf" providerId="ADAL" clId="{CE9D22DA-81A2-4B46-8D75-47E7D4A145AB}" dt="2022-09-09T09:42:33.183" v="1" actId="1036"/>
        <pc:sldMkLst>
          <pc:docMk/>
          <pc:sldMk cId="1795584590" sldId="257"/>
        </pc:sldMkLst>
        <pc:picChg chg="mod">
          <ac:chgData name="Simranjit Singh" userId="2e0607b0-f894-409e-bc5e-dd11296ae8bf" providerId="ADAL" clId="{CE9D22DA-81A2-4B46-8D75-47E7D4A145AB}" dt="2022-09-09T09:42:33.183" v="1" actId="1036"/>
          <ac:picMkLst>
            <pc:docMk/>
            <pc:sldMk cId="1795584590" sldId="257"/>
            <ac:picMk id="1030" creationId="{FABD8BC6-AB6F-4E6C-92D4-7E4B17914016}"/>
          </ac:picMkLst>
        </pc:picChg>
      </pc:sldChg>
      <pc:sldChg chg="delSp mod">
        <pc:chgData name="Simranjit Singh" userId="2e0607b0-f894-409e-bc5e-dd11296ae8bf" providerId="ADAL" clId="{CE9D22DA-81A2-4B46-8D75-47E7D4A145AB}" dt="2022-09-09T09:42:46.545" v="2" actId="478"/>
        <pc:sldMkLst>
          <pc:docMk/>
          <pc:sldMk cId="1040641198" sldId="261"/>
        </pc:sldMkLst>
        <pc:grpChg chg="del">
          <ac:chgData name="Simranjit Singh" userId="2e0607b0-f894-409e-bc5e-dd11296ae8bf" providerId="ADAL" clId="{CE9D22DA-81A2-4B46-8D75-47E7D4A145AB}" dt="2022-09-09T09:42:46.545" v="2" actId="478"/>
          <ac:grpSpMkLst>
            <pc:docMk/>
            <pc:sldMk cId="1040641198" sldId="261"/>
            <ac:grpSpMk id="6" creationId="{E2CA64A1-1039-498F-91B6-6FEA1161EBE8}"/>
          </ac:grpSpMkLst>
        </pc:grpChg>
        <pc:grpChg chg="del">
          <ac:chgData name="Simranjit Singh" userId="2e0607b0-f894-409e-bc5e-dd11296ae8bf" providerId="ADAL" clId="{CE9D22DA-81A2-4B46-8D75-47E7D4A145AB}" dt="2022-09-09T09:42:46.545" v="2" actId="478"/>
          <ac:grpSpMkLst>
            <pc:docMk/>
            <pc:sldMk cId="1040641198" sldId="261"/>
            <ac:grpSpMk id="13" creationId="{4405DB4F-C1B4-4359-9D49-8398925B0E2B}"/>
          </ac:grpSpMkLst>
        </pc:grpChg>
        <pc:grpChg chg="del">
          <ac:chgData name="Simranjit Singh" userId="2e0607b0-f894-409e-bc5e-dd11296ae8bf" providerId="ADAL" clId="{CE9D22DA-81A2-4B46-8D75-47E7D4A145AB}" dt="2022-09-09T09:42:46.545" v="2" actId="478"/>
          <ac:grpSpMkLst>
            <pc:docMk/>
            <pc:sldMk cId="1040641198" sldId="261"/>
            <ac:grpSpMk id="14" creationId="{A73D348D-40F4-452A-AF66-DBCE0F4C7E79}"/>
          </ac:grpSpMkLst>
        </pc:grpChg>
        <pc:grpChg chg="del">
          <ac:chgData name="Simranjit Singh" userId="2e0607b0-f894-409e-bc5e-dd11296ae8bf" providerId="ADAL" clId="{CE9D22DA-81A2-4B46-8D75-47E7D4A145AB}" dt="2022-09-09T09:42:46.545" v="2" actId="478"/>
          <ac:grpSpMkLst>
            <pc:docMk/>
            <pc:sldMk cId="1040641198" sldId="261"/>
            <ac:grpSpMk id="15" creationId="{4309AA50-1534-4E6C-90B9-638CC7353953}"/>
          </ac:grpSpMkLst>
        </pc:grpChg>
      </pc:sldChg>
    </pc:docChg>
  </pc:docChgLst>
  <pc:docChgLst>
    <pc:chgData name="Simranjit Singh" userId="2e0607b0-f894-409e-bc5e-dd11296ae8bf" providerId="ADAL" clId="{890138C1-7B71-4E28-A1FB-9DB6A27ED7D6}"/>
    <pc:docChg chg="modSld">
      <pc:chgData name="Simranjit Singh" userId="2e0607b0-f894-409e-bc5e-dd11296ae8bf" providerId="ADAL" clId="{890138C1-7B71-4E28-A1FB-9DB6A27ED7D6}" dt="2022-09-08T05:54:09.855" v="11"/>
      <pc:docMkLst>
        <pc:docMk/>
      </pc:docMkLst>
      <pc:sldChg chg="modSp">
        <pc:chgData name="Simranjit Singh" userId="2e0607b0-f894-409e-bc5e-dd11296ae8bf" providerId="ADAL" clId="{890138C1-7B71-4E28-A1FB-9DB6A27ED7D6}" dt="2022-09-08T05:52:39.314" v="0" actId="1036"/>
        <pc:sldMkLst>
          <pc:docMk/>
          <pc:sldMk cId="1795584590" sldId="257"/>
        </pc:sldMkLst>
        <pc:picChg chg="mod">
          <ac:chgData name="Simranjit Singh" userId="2e0607b0-f894-409e-bc5e-dd11296ae8bf" providerId="ADAL" clId="{890138C1-7B71-4E28-A1FB-9DB6A27ED7D6}" dt="2022-09-08T05:52:39.314" v="0" actId="1036"/>
          <ac:picMkLst>
            <pc:docMk/>
            <pc:sldMk cId="1795584590" sldId="257"/>
            <ac:picMk id="1030" creationId="{FABD8BC6-AB6F-4E6C-92D4-7E4B17914016}"/>
          </ac:picMkLst>
        </pc:picChg>
      </pc:sldChg>
      <pc:sldChg chg="addSp modSp mod">
        <pc:chgData name="Simranjit Singh" userId="2e0607b0-f894-409e-bc5e-dd11296ae8bf" providerId="ADAL" clId="{890138C1-7B71-4E28-A1FB-9DB6A27ED7D6}" dt="2022-09-08T05:54:09.855" v="11"/>
        <pc:sldMkLst>
          <pc:docMk/>
          <pc:sldMk cId="1040641198" sldId="261"/>
        </pc:sldMkLst>
        <pc:grpChg chg="mod">
          <ac:chgData name="Simranjit Singh" userId="2e0607b0-f894-409e-bc5e-dd11296ae8bf" providerId="ADAL" clId="{890138C1-7B71-4E28-A1FB-9DB6A27ED7D6}" dt="2022-09-08T05:54:06.378" v="4"/>
          <ac:grpSpMkLst>
            <pc:docMk/>
            <pc:sldMk cId="1040641198" sldId="261"/>
            <ac:grpSpMk id="6" creationId="{E2CA64A1-1039-498F-91B6-6FEA1161EBE8}"/>
          </ac:grpSpMkLst>
        </pc:grpChg>
        <pc:grpChg chg="mod">
          <ac:chgData name="Simranjit Singh" userId="2e0607b0-f894-409e-bc5e-dd11296ae8bf" providerId="ADAL" clId="{890138C1-7B71-4E28-A1FB-9DB6A27ED7D6}" dt="2022-09-08T05:54:09.855" v="11"/>
          <ac:grpSpMkLst>
            <pc:docMk/>
            <pc:sldMk cId="1040641198" sldId="261"/>
            <ac:grpSpMk id="13" creationId="{4405DB4F-C1B4-4359-9D49-8398925B0E2B}"/>
          </ac:grpSpMkLst>
        </pc:grpChg>
        <pc:grpChg chg="mod">
          <ac:chgData name="Simranjit Singh" userId="2e0607b0-f894-409e-bc5e-dd11296ae8bf" providerId="ADAL" clId="{890138C1-7B71-4E28-A1FB-9DB6A27ED7D6}" dt="2022-09-08T05:54:09.855" v="11"/>
          <ac:grpSpMkLst>
            <pc:docMk/>
            <pc:sldMk cId="1040641198" sldId="261"/>
            <ac:grpSpMk id="14" creationId="{A73D348D-40F4-452A-AF66-DBCE0F4C7E79}"/>
          </ac:grpSpMkLst>
        </pc:grpChg>
        <pc:grpChg chg="mod">
          <ac:chgData name="Simranjit Singh" userId="2e0607b0-f894-409e-bc5e-dd11296ae8bf" providerId="ADAL" clId="{890138C1-7B71-4E28-A1FB-9DB6A27ED7D6}" dt="2022-09-08T05:54:09.855" v="11"/>
          <ac:grpSpMkLst>
            <pc:docMk/>
            <pc:sldMk cId="1040641198" sldId="261"/>
            <ac:grpSpMk id="15" creationId="{4309AA50-1534-4E6C-90B9-638CC7353953}"/>
          </ac:grpSpMkLst>
        </pc:grpChg>
        <pc:inkChg chg="add mod">
          <ac:chgData name="Simranjit Singh" userId="2e0607b0-f894-409e-bc5e-dd11296ae8bf" providerId="ADAL" clId="{890138C1-7B71-4E28-A1FB-9DB6A27ED7D6}" dt="2022-09-08T05:54:06.378" v="4"/>
          <ac:inkMkLst>
            <pc:docMk/>
            <pc:sldMk cId="1040641198" sldId="261"/>
            <ac:inkMk id="3" creationId="{7088EE16-3ABB-4011-80C7-06DC83C8EB93}"/>
          </ac:inkMkLst>
        </pc:inkChg>
        <pc:inkChg chg="add mod">
          <ac:chgData name="Simranjit Singh" userId="2e0607b0-f894-409e-bc5e-dd11296ae8bf" providerId="ADAL" clId="{890138C1-7B71-4E28-A1FB-9DB6A27ED7D6}" dt="2022-09-08T05:54:06.378" v="4"/>
          <ac:inkMkLst>
            <pc:docMk/>
            <pc:sldMk cId="1040641198" sldId="261"/>
            <ac:inkMk id="4" creationId="{F2CD9043-AD96-49D4-A278-2C3CAB8F1E81}"/>
          </ac:inkMkLst>
        </pc:inkChg>
        <pc:inkChg chg="add mod">
          <ac:chgData name="Simranjit Singh" userId="2e0607b0-f894-409e-bc5e-dd11296ae8bf" providerId="ADAL" clId="{890138C1-7B71-4E28-A1FB-9DB6A27ED7D6}" dt="2022-09-08T05:54:06.378" v="4"/>
          <ac:inkMkLst>
            <pc:docMk/>
            <pc:sldMk cId="1040641198" sldId="261"/>
            <ac:inkMk id="5" creationId="{75BF5878-965C-4959-AF43-70F21E236189}"/>
          </ac:inkMkLst>
        </pc:inkChg>
        <pc:inkChg chg="add mod">
          <ac:chgData name="Simranjit Singh" userId="2e0607b0-f894-409e-bc5e-dd11296ae8bf" providerId="ADAL" clId="{890138C1-7B71-4E28-A1FB-9DB6A27ED7D6}" dt="2022-09-08T05:54:09.855" v="11"/>
          <ac:inkMkLst>
            <pc:docMk/>
            <pc:sldMk cId="1040641198" sldId="261"/>
            <ac:inkMk id="7" creationId="{379A63E3-8B90-43A5-BCD3-D606286ED00D}"/>
          </ac:inkMkLst>
        </pc:inkChg>
        <pc:inkChg chg="add mod">
          <ac:chgData name="Simranjit Singh" userId="2e0607b0-f894-409e-bc5e-dd11296ae8bf" providerId="ADAL" clId="{890138C1-7B71-4E28-A1FB-9DB6A27ED7D6}" dt="2022-09-08T05:54:09.855" v="11"/>
          <ac:inkMkLst>
            <pc:docMk/>
            <pc:sldMk cId="1040641198" sldId="261"/>
            <ac:inkMk id="8" creationId="{B01B8701-CB90-4872-8FDC-D8864DCC9AAE}"/>
          </ac:inkMkLst>
        </pc:inkChg>
        <pc:inkChg chg="add mod">
          <ac:chgData name="Simranjit Singh" userId="2e0607b0-f894-409e-bc5e-dd11296ae8bf" providerId="ADAL" clId="{890138C1-7B71-4E28-A1FB-9DB6A27ED7D6}" dt="2022-09-08T05:54:09.855" v="11"/>
          <ac:inkMkLst>
            <pc:docMk/>
            <pc:sldMk cId="1040641198" sldId="261"/>
            <ac:inkMk id="9" creationId="{ABADB5C9-05D5-406F-8A35-B129DDB1A0B8}"/>
          </ac:inkMkLst>
        </pc:inkChg>
        <pc:inkChg chg="add mod">
          <ac:chgData name="Simranjit Singh" userId="2e0607b0-f894-409e-bc5e-dd11296ae8bf" providerId="ADAL" clId="{890138C1-7B71-4E28-A1FB-9DB6A27ED7D6}" dt="2022-09-08T05:54:09.855" v="11"/>
          <ac:inkMkLst>
            <pc:docMk/>
            <pc:sldMk cId="1040641198" sldId="261"/>
            <ac:inkMk id="10" creationId="{259815D7-8F76-42A6-A586-9E0326E59A8A}"/>
          </ac:inkMkLst>
        </pc:inkChg>
        <pc:inkChg chg="add mod">
          <ac:chgData name="Simranjit Singh" userId="2e0607b0-f894-409e-bc5e-dd11296ae8bf" providerId="ADAL" clId="{890138C1-7B71-4E28-A1FB-9DB6A27ED7D6}" dt="2022-09-08T05:54:09.855" v="11"/>
          <ac:inkMkLst>
            <pc:docMk/>
            <pc:sldMk cId="1040641198" sldId="261"/>
            <ac:inkMk id="11" creationId="{4353141C-65D4-484A-B091-36B9F1403C71}"/>
          </ac:inkMkLst>
        </pc:inkChg>
        <pc:inkChg chg="add mod">
          <ac:chgData name="Simranjit Singh" userId="2e0607b0-f894-409e-bc5e-dd11296ae8bf" providerId="ADAL" clId="{890138C1-7B71-4E28-A1FB-9DB6A27ED7D6}" dt="2022-09-08T05:54:09.855" v="11"/>
          <ac:inkMkLst>
            <pc:docMk/>
            <pc:sldMk cId="1040641198" sldId="261"/>
            <ac:inkMk id="12" creationId="{6A69FA6A-06EF-4760-82DA-08DF53B8D37C}"/>
          </ac:inkMkLst>
        </pc:ink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F90D7-FD58-4F03-AC65-2633C0579D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50A80D0-22F8-4E62-85DF-2F20191FD1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E3A12F2-83BD-4520-B7E3-03488EC2D36C}"/>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5" name="Footer Placeholder 4">
            <a:extLst>
              <a:ext uri="{FF2B5EF4-FFF2-40B4-BE49-F238E27FC236}">
                <a16:creationId xmlns:a16="http://schemas.microsoft.com/office/drawing/2014/main" id="{2A70F185-6B83-40C0-9DB6-220B5091C7B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9C42976-8DD2-4AB0-B535-B9A0049E44D4}"/>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102221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C134C-AFF9-40F6-8977-4339B461914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47C7260-09BA-47BF-9ACF-F6162C7FDF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A73C8AA-D1D5-4D24-B1E7-61AD91491DB9}"/>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5" name="Footer Placeholder 4">
            <a:extLst>
              <a:ext uri="{FF2B5EF4-FFF2-40B4-BE49-F238E27FC236}">
                <a16:creationId xmlns:a16="http://schemas.microsoft.com/office/drawing/2014/main" id="{A9E2060F-232D-455B-9805-A203BCBA92A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38776E1-C856-43D3-85DF-478581526065}"/>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2811305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00BF9-4032-48CD-BB03-6CECCEDDEA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CEF8B7A-9785-4DA4-AA1E-707AE7104E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A4E412-6017-4360-A811-A2AF36640885}"/>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5" name="Footer Placeholder 4">
            <a:extLst>
              <a:ext uri="{FF2B5EF4-FFF2-40B4-BE49-F238E27FC236}">
                <a16:creationId xmlns:a16="http://schemas.microsoft.com/office/drawing/2014/main" id="{7CF15602-31DF-4F63-ACA0-E4502E700A4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1F8F5D-446B-46CF-8AE7-385BFBB3BBAC}"/>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4072537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0A17-6E58-44AB-BE28-1BE8F624CBC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A395538-3758-4F92-A9C0-9957C78093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86383D0-7C50-47D3-8B0F-B21B103021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6CD2458-360F-4F01-988C-2E5E8A92C5BF}"/>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6" name="Footer Placeholder 5">
            <a:extLst>
              <a:ext uri="{FF2B5EF4-FFF2-40B4-BE49-F238E27FC236}">
                <a16:creationId xmlns:a16="http://schemas.microsoft.com/office/drawing/2014/main" id="{86BFC173-7869-47DD-8F2F-72F7818B8E0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6A797AE-6B44-4AD5-9F68-B77803A2BD18}"/>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3547992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E1ED9-1EFF-4B1B-8E7A-39463FB9AAD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8AF0F23-0EB3-4E73-9CBF-3A712E3659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A1EE79-67FB-44F3-B006-43FE180535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D943969-4FC7-4929-A016-AD5E95E3AD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AAA7C7-7AA1-4F75-A990-BE147402A6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4C4707D-28F9-4D42-B1A1-85B65DFED58C}"/>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8" name="Footer Placeholder 7">
            <a:extLst>
              <a:ext uri="{FF2B5EF4-FFF2-40B4-BE49-F238E27FC236}">
                <a16:creationId xmlns:a16="http://schemas.microsoft.com/office/drawing/2014/main" id="{49C48D41-B86D-401C-8743-F3C7285371C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D12C902-246F-48CB-BEFE-7CE0D53240B8}"/>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622417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BBC1B-9C69-44A5-BCA3-5831662F55E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C5C5458-C4C8-4101-8CBC-51A979DD6BD3}"/>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4" name="Footer Placeholder 3">
            <a:extLst>
              <a:ext uri="{FF2B5EF4-FFF2-40B4-BE49-F238E27FC236}">
                <a16:creationId xmlns:a16="http://schemas.microsoft.com/office/drawing/2014/main" id="{B6575D0E-57E6-4798-93E2-51FFAF4D619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AA59A7B-2C8F-4532-ADD9-9FA417AFC7CE}"/>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4085007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9E4F2B-8B07-4FDE-A85D-20EEEDDEDA53}"/>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3" name="Footer Placeholder 2">
            <a:extLst>
              <a:ext uri="{FF2B5EF4-FFF2-40B4-BE49-F238E27FC236}">
                <a16:creationId xmlns:a16="http://schemas.microsoft.com/office/drawing/2014/main" id="{BDDD6AEA-5C1B-430C-A3CF-0186F283780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88B9D86-509E-4F1D-BF49-24CD51D915A9}"/>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3888795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2F1B-5F28-43F4-B7E9-1E7CCE8EA2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429C2D3-6213-415C-8E8A-EF8D503313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41F7DB5-EB26-4085-AC33-F8F1C6483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60C264-A7BB-4778-874E-9D82E709A807}"/>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6" name="Footer Placeholder 5">
            <a:extLst>
              <a:ext uri="{FF2B5EF4-FFF2-40B4-BE49-F238E27FC236}">
                <a16:creationId xmlns:a16="http://schemas.microsoft.com/office/drawing/2014/main" id="{7F934C20-DA6B-4B5C-9BF3-2862E2AF290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5480B25-4260-491B-BB13-0B8B22FCD118}"/>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3880225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D84D3-C2BE-4A3B-9E8C-C0FD9DF4DB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737F8B6-CACC-49F8-B57F-7B5D54567E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6006ADE-5661-4B7A-AE1A-DC638321CE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DEDB42-08D1-4F6D-A1A6-5091C297AE89}"/>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6" name="Footer Placeholder 5">
            <a:extLst>
              <a:ext uri="{FF2B5EF4-FFF2-40B4-BE49-F238E27FC236}">
                <a16:creationId xmlns:a16="http://schemas.microsoft.com/office/drawing/2014/main" id="{98E0D349-3C9C-4AA2-B38E-85E82C02B31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7FEF64C-3470-45BF-8501-430B2714149E}"/>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1253488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E1C4-4528-48AE-BA6B-1727477E510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C1E7299-CD00-4B56-BB83-B996B904B2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AD8F5DB-977F-4566-BDA2-6C59BC4FB934}"/>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5" name="Footer Placeholder 4">
            <a:extLst>
              <a:ext uri="{FF2B5EF4-FFF2-40B4-BE49-F238E27FC236}">
                <a16:creationId xmlns:a16="http://schemas.microsoft.com/office/drawing/2014/main" id="{6BC6C643-012B-4640-B8E1-174588D570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40AB230-7FD0-4614-B73F-1DDE2C3F37AF}"/>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586705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A6500B-F81B-46CB-8B34-C2C2681857E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6B88E08-A721-4A4C-97FE-9FB35EE747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454BE38-A968-4DAD-AB39-741988170C75}"/>
              </a:ext>
            </a:extLst>
          </p:cNvPr>
          <p:cNvSpPr>
            <a:spLocks noGrp="1"/>
          </p:cNvSpPr>
          <p:nvPr>
            <p:ph type="dt" sz="half" idx="10"/>
          </p:nvPr>
        </p:nvSpPr>
        <p:spPr/>
        <p:txBody>
          <a:bodyPr/>
          <a:lstStyle/>
          <a:p>
            <a:fld id="{ADB90ABB-6AB1-4463-B193-758B0AFEC4C6}" type="datetimeFigureOut">
              <a:rPr lang="en-IN" smtClean="0"/>
              <a:t>24-07-2025</a:t>
            </a:fld>
            <a:endParaRPr lang="en-IN"/>
          </a:p>
        </p:txBody>
      </p:sp>
      <p:sp>
        <p:nvSpPr>
          <p:cNvPr id="5" name="Footer Placeholder 4">
            <a:extLst>
              <a:ext uri="{FF2B5EF4-FFF2-40B4-BE49-F238E27FC236}">
                <a16:creationId xmlns:a16="http://schemas.microsoft.com/office/drawing/2014/main" id="{63D3FFB5-9039-4B58-9AD7-10F6FD8DB9D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BB7ED2E-7958-4B15-83C9-B11446851640}"/>
              </a:ext>
            </a:extLst>
          </p:cNvPr>
          <p:cNvSpPr>
            <a:spLocks noGrp="1"/>
          </p:cNvSpPr>
          <p:nvPr>
            <p:ph type="sldNum" sz="quarter" idx="12"/>
          </p:nvPr>
        </p:nvSpPr>
        <p:spPr/>
        <p:txBody>
          <a:bodyPr/>
          <a:lstStyle/>
          <a:p>
            <a:fld id="{832F7E63-C23A-4778-9809-F145A0009F90}" type="slidenum">
              <a:rPr lang="en-IN" smtClean="0"/>
              <a:t>‹#›</a:t>
            </a:fld>
            <a:endParaRPr lang="en-IN"/>
          </a:p>
        </p:txBody>
      </p:sp>
    </p:spTree>
    <p:extLst>
      <p:ext uri="{BB962C8B-B14F-4D97-AF65-F5344CB8AC3E}">
        <p14:creationId xmlns:p14="http://schemas.microsoft.com/office/powerpoint/2010/main" val="4165900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1029D0-5F4B-4828-BB56-C00A41C9A8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F6B7992-5BB0-4BB5-A3AD-657BB68AD8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909CB38-601F-4006-8618-986C47E44B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B90ABB-6AB1-4463-B193-758B0AFEC4C6}" type="datetimeFigureOut">
              <a:rPr lang="en-IN" smtClean="0"/>
              <a:t>24-07-2025</a:t>
            </a:fld>
            <a:endParaRPr lang="en-IN"/>
          </a:p>
        </p:txBody>
      </p:sp>
      <p:sp>
        <p:nvSpPr>
          <p:cNvPr id="5" name="Footer Placeholder 4">
            <a:extLst>
              <a:ext uri="{FF2B5EF4-FFF2-40B4-BE49-F238E27FC236}">
                <a16:creationId xmlns:a16="http://schemas.microsoft.com/office/drawing/2014/main" id="{B6554B7B-E440-4726-A572-5141EAF42C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58574A3-113F-4A07-ACF3-3628353393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2F7E63-C23A-4778-9809-F145A0009F90}" type="slidenum">
              <a:rPr lang="en-IN" smtClean="0"/>
              <a:t>‹#›</a:t>
            </a:fld>
            <a:endParaRPr lang="en-IN"/>
          </a:p>
        </p:txBody>
      </p:sp>
    </p:spTree>
    <p:extLst>
      <p:ext uri="{BB962C8B-B14F-4D97-AF65-F5344CB8AC3E}">
        <p14:creationId xmlns:p14="http://schemas.microsoft.com/office/powerpoint/2010/main" val="4235851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3026-1CE9-4FC1-A7F2-2D817F74C2BB}"/>
              </a:ext>
            </a:extLst>
          </p:cNvPr>
          <p:cNvSpPr>
            <a:spLocks noGrp="1"/>
          </p:cNvSpPr>
          <p:nvPr>
            <p:ph type="ctrTitle"/>
          </p:nvPr>
        </p:nvSpPr>
        <p:spPr/>
        <p:txBody>
          <a:bodyPr/>
          <a:lstStyle/>
          <a:p>
            <a:r>
              <a:rPr lang="en-IN" dirty="0"/>
              <a:t>Moore, Mealy Conversions</a:t>
            </a:r>
          </a:p>
        </p:txBody>
      </p:sp>
      <p:sp>
        <p:nvSpPr>
          <p:cNvPr id="3" name="Subtitle 2">
            <a:extLst>
              <a:ext uri="{FF2B5EF4-FFF2-40B4-BE49-F238E27FC236}">
                <a16:creationId xmlns:a16="http://schemas.microsoft.com/office/drawing/2014/main" id="{9AB120CF-C1CA-4D79-BFCB-82D671CABFB9}"/>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784606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FABD8BC6-AB6F-4E6C-92D4-7E4B1791401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3502" y="850558"/>
            <a:ext cx="7969123" cy="223668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08E7F51-3ED5-4EA4-BE04-F20A7E1198A2}"/>
              </a:ext>
            </a:extLst>
          </p:cNvPr>
          <p:cNvSpPr txBox="1"/>
          <p:nvPr/>
        </p:nvSpPr>
        <p:spPr>
          <a:xfrm>
            <a:off x="1199586" y="3429000"/>
            <a:ext cx="8240627" cy="923330"/>
          </a:xfrm>
          <a:prstGeom prst="rect">
            <a:avLst/>
          </a:prstGeom>
          <a:noFill/>
        </p:spPr>
        <p:txBody>
          <a:bodyPr wrap="square">
            <a:spAutoFit/>
          </a:bodyPr>
          <a:lstStyle/>
          <a:p>
            <a:pPr algn="just"/>
            <a:r>
              <a:rPr lang="en-US" b="0" i="0" dirty="0">
                <a:effectLst/>
                <a:latin typeface="Roboto"/>
              </a:rPr>
              <a:t>Above Moore machine takes the binary number {0, 1} as input and produce residue modulo ‘3’ as output </a:t>
            </a:r>
            <a:r>
              <a:rPr lang="en-US" b="0" i="0" dirty="0" err="1">
                <a:effectLst/>
                <a:latin typeface="Roboto"/>
              </a:rPr>
              <a:t>i.e</a:t>
            </a:r>
            <a:r>
              <a:rPr lang="en-US" b="0" i="0" dirty="0">
                <a:effectLst/>
                <a:latin typeface="Roboto"/>
              </a:rPr>
              <a:t>, when the equivalent decimal number of binary input over {0, 1} is divided by 3 then it gives output as it’s remainder.</a:t>
            </a:r>
            <a:endParaRPr lang="en-IN" dirty="0"/>
          </a:p>
        </p:txBody>
      </p:sp>
    </p:spTree>
    <p:extLst>
      <p:ext uri="{BB962C8B-B14F-4D97-AF65-F5344CB8AC3E}">
        <p14:creationId xmlns:p14="http://schemas.microsoft.com/office/powerpoint/2010/main" val="1795584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5C2347-EBB9-4393-ADB7-8202FC68C31B}"/>
              </a:ext>
            </a:extLst>
          </p:cNvPr>
          <p:cNvSpPr>
            <a:spLocks noGrp="1"/>
          </p:cNvSpPr>
          <p:nvPr>
            <p:ph idx="1"/>
          </p:nvPr>
        </p:nvSpPr>
        <p:spPr>
          <a:xfrm>
            <a:off x="838200" y="1240533"/>
            <a:ext cx="10515600" cy="5442867"/>
          </a:xfrm>
        </p:spPr>
        <p:txBody>
          <a:bodyPr>
            <a:normAutofit fontScale="92500"/>
          </a:bodyPr>
          <a:lstStyle/>
          <a:p>
            <a:r>
              <a:rPr lang="en-US" b="1" i="0" dirty="0">
                <a:effectLst/>
                <a:latin typeface="Times New Roman" panose="02020603050405020304" pitchFamily="18" charset="0"/>
                <a:cs typeface="Times New Roman" panose="02020603050405020304" pitchFamily="18" charset="0"/>
              </a:rPr>
              <a:t>Step-1:</a:t>
            </a:r>
            <a:r>
              <a:rPr lang="en-US" b="0" i="0" dirty="0">
                <a:effectLst/>
                <a:latin typeface="Times New Roman" panose="02020603050405020304" pitchFamily="18" charset="0"/>
                <a:cs typeface="Times New Roman" panose="02020603050405020304" pitchFamily="18" charset="0"/>
              </a:rPr>
              <a:t> Formation of State Transition Table of the above Moore machine-</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algn="just"/>
            <a:r>
              <a:rPr lang="en-US" b="1" i="0" dirty="0">
                <a:effectLst/>
                <a:latin typeface="Times New Roman" panose="02020603050405020304" pitchFamily="18" charset="0"/>
                <a:cs typeface="Times New Roman" panose="02020603050405020304" pitchFamily="18" charset="0"/>
              </a:rPr>
              <a:t>Step-2:</a:t>
            </a:r>
            <a:r>
              <a:rPr lang="en-US" b="0" i="0" dirty="0">
                <a:effectLst/>
                <a:latin typeface="Times New Roman" panose="02020603050405020304" pitchFamily="18" charset="0"/>
                <a:cs typeface="Times New Roman" panose="02020603050405020304" pitchFamily="18" charset="0"/>
              </a:rPr>
              <a:t> Formation of Transition Table for Mealy machine from above Transition Table of Moore machine-</a:t>
            </a:r>
          </a:p>
          <a:p>
            <a:pPr marL="0" indent="0" algn="just">
              <a:buNone/>
            </a:pPr>
            <a:br>
              <a:rPr lang="en-US" dirty="0">
                <a:latin typeface="Times New Roman" panose="02020603050405020304" pitchFamily="18" charset="0"/>
                <a:cs typeface="Times New Roman" panose="02020603050405020304" pitchFamily="18" charset="0"/>
              </a:rPr>
            </a:br>
            <a:r>
              <a:rPr lang="en-US" b="0" i="0" dirty="0">
                <a:effectLst/>
                <a:latin typeface="Times New Roman" panose="02020603050405020304" pitchFamily="18" charset="0"/>
                <a:cs typeface="Times New Roman" panose="02020603050405020304" pitchFamily="18" charset="0"/>
              </a:rPr>
              <a:t>Below transition table is going to be formed with the help of the above table and its entries just by using the corresponding output of the states of the first column and placing them in the second and third column accordingly.</a:t>
            </a:r>
            <a:endParaRPr lang="en-US"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5E386A08-6DAC-471E-96F5-AB7A62E45C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1787" y="1796303"/>
            <a:ext cx="3596070" cy="216566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55061AF7-4C67-05CC-989E-5565039FA8D5}"/>
              </a:ext>
            </a:extLst>
          </p:cNvPr>
          <p:cNvSpPr>
            <a:spLocks noGrp="1"/>
          </p:cNvSpPr>
          <p:nvPr>
            <p:ph type="title"/>
          </p:nvPr>
        </p:nvSpPr>
        <p:spPr>
          <a:xfrm>
            <a:off x="1499382" y="0"/>
            <a:ext cx="10515600" cy="1325563"/>
          </a:xfrm>
        </p:spPr>
        <p:txBody>
          <a:bodyPr>
            <a:normAutofit/>
          </a:bodyPr>
          <a:lstStyle/>
          <a:p>
            <a:r>
              <a:rPr lang="en-US" sz="4000" b="0" i="0" dirty="0">
                <a:solidFill>
                  <a:srgbClr val="000000"/>
                </a:solidFill>
                <a:effectLst/>
                <a:latin typeface="Times New Roman" panose="02020603050405020304" pitchFamily="18" charset="0"/>
                <a:cs typeface="Times New Roman" panose="02020603050405020304" pitchFamily="18" charset="0"/>
              </a:rPr>
              <a:t>Moore machine to the Mealy machine </a:t>
            </a:r>
            <a:endParaRPr lang="en-IN"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655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B39ED837-13BE-4EFD-8604-97735FEFB3B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47160" y="701094"/>
            <a:ext cx="2579397" cy="191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C759BB1-16A9-463F-A978-C2FD34E2880C}"/>
              </a:ext>
            </a:extLst>
          </p:cNvPr>
          <p:cNvSpPr txBox="1"/>
          <p:nvPr/>
        </p:nvSpPr>
        <p:spPr>
          <a:xfrm>
            <a:off x="1104363" y="2717530"/>
            <a:ext cx="10705564" cy="1569660"/>
          </a:xfrm>
          <a:prstGeom prst="rect">
            <a:avLst/>
          </a:prstGeom>
          <a:noFill/>
        </p:spPr>
        <p:txBody>
          <a:bodyPr wrap="square">
            <a:spAutoFit/>
          </a:bodyPr>
          <a:lstStyle/>
          <a:p>
            <a:pPr algn="just"/>
            <a:r>
              <a:rPr lang="en-US" sz="2400" b="0" i="0" dirty="0">
                <a:effectLst/>
                <a:latin typeface="Times New Roman" panose="02020603050405020304" pitchFamily="18" charset="0"/>
                <a:cs typeface="Times New Roman" panose="02020603050405020304" pitchFamily="18" charset="0"/>
              </a:rPr>
              <a:t>In the above table, the states in the first column like ‘X’ on getting ‘0’ as the input it goes to a state ‘X’ and gives ‘0’ as the output and on getting ‘1’ as the input it goes to the state ‘Y’ and gives ‘1’ as the output and so on for the remaining states in the first column. In the table, An arrow (→) indicates the initial state.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8516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088647C4-2851-487D-B84A-54D583E25E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90691" y="1324567"/>
            <a:ext cx="5219700" cy="14382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8FD2BBD-AE32-4DBB-B1DB-C8AE21A19251}"/>
              </a:ext>
            </a:extLst>
          </p:cNvPr>
          <p:cNvSpPr txBox="1"/>
          <p:nvPr/>
        </p:nvSpPr>
        <p:spPr>
          <a:xfrm>
            <a:off x="1435727" y="3310329"/>
            <a:ext cx="8751462" cy="1569660"/>
          </a:xfrm>
          <a:prstGeom prst="rect">
            <a:avLst/>
          </a:prstGeom>
          <a:noFill/>
        </p:spPr>
        <p:txBody>
          <a:bodyPr wrap="square">
            <a:spAutoFit/>
          </a:bodyPr>
          <a:lstStyle/>
          <a:p>
            <a:pPr algn="just"/>
            <a:r>
              <a:rPr lang="en-US" sz="2400" b="0" i="0" dirty="0">
                <a:effectLst/>
                <a:latin typeface="Times New Roman" panose="02020603050405020304" pitchFamily="18" charset="0"/>
                <a:cs typeface="Times New Roman" panose="02020603050405020304" pitchFamily="18" charset="0"/>
              </a:rPr>
              <a:t>Above Mealy machine takes the binary number {0, 1} as input and produce residue modulo ‘3’ as output </a:t>
            </a:r>
            <a:r>
              <a:rPr lang="en-US" sz="2400" b="0" i="0" dirty="0" err="1">
                <a:effectLst/>
                <a:latin typeface="Times New Roman" panose="02020603050405020304" pitchFamily="18" charset="0"/>
                <a:cs typeface="Times New Roman" panose="02020603050405020304" pitchFamily="18" charset="0"/>
              </a:rPr>
              <a:t>i.e</a:t>
            </a:r>
            <a:r>
              <a:rPr lang="en-US" sz="2400" b="0" i="0" dirty="0">
                <a:effectLst/>
                <a:latin typeface="Times New Roman" panose="02020603050405020304" pitchFamily="18" charset="0"/>
                <a:cs typeface="Times New Roman" panose="02020603050405020304" pitchFamily="18" charset="0"/>
              </a:rPr>
              <a:t>, when the equivalent decimal number of binary input over {0, 1} is divided by 3 then it gives output as it’s remainder.</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4100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E696B11-930C-4489-B95B-CDAF0D92300C}" type="datetime1">
              <a:rPr lang="en-US" smtClean="0"/>
              <a:t>7/24/2025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dirty="0"/>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Conversion from Moore machine to Mealy machine</a:t>
            </a:r>
          </a:p>
        </p:txBody>
      </p:sp>
      <p:sp>
        <p:nvSpPr>
          <p:cNvPr id="14" name="Rectangle 13"/>
          <p:cNvSpPr/>
          <p:nvPr/>
        </p:nvSpPr>
        <p:spPr>
          <a:xfrm>
            <a:off x="2133600" y="1066800"/>
            <a:ext cx="7924800" cy="1477328"/>
          </a:xfrm>
          <a:prstGeom prst="rect">
            <a:avLst/>
          </a:prstGeom>
        </p:spPr>
        <p:txBody>
          <a:bodyPr wrap="square">
            <a:spAutoFit/>
          </a:bodyPr>
          <a:lstStyle/>
          <a:p>
            <a:pPr>
              <a:lnSpc>
                <a:spcPct val="150000"/>
              </a:lnSpc>
            </a:pPr>
            <a:r>
              <a:rPr lang="en-US" sz="2000" dirty="0"/>
              <a:t>For understanding the conversion of Moore machine to Mealy machine, let us take an example:   </a:t>
            </a:r>
          </a:p>
          <a:p>
            <a:pPr>
              <a:lnSpc>
                <a:spcPct val="150000"/>
              </a:lnSpc>
            </a:pPr>
            <a:r>
              <a:rPr lang="en-US" sz="2000" dirty="0"/>
              <a:t>Suppose the Moore machine transition table is: </a:t>
            </a:r>
          </a:p>
        </p:txBody>
      </p:sp>
      <p:graphicFrame>
        <p:nvGraphicFramePr>
          <p:cNvPr id="19" name="Table 18"/>
          <p:cNvGraphicFramePr>
            <a:graphicFrameLocks noGrp="1"/>
          </p:cNvGraphicFramePr>
          <p:nvPr/>
        </p:nvGraphicFramePr>
        <p:xfrm>
          <a:off x="3429002" y="2667000"/>
          <a:ext cx="3886199" cy="2743200"/>
        </p:xfrm>
        <a:graphic>
          <a:graphicData uri="http://schemas.openxmlformats.org/drawingml/2006/table">
            <a:tbl>
              <a:tblPr>
                <a:tableStyleId>{5C22544A-7EE6-4342-B048-85BDC9FD1C3A}</a:tableStyleId>
              </a:tblPr>
              <a:tblGrid>
                <a:gridCol w="914398">
                  <a:extLst>
                    <a:ext uri="{9D8B030D-6E8A-4147-A177-3AD203B41FA5}">
                      <a16:colId xmlns:a16="http://schemas.microsoft.com/office/drawing/2014/main" val="20000"/>
                    </a:ext>
                  </a:extLst>
                </a:gridCol>
                <a:gridCol w="840659">
                  <a:extLst>
                    <a:ext uri="{9D8B030D-6E8A-4147-A177-3AD203B41FA5}">
                      <a16:colId xmlns:a16="http://schemas.microsoft.com/office/drawing/2014/main" val="20001"/>
                    </a:ext>
                  </a:extLst>
                </a:gridCol>
                <a:gridCol w="1065571">
                  <a:extLst>
                    <a:ext uri="{9D8B030D-6E8A-4147-A177-3AD203B41FA5}">
                      <a16:colId xmlns:a16="http://schemas.microsoft.com/office/drawing/2014/main" val="20002"/>
                    </a:ext>
                  </a:extLst>
                </a:gridCol>
                <a:gridCol w="1065571">
                  <a:extLst>
                    <a:ext uri="{9D8B030D-6E8A-4147-A177-3AD203B41FA5}">
                      <a16:colId xmlns:a16="http://schemas.microsoft.com/office/drawing/2014/main" val="20003"/>
                    </a:ext>
                  </a:extLst>
                </a:gridCol>
              </a:tblGrid>
              <a:tr h="457200">
                <a:tc rowSpan="2">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b="0" dirty="0"/>
                        <a:t>Present</a:t>
                      </a:r>
                      <a:r>
                        <a:rPr lang="en-US" b="0" baseline="0" dirty="0"/>
                        <a:t> State</a:t>
                      </a:r>
                      <a:endParaRPr lang="en-US" b="0" dirty="0"/>
                    </a:p>
                    <a:p>
                      <a:pPr algn="ctr"/>
                      <a:endParaRPr lang="en-US" b="0" dirty="0">
                        <a:ln>
                          <a:solidFill>
                            <a:schemeClr val="tx1"/>
                          </a:solidFill>
                        </a:ln>
                      </a:endParaRP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gridSpan="2">
                  <a:txBody>
                    <a:bodyPr/>
                    <a:lstStyle/>
                    <a:p>
                      <a:pPr algn="ctr"/>
                      <a:r>
                        <a:rPr lang="en-US" b="0" dirty="0"/>
                        <a:t>Next State</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hMerge="1">
                  <a:txBody>
                    <a:bodyPr/>
                    <a:lstStyle/>
                    <a:p>
                      <a:endParaRPr lang="en-US"/>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rowSpan="2">
                  <a:txBody>
                    <a:bodyPr/>
                    <a:lstStyle/>
                    <a:p>
                      <a:pPr algn="ctr"/>
                      <a:r>
                        <a:rPr lang="en-US" b="0" dirty="0"/>
                        <a:t>Output</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0"/>
                  </a:ext>
                </a:extLst>
              </a:tr>
              <a:tr h="457200">
                <a:tc vMerge="1">
                  <a:txBody>
                    <a:bodyPr/>
                    <a:lstStyle/>
                    <a:p>
                      <a:endParaRPr lang="en-US"/>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b="0" dirty="0"/>
                        <a:t>a</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b</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vMerge="1">
                  <a:txBody>
                    <a:bodyPr/>
                    <a:lstStyle/>
                    <a:p>
                      <a:endParaRPr lang="en-US"/>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algn="ctr"/>
                      <a:r>
                        <a:rPr lang="en-US" dirty="0">
                          <a:sym typeface="Symbol" panose="05050102010706020507"/>
                        </a:rPr>
                        <a:t></a:t>
                      </a:r>
                      <a:r>
                        <a:rPr lang="en-US" dirty="0"/>
                        <a:t>p</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s</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algn="ctr"/>
                      <a:r>
                        <a:rPr lang="en-US" dirty="0"/>
                        <a:t>q</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r</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r</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r</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s</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s</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s</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p</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FCC7FC4-E0B4-4881-965C-0CC4103EE572}" type="datetime1">
              <a:rPr lang="en-US" smtClean="0"/>
              <a:t>7/24/2025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dirty="0"/>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Conversion from Moore machine to Mealy machine</a:t>
            </a:r>
          </a:p>
        </p:txBody>
      </p:sp>
      <p:sp>
        <p:nvSpPr>
          <p:cNvPr id="7" name="Rectangle 6"/>
          <p:cNvSpPr/>
          <p:nvPr/>
        </p:nvSpPr>
        <p:spPr>
          <a:xfrm>
            <a:off x="2209800" y="1219200"/>
            <a:ext cx="7848600" cy="1477328"/>
          </a:xfrm>
          <a:prstGeom prst="rect">
            <a:avLst/>
          </a:prstGeom>
        </p:spPr>
        <p:txBody>
          <a:bodyPr wrap="square">
            <a:spAutoFit/>
          </a:bodyPr>
          <a:lstStyle/>
          <a:p>
            <a:pPr>
              <a:lnSpc>
                <a:spcPct val="150000"/>
              </a:lnSpc>
            </a:pPr>
            <a:r>
              <a:rPr lang="en-US" sz="2000" dirty="0"/>
              <a:t>First of all take the Mealy machine transition table format, and copy all the  Moore machine transition table states into Mealy machine transition table.</a:t>
            </a:r>
          </a:p>
        </p:txBody>
      </p:sp>
      <p:graphicFrame>
        <p:nvGraphicFramePr>
          <p:cNvPr id="10" name="Table 9"/>
          <p:cNvGraphicFramePr>
            <a:graphicFrameLocks noGrp="1"/>
          </p:cNvGraphicFramePr>
          <p:nvPr/>
        </p:nvGraphicFramePr>
        <p:xfrm>
          <a:off x="2819400" y="2819400"/>
          <a:ext cx="4191000" cy="2743200"/>
        </p:xfrm>
        <a:graphic>
          <a:graphicData uri="http://schemas.openxmlformats.org/drawingml/2006/table">
            <a:tbl>
              <a:tblPr>
                <a:tableStyleId>{5C22544A-7EE6-4342-B048-85BDC9FD1C3A}</a:tableStyleId>
              </a:tblPr>
              <a:tblGrid>
                <a:gridCol w="916305">
                  <a:extLst>
                    <a:ext uri="{9D8B030D-6E8A-4147-A177-3AD203B41FA5}">
                      <a16:colId xmlns:a16="http://schemas.microsoft.com/office/drawing/2014/main" val="20000"/>
                    </a:ext>
                  </a:extLst>
                </a:gridCol>
                <a:gridCol w="1598295">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tblGrid>
              <a:tr h="457200">
                <a:tc rowSpan="2">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b="0" dirty="0"/>
                        <a:t>Present</a:t>
                      </a:r>
                      <a:r>
                        <a:rPr lang="en-US" b="0" baseline="0" dirty="0"/>
                        <a:t> State</a:t>
                      </a:r>
                      <a:endParaRPr lang="en-US" b="0" dirty="0"/>
                    </a:p>
                    <a:p>
                      <a:endParaRPr lang="en-US" b="0" dirty="0">
                        <a:ln>
                          <a:solidFill>
                            <a:schemeClr val="tx1"/>
                          </a:solidFill>
                        </a:ln>
                      </a:endParaRP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gridSpan="2">
                  <a:txBody>
                    <a:bodyPr/>
                    <a:lstStyle/>
                    <a:p>
                      <a:pPr algn="ctr"/>
                      <a:r>
                        <a:rPr lang="en-US" b="0" dirty="0"/>
                        <a:t>Next State</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hMerge="1">
                  <a:txBody>
                    <a:bodyPr/>
                    <a:lstStyle/>
                    <a:p>
                      <a:endParaRPr lang="en-US"/>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0"/>
                  </a:ext>
                </a:extLst>
              </a:tr>
              <a:tr h="457200">
                <a:tc vMerge="1">
                  <a:txBody>
                    <a:bodyPr/>
                    <a:lstStyle/>
                    <a:p>
                      <a:endParaRPr lang="en-US"/>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b="0" dirty="0"/>
                        <a:t>a</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b</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algn="ctr"/>
                      <a:r>
                        <a:rPr lang="en-US" dirty="0">
                          <a:sym typeface="Symbol" panose="05050102010706020507"/>
                        </a:rPr>
                        <a:t></a:t>
                      </a:r>
                      <a:r>
                        <a:rPr lang="en-US" dirty="0"/>
                        <a:t>p</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s</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q</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algn="ctr"/>
                      <a:r>
                        <a:rPr lang="en-US" dirty="0"/>
                        <a:t>q</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q</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r</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r</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r</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s</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s</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dirty="0"/>
                        <a:t>s</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dirty="0"/>
                        <a:t>p</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20957C9-4868-46D1-B3A2-77BBEDCA0697}" type="datetime1">
              <a:rPr lang="en-US" smtClean="0"/>
              <a:t>7/24/2025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dirty="0"/>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Conversion from Moore m/c to Mealy m/c</a:t>
            </a:r>
          </a:p>
        </p:txBody>
      </p:sp>
      <p:graphicFrame>
        <p:nvGraphicFramePr>
          <p:cNvPr id="11" name="Table 10"/>
          <p:cNvGraphicFramePr>
            <a:graphicFrameLocks noGrp="1"/>
          </p:cNvGraphicFramePr>
          <p:nvPr/>
        </p:nvGraphicFramePr>
        <p:xfrm>
          <a:off x="6096000" y="2971800"/>
          <a:ext cx="4191000" cy="2743200"/>
        </p:xfrm>
        <a:graphic>
          <a:graphicData uri="http://schemas.openxmlformats.org/drawingml/2006/table">
            <a:tbl>
              <a:tblPr>
                <a:tableStyleId>{5C22544A-7EE6-4342-B048-85BDC9FD1C3A}</a:tableStyleId>
              </a:tblPr>
              <a:tblGrid>
                <a:gridCol w="916305">
                  <a:extLst>
                    <a:ext uri="{9D8B030D-6E8A-4147-A177-3AD203B41FA5}">
                      <a16:colId xmlns:a16="http://schemas.microsoft.com/office/drawing/2014/main" val="20000"/>
                    </a:ext>
                  </a:extLst>
                </a:gridCol>
                <a:gridCol w="1598295">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tblGrid>
              <a:tr h="457200">
                <a:tc rowSpan="2">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b="0" dirty="0"/>
                        <a:t>Present</a:t>
                      </a:r>
                      <a:r>
                        <a:rPr lang="en-US" b="0" baseline="0" dirty="0"/>
                        <a:t> State</a:t>
                      </a:r>
                      <a:endParaRPr lang="en-US" b="0" dirty="0"/>
                    </a:p>
                    <a:p>
                      <a:endParaRPr lang="en-US" b="0" dirty="0">
                        <a:ln>
                          <a:solidFill>
                            <a:schemeClr val="tx1"/>
                          </a:solidFill>
                        </a:ln>
                      </a:endParaRP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gridSpan="2">
                  <a:txBody>
                    <a:bodyPr/>
                    <a:lstStyle/>
                    <a:p>
                      <a:pPr algn="ctr"/>
                      <a:r>
                        <a:rPr lang="en-US" b="0" dirty="0"/>
                        <a:t>Next State</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hMerge="1">
                  <a:txBody>
                    <a:bodyPr/>
                    <a:lstStyle/>
                    <a:p>
                      <a:endParaRPr lang="en-US"/>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0"/>
                  </a:ext>
                </a:extLst>
              </a:tr>
              <a:tr h="457200">
                <a:tc vMerge="1">
                  <a:txBody>
                    <a:bodyPr/>
                    <a:lstStyle/>
                    <a:p>
                      <a:endParaRPr lang="en-US"/>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b="0" dirty="0"/>
                        <a:t>a</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b</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algn="ctr"/>
                      <a:r>
                        <a:rPr lang="en-US" dirty="0">
                          <a:sym typeface="Symbol" panose="05050102010706020507"/>
                        </a:rPr>
                        <a:t></a:t>
                      </a:r>
                      <a:r>
                        <a:rPr lang="en-US" dirty="0"/>
                        <a:t>p</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s, 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q, 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algn="ctr"/>
                      <a:r>
                        <a:rPr lang="en-US" dirty="0"/>
                        <a:t>q</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q, 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r, 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r</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r, 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l"/>
                      <a:r>
                        <a:rPr lang="en-US" dirty="0"/>
                        <a:t>s, 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s</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dirty="0"/>
                        <a:t>s,</a:t>
                      </a:r>
                      <a:r>
                        <a:rPr lang="en-US" baseline="0" dirty="0"/>
                        <a:t> 0</a:t>
                      </a:r>
                      <a:endParaRPr lang="en-US" dirty="0"/>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dirty="0"/>
                        <a:t>p,</a:t>
                      </a:r>
                      <a:r>
                        <a:rPr lang="en-US" baseline="0" dirty="0"/>
                        <a:t> 0</a:t>
                      </a:r>
                      <a:endParaRPr lang="en-US" dirty="0"/>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3" name="Rectangle 12"/>
          <p:cNvSpPr/>
          <p:nvPr/>
        </p:nvSpPr>
        <p:spPr>
          <a:xfrm>
            <a:off x="1981200" y="1066800"/>
            <a:ext cx="8382000" cy="1429622"/>
          </a:xfrm>
          <a:prstGeom prst="rect">
            <a:avLst/>
          </a:prstGeom>
        </p:spPr>
        <p:txBody>
          <a:bodyPr wrap="square">
            <a:spAutoFit/>
          </a:bodyPr>
          <a:lstStyle/>
          <a:p>
            <a:pPr>
              <a:lnSpc>
                <a:spcPct val="150000"/>
              </a:lnSpc>
            </a:pPr>
            <a:r>
              <a:rPr lang="en-US" sz="2000" dirty="0"/>
              <a:t>Now in the Moore machine, the output of state p is 0. So make the output of p in the Mealy machine next state column of the above table is 0. Same process is repeated for q, r and s.</a:t>
            </a:r>
          </a:p>
        </p:txBody>
      </p:sp>
      <p:graphicFrame>
        <p:nvGraphicFramePr>
          <p:cNvPr id="14" name="Table 13"/>
          <p:cNvGraphicFramePr>
            <a:graphicFrameLocks noGrp="1"/>
          </p:cNvGraphicFramePr>
          <p:nvPr/>
        </p:nvGraphicFramePr>
        <p:xfrm>
          <a:off x="1905002" y="3093720"/>
          <a:ext cx="3200398" cy="2926080"/>
        </p:xfrm>
        <a:graphic>
          <a:graphicData uri="http://schemas.openxmlformats.org/drawingml/2006/table">
            <a:tbl>
              <a:tblPr>
                <a:tableStyleId>{5C22544A-7EE6-4342-B048-85BDC9FD1C3A}</a:tableStyleId>
              </a:tblPr>
              <a:tblGrid>
                <a:gridCol w="1066799">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1066799">
                  <a:extLst>
                    <a:ext uri="{9D8B030D-6E8A-4147-A177-3AD203B41FA5}">
                      <a16:colId xmlns:a16="http://schemas.microsoft.com/office/drawing/2014/main" val="20003"/>
                    </a:ext>
                  </a:extLst>
                </a:gridCol>
              </a:tblGrid>
              <a:tr h="457200">
                <a:tc rowSpan="2">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b="0" dirty="0"/>
                        <a:t>Present</a:t>
                      </a:r>
                      <a:r>
                        <a:rPr lang="en-US" b="0" baseline="0" dirty="0"/>
                        <a:t> State</a:t>
                      </a:r>
                      <a:endParaRPr lang="en-US" b="0" dirty="0"/>
                    </a:p>
                    <a:p>
                      <a:pPr algn="ctr"/>
                      <a:endParaRPr lang="en-US" b="0" dirty="0">
                        <a:ln>
                          <a:solidFill>
                            <a:schemeClr val="tx1"/>
                          </a:solidFill>
                        </a:ln>
                      </a:endParaRP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gridSpan="2">
                  <a:txBody>
                    <a:bodyPr/>
                    <a:lstStyle/>
                    <a:p>
                      <a:pPr algn="ctr"/>
                      <a:r>
                        <a:rPr lang="en-US" b="0" dirty="0"/>
                        <a:t>Next State</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hMerge="1">
                  <a:txBody>
                    <a:bodyPr/>
                    <a:lstStyle/>
                    <a:p>
                      <a:endParaRPr lang="en-US"/>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rowSpan="2">
                  <a:txBody>
                    <a:bodyPr/>
                    <a:lstStyle/>
                    <a:p>
                      <a:pPr algn="ctr"/>
                      <a:r>
                        <a:rPr lang="en-US" b="0" dirty="0"/>
                        <a:t>Output</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0"/>
                  </a:ext>
                </a:extLst>
              </a:tr>
              <a:tr h="457200">
                <a:tc vMerge="1">
                  <a:txBody>
                    <a:bodyPr/>
                    <a:lstStyle/>
                    <a:p>
                      <a:endParaRPr lang="en-US"/>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b="0" dirty="0"/>
                        <a:t>a</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b</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vMerge="1">
                  <a:txBody>
                    <a:bodyPr/>
                    <a:lstStyle/>
                    <a:p>
                      <a:endParaRPr lang="en-US"/>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algn="ctr"/>
                      <a:r>
                        <a:rPr lang="en-US" dirty="0">
                          <a:sym typeface="Symbol" panose="05050102010706020507"/>
                        </a:rPr>
                        <a:t></a:t>
                      </a:r>
                      <a:r>
                        <a:rPr lang="en-US" dirty="0"/>
                        <a:t>p</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s</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algn="ctr"/>
                      <a:r>
                        <a:rPr lang="en-US" dirty="0"/>
                        <a:t>q</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r</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r</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r</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s</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s</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s</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p</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5" name="Right Arrow 14"/>
          <p:cNvSpPr/>
          <p:nvPr/>
        </p:nvSpPr>
        <p:spPr>
          <a:xfrm>
            <a:off x="5257800" y="4114800"/>
            <a:ext cx="685800" cy="381000"/>
          </a:xfrm>
          <a:prstGeom prst="rightArrow">
            <a:avLst/>
          </a:prstGeom>
          <a:solidFill>
            <a:srgbClr val="7BE5E5"/>
          </a:solid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286000" y="2602469"/>
            <a:ext cx="2514600" cy="430887"/>
          </a:xfrm>
          <a:prstGeom prst="rect">
            <a:avLst/>
          </a:prstGeom>
          <a:noFill/>
        </p:spPr>
        <p:txBody>
          <a:bodyPr wrap="square" rtlCol="0">
            <a:spAutoFit/>
          </a:bodyPr>
          <a:lstStyle/>
          <a:p>
            <a:r>
              <a:rPr lang="en-US" sz="2200" b="1" dirty="0"/>
              <a:t>Moore Machine</a:t>
            </a:r>
          </a:p>
        </p:txBody>
      </p:sp>
      <p:sp>
        <p:nvSpPr>
          <p:cNvPr id="17" name="TextBox 16"/>
          <p:cNvSpPr txBox="1"/>
          <p:nvPr/>
        </p:nvSpPr>
        <p:spPr>
          <a:xfrm>
            <a:off x="7086600" y="2526269"/>
            <a:ext cx="1981200" cy="430887"/>
          </a:xfrm>
          <a:prstGeom prst="rect">
            <a:avLst/>
          </a:prstGeom>
          <a:noFill/>
        </p:spPr>
        <p:txBody>
          <a:bodyPr wrap="square" rtlCol="0">
            <a:spAutoFit/>
          </a:bodyPr>
          <a:lstStyle/>
          <a:p>
            <a:r>
              <a:rPr lang="en-US" sz="2200" b="1" dirty="0"/>
              <a:t>Mealy Machine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5A5F9-BEFE-4190-9926-B05874D0C966}"/>
              </a:ext>
            </a:extLst>
          </p:cNvPr>
          <p:cNvSpPr>
            <a:spLocks noGrp="1"/>
          </p:cNvSpPr>
          <p:nvPr>
            <p:ph type="title"/>
          </p:nvPr>
        </p:nvSpPr>
        <p:spPr/>
        <p:txBody>
          <a:bodyPr/>
          <a:lstStyle/>
          <a:p>
            <a:r>
              <a:rPr lang="en-IN" dirty="0"/>
              <a:t>Question 1</a:t>
            </a:r>
          </a:p>
        </p:txBody>
      </p:sp>
      <p:pic>
        <p:nvPicPr>
          <p:cNvPr id="5122" name="Picture 2" descr="Conversion from Moore machine to Mealy Machine">
            <a:extLst>
              <a:ext uri="{FF2B5EF4-FFF2-40B4-BE49-F238E27FC236}">
                <a16:creationId xmlns:a16="http://schemas.microsoft.com/office/drawing/2014/main" id="{E5B5919B-07D9-4586-8EBB-A88AA75D585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531" y="2627290"/>
            <a:ext cx="5245070" cy="2364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641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F29EF-96DA-4FE3-91F9-3ED569FCD26D}"/>
              </a:ext>
            </a:extLst>
          </p:cNvPr>
          <p:cNvSpPr>
            <a:spLocks noGrp="1"/>
          </p:cNvSpPr>
          <p:nvPr>
            <p:ph type="title"/>
          </p:nvPr>
        </p:nvSpPr>
        <p:spPr/>
        <p:txBody>
          <a:bodyPr/>
          <a:lstStyle/>
          <a:p>
            <a:r>
              <a:rPr lang="en-IN" dirty="0"/>
              <a:t>Solution-1</a:t>
            </a:r>
          </a:p>
        </p:txBody>
      </p:sp>
      <p:pic>
        <p:nvPicPr>
          <p:cNvPr id="6146" name="Picture 2" descr="Conversion from Moore machine to Mealy Machine">
            <a:extLst>
              <a:ext uri="{FF2B5EF4-FFF2-40B4-BE49-F238E27FC236}">
                <a16:creationId xmlns:a16="http://schemas.microsoft.com/office/drawing/2014/main" id="{E59121EC-9944-4FEC-BE05-0F21D331FC1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74265" y="2644774"/>
            <a:ext cx="4709738" cy="2347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477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DEB7C-5D86-4996-A7A4-386747604081}"/>
              </a:ext>
            </a:extLst>
          </p:cNvPr>
          <p:cNvSpPr>
            <a:spLocks noGrp="1"/>
          </p:cNvSpPr>
          <p:nvPr>
            <p:ph type="title"/>
          </p:nvPr>
        </p:nvSpPr>
        <p:spPr/>
        <p:txBody>
          <a:bodyPr/>
          <a:lstStyle/>
          <a:p>
            <a:r>
              <a:rPr lang="en-IN" dirty="0"/>
              <a:t>Question-2</a:t>
            </a:r>
          </a:p>
        </p:txBody>
      </p:sp>
      <p:pic>
        <p:nvPicPr>
          <p:cNvPr id="7170" name="Picture 2" descr="Conversion from Moore machine to Mealy Machine">
            <a:extLst>
              <a:ext uri="{FF2B5EF4-FFF2-40B4-BE49-F238E27FC236}">
                <a16:creationId xmlns:a16="http://schemas.microsoft.com/office/drawing/2014/main" id="{252E7068-C138-47D5-9156-8A335D3CA63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86050" y="2601532"/>
            <a:ext cx="7085673" cy="2536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19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B15BA-80EE-4AAF-A7A9-0EE82AB032B3}"/>
              </a:ext>
            </a:extLst>
          </p:cNvPr>
          <p:cNvSpPr>
            <a:spLocks noGrp="1"/>
          </p:cNvSpPr>
          <p:nvPr>
            <p:ph type="title"/>
          </p:nvPr>
        </p:nvSpPr>
        <p:spPr/>
        <p:txBody>
          <a:bodyPr/>
          <a:lstStyle/>
          <a:p>
            <a:r>
              <a:rPr lang="en-IN" dirty="0"/>
              <a:t>Solution-2</a:t>
            </a:r>
          </a:p>
        </p:txBody>
      </p:sp>
      <p:pic>
        <p:nvPicPr>
          <p:cNvPr id="8194" name="Picture 2" descr="Conversion from Moore machine to Mealy Machine">
            <a:extLst>
              <a:ext uri="{FF2B5EF4-FFF2-40B4-BE49-F238E27FC236}">
                <a16:creationId xmlns:a16="http://schemas.microsoft.com/office/drawing/2014/main" id="{309B5534-3BD2-4928-98EA-809DFE5F4ED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39331" y="2908845"/>
            <a:ext cx="6313338" cy="2184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828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8B6A7-B74C-42A6-A67F-41352CD4253C}"/>
              </a:ext>
            </a:extLst>
          </p:cNvPr>
          <p:cNvSpPr>
            <a:spLocks noGrp="1"/>
          </p:cNvSpPr>
          <p:nvPr>
            <p:ph type="title"/>
          </p:nvPr>
        </p:nvSpPr>
        <p:spPr/>
        <p:txBody>
          <a:bodyPr/>
          <a:lstStyle/>
          <a:p>
            <a:r>
              <a:rPr lang="en-IN" dirty="0"/>
              <a:t>Question-3</a:t>
            </a:r>
          </a:p>
        </p:txBody>
      </p:sp>
      <p:pic>
        <p:nvPicPr>
          <p:cNvPr id="9218" name="Picture 2" descr="Conversion from Moore machine to Mealy Machine">
            <a:extLst>
              <a:ext uri="{FF2B5EF4-FFF2-40B4-BE49-F238E27FC236}">
                <a16:creationId xmlns:a16="http://schemas.microsoft.com/office/drawing/2014/main" id="{4AA98FD5-F228-4A52-9570-DE45B1B0A6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37707" y="3213714"/>
            <a:ext cx="6516585" cy="1575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98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5556-2DCB-41D3-BCAD-86EEC3837AEF}"/>
              </a:ext>
            </a:extLst>
          </p:cNvPr>
          <p:cNvSpPr>
            <a:spLocks noGrp="1"/>
          </p:cNvSpPr>
          <p:nvPr>
            <p:ph type="title"/>
          </p:nvPr>
        </p:nvSpPr>
        <p:spPr/>
        <p:txBody>
          <a:bodyPr/>
          <a:lstStyle/>
          <a:p>
            <a:r>
              <a:rPr lang="en-IN" dirty="0"/>
              <a:t>Solution-3</a:t>
            </a:r>
          </a:p>
        </p:txBody>
      </p:sp>
      <p:pic>
        <p:nvPicPr>
          <p:cNvPr id="10242" name="Picture 2" descr="Conversion from Moore machine to Mealy Machine">
            <a:extLst>
              <a:ext uri="{FF2B5EF4-FFF2-40B4-BE49-F238E27FC236}">
                <a16:creationId xmlns:a16="http://schemas.microsoft.com/office/drawing/2014/main" id="{F85197D5-7B90-46A7-BEA4-27D6EB2B97B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39687" y="2884868"/>
            <a:ext cx="7914606" cy="1897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625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893EF-A6D3-4A48-B8C5-694260E8A678}"/>
              </a:ext>
            </a:extLst>
          </p:cNvPr>
          <p:cNvSpPr>
            <a:spLocks noGrp="1"/>
          </p:cNvSpPr>
          <p:nvPr>
            <p:ph type="title"/>
          </p:nvPr>
        </p:nvSpPr>
        <p:spPr/>
        <p:txBody>
          <a:bodyPr/>
          <a:lstStyle/>
          <a:p>
            <a:r>
              <a:rPr lang="en-US" b="0" i="0" dirty="0">
                <a:solidFill>
                  <a:srgbClr val="000000"/>
                </a:solidFill>
                <a:effectLst/>
                <a:latin typeface="Times New Roman" panose="02020603050405020304" pitchFamily="18" charset="0"/>
                <a:cs typeface="Times New Roman" panose="02020603050405020304" pitchFamily="18" charset="0"/>
              </a:rPr>
              <a:t>Mealy machine to the Moore machine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60B34C-C75D-4F7E-8077-E04AA3934A85}"/>
              </a:ext>
            </a:extLst>
          </p:cNvPr>
          <p:cNvSpPr>
            <a:spLocks noGrp="1"/>
          </p:cNvSpPr>
          <p:nvPr>
            <p:ph idx="1"/>
          </p:nvPr>
        </p:nvSpPr>
        <p:spPr/>
        <p:txBody>
          <a:bodyPr>
            <a:normAutofit fontScale="92500" lnSpcReduction="10000"/>
          </a:bodyPr>
          <a:lstStyle/>
          <a:p>
            <a:pPr algn="just"/>
            <a:r>
              <a:rPr lang="en-US" sz="3200" b="0" i="0" dirty="0">
                <a:solidFill>
                  <a:srgbClr val="000000"/>
                </a:solidFill>
                <a:effectLst/>
                <a:latin typeface="Times New Roman" panose="02020603050405020304" pitchFamily="18" charset="0"/>
                <a:cs typeface="Times New Roman" panose="02020603050405020304" pitchFamily="18" charset="0"/>
              </a:rPr>
              <a:t>The following steps are used for converting Mealy machine to the Moore machine:</a:t>
            </a:r>
          </a:p>
          <a:p>
            <a:pPr algn="just"/>
            <a:r>
              <a:rPr lang="en-US" sz="3200" b="1" i="0" dirty="0">
                <a:solidFill>
                  <a:srgbClr val="000000"/>
                </a:solidFill>
                <a:effectLst/>
                <a:latin typeface="Times New Roman" panose="02020603050405020304" pitchFamily="18" charset="0"/>
                <a:cs typeface="Times New Roman" panose="02020603050405020304" pitchFamily="18" charset="0"/>
              </a:rPr>
              <a:t>Step 1:</a:t>
            </a:r>
            <a:r>
              <a:rPr lang="en-US" sz="3200" b="0" i="0" dirty="0">
                <a:solidFill>
                  <a:srgbClr val="000000"/>
                </a:solidFill>
                <a:effectLst/>
                <a:latin typeface="Times New Roman" panose="02020603050405020304" pitchFamily="18" charset="0"/>
                <a:cs typeface="Times New Roman" panose="02020603050405020304" pitchFamily="18" charset="0"/>
              </a:rPr>
              <a:t> For each state(Qi), calculate the number of different outputs that are available in the transition table of the Mealy machine.</a:t>
            </a:r>
          </a:p>
          <a:p>
            <a:pPr algn="just"/>
            <a:r>
              <a:rPr lang="en-US" sz="3200" b="1" i="0" dirty="0">
                <a:solidFill>
                  <a:srgbClr val="000000"/>
                </a:solidFill>
                <a:effectLst/>
                <a:latin typeface="Times New Roman" panose="02020603050405020304" pitchFamily="18" charset="0"/>
                <a:cs typeface="Times New Roman" panose="02020603050405020304" pitchFamily="18" charset="0"/>
              </a:rPr>
              <a:t>Step 2:</a:t>
            </a:r>
            <a:r>
              <a:rPr lang="en-US" sz="3200" b="0" i="0" dirty="0">
                <a:solidFill>
                  <a:srgbClr val="000000"/>
                </a:solidFill>
                <a:effectLst/>
                <a:latin typeface="Times New Roman" panose="02020603050405020304" pitchFamily="18" charset="0"/>
                <a:cs typeface="Times New Roman" panose="02020603050405020304" pitchFamily="18" charset="0"/>
              </a:rPr>
              <a:t> Copy state Qi, if all the outputs of Qi are the same. Break qi into n states as Qin, if it has n distinct outputs where n = 0, 1, 2....</a:t>
            </a:r>
          </a:p>
          <a:p>
            <a:pPr algn="just"/>
            <a:r>
              <a:rPr lang="en-US" sz="3200" b="1" i="0" dirty="0">
                <a:solidFill>
                  <a:srgbClr val="000000"/>
                </a:solidFill>
                <a:effectLst/>
                <a:latin typeface="Times New Roman" panose="02020603050405020304" pitchFamily="18" charset="0"/>
                <a:cs typeface="Times New Roman" panose="02020603050405020304" pitchFamily="18" charset="0"/>
              </a:rPr>
              <a:t>Step 3:</a:t>
            </a:r>
            <a:r>
              <a:rPr lang="en-US" sz="3200" b="0" i="0" dirty="0">
                <a:solidFill>
                  <a:srgbClr val="000000"/>
                </a:solidFill>
                <a:effectLst/>
                <a:latin typeface="Times New Roman" panose="02020603050405020304" pitchFamily="18" charset="0"/>
                <a:cs typeface="Times New Roman" panose="02020603050405020304" pitchFamily="18" charset="0"/>
              </a:rPr>
              <a:t> If the output of initial state is 0, insert a new initial state at the starting which gives 1 output.</a:t>
            </a:r>
          </a:p>
          <a:p>
            <a:pPr algn="just"/>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1138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7BDD35A-D51A-4813-8F32-013B906169D0}" type="datetime1">
              <a:rPr lang="en-US" smtClean="0"/>
              <a:t>7/24/2025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dirty="0"/>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Conversion from Mealy machine to Moore machine</a:t>
            </a:r>
          </a:p>
        </p:txBody>
      </p:sp>
      <p:graphicFrame>
        <p:nvGraphicFramePr>
          <p:cNvPr id="10" name="Table 9"/>
          <p:cNvGraphicFramePr>
            <a:graphicFrameLocks noGrp="1"/>
          </p:cNvGraphicFramePr>
          <p:nvPr/>
        </p:nvGraphicFramePr>
        <p:xfrm>
          <a:off x="2209800" y="2057400"/>
          <a:ext cx="2819400" cy="2743200"/>
        </p:xfrm>
        <a:graphic>
          <a:graphicData uri="http://schemas.openxmlformats.org/drawingml/2006/table">
            <a:tbl>
              <a:tblPr>
                <a:tableStyleId>{5C22544A-7EE6-4342-B048-85BDC9FD1C3A}</a:tableStyleId>
              </a:tblPr>
              <a:tblGrid>
                <a:gridCol w="916305">
                  <a:extLst>
                    <a:ext uri="{9D8B030D-6E8A-4147-A177-3AD203B41FA5}">
                      <a16:colId xmlns:a16="http://schemas.microsoft.com/office/drawing/2014/main" val="20000"/>
                    </a:ext>
                  </a:extLst>
                </a:gridCol>
                <a:gridCol w="988695">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tblGrid>
              <a:tr h="457200">
                <a:tc rowSpan="2">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b="0" dirty="0"/>
                        <a:t>Present</a:t>
                      </a:r>
                      <a:r>
                        <a:rPr lang="en-US" b="0" baseline="0" dirty="0"/>
                        <a:t> State</a:t>
                      </a:r>
                      <a:endParaRPr lang="en-US" b="0" dirty="0"/>
                    </a:p>
                    <a:p>
                      <a:endParaRPr lang="en-US" b="0" dirty="0">
                        <a:ln>
                          <a:solidFill>
                            <a:schemeClr val="tx1"/>
                          </a:solidFill>
                        </a:ln>
                      </a:endParaRP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gridSpan="2">
                  <a:txBody>
                    <a:bodyPr/>
                    <a:lstStyle/>
                    <a:p>
                      <a:pPr algn="ctr"/>
                      <a:r>
                        <a:rPr lang="en-US" b="0" dirty="0"/>
                        <a:t>Next State</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hMerge="1">
                  <a:txBody>
                    <a:bodyPr/>
                    <a:lstStyle/>
                    <a:p>
                      <a:endParaRPr lang="en-US"/>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0"/>
                  </a:ext>
                </a:extLst>
              </a:tr>
              <a:tr h="457200">
                <a:tc vMerge="1">
                  <a:txBody>
                    <a:bodyPr/>
                    <a:lstStyle/>
                    <a:p>
                      <a:endParaRPr lang="en-US"/>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r>
                        <a:rPr lang="en-US" b="0" dirty="0"/>
                        <a:t>a</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r>
                        <a:rPr lang="en-US" dirty="0"/>
                        <a:t>b</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r>
                        <a:rPr lang="en-US" dirty="0">
                          <a:sym typeface="Symbol" panose="05050102010706020507"/>
                        </a:rPr>
                        <a:t></a:t>
                      </a:r>
                      <a:r>
                        <a:rPr lang="en-US" dirty="0"/>
                        <a:t>q0</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r>
                        <a:rPr lang="en-US" dirty="0"/>
                        <a:t>q3, 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r>
                        <a:rPr lang="en-US" dirty="0"/>
                        <a:t>q1, 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r>
                        <a:rPr lang="en-US" dirty="0"/>
                        <a:t>q1</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r>
                        <a:rPr lang="en-US" dirty="0"/>
                        <a:t>q0, 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r>
                        <a:rPr lang="en-US" dirty="0"/>
                        <a:t>q3, 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q2</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r>
                        <a:rPr lang="en-US" dirty="0"/>
                        <a:t>q2, 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r>
                        <a:rPr lang="en-US" dirty="0"/>
                        <a:t>q2, 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q3</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dirty="0"/>
                        <a:t>q1, 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dirty="0"/>
                        <a:t>q0, 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1" name="TextBox 10"/>
          <p:cNvSpPr txBox="1"/>
          <p:nvPr/>
        </p:nvSpPr>
        <p:spPr>
          <a:xfrm>
            <a:off x="2286001" y="990601"/>
            <a:ext cx="5831405" cy="430887"/>
          </a:xfrm>
          <a:prstGeom prst="rect">
            <a:avLst/>
          </a:prstGeom>
          <a:noFill/>
        </p:spPr>
        <p:txBody>
          <a:bodyPr wrap="none" rtlCol="0">
            <a:spAutoFit/>
          </a:bodyPr>
          <a:lstStyle/>
          <a:p>
            <a:r>
              <a:rPr lang="en-US" sz="2200" dirty="0"/>
              <a:t>Convert given Mealy machine to Moore machine.</a:t>
            </a:r>
          </a:p>
        </p:txBody>
      </p:sp>
      <p:sp>
        <p:nvSpPr>
          <p:cNvPr id="13" name="TextBox 12"/>
          <p:cNvSpPr txBox="1"/>
          <p:nvPr/>
        </p:nvSpPr>
        <p:spPr>
          <a:xfrm>
            <a:off x="2133601" y="5096470"/>
            <a:ext cx="3050259" cy="1107996"/>
          </a:xfrm>
          <a:prstGeom prst="rect">
            <a:avLst/>
          </a:prstGeom>
          <a:noFill/>
        </p:spPr>
        <p:txBody>
          <a:bodyPr wrap="none" rtlCol="0">
            <a:spAutoFit/>
          </a:bodyPr>
          <a:lstStyle/>
          <a:p>
            <a:pPr algn="ctr"/>
            <a:r>
              <a:rPr lang="en-US" sz="2200" dirty="0"/>
              <a:t>Split </a:t>
            </a:r>
            <a:r>
              <a:rPr lang="en-US" sz="2200" b="1" dirty="0">
                <a:solidFill>
                  <a:srgbClr val="FF0000"/>
                </a:solidFill>
              </a:rPr>
              <a:t>q1</a:t>
            </a:r>
            <a:r>
              <a:rPr lang="en-US" sz="2200" dirty="0"/>
              <a:t> into </a:t>
            </a:r>
            <a:r>
              <a:rPr lang="en-US" sz="2200" b="1" dirty="0">
                <a:solidFill>
                  <a:srgbClr val="FF0000"/>
                </a:solidFill>
              </a:rPr>
              <a:t>q10</a:t>
            </a:r>
            <a:r>
              <a:rPr lang="en-US" sz="2200" dirty="0"/>
              <a:t> and </a:t>
            </a:r>
            <a:r>
              <a:rPr lang="en-US" sz="2200" b="1" dirty="0">
                <a:solidFill>
                  <a:srgbClr val="FF0000"/>
                </a:solidFill>
              </a:rPr>
              <a:t>q11</a:t>
            </a:r>
          </a:p>
          <a:p>
            <a:pPr algn="ctr"/>
            <a:r>
              <a:rPr lang="en-US" sz="2200" dirty="0"/>
              <a:t>and </a:t>
            </a:r>
          </a:p>
          <a:p>
            <a:pPr algn="ctr"/>
            <a:r>
              <a:rPr lang="en-US" sz="2200" dirty="0"/>
              <a:t>Split </a:t>
            </a:r>
            <a:r>
              <a:rPr lang="en-US" sz="2200" b="1" dirty="0">
                <a:solidFill>
                  <a:srgbClr val="FF0000"/>
                </a:solidFill>
              </a:rPr>
              <a:t>q2</a:t>
            </a:r>
            <a:r>
              <a:rPr lang="en-US" sz="2200" dirty="0"/>
              <a:t> into </a:t>
            </a:r>
            <a:r>
              <a:rPr lang="en-US" sz="2200" b="1" dirty="0">
                <a:solidFill>
                  <a:srgbClr val="FF0000"/>
                </a:solidFill>
              </a:rPr>
              <a:t>q20</a:t>
            </a:r>
            <a:r>
              <a:rPr lang="en-US" sz="2200" dirty="0"/>
              <a:t> and </a:t>
            </a:r>
            <a:r>
              <a:rPr lang="en-US" sz="2200" b="1" dirty="0">
                <a:solidFill>
                  <a:srgbClr val="FF0000"/>
                </a:solidFill>
              </a:rPr>
              <a:t>q21</a:t>
            </a:r>
          </a:p>
        </p:txBody>
      </p:sp>
      <p:graphicFrame>
        <p:nvGraphicFramePr>
          <p:cNvPr id="15" name="Table 14"/>
          <p:cNvGraphicFramePr>
            <a:graphicFrameLocks noGrp="1"/>
          </p:cNvGraphicFramePr>
          <p:nvPr/>
        </p:nvGraphicFramePr>
        <p:xfrm>
          <a:off x="6096003" y="2133600"/>
          <a:ext cx="3886199" cy="3657600"/>
        </p:xfrm>
        <a:graphic>
          <a:graphicData uri="http://schemas.openxmlformats.org/drawingml/2006/table">
            <a:tbl>
              <a:tblPr>
                <a:tableStyleId>{5C22544A-7EE6-4342-B048-85BDC9FD1C3A}</a:tableStyleId>
              </a:tblPr>
              <a:tblGrid>
                <a:gridCol w="914398">
                  <a:extLst>
                    <a:ext uri="{9D8B030D-6E8A-4147-A177-3AD203B41FA5}">
                      <a16:colId xmlns:a16="http://schemas.microsoft.com/office/drawing/2014/main" val="20000"/>
                    </a:ext>
                  </a:extLst>
                </a:gridCol>
                <a:gridCol w="840659">
                  <a:extLst>
                    <a:ext uri="{9D8B030D-6E8A-4147-A177-3AD203B41FA5}">
                      <a16:colId xmlns:a16="http://schemas.microsoft.com/office/drawing/2014/main" val="20001"/>
                    </a:ext>
                  </a:extLst>
                </a:gridCol>
                <a:gridCol w="1065571">
                  <a:extLst>
                    <a:ext uri="{9D8B030D-6E8A-4147-A177-3AD203B41FA5}">
                      <a16:colId xmlns:a16="http://schemas.microsoft.com/office/drawing/2014/main" val="20002"/>
                    </a:ext>
                  </a:extLst>
                </a:gridCol>
                <a:gridCol w="1065571">
                  <a:extLst>
                    <a:ext uri="{9D8B030D-6E8A-4147-A177-3AD203B41FA5}">
                      <a16:colId xmlns:a16="http://schemas.microsoft.com/office/drawing/2014/main" val="20003"/>
                    </a:ext>
                  </a:extLst>
                </a:gridCol>
              </a:tblGrid>
              <a:tr h="457200">
                <a:tc rowSpan="2">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b="0" dirty="0"/>
                        <a:t>Present</a:t>
                      </a:r>
                      <a:r>
                        <a:rPr lang="en-US" b="0" baseline="0" dirty="0"/>
                        <a:t> State</a:t>
                      </a:r>
                      <a:endParaRPr lang="en-US" b="0" dirty="0"/>
                    </a:p>
                    <a:p>
                      <a:pPr algn="ctr"/>
                      <a:endParaRPr lang="en-US" b="0" dirty="0">
                        <a:ln>
                          <a:solidFill>
                            <a:schemeClr val="tx1"/>
                          </a:solidFill>
                        </a:ln>
                      </a:endParaRP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gridSpan="2">
                  <a:txBody>
                    <a:bodyPr/>
                    <a:lstStyle/>
                    <a:p>
                      <a:pPr algn="ctr"/>
                      <a:r>
                        <a:rPr lang="en-US" b="0" dirty="0"/>
                        <a:t>Next State</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hMerge="1">
                  <a:txBody>
                    <a:bodyPr/>
                    <a:lstStyle/>
                    <a:p>
                      <a:endParaRPr lang="en-US"/>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tc rowSpan="2">
                  <a:txBody>
                    <a:bodyPr/>
                    <a:lstStyle/>
                    <a:p>
                      <a:pPr algn="ctr"/>
                      <a:r>
                        <a:rPr lang="en-US" b="0" dirty="0"/>
                        <a:t>Output</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0"/>
                  </a:ext>
                </a:extLst>
              </a:tr>
              <a:tr h="457200">
                <a:tc vMerge="1">
                  <a:txBody>
                    <a:bodyPr/>
                    <a:lstStyle/>
                    <a:p>
                      <a:endParaRPr lang="en-US"/>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b="0" dirty="0"/>
                        <a:t>a</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b</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vMerge="1">
                  <a:txBody>
                    <a:bodyPr/>
                    <a:lstStyle/>
                    <a:p>
                      <a:endParaRPr lang="en-US"/>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algn="ctr"/>
                      <a:r>
                        <a:rPr lang="en-US" dirty="0">
                          <a:sym typeface="Symbol" panose="05050102010706020507"/>
                        </a:rPr>
                        <a:t></a:t>
                      </a:r>
                      <a:r>
                        <a:rPr lang="en-US" dirty="0"/>
                        <a:t>q0</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q3</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q11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algn="ctr"/>
                      <a:r>
                        <a:rPr lang="en-US" dirty="0"/>
                        <a:t>q10</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q3</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q11</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q3</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q20</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q21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q20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5"/>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q21</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q21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q20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tc>
                  <a:txBody>
                    <a:bodyPr/>
                    <a:lstStyle/>
                    <a:p>
                      <a:pPr algn="ctr"/>
                      <a:r>
                        <a:rPr lang="en-US" dirty="0"/>
                        <a:t>1</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solidFill>
                        <a:srgbClr val="7BE5E5"/>
                      </a:solidFill>
                      <a:prstDash val="solid"/>
                      <a:round/>
                      <a:headEnd type="none" w="med" len="med"/>
                      <a:tailEnd type="none" w="med" len="med"/>
                    </a:lnB>
                  </a:tcPr>
                </a:tc>
                <a:extLst>
                  <a:ext uri="{0D108BD9-81ED-4DB2-BD59-A6C34878D82A}">
                    <a16:rowId xmlns:a16="http://schemas.microsoft.com/office/drawing/2014/main" val="10006"/>
                  </a:ext>
                </a:extLst>
              </a:tr>
              <a:tr h="4572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q3</a:t>
                      </a:r>
                    </a:p>
                  </a:txBody>
                  <a:tcPr>
                    <a:lnL w="12700" cap="flat" cmpd="sng" algn="ctr">
                      <a:no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q10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q0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0</a:t>
                      </a:r>
                    </a:p>
                  </a:txBody>
                  <a:tcPr>
                    <a:lnL w="12700" cap="flat" cmpd="sng" algn="ctr">
                      <a:solidFill>
                        <a:srgbClr val="7BE5E5"/>
                      </a:solidFill>
                      <a:prstDash val="solid"/>
                      <a:round/>
                      <a:headEnd type="none" w="med" len="med"/>
                      <a:tailEnd type="none" w="med" len="med"/>
                    </a:lnL>
                    <a:lnR w="12700" cap="flat" cmpd="sng" algn="ctr">
                      <a:solidFill>
                        <a:srgbClr val="7BE5E5"/>
                      </a:solidFill>
                      <a:prstDash val="solid"/>
                      <a:round/>
                      <a:headEnd type="none" w="med" len="med"/>
                      <a:tailEnd type="none" w="med" len="med"/>
                    </a:lnR>
                    <a:lnT w="12700" cap="flat" cmpd="sng" algn="ctr">
                      <a:solidFill>
                        <a:srgbClr val="7BE5E5"/>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6" name="Right Arrow 15"/>
          <p:cNvSpPr/>
          <p:nvPr/>
        </p:nvSpPr>
        <p:spPr>
          <a:xfrm>
            <a:off x="5257800" y="3200400"/>
            <a:ext cx="685800" cy="381000"/>
          </a:xfrm>
          <a:prstGeom prst="rightArrow">
            <a:avLst/>
          </a:prstGeom>
          <a:solidFill>
            <a:srgbClr val="7BE5E5"/>
          </a:solid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895600" y="1600201"/>
            <a:ext cx="1981200" cy="430887"/>
          </a:xfrm>
          <a:prstGeom prst="rect">
            <a:avLst/>
          </a:prstGeom>
          <a:noFill/>
        </p:spPr>
        <p:txBody>
          <a:bodyPr wrap="square" rtlCol="0">
            <a:spAutoFit/>
          </a:bodyPr>
          <a:lstStyle/>
          <a:p>
            <a:r>
              <a:rPr lang="en-US" sz="2200" b="1" dirty="0"/>
              <a:t>Mealy Machine</a:t>
            </a:r>
          </a:p>
        </p:txBody>
      </p:sp>
      <p:sp>
        <p:nvSpPr>
          <p:cNvPr id="18" name="TextBox 17"/>
          <p:cNvSpPr txBox="1"/>
          <p:nvPr/>
        </p:nvSpPr>
        <p:spPr>
          <a:xfrm>
            <a:off x="7086600" y="1676401"/>
            <a:ext cx="2514600" cy="430887"/>
          </a:xfrm>
          <a:prstGeom prst="rect">
            <a:avLst/>
          </a:prstGeom>
          <a:noFill/>
        </p:spPr>
        <p:txBody>
          <a:bodyPr wrap="square" rtlCol="0">
            <a:spAutoFit/>
          </a:bodyPr>
          <a:lstStyle/>
          <a:p>
            <a:r>
              <a:rPr lang="en-US" sz="2200" b="1" dirty="0"/>
              <a:t>Moore Machine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A0FB0-4065-4202-9434-E6AADB0E5197}"/>
              </a:ext>
            </a:extLst>
          </p:cNvPr>
          <p:cNvSpPr>
            <a:spLocks noGrp="1"/>
          </p:cNvSpPr>
          <p:nvPr>
            <p:ph type="title"/>
          </p:nvPr>
        </p:nvSpPr>
        <p:spPr/>
        <p:txBody>
          <a:bodyPr/>
          <a:lstStyle/>
          <a:p>
            <a:r>
              <a:rPr lang="en-IN" dirty="0"/>
              <a:t>Question-1</a:t>
            </a:r>
          </a:p>
        </p:txBody>
      </p:sp>
      <p:pic>
        <p:nvPicPr>
          <p:cNvPr id="1026" name="Picture 2" descr="Conversion from Mealy machine to Moore Machine">
            <a:extLst>
              <a:ext uri="{FF2B5EF4-FFF2-40B4-BE49-F238E27FC236}">
                <a16:creationId xmlns:a16="http://schemas.microsoft.com/office/drawing/2014/main" id="{B5F1DB02-7839-4F35-803F-D57D937016E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1134" y="2595337"/>
            <a:ext cx="9933663" cy="2477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301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6FC80-8F1B-42BC-A69B-0393262879F2}"/>
              </a:ext>
            </a:extLst>
          </p:cNvPr>
          <p:cNvSpPr>
            <a:spLocks noGrp="1"/>
          </p:cNvSpPr>
          <p:nvPr>
            <p:ph type="title"/>
          </p:nvPr>
        </p:nvSpPr>
        <p:spPr/>
        <p:txBody>
          <a:bodyPr/>
          <a:lstStyle/>
          <a:p>
            <a:r>
              <a:rPr lang="en-IN" dirty="0"/>
              <a:t>Solution-1</a:t>
            </a:r>
          </a:p>
        </p:txBody>
      </p:sp>
      <p:pic>
        <p:nvPicPr>
          <p:cNvPr id="2050" name="Picture 2" descr="Conversion from Mealy machine to Moore Machine">
            <a:extLst>
              <a:ext uri="{FF2B5EF4-FFF2-40B4-BE49-F238E27FC236}">
                <a16:creationId xmlns:a16="http://schemas.microsoft.com/office/drawing/2014/main" id="{B77A272A-F5A3-4269-BA00-A25960E6C8D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4405" y="2108466"/>
            <a:ext cx="7184947" cy="3986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742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2721F-47A2-471B-9DEE-A42E2BEE02C7}"/>
              </a:ext>
            </a:extLst>
          </p:cNvPr>
          <p:cNvSpPr>
            <a:spLocks noGrp="1"/>
          </p:cNvSpPr>
          <p:nvPr>
            <p:ph type="title"/>
          </p:nvPr>
        </p:nvSpPr>
        <p:spPr/>
        <p:txBody>
          <a:bodyPr/>
          <a:lstStyle/>
          <a:p>
            <a:r>
              <a:rPr lang="en-IN" dirty="0"/>
              <a:t>Question-2</a:t>
            </a:r>
          </a:p>
        </p:txBody>
      </p:sp>
      <p:pic>
        <p:nvPicPr>
          <p:cNvPr id="3074" name="Picture 2" descr="Conversion from Mealy machine to Moore Machine">
            <a:extLst>
              <a:ext uri="{FF2B5EF4-FFF2-40B4-BE49-F238E27FC236}">
                <a16:creationId xmlns:a16="http://schemas.microsoft.com/office/drawing/2014/main" id="{9945177C-4639-43A5-97D7-FA9418782E0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14787" y="2310606"/>
            <a:ext cx="4162425"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331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CD498-910F-49D3-ACEB-F13439218F60}"/>
              </a:ext>
            </a:extLst>
          </p:cNvPr>
          <p:cNvSpPr>
            <a:spLocks noGrp="1"/>
          </p:cNvSpPr>
          <p:nvPr>
            <p:ph type="title"/>
          </p:nvPr>
        </p:nvSpPr>
        <p:spPr/>
        <p:txBody>
          <a:bodyPr/>
          <a:lstStyle/>
          <a:p>
            <a:r>
              <a:rPr lang="en-IN" dirty="0"/>
              <a:t>Solution-2</a:t>
            </a:r>
          </a:p>
        </p:txBody>
      </p:sp>
      <p:pic>
        <p:nvPicPr>
          <p:cNvPr id="4098" name="Picture 2" descr="Conversion from Mealy machine to Moore Machine">
            <a:extLst>
              <a:ext uri="{FF2B5EF4-FFF2-40B4-BE49-F238E27FC236}">
                <a16:creationId xmlns:a16="http://schemas.microsoft.com/office/drawing/2014/main" id="{DD049FAC-0948-43D4-AB33-E24AEFC4402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62896" y="1762003"/>
            <a:ext cx="6238204" cy="3953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3757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734</Words>
  <Application>Microsoft Office PowerPoint</Application>
  <PresentationFormat>Widescreen</PresentationFormat>
  <Paragraphs>171</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Roboto</vt:lpstr>
      <vt:lpstr>Symbol</vt:lpstr>
      <vt:lpstr>Times New Roman</vt:lpstr>
      <vt:lpstr>Office Theme</vt:lpstr>
      <vt:lpstr>Moore, Mealy Conversions</vt:lpstr>
      <vt:lpstr>PowerPoint Presentation</vt:lpstr>
      <vt:lpstr>Moore machine to the Mealy machine </vt:lpstr>
      <vt:lpstr>PowerPoint Presentation</vt:lpstr>
      <vt:lpstr>PowerPoint Presentation</vt:lpstr>
      <vt:lpstr>PowerPoint Presentation</vt:lpstr>
      <vt:lpstr>PowerPoint Presentation</vt:lpstr>
      <vt:lpstr>PowerPoint Presentation</vt:lpstr>
      <vt:lpstr>Question 1</vt:lpstr>
      <vt:lpstr>Solution-1</vt:lpstr>
      <vt:lpstr>Question-2</vt:lpstr>
      <vt:lpstr>Solution-2</vt:lpstr>
      <vt:lpstr>Question-3</vt:lpstr>
      <vt:lpstr>Solution-3</vt:lpstr>
      <vt:lpstr>Mealy machine to the Moore machine</vt:lpstr>
      <vt:lpstr>PowerPoint Presentation</vt:lpstr>
      <vt:lpstr>Question-1</vt:lpstr>
      <vt:lpstr>Solution-1</vt:lpstr>
      <vt:lpstr>Question-2</vt:lpstr>
      <vt:lpstr>Solution-2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Moore, Mealy Conversions</dc:title>
  <dc:creator>Simranjit Singh</dc:creator>
  <cp:lastModifiedBy>Rajnish Chaturvedi</cp:lastModifiedBy>
  <cp:revision>6</cp:revision>
  <dcterms:created xsi:type="dcterms:W3CDTF">2020-09-02T01:46:29Z</dcterms:created>
  <dcterms:modified xsi:type="dcterms:W3CDTF">2025-07-24T11:28:56Z</dcterms:modified>
</cp:coreProperties>
</file>