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</p:sldMasterIdLst>
  <p:sldIdLst>
    <p:sldId id="256" r:id="rId2"/>
    <p:sldId id="658" r:id="rId3"/>
    <p:sldId id="671" r:id="rId4"/>
    <p:sldId id="672" r:id="rId5"/>
    <p:sldId id="673" r:id="rId6"/>
    <p:sldId id="674" r:id="rId7"/>
    <p:sldId id="675" r:id="rId8"/>
    <p:sldId id="676" r:id="rId9"/>
    <p:sldId id="677" r:id="rId10"/>
    <p:sldId id="678" r:id="rId11"/>
    <p:sldId id="679" r:id="rId12"/>
    <p:sldId id="680" r:id="rId1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66FF"/>
    <a:srgbClr val="000000"/>
    <a:srgbClr val="FF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manshu Sharma" userId="6a2c455a-7cd3-475c-b775-bcca3c24f5b2" providerId="ADAL" clId="{4676586B-BE09-4084-BC1A-63D160563E11}"/>
    <pc:docChg chg="custSel delSld modSld">
      <pc:chgData name="Himanshu Sharma" userId="6a2c455a-7cd3-475c-b775-bcca3c24f5b2" providerId="ADAL" clId="{4676586B-BE09-4084-BC1A-63D160563E11}" dt="2025-09-09T06:29:42.725" v="50" actId="47"/>
      <pc:docMkLst>
        <pc:docMk/>
      </pc:docMkLst>
      <pc:sldChg chg="modSp mod">
        <pc:chgData name="Himanshu Sharma" userId="6a2c455a-7cd3-475c-b775-bcca3c24f5b2" providerId="ADAL" clId="{4676586B-BE09-4084-BC1A-63D160563E11}" dt="2025-09-09T06:29:34.756" v="49" actId="20577"/>
        <pc:sldMkLst>
          <pc:docMk/>
          <pc:sldMk cId="0" sldId="256"/>
        </pc:sldMkLst>
        <pc:spChg chg="mod">
          <ac:chgData name="Himanshu Sharma" userId="6a2c455a-7cd3-475c-b775-bcca3c24f5b2" providerId="ADAL" clId="{4676586B-BE09-4084-BC1A-63D160563E11}" dt="2025-09-09T06:29:34.756" v="49" actId="20577"/>
          <ac:spMkLst>
            <pc:docMk/>
            <pc:sldMk cId="0" sldId="256"/>
            <ac:spMk id="14338" creationId="{00000000-0000-0000-0000-000000000000}"/>
          </ac:spMkLst>
        </pc:spChg>
      </pc:sldChg>
      <pc:sldChg chg="delSp mod">
        <pc:chgData name="Himanshu Sharma" userId="6a2c455a-7cd3-475c-b775-bcca3c24f5b2" providerId="ADAL" clId="{4676586B-BE09-4084-BC1A-63D160563E11}" dt="2025-09-09T06:22:37.575" v="0" actId="478"/>
        <pc:sldMkLst>
          <pc:docMk/>
          <pc:sldMk cId="2588940558" sldId="658"/>
        </pc:sldMkLst>
        <pc:inkChg chg="del">
          <ac:chgData name="Himanshu Sharma" userId="6a2c455a-7cd3-475c-b775-bcca3c24f5b2" providerId="ADAL" clId="{4676586B-BE09-4084-BC1A-63D160563E11}" dt="2025-09-09T06:22:37.575" v="0" actId="478"/>
          <ac:inkMkLst>
            <pc:docMk/>
            <pc:sldMk cId="2588940558" sldId="658"/>
            <ac:inkMk id="4" creationId="{00000000-0000-0000-0000-000000000000}"/>
          </ac:inkMkLst>
        </pc:inkChg>
      </pc:sldChg>
      <pc:sldChg chg="del">
        <pc:chgData name="Himanshu Sharma" userId="6a2c455a-7cd3-475c-b775-bcca3c24f5b2" providerId="ADAL" clId="{4676586B-BE09-4084-BC1A-63D160563E11}" dt="2025-09-09T06:29:42.725" v="50" actId="47"/>
        <pc:sldMkLst>
          <pc:docMk/>
          <pc:sldMk cId="2480520199" sldId="670"/>
        </pc:sldMkLst>
      </pc:sldChg>
      <pc:sldChg chg="delSp mod">
        <pc:chgData name="Himanshu Sharma" userId="6a2c455a-7cd3-475c-b775-bcca3c24f5b2" providerId="ADAL" clId="{4676586B-BE09-4084-BC1A-63D160563E11}" dt="2025-09-09T06:22:40.925" v="1" actId="478"/>
        <pc:sldMkLst>
          <pc:docMk/>
          <pc:sldMk cId="2091463008" sldId="671"/>
        </pc:sldMkLst>
        <pc:inkChg chg="del">
          <ac:chgData name="Himanshu Sharma" userId="6a2c455a-7cd3-475c-b775-bcca3c24f5b2" providerId="ADAL" clId="{4676586B-BE09-4084-BC1A-63D160563E11}" dt="2025-09-09T06:22:40.925" v="1" actId="478"/>
          <ac:inkMkLst>
            <pc:docMk/>
            <pc:sldMk cId="2091463008" sldId="671"/>
            <ac:inkMk id="5" creationId="{00000000-0000-0000-0000-000000000000}"/>
          </ac:inkMkLst>
        </pc:inkChg>
      </pc:sldChg>
      <pc:sldChg chg="delSp mod">
        <pc:chgData name="Himanshu Sharma" userId="6a2c455a-7cd3-475c-b775-bcca3c24f5b2" providerId="ADAL" clId="{4676586B-BE09-4084-BC1A-63D160563E11}" dt="2025-09-09T06:22:44.411" v="2" actId="478"/>
        <pc:sldMkLst>
          <pc:docMk/>
          <pc:sldMk cId="2555821933" sldId="672"/>
        </pc:sldMkLst>
        <pc:inkChg chg="del">
          <ac:chgData name="Himanshu Sharma" userId="6a2c455a-7cd3-475c-b775-bcca3c24f5b2" providerId="ADAL" clId="{4676586B-BE09-4084-BC1A-63D160563E11}" dt="2025-09-09T06:22:44.411" v="2" actId="478"/>
          <ac:inkMkLst>
            <pc:docMk/>
            <pc:sldMk cId="2555821933" sldId="672"/>
            <ac:inkMk id="5" creationId="{00000000-0000-0000-0000-000000000000}"/>
          </ac:inkMkLst>
        </pc:inkChg>
      </pc:sldChg>
      <pc:sldChg chg="delSp mod">
        <pc:chgData name="Himanshu Sharma" userId="6a2c455a-7cd3-475c-b775-bcca3c24f5b2" providerId="ADAL" clId="{4676586B-BE09-4084-BC1A-63D160563E11}" dt="2025-09-09T06:22:48.219" v="3" actId="478"/>
        <pc:sldMkLst>
          <pc:docMk/>
          <pc:sldMk cId="734592308" sldId="673"/>
        </pc:sldMkLst>
        <pc:inkChg chg="del">
          <ac:chgData name="Himanshu Sharma" userId="6a2c455a-7cd3-475c-b775-bcca3c24f5b2" providerId="ADAL" clId="{4676586B-BE09-4084-BC1A-63D160563E11}" dt="2025-09-09T06:22:48.219" v="3" actId="478"/>
          <ac:inkMkLst>
            <pc:docMk/>
            <pc:sldMk cId="734592308" sldId="673"/>
            <ac:inkMk id="5" creationId="{00000000-0000-0000-0000-000000000000}"/>
          </ac:inkMkLst>
        </pc:inkChg>
      </pc:sldChg>
      <pc:sldChg chg="delSp mod">
        <pc:chgData name="Himanshu Sharma" userId="6a2c455a-7cd3-475c-b775-bcca3c24f5b2" providerId="ADAL" clId="{4676586B-BE09-4084-BC1A-63D160563E11}" dt="2025-09-09T06:22:51.661" v="4" actId="478"/>
        <pc:sldMkLst>
          <pc:docMk/>
          <pc:sldMk cId="1513567528" sldId="674"/>
        </pc:sldMkLst>
        <pc:inkChg chg="del">
          <ac:chgData name="Himanshu Sharma" userId="6a2c455a-7cd3-475c-b775-bcca3c24f5b2" providerId="ADAL" clId="{4676586B-BE09-4084-BC1A-63D160563E11}" dt="2025-09-09T06:22:51.661" v="4" actId="478"/>
          <ac:inkMkLst>
            <pc:docMk/>
            <pc:sldMk cId="1513567528" sldId="674"/>
            <ac:inkMk id="5" creationId="{00000000-0000-0000-0000-000000000000}"/>
          </ac:inkMkLst>
        </pc:inkChg>
      </pc:sldChg>
      <pc:sldChg chg="delSp mod">
        <pc:chgData name="Himanshu Sharma" userId="6a2c455a-7cd3-475c-b775-bcca3c24f5b2" providerId="ADAL" clId="{4676586B-BE09-4084-BC1A-63D160563E11}" dt="2025-09-09T06:22:55.992" v="5" actId="478"/>
        <pc:sldMkLst>
          <pc:docMk/>
          <pc:sldMk cId="797515112" sldId="675"/>
        </pc:sldMkLst>
        <pc:inkChg chg="del">
          <ac:chgData name="Himanshu Sharma" userId="6a2c455a-7cd3-475c-b775-bcca3c24f5b2" providerId="ADAL" clId="{4676586B-BE09-4084-BC1A-63D160563E11}" dt="2025-09-09T06:22:55.992" v="5" actId="478"/>
          <ac:inkMkLst>
            <pc:docMk/>
            <pc:sldMk cId="797515112" sldId="675"/>
            <ac:inkMk id="4" creationId="{00000000-0000-0000-0000-000000000000}"/>
          </ac:inkMkLst>
        </pc:inkChg>
      </pc:sldChg>
      <pc:sldChg chg="delSp mod">
        <pc:chgData name="Himanshu Sharma" userId="6a2c455a-7cd3-475c-b775-bcca3c24f5b2" providerId="ADAL" clId="{4676586B-BE09-4084-BC1A-63D160563E11}" dt="2025-09-09T06:22:59.078" v="6" actId="478"/>
        <pc:sldMkLst>
          <pc:docMk/>
          <pc:sldMk cId="2103941393" sldId="676"/>
        </pc:sldMkLst>
        <pc:inkChg chg="del">
          <ac:chgData name="Himanshu Sharma" userId="6a2c455a-7cd3-475c-b775-bcca3c24f5b2" providerId="ADAL" clId="{4676586B-BE09-4084-BC1A-63D160563E11}" dt="2025-09-09T06:22:59.078" v="6" actId="478"/>
          <ac:inkMkLst>
            <pc:docMk/>
            <pc:sldMk cId="2103941393" sldId="676"/>
            <ac:inkMk id="4" creationId="{00000000-0000-0000-0000-000000000000}"/>
          </ac:inkMkLst>
        </pc:inkChg>
      </pc:sldChg>
      <pc:sldChg chg="delSp mod">
        <pc:chgData name="Himanshu Sharma" userId="6a2c455a-7cd3-475c-b775-bcca3c24f5b2" providerId="ADAL" clId="{4676586B-BE09-4084-BC1A-63D160563E11}" dt="2025-09-09T06:23:02.315" v="7" actId="478"/>
        <pc:sldMkLst>
          <pc:docMk/>
          <pc:sldMk cId="313525888" sldId="677"/>
        </pc:sldMkLst>
        <pc:inkChg chg="del">
          <ac:chgData name="Himanshu Sharma" userId="6a2c455a-7cd3-475c-b775-bcca3c24f5b2" providerId="ADAL" clId="{4676586B-BE09-4084-BC1A-63D160563E11}" dt="2025-09-09T06:23:02.315" v="7" actId="478"/>
          <ac:inkMkLst>
            <pc:docMk/>
            <pc:sldMk cId="313525888" sldId="677"/>
            <ac:inkMk id="4" creationId="{00000000-0000-0000-0000-000000000000}"/>
          </ac:inkMkLst>
        </pc:inkChg>
      </pc:sldChg>
      <pc:sldChg chg="delSp mod">
        <pc:chgData name="Himanshu Sharma" userId="6a2c455a-7cd3-475c-b775-bcca3c24f5b2" providerId="ADAL" clId="{4676586B-BE09-4084-BC1A-63D160563E11}" dt="2025-09-09T06:23:05.905" v="8" actId="478"/>
        <pc:sldMkLst>
          <pc:docMk/>
          <pc:sldMk cId="3729377657" sldId="678"/>
        </pc:sldMkLst>
        <pc:inkChg chg="del">
          <ac:chgData name="Himanshu Sharma" userId="6a2c455a-7cd3-475c-b775-bcca3c24f5b2" providerId="ADAL" clId="{4676586B-BE09-4084-BC1A-63D160563E11}" dt="2025-09-09T06:23:05.905" v="8" actId="478"/>
          <ac:inkMkLst>
            <pc:docMk/>
            <pc:sldMk cId="3729377657" sldId="678"/>
            <ac:inkMk id="4" creationId="{00000000-0000-0000-0000-000000000000}"/>
          </ac:inkMkLst>
        </pc:inkChg>
      </pc:sldChg>
      <pc:sldChg chg="delSp mod">
        <pc:chgData name="Himanshu Sharma" userId="6a2c455a-7cd3-475c-b775-bcca3c24f5b2" providerId="ADAL" clId="{4676586B-BE09-4084-BC1A-63D160563E11}" dt="2025-09-09T06:23:08.654" v="9" actId="478"/>
        <pc:sldMkLst>
          <pc:docMk/>
          <pc:sldMk cId="3246775595" sldId="679"/>
        </pc:sldMkLst>
        <pc:inkChg chg="del">
          <ac:chgData name="Himanshu Sharma" userId="6a2c455a-7cd3-475c-b775-bcca3c24f5b2" providerId="ADAL" clId="{4676586B-BE09-4084-BC1A-63D160563E11}" dt="2025-09-09T06:23:08.654" v="9" actId="478"/>
          <ac:inkMkLst>
            <pc:docMk/>
            <pc:sldMk cId="3246775595" sldId="679"/>
            <ac:inkMk id="4" creationId="{00000000-0000-0000-0000-000000000000}"/>
          </ac:inkMkLst>
        </pc:inkChg>
      </pc:sldChg>
      <pc:sldChg chg="delSp mod">
        <pc:chgData name="Himanshu Sharma" userId="6a2c455a-7cd3-475c-b775-bcca3c24f5b2" providerId="ADAL" clId="{4676586B-BE09-4084-BC1A-63D160563E11}" dt="2025-09-09T06:23:12.643" v="10" actId="478"/>
        <pc:sldMkLst>
          <pc:docMk/>
          <pc:sldMk cId="3797091573" sldId="680"/>
        </pc:sldMkLst>
        <pc:inkChg chg="del">
          <ac:chgData name="Himanshu Sharma" userId="6a2c455a-7cd3-475c-b775-bcca3c24f5b2" providerId="ADAL" clId="{4676586B-BE09-4084-BC1A-63D160563E11}" dt="2025-09-09T06:23:12.643" v="10" actId="478"/>
          <ac:inkMkLst>
            <pc:docMk/>
            <pc:sldMk cId="3797091573" sldId="680"/>
            <ac:inkMk id="4" creationId="{00000000-0000-0000-0000-000000000000}"/>
          </ac:inkMkLst>
        </pc:ink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D2689-8E7A-4246-ACFA-A4613E7546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95982-CA36-4391-97CF-A0CDE1D06E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967B2-7F48-4AFC-9D86-07180E2693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0728F-5D7D-4A70-B871-0272289D77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D09D1-D912-4A67-A2DC-FDC2CC67BC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2962B-A638-441F-9C7B-60AA687280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5E996-E06A-4A7B-9A5E-82246B8BC5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7FC8E-C505-4397-9B86-380437B4E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31E6A-884E-46BF-A4A8-56F667580C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0E2B0-08A8-455C-96F1-F23C8D2EDC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8A564-7901-4960-8FE5-F7F4B982F3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0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648648EF-ABE0-4AED-A744-715FAF243F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802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02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sz="3600" dirty="0"/>
              <a:t>Applications of Artificial Intelligence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962400"/>
            <a:ext cx="7848600" cy="1752600"/>
          </a:xfrm>
        </p:spPr>
        <p:txBody>
          <a:bodyPr/>
          <a:lstStyle/>
          <a:p>
            <a:pPr algn="ctr" eaLnBrk="1" hangingPunct="1"/>
            <a:r>
              <a:rPr lang="en-US" sz="2000" dirty="0">
                <a:solidFill>
                  <a:srgbClr val="FF0000"/>
                </a:solidFill>
              </a:rPr>
              <a:t>Bayes’ Theorem – Simple examples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Example 1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8052" y="990601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07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Picture from Dr Christopher Bishop’s slides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4455960" y="99060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/>
              <p:nvPr/>
            </p:nvSpPr>
            <p:spPr>
              <a:xfrm>
                <a:off x="2133600" y="3429001"/>
                <a:ext cx="82296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IN" dirty="0"/>
                  <a:t>Write down all the conditional probabilities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IN" b="0" dirty="0"/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IN" dirty="0"/>
                  <a:t>If we pick a fruit at random, what is the probability that it came out of the blue basket?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IN" dirty="0"/>
                  <a:t>If we pick a fruit at random and it turns out to be an orange, what is the probability that it came out of the blue basket?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3429001"/>
                <a:ext cx="8229600" cy="2031325"/>
              </a:xfrm>
              <a:prstGeom prst="rect">
                <a:avLst/>
              </a:prstGeom>
              <a:blipFill>
                <a:blip r:embed="rId3"/>
                <a:stretch>
                  <a:fillRect l="-444" t="-1802" b="-36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8940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Example 1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018512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07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Picture from Dr Christopher Bishop’s slides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2613908" y="95056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/>
              <p:nvPr/>
            </p:nvSpPr>
            <p:spPr>
              <a:xfrm>
                <a:off x="2133600" y="3213759"/>
                <a:ext cx="8229600" cy="3439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IN" i="1" dirty="0">
                    <a:solidFill>
                      <a:srgbClr val="0070C0"/>
                    </a:solidFill>
                  </a:rPr>
                  <a:t>Write down all the conditional probabilities </a:t>
                </a:r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e>
                        <m:r>
                          <a:rPr lang="en-I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IN" b="0" i="1" dirty="0"/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)/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b="0" dirty="0"/>
              </a:p>
              <a:p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num>
                        <m:den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den>
                      </m:f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0.3</m:t>
                          </m:r>
                        </m:num>
                        <m:den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0.4</m:t>
                          </m:r>
                        </m:den>
                      </m:f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=0.75</m:t>
                      </m:r>
                    </m:oMath>
                  </m:oMathPara>
                </a14:m>
                <a:endParaRPr lang="en-IN" b="0" dirty="0"/>
              </a:p>
              <a:p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=0.25</m:t>
                      </m:r>
                    </m:oMath>
                  </m:oMathPara>
                </a14:m>
                <a:endParaRPr lang="en-IN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=0.25</m:t>
                      </m:r>
                    </m:oMath>
                  </m:oMathPara>
                </a14:m>
                <a:endParaRPr lang="en-IN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=0.75</m:t>
                      </m:r>
                    </m:oMath>
                  </m:oMathPara>
                </a14:m>
                <a:endParaRPr lang="en-IN" b="0" dirty="0"/>
              </a:p>
              <a:p>
                <a:endParaRPr lang="en-IN" b="0" dirty="0"/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3213759"/>
                <a:ext cx="8229600" cy="3439083"/>
              </a:xfrm>
              <a:prstGeom prst="rect">
                <a:avLst/>
              </a:prstGeom>
              <a:blipFill>
                <a:blip r:embed="rId3"/>
                <a:stretch>
                  <a:fillRect l="-444" t="-8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B7F677-67C7-48EB-82C8-47C16067D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587682"/>
              </p:ext>
            </p:extLst>
          </p:nvPr>
        </p:nvGraphicFramePr>
        <p:xfrm>
          <a:off x="6030866" y="950560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CDA4AF2-5D87-4F6F-969F-C5698FC56435}"/>
              </a:ext>
            </a:extLst>
          </p:cNvPr>
          <p:cNvSpPr txBox="1"/>
          <p:nvPr/>
        </p:nvSpPr>
        <p:spPr>
          <a:xfrm>
            <a:off x="7226166" y="58122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Joint probability table</a:t>
            </a:r>
          </a:p>
        </p:txBody>
      </p:sp>
    </p:spTree>
    <p:extLst>
      <p:ext uri="{BB962C8B-B14F-4D97-AF65-F5344CB8AC3E}">
        <p14:creationId xmlns:p14="http://schemas.microsoft.com/office/powerpoint/2010/main" val="209146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Example 1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018512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07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Picture from Dr Christopher Bishop’s slides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2613908" y="95056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/>
              <p:nvPr/>
            </p:nvSpPr>
            <p:spPr>
              <a:xfrm>
                <a:off x="2133600" y="3213758"/>
                <a:ext cx="8229600" cy="3256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=0.75</m:t>
                    </m:r>
                  </m:oMath>
                </a14:m>
                <a:r>
                  <a:rPr lang="en-IN" b="0" dirty="0"/>
                  <a:t>         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IN" i="1">
                        <a:latin typeface="Cambria Math" panose="02040503050406030204" pitchFamily="18" charset="0"/>
                      </a:rPr>
                      <m:t>=0.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IN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IN" dirty="0"/>
              </a:p>
              <a:p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IN" i="1">
                        <a:latin typeface="Cambria Math" panose="02040503050406030204" pitchFamily="18" charset="0"/>
                      </a:rPr>
                      <m:t>=0.25</m:t>
                    </m:r>
                  </m:oMath>
                </a14:m>
                <a:r>
                  <a:rPr lang="en-IN" dirty="0"/>
                  <a:t>         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IN" i="1">
                        <a:latin typeface="Cambria Math" panose="02040503050406030204" pitchFamily="18" charset="0"/>
                      </a:rPr>
                      <m:t>=0.75</m:t>
                    </m:r>
                  </m:oMath>
                </a14:m>
                <a:endParaRPr lang="en-IN" dirty="0"/>
              </a:p>
              <a:p>
                <a:endParaRPr lang="en-IN" dirty="0"/>
              </a:p>
              <a:p>
                <a:r>
                  <a:rPr lang="en-IN" b="0" dirty="0"/>
                  <a:t>Note : We can now obtain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b="0" dirty="0"/>
                  <a:t>from the sum rule as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/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nary>
                      <m:r>
                        <a:rPr lang="en-IN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IN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=0.75×0.4+0.25×0.6=0.45</m:t>
                      </m:r>
                    </m:oMath>
                  </m:oMathPara>
                </a14:m>
                <a:endParaRPr lang="en-IN" b="0" dirty="0"/>
              </a:p>
              <a:p>
                <a:endParaRPr lang="en-IN" b="0" dirty="0"/>
              </a:p>
              <a:p>
                <a:r>
                  <a:rPr lang="en-IN" b="0" dirty="0"/>
                  <a:t>Similarly,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=0.55</m:t>
                    </m:r>
                  </m:oMath>
                </a14:m>
                <a:r>
                  <a:rPr lang="en-IN" b="0" dirty="0"/>
                  <a:t> (Exercise)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3213758"/>
                <a:ext cx="8229600" cy="3256020"/>
              </a:xfrm>
              <a:prstGeom prst="rect">
                <a:avLst/>
              </a:prstGeom>
              <a:blipFill>
                <a:blip r:embed="rId3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B7F677-67C7-48EB-82C8-47C16067D731}"/>
              </a:ext>
            </a:extLst>
          </p:cNvPr>
          <p:cNvGraphicFramePr>
            <a:graphicFrameLocks noGrp="1"/>
          </p:cNvGraphicFramePr>
          <p:nvPr/>
        </p:nvGraphicFramePr>
        <p:xfrm>
          <a:off x="6030866" y="950560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CDA4AF2-5D87-4F6F-969F-C5698FC56435}"/>
              </a:ext>
            </a:extLst>
          </p:cNvPr>
          <p:cNvSpPr txBox="1"/>
          <p:nvPr/>
        </p:nvSpPr>
        <p:spPr>
          <a:xfrm>
            <a:off x="7226166" y="58122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Joint probability table</a:t>
            </a:r>
          </a:p>
        </p:txBody>
      </p:sp>
    </p:spTree>
    <p:extLst>
      <p:ext uri="{BB962C8B-B14F-4D97-AF65-F5344CB8AC3E}">
        <p14:creationId xmlns:p14="http://schemas.microsoft.com/office/powerpoint/2010/main" val="255582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Example 1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018512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07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Picture from Dr Christopher Bishop’s slides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2613908" y="95056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/>
              <p:nvPr/>
            </p:nvSpPr>
            <p:spPr>
              <a:xfrm>
                <a:off x="1905000" y="3213758"/>
                <a:ext cx="84582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eriod" startAt="2"/>
                </a:pPr>
                <a:r>
                  <a:rPr lang="en-IN" i="1" dirty="0">
                    <a:solidFill>
                      <a:srgbClr val="0070C0"/>
                    </a:solidFill>
                  </a:rPr>
                  <a:t>If we pick a fruit at random, what is the probability that it came out of the blue basket?</a:t>
                </a:r>
              </a:p>
              <a:p>
                <a:r>
                  <a:rPr lang="en-IN" dirty="0">
                    <a:solidFill>
                      <a:srgbClr val="C00000"/>
                    </a:solidFill>
                  </a:rPr>
                  <a:t>Ans</a:t>
                </a:r>
                <a:r>
                  <a:rPr lang="en-IN" dirty="0"/>
                  <a:t>: The answer is straightforward.  The probability is 0.6.</a:t>
                </a:r>
              </a:p>
              <a:p>
                <a:r>
                  <a:rPr lang="en-IN" b="1" dirty="0">
                    <a:solidFill>
                      <a:srgbClr val="C00000"/>
                    </a:solidFill>
                  </a:rPr>
                  <a:t>Note</a:t>
                </a:r>
              </a:p>
              <a:p>
                <a:r>
                  <a:rPr lang="en-IN" u="sng" dirty="0"/>
                  <a:t>Without knowing anything about the identity of the fruit which was picked</a:t>
                </a:r>
                <a:r>
                  <a:rPr lang="en-IN" dirty="0"/>
                  <a:t>, the process of picking would simply give </a:t>
                </a:r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IN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r>
                  <a:rPr lang="en-IN" dirty="0">
                    <a:solidFill>
                      <a:srgbClr val="C00000"/>
                    </a:solidFill>
                  </a:rPr>
                  <a:t> </a:t>
                </a:r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This probability is known as the </a:t>
                </a:r>
                <a:r>
                  <a:rPr lang="en-IN" b="1" dirty="0">
                    <a:solidFill>
                      <a:srgbClr val="C00000"/>
                    </a:solidFill>
                  </a:rPr>
                  <a:t>Prior</a:t>
                </a:r>
                <a:r>
                  <a:rPr lang="en-IN" dirty="0"/>
                  <a:t> probability. </a:t>
                </a:r>
              </a:p>
              <a:p>
                <a:r>
                  <a:rPr lang="en-IN" dirty="0"/>
                  <a:t>Note that it is also possible to obtain this if we only had the joint probability table.</a:t>
                </a:r>
              </a:p>
              <a:p>
                <a:endParaRPr lang="en-IN" b="0" dirty="0"/>
              </a:p>
              <a:p>
                <a:endParaRPr lang="en-IN" b="0" dirty="0"/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3213758"/>
                <a:ext cx="8458200" cy="3416320"/>
              </a:xfrm>
              <a:prstGeom prst="rect">
                <a:avLst/>
              </a:prstGeom>
              <a:blipFill>
                <a:blip r:embed="rId3"/>
                <a:stretch>
                  <a:fillRect l="-649" t="-8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B7F677-67C7-48EB-82C8-47C16067D731}"/>
              </a:ext>
            </a:extLst>
          </p:cNvPr>
          <p:cNvGraphicFramePr>
            <a:graphicFrameLocks noGrp="1"/>
          </p:cNvGraphicFramePr>
          <p:nvPr/>
        </p:nvGraphicFramePr>
        <p:xfrm>
          <a:off x="6030866" y="950560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CDA4AF2-5D87-4F6F-969F-C5698FC56435}"/>
              </a:ext>
            </a:extLst>
          </p:cNvPr>
          <p:cNvSpPr txBox="1"/>
          <p:nvPr/>
        </p:nvSpPr>
        <p:spPr>
          <a:xfrm>
            <a:off x="7226166" y="58122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Joint probability table</a:t>
            </a:r>
          </a:p>
        </p:txBody>
      </p:sp>
    </p:spTree>
    <p:extLst>
      <p:ext uri="{BB962C8B-B14F-4D97-AF65-F5344CB8AC3E}">
        <p14:creationId xmlns:p14="http://schemas.microsoft.com/office/powerpoint/2010/main" val="73459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Example 1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018512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38131" y="6270615"/>
            <a:ext cx="830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Once again, note that the joint probability table is enough to obtain all quantities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2613908" y="95056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/>
              <p:nvPr/>
            </p:nvSpPr>
            <p:spPr>
              <a:xfrm>
                <a:off x="1905000" y="3213759"/>
                <a:ext cx="8458200" cy="31057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i="1" dirty="0"/>
                  <a:t>3.  If we pick a fruit at random and it turns out to be an orange, what is the probability that it came out of the blue basket?</a:t>
                </a:r>
              </a:p>
              <a:p>
                <a:r>
                  <a:rPr lang="en-IN" dirty="0">
                    <a:solidFill>
                      <a:srgbClr val="C00000"/>
                    </a:solidFill>
                  </a:rPr>
                  <a:t>Ans</a:t>
                </a:r>
                <a:r>
                  <a:rPr lang="en-IN" dirty="0"/>
                  <a:t>: The probability we now want is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Bayes Theorem :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IN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N" b="0" i="0" smtClean="0"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a:rPr lang="en-IN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IN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</m:d>
                  </m:oMath>
                </a14:m>
                <a:endParaRPr lang="en-IN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=0.25×</m:t>
                      </m:r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0.6</m:t>
                          </m:r>
                        </m:num>
                        <m:den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0.45</m:t>
                          </m:r>
                        </m:den>
                      </m:f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IN" b="0" dirty="0"/>
              </a:p>
              <a:p>
                <a:r>
                  <a:rPr lang="en-IN" b="1" dirty="0">
                    <a:solidFill>
                      <a:srgbClr val="C00000"/>
                    </a:solidFill>
                  </a:rPr>
                  <a:t>Note</a:t>
                </a:r>
                <a:r>
                  <a:rPr lang="en-IN" dirty="0">
                    <a:solidFill>
                      <a:srgbClr val="C00000"/>
                    </a:solidFill>
                  </a:rPr>
                  <a:t> </a:t>
                </a:r>
                <a:endParaRPr lang="en-IN" b="0" dirty="0">
                  <a:solidFill>
                    <a:srgbClr val="C00000"/>
                  </a:solidFill>
                </a:endParaRPr>
              </a:p>
              <a:p>
                <a:r>
                  <a:rPr lang="en-IN" dirty="0"/>
                  <a:t>Once the identity of the picked fruit is known, the probability of the chosen basket changes. This is known as the </a:t>
                </a:r>
                <a:r>
                  <a:rPr lang="en-IN" b="1" dirty="0">
                    <a:solidFill>
                      <a:srgbClr val="C00000"/>
                    </a:solidFill>
                  </a:rPr>
                  <a:t>posterior probability</a:t>
                </a:r>
                <a:r>
                  <a:rPr lang="en-IN" dirty="0"/>
                  <a:t>. </a:t>
                </a:r>
                <a:endParaRPr lang="en-IN" b="1" dirty="0">
                  <a:solidFill>
                    <a:srgbClr val="C0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3213759"/>
                <a:ext cx="8458200" cy="3105787"/>
              </a:xfrm>
              <a:prstGeom prst="rect">
                <a:avLst/>
              </a:prstGeom>
              <a:blipFill>
                <a:blip r:embed="rId3"/>
                <a:stretch>
                  <a:fillRect l="-649" t="-980" r="-36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B7F677-67C7-48EB-82C8-47C16067D731}"/>
              </a:ext>
            </a:extLst>
          </p:cNvPr>
          <p:cNvGraphicFramePr>
            <a:graphicFrameLocks noGrp="1"/>
          </p:cNvGraphicFramePr>
          <p:nvPr/>
        </p:nvGraphicFramePr>
        <p:xfrm>
          <a:off x="6030866" y="950560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CDA4AF2-5D87-4F6F-969F-C5698FC56435}"/>
              </a:ext>
            </a:extLst>
          </p:cNvPr>
          <p:cNvSpPr txBox="1"/>
          <p:nvPr/>
        </p:nvSpPr>
        <p:spPr>
          <a:xfrm>
            <a:off x="7226166" y="58122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Joint probability table</a:t>
            </a:r>
          </a:p>
        </p:txBody>
      </p:sp>
    </p:spTree>
    <p:extLst>
      <p:ext uri="{BB962C8B-B14F-4D97-AF65-F5344CB8AC3E}">
        <p14:creationId xmlns:p14="http://schemas.microsoft.com/office/powerpoint/2010/main" val="151356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7DC65-A500-45B0-B7B1-274AD88F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1322387"/>
          </a:xfrm>
        </p:spPr>
        <p:txBody>
          <a:bodyPr/>
          <a:lstStyle/>
          <a:p>
            <a:r>
              <a:rPr lang="en-IN" dirty="0"/>
              <a:t>Bayes Theorem --</a:t>
            </a:r>
            <a:br>
              <a:rPr lang="en-IN" dirty="0"/>
            </a:br>
            <a:r>
              <a:rPr lang="en-IN" dirty="0"/>
              <a:t>Likelihood, Prior, Posterior</a:t>
            </a:r>
            <a:br>
              <a:rPr lang="en-IN" dirty="0"/>
            </a:b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19D4D-754B-44EE-988B-C56A7548BA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IN" dirty="0">
                    <a:solidFill>
                      <a:srgbClr val="C00000"/>
                    </a:solidFill>
                  </a:rPr>
                  <a:t>Bayes’ Theorem</a:t>
                </a:r>
              </a:p>
              <a:p>
                <a:pPr marL="0" indent="0">
                  <a:buNone/>
                </a:pPr>
                <a:endParaRPr lang="en-IN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f>
                        <m:f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num>
                        <m:den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IN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IN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IN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Posterior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IN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Likelihood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Prior</m:t>
                      </m:r>
                    </m:oMath>
                  </m:oMathPara>
                </a14:m>
                <a:endParaRPr lang="en-IN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19D4D-754B-44EE-988B-C56A7548BA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17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751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88EF0-7208-4002-85F4-7DA25077F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Another example – Cancer diagnosis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63CA2-D94E-4148-BDB4-E38159F0A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163638"/>
            <a:ext cx="8229600" cy="4530725"/>
          </a:xfrm>
        </p:spPr>
        <p:txBody>
          <a:bodyPr/>
          <a:lstStyle/>
          <a:p>
            <a:pPr marL="0" indent="0">
              <a:buNone/>
            </a:pPr>
            <a:r>
              <a:rPr lang="en-IN" sz="2200" dirty="0"/>
              <a:t>Suppose a person goes to a cancer diagnosis centre for a test and the test is positive (i.e. says the person has cancer).  </a:t>
            </a:r>
          </a:p>
          <a:p>
            <a:pPr marL="0" indent="0">
              <a:buNone/>
            </a:pPr>
            <a:endParaRPr lang="en-IN" sz="2200" dirty="0"/>
          </a:p>
          <a:p>
            <a:pPr marL="457200" indent="-457200">
              <a:buFont typeface="+mj-lt"/>
              <a:buAutoNum type="arabicPeriod"/>
            </a:pPr>
            <a:r>
              <a:rPr lang="en-IN" sz="2200" dirty="0"/>
              <a:t>What questions must the person ask to determine the accuracy of the diagnosis?</a:t>
            </a:r>
          </a:p>
          <a:p>
            <a:pPr marL="457200" indent="-457200">
              <a:buFont typeface="+mj-lt"/>
              <a:buAutoNum type="arabicPeriod"/>
            </a:pPr>
            <a:endParaRPr lang="en-IN" sz="2200" dirty="0"/>
          </a:p>
          <a:p>
            <a:pPr marL="457200" indent="-457200">
              <a:buFont typeface="+mj-lt"/>
              <a:buAutoNum type="arabicPeriod"/>
            </a:pPr>
            <a:endParaRPr lang="en-IN" sz="2200" dirty="0"/>
          </a:p>
          <a:p>
            <a:pPr marL="457200" indent="-457200">
              <a:buFont typeface="+mj-lt"/>
              <a:buAutoNum type="arabicPeriod"/>
            </a:pPr>
            <a:r>
              <a:rPr lang="en-IN" sz="2200" dirty="0"/>
              <a:t>What are the chances the person actually has cancer?</a:t>
            </a:r>
          </a:p>
        </p:txBody>
      </p:sp>
    </p:spTree>
    <p:extLst>
      <p:ext uri="{BB962C8B-B14F-4D97-AF65-F5344CB8AC3E}">
        <p14:creationId xmlns:p14="http://schemas.microsoft.com/office/powerpoint/2010/main" val="210394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88EF0-7208-4002-85F4-7DA25077F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Cancer diagnosis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63CA2-D94E-4148-BDB4-E38159F0A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643" y="1417639"/>
            <a:ext cx="8229600" cy="453072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sz="2200" i="1" dirty="0">
                <a:solidFill>
                  <a:srgbClr val="0070C0"/>
                </a:solidFill>
              </a:rPr>
              <a:t>What questions must the person ask to determine the accuracy of the diagnosis?</a:t>
            </a:r>
          </a:p>
          <a:p>
            <a:pPr marL="457200" indent="-457200">
              <a:buFont typeface="+mj-lt"/>
              <a:buAutoNum type="arabicPeriod"/>
            </a:pPr>
            <a:endParaRPr lang="en-IN" sz="2200" i="1" dirty="0">
              <a:solidFill>
                <a:srgbClr val="0070C0"/>
              </a:solidFill>
            </a:endParaRPr>
          </a:p>
          <a:p>
            <a:r>
              <a:rPr lang="en-IN" sz="2200" dirty="0"/>
              <a:t>What percentage of the people with cancer test positive?</a:t>
            </a:r>
          </a:p>
          <a:p>
            <a:pPr lvl="1"/>
            <a:r>
              <a:rPr lang="en-IN" sz="1800" dirty="0"/>
              <a:t>Ans : 99%</a:t>
            </a:r>
          </a:p>
          <a:p>
            <a:endParaRPr lang="en-IN" sz="2200" dirty="0"/>
          </a:p>
          <a:p>
            <a:r>
              <a:rPr lang="en-IN" sz="2200" dirty="0"/>
              <a:t>What percentage of people without cancer test negative?</a:t>
            </a:r>
          </a:p>
          <a:p>
            <a:pPr lvl="1"/>
            <a:r>
              <a:rPr lang="en-IN" sz="1800" dirty="0"/>
              <a:t>Ans : 99%</a:t>
            </a:r>
          </a:p>
          <a:p>
            <a:pPr lvl="1"/>
            <a:endParaRPr lang="en-IN" sz="1800" dirty="0"/>
          </a:p>
          <a:p>
            <a:r>
              <a:rPr lang="en-IN" sz="2200" dirty="0"/>
              <a:t>What percentage of the population has cancer?</a:t>
            </a:r>
          </a:p>
          <a:p>
            <a:pPr lvl="1"/>
            <a:r>
              <a:rPr lang="en-IN" sz="1800" dirty="0"/>
              <a:t>Ans : 0.5%</a:t>
            </a:r>
          </a:p>
          <a:p>
            <a:pPr marL="0" indent="0">
              <a:buNone/>
            </a:pPr>
            <a:endParaRPr lang="en-IN" sz="2200" dirty="0"/>
          </a:p>
          <a:p>
            <a:pPr lvl="1"/>
            <a:endParaRPr lang="en-IN" sz="1800" dirty="0"/>
          </a:p>
          <a:p>
            <a:r>
              <a:rPr lang="en-IN" sz="2200" dirty="0"/>
              <a:t>Think : </a:t>
            </a:r>
            <a:r>
              <a:rPr lang="en-IN" sz="2200" dirty="0">
                <a:solidFill>
                  <a:srgbClr val="C00000"/>
                </a:solidFill>
              </a:rPr>
              <a:t>What are random variables in this problem?</a:t>
            </a:r>
          </a:p>
          <a:p>
            <a:pPr marL="457200" indent="-457200">
              <a:buFont typeface="+mj-lt"/>
              <a:buAutoNum type="arabicPeriod"/>
            </a:pPr>
            <a:endParaRPr lang="en-IN" sz="2200" dirty="0"/>
          </a:p>
          <a:p>
            <a:pPr marL="457200" indent="-457200">
              <a:buFont typeface="+mj-lt"/>
              <a:buAutoNum type="arabicPeriod"/>
            </a:pP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31352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9EC2-B399-41E5-8158-E57B69421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r>
              <a:rPr lang="en-IN" dirty="0"/>
              <a:t>Cancer diagnosis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FB96EF-226D-4CB7-A605-8AF93E6382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51383" y="820738"/>
                <a:ext cx="8229600" cy="54276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IN" sz="2200" i="1" dirty="0">
                    <a:solidFill>
                      <a:srgbClr val="0070C0"/>
                    </a:solidFill>
                  </a:rPr>
                  <a:t>2. What are the chances the person testing positive actually has cancer?</a:t>
                </a:r>
              </a:p>
              <a:p>
                <a:pPr marL="0" indent="0">
                  <a:buNone/>
                </a:pPr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>
                    <a:solidFill>
                      <a:srgbClr val="002060"/>
                    </a:solidFill>
                  </a:rPr>
                  <a:t>Random variables </a:t>
                </a:r>
              </a:p>
              <a:p>
                <a:pPr marL="0" indent="0">
                  <a:buNone/>
                </a:pPr>
                <a:r>
                  <a:rPr lang="en-IN" sz="2200" dirty="0"/>
                  <a:t>State of disease D : {C, NC}</a:t>
                </a:r>
              </a:p>
              <a:p>
                <a:pPr marL="0" indent="0">
                  <a:buNone/>
                </a:pPr>
                <a:r>
                  <a:rPr lang="en-IN" sz="2200" dirty="0"/>
                  <a:t>Result of test T : {+, -}  </a:t>
                </a:r>
              </a:p>
              <a:p>
                <a:pPr marL="0" indent="0">
                  <a:buNone/>
                </a:pPr>
                <a:r>
                  <a:rPr lang="en-IN" sz="2200" dirty="0"/>
                  <a:t>Given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2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IN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200">
                              <a:latin typeface="Cambria Math" panose="02040503050406030204" pitchFamily="18" charset="0"/>
                            </a:rPr>
                            <m:t>+ </m:t>
                          </m:r>
                        </m:e>
                      </m:d>
                      <m:r>
                        <a:rPr lang="en-IN" sz="22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200"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IN" sz="2200">
                          <a:latin typeface="Cambria Math" panose="02040503050406030204" pitchFamily="18" charset="0"/>
                        </a:rPr>
                        <m:t>)=0.99 </m:t>
                      </m:r>
                    </m:oMath>
                  </m:oMathPara>
                </a14:m>
                <a:endParaRPr lang="en-IN" sz="2200" dirty="0"/>
              </a:p>
              <a:p>
                <a:pPr marL="0" indent="0">
                  <a:buNone/>
                </a:pPr>
                <a:endParaRPr lang="en-IN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2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sz="2200" i="1">
                          <a:latin typeface="Cambria Math" panose="02040503050406030204" pitchFamily="18" charset="0"/>
                        </a:rPr>
                        <m:t>(−|</m:t>
                      </m:r>
                      <m:r>
                        <a:rPr lang="en-IN" sz="2200" i="1">
                          <a:latin typeface="Cambria Math" panose="02040503050406030204" pitchFamily="18" charset="0"/>
                        </a:rPr>
                        <m:t>𝑁𝐶</m:t>
                      </m:r>
                      <m:r>
                        <a:rPr lang="en-IN" sz="2200" i="1">
                          <a:latin typeface="Cambria Math" panose="02040503050406030204" pitchFamily="18" charset="0"/>
                        </a:rPr>
                        <m:t>)=0.99</m:t>
                      </m:r>
                    </m:oMath>
                  </m:oMathPara>
                </a14:m>
                <a:endParaRPr lang="en-IN" sz="2200" dirty="0"/>
              </a:p>
              <a:p>
                <a:pPr marL="0" indent="0">
                  <a:buNone/>
                </a:pPr>
                <a:endParaRPr lang="en-IN" sz="22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2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IN" sz="2200" i="1">
                          <a:latin typeface="Cambria Math" panose="02040503050406030204" pitchFamily="18" charset="0"/>
                        </a:rPr>
                        <m:t>=0.005</m:t>
                      </m:r>
                    </m:oMath>
                  </m:oMathPara>
                </a14:m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/>
                  <a:t>Question :  What is </a:t>
                </a:r>
                <a14:m>
                  <m:oMath xmlns:m="http://schemas.openxmlformats.org/officeDocument/2006/math">
                    <m:r>
                      <a:rPr lang="en-IN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IN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IN" sz="2200" i="1">
                        <a:latin typeface="Cambria Math" panose="02040503050406030204" pitchFamily="18" charset="0"/>
                      </a:rPr>
                      <m:t>+) ?</m:t>
                    </m:r>
                  </m:oMath>
                </a14:m>
                <a:endParaRPr lang="en-IN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FB96EF-226D-4CB7-A605-8AF93E6382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51383" y="820738"/>
                <a:ext cx="8229600" cy="5427663"/>
              </a:xfrm>
              <a:blipFill>
                <a:blip r:embed="rId2"/>
                <a:stretch>
                  <a:fillRect l="-963" t="-674" r="-29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937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84CB-A999-4BC1-AF5B-B9201A786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Cancer diagnosis – Bayes’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206694-764F-4BB8-8D3E-B799A951E8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91139" y="1163638"/>
                <a:ext cx="8229600" cy="453072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(+)</m:t>
                          </m:r>
                        </m:den>
                      </m:f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endParaRPr lang="en-IN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𝑁𝐶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𝑁𝐶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0.99×0.005</m:t>
                          </m:r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0.99×0.005+(1−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𝑁𝐶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×0.995</m:t>
                          </m:r>
                        </m:den>
                      </m:f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r>
                  <a:rPr lang="en-IN" sz="2400" dirty="0"/>
                  <a:t>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0.00495</m:t>
                          </m:r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.00495+0.00995</m:t>
                          </m:r>
                        </m:den>
                      </m:f>
                      <m:r>
                        <a:rPr lang="en-IN" sz="2400" i="1">
                          <a:latin typeface="Cambria Math" panose="02040503050406030204" pitchFamily="18" charset="0"/>
                        </a:rPr>
                        <m:t>=0.33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206694-764F-4BB8-8D3E-B799A951E8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1139" y="1163638"/>
                <a:ext cx="8229600" cy="453072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67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84CB-A999-4BC1-AF5B-B9201A786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Cancer diagnosis – With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206694-764F-4BB8-8D3E-B799A951E8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91139" y="1163638"/>
                <a:ext cx="8229600" cy="453072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2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IN" sz="2200" i="1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IN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No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of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people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with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cancer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testing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positive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No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of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people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testing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positive</m:t>
                          </m:r>
                        </m:den>
                      </m:f>
                    </m:oMath>
                  </m:oMathPara>
                </a14:m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/>
                  <a:t>Consider a population of 10,000 people who go to the test</a:t>
                </a:r>
              </a:p>
              <a:p>
                <a:pPr marL="0" indent="0">
                  <a:buNone/>
                </a:pPr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/>
                  <a:t>People with cancer is 0.5%, that is 0.005*10000 = 50</a:t>
                </a:r>
              </a:p>
              <a:p>
                <a:pPr marL="0" indent="0">
                  <a:buNone/>
                </a:pPr>
                <a:r>
                  <a:rPr lang="en-IN" sz="2200" dirty="0"/>
                  <a:t>Out of these, </a:t>
                </a:r>
                <a14:m>
                  <m:oMath xmlns:m="http://schemas.openxmlformats.org/officeDocument/2006/math">
                    <m:r>
                      <a:rPr lang="en-IN" sz="2200" i="1">
                        <a:latin typeface="Cambria Math" panose="02040503050406030204" pitchFamily="18" charset="0"/>
                      </a:rPr>
                      <m:t>0.99∗50≈50 </m:t>
                    </m:r>
                  </m:oMath>
                </a14:m>
                <a:r>
                  <a:rPr lang="en-IN" sz="2200" dirty="0"/>
                  <a:t>test positive </a:t>
                </a:r>
              </a:p>
              <a:p>
                <a:pPr marL="0" indent="0">
                  <a:buNone/>
                </a:pPr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/>
                  <a:t>People without cancer is 9,950</a:t>
                </a:r>
              </a:p>
              <a:p>
                <a:pPr marL="0" indent="0">
                  <a:buNone/>
                </a:pPr>
                <a:r>
                  <a:rPr lang="en-IN" sz="2200" dirty="0"/>
                  <a:t>Out of these, </a:t>
                </a:r>
                <a14:m>
                  <m:oMath xmlns:m="http://schemas.openxmlformats.org/officeDocument/2006/math">
                    <m:r>
                      <a:rPr lang="en-IN" sz="2200" i="1">
                        <a:latin typeface="Cambria Math" panose="02040503050406030204" pitchFamily="18" charset="0"/>
                      </a:rPr>
                      <m:t>0.01∗9950≈100</m:t>
                    </m:r>
                  </m:oMath>
                </a14:m>
                <a:r>
                  <a:rPr lang="en-IN" sz="2200" dirty="0"/>
                  <a:t> test positive.</a:t>
                </a:r>
              </a:p>
              <a:p>
                <a:pPr marL="0" indent="0">
                  <a:buNone/>
                </a:pPr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/>
                  <a:t>So, </a:t>
                </a:r>
                <a14:m>
                  <m:oMath xmlns:m="http://schemas.openxmlformats.org/officeDocument/2006/math">
                    <m:r>
                      <a:rPr lang="en-IN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d>
                    <m:r>
                      <a:rPr lang="en-IN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50+100</m:t>
                        </m:r>
                      </m:den>
                    </m:f>
                    <m:r>
                      <a:rPr lang="en-IN" sz="2200" i="1">
                        <a:latin typeface="Cambria Math" panose="02040503050406030204" pitchFamily="18" charset="0"/>
                      </a:rPr>
                      <m:t>≈0.33</m:t>
                    </m:r>
                  </m:oMath>
                </a14:m>
                <a:endParaRPr lang="en-IN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206694-764F-4BB8-8D3E-B799A951E8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1139" y="1163638"/>
                <a:ext cx="8229600" cy="4530725"/>
              </a:xfrm>
              <a:blipFill>
                <a:blip r:embed="rId2"/>
                <a:stretch>
                  <a:fillRect l="-963" b="-228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709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7857</TotalTime>
  <Words>849</Words>
  <Application>Microsoft Office PowerPoint</Application>
  <PresentationFormat>Widescreen</PresentationFormat>
  <Paragraphs>177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Cambria Math</vt:lpstr>
      <vt:lpstr>Garamond</vt:lpstr>
      <vt:lpstr>Wingdings</vt:lpstr>
      <vt:lpstr>Edge</vt:lpstr>
      <vt:lpstr>Applications of Artificial Intelligence</vt:lpstr>
      <vt:lpstr>Example 1</vt:lpstr>
      <vt:lpstr>Example 1</vt:lpstr>
      <vt:lpstr>Example 1</vt:lpstr>
      <vt:lpstr>Example 1</vt:lpstr>
      <vt:lpstr>Example 1</vt:lpstr>
      <vt:lpstr>Bayes Theorem -- Likelihood, Prior, Posterior </vt:lpstr>
      <vt:lpstr>Another example – Cancer diagnosis </vt:lpstr>
      <vt:lpstr>Cancer diagnosis </vt:lpstr>
      <vt:lpstr>Cancer diagnosis</vt:lpstr>
      <vt:lpstr>Cancer diagnosis – Bayes’ Theorem</vt:lpstr>
      <vt:lpstr>Cancer diagnosis – With numbers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AML 715 Viscous Fluid Flow</dc:title>
  <dc:creator>Balaji1</dc:creator>
  <cp:lastModifiedBy>Himanshu Sharma</cp:lastModifiedBy>
  <cp:revision>1476</cp:revision>
  <dcterms:created xsi:type="dcterms:W3CDTF">2008-07-27T09:10:55Z</dcterms:created>
  <dcterms:modified xsi:type="dcterms:W3CDTF">2025-09-09T06:29:47Z</dcterms:modified>
</cp:coreProperties>
</file>