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5" r:id="rId1"/>
  </p:sldMasterIdLst>
  <p:sldIdLst>
    <p:sldId id="256" r:id="rId2"/>
    <p:sldId id="668" r:id="rId3"/>
    <p:sldId id="660" r:id="rId4"/>
    <p:sldId id="658" r:id="rId5"/>
    <p:sldId id="669" r:id="rId6"/>
    <p:sldId id="662" r:id="rId7"/>
    <p:sldId id="663" r:id="rId8"/>
    <p:sldId id="664" r:id="rId9"/>
    <p:sldId id="665" r:id="rId10"/>
    <p:sldId id="666" r:id="rId11"/>
    <p:sldId id="667" r:id="rId12"/>
  </p:sldIdLst>
  <p:sldSz cx="12192000" cy="68580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0066FF"/>
    <a:srgbClr val="000000"/>
    <a:srgbClr val="FF9900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A0DF62C-F342-4858-9A42-29C970FE7F0C}" v="2" dt="2025-09-09T06:03:45.08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85" autoAdjust="0"/>
    <p:restoredTop sz="94660"/>
  </p:normalViewPr>
  <p:slideViewPr>
    <p:cSldViewPr>
      <p:cViewPr varScale="1">
        <p:scale>
          <a:sx n="63" d="100"/>
          <a:sy n="63" d="100"/>
        </p:scale>
        <p:origin x="684" y="5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imanshu Sharma" userId="6a2c455a-7cd3-475c-b775-bcca3c24f5b2" providerId="ADAL" clId="{E59C3CF7-C9E7-4794-8EE0-FD82122EBF4C}"/>
    <pc:docChg chg="custSel delSld modSld">
      <pc:chgData name="Himanshu Sharma" userId="6a2c455a-7cd3-475c-b775-bcca3c24f5b2" providerId="ADAL" clId="{E59C3CF7-C9E7-4794-8EE0-FD82122EBF4C}" dt="2025-09-09T07:58:44.053" v="8" actId="47"/>
      <pc:docMkLst>
        <pc:docMk/>
      </pc:docMkLst>
      <pc:sldChg chg="delSp mod">
        <pc:chgData name="Himanshu Sharma" userId="6a2c455a-7cd3-475c-b775-bcca3c24f5b2" providerId="ADAL" clId="{E59C3CF7-C9E7-4794-8EE0-FD82122EBF4C}" dt="2025-09-09T06:23:28.125" v="0" actId="478"/>
        <pc:sldMkLst>
          <pc:docMk/>
          <pc:sldMk cId="2588940558" sldId="658"/>
        </pc:sldMkLst>
        <pc:inkChg chg="del">
          <ac:chgData name="Himanshu Sharma" userId="6a2c455a-7cd3-475c-b775-bcca3c24f5b2" providerId="ADAL" clId="{E59C3CF7-C9E7-4794-8EE0-FD82122EBF4C}" dt="2025-09-09T06:23:28.125" v="0" actId="478"/>
          <ac:inkMkLst>
            <pc:docMk/>
            <pc:sldMk cId="2588940558" sldId="658"/>
            <ac:inkMk id="3" creationId="{00000000-0000-0000-0000-000000000000}"/>
          </ac:inkMkLst>
        </pc:inkChg>
      </pc:sldChg>
      <pc:sldChg chg="del">
        <pc:chgData name="Himanshu Sharma" userId="6a2c455a-7cd3-475c-b775-bcca3c24f5b2" providerId="ADAL" clId="{E59C3CF7-C9E7-4794-8EE0-FD82122EBF4C}" dt="2025-09-09T07:58:44.053" v="8" actId="47"/>
        <pc:sldMkLst>
          <pc:docMk/>
          <pc:sldMk cId="3145670848" sldId="659"/>
        </pc:sldMkLst>
      </pc:sldChg>
      <pc:sldChg chg="delSp mod">
        <pc:chgData name="Himanshu Sharma" userId="6a2c455a-7cd3-475c-b775-bcca3c24f5b2" providerId="ADAL" clId="{E59C3CF7-C9E7-4794-8EE0-FD82122EBF4C}" dt="2025-09-09T06:23:35.250" v="2" actId="478"/>
        <pc:sldMkLst>
          <pc:docMk/>
          <pc:sldMk cId="2606561914" sldId="662"/>
        </pc:sldMkLst>
        <pc:inkChg chg="del">
          <ac:chgData name="Himanshu Sharma" userId="6a2c455a-7cd3-475c-b775-bcca3c24f5b2" providerId="ADAL" clId="{E59C3CF7-C9E7-4794-8EE0-FD82122EBF4C}" dt="2025-09-09T06:23:35.250" v="2" actId="478"/>
          <ac:inkMkLst>
            <pc:docMk/>
            <pc:sldMk cId="2606561914" sldId="662"/>
            <ac:inkMk id="4" creationId="{00000000-0000-0000-0000-000000000000}"/>
          </ac:inkMkLst>
        </pc:inkChg>
      </pc:sldChg>
      <pc:sldChg chg="delSp mod">
        <pc:chgData name="Himanshu Sharma" userId="6a2c455a-7cd3-475c-b775-bcca3c24f5b2" providerId="ADAL" clId="{E59C3CF7-C9E7-4794-8EE0-FD82122EBF4C}" dt="2025-09-09T06:23:38.082" v="3" actId="478"/>
        <pc:sldMkLst>
          <pc:docMk/>
          <pc:sldMk cId="1327509236" sldId="663"/>
        </pc:sldMkLst>
        <pc:inkChg chg="del">
          <ac:chgData name="Himanshu Sharma" userId="6a2c455a-7cd3-475c-b775-bcca3c24f5b2" providerId="ADAL" clId="{E59C3CF7-C9E7-4794-8EE0-FD82122EBF4C}" dt="2025-09-09T06:23:38.082" v="3" actId="478"/>
          <ac:inkMkLst>
            <pc:docMk/>
            <pc:sldMk cId="1327509236" sldId="663"/>
            <ac:inkMk id="8" creationId="{00000000-0000-0000-0000-000000000000}"/>
          </ac:inkMkLst>
        </pc:inkChg>
      </pc:sldChg>
      <pc:sldChg chg="delSp mod">
        <pc:chgData name="Himanshu Sharma" userId="6a2c455a-7cd3-475c-b775-bcca3c24f5b2" providerId="ADAL" clId="{E59C3CF7-C9E7-4794-8EE0-FD82122EBF4C}" dt="2025-09-09T06:23:41.469" v="4" actId="478"/>
        <pc:sldMkLst>
          <pc:docMk/>
          <pc:sldMk cId="1273087306" sldId="664"/>
        </pc:sldMkLst>
        <pc:inkChg chg="del">
          <ac:chgData name="Himanshu Sharma" userId="6a2c455a-7cd3-475c-b775-bcca3c24f5b2" providerId="ADAL" clId="{E59C3CF7-C9E7-4794-8EE0-FD82122EBF4C}" dt="2025-09-09T06:23:41.469" v="4" actId="478"/>
          <ac:inkMkLst>
            <pc:docMk/>
            <pc:sldMk cId="1273087306" sldId="664"/>
            <ac:inkMk id="3" creationId="{00000000-0000-0000-0000-000000000000}"/>
          </ac:inkMkLst>
        </pc:inkChg>
      </pc:sldChg>
      <pc:sldChg chg="delSp mod">
        <pc:chgData name="Himanshu Sharma" userId="6a2c455a-7cd3-475c-b775-bcca3c24f5b2" providerId="ADAL" clId="{E59C3CF7-C9E7-4794-8EE0-FD82122EBF4C}" dt="2025-09-09T06:23:43.981" v="5" actId="478"/>
        <pc:sldMkLst>
          <pc:docMk/>
          <pc:sldMk cId="1845135067" sldId="665"/>
        </pc:sldMkLst>
        <pc:inkChg chg="del">
          <ac:chgData name="Himanshu Sharma" userId="6a2c455a-7cd3-475c-b775-bcca3c24f5b2" providerId="ADAL" clId="{E59C3CF7-C9E7-4794-8EE0-FD82122EBF4C}" dt="2025-09-09T06:23:43.981" v="5" actId="478"/>
          <ac:inkMkLst>
            <pc:docMk/>
            <pc:sldMk cId="1845135067" sldId="665"/>
            <ac:inkMk id="11" creationId="{00000000-0000-0000-0000-000000000000}"/>
          </ac:inkMkLst>
        </pc:inkChg>
      </pc:sldChg>
      <pc:sldChg chg="delSp mod">
        <pc:chgData name="Himanshu Sharma" userId="6a2c455a-7cd3-475c-b775-bcca3c24f5b2" providerId="ADAL" clId="{E59C3CF7-C9E7-4794-8EE0-FD82122EBF4C}" dt="2025-09-09T06:23:47.499" v="6" actId="478"/>
        <pc:sldMkLst>
          <pc:docMk/>
          <pc:sldMk cId="2730338528" sldId="666"/>
        </pc:sldMkLst>
        <pc:inkChg chg="del">
          <ac:chgData name="Himanshu Sharma" userId="6a2c455a-7cd3-475c-b775-bcca3c24f5b2" providerId="ADAL" clId="{E59C3CF7-C9E7-4794-8EE0-FD82122EBF4C}" dt="2025-09-09T06:23:47.499" v="6" actId="478"/>
          <ac:inkMkLst>
            <pc:docMk/>
            <pc:sldMk cId="2730338528" sldId="666"/>
            <ac:inkMk id="3" creationId="{00000000-0000-0000-0000-000000000000}"/>
          </ac:inkMkLst>
        </pc:inkChg>
      </pc:sldChg>
      <pc:sldChg chg="delSp mod">
        <pc:chgData name="Himanshu Sharma" userId="6a2c455a-7cd3-475c-b775-bcca3c24f5b2" providerId="ADAL" clId="{E59C3CF7-C9E7-4794-8EE0-FD82122EBF4C}" dt="2025-09-09T06:23:50.970" v="7" actId="478"/>
        <pc:sldMkLst>
          <pc:docMk/>
          <pc:sldMk cId="255582465" sldId="667"/>
        </pc:sldMkLst>
        <pc:inkChg chg="del">
          <ac:chgData name="Himanshu Sharma" userId="6a2c455a-7cd3-475c-b775-bcca3c24f5b2" providerId="ADAL" clId="{E59C3CF7-C9E7-4794-8EE0-FD82122EBF4C}" dt="2025-09-09T06:23:50.970" v="7" actId="478"/>
          <ac:inkMkLst>
            <pc:docMk/>
            <pc:sldMk cId="255582465" sldId="667"/>
            <ac:inkMk id="3" creationId="{00000000-0000-0000-0000-000000000000}"/>
          </ac:inkMkLst>
        </pc:inkChg>
      </pc:sldChg>
      <pc:sldChg chg="delSp mod">
        <pc:chgData name="Himanshu Sharma" userId="6a2c455a-7cd3-475c-b775-bcca3c24f5b2" providerId="ADAL" clId="{E59C3CF7-C9E7-4794-8EE0-FD82122EBF4C}" dt="2025-09-09T06:23:30.652" v="1" actId="478"/>
        <pc:sldMkLst>
          <pc:docMk/>
          <pc:sldMk cId="4186092090" sldId="669"/>
        </pc:sldMkLst>
        <pc:inkChg chg="del">
          <ac:chgData name="Himanshu Sharma" userId="6a2c455a-7cd3-475c-b775-bcca3c24f5b2" providerId="ADAL" clId="{E59C3CF7-C9E7-4794-8EE0-FD82122EBF4C}" dt="2025-09-09T06:23:30.652" v="1" actId="478"/>
          <ac:inkMkLst>
            <pc:docMk/>
            <pc:sldMk cId="4186092090" sldId="669"/>
            <ac:inkMk id="3" creationId="{00000000-0000-0000-0000-000000000000}"/>
          </ac:inkMkLst>
        </pc:inkChg>
      </pc:sldChg>
    </pc:docChg>
  </pc:docChgLst>
  <pc:docChgLst>
    <pc:chgData name="Himanshu Sharma" userId="6a2c455a-7cd3-475c-b775-bcca3c24f5b2" providerId="ADAL" clId="{CA0DF62C-F342-4858-9A42-29C970FE7F0C}"/>
    <pc:docChg chg="undo custSel modSld">
      <pc:chgData name="Himanshu Sharma" userId="6a2c455a-7cd3-475c-b775-bcca3c24f5b2" providerId="ADAL" clId="{CA0DF62C-F342-4858-9A42-29C970FE7F0C}" dt="2025-09-09T06:21:45.918" v="60" actId="478"/>
      <pc:docMkLst>
        <pc:docMk/>
      </pc:docMkLst>
      <pc:sldChg chg="modSp mod">
        <pc:chgData name="Himanshu Sharma" userId="6a2c455a-7cd3-475c-b775-bcca3c24f5b2" providerId="ADAL" clId="{CA0DF62C-F342-4858-9A42-29C970FE7F0C}" dt="2025-09-09T06:13:15.600" v="53" actId="20577"/>
        <pc:sldMkLst>
          <pc:docMk/>
          <pc:sldMk cId="0" sldId="256"/>
        </pc:sldMkLst>
        <pc:spChg chg="mod">
          <ac:chgData name="Himanshu Sharma" userId="6a2c455a-7cd3-475c-b775-bcca3c24f5b2" providerId="ADAL" clId="{CA0DF62C-F342-4858-9A42-29C970FE7F0C}" dt="2025-09-09T06:13:15.600" v="53" actId="20577"/>
          <ac:spMkLst>
            <pc:docMk/>
            <pc:sldMk cId="0" sldId="256"/>
            <ac:spMk id="14338" creationId="{00000000-0000-0000-0000-000000000000}"/>
          </ac:spMkLst>
        </pc:spChg>
      </pc:sldChg>
      <pc:sldChg chg="addSp delSp modSp mod">
        <pc:chgData name="Himanshu Sharma" userId="6a2c455a-7cd3-475c-b775-bcca3c24f5b2" providerId="ADAL" clId="{CA0DF62C-F342-4858-9A42-29C970FE7F0C}" dt="2025-09-09T06:17:27.010" v="56" actId="478"/>
        <pc:sldMkLst>
          <pc:docMk/>
          <pc:sldMk cId="4140485708" sldId="660"/>
        </pc:sldMkLst>
        <pc:spChg chg="add mod">
          <ac:chgData name="Himanshu Sharma" userId="6a2c455a-7cd3-475c-b775-bcca3c24f5b2" providerId="ADAL" clId="{CA0DF62C-F342-4858-9A42-29C970FE7F0C}" dt="2025-09-09T06:03:20.085" v="2" actId="208"/>
          <ac:spMkLst>
            <pc:docMk/>
            <pc:sldMk cId="4140485708" sldId="660"/>
            <ac:spMk id="5" creationId="{22949F53-E8D1-6AA9-1C01-6161AC4B5F33}"/>
          </ac:spMkLst>
        </pc:spChg>
        <pc:spChg chg="add del">
          <ac:chgData name="Himanshu Sharma" userId="6a2c455a-7cd3-475c-b775-bcca3c24f5b2" providerId="ADAL" clId="{CA0DF62C-F342-4858-9A42-29C970FE7F0C}" dt="2025-09-09T06:03:31.437" v="4" actId="11529"/>
          <ac:spMkLst>
            <pc:docMk/>
            <pc:sldMk cId="4140485708" sldId="660"/>
            <ac:spMk id="9" creationId="{F64864AE-BA3C-1281-8D04-267A3215A712}"/>
          </ac:spMkLst>
        </pc:spChg>
        <pc:spChg chg="add mod">
          <ac:chgData name="Himanshu Sharma" userId="6a2c455a-7cd3-475c-b775-bcca3c24f5b2" providerId="ADAL" clId="{CA0DF62C-F342-4858-9A42-29C970FE7F0C}" dt="2025-09-09T06:03:42.139" v="10" actId="14100"/>
          <ac:spMkLst>
            <pc:docMk/>
            <pc:sldMk cId="4140485708" sldId="660"/>
            <ac:spMk id="10" creationId="{A630F96B-11E1-35EF-4C3A-F29E1322652E}"/>
          </ac:spMkLst>
        </pc:spChg>
        <pc:spChg chg="add mod">
          <ac:chgData name="Himanshu Sharma" userId="6a2c455a-7cd3-475c-b775-bcca3c24f5b2" providerId="ADAL" clId="{CA0DF62C-F342-4858-9A42-29C970FE7F0C}" dt="2025-09-09T06:03:52.617" v="14" actId="14100"/>
          <ac:spMkLst>
            <pc:docMk/>
            <pc:sldMk cId="4140485708" sldId="660"/>
            <ac:spMk id="11" creationId="{386D5EAA-5CAF-EF4B-4AFB-28F5FCC88149}"/>
          </ac:spMkLst>
        </pc:spChg>
        <pc:inkChg chg="del">
          <ac:chgData name="Himanshu Sharma" userId="6a2c455a-7cd3-475c-b775-bcca3c24f5b2" providerId="ADAL" clId="{CA0DF62C-F342-4858-9A42-29C970FE7F0C}" dt="2025-09-09T06:17:27.010" v="56" actId="478"/>
          <ac:inkMkLst>
            <pc:docMk/>
            <pc:sldMk cId="4140485708" sldId="660"/>
            <ac:inkMk id="4" creationId="{00000000-0000-0000-0000-000000000000}"/>
          </ac:inkMkLst>
        </pc:inkChg>
      </pc:sldChg>
      <pc:sldChg chg="addSp delSp mod">
        <pc:chgData name="Himanshu Sharma" userId="6a2c455a-7cd3-475c-b775-bcca3c24f5b2" providerId="ADAL" clId="{CA0DF62C-F342-4858-9A42-29C970FE7F0C}" dt="2025-09-09T06:21:45.918" v="60" actId="478"/>
        <pc:sldMkLst>
          <pc:docMk/>
          <pc:sldMk cId="2606561914" sldId="662"/>
        </pc:sldMkLst>
        <pc:inkChg chg="add del">
          <ac:chgData name="Himanshu Sharma" userId="6a2c455a-7cd3-475c-b775-bcca3c24f5b2" providerId="ADAL" clId="{CA0DF62C-F342-4858-9A42-29C970FE7F0C}" dt="2025-09-09T06:21:45.918" v="60" actId="478"/>
          <ac:inkMkLst>
            <pc:docMk/>
            <pc:sldMk cId="2606561914" sldId="662"/>
            <ac:inkMk id="4" creationId="{00000000-0000-0000-0000-000000000000}"/>
          </ac:inkMkLst>
        </pc:inkChg>
      </pc:sldChg>
      <pc:sldChg chg="addSp delSp mod">
        <pc:chgData name="Himanshu Sharma" userId="6a2c455a-7cd3-475c-b775-bcca3c24f5b2" providerId="ADAL" clId="{CA0DF62C-F342-4858-9A42-29C970FE7F0C}" dt="2025-09-09T06:17:06.340" v="55" actId="478"/>
        <pc:sldMkLst>
          <pc:docMk/>
          <pc:sldMk cId="4186092090" sldId="669"/>
        </pc:sldMkLst>
        <pc:inkChg chg="add del">
          <ac:chgData name="Himanshu Sharma" userId="6a2c455a-7cd3-475c-b775-bcca3c24f5b2" providerId="ADAL" clId="{CA0DF62C-F342-4858-9A42-29C970FE7F0C}" dt="2025-09-09T06:17:06.340" v="55" actId="478"/>
          <ac:inkMkLst>
            <pc:docMk/>
            <pc:sldMk cId="4186092090" sldId="669"/>
            <ac:inkMk id="3" creationId="{00000000-0000-0000-0000-000000000000}"/>
          </ac:inkMkLst>
        </pc:ink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812800" y="1219200"/>
            <a:ext cx="105664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2641601" y="3962400"/>
            <a:ext cx="8682567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812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9201" y="1524000"/>
            <a:ext cx="10164233" cy="1752600"/>
          </a:xfrm>
        </p:spPr>
        <p:txBody>
          <a:bodyPr/>
          <a:lstStyle>
            <a:lvl1pPr>
              <a:defRPr sz="50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812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641600" y="3962400"/>
            <a:ext cx="87376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3638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AD2689-8E7A-4246-ACFA-A4613E75460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B95982-CA36-4391-97CF-A0CDE1D06E1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9967B2-7F48-4AFC-9D86-07180E26935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80728F-5D7D-4A70-B871-0272289D779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9D09D1-D912-4A67-A2DC-FDC2CC67BCA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62962B-A638-441F-9C7B-60AA6872802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35E996-E06A-4A7B-9A5E-82246B8BC5C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17FC8E-C505-4397-9B86-380437B4ED8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831E6A-884E-46BF-A4A8-56F667580CE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50E2B0-08A8-455C-96F1-F23C8D2EDC3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7813"/>
            <a:ext cx="2743200" cy="585311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7813"/>
            <a:ext cx="8026400" cy="585311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68A564-7901-4960-8FE5-F7F4B982F3B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7814"/>
            <a:ext cx="109728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802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3638"/>
            <a:ext cx="284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+mj-lt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802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+mj-lt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802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3638"/>
            <a:ext cx="284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+mj-lt"/>
              </a:defRPr>
            </a:lvl1pPr>
          </a:lstStyle>
          <a:p>
            <a:pPr>
              <a:defRPr/>
            </a:pPr>
            <a:fld id="{648648EF-ABE0-4AED-A744-715FAF243FE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80231" name="Freeform 7"/>
          <p:cNvSpPr>
            <a:spLocks noChangeArrowheads="1"/>
          </p:cNvSpPr>
          <p:nvPr/>
        </p:nvSpPr>
        <p:spPr bwMode="auto">
          <a:xfrm>
            <a:off x="508000" y="228600"/>
            <a:ext cx="109728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80232" name="Line 8"/>
          <p:cNvSpPr>
            <a:spLocks noChangeShapeType="1"/>
          </p:cNvSpPr>
          <p:nvPr/>
        </p:nvSpPr>
        <p:spPr bwMode="auto">
          <a:xfrm>
            <a:off x="609600" y="6172200"/>
            <a:ext cx="109728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4" r:id="rId1"/>
    <p:sldLayoutId id="2147483852" r:id="rId2"/>
    <p:sldLayoutId id="2147483853" r:id="rId3"/>
    <p:sldLayoutId id="2147483854" r:id="rId4"/>
    <p:sldLayoutId id="2147483855" r:id="rId5"/>
    <p:sldLayoutId id="2147483856" r:id="rId6"/>
    <p:sldLayoutId id="2147483857" r:id="rId7"/>
    <p:sldLayoutId id="2147483858" r:id="rId8"/>
    <p:sldLayoutId id="2147483859" r:id="rId9"/>
    <p:sldLayoutId id="2147483860" r:id="rId10"/>
    <p:sldLayoutId id="214748386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6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2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sz="2000"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algn="ctr" eaLnBrk="1" hangingPunct="1"/>
            <a:r>
              <a:rPr lang="en-US" sz="3600" dirty="0"/>
              <a:t>Applications of Artificial Intelligence</a:t>
            </a:r>
          </a:p>
        </p:txBody>
      </p:sp>
      <p:sp>
        <p:nvSpPr>
          <p:cNvPr id="14339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2286000" y="3962400"/>
            <a:ext cx="7848600" cy="1752600"/>
          </a:xfrm>
        </p:spPr>
        <p:txBody>
          <a:bodyPr/>
          <a:lstStyle/>
          <a:p>
            <a:pPr algn="ctr" eaLnBrk="1" hangingPunct="1"/>
            <a:r>
              <a:rPr lang="en-US" sz="2000" dirty="0">
                <a:solidFill>
                  <a:srgbClr val="FF0000"/>
                </a:solidFill>
              </a:rPr>
              <a:t>Conditional, Joint, Marginal Probabilities</a:t>
            </a:r>
          </a:p>
          <a:p>
            <a:pPr algn="ctr" eaLnBrk="1" hangingPunct="1"/>
            <a:r>
              <a:rPr lang="en-US" sz="2000" dirty="0">
                <a:solidFill>
                  <a:srgbClr val="FF0000"/>
                </a:solidFill>
              </a:rPr>
              <a:t>Sum Rule and Product Rule</a:t>
            </a:r>
          </a:p>
          <a:p>
            <a:pPr algn="ctr" eaLnBrk="1" hangingPunct="1"/>
            <a:r>
              <a:rPr lang="en-US" sz="2000" dirty="0">
                <a:solidFill>
                  <a:srgbClr val="FF0000"/>
                </a:solidFill>
              </a:rPr>
              <a:t>Bayes’ Theorem</a:t>
            </a: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1612FC-4A07-4906-AD7A-606ADA9A1A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Topics in this video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828313-9EC6-4A62-9B3F-7CB8712021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1200" y="1163638"/>
            <a:ext cx="8229600" cy="4779963"/>
          </a:xfrm>
        </p:spPr>
        <p:txBody>
          <a:bodyPr/>
          <a:lstStyle/>
          <a:p>
            <a:r>
              <a:rPr lang="en-IN" sz="2400" dirty="0"/>
              <a:t>Joint probability</a:t>
            </a:r>
          </a:p>
          <a:p>
            <a:endParaRPr lang="en-IN" sz="2400" dirty="0"/>
          </a:p>
          <a:p>
            <a:r>
              <a:rPr lang="en-IN" sz="2400" dirty="0"/>
              <a:t>Marginal probability</a:t>
            </a:r>
          </a:p>
          <a:p>
            <a:endParaRPr lang="en-IN" sz="2400" dirty="0"/>
          </a:p>
          <a:p>
            <a:r>
              <a:rPr lang="en-IN" sz="2400" dirty="0"/>
              <a:t>Conditional probability</a:t>
            </a:r>
          </a:p>
          <a:p>
            <a:endParaRPr lang="en-IN" sz="2400" dirty="0"/>
          </a:p>
          <a:p>
            <a:r>
              <a:rPr lang="en-IN" sz="2400" dirty="0"/>
              <a:t>Two rules of probability</a:t>
            </a:r>
          </a:p>
          <a:p>
            <a:pPr lvl="1"/>
            <a:r>
              <a:rPr lang="en-IN" sz="2200" dirty="0"/>
              <a:t>Sum Rule</a:t>
            </a:r>
          </a:p>
          <a:p>
            <a:pPr lvl="1"/>
            <a:r>
              <a:rPr lang="en-IN" sz="2200" dirty="0"/>
              <a:t>Product Rule</a:t>
            </a:r>
          </a:p>
          <a:p>
            <a:endParaRPr lang="en-IN" sz="2200" dirty="0"/>
          </a:p>
          <a:p>
            <a:r>
              <a:rPr lang="en-IN" sz="2400" dirty="0"/>
              <a:t>Bayes’ Theorem</a:t>
            </a:r>
          </a:p>
        </p:txBody>
      </p:sp>
    </p:spTree>
    <p:extLst>
      <p:ext uri="{BB962C8B-B14F-4D97-AF65-F5344CB8AC3E}">
        <p14:creationId xmlns:p14="http://schemas.microsoft.com/office/powerpoint/2010/main" val="495261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52399-E7BF-40C9-8EB1-A750ECBA4D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277814"/>
            <a:ext cx="8229600" cy="712787"/>
          </a:xfrm>
        </p:spPr>
        <p:txBody>
          <a:bodyPr/>
          <a:lstStyle/>
          <a:p>
            <a:r>
              <a:rPr lang="en-IN" dirty="0"/>
              <a:t>A simple orienting example</a:t>
            </a:r>
          </a:p>
        </p:txBody>
      </p:sp>
      <p:pic>
        <p:nvPicPr>
          <p:cNvPr id="6" name="Content Placeholder 3" descr="Figure1.9.jpg">
            <a:extLst>
              <a:ext uri="{FF2B5EF4-FFF2-40B4-BE49-F238E27FC236}">
                <a16:creationId xmlns:a16="http://schemas.microsoft.com/office/drawing/2014/main" id="{17125404-0D19-44BF-B014-4FDC3FF1F3B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52800" y="1219200"/>
            <a:ext cx="5181600" cy="3402012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B003A19-AA46-4BBA-8708-FF261C87CB0C}"/>
              </a:ext>
            </a:extLst>
          </p:cNvPr>
          <p:cNvSpPr txBox="1"/>
          <p:nvPr/>
        </p:nvSpPr>
        <p:spPr>
          <a:xfrm>
            <a:off x="1981201" y="6210855"/>
            <a:ext cx="47202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/>
              <a:t>Adapted from Dr Christopher Bishop’s slides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8DF2B86-7F85-4CE0-B498-A24178DAB1CB}"/>
                  </a:ext>
                </a:extLst>
              </p:cNvPr>
              <p:cNvSpPr txBox="1"/>
              <p:nvPr/>
            </p:nvSpPr>
            <p:spPr>
              <a:xfrm>
                <a:off x="3657600" y="1231423"/>
                <a:ext cx="18288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IN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</m:d>
                      <m:r>
                        <a:rPr lang="en-IN" b="0" i="1" smtClean="0">
                          <a:latin typeface="Cambria Math" panose="02040503050406030204" pitchFamily="18" charset="0"/>
                        </a:rPr>
                        <m:t>=0.4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8DF2B86-7F85-4CE0-B498-A24178DAB1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57600" y="1231423"/>
                <a:ext cx="1828800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3908FB6-0EA0-4FE4-B5C0-8E0C937F20BB}"/>
                  </a:ext>
                </a:extLst>
              </p:cNvPr>
              <p:cNvSpPr txBox="1"/>
              <p:nvPr/>
            </p:nvSpPr>
            <p:spPr>
              <a:xfrm>
                <a:off x="6400800" y="1231423"/>
                <a:ext cx="18288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IN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</m:d>
                      <m:r>
                        <a:rPr lang="en-IN" b="0" i="1" smtClean="0">
                          <a:latin typeface="Cambria Math" panose="02040503050406030204" pitchFamily="18" charset="0"/>
                        </a:rPr>
                        <m:t>=0.6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3908FB6-0EA0-4FE4-B5C0-8E0C937F20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00800" y="1231423"/>
                <a:ext cx="1828800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>
            <a:extLst>
              <a:ext uri="{FF2B5EF4-FFF2-40B4-BE49-F238E27FC236}">
                <a16:creationId xmlns:a16="http://schemas.microsoft.com/office/drawing/2014/main" id="{22949F53-E8D1-6AA9-1C01-6161AC4B5F33}"/>
              </a:ext>
            </a:extLst>
          </p:cNvPr>
          <p:cNvSpPr/>
          <p:nvPr/>
        </p:nvSpPr>
        <p:spPr>
          <a:xfrm>
            <a:off x="8534400" y="2362200"/>
            <a:ext cx="3048000" cy="353147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630F96B-11E1-35EF-4C3A-F29E1322652E}"/>
              </a:ext>
            </a:extLst>
          </p:cNvPr>
          <p:cNvSpPr/>
          <p:nvPr/>
        </p:nvSpPr>
        <p:spPr>
          <a:xfrm>
            <a:off x="1955800" y="4495801"/>
            <a:ext cx="8026400" cy="145164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86D5EAA-5CAF-EF4B-4AFB-28F5FCC88149}"/>
              </a:ext>
            </a:extLst>
          </p:cNvPr>
          <p:cNvSpPr/>
          <p:nvPr/>
        </p:nvSpPr>
        <p:spPr>
          <a:xfrm>
            <a:off x="944880" y="1291555"/>
            <a:ext cx="2387600" cy="320424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40485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52399-E7BF-40C9-8EB1-A750ECBA4D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277814"/>
            <a:ext cx="8229600" cy="712787"/>
          </a:xfrm>
        </p:spPr>
        <p:txBody>
          <a:bodyPr/>
          <a:lstStyle/>
          <a:p>
            <a:r>
              <a:rPr lang="en-IN" dirty="0"/>
              <a:t>A simple orienting example</a:t>
            </a:r>
          </a:p>
        </p:txBody>
      </p:sp>
      <p:pic>
        <p:nvPicPr>
          <p:cNvPr id="6" name="Content Placeholder 3" descr="Figure1.9.jpg">
            <a:extLst>
              <a:ext uri="{FF2B5EF4-FFF2-40B4-BE49-F238E27FC236}">
                <a16:creationId xmlns:a16="http://schemas.microsoft.com/office/drawing/2014/main" id="{17125404-0D19-44BF-B014-4FDC3FF1F3B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07704" y="1295401"/>
            <a:ext cx="3326296" cy="2183901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B003A19-AA46-4BBA-8708-FF261C87CB0C}"/>
              </a:ext>
            </a:extLst>
          </p:cNvPr>
          <p:cNvSpPr txBox="1"/>
          <p:nvPr/>
        </p:nvSpPr>
        <p:spPr>
          <a:xfrm>
            <a:off x="1981201" y="6210855"/>
            <a:ext cx="47202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/>
              <a:t>Adapted from Dr Christopher Bishop’s slides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EDBFB7F-CFA5-4324-9AC6-7455B601E0C8}"/>
              </a:ext>
            </a:extLst>
          </p:cNvPr>
          <p:cNvGrpSpPr/>
          <p:nvPr/>
        </p:nvGrpSpPr>
        <p:grpSpPr>
          <a:xfrm>
            <a:off x="2286000" y="1295400"/>
            <a:ext cx="2670480" cy="369332"/>
            <a:chOff x="762000" y="1295400"/>
            <a:chExt cx="2670480" cy="369332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E653AAA-C241-49BA-A884-50EFF04F54B2}"/>
                </a:ext>
              </a:extLst>
            </p:cNvPr>
            <p:cNvSpPr txBox="1"/>
            <p:nvPr/>
          </p:nvSpPr>
          <p:spPr>
            <a:xfrm>
              <a:off x="762000" y="1295400"/>
              <a:ext cx="9178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dirty="0"/>
                <a:t>P = 0.4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EA1DA2A9-7245-4E34-BD47-0E635B7F07A8}"/>
                </a:ext>
              </a:extLst>
            </p:cNvPr>
            <p:cNvSpPr txBox="1"/>
            <p:nvPr/>
          </p:nvSpPr>
          <p:spPr>
            <a:xfrm>
              <a:off x="2514600" y="1295400"/>
              <a:ext cx="9178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dirty="0"/>
                <a:t>P = 0.6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889405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52399-E7BF-40C9-8EB1-A750ECBA4D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277814"/>
            <a:ext cx="8229600" cy="712787"/>
          </a:xfrm>
        </p:spPr>
        <p:txBody>
          <a:bodyPr/>
          <a:lstStyle/>
          <a:p>
            <a:r>
              <a:rPr lang="en-IN" dirty="0"/>
              <a:t>A simple orienting example</a:t>
            </a:r>
          </a:p>
        </p:txBody>
      </p:sp>
      <p:pic>
        <p:nvPicPr>
          <p:cNvPr id="6" name="Content Placeholder 3" descr="Figure1.9.jpg">
            <a:extLst>
              <a:ext uri="{FF2B5EF4-FFF2-40B4-BE49-F238E27FC236}">
                <a16:creationId xmlns:a16="http://schemas.microsoft.com/office/drawing/2014/main" id="{17125404-0D19-44BF-B014-4FDC3FF1F3B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07704" y="1295401"/>
            <a:ext cx="3326296" cy="2183901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B003A19-AA46-4BBA-8708-FF261C87CB0C}"/>
              </a:ext>
            </a:extLst>
          </p:cNvPr>
          <p:cNvSpPr txBox="1"/>
          <p:nvPr/>
        </p:nvSpPr>
        <p:spPr>
          <a:xfrm>
            <a:off x="1981201" y="6210855"/>
            <a:ext cx="47202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/>
              <a:t>Adapted from Dr Christopher Bishop’s slides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EDBFB7F-CFA5-4324-9AC6-7455B601E0C8}"/>
              </a:ext>
            </a:extLst>
          </p:cNvPr>
          <p:cNvGrpSpPr/>
          <p:nvPr/>
        </p:nvGrpSpPr>
        <p:grpSpPr>
          <a:xfrm>
            <a:off x="2286000" y="1295400"/>
            <a:ext cx="2670480" cy="369332"/>
            <a:chOff x="762000" y="1295400"/>
            <a:chExt cx="2670480" cy="369332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E653AAA-C241-49BA-A884-50EFF04F54B2}"/>
                </a:ext>
              </a:extLst>
            </p:cNvPr>
            <p:cNvSpPr txBox="1"/>
            <p:nvPr/>
          </p:nvSpPr>
          <p:spPr>
            <a:xfrm>
              <a:off x="762000" y="1295400"/>
              <a:ext cx="9178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dirty="0"/>
                <a:t>P = 0.4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EA1DA2A9-7245-4E34-BD47-0E635B7F07A8}"/>
                </a:ext>
              </a:extLst>
            </p:cNvPr>
            <p:cNvSpPr txBox="1"/>
            <p:nvPr/>
          </p:nvSpPr>
          <p:spPr>
            <a:xfrm>
              <a:off x="2514600" y="1295400"/>
              <a:ext cx="9178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dirty="0"/>
                <a:t>P = 0.6</a:t>
              </a:r>
            </a:p>
          </p:txBody>
        </p:sp>
      </p:grp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5ED8AB7F-00C4-41D4-BAC9-9788EE1482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5778346"/>
              </p:ext>
            </p:extLst>
          </p:nvPr>
        </p:nvGraphicFramePr>
        <p:xfrm>
          <a:off x="1932717" y="3962400"/>
          <a:ext cx="4817168" cy="21839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04292">
                  <a:extLst>
                    <a:ext uri="{9D8B030D-6E8A-4147-A177-3AD203B41FA5}">
                      <a16:colId xmlns:a16="http://schemas.microsoft.com/office/drawing/2014/main" val="3087569754"/>
                    </a:ext>
                  </a:extLst>
                </a:gridCol>
                <a:gridCol w="1204292">
                  <a:extLst>
                    <a:ext uri="{9D8B030D-6E8A-4147-A177-3AD203B41FA5}">
                      <a16:colId xmlns:a16="http://schemas.microsoft.com/office/drawing/2014/main" val="4051377852"/>
                    </a:ext>
                  </a:extLst>
                </a:gridCol>
                <a:gridCol w="1204292">
                  <a:extLst>
                    <a:ext uri="{9D8B030D-6E8A-4147-A177-3AD203B41FA5}">
                      <a16:colId xmlns:a16="http://schemas.microsoft.com/office/drawing/2014/main" val="1747426724"/>
                    </a:ext>
                  </a:extLst>
                </a:gridCol>
                <a:gridCol w="1204292">
                  <a:extLst>
                    <a:ext uri="{9D8B030D-6E8A-4147-A177-3AD203B41FA5}">
                      <a16:colId xmlns:a16="http://schemas.microsoft.com/office/drawing/2014/main" val="951869573"/>
                    </a:ext>
                  </a:extLst>
                </a:gridCol>
              </a:tblGrid>
              <a:tr h="545975"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1" dirty="0"/>
                        <a:t>    F = 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1" dirty="0"/>
                        <a:t>    F= 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1" dirty="0"/>
                        <a:t>      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5052692"/>
                  </a:ext>
                </a:extLst>
              </a:tr>
              <a:tr h="545975">
                <a:tc>
                  <a:txBody>
                    <a:bodyPr/>
                    <a:lstStyle/>
                    <a:p>
                      <a:pPr algn="ctr"/>
                      <a:r>
                        <a:rPr lang="en-IN" b="1" dirty="0"/>
                        <a:t>   B = 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30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10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2849663"/>
                  </a:ext>
                </a:extLst>
              </a:tr>
              <a:tr h="545975">
                <a:tc>
                  <a:txBody>
                    <a:bodyPr/>
                    <a:lstStyle/>
                    <a:p>
                      <a:pPr algn="ctr"/>
                      <a:r>
                        <a:rPr lang="en-IN" b="1" dirty="0"/>
                        <a:t>   B = 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15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45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2250906"/>
                  </a:ext>
                </a:extLst>
              </a:tr>
              <a:tr h="545975"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25615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86092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52399-E7BF-40C9-8EB1-A750ECBA4D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277814"/>
            <a:ext cx="8229600" cy="712787"/>
          </a:xfrm>
        </p:spPr>
        <p:txBody>
          <a:bodyPr/>
          <a:lstStyle/>
          <a:p>
            <a:r>
              <a:rPr lang="en-IN" dirty="0"/>
              <a:t>Joint Probability (Discrete)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B003A19-AA46-4BBA-8708-FF261C87CB0C}"/>
              </a:ext>
            </a:extLst>
          </p:cNvPr>
          <p:cNvSpPr txBox="1"/>
          <p:nvPr/>
        </p:nvSpPr>
        <p:spPr>
          <a:xfrm>
            <a:off x="1981201" y="6210855"/>
            <a:ext cx="47202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/>
              <a:t>Adapted from Dr Christopher Bishop’s slides</a:t>
            </a:r>
          </a:p>
        </p:txBody>
      </p:sp>
      <p:pic>
        <p:nvPicPr>
          <p:cNvPr id="5" name="Content Placeholder 8" descr="Figure1.10.jpg">
            <a:extLst>
              <a:ext uri="{FF2B5EF4-FFF2-40B4-BE49-F238E27FC236}">
                <a16:creationId xmlns:a16="http://schemas.microsoft.com/office/drawing/2014/main" id="{16395050-E8E9-42CC-AA5A-51BF95569E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7118" y="915543"/>
            <a:ext cx="3453683" cy="2262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D2D28A01-3FB4-43CA-B35A-85CBDCB32275}"/>
                  </a:ext>
                </a:extLst>
              </p:cNvPr>
              <p:cNvSpPr txBox="1"/>
              <p:nvPr/>
            </p:nvSpPr>
            <p:spPr>
              <a:xfrm>
                <a:off x="1962536" y="3429000"/>
                <a:ext cx="7321043" cy="24861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IN" dirty="0">
                    <a:solidFill>
                      <a:srgbClr val="C00000"/>
                    </a:solidFill>
                  </a:rPr>
                  <a:t>Joint probability</a:t>
                </a:r>
              </a:p>
              <a:p>
                <a:r>
                  <a:rPr lang="en-IN" dirty="0"/>
                  <a:t>The probability that X will take the value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IN" dirty="0"/>
                  <a:t> and Y will take the value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endParaRPr lang="en-IN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IN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IN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IN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IN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IN" b="0" i="1" smtClean="0"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en-IN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r>
                        <a:rPr lang="en-IN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IN" dirty="0"/>
              </a:p>
              <a:p>
                <a:endParaRPr lang="en-IN" dirty="0"/>
              </a:p>
              <a:p>
                <a:r>
                  <a:rPr lang="en-IN" dirty="0"/>
                  <a:t>Let the number of trials that </a:t>
                </a:r>
                <a14:m>
                  <m:oMath xmlns:m="http://schemas.openxmlformats.org/officeDocument/2006/math">
                    <m:r>
                      <a:rPr lang="en-IN" i="1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IN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IN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IN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IN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IN" b="0" i="1" smtClean="0">
                        <a:latin typeface="Cambria Math" panose="02040503050406030204" pitchFamily="18" charset="0"/>
                      </a:rPr>
                      <m:t>𝑎𝑛𝑑</m:t>
                    </m:r>
                    <m:r>
                      <a:rPr lang="en-IN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IN" i="1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IN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I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IN" i="1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IN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IN" dirty="0"/>
                  <a:t>be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</m:sSub>
                  </m:oMath>
                </a14:m>
                <a:endParaRPr lang="en-IN" dirty="0"/>
              </a:p>
              <a:p>
                <a:endParaRPr lang="en-IN" dirty="0"/>
              </a:p>
              <a:p>
                <a:endParaRPr lang="en-IN" dirty="0"/>
              </a:p>
              <a:p>
                <a:r>
                  <a:rPr lang="en-IN" dirty="0"/>
                  <a:t>Then, </a:t>
                </a:r>
                <a14:m>
                  <m:oMath xmlns:m="http://schemas.openxmlformats.org/officeDocument/2006/math">
                    <m:r>
                      <a:rPr lang="en-IN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I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en-IN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en-IN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e>
                    </m:d>
                    <m:r>
                      <a:rPr lang="en-IN" b="0" i="1" smtClean="0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en-IN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IN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𝑖𝑗</m:t>
                            </m:r>
                          </m:sub>
                        </m:sSub>
                      </m:num>
                      <m:den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den>
                    </m:f>
                  </m:oMath>
                </a14:m>
                <a:endParaRPr lang="en-IN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D2D28A01-3FB4-43CA-B35A-85CBDCB322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62536" y="3429000"/>
                <a:ext cx="7321043" cy="2486130"/>
              </a:xfrm>
              <a:prstGeom prst="rect">
                <a:avLst/>
              </a:prstGeom>
              <a:blipFill>
                <a:blip r:embed="rId3"/>
                <a:stretch>
                  <a:fillRect l="-749" t="-1474" b="-491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4B12EABD-043C-431A-B07F-F1BC969DF2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7736292"/>
              </p:ext>
            </p:extLst>
          </p:nvPr>
        </p:nvGraphicFramePr>
        <p:xfrm>
          <a:off x="1962535" y="1152198"/>
          <a:ext cx="4514468" cy="194279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28617">
                  <a:extLst>
                    <a:ext uri="{9D8B030D-6E8A-4147-A177-3AD203B41FA5}">
                      <a16:colId xmlns:a16="http://schemas.microsoft.com/office/drawing/2014/main" val="3087569754"/>
                    </a:ext>
                  </a:extLst>
                </a:gridCol>
                <a:gridCol w="1128617">
                  <a:extLst>
                    <a:ext uri="{9D8B030D-6E8A-4147-A177-3AD203B41FA5}">
                      <a16:colId xmlns:a16="http://schemas.microsoft.com/office/drawing/2014/main" val="4051377852"/>
                    </a:ext>
                  </a:extLst>
                </a:gridCol>
                <a:gridCol w="1128617">
                  <a:extLst>
                    <a:ext uri="{9D8B030D-6E8A-4147-A177-3AD203B41FA5}">
                      <a16:colId xmlns:a16="http://schemas.microsoft.com/office/drawing/2014/main" val="1747426724"/>
                    </a:ext>
                  </a:extLst>
                </a:gridCol>
                <a:gridCol w="1128617">
                  <a:extLst>
                    <a:ext uri="{9D8B030D-6E8A-4147-A177-3AD203B41FA5}">
                      <a16:colId xmlns:a16="http://schemas.microsoft.com/office/drawing/2014/main" val="951869573"/>
                    </a:ext>
                  </a:extLst>
                </a:gridCol>
              </a:tblGrid>
              <a:tr h="485699"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1" dirty="0"/>
                        <a:t>    F = 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1" dirty="0"/>
                        <a:t>    F= 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1" dirty="0"/>
                        <a:t>      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5052692"/>
                  </a:ext>
                </a:extLst>
              </a:tr>
              <a:tr h="485699">
                <a:tc>
                  <a:txBody>
                    <a:bodyPr/>
                    <a:lstStyle/>
                    <a:p>
                      <a:pPr algn="ctr"/>
                      <a:r>
                        <a:rPr lang="en-IN" b="1" dirty="0"/>
                        <a:t>   B = 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30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10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2849663"/>
                  </a:ext>
                </a:extLst>
              </a:tr>
              <a:tr h="485699">
                <a:tc>
                  <a:txBody>
                    <a:bodyPr/>
                    <a:lstStyle/>
                    <a:p>
                      <a:pPr algn="ctr"/>
                      <a:r>
                        <a:rPr lang="en-IN" b="1" dirty="0"/>
                        <a:t>   B = 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15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45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2250906"/>
                  </a:ext>
                </a:extLst>
              </a:tr>
              <a:tr h="485699"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25615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06561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52399-E7BF-40C9-8EB1-A750ECBA4D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277814"/>
            <a:ext cx="8229600" cy="712787"/>
          </a:xfrm>
        </p:spPr>
        <p:txBody>
          <a:bodyPr/>
          <a:lstStyle/>
          <a:p>
            <a:r>
              <a:rPr lang="en-IN" dirty="0"/>
              <a:t>Sum Rule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B003A19-AA46-4BBA-8708-FF261C87CB0C}"/>
              </a:ext>
            </a:extLst>
          </p:cNvPr>
          <p:cNvSpPr txBox="1"/>
          <p:nvPr/>
        </p:nvSpPr>
        <p:spPr>
          <a:xfrm>
            <a:off x="1981201" y="6210855"/>
            <a:ext cx="47202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/>
              <a:t>Adapted from Dr Christopher Bishop’s slides</a:t>
            </a:r>
          </a:p>
        </p:txBody>
      </p:sp>
      <p:pic>
        <p:nvPicPr>
          <p:cNvPr id="5" name="Content Placeholder 8" descr="Figure1.10.jpg">
            <a:extLst>
              <a:ext uri="{FF2B5EF4-FFF2-40B4-BE49-F238E27FC236}">
                <a16:creationId xmlns:a16="http://schemas.microsoft.com/office/drawing/2014/main" id="{16395050-E8E9-42CC-AA5A-51BF95569E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7118" y="915543"/>
            <a:ext cx="3453683" cy="2262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D2D28A01-3FB4-43CA-B35A-85CBDCB32275}"/>
                  </a:ext>
                </a:extLst>
              </p:cNvPr>
              <p:cNvSpPr txBox="1"/>
              <p:nvPr/>
            </p:nvSpPr>
            <p:spPr>
              <a:xfrm>
                <a:off x="1981201" y="3231821"/>
                <a:ext cx="4971665" cy="30081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IN" dirty="0"/>
                  <a:t>Let number of trials that </a:t>
                </a:r>
                <a14:m>
                  <m:oMath xmlns:m="http://schemas.openxmlformats.org/officeDocument/2006/math">
                    <m:r>
                      <a:rPr lang="en-IN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IN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I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IN" dirty="0"/>
                  <a:t> be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en-IN" dirty="0"/>
              </a:p>
              <a:p>
                <a:endParaRPr lang="en-IN" dirty="0"/>
              </a:p>
              <a:p>
                <a:r>
                  <a:rPr lang="en-IN" dirty="0"/>
                  <a:t>Then, </a:t>
                </a:r>
                <a14:m>
                  <m:oMath xmlns:m="http://schemas.openxmlformats.org/officeDocument/2006/math">
                    <m:r>
                      <a:rPr lang="en-IN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I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en-IN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en-IN" b="0" i="1" smtClean="0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en-IN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IN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num>
                      <m:den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den>
                    </m:f>
                  </m:oMath>
                </a14:m>
                <a:endParaRPr lang="en-IN" dirty="0"/>
              </a:p>
              <a:p>
                <a:endParaRPr lang="en-IN" dirty="0"/>
              </a:p>
              <a:p>
                <a:r>
                  <a:rPr lang="en-IN" dirty="0"/>
                  <a:t>However,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IN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en-IN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IN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𝑖𝑗</m:t>
                            </m:r>
                          </m:sub>
                        </m:sSub>
                      </m:e>
                    </m:nary>
                  </m:oMath>
                </a14:m>
                <a:endParaRPr lang="en-IN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b="0" i="1" smtClean="0">
                          <a:latin typeface="Cambria Math" panose="02040503050406030204" pitchFamily="18" charset="0"/>
                        </a:rPr>
                        <m:t>⇒</m:t>
                      </m:r>
                      <m:r>
                        <a:rPr lang="en-IN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IN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sSub>
                            <m:sSubPr>
                              <m:ctrlPr>
                                <a:rPr lang="en-IN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IN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  <m:r>
                        <a:rPr lang="en-IN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IN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  <m:sup/>
                        <m:e>
                          <m:f>
                            <m:fPr>
                              <m:ctrlPr>
                                <a:rPr lang="en-IN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IN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en-IN" b="0" i="1" smtClean="0">
                                      <a:latin typeface="Cambria Math" panose="02040503050406030204" pitchFamily="18" charset="0"/>
                                    </a:rPr>
                                    <m:t>𝑖𝑗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IN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den>
                          </m:f>
                        </m:e>
                      </m:nary>
                    </m:oMath>
                  </m:oMathPara>
                </a14:m>
                <a:endParaRPr lang="en-IN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b="0" i="1" smtClean="0">
                          <a:latin typeface="Cambria Math" panose="02040503050406030204" pitchFamily="18" charset="0"/>
                        </a:rPr>
                        <m:t>⇒</m:t>
                      </m:r>
                      <m:r>
                        <a:rPr lang="en-IN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IN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sSub>
                            <m:sSubPr>
                              <m:ctrlPr>
                                <a:rPr lang="en-IN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IN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  <m:r>
                        <a:rPr lang="en-IN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IN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  <m:sup/>
                        <m:e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IN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en-IN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en-IN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IN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IN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IN" b="0" i="1" smtClean="0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  <m:r>
                                <a:rPr lang="en-IN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en-IN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b="0" i="1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IN" b="0" i="1" smtClean="0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</m:e>
                          </m:d>
                        </m:e>
                      </m:nary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D2D28A01-3FB4-43CA-B35A-85CBDCB322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81201" y="3231821"/>
                <a:ext cx="4971665" cy="3008131"/>
              </a:xfrm>
              <a:prstGeom prst="rect">
                <a:avLst/>
              </a:prstGeom>
              <a:blipFill>
                <a:blip r:embed="rId3"/>
                <a:stretch>
                  <a:fillRect l="-980" t="-1012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4B12EABD-043C-431A-B07F-F1BC969DF2D3}"/>
              </a:ext>
            </a:extLst>
          </p:cNvPr>
          <p:cNvGraphicFramePr>
            <a:graphicFrameLocks noGrp="1"/>
          </p:cNvGraphicFramePr>
          <p:nvPr/>
        </p:nvGraphicFramePr>
        <p:xfrm>
          <a:off x="1962535" y="1152198"/>
          <a:ext cx="4514468" cy="194279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28617">
                  <a:extLst>
                    <a:ext uri="{9D8B030D-6E8A-4147-A177-3AD203B41FA5}">
                      <a16:colId xmlns:a16="http://schemas.microsoft.com/office/drawing/2014/main" val="3087569754"/>
                    </a:ext>
                  </a:extLst>
                </a:gridCol>
                <a:gridCol w="1128617">
                  <a:extLst>
                    <a:ext uri="{9D8B030D-6E8A-4147-A177-3AD203B41FA5}">
                      <a16:colId xmlns:a16="http://schemas.microsoft.com/office/drawing/2014/main" val="4051377852"/>
                    </a:ext>
                  </a:extLst>
                </a:gridCol>
                <a:gridCol w="1128617">
                  <a:extLst>
                    <a:ext uri="{9D8B030D-6E8A-4147-A177-3AD203B41FA5}">
                      <a16:colId xmlns:a16="http://schemas.microsoft.com/office/drawing/2014/main" val="1747426724"/>
                    </a:ext>
                  </a:extLst>
                </a:gridCol>
                <a:gridCol w="1128617">
                  <a:extLst>
                    <a:ext uri="{9D8B030D-6E8A-4147-A177-3AD203B41FA5}">
                      <a16:colId xmlns:a16="http://schemas.microsoft.com/office/drawing/2014/main" val="951869573"/>
                    </a:ext>
                  </a:extLst>
                </a:gridCol>
              </a:tblGrid>
              <a:tr h="485699"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1" dirty="0"/>
                        <a:t>    F = 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1" dirty="0"/>
                        <a:t>    F= 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1" dirty="0"/>
                        <a:t>      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5052692"/>
                  </a:ext>
                </a:extLst>
              </a:tr>
              <a:tr h="485699">
                <a:tc>
                  <a:txBody>
                    <a:bodyPr/>
                    <a:lstStyle/>
                    <a:p>
                      <a:pPr algn="ctr"/>
                      <a:r>
                        <a:rPr lang="en-IN" b="1" dirty="0"/>
                        <a:t>   B = 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30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10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2849663"/>
                  </a:ext>
                </a:extLst>
              </a:tr>
              <a:tr h="485699">
                <a:tc>
                  <a:txBody>
                    <a:bodyPr/>
                    <a:lstStyle/>
                    <a:p>
                      <a:pPr algn="ctr"/>
                      <a:r>
                        <a:rPr lang="en-IN" b="1" dirty="0"/>
                        <a:t>   B = 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15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45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2250906"/>
                  </a:ext>
                </a:extLst>
              </a:tr>
              <a:tr h="485699"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2561598"/>
                  </a:ext>
                </a:extLst>
              </a:tr>
            </a:tbl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38D5CE85-09AF-4778-B004-A5C4BABF3782}"/>
              </a:ext>
            </a:extLst>
          </p:cNvPr>
          <p:cNvSpPr/>
          <p:nvPr/>
        </p:nvSpPr>
        <p:spPr>
          <a:xfrm>
            <a:off x="2895601" y="5486401"/>
            <a:ext cx="3581403" cy="69535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BDF4B45-BB92-465D-81B2-D825215F6E56}"/>
              </a:ext>
            </a:extLst>
          </p:cNvPr>
          <p:cNvSpPr txBox="1"/>
          <p:nvPr/>
        </p:nvSpPr>
        <p:spPr>
          <a:xfrm>
            <a:off x="6731220" y="5616366"/>
            <a:ext cx="28699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>
                <a:solidFill>
                  <a:srgbClr val="C00000"/>
                </a:solidFill>
              </a:rPr>
              <a:t>Sum rule of probability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FAF7888-67AD-482F-A6E2-A4E3BE8B4856}"/>
              </a:ext>
            </a:extLst>
          </p:cNvPr>
          <p:cNvSpPr txBox="1"/>
          <p:nvPr/>
        </p:nvSpPr>
        <p:spPr>
          <a:xfrm>
            <a:off x="4377744" y="3784969"/>
            <a:ext cx="28699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>
                <a:solidFill>
                  <a:srgbClr val="C00000"/>
                </a:solidFill>
              </a:rPr>
              <a:t>Marginal probability</a:t>
            </a:r>
          </a:p>
        </p:txBody>
      </p:sp>
    </p:spTree>
    <p:extLst>
      <p:ext uri="{BB962C8B-B14F-4D97-AF65-F5344CB8AC3E}">
        <p14:creationId xmlns:p14="http://schemas.microsoft.com/office/powerpoint/2010/main" val="1327509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52399-E7BF-40C9-8EB1-A750ECBA4D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277814"/>
            <a:ext cx="8229600" cy="712787"/>
          </a:xfrm>
        </p:spPr>
        <p:txBody>
          <a:bodyPr/>
          <a:lstStyle/>
          <a:p>
            <a:r>
              <a:rPr lang="en-IN" dirty="0"/>
              <a:t>Conditional Probability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B003A19-AA46-4BBA-8708-FF261C87CB0C}"/>
              </a:ext>
            </a:extLst>
          </p:cNvPr>
          <p:cNvSpPr txBox="1"/>
          <p:nvPr/>
        </p:nvSpPr>
        <p:spPr>
          <a:xfrm>
            <a:off x="1981201" y="6210855"/>
            <a:ext cx="47202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/>
              <a:t>Adapted from Dr Christopher Bishop’s slides</a:t>
            </a:r>
          </a:p>
        </p:txBody>
      </p:sp>
      <p:pic>
        <p:nvPicPr>
          <p:cNvPr id="5" name="Content Placeholder 8" descr="Figure1.10.jpg">
            <a:extLst>
              <a:ext uri="{FF2B5EF4-FFF2-40B4-BE49-F238E27FC236}">
                <a16:creationId xmlns:a16="http://schemas.microsoft.com/office/drawing/2014/main" id="{16395050-E8E9-42CC-AA5A-51BF95569E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7118" y="915543"/>
            <a:ext cx="3453683" cy="2262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4B12EABD-043C-431A-B07F-F1BC969DF2D3}"/>
              </a:ext>
            </a:extLst>
          </p:cNvPr>
          <p:cNvGraphicFramePr>
            <a:graphicFrameLocks noGrp="1"/>
          </p:cNvGraphicFramePr>
          <p:nvPr/>
        </p:nvGraphicFramePr>
        <p:xfrm>
          <a:off x="1962535" y="1152198"/>
          <a:ext cx="4514468" cy="194279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28617">
                  <a:extLst>
                    <a:ext uri="{9D8B030D-6E8A-4147-A177-3AD203B41FA5}">
                      <a16:colId xmlns:a16="http://schemas.microsoft.com/office/drawing/2014/main" val="3087569754"/>
                    </a:ext>
                  </a:extLst>
                </a:gridCol>
                <a:gridCol w="1128617">
                  <a:extLst>
                    <a:ext uri="{9D8B030D-6E8A-4147-A177-3AD203B41FA5}">
                      <a16:colId xmlns:a16="http://schemas.microsoft.com/office/drawing/2014/main" val="4051377852"/>
                    </a:ext>
                  </a:extLst>
                </a:gridCol>
                <a:gridCol w="1128617">
                  <a:extLst>
                    <a:ext uri="{9D8B030D-6E8A-4147-A177-3AD203B41FA5}">
                      <a16:colId xmlns:a16="http://schemas.microsoft.com/office/drawing/2014/main" val="1747426724"/>
                    </a:ext>
                  </a:extLst>
                </a:gridCol>
                <a:gridCol w="1128617">
                  <a:extLst>
                    <a:ext uri="{9D8B030D-6E8A-4147-A177-3AD203B41FA5}">
                      <a16:colId xmlns:a16="http://schemas.microsoft.com/office/drawing/2014/main" val="951869573"/>
                    </a:ext>
                  </a:extLst>
                </a:gridCol>
              </a:tblGrid>
              <a:tr h="485699"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1" dirty="0"/>
                        <a:t>    F = 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1" dirty="0"/>
                        <a:t>    F= 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1" dirty="0"/>
                        <a:t>      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5052692"/>
                  </a:ext>
                </a:extLst>
              </a:tr>
              <a:tr h="485699">
                <a:tc>
                  <a:txBody>
                    <a:bodyPr/>
                    <a:lstStyle/>
                    <a:p>
                      <a:pPr algn="ctr"/>
                      <a:r>
                        <a:rPr lang="en-IN" b="1" dirty="0"/>
                        <a:t>   B = 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30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10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2849663"/>
                  </a:ext>
                </a:extLst>
              </a:tr>
              <a:tr h="485699">
                <a:tc>
                  <a:txBody>
                    <a:bodyPr/>
                    <a:lstStyle/>
                    <a:p>
                      <a:pPr algn="ctr"/>
                      <a:r>
                        <a:rPr lang="en-IN" b="1" dirty="0"/>
                        <a:t>   B = 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15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45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2250906"/>
                  </a:ext>
                </a:extLst>
              </a:tr>
              <a:tr h="485699"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2561598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F538095-EFE8-4F78-BEBE-1E42C42D8BF0}"/>
                  </a:ext>
                </a:extLst>
              </p:cNvPr>
              <p:cNvSpPr txBox="1"/>
              <p:nvPr/>
            </p:nvSpPr>
            <p:spPr>
              <a:xfrm>
                <a:off x="1962535" y="3429001"/>
                <a:ext cx="7949420" cy="179388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IN" dirty="0">
                    <a:solidFill>
                      <a:srgbClr val="C00000"/>
                    </a:solidFill>
                  </a:rPr>
                  <a:t>Conditional probability</a:t>
                </a:r>
              </a:p>
              <a:p>
                <a:r>
                  <a:rPr lang="en-IN" dirty="0"/>
                  <a:t>The probability that Y will take the value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IN" b="1" dirty="0"/>
                  <a:t>given that </a:t>
                </a:r>
                <a:r>
                  <a:rPr lang="en-IN" dirty="0"/>
                  <a:t>X will take the value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en-IN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endChr m:val="|"/>
                          <m:ctrlPr>
                            <a:rPr lang="en-IN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sSub>
                            <m:sSubPr>
                              <m:ctrlPr>
                                <a:rPr lang="en-IN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IN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e>
                      </m:d>
                      <m:r>
                        <a:rPr lang="en-IN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IN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IN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IN" dirty="0"/>
              </a:p>
              <a:p>
                <a:endParaRPr lang="en-IN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IN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sSub>
                            <m:sSubPr>
                              <m:ctrlPr>
                                <a:rPr lang="en-IN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IN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| </m:t>
                          </m:r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sSub>
                            <m:sSubPr>
                              <m:ctrlPr>
                                <a:rPr lang="en-IN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IN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  <m:r>
                        <a:rPr lang="en-IN" b="0" i="1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IN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IN" b="0" i="1" smtClean="0">
                                  <a:latin typeface="Cambria Math" panose="02040503050406030204" pitchFamily="18" charset="0"/>
                                </a:rPr>
                                <m:t>𝑖𝑗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IN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IN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F538095-EFE8-4F78-BEBE-1E42C42D8B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62535" y="3429001"/>
                <a:ext cx="7949420" cy="1793889"/>
              </a:xfrm>
              <a:prstGeom prst="rect">
                <a:avLst/>
              </a:prstGeom>
              <a:blipFill>
                <a:blip r:embed="rId3"/>
                <a:stretch>
                  <a:fillRect l="-690" t="-2041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73087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52399-E7BF-40C9-8EB1-A750ECBA4D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277814"/>
            <a:ext cx="8229600" cy="712787"/>
          </a:xfrm>
        </p:spPr>
        <p:txBody>
          <a:bodyPr/>
          <a:lstStyle/>
          <a:p>
            <a:r>
              <a:rPr lang="en-IN" dirty="0"/>
              <a:t>Product Rule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B003A19-AA46-4BBA-8708-FF261C87CB0C}"/>
              </a:ext>
            </a:extLst>
          </p:cNvPr>
          <p:cNvSpPr txBox="1"/>
          <p:nvPr/>
        </p:nvSpPr>
        <p:spPr>
          <a:xfrm>
            <a:off x="1981201" y="6210855"/>
            <a:ext cx="47202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/>
              <a:t>Adapted from Dr Christopher Bishop’s slides</a:t>
            </a:r>
          </a:p>
        </p:txBody>
      </p:sp>
      <p:pic>
        <p:nvPicPr>
          <p:cNvPr id="5" name="Content Placeholder 8" descr="Figure1.10.jpg">
            <a:extLst>
              <a:ext uri="{FF2B5EF4-FFF2-40B4-BE49-F238E27FC236}">
                <a16:creationId xmlns:a16="http://schemas.microsoft.com/office/drawing/2014/main" id="{16395050-E8E9-42CC-AA5A-51BF95569E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7118" y="915543"/>
            <a:ext cx="3453683" cy="2262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4B12EABD-043C-431A-B07F-F1BC969DF2D3}"/>
              </a:ext>
            </a:extLst>
          </p:cNvPr>
          <p:cNvGraphicFramePr>
            <a:graphicFrameLocks noGrp="1"/>
          </p:cNvGraphicFramePr>
          <p:nvPr/>
        </p:nvGraphicFramePr>
        <p:xfrm>
          <a:off x="1962535" y="1152198"/>
          <a:ext cx="4514468" cy="194279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28617">
                  <a:extLst>
                    <a:ext uri="{9D8B030D-6E8A-4147-A177-3AD203B41FA5}">
                      <a16:colId xmlns:a16="http://schemas.microsoft.com/office/drawing/2014/main" val="3087569754"/>
                    </a:ext>
                  </a:extLst>
                </a:gridCol>
                <a:gridCol w="1128617">
                  <a:extLst>
                    <a:ext uri="{9D8B030D-6E8A-4147-A177-3AD203B41FA5}">
                      <a16:colId xmlns:a16="http://schemas.microsoft.com/office/drawing/2014/main" val="4051377852"/>
                    </a:ext>
                  </a:extLst>
                </a:gridCol>
                <a:gridCol w="1128617">
                  <a:extLst>
                    <a:ext uri="{9D8B030D-6E8A-4147-A177-3AD203B41FA5}">
                      <a16:colId xmlns:a16="http://schemas.microsoft.com/office/drawing/2014/main" val="1747426724"/>
                    </a:ext>
                  </a:extLst>
                </a:gridCol>
                <a:gridCol w="1128617">
                  <a:extLst>
                    <a:ext uri="{9D8B030D-6E8A-4147-A177-3AD203B41FA5}">
                      <a16:colId xmlns:a16="http://schemas.microsoft.com/office/drawing/2014/main" val="951869573"/>
                    </a:ext>
                  </a:extLst>
                </a:gridCol>
              </a:tblGrid>
              <a:tr h="485699"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1" dirty="0"/>
                        <a:t>    F = 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1" dirty="0"/>
                        <a:t>    F= 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1" dirty="0"/>
                        <a:t>      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5052692"/>
                  </a:ext>
                </a:extLst>
              </a:tr>
              <a:tr h="485699">
                <a:tc>
                  <a:txBody>
                    <a:bodyPr/>
                    <a:lstStyle/>
                    <a:p>
                      <a:pPr algn="ctr"/>
                      <a:r>
                        <a:rPr lang="en-IN" b="1" dirty="0"/>
                        <a:t>   B = 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30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10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2849663"/>
                  </a:ext>
                </a:extLst>
              </a:tr>
              <a:tr h="485699">
                <a:tc>
                  <a:txBody>
                    <a:bodyPr/>
                    <a:lstStyle/>
                    <a:p>
                      <a:pPr algn="ctr"/>
                      <a:r>
                        <a:rPr lang="en-IN" b="1" dirty="0"/>
                        <a:t>   B = 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15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45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2250906"/>
                  </a:ext>
                </a:extLst>
              </a:tr>
              <a:tr h="485699"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2561598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F538095-EFE8-4F78-BEBE-1E42C42D8BF0}"/>
                  </a:ext>
                </a:extLst>
              </p:cNvPr>
              <p:cNvSpPr txBox="1"/>
              <p:nvPr/>
            </p:nvSpPr>
            <p:spPr>
              <a:xfrm>
                <a:off x="1962535" y="3336241"/>
                <a:ext cx="2670218" cy="62151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IN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sSub>
                            <m:sSubPr>
                              <m:ctrlPr>
                                <a:rPr lang="en-IN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IN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| </m:t>
                          </m:r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sSub>
                            <m:sSubPr>
                              <m:ctrlPr>
                                <a:rPr lang="en-IN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IN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  <m:r>
                        <a:rPr lang="en-IN" b="0" i="1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IN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IN" b="0" i="1" smtClean="0">
                                  <a:latin typeface="Cambria Math" panose="02040503050406030204" pitchFamily="18" charset="0"/>
                                </a:rPr>
                                <m:t>𝑖𝑗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IN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IN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F538095-EFE8-4F78-BEBE-1E42C42D8B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62535" y="3336241"/>
                <a:ext cx="2670218" cy="62151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7F03ED43-9602-4DDB-A5AA-64C26B302A00}"/>
                  </a:ext>
                </a:extLst>
              </p:cNvPr>
              <p:cNvSpPr/>
              <p:nvPr/>
            </p:nvSpPr>
            <p:spPr>
              <a:xfrm>
                <a:off x="2001007" y="4183816"/>
                <a:ext cx="2631746" cy="57284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i="1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IN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en-IN" i="1">
                              <a:latin typeface="Cambria Math" panose="02040503050406030204" pitchFamily="18" charset="0"/>
                            </a:rPr>
                            <m:t>=</m:t>
                          </m:r>
                          <m:sSub>
                            <m:sSubPr>
                              <m:ctrlPr>
                                <a:rPr lang="en-IN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IN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IN" i="1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IN" i="1"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en-IN" i="1">
                              <a:latin typeface="Cambria Math" panose="02040503050406030204" pitchFamily="18" charset="0"/>
                            </a:rPr>
                            <m:t>=</m:t>
                          </m:r>
                          <m:sSub>
                            <m:sSubPr>
                              <m:ctrlPr>
                                <a:rPr lang="en-IN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IN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e>
                      </m:d>
                      <m:r>
                        <a:rPr lang="en-IN" i="1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IN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IN" i="1">
                                  <a:latin typeface="Cambria Math" panose="02040503050406030204" pitchFamily="18" charset="0"/>
                                </a:rPr>
                                <m:t>𝑖𝑗</m:t>
                              </m:r>
                            </m:sub>
                          </m:sSub>
                        </m:num>
                        <m:den>
                          <m:r>
                            <a:rPr lang="en-IN" i="1"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7F03ED43-9602-4DDB-A5AA-64C26B302A0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01007" y="4183816"/>
                <a:ext cx="2631746" cy="57284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0459734-557A-4AAA-8FD2-372E54BD02E9}"/>
                  </a:ext>
                </a:extLst>
              </p:cNvPr>
              <p:cNvSpPr txBox="1"/>
              <p:nvPr/>
            </p:nvSpPr>
            <p:spPr>
              <a:xfrm>
                <a:off x="1527314" y="5142395"/>
                <a:ext cx="6324601" cy="4113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b="0" i="1" smtClean="0">
                          <a:latin typeface="Cambria Math" panose="02040503050406030204" pitchFamily="18" charset="0"/>
                        </a:rPr>
                        <m:t>⇒ </m:t>
                      </m:r>
                      <m:r>
                        <a:rPr lang="en-IN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IN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sSub>
                            <m:sSubPr>
                              <m:ctrlPr>
                                <a:rPr lang="en-IN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IN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sSub>
                            <m:sSubPr>
                              <m:ctrlPr>
                                <a:rPr lang="en-IN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IN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e>
                      </m:d>
                      <m:r>
                        <a:rPr lang="en-IN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IN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sSub>
                            <m:sSubPr>
                              <m:ctrlPr>
                                <a:rPr lang="en-IN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IN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| </m:t>
                          </m:r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sSub>
                            <m:sSubPr>
                              <m:ctrlPr>
                                <a:rPr lang="en-IN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IN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  <m:r>
                        <a:rPr lang="en-IN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IN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sSub>
                            <m:sSubPr>
                              <m:ctrlPr>
                                <a:rPr lang="en-IN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IN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0459734-557A-4AAA-8FD2-372E54BD02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7314" y="5142395"/>
                <a:ext cx="6324601" cy="411395"/>
              </a:xfrm>
              <a:prstGeom prst="rect">
                <a:avLst/>
              </a:prstGeom>
              <a:blipFill>
                <a:blip r:embed="rId5"/>
                <a:stretch>
                  <a:fillRect b="-7463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>
            <a:extLst>
              <a:ext uri="{FF2B5EF4-FFF2-40B4-BE49-F238E27FC236}">
                <a16:creationId xmlns:a16="http://schemas.microsoft.com/office/drawing/2014/main" id="{F2281E50-92C7-41C4-8763-08BD8C98F81A}"/>
              </a:ext>
            </a:extLst>
          </p:cNvPr>
          <p:cNvSpPr/>
          <p:nvPr/>
        </p:nvSpPr>
        <p:spPr>
          <a:xfrm>
            <a:off x="2438400" y="5142395"/>
            <a:ext cx="4876800" cy="41139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F51E11-AD99-4A85-8822-CBFFF50E55B2}"/>
              </a:ext>
            </a:extLst>
          </p:cNvPr>
          <p:cNvSpPr txBox="1"/>
          <p:nvPr/>
        </p:nvSpPr>
        <p:spPr>
          <a:xfrm>
            <a:off x="7419973" y="5142394"/>
            <a:ext cx="28007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>
                <a:solidFill>
                  <a:srgbClr val="C00000"/>
                </a:solidFill>
              </a:rPr>
              <a:t>Product rule of probability</a:t>
            </a:r>
          </a:p>
        </p:txBody>
      </p:sp>
    </p:spTree>
    <p:extLst>
      <p:ext uri="{BB962C8B-B14F-4D97-AF65-F5344CB8AC3E}">
        <p14:creationId xmlns:p14="http://schemas.microsoft.com/office/powerpoint/2010/main" val="1845135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 animBg="1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DF0E85-D819-494A-BFF5-B9C311FD8E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277814"/>
            <a:ext cx="8229600" cy="1398587"/>
          </a:xfrm>
        </p:spPr>
        <p:txBody>
          <a:bodyPr/>
          <a:lstStyle/>
          <a:p>
            <a:r>
              <a:rPr lang="en-IN" dirty="0"/>
              <a:t>Rules of Probability </a:t>
            </a:r>
            <a:br>
              <a:rPr lang="en-IN" dirty="0"/>
            </a:br>
            <a:r>
              <a:rPr lang="en-IN" dirty="0"/>
              <a:t>(Simplified notation)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E858919-F23C-4B75-9D75-97AD5720B56F}"/>
              </a:ext>
            </a:extLst>
          </p:cNvPr>
          <p:cNvSpPr txBox="1"/>
          <p:nvPr/>
        </p:nvSpPr>
        <p:spPr>
          <a:xfrm>
            <a:off x="7396782" y="2590800"/>
            <a:ext cx="28007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>
                <a:solidFill>
                  <a:srgbClr val="C00000"/>
                </a:solidFill>
              </a:rPr>
              <a:t>Product rule of probability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C01EEE54-C0E5-4E35-8E61-B1825B5F931E}"/>
                  </a:ext>
                </a:extLst>
              </p:cNvPr>
              <p:cNvSpPr/>
              <p:nvPr/>
            </p:nvSpPr>
            <p:spPr>
              <a:xfrm>
                <a:off x="1905000" y="2590801"/>
                <a:ext cx="5840896" cy="41139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i="1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IN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en-IN" i="1">
                              <a:latin typeface="Cambria Math" panose="02040503050406030204" pitchFamily="18" charset="0"/>
                            </a:rPr>
                            <m:t>=</m:t>
                          </m:r>
                          <m:sSub>
                            <m:sSubPr>
                              <m:ctrlPr>
                                <a:rPr lang="en-IN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IN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IN" i="1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IN" i="1"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en-IN" i="1">
                              <a:latin typeface="Cambria Math" panose="02040503050406030204" pitchFamily="18" charset="0"/>
                            </a:rPr>
                            <m:t>=</m:t>
                          </m:r>
                          <m:sSub>
                            <m:sSubPr>
                              <m:ctrlPr>
                                <a:rPr lang="en-IN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IN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e>
                      </m:d>
                      <m:r>
                        <a:rPr lang="en-IN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IN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en-IN" i="1">
                              <a:latin typeface="Cambria Math" panose="02040503050406030204" pitchFamily="18" charset="0"/>
                            </a:rPr>
                            <m:t>=</m:t>
                          </m:r>
                          <m:sSub>
                            <m:sSubPr>
                              <m:ctrlPr>
                                <a:rPr lang="en-IN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IN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  <m:r>
                            <a:rPr lang="en-IN" i="1">
                              <a:latin typeface="Cambria Math" panose="02040503050406030204" pitchFamily="18" charset="0"/>
                            </a:rPr>
                            <m:t>| </m:t>
                          </m:r>
                          <m:r>
                            <a:rPr lang="en-IN" i="1"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en-IN" i="1">
                              <a:latin typeface="Cambria Math" panose="02040503050406030204" pitchFamily="18" charset="0"/>
                            </a:rPr>
                            <m:t>=</m:t>
                          </m:r>
                          <m:sSub>
                            <m:sSubPr>
                              <m:ctrlPr>
                                <a:rPr lang="en-IN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IN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  <m:r>
                        <a:rPr lang="en-IN" i="1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IN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en-IN" i="1">
                              <a:latin typeface="Cambria Math" panose="02040503050406030204" pitchFamily="18" charset="0"/>
                            </a:rPr>
                            <m:t>=</m:t>
                          </m:r>
                          <m:sSub>
                            <m:sSubPr>
                              <m:ctrlPr>
                                <a:rPr lang="en-IN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IN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C01EEE54-C0E5-4E35-8E61-B1825B5F931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5000" y="2590801"/>
                <a:ext cx="5840896" cy="411395"/>
              </a:xfrm>
              <a:prstGeom prst="rect">
                <a:avLst/>
              </a:prstGeom>
              <a:blipFill>
                <a:blip r:embed="rId2"/>
                <a:stretch>
                  <a:fillRect b="-7463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D258A5FC-D4DD-488C-89E2-378D932D3E91}"/>
                  </a:ext>
                </a:extLst>
              </p:cNvPr>
              <p:cNvSpPr/>
              <p:nvPr/>
            </p:nvSpPr>
            <p:spPr>
              <a:xfrm>
                <a:off x="2362201" y="1788894"/>
                <a:ext cx="3630481" cy="79585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i="1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IN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en-IN" i="1">
                              <a:latin typeface="Cambria Math" panose="02040503050406030204" pitchFamily="18" charset="0"/>
                            </a:rPr>
                            <m:t>=</m:t>
                          </m:r>
                          <m:sSub>
                            <m:sSubPr>
                              <m:ctrlPr>
                                <a:rPr lang="en-IN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IN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  <m:r>
                        <a:rPr lang="en-IN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IN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  <m:sup/>
                        <m:e>
                          <m:r>
                            <a:rPr lang="en-IN" i="1"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IN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en-IN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en-IN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IN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IN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IN" i="1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  <m:r>
                                <a:rPr lang="en-IN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en-IN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IN" i="1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</m:e>
                          </m:d>
                        </m:e>
                      </m:nary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D258A5FC-D4DD-488C-89E2-378D932D3E9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62201" y="1788894"/>
                <a:ext cx="3630481" cy="79585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6C50DB7C-74A3-41EF-93B2-E9FEF5E3418D}"/>
              </a:ext>
            </a:extLst>
          </p:cNvPr>
          <p:cNvSpPr txBox="1"/>
          <p:nvPr/>
        </p:nvSpPr>
        <p:spPr>
          <a:xfrm>
            <a:off x="5992681" y="1948934"/>
            <a:ext cx="24801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>
                <a:solidFill>
                  <a:srgbClr val="C00000"/>
                </a:solidFill>
              </a:rPr>
              <a:t>Sum rule of probability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C5EEFBC6-160F-4247-AA77-97E6F58987B1}"/>
                  </a:ext>
                </a:extLst>
              </p:cNvPr>
              <p:cNvSpPr txBox="1"/>
              <p:nvPr/>
            </p:nvSpPr>
            <p:spPr>
              <a:xfrm>
                <a:off x="2590800" y="3657600"/>
                <a:ext cx="6934200" cy="14773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IN" b="1" dirty="0"/>
                  <a:t>Simplified Notation</a:t>
                </a:r>
              </a:p>
              <a:p>
                <a:endParaRPr lang="en-IN" b="1" dirty="0"/>
              </a:p>
              <a:p>
                <a:r>
                  <a:rPr lang="en-IN" b="1" dirty="0">
                    <a:solidFill>
                      <a:srgbClr val="C00000"/>
                    </a:solidFill>
                  </a:rPr>
                  <a:t>Sum Rule   </a:t>
                </a:r>
                <a14:m>
                  <m:oMath xmlns:m="http://schemas.openxmlformats.org/officeDocument/2006/math">
                    <m:r>
                      <a:rPr lang="en-IN" b="1" i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               </m:t>
                    </m:r>
                    <m:r>
                      <a:rPr lang="en-IN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I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IN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en-IN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sub>
                      <m:sup/>
                      <m:e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</m:oMath>
                </a14:m>
                <a:endParaRPr lang="en-IN" dirty="0"/>
              </a:p>
              <a:p>
                <a:endParaRPr lang="en-IN" dirty="0"/>
              </a:p>
              <a:p>
                <a:r>
                  <a:rPr lang="en-IN" b="1" dirty="0">
                    <a:solidFill>
                      <a:srgbClr val="C00000"/>
                    </a:solidFill>
                  </a:rPr>
                  <a:t>Product Rule</a:t>
                </a:r>
                <a:r>
                  <a:rPr lang="en-IN" dirty="0">
                    <a:solidFill>
                      <a:srgbClr val="C00000"/>
                    </a:solidFill>
                  </a:rPr>
                  <a:t>         </a:t>
                </a:r>
                <a14:m>
                  <m:oMath xmlns:m="http://schemas.openxmlformats.org/officeDocument/2006/math">
                    <m:r>
                      <a:rPr lang="en-IN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I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d>
                    <m:r>
                      <a:rPr lang="en-IN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IN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I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e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IN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IN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IN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IN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IN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C5EEFBC6-160F-4247-AA77-97E6F58987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90800" y="3657600"/>
                <a:ext cx="6934200" cy="1477328"/>
              </a:xfrm>
              <a:prstGeom prst="rect">
                <a:avLst/>
              </a:prstGeom>
              <a:blipFill>
                <a:blip r:embed="rId4"/>
                <a:stretch>
                  <a:fillRect l="-703" t="-2066" b="-9091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ectangle 15">
            <a:extLst>
              <a:ext uri="{FF2B5EF4-FFF2-40B4-BE49-F238E27FC236}">
                <a16:creationId xmlns:a16="http://schemas.microsoft.com/office/drawing/2014/main" id="{8B8DA2CE-40DB-44A8-BFA0-BA21991382E2}"/>
              </a:ext>
            </a:extLst>
          </p:cNvPr>
          <p:cNvSpPr/>
          <p:nvPr/>
        </p:nvSpPr>
        <p:spPr>
          <a:xfrm>
            <a:off x="2590800" y="4114800"/>
            <a:ext cx="4572000" cy="12192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30338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AABFB6-7395-4BA5-9421-CE301FDE5E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Bayes’ Theorem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E425FEAD-53D9-4B9C-BA37-0B22D35B94B0}"/>
                  </a:ext>
                </a:extLst>
              </p:cNvPr>
              <p:cNvSpPr/>
              <p:nvPr/>
            </p:nvSpPr>
            <p:spPr>
              <a:xfrm>
                <a:off x="1981200" y="1232973"/>
                <a:ext cx="4800600" cy="334027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IN" b="1" dirty="0">
                    <a:solidFill>
                      <a:srgbClr val="C00000"/>
                    </a:solidFill>
                  </a:rPr>
                  <a:t>Product Rule</a:t>
                </a:r>
                <a:r>
                  <a:rPr lang="en-IN" dirty="0">
                    <a:solidFill>
                      <a:srgbClr val="C00000"/>
                    </a:solidFill>
                  </a:rPr>
                  <a:t>  </a:t>
                </a:r>
                <a14:m>
                  <m:oMath xmlns:m="http://schemas.openxmlformats.org/officeDocument/2006/math">
                    <m:r>
                      <a:rPr lang="en-IN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I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IN" i="1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IN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IN" i="1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d>
                    <m:r>
                      <a:rPr lang="en-IN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IN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I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IN" i="1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e>
                        <m:r>
                          <a:rPr lang="en-IN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IN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I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IN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</m:oMath>
                </a14:m>
                <a:endParaRPr lang="en-IN" dirty="0"/>
              </a:p>
              <a:p>
                <a:endParaRPr lang="en-IN" dirty="0"/>
              </a:p>
              <a:p>
                <a:r>
                  <a:rPr lang="en-IN" dirty="0"/>
                  <a:t>Similarly, </a:t>
                </a:r>
                <a14:m>
                  <m:oMath xmlns:m="http://schemas.openxmlformats.org/officeDocument/2006/math">
                    <m:r>
                      <a:rPr lang="en-IN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IN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I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  <m:r>
                          <a:rPr lang="en-IN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IN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IN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I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e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d>
                    <m:r>
                      <a:rPr lang="en-IN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I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d>
                  </m:oMath>
                </a14:m>
                <a:endParaRPr lang="en-IN" dirty="0"/>
              </a:p>
              <a:p>
                <a:endParaRPr lang="en-IN" dirty="0"/>
              </a:p>
              <a:p>
                <a:r>
                  <a:rPr lang="en-IN" dirty="0"/>
                  <a:t>Since </a:t>
                </a:r>
                <a14:m>
                  <m:oMath xmlns:m="http://schemas.openxmlformats.org/officeDocument/2006/math">
                    <m:r>
                      <a:rPr lang="en-IN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I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d>
                    <m:r>
                      <a:rPr lang="en-IN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IN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I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IN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IN" dirty="0"/>
                  <a:t> we obtain that</a:t>
                </a:r>
              </a:p>
              <a:p>
                <a:endParaRPr lang="en-IN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IN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e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en-IN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IN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en-IN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IN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e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</m:d>
                      <m:r>
                        <a:rPr lang="en-IN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IN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IN" b="0" i="1" smtClean="0"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en-IN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IN" dirty="0"/>
              </a:p>
              <a:p>
                <a:endParaRPr lang="en-IN" dirty="0"/>
              </a:p>
              <a:p>
                <a:r>
                  <a:rPr lang="en-IN" dirty="0"/>
                  <a:t>So,    </a:t>
                </a:r>
                <a14:m>
                  <m:oMath xmlns:m="http://schemas.openxmlformats.org/officeDocument/2006/math">
                    <m:r>
                      <a:rPr lang="en-IN" i="1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I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IN" i="1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e>
                        <m:r>
                          <a:rPr lang="en-IN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IN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IN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i="1">
                            <a:latin typeface="Cambria Math" panose="02040503050406030204" pitchFamily="18" charset="0"/>
                          </a:rPr>
                          <m:t>𝑝</m:t>
                        </m:r>
                        <m:d>
                          <m:dPr>
                            <m:ctrlPr>
                              <a:rPr lang="en-IN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IN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e>
                            <m:r>
                              <a:rPr lang="en-IN" i="1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</m:d>
                        <m:r>
                          <a:rPr lang="en-IN" i="1">
                            <a:latin typeface="Cambria Math" panose="02040503050406030204" pitchFamily="18" charset="0"/>
                          </a:rPr>
                          <m:t>𝑝</m:t>
                        </m:r>
                        <m:d>
                          <m:dPr>
                            <m:ctrlPr>
                              <a:rPr lang="en-IN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IN" i="1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</m:d>
                      </m:num>
                      <m:den>
                        <m:r>
                          <a:rPr lang="en-IN" i="1">
                            <a:latin typeface="Cambria Math" panose="02040503050406030204" pitchFamily="18" charset="0"/>
                          </a:rPr>
                          <m:t>𝑝</m:t>
                        </m:r>
                        <m:d>
                          <m:dPr>
                            <m:ctrlPr>
                              <a:rPr lang="en-IN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IN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d>
                      </m:den>
                    </m:f>
                  </m:oMath>
                </a14:m>
                <a:endParaRPr lang="en-IN" dirty="0"/>
              </a:p>
              <a:p>
                <a:endParaRPr lang="en-IN" b="0" dirty="0"/>
              </a:p>
              <a:p>
                <a:endParaRPr lang="en-IN" dirty="0"/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E425FEAD-53D9-4B9C-BA37-0B22D35B94B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81200" y="1232973"/>
                <a:ext cx="4800600" cy="3340273"/>
              </a:xfrm>
              <a:prstGeom prst="rect">
                <a:avLst/>
              </a:prstGeom>
              <a:blipFill>
                <a:blip r:embed="rId2"/>
                <a:stretch>
                  <a:fillRect l="-1015" t="-912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3A14D3E-5691-45FF-8882-045039356898}"/>
                  </a:ext>
                </a:extLst>
              </p:cNvPr>
              <p:cNvSpPr txBox="1"/>
              <p:nvPr/>
            </p:nvSpPr>
            <p:spPr>
              <a:xfrm>
                <a:off x="3352800" y="4495801"/>
                <a:ext cx="6172200" cy="12205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IN" b="1" dirty="0">
                    <a:solidFill>
                      <a:srgbClr val="C00000"/>
                    </a:solidFill>
                  </a:rPr>
                  <a:t>Bayes’ Theorem</a:t>
                </a:r>
              </a:p>
              <a:p>
                <a:endParaRPr lang="en-IN" b="1" dirty="0">
                  <a:solidFill>
                    <a:srgbClr val="C0000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IN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e>
                          <m:r>
                            <a:rPr lang="en-IN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en-IN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d>
                            <m:dPr>
                              <m:ctrlPr>
                                <a:rPr lang="en-IN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e>
                              <m:r>
                                <a:rPr lang="en-IN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e>
                          </m:d>
                          <m:r>
                            <a:rPr lang="en-IN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d>
                            <m:dPr>
                              <m:ctrlPr>
                                <a:rPr lang="en-IN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e>
                          </m:d>
                        </m:num>
                        <m:den>
                          <m:r>
                            <a:rPr lang="en-IN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d>
                            <m:dPr>
                              <m:ctrlPr>
                                <a:rPr lang="en-IN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IN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3A14D3E-5691-45FF-8882-0450393568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2800" y="4495801"/>
                <a:ext cx="6172200" cy="1220591"/>
              </a:xfrm>
              <a:prstGeom prst="rect">
                <a:avLst/>
              </a:prstGeom>
              <a:blipFill>
                <a:blip r:embed="rId3"/>
                <a:stretch>
                  <a:fillRect l="-790" t="-3000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 8">
            <a:extLst>
              <a:ext uri="{FF2B5EF4-FFF2-40B4-BE49-F238E27FC236}">
                <a16:creationId xmlns:a16="http://schemas.microsoft.com/office/drawing/2014/main" id="{F35BF723-41A7-48AD-BDF7-55D0A9E77C3A}"/>
              </a:ext>
            </a:extLst>
          </p:cNvPr>
          <p:cNvSpPr/>
          <p:nvPr/>
        </p:nvSpPr>
        <p:spPr>
          <a:xfrm>
            <a:off x="3352800" y="4343400"/>
            <a:ext cx="4572000" cy="16002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5582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theme/theme1.xml><?xml version="1.0" encoding="utf-8"?>
<a:theme xmlns:a="http://schemas.openxmlformats.org/drawingml/2006/main" name="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Edge</Template>
  <TotalTime>7896</TotalTime>
  <Words>489</Words>
  <Application>Microsoft Office PowerPoint</Application>
  <PresentationFormat>Widescreen</PresentationFormat>
  <Paragraphs>150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Cambria Math</vt:lpstr>
      <vt:lpstr>Garamond</vt:lpstr>
      <vt:lpstr>Wingdings</vt:lpstr>
      <vt:lpstr>Edge</vt:lpstr>
      <vt:lpstr>Applications of Artificial Intelligence</vt:lpstr>
      <vt:lpstr>Topics in this video</vt:lpstr>
      <vt:lpstr>A simple orienting example</vt:lpstr>
      <vt:lpstr>A simple orienting example</vt:lpstr>
      <vt:lpstr>A simple orienting example</vt:lpstr>
      <vt:lpstr>Joint Probability (Discrete)</vt:lpstr>
      <vt:lpstr>Sum Rule</vt:lpstr>
      <vt:lpstr>Conditional Probability</vt:lpstr>
      <vt:lpstr>Product Rule</vt:lpstr>
      <vt:lpstr>Rules of Probability  (Simplified notation)</vt:lpstr>
      <vt:lpstr>Bayes’ Theorem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AML 715 Viscous Fluid Flow</dc:title>
  <dc:creator>Balaji1</dc:creator>
  <cp:lastModifiedBy>Himanshu Sharma</cp:lastModifiedBy>
  <cp:revision>1460</cp:revision>
  <dcterms:created xsi:type="dcterms:W3CDTF">2008-07-27T09:10:55Z</dcterms:created>
  <dcterms:modified xsi:type="dcterms:W3CDTF">2025-09-09T07:58:55Z</dcterms:modified>
</cp:coreProperties>
</file>