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67" r:id="rId4"/>
    <p:sldId id="275" r:id="rId5"/>
    <p:sldId id="268" r:id="rId6"/>
    <p:sldId id="276" r:id="rId7"/>
    <p:sldId id="277" r:id="rId8"/>
    <p:sldId id="278" r:id="rId9"/>
    <p:sldId id="269" r:id="rId10"/>
    <p:sldId id="279" r:id="rId11"/>
    <p:sldId id="280" r:id="rId12"/>
    <p:sldId id="270" r:id="rId13"/>
    <p:sldId id="271" r:id="rId14"/>
    <p:sldId id="272" r:id="rId15"/>
    <p:sldId id="273" r:id="rId16"/>
    <p:sldId id="260" r:id="rId17"/>
    <p:sldId id="266" r:id="rId18"/>
    <p:sldId id="261" r:id="rId19"/>
    <p:sldId id="262" r:id="rId20"/>
    <p:sldId id="274" r:id="rId21"/>
    <p:sldId id="263" r:id="rId22"/>
    <p:sldId id="26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manshu Sharma" userId="6a2c455a-7cd3-475c-b775-bcca3c24f5b2" providerId="ADAL" clId="{508E68F3-3D76-4250-9052-AFF89842846D}"/>
    <pc:docChg chg="modSld">
      <pc:chgData name="Himanshu Sharma" userId="6a2c455a-7cd3-475c-b775-bcca3c24f5b2" providerId="ADAL" clId="{508E68F3-3D76-4250-9052-AFF89842846D}" dt="2025-09-07T12:27:52.121" v="15" actId="1035"/>
      <pc:docMkLst>
        <pc:docMk/>
      </pc:docMkLst>
      <pc:sldChg chg="modSp mod">
        <pc:chgData name="Himanshu Sharma" userId="6a2c455a-7cd3-475c-b775-bcca3c24f5b2" providerId="ADAL" clId="{508E68F3-3D76-4250-9052-AFF89842846D}" dt="2025-09-07T12:24:49.858" v="0" actId="20577"/>
        <pc:sldMkLst>
          <pc:docMk/>
          <pc:sldMk cId="3839263016" sldId="260"/>
        </pc:sldMkLst>
        <pc:spChg chg="mod">
          <ac:chgData name="Himanshu Sharma" userId="6a2c455a-7cd3-475c-b775-bcca3c24f5b2" providerId="ADAL" clId="{508E68F3-3D76-4250-9052-AFF89842846D}" dt="2025-09-07T12:24:49.858" v="0" actId="20577"/>
          <ac:spMkLst>
            <pc:docMk/>
            <pc:sldMk cId="3839263016" sldId="260"/>
            <ac:spMk id="3" creationId="{B0E776E6-9415-3E68-06BB-22E1E5235C75}"/>
          </ac:spMkLst>
        </pc:spChg>
      </pc:sldChg>
      <pc:sldChg chg="modSp mod">
        <pc:chgData name="Himanshu Sharma" userId="6a2c455a-7cd3-475c-b775-bcca3c24f5b2" providerId="ADAL" clId="{508E68F3-3D76-4250-9052-AFF89842846D}" dt="2025-09-07T12:27:27.813" v="1" actId="123"/>
        <pc:sldMkLst>
          <pc:docMk/>
          <pc:sldMk cId="992489731" sldId="263"/>
        </pc:sldMkLst>
        <pc:spChg chg="mod">
          <ac:chgData name="Himanshu Sharma" userId="6a2c455a-7cd3-475c-b775-bcca3c24f5b2" providerId="ADAL" clId="{508E68F3-3D76-4250-9052-AFF89842846D}" dt="2025-09-07T12:27:27.813" v="1" actId="123"/>
          <ac:spMkLst>
            <pc:docMk/>
            <pc:sldMk cId="992489731" sldId="263"/>
            <ac:spMk id="3" creationId="{3C08A4C5-D65D-9878-9087-8E2A09B1B4E5}"/>
          </ac:spMkLst>
        </pc:spChg>
      </pc:sldChg>
      <pc:sldChg chg="modSp mod">
        <pc:chgData name="Himanshu Sharma" userId="6a2c455a-7cd3-475c-b775-bcca3c24f5b2" providerId="ADAL" clId="{508E68F3-3D76-4250-9052-AFF89842846D}" dt="2025-09-07T12:27:52.121" v="15" actId="1035"/>
        <pc:sldMkLst>
          <pc:docMk/>
          <pc:sldMk cId="2719988812" sldId="264"/>
        </pc:sldMkLst>
        <pc:spChg chg="mod">
          <ac:chgData name="Himanshu Sharma" userId="6a2c455a-7cd3-475c-b775-bcca3c24f5b2" providerId="ADAL" clId="{508E68F3-3D76-4250-9052-AFF89842846D}" dt="2025-09-07T12:27:52.121" v="15" actId="1035"/>
          <ac:spMkLst>
            <pc:docMk/>
            <pc:sldMk cId="2719988812" sldId="264"/>
            <ac:spMk id="3" creationId="{149C6828-334F-076B-697A-1ECA0154859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D86CF-BB13-4367-905A-578444C9BF4D}" type="datetimeFigureOut">
              <a:rPr lang="en-IN" smtClean="0"/>
              <a:t>07-09-2025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1E0E90-FA71-48A8-8B2D-E9BB55FAFC80}" type="slidenum">
              <a:rPr lang="en-IN" smtClean="0"/>
              <a:t>‹#›</a:t>
            </a:fld>
            <a:endParaRPr lang="en-IN"/>
          </a:p>
        </p:txBody>
      </p:sp>
    </p:spTree>
    <p:extLst>
      <p:ext uri="{BB962C8B-B14F-4D97-AF65-F5344CB8AC3E}">
        <p14:creationId xmlns:p14="http://schemas.microsoft.com/office/powerpoint/2010/main" val="1529582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31E0E90-FA71-48A8-8B2D-E9BB55FAFC80}" type="slidenum">
              <a:rPr lang="en-IN" smtClean="0"/>
              <a:t>3</a:t>
            </a:fld>
            <a:endParaRPr lang="en-IN"/>
          </a:p>
        </p:txBody>
      </p:sp>
    </p:spTree>
    <p:extLst>
      <p:ext uri="{BB962C8B-B14F-4D97-AF65-F5344CB8AC3E}">
        <p14:creationId xmlns:p14="http://schemas.microsoft.com/office/powerpoint/2010/main" val="373114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31E0E90-FA71-48A8-8B2D-E9BB55FAFC80}" type="slidenum">
              <a:rPr lang="en-IN" smtClean="0"/>
              <a:t>19</a:t>
            </a:fld>
            <a:endParaRPr lang="en-IN"/>
          </a:p>
        </p:txBody>
      </p:sp>
    </p:spTree>
    <p:extLst>
      <p:ext uri="{BB962C8B-B14F-4D97-AF65-F5344CB8AC3E}">
        <p14:creationId xmlns:p14="http://schemas.microsoft.com/office/powerpoint/2010/main" val="278258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67C28-D525-8762-0E81-34D998B2A6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5E94B25-A020-FAAD-0C87-926D6D650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567B2B9-4522-DF69-6878-757F19218854}"/>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5" name="Footer Placeholder 4">
            <a:extLst>
              <a:ext uri="{FF2B5EF4-FFF2-40B4-BE49-F238E27FC236}">
                <a16:creationId xmlns:a16="http://schemas.microsoft.com/office/drawing/2014/main" id="{05D93738-3FCE-94D0-E224-2BB35FB351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EC51E24-54C8-8716-F033-2AAF58762EBD}"/>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493107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624FD-BA13-3EF3-D93D-268BA605F65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52CD0AD-8069-21EE-8528-DD773E2B49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1239D3-50AE-B3ED-BF11-9FBAFC162925}"/>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5" name="Footer Placeholder 4">
            <a:extLst>
              <a:ext uri="{FF2B5EF4-FFF2-40B4-BE49-F238E27FC236}">
                <a16:creationId xmlns:a16="http://schemas.microsoft.com/office/drawing/2014/main" id="{7A15CBE7-C483-5C8B-CF59-E9238364EA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1916AA3-01B2-C356-1F63-5B4D7213D9F0}"/>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2115451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859CF-2CCC-D4BA-0AC2-EC5FBCE36D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8A2151B-DA1D-5B8C-8191-46478C599CA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A6930A-BC8D-C960-8A48-B6C831A50CB0}"/>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5" name="Footer Placeholder 4">
            <a:extLst>
              <a:ext uri="{FF2B5EF4-FFF2-40B4-BE49-F238E27FC236}">
                <a16:creationId xmlns:a16="http://schemas.microsoft.com/office/drawing/2014/main" id="{AE4D7310-5919-FD59-16A6-DCE6F3DF343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14934A-64FE-E98A-C9FE-0AA39320968E}"/>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972096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56C46-8CF1-13AD-BD2E-8929E744242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8CC1A14-F772-5856-5471-C73B88FD3D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B71D91B-7DE9-825E-D25A-4EA0C95D31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E7ABE73-EE48-FC75-22FA-0A138B08C819}"/>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6" name="Footer Placeholder 5">
            <a:extLst>
              <a:ext uri="{FF2B5EF4-FFF2-40B4-BE49-F238E27FC236}">
                <a16:creationId xmlns:a16="http://schemas.microsoft.com/office/drawing/2014/main" id="{111E8A10-6F2D-9EF5-3655-07EA6090E31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15DBB7-4B70-4F10-25B3-0A1ADBACB5DC}"/>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613887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A6BF-2C46-D1BB-4885-A4C97A28A48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08B24A-D44F-C3DE-929B-EDFADEFEB8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64C53A-2A97-6511-A437-BCA10A4C1A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FE5AD08-DD8B-79BF-FB1B-190357E61B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2A646B-4456-82E2-1B91-92EC1A76AD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091D207-FF39-1AC2-5B12-47914353AA4A}"/>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8" name="Footer Placeholder 7">
            <a:extLst>
              <a:ext uri="{FF2B5EF4-FFF2-40B4-BE49-F238E27FC236}">
                <a16:creationId xmlns:a16="http://schemas.microsoft.com/office/drawing/2014/main" id="{8401BF95-45BC-556B-16F4-A9505A44609D}"/>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A9D1CB4-D050-68BD-61C4-F069EB11C3F9}"/>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1715824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82C8C-2D40-7EF5-726F-4C9E0023ACB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2C2854D-0BF4-475F-B5E6-7C831EDCF1DC}"/>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4" name="Footer Placeholder 3">
            <a:extLst>
              <a:ext uri="{FF2B5EF4-FFF2-40B4-BE49-F238E27FC236}">
                <a16:creationId xmlns:a16="http://schemas.microsoft.com/office/drawing/2014/main" id="{B7EBA01F-8F42-95E1-3816-B01EEB94A0C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A4086C7-344F-1C7C-B330-51EFC734225F}"/>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28558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D0BE5F-1238-F5B6-2C78-15F496B2A5F5}"/>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3" name="Footer Placeholder 2">
            <a:extLst>
              <a:ext uri="{FF2B5EF4-FFF2-40B4-BE49-F238E27FC236}">
                <a16:creationId xmlns:a16="http://schemas.microsoft.com/office/drawing/2014/main" id="{8EBE913D-2624-BB51-DC44-DE2FFC135B7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E2FB168-7D62-520B-5000-50588F8B3C61}"/>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2447919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F4D33-D186-2285-0136-7049404D23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AAE45D3-CA63-579A-31AE-361B1F7C16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BB49073-6BA5-F03D-040A-8EA72AFCC5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D77A0B-1778-C808-05D1-FC23A1C6C497}"/>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6" name="Footer Placeholder 5">
            <a:extLst>
              <a:ext uri="{FF2B5EF4-FFF2-40B4-BE49-F238E27FC236}">
                <a16:creationId xmlns:a16="http://schemas.microsoft.com/office/drawing/2014/main" id="{BC7BDCE1-C522-5EFA-504E-7D57E17755C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56FD942-A464-ACA5-4BDE-F01D40EE2208}"/>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3387320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82AB-CFC7-70AD-F69E-2448BCE1D5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4541C3-EAF6-1E8D-BCD3-4F174EC791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C2ECD85-9A13-81E7-AFE6-335218842D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8F56C7-4DFA-87C4-3CCB-89F0E7E830D6}"/>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6" name="Footer Placeholder 5">
            <a:extLst>
              <a:ext uri="{FF2B5EF4-FFF2-40B4-BE49-F238E27FC236}">
                <a16:creationId xmlns:a16="http://schemas.microsoft.com/office/drawing/2014/main" id="{3F610E36-EAA6-0C78-CCD2-E976ABC56C7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432046D-039A-D6ED-3210-BC5D27B911FB}"/>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382760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90CE1-EBA0-1F22-055F-9C401FD4AB9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4093066-1AA9-99BB-F4A5-8D84E3722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AC8FA14-56CE-E599-A87C-821AFF769CF7}"/>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5" name="Footer Placeholder 4">
            <a:extLst>
              <a:ext uri="{FF2B5EF4-FFF2-40B4-BE49-F238E27FC236}">
                <a16:creationId xmlns:a16="http://schemas.microsoft.com/office/drawing/2014/main" id="{7C676006-5CBF-F1D0-3896-F38E50371F5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7A20B1-4BF2-505D-7F65-F90EFF15A7FD}"/>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232941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B847CA-53AD-CB94-7F8F-013E7D98D3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AC4F2DE-FC10-1627-2372-6065506DA4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CA09D3D-97EE-856C-4DAF-779297561671}"/>
              </a:ext>
            </a:extLst>
          </p:cNvPr>
          <p:cNvSpPr>
            <a:spLocks noGrp="1"/>
          </p:cNvSpPr>
          <p:nvPr>
            <p:ph type="dt" sz="half" idx="10"/>
          </p:nvPr>
        </p:nvSpPr>
        <p:spPr/>
        <p:txBody>
          <a:bodyPr/>
          <a:lstStyle/>
          <a:p>
            <a:fld id="{83E00841-7C75-475C-996C-B1CD7649B4F0}" type="datetimeFigureOut">
              <a:rPr lang="en-IN" smtClean="0"/>
              <a:t>07-09-2025</a:t>
            </a:fld>
            <a:endParaRPr lang="en-IN"/>
          </a:p>
        </p:txBody>
      </p:sp>
      <p:sp>
        <p:nvSpPr>
          <p:cNvPr id="5" name="Footer Placeholder 4">
            <a:extLst>
              <a:ext uri="{FF2B5EF4-FFF2-40B4-BE49-F238E27FC236}">
                <a16:creationId xmlns:a16="http://schemas.microsoft.com/office/drawing/2014/main" id="{0E85F616-9DFD-E952-88D0-7B0A9E3921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23F1D3F-DB3C-0A9E-387C-6BD3F8E9E05C}"/>
              </a:ext>
            </a:extLst>
          </p:cNvPr>
          <p:cNvSpPr>
            <a:spLocks noGrp="1"/>
          </p:cNvSpPr>
          <p:nvPr>
            <p:ph type="sldNum" sz="quarter" idx="12"/>
          </p:nvPr>
        </p:nvSpPr>
        <p:spPr/>
        <p:txBody>
          <a:bodyPr/>
          <a:lstStyle/>
          <a:p>
            <a:fld id="{C4756D1B-A223-4D2B-9D66-C2A3E0A491F6}" type="slidenum">
              <a:rPr lang="en-IN" smtClean="0"/>
              <a:t>‹#›</a:t>
            </a:fld>
            <a:endParaRPr lang="en-IN"/>
          </a:p>
        </p:txBody>
      </p:sp>
    </p:spTree>
    <p:extLst>
      <p:ext uri="{BB962C8B-B14F-4D97-AF65-F5344CB8AC3E}">
        <p14:creationId xmlns:p14="http://schemas.microsoft.com/office/powerpoint/2010/main" val="1880380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1B7BCA-43C1-4953-4490-65F045FB49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4E5491C-E495-19D5-B3F7-38099D69E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1204537-AAA1-6E44-49F3-A71CB6B13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E00841-7C75-475C-996C-B1CD7649B4F0}" type="datetimeFigureOut">
              <a:rPr lang="en-IN" smtClean="0"/>
              <a:t>07-09-2025</a:t>
            </a:fld>
            <a:endParaRPr lang="en-IN"/>
          </a:p>
        </p:txBody>
      </p:sp>
      <p:sp>
        <p:nvSpPr>
          <p:cNvPr id="5" name="Footer Placeholder 4">
            <a:extLst>
              <a:ext uri="{FF2B5EF4-FFF2-40B4-BE49-F238E27FC236}">
                <a16:creationId xmlns:a16="http://schemas.microsoft.com/office/drawing/2014/main" id="{EAA76B03-DEAA-81CE-54C5-3509C8D50D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9B68559B-C997-2DA8-625A-1359E9BA5C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756D1B-A223-4D2B-9D66-C2A3E0A491F6}" type="slidenum">
              <a:rPr lang="en-IN" smtClean="0"/>
              <a:t>‹#›</a:t>
            </a:fld>
            <a:endParaRPr lang="en-IN"/>
          </a:p>
        </p:txBody>
      </p:sp>
    </p:spTree>
    <p:extLst>
      <p:ext uri="{BB962C8B-B14F-4D97-AF65-F5344CB8AC3E}">
        <p14:creationId xmlns:p14="http://schemas.microsoft.com/office/powerpoint/2010/main" val="2796004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91225-B310-3B25-DCDB-F6D219F65820}"/>
              </a:ext>
            </a:extLst>
          </p:cNvPr>
          <p:cNvSpPr>
            <a:spLocks noGrp="1"/>
          </p:cNvSpPr>
          <p:nvPr>
            <p:ph type="ctrTitle"/>
          </p:nvPr>
        </p:nvSpPr>
        <p:spPr>
          <a:xfrm>
            <a:off x="1524000" y="665163"/>
            <a:ext cx="9144000" cy="1620837"/>
          </a:xfrm>
        </p:spPr>
        <p:txBody>
          <a:bodyPr/>
          <a:lstStyle/>
          <a:p>
            <a:r>
              <a:rPr lang="en-IN" dirty="0"/>
              <a:t>Module-2</a:t>
            </a:r>
          </a:p>
        </p:txBody>
      </p:sp>
      <p:sp>
        <p:nvSpPr>
          <p:cNvPr id="3" name="Subtitle 2">
            <a:extLst>
              <a:ext uri="{FF2B5EF4-FFF2-40B4-BE49-F238E27FC236}">
                <a16:creationId xmlns:a16="http://schemas.microsoft.com/office/drawing/2014/main" id="{8ED4494E-752E-F103-C8A2-C83B5299C370}"/>
              </a:ext>
            </a:extLst>
          </p:cNvPr>
          <p:cNvSpPr>
            <a:spLocks noGrp="1"/>
          </p:cNvSpPr>
          <p:nvPr>
            <p:ph type="subTitle" idx="1"/>
          </p:nvPr>
        </p:nvSpPr>
        <p:spPr>
          <a:xfrm>
            <a:off x="1524000" y="3135086"/>
            <a:ext cx="9144000" cy="1894114"/>
          </a:xfrm>
        </p:spPr>
        <p:txBody>
          <a:bodyPr>
            <a:normAutofit/>
          </a:bodyPr>
          <a:lstStyle/>
          <a:p>
            <a:r>
              <a:rPr lang="en-US" sz="4000" dirty="0">
                <a:latin typeface="Times New Roman" panose="02020603050405020304" pitchFamily="18" charset="0"/>
                <a:cs typeface="Times New Roman" panose="02020603050405020304" pitchFamily="18" charset="0"/>
              </a:rPr>
              <a:t>Reasoning with uncertainty</a:t>
            </a:r>
            <a:endParaRPr lang="en-IN"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672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7077B-8922-9F45-3B07-5DD15A420358}"/>
              </a:ext>
            </a:extLst>
          </p:cNvPr>
          <p:cNvSpPr>
            <a:spLocks noGrp="1"/>
          </p:cNvSpPr>
          <p:nvPr>
            <p:ph type="title"/>
          </p:nvPr>
        </p:nvSpPr>
        <p:spPr/>
        <p:txBody>
          <a:bodyPr/>
          <a:lstStyle/>
          <a:p>
            <a:r>
              <a:rPr lang="en-US" dirty="0"/>
              <a:t>Introduction to Reasoning with Uncertainty</a:t>
            </a:r>
            <a:endParaRPr lang="en-IN" dirty="0"/>
          </a:p>
        </p:txBody>
      </p:sp>
      <p:sp>
        <p:nvSpPr>
          <p:cNvPr id="3" name="Content Placeholder 2">
            <a:extLst>
              <a:ext uri="{FF2B5EF4-FFF2-40B4-BE49-F238E27FC236}">
                <a16:creationId xmlns:a16="http://schemas.microsoft.com/office/drawing/2014/main" id="{9C89BF78-BF46-045A-D990-0D7B18E85C3D}"/>
              </a:ext>
            </a:extLst>
          </p:cNvPr>
          <p:cNvSpPr>
            <a:spLocks noGrp="1"/>
          </p:cNvSpPr>
          <p:nvPr>
            <p:ph idx="1"/>
          </p:nvPr>
        </p:nvSpPr>
        <p:spPr/>
        <p:txBody>
          <a:bodyPr/>
          <a:lstStyle/>
          <a:p>
            <a:r>
              <a:rPr lang="en-US" b="1" dirty="0"/>
              <a:t>Q:</a:t>
            </a:r>
            <a:r>
              <a:rPr lang="en-US" dirty="0"/>
              <a:t> </a:t>
            </a:r>
            <a:r>
              <a:rPr lang="en-US" i="1" dirty="0"/>
              <a:t>Have you ever made a decision without having complete information?</a:t>
            </a:r>
          </a:p>
          <a:p>
            <a:endParaRPr lang="en-IN" dirty="0"/>
          </a:p>
          <a:p>
            <a:r>
              <a:rPr lang="en-US" dirty="0"/>
              <a:t>Choosing clothes without checking the weather forecast</a:t>
            </a:r>
          </a:p>
          <a:p>
            <a:r>
              <a:rPr lang="en-US" dirty="0"/>
              <a:t>Diagnosing an illness from symptoms</a:t>
            </a:r>
          </a:p>
          <a:p>
            <a:r>
              <a:rPr lang="en-IN" dirty="0"/>
              <a:t>Investing in stocks</a:t>
            </a:r>
          </a:p>
        </p:txBody>
      </p:sp>
      <p:pic>
        <p:nvPicPr>
          <p:cNvPr id="7" name="Picture 6">
            <a:extLst>
              <a:ext uri="{FF2B5EF4-FFF2-40B4-BE49-F238E27FC236}">
                <a16:creationId xmlns:a16="http://schemas.microsoft.com/office/drawing/2014/main" id="{C9B375F1-69A4-B67C-0631-F54BE8CEF3D7}"/>
              </a:ext>
            </a:extLst>
          </p:cNvPr>
          <p:cNvPicPr>
            <a:picLocks noChangeAspect="1"/>
          </p:cNvPicPr>
          <p:nvPr/>
        </p:nvPicPr>
        <p:blipFill>
          <a:blip r:embed="rId2"/>
          <a:stretch>
            <a:fillRect/>
          </a:stretch>
        </p:blipFill>
        <p:spPr>
          <a:xfrm>
            <a:off x="7772400" y="3668486"/>
            <a:ext cx="4419600" cy="3189514"/>
          </a:xfrm>
          <a:prstGeom prst="rect">
            <a:avLst/>
          </a:prstGeom>
        </p:spPr>
      </p:pic>
    </p:spTree>
    <p:extLst>
      <p:ext uri="{BB962C8B-B14F-4D97-AF65-F5344CB8AC3E}">
        <p14:creationId xmlns:p14="http://schemas.microsoft.com/office/powerpoint/2010/main" val="1898563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3F6AE-1AA5-24DF-0A41-DE12EB5A6FA0}"/>
              </a:ext>
            </a:extLst>
          </p:cNvPr>
          <p:cNvSpPr>
            <a:spLocks noGrp="1"/>
          </p:cNvSpPr>
          <p:nvPr>
            <p:ph type="title"/>
          </p:nvPr>
        </p:nvSpPr>
        <p:spPr/>
        <p:txBody>
          <a:bodyPr/>
          <a:lstStyle/>
          <a:p>
            <a:r>
              <a:rPr lang="en-IN" dirty="0"/>
              <a:t>What is Uncertainty?</a:t>
            </a:r>
          </a:p>
        </p:txBody>
      </p:sp>
      <p:sp>
        <p:nvSpPr>
          <p:cNvPr id="3" name="Content Placeholder 2">
            <a:extLst>
              <a:ext uri="{FF2B5EF4-FFF2-40B4-BE49-F238E27FC236}">
                <a16:creationId xmlns:a16="http://schemas.microsoft.com/office/drawing/2014/main" id="{385CB527-9038-9378-468E-FB313C3CBA3D}"/>
              </a:ext>
            </a:extLst>
          </p:cNvPr>
          <p:cNvSpPr>
            <a:spLocks noGrp="1"/>
          </p:cNvSpPr>
          <p:nvPr>
            <p:ph idx="1"/>
          </p:nvPr>
        </p:nvSpPr>
        <p:spPr/>
        <p:txBody>
          <a:bodyPr/>
          <a:lstStyle/>
          <a:p>
            <a:endParaRPr lang="en-US" dirty="0"/>
          </a:p>
          <a:p>
            <a:r>
              <a:rPr lang="en-US" dirty="0"/>
              <a:t>Uncertainty is a situation where you are not sure if a statement is true or not.</a:t>
            </a:r>
          </a:p>
          <a:p>
            <a:r>
              <a:rPr lang="en-US" dirty="0"/>
              <a:t>Traditional "if-then" rules (A→B) don't work when we're unsure about the initial statement (A).</a:t>
            </a:r>
          </a:p>
          <a:p>
            <a:r>
              <a:rPr lang="en-US" dirty="0"/>
              <a:t>We need uncertain reasoning or probabilistic reasoning to represent uncertain knowledge.</a:t>
            </a:r>
            <a:endParaRPr lang="en-IN" dirty="0"/>
          </a:p>
        </p:txBody>
      </p:sp>
    </p:spTree>
    <p:extLst>
      <p:ext uri="{BB962C8B-B14F-4D97-AF65-F5344CB8AC3E}">
        <p14:creationId xmlns:p14="http://schemas.microsoft.com/office/powerpoint/2010/main" val="1908603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B520-073D-35C7-6B7E-1005A46B1B20}"/>
              </a:ext>
            </a:extLst>
          </p:cNvPr>
          <p:cNvSpPr>
            <a:spLocks noGrp="1"/>
          </p:cNvSpPr>
          <p:nvPr>
            <p:ph type="title"/>
          </p:nvPr>
        </p:nvSpPr>
        <p:spPr/>
        <p:txBody>
          <a:bodyPr/>
          <a:lstStyle/>
          <a:p>
            <a:r>
              <a:rPr lang="en-IN" dirty="0"/>
              <a:t>Why Uncertainty Matters?</a:t>
            </a:r>
          </a:p>
        </p:txBody>
      </p:sp>
      <p:sp>
        <p:nvSpPr>
          <p:cNvPr id="3" name="Content Placeholder 2">
            <a:extLst>
              <a:ext uri="{FF2B5EF4-FFF2-40B4-BE49-F238E27FC236}">
                <a16:creationId xmlns:a16="http://schemas.microsoft.com/office/drawing/2014/main" id="{5BA07FA2-6D7E-1E21-AA53-8601227F64C4}"/>
              </a:ext>
            </a:extLst>
          </p:cNvPr>
          <p:cNvSpPr>
            <a:spLocks noGrp="1"/>
          </p:cNvSpPr>
          <p:nvPr>
            <p:ph idx="1"/>
          </p:nvPr>
        </p:nvSpPr>
        <p:spPr/>
        <p:txBody>
          <a:bodyPr/>
          <a:lstStyle/>
          <a:p>
            <a:r>
              <a:rPr lang="en-US" dirty="0"/>
              <a:t>In the real world, information is incomplete, noisy, and uncertain.</a:t>
            </a:r>
          </a:p>
          <a:p>
            <a:r>
              <a:rPr lang="en-US" dirty="0"/>
              <a:t>Real-world is unpredictable.</a:t>
            </a:r>
          </a:p>
          <a:p>
            <a:r>
              <a:rPr lang="en-US" dirty="0"/>
              <a:t>AI systems often deal with uncertain data (e.g., medical diagnosis, weather prediction, self-driving cars, fraud detection).</a:t>
            </a:r>
          </a:p>
          <a:p>
            <a:r>
              <a:rPr lang="en-US" dirty="0"/>
              <a:t>Traditional logic-based reasoning (True/False) is insufficient in such cases.</a:t>
            </a:r>
          </a:p>
          <a:p>
            <a:r>
              <a:rPr lang="en-US" dirty="0"/>
              <a:t>Deterministic rules fail in complex situations</a:t>
            </a:r>
          </a:p>
          <a:p>
            <a:r>
              <a:rPr lang="en-US" dirty="0"/>
              <a:t>Hence, we need probabilistic reasoning and other uncertainty-handling frameworks.</a:t>
            </a:r>
            <a:endParaRPr lang="en-IN" dirty="0"/>
          </a:p>
        </p:txBody>
      </p:sp>
    </p:spTree>
    <p:extLst>
      <p:ext uri="{BB962C8B-B14F-4D97-AF65-F5344CB8AC3E}">
        <p14:creationId xmlns:p14="http://schemas.microsoft.com/office/powerpoint/2010/main" val="2912306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15FEC-3C24-7755-85F4-DCA6A5B68B82}"/>
              </a:ext>
            </a:extLst>
          </p:cNvPr>
          <p:cNvSpPr>
            <a:spLocks noGrp="1"/>
          </p:cNvSpPr>
          <p:nvPr>
            <p:ph type="title"/>
          </p:nvPr>
        </p:nvSpPr>
        <p:spPr/>
        <p:txBody>
          <a:bodyPr/>
          <a:lstStyle/>
          <a:p>
            <a:r>
              <a:rPr lang="en-IN" dirty="0"/>
              <a:t>Sources of Uncertainty</a:t>
            </a:r>
          </a:p>
        </p:txBody>
      </p:sp>
      <p:sp>
        <p:nvSpPr>
          <p:cNvPr id="3" name="Content Placeholder 2">
            <a:extLst>
              <a:ext uri="{FF2B5EF4-FFF2-40B4-BE49-F238E27FC236}">
                <a16:creationId xmlns:a16="http://schemas.microsoft.com/office/drawing/2014/main" id="{B6408EF6-B455-7FCE-CA16-58A1B1FDCEB2}"/>
              </a:ext>
            </a:extLst>
          </p:cNvPr>
          <p:cNvSpPr>
            <a:spLocks noGrp="1"/>
          </p:cNvSpPr>
          <p:nvPr>
            <p:ph idx="1"/>
          </p:nvPr>
        </p:nvSpPr>
        <p:spPr/>
        <p:txBody>
          <a:bodyPr/>
          <a:lstStyle/>
          <a:p>
            <a:r>
              <a:rPr lang="en-IN" b="1" dirty="0"/>
              <a:t>Incomplete Knowledge</a:t>
            </a:r>
            <a:r>
              <a:rPr lang="en-IN" dirty="0"/>
              <a:t> – Missing information (e.g., unknown patient history).</a:t>
            </a:r>
          </a:p>
          <a:p>
            <a:r>
              <a:rPr lang="en-IN" b="1" dirty="0"/>
              <a:t>Ambiguity</a:t>
            </a:r>
            <a:r>
              <a:rPr lang="en-IN" dirty="0"/>
              <a:t> – Multiple interpretations possible.</a:t>
            </a:r>
          </a:p>
          <a:p>
            <a:r>
              <a:rPr lang="en-IN" b="1" dirty="0"/>
              <a:t>Randomness</a:t>
            </a:r>
            <a:r>
              <a:rPr lang="en-IN" dirty="0"/>
              <a:t> – Outcomes are inherently probabilistic (e.g., dice roll).</a:t>
            </a:r>
          </a:p>
          <a:p>
            <a:r>
              <a:rPr lang="en-IN" b="1" dirty="0"/>
              <a:t>Noisy Data </a:t>
            </a:r>
            <a:r>
              <a:rPr lang="en-IN" dirty="0"/>
              <a:t>– Sensor errors or human mistakes.</a:t>
            </a:r>
          </a:p>
          <a:p>
            <a:r>
              <a:rPr lang="en-IN" b="1" dirty="0"/>
              <a:t>Approximate Models </a:t>
            </a:r>
            <a:r>
              <a:rPr lang="en-IN" dirty="0"/>
              <a:t>– Simplified representations of complex systems.</a:t>
            </a:r>
          </a:p>
        </p:txBody>
      </p:sp>
    </p:spTree>
    <p:extLst>
      <p:ext uri="{BB962C8B-B14F-4D97-AF65-F5344CB8AC3E}">
        <p14:creationId xmlns:p14="http://schemas.microsoft.com/office/powerpoint/2010/main" val="1713225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2815-240F-9D8B-14D0-61F7DD5810E9}"/>
              </a:ext>
            </a:extLst>
          </p:cNvPr>
          <p:cNvSpPr>
            <a:spLocks noGrp="1"/>
          </p:cNvSpPr>
          <p:nvPr>
            <p:ph type="title"/>
          </p:nvPr>
        </p:nvSpPr>
        <p:spPr>
          <a:xfrm>
            <a:off x="1001485" y="2103437"/>
            <a:ext cx="10515600" cy="1325563"/>
          </a:xfrm>
        </p:spPr>
        <p:txBody>
          <a:bodyPr/>
          <a:lstStyle/>
          <a:p>
            <a:r>
              <a:rPr lang="en-US" dirty="0"/>
              <a:t>Approaches to Reasoning Under Uncertainty</a:t>
            </a:r>
            <a:endParaRPr lang="en-IN" dirty="0"/>
          </a:p>
        </p:txBody>
      </p:sp>
    </p:spTree>
    <p:extLst>
      <p:ext uri="{BB962C8B-B14F-4D97-AF65-F5344CB8AC3E}">
        <p14:creationId xmlns:p14="http://schemas.microsoft.com/office/powerpoint/2010/main" val="55668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BDE65-99F2-A9DE-E37B-93064859A803}"/>
              </a:ext>
            </a:extLst>
          </p:cNvPr>
          <p:cNvSpPr>
            <a:spLocks noGrp="1"/>
          </p:cNvSpPr>
          <p:nvPr>
            <p:ph type="title"/>
          </p:nvPr>
        </p:nvSpPr>
        <p:spPr/>
        <p:txBody>
          <a:bodyPr>
            <a:normAutofit fontScale="90000"/>
          </a:bodyPr>
          <a:lstStyle/>
          <a:p>
            <a:br>
              <a:rPr lang="en-US" b="1" dirty="0"/>
            </a:br>
            <a:r>
              <a:rPr lang="en-US" dirty="0"/>
              <a:t>1. Probability Theory</a:t>
            </a:r>
            <a:br>
              <a:rPr lang="en-US" b="1" dirty="0"/>
            </a:br>
            <a:endParaRPr lang="en-IN" dirty="0"/>
          </a:p>
        </p:txBody>
      </p:sp>
      <p:sp>
        <p:nvSpPr>
          <p:cNvPr id="3" name="Content Placeholder 2">
            <a:extLst>
              <a:ext uri="{FF2B5EF4-FFF2-40B4-BE49-F238E27FC236}">
                <a16:creationId xmlns:a16="http://schemas.microsoft.com/office/drawing/2014/main" id="{FC3E59CA-0EA2-CE65-B2E6-A117E3AEF829}"/>
              </a:ext>
            </a:extLst>
          </p:cNvPr>
          <p:cNvSpPr>
            <a:spLocks noGrp="1"/>
          </p:cNvSpPr>
          <p:nvPr>
            <p:ph idx="1"/>
          </p:nvPr>
        </p:nvSpPr>
        <p:spPr/>
        <p:txBody>
          <a:bodyPr/>
          <a:lstStyle/>
          <a:p>
            <a:pPr>
              <a:buFont typeface="Arial" panose="020B0604020202020204" pitchFamily="34" charset="0"/>
              <a:buChar char="•"/>
            </a:pPr>
            <a:r>
              <a:rPr lang="en-US" dirty="0"/>
              <a:t>Foundation for handling uncertainty.</a:t>
            </a:r>
          </a:p>
          <a:p>
            <a:pPr>
              <a:buFont typeface="Arial" panose="020B0604020202020204" pitchFamily="34" charset="0"/>
              <a:buChar char="•"/>
            </a:pPr>
            <a:r>
              <a:rPr lang="en-US" b="1" dirty="0"/>
              <a:t>Random variable</a:t>
            </a:r>
            <a:r>
              <a:rPr lang="en-US" dirty="0"/>
              <a:t>: A variable whose value is uncertain.</a:t>
            </a:r>
          </a:p>
          <a:p>
            <a:pPr>
              <a:buFont typeface="Arial" panose="020B0604020202020204" pitchFamily="34" charset="0"/>
              <a:buChar char="•"/>
            </a:pPr>
            <a:r>
              <a:rPr lang="en-US" b="1" dirty="0"/>
              <a:t>Probability distribution</a:t>
            </a:r>
            <a:r>
              <a:rPr lang="en-US" dirty="0"/>
              <a:t>: Assigns likelihood to events.</a:t>
            </a:r>
          </a:p>
          <a:p>
            <a:pPr>
              <a:buFont typeface="Arial" panose="020B0604020202020204" pitchFamily="34" charset="0"/>
              <a:buChar char="•"/>
            </a:pPr>
            <a:r>
              <a:rPr lang="en-US" dirty="0"/>
              <a:t>Example:</a:t>
            </a:r>
          </a:p>
          <a:p>
            <a:pPr marL="742950" lvl="1" indent="-285750">
              <a:buFont typeface="Arial" panose="020B0604020202020204" pitchFamily="34" charset="0"/>
              <a:buChar char="•"/>
            </a:pPr>
            <a:r>
              <a:rPr lang="en-US" dirty="0"/>
              <a:t>Weather:</a:t>
            </a:r>
          </a:p>
          <a:p>
            <a:pPr marL="1143000" lvl="2" indent="-228600">
              <a:buFont typeface="Arial" panose="020B0604020202020204" pitchFamily="34" charset="0"/>
              <a:buChar char="•"/>
            </a:pPr>
            <a:r>
              <a:rPr lang="en-US" dirty="0"/>
              <a:t>P(Sunny) = 0.7</a:t>
            </a:r>
          </a:p>
          <a:p>
            <a:pPr marL="1143000" lvl="2" indent="-228600">
              <a:buFont typeface="Arial" panose="020B0604020202020204" pitchFamily="34" charset="0"/>
              <a:buChar char="•"/>
            </a:pPr>
            <a:r>
              <a:rPr lang="en-US" dirty="0"/>
              <a:t>P(Rainy) = 0.3</a:t>
            </a:r>
          </a:p>
          <a:p>
            <a:endParaRPr lang="en-IN" dirty="0"/>
          </a:p>
        </p:txBody>
      </p:sp>
    </p:spTree>
    <p:extLst>
      <p:ext uri="{BB962C8B-B14F-4D97-AF65-F5344CB8AC3E}">
        <p14:creationId xmlns:p14="http://schemas.microsoft.com/office/powerpoint/2010/main" val="2376232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5E63-C8E7-6A3B-681D-15BD09DA959E}"/>
              </a:ext>
            </a:extLst>
          </p:cNvPr>
          <p:cNvSpPr>
            <a:spLocks noGrp="1"/>
          </p:cNvSpPr>
          <p:nvPr>
            <p:ph type="title"/>
          </p:nvPr>
        </p:nvSpPr>
        <p:spPr/>
        <p:txBody>
          <a:bodyPr/>
          <a:lstStyle/>
          <a:p>
            <a:r>
              <a:rPr lang="en-IN" dirty="0"/>
              <a:t>2. Probabilistic Models</a:t>
            </a:r>
          </a:p>
        </p:txBody>
      </p:sp>
      <p:sp>
        <p:nvSpPr>
          <p:cNvPr id="3" name="Content Placeholder 2">
            <a:extLst>
              <a:ext uri="{FF2B5EF4-FFF2-40B4-BE49-F238E27FC236}">
                <a16:creationId xmlns:a16="http://schemas.microsoft.com/office/drawing/2014/main" id="{2D7A107D-60D9-1807-A096-EAEA7E5A4B93}"/>
              </a:ext>
            </a:extLst>
          </p:cNvPr>
          <p:cNvSpPr>
            <a:spLocks noGrp="1"/>
          </p:cNvSpPr>
          <p:nvPr>
            <p:ph idx="1"/>
          </p:nvPr>
        </p:nvSpPr>
        <p:spPr/>
        <p:txBody>
          <a:bodyPr>
            <a:normAutofit fontScale="92500" lnSpcReduction="10000"/>
          </a:bodyPr>
          <a:lstStyle/>
          <a:p>
            <a:r>
              <a:rPr lang="en-US" dirty="0"/>
              <a:t>Probability as a tool for reasoning under uncertainty</a:t>
            </a:r>
          </a:p>
          <a:p>
            <a:r>
              <a:rPr lang="en-US" dirty="0"/>
              <a:t>Probabilistic model = mathematical framework for predicting likelihood of outcomes</a:t>
            </a:r>
          </a:p>
          <a:p>
            <a:r>
              <a:rPr lang="en-US" dirty="0">
                <a:solidFill>
                  <a:srgbClr val="FF0000"/>
                </a:solidFill>
              </a:rPr>
              <a:t>“Predict tomorrow’s weather: Sunny 🌞 or Rainy 🌧 — what probability would you assign?”</a:t>
            </a:r>
            <a:endParaRPr lang="en-IN" dirty="0"/>
          </a:p>
          <a:p>
            <a:pPr>
              <a:buFont typeface="+mj-lt"/>
              <a:buAutoNum type="arabicPeriod"/>
            </a:pPr>
            <a:r>
              <a:rPr lang="en-IN" b="1" dirty="0"/>
              <a:t>Bayesian Networks</a:t>
            </a:r>
            <a:r>
              <a:rPr lang="en-IN" dirty="0"/>
              <a:t> – Graphical models capturing conditional dependencies.</a:t>
            </a:r>
          </a:p>
          <a:p>
            <a:pPr marL="742950" lvl="1" indent="-285750">
              <a:buFont typeface="+mj-lt"/>
              <a:buAutoNum type="arabicPeriod"/>
            </a:pPr>
            <a:r>
              <a:rPr lang="en-IN" dirty="0"/>
              <a:t>Nodes = variables</a:t>
            </a:r>
          </a:p>
          <a:p>
            <a:pPr marL="742950" lvl="1" indent="-285750">
              <a:buFont typeface="+mj-lt"/>
              <a:buAutoNum type="arabicPeriod"/>
            </a:pPr>
            <a:r>
              <a:rPr lang="en-IN" dirty="0"/>
              <a:t>Edges = probabilistic relationships</a:t>
            </a:r>
          </a:p>
          <a:p>
            <a:pPr>
              <a:buFont typeface="+mj-lt"/>
              <a:buAutoNum type="arabicPeriod"/>
            </a:pPr>
            <a:r>
              <a:rPr lang="en-IN" b="1" dirty="0"/>
              <a:t>Hidden Markov Models (HMMs)</a:t>
            </a:r>
            <a:r>
              <a:rPr lang="en-IN" dirty="0"/>
              <a:t> – Handle sequential uncertainty (speech recognition).</a:t>
            </a:r>
          </a:p>
          <a:p>
            <a:endParaRPr lang="en-IN" dirty="0"/>
          </a:p>
        </p:txBody>
      </p:sp>
    </p:spTree>
    <p:extLst>
      <p:ext uri="{BB962C8B-B14F-4D97-AF65-F5344CB8AC3E}">
        <p14:creationId xmlns:p14="http://schemas.microsoft.com/office/powerpoint/2010/main" val="1823589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88BAF-57AE-6F5A-41FE-A06318D40327}"/>
              </a:ext>
            </a:extLst>
          </p:cNvPr>
          <p:cNvSpPr>
            <a:spLocks noGrp="1"/>
          </p:cNvSpPr>
          <p:nvPr>
            <p:ph type="title"/>
          </p:nvPr>
        </p:nvSpPr>
        <p:spPr/>
        <p:txBody>
          <a:bodyPr/>
          <a:lstStyle/>
          <a:p>
            <a:r>
              <a:rPr lang="en-IN" dirty="0"/>
              <a:t>Probabilistic Reasoning 🎲</a:t>
            </a:r>
          </a:p>
        </p:txBody>
      </p:sp>
      <p:sp>
        <p:nvSpPr>
          <p:cNvPr id="3" name="Content Placeholder 2">
            <a:extLst>
              <a:ext uri="{FF2B5EF4-FFF2-40B4-BE49-F238E27FC236}">
                <a16:creationId xmlns:a16="http://schemas.microsoft.com/office/drawing/2014/main" id="{67EBA135-DBE7-5C6A-9121-D778B2440E78}"/>
              </a:ext>
            </a:extLst>
          </p:cNvPr>
          <p:cNvSpPr>
            <a:spLocks noGrp="1"/>
          </p:cNvSpPr>
          <p:nvPr>
            <p:ph idx="1"/>
          </p:nvPr>
        </p:nvSpPr>
        <p:spPr/>
        <p:txBody>
          <a:bodyPr/>
          <a:lstStyle/>
          <a:p>
            <a:endParaRPr lang="en-US" dirty="0"/>
          </a:p>
          <a:p>
            <a:r>
              <a:rPr lang="en-US" dirty="0"/>
              <a:t>This is a method of knowledge representation that uses the concept of probability to handle uncertainty.</a:t>
            </a:r>
          </a:p>
          <a:p>
            <a:r>
              <a:rPr lang="en-US" dirty="0"/>
              <a:t>It combines probability theory with logic.</a:t>
            </a:r>
          </a:p>
          <a:p>
            <a:r>
              <a:rPr lang="en-US" dirty="0"/>
              <a:t>We use it for scenarios where the outcome isn't guaranteed, like "It will rain today“, “A match between two teams or two players” or the result of a sports match.</a:t>
            </a:r>
            <a:endParaRPr lang="en-IN" dirty="0"/>
          </a:p>
        </p:txBody>
      </p:sp>
    </p:spTree>
    <p:extLst>
      <p:ext uri="{BB962C8B-B14F-4D97-AF65-F5344CB8AC3E}">
        <p14:creationId xmlns:p14="http://schemas.microsoft.com/office/powerpoint/2010/main" val="3157421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70F8E-BD04-604C-BEA3-1C6D8F5AD771}"/>
              </a:ext>
            </a:extLst>
          </p:cNvPr>
          <p:cNvSpPr>
            <a:spLocks noGrp="1"/>
          </p:cNvSpPr>
          <p:nvPr>
            <p:ph type="title"/>
          </p:nvPr>
        </p:nvSpPr>
        <p:spPr/>
        <p:txBody>
          <a:bodyPr/>
          <a:lstStyle/>
          <a:p>
            <a:r>
              <a:rPr lang="en-US" dirty="0"/>
              <a:t>3. Fuzzy Logic</a:t>
            </a:r>
            <a:br>
              <a:rPr lang="en-US" b="1" dirty="0"/>
            </a:br>
            <a:endParaRPr lang="en-IN" dirty="0"/>
          </a:p>
        </p:txBody>
      </p:sp>
      <p:sp>
        <p:nvSpPr>
          <p:cNvPr id="3" name="Content Placeholder 2">
            <a:extLst>
              <a:ext uri="{FF2B5EF4-FFF2-40B4-BE49-F238E27FC236}">
                <a16:creationId xmlns:a16="http://schemas.microsoft.com/office/drawing/2014/main" id="{C732EECB-AC93-A21D-8A1F-DF73D14C1E90}"/>
              </a:ext>
            </a:extLst>
          </p:cNvPr>
          <p:cNvSpPr>
            <a:spLocks noGrp="1"/>
          </p:cNvSpPr>
          <p:nvPr>
            <p:ph idx="1"/>
          </p:nvPr>
        </p:nvSpPr>
        <p:spPr/>
        <p:txBody>
          <a:bodyPr/>
          <a:lstStyle/>
          <a:p>
            <a:pPr>
              <a:buFont typeface="Arial" panose="020B0604020202020204" pitchFamily="34" charset="0"/>
              <a:buChar char="•"/>
            </a:pPr>
            <a:r>
              <a:rPr lang="en-US" dirty="0"/>
              <a:t>Deals with </a:t>
            </a:r>
            <a:r>
              <a:rPr lang="en-US" b="1" dirty="0"/>
              <a:t>vagueness</a:t>
            </a:r>
            <a:r>
              <a:rPr lang="en-US" dirty="0"/>
              <a:t> instead of randomness.</a:t>
            </a:r>
          </a:p>
          <a:p>
            <a:pPr>
              <a:buFont typeface="Arial" panose="020B0604020202020204" pitchFamily="34" charset="0"/>
              <a:buChar char="•"/>
            </a:pPr>
            <a:r>
              <a:rPr lang="en-US" dirty="0"/>
              <a:t>Truth values range between </a:t>
            </a:r>
            <a:r>
              <a:rPr lang="en-US" b="1" dirty="0"/>
              <a:t>0 and 1</a:t>
            </a:r>
            <a:r>
              <a:rPr lang="en-US" dirty="0"/>
              <a:t>, not just True/False.</a:t>
            </a:r>
          </a:p>
          <a:p>
            <a:pPr>
              <a:buFont typeface="Arial" panose="020B0604020202020204" pitchFamily="34" charset="0"/>
              <a:buChar char="•"/>
            </a:pPr>
            <a:r>
              <a:rPr lang="en-US" dirty="0"/>
              <a:t>Example:</a:t>
            </a:r>
          </a:p>
          <a:p>
            <a:pPr marL="742950" lvl="1" indent="-285750">
              <a:buFont typeface="Arial" panose="020B0604020202020204" pitchFamily="34" charset="0"/>
              <a:buChar char="•"/>
            </a:pPr>
            <a:r>
              <a:rPr lang="en-US" dirty="0"/>
              <a:t>Temperature = 30°C</a:t>
            </a:r>
          </a:p>
          <a:p>
            <a:pPr marL="742950" lvl="1" indent="-285750">
              <a:buFont typeface="Arial" panose="020B0604020202020204" pitchFamily="34" charset="0"/>
              <a:buChar char="•"/>
            </a:pPr>
            <a:r>
              <a:rPr lang="en-US" dirty="0"/>
              <a:t>“Hot” = 0.7, “Warm” = 0.3</a:t>
            </a:r>
          </a:p>
          <a:p>
            <a:endParaRPr lang="en-IN" dirty="0"/>
          </a:p>
        </p:txBody>
      </p:sp>
    </p:spTree>
    <p:extLst>
      <p:ext uri="{BB962C8B-B14F-4D97-AF65-F5344CB8AC3E}">
        <p14:creationId xmlns:p14="http://schemas.microsoft.com/office/powerpoint/2010/main" val="2377492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48CE-FED8-0C32-D423-E30E00069550}"/>
              </a:ext>
            </a:extLst>
          </p:cNvPr>
          <p:cNvSpPr>
            <a:spLocks noGrp="1"/>
          </p:cNvSpPr>
          <p:nvPr>
            <p:ph type="title"/>
          </p:nvPr>
        </p:nvSpPr>
        <p:spPr/>
        <p:txBody>
          <a:bodyPr/>
          <a:lstStyle/>
          <a:p>
            <a:r>
              <a:rPr lang="en-US" dirty="0"/>
              <a:t>4. Markov Decision Processes (MDPs)</a:t>
            </a:r>
            <a:br>
              <a:rPr lang="en-US" dirty="0"/>
            </a:br>
            <a:endParaRPr lang="en-IN" dirty="0"/>
          </a:p>
        </p:txBody>
      </p:sp>
      <p:sp>
        <p:nvSpPr>
          <p:cNvPr id="3" name="Content Placeholder 2">
            <a:extLst>
              <a:ext uri="{FF2B5EF4-FFF2-40B4-BE49-F238E27FC236}">
                <a16:creationId xmlns:a16="http://schemas.microsoft.com/office/drawing/2014/main" id="{5B96E2DC-3263-3968-B094-0041D7B96FCE}"/>
              </a:ext>
            </a:extLst>
          </p:cNvPr>
          <p:cNvSpPr>
            <a:spLocks noGrp="1"/>
          </p:cNvSpPr>
          <p:nvPr>
            <p:ph idx="1"/>
          </p:nvPr>
        </p:nvSpPr>
        <p:spPr/>
        <p:txBody>
          <a:bodyPr/>
          <a:lstStyle/>
          <a:p>
            <a:pPr>
              <a:buFont typeface="Arial" panose="020B0604020202020204" pitchFamily="34" charset="0"/>
              <a:buChar char="•"/>
            </a:pPr>
            <a:r>
              <a:rPr lang="en-US" dirty="0"/>
              <a:t>Framework for decision-making under uncertainty over time.</a:t>
            </a:r>
          </a:p>
          <a:p>
            <a:pPr>
              <a:buFont typeface="Arial" panose="020B0604020202020204" pitchFamily="34" charset="0"/>
              <a:buChar char="•"/>
            </a:pPr>
            <a:r>
              <a:rPr lang="en-US" dirty="0"/>
              <a:t>Used in </a:t>
            </a:r>
            <a:r>
              <a:rPr lang="en-US" b="1" dirty="0"/>
              <a:t>robotics, reinforcement learning, and planning</a:t>
            </a:r>
            <a:r>
              <a:rPr lang="en-US" dirty="0"/>
              <a:t>.</a:t>
            </a:r>
          </a:p>
          <a:p>
            <a:pPr>
              <a:buFont typeface="Arial" panose="020B0604020202020204" pitchFamily="34" charset="0"/>
              <a:buChar char="•"/>
            </a:pPr>
            <a:r>
              <a:rPr lang="en-US" dirty="0"/>
              <a:t>Defined by:</a:t>
            </a:r>
          </a:p>
          <a:p>
            <a:pPr marL="742950" lvl="1" indent="-285750">
              <a:buFont typeface="Arial" panose="020B0604020202020204" pitchFamily="34" charset="0"/>
              <a:buChar char="•"/>
            </a:pPr>
            <a:r>
              <a:rPr lang="en-US" dirty="0"/>
              <a:t>States (S)</a:t>
            </a:r>
          </a:p>
          <a:p>
            <a:pPr marL="742950" lvl="1" indent="-285750">
              <a:buFont typeface="Arial" panose="020B0604020202020204" pitchFamily="34" charset="0"/>
              <a:buChar char="•"/>
            </a:pPr>
            <a:r>
              <a:rPr lang="en-US" dirty="0"/>
              <a:t>Actions (A)</a:t>
            </a:r>
          </a:p>
          <a:p>
            <a:pPr marL="742950" lvl="1" indent="-285750">
              <a:buFont typeface="Arial" panose="020B0604020202020204" pitchFamily="34" charset="0"/>
              <a:buChar char="•"/>
            </a:pPr>
            <a:r>
              <a:rPr lang="en-US" dirty="0"/>
              <a:t>Transition probabilities (P)</a:t>
            </a:r>
          </a:p>
          <a:p>
            <a:pPr marL="742950" lvl="1" indent="-285750">
              <a:buFont typeface="Arial" panose="020B0604020202020204" pitchFamily="34" charset="0"/>
              <a:buChar char="•"/>
            </a:pPr>
            <a:r>
              <a:rPr lang="en-US" dirty="0"/>
              <a:t>Rewards (R)</a:t>
            </a:r>
          </a:p>
          <a:p>
            <a:endParaRPr lang="en-IN" dirty="0"/>
          </a:p>
        </p:txBody>
      </p:sp>
    </p:spTree>
    <p:extLst>
      <p:ext uri="{BB962C8B-B14F-4D97-AF65-F5344CB8AC3E}">
        <p14:creationId xmlns:p14="http://schemas.microsoft.com/office/powerpoint/2010/main" val="336111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DAC5-B587-9441-15BD-D778952E8A41}"/>
              </a:ext>
            </a:extLst>
          </p:cNvPr>
          <p:cNvSpPr>
            <a:spLocks noGrp="1"/>
          </p:cNvSpPr>
          <p:nvPr>
            <p:ph type="title"/>
          </p:nvPr>
        </p:nvSpPr>
        <p:spPr/>
        <p:txBody>
          <a:bodyPr/>
          <a:lstStyle/>
          <a:p>
            <a:r>
              <a:rPr lang="en-US" dirty="0"/>
              <a:t>Why We Need It in AI 🤖</a:t>
            </a:r>
            <a:endParaRPr lang="en-IN" dirty="0"/>
          </a:p>
        </p:txBody>
      </p:sp>
      <p:sp>
        <p:nvSpPr>
          <p:cNvPr id="3" name="Content Placeholder 2">
            <a:extLst>
              <a:ext uri="{FF2B5EF4-FFF2-40B4-BE49-F238E27FC236}">
                <a16:creationId xmlns:a16="http://schemas.microsoft.com/office/drawing/2014/main" id="{26B68DB0-6736-F63D-57FF-D79314BCEFF1}"/>
              </a:ext>
            </a:extLst>
          </p:cNvPr>
          <p:cNvSpPr>
            <a:spLocks noGrp="1"/>
          </p:cNvSpPr>
          <p:nvPr>
            <p:ph idx="1"/>
          </p:nvPr>
        </p:nvSpPr>
        <p:spPr/>
        <p:txBody>
          <a:bodyPr/>
          <a:lstStyle/>
          <a:p>
            <a:endParaRPr lang="en-US" dirty="0"/>
          </a:p>
          <a:p>
            <a:r>
              <a:rPr lang="en-US" dirty="0"/>
              <a:t>To handle unpredictable outcomes.</a:t>
            </a:r>
          </a:p>
          <a:p>
            <a:r>
              <a:rPr lang="en-US" dirty="0"/>
              <a:t>When the number of possibilities is too large to manage.</a:t>
            </a:r>
          </a:p>
          <a:p>
            <a:r>
              <a:rPr lang="en-US" dirty="0"/>
              <a:t>When unknown errors occur during an experiment.</a:t>
            </a:r>
            <a:endParaRPr lang="en-IN" dirty="0"/>
          </a:p>
        </p:txBody>
      </p:sp>
    </p:spTree>
    <p:extLst>
      <p:ext uri="{BB962C8B-B14F-4D97-AF65-F5344CB8AC3E}">
        <p14:creationId xmlns:p14="http://schemas.microsoft.com/office/powerpoint/2010/main" val="2916160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3E64-1A6E-101E-7936-5D42820095C0}"/>
              </a:ext>
            </a:extLst>
          </p:cNvPr>
          <p:cNvSpPr>
            <a:spLocks noGrp="1"/>
          </p:cNvSpPr>
          <p:nvPr>
            <p:ph type="title"/>
          </p:nvPr>
        </p:nvSpPr>
        <p:spPr/>
        <p:txBody>
          <a:bodyPr/>
          <a:lstStyle/>
          <a:p>
            <a:r>
              <a:rPr lang="en-US" dirty="0"/>
              <a:t>Key Concepts in Probability 📊</a:t>
            </a:r>
            <a:endParaRPr lang="en-IN" dirty="0"/>
          </a:p>
        </p:txBody>
      </p:sp>
      <p:sp>
        <p:nvSpPr>
          <p:cNvPr id="3" name="Content Placeholder 2">
            <a:extLst>
              <a:ext uri="{FF2B5EF4-FFF2-40B4-BE49-F238E27FC236}">
                <a16:creationId xmlns:a16="http://schemas.microsoft.com/office/drawing/2014/main" id="{C0B78E42-93E8-CFB1-7F16-CA59F2618198}"/>
              </a:ext>
            </a:extLst>
          </p:cNvPr>
          <p:cNvSpPr>
            <a:spLocks noGrp="1"/>
          </p:cNvSpPr>
          <p:nvPr>
            <p:ph idx="1"/>
          </p:nvPr>
        </p:nvSpPr>
        <p:spPr/>
        <p:txBody>
          <a:bodyPr>
            <a:normAutofit fontScale="85000" lnSpcReduction="20000"/>
          </a:bodyPr>
          <a:lstStyle/>
          <a:p>
            <a:r>
              <a:rPr lang="en-US" b="1" dirty="0"/>
              <a:t>Probability: </a:t>
            </a:r>
            <a:r>
              <a:rPr lang="en-US" dirty="0"/>
              <a:t>The chance that an uncertain event will happen, measured numerically between 0 and 1.</a:t>
            </a:r>
          </a:p>
          <a:p>
            <a:r>
              <a:rPr lang="en-US" dirty="0"/>
              <a:t>P(A)=0 means the event is completely uncertain.</a:t>
            </a:r>
          </a:p>
          <a:p>
            <a:r>
              <a:rPr lang="en-US" dirty="0"/>
              <a:t>P(A)=1 means the event is completely certain.</a:t>
            </a:r>
          </a:p>
          <a:p>
            <a:r>
              <a:rPr lang="en-US" b="1" dirty="0"/>
              <a:t>Formula:</a:t>
            </a:r>
            <a:r>
              <a:rPr lang="en-US" dirty="0"/>
              <a:t> </a:t>
            </a:r>
          </a:p>
          <a:p>
            <a:endParaRPr lang="en-US" b="1" dirty="0"/>
          </a:p>
          <a:p>
            <a:r>
              <a:rPr lang="en-US" b="1" dirty="0"/>
              <a:t>Events:</a:t>
            </a:r>
            <a:r>
              <a:rPr lang="en-US" dirty="0"/>
              <a:t> Each possible outcome is an event.</a:t>
            </a:r>
          </a:p>
          <a:p>
            <a:r>
              <a:rPr lang="en-US" b="1" dirty="0"/>
              <a:t>Sample Space: </a:t>
            </a:r>
            <a:r>
              <a:rPr lang="en-US" dirty="0"/>
              <a:t>The collection of all possible events.</a:t>
            </a:r>
          </a:p>
          <a:p>
            <a:r>
              <a:rPr lang="en-US" b="1" dirty="0"/>
              <a:t>Prior Probability: </a:t>
            </a:r>
            <a:r>
              <a:rPr lang="en-US" dirty="0"/>
              <a:t>The probability of an event calculated before any new information is observed.</a:t>
            </a:r>
          </a:p>
          <a:p>
            <a:r>
              <a:rPr lang="en-US" b="1" dirty="0"/>
              <a:t>Posterior Probability: </a:t>
            </a:r>
            <a:r>
              <a:rPr lang="en-US" dirty="0"/>
              <a:t>The probability calculated after considering new evidence.</a:t>
            </a:r>
            <a:endParaRPr lang="en-IN" dirty="0"/>
          </a:p>
        </p:txBody>
      </p:sp>
      <p:pic>
        <p:nvPicPr>
          <p:cNvPr id="5" name="Picture 4">
            <a:extLst>
              <a:ext uri="{FF2B5EF4-FFF2-40B4-BE49-F238E27FC236}">
                <a16:creationId xmlns:a16="http://schemas.microsoft.com/office/drawing/2014/main" id="{162025DA-0722-F320-A32B-C545B6BECC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1945" y="3239791"/>
            <a:ext cx="6770914" cy="646410"/>
          </a:xfrm>
          <a:prstGeom prst="rect">
            <a:avLst/>
          </a:prstGeom>
        </p:spPr>
      </p:pic>
    </p:spTree>
    <p:extLst>
      <p:ext uri="{BB962C8B-B14F-4D97-AF65-F5344CB8AC3E}">
        <p14:creationId xmlns:p14="http://schemas.microsoft.com/office/powerpoint/2010/main" val="539665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A69F4-B96D-22BC-C412-F4D887F86B52}"/>
              </a:ext>
            </a:extLst>
          </p:cNvPr>
          <p:cNvSpPr>
            <a:spLocks noGrp="1"/>
          </p:cNvSpPr>
          <p:nvPr>
            <p:ph type="title"/>
          </p:nvPr>
        </p:nvSpPr>
        <p:spPr/>
        <p:txBody>
          <a:bodyPr/>
          <a:lstStyle/>
          <a:p>
            <a:r>
              <a:rPr lang="en-IN" dirty="0"/>
              <a:t>Conditional Probability &amp; Bayes' Theorem</a:t>
            </a:r>
          </a:p>
        </p:txBody>
      </p:sp>
      <p:sp>
        <p:nvSpPr>
          <p:cNvPr id="3" name="Content Placeholder 2">
            <a:extLst>
              <a:ext uri="{FF2B5EF4-FFF2-40B4-BE49-F238E27FC236}">
                <a16:creationId xmlns:a16="http://schemas.microsoft.com/office/drawing/2014/main" id="{3CBFB7DD-DDBA-6BF0-1DC7-BA6FD15EA71D}"/>
              </a:ext>
            </a:extLst>
          </p:cNvPr>
          <p:cNvSpPr>
            <a:spLocks noGrp="1"/>
          </p:cNvSpPr>
          <p:nvPr>
            <p:ph idx="1"/>
          </p:nvPr>
        </p:nvSpPr>
        <p:spPr/>
        <p:txBody>
          <a:bodyPr>
            <a:normAutofit fontScale="85000" lnSpcReduction="10000"/>
          </a:bodyPr>
          <a:lstStyle/>
          <a:p>
            <a:r>
              <a:rPr lang="en-US" b="1" dirty="0"/>
              <a:t>Conditional Probability:</a:t>
            </a:r>
          </a:p>
          <a:p>
            <a:r>
              <a:rPr lang="en-US" dirty="0"/>
              <a:t>This is the probability of an event occurring when another event has already happened.</a:t>
            </a:r>
          </a:p>
          <a:p>
            <a:r>
              <a:rPr lang="en-US" dirty="0"/>
              <a:t>The formula to calculate the probability of A given B is: </a:t>
            </a:r>
          </a:p>
          <a:p>
            <a:endParaRPr lang="en-US" dirty="0"/>
          </a:p>
          <a:p>
            <a:endParaRPr lang="en-US" dirty="0"/>
          </a:p>
          <a:p>
            <a:r>
              <a:rPr lang="en-US" dirty="0"/>
              <a:t>P(A∣B) is the conditional probability.</a:t>
            </a:r>
          </a:p>
          <a:p>
            <a:r>
              <a:rPr lang="en-US" dirty="0"/>
              <a:t>P(A∧B) is the joint probability of A and B.</a:t>
            </a:r>
          </a:p>
          <a:p>
            <a:r>
              <a:rPr lang="en-US" dirty="0"/>
              <a:t>P(B) is the marginal probability of B.</a:t>
            </a:r>
          </a:p>
          <a:p>
            <a:r>
              <a:rPr lang="en-US" dirty="0"/>
              <a:t>Example: If 70% of students like English and 40% like both English and Math, the probability that a student who likes English also likes Math is 57%.</a:t>
            </a:r>
            <a:endParaRPr lang="en-IN" dirty="0"/>
          </a:p>
        </p:txBody>
      </p:sp>
      <p:pic>
        <p:nvPicPr>
          <p:cNvPr id="5" name="Picture 4" descr="A black text on a white background&#10;&#10;Description automatically generated">
            <a:extLst>
              <a:ext uri="{FF2B5EF4-FFF2-40B4-BE49-F238E27FC236}">
                <a16:creationId xmlns:a16="http://schemas.microsoft.com/office/drawing/2014/main" id="{6CBE77CD-51D3-A1A3-E21F-2AEF2754C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6444" y="3429000"/>
            <a:ext cx="3839111" cy="653143"/>
          </a:xfrm>
          <a:prstGeom prst="rect">
            <a:avLst/>
          </a:prstGeom>
        </p:spPr>
      </p:pic>
    </p:spTree>
    <p:extLst>
      <p:ext uri="{BB962C8B-B14F-4D97-AF65-F5344CB8AC3E}">
        <p14:creationId xmlns:p14="http://schemas.microsoft.com/office/powerpoint/2010/main" val="1021610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22D29-7D1A-E890-A5E0-F2C3A09E1DBE}"/>
              </a:ext>
            </a:extLst>
          </p:cNvPr>
          <p:cNvSpPr>
            <a:spLocks noGrp="1"/>
          </p:cNvSpPr>
          <p:nvPr>
            <p:ph type="title"/>
          </p:nvPr>
        </p:nvSpPr>
        <p:spPr/>
        <p:txBody>
          <a:bodyPr/>
          <a:lstStyle/>
          <a:p>
            <a:r>
              <a:rPr lang="en-IN" dirty="0"/>
              <a:t>Bayes' Theorem</a:t>
            </a:r>
          </a:p>
        </p:txBody>
      </p:sp>
      <p:sp>
        <p:nvSpPr>
          <p:cNvPr id="3" name="Content Placeholder 2">
            <a:extLst>
              <a:ext uri="{FF2B5EF4-FFF2-40B4-BE49-F238E27FC236}">
                <a16:creationId xmlns:a16="http://schemas.microsoft.com/office/drawing/2014/main" id="{75281A22-1B0A-E49F-7FFD-7402E9F38077}"/>
              </a:ext>
            </a:extLst>
          </p:cNvPr>
          <p:cNvSpPr>
            <a:spLocks noGrp="1"/>
          </p:cNvSpPr>
          <p:nvPr>
            <p:ph idx="1"/>
          </p:nvPr>
        </p:nvSpPr>
        <p:spPr/>
        <p:txBody>
          <a:bodyPr>
            <a:normAutofit/>
          </a:bodyPr>
          <a:lstStyle/>
          <a:p>
            <a:r>
              <a:rPr lang="en-US" dirty="0"/>
              <a:t>Also known as Bayes' Rule, it's used to determine the probability of an event with uncertain knowledge.</a:t>
            </a:r>
          </a:p>
          <a:p>
            <a:r>
              <a:rPr lang="en-US" dirty="0"/>
              <a:t>It relates the conditional and marginal probabilities of two events.</a:t>
            </a:r>
          </a:p>
          <a:p>
            <a:r>
              <a:rPr lang="en-US" dirty="0"/>
              <a:t>It lets you update the probability of a prediction by observing new information.</a:t>
            </a:r>
          </a:p>
          <a:p>
            <a:r>
              <a:rPr lang="en-US" dirty="0"/>
              <a:t>It is a way to calculate the value of P(B|A) with the knowledge of P(A|B).</a:t>
            </a:r>
          </a:p>
          <a:p>
            <a:endParaRPr lang="en-US" dirty="0"/>
          </a:p>
          <a:p>
            <a:endParaRPr lang="en-US" dirty="0"/>
          </a:p>
          <a:p>
            <a:pPr marL="0" indent="0">
              <a:buNone/>
            </a:pPr>
            <a:endParaRPr lang="en-IN" dirty="0"/>
          </a:p>
        </p:txBody>
      </p:sp>
    </p:spTree>
    <p:extLst>
      <p:ext uri="{BB962C8B-B14F-4D97-AF65-F5344CB8AC3E}">
        <p14:creationId xmlns:p14="http://schemas.microsoft.com/office/powerpoint/2010/main" val="4030310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3E02-D36E-FFF4-CAF2-5524579A5410}"/>
              </a:ext>
            </a:extLst>
          </p:cNvPr>
          <p:cNvSpPr>
            <a:spLocks noGrp="1"/>
          </p:cNvSpPr>
          <p:nvPr>
            <p:ph type="title"/>
          </p:nvPr>
        </p:nvSpPr>
        <p:spPr/>
        <p:txBody>
          <a:bodyPr/>
          <a:lstStyle/>
          <a:p>
            <a:r>
              <a:rPr lang="en-IN" dirty="0"/>
              <a:t>Prior &amp; Conditional Probability</a:t>
            </a:r>
          </a:p>
        </p:txBody>
      </p:sp>
      <p:sp>
        <p:nvSpPr>
          <p:cNvPr id="3" name="Content Placeholder 2">
            <a:extLst>
              <a:ext uri="{FF2B5EF4-FFF2-40B4-BE49-F238E27FC236}">
                <a16:creationId xmlns:a16="http://schemas.microsoft.com/office/drawing/2014/main" id="{B0E776E6-9415-3E68-06BB-22E1E5235C75}"/>
              </a:ext>
            </a:extLst>
          </p:cNvPr>
          <p:cNvSpPr>
            <a:spLocks noGrp="1"/>
          </p:cNvSpPr>
          <p:nvPr>
            <p:ph idx="1"/>
          </p:nvPr>
        </p:nvSpPr>
        <p:spPr/>
        <p:txBody>
          <a:bodyPr/>
          <a:lstStyle/>
          <a:p>
            <a:r>
              <a:rPr lang="en-US" b="1" dirty="0"/>
              <a:t>Prior Probability (P(A)): </a:t>
            </a:r>
            <a:r>
              <a:rPr lang="en-US" dirty="0"/>
              <a:t>belief before new evidence (e.g., probability of rain = 30%)</a:t>
            </a:r>
          </a:p>
          <a:p>
            <a:endParaRPr lang="en-US" dirty="0"/>
          </a:p>
          <a:p>
            <a:r>
              <a:rPr lang="en-US" b="1" dirty="0"/>
              <a:t>Conditional Probability (P(A|B)): </a:t>
            </a:r>
            <a:r>
              <a:rPr lang="en-US" dirty="0"/>
              <a:t>probability given new evidence (e.g., if clouds = 80% chance of rain)</a:t>
            </a:r>
            <a:endParaRPr lang="en-IN" dirty="0"/>
          </a:p>
        </p:txBody>
      </p:sp>
    </p:spTree>
    <p:extLst>
      <p:ext uri="{BB962C8B-B14F-4D97-AF65-F5344CB8AC3E}">
        <p14:creationId xmlns:p14="http://schemas.microsoft.com/office/powerpoint/2010/main" val="3839263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E5A92C2-F37C-57F3-BC1F-06B24C542C9F}"/>
              </a:ext>
            </a:extLst>
          </p:cNvPr>
          <p:cNvPicPr>
            <a:picLocks noGrp="1" noChangeAspect="1"/>
          </p:cNvPicPr>
          <p:nvPr>
            <p:ph idx="1"/>
          </p:nvPr>
        </p:nvPicPr>
        <p:blipFill>
          <a:blip r:embed="rId2"/>
          <a:srcRect b="8915"/>
          <a:stretch/>
        </p:blipFill>
        <p:spPr>
          <a:xfrm>
            <a:off x="1981200" y="609601"/>
            <a:ext cx="8131629" cy="5116286"/>
          </a:xfrm>
          <a:prstGeom prst="rect">
            <a:avLst/>
          </a:prstGeom>
        </p:spPr>
      </p:pic>
    </p:spTree>
    <p:extLst>
      <p:ext uri="{BB962C8B-B14F-4D97-AF65-F5344CB8AC3E}">
        <p14:creationId xmlns:p14="http://schemas.microsoft.com/office/powerpoint/2010/main" val="2542627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B9511-BF3D-38E4-BFFD-A9F7DA9B0B17}"/>
              </a:ext>
            </a:extLst>
          </p:cNvPr>
          <p:cNvSpPr>
            <a:spLocks noGrp="1"/>
          </p:cNvSpPr>
          <p:nvPr>
            <p:ph type="title"/>
          </p:nvPr>
        </p:nvSpPr>
        <p:spPr/>
        <p:txBody>
          <a:bodyPr/>
          <a:lstStyle/>
          <a:p>
            <a:r>
              <a:rPr lang="en-US" dirty="0"/>
              <a:t>Bayes' Theorem: The Foundation of Probabilistic Reasoning</a:t>
            </a:r>
            <a:endParaRPr lang="en-IN" dirty="0"/>
          </a:p>
        </p:txBody>
      </p:sp>
      <p:sp>
        <p:nvSpPr>
          <p:cNvPr id="3" name="Content Placeholder 2">
            <a:extLst>
              <a:ext uri="{FF2B5EF4-FFF2-40B4-BE49-F238E27FC236}">
                <a16:creationId xmlns:a16="http://schemas.microsoft.com/office/drawing/2014/main" id="{D0E4D354-A651-A821-C196-3FD8DBA1CAD5}"/>
              </a:ext>
            </a:extLst>
          </p:cNvPr>
          <p:cNvSpPr>
            <a:spLocks noGrp="1"/>
          </p:cNvSpPr>
          <p:nvPr>
            <p:ph idx="1"/>
          </p:nvPr>
        </p:nvSpPr>
        <p:spPr/>
        <p:txBody>
          <a:bodyPr/>
          <a:lstStyle/>
          <a:p>
            <a:r>
              <a:rPr lang="en-US" b="1" dirty="0"/>
              <a:t>Bayes' theorem</a:t>
            </a:r>
            <a:r>
              <a:rPr lang="en-US" dirty="0"/>
              <a:t> is a fundamental principle that connects prior and conditional probabilities. It provides a way to update our beliefs about an event as we get new evidence.</a:t>
            </a:r>
          </a:p>
          <a:p>
            <a:pPr>
              <a:buFont typeface="Arial" panose="020B0604020202020204" pitchFamily="34" charset="0"/>
              <a:buChar char="•"/>
            </a:pPr>
            <a:r>
              <a:rPr lang="en-US" b="1" dirty="0"/>
              <a:t>Formula:</a:t>
            </a:r>
            <a:r>
              <a:rPr lang="en-US" dirty="0"/>
              <a:t> </a:t>
            </a:r>
            <a:r>
              <a:rPr lang="en-US" dirty="0">
                <a:effectLst/>
              </a:rPr>
              <a:t>P</a:t>
            </a:r>
            <a:r>
              <a:rPr lang="en-US" dirty="0"/>
              <a:t>(A∣</a:t>
            </a:r>
            <a:r>
              <a:rPr lang="en-US" dirty="0">
                <a:effectLst/>
              </a:rPr>
              <a:t>B</a:t>
            </a:r>
            <a:r>
              <a:rPr lang="en-US" dirty="0"/>
              <a:t>)=</a:t>
            </a:r>
            <a:r>
              <a:rPr lang="en-US" dirty="0">
                <a:effectLst/>
              </a:rPr>
              <a:t>P(B∣A)⋅P(A)</a:t>
            </a:r>
            <a:r>
              <a:rPr lang="en-US" dirty="0"/>
              <a:t>​/P(B)</a:t>
            </a:r>
          </a:p>
          <a:p>
            <a:pPr marL="742950" lvl="1" indent="-285750">
              <a:buFont typeface="Arial" panose="020B0604020202020204" pitchFamily="34" charset="0"/>
              <a:buChar char="•"/>
            </a:pPr>
            <a:r>
              <a:rPr lang="en-US" dirty="0">
                <a:effectLst/>
              </a:rPr>
              <a:t>P</a:t>
            </a:r>
            <a:r>
              <a:rPr lang="en-US" dirty="0"/>
              <a:t>(A∣</a:t>
            </a:r>
            <a:r>
              <a:rPr lang="en-US" dirty="0">
                <a:effectLst/>
              </a:rPr>
              <a:t>B</a:t>
            </a:r>
            <a:r>
              <a:rPr lang="en-US" dirty="0"/>
              <a:t>) is the </a:t>
            </a:r>
            <a:r>
              <a:rPr lang="en-US" b="1" dirty="0"/>
              <a:t>posterior probability</a:t>
            </a:r>
            <a:r>
              <a:rPr lang="en-US" dirty="0"/>
              <a:t>: the probability of A given the evidence B. This is what we want to find.</a:t>
            </a:r>
          </a:p>
          <a:p>
            <a:pPr marL="742950" lvl="1" indent="-285750">
              <a:buFont typeface="Arial" panose="020B0604020202020204" pitchFamily="34" charset="0"/>
              <a:buChar char="•"/>
            </a:pPr>
            <a:r>
              <a:rPr lang="en-US" dirty="0">
                <a:effectLst/>
              </a:rPr>
              <a:t>P</a:t>
            </a:r>
            <a:r>
              <a:rPr lang="en-US" dirty="0"/>
              <a:t>(</a:t>
            </a:r>
            <a:r>
              <a:rPr lang="en-US" dirty="0">
                <a:effectLst/>
              </a:rPr>
              <a:t>B</a:t>
            </a:r>
            <a:r>
              <a:rPr lang="en-US" dirty="0"/>
              <a:t>∣A) is the </a:t>
            </a:r>
            <a:r>
              <a:rPr lang="en-US" b="1" dirty="0"/>
              <a:t>likelihood</a:t>
            </a:r>
            <a:r>
              <a:rPr lang="en-US" dirty="0"/>
              <a:t>: the probability of the evidence B given that A is true.</a:t>
            </a:r>
          </a:p>
          <a:p>
            <a:pPr marL="742950" lvl="1" indent="-285750">
              <a:buFont typeface="Arial" panose="020B0604020202020204" pitchFamily="34" charset="0"/>
              <a:buChar char="•"/>
            </a:pPr>
            <a:r>
              <a:rPr lang="en-US" dirty="0">
                <a:effectLst/>
              </a:rPr>
              <a:t>P</a:t>
            </a:r>
            <a:r>
              <a:rPr lang="en-US" dirty="0"/>
              <a:t>(A) is the </a:t>
            </a:r>
            <a:r>
              <a:rPr lang="en-US" b="1" dirty="0"/>
              <a:t>prior probability</a:t>
            </a:r>
            <a:r>
              <a:rPr lang="en-US" dirty="0"/>
              <a:t>: our initial belief in A.</a:t>
            </a:r>
          </a:p>
          <a:p>
            <a:pPr marL="742950" lvl="1" indent="-285750">
              <a:buFont typeface="Arial" panose="020B0604020202020204" pitchFamily="34" charset="0"/>
              <a:buChar char="•"/>
            </a:pPr>
            <a:r>
              <a:rPr lang="en-US" dirty="0">
                <a:effectLst/>
              </a:rPr>
              <a:t>P</a:t>
            </a:r>
            <a:r>
              <a:rPr lang="en-US" dirty="0"/>
              <a:t>(</a:t>
            </a:r>
            <a:r>
              <a:rPr lang="en-US" dirty="0">
                <a:effectLst/>
              </a:rPr>
              <a:t>B</a:t>
            </a:r>
            <a:r>
              <a:rPr lang="en-US" dirty="0"/>
              <a:t>) is the </a:t>
            </a:r>
            <a:r>
              <a:rPr lang="en-US" b="1" dirty="0"/>
              <a:t>evidence probability</a:t>
            </a:r>
            <a:r>
              <a:rPr lang="en-US" dirty="0"/>
              <a:t>: the overall probability of the evidence B.</a:t>
            </a:r>
          </a:p>
          <a:p>
            <a:endParaRPr lang="en-IN" dirty="0"/>
          </a:p>
        </p:txBody>
      </p:sp>
    </p:spTree>
    <p:extLst>
      <p:ext uri="{BB962C8B-B14F-4D97-AF65-F5344CB8AC3E}">
        <p14:creationId xmlns:p14="http://schemas.microsoft.com/office/powerpoint/2010/main" val="587000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866FC-E427-3D05-D1CE-3D644A2AFD0A}"/>
              </a:ext>
            </a:extLst>
          </p:cNvPr>
          <p:cNvSpPr>
            <a:spLocks noGrp="1"/>
          </p:cNvSpPr>
          <p:nvPr>
            <p:ph type="title"/>
          </p:nvPr>
        </p:nvSpPr>
        <p:spPr/>
        <p:txBody>
          <a:bodyPr/>
          <a:lstStyle/>
          <a:p>
            <a:r>
              <a:rPr lang="en-US" b="1" dirty="0"/>
              <a:t>Example: Disease Diagnosis</a:t>
            </a:r>
            <a:br>
              <a:rPr lang="en-US" b="1" dirty="0"/>
            </a:br>
            <a:endParaRPr lang="en-IN" dirty="0"/>
          </a:p>
        </p:txBody>
      </p:sp>
      <p:sp>
        <p:nvSpPr>
          <p:cNvPr id="3" name="Content Placeholder 2">
            <a:extLst>
              <a:ext uri="{FF2B5EF4-FFF2-40B4-BE49-F238E27FC236}">
                <a16:creationId xmlns:a16="http://schemas.microsoft.com/office/drawing/2014/main" id="{0283F958-73B0-4AD0-B09E-6097C7B18625}"/>
              </a:ext>
            </a:extLst>
          </p:cNvPr>
          <p:cNvSpPr>
            <a:spLocks noGrp="1"/>
          </p:cNvSpPr>
          <p:nvPr>
            <p:ph idx="1"/>
          </p:nvPr>
        </p:nvSpPr>
        <p:spPr>
          <a:xfrm>
            <a:off x="838200" y="1825625"/>
            <a:ext cx="10515600" cy="4667250"/>
          </a:xfrm>
        </p:spPr>
        <p:txBody>
          <a:bodyPr>
            <a:normAutofit fontScale="85000" lnSpcReduction="10000"/>
          </a:bodyPr>
          <a:lstStyle/>
          <a:p>
            <a:r>
              <a:rPr lang="en-US" dirty="0"/>
              <a:t>Imagine a doctor is trying to diagnose a patient for a specific disease (</a:t>
            </a:r>
            <a:r>
              <a:rPr lang="en-US" dirty="0">
                <a:effectLst/>
              </a:rPr>
              <a:t>D</a:t>
            </a:r>
            <a:r>
              <a:rPr lang="en-US" dirty="0"/>
              <a:t>).</a:t>
            </a:r>
          </a:p>
          <a:p>
            <a:pPr>
              <a:buFont typeface="Arial" panose="020B0604020202020204" pitchFamily="34" charset="0"/>
              <a:buChar char="•"/>
            </a:pPr>
            <a:r>
              <a:rPr lang="en-US" dirty="0">
                <a:effectLst/>
              </a:rPr>
              <a:t>P</a:t>
            </a:r>
            <a:r>
              <a:rPr lang="en-US" dirty="0"/>
              <a:t>(</a:t>
            </a:r>
            <a:r>
              <a:rPr lang="en-US" dirty="0">
                <a:effectLst/>
              </a:rPr>
              <a:t>D</a:t>
            </a:r>
            <a:r>
              <a:rPr lang="en-US" dirty="0"/>
              <a:t>): The </a:t>
            </a:r>
            <a:r>
              <a:rPr lang="en-US" b="1" dirty="0"/>
              <a:t>prior probability</a:t>
            </a:r>
            <a:r>
              <a:rPr lang="en-US" dirty="0"/>
              <a:t> that a person has the disease (e.g., 1%).</a:t>
            </a:r>
          </a:p>
          <a:p>
            <a:pPr>
              <a:buFont typeface="Arial" panose="020B0604020202020204" pitchFamily="34" charset="0"/>
              <a:buChar char="•"/>
            </a:pPr>
            <a:r>
              <a:rPr lang="en-US" dirty="0">
                <a:effectLst/>
              </a:rPr>
              <a:t>P</a:t>
            </a:r>
            <a:r>
              <a:rPr lang="en-US" dirty="0"/>
              <a:t>(</a:t>
            </a:r>
            <a:r>
              <a:rPr lang="en-US" dirty="0">
                <a:effectLst/>
              </a:rPr>
              <a:t>S</a:t>
            </a:r>
            <a:r>
              <a:rPr lang="en-US" dirty="0"/>
              <a:t>∣</a:t>
            </a:r>
            <a:r>
              <a:rPr lang="en-US" dirty="0">
                <a:effectLst/>
              </a:rPr>
              <a:t>D</a:t>
            </a:r>
            <a:r>
              <a:rPr lang="en-US" dirty="0"/>
              <a:t>): The </a:t>
            </a:r>
            <a:r>
              <a:rPr lang="en-US" b="1" dirty="0"/>
              <a:t>likelihood</a:t>
            </a:r>
            <a:r>
              <a:rPr lang="en-US" dirty="0"/>
              <a:t> of a symptom (</a:t>
            </a:r>
            <a:r>
              <a:rPr lang="en-US" dirty="0">
                <a:effectLst/>
              </a:rPr>
              <a:t>S</a:t>
            </a:r>
            <a:r>
              <a:rPr lang="en-US" dirty="0"/>
              <a:t>) given the patient has the disease (e.g., 95%).</a:t>
            </a:r>
          </a:p>
          <a:p>
            <a:pPr>
              <a:buFont typeface="Arial" panose="020B0604020202020204" pitchFamily="34" charset="0"/>
              <a:buChar char="•"/>
            </a:pPr>
            <a:r>
              <a:rPr lang="en-US" dirty="0">
                <a:effectLst/>
              </a:rPr>
              <a:t>P</a:t>
            </a:r>
            <a:r>
              <a:rPr lang="en-US" dirty="0"/>
              <a:t>(</a:t>
            </a:r>
            <a:r>
              <a:rPr lang="en-US" dirty="0">
                <a:effectLst/>
              </a:rPr>
              <a:t>S</a:t>
            </a:r>
            <a:r>
              <a:rPr lang="en-US" dirty="0"/>
              <a:t>): The </a:t>
            </a:r>
            <a:r>
              <a:rPr lang="en-US" b="1" dirty="0"/>
              <a:t>evidence probability</a:t>
            </a:r>
            <a:r>
              <a:rPr lang="en-US" dirty="0"/>
              <a:t> of the symptom appearing in the general population (e.g., 10%).</a:t>
            </a:r>
          </a:p>
          <a:p>
            <a:r>
              <a:rPr lang="en-US" dirty="0"/>
              <a:t>Using Bayes' theorem, the doctor can calculate the </a:t>
            </a:r>
            <a:r>
              <a:rPr lang="en-US" b="1" dirty="0"/>
              <a:t>posterior probability</a:t>
            </a:r>
            <a:r>
              <a:rPr lang="en-US" dirty="0"/>
              <a:t> that the patient has the disease given the symptom: </a:t>
            </a:r>
            <a:r>
              <a:rPr lang="en-US" dirty="0">
                <a:effectLst/>
              </a:rPr>
              <a:t>P</a:t>
            </a:r>
            <a:r>
              <a:rPr lang="en-US" dirty="0"/>
              <a:t>(</a:t>
            </a:r>
            <a:r>
              <a:rPr lang="en-US" dirty="0">
                <a:effectLst/>
              </a:rPr>
              <a:t>D</a:t>
            </a:r>
            <a:r>
              <a:rPr lang="en-US" dirty="0"/>
              <a:t>∣</a:t>
            </a:r>
            <a:r>
              <a:rPr lang="en-US" dirty="0">
                <a:effectLst/>
              </a:rPr>
              <a:t>S</a:t>
            </a:r>
            <a:r>
              <a:rPr lang="en-US" dirty="0"/>
              <a:t>)=</a:t>
            </a:r>
            <a:r>
              <a:rPr lang="en-US" dirty="0">
                <a:effectLst/>
              </a:rPr>
              <a:t>P(S∣D)*P(D)</a:t>
            </a:r>
            <a:r>
              <a:rPr lang="en-US" dirty="0"/>
              <a:t>​ /</a:t>
            </a:r>
            <a:r>
              <a:rPr lang="en-US" dirty="0">
                <a:effectLst/>
              </a:rPr>
              <a:t> P(S) </a:t>
            </a:r>
          </a:p>
          <a:p>
            <a:r>
              <a:rPr lang="en-US" dirty="0">
                <a:effectLst/>
              </a:rPr>
              <a:t>P</a:t>
            </a:r>
            <a:r>
              <a:rPr lang="en-US" dirty="0"/>
              <a:t>(</a:t>
            </a:r>
            <a:r>
              <a:rPr lang="en-US" dirty="0">
                <a:effectLst/>
              </a:rPr>
              <a:t>D</a:t>
            </a:r>
            <a:r>
              <a:rPr lang="en-US" dirty="0"/>
              <a:t>∣</a:t>
            </a:r>
            <a:r>
              <a:rPr lang="en-US" dirty="0">
                <a:effectLst/>
              </a:rPr>
              <a:t>S</a:t>
            </a:r>
            <a:r>
              <a:rPr lang="en-US" dirty="0"/>
              <a:t>)=</a:t>
            </a:r>
            <a:r>
              <a:rPr lang="en-US" dirty="0">
                <a:effectLst/>
              </a:rPr>
              <a:t>0.95*0.01/0.1</a:t>
            </a:r>
            <a:r>
              <a:rPr lang="en-US" dirty="0"/>
              <a:t>​=</a:t>
            </a:r>
            <a:r>
              <a:rPr lang="en-US" b="1" dirty="0"/>
              <a:t>0.095 or 9.5%.</a:t>
            </a:r>
          </a:p>
          <a:p>
            <a:r>
              <a:rPr lang="en-US" dirty="0"/>
              <a:t>This shows how a low initial probability (1%) can be significantly updated with new evidence (the symptom) to a higher probability (9.5%).</a:t>
            </a:r>
          </a:p>
          <a:p>
            <a:endParaRPr lang="en-IN" dirty="0"/>
          </a:p>
        </p:txBody>
      </p:sp>
    </p:spTree>
    <p:extLst>
      <p:ext uri="{BB962C8B-B14F-4D97-AF65-F5344CB8AC3E}">
        <p14:creationId xmlns:p14="http://schemas.microsoft.com/office/powerpoint/2010/main" val="1353906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F8276-E8E4-4BC0-6CE2-0ED0E6D41928}"/>
              </a:ext>
            </a:extLst>
          </p:cNvPr>
          <p:cNvSpPr>
            <a:spLocks noGrp="1"/>
          </p:cNvSpPr>
          <p:nvPr>
            <p:ph type="title"/>
          </p:nvPr>
        </p:nvSpPr>
        <p:spPr/>
        <p:txBody>
          <a:bodyPr/>
          <a:lstStyle/>
          <a:p>
            <a:r>
              <a:rPr lang="en-IN" dirty="0"/>
              <a:t>Example-</a:t>
            </a:r>
          </a:p>
        </p:txBody>
      </p:sp>
      <p:pic>
        <p:nvPicPr>
          <p:cNvPr id="5" name="Content Placeholder 4" descr="A math problem with black text&#10;&#10;Description automatically generated with medium confidence">
            <a:extLst>
              <a:ext uri="{FF2B5EF4-FFF2-40B4-BE49-F238E27FC236}">
                <a16:creationId xmlns:a16="http://schemas.microsoft.com/office/drawing/2014/main" id="{34AFBE3E-EEFE-6B52-82E2-AC74CEC292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4771" y="1589314"/>
            <a:ext cx="9895115" cy="4587649"/>
          </a:xfrm>
        </p:spPr>
      </p:pic>
    </p:spTree>
    <p:extLst>
      <p:ext uri="{BB962C8B-B14F-4D97-AF65-F5344CB8AC3E}">
        <p14:creationId xmlns:p14="http://schemas.microsoft.com/office/powerpoint/2010/main" val="385182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FE96B-D05F-0E0A-FF80-BA59550316F5}"/>
              </a:ext>
            </a:extLst>
          </p:cNvPr>
          <p:cNvSpPr>
            <a:spLocks noGrp="1"/>
          </p:cNvSpPr>
          <p:nvPr>
            <p:ph type="title"/>
          </p:nvPr>
        </p:nvSpPr>
        <p:spPr/>
        <p:txBody>
          <a:bodyPr/>
          <a:lstStyle/>
          <a:p>
            <a:r>
              <a:rPr lang="en-US" dirty="0"/>
              <a:t>How Uncertainty Affects Decisions and AI?</a:t>
            </a:r>
            <a:endParaRPr lang="en-IN" dirty="0"/>
          </a:p>
        </p:txBody>
      </p:sp>
      <p:sp>
        <p:nvSpPr>
          <p:cNvPr id="3" name="Content Placeholder 2">
            <a:extLst>
              <a:ext uri="{FF2B5EF4-FFF2-40B4-BE49-F238E27FC236}">
                <a16:creationId xmlns:a16="http://schemas.microsoft.com/office/drawing/2014/main" id="{3C08A4C5-D65D-9878-9087-8E2A09B1B4E5}"/>
              </a:ext>
            </a:extLst>
          </p:cNvPr>
          <p:cNvSpPr>
            <a:spLocks noGrp="1"/>
          </p:cNvSpPr>
          <p:nvPr>
            <p:ph idx="1"/>
          </p:nvPr>
        </p:nvSpPr>
        <p:spPr/>
        <p:txBody>
          <a:bodyPr/>
          <a:lstStyle/>
          <a:p>
            <a:pPr marL="0" indent="0" algn="just">
              <a:buNone/>
            </a:pPr>
            <a:r>
              <a:rPr lang="en-US" dirty="0"/>
              <a:t>   I</a:t>
            </a:r>
            <a:r>
              <a:rPr lang="en-US" b="1" dirty="0"/>
              <a:t>mpact on Decision-Making</a:t>
            </a:r>
          </a:p>
          <a:p>
            <a:pPr algn="just"/>
            <a:r>
              <a:rPr lang="en-US" dirty="0"/>
              <a:t>Uncertainty forces us to move from making definitive choices to making choices based on expected outcomes. We often use utility theory, which assigns values to different outcomes and probabilities to their occurrence. </a:t>
            </a:r>
          </a:p>
          <a:p>
            <a:pPr algn="just"/>
            <a:r>
              <a:rPr lang="en-US" dirty="0"/>
              <a:t>The goal is to choose the action that maximizes the expected utility.</a:t>
            </a:r>
          </a:p>
          <a:p>
            <a:pPr algn="just"/>
            <a:r>
              <a:rPr lang="en-US" dirty="0"/>
              <a:t>Example: Should a company launch a new product? The decision depends on the probability of success and the potential profit versus the probability of failure and the potential loss.</a:t>
            </a:r>
            <a:endParaRPr lang="en-IN" dirty="0"/>
          </a:p>
        </p:txBody>
      </p:sp>
    </p:spTree>
    <p:extLst>
      <p:ext uri="{BB962C8B-B14F-4D97-AF65-F5344CB8AC3E}">
        <p14:creationId xmlns:p14="http://schemas.microsoft.com/office/powerpoint/2010/main" val="992489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A333E-DD32-C542-828F-5C57DC340F1F}"/>
              </a:ext>
            </a:extLst>
          </p:cNvPr>
          <p:cNvSpPr>
            <a:spLocks noGrp="1"/>
          </p:cNvSpPr>
          <p:nvPr>
            <p:ph type="title"/>
          </p:nvPr>
        </p:nvSpPr>
        <p:spPr/>
        <p:txBody>
          <a:bodyPr/>
          <a:lstStyle/>
          <a:p>
            <a:r>
              <a:rPr lang="en-US" dirty="0"/>
              <a:t>Impact on AI Behavior</a:t>
            </a:r>
            <a:endParaRPr lang="en-IN" dirty="0"/>
          </a:p>
        </p:txBody>
      </p:sp>
      <p:sp>
        <p:nvSpPr>
          <p:cNvPr id="3" name="Content Placeholder 2">
            <a:extLst>
              <a:ext uri="{FF2B5EF4-FFF2-40B4-BE49-F238E27FC236}">
                <a16:creationId xmlns:a16="http://schemas.microsoft.com/office/drawing/2014/main" id="{149C6828-334F-076B-697A-1ECA01548593}"/>
              </a:ext>
            </a:extLst>
          </p:cNvPr>
          <p:cNvSpPr>
            <a:spLocks noGrp="1"/>
          </p:cNvSpPr>
          <p:nvPr>
            <p:ph idx="1"/>
          </p:nvPr>
        </p:nvSpPr>
        <p:spPr>
          <a:xfrm>
            <a:off x="838200" y="1684107"/>
            <a:ext cx="10515600" cy="4351338"/>
          </a:xfrm>
        </p:spPr>
        <p:txBody>
          <a:bodyPr>
            <a:normAutofit fontScale="92500" lnSpcReduction="20000"/>
          </a:bodyPr>
          <a:lstStyle/>
          <a:p>
            <a:pPr marL="0" indent="0" algn="just">
              <a:buNone/>
            </a:pPr>
            <a:r>
              <a:rPr lang="en-US" b="1" dirty="0"/>
              <a:t>   </a:t>
            </a:r>
          </a:p>
          <a:p>
            <a:pPr algn="just"/>
            <a:r>
              <a:rPr lang="en-US" dirty="0"/>
              <a:t>AI systems that don't account for uncertainty can be brittle and unreliable.</a:t>
            </a:r>
          </a:p>
          <a:p>
            <a:pPr algn="just">
              <a:buFont typeface="Arial" panose="020B0604020202020204" pitchFamily="34" charset="0"/>
              <a:buChar char="•"/>
            </a:pPr>
            <a:r>
              <a:rPr lang="en-US" b="1" dirty="0"/>
              <a:t>Overconfidence:</a:t>
            </a:r>
            <a:r>
              <a:rPr lang="en-US" dirty="0"/>
              <a:t> A classifier might be 99% sure it's seen a cat, but it might be wrong. A system that reasons under uncertainty provides a probability score, like "I'm 99% confident this is a cat," which is much more informative.</a:t>
            </a:r>
          </a:p>
          <a:p>
            <a:pPr algn="just">
              <a:buFont typeface="Arial" panose="020B0604020202020204" pitchFamily="34" charset="0"/>
              <a:buChar char="•"/>
            </a:pPr>
            <a:r>
              <a:rPr lang="en-US" b="1" dirty="0"/>
              <a:t>Handling Ambiguity:</a:t>
            </a:r>
            <a:r>
              <a:rPr lang="en-US" dirty="0"/>
              <a:t> In tasks like natural language processing, words can have multiple meanings. Probabilistic models help AI systems resolve this ambiguity by considering the context.</a:t>
            </a:r>
          </a:p>
          <a:p>
            <a:pPr algn="just">
              <a:buFont typeface="Arial" panose="020B0604020202020204" pitchFamily="34" charset="0"/>
              <a:buChar char="•"/>
            </a:pPr>
            <a:r>
              <a:rPr lang="en-US" b="1" dirty="0"/>
              <a:t>Robustness:</a:t>
            </a:r>
            <a:r>
              <a:rPr lang="en-US" dirty="0"/>
              <a:t> AI models that handle uncertainty are more </a:t>
            </a:r>
            <a:r>
              <a:rPr lang="en-US" b="1" dirty="0"/>
              <a:t>robust</a:t>
            </a:r>
            <a:r>
              <a:rPr lang="en-US" dirty="0"/>
              <a:t> to noisy or missing data, making them more reliable in real-world applications.</a:t>
            </a:r>
          </a:p>
          <a:p>
            <a:pPr algn="just"/>
            <a:endParaRPr lang="en-IN" dirty="0"/>
          </a:p>
        </p:txBody>
      </p:sp>
    </p:spTree>
    <p:extLst>
      <p:ext uri="{BB962C8B-B14F-4D97-AF65-F5344CB8AC3E}">
        <p14:creationId xmlns:p14="http://schemas.microsoft.com/office/powerpoint/2010/main" val="27199888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337</TotalTime>
  <Words>1389</Words>
  <Application>Microsoft Office PowerPoint</Application>
  <PresentationFormat>Widescreen</PresentationFormat>
  <Paragraphs>126</Paragraphs>
  <Slides>22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Aptos Display</vt:lpstr>
      <vt:lpstr>Arial</vt:lpstr>
      <vt:lpstr>Times New Roman</vt:lpstr>
      <vt:lpstr>Office Theme</vt:lpstr>
      <vt:lpstr>Module-2</vt:lpstr>
      <vt:lpstr>Introduction to Reasoning with Uncertainty</vt:lpstr>
      <vt:lpstr>What is Uncertainty?</vt:lpstr>
      <vt:lpstr>Why Uncertainty Matters?</vt:lpstr>
      <vt:lpstr>Sources of Uncertainty</vt:lpstr>
      <vt:lpstr>Approaches to Reasoning Under Uncertainty</vt:lpstr>
      <vt:lpstr> 1. Probability Theory </vt:lpstr>
      <vt:lpstr>2. Probabilistic Models</vt:lpstr>
      <vt:lpstr>Probabilistic Reasoning 🎲</vt:lpstr>
      <vt:lpstr>3. Fuzzy Logic </vt:lpstr>
      <vt:lpstr>4. Markov Decision Processes (MDPs) </vt:lpstr>
      <vt:lpstr>Why We Need It in AI 🤖</vt:lpstr>
      <vt:lpstr>Key Concepts in Probability 📊</vt:lpstr>
      <vt:lpstr>Conditional Probability &amp; Bayes' Theorem</vt:lpstr>
      <vt:lpstr>Bayes' Theorem</vt:lpstr>
      <vt:lpstr>Prior &amp; Conditional Probability</vt:lpstr>
      <vt:lpstr>PowerPoint Presentation</vt:lpstr>
      <vt:lpstr>Bayes' Theorem: The Foundation of Probabilistic Reasoning</vt:lpstr>
      <vt:lpstr>Example: Disease Diagnosis </vt:lpstr>
      <vt:lpstr>Example-</vt:lpstr>
      <vt:lpstr>How Uncertainty Affects Decisions and AI?</vt:lpstr>
      <vt:lpstr>Impact on AI Behavior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Module-2</dc:title>
  <dc:creator>Kimmi Gupta</dc:creator>
  <cp:lastModifiedBy>Himanshu Sharma</cp:lastModifiedBy>
  <cp:revision>11</cp:revision>
  <dcterms:created xsi:type="dcterms:W3CDTF">2025-08-20T09:46:00Z</dcterms:created>
  <dcterms:modified xsi:type="dcterms:W3CDTF">2025-09-07T12:27:54Z</dcterms:modified>
</cp:coreProperties>
</file>