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12598400" cy="7200900"/>
  <p:notesSz cx="12598400" cy="72009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976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45356" y="2232279"/>
            <a:ext cx="10714038" cy="15121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1" i="0">
                <a:solidFill>
                  <a:srgbClr val="D1282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90712" y="4032504"/>
            <a:ext cx="8823325" cy="1800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50" b="1" i="0">
                <a:solidFill>
                  <a:srgbClr val="D1282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50" b="1" i="0">
                <a:solidFill>
                  <a:srgbClr val="D1282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30237" y="1656207"/>
            <a:ext cx="5483066" cy="475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491446" y="1656207"/>
            <a:ext cx="5483066" cy="475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50" b="1" i="0">
                <a:solidFill>
                  <a:srgbClr val="D1282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2411075" y="25"/>
            <a:ext cx="190500" cy="1123950"/>
          </a:xfrm>
          <a:custGeom>
            <a:avLst/>
            <a:gdLst/>
            <a:ahLst/>
            <a:cxnLst/>
            <a:rect l="l" t="t" r="r" b="b"/>
            <a:pathLst>
              <a:path w="190500" h="1123950">
                <a:moveTo>
                  <a:pt x="190258" y="0"/>
                </a:moveTo>
                <a:lnTo>
                  <a:pt x="0" y="0"/>
                </a:lnTo>
                <a:lnTo>
                  <a:pt x="0" y="1123670"/>
                </a:lnTo>
                <a:lnTo>
                  <a:pt x="190258" y="1123670"/>
                </a:lnTo>
                <a:lnTo>
                  <a:pt x="190258" y="0"/>
                </a:lnTo>
                <a:close/>
              </a:path>
            </a:pathLst>
          </a:custGeom>
          <a:solidFill>
            <a:srgbClr val="D128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2411075" y="1123660"/>
            <a:ext cx="190500" cy="6075680"/>
          </a:xfrm>
          <a:custGeom>
            <a:avLst/>
            <a:gdLst/>
            <a:ahLst/>
            <a:cxnLst/>
            <a:rect l="l" t="t" r="r" b="b"/>
            <a:pathLst>
              <a:path w="190500" h="6075680">
                <a:moveTo>
                  <a:pt x="190258" y="0"/>
                </a:moveTo>
                <a:lnTo>
                  <a:pt x="0" y="0"/>
                </a:lnTo>
                <a:lnTo>
                  <a:pt x="0" y="6075426"/>
                </a:lnTo>
                <a:lnTo>
                  <a:pt x="190258" y="6075426"/>
                </a:lnTo>
                <a:lnTo>
                  <a:pt x="1902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9550"/>
            <a:ext cx="419100" cy="1113790"/>
          </a:xfrm>
          <a:custGeom>
            <a:avLst/>
            <a:gdLst/>
            <a:ahLst/>
            <a:cxnLst/>
            <a:rect l="l" t="t" r="r" b="b"/>
            <a:pathLst>
              <a:path w="419100" h="1113790">
                <a:moveTo>
                  <a:pt x="418719" y="0"/>
                </a:moveTo>
                <a:lnTo>
                  <a:pt x="0" y="0"/>
                </a:lnTo>
                <a:lnTo>
                  <a:pt x="0" y="1113764"/>
                </a:lnTo>
                <a:lnTo>
                  <a:pt x="418719" y="1113764"/>
                </a:lnTo>
                <a:lnTo>
                  <a:pt x="418719" y="0"/>
                </a:lnTo>
                <a:close/>
              </a:path>
            </a:pathLst>
          </a:custGeom>
          <a:solidFill>
            <a:srgbClr val="D128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1123660"/>
            <a:ext cx="419100" cy="6075680"/>
          </a:xfrm>
          <a:custGeom>
            <a:avLst/>
            <a:gdLst/>
            <a:ahLst/>
            <a:cxnLst/>
            <a:rect l="l" t="t" r="r" b="b"/>
            <a:pathLst>
              <a:path w="419100" h="6075680">
                <a:moveTo>
                  <a:pt x="418719" y="0"/>
                </a:moveTo>
                <a:lnTo>
                  <a:pt x="0" y="0"/>
                </a:lnTo>
                <a:lnTo>
                  <a:pt x="0" y="6075426"/>
                </a:lnTo>
                <a:lnTo>
                  <a:pt x="418719" y="6075426"/>
                </a:lnTo>
                <a:lnTo>
                  <a:pt x="4187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9900" y="65023"/>
            <a:ext cx="11664950" cy="10182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1" i="0">
                <a:solidFill>
                  <a:srgbClr val="D1282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33039" y="3284283"/>
            <a:ext cx="7350759" cy="16275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285615" y="6696837"/>
            <a:ext cx="4033520" cy="3600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30237" y="6696837"/>
            <a:ext cx="2899092" cy="3600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075420" y="6696837"/>
            <a:ext cx="2899092" cy="3600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2411075" y="0"/>
            <a:ext cx="190500" cy="7199630"/>
            <a:chOff x="12411075" y="0"/>
            <a:chExt cx="190500" cy="7199630"/>
          </a:xfrm>
        </p:grpSpPr>
        <p:sp>
          <p:nvSpPr>
            <p:cNvPr id="4" name="object 4"/>
            <p:cNvSpPr/>
            <p:nvPr/>
          </p:nvSpPr>
          <p:spPr>
            <a:xfrm>
              <a:off x="12411075" y="5599267"/>
              <a:ext cx="190500" cy="1600200"/>
            </a:xfrm>
            <a:custGeom>
              <a:avLst/>
              <a:gdLst/>
              <a:ahLst/>
              <a:cxnLst/>
              <a:rect l="l" t="t" r="r" b="b"/>
              <a:pathLst>
                <a:path w="190500" h="1600200">
                  <a:moveTo>
                    <a:pt x="190258" y="0"/>
                  </a:moveTo>
                  <a:lnTo>
                    <a:pt x="0" y="0"/>
                  </a:lnTo>
                  <a:lnTo>
                    <a:pt x="0" y="1599819"/>
                  </a:lnTo>
                  <a:lnTo>
                    <a:pt x="190258" y="1599819"/>
                  </a:lnTo>
                  <a:lnTo>
                    <a:pt x="190258" y="0"/>
                  </a:lnTo>
                  <a:close/>
                </a:path>
              </a:pathLst>
            </a:custGeom>
            <a:solidFill>
              <a:srgbClr val="D128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411075" y="0"/>
              <a:ext cx="190500" cy="5599430"/>
            </a:xfrm>
            <a:custGeom>
              <a:avLst/>
              <a:gdLst/>
              <a:ahLst/>
              <a:cxnLst/>
              <a:rect l="l" t="t" r="r" b="b"/>
              <a:pathLst>
                <a:path w="190500" h="5599430">
                  <a:moveTo>
                    <a:pt x="190258" y="0"/>
                  </a:moveTo>
                  <a:lnTo>
                    <a:pt x="0" y="0"/>
                  </a:lnTo>
                  <a:lnTo>
                    <a:pt x="0" y="5599303"/>
                  </a:lnTo>
                  <a:lnTo>
                    <a:pt x="190258" y="5599303"/>
                  </a:lnTo>
                  <a:lnTo>
                    <a:pt x="19025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0"/>
            <a:ext cx="1333500" cy="6837160"/>
          </a:xfrm>
          <a:custGeom>
            <a:avLst/>
            <a:gdLst/>
            <a:ahLst/>
            <a:cxnLst/>
            <a:rect l="l" t="t" r="r" b="b"/>
            <a:pathLst>
              <a:path w="1333500" h="5599430">
                <a:moveTo>
                  <a:pt x="1333119" y="0"/>
                </a:moveTo>
                <a:lnTo>
                  <a:pt x="0" y="0"/>
                </a:lnTo>
                <a:lnTo>
                  <a:pt x="0" y="5599303"/>
                </a:lnTo>
                <a:lnTo>
                  <a:pt x="1333119" y="5599303"/>
                </a:lnTo>
                <a:lnTo>
                  <a:pt x="13331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" y="6724650"/>
            <a:ext cx="12411074" cy="474522"/>
          </a:xfrm>
          <a:custGeom>
            <a:avLst/>
            <a:gdLst/>
            <a:ahLst/>
            <a:cxnLst/>
            <a:rect l="l" t="t" r="r" b="b"/>
            <a:pathLst>
              <a:path w="5391150" h="361950">
                <a:moveTo>
                  <a:pt x="5390642" y="0"/>
                </a:moveTo>
                <a:lnTo>
                  <a:pt x="0" y="0"/>
                </a:lnTo>
                <a:lnTo>
                  <a:pt x="0" y="361480"/>
                </a:lnTo>
                <a:lnTo>
                  <a:pt x="5390642" y="361480"/>
                </a:lnTo>
                <a:lnTo>
                  <a:pt x="5390642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933450" y="765972"/>
            <a:ext cx="11664950" cy="1018286"/>
          </a:xfrm>
          <a:prstGeom prst="rect">
            <a:avLst/>
          </a:prstGeom>
        </p:spPr>
        <p:txBody>
          <a:bodyPr vert="horz" wrap="square" lIns="0" tIns="273431" rIns="0" bIns="0" rtlCol="0">
            <a:spAutoFit/>
          </a:bodyPr>
          <a:lstStyle/>
          <a:p>
            <a:pPr marL="1360170">
              <a:lnSpc>
                <a:spcPct val="100000"/>
              </a:lnSpc>
              <a:spcBef>
                <a:spcPts val="105"/>
              </a:spcBef>
            </a:pPr>
            <a:r>
              <a:rPr sz="4800" spc="-795" dirty="0">
                <a:solidFill>
                  <a:srgbClr val="000000"/>
                </a:solidFill>
              </a:rPr>
              <a:t>R</a:t>
            </a:r>
            <a:r>
              <a:rPr sz="4800" spc="-610" dirty="0">
                <a:solidFill>
                  <a:srgbClr val="000000"/>
                </a:solidFill>
              </a:rPr>
              <a:t>eas</a:t>
            </a:r>
            <a:r>
              <a:rPr sz="4800" spc="-645" dirty="0">
                <a:solidFill>
                  <a:srgbClr val="000000"/>
                </a:solidFill>
              </a:rPr>
              <a:t>on</a:t>
            </a:r>
            <a:r>
              <a:rPr sz="4800" spc="-615" dirty="0">
                <a:solidFill>
                  <a:srgbClr val="000000"/>
                </a:solidFill>
              </a:rPr>
              <a:t>i</a:t>
            </a:r>
            <a:r>
              <a:rPr sz="4800" spc="-645" dirty="0">
                <a:solidFill>
                  <a:srgbClr val="000000"/>
                </a:solidFill>
              </a:rPr>
              <a:t>n</a:t>
            </a:r>
            <a:r>
              <a:rPr sz="4800" spc="-25" dirty="0">
                <a:solidFill>
                  <a:srgbClr val="000000"/>
                </a:solidFill>
              </a:rPr>
              <a:t>g</a:t>
            </a:r>
            <a:r>
              <a:rPr sz="4800" spc="-700" dirty="0">
                <a:solidFill>
                  <a:srgbClr val="000000"/>
                </a:solidFill>
              </a:rPr>
              <a:t> </a:t>
            </a:r>
            <a:r>
              <a:rPr sz="4800" spc="-640" dirty="0">
                <a:solidFill>
                  <a:srgbClr val="000000"/>
                </a:solidFill>
              </a:rPr>
              <a:t>und</a:t>
            </a:r>
            <a:r>
              <a:rPr sz="4800" spc="-590" dirty="0">
                <a:solidFill>
                  <a:srgbClr val="000000"/>
                </a:solidFill>
              </a:rPr>
              <a:t>e</a:t>
            </a:r>
            <a:r>
              <a:rPr sz="4800" spc="-15" dirty="0">
                <a:solidFill>
                  <a:srgbClr val="000000"/>
                </a:solidFill>
              </a:rPr>
              <a:t>r</a:t>
            </a:r>
            <a:r>
              <a:rPr sz="4800" spc="-770" dirty="0">
                <a:solidFill>
                  <a:srgbClr val="000000"/>
                </a:solidFill>
              </a:rPr>
              <a:t> </a:t>
            </a:r>
            <a:r>
              <a:rPr sz="4800" spc="-575" dirty="0">
                <a:solidFill>
                  <a:srgbClr val="000000"/>
                </a:solidFill>
              </a:rPr>
              <a:t>Uncertainty</a:t>
            </a:r>
            <a:endParaRPr sz="4800" dirty="0"/>
          </a:p>
        </p:txBody>
      </p:sp>
      <p:sp>
        <p:nvSpPr>
          <p:cNvPr id="11" name="object 11"/>
          <p:cNvSpPr txBox="1"/>
          <p:nvPr/>
        </p:nvSpPr>
        <p:spPr>
          <a:xfrm>
            <a:off x="2489200" y="3596640"/>
            <a:ext cx="7331709" cy="632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950" b="1" i="1" spc="-560" dirty="0">
                <a:solidFill>
                  <a:srgbClr val="9D1E22"/>
                </a:solidFill>
                <a:latin typeface="Times New Roman"/>
                <a:cs typeface="Times New Roman"/>
              </a:rPr>
              <a:t>T</a:t>
            </a:r>
            <a:r>
              <a:rPr sz="3950" b="1" i="1" spc="-565" dirty="0">
                <a:solidFill>
                  <a:srgbClr val="9D1E22"/>
                </a:solidFill>
                <a:latin typeface="Times New Roman"/>
                <a:cs typeface="Times New Roman"/>
              </a:rPr>
              <a:t>h</a:t>
            </a:r>
            <a:r>
              <a:rPr sz="3950" b="1" i="1" spc="330" dirty="0">
                <a:solidFill>
                  <a:srgbClr val="9D1E22"/>
                </a:solidFill>
                <a:latin typeface="Times New Roman"/>
                <a:cs typeface="Times New Roman"/>
              </a:rPr>
              <a:t>e</a:t>
            </a:r>
            <a:r>
              <a:rPr sz="3950" b="1" i="1" spc="-204" dirty="0">
                <a:solidFill>
                  <a:srgbClr val="9D1E22"/>
                </a:solidFill>
                <a:latin typeface="Times New Roman"/>
                <a:cs typeface="Times New Roman"/>
              </a:rPr>
              <a:t>i</a:t>
            </a:r>
            <a:r>
              <a:rPr sz="3950" b="1" i="1" spc="-490" dirty="0">
                <a:solidFill>
                  <a:srgbClr val="9D1E22"/>
                </a:solidFill>
                <a:latin typeface="Times New Roman"/>
                <a:cs typeface="Times New Roman"/>
              </a:rPr>
              <a:t>n</a:t>
            </a:r>
            <a:r>
              <a:rPr sz="3950" b="1" i="1" spc="95" dirty="0">
                <a:solidFill>
                  <a:srgbClr val="9D1E22"/>
                </a:solidFill>
                <a:latin typeface="Times New Roman"/>
                <a:cs typeface="Times New Roman"/>
              </a:rPr>
              <a:t>t</a:t>
            </a:r>
            <a:r>
              <a:rPr sz="3950" b="1" i="1" spc="-495" dirty="0">
                <a:solidFill>
                  <a:srgbClr val="9D1E22"/>
                </a:solidFill>
                <a:latin typeface="Times New Roman"/>
                <a:cs typeface="Times New Roman"/>
              </a:rPr>
              <a:t>e</a:t>
            </a:r>
            <a:r>
              <a:rPr sz="3950" b="1" i="1" spc="-210" dirty="0">
                <a:solidFill>
                  <a:srgbClr val="9D1E22"/>
                </a:solidFill>
                <a:latin typeface="Times New Roman"/>
                <a:cs typeface="Times New Roman"/>
              </a:rPr>
              <a:t>ll</a:t>
            </a:r>
            <a:r>
              <a:rPr sz="3950" b="1" i="1" spc="-204" dirty="0">
                <a:solidFill>
                  <a:srgbClr val="9D1E22"/>
                </a:solidFill>
                <a:latin typeface="Times New Roman"/>
                <a:cs typeface="Times New Roman"/>
              </a:rPr>
              <a:t>i</a:t>
            </a:r>
            <a:r>
              <a:rPr sz="3950" b="1" i="1" spc="-490" dirty="0">
                <a:solidFill>
                  <a:srgbClr val="9D1E22"/>
                </a:solidFill>
                <a:latin typeface="Times New Roman"/>
                <a:cs typeface="Times New Roman"/>
              </a:rPr>
              <a:t>gen</a:t>
            </a:r>
            <a:r>
              <a:rPr sz="3950" b="1" i="1" dirty="0">
                <a:solidFill>
                  <a:srgbClr val="9D1E22"/>
                </a:solidFill>
                <a:latin typeface="Times New Roman"/>
                <a:cs typeface="Times New Roman"/>
              </a:rPr>
              <a:t>t</a:t>
            </a:r>
            <a:r>
              <a:rPr sz="3950" b="1" i="1" spc="-210" dirty="0">
                <a:solidFill>
                  <a:srgbClr val="9D1E22"/>
                </a:solidFill>
                <a:latin typeface="Times New Roman"/>
                <a:cs typeface="Times New Roman"/>
              </a:rPr>
              <a:t> </a:t>
            </a:r>
            <a:r>
              <a:rPr sz="3950" b="1" i="1" spc="-130" dirty="0">
                <a:solidFill>
                  <a:srgbClr val="9D1E22"/>
                </a:solidFill>
                <a:latin typeface="Times New Roman"/>
                <a:cs typeface="Times New Roman"/>
              </a:rPr>
              <a:t>way</a:t>
            </a:r>
            <a:r>
              <a:rPr sz="3950" b="1" i="1" spc="-495" dirty="0">
                <a:solidFill>
                  <a:srgbClr val="9D1E22"/>
                </a:solidFill>
                <a:latin typeface="Times New Roman"/>
                <a:cs typeface="Times New Roman"/>
              </a:rPr>
              <a:t> </a:t>
            </a:r>
            <a:r>
              <a:rPr sz="3950" b="1" i="1" spc="120" dirty="0">
                <a:solidFill>
                  <a:srgbClr val="9D1E22"/>
                </a:solidFill>
                <a:latin typeface="Times New Roman"/>
                <a:cs typeface="Times New Roman"/>
              </a:rPr>
              <a:t>t</a:t>
            </a:r>
            <a:r>
              <a:rPr sz="3950" b="1" i="1" spc="285" dirty="0">
                <a:solidFill>
                  <a:srgbClr val="9D1E22"/>
                </a:solidFill>
                <a:latin typeface="Times New Roman"/>
                <a:cs typeface="Times New Roman"/>
              </a:rPr>
              <a:t>o</a:t>
            </a:r>
            <a:r>
              <a:rPr sz="3950" b="1" i="1" spc="-540" dirty="0">
                <a:solidFill>
                  <a:srgbClr val="9D1E22"/>
                </a:solidFill>
                <a:latin typeface="Times New Roman"/>
                <a:cs typeface="Times New Roman"/>
              </a:rPr>
              <a:t>h</a:t>
            </a:r>
            <a:r>
              <a:rPr sz="3950" b="1" i="1" spc="-315" dirty="0">
                <a:solidFill>
                  <a:srgbClr val="9D1E22"/>
                </a:solidFill>
                <a:latin typeface="Times New Roman"/>
                <a:cs typeface="Times New Roman"/>
              </a:rPr>
              <a:t>a</a:t>
            </a:r>
            <a:r>
              <a:rPr sz="3950" b="1" i="1" spc="-465" dirty="0">
                <a:solidFill>
                  <a:srgbClr val="9D1E22"/>
                </a:solidFill>
                <a:latin typeface="Times New Roman"/>
                <a:cs typeface="Times New Roman"/>
              </a:rPr>
              <a:t>n</a:t>
            </a:r>
            <a:r>
              <a:rPr sz="3950" b="1" i="1" spc="-240" dirty="0">
                <a:solidFill>
                  <a:srgbClr val="9D1E22"/>
                </a:solidFill>
                <a:latin typeface="Times New Roman"/>
                <a:cs typeface="Times New Roman"/>
              </a:rPr>
              <a:t>d</a:t>
            </a:r>
            <a:r>
              <a:rPr sz="3950" b="1" i="1" spc="-185" dirty="0">
                <a:solidFill>
                  <a:srgbClr val="9D1E22"/>
                </a:solidFill>
                <a:latin typeface="Times New Roman"/>
                <a:cs typeface="Times New Roman"/>
              </a:rPr>
              <a:t>l</a:t>
            </a:r>
            <a:r>
              <a:rPr sz="3950" b="1" i="1" spc="204" dirty="0">
                <a:solidFill>
                  <a:srgbClr val="9D1E22"/>
                </a:solidFill>
                <a:latin typeface="Times New Roman"/>
                <a:cs typeface="Times New Roman"/>
              </a:rPr>
              <a:t>e</a:t>
            </a:r>
            <a:r>
              <a:rPr sz="3950" b="1" i="1" spc="120" dirty="0">
                <a:solidFill>
                  <a:srgbClr val="9D1E22"/>
                </a:solidFill>
                <a:latin typeface="Times New Roman"/>
                <a:cs typeface="Times New Roman"/>
              </a:rPr>
              <a:t>t</a:t>
            </a:r>
            <a:r>
              <a:rPr sz="3950" b="1" i="1" spc="-540" dirty="0">
                <a:solidFill>
                  <a:srgbClr val="9D1E22"/>
                </a:solidFill>
                <a:latin typeface="Times New Roman"/>
                <a:cs typeface="Times New Roman"/>
              </a:rPr>
              <a:t>h</a:t>
            </a:r>
            <a:r>
              <a:rPr sz="3950" b="1" i="1" spc="285" dirty="0">
                <a:solidFill>
                  <a:srgbClr val="9D1E22"/>
                </a:solidFill>
                <a:latin typeface="Times New Roman"/>
                <a:cs typeface="Times New Roman"/>
              </a:rPr>
              <a:t>e</a:t>
            </a:r>
            <a:r>
              <a:rPr sz="3950" b="1" i="1" spc="-465" dirty="0">
                <a:solidFill>
                  <a:srgbClr val="9D1E22"/>
                </a:solidFill>
                <a:latin typeface="Times New Roman"/>
                <a:cs typeface="Times New Roman"/>
              </a:rPr>
              <a:t>un</a:t>
            </a:r>
            <a:r>
              <a:rPr sz="3950" b="1" i="1" spc="-245" dirty="0">
                <a:solidFill>
                  <a:srgbClr val="9D1E22"/>
                </a:solidFill>
                <a:latin typeface="Times New Roman"/>
                <a:cs typeface="Times New Roman"/>
              </a:rPr>
              <a:t>k</a:t>
            </a:r>
            <a:r>
              <a:rPr sz="3950" b="1" i="1" spc="-465" dirty="0">
                <a:solidFill>
                  <a:srgbClr val="9D1E22"/>
                </a:solidFill>
                <a:latin typeface="Times New Roman"/>
                <a:cs typeface="Times New Roman"/>
              </a:rPr>
              <a:t>no</a:t>
            </a:r>
            <a:r>
              <a:rPr sz="3950" b="1" i="1" spc="-5" dirty="0">
                <a:solidFill>
                  <a:srgbClr val="9D1E22"/>
                </a:solidFill>
                <a:latin typeface="Times New Roman"/>
                <a:cs typeface="Times New Roman"/>
              </a:rPr>
              <a:t>w</a:t>
            </a:r>
            <a:r>
              <a:rPr sz="3950" b="1" i="1" spc="25" dirty="0">
                <a:solidFill>
                  <a:srgbClr val="9D1E22"/>
                </a:solidFill>
                <a:latin typeface="Times New Roman"/>
                <a:cs typeface="Times New Roman"/>
              </a:rPr>
              <a:t>n</a:t>
            </a:r>
            <a:endParaRPr sz="39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2775" y="175323"/>
            <a:ext cx="6277610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-360" dirty="0"/>
              <a:t>Logical</a:t>
            </a:r>
            <a:r>
              <a:rPr spc="-459" dirty="0"/>
              <a:t> </a:t>
            </a:r>
            <a:r>
              <a:rPr spc="-550" dirty="0"/>
              <a:t>D</a:t>
            </a:r>
            <a:r>
              <a:rPr spc="-470" dirty="0"/>
              <a:t>e</a:t>
            </a:r>
            <a:r>
              <a:rPr spc="-440" dirty="0"/>
              <a:t>d</a:t>
            </a:r>
            <a:r>
              <a:rPr spc="-445" dirty="0"/>
              <a:t>u</a:t>
            </a:r>
            <a:r>
              <a:rPr spc="-465" dirty="0"/>
              <a:t>c</a:t>
            </a:r>
            <a:r>
              <a:rPr spc="-400" dirty="0"/>
              <a:t>t</a:t>
            </a:r>
            <a:r>
              <a:rPr spc="-345" dirty="0"/>
              <a:t>i</a:t>
            </a:r>
            <a:r>
              <a:rPr spc="-365" dirty="0"/>
              <a:t>o</a:t>
            </a:r>
            <a:r>
              <a:rPr spc="5" dirty="0"/>
              <a:t>n</a:t>
            </a:r>
            <a:r>
              <a:rPr spc="-555" dirty="0"/>
              <a:t> </a:t>
            </a:r>
            <a:r>
              <a:rPr spc="-360" dirty="0"/>
              <a:t>versus</a:t>
            </a:r>
            <a:r>
              <a:rPr spc="-515" dirty="0"/>
              <a:t> </a:t>
            </a:r>
            <a:r>
              <a:rPr spc="-375" dirty="0"/>
              <a:t>Induction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89001" y="1068765"/>
            <a:ext cx="4267200" cy="486030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000" b="1" spc="-90" dirty="0">
                <a:solidFill>
                  <a:srgbClr val="C00000"/>
                </a:solidFill>
                <a:latin typeface="Arial"/>
                <a:cs typeface="Arial"/>
              </a:rPr>
              <a:t>DEDUCTION</a:t>
            </a:r>
            <a:endParaRPr sz="20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205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b="1" spc="-155" dirty="0">
                <a:latin typeface="Arial"/>
                <a:cs typeface="Arial"/>
              </a:rPr>
              <a:t>Commonly</a:t>
            </a:r>
            <a:r>
              <a:rPr lang="en-IN" sz="2000" b="1" spc="-155" dirty="0">
                <a:latin typeface="Arial"/>
                <a:cs typeface="Arial"/>
              </a:rPr>
              <a:t> </a:t>
            </a:r>
            <a:r>
              <a:rPr sz="2000" b="1" spc="-155" dirty="0">
                <a:latin typeface="Arial"/>
                <a:cs typeface="Arial"/>
              </a:rPr>
              <a:t>associated</a:t>
            </a:r>
            <a:r>
              <a:rPr lang="en-IN" sz="2000" b="1" spc="-155" dirty="0">
                <a:latin typeface="Arial"/>
                <a:cs typeface="Arial"/>
              </a:rPr>
              <a:t> </a:t>
            </a:r>
            <a:r>
              <a:rPr sz="2000" b="1" spc="-155" dirty="0">
                <a:latin typeface="Arial"/>
                <a:cs typeface="Arial"/>
              </a:rPr>
              <a:t>with</a:t>
            </a:r>
            <a:r>
              <a:rPr lang="en-IN" sz="2000" b="1" spc="-155" dirty="0">
                <a:latin typeface="Arial"/>
                <a:cs typeface="Arial"/>
              </a:rPr>
              <a:t> </a:t>
            </a:r>
            <a:r>
              <a:rPr sz="2000" b="1" i="1" spc="-155" dirty="0">
                <a:latin typeface="Arial"/>
                <a:cs typeface="Arial"/>
              </a:rPr>
              <a:t>formal</a:t>
            </a:r>
            <a:r>
              <a:rPr sz="2000" b="1" i="1" spc="-225" dirty="0">
                <a:latin typeface="Arial"/>
                <a:cs typeface="Arial"/>
              </a:rPr>
              <a:t> </a:t>
            </a:r>
            <a:r>
              <a:rPr sz="2000" b="1" i="1" spc="-25" dirty="0">
                <a:latin typeface="Arial"/>
                <a:cs typeface="Arial"/>
              </a:rPr>
              <a:t>logic</a:t>
            </a:r>
            <a:endParaRPr sz="2000" dirty="0">
              <a:latin typeface="Arial"/>
              <a:cs typeface="Arial"/>
            </a:endParaRPr>
          </a:p>
          <a:p>
            <a:pPr marL="355600" marR="824230" indent="-34353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b="1" spc="-145" dirty="0">
                <a:latin typeface="Arial"/>
                <a:cs typeface="Arial"/>
              </a:rPr>
              <a:t>Involves</a:t>
            </a:r>
            <a:r>
              <a:rPr lang="en-IN" sz="2000" b="1" spc="-145" dirty="0">
                <a:latin typeface="Arial"/>
                <a:cs typeface="Arial"/>
              </a:rPr>
              <a:t> </a:t>
            </a:r>
            <a:r>
              <a:rPr sz="2000" b="1" spc="-145" dirty="0">
                <a:latin typeface="Arial"/>
                <a:cs typeface="Arial"/>
              </a:rPr>
              <a:t>reasoning</a:t>
            </a:r>
            <a:r>
              <a:rPr lang="en-IN" sz="2000" b="1" spc="-145" dirty="0">
                <a:latin typeface="Arial"/>
                <a:cs typeface="Arial"/>
              </a:rPr>
              <a:t> </a:t>
            </a:r>
            <a:r>
              <a:rPr sz="2000" b="1" spc="-145" dirty="0">
                <a:latin typeface="Arial"/>
                <a:cs typeface="Arial"/>
              </a:rPr>
              <a:t>from</a:t>
            </a:r>
            <a:r>
              <a:rPr lang="en-IN" sz="2000" b="1" spc="-145" dirty="0">
                <a:latin typeface="Arial"/>
                <a:cs typeface="Arial"/>
              </a:rPr>
              <a:t>  </a:t>
            </a:r>
            <a:r>
              <a:rPr sz="2000" b="1" spc="-145" dirty="0">
                <a:latin typeface="Arial"/>
                <a:cs typeface="Arial"/>
              </a:rPr>
              <a:t>known </a:t>
            </a:r>
            <a:r>
              <a:rPr sz="2000" b="1" spc="-130" dirty="0">
                <a:latin typeface="Arial"/>
                <a:cs typeface="Arial"/>
              </a:rPr>
              <a:t>premises</a:t>
            </a:r>
            <a:r>
              <a:rPr lang="en-IN" sz="2000" b="1" spc="-130" dirty="0">
                <a:latin typeface="Arial"/>
                <a:cs typeface="Arial"/>
              </a:rPr>
              <a:t> </a:t>
            </a:r>
            <a:r>
              <a:rPr sz="2000" b="1" spc="-130" dirty="0">
                <a:latin typeface="Arial"/>
                <a:cs typeface="Arial"/>
              </a:rPr>
              <a:t>to</a:t>
            </a:r>
            <a:r>
              <a:rPr sz="2000" b="1" spc="-335" dirty="0">
                <a:latin typeface="Arial"/>
                <a:cs typeface="Arial"/>
              </a:rPr>
              <a:t> </a:t>
            </a:r>
            <a:r>
              <a:rPr lang="en-IN" sz="2000" b="1" spc="-3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2000" b="1" spc="-295" dirty="0">
                <a:latin typeface="Arial"/>
                <a:cs typeface="Arial"/>
              </a:rPr>
              <a:t> </a:t>
            </a:r>
            <a:r>
              <a:rPr sz="2000" b="1" spc="-60" dirty="0">
                <a:latin typeface="Arial"/>
                <a:cs typeface="Arial"/>
              </a:rPr>
              <a:t>conclusion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75" dirty="0">
                <a:solidFill>
                  <a:srgbClr val="C00000"/>
                </a:solidFill>
                <a:latin typeface="Arial"/>
                <a:cs typeface="Arial"/>
              </a:rPr>
              <a:t>INDUCTION</a:t>
            </a:r>
            <a:endParaRPr sz="20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205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b="1" spc="-155" dirty="0">
                <a:latin typeface="Arial"/>
                <a:cs typeface="Arial"/>
              </a:rPr>
              <a:t>Commonly</a:t>
            </a:r>
            <a:r>
              <a:rPr lang="en-IN" sz="2000" b="1" spc="-155" dirty="0">
                <a:latin typeface="Arial"/>
                <a:cs typeface="Arial"/>
              </a:rPr>
              <a:t> </a:t>
            </a:r>
            <a:r>
              <a:rPr sz="2000" b="1" spc="-155" dirty="0">
                <a:latin typeface="Arial"/>
                <a:cs typeface="Arial"/>
              </a:rPr>
              <a:t>known</a:t>
            </a:r>
            <a:r>
              <a:rPr lang="en-IN" sz="2000" b="1" spc="-155" dirty="0">
                <a:latin typeface="Arial"/>
                <a:cs typeface="Arial"/>
              </a:rPr>
              <a:t> </a:t>
            </a:r>
            <a:r>
              <a:rPr sz="2000" b="1" spc="-155" dirty="0">
                <a:latin typeface="Arial"/>
                <a:cs typeface="Arial"/>
              </a:rPr>
              <a:t>as</a:t>
            </a:r>
            <a:r>
              <a:rPr lang="en-IN" sz="2000" b="1" spc="-155" dirty="0">
                <a:latin typeface="Arial"/>
                <a:cs typeface="Arial"/>
              </a:rPr>
              <a:t> </a:t>
            </a:r>
            <a:r>
              <a:rPr sz="2000" b="1" i="1" spc="-155" dirty="0">
                <a:latin typeface="Arial"/>
                <a:cs typeface="Arial"/>
              </a:rPr>
              <a:t>informal</a:t>
            </a:r>
            <a:r>
              <a:rPr sz="2000" b="1" i="1" spc="-204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logic</a:t>
            </a:r>
            <a:r>
              <a:rPr lang="en-IN" sz="2000" b="1" i="1" spc="-1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or</a:t>
            </a:r>
            <a:r>
              <a:rPr lang="en-IN" sz="2000" dirty="0">
                <a:latin typeface="Arial"/>
                <a:cs typeface="Arial"/>
              </a:rPr>
              <a:t> </a:t>
            </a:r>
            <a:r>
              <a:rPr sz="2000" b="1" i="1" spc="-195" dirty="0">
                <a:latin typeface="Arial"/>
                <a:cs typeface="Arial"/>
              </a:rPr>
              <a:t>everyday</a:t>
            </a:r>
            <a:r>
              <a:rPr sz="2000" b="1" i="1" spc="-220" dirty="0">
                <a:latin typeface="Arial"/>
                <a:cs typeface="Arial"/>
              </a:rPr>
              <a:t> </a:t>
            </a:r>
            <a:r>
              <a:rPr lang="en-IN" sz="2000" b="1" i="1" spc="-220" dirty="0">
                <a:latin typeface="Arial"/>
                <a:cs typeface="Arial"/>
              </a:rPr>
              <a:t> </a:t>
            </a:r>
            <a:r>
              <a:rPr sz="2000" b="1" i="1" spc="-60" dirty="0">
                <a:latin typeface="Arial"/>
                <a:cs typeface="Arial"/>
              </a:rPr>
              <a:t>argument</a:t>
            </a:r>
            <a:endParaRPr sz="2000" dirty="0">
              <a:latin typeface="Arial"/>
              <a:cs typeface="Arial"/>
            </a:endParaRPr>
          </a:p>
          <a:p>
            <a:pPr marL="355600" marR="172720" indent="-343535">
              <a:lnSpc>
                <a:spcPct val="100000"/>
              </a:lnSpc>
              <a:spcBef>
                <a:spcPts val="1205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b="1" spc="-145" dirty="0">
                <a:latin typeface="Arial"/>
                <a:cs typeface="Arial"/>
              </a:rPr>
              <a:t>Involves</a:t>
            </a:r>
            <a:r>
              <a:rPr lang="en-IN" sz="2000" b="1" spc="-145" dirty="0">
                <a:latin typeface="Arial"/>
                <a:cs typeface="Arial"/>
              </a:rPr>
              <a:t> </a:t>
            </a:r>
            <a:r>
              <a:rPr sz="2000" b="1" spc="-145" dirty="0">
                <a:latin typeface="Arial"/>
                <a:cs typeface="Arial"/>
              </a:rPr>
              <a:t>drawing</a:t>
            </a:r>
            <a:r>
              <a:rPr lang="en-IN" sz="2000" b="1" spc="-145" dirty="0">
                <a:latin typeface="Arial"/>
                <a:cs typeface="Arial"/>
              </a:rPr>
              <a:t> </a:t>
            </a:r>
            <a:r>
              <a:rPr sz="2000" b="1" spc="-145" dirty="0">
                <a:latin typeface="Arial"/>
                <a:cs typeface="Arial"/>
              </a:rPr>
              <a:t>uncertain</a:t>
            </a:r>
            <a:r>
              <a:rPr lang="en-IN" sz="2000" b="1" spc="-145" dirty="0">
                <a:latin typeface="Arial"/>
                <a:cs typeface="Arial"/>
              </a:rPr>
              <a:t> </a:t>
            </a:r>
            <a:r>
              <a:rPr sz="2000" b="1" spc="-145" dirty="0">
                <a:latin typeface="Arial"/>
                <a:cs typeface="Arial"/>
              </a:rPr>
              <a:t>inferences </a:t>
            </a:r>
            <a:r>
              <a:rPr sz="2000" b="1" spc="-175" dirty="0">
                <a:latin typeface="Arial"/>
                <a:cs typeface="Arial"/>
              </a:rPr>
              <a:t>based</a:t>
            </a:r>
            <a:r>
              <a:rPr sz="2000" b="1" spc="-340" dirty="0">
                <a:latin typeface="Arial"/>
                <a:cs typeface="Arial"/>
              </a:rPr>
              <a:t> </a:t>
            </a:r>
            <a:r>
              <a:rPr sz="2000" b="1" spc="-105" dirty="0">
                <a:latin typeface="Arial"/>
                <a:cs typeface="Arial"/>
              </a:rPr>
              <a:t>on</a:t>
            </a:r>
            <a:r>
              <a:rPr lang="en-IN" sz="2000" b="1" spc="-105" dirty="0">
                <a:latin typeface="Arial"/>
                <a:cs typeface="Arial"/>
              </a:rPr>
              <a:t> </a:t>
            </a:r>
            <a:r>
              <a:rPr sz="2000" b="1" spc="-105" dirty="0">
                <a:latin typeface="Arial"/>
                <a:cs typeface="Arial"/>
              </a:rPr>
              <a:t>probabilistic</a:t>
            </a:r>
            <a:r>
              <a:rPr lang="en-IN" sz="2000" b="1" spc="-105" dirty="0">
                <a:latin typeface="Arial"/>
                <a:cs typeface="Arial"/>
              </a:rPr>
              <a:t> </a:t>
            </a:r>
            <a:r>
              <a:rPr sz="2000" b="1" spc="-105" dirty="0">
                <a:latin typeface="Arial"/>
                <a:cs typeface="Arial"/>
              </a:rPr>
              <a:t>reasoning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96150" y="1675892"/>
            <a:ext cx="4143375" cy="4151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1363" rIns="0" bIns="0" rtlCol="0">
            <a:spAutoFit/>
          </a:bodyPr>
          <a:lstStyle/>
          <a:p>
            <a:pPr marL="139700">
              <a:lnSpc>
                <a:spcPct val="100000"/>
              </a:lnSpc>
              <a:spcBef>
                <a:spcPts val="125"/>
              </a:spcBef>
            </a:pPr>
            <a:r>
              <a:rPr spc="-560" dirty="0"/>
              <a:t>H</a:t>
            </a:r>
            <a:r>
              <a:rPr spc="-480" dirty="0"/>
              <a:t>a</a:t>
            </a:r>
            <a:r>
              <a:rPr spc="-450" dirty="0"/>
              <a:t>n</a:t>
            </a:r>
            <a:r>
              <a:rPr spc="-455" dirty="0"/>
              <a:t>d</a:t>
            </a:r>
            <a:r>
              <a:rPr spc="-280" dirty="0"/>
              <a:t>li</a:t>
            </a:r>
            <a:r>
              <a:rPr spc="-300" dirty="0"/>
              <a:t>n</a:t>
            </a:r>
            <a:r>
              <a:rPr spc="150" dirty="0"/>
              <a:t>g</a:t>
            </a:r>
            <a:r>
              <a:rPr spc="-455" dirty="0"/>
              <a:t>u</a:t>
            </a:r>
            <a:r>
              <a:rPr spc="-450" dirty="0"/>
              <a:t>n</a:t>
            </a:r>
            <a:r>
              <a:rPr spc="-480" dirty="0"/>
              <a:t>c</a:t>
            </a:r>
            <a:r>
              <a:rPr spc="-475" dirty="0"/>
              <a:t>e</a:t>
            </a:r>
            <a:r>
              <a:rPr spc="-315" dirty="0"/>
              <a:t>r</a:t>
            </a:r>
            <a:r>
              <a:rPr spc="-335" dirty="0"/>
              <a:t>t</a:t>
            </a:r>
            <a:r>
              <a:rPr spc="-475" dirty="0"/>
              <a:t>a</a:t>
            </a:r>
            <a:r>
              <a:rPr spc="-280" dirty="0"/>
              <a:t>i</a:t>
            </a:r>
            <a:r>
              <a:rPr spc="-5" dirty="0"/>
              <a:t>n</a:t>
            </a:r>
            <a:r>
              <a:rPr spc="-395" dirty="0"/>
              <a:t> </a:t>
            </a:r>
            <a:r>
              <a:rPr spc="-475" dirty="0"/>
              <a:t>k</a:t>
            </a:r>
            <a:r>
              <a:rPr spc="-445" dirty="0"/>
              <a:t>n</a:t>
            </a:r>
            <a:r>
              <a:rPr spc="-450" dirty="0"/>
              <a:t>o</a:t>
            </a:r>
            <a:r>
              <a:rPr spc="-535" dirty="0"/>
              <a:t>w</a:t>
            </a:r>
            <a:r>
              <a:rPr spc="-275" dirty="0"/>
              <a:t>l</a:t>
            </a:r>
            <a:r>
              <a:rPr spc="-470" dirty="0"/>
              <a:t>e</a:t>
            </a:r>
            <a:r>
              <a:rPr spc="-445" dirty="0"/>
              <a:t>d</a:t>
            </a:r>
            <a:r>
              <a:rPr spc="-450" dirty="0"/>
              <a:t>g</a:t>
            </a:r>
            <a:r>
              <a:rPr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49617" y="1426209"/>
            <a:ext cx="9718040" cy="48253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25"/>
              </a:spcBef>
              <a:buFont typeface="Arial MT"/>
              <a:buChar char="•"/>
              <a:tabLst>
                <a:tab pos="355600" algn="l"/>
              </a:tabLst>
            </a:pPr>
            <a:r>
              <a:rPr sz="2150" b="1" spc="-210" dirty="0">
                <a:latin typeface="Arial"/>
                <a:cs typeface="Arial"/>
              </a:rPr>
              <a:t>Classical</a:t>
            </a:r>
            <a:r>
              <a:rPr sz="2150" b="1" spc="130" dirty="0">
                <a:latin typeface="Arial"/>
                <a:cs typeface="Arial"/>
              </a:rPr>
              <a:t> </a:t>
            </a:r>
            <a:r>
              <a:rPr sz="2150" b="1" spc="-125" dirty="0">
                <a:latin typeface="Arial"/>
                <a:cs typeface="Arial"/>
              </a:rPr>
              <a:t>first</a:t>
            </a:r>
            <a:r>
              <a:rPr sz="2150" b="1" spc="-165" dirty="0">
                <a:latin typeface="Arial"/>
                <a:cs typeface="Arial"/>
              </a:rPr>
              <a:t> </a:t>
            </a:r>
            <a:r>
              <a:rPr sz="2150" b="1" spc="-180" dirty="0">
                <a:latin typeface="Arial"/>
                <a:cs typeface="Arial"/>
              </a:rPr>
              <a:t>order</a:t>
            </a:r>
            <a:r>
              <a:rPr sz="2150" b="1" spc="-130" dirty="0">
                <a:latin typeface="Arial"/>
                <a:cs typeface="Arial"/>
              </a:rPr>
              <a:t> </a:t>
            </a:r>
            <a:r>
              <a:rPr sz="2150" b="1" spc="-180" dirty="0">
                <a:latin typeface="Arial"/>
                <a:cs typeface="Arial"/>
              </a:rPr>
              <a:t>logic</a:t>
            </a:r>
            <a:r>
              <a:rPr sz="2150" b="1" spc="-114" dirty="0">
                <a:latin typeface="Arial"/>
                <a:cs typeface="Arial"/>
              </a:rPr>
              <a:t> </a:t>
            </a:r>
            <a:r>
              <a:rPr sz="2150" b="1" spc="-150" dirty="0">
                <a:latin typeface="Arial"/>
                <a:cs typeface="Arial"/>
              </a:rPr>
              <a:t>has</a:t>
            </a:r>
            <a:r>
              <a:rPr sz="2150" b="1" spc="-285" dirty="0">
                <a:latin typeface="Arial"/>
                <a:cs typeface="Arial"/>
              </a:rPr>
              <a:t> </a:t>
            </a:r>
            <a:r>
              <a:rPr sz="2150" b="1" spc="-95" dirty="0">
                <a:latin typeface="Arial"/>
                <a:cs typeface="Arial"/>
              </a:rPr>
              <a:t>no</a:t>
            </a:r>
            <a:r>
              <a:rPr sz="2150" b="1" spc="-325" dirty="0">
                <a:latin typeface="Arial"/>
                <a:cs typeface="Arial"/>
              </a:rPr>
              <a:t> </a:t>
            </a:r>
            <a:r>
              <a:rPr sz="2150" b="1" spc="-160" dirty="0">
                <a:latin typeface="Arial"/>
                <a:cs typeface="Arial"/>
              </a:rPr>
              <a:t>room</a:t>
            </a:r>
            <a:r>
              <a:rPr sz="2150" b="1" spc="-335" dirty="0">
                <a:latin typeface="Arial"/>
                <a:cs typeface="Arial"/>
              </a:rPr>
              <a:t> </a:t>
            </a:r>
            <a:r>
              <a:rPr sz="2150" b="1" spc="-85" dirty="0">
                <a:latin typeface="Arial"/>
                <a:cs typeface="Arial"/>
              </a:rPr>
              <a:t>for</a:t>
            </a:r>
            <a:r>
              <a:rPr sz="2150" b="1" spc="-380" dirty="0">
                <a:latin typeface="Arial"/>
                <a:cs typeface="Arial"/>
              </a:rPr>
              <a:t> </a:t>
            </a:r>
            <a:r>
              <a:rPr sz="2150" b="1" spc="-95" dirty="0">
                <a:latin typeface="Arial"/>
                <a:cs typeface="Arial"/>
              </a:rPr>
              <a:t>uncertainty</a:t>
            </a:r>
            <a:endParaRPr sz="215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2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0"/>
              </a:spcBef>
              <a:buFont typeface="Arial MT"/>
              <a:buChar char="•"/>
            </a:pP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329304" algn="l"/>
              </a:tabLst>
            </a:pPr>
            <a:r>
              <a:rPr sz="2150" spc="10" dirty="0">
                <a:solidFill>
                  <a:srgbClr val="C00000"/>
                </a:solidFill>
                <a:latin typeface="Symbol"/>
                <a:cs typeface="Symbol"/>
              </a:rPr>
              <a:t></a:t>
            </a:r>
            <a:r>
              <a:rPr sz="2150" b="1" spc="10" dirty="0">
                <a:solidFill>
                  <a:srgbClr val="C00000"/>
                </a:solidFill>
                <a:latin typeface="Calibri"/>
                <a:cs typeface="Calibri"/>
              </a:rPr>
              <a:t>p</a:t>
            </a:r>
            <a:r>
              <a:rPr sz="2150" b="1" spc="1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50" b="1" spc="10" dirty="0">
                <a:solidFill>
                  <a:srgbClr val="C00000"/>
                </a:solidFill>
                <a:latin typeface="Calibri"/>
                <a:cs typeface="Calibri"/>
              </a:rPr>
              <a:t>Symptom(p,</a:t>
            </a:r>
            <a:r>
              <a:rPr sz="2150" b="1" spc="-1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50" b="1" spc="-10" dirty="0">
                <a:solidFill>
                  <a:srgbClr val="C00000"/>
                </a:solidFill>
                <a:latin typeface="Calibri"/>
                <a:cs typeface="Calibri"/>
              </a:rPr>
              <a:t>Toothache)</a:t>
            </a:r>
            <a:r>
              <a:rPr sz="2150" b="1" dirty="0">
                <a:solidFill>
                  <a:srgbClr val="C00000"/>
                </a:solidFill>
                <a:latin typeface="Calibri"/>
                <a:cs typeface="Calibri"/>
              </a:rPr>
              <a:t>	</a:t>
            </a:r>
            <a:r>
              <a:rPr sz="2150" dirty="0">
                <a:solidFill>
                  <a:srgbClr val="C00000"/>
                </a:solidFill>
                <a:latin typeface="Symbol"/>
                <a:cs typeface="Symbol"/>
              </a:rPr>
              <a:t></a:t>
            </a:r>
            <a:r>
              <a:rPr sz="2150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150" b="1" dirty="0">
                <a:solidFill>
                  <a:srgbClr val="C00000"/>
                </a:solidFill>
                <a:latin typeface="Calibri"/>
                <a:cs typeface="Calibri"/>
              </a:rPr>
              <a:t>Disease(p,</a:t>
            </a:r>
            <a:r>
              <a:rPr sz="2150" b="1" spc="9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50" b="1" spc="-10" dirty="0">
                <a:solidFill>
                  <a:srgbClr val="C00000"/>
                </a:solidFill>
                <a:latin typeface="Calibri"/>
                <a:cs typeface="Calibri"/>
              </a:rPr>
              <a:t>Cavity)</a:t>
            </a:r>
            <a:endParaRPr sz="2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855"/>
              </a:spcBef>
            </a:pPr>
            <a:endParaRPr sz="2150">
              <a:latin typeface="Calibri"/>
              <a:cs typeface="Calibri"/>
            </a:endParaRPr>
          </a:p>
          <a:p>
            <a:pPr marL="870585" lvl="1" indent="-342900">
              <a:lnSpc>
                <a:spcPct val="100000"/>
              </a:lnSpc>
              <a:buClr>
                <a:srgbClr val="001F5F"/>
              </a:buClr>
              <a:buFont typeface="Arial MT"/>
              <a:buChar char="•"/>
              <a:tabLst>
                <a:tab pos="870585" algn="l"/>
              </a:tabLst>
            </a:pPr>
            <a:r>
              <a:rPr sz="2150" b="1" spc="-165" dirty="0">
                <a:latin typeface="Arial"/>
                <a:cs typeface="Arial"/>
              </a:rPr>
              <a:t>Not</a:t>
            </a:r>
            <a:r>
              <a:rPr sz="2150" b="1" spc="-160" dirty="0">
                <a:latin typeface="Arial"/>
                <a:cs typeface="Arial"/>
              </a:rPr>
              <a:t> </a:t>
            </a:r>
            <a:r>
              <a:rPr sz="2150" b="1" spc="-185" dirty="0">
                <a:latin typeface="Arial"/>
                <a:cs typeface="Arial"/>
              </a:rPr>
              <a:t>correct</a:t>
            </a:r>
            <a:r>
              <a:rPr sz="2150" b="1" spc="-160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–</a:t>
            </a:r>
            <a:r>
              <a:rPr sz="2150" b="1" spc="-285" dirty="0">
                <a:latin typeface="Arial"/>
                <a:cs typeface="Arial"/>
              </a:rPr>
              <a:t> </a:t>
            </a:r>
            <a:r>
              <a:rPr sz="2150" b="1" spc="-175" dirty="0">
                <a:latin typeface="Arial"/>
                <a:cs typeface="Arial"/>
              </a:rPr>
              <a:t>toothache</a:t>
            </a:r>
            <a:r>
              <a:rPr sz="2150" b="1" spc="-280" dirty="0">
                <a:latin typeface="Arial"/>
                <a:cs typeface="Arial"/>
              </a:rPr>
              <a:t> </a:t>
            </a:r>
            <a:r>
              <a:rPr sz="2150" b="1" spc="-165" dirty="0">
                <a:latin typeface="Arial"/>
                <a:cs typeface="Arial"/>
              </a:rPr>
              <a:t>can</a:t>
            </a:r>
            <a:r>
              <a:rPr sz="2150" b="1" spc="-240" dirty="0">
                <a:latin typeface="Arial"/>
                <a:cs typeface="Arial"/>
              </a:rPr>
              <a:t> </a:t>
            </a:r>
            <a:r>
              <a:rPr sz="2150" b="1" spc="-105" dirty="0">
                <a:latin typeface="Arial"/>
                <a:cs typeface="Arial"/>
              </a:rPr>
              <a:t>be</a:t>
            </a:r>
            <a:r>
              <a:rPr sz="2150" b="1" spc="-365" dirty="0">
                <a:latin typeface="Arial"/>
                <a:cs typeface="Arial"/>
              </a:rPr>
              <a:t> </a:t>
            </a:r>
            <a:r>
              <a:rPr sz="2150" b="1" spc="-195" dirty="0">
                <a:latin typeface="Arial"/>
                <a:cs typeface="Arial"/>
              </a:rPr>
              <a:t>caused</a:t>
            </a:r>
            <a:r>
              <a:rPr sz="2150" b="1" spc="-165" dirty="0">
                <a:latin typeface="Arial"/>
                <a:cs typeface="Arial"/>
              </a:rPr>
              <a:t> </a:t>
            </a:r>
            <a:r>
              <a:rPr sz="2150" b="1" spc="-80" dirty="0">
                <a:latin typeface="Arial"/>
                <a:cs typeface="Arial"/>
              </a:rPr>
              <a:t>in</a:t>
            </a:r>
            <a:r>
              <a:rPr sz="2150" b="1" spc="-330" dirty="0">
                <a:latin typeface="Arial"/>
                <a:cs typeface="Arial"/>
              </a:rPr>
              <a:t> </a:t>
            </a:r>
            <a:r>
              <a:rPr sz="2150" b="1" spc="-195" dirty="0">
                <a:latin typeface="Arial"/>
                <a:cs typeface="Arial"/>
              </a:rPr>
              <a:t>many</a:t>
            </a:r>
            <a:r>
              <a:rPr sz="2150" b="1" spc="-200" dirty="0">
                <a:latin typeface="Arial"/>
                <a:cs typeface="Arial"/>
              </a:rPr>
              <a:t> </a:t>
            </a:r>
            <a:r>
              <a:rPr sz="2150" b="1" spc="-155" dirty="0">
                <a:latin typeface="Arial"/>
                <a:cs typeface="Arial"/>
              </a:rPr>
              <a:t>other</a:t>
            </a:r>
            <a:r>
              <a:rPr sz="2150" b="1" spc="-290" dirty="0">
                <a:latin typeface="Arial"/>
                <a:cs typeface="Arial"/>
              </a:rPr>
              <a:t> </a:t>
            </a:r>
            <a:r>
              <a:rPr sz="2150" b="1" spc="-10" dirty="0">
                <a:latin typeface="Arial"/>
                <a:cs typeface="Arial"/>
              </a:rPr>
              <a:t>cases</a:t>
            </a:r>
            <a:endParaRPr sz="2150">
              <a:latin typeface="Arial"/>
              <a:cs typeface="Arial"/>
            </a:endParaRPr>
          </a:p>
          <a:p>
            <a:pPr marL="870585" lvl="1" indent="-342900">
              <a:lnSpc>
                <a:spcPct val="100000"/>
              </a:lnSpc>
              <a:spcBef>
                <a:spcPts val="570"/>
              </a:spcBef>
              <a:buClr>
                <a:srgbClr val="001F5F"/>
              </a:buClr>
              <a:buFont typeface="Arial MT"/>
              <a:buChar char="•"/>
              <a:tabLst>
                <a:tab pos="870585" algn="l"/>
              </a:tabLst>
            </a:pPr>
            <a:r>
              <a:rPr sz="2150" b="1" spc="-75" dirty="0">
                <a:latin typeface="Arial"/>
                <a:cs typeface="Arial"/>
              </a:rPr>
              <a:t>In</a:t>
            </a:r>
            <a:r>
              <a:rPr sz="2150" b="1" spc="-254" dirty="0">
                <a:latin typeface="Arial"/>
                <a:cs typeface="Arial"/>
              </a:rPr>
              <a:t> </a:t>
            </a:r>
            <a:r>
              <a:rPr sz="2150" b="1" spc="-125" dirty="0">
                <a:latin typeface="Arial"/>
                <a:cs typeface="Arial"/>
              </a:rPr>
              <a:t>first</a:t>
            </a:r>
            <a:r>
              <a:rPr sz="2150" b="1" spc="-165" dirty="0">
                <a:latin typeface="Arial"/>
                <a:cs typeface="Arial"/>
              </a:rPr>
              <a:t> </a:t>
            </a:r>
            <a:r>
              <a:rPr sz="2150" b="1" spc="-180" dirty="0">
                <a:latin typeface="Arial"/>
                <a:cs typeface="Arial"/>
              </a:rPr>
              <a:t>order</a:t>
            </a:r>
            <a:r>
              <a:rPr sz="2150" b="1" spc="-140" dirty="0">
                <a:latin typeface="Arial"/>
                <a:cs typeface="Arial"/>
              </a:rPr>
              <a:t> </a:t>
            </a:r>
            <a:r>
              <a:rPr sz="2150" b="1" spc="-180" dirty="0">
                <a:latin typeface="Arial"/>
                <a:cs typeface="Arial"/>
              </a:rPr>
              <a:t>logic</a:t>
            </a:r>
            <a:r>
              <a:rPr sz="2150" b="1" spc="-125" dirty="0">
                <a:latin typeface="Arial"/>
                <a:cs typeface="Arial"/>
              </a:rPr>
              <a:t> </a:t>
            </a:r>
            <a:r>
              <a:rPr sz="2150" b="1" spc="-130" dirty="0">
                <a:latin typeface="Arial"/>
                <a:cs typeface="Arial"/>
              </a:rPr>
              <a:t>we</a:t>
            </a:r>
            <a:r>
              <a:rPr sz="2150" b="1" spc="-285" dirty="0">
                <a:latin typeface="Arial"/>
                <a:cs typeface="Arial"/>
              </a:rPr>
              <a:t> </a:t>
            </a:r>
            <a:r>
              <a:rPr sz="2150" b="1" spc="-155" dirty="0">
                <a:latin typeface="Arial"/>
                <a:cs typeface="Arial"/>
              </a:rPr>
              <a:t>have</a:t>
            </a:r>
            <a:r>
              <a:rPr sz="2150" b="1" spc="-365" dirty="0">
                <a:latin typeface="Arial"/>
                <a:cs typeface="Arial"/>
              </a:rPr>
              <a:t> </a:t>
            </a:r>
            <a:r>
              <a:rPr sz="2150" b="1" spc="-95" dirty="0">
                <a:latin typeface="Arial"/>
                <a:cs typeface="Arial"/>
              </a:rPr>
              <a:t>to</a:t>
            </a:r>
            <a:r>
              <a:rPr sz="2150" b="1" spc="-250" dirty="0">
                <a:latin typeface="Arial"/>
                <a:cs typeface="Arial"/>
              </a:rPr>
              <a:t> </a:t>
            </a:r>
            <a:r>
              <a:rPr sz="2150" b="1" spc="-190" dirty="0">
                <a:latin typeface="Arial"/>
                <a:cs typeface="Arial"/>
              </a:rPr>
              <a:t>include</a:t>
            </a:r>
            <a:r>
              <a:rPr sz="2150" b="1" spc="-35" dirty="0">
                <a:latin typeface="Arial"/>
                <a:cs typeface="Arial"/>
              </a:rPr>
              <a:t> </a:t>
            </a:r>
            <a:r>
              <a:rPr sz="2150" b="1" spc="-114" dirty="0">
                <a:latin typeface="Arial"/>
                <a:cs typeface="Arial"/>
              </a:rPr>
              <a:t>all</a:t>
            </a:r>
            <a:r>
              <a:rPr sz="2150" b="1" spc="-195" dirty="0">
                <a:latin typeface="Arial"/>
                <a:cs typeface="Arial"/>
              </a:rPr>
              <a:t> </a:t>
            </a:r>
            <a:r>
              <a:rPr sz="2150" b="1" spc="-200" dirty="0">
                <a:latin typeface="Arial"/>
                <a:cs typeface="Arial"/>
              </a:rPr>
              <a:t>possible</a:t>
            </a:r>
            <a:r>
              <a:rPr sz="2150" b="1" spc="-40" dirty="0">
                <a:latin typeface="Arial"/>
                <a:cs typeface="Arial"/>
              </a:rPr>
              <a:t> </a:t>
            </a:r>
            <a:r>
              <a:rPr sz="2150" b="1" spc="-10" dirty="0">
                <a:latin typeface="Arial"/>
                <a:cs typeface="Arial"/>
              </a:rPr>
              <a:t>causes</a:t>
            </a:r>
            <a:endParaRPr sz="2150">
              <a:latin typeface="Arial"/>
              <a:cs typeface="Arial"/>
            </a:endParaRPr>
          </a:p>
          <a:p>
            <a:pPr marL="1042035">
              <a:lnSpc>
                <a:spcPct val="100000"/>
              </a:lnSpc>
              <a:spcBef>
                <a:spcPts val="425"/>
              </a:spcBef>
            </a:pPr>
            <a:r>
              <a:rPr sz="2150" dirty="0">
                <a:solidFill>
                  <a:srgbClr val="C00000"/>
                </a:solidFill>
                <a:latin typeface="Symbol"/>
                <a:cs typeface="Symbol"/>
              </a:rPr>
              <a:t></a:t>
            </a:r>
            <a:r>
              <a:rPr sz="2150" b="1" dirty="0">
                <a:solidFill>
                  <a:srgbClr val="C00000"/>
                </a:solidFill>
                <a:latin typeface="Calibri"/>
                <a:cs typeface="Calibri"/>
              </a:rPr>
              <a:t>p</a:t>
            </a:r>
            <a:r>
              <a:rPr sz="2150" b="1" spc="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50" b="1" dirty="0">
                <a:solidFill>
                  <a:srgbClr val="C00000"/>
                </a:solidFill>
                <a:latin typeface="Calibri"/>
                <a:cs typeface="Calibri"/>
              </a:rPr>
              <a:t>Symptom(p,</a:t>
            </a:r>
            <a:r>
              <a:rPr sz="2150" b="1" spc="-1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50" b="1" spc="-10" dirty="0">
                <a:solidFill>
                  <a:srgbClr val="C00000"/>
                </a:solidFill>
                <a:latin typeface="Calibri"/>
                <a:cs typeface="Calibri"/>
              </a:rPr>
              <a:t>Toothache)</a:t>
            </a:r>
            <a:r>
              <a:rPr sz="2150" b="1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50" dirty="0">
                <a:solidFill>
                  <a:srgbClr val="C00000"/>
                </a:solidFill>
                <a:latin typeface="Symbol"/>
                <a:cs typeface="Symbol"/>
              </a:rPr>
              <a:t></a:t>
            </a:r>
            <a:r>
              <a:rPr sz="2150" spc="9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150" b="1" dirty="0">
                <a:solidFill>
                  <a:srgbClr val="C00000"/>
                </a:solidFill>
                <a:latin typeface="Calibri"/>
                <a:cs typeface="Calibri"/>
              </a:rPr>
              <a:t>Disease(p,</a:t>
            </a:r>
            <a:r>
              <a:rPr sz="2150" b="1" spc="9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50" b="1" dirty="0">
                <a:solidFill>
                  <a:srgbClr val="C00000"/>
                </a:solidFill>
                <a:latin typeface="Calibri"/>
                <a:cs typeface="Calibri"/>
              </a:rPr>
              <a:t>Cavity)</a:t>
            </a:r>
            <a:r>
              <a:rPr sz="2150" b="1" spc="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50" dirty="0">
                <a:solidFill>
                  <a:srgbClr val="C00000"/>
                </a:solidFill>
                <a:latin typeface="Symbol"/>
                <a:cs typeface="Symbol"/>
              </a:rPr>
              <a:t></a:t>
            </a:r>
            <a:r>
              <a:rPr sz="2150" spc="10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150" b="1" dirty="0">
                <a:solidFill>
                  <a:srgbClr val="C00000"/>
                </a:solidFill>
                <a:latin typeface="Calibri"/>
                <a:cs typeface="Calibri"/>
              </a:rPr>
              <a:t>Disease(p,</a:t>
            </a:r>
            <a:r>
              <a:rPr sz="215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50" b="1" spc="-10" dirty="0">
                <a:solidFill>
                  <a:srgbClr val="C00000"/>
                </a:solidFill>
                <a:latin typeface="Calibri"/>
                <a:cs typeface="Calibri"/>
              </a:rPr>
              <a:t>GumDisease)</a:t>
            </a:r>
            <a:endParaRPr sz="2150">
              <a:latin typeface="Calibri"/>
              <a:cs typeface="Calibri"/>
            </a:endParaRPr>
          </a:p>
          <a:p>
            <a:pPr marL="5160010">
              <a:lnSpc>
                <a:spcPct val="100000"/>
              </a:lnSpc>
              <a:spcBef>
                <a:spcPts val="500"/>
              </a:spcBef>
            </a:pPr>
            <a:r>
              <a:rPr sz="2150" dirty="0">
                <a:solidFill>
                  <a:srgbClr val="C00000"/>
                </a:solidFill>
                <a:latin typeface="Symbol"/>
                <a:cs typeface="Symbol"/>
              </a:rPr>
              <a:t></a:t>
            </a:r>
            <a:r>
              <a:rPr sz="2150" spc="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150" b="1" dirty="0">
                <a:solidFill>
                  <a:srgbClr val="C00000"/>
                </a:solidFill>
                <a:latin typeface="Calibri"/>
                <a:cs typeface="Calibri"/>
              </a:rPr>
              <a:t>Disease(p,</a:t>
            </a:r>
            <a:r>
              <a:rPr sz="2150" b="1" spc="1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50" b="1" dirty="0">
                <a:solidFill>
                  <a:srgbClr val="C00000"/>
                </a:solidFill>
                <a:latin typeface="Calibri"/>
                <a:cs typeface="Calibri"/>
              </a:rPr>
              <a:t>ImpactedWisdom)</a:t>
            </a:r>
            <a:r>
              <a:rPr sz="2150" b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50" dirty="0">
                <a:solidFill>
                  <a:srgbClr val="C00000"/>
                </a:solidFill>
                <a:latin typeface="Symbol"/>
                <a:cs typeface="Symbol"/>
              </a:rPr>
              <a:t></a:t>
            </a:r>
            <a:r>
              <a:rPr sz="2150" spc="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150" b="1" spc="-50" dirty="0">
                <a:solidFill>
                  <a:srgbClr val="C00000"/>
                </a:solidFill>
                <a:latin typeface="Calibri"/>
                <a:cs typeface="Calibri"/>
              </a:rPr>
              <a:t>…</a:t>
            </a:r>
            <a:endParaRPr sz="2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925"/>
              </a:spcBef>
            </a:pPr>
            <a:endParaRPr sz="21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5600" algn="l"/>
              </a:tabLst>
            </a:pPr>
            <a:r>
              <a:rPr sz="2150" b="1" spc="-220" dirty="0">
                <a:latin typeface="Arial"/>
                <a:cs typeface="Arial"/>
              </a:rPr>
              <a:t>Similarly,</a:t>
            </a:r>
            <a:r>
              <a:rPr sz="2150" b="1" spc="110" dirty="0">
                <a:latin typeface="Arial"/>
                <a:cs typeface="Arial"/>
              </a:rPr>
              <a:t> </a:t>
            </a:r>
            <a:r>
              <a:rPr sz="2150" b="1" spc="-180" dirty="0">
                <a:latin typeface="Arial"/>
                <a:cs typeface="Arial"/>
              </a:rPr>
              <a:t>Cavity</a:t>
            </a:r>
            <a:r>
              <a:rPr sz="2150" b="1" spc="-204" dirty="0">
                <a:latin typeface="Arial"/>
                <a:cs typeface="Arial"/>
              </a:rPr>
              <a:t> </a:t>
            </a:r>
            <a:r>
              <a:rPr sz="2150" b="1" spc="-160" dirty="0">
                <a:latin typeface="Arial"/>
                <a:cs typeface="Arial"/>
              </a:rPr>
              <a:t>does</a:t>
            </a:r>
            <a:r>
              <a:rPr sz="2150" b="1" spc="-295" dirty="0">
                <a:latin typeface="Arial"/>
                <a:cs typeface="Arial"/>
              </a:rPr>
              <a:t> </a:t>
            </a:r>
            <a:r>
              <a:rPr sz="2150" b="1" spc="-135" dirty="0">
                <a:latin typeface="Arial"/>
                <a:cs typeface="Arial"/>
              </a:rPr>
              <a:t>not</a:t>
            </a:r>
            <a:r>
              <a:rPr sz="2150" b="1" spc="-250" dirty="0">
                <a:latin typeface="Arial"/>
                <a:cs typeface="Arial"/>
              </a:rPr>
              <a:t> </a:t>
            </a:r>
            <a:r>
              <a:rPr sz="2150" b="1" spc="-195" dirty="0">
                <a:latin typeface="Arial"/>
                <a:cs typeface="Arial"/>
              </a:rPr>
              <a:t>always</a:t>
            </a:r>
            <a:r>
              <a:rPr sz="2150" b="1" spc="-200" dirty="0">
                <a:latin typeface="Arial"/>
                <a:cs typeface="Arial"/>
              </a:rPr>
              <a:t> </a:t>
            </a:r>
            <a:r>
              <a:rPr sz="2150" b="1" spc="-190" dirty="0">
                <a:latin typeface="Arial"/>
                <a:cs typeface="Arial"/>
              </a:rPr>
              <a:t>cause</a:t>
            </a:r>
            <a:r>
              <a:rPr sz="2150" b="1" spc="-290" dirty="0">
                <a:latin typeface="Arial"/>
                <a:cs typeface="Arial"/>
              </a:rPr>
              <a:t> </a:t>
            </a:r>
            <a:r>
              <a:rPr sz="2150" b="1" spc="-210" dirty="0">
                <a:latin typeface="Arial"/>
                <a:cs typeface="Arial"/>
              </a:rPr>
              <a:t>Toothache,</a:t>
            </a:r>
            <a:r>
              <a:rPr sz="2150" b="1" spc="-295" dirty="0">
                <a:latin typeface="Arial"/>
                <a:cs typeface="Arial"/>
              </a:rPr>
              <a:t> </a:t>
            </a:r>
            <a:r>
              <a:rPr sz="2150" b="1" spc="-110" dirty="0">
                <a:latin typeface="Arial"/>
                <a:cs typeface="Arial"/>
              </a:rPr>
              <a:t>so</a:t>
            </a:r>
            <a:r>
              <a:rPr sz="2150" b="1" spc="-254" dirty="0">
                <a:latin typeface="Arial"/>
                <a:cs typeface="Arial"/>
              </a:rPr>
              <a:t> </a:t>
            </a:r>
            <a:r>
              <a:rPr sz="2150" b="1" spc="-135" dirty="0">
                <a:latin typeface="Arial"/>
                <a:cs typeface="Arial"/>
              </a:rPr>
              <a:t>the</a:t>
            </a:r>
            <a:r>
              <a:rPr sz="2150" b="1" spc="-290" dirty="0">
                <a:latin typeface="Arial"/>
                <a:cs typeface="Arial"/>
              </a:rPr>
              <a:t> </a:t>
            </a:r>
            <a:r>
              <a:rPr sz="2150" b="1" spc="-130" dirty="0">
                <a:latin typeface="Arial"/>
                <a:cs typeface="Arial"/>
              </a:rPr>
              <a:t>folowing</a:t>
            </a:r>
            <a:r>
              <a:rPr sz="2150" b="1" spc="75" dirty="0">
                <a:latin typeface="Arial"/>
                <a:cs typeface="Arial"/>
              </a:rPr>
              <a:t> </a:t>
            </a:r>
            <a:r>
              <a:rPr sz="2150" b="1" spc="-85" dirty="0">
                <a:latin typeface="Arial"/>
                <a:cs typeface="Arial"/>
              </a:rPr>
              <a:t>is</a:t>
            </a:r>
            <a:r>
              <a:rPr sz="2150" b="1" spc="-290" dirty="0">
                <a:latin typeface="Arial"/>
                <a:cs typeface="Arial"/>
              </a:rPr>
              <a:t> </a:t>
            </a:r>
            <a:r>
              <a:rPr sz="2150" b="1" spc="-180" dirty="0">
                <a:latin typeface="Arial"/>
                <a:cs typeface="Arial"/>
              </a:rPr>
              <a:t>also</a:t>
            </a:r>
            <a:r>
              <a:rPr sz="2150" b="1" spc="-90" dirty="0">
                <a:latin typeface="Arial"/>
                <a:cs typeface="Arial"/>
              </a:rPr>
              <a:t> </a:t>
            </a:r>
            <a:r>
              <a:rPr sz="2150" b="1" spc="-135" dirty="0">
                <a:latin typeface="Arial"/>
                <a:cs typeface="Arial"/>
              </a:rPr>
              <a:t>not</a:t>
            </a:r>
            <a:r>
              <a:rPr sz="2150" b="1" spc="-250" dirty="0">
                <a:latin typeface="Arial"/>
                <a:cs typeface="Arial"/>
              </a:rPr>
              <a:t> </a:t>
            </a:r>
            <a:r>
              <a:rPr sz="2150" b="1" spc="-20" dirty="0">
                <a:latin typeface="Arial"/>
                <a:cs typeface="Arial"/>
              </a:rPr>
              <a:t>true</a:t>
            </a:r>
            <a:endParaRPr sz="2150">
              <a:latin typeface="Arial"/>
              <a:cs typeface="Arial"/>
            </a:endParaRPr>
          </a:p>
          <a:p>
            <a:pPr marL="1042035">
              <a:lnSpc>
                <a:spcPct val="100000"/>
              </a:lnSpc>
              <a:spcBef>
                <a:spcPts val="1070"/>
              </a:spcBef>
            </a:pPr>
            <a:r>
              <a:rPr sz="2150" dirty="0">
                <a:solidFill>
                  <a:srgbClr val="C00000"/>
                </a:solidFill>
                <a:latin typeface="Symbol"/>
                <a:cs typeface="Symbol"/>
              </a:rPr>
              <a:t></a:t>
            </a:r>
            <a:r>
              <a:rPr sz="2150" b="1" dirty="0">
                <a:solidFill>
                  <a:srgbClr val="C00000"/>
                </a:solidFill>
                <a:latin typeface="Calibri"/>
                <a:cs typeface="Calibri"/>
              </a:rPr>
              <a:t>p</a:t>
            </a:r>
            <a:r>
              <a:rPr sz="2150" b="1" spc="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50" b="1" dirty="0">
                <a:solidFill>
                  <a:srgbClr val="C00000"/>
                </a:solidFill>
                <a:latin typeface="Calibri"/>
                <a:cs typeface="Calibri"/>
              </a:rPr>
              <a:t>Disease(p,</a:t>
            </a:r>
            <a:r>
              <a:rPr sz="215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50" b="1" dirty="0">
                <a:solidFill>
                  <a:srgbClr val="C00000"/>
                </a:solidFill>
                <a:latin typeface="Calibri"/>
                <a:cs typeface="Calibri"/>
              </a:rPr>
              <a:t>Cavity)</a:t>
            </a:r>
            <a:r>
              <a:rPr sz="2150" b="1" spc="1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150" dirty="0">
                <a:solidFill>
                  <a:srgbClr val="C00000"/>
                </a:solidFill>
                <a:latin typeface="Symbol"/>
                <a:cs typeface="Symbol"/>
              </a:rPr>
              <a:t></a:t>
            </a:r>
            <a:r>
              <a:rPr sz="2150" spc="7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C00000"/>
                </a:solidFill>
                <a:latin typeface="Calibri"/>
                <a:cs typeface="Calibri"/>
              </a:rPr>
              <a:t>Symptom(p,</a:t>
            </a:r>
            <a:r>
              <a:rPr sz="2400" b="1" spc="-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Toothache)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039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750" spc="-550" dirty="0"/>
              <a:t>R</a:t>
            </a:r>
            <a:r>
              <a:rPr sz="3750" spc="-445" dirty="0"/>
              <a:t>eas</a:t>
            </a:r>
            <a:r>
              <a:rPr sz="3750" spc="-425" dirty="0"/>
              <a:t>o</a:t>
            </a:r>
            <a:r>
              <a:rPr sz="3750" spc="-505" dirty="0"/>
              <a:t>n</a:t>
            </a:r>
            <a:r>
              <a:rPr sz="3750" spc="305" dirty="0"/>
              <a:t>s</a:t>
            </a:r>
            <a:r>
              <a:rPr sz="3750" spc="-280" dirty="0"/>
              <a:t>f</a:t>
            </a:r>
            <a:r>
              <a:rPr sz="3750" spc="-425" dirty="0"/>
              <a:t>o</a:t>
            </a:r>
            <a:r>
              <a:rPr sz="3750" spc="-5" dirty="0"/>
              <a:t>r</a:t>
            </a:r>
            <a:r>
              <a:rPr sz="3750" spc="-620" dirty="0"/>
              <a:t> </a:t>
            </a:r>
            <a:r>
              <a:rPr sz="3750" spc="-430" dirty="0"/>
              <a:t>u</a:t>
            </a:r>
            <a:r>
              <a:rPr sz="3750" spc="-375" dirty="0"/>
              <a:t>s</a:t>
            </a:r>
            <a:r>
              <a:rPr sz="3750" spc="-380" dirty="0"/>
              <a:t>i</a:t>
            </a:r>
            <a:r>
              <a:rPr sz="3750" spc="-425" dirty="0"/>
              <a:t>n</a:t>
            </a:r>
            <a:r>
              <a:rPr sz="3750" spc="170" dirty="0"/>
              <a:t>g</a:t>
            </a:r>
            <a:r>
              <a:rPr sz="3750" spc="-430" dirty="0"/>
              <a:t>p</a:t>
            </a:r>
            <a:r>
              <a:rPr sz="3750" spc="-355" dirty="0"/>
              <a:t>r</a:t>
            </a:r>
            <a:r>
              <a:rPr sz="3750" spc="-430" dirty="0"/>
              <a:t>ob</a:t>
            </a:r>
            <a:r>
              <a:rPr sz="3750" spc="-450" dirty="0"/>
              <a:t>a</a:t>
            </a:r>
            <a:r>
              <a:rPr sz="3750" spc="-430" dirty="0"/>
              <a:t>b</a:t>
            </a:r>
            <a:r>
              <a:rPr sz="3750" spc="-459" dirty="0"/>
              <a:t>i</a:t>
            </a:r>
            <a:r>
              <a:rPr sz="3750" spc="-229" dirty="0"/>
              <a:t>li</a:t>
            </a:r>
            <a:r>
              <a:rPr sz="3750" spc="-290" dirty="0"/>
              <a:t>t</a:t>
            </a:r>
            <a:r>
              <a:rPr sz="3750" spc="-10" dirty="0"/>
              <a:t>y</a:t>
            </a:r>
            <a:endParaRPr sz="3750"/>
          </a:p>
        </p:txBody>
      </p:sp>
      <p:sp>
        <p:nvSpPr>
          <p:cNvPr id="3" name="object 3"/>
          <p:cNvSpPr txBox="1"/>
          <p:nvPr/>
        </p:nvSpPr>
        <p:spPr>
          <a:xfrm>
            <a:off x="749617" y="1180401"/>
            <a:ext cx="11261725" cy="3515360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190"/>
              </a:spcBef>
              <a:buFont typeface="Arial MT"/>
              <a:buChar char="•"/>
              <a:tabLst>
                <a:tab pos="355600" algn="l"/>
              </a:tabLst>
            </a:pPr>
            <a:r>
              <a:rPr sz="2150" b="1" spc="-185" dirty="0">
                <a:solidFill>
                  <a:srgbClr val="C00000"/>
                </a:solidFill>
                <a:latin typeface="Arial"/>
                <a:cs typeface="Arial"/>
              </a:rPr>
              <a:t>Specification</a:t>
            </a:r>
            <a:r>
              <a:rPr sz="215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spc="-215" dirty="0">
                <a:solidFill>
                  <a:srgbClr val="C00000"/>
                </a:solidFill>
                <a:latin typeface="Arial"/>
                <a:cs typeface="Arial"/>
              </a:rPr>
              <a:t>becomes</a:t>
            </a:r>
            <a:r>
              <a:rPr sz="2150" b="1" spc="-1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spc="-110" dirty="0">
                <a:solidFill>
                  <a:srgbClr val="C00000"/>
                </a:solidFill>
                <a:latin typeface="Arial"/>
                <a:cs typeface="Arial"/>
              </a:rPr>
              <a:t>too</a:t>
            </a:r>
            <a:r>
              <a:rPr sz="2150" b="1" spc="-3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spc="-10" dirty="0">
                <a:solidFill>
                  <a:srgbClr val="C00000"/>
                </a:solidFill>
                <a:latin typeface="Arial"/>
                <a:cs typeface="Arial"/>
              </a:rPr>
              <a:t>large</a:t>
            </a:r>
            <a:endParaRPr sz="2150">
              <a:latin typeface="Arial"/>
              <a:cs typeface="Arial"/>
            </a:endParaRPr>
          </a:p>
          <a:p>
            <a:pPr marL="870585" marR="5080" lvl="1" indent="-342900">
              <a:lnSpc>
                <a:spcPts val="2400"/>
              </a:lnSpc>
              <a:spcBef>
                <a:spcPts val="1330"/>
              </a:spcBef>
              <a:buClr>
                <a:srgbClr val="D1282D"/>
              </a:buClr>
              <a:buFont typeface="Arial MT"/>
              <a:buChar char="•"/>
              <a:tabLst>
                <a:tab pos="870585" algn="l"/>
              </a:tabLst>
            </a:pPr>
            <a:r>
              <a:rPr sz="2150" b="1" spc="-80" dirty="0">
                <a:solidFill>
                  <a:srgbClr val="001F5F"/>
                </a:solidFill>
                <a:latin typeface="Arial"/>
                <a:cs typeface="Arial"/>
              </a:rPr>
              <a:t>It</a:t>
            </a:r>
            <a:r>
              <a:rPr sz="2150" b="1" spc="-1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80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2150" b="1" spc="-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30" dirty="0">
                <a:solidFill>
                  <a:srgbClr val="001F5F"/>
                </a:solidFill>
                <a:latin typeface="Arial"/>
                <a:cs typeface="Arial"/>
              </a:rPr>
              <a:t>too</a:t>
            </a:r>
            <a:r>
              <a:rPr sz="2150" b="1" spc="-25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215" dirty="0">
                <a:solidFill>
                  <a:srgbClr val="001F5F"/>
                </a:solidFill>
                <a:latin typeface="Arial"/>
                <a:cs typeface="Arial"/>
              </a:rPr>
              <a:t>much</a:t>
            </a:r>
            <a:r>
              <a:rPr sz="2150" b="1" spc="-1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60" dirty="0">
                <a:solidFill>
                  <a:srgbClr val="001F5F"/>
                </a:solidFill>
                <a:latin typeface="Arial"/>
                <a:cs typeface="Arial"/>
              </a:rPr>
              <a:t>work</a:t>
            </a:r>
            <a:r>
              <a:rPr sz="2150" b="1" spc="-3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95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2150" b="1" spc="-1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25" dirty="0">
                <a:solidFill>
                  <a:srgbClr val="001F5F"/>
                </a:solidFill>
                <a:latin typeface="Arial"/>
                <a:cs typeface="Arial"/>
              </a:rPr>
              <a:t>list</a:t>
            </a:r>
            <a:r>
              <a:rPr sz="2150" b="1" spc="-1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35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2150" b="1" spc="-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95" dirty="0">
                <a:solidFill>
                  <a:srgbClr val="001F5F"/>
                </a:solidFill>
                <a:latin typeface="Arial"/>
                <a:cs typeface="Arial"/>
              </a:rPr>
              <a:t>complete</a:t>
            </a:r>
            <a:r>
              <a:rPr sz="2150" b="1" spc="-20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55" dirty="0">
                <a:solidFill>
                  <a:srgbClr val="001F5F"/>
                </a:solidFill>
                <a:latin typeface="Arial"/>
                <a:cs typeface="Arial"/>
              </a:rPr>
              <a:t>set</a:t>
            </a:r>
            <a:r>
              <a:rPr sz="2150" b="1" spc="-1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00" dirty="0">
                <a:solidFill>
                  <a:srgbClr val="001F5F"/>
                </a:solidFill>
                <a:latin typeface="Arial"/>
                <a:cs typeface="Arial"/>
              </a:rPr>
              <a:t>of</a:t>
            </a:r>
            <a:r>
              <a:rPr sz="2150" b="1" spc="-1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204" dirty="0">
                <a:solidFill>
                  <a:srgbClr val="001F5F"/>
                </a:solidFill>
                <a:latin typeface="Arial"/>
                <a:cs typeface="Arial"/>
              </a:rPr>
              <a:t>antecedents</a:t>
            </a:r>
            <a:r>
              <a:rPr sz="2150" b="1" spc="-1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00" dirty="0">
                <a:solidFill>
                  <a:srgbClr val="001F5F"/>
                </a:solidFill>
                <a:latin typeface="Arial"/>
                <a:cs typeface="Arial"/>
              </a:rPr>
              <a:t>or</a:t>
            </a:r>
            <a:r>
              <a:rPr sz="2150" b="1" spc="-2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200" dirty="0">
                <a:solidFill>
                  <a:srgbClr val="001F5F"/>
                </a:solidFill>
                <a:latin typeface="Arial"/>
                <a:cs typeface="Arial"/>
              </a:rPr>
              <a:t>consequents</a:t>
            </a:r>
            <a:r>
              <a:rPr sz="2150" b="1" spc="-2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85" dirty="0">
                <a:solidFill>
                  <a:srgbClr val="001F5F"/>
                </a:solidFill>
                <a:latin typeface="Arial"/>
                <a:cs typeface="Arial"/>
              </a:rPr>
              <a:t>needed</a:t>
            </a:r>
            <a:r>
              <a:rPr sz="2150" b="1" spc="-2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95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2150" b="1" spc="-2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90" dirty="0">
                <a:solidFill>
                  <a:srgbClr val="001F5F"/>
                </a:solidFill>
                <a:latin typeface="Arial"/>
                <a:cs typeface="Arial"/>
              </a:rPr>
              <a:t>ensure</a:t>
            </a:r>
            <a:r>
              <a:rPr sz="2150" b="1" spc="-20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25" dirty="0">
                <a:solidFill>
                  <a:srgbClr val="001F5F"/>
                </a:solidFill>
                <a:latin typeface="Arial"/>
                <a:cs typeface="Arial"/>
              </a:rPr>
              <a:t>an </a:t>
            </a:r>
            <a:r>
              <a:rPr sz="2150" b="1" spc="-225" dirty="0">
                <a:solidFill>
                  <a:srgbClr val="001F5F"/>
                </a:solidFill>
                <a:latin typeface="Arial"/>
                <a:cs typeface="Arial"/>
              </a:rPr>
              <a:t>exception-</a:t>
            </a:r>
            <a:r>
              <a:rPr sz="2150" b="1" spc="-150" dirty="0">
                <a:solidFill>
                  <a:srgbClr val="001F5F"/>
                </a:solidFill>
                <a:latin typeface="Arial"/>
                <a:cs typeface="Arial"/>
              </a:rPr>
              <a:t>less</a:t>
            </a:r>
            <a:r>
              <a:rPr sz="2150" b="1" spc="1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20" dirty="0">
                <a:solidFill>
                  <a:srgbClr val="001F5F"/>
                </a:solidFill>
                <a:latin typeface="Arial"/>
                <a:cs typeface="Arial"/>
              </a:rPr>
              <a:t>rule</a:t>
            </a:r>
            <a:endParaRPr sz="21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80"/>
              </a:spcBef>
              <a:buClr>
                <a:srgbClr val="D1282D"/>
              </a:buClr>
              <a:buFont typeface="Arial MT"/>
              <a:buChar char="•"/>
            </a:pPr>
            <a:endParaRPr sz="21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sz="2150" b="1" spc="-185" dirty="0">
                <a:solidFill>
                  <a:srgbClr val="C00000"/>
                </a:solidFill>
                <a:latin typeface="Arial"/>
                <a:cs typeface="Arial"/>
              </a:rPr>
              <a:t>Theoretical</a:t>
            </a:r>
            <a:r>
              <a:rPr sz="2150" b="1" spc="-1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spc="-60" dirty="0">
                <a:solidFill>
                  <a:srgbClr val="C00000"/>
                </a:solidFill>
                <a:latin typeface="Arial"/>
                <a:cs typeface="Arial"/>
              </a:rPr>
              <a:t>ignorance</a:t>
            </a:r>
            <a:endParaRPr sz="2150">
              <a:latin typeface="Arial"/>
              <a:cs typeface="Arial"/>
            </a:endParaRPr>
          </a:p>
          <a:p>
            <a:pPr marL="870585" lvl="1" indent="-342900">
              <a:lnSpc>
                <a:spcPct val="100000"/>
              </a:lnSpc>
              <a:spcBef>
                <a:spcPts val="1100"/>
              </a:spcBef>
              <a:buClr>
                <a:srgbClr val="D1282D"/>
              </a:buClr>
              <a:buFont typeface="Arial MT"/>
              <a:buChar char="•"/>
              <a:tabLst>
                <a:tab pos="870585" algn="l"/>
              </a:tabLst>
            </a:pPr>
            <a:r>
              <a:rPr sz="2150" b="1" spc="-130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2150" b="1" spc="-3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95" dirty="0">
                <a:solidFill>
                  <a:srgbClr val="001F5F"/>
                </a:solidFill>
                <a:latin typeface="Arial"/>
                <a:cs typeface="Arial"/>
              </a:rPr>
              <a:t>complete</a:t>
            </a:r>
            <a:r>
              <a:rPr sz="2150" b="1" spc="-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65" dirty="0">
                <a:solidFill>
                  <a:srgbClr val="001F5F"/>
                </a:solidFill>
                <a:latin typeface="Arial"/>
                <a:cs typeface="Arial"/>
              </a:rPr>
              <a:t>set</a:t>
            </a:r>
            <a:r>
              <a:rPr sz="2150" b="1" spc="-1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00" dirty="0">
                <a:solidFill>
                  <a:srgbClr val="001F5F"/>
                </a:solidFill>
                <a:latin typeface="Arial"/>
                <a:cs typeface="Arial"/>
              </a:rPr>
              <a:t>of</a:t>
            </a:r>
            <a:r>
              <a:rPr sz="2150" b="1" spc="-1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90" dirty="0">
                <a:solidFill>
                  <a:srgbClr val="001F5F"/>
                </a:solidFill>
                <a:latin typeface="Arial"/>
                <a:cs typeface="Arial"/>
              </a:rPr>
              <a:t>antecedents</a:t>
            </a:r>
            <a:r>
              <a:rPr sz="2150" b="1" spc="-2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85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2150" b="1" spc="-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35" dirty="0">
                <a:solidFill>
                  <a:srgbClr val="001F5F"/>
                </a:solidFill>
                <a:latin typeface="Arial"/>
                <a:cs typeface="Arial"/>
              </a:rPr>
              <a:t>not</a:t>
            </a:r>
            <a:r>
              <a:rPr sz="2150" b="1" spc="-2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0" dirty="0">
                <a:solidFill>
                  <a:srgbClr val="001F5F"/>
                </a:solidFill>
                <a:latin typeface="Arial"/>
                <a:cs typeface="Arial"/>
              </a:rPr>
              <a:t>known</a:t>
            </a:r>
            <a:endParaRPr sz="21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04"/>
              </a:spcBef>
              <a:buClr>
                <a:srgbClr val="D1282D"/>
              </a:buClr>
              <a:buFont typeface="Arial MT"/>
              <a:buChar char="•"/>
            </a:pPr>
            <a:endParaRPr sz="21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sz="2150" b="1" spc="-200" dirty="0">
                <a:solidFill>
                  <a:srgbClr val="C00000"/>
                </a:solidFill>
                <a:latin typeface="Arial"/>
                <a:cs typeface="Arial"/>
              </a:rPr>
              <a:t>Practical</a:t>
            </a:r>
            <a:r>
              <a:rPr sz="2150" b="1" spc="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spc="-65" dirty="0">
                <a:solidFill>
                  <a:srgbClr val="C00000"/>
                </a:solidFill>
                <a:latin typeface="Arial"/>
                <a:cs typeface="Arial"/>
              </a:rPr>
              <a:t>ignorance</a:t>
            </a:r>
            <a:endParaRPr sz="2150">
              <a:latin typeface="Arial"/>
              <a:cs typeface="Arial"/>
            </a:endParaRPr>
          </a:p>
          <a:p>
            <a:pPr marL="870585" lvl="1" indent="-342900">
              <a:lnSpc>
                <a:spcPct val="100000"/>
              </a:lnSpc>
              <a:spcBef>
                <a:spcPts val="1019"/>
              </a:spcBef>
              <a:buClr>
                <a:srgbClr val="D1282D"/>
              </a:buClr>
              <a:buFont typeface="Arial MT"/>
              <a:buChar char="•"/>
              <a:tabLst>
                <a:tab pos="870585" algn="l"/>
              </a:tabLst>
            </a:pPr>
            <a:r>
              <a:rPr sz="2150" b="1" spc="-130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2150" b="1" spc="-3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10" dirty="0">
                <a:solidFill>
                  <a:srgbClr val="001F5F"/>
                </a:solidFill>
                <a:latin typeface="Arial"/>
                <a:cs typeface="Arial"/>
              </a:rPr>
              <a:t>truth</a:t>
            </a:r>
            <a:r>
              <a:rPr sz="2150" b="1" spc="-3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00" dirty="0">
                <a:solidFill>
                  <a:srgbClr val="001F5F"/>
                </a:solidFill>
                <a:latin typeface="Arial"/>
                <a:cs typeface="Arial"/>
              </a:rPr>
              <a:t>of</a:t>
            </a:r>
            <a:r>
              <a:rPr sz="2150" b="1" spc="-2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35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2150" b="1" spc="-2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200" dirty="0">
                <a:solidFill>
                  <a:srgbClr val="001F5F"/>
                </a:solidFill>
                <a:latin typeface="Arial"/>
                <a:cs typeface="Arial"/>
              </a:rPr>
              <a:t>antecedents</a:t>
            </a:r>
            <a:r>
              <a:rPr sz="2150" b="1" spc="-1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80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2150" b="1" spc="-20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35" dirty="0">
                <a:solidFill>
                  <a:srgbClr val="001F5F"/>
                </a:solidFill>
                <a:latin typeface="Arial"/>
                <a:cs typeface="Arial"/>
              </a:rPr>
              <a:t>not</a:t>
            </a:r>
            <a:r>
              <a:rPr sz="2150" b="1" spc="-2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70" dirty="0">
                <a:solidFill>
                  <a:srgbClr val="001F5F"/>
                </a:solidFill>
                <a:latin typeface="Arial"/>
                <a:cs typeface="Arial"/>
              </a:rPr>
              <a:t>known,</a:t>
            </a:r>
            <a:r>
              <a:rPr sz="2150" b="1" spc="-3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35" dirty="0">
                <a:solidFill>
                  <a:srgbClr val="001F5F"/>
                </a:solidFill>
                <a:latin typeface="Arial"/>
                <a:cs typeface="Arial"/>
              </a:rPr>
              <a:t>but</a:t>
            </a:r>
            <a:r>
              <a:rPr sz="2150" b="1" spc="-2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30" dirty="0">
                <a:solidFill>
                  <a:srgbClr val="001F5F"/>
                </a:solidFill>
                <a:latin typeface="Arial"/>
                <a:cs typeface="Arial"/>
              </a:rPr>
              <a:t>we</a:t>
            </a:r>
            <a:r>
              <a:rPr sz="2150" b="1" spc="-3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25" dirty="0">
                <a:solidFill>
                  <a:srgbClr val="001F5F"/>
                </a:solidFill>
                <a:latin typeface="Arial"/>
                <a:cs typeface="Arial"/>
              </a:rPr>
              <a:t>still</a:t>
            </a:r>
            <a:r>
              <a:rPr sz="2150" b="1" spc="-1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65" dirty="0">
                <a:solidFill>
                  <a:srgbClr val="001F5F"/>
                </a:solidFill>
                <a:latin typeface="Arial"/>
                <a:cs typeface="Arial"/>
              </a:rPr>
              <a:t>wish</a:t>
            </a:r>
            <a:r>
              <a:rPr sz="2150" b="1" spc="-2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95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2150" b="1" spc="-1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0" dirty="0">
                <a:solidFill>
                  <a:srgbClr val="001F5F"/>
                </a:solidFill>
                <a:latin typeface="Arial"/>
                <a:cs typeface="Arial"/>
              </a:rPr>
              <a:t>reason</a:t>
            </a:r>
            <a:endParaRPr sz="2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6174" rIns="0" bIns="0" rtlCol="0">
            <a:spAutoFit/>
          </a:bodyPr>
          <a:lstStyle/>
          <a:p>
            <a:pPr marL="155575">
              <a:lnSpc>
                <a:spcPct val="100000"/>
              </a:lnSpc>
              <a:spcBef>
                <a:spcPts val="125"/>
              </a:spcBef>
            </a:pPr>
            <a:r>
              <a:rPr spc="-500" dirty="0"/>
              <a:t>P</a:t>
            </a:r>
            <a:r>
              <a:rPr spc="-375" dirty="0"/>
              <a:t>r</a:t>
            </a:r>
            <a:r>
              <a:rPr spc="-470" dirty="0"/>
              <a:t>e</a:t>
            </a:r>
            <a:r>
              <a:rPr spc="-365" dirty="0"/>
              <a:t>d</a:t>
            </a:r>
            <a:r>
              <a:rPr spc="-345" dirty="0"/>
              <a:t>i</a:t>
            </a:r>
            <a:r>
              <a:rPr spc="-470" dirty="0"/>
              <a:t>c</a:t>
            </a:r>
            <a:r>
              <a:rPr spc="-320" dirty="0"/>
              <a:t>t</a:t>
            </a:r>
            <a:r>
              <a:rPr spc="-270" dirty="0"/>
              <a:t>i</a:t>
            </a:r>
            <a:r>
              <a:rPr spc="-445" dirty="0"/>
              <a:t>n</a:t>
            </a:r>
            <a:r>
              <a:rPr spc="5" dirty="0"/>
              <a:t>g</a:t>
            </a:r>
            <a:r>
              <a:rPr spc="-545" dirty="0"/>
              <a:t> </a:t>
            </a:r>
            <a:r>
              <a:rPr spc="-365" dirty="0"/>
              <a:t>versus</a:t>
            </a:r>
            <a:r>
              <a:rPr spc="-500" dirty="0"/>
              <a:t> </a:t>
            </a:r>
            <a:r>
              <a:rPr spc="-560" dirty="0"/>
              <a:t>D</a:t>
            </a:r>
            <a:r>
              <a:rPr spc="-280" dirty="0"/>
              <a:t>i</a:t>
            </a:r>
            <a:r>
              <a:rPr spc="-480" dirty="0"/>
              <a:t>a</a:t>
            </a:r>
            <a:r>
              <a:rPr spc="-450" dirty="0"/>
              <a:t>gn</a:t>
            </a:r>
            <a:r>
              <a:rPr spc="-455" dirty="0"/>
              <a:t>o</a:t>
            </a:r>
            <a:r>
              <a:rPr spc="-475" dirty="0"/>
              <a:t>s</a:t>
            </a:r>
            <a:r>
              <a:rPr spc="-280" dirty="0"/>
              <a:t>i</a:t>
            </a:r>
            <a:r>
              <a:rPr spc="-455" dirty="0"/>
              <a:t>n</a:t>
            </a:r>
            <a:r>
              <a:rPr spc="-5" dirty="0"/>
              <a:t>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7867" y="1491678"/>
            <a:ext cx="10480675" cy="2305050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345"/>
              </a:spcBef>
              <a:buFont typeface="Arial MT"/>
              <a:buChar char="•"/>
              <a:tabLst>
                <a:tab pos="355600" algn="l"/>
              </a:tabLst>
            </a:pPr>
            <a:r>
              <a:rPr sz="2150" b="1" spc="-190" dirty="0">
                <a:latin typeface="Arial"/>
                <a:cs typeface="Arial"/>
              </a:rPr>
              <a:t>Probabilistic</a:t>
            </a:r>
            <a:r>
              <a:rPr sz="2150" b="1" spc="125" dirty="0">
                <a:latin typeface="Arial"/>
                <a:cs typeface="Arial"/>
              </a:rPr>
              <a:t> </a:t>
            </a:r>
            <a:r>
              <a:rPr sz="2150" b="1" spc="-200" dirty="0">
                <a:latin typeface="Arial"/>
                <a:cs typeface="Arial"/>
              </a:rPr>
              <a:t>reasoning</a:t>
            </a:r>
            <a:r>
              <a:rPr sz="2150" b="1" spc="-80" dirty="0">
                <a:latin typeface="Arial"/>
                <a:cs typeface="Arial"/>
              </a:rPr>
              <a:t> </a:t>
            </a:r>
            <a:r>
              <a:rPr sz="2150" b="1" spc="-155" dirty="0">
                <a:latin typeface="Arial"/>
                <a:cs typeface="Arial"/>
              </a:rPr>
              <a:t>can</a:t>
            </a:r>
            <a:r>
              <a:rPr sz="2150" b="1" spc="-250" dirty="0">
                <a:latin typeface="Arial"/>
                <a:cs typeface="Arial"/>
              </a:rPr>
              <a:t> </a:t>
            </a:r>
            <a:r>
              <a:rPr sz="2150" b="1" spc="-100" dirty="0">
                <a:latin typeface="Arial"/>
                <a:cs typeface="Arial"/>
              </a:rPr>
              <a:t>be</a:t>
            </a:r>
            <a:r>
              <a:rPr sz="2150" b="1" spc="-285" dirty="0">
                <a:latin typeface="Arial"/>
                <a:cs typeface="Arial"/>
              </a:rPr>
              <a:t> </a:t>
            </a:r>
            <a:r>
              <a:rPr sz="2150" b="1" spc="-170" dirty="0">
                <a:latin typeface="Arial"/>
                <a:cs typeface="Arial"/>
              </a:rPr>
              <a:t>used</a:t>
            </a:r>
            <a:r>
              <a:rPr sz="2150" b="1" spc="-330" dirty="0">
                <a:latin typeface="Arial"/>
                <a:cs typeface="Arial"/>
              </a:rPr>
              <a:t> </a:t>
            </a:r>
            <a:r>
              <a:rPr sz="2150" b="1" spc="-85" dirty="0">
                <a:latin typeface="Arial"/>
                <a:cs typeface="Arial"/>
              </a:rPr>
              <a:t>for</a:t>
            </a:r>
            <a:r>
              <a:rPr sz="2150" b="1" spc="-295" dirty="0">
                <a:latin typeface="Arial"/>
                <a:cs typeface="Arial"/>
              </a:rPr>
              <a:t> </a:t>
            </a:r>
            <a:r>
              <a:rPr sz="2150" b="1" spc="-204" dirty="0">
                <a:latin typeface="Arial"/>
                <a:cs typeface="Arial"/>
              </a:rPr>
              <a:t>predicting</a:t>
            </a:r>
            <a:r>
              <a:rPr sz="2150" b="1" spc="80" dirty="0">
                <a:latin typeface="Arial"/>
                <a:cs typeface="Arial"/>
              </a:rPr>
              <a:t> </a:t>
            </a:r>
            <a:r>
              <a:rPr sz="2150" b="1" spc="-185" dirty="0">
                <a:latin typeface="Arial"/>
                <a:cs typeface="Arial"/>
              </a:rPr>
              <a:t>outcomes</a:t>
            </a:r>
            <a:r>
              <a:rPr sz="2150" b="1" spc="-375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(</a:t>
            </a:r>
            <a:r>
              <a:rPr sz="2150" b="1" spc="-165" dirty="0">
                <a:latin typeface="Arial"/>
                <a:cs typeface="Arial"/>
              </a:rPr>
              <a:t> </a:t>
            </a:r>
            <a:r>
              <a:rPr sz="2150" b="1" i="1" spc="-160" dirty="0">
                <a:solidFill>
                  <a:srgbClr val="C00000"/>
                </a:solidFill>
                <a:latin typeface="Arial"/>
                <a:cs typeface="Arial"/>
              </a:rPr>
              <a:t>from</a:t>
            </a:r>
            <a:r>
              <a:rPr sz="2150" b="1" i="1" spc="-2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i="1" spc="-190" dirty="0">
                <a:solidFill>
                  <a:srgbClr val="C00000"/>
                </a:solidFill>
                <a:latin typeface="Arial"/>
                <a:cs typeface="Arial"/>
              </a:rPr>
              <a:t>cause</a:t>
            </a:r>
            <a:r>
              <a:rPr sz="2150" b="1" i="1" spc="-2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i="1" spc="-95" dirty="0">
                <a:solidFill>
                  <a:srgbClr val="C00000"/>
                </a:solidFill>
                <a:latin typeface="Arial"/>
                <a:cs typeface="Arial"/>
              </a:rPr>
              <a:t>to</a:t>
            </a:r>
            <a:r>
              <a:rPr sz="2150" b="1" i="1" spc="-1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i="1" spc="-140" dirty="0">
                <a:solidFill>
                  <a:srgbClr val="C00000"/>
                </a:solidFill>
                <a:latin typeface="Arial"/>
                <a:cs typeface="Arial"/>
              </a:rPr>
              <a:t>effect</a:t>
            </a:r>
            <a:r>
              <a:rPr sz="2150" b="1" i="1" spc="-3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spc="-50" dirty="0">
                <a:latin typeface="Arial"/>
                <a:cs typeface="Arial"/>
              </a:rPr>
              <a:t>)</a:t>
            </a:r>
            <a:endParaRPr sz="2150">
              <a:latin typeface="Arial"/>
              <a:cs typeface="Arial"/>
            </a:endParaRPr>
          </a:p>
          <a:p>
            <a:pPr marL="870585" lvl="1" indent="-343535">
              <a:lnSpc>
                <a:spcPct val="100000"/>
              </a:lnSpc>
              <a:spcBef>
                <a:spcPts val="1250"/>
              </a:spcBef>
              <a:buClr>
                <a:srgbClr val="D1282D"/>
              </a:buClr>
              <a:buFont typeface="Arial MT"/>
              <a:buChar char="•"/>
              <a:tabLst>
                <a:tab pos="870585" algn="l"/>
              </a:tabLst>
            </a:pPr>
            <a:r>
              <a:rPr sz="2150" b="1" spc="-170" dirty="0">
                <a:solidFill>
                  <a:srgbClr val="001F5F"/>
                </a:solidFill>
                <a:latin typeface="Arial"/>
                <a:cs typeface="Arial"/>
              </a:rPr>
              <a:t>Given</a:t>
            </a:r>
            <a:r>
              <a:rPr sz="2150" b="1" spc="-3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55" dirty="0">
                <a:solidFill>
                  <a:srgbClr val="001F5F"/>
                </a:solidFill>
                <a:latin typeface="Arial"/>
                <a:cs typeface="Arial"/>
              </a:rPr>
              <a:t>that</a:t>
            </a:r>
            <a:r>
              <a:rPr sz="2150" b="1" spc="-10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150" b="1" spc="-2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55" dirty="0">
                <a:solidFill>
                  <a:srgbClr val="001F5F"/>
                </a:solidFill>
                <a:latin typeface="Arial"/>
                <a:cs typeface="Arial"/>
              </a:rPr>
              <a:t>have</a:t>
            </a:r>
            <a:r>
              <a:rPr sz="2150" b="1" spc="-2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150" b="1" spc="-2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215" dirty="0">
                <a:solidFill>
                  <a:srgbClr val="001F5F"/>
                </a:solidFill>
                <a:latin typeface="Arial"/>
                <a:cs typeface="Arial"/>
              </a:rPr>
              <a:t>cavity,</a:t>
            </a:r>
            <a:r>
              <a:rPr sz="2150" b="1" spc="-1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55" dirty="0">
                <a:solidFill>
                  <a:srgbClr val="001F5F"/>
                </a:solidFill>
                <a:latin typeface="Arial"/>
                <a:cs typeface="Arial"/>
              </a:rPr>
              <a:t>what</a:t>
            </a:r>
            <a:r>
              <a:rPr sz="2150" b="1" spc="-3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80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2150" b="1" spc="-2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35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2150" b="1" spc="-2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90" dirty="0">
                <a:solidFill>
                  <a:srgbClr val="001F5F"/>
                </a:solidFill>
                <a:latin typeface="Arial"/>
                <a:cs typeface="Arial"/>
              </a:rPr>
              <a:t>chance</a:t>
            </a:r>
            <a:r>
              <a:rPr sz="2150" b="1" spc="-30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55" dirty="0">
                <a:solidFill>
                  <a:srgbClr val="001F5F"/>
                </a:solidFill>
                <a:latin typeface="Arial"/>
                <a:cs typeface="Arial"/>
              </a:rPr>
              <a:t>that</a:t>
            </a:r>
            <a:r>
              <a:rPr sz="2150" b="1" spc="-1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150" b="1" spc="-2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10" dirty="0">
                <a:solidFill>
                  <a:srgbClr val="001F5F"/>
                </a:solidFill>
                <a:latin typeface="Arial"/>
                <a:cs typeface="Arial"/>
              </a:rPr>
              <a:t>will</a:t>
            </a:r>
            <a:r>
              <a:rPr sz="2150" b="1" spc="-2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55" dirty="0">
                <a:solidFill>
                  <a:srgbClr val="001F5F"/>
                </a:solidFill>
                <a:latin typeface="Arial"/>
                <a:cs typeface="Arial"/>
              </a:rPr>
              <a:t>have</a:t>
            </a:r>
            <a:r>
              <a:rPr sz="2150" b="1" spc="-3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55" dirty="0">
                <a:solidFill>
                  <a:srgbClr val="001F5F"/>
                </a:solidFill>
                <a:latin typeface="Arial"/>
                <a:cs typeface="Arial"/>
              </a:rPr>
              <a:t>toothache?</a:t>
            </a:r>
            <a:endParaRPr sz="21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405"/>
              </a:spcBef>
              <a:buClr>
                <a:srgbClr val="D1282D"/>
              </a:buClr>
              <a:buFont typeface="Arial MT"/>
              <a:buChar char="•"/>
            </a:pPr>
            <a:endParaRPr sz="21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sz="2150" b="1" spc="-190" dirty="0">
                <a:latin typeface="Arial"/>
                <a:cs typeface="Arial"/>
              </a:rPr>
              <a:t>Probabilistic</a:t>
            </a:r>
            <a:r>
              <a:rPr sz="2150" b="1" spc="120" dirty="0">
                <a:latin typeface="Arial"/>
                <a:cs typeface="Arial"/>
              </a:rPr>
              <a:t> </a:t>
            </a:r>
            <a:r>
              <a:rPr sz="2150" b="1" spc="-200" dirty="0">
                <a:latin typeface="Arial"/>
                <a:cs typeface="Arial"/>
              </a:rPr>
              <a:t>reasoning</a:t>
            </a:r>
            <a:r>
              <a:rPr sz="2150" b="1" spc="-85" dirty="0">
                <a:latin typeface="Arial"/>
                <a:cs typeface="Arial"/>
              </a:rPr>
              <a:t> </a:t>
            </a:r>
            <a:r>
              <a:rPr sz="2150" b="1" spc="-155" dirty="0">
                <a:latin typeface="Arial"/>
                <a:cs typeface="Arial"/>
              </a:rPr>
              <a:t>can</a:t>
            </a:r>
            <a:r>
              <a:rPr sz="2150" b="1" spc="-254" dirty="0">
                <a:latin typeface="Arial"/>
                <a:cs typeface="Arial"/>
              </a:rPr>
              <a:t> </a:t>
            </a:r>
            <a:r>
              <a:rPr sz="2150" b="1" spc="-185" dirty="0">
                <a:latin typeface="Arial"/>
                <a:cs typeface="Arial"/>
              </a:rPr>
              <a:t>also</a:t>
            </a:r>
            <a:r>
              <a:rPr sz="2150" b="1" spc="-175" dirty="0">
                <a:latin typeface="Arial"/>
                <a:cs typeface="Arial"/>
              </a:rPr>
              <a:t> </a:t>
            </a:r>
            <a:r>
              <a:rPr sz="2150" b="1" spc="-100" dirty="0">
                <a:latin typeface="Arial"/>
                <a:cs typeface="Arial"/>
              </a:rPr>
              <a:t>be</a:t>
            </a:r>
            <a:r>
              <a:rPr sz="2150" b="1" spc="-285" dirty="0">
                <a:latin typeface="Arial"/>
                <a:cs typeface="Arial"/>
              </a:rPr>
              <a:t> </a:t>
            </a:r>
            <a:r>
              <a:rPr sz="2150" b="1" spc="-170" dirty="0">
                <a:latin typeface="Arial"/>
                <a:cs typeface="Arial"/>
              </a:rPr>
              <a:t>used</a:t>
            </a:r>
            <a:r>
              <a:rPr sz="2150" b="1" spc="-250" dirty="0">
                <a:latin typeface="Arial"/>
                <a:cs typeface="Arial"/>
              </a:rPr>
              <a:t> </a:t>
            </a:r>
            <a:r>
              <a:rPr sz="2150" b="1" spc="-85" dirty="0">
                <a:latin typeface="Arial"/>
                <a:cs typeface="Arial"/>
              </a:rPr>
              <a:t>for</a:t>
            </a:r>
            <a:r>
              <a:rPr sz="2150" b="1" spc="-380" dirty="0">
                <a:latin typeface="Arial"/>
                <a:cs typeface="Arial"/>
              </a:rPr>
              <a:t> </a:t>
            </a:r>
            <a:r>
              <a:rPr sz="2150" b="1" spc="-200" dirty="0">
                <a:latin typeface="Arial"/>
                <a:cs typeface="Arial"/>
              </a:rPr>
              <a:t>diagnosis</a:t>
            </a:r>
            <a:r>
              <a:rPr sz="2150" b="1" spc="-35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(</a:t>
            </a:r>
            <a:r>
              <a:rPr sz="2150" b="1" spc="-170" dirty="0">
                <a:latin typeface="Arial"/>
                <a:cs typeface="Arial"/>
              </a:rPr>
              <a:t> </a:t>
            </a:r>
            <a:r>
              <a:rPr sz="2150" b="1" i="1" spc="-160" dirty="0">
                <a:solidFill>
                  <a:srgbClr val="C00000"/>
                </a:solidFill>
                <a:latin typeface="Arial"/>
                <a:cs typeface="Arial"/>
              </a:rPr>
              <a:t>from</a:t>
            </a:r>
            <a:r>
              <a:rPr sz="2150" b="1" i="1" spc="-25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i="1" spc="-140" dirty="0">
                <a:solidFill>
                  <a:srgbClr val="C00000"/>
                </a:solidFill>
                <a:latin typeface="Arial"/>
                <a:cs typeface="Arial"/>
              </a:rPr>
              <a:t>effect</a:t>
            </a:r>
            <a:r>
              <a:rPr sz="2150" b="1" i="1" spc="-3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i="1" spc="-95" dirty="0">
                <a:solidFill>
                  <a:srgbClr val="C00000"/>
                </a:solidFill>
                <a:latin typeface="Arial"/>
                <a:cs typeface="Arial"/>
              </a:rPr>
              <a:t>to</a:t>
            </a:r>
            <a:r>
              <a:rPr sz="2150" b="1" i="1" spc="-25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i="1" spc="-185" dirty="0">
                <a:solidFill>
                  <a:srgbClr val="C00000"/>
                </a:solidFill>
                <a:latin typeface="Arial"/>
                <a:cs typeface="Arial"/>
              </a:rPr>
              <a:t>cause</a:t>
            </a:r>
            <a:r>
              <a:rPr sz="2150" b="1" i="1" spc="-2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spc="-50" dirty="0">
                <a:latin typeface="Arial"/>
                <a:cs typeface="Arial"/>
              </a:rPr>
              <a:t>)</a:t>
            </a:r>
            <a:endParaRPr sz="2150">
              <a:latin typeface="Arial"/>
              <a:cs typeface="Arial"/>
            </a:endParaRPr>
          </a:p>
          <a:p>
            <a:pPr marL="870585" lvl="1" indent="-343535">
              <a:lnSpc>
                <a:spcPct val="100000"/>
              </a:lnSpc>
              <a:spcBef>
                <a:spcPts val="1250"/>
              </a:spcBef>
              <a:buClr>
                <a:srgbClr val="D1282D"/>
              </a:buClr>
              <a:buFont typeface="Arial MT"/>
              <a:buChar char="•"/>
              <a:tabLst>
                <a:tab pos="870585" algn="l"/>
              </a:tabLst>
            </a:pPr>
            <a:r>
              <a:rPr sz="2150" b="1" spc="-170" dirty="0">
                <a:solidFill>
                  <a:srgbClr val="001F5F"/>
                </a:solidFill>
                <a:latin typeface="Arial"/>
                <a:cs typeface="Arial"/>
              </a:rPr>
              <a:t>Given</a:t>
            </a:r>
            <a:r>
              <a:rPr sz="2150" b="1" spc="-3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55" dirty="0">
                <a:solidFill>
                  <a:srgbClr val="001F5F"/>
                </a:solidFill>
                <a:latin typeface="Arial"/>
                <a:cs typeface="Arial"/>
              </a:rPr>
              <a:t>that</a:t>
            </a:r>
            <a:r>
              <a:rPr sz="2150" b="1" spc="-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sz="2150" b="1" spc="-20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55" dirty="0">
                <a:solidFill>
                  <a:srgbClr val="001F5F"/>
                </a:solidFill>
                <a:latin typeface="Arial"/>
                <a:cs typeface="Arial"/>
              </a:rPr>
              <a:t>am</a:t>
            </a:r>
            <a:r>
              <a:rPr sz="2150" b="1" spc="-3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75" dirty="0">
                <a:solidFill>
                  <a:srgbClr val="001F5F"/>
                </a:solidFill>
                <a:latin typeface="Arial"/>
                <a:cs typeface="Arial"/>
              </a:rPr>
              <a:t>having</a:t>
            </a:r>
            <a:r>
              <a:rPr sz="2150" b="1" spc="-2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95" dirty="0">
                <a:solidFill>
                  <a:srgbClr val="001F5F"/>
                </a:solidFill>
                <a:latin typeface="Arial"/>
                <a:cs typeface="Arial"/>
              </a:rPr>
              <a:t>toothache,</a:t>
            </a:r>
            <a:r>
              <a:rPr sz="215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60" dirty="0">
                <a:solidFill>
                  <a:srgbClr val="001F5F"/>
                </a:solidFill>
                <a:latin typeface="Arial"/>
                <a:cs typeface="Arial"/>
              </a:rPr>
              <a:t>what</a:t>
            </a:r>
            <a:r>
              <a:rPr sz="2150" b="1" spc="-2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80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2150" b="1" spc="-20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35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2150" b="1" spc="-2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90" dirty="0">
                <a:solidFill>
                  <a:srgbClr val="001F5F"/>
                </a:solidFill>
                <a:latin typeface="Arial"/>
                <a:cs typeface="Arial"/>
              </a:rPr>
              <a:t>chance</a:t>
            </a:r>
            <a:r>
              <a:rPr sz="2150" b="1" spc="-2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65" dirty="0">
                <a:solidFill>
                  <a:srgbClr val="001F5F"/>
                </a:solidFill>
                <a:latin typeface="Arial"/>
                <a:cs typeface="Arial"/>
              </a:rPr>
              <a:t>thatit</a:t>
            </a:r>
            <a:r>
              <a:rPr sz="2150" b="1" spc="-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80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2150" b="1" spc="-2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75" dirty="0">
                <a:solidFill>
                  <a:srgbClr val="001F5F"/>
                </a:solidFill>
                <a:latin typeface="Arial"/>
                <a:cs typeface="Arial"/>
              </a:rPr>
              <a:t>being</a:t>
            </a:r>
            <a:r>
              <a:rPr sz="2150" b="1" spc="-1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95" dirty="0">
                <a:solidFill>
                  <a:srgbClr val="001F5F"/>
                </a:solidFill>
                <a:latin typeface="Arial"/>
                <a:cs typeface="Arial"/>
              </a:rPr>
              <a:t>caused</a:t>
            </a:r>
            <a:r>
              <a:rPr sz="2150" b="1" spc="-2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95" dirty="0">
                <a:solidFill>
                  <a:srgbClr val="001F5F"/>
                </a:solidFill>
                <a:latin typeface="Arial"/>
                <a:cs typeface="Arial"/>
              </a:rPr>
              <a:t>by</a:t>
            </a:r>
            <a:r>
              <a:rPr sz="2150" b="1" spc="-2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150" b="1" spc="-2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00" dirty="0">
                <a:solidFill>
                  <a:srgbClr val="001F5F"/>
                </a:solidFill>
                <a:latin typeface="Arial"/>
                <a:cs typeface="Arial"/>
              </a:rPr>
              <a:t>cavity?</a:t>
            </a:r>
            <a:endParaRPr sz="21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7867" y="4732591"/>
            <a:ext cx="6965315" cy="357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150" b="1" spc="-195" dirty="0">
                <a:latin typeface="Arial"/>
                <a:cs typeface="Arial"/>
              </a:rPr>
              <a:t>We</a:t>
            </a:r>
            <a:r>
              <a:rPr sz="2150" b="1" spc="-285" dirty="0">
                <a:latin typeface="Arial"/>
                <a:cs typeface="Arial"/>
              </a:rPr>
              <a:t> </a:t>
            </a:r>
            <a:r>
              <a:rPr sz="2150" b="1" spc="-170" dirty="0">
                <a:latin typeface="Arial"/>
                <a:cs typeface="Arial"/>
              </a:rPr>
              <a:t>need</a:t>
            </a:r>
            <a:r>
              <a:rPr sz="2150" b="1" spc="-320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a</a:t>
            </a:r>
            <a:r>
              <a:rPr sz="2150" b="1" spc="-285" dirty="0">
                <a:latin typeface="Arial"/>
                <a:cs typeface="Arial"/>
              </a:rPr>
              <a:t> </a:t>
            </a:r>
            <a:r>
              <a:rPr sz="2150" b="1" spc="-190" dirty="0">
                <a:latin typeface="Arial"/>
                <a:cs typeface="Arial"/>
              </a:rPr>
              <a:t>methodology</a:t>
            </a:r>
            <a:r>
              <a:rPr sz="2150" b="1" spc="-275" dirty="0">
                <a:latin typeface="Arial"/>
                <a:cs typeface="Arial"/>
              </a:rPr>
              <a:t> </a:t>
            </a:r>
            <a:r>
              <a:rPr sz="2150" b="1" spc="-85" dirty="0">
                <a:latin typeface="Arial"/>
                <a:cs typeface="Arial"/>
              </a:rPr>
              <a:t>for</a:t>
            </a:r>
            <a:r>
              <a:rPr sz="2150" b="1" spc="-375" dirty="0">
                <a:latin typeface="Arial"/>
                <a:cs typeface="Arial"/>
              </a:rPr>
              <a:t> </a:t>
            </a:r>
            <a:r>
              <a:rPr sz="2150" b="1" spc="-200" dirty="0">
                <a:latin typeface="Arial"/>
                <a:cs typeface="Arial"/>
              </a:rPr>
              <a:t>reasoning</a:t>
            </a:r>
            <a:r>
              <a:rPr sz="2150" b="1" spc="-100" dirty="0">
                <a:latin typeface="Arial"/>
                <a:cs typeface="Arial"/>
              </a:rPr>
              <a:t> </a:t>
            </a:r>
            <a:r>
              <a:rPr sz="2150" b="1" spc="-165" dirty="0">
                <a:latin typeface="Arial"/>
                <a:cs typeface="Arial"/>
              </a:rPr>
              <a:t>that</a:t>
            </a:r>
            <a:r>
              <a:rPr sz="2150" b="1" spc="-75" dirty="0">
                <a:latin typeface="Arial"/>
                <a:cs typeface="Arial"/>
              </a:rPr>
              <a:t> </a:t>
            </a:r>
            <a:r>
              <a:rPr sz="2150" b="1" spc="-150" dirty="0">
                <a:latin typeface="Arial"/>
                <a:cs typeface="Arial"/>
              </a:rPr>
              <a:t>can</a:t>
            </a:r>
            <a:r>
              <a:rPr sz="2150" b="1" spc="-254" dirty="0">
                <a:latin typeface="Arial"/>
                <a:cs typeface="Arial"/>
              </a:rPr>
              <a:t> </a:t>
            </a:r>
            <a:r>
              <a:rPr sz="2150" b="1" spc="-160" dirty="0">
                <a:latin typeface="Arial"/>
                <a:cs typeface="Arial"/>
              </a:rPr>
              <a:t>work</a:t>
            </a:r>
            <a:r>
              <a:rPr sz="2150" b="1" spc="-365" dirty="0">
                <a:latin typeface="Arial"/>
                <a:cs typeface="Arial"/>
              </a:rPr>
              <a:t> </a:t>
            </a:r>
            <a:r>
              <a:rPr sz="2150" b="1" spc="-150" dirty="0">
                <a:latin typeface="Arial"/>
                <a:cs typeface="Arial"/>
              </a:rPr>
              <a:t>both</a:t>
            </a:r>
            <a:r>
              <a:rPr sz="2150" b="1" spc="-245" dirty="0">
                <a:latin typeface="Arial"/>
                <a:cs typeface="Arial"/>
              </a:rPr>
              <a:t> </a:t>
            </a:r>
            <a:r>
              <a:rPr sz="2150" b="1" spc="-100" dirty="0">
                <a:latin typeface="Arial"/>
                <a:cs typeface="Arial"/>
              </a:rPr>
              <a:t>ways.</a:t>
            </a:r>
            <a:endParaRPr sz="2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3792" rIns="0" bIns="0" rtlCol="0">
            <a:spAutoFit/>
          </a:bodyPr>
          <a:lstStyle/>
          <a:p>
            <a:pPr marL="52069">
              <a:lnSpc>
                <a:spcPct val="100000"/>
              </a:lnSpc>
              <a:spcBef>
                <a:spcPts val="130"/>
              </a:spcBef>
            </a:pPr>
            <a:r>
              <a:rPr spc="-400" dirty="0"/>
              <a:t>A</a:t>
            </a:r>
            <a:r>
              <a:rPr spc="-390" dirty="0"/>
              <a:t>x</a:t>
            </a:r>
            <a:r>
              <a:rPr spc="-340" dirty="0"/>
              <a:t>i</a:t>
            </a:r>
            <a:r>
              <a:rPr spc="-355" dirty="0"/>
              <a:t>o</a:t>
            </a:r>
            <a:r>
              <a:rPr spc="-640" dirty="0"/>
              <a:t>m</a:t>
            </a:r>
            <a:r>
              <a:rPr spc="10" dirty="0"/>
              <a:t>s</a:t>
            </a:r>
            <a:r>
              <a:rPr spc="-355" dirty="0"/>
              <a:t> </a:t>
            </a:r>
            <a:r>
              <a:rPr spc="-175" dirty="0"/>
              <a:t>of</a:t>
            </a:r>
            <a:r>
              <a:rPr spc="-430" dirty="0"/>
              <a:t> </a:t>
            </a:r>
            <a:r>
              <a:rPr spc="-285" dirty="0"/>
              <a:t>Probability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8187" y="1569894"/>
            <a:ext cx="5946775" cy="321119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469900" algn="l"/>
              </a:tabLst>
            </a:pPr>
            <a:r>
              <a:rPr sz="2150" b="1" spc="-204" dirty="0">
                <a:latin typeface="Arial"/>
                <a:cs typeface="Arial"/>
              </a:rPr>
              <a:t>All</a:t>
            </a:r>
            <a:r>
              <a:rPr sz="2150" b="1" dirty="0">
                <a:latin typeface="Arial"/>
                <a:cs typeface="Arial"/>
              </a:rPr>
              <a:t> </a:t>
            </a:r>
            <a:r>
              <a:rPr sz="2150" b="1" spc="-170" dirty="0">
                <a:latin typeface="Arial"/>
                <a:cs typeface="Arial"/>
              </a:rPr>
              <a:t>probabilities</a:t>
            </a:r>
            <a:r>
              <a:rPr sz="2150" b="1" spc="-229" dirty="0">
                <a:latin typeface="Arial"/>
                <a:cs typeface="Arial"/>
              </a:rPr>
              <a:t> </a:t>
            </a:r>
            <a:r>
              <a:rPr sz="2150" b="1" spc="-140" dirty="0">
                <a:latin typeface="Arial"/>
                <a:cs typeface="Arial"/>
              </a:rPr>
              <a:t>are</a:t>
            </a:r>
            <a:r>
              <a:rPr sz="2150" b="1" spc="-310" dirty="0">
                <a:latin typeface="Arial"/>
                <a:cs typeface="Arial"/>
              </a:rPr>
              <a:t> </a:t>
            </a:r>
            <a:r>
              <a:rPr sz="2150" b="1" spc="-190" dirty="0">
                <a:latin typeface="Arial"/>
                <a:cs typeface="Arial"/>
              </a:rPr>
              <a:t>between</a:t>
            </a:r>
            <a:r>
              <a:rPr sz="2150" b="1" spc="-275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0</a:t>
            </a:r>
            <a:r>
              <a:rPr sz="2150" b="1" spc="-310" dirty="0">
                <a:latin typeface="Arial"/>
                <a:cs typeface="Arial"/>
              </a:rPr>
              <a:t> </a:t>
            </a:r>
            <a:r>
              <a:rPr sz="2150" b="1" spc="-145" dirty="0">
                <a:latin typeface="Arial"/>
                <a:cs typeface="Arial"/>
              </a:rPr>
              <a:t>and</a:t>
            </a:r>
            <a:r>
              <a:rPr sz="2150" b="1" spc="-350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1:</a:t>
            </a:r>
            <a:r>
              <a:rPr sz="2150" b="1" spc="420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0</a:t>
            </a:r>
            <a:r>
              <a:rPr sz="2150" b="1" spc="-305" dirty="0">
                <a:latin typeface="Arial"/>
                <a:cs typeface="Arial"/>
              </a:rPr>
              <a:t> </a:t>
            </a:r>
            <a:r>
              <a:rPr sz="2150" dirty="0">
                <a:latin typeface="Symbol"/>
                <a:cs typeface="Symbol"/>
              </a:rPr>
              <a:t></a:t>
            </a:r>
            <a:r>
              <a:rPr sz="2150" spc="-5" dirty="0">
                <a:latin typeface="Times New Roman"/>
                <a:cs typeface="Times New Roman"/>
              </a:rPr>
              <a:t> </a:t>
            </a:r>
            <a:r>
              <a:rPr sz="2150" b="1" spc="-220" dirty="0">
                <a:latin typeface="Arial"/>
                <a:cs typeface="Arial"/>
              </a:rPr>
              <a:t>P(A)</a:t>
            </a:r>
            <a:r>
              <a:rPr sz="2150" b="1" spc="35" dirty="0">
                <a:latin typeface="Arial"/>
                <a:cs typeface="Arial"/>
              </a:rPr>
              <a:t> </a:t>
            </a:r>
            <a:r>
              <a:rPr sz="2150" dirty="0">
                <a:latin typeface="Symbol"/>
                <a:cs typeface="Symbol"/>
              </a:rPr>
              <a:t></a:t>
            </a:r>
            <a:r>
              <a:rPr sz="2150" spc="-80" dirty="0">
                <a:latin typeface="Times New Roman"/>
                <a:cs typeface="Times New Roman"/>
              </a:rPr>
              <a:t> </a:t>
            </a:r>
            <a:r>
              <a:rPr sz="2150" b="1" spc="-50" dirty="0">
                <a:latin typeface="Arial"/>
                <a:cs typeface="Arial"/>
              </a:rPr>
              <a:t>1</a:t>
            </a:r>
            <a:endParaRPr sz="215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900" algn="l"/>
              </a:tabLst>
            </a:pPr>
            <a:r>
              <a:rPr sz="2150" b="1" spc="-215" dirty="0">
                <a:latin typeface="Arial"/>
                <a:cs typeface="Arial"/>
              </a:rPr>
              <a:t>P(True)</a:t>
            </a:r>
            <a:r>
              <a:rPr sz="2150" b="1" spc="-170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=</a:t>
            </a:r>
            <a:r>
              <a:rPr sz="2150" b="1" spc="-270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1</a:t>
            </a:r>
            <a:r>
              <a:rPr sz="2150" b="1" spc="-285" dirty="0">
                <a:latin typeface="Arial"/>
                <a:cs typeface="Arial"/>
              </a:rPr>
              <a:t> </a:t>
            </a:r>
            <a:r>
              <a:rPr sz="2150" b="1" spc="-145" dirty="0">
                <a:latin typeface="Arial"/>
                <a:cs typeface="Arial"/>
              </a:rPr>
              <a:t>and</a:t>
            </a:r>
            <a:r>
              <a:rPr sz="2150" b="1" spc="-335" dirty="0">
                <a:latin typeface="Arial"/>
                <a:cs typeface="Arial"/>
              </a:rPr>
              <a:t> </a:t>
            </a:r>
            <a:r>
              <a:rPr sz="2150" b="1" spc="-195" dirty="0">
                <a:latin typeface="Arial"/>
                <a:cs typeface="Arial"/>
              </a:rPr>
              <a:t>P(False)</a:t>
            </a:r>
            <a:r>
              <a:rPr sz="2150" b="1" spc="5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=</a:t>
            </a:r>
            <a:r>
              <a:rPr sz="2150" b="1" spc="-270" dirty="0">
                <a:latin typeface="Arial"/>
                <a:cs typeface="Arial"/>
              </a:rPr>
              <a:t> </a:t>
            </a:r>
            <a:r>
              <a:rPr sz="2150" b="1" spc="-50" dirty="0">
                <a:latin typeface="Arial"/>
                <a:cs typeface="Arial"/>
              </a:rPr>
              <a:t>0</a:t>
            </a:r>
            <a:endParaRPr sz="215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570"/>
              </a:spcBef>
              <a:buAutoNum type="arabicPeriod"/>
              <a:tabLst>
                <a:tab pos="469900" algn="l"/>
              </a:tabLst>
            </a:pPr>
            <a:r>
              <a:rPr sz="2150" b="1" spc="-170" dirty="0">
                <a:latin typeface="Arial"/>
                <a:cs typeface="Arial"/>
              </a:rPr>
              <a:t>P(A</a:t>
            </a:r>
            <a:r>
              <a:rPr sz="2150" b="1" spc="-360" dirty="0">
                <a:latin typeface="Arial"/>
                <a:cs typeface="Arial"/>
              </a:rPr>
              <a:t> </a:t>
            </a:r>
            <a:r>
              <a:rPr sz="2150" dirty="0">
                <a:latin typeface="Symbol"/>
                <a:cs typeface="Symbol"/>
              </a:rPr>
              <a:t></a:t>
            </a:r>
            <a:r>
              <a:rPr sz="2150" spc="-30" dirty="0">
                <a:latin typeface="Times New Roman"/>
                <a:cs typeface="Times New Roman"/>
              </a:rPr>
              <a:t> </a:t>
            </a:r>
            <a:r>
              <a:rPr sz="2150" b="1" spc="-185" dirty="0">
                <a:latin typeface="Arial"/>
                <a:cs typeface="Arial"/>
              </a:rPr>
              <a:t>B)</a:t>
            </a:r>
            <a:r>
              <a:rPr sz="2150" b="1" spc="-105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=</a:t>
            </a:r>
            <a:r>
              <a:rPr sz="2150" b="1" spc="-280" dirty="0">
                <a:latin typeface="Arial"/>
                <a:cs typeface="Arial"/>
              </a:rPr>
              <a:t> </a:t>
            </a:r>
            <a:r>
              <a:rPr sz="2150" b="1" spc="-225" dirty="0">
                <a:latin typeface="Arial"/>
                <a:cs typeface="Arial"/>
              </a:rPr>
              <a:t>P(A)</a:t>
            </a:r>
            <a:r>
              <a:rPr sz="2150" b="1" spc="-25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+</a:t>
            </a:r>
            <a:r>
              <a:rPr sz="2150" b="1" spc="-280" dirty="0">
                <a:latin typeface="Arial"/>
                <a:cs typeface="Arial"/>
              </a:rPr>
              <a:t> </a:t>
            </a:r>
            <a:r>
              <a:rPr sz="2150" b="1" spc="-204" dirty="0">
                <a:latin typeface="Arial"/>
                <a:cs typeface="Arial"/>
              </a:rPr>
              <a:t>P(B)</a:t>
            </a:r>
            <a:r>
              <a:rPr sz="2150" b="1" spc="-25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–</a:t>
            </a:r>
            <a:r>
              <a:rPr sz="2150" b="1" spc="-300" dirty="0">
                <a:latin typeface="Arial"/>
                <a:cs typeface="Arial"/>
              </a:rPr>
              <a:t> </a:t>
            </a:r>
            <a:r>
              <a:rPr sz="2150" b="1" spc="-170" dirty="0">
                <a:latin typeface="Arial"/>
                <a:cs typeface="Arial"/>
              </a:rPr>
              <a:t>P(A</a:t>
            </a:r>
            <a:r>
              <a:rPr sz="2150" b="1" spc="-360" dirty="0">
                <a:latin typeface="Arial"/>
                <a:cs typeface="Arial"/>
              </a:rPr>
              <a:t> </a:t>
            </a:r>
            <a:r>
              <a:rPr sz="2150" dirty="0">
                <a:latin typeface="Symbol"/>
                <a:cs typeface="Symbol"/>
              </a:rPr>
              <a:t></a:t>
            </a:r>
            <a:r>
              <a:rPr sz="2150" spc="-30" dirty="0">
                <a:latin typeface="Times New Roman"/>
                <a:cs typeface="Times New Roman"/>
              </a:rPr>
              <a:t> </a:t>
            </a:r>
            <a:r>
              <a:rPr sz="2150" b="1" spc="-310" dirty="0">
                <a:latin typeface="Arial"/>
                <a:cs typeface="Arial"/>
              </a:rPr>
              <a:t>B)</a:t>
            </a:r>
            <a:endParaRPr sz="21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85"/>
              </a:spcBef>
            </a:pP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150" b="1" spc="-225" dirty="0">
                <a:solidFill>
                  <a:srgbClr val="D1282D"/>
                </a:solidFill>
                <a:latin typeface="Arial"/>
                <a:cs typeface="Arial"/>
              </a:rPr>
              <a:t>Bayes’</a:t>
            </a:r>
            <a:r>
              <a:rPr sz="2150" b="1" spc="-190" dirty="0">
                <a:solidFill>
                  <a:srgbClr val="D1282D"/>
                </a:solidFill>
                <a:latin typeface="Arial"/>
                <a:cs typeface="Arial"/>
              </a:rPr>
              <a:t> </a:t>
            </a:r>
            <a:r>
              <a:rPr sz="2150" b="1" spc="-20" dirty="0">
                <a:solidFill>
                  <a:srgbClr val="D1282D"/>
                </a:solidFill>
                <a:latin typeface="Arial"/>
                <a:cs typeface="Arial"/>
              </a:rPr>
              <a:t>Rule</a:t>
            </a:r>
            <a:endParaRPr sz="215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1170"/>
              </a:spcBef>
            </a:pPr>
            <a:r>
              <a:rPr sz="2150" b="1" spc="-170" dirty="0">
                <a:latin typeface="Arial"/>
                <a:cs typeface="Arial"/>
              </a:rPr>
              <a:t>P(A</a:t>
            </a:r>
            <a:r>
              <a:rPr sz="2150" b="1" spc="-360" dirty="0">
                <a:latin typeface="Arial"/>
                <a:cs typeface="Arial"/>
              </a:rPr>
              <a:t> </a:t>
            </a:r>
            <a:r>
              <a:rPr sz="2150" dirty="0">
                <a:latin typeface="Symbol"/>
                <a:cs typeface="Symbol"/>
              </a:rPr>
              <a:t></a:t>
            </a:r>
            <a:r>
              <a:rPr sz="2150" spc="-30" dirty="0">
                <a:latin typeface="Times New Roman"/>
                <a:cs typeface="Times New Roman"/>
              </a:rPr>
              <a:t> </a:t>
            </a:r>
            <a:r>
              <a:rPr sz="2150" b="1" spc="-185" dirty="0">
                <a:latin typeface="Arial"/>
                <a:cs typeface="Arial"/>
              </a:rPr>
              <a:t>B)</a:t>
            </a:r>
            <a:r>
              <a:rPr sz="2150" b="1" spc="-105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=</a:t>
            </a:r>
            <a:r>
              <a:rPr sz="2150" b="1" spc="-280" dirty="0">
                <a:latin typeface="Arial"/>
                <a:cs typeface="Arial"/>
              </a:rPr>
              <a:t> </a:t>
            </a:r>
            <a:r>
              <a:rPr sz="2150" b="1" spc="-90" dirty="0">
                <a:latin typeface="Arial"/>
                <a:cs typeface="Arial"/>
              </a:rPr>
              <a:t>P(A|</a:t>
            </a:r>
            <a:r>
              <a:rPr sz="2150" b="1" spc="-145" dirty="0">
                <a:latin typeface="Arial"/>
                <a:cs typeface="Arial"/>
              </a:rPr>
              <a:t> </a:t>
            </a:r>
            <a:r>
              <a:rPr sz="2150" b="1" spc="-185" dirty="0">
                <a:latin typeface="Arial"/>
                <a:cs typeface="Arial"/>
              </a:rPr>
              <a:t>B)</a:t>
            </a:r>
            <a:r>
              <a:rPr sz="2150" b="1" spc="-100" dirty="0">
                <a:latin typeface="Arial"/>
                <a:cs typeface="Arial"/>
              </a:rPr>
              <a:t> </a:t>
            </a:r>
            <a:r>
              <a:rPr sz="2150" b="1" spc="-20" dirty="0">
                <a:latin typeface="Arial"/>
                <a:cs typeface="Arial"/>
              </a:rPr>
              <a:t>P(B)</a:t>
            </a:r>
            <a:endParaRPr sz="215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575"/>
              </a:spcBef>
            </a:pPr>
            <a:r>
              <a:rPr sz="2150" b="1" spc="-170" dirty="0">
                <a:latin typeface="Arial"/>
                <a:cs typeface="Arial"/>
              </a:rPr>
              <a:t>P(A</a:t>
            </a:r>
            <a:r>
              <a:rPr sz="2150" b="1" spc="-365" dirty="0">
                <a:latin typeface="Arial"/>
                <a:cs typeface="Arial"/>
              </a:rPr>
              <a:t> </a:t>
            </a:r>
            <a:r>
              <a:rPr sz="2150" dirty="0">
                <a:latin typeface="Symbol"/>
                <a:cs typeface="Symbol"/>
              </a:rPr>
              <a:t></a:t>
            </a:r>
            <a:r>
              <a:rPr sz="2150" spc="-30" dirty="0">
                <a:latin typeface="Times New Roman"/>
                <a:cs typeface="Times New Roman"/>
              </a:rPr>
              <a:t> </a:t>
            </a:r>
            <a:r>
              <a:rPr sz="2150" b="1" spc="-185" dirty="0">
                <a:latin typeface="Arial"/>
                <a:cs typeface="Arial"/>
              </a:rPr>
              <a:t>B)</a:t>
            </a:r>
            <a:r>
              <a:rPr sz="2150" b="1" spc="-105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=</a:t>
            </a:r>
            <a:r>
              <a:rPr sz="2150" b="1" spc="-285" dirty="0">
                <a:latin typeface="Arial"/>
                <a:cs typeface="Arial"/>
              </a:rPr>
              <a:t> </a:t>
            </a:r>
            <a:r>
              <a:rPr sz="2150" b="1" spc="-170" dirty="0">
                <a:latin typeface="Arial"/>
                <a:cs typeface="Arial"/>
              </a:rPr>
              <a:t>P(B</a:t>
            </a:r>
            <a:r>
              <a:rPr sz="2150" b="1" spc="-285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|</a:t>
            </a:r>
            <a:r>
              <a:rPr sz="2150" b="1" spc="-300" dirty="0">
                <a:latin typeface="Arial"/>
                <a:cs typeface="Arial"/>
              </a:rPr>
              <a:t> </a:t>
            </a:r>
            <a:r>
              <a:rPr sz="2150" b="1" spc="-220" dirty="0">
                <a:latin typeface="Arial"/>
                <a:cs typeface="Arial"/>
              </a:rPr>
              <a:t>A)</a:t>
            </a:r>
            <a:r>
              <a:rPr sz="2150" b="1" spc="-25" dirty="0">
                <a:latin typeface="Arial"/>
                <a:cs typeface="Arial"/>
              </a:rPr>
              <a:t> </a:t>
            </a:r>
            <a:r>
              <a:rPr sz="2150" b="1" spc="-20" dirty="0">
                <a:latin typeface="Arial"/>
                <a:cs typeface="Arial"/>
              </a:rPr>
              <a:t>P(A)</a:t>
            </a:r>
            <a:endParaRPr sz="21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42058" y="5086959"/>
            <a:ext cx="20955" cy="252729"/>
          </a:xfrm>
          <a:custGeom>
            <a:avLst/>
            <a:gdLst/>
            <a:ahLst/>
            <a:cxnLst/>
            <a:rect l="l" t="t" r="r" b="b"/>
            <a:pathLst>
              <a:path w="20955" h="252729">
                <a:moveTo>
                  <a:pt x="20930" y="0"/>
                </a:moveTo>
                <a:lnTo>
                  <a:pt x="0" y="0"/>
                </a:lnTo>
                <a:lnTo>
                  <a:pt x="0" y="252120"/>
                </a:lnTo>
                <a:lnTo>
                  <a:pt x="20930" y="252120"/>
                </a:lnTo>
                <a:lnTo>
                  <a:pt x="209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28570" y="5085079"/>
            <a:ext cx="86360" cy="257175"/>
          </a:xfrm>
          <a:custGeom>
            <a:avLst/>
            <a:gdLst/>
            <a:ahLst/>
            <a:cxnLst/>
            <a:rect l="l" t="t" r="r" b="b"/>
            <a:pathLst>
              <a:path w="86360" h="257175">
                <a:moveTo>
                  <a:pt x="3683" y="0"/>
                </a:moveTo>
                <a:lnTo>
                  <a:pt x="0" y="10414"/>
                </a:lnTo>
                <a:lnTo>
                  <a:pt x="14859" y="16891"/>
                </a:lnTo>
                <a:lnTo>
                  <a:pt x="27812" y="25781"/>
                </a:lnTo>
                <a:lnTo>
                  <a:pt x="53848" y="67183"/>
                </a:lnTo>
                <a:lnTo>
                  <a:pt x="61468" y="105283"/>
                </a:lnTo>
                <a:lnTo>
                  <a:pt x="62356" y="127254"/>
                </a:lnTo>
                <a:lnTo>
                  <a:pt x="61468" y="149860"/>
                </a:lnTo>
                <a:lnTo>
                  <a:pt x="53848" y="188976"/>
                </a:lnTo>
                <a:lnTo>
                  <a:pt x="27812" y="231013"/>
                </a:lnTo>
                <a:lnTo>
                  <a:pt x="381" y="246507"/>
                </a:lnTo>
                <a:lnTo>
                  <a:pt x="3683" y="257048"/>
                </a:lnTo>
                <a:lnTo>
                  <a:pt x="38862" y="240538"/>
                </a:lnTo>
                <a:lnTo>
                  <a:pt x="64643" y="212090"/>
                </a:lnTo>
                <a:lnTo>
                  <a:pt x="80645" y="173990"/>
                </a:lnTo>
                <a:lnTo>
                  <a:pt x="85852" y="128524"/>
                </a:lnTo>
                <a:lnTo>
                  <a:pt x="84581" y="105029"/>
                </a:lnTo>
                <a:lnTo>
                  <a:pt x="73914" y="63246"/>
                </a:lnTo>
                <a:lnTo>
                  <a:pt x="52831" y="29210"/>
                </a:lnTo>
                <a:lnTo>
                  <a:pt x="22352" y="6731"/>
                </a:lnTo>
                <a:lnTo>
                  <a:pt x="36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90650" y="5085079"/>
            <a:ext cx="86360" cy="257175"/>
          </a:xfrm>
          <a:custGeom>
            <a:avLst/>
            <a:gdLst/>
            <a:ahLst/>
            <a:cxnLst/>
            <a:rect l="l" t="t" r="r" b="b"/>
            <a:pathLst>
              <a:path w="86359" h="257175">
                <a:moveTo>
                  <a:pt x="82296" y="0"/>
                </a:moveTo>
                <a:lnTo>
                  <a:pt x="47116" y="16510"/>
                </a:lnTo>
                <a:lnTo>
                  <a:pt x="21336" y="45085"/>
                </a:lnTo>
                <a:lnTo>
                  <a:pt x="5334" y="83185"/>
                </a:lnTo>
                <a:lnTo>
                  <a:pt x="0" y="128524"/>
                </a:lnTo>
                <a:lnTo>
                  <a:pt x="1269" y="152146"/>
                </a:lnTo>
                <a:lnTo>
                  <a:pt x="11937" y="193929"/>
                </a:lnTo>
                <a:lnTo>
                  <a:pt x="33019" y="227838"/>
                </a:lnTo>
                <a:lnTo>
                  <a:pt x="82296" y="257048"/>
                </a:lnTo>
                <a:lnTo>
                  <a:pt x="85471" y="246507"/>
                </a:lnTo>
                <a:lnTo>
                  <a:pt x="70865" y="240030"/>
                </a:lnTo>
                <a:lnTo>
                  <a:pt x="58165" y="231013"/>
                </a:lnTo>
                <a:lnTo>
                  <a:pt x="32131" y="188976"/>
                </a:lnTo>
                <a:lnTo>
                  <a:pt x="24511" y="149860"/>
                </a:lnTo>
                <a:lnTo>
                  <a:pt x="23494" y="127254"/>
                </a:lnTo>
                <a:lnTo>
                  <a:pt x="24511" y="105283"/>
                </a:lnTo>
                <a:lnTo>
                  <a:pt x="32131" y="67183"/>
                </a:lnTo>
                <a:lnTo>
                  <a:pt x="58293" y="25781"/>
                </a:lnTo>
                <a:lnTo>
                  <a:pt x="85978" y="10414"/>
                </a:lnTo>
                <a:lnTo>
                  <a:pt x="822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96022" y="5008181"/>
            <a:ext cx="473075" cy="357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150" b="1" dirty="0">
                <a:latin typeface="Arial"/>
                <a:cs typeface="Arial"/>
              </a:rPr>
              <a:t>P</a:t>
            </a:r>
            <a:r>
              <a:rPr sz="2150" b="1" spc="-90" dirty="0">
                <a:latin typeface="Arial"/>
                <a:cs typeface="Arial"/>
              </a:rPr>
              <a:t> </a:t>
            </a:r>
            <a:r>
              <a:rPr sz="2150" b="1" spc="-50" dirty="0">
                <a:latin typeface="Arial"/>
                <a:cs typeface="Arial"/>
              </a:rPr>
              <a:t>B</a:t>
            </a:r>
            <a:endParaRPr sz="215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438273" y="4942204"/>
            <a:ext cx="1371600" cy="247650"/>
            <a:chOff x="2438273" y="4942204"/>
            <a:chExt cx="1371600" cy="24765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17926" y="4942204"/>
              <a:ext cx="68072" cy="24726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941828" y="4942204"/>
              <a:ext cx="15875" cy="247650"/>
            </a:xfrm>
            <a:custGeom>
              <a:avLst/>
              <a:gdLst/>
              <a:ahLst/>
              <a:cxnLst/>
              <a:rect l="l" t="t" r="r" b="b"/>
              <a:pathLst>
                <a:path w="15875" h="247650">
                  <a:moveTo>
                    <a:pt x="15528" y="0"/>
                  </a:moveTo>
                  <a:lnTo>
                    <a:pt x="0" y="0"/>
                  </a:lnTo>
                  <a:lnTo>
                    <a:pt x="0" y="247269"/>
                  </a:lnTo>
                  <a:lnTo>
                    <a:pt x="15528" y="247269"/>
                  </a:lnTo>
                  <a:lnTo>
                    <a:pt x="155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09850" y="4942204"/>
              <a:ext cx="68072" cy="24726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438273" y="5118353"/>
              <a:ext cx="1371600" cy="47625"/>
            </a:xfrm>
            <a:custGeom>
              <a:avLst/>
              <a:gdLst/>
              <a:ahLst/>
              <a:cxnLst/>
              <a:rect l="l" t="t" r="r" b="b"/>
              <a:pathLst>
                <a:path w="1371600" h="47625">
                  <a:moveTo>
                    <a:pt x="1371600" y="0"/>
                  </a:moveTo>
                  <a:lnTo>
                    <a:pt x="0" y="0"/>
                  </a:lnTo>
                  <a:lnTo>
                    <a:pt x="0" y="47625"/>
                  </a:lnTo>
                  <a:lnTo>
                    <a:pt x="1371600" y="47625"/>
                  </a:lnTo>
                  <a:lnTo>
                    <a:pt x="13716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20545" y="4835842"/>
            <a:ext cx="2056130" cy="357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381000" algn="l"/>
                <a:tab pos="1219835" algn="l"/>
              </a:tabLst>
            </a:pPr>
            <a:r>
              <a:rPr sz="3225" b="1" spc="-75" baseline="-27131" dirty="0">
                <a:latin typeface="Arial"/>
                <a:cs typeface="Arial"/>
              </a:rPr>
              <a:t>A</a:t>
            </a:r>
            <a:r>
              <a:rPr sz="3225" b="1" baseline="-27131" dirty="0">
                <a:latin typeface="Arial"/>
                <a:cs typeface="Arial"/>
              </a:rPr>
              <a:t>	=</a:t>
            </a:r>
            <a:r>
              <a:rPr sz="3225" b="1" spc="30" baseline="-27131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P</a:t>
            </a:r>
            <a:r>
              <a:rPr sz="2150" b="1" spc="-240" dirty="0">
                <a:latin typeface="Arial"/>
                <a:cs typeface="Arial"/>
              </a:rPr>
              <a:t> </a:t>
            </a:r>
            <a:r>
              <a:rPr sz="2150" b="1" spc="-50" dirty="0">
                <a:latin typeface="Arial"/>
                <a:cs typeface="Arial"/>
              </a:rPr>
              <a:t>A</a:t>
            </a:r>
            <a:r>
              <a:rPr sz="2150" b="1" dirty="0">
                <a:latin typeface="Arial"/>
                <a:cs typeface="Arial"/>
              </a:rPr>
              <a:t>	B</a:t>
            </a:r>
            <a:r>
              <a:rPr sz="2150" b="1" spc="395" dirty="0">
                <a:latin typeface="Arial"/>
                <a:cs typeface="Arial"/>
              </a:rPr>
              <a:t> </a:t>
            </a:r>
            <a:r>
              <a:rPr sz="2150" b="1" spc="-114" dirty="0">
                <a:latin typeface="Arial"/>
                <a:cs typeface="Arial"/>
              </a:rPr>
              <a:t>P(B)</a:t>
            </a:r>
            <a:endParaRPr sz="21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86075" y="5159311"/>
            <a:ext cx="480059" cy="357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150" b="1" spc="-204" dirty="0">
                <a:latin typeface="Arial"/>
                <a:cs typeface="Arial"/>
              </a:rPr>
              <a:t>P(A)</a:t>
            </a:r>
            <a:endParaRPr sz="2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7881" rIns="0" bIns="0" rtlCol="0">
            <a:spAutoFit/>
          </a:bodyPr>
          <a:lstStyle/>
          <a:p>
            <a:pPr marL="60960">
              <a:lnSpc>
                <a:spcPct val="100000"/>
              </a:lnSpc>
              <a:spcBef>
                <a:spcPts val="130"/>
              </a:spcBef>
            </a:pPr>
            <a:r>
              <a:rPr spc="-560" dirty="0"/>
              <a:t>B</a:t>
            </a:r>
            <a:r>
              <a:rPr lang="en-IN" spc="-470" dirty="0" err="1"/>
              <a:t>e</a:t>
            </a:r>
            <a:r>
              <a:rPr lang="en-IN" spc="-275" dirty="0" err="1"/>
              <a:t>li</a:t>
            </a:r>
            <a:r>
              <a:rPr lang="en-IN" spc="-470" dirty="0" err="1"/>
              <a:t>e</a:t>
            </a:r>
            <a:r>
              <a:rPr lang="en-IN" dirty="0" err="1"/>
              <a:t>f</a:t>
            </a:r>
            <a:r>
              <a:rPr spc="-320" dirty="0"/>
              <a:t> </a:t>
            </a:r>
            <a:r>
              <a:rPr spc="-550" dirty="0"/>
              <a:t>N</a:t>
            </a:r>
            <a:r>
              <a:rPr spc="-470" dirty="0"/>
              <a:t>e</a:t>
            </a:r>
            <a:r>
              <a:rPr spc="-320" dirty="0"/>
              <a:t>t</a:t>
            </a:r>
            <a:r>
              <a:rPr spc="-535" dirty="0"/>
              <a:t>w</a:t>
            </a:r>
            <a:r>
              <a:rPr spc="-440" dirty="0"/>
              <a:t>o</a:t>
            </a:r>
            <a:r>
              <a:rPr spc="-380" dirty="0"/>
              <a:t>r</a:t>
            </a:r>
            <a:r>
              <a:rPr spc="-465" dirty="0"/>
              <a:t>k</a:t>
            </a:r>
            <a:r>
              <a:rPr spc="5" dirty="0"/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54735" y="1391475"/>
            <a:ext cx="10092690" cy="3961982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2150" b="1" spc="-130" dirty="0">
                <a:latin typeface="Arial"/>
                <a:cs typeface="Arial"/>
              </a:rPr>
              <a:t>A</a:t>
            </a:r>
            <a:r>
              <a:rPr lang="en-IN" sz="2150" b="1" spc="-130" dirty="0">
                <a:latin typeface="Arial"/>
                <a:cs typeface="Arial"/>
              </a:rPr>
              <a:t> </a:t>
            </a:r>
            <a:r>
              <a:rPr sz="2150" b="1" spc="-130" dirty="0">
                <a:latin typeface="Arial"/>
                <a:cs typeface="Arial"/>
              </a:rPr>
              <a:t>belief</a:t>
            </a:r>
            <a:r>
              <a:rPr sz="2150" b="1" spc="-90" dirty="0">
                <a:latin typeface="Arial"/>
                <a:cs typeface="Arial"/>
              </a:rPr>
              <a:t> </a:t>
            </a:r>
            <a:r>
              <a:rPr sz="2150" b="1" spc="-185" dirty="0">
                <a:latin typeface="Arial"/>
                <a:cs typeface="Arial"/>
              </a:rPr>
              <a:t>network</a:t>
            </a:r>
            <a:r>
              <a:rPr sz="2150" b="1" spc="-210" dirty="0">
                <a:latin typeface="Arial"/>
                <a:cs typeface="Arial"/>
              </a:rPr>
              <a:t> </a:t>
            </a:r>
            <a:r>
              <a:rPr sz="2150" b="1" spc="-85" dirty="0">
                <a:latin typeface="Arial"/>
                <a:cs typeface="Arial"/>
              </a:rPr>
              <a:t>is</a:t>
            </a:r>
            <a:r>
              <a:rPr sz="2150" b="1" spc="-290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a</a:t>
            </a:r>
            <a:r>
              <a:rPr sz="2150" b="1" spc="-285" dirty="0">
                <a:latin typeface="Arial"/>
                <a:cs typeface="Arial"/>
              </a:rPr>
              <a:t> </a:t>
            </a:r>
            <a:r>
              <a:rPr sz="2150" b="1" spc="-165" dirty="0">
                <a:latin typeface="Arial"/>
                <a:cs typeface="Arial"/>
              </a:rPr>
              <a:t>graph</a:t>
            </a:r>
            <a:r>
              <a:rPr sz="2150" b="1" spc="-340" dirty="0">
                <a:latin typeface="Arial"/>
                <a:cs typeface="Arial"/>
              </a:rPr>
              <a:t> </a:t>
            </a:r>
            <a:r>
              <a:rPr sz="2150" b="1" spc="-155" dirty="0">
                <a:latin typeface="Arial"/>
                <a:cs typeface="Arial"/>
              </a:rPr>
              <a:t>with</a:t>
            </a:r>
            <a:r>
              <a:rPr sz="2150" b="1" spc="-175" dirty="0">
                <a:latin typeface="Arial"/>
                <a:cs typeface="Arial"/>
              </a:rPr>
              <a:t> </a:t>
            </a:r>
            <a:r>
              <a:rPr sz="2150" b="1" spc="-135" dirty="0">
                <a:latin typeface="Arial"/>
                <a:cs typeface="Arial"/>
              </a:rPr>
              <a:t>the</a:t>
            </a:r>
            <a:r>
              <a:rPr sz="2150" b="1" spc="-210" dirty="0">
                <a:latin typeface="Arial"/>
                <a:cs typeface="Arial"/>
              </a:rPr>
              <a:t> </a:t>
            </a:r>
            <a:r>
              <a:rPr sz="2150" b="1" spc="-50" dirty="0">
                <a:latin typeface="Arial"/>
                <a:cs typeface="Arial"/>
              </a:rPr>
              <a:t>following:</a:t>
            </a:r>
            <a:endParaRPr sz="215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019"/>
              </a:spcBef>
              <a:buFont typeface="Arial MT"/>
              <a:buChar char="•"/>
              <a:tabLst>
                <a:tab pos="355600" algn="l"/>
              </a:tabLst>
            </a:pPr>
            <a:r>
              <a:rPr sz="2150" b="1" spc="-195" dirty="0">
                <a:solidFill>
                  <a:srgbClr val="D1282D"/>
                </a:solidFill>
                <a:latin typeface="Arial"/>
                <a:cs typeface="Arial"/>
              </a:rPr>
              <a:t>Nodes:</a:t>
            </a:r>
            <a:r>
              <a:rPr sz="2150" b="1" spc="-170" dirty="0">
                <a:solidFill>
                  <a:srgbClr val="D1282D"/>
                </a:solidFill>
                <a:latin typeface="Arial"/>
                <a:cs typeface="Arial"/>
              </a:rPr>
              <a:t> </a:t>
            </a:r>
            <a:r>
              <a:rPr sz="2150" b="1" spc="-190" dirty="0">
                <a:latin typeface="Arial"/>
                <a:cs typeface="Arial"/>
              </a:rPr>
              <a:t>Set</a:t>
            </a:r>
            <a:r>
              <a:rPr sz="2150" b="1" spc="-85" dirty="0">
                <a:latin typeface="Arial"/>
                <a:cs typeface="Arial"/>
              </a:rPr>
              <a:t> </a:t>
            </a:r>
            <a:r>
              <a:rPr sz="2150" b="1" spc="-100" dirty="0">
                <a:latin typeface="Arial"/>
                <a:cs typeface="Arial"/>
              </a:rPr>
              <a:t>of</a:t>
            </a:r>
            <a:r>
              <a:rPr sz="2150" b="1" spc="-250" dirty="0">
                <a:latin typeface="Arial"/>
                <a:cs typeface="Arial"/>
              </a:rPr>
              <a:t> </a:t>
            </a:r>
            <a:r>
              <a:rPr sz="2150" b="1" spc="-204" dirty="0">
                <a:latin typeface="Arial"/>
                <a:cs typeface="Arial"/>
              </a:rPr>
              <a:t>random</a:t>
            </a:r>
            <a:r>
              <a:rPr sz="2150" b="1" spc="-260" dirty="0">
                <a:latin typeface="Arial"/>
                <a:cs typeface="Arial"/>
              </a:rPr>
              <a:t> </a:t>
            </a:r>
            <a:r>
              <a:rPr sz="2150" b="1" spc="-90" dirty="0">
                <a:latin typeface="Arial"/>
                <a:cs typeface="Arial"/>
              </a:rPr>
              <a:t>variables</a:t>
            </a:r>
            <a:endParaRPr sz="2150" dirty="0">
              <a:latin typeface="Arial"/>
              <a:cs typeface="Arial"/>
            </a:endParaRPr>
          </a:p>
          <a:p>
            <a:pPr marL="355600" marR="490855" indent="-343535">
              <a:lnSpc>
                <a:spcPts val="2400"/>
              </a:lnSpc>
              <a:spcBef>
                <a:spcPts val="1330"/>
              </a:spcBef>
              <a:buFont typeface="Arial MT"/>
              <a:buChar char="•"/>
              <a:tabLst>
                <a:tab pos="355600" algn="l"/>
              </a:tabLst>
            </a:pPr>
            <a:r>
              <a:rPr sz="2150" b="1" spc="-170" dirty="0">
                <a:solidFill>
                  <a:srgbClr val="D1282D"/>
                </a:solidFill>
                <a:latin typeface="Arial"/>
                <a:cs typeface="Arial"/>
              </a:rPr>
              <a:t>Directed</a:t>
            </a:r>
            <a:r>
              <a:rPr sz="2150" b="1" spc="20" dirty="0">
                <a:solidFill>
                  <a:srgbClr val="D1282D"/>
                </a:solidFill>
                <a:latin typeface="Arial"/>
                <a:cs typeface="Arial"/>
              </a:rPr>
              <a:t> </a:t>
            </a:r>
            <a:r>
              <a:rPr sz="2150" b="1" spc="-120" dirty="0">
                <a:solidFill>
                  <a:srgbClr val="D1282D"/>
                </a:solidFill>
                <a:latin typeface="Arial"/>
                <a:cs typeface="Arial"/>
              </a:rPr>
              <a:t>links:</a:t>
            </a:r>
            <a:r>
              <a:rPr sz="2150" b="1" spc="-30" dirty="0">
                <a:solidFill>
                  <a:srgbClr val="D1282D"/>
                </a:solidFill>
                <a:latin typeface="Arial"/>
                <a:cs typeface="Arial"/>
              </a:rPr>
              <a:t> </a:t>
            </a:r>
            <a:r>
              <a:rPr sz="2150" b="1" spc="-114" dirty="0">
                <a:latin typeface="Arial"/>
                <a:cs typeface="Arial"/>
              </a:rPr>
              <a:t>The</a:t>
            </a:r>
            <a:r>
              <a:rPr lang="en-IN" sz="2150" b="1" spc="-114" dirty="0">
                <a:latin typeface="Arial"/>
                <a:cs typeface="Arial"/>
              </a:rPr>
              <a:t> </a:t>
            </a:r>
            <a:r>
              <a:rPr sz="2150" b="1" spc="-114" dirty="0">
                <a:latin typeface="Arial"/>
                <a:cs typeface="Arial"/>
              </a:rPr>
              <a:t>intuitive</a:t>
            </a:r>
            <a:r>
              <a:rPr sz="2150" b="1" spc="-240" dirty="0">
                <a:latin typeface="Arial"/>
                <a:cs typeface="Arial"/>
              </a:rPr>
              <a:t> </a:t>
            </a:r>
            <a:r>
              <a:rPr sz="2150" b="1" spc="-190" dirty="0">
                <a:latin typeface="Arial"/>
                <a:cs typeface="Arial"/>
              </a:rPr>
              <a:t>meaning</a:t>
            </a:r>
            <a:r>
              <a:rPr sz="2150" b="1" spc="-350" dirty="0">
                <a:latin typeface="Arial"/>
                <a:cs typeface="Arial"/>
              </a:rPr>
              <a:t> </a:t>
            </a:r>
            <a:r>
              <a:rPr sz="2150" b="1" spc="-10" dirty="0">
                <a:latin typeface="Arial"/>
                <a:cs typeface="Arial"/>
              </a:rPr>
              <a:t>of</a:t>
            </a:r>
            <a:r>
              <a:rPr sz="2150" b="1" spc="-70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a</a:t>
            </a:r>
            <a:r>
              <a:rPr sz="2150" b="1" spc="-385" dirty="0">
                <a:latin typeface="Arial"/>
                <a:cs typeface="Arial"/>
              </a:rPr>
              <a:t> </a:t>
            </a:r>
            <a:r>
              <a:rPr sz="2150" b="1" spc="-100" dirty="0">
                <a:latin typeface="Arial"/>
                <a:cs typeface="Arial"/>
              </a:rPr>
              <a:t>link</a:t>
            </a:r>
            <a:r>
              <a:rPr sz="2150" b="1" spc="-45" dirty="0">
                <a:latin typeface="Arial"/>
                <a:cs typeface="Arial"/>
              </a:rPr>
              <a:t> </a:t>
            </a:r>
            <a:r>
              <a:rPr sz="2150" b="1" spc="-105" dirty="0">
                <a:latin typeface="Arial"/>
                <a:cs typeface="Arial"/>
              </a:rPr>
              <a:t>from</a:t>
            </a:r>
            <a:r>
              <a:rPr lang="en-IN" sz="2150" b="1" spc="-105" dirty="0">
                <a:latin typeface="Arial"/>
                <a:cs typeface="Arial"/>
              </a:rPr>
              <a:t> </a:t>
            </a:r>
            <a:r>
              <a:rPr sz="2150" b="1" spc="-105" dirty="0" err="1">
                <a:latin typeface="Arial"/>
                <a:cs typeface="Arial"/>
              </a:rPr>
              <a:t>nodeX</a:t>
            </a:r>
            <a:r>
              <a:rPr sz="2150" b="1" spc="-405" dirty="0">
                <a:latin typeface="Arial"/>
                <a:cs typeface="Arial"/>
              </a:rPr>
              <a:t> </a:t>
            </a:r>
            <a:r>
              <a:rPr lang="en-IN" sz="2150" b="1" spc="-405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to</a:t>
            </a:r>
            <a:r>
              <a:rPr sz="2150" b="1" spc="35" dirty="0">
                <a:latin typeface="Arial"/>
                <a:cs typeface="Arial"/>
              </a:rPr>
              <a:t> </a:t>
            </a:r>
            <a:r>
              <a:rPr sz="2150" b="1" spc="-55" dirty="0" err="1">
                <a:latin typeface="Arial"/>
                <a:cs typeface="Arial"/>
              </a:rPr>
              <a:t>nodeY</a:t>
            </a:r>
            <a:r>
              <a:rPr lang="en-IN" sz="2150" b="1" spc="-55" dirty="0">
                <a:latin typeface="Arial"/>
                <a:cs typeface="Arial"/>
              </a:rPr>
              <a:t> </a:t>
            </a:r>
            <a:r>
              <a:rPr sz="2150" b="1" spc="-55" dirty="0">
                <a:latin typeface="Arial"/>
                <a:cs typeface="Arial"/>
              </a:rPr>
              <a:t>is</a:t>
            </a:r>
            <a:r>
              <a:rPr sz="2150" b="1" dirty="0">
                <a:latin typeface="Arial"/>
                <a:cs typeface="Arial"/>
              </a:rPr>
              <a:t> </a:t>
            </a:r>
            <a:r>
              <a:rPr sz="2150" b="1" spc="-125" dirty="0">
                <a:latin typeface="Arial"/>
                <a:cs typeface="Arial"/>
              </a:rPr>
              <a:t>that</a:t>
            </a:r>
            <a:r>
              <a:rPr sz="2150" b="1" spc="30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X</a:t>
            </a:r>
            <a:r>
              <a:rPr sz="2150" b="1" spc="-405" dirty="0">
                <a:latin typeface="Arial"/>
                <a:cs typeface="Arial"/>
              </a:rPr>
              <a:t> </a:t>
            </a:r>
            <a:r>
              <a:rPr sz="2150" b="1" spc="-150" dirty="0">
                <a:latin typeface="Arial"/>
                <a:cs typeface="Arial"/>
              </a:rPr>
              <a:t>has</a:t>
            </a:r>
            <a:r>
              <a:rPr sz="2150" b="1" spc="-390" dirty="0">
                <a:latin typeface="Arial"/>
                <a:cs typeface="Arial"/>
              </a:rPr>
              <a:t> </a:t>
            </a:r>
            <a:r>
              <a:rPr sz="2150" b="1" spc="-50" dirty="0">
                <a:latin typeface="Arial"/>
                <a:cs typeface="Arial"/>
              </a:rPr>
              <a:t>a </a:t>
            </a:r>
            <a:r>
              <a:rPr sz="2150" b="1" spc="-135" dirty="0">
                <a:latin typeface="Arial"/>
                <a:cs typeface="Arial"/>
              </a:rPr>
              <a:t>direct</a:t>
            </a:r>
            <a:r>
              <a:rPr sz="2150" b="1" spc="-305" dirty="0">
                <a:latin typeface="Arial"/>
                <a:cs typeface="Arial"/>
              </a:rPr>
              <a:t> </a:t>
            </a:r>
            <a:r>
              <a:rPr sz="2150" b="1" spc="-200" dirty="0">
                <a:latin typeface="Arial"/>
                <a:cs typeface="Arial"/>
              </a:rPr>
              <a:t>influence</a:t>
            </a:r>
            <a:r>
              <a:rPr sz="2150" b="1" dirty="0">
                <a:latin typeface="Arial"/>
                <a:cs typeface="Arial"/>
              </a:rPr>
              <a:t> </a:t>
            </a:r>
            <a:r>
              <a:rPr sz="2150" b="1" spc="-25" dirty="0">
                <a:latin typeface="Arial"/>
                <a:cs typeface="Arial"/>
              </a:rPr>
              <a:t>onY</a:t>
            </a:r>
            <a:endParaRPr sz="2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89"/>
              </a:spcBef>
            </a:pPr>
            <a:endParaRPr sz="2150" dirty="0">
              <a:latin typeface="Arial"/>
              <a:cs typeface="Arial"/>
            </a:endParaRPr>
          </a:p>
          <a:p>
            <a:pPr marL="12700" marR="5080">
              <a:lnSpc>
                <a:spcPts val="2400"/>
              </a:lnSpc>
            </a:pPr>
            <a:r>
              <a:rPr sz="2150" b="1" spc="-185" dirty="0">
                <a:latin typeface="Arial"/>
                <a:cs typeface="Arial"/>
              </a:rPr>
              <a:t>Each</a:t>
            </a:r>
            <a:r>
              <a:rPr sz="2150" b="1" spc="-270" dirty="0">
                <a:latin typeface="Arial"/>
                <a:cs typeface="Arial"/>
              </a:rPr>
              <a:t> </a:t>
            </a:r>
            <a:r>
              <a:rPr sz="2150" b="1" spc="-150" dirty="0">
                <a:latin typeface="Arial"/>
                <a:cs typeface="Arial"/>
              </a:rPr>
              <a:t>node</a:t>
            </a:r>
            <a:r>
              <a:rPr sz="2150" b="1" spc="-290" dirty="0">
                <a:latin typeface="Arial"/>
                <a:cs typeface="Arial"/>
              </a:rPr>
              <a:t> </a:t>
            </a:r>
            <a:r>
              <a:rPr sz="2150" b="1" spc="-150" dirty="0">
                <a:latin typeface="Arial"/>
                <a:cs typeface="Arial"/>
              </a:rPr>
              <a:t>has</a:t>
            </a:r>
            <a:r>
              <a:rPr sz="2150" b="1" spc="-290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a</a:t>
            </a:r>
            <a:r>
              <a:rPr sz="2150" b="1" spc="-290" dirty="0">
                <a:latin typeface="Arial"/>
                <a:cs typeface="Arial"/>
              </a:rPr>
              <a:t> </a:t>
            </a:r>
            <a:r>
              <a:rPr sz="2150" b="1" spc="-195" dirty="0">
                <a:solidFill>
                  <a:srgbClr val="D1282D"/>
                </a:solidFill>
                <a:latin typeface="Arial"/>
                <a:cs typeface="Arial"/>
              </a:rPr>
              <a:t>conditional</a:t>
            </a:r>
            <a:r>
              <a:rPr sz="2150" b="1" spc="105" dirty="0">
                <a:solidFill>
                  <a:srgbClr val="D1282D"/>
                </a:solidFill>
                <a:latin typeface="Arial"/>
                <a:cs typeface="Arial"/>
              </a:rPr>
              <a:t> </a:t>
            </a:r>
            <a:r>
              <a:rPr sz="2150" b="1" spc="-185" dirty="0">
                <a:solidFill>
                  <a:srgbClr val="D1282D"/>
                </a:solidFill>
                <a:latin typeface="Arial"/>
                <a:cs typeface="Arial"/>
              </a:rPr>
              <a:t>probability</a:t>
            </a:r>
            <a:r>
              <a:rPr sz="2150" b="1" spc="95" dirty="0">
                <a:solidFill>
                  <a:srgbClr val="D1282D"/>
                </a:solidFill>
                <a:latin typeface="Arial"/>
                <a:cs typeface="Arial"/>
              </a:rPr>
              <a:t> </a:t>
            </a:r>
            <a:r>
              <a:rPr sz="2150" b="1" spc="-180" dirty="0">
                <a:solidFill>
                  <a:srgbClr val="D1282D"/>
                </a:solidFill>
                <a:latin typeface="Arial"/>
                <a:cs typeface="Arial"/>
              </a:rPr>
              <a:t>table</a:t>
            </a:r>
            <a:r>
              <a:rPr sz="2150" b="1" spc="-50" dirty="0">
                <a:solidFill>
                  <a:srgbClr val="D1282D"/>
                </a:solidFill>
                <a:latin typeface="Arial"/>
                <a:cs typeface="Arial"/>
              </a:rPr>
              <a:t> </a:t>
            </a:r>
            <a:r>
              <a:rPr sz="2150" b="1" spc="-165" dirty="0">
                <a:latin typeface="Arial"/>
                <a:cs typeface="Arial"/>
              </a:rPr>
              <a:t>that</a:t>
            </a:r>
            <a:r>
              <a:rPr sz="2150" b="1" spc="-90" dirty="0">
                <a:latin typeface="Arial"/>
                <a:cs typeface="Arial"/>
              </a:rPr>
              <a:t> </a:t>
            </a:r>
            <a:r>
              <a:rPr sz="2150" b="1" spc="-195" dirty="0">
                <a:latin typeface="Arial"/>
                <a:cs typeface="Arial"/>
              </a:rPr>
              <a:t>quantifies</a:t>
            </a:r>
            <a:r>
              <a:rPr sz="2150" b="1" spc="110" dirty="0">
                <a:latin typeface="Arial"/>
                <a:cs typeface="Arial"/>
              </a:rPr>
              <a:t> </a:t>
            </a:r>
            <a:r>
              <a:rPr sz="2150" b="1" spc="-135" dirty="0">
                <a:latin typeface="Arial"/>
                <a:cs typeface="Arial"/>
              </a:rPr>
              <a:t>the</a:t>
            </a:r>
            <a:r>
              <a:rPr sz="2150" b="1" spc="-220" dirty="0">
                <a:latin typeface="Arial"/>
                <a:cs typeface="Arial"/>
              </a:rPr>
              <a:t> </a:t>
            </a:r>
            <a:r>
              <a:rPr sz="2150" b="1" spc="-190" dirty="0">
                <a:latin typeface="Arial"/>
                <a:cs typeface="Arial"/>
              </a:rPr>
              <a:t>effects</a:t>
            </a:r>
            <a:r>
              <a:rPr sz="2150" b="1" spc="20" dirty="0">
                <a:latin typeface="Arial"/>
                <a:cs typeface="Arial"/>
              </a:rPr>
              <a:t> </a:t>
            </a:r>
            <a:r>
              <a:rPr sz="2150" b="1" spc="-155" dirty="0">
                <a:latin typeface="Arial"/>
                <a:cs typeface="Arial"/>
              </a:rPr>
              <a:t>that</a:t>
            </a:r>
            <a:r>
              <a:rPr sz="2150" b="1" spc="-95" dirty="0">
                <a:latin typeface="Arial"/>
                <a:cs typeface="Arial"/>
              </a:rPr>
              <a:t> </a:t>
            </a:r>
            <a:r>
              <a:rPr sz="2150" b="1" spc="-135" dirty="0">
                <a:latin typeface="Arial"/>
                <a:cs typeface="Arial"/>
              </a:rPr>
              <a:t>the</a:t>
            </a:r>
            <a:r>
              <a:rPr sz="2150" b="1" spc="-220" dirty="0">
                <a:latin typeface="Arial"/>
                <a:cs typeface="Arial"/>
              </a:rPr>
              <a:t> </a:t>
            </a:r>
            <a:r>
              <a:rPr sz="2150" b="1" spc="-190" dirty="0">
                <a:latin typeface="Arial"/>
                <a:cs typeface="Arial"/>
              </a:rPr>
              <a:t>parent</a:t>
            </a:r>
            <a:r>
              <a:rPr sz="2150" b="1" spc="-20" dirty="0">
                <a:latin typeface="Arial"/>
                <a:cs typeface="Arial"/>
              </a:rPr>
              <a:t> have </a:t>
            </a:r>
            <a:r>
              <a:rPr sz="2150" b="1" spc="-95" dirty="0">
                <a:latin typeface="Arial"/>
                <a:cs typeface="Arial"/>
              </a:rPr>
              <a:t>on</a:t>
            </a:r>
            <a:r>
              <a:rPr sz="2150" b="1" spc="-345" dirty="0">
                <a:latin typeface="Arial"/>
                <a:cs typeface="Arial"/>
              </a:rPr>
              <a:t> </a:t>
            </a:r>
            <a:r>
              <a:rPr sz="2150" b="1" spc="-135" dirty="0">
                <a:latin typeface="Arial"/>
                <a:cs typeface="Arial"/>
              </a:rPr>
              <a:t>the</a:t>
            </a:r>
            <a:r>
              <a:rPr sz="2150" b="1" spc="-220" dirty="0">
                <a:latin typeface="Arial"/>
                <a:cs typeface="Arial"/>
              </a:rPr>
              <a:t> </a:t>
            </a:r>
            <a:r>
              <a:rPr sz="2150" b="1" spc="-20" dirty="0">
                <a:latin typeface="Arial"/>
                <a:cs typeface="Arial"/>
              </a:rPr>
              <a:t>node.</a:t>
            </a:r>
            <a:endParaRPr sz="2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10"/>
              </a:spcBef>
            </a:pPr>
            <a:endParaRPr sz="21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150" b="1" spc="-135" dirty="0">
                <a:latin typeface="Arial"/>
                <a:cs typeface="Arial"/>
              </a:rPr>
              <a:t>The</a:t>
            </a:r>
            <a:r>
              <a:rPr sz="2150" b="1" spc="-375" dirty="0">
                <a:latin typeface="Arial"/>
                <a:cs typeface="Arial"/>
              </a:rPr>
              <a:t> </a:t>
            </a:r>
            <a:r>
              <a:rPr sz="2150" b="1" spc="-180" dirty="0">
                <a:latin typeface="Arial"/>
                <a:cs typeface="Arial"/>
              </a:rPr>
              <a:t>graph </a:t>
            </a:r>
            <a:r>
              <a:rPr sz="2150" b="1" spc="-150" dirty="0">
                <a:latin typeface="Arial"/>
                <a:cs typeface="Arial"/>
              </a:rPr>
              <a:t>has</a:t>
            </a:r>
            <a:r>
              <a:rPr sz="2150" b="1" spc="-290" dirty="0">
                <a:latin typeface="Arial"/>
                <a:cs typeface="Arial"/>
              </a:rPr>
              <a:t> </a:t>
            </a:r>
            <a:r>
              <a:rPr sz="2150" b="1" spc="-95" dirty="0">
                <a:latin typeface="Arial"/>
                <a:cs typeface="Arial"/>
              </a:rPr>
              <a:t>no</a:t>
            </a:r>
            <a:r>
              <a:rPr sz="2150" b="1" spc="-335" dirty="0">
                <a:latin typeface="Arial"/>
                <a:cs typeface="Arial"/>
              </a:rPr>
              <a:t> </a:t>
            </a:r>
            <a:r>
              <a:rPr sz="2150" b="1" spc="-204" dirty="0">
                <a:latin typeface="Arial"/>
                <a:cs typeface="Arial"/>
              </a:rPr>
              <a:t>directed</a:t>
            </a:r>
            <a:r>
              <a:rPr sz="2150" b="1" spc="65" dirty="0">
                <a:latin typeface="Arial"/>
                <a:cs typeface="Arial"/>
              </a:rPr>
              <a:t> </a:t>
            </a:r>
            <a:r>
              <a:rPr sz="2150" b="1" spc="-204" dirty="0">
                <a:latin typeface="Arial"/>
                <a:cs typeface="Arial"/>
              </a:rPr>
              <a:t>cycles.</a:t>
            </a:r>
            <a:r>
              <a:rPr sz="2150" b="1" spc="40" dirty="0">
                <a:latin typeface="Arial"/>
                <a:cs typeface="Arial"/>
              </a:rPr>
              <a:t> </a:t>
            </a:r>
            <a:r>
              <a:rPr sz="2150" b="1" spc="-80" dirty="0">
                <a:latin typeface="Arial"/>
                <a:cs typeface="Arial"/>
              </a:rPr>
              <a:t>It</a:t>
            </a:r>
            <a:r>
              <a:rPr sz="2150" b="1" spc="-180" dirty="0">
                <a:latin typeface="Arial"/>
                <a:cs typeface="Arial"/>
              </a:rPr>
              <a:t> </a:t>
            </a:r>
            <a:r>
              <a:rPr sz="2150" b="1" spc="-80" dirty="0">
                <a:latin typeface="Arial"/>
                <a:cs typeface="Arial"/>
              </a:rPr>
              <a:t>is</a:t>
            </a:r>
            <a:r>
              <a:rPr sz="2150" b="1" spc="-285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a</a:t>
            </a:r>
            <a:r>
              <a:rPr sz="2150" b="1" spc="-290" dirty="0">
                <a:latin typeface="Arial"/>
                <a:cs typeface="Arial"/>
              </a:rPr>
              <a:t> </a:t>
            </a:r>
            <a:r>
              <a:rPr sz="2150" b="1" i="1" spc="-204" dirty="0">
                <a:latin typeface="Arial"/>
                <a:cs typeface="Arial"/>
              </a:rPr>
              <a:t>directed</a:t>
            </a:r>
            <a:r>
              <a:rPr sz="2150" b="1" i="1" spc="60" dirty="0">
                <a:latin typeface="Arial"/>
                <a:cs typeface="Arial"/>
              </a:rPr>
              <a:t> </a:t>
            </a:r>
            <a:r>
              <a:rPr sz="2150" b="1" i="1" spc="-204" dirty="0">
                <a:latin typeface="Arial"/>
                <a:cs typeface="Arial"/>
              </a:rPr>
              <a:t>acyclic</a:t>
            </a:r>
            <a:r>
              <a:rPr sz="2150" b="1" i="1" spc="100" dirty="0">
                <a:latin typeface="Arial"/>
                <a:cs typeface="Arial"/>
              </a:rPr>
              <a:t> </a:t>
            </a:r>
            <a:r>
              <a:rPr sz="2150" b="1" i="1" spc="-175" dirty="0">
                <a:latin typeface="Arial"/>
                <a:cs typeface="Arial"/>
              </a:rPr>
              <a:t>graph</a:t>
            </a:r>
            <a:r>
              <a:rPr sz="2150" b="1" i="1" spc="-270" dirty="0">
                <a:latin typeface="Arial"/>
                <a:cs typeface="Arial"/>
              </a:rPr>
              <a:t> </a:t>
            </a:r>
            <a:r>
              <a:rPr sz="2150" b="1" spc="-10" dirty="0">
                <a:latin typeface="Arial"/>
                <a:cs typeface="Arial"/>
              </a:rPr>
              <a:t>(DAG).</a:t>
            </a:r>
            <a:endParaRPr sz="21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1353" rIns="0" bIns="0" rtlCol="0">
            <a:spAutoFit/>
          </a:bodyPr>
          <a:lstStyle/>
          <a:p>
            <a:pPr marL="139700">
              <a:lnSpc>
                <a:spcPct val="100000"/>
              </a:lnSpc>
              <a:spcBef>
                <a:spcPts val="125"/>
              </a:spcBef>
            </a:pPr>
            <a:r>
              <a:rPr spc="-545" dirty="0"/>
              <a:t>C</a:t>
            </a:r>
            <a:r>
              <a:rPr spc="-265" dirty="0"/>
              <a:t>l</a:t>
            </a:r>
            <a:r>
              <a:rPr spc="-465" dirty="0"/>
              <a:t>as</a:t>
            </a:r>
            <a:r>
              <a:rPr spc="-459" dirty="0"/>
              <a:t>s</a:t>
            </a:r>
            <a:r>
              <a:rPr spc="-265" dirty="0"/>
              <a:t>i</a:t>
            </a:r>
            <a:r>
              <a:rPr spc="-459" dirty="0"/>
              <a:t>c</a:t>
            </a:r>
            <a:r>
              <a:rPr spc="-465" dirty="0"/>
              <a:t>a</a:t>
            </a:r>
            <a:r>
              <a:rPr spc="10" dirty="0"/>
              <a:t>l</a:t>
            </a:r>
            <a:r>
              <a:rPr spc="-225" dirty="0"/>
              <a:t> </a:t>
            </a:r>
            <a:r>
              <a:rPr spc="-430" dirty="0"/>
              <a:t>E</a:t>
            </a:r>
            <a:r>
              <a:rPr spc="-475" dirty="0"/>
              <a:t>x</a:t>
            </a:r>
            <a:r>
              <a:rPr spc="-470" dirty="0"/>
              <a:t>a</a:t>
            </a:r>
            <a:r>
              <a:rPr spc="-720" dirty="0"/>
              <a:t>m</a:t>
            </a:r>
            <a:r>
              <a:rPr spc="-445" dirty="0"/>
              <a:t>p</a:t>
            </a:r>
            <a:r>
              <a:rPr spc="-275" dirty="0"/>
              <a:t>l</a:t>
            </a:r>
            <a:r>
              <a:rPr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49617" y="1246091"/>
            <a:ext cx="11395710" cy="3560445"/>
          </a:xfrm>
          <a:prstGeom prst="rect">
            <a:avLst/>
          </a:prstGeom>
        </p:spPr>
        <p:txBody>
          <a:bodyPr vert="horz" wrap="square" lIns="0" tIns="14541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145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b="1" spc="-225" dirty="0">
                <a:latin typeface="Arial"/>
                <a:cs typeface="Arial"/>
              </a:rPr>
              <a:t>Burglar</a:t>
            </a:r>
            <a:r>
              <a:rPr sz="2400" b="1" spc="-204" dirty="0">
                <a:latin typeface="Arial"/>
                <a:cs typeface="Arial"/>
              </a:rPr>
              <a:t> </a:t>
            </a:r>
            <a:r>
              <a:rPr sz="2400" b="1" spc="-140" dirty="0">
                <a:latin typeface="Arial"/>
                <a:cs typeface="Arial"/>
              </a:rPr>
              <a:t>alarm</a:t>
            </a:r>
            <a:r>
              <a:rPr lang="en-IN" sz="2400" b="1" spc="-140" dirty="0">
                <a:latin typeface="Arial"/>
                <a:cs typeface="Arial"/>
              </a:rPr>
              <a:t> </a:t>
            </a:r>
            <a:r>
              <a:rPr sz="2400" b="1" spc="-140" dirty="0">
                <a:latin typeface="Arial"/>
                <a:cs typeface="Arial"/>
              </a:rPr>
              <a:t>at</a:t>
            </a:r>
            <a:r>
              <a:rPr sz="2400" b="1" spc="-215" dirty="0">
                <a:latin typeface="Arial"/>
                <a:cs typeface="Arial"/>
              </a:rPr>
              <a:t> </a:t>
            </a:r>
            <a:r>
              <a:rPr sz="2400" b="1" spc="-305" dirty="0">
                <a:latin typeface="Arial"/>
                <a:cs typeface="Arial"/>
              </a:rPr>
              <a:t>home</a:t>
            </a:r>
            <a:endParaRPr sz="2400" dirty="0">
              <a:latin typeface="Arial"/>
              <a:cs typeface="Arial"/>
            </a:endParaRPr>
          </a:p>
          <a:p>
            <a:pPr marL="1299210" lvl="1" indent="-257175">
              <a:lnSpc>
                <a:spcPct val="100000"/>
              </a:lnSpc>
              <a:spcBef>
                <a:spcPts val="975"/>
              </a:spcBef>
              <a:buFont typeface="Arial MT"/>
              <a:buChar char="•"/>
              <a:tabLst>
                <a:tab pos="1299210" algn="l"/>
              </a:tabLst>
            </a:pPr>
            <a:r>
              <a:rPr sz="2150" b="1" spc="-160" dirty="0">
                <a:solidFill>
                  <a:srgbClr val="001F5F"/>
                </a:solidFill>
                <a:latin typeface="Arial"/>
                <a:cs typeface="Arial"/>
              </a:rPr>
              <a:t>Fairly</a:t>
            </a:r>
            <a:r>
              <a:rPr sz="2150" b="1" spc="-1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60" dirty="0">
                <a:solidFill>
                  <a:srgbClr val="001F5F"/>
                </a:solidFill>
                <a:latin typeface="Arial"/>
                <a:cs typeface="Arial"/>
              </a:rPr>
              <a:t>reliable</a:t>
            </a:r>
            <a:r>
              <a:rPr sz="2150" b="1" spc="-1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25" dirty="0">
                <a:solidFill>
                  <a:srgbClr val="001F5F"/>
                </a:solidFill>
                <a:latin typeface="Arial"/>
                <a:cs typeface="Arial"/>
              </a:rPr>
              <a:t>at</a:t>
            </a:r>
            <a:r>
              <a:rPr sz="2150" b="1" spc="-1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75" dirty="0">
                <a:solidFill>
                  <a:srgbClr val="001F5F"/>
                </a:solidFill>
                <a:latin typeface="Arial"/>
                <a:cs typeface="Arial"/>
              </a:rPr>
              <a:t>detecting</a:t>
            </a:r>
            <a:r>
              <a:rPr sz="2150" b="1" spc="-1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150" b="1" spc="-2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0" dirty="0">
                <a:solidFill>
                  <a:srgbClr val="001F5F"/>
                </a:solidFill>
                <a:latin typeface="Arial"/>
                <a:cs typeface="Arial"/>
              </a:rPr>
              <a:t>burglary</a:t>
            </a:r>
            <a:endParaRPr sz="2150" dirty="0">
              <a:latin typeface="Arial"/>
              <a:cs typeface="Arial"/>
            </a:endParaRPr>
          </a:p>
          <a:p>
            <a:pPr marL="1299210" lvl="1" indent="-257175">
              <a:lnSpc>
                <a:spcPct val="100000"/>
              </a:lnSpc>
              <a:spcBef>
                <a:spcPts val="944"/>
              </a:spcBef>
              <a:buFont typeface="Arial MT"/>
              <a:buChar char="•"/>
              <a:tabLst>
                <a:tab pos="1299210" algn="l"/>
              </a:tabLst>
            </a:pPr>
            <a:r>
              <a:rPr sz="2150" b="1" spc="-195" dirty="0">
                <a:solidFill>
                  <a:srgbClr val="001F5F"/>
                </a:solidFill>
                <a:latin typeface="Arial"/>
                <a:cs typeface="Arial"/>
              </a:rPr>
              <a:t>Responds</a:t>
            </a:r>
            <a:r>
              <a:rPr sz="2150" b="1" spc="-2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25" dirty="0">
                <a:solidFill>
                  <a:srgbClr val="001F5F"/>
                </a:solidFill>
                <a:latin typeface="Arial"/>
                <a:cs typeface="Arial"/>
              </a:rPr>
              <a:t>at</a:t>
            </a:r>
            <a:r>
              <a:rPr sz="2150" b="1" spc="-2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80" dirty="0">
                <a:solidFill>
                  <a:srgbClr val="001F5F"/>
                </a:solidFill>
                <a:latin typeface="Arial"/>
                <a:cs typeface="Arial"/>
              </a:rPr>
              <a:t>times</a:t>
            </a:r>
            <a:r>
              <a:rPr sz="2150" b="1" spc="-1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95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2150" b="1" spc="-2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85" dirty="0">
                <a:solidFill>
                  <a:srgbClr val="001F5F"/>
                </a:solidFill>
                <a:latin typeface="Arial"/>
                <a:cs typeface="Arial"/>
              </a:rPr>
              <a:t>minor</a:t>
            </a:r>
            <a:r>
              <a:rPr sz="2150" b="1" spc="-2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95" dirty="0">
                <a:solidFill>
                  <a:srgbClr val="001F5F"/>
                </a:solidFill>
                <a:latin typeface="Arial"/>
                <a:cs typeface="Arial"/>
              </a:rPr>
              <a:t>earthquakes</a:t>
            </a:r>
            <a:endParaRPr sz="215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905"/>
              </a:spcBef>
              <a:buClr>
                <a:srgbClr val="001F5F"/>
              </a:buClr>
              <a:buFont typeface="Arial MT"/>
              <a:buChar char="•"/>
            </a:pPr>
            <a:endParaRPr sz="215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sz="2400" b="1" spc="-575" dirty="0">
                <a:latin typeface="Arial"/>
                <a:cs typeface="Arial"/>
              </a:rPr>
              <a:t>T</a:t>
            </a:r>
            <a:r>
              <a:rPr sz="2400" b="1" spc="-300" dirty="0">
                <a:latin typeface="Arial"/>
                <a:cs typeface="Arial"/>
              </a:rPr>
              <a:t>w</a:t>
            </a:r>
            <a:r>
              <a:rPr sz="2400" b="1" spc="175" dirty="0">
                <a:latin typeface="Arial"/>
                <a:cs typeface="Arial"/>
              </a:rPr>
              <a:t>o</a:t>
            </a:r>
            <a:r>
              <a:rPr sz="2400" b="1" spc="-275" dirty="0">
                <a:latin typeface="Arial"/>
                <a:cs typeface="Arial"/>
              </a:rPr>
              <a:t>n</a:t>
            </a:r>
            <a:r>
              <a:rPr sz="2400" b="1" spc="-220" dirty="0">
                <a:latin typeface="Arial"/>
                <a:cs typeface="Arial"/>
              </a:rPr>
              <a:t>e</a:t>
            </a:r>
            <a:r>
              <a:rPr sz="2400" b="1" spc="-75" dirty="0">
                <a:latin typeface="Arial"/>
                <a:cs typeface="Arial"/>
              </a:rPr>
              <a:t>i</a:t>
            </a:r>
            <a:r>
              <a:rPr sz="2400" b="1" spc="-345" dirty="0">
                <a:latin typeface="Arial"/>
                <a:cs typeface="Arial"/>
              </a:rPr>
              <a:t>ghb</a:t>
            </a:r>
            <a:r>
              <a:rPr sz="2400" b="1" spc="-355" dirty="0">
                <a:latin typeface="Arial"/>
                <a:cs typeface="Arial"/>
              </a:rPr>
              <a:t>o</a:t>
            </a:r>
            <a:r>
              <a:rPr sz="2400" b="1" spc="-120" dirty="0">
                <a:latin typeface="Arial"/>
                <a:cs typeface="Arial"/>
              </a:rPr>
              <a:t>r</a:t>
            </a:r>
            <a:r>
              <a:rPr sz="2400" b="1" spc="-225" dirty="0">
                <a:latin typeface="Arial"/>
                <a:cs typeface="Arial"/>
              </a:rPr>
              <a:t>s</a:t>
            </a:r>
            <a:r>
              <a:rPr sz="2400" b="1" spc="-5" dirty="0">
                <a:latin typeface="Arial"/>
                <a:cs typeface="Arial"/>
              </a:rPr>
              <a:t>,</a:t>
            </a:r>
            <a:r>
              <a:rPr sz="2400" b="1" spc="-85" dirty="0">
                <a:latin typeface="Arial"/>
                <a:cs typeface="Arial"/>
              </a:rPr>
              <a:t> </a:t>
            </a:r>
            <a:r>
              <a:rPr sz="2400" b="1" spc="-180" dirty="0">
                <a:latin typeface="Arial"/>
                <a:cs typeface="Arial"/>
              </a:rPr>
              <a:t>on</a:t>
            </a:r>
            <a:r>
              <a:rPr sz="2400" b="1" spc="-295" dirty="0">
                <a:latin typeface="Arial"/>
                <a:cs typeface="Arial"/>
              </a:rPr>
              <a:t> </a:t>
            </a:r>
            <a:r>
              <a:rPr sz="2400" b="1" spc="-275" dirty="0">
                <a:latin typeface="Arial"/>
                <a:cs typeface="Arial"/>
              </a:rPr>
              <a:t>h</a:t>
            </a:r>
            <a:r>
              <a:rPr sz="2400" b="1" spc="-225" dirty="0">
                <a:latin typeface="Arial"/>
                <a:cs typeface="Arial"/>
              </a:rPr>
              <a:t>e</a:t>
            </a:r>
            <a:r>
              <a:rPr sz="2400" b="1" spc="-229" dirty="0">
                <a:latin typeface="Arial"/>
                <a:cs typeface="Arial"/>
              </a:rPr>
              <a:t>a</a:t>
            </a:r>
            <a:r>
              <a:rPr sz="2400" b="1" spc="-125" dirty="0">
                <a:latin typeface="Arial"/>
                <a:cs typeface="Arial"/>
              </a:rPr>
              <a:t>r</a:t>
            </a:r>
            <a:r>
              <a:rPr sz="2400" b="1" spc="-80" dirty="0">
                <a:latin typeface="Arial"/>
                <a:cs typeface="Arial"/>
              </a:rPr>
              <a:t>i</a:t>
            </a:r>
            <a:r>
              <a:rPr sz="2400" b="1" spc="-355" dirty="0">
                <a:latin typeface="Arial"/>
                <a:cs typeface="Arial"/>
              </a:rPr>
              <a:t>n</a:t>
            </a:r>
            <a:r>
              <a:rPr sz="2400" b="1" spc="175" dirty="0">
                <a:latin typeface="Arial"/>
                <a:cs typeface="Arial"/>
              </a:rPr>
              <a:t>g</a:t>
            </a:r>
            <a:r>
              <a:rPr sz="2400" b="1" spc="-229" dirty="0">
                <a:latin typeface="Arial"/>
                <a:cs typeface="Arial"/>
              </a:rPr>
              <a:t>a</a:t>
            </a:r>
            <a:r>
              <a:rPr sz="2400" b="1" spc="-80" dirty="0">
                <a:latin typeface="Arial"/>
                <a:cs typeface="Arial"/>
              </a:rPr>
              <a:t>l</a:t>
            </a:r>
            <a:r>
              <a:rPr sz="2400" b="1" spc="-225" dirty="0">
                <a:latin typeface="Arial"/>
                <a:cs typeface="Arial"/>
              </a:rPr>
              <a:t>a</a:t>
            </a:r>
            <a:r>
              <a:rPr sz="2400" b="1" spc="-280" dirty="0">
                <a:latin typeface="Arial"/>
                <a:cs typeface="Arial"/>
              </a:rPr>
              <a:t>r</a:t>
            </a:r>
            <a:r>
              <a:rPr sz="2400" b="1" spc="-355" dirty="0">
                <a:latin typeface="Arial"/>
                <a:cs typeface="Arial"/>
              </a:rPr>
              <a:t>m</a:t>
            </a:r>
            <a:r>
              <a:rPr sz="2400" b="1" spc="-10" dirty="0">
                <a:latin typeface="Arial"/>
                <a:cs typeface="Arial"/>
              </a:rPr>
              <a:t>,</a:t>
            </a:r>
            <a:r>
              <a:rPr sz="2400" b="1" spc="-320" dirty="0">
                <a:latin typeface="Arial"/>
                <a:cs typeface="Arial"/>
              </a:rPr>
              <a:t> </a:t>
            </a:r>
            <a:r>
              <a:rPr sz="2400" b="1" spc="-120" dirty="0">
                <a:latin typeface="Arial"/>
                <a:cs typeface="Arial"/>
              </a:rPr>
              <a:t>ca</a:t>
            </a:r>
            <a:r>
              <a:rPr sz="2400" b="1" spc="30" dirty="0">
                <a:latin typeface="Arial"/>
                <a:cs typeface="Arial"/>
              </a:rPr>
              <a:t>l</a:t>
            </a:r>
            <a:r>
              <a:rPr sz="2400" b="1" spc="35" dirty="0">
                <a:latin typeface="Arial"/>
                <a:cs typeface="Arial"/>
              </a:rPr>
              <a:t>l</a:t>
            </a:r>
            <a:r>
              <a:rPr sz="2400" b="1" spc="260" dirty="0">
                <a:latin typeface="Arial"/>
                <a:cs typeface="Arial"/>
              </a:rPr>
              <a:t>s</a:t>
            </a:r>
            <a:r>
              <a:rPr sz="2400" b="1" spc="-245" dirty="0">
                <a:latin typeface="Arial"/>
                <a:cs typeface="Arial"/>
              </a:rPr>
              <a:t>p</a:t>
            </a:r>
            <a:r>
              <a:rPr sz="2400" b="1" spc="-240" dirty="0">
                <a:latin typeface="Arial"/>
                <a:cs typeface="Arial"/>
              </a:rPr>
              <a:t>o</a:t>
            </a:r>
            <a:r>
              <a:rPr sz="2400" b="1" spc="30" dirty="0">
                <a:latin typeface="Arial"/>
                <a:cs typeface="Arial"/>
              </a:rPr>
              <a:t>li</a:t>
            </a:r>
            <a:r>
              <a:rPr sz="2400" b="1" spc="-120" dirty="0">
                <a:latin typeface="Arial"/>
                <a:cs typeface="Arial"/>
              </a:rPr>
              <a:t>ce</a:t>
            </a:r>
            <a:endParaRPr sz="2400" dirty="0">
              <a:latin typeface="Arial"/>
              <a:cs typeface="Arial"/>
            </a:endParaRPr>
          </a:p>
          <a:p>
            <a:pPr marL="1299210" marR="5080" lvl="1" indent="-257175">
              <a:lnSpc>
                <a:spcPts val="2400"/>
              </a:lnSpc>
              <a:spcBef>
                <a:spcPts val="1280"/>
              </a:spcBef>
              <a:buFont typeface="Arial MT"/>
              <a:buChar char="•"/>
              <a:tabLst>
                <a:tab pos="1299210" algn="l"/>
              </a:tabLst>
            </a:pPr>
            <a:r>
              <a:rPr sz="2150" b="1" spc="-160" dirty="0">
                <a:solidFill>
                  <a:srgbClr val="001F5F"/>
                </a:solidFill>
                <a:latin typeface="Arial"/>
                <a:cs typeface="Arial"/>
              </a:rPr>
              <a:t>John</a:t>
            </a:r>
            <a:r>
              <a:rPr sz="2150" b="1" spc="-1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95" dirty="0">
                <a:solidFill>
                  <a:srgbClr val="001F5F"/>
                </a:solidFill>
                <a:latin typeface="Arial"/>
                <a:cs typeface="Arial"/>
              </a:rPr>
              <a:t>always</a:t>
            </a:r>
            <a:r>
              <a:rPr sz="2150" b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35" dirty="0">
                <a:solidFill>
                  <a:srgbClr val="001F5F"/>
                </a:solidFill>
                <a:latin typeface="Arial"/>
                <a:cs typeface="Arial"/>
              </a:rPr>
              <a:t>calls</a:t>
            </a:r>
            <a:r>
              <a:rPr sz="2150" b="1" spc="-1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55" dirty="0">
                <a:solidFill>
                  <a:srgbClr val="001F5F"/>
                </a:solidFill>
                <a:latin typeface="Arial"/>
                <a:cs typeface="Arial"/>
              </a:rPr>
              <a:t>when</a:t>
            </a:r>
            <a:r>
              <a:rPr sz="2150" b="1" spc="-2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00" dirty="0">
                <a:solidFill>
                  <a:srgbClr val="001F5F"/>
                </a:solidFill>
                <a:latin typeface="Arial"/>
                <a:cs typeface="Arial"/>
              </a:rPr>
              <a:t>he</a:t>
            </a:r>
            <a:r>
              <a:rPr sz="2150" b="1" spc="-2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90" dirty="0">
                <a:solidFill>
                  <a:srgbClr val="001F5F"/>
                </a:solidFill>
                <a:latin typeface="Arial"/>
                <a:cs typeface="Arial"/>
              </a:rPr>
              <a:t>hears</a:t>
            </a:r>
            <a:r>
              <a:rPr sz="2150" b="1" spc="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35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2150" b="1" spc="-1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95" dirty="0">
                <a:solidFill>
                  <a:srgbClr val="001F5F"/>
                </a:solidFill>
                <a:latin typeface="Arial"/>
                <a:cs typeface="Arial"/>
              </a:rPr>
              <a:t>alarm,</a:t>
            </a:r>
            <a:r>
              <a:rPr sz="2150" b="1" spc="1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35" dirty="0">
                <a:solidFill>
                  <a:srgbClr val="001F5F"/>
                </a:solidFill>
                <a:latin typeface="Arial"/>
                <a:cs typeface="Arial"/>
              </a:rPr>
              <a:t>but</a:t>
            </a:r>
            <a:r>
              <a:rPr sz="2150" b="1" spc="-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200" dirty="0">
                <a:solidFill>
                  <a:srgbClr val="001F5F"/>
                </a:solidFill>
                <a:latin typeface="Arial"/>
                <a:cs typeface="Arial"/>
              </a:rPr>
              <a:t>sometimes</a:t>
            </a:r>
            <a:r>
              <a:rPr sz="2150" b="1" spc="-1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95" dirty="0">
                <a:solidFill>
                  <a:srgbClr val="001F5F"/>
                </a:solidFill>
                <a:latin typeface="Arial"/>
                <a:cs typeface="Arial"/>
              </a:rPr>
              <a:t>confuses</a:t>
            </a:r>
            <a:r>
              <a:rPr sz="2150" b="1" spc="-1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35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2150" b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90" dirty="0">
                <a:solidFill>
                  <a:srgbClr val="001F5F"/>
                </a:solidFill>
                <a:latin typeface="Arial"/>
                <a:cs typeface="Arial"/>
              </a:rPr>
              <a:t>telephone</a:t>
            </a:r>
            <a:r>
              <a:rPr sz="2150" b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95" dirty="0">
                <a:solidFill>
                  <a:srgbClr val="001F5F"/>
                </a:solidFill>
                <a:latin typeface="Arial"/>
                <a:cs typeface="Arial"/>
              </a:rPr>
              <a:t>ringing </a:t>
            </a:r>
            <a:r>
              <a:rPr sz="2150" b="1" spc="-155" dirty="0">
                <a:solidFill>
                  <a:srgbClr val="001F5F"/>
                </a:solidFill>
                <a:latin typeface="Arial"/>
                <a:cs typeface="Arial"/>
              </a:rPr>
              <a:t>with</a:t>
            </a:r>
            <a:r>
              <a:rPr sz="2150" b="1" spc="-1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35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2150" b="1" spc="-2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90" dirty="0">
                <a:solidFill>
                  <a:srgbClr val="001F5F"/>
                </a:solidFill>
                <a:latin typeface="Arial"/>
                <a:cs typeface="Arial"/>
              </a:rPr>
              <a:t>alarm</a:t>
            </a:r>
            <a:r>
              <a:rPr sz="2150" b="1" spc="-1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45" dirty="0">
                <a:solidFill>
                  <a:srgbClr val="001F5F"/>
                </a:solidFill>
                <a:latin typeface="Arial"/>
                <a:cs typeface="Arial"/>
              </a:rPr>
              <a:t>and</a:t>
            </a:r>
            <a:r>
              <a:rPr sz="2150" b="1" spc="-3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35" dirty="0">
                <a:solidFill>
                  <a:srgbClr val="001F5F"/>
                </a:solidFill>
                <a:latin typeface="Arial"/>
                <a:cs typeface="Arial"/>
              </a:rPr>
              <a:t>calls</a:t>
            </a:r>
            <a:r>
              <a:rPr sz="2150" b="1" spc="-2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70" dirty="0">
                <a:solidFill>
                  <a:srgbClr val="001F5F"/>
                </a:solidFill>
                <a:latin typeface="Arial"/>
                <a:cs typeface="Arial"/>
              </a:rPr>
              <a:t>then,</a:t>
            </a:r>
            <a:r>
              <a:rPr sz="2150" b="1" spc="-1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20" dirty="0">
                <a:solidFill>
                  <a:srgbClr val="001F5F"/>
                </a:solidFill>
                <a:latin typeface="Arial"/>
                <a:cs typeface="Arial"/>
              </a:rPr>
              <a:t>too.</a:t>
            </a:r>
            <a:endParaRPr sz="2150" dirty="0">
              <a:latin typeface="Arial"/>
              <a:cs typeface="Arial"/>
            </a:endParaRPr>
          </a:p>
          <a:p>
            <a:pPr marL="1299210" lvl="1" indent="-257175">
              <a:lnSpc>
                <a:spcPct val="100000"/>
              </a:lnSpc>
              <a:spcBef>
                <a:spcPts val="900"/>
              </a:spcBef>
              <a:buFont typeface="Arial MT"/>
              <a:buChar char="•"/>
              <a:tabLst>
                <a:tab pos="1299210" algn="l"/>
              </a:tabLst>
            </a:pPr>
            <a:r>
              <a:rPr sz="2150" b="1" spc="-160" dirty="0">
                <a:solidFill>
                  <a:srgbClr val="001F5F"/>
                </a:solidFill>
                <a:latin typeface="Arial"/>
                <a:cs typeface="Arial"/>
              </a:rPr>
              <a:t>Mary</a:t>
            </a:r>
            <a:r>
              <a:rPr sz="2150" b="1" spc="-2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35" dirty="0">
                <a:solidFill>
                  <a:srgbClr val="001F5F"/>
                </a:solidFill>
                <a:latin typeface="Arial"/>
                <a:cs typeface="Arial"/>
              </a:rPr>
              <a:t>likes</a:t>
            </a:r>
            <a:r>
              <a:rPr sz="2150" b="1" spc="-3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60" dirty="0">
                <a:solidFill>
                  <a:srgbClr val="001F5F"/>
                </a:solidFill>
                <a:latin typeface="Arial"/>
                <a:cs typeface="Arial"/>
              </a:rPr>
              <a:t>loud</a:t>
            </a:r>
            <a:r>
              <a:rPr sz="2150" b="1" spc="-2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75" dirty="0">
                <a:solidFill>
                  <a:srgbClr val="001F5F"/>
                </a:solidFill>
                <a:latin typeface="Arial"/>
                <a:cs typeface="Arial"/>
              </a:rPr>
              <a:t>music</a:t>
            </a:r>
            <a:r>
              <a:rPr sz="2150" b="1" spc="-2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45" dirty="0">
                <a:solidFill>
                  <a:srgbClr val="001F5F"/>
                </a:solidFill>
                <a:latin typeface="Arial"/>
                <a:cs typeface="Arial"/>
              </a:rPr>
              <a:t>and</a:t>
            </a:r>
            <a:r>
              <a:rPr sz="2150" b="1" spc="-2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200" dirty="0">
                <a:solidFill>
                  <a:srgbClr val="001F5F"/>
                </a:solidFill>
                <a:latin typeface="Arial"/>
                <a:cs typeface="Arial"/>
              </a:rPr>
              <a:t>sometimes</a:t>
            </a:r>
            <a:r>
              <a:rPr sz="2150" b="1" spc="-3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200" dirty="0">
                <a:solidFill>
                  <a:srgbClr val="001F5F"/>
                </a:solidFill>
                <a:latin typeface="Arial"/>
                <a:cs typeface="Arial"/>
              </a:rPr>
              <a:t>misses</a:t>
            </a:r>
            <a:r>
              <a:rPr sz="2150" b="1" spc="-1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35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2150" b="1" spc="-1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95" dirty="0">
                <a:solidFill>
                  <a:srgbClr val="001F5F"/>
                </a:solidFill>
                <a:latin typeface="Arial"/>
                <a:cs typeface="Arial"/>
              </a:rPr>
              <a:t>alarm</a:t>
            </a:r>
            <a:r>
              <a:rPr sz="2150" b="1" spc="-1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65" dirty="0">
                <a:solidFill>
                  <a:srgbClr val="001F5F"/>
                </a:solidFill>
                <a:latin typeface="Arial"/>
                <a:cs typeface="Arial"/>
              </a:rPr>
              <a:t>altogether</a:t>
            </a:r>
            <a:endParaRPr sz="2150" dirty="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29850" y="704723"/>
            <a:ext cx="1219200" cy="178932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07325" y="575937"/>
            <a:ext cx="1176654" cy="186526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3431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130"/>
              </a:spcBef>
            </a:pPr>
            <a:r>
              <a:rPr spc="-555" dirty="0"/>
              <a:t>B</a:t>
            </a:r>
            <a:r>
              <a:rPr spc="-475" dirty="0"/>
              <a:t>e</a:t>
            </a:r>
            <a:r>
              <a:rPr spc="-275" dirty="0"/>
              <a:t>li</a:t>
            </a:r>
            <a:r>
              <a:rPr spc="-475" dirty="0"/>
              <a:t>e</a:t>
            </a:r>
            <a:r>
              <a:rPr dirty="0"/>
              <a:t>f</a:t>
            </a:r>
            <a:r>
              <a:rPr spc="-310" dirty="0"/>
              <a:t> </a:t>
            </a:r>
            <a:r>
              <a:rPr spc="-555" dirty="0"/>
              <a:t>N</a:t>
            </a:r>
            <a:r>
              <a:rPr spc="-465" dirty="0"/>
              <a:t>e</a:t>
            </a:r>
            <a:r>
              <a:rPr spc="-325" dirty="0"/>
              <a:t>t</a:t>
            </a:r>
            <a:r>
              <a:rPr spc="-530" dirty="0"/>
              <a:t>w</a:t>
            </a:r>
            <a:r>
              <a:rPr spc="-445" dirty="0"/>
              <a:t>o</a:t>
            </a:r>
            <a:r>
              <a:rPr spc="-375" dirty="0"/>
              <a:t>r</a:t>
            </a:r>
            <a:r>
              <a:rPr spc="5" dirty="0"/>
              <a:t>k</a:t>
            </a:r>
            <a:r>
              <a:rPr spc="-555" dirty="0"/>
              <a:t> </a:t>
            </a:r>
            <a:r>
              <a:rPr spc="-475" dirty="0"/>
              <a:t>Example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019169" y="4941951"/>
            <a:ext cx="1582420" cy="1496060"/>
            <a:chOff x="4019169" y="4941951"/>
            <a:chExt cx="1582420" cy="1496060"/>
          </a:xfrm>
        </p:grpSpPr>
        <p:sp>
          <p:nvSpPr>
            <p:cNvPr id="4" name="object 4"/>
            <p:cNvSpPr/>
            <p:nvPr/>
          </p:nvSpPr>
          <p:spPr>
            <a:xfrm>
              <a:off x="4629150" y="4961255"/>
              <a:ext cx="933450" cy="485775"/>
            </a:xfrm>
            <a:custGeom>
              <a:avLst/>
              <a:gdLst/>
              <a:ahLst/>
              <a:cxnLst/>
              <a:rect l="l" t="t" r="r" b="b"/>
              <a:pathLst>
                <a:path w="933450" h="485775">
                  <a:moveTo>
                    <a:pt x="932980" y="0"/>
                  </a:moveTo>
                  <a:lnTo>
                    <a:pt x="0" y="0"/>
                  </a:lnTo>
                  <a:lnTo>
                    <a:pt x="0" y="485648"/>
                  </a:lnTo>
                  <a:lnTo>
                    <a:pt x="932980" y="485648"/>
                  </a:lnTo>
                  <a:lnTo>
                    <a:pt x="932980" y="0"/>
                  </a:lnTo>
                  <a:close/>
                </a:path>
              </a:pathLst>
            </a:custGeom>
            <a:solidFill>
              <a:srgbClr val="F8DE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33774" y="4956556"/>
              <a:ext cx="1553210" cy="1466850"/>
            </a:xfrm>
            <a:custGeom>
              <a:avLst/>
              <a:gdLst/>
              <a:ahLst/>
              <a:cxnLst/>
              <a:rect l="l" t="t" r="r" b="b"/>
              <a:pathLst>
                <a:path w="1553210" h="1466850">
                  <a:moveTo>
                    <a:pt x="600201" y="0"/>
                  </a:moveTo>
                  <a:lnTo>
                    <a:pt x="600201" y="1466443"/>
                  </a:lnTo>
                </a:path>
                <a:path w="1553210" h="1466850">
                  <a:moveTo>
                    <a:pt x="0" y="495173"/>
                  </a:moveTo>
                  <a:lnTo>
                    <a:pt x="1552702" y="495173"/>
                  </a:lnTo>
                </a:path>
                <a:path w="1553210" h="1466850">
                  <a:moveTo>
                    <a:pt x="0" y="971296"/>
                  </a:moveTo>
                  <a:lnTo>
                    <a:pt x="1552702" y="971296"/>
                  </a:lnTo>
                </a:path>
              </a:pathLst>
            </a:custGeom>
            <a:ln w="127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33774" y="4956556"/>
              <a:ext cx="1553210" cy="1466850"/>
            </a:xfrm>
            <a:custGeom>
              <a:avLst/>
              <a:gdLst/>
              <a:ahLst/>
              <a:cxnLst/>
              <a:rect l="l" t="t" r="r" b="b"/>
              <a:pathLst>
                <a:path w="1553210" h="1466850">
                  <a:moveTo>
                    <a:pt x="19050" y="0"/>
                  </a:moveTo>
                  <a:lnTo>
                    <a:pt x="19050" y="1466443"/>
                  </a:lnTo>
                </a:path>
                <a:path w="1553210" h="1466850">
                  <a:moveTo>
                    <a:pt x="1533652" y="0"/>
                  </a:moveTo>
                  <a:lnTo>
                    <a:pt x="1533652" y="1466443"/>
                  </a:lnTo>
                </a:path>
                <a:path w="1553210" h="1466850">
                  <a:moveTo>
                    <a:pt x="0" y="9525"/>
                  </a:moveTo>
                  <a:lnTo>
                    <a:pt x="1552702" y="9525"/>
                  </a:lnTo>
                </a:path>
                <a:path w="1553210" h="1466850">
                  <a:moveTo>
                    <a:pt x="0" y="1456918"/>
                  </a:moveTo>
                  <a:lnTo>
                    <a:pt x="1552702" y="1456918"/>
                  </a:lnTo>
                </a:path>
              </a:pathLst>
            </a:custGeom>
            <a:ln w="28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067115" y="4980372"/>
            <a:ext cx="560705" cy="465455"/>
          </a:xfrm>
          <a:prstGeom prst="rect">
            <a:avLst/>
          </a:prstGeom>
          <a:solidFill>
            <a:srgbClr val="F8DED2"/>
          </a:solidFill>
        </p:spPr>
        <p:txBody>
          <a:bodyPr vert="horz" wrap="square" lIns="0" tIns="22860" rIns="0" bIns="0" rtlCol="0">
            <a:spAutoFit/>
          </a:bodyPr>
          <a:lstStyle/>
          <a:p>
            <a:pPr marL="81915">
              <a:lnSpc>
                <a:spcPct val="100000"/>
              </a:lnSpc>
              <a:spcBef>
                <a:spcPts val="180"/>
              </a:spcBef>
            </a:pPr>
            <a:r>
              <a:rPr sz="2400" b="1" spc="-50" dirty="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24425" y="4913680"/>
            <a:ext cx="485775" cy="68562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640327" y="4990782"/>
            <a:ext cx="9131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latin typeface="Arial"/>
                <a:cs typeface="Arial"/>
              </a:rPr>
              <a:t>P(J)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67115" y="5471477"/>
            <a:ext cx="14865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915">
              <a:lnSpc>
                <a:spcPct val="100000"/>
              </a:lnSpc>
              <a:spcBef>
                <a:spcPts val="100"/>
              </a:spcBef>
              <a:tabLst>
                <a:tab pos="663575" algn="l"/>
              </a:tabLst>
            </a:pPr>
            <a:r>
              <a:rPr sz="2400" b="1" spc="-50" dirty="0">
                <a:latin typeface="Arial"/>
                <a:cs typeface="Arial"/>
              </a:rPr>
              <a:t>T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20" dirty="0">
                <a:latin typeface="Arial"/>
                <a:cs typeface="Arial"/>
              </a:rPr>
              <a:t>0.90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67115" y="5951854"/>
            <a:ext cx="14865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915">
              <a:lnSpc>
                <a:spcPct val="100000"/>
              </a:lnSpc>
              <a:spcBef>
                <a:spcPts val="100"/>
              </a:spcBef>
              <a:tabLst>
                <a:tab pos="663575" algn="l"/>
              </a:tabLst>
            </a:pPr>
            <a:r>
              <a:rPr sz="2400" b="1" spc="-50" dirty="0">
                <a:latin typeface="Arial"/>
                <a:cs typeface="Arial"/>
              </a:rPr>
              <a:t>F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20" dirty="0">
                <a:latin typeface="Arial"/>
                <a:cs typeface="Arial"/>
              </a:rPr>
              <a:t>0.05</a:t>
            </a:r>
            <a:endParaRPr sz="2400">
              <a:latin typeface="Arial"/>
              <a:cs typeface="Arial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8259250" y="5417117"/>
          <a:ext cx="1600200" cy="14395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6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0059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b="1" spc="-50" dirty="0">
                          <a:latin typeface="Arial"/>
                          <a:cs typeface="Arial"/>
                        </a:rPr>
                        <a:t>A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b="1" spc="-20" dirty="0">
                          <a:latin typeface="Arial"/>
                          <a:cs typeface="Arial"/>
                        </a:rPr>
                        <a:t>P(M)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b="1" spc="-50" dirty="0">
                          <a:latin typeface="Arial"/>
                          <a:cs typeface="Arial"/>
                        </a:rPr>
                        <a:t>T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b="1" spc="-20" dirty="0">
                          <a:latin typeface="Arial"/>
                          <a:cs typeface="Arial"/>
                        </a:rPr>
                        <a:t>0.70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0059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400" b="1" spc="-50" dirty="0">
                          <a:latin typeface="Arial"/>
                          <a:cs typeface="Arial"/>
                        </a:rPr>
                        <a:t>F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400" b="1" spc="-20" dirty="0">
                          <a:latin typeface="Arial"/>
                          <a:cs typeface="Arial"/>
                        </a:rPr>
                        <a:t>0.01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6258492" y="2771834"/>
          <a:ext cx="2000248" cy="23983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5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18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9425">
                <a:tc>
                  <a:txBody>
                    <a:bodyPr/>
                    <a:lstStyle/>
                    <a:p>
                      <a:pPr marR="1714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b="1" spc="-50" dirty="0">
                          <a:latin typeface="Arial"/>
                          <a:cs typeface="Arial"/>
                        </a:rPr>
                        <a:t>B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 marR="3111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b="1" spc="-50" dirty="0">
                          <a:latin typeface="Arial"/>
                          <a:cs typeface="Arial"/>
                        </a:rPr>
                        <a:t>E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b="1" spc="-20" dirty="0">
                          <a:latin typeface="Arial"/>
                          <a:cs typeface="Arial"/>
                        </a:rPr>
                        <a:t>P(A)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59">
                <a:tc>
                  <a:txBody>
                    <a:bodyPr/>
                    <a:lstStyle/>
                    <a:p>
                      <a:pPr marR="50800" algn="ctr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2400" b="1" spc="-50" dirty="0">
                          <a:latin typeface="Arial"/>
                          <a:cs typeface="Arial"/>
                        </a:rPr>
                        <a:t>T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19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2400" b="1" spc="-50" dirty="0">
                          <a:latin typeface="Arial"/>
                          <a:cs typeface="Arial"/>
                        </a:rPr>
                        <a:t>T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2400" b="1" spc="-20" dirty="0">
                          <a:latin typeface="Arial"/>
                          <a:cs typeface="Arial"/>
                        </a:rPr>
                        <a:t>0.95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R="5080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b="1" spc="-50" dirty="0">
                          <a:latin typeface="Arial"/>
                          <a:cs typeface="Arial"/>
                        </a:rPr>
                        <a:t>T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b="1" spc="-50" dirty="0">
                          <a:latin typeface="Arial"/>
                          <a:cs typeface="Arial"/>
                        </a:rPr>
                        <a:t>F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b="1" spc="-20" dirty="0">
                          <a:latin typeface="Arial"/>
                          <a:cs typeface="Arial"/>
                        </a:rPr>
                        <a:t>0.95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R="5080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b="1" spc="-50" dirty="0">
                          <a:latin typeface="Arial"/>
                          <a:cs typeface="Arial"/>
                        </a:rPr>
                        <a:t>F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b="1" spc="-50" dirty="0">
                          <a:latin typeface="Arial"/>
                          <a:cs typeface="Arial"/>
                        </a:rPr>
                        <a:t>T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b="1" spc="-20" dirty="0">
                          <a:latin typeface="Arial"/>
                          <a:cs typeface="Arial"/>
                        </a:rPr>
                        <a:t>0.29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0059">
                <a:tc>
                  <a:txBody>
                    <a:bodyPr/>
                    <a:lstStyle/>
                    <a:p>
                      <a:pPr marR="5080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b="1" spc="-50" dirty="0">
                          <a:latin typeface="Arial"/>
                          <a:cs typeface="Arial"/>
                        </a:rPr>
                        <a:t>F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b="1" spc="-50" dirty="0">
                          <a:latin typeface="Arial"/>
                          <a:cs typeface="Arial"/>
                        </a:rPr>
                        <a:t>F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4" name="object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216217"/>
              </p:ext>
            </p:extLst>
          </p:nvPr>
        </p:nvGraphicFramePr>
        <p:xfrm>
          <a:off x="4017704" y="1491674"/>
          <a:ext cx="1120140" cy="9594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20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9425"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400" b="1" spc="-20" dirty="0">
                          <a:latin typeface="Arial"/>
                          <a:cs typeface="Arial"/>
                        </a:rPr>
                        <a:t>P(B)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36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59"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b="1" spc="-10" dirty="0">
                          <a:latin typeface="Arial"/>
                          <a:cs typeface="Arial"/>
                        </a:rPr>
                        <a:t>0.0</a:t>
                      </a:r>
                      <a:r>
                        <a:rPr lang="en-IN" sz="2400" b="1" spc="-10" dirty="0">
                          <a:latin typeface="Arial"/>
                          <a:cs typeface="Arial"/>
                        </a:rPr>
                        <a:t>9</a:t>
                      </a:r>
                      <a:endParaRPr sz="2400" dirty="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object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4742706"/>
              </p:ext>
            </p:extLst>
          </p:nvPr>
        </p:nvGraphicFramePr>
        <p:xfrm>
          <a:off x="8179241" y="1491674"/>
          <a:ext cx="1280795" cy="9594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80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9425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400" b="1" spc="-20" dirty="0">
                          <a:latin typeface="Arial"/>
                          <a:cs typeface="Arial"/>
                        </a:rPr>
                        <a:t>P(E)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36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59"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b="1" spc="-10" dirty="0">
                          <a:latin typeface="Arial"/>
                          <a:cs typeface="Arial"/>
                        </a:rPr>
                        <a:t>0.0</a:t>
                      </a:r>
                      <a:r>
                        <a:rPr lang="en-IN" sz="2400" b="1" spc="-10" dirty="0">
                          <a:latin typeface="Arial"/>
                          <a:cs typeface="Arial"/>
                        </a:rPr>
                        <a:t>1</a:t>
                      </a:r>
                      <a:endParaRPr sz="2400" dirty="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object 16"/>
          <p:cNvSpPr/>
          <p:nvPr/>
        </p:nvSpPr>
        <p:spPr>
          <a:xfrm>
            <a:off x="3729101" y="3528059"/>
            <a:ext cx="2000250" cy="800100"/>
          </a:xfrm>
          <a:custGeom>
            <a:avLst/>
            <a:gdLst/>
            <a:ahLst/>
            <a:cxnLst/>
            <a:rect l="l" t="t" r="r" b="b"/>
            <a:pathLst>
              <a:path w="2000250" h="800100">
                <a:moveTo>
                  <a:pt x="0" y="400050"/>
                </a:moveTo>
                <a:lnTo>
                  <a:pt x="8382" y="347852"/>
                </a:lnTo>
                <a:lnTo>
                  <a:pt x="32893" y="297814"/>
                </a:lnTo>
                <a:lnTo>
                  <a:pt x="72516" y="250062"/>
                </a:lnTo>
                <a:lnTo>
                  <a:pt x="126237" y="205359"/>
                </a:lnTo>
                <a:lnTo>
                  <a:pt x="157987" y="184150"/>
                </a:lnTo>
                <a:lnTo>
                  <a:pt x="192912" y="163829"/>
                </a:lnTo>
                <a:lnTo>
                  <a:pt x="230759" y="144399"/>
                </a:lnTo>
                <a:lnTo>
                  <a:pt x="271399" y="125984"/>
                </a:lnTo>
                <a:lnTo>
                  <a:pt x="314833" y="108712"/>
                </a:lnTo>
                <a:lnTo>
                  <a:pt x="360807" y="92328"/>
                </a:lnTo>
                <a:lnTo>
                  <a:pt x="409321" y="77215"/>
                </a:lnTo>
                <a:lnTo>
                  <a:pt x="460121" y="63245"/>
                </a:lnTo>
                <a:lnTo>
                  <a:pt x="513079" y="50545"/>
                </a:lnTo>
                <a:lnTo>
                  <a:pt x="568071" y="39115"/>
                </a:lnTo>
                <a:lnTo>
                  <a:pt x="624966" y="29082"/>
                </a:lnTo>
                <a:lnTo>
                  <a:pt x="683768" y="20447"/>
                </a:lnTo>
                <a:lnTo>
                  <a:pt x="744220" y="13207"/>
                </a:lnTo>
                <a:lnTo>
                  <a:pt x="806069" y="7619"/>
                </a:lnTo>
                <a:lnTo>
                  <a:pt x="869441" y="3428"/>
                </a:lnTo>
                <a:lnTo>
                  <a:pt x="934085" y="888"/>
                </a:lnTo>
                <a:lnTo>
                  <a:pt x="999871" y="0"/>
                </a:lnTo>
                <a:lnTo>
                  <a:pt x="1065529" y="888"/>
                </a:lnTo>
                <a:lnTo>
                  <a:pt x="1130173" y="3428"/>
                </a:lnTo>
                <a:lnTo>
                  <a:pt x="1193546" y="7619"/>
                </a:lnTo>
                <a:lnTo>
                  <a:pt x="1255395" y="13207"/>
                </a:lnTo>
                <a:lnTo>
                  <a:pt x="1315847" y="20447"/>
                </a:lnTo>
                <a:lnTo>
                  <a:pt x="1374648" y="29082"/>
                </a:lnTo>
                <a:lnTo>
                  <a:pt x="1431544" y="39115"/>
                </a:lnTo>
                <a:lnTo>
                  <a:pt x="1486535" y="50545"/>
                </a:lnTo>
                <a:lnTo>
                  <a:pt x="1539494" y="63245"/>
                </a:lnTo>
                <a:lnTo>
                  <a:pt x="1590294" y="77215"/>
                </a:lnTo>
                <a:lnTo>
                  <a:pt x="1638808" y="92328"/>
                </a:lnTo>
                <a:lnTo>
                  <a:pt x="1684782" y="108712"/>
                </a:lnTo>
                <a:lnTo>
                  <a:pt x="1728215" y="125984"/>
                </a:lnTo>
                <a:lnTo>
                  <a:pt x="1768856" y="144399"/>
                </a:lnTo>
                <a:lnTo>
                  <a:pt x="1806702" y="163829"/>
                </a:lnTo>
                <a:lnTo>
                  <a:pt x="1841627" y="184150"/>
                </a:lnTo>
                <a:lnTo>
                  <a:pt x="1873377" y="205359"/>
                </a:lnTo>
                <a:lnTo>
                  <a:pt x="1927098" y="250062"/>
                </a:lnTo>
                <a:lnTo>
                  <a:pt x="1966722" y="297814"/>
                </a:lnTo>
                <a:lnTo>
                  <a:pt x="1991233" y="347852"/>
                </a:lnTo>
                <a:lnTo>
                  <a:pt x="1999741" y="400050"/>
                </a:lnTo>
                <a:lnTo>
                  <a:pt x="1997583" y="426338"/>
                </a:lnTo>
                <a:lnTo>
                  <a:pt x="1980946" y="477519"/>
                </a:lnTo>
                <a:lnTo>
                  <a:pt x="1948688" y="526414"/>
                </a:lnTo>
                <a:lnTo>
                  <a:pt x="1901952" y="572769"/>
                </a:lnTo>
                <a:lnTo>
                  <a:pt x="1841627" y="615950"/>
                </a:lnTo>
                <a:lnTo>
                  <a:pt x="1806702" y="636269"/>
                </a:lnTo>
                <a:lnTo>
                  <a:pt x="1768856" y="655573"/>
                </a:lnTo>
                <a:lnTo>
                  <a:pt x="1728215" y="673988"/>
                </a:lnTo>
                <a:lnTo>
                  <a:pt x="1684782" y="691388"/>
                </a:lnTo>
                <a:lnTo>
                  <a:pt x="1638808" y="707644"/>
                </a:lnTo>
                <a:lnTo>
                  <a:pt x="1590294" y="722757"/>
                </a:lnTo>
                <a:lnTo>
                  <a:pt x="1539494" y="736726"/>
                </a:lnTo>
                <a:lnTo>
                  <a:pt x="1486535" y="749426"/>
                </a:lnTo>
                <a:lnTo>
                  <a:pt x="1431544" y="760857"/>
                </a:lnTo>
                <a:lnTo>
                  <a:pt x="1374648" y="770889"/>
                </a:lnTo>
                <a:lnTo>
                  <a:pt x="1315847" y="779526"/>
                </a:lnTo>
                <a:lnTo>
                  <a:pt x="1255395" y="786764"/>
                </a:lnTo>
                <a:lnTo>
                  <a:pt x="1193546" y="792479"/>
                </a:lnTo>
                <a:lnTo>
                  <a:pt x="1130173" y="796544"/>
                </a:lnTo>
                <a:lnTo>
                  <a:pt x="1065529" y="799083"/>
                </a:lnTo>
                <a:lnTo>
                  <a:pt x="999871" y="799972"/>
                </a:lnTo>
                <a:lnTo>
                  <a:pt x="934085" y="799083"/>
                </a:lnTo>
                <a:lnTo>
                  <a:pt x="869441" y="796544"/>
                </a:lnTo>
                <a:lnTo>
                  <a:pt x="806069" y="792479"/>
                </a:lnTo>
                <a:lnTo>
                  <a:pt x="744220" y="786764"/>
                </a:lnTo>
                <a:lnTo>
                  <a:pt x="683768" y="779526"/>
                </a:lnTo>
                <a:lnTo>
                  <a:pt x="624966" y="770889"/>
                </a:lnTo>
                <a:lnTo>
                  <a:pt x="568071" y="760857"/>
                </a:lnTo>
                <a:lnTo>
                  <a:pt x="513079" y="749426"/>
                </a:lnTo>
                <a:lnTo>
                  <a:pt x="460121" y="736726"/>
                </a:lnTo>
                <a:lnTo>
                  <a:pt x="409321" y="722757"/>
                </a:lnTo>
                <a:lnTo>
                  <a:pt x="360807" y="707644"/>
                </a:lnTo>
                <a:lnTo>
                  <a:pt x="314833" y="691388"/>
                </a:lnTo>
                <a:lnTo>
                  <a:pt x="271399" y="673988"/>
                </a:lnTo>
                <a:lnTo>
                  <a:pt x="230759" y="655573"/>
                </a:lnTo>
                <a:lnTo>
                  <a:pt x="192912" y="636269"/>
                </a:lnTo>
                <a:lnTo>
                  <a:pt x="157987" y="615950"/>
                </a:lnTo>
                <a:lnTo>
                  <a:pt x="126237" y="594740"/>
                </a:lnTo>
                <a:lnTo>
                  <a:pt x="72516" y="549909"/>
                </a:lnTo>
                <a:lnTo>
                  <a:pt x="32893" y="502284"/>
                </a:lnTo>
                <a:lnTo>
                  <a:pt x="8382" y="452119"/>
                </a:lnTo>
                <a:lnTo>
                  <a:pt x="0" y="400050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359275" y="3713416"/>
            <a:ext cx="8020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35" dirty="0">
                <a:latin typeface="Arial"/>
                <a:cs typeface="Arial"/>
              </a:rPr>
              <a:t>Alarm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14448" y="1604517"/>
            <a:ext cx="2000250" cy="800100"/>
          </a:xfrm>
          <a:custGeom>
            <a:avLst/>
            <a:gdLst/>
            <a:ahLst/>
            <a:cxnLst/>
            <a:rect l="l" t="t" r="r" b="b"/>
            <a:pathLst>
              <a:path w="2000250" h="800100">
                <a:moveTo>
                  <a:pt x="0" y="400050"/>
                </a:moveTo>
                <a:lnTo>
                  <a:pt x="8508" y="347853"/>
                </a:lnTo>
                <a:lnTo>
                  <a:pt x="33019" y="297688"/>
                </a:lnTo>
                <a:lnTo>
                  <a:pt x="72643" y="250062"/>
                </a:lnTo>
                <a:lnTo>
                  <a:pt x="126364" y="205232"/>
                </a:lnTo>
                <a:lnTo>
                  <a:pt x="158114" y="184150"/>
                </a:lnTo>
                <a:lnTo>
                  <a:pt x="193039" y="163830"/>
                </a:lnTo>
                <a:lnTo>
                  <a:pt x="230886" y="144399"/>
                </a:lnTo>
                <a:lnTo>
                  <a:pt x="271525" y="125984"/>
                </a:lnTo>
                <a:lnTo>
                  <a:pt x="314959" y="108585"/>
                </a:lnTo>
                <a:lnTo>
                  <a:pt x="360933" y="92329"/>
                </a:lnTo>
                <a:lnTo>
                  <a:pt x="409448" y="77216"/>
                </a:lnTo>
                <a:lnTo>
                  <a:pt x="460248" y="63246"/>
                </a:lnTo>
                <a:lnTo>
                  <a:pt x="513206" y="50546"/>
                </a:lnTo>
                <a:lnTo>
                  <a:pt x="568198" y="39116"/>
                </a:lnTo>
                <a:lnTo>
                  <a:pt x="625094" y="29083"/>
                </a:lnTo>
                <a:lnTo>
                  <a:pt x="683894" y="20447"/>
                </a:lnTo>
                <a:lnTo>
                  <a:pt x="744346" y="13208"/>
                </a:lnTo>
                <a:lnTo>
                  <a:pt x="806195" y="7493"/>
                </a:lnTo>
                <a:lnTo>
                  <a:pt x="869569" y="3429"/>
                </a:lnTo>
                <a:lnTo>
                  <a:pt x="934212" y="889"/>
                </a:lnTo>
                <a:lnTo>
                  <a:pt x="999870" y="0"/>
                </a:lnTo>
                <a:lnTo>
                  <a:pt x="1065657" y="889"/>
                </a:lnTo>
                <a:lnTo>
                  <a:pt x="1130300" y="3429"/>
                </a:lnTo>
                <a:lnTo>
                  <a:pt x="1193673" y="7493"/>
                </a:lnTo>
                <a:lnTo>
                  <a:pt x="1255521" y="13208"/>
                </a:lnTo>
                <a:lnTo>
                  <a:pt x="1315974" y="20447"/>
                </a:lnTo>
                <a:lnTo>
                  <a:pt x="1374775" y="29083"/>
                </a:lnTo>
                <a:lnTo>
                  <a:pt x="1431670" y="39116"/>
                </a:lnTo>
                <a:lnTo>
                  <a:pt x="1486662" y="50546"/>
                </a:lnTo>
                <a:lnTo>
                  <a:pt x="1539621" y="63246"/>
                </a:lnTo>
                <a:lnTo>
                  <a:pt x="1590421" y="77216"/>
                </a:lnTo>
                <a:lnTo>
                  <a:pt x="1638935" y="92329"/>
                </a:lnTo>
                <a:lnTo>
                  <a:pt x="1684909" y="108585"/>
                </a:lnTo>
                <a:lnTo>
                  <a:pt x="1728342" y="125984"/>
                </a:lnTo>
                <a:lnTo>
                  <a:pt x="1768983" y="144399"/>
                </a:lnTo>
                <a:lnTo>
                  <a:pt x="1806828" y="163830"/>
                </a:lnTo>
                <a:lnTo>
                  <a:pt x="1841753" y="184150"/>
                </a:lnTo>
                <a:lnTo>
                  <a:pt x="1873503" y="205232"/>
                </a:lnTo>
                <a:lnTo>
                  <a:pt x="1927225" y="250062"/>
                </a:lnTo>
                <a:lnTo>
                  <a:pt x="1966849" y="297688"/>
                </a:lnTo>
                <a:lnTo>
                  <a:pt x="1991360" y="347853"/>
                </a:lnTo>
                <a:lnTo>
                  <a:pt x="1999741" y="400050"/>
                </a:lnTo>
                <a:lnTo>
                  <a:pt x="1997710" y="426339"/>
                </a:lnTo>
                <a:lnTo>
                  <a:pt x="1981073" y="477520"/>
                </a:lnTo>
                <a:lnTo>
                  <a:pt x="1948814" y="526415"/>
                </a:lnTo>
                <a:lnTo>
                  <a:pt x="1902078" y="572643"/>
                </a:lnTo>
                <a:lnTo>
                  <a:pt x="1841753" y="615823"/>
                </a:lnTo>
                <a:lnTo>
                  <a:pt x="1806828" y="636143"/>
                </a:lnTo>
                <a:lnTo>
                  <a:pt x="1768983" y="655574"/>
                </a:lnTo>
                <a:lnTo>
                  <a:pt x="1728342" y="673989"/>
                </a:lnTo>
                <a:lnTo>
                  <a:pt x="1684909" y="691388"/>
                </a:lnTo>
                <a:lnTo>
                  <a:pt x="1638935" y="707644"/>
                </a:lnTo>
                <a:lnTo>
                  <a:pt x="1590421" y="722757"/>
                </a:lnTo>
                <a:lnTo>
                  <a:pt x="1539621" y="736727"/>
                </a:lnTo>
                <a:lnTo>
                  <a:pt x="1486662" y="749427"/>
                </a:lnTo>
                <a:lnTo>
                  <a:pt x="1431670" y="760857"/>
                </a:lnTo>
                <a:lnTo>
                  <a:pt x="1374775" y="770890"/>
                </a:lnTo>
                <a:lnTo>
                  <a:pt x="1315974" y="779526"/>
                </a:lnTo>
                <a:lnTo>
                  <a:pt x="1255521" y="786765"/>
                </a:lnTo>
                <a:lnTo>
                  <a:pt x="1193673" y="792480"/>
                </a:lnTo>
                <a:lnTo>
                  <a:pt x="1130300" y="796544"/>
                </a:lnTo>
                <a:lnTo>
                  <a:pt x="1065657" y="799084"/>
                </a:lnTo>
                <a:lnTo>
                  <a:pt x="999870" y="799973"/>
                </a:lnTo>
                <a:lnTo>
                  <a:pt x="934212" y="799084"/>
                </a:lnTo>
                <a:lnTo>
                  <a:pt x="869569" y="796544"/>
                </a:lnTo>
                <a:lnTo>
                  <a:pt x="806195" y="792480"/>
                </a:lnTo>
                <a:lnTo>
                  <a:pt x="744346" y="786765"/>
                </a:lnTo>
                <a:lnTo>
                  <a:pt x="683894" y="779526"/>
                </a:lnTo>
                <a:lnTo>
                  <a:pt x="625094" y="770890"/>
                </a:lnTo>
                <a:lnTo>
                  <a:pt x="568198" y="760857"/>
                </a:lnTo>
                <a:lnTo>
                  <a:pt x="513206" y="749427"/>
                </a:lnTo>
                <a:lnTo>
                  <a:pt x="460248" y="736727"/>
                </a:lnTo>
                <a:lnTo>
                  <a:pt x="409448" y="722757"/>
                </a:lnTo>
                <a:lnTo>
                  <a:pt x="360933" y="707644"/>
                </a:lnTo>
                <a:lnTo>
                  <a:pt x="314959" y="691388"/>
                </a:lnTo>
                <a:lnTo>
                  <a:pt x="271525" y="673989"/>
                </a:lnTo>
                <a:lnTo>
                  <a:pt x="230886" y="655574"/>
                </a:lnTo>
                <a:lnTo>
                  <a:pt x="193039" y="636143"/>
                </a:lnTo>
                <a:lnTo>
                  <a:pt x="158114" y="615823"/>
                </a:lnTo>
                <a:lnTo>
                  <a:pt x="126364" y="594741"/>
                </a:lnTo>
                <a:lnTo>
                  <a:pt x="72643" y="549910"/>
                </a:lnTo>
                <a:lnTo>
                  <a:pt x="33019" y="502285"/>
                </a:lnTo>
                <a:lnTo>
                  <a:pt x="8508" y="452120"/>
                </a:lnTo>
                <a:lnTo>
                  <a:pt x="0" y="400050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277110" y="1791017"/>
            <a:ext cx="10598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10" dirty="0">
                <a:latin typeface="Arial"/>
                <a:cs typeface="Arial"/>
              </a:rPr>
              <a:t>Burglary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729351" y="1604517"/>
            <a:ext cx="2324100" cy="800100"/>
          </a:xfrm>
          <a:custGeom>
            <a:avLst/>
            <a:gdLst/>
            <a:ahLst/>
            <a:cxnLst/>
            <a:rect l="l" t="t" r="r" b="b"/>
            <a:pathLst>
              <a:path w="2324100" h="800100">
                <a:moveTo>
                  <a:pt x="0" y="400050"/>
                </a:moveTo>
                <a:lnTo>
                  <a:pt x="7747" y="353314"/>
                </a:lnTo>
                <a:lnTo>
                  <a:pt x="30607" y="308229"/>
                </a:lnTo>
                <a:lnTo>
                  <a:pt x="67690" y="265049"/>
                </a:lnTo>
                <a:lnTo>
                  <a:pt x="117983" y="224155"/>
                </a:lnTo>
                <a:lnTo>
                  <a:pt x="180848" y="185547"/>
                </a:lnTo>
                <a:lnTo>
                  <a:pt x="216662" y="167386"/>
                </a:lnTo>
                <a:lnTo>
                  <a:pt x="255270" y="149860"/>
                </a:lnTo>
                <a:lnTo>
                  <a:pt x="296418" y="133096"/>
                </a:lnTo>
                <a:lnTo>
                  <a:pt x="340233" y="117221"/>
                </a:lnTo>
                <a:lnTo>
                  <a:pt x="386588" y="102108"/>
                </a:lnTo>
                <a:lnTo>
                  <a:pt x="435101" y="87884"/>
                </a:lnTo>
                <a:lnTo>
                  <a:pt x="486028" y="74676"/>
                </a:lnTo>
                <a:lnTo>
                  <a:pt x="538988" y="62357"/>
                </a:lnTo>
                <a:lnTo>
                  <a:pt x="593978" y="50927"/>
                </a:lnTo>
                <a:lnTo>
                  <a:pt x="650875" y="40640"/>
                </a:lnTo>
                <a:lnTo>
                  <a:pt x="709676" y="31496"/>
                </a:lnTo>
                <a:lnTo>
                  <a:pt x="770001" y="23368"/>
                </a:lnTo>
                <a:lnTo>
                  <a:pt x="831976" y="16383"/>
                </a:lnTo>
                <a:lnTo>
                  <a:pt x="895476" y="10541"/>
                </a:lnTo>
                <a:lnTo>
                  <a:pt x="960374" y="6096"/>
                </a:lnTo>
                <a:lnTo>
                  <a:pt x="1026414" y="2667"/>
                </a:lnTo>
                <a:lnTo>
                  <a:pt x="1093597" y="762"/>
                </a:lnTo>
                <a:lnTo>
                  <a:pt x="1161923" y="0"/>
                </a:lnTo>
                <a:lnTo>
                  <a:pt x="1230249" y="762"/>
                </a:lnTo>
                <a:lnTo>
                  <a:pt x="1297431" y="2667"/>
                </a:lnTo>
                <a:lnTo>
                  <a:pt x="1363472" y="6096"/>
                </a:lnTo>
                <a:lnTo>
                  <a:pt x="1428369" y="10541"/>
                </a:lnTo>
                <a:lnTo>
                  <a:pt x="1491869" y="16383"/>
                </a:lnTo>
                <a:lnTo>
                  <a:pt x="1553845" y="23368"/>
                </a:lnTo>
                <a:lnTo>
                  <a:pt x="1614170" y="31496"/>
                </a:lnTo>
                <a:lnTo>
                  <a:pt x="1672971" y="40640"/>
                </a:lnTo>
                <a:lnTo>
                  <a:pt x="1729867" y="50927"/>
                </a:lnTo>
                <a:lnTo>
                  <a:pt x="1784857" y="62357"/>
                </a:lnTo>
                <a:lnTo>
                  <a:pt x="1837817" y="74676"/>
                </a:lnTo>
                <a:lnTo>
                  <a:pt x="1888744" y="87884"/>
                </a:lnTo>
                <a:lnTo>
                  <a:pt x="1937257" y="102108"/>
                </a:lnTo>
                <a:lnTo>
                  <a:pt x="1983613" y="117221"/>
                </a:lnTo>
                <a:lnTo>
                  <a:pt x="2027427" y="133096"/>
                </a:lnTo>
                <a:lnTo>
                  <a:pt x="2068576" y="149860"/>
                </a:lnTo>
                <a:lnTo>
                  <a:pt x="2107183" y="167386"/>
                </a:lnTo>
                <a:lnTo>
                  <a:pt x="2142998" y="185547"/>
                </a:lnTo>
                <a:lnTo>
                  <a:pt x="2205863" y="224155"/>
                </a:lnTo>
                <a:lnTo>
                  <a:pt x="2256154" y="265049"/>
                </a:lnTo>
                <a:lnTo>
                  <a:pt x="2293239" y="308229"/>
                </a:lnTo>
                <a:lnTo>
                  <a:pt x="2316099" y="353314"/>
                </a:lnTo>
                <a:lnTo>
                  <a:pt x="2323846" y="400050"/>
                </a:lnTo>
                <a:lnTo>
                  <a:pt x="2321941" y="423545"/>
                </a:lnTo>
                <a:lnTo>
                  <a:pt x="2306447" y="469392"/>
                </a:lnTo>
                <a:lnTo>
                  <a:pt x="2276475" y="513588"/>
                </a:lnTo>
                <a:lnTo>
                  <a:pt x="2232532" y="555625"/>
                </a:lnTo>
                <a:lnTo>
                  <a:pt x="2175891" y="595503"/>
                </a:lnTo>
                <a:lnTo>
                  <a:pt x="2107183" y="632587"/>
                </a:lnTo>
                <a:lnTo>
                  <a:pt x="2068576" y="650113"/>
                </a:lnTo>
                <a:lnTo>
                  <a:pt x="2027427" y="666877"/>
                </a:lnTo>
                <a:lnTo>
                  <a:pt x="1983613" y="682752"/>
                </a:lnTo>
                <a:lnTo>
                  <a:pt x="1937257" y="697865"/>
                </a:lnTo>
                <a:lnTo>
                  <a:pt x="1888744" y="712089"/>
                </a:lnTo>
                <a:lnTo>
                  <a:pt x="1837817" y="725297"/>
                </a:lnTo>
                <a:lnTo>
                  <a:pt x="1784857" y="737616"/>
                </a:lnTo>
                <a:lnTo>
                  <a:pt x="1729867" y="749046"/>
                </a:lnTo>
                <a:lnTo>
                  <a:pt x="1672971" y="759333"/>
                </a:lnTo>
                <a:lnTo>
                  <a:pt x="1614170" y="768477"/>
                </a:lnTo>
                <a:lnTo>
                  <a:pt x="1553845" y="776605"/>
                </a:lnTo>
                <a:lnTo>
                  <a:pt x="1491869" y="783590"/>
                </a:lnTo>
                <a:lnTo>
                  <a:pt x="1428369" y="789432"/>
                </a:lnTo>
                <a:lnTo>
                  <a:pt x="1363472" y="793877"/>
                </a:lnTo>
                <a:lnTo>
                  <a:pt x="1297431" y="797306"/>
                </a:lnTo>
                <a:lnTo>
                  <a:pt x="1230249" y="799211"/>
                </a:lnTo>
                <a:lnTo>
                  <a:pt x="1161923" y="799973"/>
                </a:lnTo>
                <a:lnTo>
                  <a:pt x="1093597" y="799211"/>
                </a:lnTo>
                <a:lnTo>
                  <a:pt x="1026414" y="797306"/>
                </a:lnTo>
                <a:lnTo>
                  <a:pt x="960374" y="793877"/>
                </a:lnTo>
                <a:lnTo>
                  <a:pt x="895476" y="789432"/>
                </a:lnTo>
                <a:lnTo>
                  <a:pt x="831976" y="783590"/>
                </a:lnTo>
                <a:lnTo>
                  <a:pt x="770001" y="776605"/>
                </a:lnTo>
                <a:lnTo>
                  <a:pt x="709676" y="768477"/>
                </a:lnTo>
                <a:lnTo>
                  <a:pt x="650875" y="759333"/>
                </a:lnTo>
                <a:lnTo>
                  <a:pt x="593978" y="749046"/>
                </a:lnTo>
                <a:lnTo>
                  <a:pt x="538988" y="737616"/>
                </a:lnTo>
                <a:lnTo>
                  <a:pt x="486028" y="725297"/>
                </a:lnTo>
                <a:lnTo>
                  <a:pt x="435101" y="712089"/>
                </a:lnTo>
                <a:lnTo>
                  <a:pt x="386588" y="697865"/>
                </a:lnTo>
                <a:lnTo>
                  <a:pt x="340233" y="682752"/>
                </a:lnTo>
                <a:lnTo>
                  <a:pt x="296418" y="666877"/>
                </a:lnTo>
                <a:lnTo>
                  <a:pt x="255270" y="650113"/>
                </a:lnTo>
                <a:lnTo>
                  <a:pt x="216662" y="632587"/>
                </a:lnTo>
                <a:lnTo>
                  <a:pt x="180848" y="614426"/>
                </a:lnTo>
                <a:lnTo>
                  <a:pt x="117983" y="575818"/>
                </a:lnTo>
                <a:lnTo>
                  <a:pt x="67690" y="534924"/>
                </a:lnTo>
                <a:lnTo>
                  <a:pt x="30607" y="491744"/>
                </a:lnTo>
                <a:lnTo>
                  <a:pt x="7747" y="446659"/>
                </a:lnTo>
                <a:lnTo>
                  <a:pt x="0" y="400050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196076" y="1791017"/>
            <a:ext cx="14357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0" dirty="0">
                <a:latin typeface="Arial"/>
                <a:cs typeface="Arial"/>
              </a:rPr>
              <a:t>Earthquake</a:t>
            </a:r>
            <a:endParaRPr sz="24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890648" y="5527928"/>
            <a:ext cx="2000250" cy="800100"/>
          </a:xfrm>
          <a:custGeom>
            <a:avLst/>
            <a:gdLst/>
            <a:ahLst/>
            <a:cxnLst/>
            <a:rect l="l" t="t" r="r" b="b"/>
            <a:pathLst>
              <a:path w="2000250" h="800100">
                <a:moveTo>
                  <a:pt x="0" y="399923"/>
                </a:moveTo>
                <a:lnTo>
                  <a:pt x="8508" y="347726"/>
                </a:lnTo>
                <a:lnTo>
                  <a:pt x="33019" y="297688"/>
                </a:lnTo>
                <a:lnTo>
                  <a:pt x="72643" y="249936"/>
                </a:lnTo>
                <a:lnTo>
                  <a:pt x="126364" y="205232"/>
                </a:lnTo>
                <a:lnTo>
                  <a:pt x="158114" y="184023"/>
                </a:lnTo>
                <a:lnTo>
                  <a:pt x="193039" y="163703"/>
                </a:lnTo>
                <a:lnTo>
                  <a:pt x="230886" y="144272"/>
                </a:lnTo>
                <a:lnTo>
                  <a:pt x="271652" y="125857"/>
                </a:lnTo>
                <a:lnTo>
                  <a:pt x="314959" y="108585"/>
                </a:lnTo>
                <a:lnTo>
                  <a:pt x="361061" y="92202"/>
                </a:lnTo>
                <a:lnTo>
                  <a:pt x="409448" y="77089"/>
                </a:lnTo>
                <a:lnTo>
                  <a:pt x="460248" y="63119"/>
                </a:lnTo>
                <a:lnTo>
                  <a:pt x="513206" y="50419"/>
                </a:lnTo>
                <a:lnTo>
                  <a:pt x="568325" y="38989"/>
                </a:lnTo>
                <a:lnTo>
                  <a:pt x="625220" y="28956"/>
                </a:lnTo>
                <a:lnTo>
                  <a:pt x="684021" y="20320"/>
                </a:lnTo>
                <a:lnTo>
                  <a:pt x="744474" y="13081"/>
                </a:lnTo>
                <a:lnTo>
                  <a:pt x="806450" y="7493"/>
                </a:lnTo>
                <a:lnTo>
                  <a:pt x="869695" y="3302"/>
                </a:lnTo>
                <a:lnTo>
                  <a:pt x="934338" y="762"/>
                </a:lnTo>
                <a:lnTo>
                  <a:pt x="1000125" y="0"/>
                </a:lnTo>
                <a:lnTo>
                  <a:pt x="1065911" y="762"/>
                </a:lnTo>
                <a:lnTo>
                  <a:pt x="1130553" y="3302"/>
                </a:lnTo>
                <a:lnTo>
                  <a:pt x="1193800" y="7493"/>
                </a:lnTo>
                <a:lnTo>
                  <a:pt x="1255776" y="13081"/>
                </a:lnTo>
                <a:lnTo>
                  <a:pt x="1316227" y="20320"/>
                </a:lnTo>
                <a:lnTo>
                  <a:pt x="1375028" y="28956"/>
                </a:lnTo>
                <a:lnTo>
                  <a:pt x="1431925" y="38989"/>
                </a:lnTo>
                <a:lnTo>
                  <a:pt x="1487042" y="50419"/>
                </a:lnTo>
                <a:lnTo>
                  <a:pt x="1540002" y="63119"/>
                </a:lnTo>
                <a:lnTo>
                  <a:pt x="1590802" y="77089"/>
                </a:lnTo>
                <a:lnTo>
                  <a:pt x="1639189" y="92202"/>
                </a:lnTo>
                <a:lnTo>
                  <a:pt x="1685289" y="108585"/>
                </a:lnTo>
                <a:lnTo>
                  <a:pt x="1728597" y="125857"/>
                </a:lnTo>
                <a:lnTo>
                  <a:pt x="1769364" y="144272"/>
                </a:lnTo>
                <a:lnTo>
                  <a:pt x="1807210" y="163703"/>
                </a:lnTo>
                <a:lnTo>
                  <a:pt x="1842135" y="184023"/>
                </a:lnTo>
                <a:lnTo>
                  <a:pt x="1873885" y="205232"/>
                </a:lnTo>
                <a:lnTo>
                  <a:pt x="1927605" y="249936"/>
                </a:lnTo>
                <a:lnTo>
                  <a:pt x="1967229" y="297688"/>
                </a:lnTo>
                <a:lnTo>
                  <a:pt x="1991740" y="347726"/>
                </a:lnTo>
                <a:lnTo>
                  <a:pt x="2000250" y="399923"/>
                </a:lnTo>
                <a:lnTo>
                  <a:pt x="1998090" y="426186"/>
                </a:lnTo>
                <a:lnTo>
                  <a:pt x="1981453" y="477367"/>
                </a:lnTo>
                <a:lnTo>
                  <a:pt x="1949196" y="526300"/>
                </a:lnTo>
                <a:lnTo>
                  <a:pt x="1902460" y="572579"/>
                </a:lnTo>
                <a:lnTo>
                  <a:pt x="1842135" y="615784"/>
                </a:lnTo>
                <a:lnTo>
                  <a:pt x="1807210" y="636092"/>
                </a:lnTo>
                <a:lnTo>
                  <a:pt x="1769364" y="655472"/>
                </a:lnTo>
                <a:lnTo>
                  <a:pt x="1728597" y="673874"/>
                </a:lnTo>
                <a:lnTo>
                  <a:pt x="1685289" y="691248"/>
                </a:lnTo>
                <a:lnTo>
                  <a:pt x="1639189" y="707529"/>
                </a:lnTo>
                <a:lnTo>
                  <a:pt x="1590802" y="722668"/>
                </a:lnTo>
                <a:lnTo>
                  <a:pt x="1540002" y="736625"/>
                </a:lnTo>
                <a:lnTo>
                  <a:pt x="1487042" y="749325"/>
                </a:lnTo>
                <a:lnTo>
                  <a:pt x="1431925" y="760730"/>
                </a:lnTo>
                <a:lnTo>
                  <a:pt x="1375028" y="770788"/>
                </a:lnTo>
                <a:lnTo>
                  <a:pt x="1316227" y="779449"/>
                </a:lnTo>
                <a:lnTo>
                  <a:pt x="1255776" y="786650"/>
                </a:lnTo>
                <a:lnTo>
                  <a:pt x="1193800" y="792340"/>
                </a:lnTo>
                <a:lnTo>
                  <a:pt x="1130553" y="796467"/>
                </a:lnTo>
                <a:lnTo>
                  <a:pt x="1065911" y="798982"/>
                </a:lnTo>
                <a:lnTo>
                  <a:pt x="1000125" y="799833"/>
                </a:lnTo>
                <a:lnTo>
                  <a:pt x="934338" y="798982"/>
                </a:lnTo>
                <a:lnTo>
                  <a:pt x="869695" y="796467"/>
                </a:lnTo>
                <a:lnTo>
                  <a:pt x="806450" y="792340"/>
                </a:lnTo>
                <a:lnTo>
                  <a:pt x="744474" y="786650"/>
                </a:lnTo>
                <a:lnTo>
                  <a:pt x="684021" y="779449"/>
                </a:lnTo>
                <a:lnTo>
                  <a:pt x="625220" y="770788"/>
                </a:lnTo>
                <a:lnTo>
                  <a:pt x="568325" y="760730"/>
                </a:lnTo>
                <a:lnTo>
                  <a:pt x="513206" y="749325"/>
                </a:lnTo>
                <a:lnTo>
                  <a:pt x="460248" y="736625"/>
                </a:lnTo>
                <a:lnTo>
                  <a:pt x="409448" y="722668"/>
                </a:lnTo>
                <a:lnTo>
                  <a:pt x="361061" y="707529"/>
                </a:lnTo>
                <a:lnTo>
                  <a:pt x="314959" y="691248"/>
                </a:lnTo>
                <a:lnTo>
                  <a:pt x="271652" y="673874"/>
                </a:lnTo>
                <a:lnTo>
                  <a:pt x="230886" y="655472"/>
                </a:lnTo>
                <a:lnTo>
                  <a:pt x="193039" y="636092"/>
                </a:lnTo>
                <a:lnTo>
                  <a:pt x="158114" y="615784"/>
                </a:lnTo>
                <a:lnTo>
                  <a:pt x="126364" y="594588"/>
                </a:lnTo>
                <a:lnTo>
                  <a:pt x="72643" y="549808"/>
                </a:lnTo>
                <a:lnTo>
                  <a:pt x="33019" y="502145"/>
                </a:lnTo>
                <a:lnTo>
                  <a:pt x="8508" y="452031"/>
                </a:lnTo>
                <a:lnTo>
                  <a:pt x="0" y="399923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274570" y="5715952"/>
            <a:ext cx="125539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0" dirty="0">
                <a:latin typeface="Arial"/>
                <a:cs typeface="Arial"/>
              </a:rPr>
              <a:t>JohnCalls</a:t>
            </a:r>
            <a:endParaRPr sz="24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891276" y="5604002"/>
            <a:ext cx="2238375" cy="800100"/>
          </a:xfrm>
          <a:custGeom>
            <a:avLst/>
            <a:gdLst/>
            <a:ahLst/>
            <a:cxnLst/>
            <a:rect l="l" t="t" r="r" b="b"/>
            <a:pathLst>
              <a:path w="2238375" h="800100">
                <a:moveTo>
                  <a:pt x="0" y="399999"/>
                </a:moveTo>
                <a:lnTo>
                  <a:pt x="8000" y="351650"/>
                </a:lnTo>
                <a:lnTo>
                  <a:pt x="31623" y="305054"/>
                </a:lnTo>
                <a:lnTo>
                  <a:pt x="69976" y="260477"/>
                </a:lnTo>
                <a:lnTo>
                  <a:pt x="121920" y="218186"/>
                </a:lnTo>
                <a:lnTo>
                  <a:pt x="186689" y="178689"/>
                </a:lnTo>
                <a:lnTo>
                  <a:pt x="223520" y="160147"/>
                </a:lnTo>
                <a:lnTo>
                  <a:pt x="263144" y="142367"/>
                </a:lnTo>
                <a:lnTo>
                  <a:pt x="305562" y="125349"/>
                </a:lnTo>
                <a:lnTo>
                  <a:pt x="350520" y="109220"/>
                </a:lnTo>
                <a:lnTo>
                  <a:pt x="398018" y="94107"/>
                </a:lnTo>
                <a:lnTo>
                  <a:pt x="447928" y="79883"/>
                </a:lnTo>
                <a:lnTo>
                  <a:pt x="499999" y="66802"/>
                </a:lnTo>
                <a:lnTo>
                  <a:pt x="554227" y="54610"/>
                </a:lnTo>
                <a:lnTo>
                  <a:pt x="610488" y="43688"/>
                </a:lnTo>
                <a:lnTo>
                  <a:pt x="668654" y="33782"/>
                </a:lnTo>
                <a:lnTo>
                  <a:pt x="728599" y="25019"/>
                </a:lnTo>
                <a:lnTo>
                  <a:pt x="790194" y="17653"/>
                </a:lnTo>
                <a:lnTo>
                  <a:pt x="853313" y="11430"/>
                </a:lnTo>
                <a:lnTo>
                  <a:pt x="917955" y="6477"/>
                </a:lnTo>
                <a:lnTo>
                  <a:pt x="983869" y="2921"/>
                </a:lnTo>
                <a:lnTo>
                  <a:pt x="1050925" y="762"/>
                </a:lnTo>
                <a:lnTo>
                  <a:pt x="1119124" y="0"/>
                </a:lnTo>
                <a:lnTo>
                  <a:pt x="1187323" y="762"/>
                </a:lnTo>
                <a:lnTo>
                  <a:pt x="1254378" y="2921"/>
                </a:lnTo>
                <a:lnTo>
                  <a:pt x="1320292" y="6477"/>
                </a:lnTo>
                <a:lnTo>
                  <a:pt x="1384934" y="11430"/>
                </a:lnTo>
                <a:lnTo>
                  <a:pt x="1448053" y="17653"/>
                </a:lnTo>
                <a:lnTo>
                  <a:pt x="1509649" y="25019"/>
                </a:lnTo>
                <a:lnTo>
                  <a:pt x="1569593" y="33782"/>
                </a:lnTo>
                <a:lnTo>
                  <a:pt x="1627758" y="43688"/>
                </a:lnTo>
                <a:lnTo>
                  <a:pt x="1684020" y="54610"/>
                </a:lnTo>
                <a:lnTo>
                  <a:pt x="1738249" y="66802"/>
                </a:lnTo>
                <a:lnTo>
                  <a:pt x="1790319" y="79883"/>
                </a:lnTo>
                <a:lnTo>
                  <a:pt x="1840229" y="94107"/>
                </a:lnTo>
                <a:lnTo>
                  <a:pt x="1887727" y="109220"/>
                </a:lnTo>
                <a:lnTo>
                  <a:pt x="1932685" y="125349"/>
                </a:lnTo>
                <a:lnTo>
                  <a:pt x="1975103" y="142367"/>
                </a:lnTo>
                <a:lnTo>
                  <a:pt x="2014727" y="160147"/>
                </a:lnTo>
                <a:lnTo>
                  <a:pt x="2051557" y="178689"/>
                </a:lnTo>
                <a:lnTo>
                  <a:pt x="2085467" y="198120"/>
                </a:lnTo>
                <a:lnTo>
                  <a:pt x="2144014" y="239014"/>
                </a:lnTo>
                <a:lnTo>
                  <a:pt x="2189226" y="282448"/>
                </a:lnTo>
                <a:lnTo>
                  <a:pt x="2220341" y="328104"/>
                </a:lnTo>
                <a:lnTo>
                  <a:pt x="2236216" y="375627"/>
                </a:lnTo>
                <a:lnTo>
                  <a:pt x="2238375" y="399999"/>
                </a:lnTo>
                <a:lnTo>
                  <a:pt x="2236216" y="424357"/>
                </a:lnTo>
                <a:lnTo>
                  <a:pt x="2220341" y="471893"/>
                </a:lnTo>
                <a:lnTo>
                  <a:pt x="2189226" y="517537"/>
                </a:lnTo>
                <a:lnTo>
                  <a:pt x="2144014" y="560971"/>
                </a:lnTo>
                <a:lnTo>
                  <a:pt x="2085467" y="601865"/>
                </a:lnTo>
                <a:lnTo>
                  <a:pt x="2051557" y="621245"/>
                </a:lnTo>
                <a:lnTo>
                  <a:pt x="2014727" y="639864"/>
                </a:lnTo>
                <a:lnTo>
                  <a:pt x="1975103" y="657682"/>
                </a:lnTo>
                <a:lnTo>
                  <a:pt x="1932685" y="674649"/>
                </a:lnTo>
                <a:lnTo>
                  <a:pt x="1887727" y="690727"/>
                </a:lnTo>
                <a:lnTo>
                  <a:pt x="1840229" y="705878"/>
                </a:lnTo>
                <a:lnTo>
                  <a:pt x="1790319" y="720064"/>
                </a:lnTo>
                <a:lnTo>
                  <a:pt x="1738249" y="733234"/>
                </a:lnTo>
                <a:lnTo>
                  <a:pt x="1684020" y="745337"/>
                </a:lnTo>
                <a:lnTo>
                  <a:pt x="1627758" y="756361"/>
                </a:lnTo>
                <a:lnTo>
                  <a:pt x="1569593" y="766229"/>
                </a:lnTo>
                <a:lnTo>
                  <a:pt x="1509649" y="774928"/>
                </a:lnTo>
                <a:lnTo>
                  <a:pt x="1448053" y="782396"/>
                </a:lnTo>
                <a:lnTo>
                  <a:pt x="1384934" y="788606"/>
                </a:lnTo>
                <a:lnTo>
                  <a:pt x="1320292" y="793508"/>
                </a:lnTo>
                <a:lnTo>
                  <a:pt x="1254378" y="797052"/>
                </a:lnTo>
                <a:lnTo>
                  <a:pt x="1187323" y="799211"/>
                </a:lnTo>
                <a:lnTo>
                  <a:pt x="1119124" y="799947"/>
                </a:lnTo>
                <a:lnTo>
                  <a:pt x="1050925" y="799211"/>
                </a:lnTo>
                <a:lnTo>
                  <a:pt x="983869" y="797052"/>
                </a:lnTo>
                <a:lnTo>
                  <a:pt x="917955" y="793508"/>
                </a:lnTo>
                <a:lnTo>
                  <a:pt x="853313" y="788606"/>
                </a:lnTo>
                <a:lnTo>
                  <a:pt x="790194" y="782396"/>
                </a:lnTo>
                <a:lnTo>
                  <a:pt x="728599" y="774928"/>
                </a:lnTo>
                <a:lnTo>
                  <a:pt x="668654" y="766229"/>
                </a:lnTo>
                <a:lnTo>
                  <a:pt x="610488" y="756361"/>
                </a:lnTo>
                <a:lnTo>
                  <a:pt x="554227" y="745337"/>
                </a:lnTo>
                <a:lnTo>
                  <a:pt x="499999" y="733234"/>
                </a:lnTo>
                <a:lnTo>
                  <a:pt x="447928" y="720064"/>
                </a:lnTo>
                <a:lnTo>
                  <a:pt x="398018" y="705878"/>
                </a:lnTo>
                <a:lnTo>
                  <a:pt x="350520" y="690727"/>
                </a:lnTo>
                <a:lnTo>
                  <a:pt x="305562" y="674649"/>
                </a:lnTo>
                <a:lnTo>
                  <a:pt x="263144" y="657682"/>
                </a:lnTo>
                <a:lnTo>
                  <a:pt x="223520" y="639864"/>
                </a:lnTo>
                <a:lnTo>
                  <a:pt x="186689" y="621245"/>
                </a:lnTo>
                <a:lnTo>
                  <a:pt x="152781" y="601865"/>
                </a:lnTo>
                <a:lnTo>
                  <a:pt x="94234" y="560971"/>
                </a:lnTo>
                <a:lnTo>
                  <a:pt x="49022" y="517537"/>
                </a:lnTo>
                <a:lnTo>
                  <a:pt x="17907" y="471893"/>
                </a:lnTo>
                <a:lnTo>
                  <a:pt x="2032" y="424357"/>
                </a:lnTo>
                <a:lnTo>
                  <a:pt x="0" y="399999"/>
                </a:lnTo>
                <a:close/>
              </a:path>
            </a:pathLst>
          </a:custGeom>
          <a:ln w="289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405879" y="5795962"/>
            <a:ext cx="12534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90" dirty="0">
                <a:latin typeface="Arial"/>
                <a:cs typeface="Arial"/>
              </a:rPr>
              <a:t>MaryCalls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800092" y="2285234"/>
            <a:ext cx="3429000" cy="3409315"/>
            <a:chOff x="2800092" y="2285234"/>
            <a:chExt cx="3429000" cy="3409315"/>
          </a:xfrm>
        </p:grpSpPr>
        <p:sp>
          <p:nvSpPr>
            <p:cNvPr id="27" name="object 27"/>
            <p:cNvSpPr/>
            <p:nvPr/>
          </p:nvSpPr>
          <p:spPr>
            <a:xfrm>
              <a:off x="2814574" y="2423540"/>
              <a:ext cx="1191260" cy="1181100"/>
            </a:xfrm>
            <a:custGeom>
              <a:avLst/>
              <a:gdLst/>
              <a:ahLst/>
              <a:cxnLst/>
              <a:rect l="l" t="t" r="r" b="b"/>
              <a:pathLst>
                <a:path w="1191260" h="1181100">
                  <a:moveTo>
                    <a:pt x="0" y="0"/>
                  </a:moveTo>
                  <a:lnTo>
                    <a:pt x="1190752" y="1180592"/>
                  </a:lnTo>
                </a:path>
              </a:pathLst>
            </a:custGeom>
            <a:ln w="289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909824" y="2299715"/>
              <a:ext cx="3305175" cy="3380104"/>
            </a:xfrm>
            <a:custGeom>
              <a:avLst/>
              <a:gdLst/>
              <a:ahLst/>
              <a:cxnLst/>
              <a:rect l="l" t="t" r="r" b="b"/>
              <a:pathLst>
                <a:path w="3305175" h="3380104">
                  <a:moveTo>
                    <a:pt x="1069848" y="1209421"/>
                  </a:moveTo>
                  <a:lnTo>
                    <a:pt x="1094993" y="1304036"/>
                  </a:lnTo>
                  <a:lnTo>
                    <a:pt x="1000125" y="1279271"/>
                  </a:lnTo>
                </a:path>
                <a:path w="3305175" h="3380104">
                  <a:moveTo>
                    <a:pt x="3161791" y="0"/>
                  </a:moveTo>
                  <a:lnTo>
                    <a:pt x="2543302" y="1304289"/>
                  </a:lnTo>
                </a:path>
                <a:path w="3305175" h="3380104">
                  <a:moveTo>
                    <a:pt x="2533777" y="1199896"/>
                  </a:moveTo>
                  <a:lnTo>
                    <a:pt x="2542286" y="1304544"/>
                  </a:lnTo>
                  <a:lnTo>
                    <a:pt x="2628900" y="1245489"/>
                  </a:lnTo>
                </a:path>
                <a:path w="3305175" h="3380104">
                  <a:moveTo>
                    <a:pt x="1113916" y="1923542"/>
                  </a:moveTo>
                  <a:lnTo>
                    <a:pt x="0" y="3189859"/>
                  </a:lnTo>
                </a:path>
                <a:path w="3305175" h="3380104">
                  <a:moveTo>
                    <a:pt x="19303" y="3094863"/>
                  </a:moveTo>
                  <a:lnTo>
                    <a:pt x="0" y="3189732"/>
                  </a:lnTo>
                  <a:lnTo>
                    <a:pt x="94868" y="3159252"/>
                  </a:lnTo>
                </a:path>
                <a:path w="3305175" h="3380104">
                  <a:moveTo>
                    <a:pt x="2524125" y="1923542"/>
                  </a:moveTo>
                  <a:lnTo>
                    <a:pt x="3295141" y="3380105"/>
                  </a:lnTo>
                </a:path>
                <a:path w="3305175" h="3380104">
                  <a:moveTo>
                    <a:pt x="3304666" y="3285236"/>
                  </a:moveTo>
                  <a:lnTo>
                    <a:pt x="3300095" y="3380105"/>
                  </a:lnTo>
                  <a:lnTo>
                    <a:pt x="3210052" y="3329813"/>
                  </a:lnTo>
                </a:path>
              </a:pathLst>
            </a:custGeom>
            <a:ln w="289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8331" rIns="0" bIns="0" rtlCol="0">
            <a:spAutoFit/>
          </a:bodyPr>
          <a:lstStyle/>
          <a:p>
            <a:pPr marL="139700">
              <a:lnSpc>
                <a:spcPct val="100000"/>
              </a:lnSpc>
              <a:spcBef>
                <a:spcPts val="105"/>
              </a:spcBef>
            </a:pPr>
            <a:r>
              <a:rPr sz="3750" spc="-345" dirty="0"/>
              <a:t>T</a:t>
            </a:r>
            <a:r>
              <a:rPr sz="3750" spc="-495" dirty="0"/>
              <a:t>h</a:t>
            </a:r>
            <a:r>
              <a:rPr sz="3750" spc="235" dirty="0"/>
              <a:t>e</a:t>
            </a:r>
            <a:r>
              <a:rPr sz="3750" spc="-220" dirty="0"/>
              <a:t>j</a:t>
            </a:r>
            <a:r>
              <a:rPr sz="3750" spc="-345" dirty="0"/>
              <a:t>o</a:t>
            </a:r>
            <a:r>
              <a:rPr sz="3750" spc="-370" dirty="0"/>
              <a:t>i</a:t>
            </a:r>
            <a:r>
              <a:rPr sz="3750" spc="-495" dirty="0"/>
              <a:t>n</a:t>
            </a:r>
            <a:r>
              <a:rPr sz="3750" dirty="0"/>
              <a:t>t</a:t>
            </a:r>
            <a:r>
              <a:rPr sz="3750" spc="-565" dirty="0"/>
              <a:t> </a:t>
            </a:r>
            <a:r>
              <a:rPr sz="3750" spc="-434" dirty="0"/>
              <a:t>p</a:t>
            </a:r>
            <a:r>
              <a:rPr sz="3750" spc="-355" dirty="0"/>
              <a:t>r</a:t>
            </a:r>
            <a:r>
              <a:rPr sz="3750" spc="-434" dirty="0"/>
              <a:t>ob</a:t>
            </a:r>
            <a:r>
              <a:rPr sz="3750" spc="-455" dirty="0"/>
              <a:t>a</a:t>
            </a:r>
            <a:r>
              <a:rPr sz="3750" spc="-434" dirty="0"/>
              <a:t>b</a:t>
            </a:r>
            <a:r>
              <a:rPr sz="3750" spc="-450" dirty="0"/>
              <a:t>i</a:t>
            </a:r>
            <a:r>
              <a:rPr sz="3750" spc="-235" dirty="0"/>
              <a:t>li</a:t>
            </a:r>
            <a:r>
              <a:rPr sz="3750" spc="-295" dirty="0"/>
              <a:t>t</a:t>
            </a:r>
            <a:r>
              <a:rPr sz="3750" spc="145" dirty="0"/>
              <a:t>y</a:t>
            </a:r>
            <a:r>
              <a:rPr sz="3750" spc="-360" dirty="0"/>
              <a:t>d</a:t>
            </a:r>
            <a:r>
              <a:rPr sz="3750" spc="-385" dirty="0"/>
              <a:t>i</a:t>
            </a:r>
            <a:r>
              <a:rPr sz="3750" spc="-455" dirty="0"/>
              <a:t>s</a:t>
            </a:r>
            <a:r>
              <a:rPr sz="3750" spc="-290" dirty="0"/>
              <a:t>t</a:t>
            </a:r>
            <a:r>
              <a:rPr sz="3750" spc="-360" dirty="0"/>
              <a:t>r</a:t>
            </a:r>
            <a:r>
              <a:rPr sz="3750" spc="-235" dirty="0"/>
              <a:t>i</a:t>
            </a:r>
            <a:r>
              <a:rPr sz="3750" spc="-434" dirty="0"/>
              <a:t>b</a:t>
            </a:r>
            <a:r>
              <a:rPr sz="3750" spc="-509" dirty="0"/>
              <a:t>u</a:t>
            </a:r>
            <a:r>
              <a:rPr sz="3750" spc="-295" dirty="0"/>
              <a:t>t</a:t>
            </a:r>
            <a:r>
              <a:rPr sz="3750" spc="-235" dirty="0"/>
              <a:t>i</a:t>
            </a:r>
            <a:r>
              <a:rPr sz="3750" spc="-434" dirty="0"/>
              <a:t>on</a:t>
            </a:r>
            <a:endParaRPr sz="3750"/>
          </a:p>
        </p:txBody>
      </p:sp>
      <p:sp>
        <p:nvSpPr>
          <p:cNvPr id="3" name="object 3"/>
          <p:cNvSpPr txBox="1"/>
          <p:nvPr/>
        </p:nvSpPr>
        <p:spPr>
          <a:xfrm>
            <a:off x="5161915" y="1814512"/>
            <a:ext cx="135255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i="1" spc="-50" dirty="0">
                <a:latin typeface="Times New Roman"/>
                <a:cs typeface="Times New Roman"/>
              </a:rPr>
              <a:t>n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082" y="1095527"/>
            <a:ext cx="9188450" cy="1771014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380365" indent="-342265">
              <a:lnSpc>
                <a:spcPct val="100000"/>
              </a:lnSpc>
              <a:spcBef>
                <a:spcPts val="1185"/>
              </a:spcBef>
              <a:buFont typeface="Arial MT"/>
              <a:buChar char="•"/>
              <a:tabLst>
                <a:tab pos="380365" algn="l"/>
              </a:tabLst>
            </a:pPr>
            <a:r>
              <a:rPr sz="2400" b="1" spc="-160" dirty="0">
                <a:latin typeface="Arial"/>
                <a:cs typeface="Arial"/>
              </a:rPr>
              <a:t>Ageneric</a:t>
            </a:r>
            <a:r>
              <a:rPr sz="2400" b="1" spc="-310" dirty="0">
                <a:latin typeface="Arial"/>
                <a:cs typeface="Arial"/>
              </a:rPr>
              <a:t> </a:t>
            </a:r>
            <a:r>
              <a:rPr sz="2400" b="1" spc="-190" dirty="0">
                <a:latin typeface="Arial"/>
                <a:cs typeface="Arial"/>
              </a:rPr>
              <a:t>entry</a:t>
            </a:r>
            <a:r>
              <a:rPr sz="2400" b="1" spc="-310" dirty="0">
                <a:latin typeface="Arial"/>
                <a:cs typeface="Arial"/>
              </a:rPr>
              <a:t> </a:t>
            </a:r>
            <a:r>
              <a:rPr sz="2400" b="1" spc="-80" dirty="0">
                <a:latin typeface="Arial"/>
                <a:cs typeface="Arial"/>
              </a:rPr>
              <a:t>in</a:t>
            </a:r>
            <a:r>
              <a:rPr sz="2400" b="1" spc="-375" dirty="0">
                <a:latin typeface="Arial"/>
                <a:cs typeface="Arial"/>
              </a:rPr>
              <a:t> </a:t>
            </a:r>
            <a:r>
              <a:rPr sz="2400" b="1" spc="-165" dirty="0">
                <a:latin typeface="Arial"/>
                <a:cs typeface="Arial"/>
              </a:rPr>
              <a:t>the</a:t>
            </a:r>
            <a:r>
              <a:rPr sz="2400" b="1" spc="-229" dirty="0">
                <a:latin typeface="Arial"/>
                <a:cs typeface="Arial"/>
              </a:rPr>
              <a:t> </a:t>
            </a:r>
            <a:r>
              <a:rPr sz="2400" b="1" spc="-170" dirty="0">
                <a:latin typeface="Arial"/>
                <a:cs typeface="Arial"/>
              </a:rPr>
              <a:t>jointprobability</a:t>
            </a:r>
            <a:r>
              <a:rPr sz="2400" b="1" spc="-300" dirty="0">
                <a:latin typeface="Arial"/>
                <a:cs typeface="Arial"/>
              </a:rPr>
              <a:t> </a:t>
            </a:r>
            <a:r>
              <a:rPr sz="2400" b="1" spc="-204" dirty="0">
                <a:latin typeface="Arial"/>
                <a:cs typeface="Arial"/>
              </a:rPr>
              <a:t>distribution</a:t>
            </a:r>
            <a:r>
              <a:rPr sz="2400" b="1" spc="-200" dirty="0">
                <a:latin typeface="Arial"/>
                <a:cs typeface="Arial"/>
              </a:rPr>
              <a:t> P(x</a:t>
            </a:r>
            <a:r>
              <a:rPr sz="2325" b="1" spc="-300" baseline="-16129" dirty="0">
                <a:latin typeface="Arial"/>
                <a:cs typeface="Arial"/>
              </a:rPr>
              <a:t>1</a:t>
            </a:r>
            <a:r>
              <a:rPr sz="2400" b="1" spc="-200" dirty="0">
                <a:latin typeface="Arial"/>
                <a:cs typeface="Arial"/>
              </a:rPr>
              <a:t>,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b="1" spc="-160" dirty="0">
                <a:latin typeface="Arial"/>
                <a:cs typeface="Arial"/>
              </a:rPr>
              <a:t>…,</a:t>
            </a:r>
            <a:r>
              <a:rPr sz="2400" b="1" spc="-400" dirty="0">
                <a:latin typeface="Arial"/>
                <a:cs typeface="Arial"/>
              </a:rPr>
              <a:t> </a:t>
            </a:r>
            <a:r>
              <a:rPr sz="2400" b="1" spc="-125" dirty="0">
                <a:latin typeface="Arial"/>
                <a:cs typeface="Arial"/>
              </a:rPr>
              <a:t>x</a:t>
            </a:r>
            <a:r>
              <a:rPr sz="2325" b="1" spc="-187" baseline="-16129" dirty="0">
                <a:latin typeface="Arial"/>
                <a:cs typeface="Arial"/>
              </a:rPr>
              <a:t>n</a:t>
            </a:r>
            <a:r>
              <a:rPr sz="2400" b="1" spc="-125" dirty="0">
                <a:latin typeface="Arial"/>
                <a:cs typeface="Arial"/>
              </a:rPr>
              <a:t>)</a:t>
            </a:r>
            <a:r>
              <a:rPr sz="2400" b="1" spc="-295" dirty="0">
                <a:latin typeface="Arial"/>
                <a:cs typeface="Arial"/>
              </a:rPr>
              <a:t> </a:t>
            </a:r>
            <a:r>
              <a:rPr sz="2400" b="1" spc="-35" dirty="0">
                <a:latin typeface="Arial"/>
                <a:cs typeface="Arial"/>
              </a:rPr>
              <a:t>is</a:t>
            </a:r>
            <a:r>
              <a:rPr sz="2400" b="1" spc="-315" dirty="0">
                <a:latin typeface="Arial"/>
                <a:cs typeface="Arial"/>
              </a:rPr>
              <a:t> </a:t>
            </a:r>
            <a:r>
              <a:rPr sz="2400" b="1" spc="-195" dirty="0">
                <a:latin typeface="Arial"/>
                <a:cs typeface="Arial"/>
              </a:rPr>
              <a:t>given</a:t>
            </a:r>
            <a:r>
              <a:rPr sz="2400" b="1" spc="-380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by:</a:t>
            </a:r>
            <a:endParaRPr sz="2400">
              <a:latin typeface="Arial"/>
              <a:cs typeface="Arial"/>
            </a:endParaRPr>
          </a:p>
          <a:p>
            <a:pPr marL="600710" algn="ctr">
              <a:lnSpc>
                <a:spcPct val="100000"/>
              </a:lnSpc>
              <a:spcBef>
                <a:spcPts val="2025"/>
              </a:spcBef>
            </a:pPr>
            <a:r>
              <a:rPr sz="2900" i="1" dirty="0">
                <a:latin typeface="Times New Roman"/>
                <a:cs typeface="Times New Roman"/>
              </a:rPr>
              <a:t>P</a:t>
            </a:r>
            <a:r>
              <a:rPr sz="2900" dirty="0">
                <a:latin typeface="Times New Roman"/>
                <a:cs typeface="Times New Roman"/>
              </a:rPr>
              <a:t>(</a:t>
            </a:r>
            <a:r>
              <a:rPr sz="2900" i="1" dirty="0">
                <a:latin typeface="Times New Roman"/>
                <a:cs typeface="Times New Roman"/>
              </a:rPr>
              <a:t>x</a:t>
            </a:r>
            <a:r>
              <a:rPr sz="2550" baseline="-19607" dirty="0">
                <a:latin typeface="Times New Roman"/>
                <a:cs typeface="Times New Roman"/>
              </a:rPr>
              <a:t>1</a:t>
            </a:r>
            <a:r>
              <a:rPr sz="2900" dirty="0">
                <a:latin typeface="Times New Roman"/>
                <a:cs typeface="Times New Roman"/>
              </a:rPr>
              <a:t>,...,</a:t>
            </a:r>
            <a:r>
              <a:rPr sz="2900" spc="-65" dirty="0">
                <a:latin typeface="Times New Roman"/>
                <a:cs typeface="Times New Roman"/>
              </a:rPr>
              <a:t> </a:t>
            </a:r>
            <a:r>
              <a:rPr sz="2900" i="1" dirty="0">
                <a:latin typeface="Times New Roman"/>
                <a:cs typeface="Times New Roman"/>
              </a:rPr>
              <a:t>x</a:t>
            </a:r>
            <a:r>
              <a:rPr sz="2550" i="1" baseline="-19607" dirty="0">
                <a:latin typeface="Times New Roman"/>
                <a:cs typeface="Times New Roman"/>
              </a:rPr>
              <a:t>n</a:t>
            </a:r>
            <a:r>
              <a:rPr sz="2550" i="1" spc="15" baseline="-19607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) </a:t>
            </a:r>
            <a:r>
              <a:rPr sz="2900" dirty="0">
                <a:latin typeface="Symbol"/>
                <a:cs typeface="Symbol"/>
              </a:rPr>
              <a:t></a:t>
            </a:r>
            <a:r>
              <a:rPr sz="2900" spc="-45" dirty="0">
                <a:latin typeface="Times New Roman"/>
                <a:cs typeface="Times New Roman"/>
              </a:rPr>
              <a:t> </a:t>
            </a:r>
            <a:r>
              <a:rPr sz="6600" baseline="-6944" dirty="0">
                <a:latin typeface="Symbol"/>
                <a:cs typeface="Symbol"/>
              </a:rPr>
              <a:t></a:t>
            </a:r>
            <a:r>
              <a:rPr sz="6600" spc="-877" baseline="-6944" dirty="0">
                <a:latin typeface="Times New Roman"/>
                <a:cs typeface="Times New Roman"/>
              </a:rPr>
              <a:t> </a:t>
            </a:r>
            <a:r>
              <a:rPr sz="2900" i="1" spc="55" dirty="0">
                <a:latin typeface="Times New Roman"/>
                <a:cs typeface="Times New Roman"/>
              </a:rPr>
              <a:t>P</a:t>
            </a:r>
            <a:r>
              <a:rPr sz="2900" spc="55" dirty="0">
                <a:latin typeface="Times New Roman"/>
                <a:cs typeface="Times New Roman"/>
              </a:rPr>
              <a:t>(</a:t>
            </a:r>
            <a:r>
              <a:rPr sz="2900" i="1" spc="55" dirty="0">
                <a:latin typeface="Times New Roman"/>
                <a:cs typeface="Times New Roman"/>
              </a:rPr>
              <a:t>x</a:t>
            </a:r>
            <a:r>
              <a:rPr sz="2550" i="1" spc="82" baseline="-19607" dirty="0">
                <a:latin typeface="Times New Roman"/>
                <a:cs typeface="Times New Roman"/>
              </a:rPr>
              <a:t>i</a:t>
            </a:r>
            <a:r>
              <a:rPr sz="2550" i="1" spc="112" baseline="-19607" dirty="0">
                <a:latin typeface="Times New Roman"/>
                <a:cs typeface="Times New Roman"/>
              </a:rPr>
              <a:t>  </a:t>
            </a:r>
            <a:r>
              <a:rPr sz="2900" dirty="0">
                <a:latin typeface="Times New Roman"/>
                <a:cs typeface="Times New Roman"/>
              </a:rPr>
              <a:t>|</a:t>
            </a:r>
            <a:r>
              <a:rPr sz="2900" spc="15" dirty="0">
                <a:latin typeface="Times New Roman"/>
                <a:cs typeface="Times New Roman"/>
              </a:rPr>
              <a:t> </a:t>
            </a:r>
            <a:r>
              <a:rPr sz="2900" i="1" dirty="0">
                <a:latin typeface="Times New Roman"/>
                <a:cs typeface="Times New Roman"/>
              </a:rPr>
              <a:t>Parents</a:t>
            </a:r>
            <a:r>
              <a:rPr sz="2900" dirty="0">
                <a:latin typeface="Times New Roman"/>
                <a:cs typeface="Times New Roman"/>
              </a:rPr>
              <a:t>(</a:t>
            </a:r>
            <a:r>
              <a:rPr sz="2900" spc="-245" dirty="0">
                <a:latin typeface="Times New Roman"/>
                <a:cs typeface="Times New Roman"/>
              </a:rPr>
              <a:t> </a:t>
            </a:r>
            <a:r>
              <a:rPr sz="2900" i="1" spc="155" dirty="0">
                <a:latin typeface="Times New Roman"/>
                <a:cs typeface="Times New Roman"/>
              </a:rPr>
              <a:t>X</a:t>
            </a:r>
            <a:r>
              <a:rPr sz="2550" i="1" spc="232" baseline="-19607" dirty="0">
                <a:latin typeface="Times New Roman"/>
                <a:cs typeface="Times New Roman"/>
              </a:rPr>
              <a:t>i</a:t>
            </a:r>
            <a:r>
              <a:rPr sz="2550" i="1" spc="37" baseline="-19607" dirty="0">
                <a:latin typeface="Times New Roman"/>
                <a:cs typeface="Times New Roman"/>
              </a:rPr>
              <a:t> </a:t>
            </a:r>
            <a:r>
              <a:rPr sz="2900" spc="-25" dirty="0">
                <a:latin typeface="Times New Roman"/>
                <a:cs typeface="Times New Roman"/>
              </a:rPr>
              <a:t>))</a:t>
            </a:r>
            <a:endParaRPr sz="2900">
              <a:latin typeface="Times New Roman"/>
              <a:cs typeface="Times New Roman"/>
            </a:endParaRPr>
          </a:p>
          <a:p>
            <a:pPr marR="272415" algn="ctr">
              <a:lnSpc>
                <a:spcPct val="100000"/>
              </a:lnSpc>
              <a:spcBef>
                <a:spcPts val="425"/>
              </a:spcBef>
            </a:pPr>
            <a:r>
              <a:rPr sz="1700" i="1" spc="-25" dirty="0">
                <a:latin typeface="Times New Roman"/>
                <a:cs typeface="Times New Roman"/>
              </a:rPr>
              <a:t>i</a:t>
            </a:r>
            <a:r>
              <a:rPr sz="1700" spc="-25" dirty="0">
                <a:latin typeface="Symbol"/>
                <a:cs typeface="Symbol"/>
              </a:rPr>
              <a:t></a:t>
            </a:r>
            <a:r>
              <a:rPr sz="1700" spc="-25" dirty="0">
                <a:latin typeface="Times New Roman"/>
                <a:cs typeface="Times New Roman"/>
              </a:rPr>
              <a:t>1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243073" y="4908930"/>
            <a:ext cx="1324610" cy="457200"/>
          </a:xfrm>
          <a:custGeom>
            <a:avLst/>
            <a:gdLst/>
            <a:ahLst/>
            <a:cxnLst/>
            <a:rect l="l" t="t" r="r" b="b"/>
            <a:pathLst>
              <a:path w="1324610" h="457200">
                <a:moveTo>
                  <a:pt x="0" y="228346"/>
                </a:moveTo>
                <a:lnTo>
                  <a:pt x="13462" y="182372"/>
                </a:lnTo>
                <a:lnTo>
                  <a:pt x="52069" y="139446"/>
                </a:lnTo>
                <a:lnTo>
                  <a:pt x="113156" y="100711"/>
                </a:lnTo>
                <a:lnTo>
                  <a:pt x="151256" y="83058"/>
                </a:lnTo>
                <a:lnTo>
                  <a:pt x="193928" y="66929"/>
                </a:lnTo>
                <a:lnTo>
                  <a:pt x="240919" y="52070"/>
                </a:lnTo>
                <a:lnTo>
                  <a:pt x="291973" y="38989"/>
                </a:lnTo>
                <a:lnTo>
                  <a:pt x="346456" y="27559"/>
                </a:lnTo>
                <a:lnTo>
                  <a:pt x="404368" y="17907"/>
                </a:lnTo>
                <a:lnTo>
                  <a:pt x="465200" y="10287"/>
                </a:lnTo>
                <a:lnTo>
                  <a:pt x="528701" y="4572"/>
                </a:lnTo>
                <a:lnTo>
                  <a:pt x="594359" y="1143"/>
                </a:lnTo>
                <a:lnTo>
                  <a:pt x="662051" y="0"/>
                </a:lnTo>
                <a:lnTo>
                  <a:pt x="729742" y="1143"/>
                </a:lnTo>
                <a:lnTo>
                  <a:pt x="795401" y="4572"/>
                </a:lnTo>
                <a:lnTo>
                  <a:pt x="858901" y="10287"/>
                </a:lnTo>
                <a:lnTo>
                  <a:pt x="919733" y="17907"/>
                </a:lnTo>
                <a:lnTo>
                  <a:pt x="977645" y="27559"/>
                </a:lnTo>
                <a:lnTo>
                  <a:pt x="1032128" y="38989"/>
                </a:lnTo>
                <a:lnTo>
                  <a:pt x="1083183" y="52070"/>
                </a:lnTo>
                <a:lnTo>
                  <a:pt x="1130173" y="66929"/>
                </a:lnTo>
                <a:lnTo>
                  <a:pt x="1172845" y="83058"/>
                </a:lnTo>
                <a:lnTo>
                  <a:pt x="1210945" y="100711"/>
                </a:lnTo>
                <a:lnTo>
                  <a:pt x="1244091" y="119507"/>
                </a:lnTo>
                <a:lnTo>
                  <a:pt x="1294256" y="160401"/>
                </a:lnTo>
                <a:lnTo>
                  <a:pt x="1320673" y="204978"/>
                </a:lnTo>
                <a:lnTo>
                  <a:pt x="1324102" y="228346"/>
                </a:lnTo>
                <a:lnTo>
                  <a:pt x="1320673" y="251714"/>
                </a:lnTo>
                <a:lnTo>
                  <a:pt x="1294256" y="296291"/>
                </a:lnTo>
                <a:lnTo>
                  <a:pt x="1244091" y="337312"/>
                </a:lnTo>
                <a:lnTo>
                  <a:pt x="1210945" y="356108"/>
                </a:lnTo>
                <a:lnTo>
                  <a:pt x="1172845" y="373634"/>
                </a:lnTo>
                <a:lnTo>
                  <a:pt x="1130173" y="389890"/>
                </a:lnTo>
                <a:lnTo>
                  <a:pt x="1083183" y="404622"/>
                </a:lnTo>
                <a:lnTo>
                  <a:pt x="1032128" y="417830"/>
                </a:lnTo>
                <a:lnTo>
                  <a:pt x="977645" y="429260"/>
                </a:lnTo>
                <a:lnTo>
                  <a:pt x="919733" y="438912"/>
                </a:lnTo>
                <a:lnTo>
                  <a:pt x="858901" y="446532"/>
                </a:lnTo>
                <a:lnTo>
                  <a:pt x="795401" y="452120"/>
                </a:lnTo>
                <a:lnTo>
                  <a:pt x="729742" y="455676"/>
                </a:lnTo>
                <a:lnTo>
                  <a:pt x="662051" y="456819"/>
                </a:lnTo>
                <a:lnTo>
                  <a:pt x="594359" y="455676"/>
                </a:lnTo>
                <a:lnTo>
                  <a:pt x="528701" y="452120"/>
                </a:lnTo>
                <a:lnTo>
                  <a:pt x="465200" y="446532"/>
                </a:lnTo>
                <a:lnTo>
                  <a:pt x="404368" y="438912"/>
                </a:lnTo>
                <a:lnTo>
                  <a:pt x="346456" y="429260"/>
                </a:lnTo>
                <a:lnTo>
                  <a:pt x="291973" y="417830"/>
                </a:lnTo>
                <a:lnTo>
                  <a:pt x="240919" y="404622"/>
                </a:lnTo>
                <a:lnTo>
                  <a:pt x="193928" y="389890"/>
                </a:lnTo>
                <a:lnTo>
                  <a:pt x="151256" y="373634"/>
                </a:lnTo>
                <a:lnTo>
                  <a:pt x="113156" y="356108"/>
                </a:lnTo>
                <a:lnTo>
                  <a:pt x="80009" y="337312"/>
                </a:lnTo>
                <a:lnTo>
                  <a:pt x="29844" y="296291"/>
                </a:lnTo>
                <a:lnTo>
                  <a:pt x="3428" y="251714"/>
                </a:lnTo>
                <a:lnTo>
                  <a:pt x="0" y="228346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591816" y="4959286"/>
            <a:ext cx="66421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25" dirty="0">
                <a:latin typeface="Arial"/>
                <a:cs typeface="Arial"/>
              </a:rPr>
              <a:t>Alarm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76312" y="3823334"/>
            <a:ext cx="1324610" cy="457200"/>
          </a:xfrm>
          <a:custGeom>
            <a:avLst/>
            <a:gdLst/>
            <a:ahLst/>
            <a:cxnLst/>
            <a:rect l="l" t="t" r="r" b="b"/>
            <a:pathLst>
              <a:path w="1324610" h="457200">
                <a:moveTo>
                  <a:pt x="0" y="228345"/>
                </a:moveTo>
                <a:lnTo>
                  <a:pt x="13449" y="182371"/>
                </a:lnTo>
                <a:lnTo>
                  <a:pt x="52019" y="139445"/>
                </a:lnTo>
                <a:lnTo>
                  <a:pt x="113055" y="100711"/>
                </a:lnTo>
                <a:lnTo>
                  <a:pt x="151168" y="83057"/>
                </a:lnTo>
                <a:lnTo>
                  <a:pt x="193890" y="66928"/>
                </a:lnTo>
                <a:lnTo>
                  <a:pt x="240906" y="52197"/>
                </a:lnTo>
                <a:lnTo>
                  <a:pt x="291871" y="38988"/>
                </a:lnTo>
                <a:lnTo>
                  <a:pt x="346392" y="27559"/>
                </a:lnTo>
                <a:lnTo>
                  <a:pt x="404304" y="17906"/>
                </a:lnTo>
                <a:lnTo>
                  <a:pt x="465137" y="10287"/>
                </a:lnTo>
                <a:lnTo>
                  <a:pt x="528637" y="4572"/>
                </a:lnTo>
                <a:lnTo>
                  <a:pt x="594296" y="1142"/>
                </a:lnTo>
                <a:lnTo>
                  <a:pt x="661987" y="0"/>
                </a:lnTo>
                <a:lnTo>
                  <a:pt x="729678" y="1142"/>
                </a:lnTo>
                <a:lnTo>
                  <a:pt x="795337" y="4572"/>
                </a:lnTo>
                <a:lnTo>
                  <a:pt x="858837" y="10287"/>
                </a:lnTo>
                <a:lnTo>
                  <a:pt x="919670" y="17906"/>
                </a:lnTo>
                <a:lnTo>
                  <a:pt x="977582" y="27559"/>
                </a:lnTo>
                <a:lnTo>
                  <a:pt x="1032065" y="38988"/>
                </a:lnTo>
                <a:lnTo>
                  <a:pt x="1083119" y="52197"/>
                </a:lnTo>
                <a:lnTo>
                  <a:pt x="1130109" y="66928"/>
                </a:lnTo>
                <a:lnTo>
                  <a:pt x="1172781" y="83057"/>
                </a:lnTo>
                <a:lnTo>
                  <a:pt x="1210881" y="100711"/>
                </a:lnTo>
                <a:lnTo>
                  <a:pt x="1244028" y="119506"/>
                </a:lnTo>
                <a:lnTo>
                  <a:pt x="1294193" y="160527"/>
                </a:lnTo>
                <a:lnTo>
                  <a:pt x="1320609" y="205104"/>
                </a:lnTo>
                <a:lnTo>
                  <a:pt x="1324038" y="228345"/>
                </a:lnTo>
                <a:lnTo>
                  <a:pt x="1320609" y="251713"/>
                </a:lnTo>
                <a:lnTo>
                  <a:pt x="1294193" y="296290"/>
                </a:lnTo>
                <a:lnTo>
                  <a:pt x="1244028" y="337312"/>
                </a:lnTo>
                <a:lnTo>
                  <a:pt x="1210881" y="356107"/>
                </a:lnTo>
                <a:lnTo>
                  <a:pt x="1172781" y="373760"/>
                </a:lnTo>
                <a:lnTo>
                  <a:pt x="1130109" y="389889"/>
                </a:lnTo>
                <a:lnTo>
                  <a:pt x="1083119" y="404621"/>
                </a:lnTo>
                <a:lnTo>
                  <a:pt x="1032065" y="417829"/>
                </a:lnTo>
                <a:lnTo>
                  <a:pt x="977582" y="429259"/>
                </a:lnTo>
                <a:lnTo>
                  <a:pt x="919670" y="438912"/>
                </a:lnTo>
                <a:lnTo>
                  <a:pt x="858837" y="446531"/>
                </a:lnTo>
                <a:lnTo>
                  <a:pt x="795337" y="452119"/>
                </a:lnTo>
                <a:lnTo>
                  <a:pt x="729678" y="455675"/>
                </a:lnTo>
                <a:lnTo>
                  <a:pt x="661987" y="456819"/>
                </a:lnTo>
                <a:lnTo>
                  <a:pt x="594296" y="455675"/>
                </a:lnTo>
                <a:lnTo>
                  <a:pt x="528637" y="452119"/>
                </a:lnTo>
                <a:lnTo>
                  <a:pt x="465137" y="446531"/>
                </a:lnTo>
                <a:lnTo>
                  <a:pt x="404304" y="438912"/>
                </a:lnTo>
                <a:lnTo>
                  <a:pt x="346392" y="429259"/>
                </a:lnTo>
                <a:lnTo>
                  <a:pt x="291871" y="417829"/>
                </a:lnTo>
                <a:lnTo>
                  <a:pt x="240906" y="404621"/>
                </a:lnTo>
                <a:lnTo>
                  <a:pt x="193890" y="389889"/>
                </a:lnTo>
                <a:lnTo>
                  <a:pt x="151168" y="373760"/>
                </a:lnTo>
                <a:lnTo>
                  <a:pt x="113055" y="356107"/>
                </a:lnTo>
                <a:lnTo>
                  <a:pt x="79895" y="337312"/>
                </a:lnTo>
                <a:lnTo>
                  <a:pt x="29756" y="296290"/>
                </a:lnTo>
                <a:lnTo>
                  <a:pt x="3416" y="251713"/>
                </a:lnTo>
                <a:lnTo>
                  <a:pt x="0" y="228345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85862" y="3866197"/>
            <a:ext cx="91186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55" dirty="0">
                <a:latin typeface="Arial"/>
                <a:cs typeface="Arial"/>
              </a:rPr>
              <a:t>Burglary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567176" y="3823334"/>
            <a:ext cx="1542415" cy="457200"/>
          </a:xfrm>
          <a:custGeom>
            <a:avLst/>
            <a:gdLst/>
            <a:ahLst/>
            <a:cxnLst/>
            <a:rect l="l" t="t" r="r" b="b"/>
            <a:pathLst>
              <a:path w="1542414" h="457200">
                <a:moveTo>
                  <a:pt x="0" y="228345"/>
                </a:moveTo>
                <a:lnTo>
                  <a:pt x="12319" y="187325"/>
                </a:lnTo>
                <a:lnTo>
                  <a:pt x="48133" y="148716"/>
                </a:lnTo>
                <a:lnTo>
                  <a:pt x="105283" y="113156"/>
                </a:lnTo>
                <a:lnTo>
                  <a:pt x="141097" y="96647"/>
                </a:lnTo>
                <a:lnTo>
                  <a:pt x="181356" y="81279"/>
                </a:lnTo>
                <a:lnTo>
                  <a:pt x="225806" y="66928"/>
                </a:lnTo>
                <a:lnTo>
                  <a:pt x="274320" y="53720"/>
                </a:lnTo>
                <a:lnTo>
                  <a:pt x="326389" y="41782"/>
                </a:lnTo>
                <a:lnTo>
                  <a:pt x="381888" y="31114"/>
                </a:lnTo>
                <a:lnTo>
                  <a:pt x="440563" y="21970"/>
                </a:lnTo>
                <a:lnTo>
                  <a:pt x="502031" y="14224"/>
                </a:lnTo>
                <a:lnTo>
                  <a:pt x="566165" y="8127"/>
                </a:lnTo>
                <a:lnTo>
                  <a:pt x="632587" y="3682"/>
                </a:lnTo>
                <a:lnTo>
                  <a:pt x="701039" y="888"/>
                </a:lnTo>
                <a:lnTo>
                  <a:pt x="771144" y="0"/>
                </a:lnTo>
                <a:lnTo>
                  <a:pt x="841375" y="888"/>
                </a:lnTo>
                <a:lnTo>
                  <a:pt x="909827" y="3682"/>
                </a:lnTo>
                <a:lnTo>
                  <a:pt x="976249" y="8127"/>
                </a:lnTo>
                <a:lnTo>
                  <a:pt x="1040384" y="14224"/>
                </a:lnTo>
                <a:lnTo>
                  <a:pt x="1101852" y="21970"/>
                </a:lnTo>
                <a:lnTo>
                  <a:pt x="1160526" y="31114"/>
                </a:lnTo>
                <a:lnTo>
                  <a:pt x="1216025" y="41782"/>
                </a:lnTo>
                <a:lnTo>
                  <a:pt x="1268095" y="53720"/>
                </a:lnTo>
                <a:lnTo>
                  <a:pt x="1316609" y="66928"/>
                </a:lnTo>
                <a:lnTo>
                  <a:pt x="1361059" y="81279"/>
                </a:lnTo>
                <a:lnTo>
                  <a:pt x="1401318" y="96647"/>
                </a:lnTo>
                <a:lnTo>
                  <a:pt x="1437132" y="113156"/>
                </a:lnTo>
                <a:lnTo>
                  <a:pt x="1494282" y="148716"/>
                </a:lnTo>
                <a:lnTo>
                  <a:pt x="1530096" y="187325"/>
                </a:lnTo>
                <a:lnTo>
                  <a:pt x="1542414" y="228345"/>
                </a:lnTo>
                <a:lnTo>
                  <a:pt x="1539366" y="249173"/>
                </a:lnTo>
                <a:lnTo>
                  <a:pt x="1514983" y="289178"/>
                </a:lnTo>
                <a:lnTo>
                  <a:pt x="1468247" y="326263"/>
                </a:lnTo>
                <a:lnTo>
                  <a:pt x="1401318" y="360171"/>
                </a:lnTo>
                <a:lnTo>
                  <a:pt x="1361059" y="375538"/>
                </a:lnTo>
                <a:lnTo>
                  <a:pt x="1316609" y="389889"/>
                </a:lnTo>
                <a:lnTo>
                  <a:pt x="1268095" y="403097"/>
                </a:lnTo>
                <a:lnTo>
                  <a:pt x="1216025" y="415035"/>
                </a:lnTo>
                <a:lnTo>
                  <a:pt x="1160526" y="425576"/>
                </a:lnTo>
                <a:lnTo>
                  <a:pt x="1101852" y="434847"/>
                </a:lnTo>
                <a:lnTo>
                  <a:pt x="1040384" y="442467"/>
                </a:lnTo>
                <a:lnTo>
                  <a:pt x="976249" y="448690"/>
                </a:lnTo>
                <a:lnTo>
                  <a:pt x="909827" y="453135"/>
                </a:lnTo>
                <a:lnTo>
                  <a:pt x="841375" y="455929"/>
                </a:lnTo>
                <a:lnTo>
                  <a:pt x="771144" y="456819"/>
                </a:lnTo>
                <a:lnTo>
                  <a:pt x="701039" y="455929"/>
                </a:lnTo>
                <a:lnTo>
                  <a:pt x="632587" y="453135"/>
                </a:lnTo>
                <a:lnTo>
                  <a:pt x="566165" y="448690"/>
                </a:lnTo>
                <a:lnTo>
                  <a:pt x="502031" y="442467"/>
                </a:lnTo>
                <a:lnTo>
                  <a:pt x="440563" y="434847"/>
                </a:lnTo>
                <a:lnTo>
                  <a:pt x="381888" y="425576"/>
                </a:lnTo>
                <a:lnTo>
                  <a:pt x="326389" y="415035"/>
                </a:lnTo>
                <a:lnTo>
                  <a:pt x="274320" y="403097"/>
                </a:lnTo>
                <a:lnTo>
                  <a:pt x="225806" y="389889"/>
                </a:lnTo>
                <a:lnTo>
                  <a:pt x="181356" y="375538"/>
                </a:lnTo>
                <a:lnTo>
                  <a:pt x="141097" y="360171"/>
                </a:lnTo>
                <a:lnTo>
                  <a:pt x="105283" y="343662"/>
                </a:lnTo>
                <a:lnTo>
                  <a:pt x="48133" y="308101"/>
                </a:lnTo>
                <a:lnTo>
                  <a:pt x="12319" y="269494"/>
                </a:lnTo>
                <a:lnTo>
                  <a:pt x="0" y="228345"/>
                </a:lnTo>
                <a:close/>
              </a:path>
            </a:pathLst>
          </a:custGeom>
          <a:ln w="289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752850" y="3866197"/>
            <a:ext cx="118808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75" dirty="0">
                <a:latin typeface="Arial"/>
                <a:cs typeface="Arial"/>
              </a:rPr>
              <a:t>Earthquake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23937" y="6051613"/>
            <a:ext cx="1324610" cy="457200"/>
          </a:xfrm>
          <a:custGeom>
            <a:avLst/>
            <a:gdLst/>
            <a:ahLst/>
            <a:cxnLst/>
            <a:rect l="l" t="t" r="r" b="b"/>
            <a:pathLst>
              <a:path w="1324610" h="457200">
                <a:moveTo>
                  <a:pt x="0" y="228409"/>
                </a:moveTo>
                <a:lnTo>
                  <a:pt x="13449" y="182384"/>
                </a:lnTo>
                <a:lnTo>
                  <a:pt x="52019" y="139509"/>
                </a:lnTo>
                <a:lnTo>
                  <a:pt x="113055" y="100698"/>
                </a:lnTo>
                <a:lnTo>
                  <a:pt x="151168" y="83121"/>
                </a:lnTo>
                <a:lnTo>
                  <a:pt x="193890" y="66903"/>
                </a:lnTo>
                <a:lnTo>
                  <a:pt x="240906" y="52158"/>
                </a:lnTo>
                <a:lnTo>
                  <a:pt x="291909" y="39014"/>
                </a:lnTo>
                <a:lnTo>
                  <a:pt x="346392" y="27571"/>
                </a:lnTo>
                <a:lnTo>
                  <a:pt x="404304" y="17945"/>
                </a:lnTo>
                <a:lnTo>
                  <a:pt x="465137" y="10261"/>
                </a:lnTo>
                <a:lnTo>
                  <a:pt x="528637" y="4635"/>
                </a:lnTo>
                <a:lnTo>
                  <a:pt x="594296" y="1181"/>
                </a:lnTo>
                <a:lnTo>
                  <a:pt x="661987" y="0"/>
                </a:lnTo>
                <a:lnTo>
                  <a:pt x="729678" y="1181"/>
                </a:lnTo>
                <a:lnTo>
                  <a:pt x="795337" y="4635"/>
                </a:lnTo>
                <a:lnTo>
                  <a:pt x="858837" y="10261"/>
                </a:lnTo>
                <a:lnTo>
                  <a:pt x="919670" y="17945"/>
                </a:lnTo>
                <a:lnTo>
                  <a:pt x="977582" y="27571"/>
                </a:lnTo>
                <a:lnTo>
                  <a:pt x="1032065" y="39014"/>
                </a:lnTo>
                <a:lnTo>
                  <a:pt x="1083119" y="52158"/>
                </a:lnTo>
                <a:lnTo>
                  <a:pt x="1130109" y="66903"/>
                </a:lnTo>
                <a:lnTo>
                  <a:pt x="1172781" y="83121"/>
                </a:lnTo>
                <a:lnTo>
                  <a:pt x="1210881" y="100698"/>
                </a:lnTo>
                <a:lnTo>
                  <a:pt x="1244028" y="119532"/>
                </a:lnTo>
                <a:lnTo>
                  <a:pt x="1294193" y="160489"/>
                </a:lnTo>
                <a:lnTo>
                  <a:pt x="1320609" y="205054"/>
                </a:lnTo>
                <a:lnTo>
                  <a:pt x="1324038" y="228409"/>
                </a:lnTo>
                <a:lnTo>
                  <a:pt x="1320609" y="251764"/>
                </a:lnTo>
                <a:lnTo>
                  <a:pt x="1294193" y="296341"/>
                </a:lnTo>
                <a:lnTo>
                  <a:pt x="1244028" y="337286"/>
                </a:lnTo>
                <a:lnTo>
                  <a:pt x="1210881" y="356120"/>
                </a:lnTo>
                <a:lnTo>
                  <a:pt x="1172781" y="373710"/>
                </a:lnTo>
                <a:lnTo>
                  <a:pt x="1130109" y="389928"/>
                </a:lnTo>
                <a:lnTo>
                  <a:pt x="1083119" y="404672"/>
                </a:lnTo>
                <a:lnTo>
                  <a:pt x="1032065" y="417817"/>
                </a:lnTo>
                <a:lnTo>
                  <a:pt x="977582" y="429260"/>
                </a:lnTo>
                <a:lnTo>
                  <a:pt x="919670" y="438873"/>
                </a:lnTo>
                <a:lnTo>
                  <a:pt x="858837" y="446557"/>
                </a:lnTo>
                <a:lnTo>
                  <a:pt x="795337" y="452183"/>
                </a:lnTo>
                <a:lnTo>
                  <a:pt x="729678" y="455650"/>
                </a:lnTo>
                <a:lnTo>
                  <a:pt x="661987" y="456831"/>
                </a:lnTo>
                <a:lnTo>
                  <a:pt x="594296" y="455650"/>
                </a:lnTo>
                <a:lnTo>
                  <a:pt x="528637" y="452183"/>
                </a:lnTo>
                <a:lnTo>
                  <a:pt x="465137" y="446557"/>
                </a:lnTo>
                <a:lnTo>
                  <a:pt x="404304" y="438873"/>
                </a:lnTo>
                <a:lnTo>
                  <a:pt x="346392" y="429260"/>
                </a:lnTo>
                <a:lnTo>
                  <a:pt x="291909" y="417817"/>
                </a:lnTo>
                <a:lnTo>
                  <a:pt x="240906" y="404672"/>
                </a:lnTo>
                <a:lnTo>
                  <a:pt x="193890" y="389928"/>
                </a:lnTo>
                <a:lnTo>
                  <a:pt x="151168" y="373710"/>
                </a:lnTo>
                <a:lnTo>
                  <a:pt x="113055" y="356120"/>
                </a:lnTo>
                <a:lnTo>
                  <a:pt x="79895" y="337286"/>
                </a:lnTo>
                <a:lnTo>
                  <a:pt x="29756" y="296341"/>
                </a:lnTo>
                <a:lnTo>
                  <a:pt x="3416" y="251764"/>
                </a:lnTo>
                <a:lnTo>
                  <a:pt x="0" y="228409"/>
                </a:lnTo>
                <a:close/>
              </a:path>
            </a:pathLst>
          </a:custGeom>
          <a:ln w="28963">
            <a:solidFill>
              <a:srgbClr val="C0C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168717" y="6098857"/>
            <a:ext cx="105473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65" dirty="0">
                <a:solidFill>
                  <a:srgbClr val="C0C0C0"/>
                </a:solidFill>
                <a:latin typeface="Arial"/>
                <a:cs typeface="Arial"/>
              </a:rPr>
              <a:t>JohnCalls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671823" y="6099225"/>
            <a:ext cx="1485900" cy="457200"/>
          </a:xfrm>
          <a:custGeom>
            <a:avLst/>
            <a:gdLst/>
            <a:ahLst/>
            <a:cxnLst/>
            <a:rect l="l" t="t" r="r" b="b"/>
            <a:pathLst>
              <a:path w="1485900" h="457200">
                <a:moveTo>
                  <a:pt x="0" y="228282"/>
                </a:moveTo>
                <a:lnTo>
                  <a:pt x="13462" y="184899"/>
                </a:lnTo>
                <a:lnTo>
                  <a:pt x="51942" y="144271"/>
                </a:lnTo>
                <a:lnTo>
                  <a:pt x="113156" y="107149"/>
                </a:lnTo>
                <a:lnTo>
                  <a:pt x="151384" y="90157"/>
                </a:lnTo>
                <a:lnTo>
                  <a:pt x="194437" y="74307"/>
                </a:lnTo>
                <a:lnTo>
                  <a:pt x="241935" y="59740"/>
                </a:lnTo>
                <a:lnTo>
                  <a:pt x="293370" y="46520"/>
                </a:lnTo>
                <a:lnTo>
                  <a:pt x="348741" y="34747"/>
                </a:lnTo>
                <a:lnTo>
                  <a:pt x="407542" y="24523"/>
                </a:lnTo>
                <a:lnTo>
                  <a:pt x="469518" y="15951"/>
                </a:lnTo>
                <a:lnTo>
                  <a:pt x="534288" y="9118"/>
                </a:lnTo>
                <a:lnTo>
                  <a:pt x="601726" y="4114"/>
                </a:lnTo>
                <a:lnTo>
                  <a:pt x="671322" y="1041"/>
                </a:lnTo>
                <a:lnTo>
                  <a:pt x="742950" y="0"/>
                </a:lnTo>
                <a:lnTo>
                  <a:pt x="814451" y="1041"/>
                </a:lnTo>
                <a:lnTo>
                  <a:pt x="884047" y="4114"/>
                </a:lnTo>
                <a:lnTo>
                  <a:pt x="951484" y="9118"/>
                </a:lnTo>
                <a:lnTo>
                  <a:pt x="1016253" y="15951"/>
                </a:lnTo>
                <a:lnTo>
                  <a:pt x="1078229" y="24523"/>
                </a:lnTo>
                <a:lnTo>
                  <a:pt x="1137030" y="34747"/>
                </a:lnTo>
                <a:lnTo>
                  <a:pt x="1192402" y="46520"/>
                </a:lnTo>
                <a:lnTo>
                  <a:pt x="1243838" y="59740"/>
                </a:lnTo>
                <a:lnTo>
                  <a:pt x="1291336" y="74307"/>
                </a:lnTo>
                <a:lnTo>
                  <a:pt x="1334389" y="90157"/>
                </a:lnTo>
                <a:lnTo>
                  <a:pt x="1372615" y="107149"/>
                </a:lnTo>
                <a:lnTo>
                  <a:pt x="1433829" y="144271"/>
                </a:lnTo>
                <a:lnTo>
                  <a:pt x="1472311" y="184899"/>
                </a:lnTo>
                <a:lnTo>
                  <a:pt x="1485773" y="228282"/>
                </a:lnTo>
                <a:lnTo>
                  <a:pt x="1482343" y="250266"/>
                </a:lnTo>
                <a:lnTo>
                  <a:pt x="1456054" y="292379"/>
                </a:lnTo>
                <a:lnTo>
                  <a:pt x="1405889" y="331342"/>
                </a:lnTo>
                <a:lnTo>
                  <a:pt x="1334389" y="366420"/>
                </a:lnTo>
                <a:lnTo>
                  <a:pt x="1291336" y="382257"/>
                </a:lnTo>
                <a:lnTo>
                  <a:pt x="1243838" y="396836"/>
                </a:lnTo>
                <a:lnTo>
                  <a:pt x="1192402" y="410057"/>
                </a:lnTo>
                <a:lnTo>
                  <a:pt x="1137030" y="421817"/>
                </a:lnTo>
                <a:lnTo>
                  <a:pt x="1078229" y="432041"/>
                </a:lnTo>
                <a:lnTo>
                  <a:pt x="1016253" y="440613"/>
                </a:lnTo>
                <a:lnTo>
                  <a:pt x="951484" y="447459"/>
                </a:lnTo>
                <a:lnTo>
                  <a:pt x="884047" y="452462"/>
                </a:lnTo>
                <a:lnTo>
                  <a:pt x="814451" y="455523"/>
                </a:lnTo>
                <a:lnTo>
                  <a:pt x="742950" y="456577"/>
                </a:lnTo>
                <a:lnTo>
                  <a:pt x="671322" y="455523"/>
                </a:lnTo>
                <a:lnTo>
                  <a:pt x="601726" y="452462"/>
                </a:lnTo>
                <a:lnTo>
                  <a:pt x="534288" y="447459"/>
                </a:lnTo>
                <a:lnTo>
                  <a:pt x="469518" y="440613"/>
                </a:lnTo>
                <a:lnTo>
                  <a:pt x="407542" y="432041"/>
                </a:lnTo>
                <a:lnTo>
                  <a:pt x="348741" y="421817"/>
                </a:lnTo>
                <a:lnTo>
                  <a:pt x="293370" y="410057"/>
                </a:lnTo>
                <a:lnTo>
                  <a:pt x="241935" y="396836"/>
                </a:lnTo>
                <a:lnTo>
                  <a:pt x="194437" y="382257"/>
                </a:lnTo>
                <a:lnTo>
                  <a:pt x="151384" y="366420"/>
                </a:lnTo>
                <a:lnTo>
                  <a:pt x="113156" y="349415"/>
                </a:lnTo>
                <a:lnTo>
                  <a:pt x="51942" y="312305"/>
                </a:lnTo>
                <a:lnTo>
                  <a:pt x="13462" y="271665"/>
                </a:lnTo>
                <a:lnTo>
                  <a:pt x="0" y="228282"/>
                </a:lnTo>
                <a:close/>
              </a:path>
            </a:pathLst>
          </a:custGeom>
          <a:ln w="28963">
            <a:solidFill>
              <a:srgbClr val="C0C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907790" y="6144577"/>
            <a:ext cx="101917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80" dirty="0">
                <a:solidFill>
                  <a:srgbClr val="C0C0C0"/>
                </a:solidFill>
                <a:latin typeface="Arial"/>
                <a:cs typeface="Arial"/>
              </a:rPr>
              <a:t>MaryCalls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619119" y="4199251"/>
            <a:ext cx="2277110" cy="1943100"/>
            <a:chOff x="1619119" y="4199251"/>
            <a:chExt cx="2277110" cy="1943100"/>
          </a:xfrm>
        </p:grpSpPr>
        <p:sp>
          <p:nvSpPr>
            <p:cNvPr id="18" name="object 18"/>
            <p:cNvSpPr/>
            <p:nvPr/>
          </p:nvSpPr>
          <p:spPr>
            <a:xfrm>
              <a:off x="1633601" y="4280407"/>
              <a:ext cx="781050" cy="676275"/>
            </a:xfrm>
            <a:custGeom>
              <a:avLst/>
              <a:gdLst/>
              <a:ahLst/>
              <a:cxnLst/>
              <a:rect l="l" t="t" r="r" b="b"/>
              <a:pathLst>
                <a:path w="781050" h="676275">
                  <a:moveTo>
                    <a:pt x="0" y="0"/>
                  </a:moveTo>
                  <a:lnTo>
                    <a:pt x="780796" y="675513"/>
                  </a:lnTo>
                </a:path>
                <a:path w="781050" h="676275">
                  <a:moveTo>
                    <a:pt x="749046" y="580898"/>
                  </a:moveTo>
                  <a:lnTo>
                    <a:pt x="780923" y="675767"/>
                  </a:lnTo>
                  <a:lnTo>
                    <a:pt x="685673" y="657860"/>
                  </a:lnTo>
                </a:path>
              </a:pathLst>
            </a:custGeom>
            <a:ln w="289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386073" y="4213732"/>
              <a:ext cx="409575" cy="733425"/>
            </a:xfrm>
            <a:custGeom>
              <a:avLst/>
              <a:gdLst/>
              <a:ahLst/>
              <a:cxnLst/>
              <a:rect l="l" t="t" r="r" b="b"/>
              <a:pathLst>
                <a:path w="409575" h="733425">
                  <a:moveTo>
                    <a:pt x="409575" y="0"/>
                  </a:moveTo>
                  <a:lnTo>
                    <a:pt x="0" y="733044"/>
                  </a:lnTo>
                </a:path>
              </a:pathLst>
            </a:custGeom>
            <a:ln w="289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86073" y="4842255"/>
              <a:ext cx="95250" cy="104775"/>
            </a:xfrm>
            <a:custGeom>
              <a:avLst/>
              <a:gdLst/>
              <a:ahLst/>
              <a:cxnLst/>
              <a:rect l="l" t="t" r="r" b="b"/>
              <a:pathLst>
                <a:path w="95250" h="104775">
                  <a:moveTo>
                    <a:pt x="0" y="0"/>
                  </a:moveTo>
                  <a:lnTo>
                    <a:pt x="2159" y="104267"/>
                  </a:lnTo>
                  <a:lnTo>
                    <a:pt x="94868" y="51181"/>
                  </a:lnTo>
                </a:path>
              </a:pathLst>
            </a:custGeom>
            <a:ln w="289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709801" y="5308853"/>
              <a:ext cx="732790" cy="714375"/>
            </a:xfrm>
            <a:custGeom>
              <a:avLst/>
              <a:gdLst/>
              <a:ahLst/>
              <a:cxnLst/>
              <a:rect l="l" t="t" r="r" b="b"/>
              <a:pathLst>
                <a:path w="732789" h="714375">
                  <a:moveTo>
                    <a:pt x="732790" y="0"/>
                  </a:moveTo>
                  <a:lnTo>
                    <a:pt x="0" y="713968"/>
                  </a:lnTo>
                </a:path>
              </a:pathLst>
            </a:custGeom>
            <a:ln w="28963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709801" y="5927851"/>
              <a:ext cx="95250" cy="95250"/>
            </a:xfrm>
            <a:custGeom>
              <a:avLst/>
              <a:gdLst/>
              <a:ahLst/>
              <a:cxnLst/>
              <a:rect l="l" t="t" r="r" b="b"/>
              <a:pathLst>
                <a:path w="95250" h="95250">
                  <a:moveTo>
                    <a:pt x="26035" y="0"/>
                  </a:moveTo>
                  <a:lnTo>
                    <a:pt x="0" y="94970"/>
                  </a:lnTo>
                  <a:lnTo>
                    <a:pt x="94996" y="71081"/>
                  </a:lnTo>
                </a:path>
              </a:pathLst>
            </a:custGeom>
            <a:ln w="28962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376676" y="5308853"/>
              <a:ext cx="504825" cy="819150"/>
            </a:xfrm>
            <a:custGeom>
              <a:avLst/>
              <a:gdLst/>
              <a:ahLst/>
              <a:cxnLst/>
              <a:rect l="l" t="t" r="r" b="b"/>
              <a:pathLst>
                <a:path w="504825" h="819150">
                  <a:moveTo>
                    <a:pt x="0" y="0"/>
                  </a:moveTo>
                  <a:lnTo>
                    <a:pt x="504698" y="818908"/>
                  </a:lnTo>
                </a:path>
                <a:path w="504825" h="819150">
                  <a:moveTo>
                    <a:pt x="502031" y="723709"/>
                  </a:moveTo>
                  <a:lnTo>
                    <a:pt x="504444" y="818540"/>
                  </a:lnTo>
                  <a:lnTo>
                    <a:pt x="409575" y="773684"/>
                  </a:lnTo>
                </a:path>
              </a:pathLst>
            </a:custGeom>
            <a:ln w="28963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5329995" y="4255829"/>
          <a:ext cx="1615440" cy="21621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9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78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434"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B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P(A)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4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4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4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0.29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4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897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r>
              <a:rPr sz="3750" spc="-345" dirty="0"/>
              <a:t>T</a:t>
            </a:r>
            <a:r>
              <a:rPr sz="3750" spc="-495" dirty="0"/>
              <a:t>h</a:t>
            </a:r>
            <a:r>
              <a:rPr sz="3750" spc="235" dirty="0"/>
              <a:t>e</a:t>
            </a:r>
            <a:r>
              <a:rPr sz="3750" spc="-220" dirty="0"/>
              <a:t>j</a:t>
            </a:r>
            <a:r>
              <a:rPr sz="3750" spc="-345" dirty="0"/>
              <a:t>o</a:t>
            </a:r>
            <a:r>
              <a:rPr sz="3750" spc="-370" dirty="0"/>
              <a:t>i</a:t>
            </a:r>
            <a:r>
              <a:rPr sz="3750" spc="-495" dirty="0"/>
              <a:t>n</a:t>
            </a:r>
            <a:r>
              <a:rPr sz="3750" dirty="0"/>
              <a:t>t</a:t>
            </a:r>
            <a:r>
              <a:rPr sz="3750" spc="-565" dirty="0"/>
              <a:t> </a:t>
            </a:r>
            <a:r>
              <a:rPr sz="3750" spc="-434" dirty="0"/>
              <a:t>p</a:t>
            </a:r>
            <a:r>
              <a:rPr sz="3750" spc="-360" dirty="0"/>
              <a:t>r</a:t>
            </a:r>
            <a:r>
              <a:rPr sz="3750" spc="-434" dirty="0"/>
              <a:t>ob</a:t>
            </a:r>
            <a:r>
              <a:rPr sz="3750" spc="-455" dirty="0"/>
              <a:t>a</a:t>
            </a:r>
            <a:r>
              <a:rPr sz="3750" spc="-434" dirty="0"/>
              <a:t>b</a:t>
            </a:r>
            <a:r>
              <a:rPr sz="3750" spc="-465" dirty="0"/>
              <a:t>i</a:t>
            </a:r>
            <a:r>
              <a:rPr sz="3750" spc="-235" dirty="0"/>
              <a:t>li</a:t>
            </a:r>
            <a:r>
              <a:rPr sz="3750" spc="-290" dirty="0"/>
              <a:t>t</a:t>
            </a:r>
            <a:r>
              <a:rPr sz="3750" spc="145" dirty="0"/>
              <a:t>y</a:t>
            </a:r>
            <a:r>
              <a:rPr sz="3750" spc="-360" dirty="0"/>
              <a:t>d</a:t>
            </a:r>
            <a:r>
              <a:rPr sz="3750" spc="-385" dirty="0"/>
              <a:t>i</a:t>
            </a:r>
            <a:r>
              <a:rPr sz="3750" spc="-455" dirty="0"/>
              <a:t>s</a:t>
            </a:r>
            <a:r>
              <a:rPr sz="3750" spc="-295" dirty="0"/>
              <a:t>t</a:t>
            </a:r>
            <a:r>
              <a:rPr sz="3750" spc="-360" dirty="0"/>
              <a:t>r</a:t>
            </a:r>
            <a:r>
              <a:rPr sz="3750" spc="-235" dirty="0"/>
              <a:t>i</a:t>
            </a:r>
            <a:r>
              <a:rPr sz="3750" spc="-434" dirty="0"/>
              <a:t>b</a:t>
            </a:r>
            <a:r>
              <a:rPr sz="3750" spc="-509" dirty="0"/>
              <a:t>u</a:t>
            </a:r>
            <a:r>
              <a:rPr sz="3750" spc="-290" dirty="0"/>
              <a:t>t</a:t>
            </a:r>
            <a:r>
              <a:rPr sz="3750" spc="-235" dirty="0"/>
              <a:t>i</a:t>
            </a:r>
            <a:r>
              <a:rPr sz="3750" spc="-434" dirty="0"/>
              <a:t>on</a:t>
            </a:r>
            <a:endParaRPr sz="3750"/>
          </a:p>
        </p:txBody>
      </p:sp>
      <p:sp>
        <p:nvSpPr>
          <p:cNvPr id="3" name="object 3"/>
          <p:cNvSpPr txBox="1"/>
          <p:nvPr/>
        </p:nvSpPr>
        <p:spPr>
          <a:xfrm>
            <a:off x="673417" y="1153223"/>
            <a:ext cx="8867775" cy="262255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355600" marR="5080" indent="-343535">
              <a:lnSpc>
                <a:spcPts val="2630"/>
              </a:lnSpc>
              <a:spcBef>
                <a:spcPts val="395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b="1" spc="-210" dirty="0">
                <a:latin typeface="Arial"/>
                <a:cs typeface="Arial"/>
              </a:rPr>
              <a:t>Probability</a:t>
            </a:r>
            <a:r>
              <a:rPr sz="2400" b="1" spc="-235" dirty="0">
                <a:latin typeface="Arial"/>
                <a:cs typeface="Arial"/>
              </a:rPr>
              <a:t> </a:t>
            </a:r>
            <a:r>
              <a:rPr sz="2400" b="1" spc="-140" dirty="0">
                <a:latin typeface="Arial"/>
                <a:cs typeface="Arial"/>
              </a:rPr>
              <a:t>of</a:t>
            </a:r>
            <a:r>
              <a:rPr sz="2400" b="1" spc="-229" dirty="0">
                <a:latin typeface="Arial"/>
                <a:cs typeface="Arial"/>
              </a:rPr>
              <a:t> </a:t>
            </a:r>
            <a:r>
              <a:rPr sz="2400" b="1" spc="-170" dirty="0">
                <a:latin typeface="Arial"/>
                <a:cs typeface="Arial"/>
              </a:rPr>
              <a:t>the</a:t>
            </a:r>
            <a:r>
              <a:rPr sz="2400" b="1" spc="-235" dirty="0">
                <a:latin typeface="Arial"/>
                <a:cs typeface="Arial"/>
              </a:rPr>
              <a:t> </a:t>
            </a:r>
            <a:r>
              <a:rPr sz="2400" b="1" spc="-215" dirty="0">
                <a:latin typeface="Arial"/>
                <a:cs typeface="Arial"/>
              </a:rPr>
              <a:t>event</a:t>
            </a:r>
            <a:r>
              <a:rPr sz="2400" b="1" spc="-305" dirty="0">
                <a:latin typeface="Arial"/>
                <a:cs typeface="Arial"/>
              </a:rPr>
              <a:t> </a:t>
            </a:r>
            <a:r>
              <a:rPr sz="2400" b="1" spc="-180" dirty="0">
                <a:latin typeface="Arial"/>
                <a:cs typeface="Arial"/>
              </a:rPr>
              <a:t>that</a:t>
            </a:r>
            <a:r>
              <a:rPr sz="2400" b="1" spc="-225" dirty="0">
                <a:latin typeface="Arial"/>
                <a:cs typeface="Arial"/>
              </a:rPr>
              <a:t> </a:t>
            </a:r>
            <a:r>
              <a:rPr sz="2400" b="1" spc="-170" dirty="0">
                <a:latin typeface="Arial"/>
                <a:cs typeface="Arial"/>
              </a:rPr>
              <a:t>the</a:t>
            </a:r>
            <a:r>
              <a:rPr sz="2400" b="1" spc="-235" dirty="0">
                <a:latin typeface="Arial"/>
                <a:cs typeface="Arial"/>
              </a:rPr>
              <a:t> </a:t>
            </a:r>
            <a:r>
              <a:rPr sz="2400" b="1" spc="-160" dirty="0">
                <a:latin typeface="Arial"/>
                <a:cs typeface="Arial"/>
              </a:rPr>
              <a:t>alarmhas</a:t>
            </a:r>
            <a:r>
              <a:rPr sz="2400" b="1" spc="-400" dirty="0">
                <a:latin typeface="Arial"/>
                <a:cs typeface="Arial"/>
              </a:rPr>
              <a:t> </a:t>
            </a:r>
            <a:r>
              <a:rPr sz="2400" b="1" spc="-275" dirty="0">
                <a:latin typeface="Arial"/>
                <a:cs typeface="Arial"/>
              </a:rPr>
              <a:t>sounded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185" dirty="0">
                <a:latin typeface="Arial"/>
                <a:cs typeface="Arial"/>
              </a:rPr>
              <a:t>but</a:t>
            </a:r>
            <a:r>
              <a:rPr sz="2400" b="1" spc="-229" dirty="0">
                <a:latin typeface="Arial"/>
                <a:cs typeface="Arial"/>
              </a:rPr>
              <a:t> </a:t>
            </a:r>
            <a:r>
              <a:rPr sz="2400" b="1" spc="-200" dirty="0">
                <a:latin typeface="Arial"/>
                <a:cs typeface="Arial"/>
              </a:rPr>
              <a:t>neither</a:t>
            </a:r>
            <a:r>
              <a:rPr sz="2400" b="1" spc="-305" dirty="0">
                <a:latin typeface="Arial"/>
                <a:cs typeface="Arial"/>
              </a:rPr>
              <a:t> </a:t>
            </a:r>
            <a:r>
              <a:rPr sz="2400" b="1" spc="-50" dirty="0">
                <a:latin typeface="Arial"/>
                <a:cs typeface="Arial"/>
              </a:rPr>
              <a:t>a </a:t>
            </a:r>
            <a:r>
              <a:rPr sz="2400" b="1" spc="-204" dirty="0">
                <a:latin typeface="Arial"/>
                <a:cs typeface="Arial"/>
              </a:rPr>
              <a:t>burglary</a:t>
            </a:r>
            <a:r>
              <a:rPr sz="2400" b="1" spc="-310" dirty="0">
                <a:latin typeface="Arial"/>
                <a:cs typeface="Arial"/>
              </a:rPr>
              <a:t> </a:t>
            </a:r>
            <a:r>
              <a:rPr sz="2400" b="1" spc="-180" dirty="0">
                <a:latin typeface="Arial"/>
                <a:cs typeface="Arial"/>
              </a:rPr>
              <a:t>nor</a:t>
            </a:r>
            <a:r>
              <a:rPr sz="2400" b="1" spc="-290" dirty="0">
                <a:latin typeface="Arial"/>
                <a:cs typeface="Arial"/>
              </a:rPr>
              <a:t> </a:t>
            </a:r>
            <a:r>
              <a:rPr sz="2400" b="1" spc="-114" dirty="0">
                <a:latin typeface="Arial"/>
                <a:cs typeface="Arial"/>
              </a:rPr>
              <a:t>an</a:t>
            </a:r>
            <a:r>
              <a:rPr sz="2400" b="1" spc="-380" dirty="0">
                <a:latin typeface="Arial"/>
                <a:cs typeface="Arial"/>
              </a:rPr>
              <a:t> </a:t>
            </a:r>
            <a:r>
              <a:rPr sz="2400" b="1" spc="-215" dirty="0">
                <a:latin typeface="Arial"/>
                <a:cs typeface="Arial"/>
              </a:rPr>
              <a:t>earthquake</a:t>
            </a:r>
            <a:r>
              <a:rPr sz="2400" b="1" spc="-420" dirty="0">
                <a:latin typeface="Arial"/>
                <a:cs typeface="Arial"/>
              </a:rPr>
              <a:t> </a:t>
            </a:r>
            <a:r>
              <a:rPr sz="2400" b="1" spc="-180" dirty="0">
                <a:latin typeface="Arial"/>
                <a:cs typeface="Arial"/>
              </a:rPr>
              <a:t>has</a:t>
            </a:r>
            <a:r>
              <a:rPr sz="2400" b="1" spc="-395" dirty="0">
                <a:latin typeface="Arial"/>
                <a:cs typeface="Arial"/>
              </a:rPr>
              <a:t> </a:t>
            </a:r>
            <a:r>
              <a:rPr sz="2400" b="1" spc="-220" dirty="0">
                <a:latin typeface="Arial"/>
                <a:cs typeface="Arial"/>
              </a:rPr>
              <a:t>occurred,</a:t>
            </a:r>
            <a:r>
              <a:rPr sz="2400" b="1" spc="-229" dirty="0">
                <a:latin typeface="Arial"/>
                <a:cs typeface="Arial"/>
              </a:rPr>
              <a:t> </a:t>
            </a:r>
            <a:r>
              <a:rPr sz="2400" b="1" spc="-160" dirty="0">
                <a:latin typeface="Arial"/>
                <a:cs typeface="Arial"/>
              </a:rPr>
              <a:t>andboth</a:t>
            </a:r>
            <a:r>
              <a:rPr sz="2400" b="1" spc="-295" dirty="0">
                <a:latin typeface="Arial"/>
                <a:cs typeface="Arial"/>
              </a:rPr>
              <a:t> </a:t>
            </a:r>
            <a:r>
              <a:rPr sz="2400" b="1" spc="-155" dirty="0">
                <a:latin typeface="Arial"/>
                <a:cs typeface="Arial"/>
              </a:rPr>
              <a:t>Maryand</a:t>
            </a:r>
            <a:r>
              <a:rPr sz="2400" b="1" spc="-380" dirty="0">
                <a:latin typeface="Arial"/>
                <a:cs typeface="Arial"/>
              </a:rPr>
              <a:t> </a:t>
            </a:r>
            <a:r>
              <a:rPr sz="2400" b="1" spc="-270" dirty="0">
                <a:latin typeface="Arial"/>
                <a:cs typeface="Arial"/>
              </a:rPr>
              <a:t>John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call: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45"/>
              </a:spcBef>
            </a:pPr>
            <a:endParaRPr sz="2400">
              <a:latin typeface="Arial"/>
              <a:cs typeface="Arial"/>
            </a:endParaRPr>
          </a:p>
          <a:p>
            <a:pPr marL="1042035">
              <a:lnSpc>
                <a:spcPct val="100000"/>
              </a:lnSpc>
            </a:pPr>
            <a:r>
              <a:rPr sz="2400" b="1" spc="-215" dirty="0">
                <a:latin typeface="Arial"/>
                <a:cs typeface="Arial"/>
              </a:rPr>
              <a:t>P(J</a:t>
            </a:r>
            <a:r>
              <a:rPr sz="2400" b="1" spc="-195" dirty="0">
                <a:latin typeface="Arial"/>
                <a:cs typeface="Arial"/>
              </a:rPr>
              <a:t> </a:t>
            </a:r>
            <a:r>
              <a:rPr sz="2400" dirty="0">
                <a:latin typeface="Symbol"/>
                <a:cs typeface="Symbol"/>
              </a:rPr>
              <a:t>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b="1" spc="80" dirty="0">
                <a:latin typeface="Arial"/>
                <a:cs typeface="Arial"/>
              </a:rPr>
              <a:t>M</a:t>
            </a:r>
            <a:r>
              <a:rPr sz="2400" spc="80" dirty="0">
                <a:latin typeface="Symbol"/>
                <a:cs typeface="Symbol"/>
              </a:rPr>
              <a:t></a:t>
            </a:r>
            <a:r>
              <a:rPr sz="2400" spc="-17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Arial"/>
                <a:cs typeface="Arial"/>
              </a:rPr>
              <a:t>A</a:t>
            </a:r>
            <a:r>
              <a:rPr sz="2400" dirty="0">
                <a:latin typeface="Symbol"/>
                <a:cs typeface="Symbol"/>
              </a:rPr>
              <a:t>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Symbol"/>
                <a:cs typeface="Symbol"/>
              </a:rPr>
              <a:t></a:t>
            </a:r>
            <a:r>
              <a:rPr sz="2400" b="1" spc="-10" dirty="0">
                <a:latin typeface="Arial"/>
                <a:cs typeface="Arial"/>
              </a:rPr>
              <a:t>B</a:t>
            </a:r>
            <a:r>
              <a:rPr sz="2400" b="1" spc="-450" dirty="0">
                <a:latin typeface="Arial"/>
                <a:cs typeface="Arial"/>
              </a:rPr>
              <a:t> </a:t>
            </a:r>
            <a:r>
              <a:rPr sz="2400" dirty="0">
                <a:latin typeface="Symbol"/>
                <a:cs typeface="Symbol"/>
              </a:rPr>
              <a:t>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Symbol"/>
                <a:cs typeface="Symbol"/>
              </a:rPr>
              <a:t></a:t>
            </a:r>
            <a:r>
              <a:rPr sz="2400" b="1" spc="-25" dirty="0">
                <a:latin typeface="Arial"/>
                <a:cs typeface="Arial"/>
              </a:rPr>
              <a:t>E)</a:t>
            </a:r>
            <a:endParaRPr sz="2400">
              <a:latin typeface="Arial"/>
              <a:cs typeface="Arial"/>
            </a:endParaRPr>
          </a:p>
          <a:p>
            <a:pPr marL="2071370">
              <a:lnSpc>
                <a:spcPct val="100000"/>
              </a:lnSpc>
              <a:spcBef>
                <a:spcPts val="1025"/>
              </a:spcBef>
              <a:tabLst>
                <a:tab pos="3282315" algn="l"/>
                <a:tab pos="6303645" algn="l"/>
                <a:tab pos="7180580" algn="l"/>
              </a:tabLst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40" dirty="0">
                <a:latin typeface="Arial"/>
                <a:cs typeface="Arial"/>
              </a:rPr>
              <a:t> </a:t>
            </a:r>
            <a:r>
              <a:rPr sz="2400" b="1" spc="-185" dirty="0">
                <a:latin typeface="Arial"/>
                <a:cs typeface="Arial"/>
              </a:rPr>
              <a:t>P(J</a:t>
            </a:r>
            <a:r>
              <a:rPr sz="2400" b="1" spc="-27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|</a:t>
            </a:r>
            <a:r>
              <a:rPr sz="2400" b="1" spc="-440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A)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235" dirty="0">
                <a:latin typeface="Arial"/>
                <a:cs typeface="Arial"/>
              </a:rPr>
              <a:t>P(M</a:t>
            </a:r>
            <a:r>
              <a:rPr sz="2400" b="1" spc="-27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|</a:t>
            </a:r>
            <a:r>
              <a:rPr sz="2400" b="1" spc="-36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A)</a:t>
            </a:r>
            <a:r>
              <a:rPr sz="2400" b="1" spc="155" dirty="0">
                <a:latin typeface="Arial"/>
                <a:cs typeface="Arial"/>
              </a:rPr>
              <a:t> </a:t>
            </a:r>
            <a:r>
              <a:rPr sz="2400" b="1" spc="-110" dirty="0">
                <a:latin typeface="Arial"/>
                <a:cs typeface="Arial"/>
              </a:rPr>
              <a:t>P(A|</a:t>
            </a:r>
            <a:r>
              <a:rPr sz="2400" b="1" spc="-215" dirty="0">
                <a:latin typeface="Arial"/>
                <a:cs typeface="Arial"/>
              </a:rPr>
              <a:t> </a:t>
            </a:r>
            <a:r>
              <a:rPr sz="2400" spc="-85" dirty="0">
                <a:latin typeface="Symbol"/>
                <a:cs typeface="Symbol"/>
              </a:rPr>
              <a:t></a:t>
            </a:r>
            <a:r>
              <a:rPr sz="2400" b="1" spc="-85" dirty="0">
                <a:latin typeface="Arial"/>
                <a:cs typeface="Arial"/>
              </a:rPr>
              <a:t>B</a:t>
            </a:r>
            <a:r>
              <a:rPr sz="2400" b="1" spc="-300" dirty="0">
                <a:latin typeface="Arial"/>
                <a:cs typeface="Arial"/>
              </a:rPr>
              <a:t> </a:t>
            </a:r>
            <a:r>
              <a:rPr sz="2400" dirty="0">
                <a:latin typeface="Symbol"/>
                <a:cs typeface="Symbol"/>
              </a:rPr>
              <a:t>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Symbol"/>
                <a:cs typeface="Symbol"/>
              </a:rPr>
              <a:t></a:t>
            </a:r>
            <a:r>
              <a:rPr sz="2400" b="1" spc="-25" dirty="0">
                <a:latin typeface="Arial"/>
                <a:cs typeface="Arial"/>
              </a:rPr>
              <a:t>E)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10" dirty="0">
                <a:latin typeface="Arial"/>
                <a:cs typeface="Arial"/>
              </a:rPr>
              <a:t>P(</a:t>
            </a:r>
            <a:r>
              <a:rPr sz="2400" spc="-10" dirty="0">
                <a:latin typeface="Symbol"/>
                <a:cs typeface="Symbol"/>
              </a:rPr>
              <a:t></a:t>
            </a:r>
            <a:r>
              <a:rPr sz="2400" b="1" spc="-10" dirty="0">
                <a:latin typeface="Arial"/>
                <a:cs typeface="Arial"/>
              </a:rPr>
              <a:t>B)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10" dirty="0">
                <a:latin typeface="Arial"/>
                <a:cs typeface="Arial"/>
              </a:rPr>
              <a:t>P(</a:t>
            </a:r>
            <a:r>
              <a:rPr sz="2400" spc="-10" dirty="0">
                <a:latin typeface="Symbol"/>
                <a:cs typeface="Symbol"/>
              </a:rPr>
              <a:t></a:t>
            </a:r>
            <a:r>
              <a:rPr sz="2400" b="1" spc="-10" dirty="0">
                <a:latin typeface="Arial"/>
                <a:cs typeface="Arial"/>
              </a:rPr>
              <a:t>E)</a:t>
            </a:r>
            <a:endParaRPr sz="2400">
              <a:latin typeface="Arial"/>
              <a:cs typeface="Arial"/>
            </a:endParaRPr>
          </a:p>
          <a:p>
            <a:pPr marL="2071370">
              <a:lnSpc>
                <a:spcPct val="100000"/>
              </a:lnSpc>
              <a:spcBef>
                <a:spcPts val="102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135" dirty="0">
                <a:latin typeface="Arial"/>
                <a:cs typeface="Arial"/>
              </a:rPr>
              <a:t>0.9</a:t>
            </a:r>
            <a:r>
              <a:rPr sz="2400" b="1" spc="-4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X</a:t>
            </a:r>
            <a:r>
              <a:rPr sz="2400" b="1" spc="-380" dirty="0">
                <a:latin typeface="Arial"/>
                <a:cs typeface="Arial"/>
              </a:rPr>
              <a:t> </a:t>
            </a:r>
            <a:r>
              <a:rPr sz="2400" b="1" spc="-135" dirty="0">
                <a:latin typeface="Arial"/>
                <a:cs typeface="Arial"/>
              </a:rPr>
              <a:t>0.7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114" dirty="0">
                <a:latin typeface="Arial"/>
                <a:cs typeface="Arial"/>
              </a:rPr>
              <a:t>X0.001</a:t>
            </a:r>
            <a:r>
              <a:rPr sz="2400" b="1" spc="-4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X</a:t>
            </a:r>
            <a:r>
              <a:rPr sz="2400" b="1" spc="-375" dirty="0">
                <a:latin typeface="Arial"/>
                <a:cs typeface="Arial"/>
              </a:rPr>
              <a:t> </a:t>
            </a:r>
            <a:r>
              <a:rPr sz="2400" b="1" spc="-175" dirty="0">
                <a:latin typeface="Arial"/>
                <a:cs typeface="Arial"/>
              </a:rPr>
              <a:t>0.999</a:t>
            </a:r>
            <a:r>
              <a:rPr sz="2400" b="1" spc="-4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X</a:t>
            </a:r>
            <a:r>
              <a:rPr sz="2400" b="1" spc="-38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0.998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33039" y="3848798"/>
            <a:ext cx="11830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45" dirty="0">
                <a:latin typeface="Arial"/>
                <a:cs typeface="Arial"/>
              </a:rPr>
              <a:t> </a:t>
            </a:r>
            <a:r>
              <a:rPr sz="2400" b="1" spc="-185" dirty="0">
                <a:latin typeface="Arial"/>
                <a:cs typeface="Arial"/>
              </a:rPr>
              <a:t>0.00062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453501" y="4813680"/>
            <a:ext cx="1724025" cy="619125"/>
          </a:xfrm>
          <a:custGeom>
            <a:avLst/>
            <a:gdLst/>
            <a:ahLst/>
            <a:cxnLst/>
            <a:rect l="l" t="t" r="r" b="b"/>
            <a:pathLst>
              <a:path w="1724025" h="619125">
                <a:moveTo>
                  <a:pt x="0" y="309372"/>
                </a:moveTo>
                <a:lnTo>
                  <a:pt x="10159" y="261493"/>
                </a:lnTo>
                <a:lnTo>
                  <a:pt x="39877" y="216027"/>
                </a:lnTo>
                <a:lnTo>
                  <a:pt x="87502" y="173355"/>
                </a:lnTo>
                <a:lnTo>
                  <a:pt x="151638" y="133985"/>
                </a:lnTo>
                <a:lnTo>
                  <a:pt x="189356" y="115824"/>
                </a:lnTo>
                <a:lnTo>
                  <a:pt x="230504" y="98806"/>
                </a:lnTo>
                <a:lnTo>
                  <a:pt x="275081" y="82804"/>
                </a:lnTo>
                <a:lnTo>
                  <a:pt x="322833" y="67945"/>
                </a:lnTo>
                <a:lnTo>
                  <a:pt x="373506" y="54483"/>
                </a:lnTo>
                <a:lnTo>
                  <a:pt x="426847" y="42291"/>
                </a:lnTo>
                <a:lnTo>
                  <a:pt x="482853" y="31496"/>
                </a:lnTo>
                <a:lnTo>
                  <a:pt x="541274" y="22098"/>
                </a:lnTo>
                <a:lnTo>
                  <a:pt x="601726" y="14351"/>
                </a:lnTo>
                <a:lnTo>
                  <a:pt x="664337" y="8128"/>
                </a:lnTo>
                <a:lnTo>
                  <a:pt x="728599" y="3683"/>
                </a:lnTo>
                <a:lnTo>
                  <a:pt x="794639" y="889"/>
                </a:lnTo>
                <a:lnTo>
                  <a:pt x="861949" y="0"/>
                </a:lnTo>
                <a:lnTo>
                  <a:pt x="929258" y="889"/>
                </a:lnTo>
                <a:lnTo>
                  <a:pt x="995299" y="3683"/>
                </a:lnTo>
                <a:lnTo>
                  <a:pt x="1059560" y="8128"/>
                </a:lnTo>
                <a:lnTo>
                  <a:pt x="1122172" y="14351"/>
                </a:lnTo>
                <a:lnTo>
                  <a:pt x="1182624" y="22098"/>
                </a:lnTo>
                <a:lnTo>
                  <a:pt x="1241044" y="31496"/>
                </a:lnTo>
                <a:lnTo>
                  <a:pt x="1297051" y="42291"/>
                </a:lnTo>
                <a:lnTo>
                  <a:pt x="1350391" y="54483"/>
                </a:lnTo>
                <a:lnTo>
                  <a:pt x="1401064" y="67945"/>
                </a:lnTo>
                <a:lnTo>
                  <a:pt x="1448816" y="82804"/>
                </a:lnTo>
                <a:lnTo>
                  <a:pt x="1493393" y="98806"/>
                </a:lnTo>
                <a:lnTo>
                  <a:pt x="1534541" y="115824"/>
                </a:lnTo>
                <a:lnTo>
                  <a:pt x="1572259" y="133985"/>
                </a:lnTo>
                <a:lnTo>
                  <a:pt x="1606296" y="153162"/>
                </a:lnTo>
                <a:lnTo>
                  <a:pt x="1662302" y="194310"/>
                </a:lnTo>
                <a:lnTo>
                  <a:pt x="1701165" y="238379"/>
                </a:lnTo>
                <a:lnTo>
                  <a:pt x="1721357" y="285115"/>
                </a:lnTo>
                <a:lnTo>
                  <a:pt x="1723898" y="309372"/>
                </a:lnTo>
                <a:lnTo>
                  <a:pt x="1721357" y="333502"/>
                </a:lnTo>
                <a:lnTo>
                  <a:pt x="1701165" y="380238"/>
                </a:lnTo>
                <a:lnTo>
                  <a:pt x="1662302" y="424434"/>
                </a:lnTo>
                <a:lnTo>
                  <a:pt x="1606296" y="465455"/>
                </a:lnTo>
                <a:lnTo>
                  <a:pt x="1572259" y="484632"/>
                </a:lnTo>
                <a:lnTo>
                  <a:pt x="1534541" y="502793"/>
                </a:lnTo>
                <a:lnTo>
                  <a:pt x="1493393" y="519938"/>
                </a:lnTo>
                <a:lnTo>
                  <a:pt x="1448816" y="535940"/>
                </a:lnTo>
                <a:lnTo>
                  <a:pt x="1401064" y="550799"/>
                </a:lnTo>
                <a:lnTo>
                  <a:pt x="1350391" y="564261"/>
                </a:lnTo>
                <a:lnTo>
                  <a:pt x="1297051" y="576453"/>
                </a:lnTo>
                <a:lnTo>
                  <a:pt x="1241044" y="587248"/>
                </a:lnTo>
                <a:lnTo>
                  <a:pt x="1182624" y="596646"/>
                </a:lnTo>
                <a:lnTo>
                  <a:pt x="1122172" y="604393"/>
                </a:lnTo>
                <a:lnTo>
                  <a:pt x="1059560" y="610489"/>
                </a:lnTo>
                <a:lnTo>
                  <a:pt x="995299" y="615061"/>
                </a:lnTo>
                <a:lnTo>
                  <a:pt x="929258" y="617728"/>
                </a:lnTo>
                <a:lnTo>
                  <a:pt x="861949" y="618744"/>
                </a:lnTo>
                <a:lnTo>
                  <a:pt x="794639" y="617728"/>
                </a:lnTo>
                <a:lnTo>
                  <a:pt x="728599" y="615061"/>
                </a:lnTo>
                <a:lnTo>
                  <a:pt x="664337" y="610489"/>
                </a:lnTo>
                <a:lnTo>
                  <a:pt x="601726" y="604393"/>
                </a:lnTo>
                <a:lnTo>
                  <a:pt x="541274" y="596646"/>
                </a:lnTo>
                <a:lnTo>
                  <a:pt x="482853" y="587248"/>
                </a:lnTo>
                <a:lnTo>
                  <a:pt x="426847" y="576453"/>
                </a:lnTo>
                <a:lnTo>
                  <a:pt x="373506" y="564261"/>
                </a:lnTo>
                <a:lnTo>
                  <a:pt x="322833" y="550799"/>
                </a:lnTo>
                <a:lnTo>
                  <a:pt x="275081" y="535940"/>
                </a:lnTo>
                <a:lnTo>
                  <a:pt x="230504" y="519938"/>
                </a:lnTo>
                <a:lnTo>
                  <a:pt x="189356" y="502793"/>
                </a:lnTo>
                <a:lnTo>
                  <a:pt x="151638" y="484632"/>
                </a:lnTo>
                <a:lnTo>
                  <a:pt x="117601" y="465455"/>
                </a:lnTo>
                <a:lnTo>
                  <a:pt x="61595" y="424434"/>
                </a:lnTo>
                <a:lnTo>
                  <a:pt x="22732" y="380238"/>
                </a:lnTo>
                <a:lnTo>
                  <a:pt x="2540" y="333502"/>
                </a:lnTo>
                <a:lnTo>
                  <a:pt x="0" y="309372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948419" y="4911407"/>
            <a:ext cx="8026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35" dirty="0">
                <a:latin typeface="Arial"/>
                <a:cs typeface="Arial"/>
              </a:rPr>
              <a:t>Alarm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320026" y="3937634"/>
            <a:ext cx="1714500" cy="619125"/>
          </a:xfrm>
          <a:custGeom>
            <a:avLst/>
            <a:gdLst/>
            <a:ahLst/>
            <a:cxnLst/>
            <a:rect l="l" t="t" r="r" b="b"/>
            <a:pathLst>
              <a:path w="1714500" h="619125">
                <a:moveTo>
                  <a:pt x="0" y="309371"/>
                </a:moveTo>
                <a:lnTo>
                  <a:pt x="10159" y="261492"/>
                </a:lnTo>
                <a:lnTo>
                  <a:pt x="39624" y="215900"/>
                </a:lnTo>
                <a:lnTo>
                  <a:pt x="86995" y="173227"/>
                </a:lnTo>
                <a:lnTo>
                  <a:pt x="150749" y="133984"/>
                </a:lnTo>
                <a:lnTo>
                  <a:pt x="188214" y="115823"/>
                </a:lnTo>
                <a:lnTo>
                  <a:pt x="229234" y="98678"/>
                </a:lnTo>
                <a:lnTo>
                  <a:pt x="273557" y="82676"/>
                </a:lnTo>
                <a:lnTo>
                  <a:pt x="320928" y="67944"/>
                </a:lnTo>
                <a:lnTo>
                  <a:pt x="371348" y="54356"/>
                </a:lnTo>
                <a:lnTo>
                  <a:pt x="424433" y="42163"/>
                </a:lnTo>
                <a:lnTo>
                  <a:pt x="480059" y="31368"/>
                </a:lnTo>
                <a:lnTo>
                  <a:pt x="538099" y="22097"/>
                </a:lnTo>
                <a:lnTo>
                  <a:pt x="598297" y="14350"/>
                </a:lnTo>
                <a:lnTo>
                  <a:pt x="660526" y="8127"/>
                </a:lnTo>
                <a:lnTo>
                  <a:pt x="724534" y="3682"/>
                </a:lnTo>
                <a:lnTo>
                  <a:pt x="790067" y="888"/>
                </a:lnTo>
                <a:lnTo>
                  <a:pt x="856996" y="0"/>
                </a:lnTo>
                <a:lnTo>
                  <a:pt x="924051" y="888"/>
                </a:lnTo>
                <a:lnTo>
                  <a:pt x="989583" y="3682"/>
                </a:lnTo>
                <a:lnTo>
                  <a:pt x="1053592" y="8127"/>
                </a:lnTo>
                <a:lnTo>
                  <a:pt x="1115822" y="14350"/>
                </a:lnTo>
                <a:lnTo>
                  <a:pt x="1176020" y="22097"/>
                </a:lnTo>
                <a:lnTo>
                  <a:pt x="1234058" y="31368"/>
                </a:lnTo>
                <a:lnTo>
                  <a:pt x="1289684" y="42163"/>
                </a:lnTo>
                <a:lnTo>
                  <a:pt x="1342771" y="54356"/>
                </a:lnTo>
                <a:lnTo>
                  <a:pt x="1393190" y="67944"/>
                </a:lnTo>
                <a:lnTo>
                  <a:pt x="1440560" y="82676"/>
                </a:lnTo>
                <a:lnTo>
                  <a:pt x="1484883" y="98678"/>
                </a:lnTo>
                <a:lnTo>
                  <a:pt x="1525904" y="115823"/>
                </a:lnTo>
                <a:lnTo>
                  <a:pt x="1563370" y="133984"/>
                </a:lnTo>
                <a:lnTo>
                  <a:pt x="1597152" y="153162"/>
                </a:lnTo>
                <a:lnTo>
                  <a:pt x="1652904" y="194182"/>
                </a:lnTo>
                <a:lnTo>
                  <a:pt x="1691513" y="238378"/>
                </a:lnTo>
                <a:lnTo>
                  <a:pt x="1711578" y="285114"/>
                </a:lnTo>
                <a:lnTo>
                  <a:pt x="1714119" y="309371"/>
                </a:lnTo>
                <a:lnTo>
                  <a:pt x="1711578" y="333501"/>
                </a:lnTo>
                <a:lnTo>
                  <a:pt x="1691513" y="380238"/>
                </a:lnTo>
                <a:lnTo>
                  <a:pt x="1652904" y="424433"/>
                </a:lnTo>
                <a:lnTo>
                  <a:pt x="1597152" y="465454"/>
                </a:lnTo>
                <a:lnTo>
                  <a:pt x="1563370" y="484631"/>
                </a:lnTo>
                <a:lnTo>
                  <a:pt x="1525904" y="502792"/>
                </a:lnTo>
                <a:lnTo>
                  <a:pt x="1484883" y="519938"/>
                </a:lnTo>
                <a:lnTo>
                  <a:pt x="1440560" y="535939"/>
                </a:lnTo>
                <a:lnTo>
                  <a:pt x="1393190" y="550671"/>
                </a:lnTo>
                <a:lnTo>
                  <a:pt x="1342771" y="564260"/>
                </a:lnTo>
                <a:lnTo>
                  <a:pt x="1289684" y="576452"/>
                </a:lnTo>
                <a:lnTo>
                  <a:pt x="1234058" y="587247"/>
                </a:lnTo>
                <a:lnTo>
                  <a:pt x="1176020" y="596519"/>
                </a:lnTo>
                <a:lnTo>
                  <a:pt x="1115822" y="604392"/>
                </a:lnTo>
                <a:lnTo>
                  <a:pt x="1053592" y="610488"/>
                </a:lnTo>
                <a:lnTo>
                  <a:pt x="989583" y="614933"/>
                </a:lnTo>
                <a:lnTo>
                  <a:pt x="924051" y="617727"/>
                </a:lnTo>
                <a:lnTo>
                  <a:pt x="856996" y="618616"/>
                </a:lnTo>
                <a:lnTo>
                  <a:pt x="790067" y="617727"/>
                </a:lnTo>
                <a:lnTo>
                  <a:pt x="724534" y="614933"/>
                </a:lnTo>
                <a:lnTo>
                  <a:pt x="660526" y="610488"/>
                </a:lnTo>
                <a:lnTo>
                  <a:pt x="598297" y="604392"/>
                </a:lnTo>
                <a:lnTo>
                  <a:pt x="538099" y="596519"/>
                </a:lnTo>
                <a:lnTo>
                  <a:pt x="480059" y="587247"/>
                </a:lnTo>
                <a:lnTo>
                  <a:pt x="424433" y="576452"/>
                </a:lnTo>
                <a:lnTo>
                  <a:pt x="371348" y="564260"/>
                </a:lnTo>
                <a:lnTo>
                  <a:pt x="320928" y="550671"/>
                </a:lnTo>
                <a:lnTo>
                  <a:pt x="273557" y="535939"/>
                </a:lnTo>
                <a:lnTo>
                  <a:pt x="229234" y="519938"/>
                </a:lnTo>
                <a:lnTo>
                  <a:pt x="188214" y="502792"/>
                </a:lnTo>
                <a:lnTo>
                  <a:pt x="150749" y="484631"/>
                </a:lnTo>
                <a:lnTo>
                  <a:pt x="116967" y="465454"/>
                </a:lnTo>
                <a:lnTo>
                  <a:pt x="61214" y="424433"/>
                </a:lnTo>
                <a:lnTo>
                  <a:pt x="22605" y="380238"/>
                </a:lnTo>
                <a:lnTo>
                  <a:pt x="2540" y="333501"/>
                </a:lnTo>
                <a:lnTo>
                  <a:pt x="0" y="309371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647305" y="4033202"/>
            <a:ext cx="10598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10" dirty="0">
                <a:latin typeface="Arial"/>
                <a:cs typeface="Arial"/>
              </a:rPr>
              <a:t>Burglary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120376" y="3966209"/>
            <a:ext cx="2000250" cy="619125"/>
          </a:xfrm>
          <a:custGeom>
            <a:avLst/>
            <a:gdLst/>
            <a:ahLst/>
            <a:cxnLst/>
            <a:rect l="l" t="t" r="r" b="b"/>
            <a:pathLst>
              <a:path w="2000250" h="619125">
                <a:moveTo>
                  <a:pt x="0" y="309498"/>
                </a:moveTo>
                <a:lnTo>
                  <a:pt x="9905" y="265683"/>
                </a:lnTo>
                <a:lnTo>
                  <a:pt x="38734" y="223773"/>
                </a:lnTo>
                <a:lnTo>
                  <a:pt x="85217" y="184150"/>
                </a:lnTo>
                <a:lnTo>
                  <a:pt x="147954" y="147319"/>
                </a:lnTo>
                <a:lnTo>
                  <a:pt x="185039" y="130047"/>
                </a:lnTo>
                <a:lnTo>
                  <a:pt x="225678" y="113537"/>
                </a:lnTo>
                <a:lnTo>
                  <a:pt x="269621" y="98043"/>
                </a:lnTo>
                <a:lnTo>
                  <a:pt x="316865" y="83438"/>
                </a:lnTo>
                <a:lnTo>
                  <a:pt x="367156" y="69850"/>
                </a:lnTo>
                <a:lnTo>
                  <a:pt x="420243" y="57276"/>
                </a:lnTo>
                <a:lnTo>
                  <a:pt x="476123" y="45719"/>
                </a:lnTo>
                <a:lnTo>
                  <a:pt x="534416" y="35432"/>
                </a:lnTo>
                <a:lnTo>
                  <a:pt x="595249" y="26415"/>
                </a:lnTo>
                <a:lnTo>
                  <a:pt x="658241" y="18541"/>
                </a:lnTo>
                <a:lnTo>
                  <a:pt x="723138" y="11937"/>
                </a:lnTo>
                <a:lnTo>
                  <a:pt x="790067" y="6731"/>
                </a:lnTo>
                <a:lnTo>
                  <a:pt x="858520" y="3047"/>
                </a:lnTo>
                <a:lnTo>
                  <a:pt x="928624" y="762"/>
                </a:lnTo>
                <a:lnTo>
                  <a:pt x="999998" y="0"/>
                </a:lnTo>
                <a:lnTo>
                  <a:pt x="1071499" y="762"/>
                </a:lnTo>
                <a:lnTo>
                  <a:pt x="1141602" y="3047"/>
                </a:lnTo>
                <a:lnTo>
                  <a:pt x="1210055" y="6731"/>
                </a:lnTo>
                <a:lnTo>
                  <a:pt x="1276984" y="11937"/>
                </a:lnTo>
                <a:lnTo>
                  <a:pt x="1341881" y="18541"/>
                </a:lnTo>
                <a:lnTo>
                  <a:pt x="1404874" y="26415"/>
                </a:lnTo>
                <a:lnTo>
                  <a:pt x="1465706" y="35432"/>
                </a:lnTo>
                <a:lnTo>
                  <a:pt x="1524000" y="45719"/>
                </a:lnTo>
                <a:lnTo>
                  <a:pt x="1579879" y="57276"/>
                </a:lnTo>
                <a:lnTo>
                  <a:pt x="1632966" y="69850"/>
                </a:lnTo>
                <a:lnTo>
                  <a:pt x="1683257" y="83438"/>
                </a:lnTo>
                <a:lnTo>
                  <a:pt x="1730502" y="98043"/>
                </a:lnTo>
                <a:lnTo>
                  <a:pt x="1774444" y="113537"/>
                </a:lnTo>
                <a:lnTo>
                  <a:pt x="1815083" y="130047"/>
                </a:lnTo>
                <a:lnTo>
                  <a:pt x="1852168" y="147319"/>
                </a:lnTo>
                <a:lnTo>
                  <a:pt x="1914905" y="184150"/>
                </a:lnTo>
                <a:lnTo>
                  <a:pt x="1961388" y="223773"/>
                </a:lnTo>
                <a:lnTo>
                  <a:pt x="1990217" y="265683"/>
                </a:lnTo>
                <a:lnTo>
                  <a:pt x="2000123" y="309498"/>
                </a:lnTo>
                <a:lnTo>
                  <a:pt x="1997709" y="331596"/>
                </a:lnTo>
                <a:lnTo>
                  <a:pt x="1978152" y="374395"/>
                </a:lnTo>
                <a:lnTo>
                  <a:pt x="1940178" y="415289"/>
                </a:lnTo>
                <a:lnTo>
                  <a:pt x="1885442" y="453516"/>
                </a:lnTo>
                <a:lnTo>
                  <a:pt x="1815083" y="488822"/>
                </a:lnTo>
                <a:lnTo>
                  <a:pt x="1774444" y="505332"/>
                </a:lnTo>
                <a:lnTo>
                  <a:pt x="1730502" y="520826"/>
                </a:lnTo>
                <a:lnTo>
                  <a:pt x="1683257" y="535432"/>
                </a:lnTo>
                <a:lnTo>
                  <a:pt x="1632966" y="549020"/>
                </a:lnTo>
                <a:lnTo>
                  <a:pt x="1579879" y="561594"/>
                </a:lnTo>
                <a:lnTo>
                  <a:pt x="1524000" y="573151"/>
                </a:lnTo>
                <a:lnTo>
                  <a:pt x="1465706" y="583438"/>
                </a:lnTo>
                <a:lnTo>
                  <a:pt x="1404874" y="592582"/>
                </a:lnTo>
                <a:lnTo>
                  <a:pt x="1341881" y="600328"/>
                </a:lnTo>
                <a:lnTo>
                  <a:pt x="1276984" y="606932"/>
                </a:lnTo>
                <a:lnTo>
                  <a:pt x="1210055" y="612139"/>
                </a:lnTo>
                <a:lnTo>
                  <a:pt x="1141602" y="615822"/>
                </a:lnTo>
                <a:lnTo>
                  <a:pt x="1071499" y="618108"/>
                </a:lnTo>
                <a:lnTo>
                  <a:pt x="999998" y="618870"/>
                </a:lnTo>
                <a:lnTo>
                  <a:pt x="928624" y="618108"/>
                </a:lnTo>
                <a:lnTo>
                  <a:pt x="858520" y="615822"/>
                </a:lnTo>
                <a:lnTo>
                  <a:pt x="790067" y="612139"/>
                </a:lnTo>
                <a:lnTo>
                  <a:pt x="723138" y="606932"/>
                </a:lnTo>
                <a:lnTo>
                  <a:pt x="658241" y="600328"/>
                </a:lnTo>
                <a:lnTo>
                  <a:pt x="595249" y="592582"/>
                </a:lnTo>
                <a:lnTo>
                  <a:pt x="534416" y="583438"/>
                </a:lnTo>
                <a:lnTo>
                  <a:pt x="476123" y="573151"/>
                </a:lnTo>
                <a:lnTo>
                  <a:pt x="420243" y="561594"/>
                </a:lnTo>
                <a:lnTo>
                  <a:pt x="367156" y="549020"/>
                </a:lnTo>
                <a:lnTo>
                  <a:pt x="316865" y="535432"/>
                </a:lnTo>
                <a:lnTo>
                  <a:pt x="269621" y="520826"/>
                </a:lnTo>
                <a:lnTo>
                  <a:pt x="225678" y="505332"/>
                </a:lnTo>
                <a:lnTo>
                  <a:pt x="185039" y="488822"/>
                </a:lnTo>
                <a:lnTo>
                  <a:pt x="147954" y="471550"/>
                </a:lnTo>
                <a:lnTo>
                  <a:pt x="85217" y="434720"/>
                </a:lnTo>
                <a:lnTo>
                  <a:pt x="38734" y="395096"/>
                </a:lnTo>
                <a:lnTo>
                  <a:pt x="9905" y="353187"/>
                </a:lnTo>
                <a:lnTo>
                  <a:pt x="0" y="309498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429240" y="4062793"/>
            <a:ext cx="143319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0" dirty="0">
                <a:latin typeface="Arial"/>
                <a:cs typeface="Arial"/>
              </a:rPr>
              <a:t>Earthquake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320026" y="5870702"/>
            <a:ext cx="1714500" cy="619125"/>
          </a:xfrm>
          <a:custGeom>
            <a:avLst/>
            <a:gdLst/>
            <a:ahLst/>
            <a:cxnLst/>
            <a:rect l="l" t="t" r="r" b="b"/>
            <a:pathLst>
              <a:path w="1714500" h="619125">
                <a:moveTo>
                  <a:pt x="0" y="309333"/>
                </a:moveTo>
                <a:lnTo>
                  <a:pt x="10159" y="261493"/>
                </a:lnTo>
                <a:lnTo>
                  <a:pt x="39624" y="215963"/>
                </a:lnTo>
                <a:lnTo>
                  <a:pt x="86995" y="173291"/>
                </a:lnTo>
                <a:lnTo>
                  <a:pt x="150749" y="134035"/>
                </a:lnTo>
                <a:lnTo>
                  <a:pt x="188214" y="115849"/>
                </a:lnTo>
                <a:lnTo>
                  <a:pt x="229234" y="98729"/>
                </a:lnTo>
                <a:lnTo>
                  <a:pt x="273557" y="82740"/>
                </a:lnTo>
                <a:lnTo>
                  <a:pt x="320928" y="67945"/>
                </a:lnTo>
                <a:lnTo>
                  <a:pt x="371348" y="54356"/>
                </a:lnTo>
                <a:lnTo>
                  <a:pt x="424433" y="42164"/>
                </a:lnTo>
                <a:lnTo>
                  <a:pt x="480059" y="31369"/>
                </a:lnTo>
                <a:lnTo>
                  <a:pt x="538099" y="22098"/>
                </a:lnTo>
                <a:lnTo>
                  <a:pt x="598297" y="14351"/>
                </a:lnTo>
                <a:lnTo>
                  <a:pt x="660526" y="8128"/>
                </a:lnTo>
                <a:lnTo>
                  <a:pt x="724534" y="3683"/>
                </a:lnTo>
                <a:lnTo>
                  <a:pt x="790067" y="889"/>
                </a:lnTo>
                <a:lnTo>
                  <a:pt x="856996" y="0"/>
                </a:lnTo>
                <a:lnTo>
                  <a:pt x="924051" y="889"/>
                </a:lnTo>
                <a:lnTo>
                  <a:pt x="989583" y="3683"/>
                </a:lnTo>
                <a:lnTo>
                  <a:pt x="1053592" y="8128"/>
                </a:lnTo>
                <a:lnTo>
                  <a:pt x="1115822" y="14351"/>
                </a:lnTo>
                <a:lnTo>
                  <a:pt x="1176020" y="22098"/>
                </a:lnTo>
                <a:lnTo>
                  <a:pt x="1234058" y="31369"/>
                </a:lnTo>
                <a:lnTo>
                  <a:pt x="1289684" y="42164"/>
                </a:lnTo>
                <a:lnTo>
                  <a:pt x="1342771" y="54356"/>
                </a:lnTo>
                <a:lnTo>
                  <a:pt x="1393190" y="67945"/>
                </a:lnTo>
                <a:lnTo>
                  <a:pt x="1440560" y="82740"/>
                </a:lnTo>
                <a:lnTo>
                  <a:pt x="1484883" y="98729"/>
                </a:lnTo>
                <a:lnTo>
                  <a:pt x="1525904" y="115849"/>
                </a:lnTo>
                <a:lnTo>
                  <a:pt x="1563370" y="134035"/>
                </a:lnTo>
                <a:lnTo>
                  <a:pt x="1597152" y="153200"/>
                </a:lnTo>
                <a:lnTo>
                  <a:pt x="1652904" y="194233"/>
                </a:lnTo>
                <a:lnTo>
                  <a:pt x="1691513" y="238404"/>
                </a:lnTo>
                <a:lnTo>
                  <a:pt x="1711578" y="285165"/>
                </a:lnTo>
                <a:lnTo>
                  <a:pt x="1714119" y="309333"/>
                </a:lnTo>
                <a:lnTo>
                  <a:pt x="1711578" y="333514"/>
                </a:lnTo>
                <a:lnTo>
                  <a:pt x="1691513" y="380263"/>
                </a:lnTo>
                <a:lnTo>
                  <a:pt x="1652904" y="424434"/>
                </a:lnTo>
                <a:lnTo>
                  <a:pt x="1597152" y="465467"/>
                </a:lnTo>
                <a:lnTo>
                  <a:pt x="1563370" y="484644"/>
                </a:lnTo>
                <a:lnTo>
                  <a:pt x="1525904" y="502818"/>
                </a:lnTo>
                <a:lnTo>
                  <a:pt x="1484883" y="519938"/>
                </a:lnTo>
                <a:lnTo>
                  <a:pt x="1440560" y="535940"/>
                </a:lnTo>
                <a:lnTo>
                  <a:pt x="1393190" y="550735"/>
                </a:lnTo>
                <a:lnTo>
                  <a:pt x="1342771" y="564261"/>
                </a:lnTo>
                <a:lnTo>
                  <a:pt x="1289684" y="576453"/>
                </a:lnTo>
                <a:lnTo>
                  <a:pt x="1234058" y="587248"/>
                </a:lnTo>
                <a:lnTo>
                  <a:pt x="1176020" y="596569"/>
                </a:lnTo>
                <a:lnTo>
                  <a:pt x="1115822" y="604354"/>
                </a:lnTo>
                <a:lnTo>
                  <a:pt x="1053592" y="610527"/>
                </a:lnTo>
                <a:lnTo>
                  <a:pt x="989583" y="615010"/>
                </a:lnTo>
                <a:lnTo>
                  <a:pt x="924051" y="617766"/>
                </a:lnTo>
                <a:lnTo>
                  <a:pt x="856996" y="618693"/>
                </a:lnTo>
                <a:lnTo>
                  <a:pt x="790067" y="617766"/>
                </a:lnTo>
                <a:lnTo>
                  <a:pt x="724534" y="615010"/>
                </a:lnTo>
                <a:lnTo>
                  <a:pt x="660526" y="610527"/>
                </a:lnTo>
                <a:lnTo>
                  <a:pt x="598297" y="604354"/>
                </a:lnTo>
                <a:lnTo>
                  <a:pt x="538099" y="596569"/>
                </a:lnTo>
                <a:lnTo>
                  <a:pt x="480059" y="587248"/>
                </a:lnTo>
                <a:lnTo>
                  <a:pt x="424433" y="576453"/>
                </a:lnTo>
                <a:lnTo>
                  <a:pt x="371348" y="564261"/>
                </a:lnTo>
                <a:lnTo>
                  <a:pt x="320928" y="550735"/>
                </a:lnTo>
                <a:lnTo>
                  <a:pt x="273557" y="535940"/>
                </a:lnTo>
                <a:lnTo>
                  <a:pt x="229234" y="519938"/>
                </a:lnTo>
                <a:lnTo>
                  <a:pt x="188214" y="502818"/>
                </a:lnTo>
                <a:lnTo>
                  <a:pt x="150749" y="484644"/>
                </a:lnTo>
                <a:lnTo>
                  <a:pt x="116967" y="465467"/>
                </a:lnTo>
                <a:lnTo>
                  <a:pt x="61214" y="424434"/>
                </a:lnTo>
                <a:lnTo>
                  <a:pt x="22605" y="380263"/>
                </a:lnTo>
                <a:lnTo>
                  <a:pt x="2540" y="333514"/>
                </a:lnTo>
                <a:lnTo>
                  <a:pt x="0" y="309333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565135" y="5971857"/>
            <a:ext cx="12522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0" dirty="0">
                <a:latin typeface="Arial"/>
                <a:cs typeface="Arial"/>
              </a:rPr>
              <a:t>JohnCalls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215626" y="5784977"/>
            <a:ext cx="1933575" cy="619125"/>
          </a:xfrm>
          <a:custGeom>
            <a:avLst/>
            <a:gdLst/>
            <a:ahLst/>
            <a:cxnLst/>
            <a:rect l="l" t="t" r="r" b="b"/>
            <a:pathLst>
              <a:path w="1933575" h="619125">
                <a:moveTo>
                  <a:pt x="0" y="309359"/>
                </a:moveTo>
                <a:lnTo>
                  <a:pt x="9525" y="265595"/>
                </a:lnTo>
                <a:lnTo>
                  <a:pt x="37465" y="223710"/>
                </a:lnTo>
                <a:lnTo>
                  <a:pt x="82423" y="184137"/>
                </a:lnTo>
                <a:lnTo>
                  <a:pt x="143001" y="147281"/>
                </a:lnTo>
                <a:lnTo>
                  <a:pt x="178816" y="130048"/>
                </a:lnTo>
                <a:lnTo>
                  <a:pt x="218058" y="113538"/>
                </a:lnTo>
                <a:lnTo>
                  <a:pt x="260603" y="98044"/>
                </a:lnTo>
                <a:lnTo>
                  <a:pt x="306197" y="83439"/>
                </a:lnTo>
                <a:lnTo>
                  <a:pt x="354838" y="69850"/>
                </a:lnTo>
                <a:lnTo>
                  <a:pt x="406146" y="57277"/>
                </a:lnTo>
                <a:lnTo>
                  <a:pt x="460121" y="45847"/>
                </a:lnTo>
                <a:lnTo>
                  <a:pt x="516508" y="35560"/>
                </a:lnTo>
                <a:lnTo>
                  <a:pt x="575309" y="26416"/>
                </a:lnTo>
                <a:lnTo>
                  <a:pt x="636143" y="18542"/>
                </a:lnTo>
                <a:lnTo>
                  <a:pt x="698880" y="12065"/>
                </a:lnTo>
                <a:lnTo>
                  <a:pt x="763524" y="6858"/>
                </a:lnTo>
                <a:lnTo>
                  <a:pt x="829818" y="3048"/>
                </a:lnTo>
                <a:lnTo>
                  <a:pt x="897508" y="762"/>
                </a:lnTo>
                <a:lnTo>
                  <a:pt x="966470" y="0"/>
                </a:lnTo>
                <a:lnTo>
                  <a:pt x="1035557" y="762"/>
                </a:lnTo>
                <a:lnTo>
                  <a:pt x="1103249" y="3048"/>
                </a:lnTo>
                <a:lnTo>
                  <a:pt x="1169543" y="6858"/>
                </a:lnTo>
                <a:lnTo>
                  <a:pt x="1234185" y="12065"/>
                </a:lnTo>
                <a:lnTo>
                  <a:pt x="1296924" y="18542"/>
                </a:lnTo>
                <a:lnTo>
                  <a:pt x="1357756" y="26416"/>
                </a:lnTo>
                <a:lnTo>
                  <a:pt x="1416557" y="35560"/>
                </a:lnTo>
                <a:lnTo>
                  <a:pt x="1472946" y="45847"/>
                </a:lnTo>
                <a:lnTo>
                  <a:pt x="1526921" y="57277"/>
                </a:lnTo>
                <a:lnTo>
                  <a:pt x="1578228" y="69850"/>
                </a:lnTo>
                <a:lnTo>
                  <a:pt x="1626870" y="83439"/>
                </a:lnTo>
                <a:lnTo>
                  <a:pt x="1672463" y="98044"/>
                </a:lnTo>
                <a:lnTo>
                  <a:pt x="1715007" y="113538"/>
                </a:lnTo>
                <a:lnTo>
                  <a:pt x="1754251" y="130048"/>
                </a:lnTo>
                <a:lnTo>
                  <a:pt x="1790065" y="147281"/>
                </a:lnTo>
                <a:lnTo>
                  <a:pt x="1850644" y="184137"/>
                </a:lnTo>
                <a:lnTo>
                  <a:pt x="1895602" y="223710"/>
                </a:lnTo>
                <a:lnTo>
                  <a:pt x="1923542" y="265595"/>
                </a:lnTo>
                <a:lnTo>
                  <a:pt x="1933067" y="309359"/>
                </a:lnTo>
                <a:lnTo>
                  <a:pt x="1930653" y="331457"/>
                </a:lnTo>
                <a:lnTo>
                  <a:pt x="1911730" y="374332"/>
                </a:lnTo>
                <a:lnTo>
                  <a:pt x="1875154" y="415112"/>
                </a:lnTo>
                <a:lnTo>
                  <a:pt x="1822196" y="453364"/>
                </a:lnTo>
                <a:lnTo>
                  <a:pt x="1754251" y="488708"/>
                </a:lnTo>
                <a:lnTo>
                  <a:pt x="1715007" y="505142"/>
                </a:lnTo>
                <a:lnTo>
                  <a:pt x="1672463" y="520687"/>
                </a:lnTo>
                <a:lnTo>
                  <a:pt x="1626870" y="535279"/>
                </a:lnTo>
                <a:lnTo>
                  <a:pt x="1578228" y="548894"/>
                </a:lnTo>
                <a:lnTo>
                  <a:pt x="1526921" y="561454"/>
                </a:lnTo>
                <a:lnTo>
                  <a:pt x="1472946" y="572909"/>
                </a:lnTo>
                <a:lnTo>
                  <a:pt x="1416557" y="583222"/>
                </a:lnTo>
                <a:lnTo>
                  <a:pt x="1357756" y="592328"/>
                </a:lnTo>
                <a:lnTo>
                  <a:pt x="1296924" y="600163"/>
                </a:lnTo>
                <a:lnTo>
                  <a:pt x="1234185" y="606704"/>
                </a:lnTo>
                <a:lnTo>
                  <a:pt x="1169543" y="611886"/>
                </a:lnTo>
                <a:lnTo>
                  <a:pt x="1103249" y="615645"/>
                </a:lnTo>
                <a:lnTo>
                  <a:pt x="1035557" y="617943"/>
                </a:lnTo>
                <a:lnTo>
                  <a:pt x="966470" y="618718"/>
                </a:lnTo>
                <a:lnTo>
                  <a:pt x="897508" y="617943"/>
                </a:lnTo>
                <a:lnTo>
                  <a:pt x="829818" y="615645"/>
                </a:lnTo>
                <a:lnTo>
                  <a:pt x="763524" y="611886"/>
                </a:lnTo>
                <a:lnTo>
                  <a:pt x="698880" y="606704"/>
                </a:lnTo>
                <a:lnTo>
                  <a:pt x="636143" y="600163"/>
                </a:lnTo>
                <a:lnTo>
                  <a:pt x="575309" y="592328"/>
                </a:lnTo>
                <a:lnTo>
                  <a:pt x="516508" y="583222"/>
                </a:lnTo>
                <a:lnTo>
                  <a:pt x="460121" y="572909"/>
                </a:lnTo>
                <a:lnTo>
                  <a:pt x="406146" y="561454"/>
                </a:lnTo>
                <a:lnTo>
                  <a:pt x="354838" y="548894"/>
                </a:lnTo>
                <a:lnTo>
                  <a:pt x="306197" y="535279"/>
                </a:lnTo>
                <a:lnTo>
                  <a:pt x="260603" y="520687"/>
                </a:lnTo>
                <a:lnTo>
                  <a:pt x="218058" y="505142"/>
                </a:lnTo>
                <a:lnTo>
                  <a:pt x="178816" y="488708"/>
                </a:lnTo>
                <a:lnTo>
                  <a:pt x="143001" y="471424"/>
                </a:lnTo>
                <a:lnTo>
                  <a:pt x="82423" y="434581"/>
                </a:lnTo>
                <a:lnTo>
                  <a:pt x="37465" y="395008"/>
                </a:lnTo>
                <a:lnTo>
                  <a:pt x="9525" y="353123"/>
                </a:lnTo>
                <a:lnTo>
                  <a:pt x="0" y="309359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0580116" y="5883909"/>
            <a:ext cx="12534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90" dirty="0">
                <a:latin typeface="Arial"/>
                <a:cs typeface="Arial"/>
              </a:rPr>
              <a:t>MaryCalls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177276" y="4489958"/>
            <a:ext cx="2305050" cy="1370965"/>
          </a:xfrm>
          <a:custGeom>
            <a:avLst/>
            <a:gdLst/>
            <a:ahLst/>
            <a:cxnLst/>
            <a:rect l="l" t="t" r="r" b="b"/>
            <a:pathLst>
              <a:path w="2305050" h="1370964">
                <a:moveTo>
                  <a:pt x="0" y="66548"/>
                </a:moveTo>
                <a:lnTo>
                  <a:pt x="504190" y="399542"/>
                </a:lnTo>
              </a:path>
              <a:path w="2305050" h="1370964">
                <a:moveTo>
                  <a:pt x="462152" y="304673"/>
                </a:moveTo>
                <a:lnTo>
                  <a:pt x="504190" y="399796"/>
                </a:lnTo>
                <a:lnTo>
                  <a:pt x="409575" y="393954"/>
                </a:lnTo>
              </a:path>
              <a:path w="2305050" h="1370964">
                <a:moveTo>
                  <a:pt x="2237994" y="0"/>
                </a:moveTo>
                <a:lnTo>
                  <a:pt x="1771650" y="399288"/>
                </a:lnTo>
              </a:path>
              <a:path w="2305050" h="1370964">
                <a:moveTo>
                  <a:pt x="1807082" y="304673"/>
                </a:moveTo>
                <a:lnTo>
                  <a:pt x="1771650" y="399415"/>
                </a:lnTo>
                <a:lnTo>
                  <a:pt x="1875663" y="382143"/>
                </a:lnTo>
              </a:path>
              <a:path w="2305050" h="1370964">
                <a:moveTo>
                  <a:pt x="533273" y="847471"/>
                </a:moveTo>
                <a:lnTo>
                  <a:pt x="18923" y="1361567"/>
                </a:lnTo>
              </a:path>
              <a:path w="2305050" h="1370964">
                <a:moveTo>
                  <a:pt x="43815" y="1266444"/>
                </a:moveTo>
                <a:lnTo>
                  <a:pt x="18923" y="1361186"/>
                </a:lnTo>
                <a:lnTo>
                  <a:pt x="113665" y="1336167"/>
                </a:lnTo>
              </a:path>
              <a:path w="2305050" h="1370964">
                <a:moveTo>
                  <a:pt x="1752600" y="847471"/>
                </a:moveTo>
                <a:lnTo>
                  <a:pt x="2304923" y="1370838"/>
                </a:lnTo>
              </a:path>
              <a:path w="2305050" h="1370964">
                <a:moveTo>
                  <a:pt x="2276602" y="1266444"/>
                </a:moveTo>
                <a:lnTo>
                  <a:pt x="2304669" y="1370965"/>
                </a:lnTo>
                <a:lnTo>
                  <a:pt x="2209800" y="1346835"/>
                </a:lnTo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2066544" y="5408548"/>
            <a:ext cx="1134110" cy="1286510"/>
            <a:chOff x="2066544" y="5408548"/>
            <a:chExt cx="1134110" cy="1286510"/>
          </a:xfrm>
        </p:grpSpPr>
        <p:sp>
          <p:nvSpPr>
            <p:cNvPr id="18" name="object 18"/>
            <p:cNvSpPr/>
            <p:nvPr/>
          </p:nvSpPr>
          <p:spPr>
            <a:xfrm>
              <a:off x="2505075" y="5427814"/>
              <a:ext cx="666750" cy="419100"/>
            </a:xfrm>
            <a:custGeom>
              <a:avLst/>
              <a:gdLst/>
              <a:ahLst/>
              <a:cxnLst/>
              <a:rect l="l" t="t" r="r" b="b"/>
              <a:pathLst>
                <a:path w="666750" h="419100">
                  <a:moveTo>
                    <a:pt x="666445" y="0"/>
                  </a:moveTo>
                  <a:lnTo>
                    <a:pt x="0" y="0"/>
                  </a:lnTo>
                  <a:lnTo>
                    <a:pt x="0" y="418884"/>
                  </a:lnTo>
                  <a:lnTo>
                    <a:pt x="666445" y="418884"/>
                  </a:lnTo>
                  <a:lnTo>
                    <a:pt x="666445" y="0"/>
                  </a:lnTo>
                  <a:close/>
                </a:path>
              </a:pathLst>
            </a:custGeom>
            <a:solidFill>
              <a:srgbClr val="F8DE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081149" y="5423153"/>
              <a:ext cx="1104900" cy="1257300"/>
            </a:xfrm>
            <a:custGeom>
              <a:avLst/>
              <a:gdLst/>
              <a:ahLst/>
              <a:cxnLst/>
              <a:rect l="l" t="t" r="r" b="b"/>
              <a:pathLst>
                <a:path w="1104900" h="1257300">
                  <a:moveTo>
                    <a:pt x="428751" y="0"/>
                  </a:moveTo>
                  <a:lnTo>
                    <a:pt x="428751" y="1256855"/>
                  </a:lnTo>
                </a:path>
                <a:path w="1104900" h="1257300">
                  <a:moveTo>
                    <a:pt x="0" y="428498"/>
                  </a:moveTo>
                  <a:lnTo>
                    <a:pt x="1104900" y="428498"/>
                  </a:lnTo>
                </a:path>
                <a:path w="1104900" h="1257300">
                  <a:moveTo>
                    <a:pt x="0" y="847483"/>
                  </a:moveTo>
                  <a:lnTo>
                    <a:pt x="1104900" y="847483"/>
                  </a:lnTo>
                </a:path>
              </a:pathLst>
            </a:custGeom>
            <a:ln w="127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081149" y="5423153"/>
              <a:ext cx="1104900" cy="1257300"/>
            </a:xfrm>
            <a:custGeom>
              <a:avLst/>
              <a:gdLst/>
              <a:ahLst/>
              <a:cxnLst/>
              <a:rect l="l" t="t" r="r" b="b"/>
              <a:pathLst>
                <a:path w="1104900" h="1257300">
                  <a:moveTo>
                    <a:pt x="9651" y="0"/>
                  </a:moveTo>
                  <a:lnTo>
                    <a:pt x="9651" y="1256855"/>
                  </a:lnTo>
                </a:path>
                <a:path w="1104900" h="1257300">
                  <a:moveTo>
                    <a:pt x="1085977" y="0"/>
                  </a:moveTo>
                  <a:lnTo>
                    <a:pt x="1085977" y="1256855"/>
                  </a:lnTo>
                </a:path>
                <a:path w="1104900" h="1257300">
                  <a:moveTo>
                    <a:pt x="0" y="9525"/>
                  </a:moveTo>
                  <a:lnTo>
                    <a:pt x="1104900" y="9525"/>
                  </a:lnTo>
                </a:path>
                <a:path w="1104900" h="1257300">
                  <a:moveTo>
                    <a:pt x="0" y="1247432"/>
                  </a:moveTo>
                  <a:lnTo>
                    <a:pt x="1104900" y="1247432"/>
                  </a:lnTo>
                </a:path>
              </a:pathLst>
            </a:custGeom>
            <a:ln w="28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105092" y="5446970"/>
            <a:ext cx="398780" cy="398780"/>
          </a:xfrm>
          <a:prstGeom prst="rect">
            <a:avLst/>
          </a:prstGeom>
          <a:solidFill>
            <a:srgbClr val="F8DED2"/>
          </a:solidFill>
        </p:spPr>
        <p:txBody>
          <a:bodyPr vert="horz" wrap="square" lIns="0" tIns="24130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90"/>
              </a:spcBef>
            </a:pPr>
            <a:r>
              <a:rPr sz="2000" b="1" spc="-50" dirty="0"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2250" y="5389791"/>
            <a:ext cx="409575" cy="571360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2516252" y="5454967"/>
            <a:ext cx="63690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25"/>
              </a:spcBef>
            </a:pPr>
            <a:r>
              <a:rPr sz="2000" b="1" spc="-20" dirty="0">
                <a:latin typeface="Arial"/>
                <a:cs typeface="Arial"/>
              </a:rPr>
              <a:t>P(J)</a:t>
            </a:r>
            <a:endParaRPr sz="20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05092" y="5873115"/>
            <a:ext cx="104775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25"/>
              </a:spcBef>
              <a:tabLst>
                <a:tab pos="493395" algn="l"/>
              </a:tabLst>
            </a:pPr>
            <a:r>
              <a:rPr sz="2000" b="1" spc="-50" dirty="0">
                <a:latin typeface="Arial"/>
                <a:cs typeface="Arial"/>
              </a:rPr>
              <a:t>T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20" dirty="0">
                <a:latin typeface="Arial"/>
                <a:cs typeface="Arial"/>
              </a:rPr>
              <a:t>0.90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3281739" y="5417371"/>
          <a:ext cx="2845434" cy="1203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0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5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1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10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2590"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P(M)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0.70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P(E)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P(B)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557348" y="4638607"/>
          <a:ext cx="1372235" cy="2003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5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0685">
                <a:tc>
                  <a:txBody>
                    <a:bodyPr/>
                    <a:lstStyle/>
                    <a:p>
                      <a:pPr marL="717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B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590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P(A)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254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0.29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897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r>
              <a:rPr sz="3750" spc="-345" dirty="0"/>
              <a:t>T</a:t>
            </a:r>
            <a:r>
              <a:rPr sz="3750" spc="-495" dirty="0"/>
              <a:t>h</a:t>
            </a:r>
            <a:r>
              <a:rPr sz="3750" spc="235" dirty="0"/>
              <a:t>e</a:t>
            </a:r>
            <a:r>
              <a:rPr sz="3750" spc="-220" dirty="0"/>
              <a:t>j</a:t>
            </a:r>
            <a:r>
              <a:rPr sz="3750" spc="-345" dirty="0"/>
              <a:t>o</a:t>
            </a:r>
            <a:r>
              <a:rPr sz="3750" spc="-370" dirty="0"/>
              <a:t>i</a:t>
            </a:r>
            <a:r>
              <a:rPr sz="3750" spc="-495" dirty="0"/>
              <a:t>n</a:t>
            </a:r>
            <a:r>
              <a:rPr sz="3750" dirty="0"/>
              <a:t>t</a:t>
            </a:r>
            <a:r>
              <a:rPr sz="3750" spc="-565" dirty="0"/>
              <a:t> </a:t>
            </a:r>
            <a:r>
              <a:rPr sz="3750" spc="-434" dirty="0"/>
              <a:t>p</a:t>
            </a:r>
            <a:r>
              <a:rPr sz="3750" spc="-360" dirty="0"/>
              <a:t>r</a:t>
            </a:r>
            <a:r>
              <a:rPr sz="3750" spc="-434" dirty="0"/>
              <a:t>ob</a:t>
            </a:r>
            <a:r>
              <a:rPr sz="3750" spc="-455" dirty="0"/>
              <a:t>a</a:t>
            </a:r>
            <a:r>
              <a:rPr sz="3750" spc="-434" dirty="0"/>
              <a:t>b</a:t>
            </a:r>
            <a:r>
              <a:rPr sz="3750" spc="-465" dirty="0"/>
              <a:t>i</a:t>
            </a:r>
            <a:r>
              <a:rPr sz="3750" spc="-235" dirty="0"/>
              <a:t>li</a:t>
            </a:r>
            <a:r>
              <a:rPr sz="3750" spc="-290" dirty="0"/>
              <a:t>t</a:t>
            </a:r>
            <a:r>
              <a:rPr sz="3750" spc="145" dirty="0"/>
              <a:t>y</a:t>
            </a:r>
            <a:r>
              <a:rPr sz="3750" spc="-360" dirty="0"/>
              <a:t>d</a:t>
            </a:r>
            <a:r>
              <a:rPr sz="3750" spc="-385" dirty="0"/>
              <a:t>i</a:t>
            </a:r>
            <a:r>
              <a:rPr sz="3750" spc="-455" dirty="0"/>
              <a:t>s</a:t>
            </a:r>
            <a:r>
              <a:rPr sz="3750" spc="-295" dirty="0"/>
              <a:t>t</a:t>
            </a:r>
            <a:r>
              <a:rPr sz="3750" spc="-360" dirty="0"/>
              <a:t>r</a:t>
            </a:r>
            <a:r>
              <a:rPr sz="3750" spc="-235" dirty="0"/>
              <a:t>i</a:t>
            </a:r>
            <a:r>
              <a:rPr sz="3750" spc="-434" dirty="0"/>
              <a:t>b</a:t>
            </a:r>
            <a:r>
              <a:rPr sz="3750" spc="-509" dirty="0"/>
              <a:t>u</a:t>
            </a:r>
            <a:r>
              <a:rPr sz="3750" spc="-290" dirty="0"/>
              <a:t>t</a:t>
            </a:r>
            <a:r>
              <a:rPr sz="3750" spc="-235" dirty="0"/>
              <a:t>i</a:t>
            </a:r>
            <a:r>
              <a:rPr sz="3750" spc="-434" dirty="0"/>
              <a:t>on</a:t>
            </a:r>
            <a:endParaRPr sz="3750"/>
          </a:p>
        </p:txBody>
      </p:sp>
      <p:sp>
        <p:nvSpPr>
          <p:cNvPr id="3" name="object 3"/>
          <p:cNvSpPr txBox="1"/>
          <p:nvPr/>
        </p:nvSpPr>
        <p:spPr>
          <a:xfrm>
            <a:off x="673417" y="1153223"/>
            <a:ext cx="9230360" cy="72517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355600" marR="5080" indent="-343535">
              <a:lnSpc>
                <a:spcPts val="2630"/>
              </a:lnSpc>
              <a:spcBef>
                <a:spcPts val="395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b="1" spc="-204" dirty="0">
                <a:latin typeface="Arial"/>
                <a:cs typeface="Arial"/>
              </a:rPr>
              <a:t>Computationof</a:t>
            </a:r>
            <a:r>
              <a:rPr sz="2400" b="1" spc="-210" dirty="0">
                <a:latin typeface="Arial"/>
                <a:cs typeface="Arial"/>
              </a:rPr>
              <a:t> </a:t>
            </a:r>
            <a:r>
              <a:rPr sz="2400" b="1" spc="-165" dirty="0">
                <a:latin typeface="Arial"/>
                <a:cs typeface="Arial"/>
              </a:rPr>
              <a:t>the</a:t>
            </a:r>
            <a:r>
              <a:rPr sz="2400" b="1" spc="-315" dirty="0">
                <a:latin typeface="Arial"/>
                <a:cs typeface="Arial"/>
              </a:rPr>
              <a:t> </a:t>
            </a:r>
            <a:r>
              <a:rPr sz="2400" b="1" spc="-200" dirty="0">
                <a:latin typeface="Arial"/>
                <a:cs typeface="Arial"/>
              </a:rPr>
              <a:t>probabilities</a:t>
            </a:r>
            <a:r>
              <a:rPr sz="2400" b="1" spc="-250" dirty="0">
                <a:latin typeface="Arial"/>
                <a:cs typeface="Arial"/>
              </a:rPr>
              <a:t> </a:t>
            </a:r>
            <a:r>
              <a:rPr sz="2400" b="1" spc="-135" dirty="0">
                <a:latin typeface="Arial"/>
                <a:cs typeface="Arial"/>
              </a:rPr>
              <a:t>of</a:t>
            </a:r>
            <a:r>
              <a:rPr sz="2400" b="1" spc="-204" dirty="0">
                <a:latin typeface="Arial"/>
                <a:cs typeface="Arial"/>
              </a:rPr>
              <a:t> </a:t>
            </a:r>
            <a:r>
              <a:rPr sz="2400" b="1" spc="-210" dirty="0">
                <a:latin typeface="Arial"/>
                <a:cs typeface="Arial"/>
              </a:rPr>
              <a:t>several</a:t>
            </a:r>
            <a:r>
              <a:rPr sz="2400" b="1" spc="-305" dirty="0">
                <a:latin typeface="Arial"/>
                <a:cs typeface="Arial"/>
              </a:rPr>
              <a:t> </a:t>
            </a:r>
            <a:r>
              <a:rPr sz="2400" b="1" spc="-200" dirty="0">
                <a:latin typeface="Arial"/>
                <a:cs typeface="Arial"/>
              </a:rPr>
              <a:t>different</a:t>
            </a:r>
            <a:r>
              <a:rPr sz="2400" b="1" spc="-114" dirty="0">
                <a:latin typeface="Arial"/>
                <a:cs typeface="Arial"/>
              </a:rPr>
              <a:t> </a:t>
            </a:r>
            <a:r>
              <a:rPr sz="2400" b="1" spc="-210" dirty="0">
                <a:latin typeface="Arial"/>
                <a:cs typeface="Arial"/>
              </a:rPr>
              <a:t>event</a:t>
            </a:r>
            <a:r>
              <a:rPr sz="2400" b="1" spc="-215" dirty="0">
                <a:latin typeface="Arial"/>
                <a:cs typeface="Arial"/>
              </a:rPr>
              <a:t> </a:t>
            </a:r>
            <a:r>
              <a:rPr sz="2400" b="1" spc="-160" dirty="0">
                <a:latin typeface="Arial"/>
                <a:cs typeface="Arial"/>
              </a:rPr>
              <a:t>combinationsof </a:t>
            </a:r>
            <a:r>
              <a:rPr sz="2400" b="1" spc="-170" dirty="0">
                <a:latin typeface="Arial"/>
                <a:cs typeface="Arial"/>
              </a:rPr>
              <a:t>the</a:t>
            </a:r>
            <a:r>
              <a:rPr sz="2400" b="1" spc="-310" dirty="0">
                <a:latin typeface="Arial"/>
                <a:cs typeface="Arial"/>
              </a:rPr>
              <a:t> </a:t>
            </a:r>
            <a:r>
              <a:rPr sz="2400" b="1" spc="-235" dirty="0">
                <a:latin typeface="Arial"/>
                <a:cs typeface="Arial"/>
              </a:rPr>
              <a:t>Burglary-</a:t>
            </a:r>
            <a:r>
              <a:rPr sz="2400" b="1" spc="-320" dirty="0">
                <a:latin typeface="Arial"/>
                <a:cs typeface="Arial"/>
              </a:rPr>
              <a:t>A</a:t>
            </a:r>
            <a:r>
              <a:rPr sz="2400" b="1" spc="-75" dirty="0">
                <a:latin typeface="Arial"/>
                <a:cs typeface="Arial"/>
              </a:rPr>
              <a:t>l</a:t>
            </a:r>
            <a:r>
              <a:rPr sz="2400" b="1" spc="-220" dirty="0">
                <a:latin typeface="Arial"/>
                <a:cs typeface="Arial"/>
              </a:rPr>
              <a:t>a</a:t>
            </a:r>
            <a:r>
              <a:rPr sz="2400" b="1" spc="-275" dirty="0">
                <a:latin typeface="Arial"/>
                <a:cs typeface="Arial"/>
              </a:rPr>
              <a:t>r</a:t>
            </a:r>
            <a:r>
              <a:rPr sz="2400" b="1" spc="180" dirty="0">
                <a:latin typeface="Arial"/>
                <a:cs typeface="Arial"/>
              </a:rPr>
              <a:t>m</a:t>
            </a:r>
            <a:r>
              <a:rPr sz="2400" b="1" spc="-275" dirty="0">
                <a:latin typeface="Arial"/>
                <a:cs typeface="Arial"/>
              </a:rPr>
              <a:t>b</a:t>
            </a:r>
            <a:r>
              <a:rPr sz="2400" b="1" spc="-220" dirty="0">
                <a:latin typeface="Arial"/>
                <a:cs typeface="Arial"/>
              </a:rPr>
              <a:t>e</a:t>
            </a:r>
            <a:r>
              <a:rPr sz="2400" b="1" spc="-75" dirty="0">
                <a:latin typeface="Arial"/>
                <a:cs typeface="Arial"/>
              </a:rPr>
              <a:t>li</a:t>
            </a:r>
            <a:r>
              <a:rPr sz="2400" b="1" spc="-220" dirty="0">
                <a:latin typeface="Arial"/>
                <a:cs typeface="Arial"/>
              </a:rPr>
              <a:t>e</a:t>
            </a:r>
            <a:r>
              <a:rPr sz="2400" b="1" spc="-5" dirty="0">
                <a:latin typeface="Arial"/>
                <a:cs typeface="Arial"/>
              </a:rPr>
              <a:t>f</a:t>
            </a:r>
            <a:r>
              <a:rPr sz="2400" b="1" spc="-380" dirty="0">
                <a:latin typeface="Arial"/>
                <a:cs typeface="Arial"/>
              </a:rPr>
              <a:t> </a:t>
            </a:r>
            <a:r>
              <a:rPr sz="2400" b="1" spc="-225" dirty="0">
                <a:latin typeface="Arial"/>
                <a:cs typeface="Arial"/>
              </a:rPr>
              <a:t>network</a:t>
            </a:r>
            <a:r>
              <a:rPr sz="2400" b="1" spc="-310" dirty="0">
                <a:latin typeface="Arial"/>
                <a:cs typeface="Arial"/>
              </a:rPr>
              <a:t> </a:t>
            </a:r>
            <a:r>
              <a:rPr sz="2400" b="1" spc="-100" dirty="0">
                <a:latin typeface="Arial"/>
                <a:cs typeface="Arial"/>
              </a:rPr>
              <a:t>example: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03070" y="2336863"/>
            <a:ext cx="591185" cy="1659889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10160">
              <a:lnSpc>
                <a:spcPct val="101600"/>
              </a:lnSpc>
              <a:spcBef>
                <a:spcPts val="55"/>
              </a:spcBef>
            </a:pPr>
            <a:r>
              <a:rPr sz="2400" b="1" spc="-150" dirty="0">
                <a:latin typeface="Arial"/>
                <a:cs typeface="Arial"/>
              </a:rPr>
              <a:t>P(B) </a:t>
            </a:r>
            <a:r>
              <a:rPr sz="2400" b="1" spc="-245" dirty="0">
                <a:latin typeface="Arial"/>
                <a:cs typeface="Arial"/>
              </a:rPr>
              <a:t>P(B’)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0"/>
              </a:spcBef>
            </a:pPr>
            <a:r>
              <a:rPr sz="2400" b="1" spc="-80" dirty="0">
                <a:latin typeface="Arial"/>
                <a:cs typeface="Arial"/>
              </a:rPr>
              <a:t>P(E)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2400" b="1" spc="-200" dirty="0">
                <a:latin typeface="Arial"/>
                <a:cs typeface="Arial"/>
              </a:rPr>
              <a:t>P(E’)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33039" y="2336863"/>
            <a:ext cx="2108200" cy="16598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4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0.001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40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1</a:t>
            </a:r>
            <a:r>
              <a:rPr sz="2400" b="1" spc="-420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–</a:t>
            </a:r>
            <a:r>
              <a:rPr sz="2400" b="1" spc="-345" dirty="0">
                <a:latin typeface="Arial"/>
                <a:cs typeface="Arial"/>
              </a:rPr>
              <a:t> </a:t>
            </a:r>
            <a:r>
              <a:rPr sz="2400" b="1" spc="-240" dirty="0">
                <a:latin typeface="Arial"/>
                <a:cs typeface="Arial"/>
              </a:rPr>
              <a:t>P(B)</a:t>
            </a:r>
            <a:r>
              <a:rPr sz="2400" b="1" spc="-1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155" dirty="0">
                <a:latin typeface="Arial"/>
                <a:cs typeface="Arial"/>
              </a:rPr>
              <a:t>0.999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0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4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0.002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50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1</a:t>
            </a:r>
            <a:r>
              <a:rPr sz="2400" b="1" spc="-4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–</a:t>
            </a:r>
            <a:r>
              <a:rPr sz="2400" b="1" spc="-355" dirty="0">
                <a:latin typeface="Arial"/>
                <a:cs typeface="Arial"/>
              </a:rPr>
              <a:t> </a:t>
            </a:r>
            <a:r>
              <a:rPr sz="2400" b="1" spc="-215" dirty="0">
                <a:latin typeface="Arial"/>
                <a:cs typeface="Arial"/>
              </a:rPr>
              <a:t>P(E)</a:t>
            </a:r>
            <a:r>
              <a:rPr sz="2400" b="1" spc="-114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420" dirty="0">
                <a:latin typeface="Arial"/>
                <a:cs typeface="Arial"/>
              </a:rPr>
              <a:t> </a:t>
            </a:r>
            <a:r>
              <a:rPr sz="2400" b="1" spc="-130" dirty="0">
                <a:latin typeface="Arial"/>
                <a:cs typeface="Arial"/>
              </a:rPr>
              <a:t>0.998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453501" y="4813680"/>
            <a:ext cx="1724025" cy="619125"/>
          </a:xfrm>
          <a:custGeom>
            <a:avLst/>
            <a:gdLst/>
            <a:ahLst/>
            <a:cxnLst/>
            <a:rect l="l" t="t" r="r" b="b"/>
            <a:pathLst>
              <a:path w="1724025" h="619125">
                <a:moveTo>
                  <a:pt x="0" y="309372"/>
                </a:moveTo>
                <a:lnTo>
                  <a:pt x="10159" y="261493"/>
                </a:lnTo>
                <a:lnTo>
                  <a:pt x="39877" y="216027"/>
                </a:lnTo>
                <a:lnTo>
                  <a:pt x="87502" y="173355"/>
                </a:lnTo>
                <a:lnTo>
                  <a:pt x="151638" y="133985"/>
                </a:lnTo>
                <a:lnTo>
                  <a:pt x="189356" y="115824"/>
                </a:lnTo>
                <a:lnTo>
                  <a:pt x="230504" y="98806"/>
                </a:lnTo>
                <a:lnTo>
                  <a:pt x="275081" y="82804"/>
                </a:lnTo>
                <a:lnTo>
                  <a:pt x="322833" y="67945"/>
                </a:lnTo>
                <a:lnTo>
                  <a:pt x="373506" y="54483"/>
                </a:lnTo>
                <a:lnTo>
                  <a:pt x="426847" y="42291"/>
                </a:lnTo>
                <a:lnTo>
                  <a:pt x="482853" y="31496"/>
                </a:lnTo>
                <a:lnTo>
                  <a:pt x="541274" y="22098"/>
                </a:lnTo>
                <a:lnTo>
                  <a:pt x="601726" y="14351"/>
                </a:lnTo>
                <a:lnTo>
                  <a:pt x="664337" y="8128"/>
                </a:lnTo>
                <a:lnTo>
                  <a:pt x="728599" y="3683"/>
                </a:lnTo>
                <a:lnTo>
                  <a:pt x="794639" y="889"/>
                </a:lnTo>
                <a:lnTo>
                  <a:pt x="861949" y="0"/>
                </a:lnTo>
                <a:lnTo>
                  <a:pt x="929258" y="889"/>
                </a:lnTo>
                <a:lnTo>
                  <a:pt x="995299" y="3683"/>
                </a:lnTo>
                <a:lnTo>
                  <a:pt x="1059560" y="8128"/>
                </a:lnTo>
                <a:lnTo>
                  <a:pt x="1122172" y="14351"/>
                </a:lnTo>
                <a:lnTo>
                  <a:pt x="1182624" y="22098"/>
                </a:lnTo>
                <a:lnTo>
                  <a:pt x="1241044" y="31496"/>
                </a:lnTo>
                <a:lnTo>
                  <a:pt x="1297051" y="42291"/>
                </a:lnTo>
                <a:lnTo>
                  <a:pt x="1350391" y="54483"/>
                </a:lnTo>
                <a:lnTo>
                  <a:pt x="1401064" y="67945"/>
                </a:lnTo>
                <a:lnTo>
                  <a:pt x="1448816" y="82804"/>
                </a:lnTo>
                <a:lnTo>
                  <a:pt x="1493393" y="98806"/>
                </a:lnTo>
                <a:lnTo>
                  <a:pt x="1534541" y="115824"/>
                </a:lnTo>
                <a:lnTo>
                  <a:pt x="1572259" y="133985"/>
                </a:lnTo>
                <a:lnTo>
                  <a:pt x="1606296" y="153162"/>
                </a:lnTo>
                <a:lnTo>
                  <a:pt x="1662302" y="194310"/>
                </a:lnTo>
                <a:lnTo>
                  <a:pt x="1701165" y="238379"/>
                </a:lnTo>
                <a:lnTo>
                  <a:pt x="1721357" y="285115"/>
                </a:lnTo>
                <a:lnTo>
                  <a:pt x="1723898" y="309372"/>
                </a:lnTo>
                <a:lnTo>
                  <a:pt x="1721357" y="333502"/>
                </a:lnTo>
                <a:lnTo>
                  <a:pt x="1701165" y="380238"/>
                </a:lnTo>
                <a:lnTo>
                  <a:pt x="1662302" y="424434"/>
                </a:lnTo>
                <a:lnTo>
                  <a:pt x="1606296" y="465455"/>
                </a:lnTo>
                <a:lnTo>
                  <a:pt x="1572259" y="484632"/>
                </a:lnTo>
                <a:lnTo>
                  <a:pt x="1534541" y="502793"/>
                </a:lnTo>
                <a:lnTo>
                  <a:pt x="1493393" y="519938"/>
                </a:lnTo>
                <a:lnTo>
                  <a:pt x="1448816" y="535940"/>
                </a:lnTo>
                <a:lnTo>
                  <a:pt x="1401064" y="550799"/>
                </a:lnTo>
                <a:lnTo>
                  <a:pt x="1350391" y="564261"/>
                </a:lnTo>
                <a:lnTo>
                  <a:pt x="1297051" y="576453"/>
                </a:lnTo>
                <a:lnTo>
                  <a:pt x="1241044" y="587248"/>
                </a:lnTo>
                <a:lnTo>
                  <a:pt x="1182624" y="596646"/>
                </a:lnTo>
                <a:lnTo>
                  <a:pt x="1122172" y="604393"/>
                </a:lnTo>
                <a:lnTo>
                  <a:pt x="1059560" y="610489"/>
                </a:lnTo>
                <a:lnTo>
                  <a:pt x="995299" y="615061"/>
                </a:lnTo>
                <a:lnTo>
                  <a:pt x="929258" y="617728"/>
                </a:lnTo>
                <a:lnTo>
                  <a:pt x="861949" y="618744"/>
                </a:lnTo>
                <a:lnTo>
                  <a:pt x="794639" y="617728"/>
                </a:lnTo>
                <a:lnTo>
                  <a:pt x="728599" y="615061"/>
                </a:lnTo>
                <a:lnTo>
                  <a:pt x="664337" y="610489"/>
                </a:lnTo>
                <a:lnTo>
                  <a:pt x="601726" y="604393"/>
                </a:lnTo>
                <a:lnTo>
                  <a:pt x="541274" y="596646"/>
                </a:lnTo>
                <a:lnTo>
                  <a:pt x="482853" y="587248"/>
                </a:lnTo>
                <a:lnTo>
                  <a:pt x="426847" y="576453"/>
                </a:lnTo>
                <a:lnTo>
                  <a:pt x="373506" y="564261"/>
                </a:lnTo>
                <a:lnTo>
                  <a:pt x="322833" y="550799"/>
                </a:lnTo>
                <a:lnTo>
                  <a:pt x="275081" y="535940"/>
                </a:lnTo>
                <a:lnTo>
                  <a:pt x="230504" y="519938"/>
                </a:lnTo>
                <a:lnTo>
                  <a:pt x="189356" y="502793"/>
                </a:lnTo>
                <a:lnTo>
                  <a:pt x="151638" y="484632"/>
                </a:lnTo>
                <a:lnTo>
                  <a:pt x="117601" y="465455"/>
                </a:lnTo>
                <a:lnTo>
                  <a:pt x="61595" y="424434"/>
                </a:lnTo>
                <a:lnTo>
                  <a:pt x="22732" y="380238"/>
                </a:lnTo>
                <a:lnTo>
                  <a:pt x="2540" y="333502"/>
                </a:lnTo>
                <a:lnTo>
                  <a:pt x="0" y="309372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948419" y="4911407"/>
            <a:ext cx="8026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35" dirty="0">
                <a:latin typeface="Arial"/>
                <a:cs typeface="Arial"/>
              </a:rPr>
              <a:t>Alarm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320026" y="3937634"/>
            <a:ext cx="1714500" cy="619125"/>
          </a:xfrm>
          <a:custGeom>
            <a:avLst/>
            <a:gdLst/>
            <a:ahLst/>
            <a:cxnLst/>
            <a:rect l="l" t="t" r="r" b="b"/>
            <a:pathLst>
              <a:path w="1714500" h="619125">
                <a:moveTo>
                  <a:pt x="0" y="309371"/>
                </a:moveTo>
                <a:lnTo>
                  <a:pt x="10159" y="261492"/>
                </a:lnTo>
                <a:lnTo>
                  <a:pt x="39624" y="215900"/>
                </a:lnTo>
                <a:lnTo>
                  <a:pt x="86995" y="173227"/>
                </a:lnTo>
                <a:lnTo>
                  <a:pt x="150749" y="133984"/>
                </a:lnTo>
                <a:lnTo>
                  <a:pt x="188214" y="115823"/>
                </a:lnTo>
                <a:lnTo>
                  <a:pt x="229234" y="98678"/>
                </a:lnTo>
                <a:lnTo>
                  <a:pt x="273557" y="82676"/>
                </a:lnTo>
                <a:lnTo>
                  <a:pt x="320928" y="67944"/>
                </a:lnTo>
                <a:lnTo>
                  <a:pt x="371348" y="54356"/>
                </a:lnTo>
                <a:lnTo>
                  <a:pt x="424433" y="42163"/>
                </a:lnTo>
                <a:lnTo>
                  <a:pt x="480059" y="31368"/>
                </a:lnTo>
                <a:lnTo>
                  <a:pt x="538099" y="22097"/>
                </a:lnTo>
                <a:lnTo>
                  <a:pt x="598297" y="14350"/>
                </a:lnTo>
                <a:lnTo>
                  <a:pt x="660526" y="8127"/>
                </a:lnTo>
                <a:lnTo>
                  <a:pt x="724534" y="3682"/>
                </a:lnTo>
                <a:lnTo>
                  <a:pt x="790067" y="888"/>
                </a:lnTo>
                <a:lnTo>
                  <a:pt x="856996" y="0"/>
                </a:lnTo>
                <a:lnTo>
                  <a:pt x="924051" y="888"/>
                </a:lnTo>
                <a:lnTo>
                  <a:pt x="989583" y="3682"/>
                </a:lnTo>
                <a:lnTo>
                  <a:pt x="1053592" y="8127"/>
                </a:lnTo>
                <a:lnTo>
                  <a:pt x="1115822" y="14350"/>
                </a:lnTo>
                <a:lnTo>
                  <a:pt x="1176020" y="22097"/>
                </a:lnTo>
                <a:lnTo>
                  <a:pt x="1234058" y="31368"/>
                </a:lnTo>
                <a:lnTo>
                  <a:pt x="1289684" y="42163"/>
                </a:lnTo>
                <a:lnTo>
                  <a:pt x="1342771" y="54356"/>
                </a:lnTo>
                <a:lnTo>
                  <a:pt x="1393190" y="67944"/>
                </a:lnTo>
                <a:lnTo>
                  <a:pt x="1440560" y="82676"/>
                </a:lnTo>
                <a:lnTo>
                  <a:pt x="1484883" y="98678"/>
                </a:lnTo>
                <a:lnTo>
                  <a:pt x="1525904" y="115823"/>
                </a:lnTo>
                <a:lnTo>
                  <a:pt x="1563370" y="133984"/>
                </a:lnTo>
                <a:lnTo>
                  <a:pt x="1597152" y="153162"/>
                </a:lnTo>
                <a:lnTo>
                  <a:pt x="1652904" y="194182"/>
                </a:lnTo>
                <a:lnTo>
                  <a:pt x="1691513" y="238378"/>
                </a:lnTo>
                <a:lnTo>
                  <a:pt x="1711578" y="285114"/>
                </a:lnTo>
                <a:lnTo>
                  <a:pt x="1714119" y="309371"/>
                </a:lnTo>
                <a:lnTo>
                  <a:pt x="1711578" y="333501"/>
                </a:lnTo>
                <a:lnTo>
                  <a:pt x="1691513" y="380238"/>
                </a:lnTo>
                <a:lnTo>
                  <a:pt x="1652904" y="424433"/>
                </a:lnTo>
                <a:lnTo>
                  <a:pt x="1597152" y="465454"/>
                </a:lnTo>
                <a:lnTo>
                  <a:pt x="1563370" y="484631"/>
                </a:lnTo>
                <a:lnTo>
                  <a:pt x="1525904" y="502792"/>
                </a:lnTo>
                <a:lnTo>
                  <a:pt x="1484883" y="519938"/>
                </a:lnTo>
                <a:lnTo>
                  <a:pt x="1440560" y="535939"/>
                </a:lnTo>
                <a:lnTo>
                  <a:pt x="1393190" y="550671"/>
                </a:lnTo>
                <a:lnTo>
                  <a:pt x="1342771" y="564260"/>
                </a:lnTo>
                <a:lnTo>
                  <a:pt x="1289684" y="576452"/>
                </a:lnTo>
                <a:lnTo>
                  <a:pt x="1234058" y="587247"/>
                </a:lnTo>
                <a:lnTo>
                  <a:pt x="1176020" y="596519"/>
                </a:lnTo>
                <a:lnTo>
                  <a:pt x="1115822" y="604392"/>
                </a:lnTo>
                <a:lnTo>
                  <a:pt x="1053592" y="610488"/>
                </a:lnTo>
                <a:lnTo>
                  <a:pt x="989583" y="614933"/>
                </a:lnTo>
                <a:lnTo>
                  <a:pt x="924051" y="617727"/>
                </a:lnTo>
                <a:lnTo>
                  <a:pt x="856996" y="618616"/>
                </a:lnTo>
                <a:lnTo>
                  <a:pt x="790067" y="617727"/>
                </a:lnTo>
                <a:lnTo>
                  <a:pt x="724534" y="614933"/>
                </a:lnTo>
                <a:lnTo>
                  <a:pt x="660526" y="610488"/>
                </a:lnTo>
                <a:lnTo>
                  <a:pt x="598297" y="604392"/>
                </a:lnTo>
                <a:lnTo>
                  <a:pt x="538099" y="596519"/>
                </a:lnTo>
                <a:lnTo>
                  <a:pt x="480059" y="587247"/>
                </a:lnTo>
                <a:lnTo>
                  <a:pt x="424433" y="576452"/>
                </a:lnTo>
                <a:lnTo>
                  <a:pt x="371348" y="564260"/>
                </a:lnTo>
                <a:lnTo>
                  <a:pt x="320928" y="550671"/>
                </a:lnTo>
                <a:lnTo>
                  <a:pt x="273557" y="535939"/>
                </a:lnTo>
                <a:lnTo>
                  <a:pt x="229234" y="519938"/>
                </a:lnTo>
                <a:lnTo>
                  <a:pt x="188214" y="502792"/>
                </a:lnTo>
                <a:lnTo>
                  <a:pt x="150749" y="484631"/>
                </a:lnTo>
                <a:lnTo>
                  <a:pt x="116967" y="465454"/>
                </a:lnTo>
                <a:lnTo>
                  <a:pt x="61214" y="424433"/>
                </a:lnTo>
                <a:lnTo>
                  <a:pt x="22605" y="380238"/>
                </a:lnTo>
                <a:lnTo>
                  <a:pt x="2540" y="333501"/>
                </a:lnTo>
                <a:lnTo>
                  <a:pt x="0" y="309371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647305" y="4033202"/>
            <a:ext cx="10598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10" dirty="0">
                <a:latin typeface="Arial"/>
                <a:cs typeface="Arial"/>
              </a:rPr>
              <a:t>Burglary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120376" y="3966209"/>
            <a:ext cx="2000250" cy="619125"/>
          </a:xfrm>
          <a:custGeom>
            <a:avLst/>
            <a:gdLst/>
            <a:ahLst/>
            <a:cxnLst/>
            <a:rect l="l" t="t" r="r" b="b"/>
            <a:pathLst>
              <a:path w="2000250" h="619125">
                <a:moveTo>
                  <a:pt x="0" y="309498"/>
                </a:moveTo>
                <a:lnTo>
                  <a:pt x="9905" y="265683"/>
                </a:lnTo>
                <a:lnTo>
                  <a:pt x="38734" y="223773"/>
                </a:lnTo>
                <a:lnTo>
                  <a:pt x="85217" y="184150"/>
                </a:lnTo>
                <a:lnTo>
                  <a:pt x="147954" y="147319"/>
                </a:lnTo>
                <a:lnTo>
                  <a:pt x="185039" y="130047"/>
                </a:lnTo>
                <a:lnTo>
                  <a:pt x="225678" y="113537"/>
                </a:lnTo>
                <a:lnTo>
                  <a:pt x="269621" y="98043"/>
                </a:lnTo>
                <a:lnTo>
                  <a:pt x="316865" y="83438"/>
                </a:lnTo>
                <a:lnTo>
                  <a:pt x="367156" y="69850"/>
                </a:lnTo>
                <a:lnTo>
                  <a:pt x="420243" y="57276"/>
                </a:lnTo>
                <a:lnTo>
                  <a:pt x="476123" y="45719"/>
                </a:lnTo>
                <a:lnTo>
                  <a:pt x="534416" y="35432"/>
                </a:lnTo>
                <a:lnTo>
                  <a:pt x="595249" y="26415"/>
                </a:lnTo>
                <a:lnTo>
                  <a:pt x="658241" y="18541"/>
                </a:lnTo>
                <a:lnTo>
                  <a:pt x="723138" y="11937"/>
                </a:lnTo>
                <a:lnTo>
                  <a:pt x="790067" y="6731"/>
                </a:lnTo>
                <a:lnTo>
                  <a:pt x="858520" y="3047"/>
                </a:lnTo>
                <a:lnTo>
                  <a:pt x="928624" y="762"/>
                </a:lnTo>
                <a:lnTo>
                  <a:pt x="999998" y="0"/>
                </a:lnTo>
                <a:lnTo>
                  <a:pt x="1071499" y="762"/>
                </a:lnTo>
                <a:lnTo>
                  <a:pt x="1141602" y="3047"/>
                </a:lnTo>
                <a:lnTo>
                  <a:pt x="1210055" y="6731"/>
                </a:lnTo>
                <a:lnTo>
                  <a:pt x="1276984" y="11937"/>
                </a:lnTo>
                <a:lnTo>
                  <a:pt x="1341881" y="18541"/>
                </a:lnTo>
                <a:lnTo>
                  <a:pt x="1404874" y="26415"/>
                </a:lnTo>
                <a:lnTo>
                  <a:pt x="1465706" y="35432"/>
                </a:lnTo>
                <a:lnTo>
                  <a:pt x="1524000" y="45719"/>
                </a:lnTo>
                <a:lnTo>
                  <a:pt x="1579879" y="57276"/>
                </a:lnTo>
                <a:lnTo>
                  <a:pt x="1632966" y="69850"/>
                </a:lnTo>
                <a:lnTo>
                  <a:pt x="1683257" y="83438"/>
                </a:lnTo>
                <a:lnTo>
                  <a:pt x="1730502" y="98043"/>
                </a:lnTo>
                <a:lnTo>
                  <a:pt x="1774444" y="113537"/>
                </a:lnTo>
                <a:lnTo>
                  <a:pt x="1815083" y="130047"/>
                </a:lnTo>
                <a:lnTo>
                  <a:pt x="1852168" y="147319"/>
                </a:lnTo>
                <a:lnTo>
                  <a:pt x="1914905" y="184150"/>
                </a:lnTo>
                <a:lnTo>
                  <a:pt x="1961388" y="223773"/>
                </a:lnTo>
                <a:lnTo>
                  <a:pt x="1990217" y="265683"/>
                </a:lnTo>
                <a:lnTo>
                  <a:pt x="2000123" y="309498"/>
                </a:lnTo>
                <a:lnTo>
                  <a:pt x="1997709" y="331596"/>
                </a:lnTo>
                <a:lnTo>
                  <a:pt x="1978152" y="374395"/>
                </a:lnTo>
                <a:lnTo>
                  <a:pt x="1940178" y="415289"/>
                </a:lnTo>
                <a:lnTo>
                  <a:pt x="1885442" y="453516"/>
                </a:lnTo>
                <a:lnTo>
                  <a:pt x="1815083" y="488822"/>
                </a:lnTo>
                <a:lnTo>
                  <a:pt x="1774444" y="505332"/>
                </a:lnTo>
                <a:lnTo>
                  <a:pt x="1730502" y="520826"/>
                </a:lnTo>
                <a:lnTo>
                  <a:pt x="1683257" y="535432"/>
                </a:lnTo>
                <a:lnTo>
                  <a:pt x="1632966" y="549020"/>
                </a:lnTo>
                <a:lnTo>
                  <a:pt x="1579879" y="561594"/>
                </a:lnTo>
                <a:lnTo>
                  <a:pt x="1524000" y="573151"/>
                </a:lnTo>
                <a:lnTo>
                  <a:pt x="1465706" y="583438"/>
                </a:lnTo>
                <a:lnTo>
                  <a:pt x="1404874" y="592582"/>
                </a:lnTo>
                <a:lnTo>
                  <a:pt x="1341881" y="600328"/>
                </a:lnTo>
                <a:lnTo>
                  <a:pt x="1276984" y="606932"/>
                </a:lnTo>
                <a:lnTo>
                  <a:pt x="1210055" y="612139"/>
                </a:lnTo>
                <a:lnTo>
                  <a:pt x="1141602" y="615822"/>
                </a:lnTo>
                <a:lnTo>
                  <a:pt x="1071499" y="618108"/>
                </a:lnTo>
                <a:lnTo>
                  <a:pt x="999998" y="618870"/>
                </a:lnTo>
                <a:lnTo>
                  <a:pt x="928624" y="618108"/>
                </a:lnTo>
                <a:lnTo>
                  <a:pt x="858520" y="615822"/>
                </a:lnTo>
                <a:lnTo>
                  <a:pt x="790067" y="612139"/>
                </a:lnTo>
                <a:lnTo>
                  <a:pt x="723138" y="606932"/>
                </a:lnTo>
                <a:lnTo>
                  <a:pt x="658241" y="600328"/>
                </a:lnTo>
                <a:lnTo>
                  <a:pt x="595249" y="592582"/>
                </a:lnTo>
                <a:lnTo>
                  <a:pt x="534416" y="583438"/>
                </a:lnTo>
                <a:lnTo>
                  <a:pt x="476123" y="573151"/>
                </a:lnTo>
                <a:lnTo>
                  <a:pt x="420243" y="561594"/>
                </a:lnTo>
                <a:lnTo>
                  <a:pt x="367156" y="549020"/>
                </a:lnTo>
                <a:lnTo>
                  <a:pt x="316865" y="535432"/>
                </a:lnTo>
                <a:lnTo>
                  <a:pt x="269621" y="520826"/>
                </a:lnTo>
                <a:lnTo>
                  <a:pt x="225678" y="505332"/>
                </a:lnTo>
                <a:lnTo>
                  <a:pt x="185039" y="488822"/>
                </a:lnTo>
                <a:lnTo>
                  <a:pt x="147954" y="471550"/>
                </a:lnTo>
                <a:lnTo>
                  <a:pt x="85217" y="434720"/>
                </a:lnTo>
                <a:lnTo>
                  <a:pt x="38734" y="395096"/>
                </a:lnTo>
                <a:lnTo>
                  <a:pt x="9905" y="353187"/>
                </a:lnTo>
                <a:lnTo>
                  <a:pt x="0" y="309498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429240" y="4062793"/>
            <a:ext cx="143319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0" dirty="0">
                <a:latin typeface="Arial"/>
                <a:cs typeface="Arial"/>
              </a:rPr>
              <a:t>Earthquake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320026" y="5870702"/>
            <a:ext cx="1714500" cy="619125"/>
          </a:xfrm>
          <a:custGeom>
            <a:avLst/>
            <a:gdLst/>
            <a:ahLst/>
            <a:cxnLst/>
            <a:rect l="l" t="t" r="r" b="b"/>
            <a:pathLst>
              <a:path w="1714500" h="619125">
                <a:moveTo>
                  <a:pt x="0" y="309333"/>
                </a:moveTo>
                <a:lnTo>
                  <a:pt x="10159" y="261493"/>
                </a:lnTo>
                <a:lnTo>
                  <a:pt x="39624" y="215963"/>
                </a:lnTo>
                <a:lnTo>
                  <a:pt x="86995" y="173291"/>
                </a:lnTo>
                <a:lnTo>
                  <a:pt x="150749" y="134035"/>
                </a:lnTo>
                <a:lnTo>
                  <a:pt x="188214" y="115849"/>
                </a:lnTo>
                <a:lnTo>
                  <a:pt x="229234" y="98729"/>
                </a:lnTo>
                <a:lnTo>
                  <a:pt x="273557" y="82740"/>
                </a:lnTo>
                <a:lnTo>
                  <a:pt x="320928" y="67945"/>
                </a:lnTo>
                <a:lnTo>
                  <a:pt x="371348" y="54356"/>
                </a:lnTo>
                <a:lnTo>
                  <a:pt x="424433" y="42164"/>
                </a:lnTo>
                <a:lnTo>
                  <a:pt x="480059" y="31369"/>
                </a:lnTo>
                <a:lnTo>
                  <a:pt x="538099" y="22098"/>
                </a:lnTo>
                <a:lnTo>
                  <a:pt x="598297" y="14351"/>
                </a:lnTo>
                <a:lnTo>
                  <a:pt x="660526" y="8128"/>
                </a:lnTo>
                <a:lnTo>
                  <a:pt x="724534" y="3683"/>
                </a:lnTo>
                <a:lnTo>
                  <a:pt x="790067" y="889"/>
                </a:lnTo>
                <a:lnTo>
                  <a:pt x="856996" y="0"/>
                </a:lnTo>
                <a:lnTo>
                  <a:pt x="924051" y="889"/>
                </a:lnTo>
                <a:lnTo>
                  <a:pt x="989583" y="3683"/>
                </a:lnTo>
                <a:lnTo>
                  <a:pt x="1053592" y="8128"/>
                </a:lnTo>
                <a:lnTo>
                  <a:pt x="1115822" y="14351"/>
                </a:lnTo>
                <a:lnTo>
                  <a:pt x="1176020" y="22098"/>
                </a:lnTo>
                <a:lnTo>
                  <a:pt x="1234058" y="31369"/>
                </a:lnTo>
                <a:lnTo>
                  <a:pt x="1289684" y="42164"/>
                </a:lnTo>
                <a:lnTo>
                  <a:pt x="1342771" y="54356"/>
                </a:lnTo>
                <a:lnTo>
                  <a:pt x="1393190" y="67945"/>
                </a:lnTo>
                <a:lnTo>
                  <a:pt x="1440560" y="82740"/>
                </a:lnTo>
                <a:lnTo>
                  <a:pt x="1484883" y="98729"/>
                </a:lnTo>
                <a:lnTo>
                  <a:pt x="1525904" y="115849"/>
                </a:lnTo>
                <a:lnTo>
                  <a:pt x="1563370" y="134035"/>
                </a:lnTo>
                <a:lnTo>
                  <a:pt x="1597152" y="153200"/>
                </a:lnTo>
                <a:lnTo>
                  <a:pt x="1652904" y="194233"/>
                </a:lnTo>
                <a:lnTo>
                  <a:pt x="1691513" y="238404"/>
                </a:lnTo>
                <a:lnTo>
                  <a:pt x="1711578" y="285165"/>
                </a:lnTo>
                <a:lnTo>
                  <a:pt x="1714119" y="309333"/>
                </a:lnTo>
                <a:lnTo>
                  <a:pt x="1711578" y="333514"/>
                </a:lnTo>
                <a:lnTo>
                  <a:pt x="1691513" y="380263"/>
                </a:lnTo>
                <a:lnTo>
                  <a:pt x="1652904" y="424434"/>
                </a:lnTo>
                <a:lnTo>
                  <a:pt x="1597152" y="465467"/>
                </a:lnTo>
                <a:lnTo>
                  <a:pt x="1563370" y="484644"/>
                </a:lnTo>
                <a:lnTo>
                  <a:pt x="1525904" y="502818"/>
                </a:lnTo>
                <a:lnTo>
                  <a:pt x="1484883" y="519938"/>
                </a:lnTo>
                <a:lnTo>
                  <a:pt x="1440560" y="535940"/>
                </a:lnTo>
                <a:lnTo>
                  <a:pt x="1393190" y="550735"/>
                </a:lnTo>
                <a:lnTo>
                  <a:pt x="1342771" y="564261"/>
                </a:lnTo>
                <a:lnTo>
                  <a:pt x="1289684" y="576453"/>
                </a:lnTo>
                <a:lnTo>
                  <a:pt x="1234058" y="587248"/>
                </a:lnTo>
                <a:lnTo>
                  <a:pt x="1176020" y="596569"/>
                </a:lnTo>
                <a:lnTo>
                  <a:pt x="1115822" y="604354"/>
                </a:lnTo>
                <a:lnTo>
                  <a:pt x="1053592" y="610527"/>
                </a:lnTo>
                <a:lnTo>
                  <a:pt x="989583" y="615010"/>
                </a:lnTo>
                <a:lnTo>
                  <a:pt x="924051" y="617766"/>
                </a:lnTo>
                <a:lnTo>
                  <a:pt x="856996" y="618693"/>
                </a:lnTo>
                <a:lnTo>
                  <a:pt x="790067" y="617766"/>
                </a:lnTo>
                <a:lnTo>
                  <a:pt x="724534" y="615010"/>
                </a:lnTo>
                <a:lnTo>
                  <a:pt x="660526" y="610527"/>
                </a:lnTo>
                <a:lnTo>
                  <a:pt x="598297" y="604354"/>
                </a:lnTo>
                <a:lnTo>
                  <a:pt x="538099" y="596569"/>
                </a:lnTo>
                <a:lnTo>
                  <a:pt x="480059" y="587248"/>
                </a:lnTo>
                <a:lnTo>
                  <a:pt x="424433" y="576453"/>
                </a:lnTo>
                <a:lnTo>
                  <a:pt x="371348" y="564261"/>
                </a:lnTo>
                <a:lnTo>
                  <a:pt x="320928" y="550735"/>
                </a:lnTo>
                <a:lnTo>
                  <a:pt x="273557" y="535940"/>
                </a:lnTo>
                <a:lnTo>
                  <a:pt x="229234" y="519938"/>
                </a:lnTo>
                <a:lnTo>
                  <a:pt x="188214" y="502818"/>
                </a:lnTo>
                <a:lnTo>
                  <a:pt x="150749" y="484644"/>
                </a:lnTo>
                <a:lnTo>
                  <a:pt x="116967" y="465467"/>
                </a:lnTo>
                <a:lnTo>
                  <a:pt x="61214" y="424434"/>
                </a:lnTo>
                <a:lnTo>
                  <a:pt x="22605" y="380263"/>
                </a:lnTo>
                <a:lnTo>
                  <a:pt x="2540" y="333514"/>
                </a:lnTo>
                <a:lnTo>
                  <a:pt x="0" y="309333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565135" y="5971857"/>
            <a:ext cx="12522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0" dirty="0">
                <a:latin typeface="Arial"/>
                <a:cs typeface="Arial"/>
              </a:rPr>
              <a:t>JohnCalls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215626" y="5784977"/>
            <a:ext cx="1933575" cy="619125"/>
          </a:xfrm>
          <a:custGeom>
            <a:avLst/>
            <a:gdLst/>
            <a:ahLst/>
            <a:cxnLst/>
            <a:rect l="l" t="t" r="r" b="b"/>
            <a:pathLst>
              <a:path w="1933575" h="619125">
                <a:moveTo>
                  <a:pt x="0" y="309359"/>
                </a:moveTo>
                <a:lnTo>
                  <a:pt x="9525" y="265595"/>
                </a:lnTo>
                <a:lnTo>
                  <a:pt x="37465" y="223710"/>
                </a:lnTo>
                <a:lnTo>
                  <a:pt x="82423" y="184137"/>
                </a:lnTo>
                <a:lnTo>
                  <a:pt x="143001" y="147281"/>
                </a:lnTo>
                <a:lnTo>
                  <a:pt x="178816" y="130048"/>
                </a:lnTo>
                <a:lnTo>
                  <a:pt x="218058" y="113538"/>
                </a:lnTo>
                <a:lnTo>
                  <a:pt x="260603" y="98044"/>
                </a:lnTo>
                <a:lnTo>
                  <a:pt x="306197" y="83439"/>
                </a:lnTo>
                <a:lnTo>
                  <a:pt x="354838" y="69850"/>
                </a:lnTo>
                <a:lnTo>
                  <a:pt x="406146" y="57277"/>
                </a:lnTo>
                <a:lnTo>
                  <a:pt x="460121" y="45847"/>
                </a:lnTo>
                <a:lnTo>
                  <a:pt x="516508" y="35560"/>
                </a:lnTo>
                <a:lnTo>
                  <a:pt x="575309" y="26416"/>
                </a:lnTo>
                <a:lnTo>
                  <a:pt x="636143" y="18542"/>
                </a:lnTo>
                <a:lnTo>
                  <a:pt x="698880" y="12065"/>
                </a:lnTo>
                <a:lnTo>
                  <a:pt x="763524" y="6858"/>
                </a:lnTo>
                <a:lnTo>
                  <a:pt x="829818" y="3048"/>
                </a:lnTo>
                <a:lnTo>
                  <a:pt x="897508" y="762"/>
                </a:lnTo>
                <a:lnTo>
                  <a:pt x="966470" y="0"/>
                </a:lnTo>
                <a:lnTo>
                  <a:pt x="1035557" y="762"/>
                </a:lnTo>
                <a:lnTo>
                  <a:pt x="1103249" y="3048"/>
                </a:lnTo>
                <a:lnTo>
                  <a:pt x="1169543" y="6858"/>
                </a:lnTo>
                <a:lnTo>
                  <a:pt x="1234185" y="12065"/>
                </a:lnTo>
                <a:lnTo>
                  <a:pt x="1296924" y="18542"/>
                </a:lnTo>
                <a:lnTo>
                  <a:pt x="1357756" y="26416"/>
                </a:lnTo>
                <a:lnTo>
                  <a:pt x="1416557" y="35560"/>
                </a:lnTo>
                <a:lnTo>
                  <a:pt x="1472946" y="45847"/>
                </a:lnTo>
                <a:lnTo>
                  <a:pt x="1526921" y="57277"/>
                </a:lnTo>
                <a:lnTo>
                  <a:pt x="1578228" y="69850"/>
                </a:lnTo>
                <a:lnTo>
                  <a:pt x="1626870" y="83439"/>
                </a:lnTo>
                <a:lnTo>
                  <a:pt x="1672463" y="98044"/>
                </a:lnTo>
                <a:lnTo>
                  <a:pt x="1715007" y="113538"/>
                </a:lnTo>
                <a:lnTo>
                  <a:pt x="1754251" y="130048"/>
                </a:lnTo>
                <a:lnTo>
                  <a:pt x="1790065" y="147281"/>
                </a:lnTo>
                <a:lnTo>
                  <a:pt x="1850644" y="184137"/>
                </a:lnTo>
                <a:lnTo>
                  <a:pt x="1895602" y="223710"/>
                </a:lnTo>
                <a:lnTo>
                  <a:pt x="1923542" y="265595"/>
                </a:lnTo>
                <a:lnTo>
                  <a:pt x="1933067" y="309359"/>
                </a:lnTo>
                <a:lnTo>
                  <a:pt x="1930653" y="331457"/>
                </a:lnTo>
                <a:lnTo>
                  <a:pt x="1911730" y="374332"/>
                </a:lnTo>
                <a:lnTo>
                  <a:pt x="1875154" y="415112"/>
                </a:lnTo>
                <a:lnTo>
                  <a:pt x="1822196" y="453364"/>
                </a:lnTo>
                <a:lnTo>
                  <a:pt x="1754251" y="488708"/>
                </a:lnTo>
                <a:lnTo>
                  <a:pt x="1715007" y="505142"/>
                </a:lnTo>
                <a:lnTo>
                  <a:pt x="1672463" y="520687"/>
                </a:lnTo>
                <a:lnTo>
                  <a:pt x="1626870" y="535279"/>
                </a:lnTo>
                <a:lnTo>
                  <a:pt x="1578228" y="548894"/>
                </a:lnTo>
                <a:lnTo>
                  <a:pt x="1526921" y="561454"/>
                </a:lnTo>
                <a:lnTo>
                  <a:pt x="1472946" y="572909"/>
                </a:lnTo>
                <a:lnTo>
                  <a:pt x="1416557" y="583222"/>
                </a:lnTo>
                <a:lnTo>
                  <a:pt x="1357756" y="592328"/>
                </a:lnTo>
                <a:lnTo>
                  <a:pt x="1296924" y="600163"/>
                </a:lnTo>
                <a:lnTo>
                  <a:pt x="1234185" y="606704"/>
                </a:lnTo>
                <a:lnTo>
                  <a:pt x="1169543" y="611886"/>
                </a:lnTo>
                <a:lnTo>
                  <a:pt x="1103249" y="615645"/>
                </a:lnTo>
                <a:lnTo>
                  <a:pt x="1035557" y="617943"/>
                </a:lnTo>
                <a:lnTo>
                  <a:pt x="966470" y="618718"/>
                </a:lnTo>
                <a:lnTo>
                  <a:pt x="897508" y="617943"/>
                </a:lnTo>
                <a:lnTo>
                  <a:pt x="829818" y="615645"/>
                </a:lnTo>
                <a:lnTo>
                  <a:pt x="763524" y="611886"/>
                </a:lnTo>
                <a:lnTo>
                  <a:pt x="698880" y="606704"/>
                </a:lnTo>
                <a:lnTo>
                  <a:pt x="636143" y="600163"/>
                </a:lnTo>
                <a:lnTo>
                  <a:pt x="575309" y="592328"/>
                </a:lnTo>
                <a:lnTo>
                  <a:pt x="516508" y="583222"/>
                </a:lnTo>
                <a:lnTo>
                  <a:pt x="460121" y="572909"/>
                </a:lnTo>
                <a:lnTo>
                  <a:pt x="406146" y="561454"/>
                </a:lnTo>
                <a:lnTo>
                  <a:pt x="354838" y="548894"/>
                </a:lnTo>
                <a:lnTo>
                  <a:pt x="306197" y="535279"/>
                </a:lnTo>
                <a:lnTo>
                  <a:pt x="260603" y="520687"/>
                </a:lnTo>
                <a:lnTo>
                  <a:pt x="218058" y="505142"/>
                </a:lnTo>
                <a:lnTo>
                  <a:pt x="178816" y="488708"/>
                </a:lnTo>
                <a:lnTo>
                  <a:pt x="143001" y="471424"/>
                </a:lnTo>
                <a:lnTo>
                  <a:pt x="82423" y="434581"/>
                </a:lnTo>
                <a:lnTo>
                  <a:pt x="37465" y="395008"/>
                </a:lnTo>
                <a:lnTo>
                  <a:pt x="9525" y="353123"/>
                </a:lnTo>
                <a:lnTo>
                  <a:pt x="0" y="309359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580116" y="5883909"/>
            <a:ext cx="12534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90" dirty="0">
                <a:latin typeface="Arial"/>
                <a:cs typeface="Arial"/>
              </a:rPr>
              <a:t>MaryCalls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177276" y="4489958"/>
            <a:ext cx="2305050" cy="1370965"/>
          </a:xfrm>
          <a:custGeom>
            <a:avLst/>
            <a:gdLst/>
            <a:ahLst/>
            <a:cxnLst/>
            <a:rect l="l" t="t" r="r" b="b"/>
            <a:pathLst>
              <a:path w="2305050" h="1370964">
                <a:moveTo>
                  <a:pt x="0" y="66548"/>
                </a:moveTo>
                <a:lnTo>
                  <a:pt x="504190" y="399542"/>
                </a:lnTo>
              </a:path>
              <a:path w="2305050" h="1370964">
                <a:moveTo>
                  <a:pt x="462152" y="304673"/>
                </a:moveTo>
                <a:lnTo>
                  <a:pt x="504190" y="399796"/>
                </a:lnTo>
                <a:lnTo>
                  <a:pt x="409575" y="393954"/>
                </a:lnTo>
              </a:path>
              <a:path w="2305050" h="1370964">
                <a:moveTo>
                  <a:pt x="2237994" y="0"/>
                </a:moveTo>
                <a:lnTo>
                  <a:pt x="1771650" y="399288"/>
                </a:lnTo>
              </a:path>
              <a:path w="2305050" h="1370964">
                <a:moveTo>
                  <a:pt x="1807082" y="304673"/>
                </a:moveTo>
                <a:lnTo>
                  <a:pt x="1771650" y="399415"/>
                </a:lnTo>
                <a:lnTo>
                  <a:pt x="1875663" y="382143"/>
                </a:lnTo>
              </a:path>
              <a:path w="2305050" h="1370964">
                <a:moveTo>
                  <a:pt x="533273" y="847471"/>
                </a:moveTo>
                <a:lnTo>
                  <a:pt x="18923" y="1361567"/>
                </a:lnTo>
              </a:path>
              <a:path w="2305050" h="1370964">
                <a:moveTo>
                  <a:pt x="43815" y="1266444"/>
                </a:moveTo>
                <a:lnTo>
                  <a:pt x="18923" y="1361186"/>
                </a:lnTo>
                <a:lnTo>
                  <a:pt x="113665" y="1336167"/>
                </a:lnTo>
              </a:path>
              <a:path w="2305050" h="1370964">
                <a:moveTo>
                  <a:pt x="1752600" y="847471"/>
                </a:moveTo>
                <a:lnTo>
                  <a:pt x="2304923" y="1370838"/>
                </a:lnTo>
              </a:path>
              <a:path w="2305050" h="1370964">
                <a:moveTo>
                  <a:pt x="2276602" y="1266444"/>
                </a:moveTo>
                <a:lnTo>
                  <a:pt x="2304669" y="1370965"/>
                </a:lnTo>
                <a:lnTo>
                  <a:pt x="2209800" y="1346835"/>
                </a:lnTo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2066544" y="5408548"/>
            <a:ext cx="1134110" cy="1286510"/>
            <a:chOff x="2066544" y="5408548"/>
            <a:chExt cx="1134110" cy="1286510"/>
          </a:xfrm>
        </p:grpSpPr>
        <p:sp>
          <p:nvSpPr>
            <p:cNvPr id="19" name="object 19"/>
            <p:cNvSpPr/>
            <p:nvPr/>
          </p:nvSpPr>
          <p:spPr>
            <a:xfrm>
              <a:off x="2505075" y="5427814"/>
              <a:ext cx="666750" cy="419100"/>
            </a:xfrm>
            <a:custGeom>
              <a:avLst/>
              <a:gdLst/>
              <a:ahLst/>
              <a:cxnLst/>
              <a:rect l="l" t="t" r="r" b="b"/>
              <a:pathLst>
                <a:path w="666750" h="419100">
                  <a:moveTo>
                    <a:pt x="666445" y="0"/>
                  </a:moveTo>
                  <a:lnTo>
                    <a:pt x="0" y="0"/>
                  </a:lnTo>
                  <a:lnTo>
                    <a:pt x="0" y="418884"/>
                  </a:lnTo>
                  <a:lnTo>
                    <a:pt x="666445" y="418884"/>
                  </a:lnTo>
                  <a:lnTo>
                    <a:pt x="666445" y="0"/>
                  </a:lnTo>
                  <a:close/>
                </a:path>
              </a:pathLst>
            </a:custGeom>
            <a:solidFill>
              <a:srgbClr val="F8DE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081149" y="5423153"/>
              <a:ext cx="1104900" cy="1257300"/>
            </a:xfrm>
            <a:custGeom>
              <a:avLst/>
              <a:gdLst/>
              <a:ahLst/>
              <a:cxnLst/>
              <a:rect l="l" t="t" r="r" b="b"/>
              <a:pathLst>
                <a:path w="1104900" h="1257300">
                  <a:moveTo>
                    <a:pt x="428751" y="0"/>
                  </a:moveTo>
                  <a:lnTo>
                    <a:pt x="428751" y="1256855"/>
                  </a:lnTo>
                </a:path>
                <a:path w="1104900" h="1257300">
                  <a:moveTo>
                    <a:pt x="0" y="428498"/>
                  </a:moveTo>
                  <a:lnTo>
                    <a:pt x="1104900" y="428498"/>
                  </a:lnTo>
                </a:path>
                <a:path w="1104900" h="1257300">
                  <a:moveTo>
                    <a:pt x="0" y="847483"/>
                  </a:moveTo>
                  <a:lnTo>
                    <a:pt x="1104900" y="847483"/>
                  </a:lnTo>
                </a:path>
              </a:pathLst>
            </a:custGeom>
            <a:ln w="127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081149" y="5423153"/>
              <a:ext cx="1104900" cy="1257300"/>
            </a:xfrm>
            <a:custGeom>
              <a:avLst/>
              <a:gdLst/>
              <a:ahLst/>
              <a:cxnLst/>
              <a:rect l="l" t="t" r="r" b="b"/>
              <a:pathLst>
                <a:path w="1104900" h="1257300">
                  <a:moveTo>
                    <a:pt x="9651" y="0"/>
                  </a:moveTo>
                  <a:lnTo>
                    <a:pt x="9651" y="1256855"/>
                  </a:lnTo>
                </a:path>
                <a:path w="1104900" h="1257300">
                  <a:moveTo>
                    <a:pt x="1085977" y="0"/>
                  </a:moveTo>
                  <a:lnTo>
                    <a:pt x="1085977" y="1256855"/>
                  </a:lnTo>
                </a:path>
                <a:path w="1104900" h="1257300">
                  <a:moveTo>
                    <a:pt x="0" y="9525"/>
                  </a:moveTo>
                  <a:lnTo>
                    <a:pt x="1104900" y="9525"/>
                  </a:lnTo>
                </a:path>
                <a:path w="1104900" h="1257300">
                  <a:moveTo>
                    <a:pt x="0" y="1247432"/>
                  </a:moveTo>
                  <a:lnTo>
                    <a:pt x="1104900" y="1247432"/>
                  </a:lnTo>
                </a:path>
              </a:pathLst>
            </a:custGeom>
            <a:ln w="28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105092" y="5446970"/>
            <a:ext cx="398780" cy="398780"/>
          </a:xfrm>
          <a:prstGeom prst="rect">
            <a:avLst/>
          </a:prstGeom>
          <a:solidFill>
            <a:srgbClr val="F8DED2"/>
          </a:solidFill>
        </p:spPr>
        <p:txBody>
          <a:bodyPr vert="horz" wrap="square" lIns="0" tIns="24130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90"/>
              </a:spcBef>
            </a:pPr>
            <a:r>
              <a:rPr sz="2000" b="1" spc="-50" dirty="0"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2250" y="5389791"/>
            <a:ext cx="409575" cy="571360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2516252" y="5454967"/>
            <a:ext cx="63690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25"/>
              </a:spcBef>
            </a:pPr>
            <a:r>
              <a:rPr sz="2000" b="1" spc="-20" dirty="0">
                <a:latin typeface="Arial"/>
                <a:cs typeface="Arial"/>
              </a:rPr>
              <a:t>P(J)</a:t>
            </a:r>
            <a:endParaRPr sz="20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105092" y="5873115"/>
            <a:ext cx="104775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25"/>
              </a:spcBef>
              <a:tabLst>
                <a:tab pos="493395" algn="l"/>
              </a:tabLst>
            </a:pPr>
            <a:r>
              <a:rPr sz="2000" b="1" spc="-50" dirty="0">
                <a:latin typeface="Arial"/>
                <a:cs typeface="Arial"/>
              </a:rPr>
              <a:t>T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20" dirty="0">
                <a:latin typeface="Arial"/>
                <a:cs typeface="Arial"/>
              </a:rPr>
              <a:t>0.90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3281739" y="5417371"/>
          <a:ext cx="2845434" cy="1203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0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5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1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10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2590"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P(M)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0.70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P(E)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P(B)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0.002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557348" y="4638607"/>
          <a:ext cx="1372235" cy="2003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5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0685">
                <a:tc>
                  <a:txBody>
                    <a:bodyPr/>
                    <a:lstStyle/>
                    <a:p>
                      <a:pPr marL="717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B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590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P(A)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254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0.29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897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r>
              <a:rPr sz="3750" spc="-345" dirty="0"/>
              <a:t>T</a:t>
            </a:r>
            <a:r>
              <a:rPr sz="3750" spc="-495" dirty="0"/>
              <a:t>h</a:t>
            </a:r>
            <a:r>
              <a:rPr sz="3750" spc="235" dirty="0"/>
              <a:t>e</a:t>
            </a:r>
            <a:r>
              <a:rPr sz="3750" spc="-220" dirty="0"/>
              <a:t>j</a:t>
            </a:r>
            <a:r>
              <a:rPr sz="3750" spc="-345" dirty="0"/>
              <a:t>o</a:t>
            </a:r>
            <a:r>
              <a:rPr sz="3750" spc="-370" dirty="0"/>
              <a:t>i</a:t>
            </a:r>
            <a:r>
              <a:rPr sz="3750" spc="-495" dirty="0"/>
              <a:t>n</a:t>
            </a:r>
            <a:r>
              <a:rPr sz="3750" dirty="0"/>
              <a:t>t</a:t>
            </a:r>
            <a:r>
              <a:rPr sz="3750" spc="-565" dirty="0"/>
              <a:t> </a:t>
            </a:r>
            <a:r>
              <a:rPr sz="3750" spc="-434" dirty="0"/>
              <a:t>p</a:t>
            </a:r>
            <a:r>
              <a:rPr sz="3750" spc="-360" dirty="0"/>
              <a:t>r</a:t>
            </a:r>
            <a:r>
              <a:rPr sz="3750" spc="-434" dirty="0"/>
              <a:t>ob</a:t>
            </a:r>
            <a:r>
              <a:rPr sz="3750" spc="-455" dirty="0"/>
              <a:t>a</a:t>
            </a:r>
            <a:r>
              <a:rPr sz="3750" spc="-434" dirty="0"/>
              <a:t>b</a:t>
            </a:r>
            <a:r>
              <a:rPr sz="3750" spc="-465" dirty="0"/>
              <a:t>i</a:t>
            </a:r>
            <a:r>
              <a:rPr sz="3750" spc="-235" dirty="0"/>
              <a:t>li</a:t>
            </a:r>
            <a:r>
              <a:rPr sz="3750" spc="-290" dirty="0"/>
              <a:t>t</a:t>
            </a:r>
            <a:r>
              <a:rPr sz="3750" spc="145" dirty="0"/>
              <a:t>y</a:t>
            </a:r>
            <a:r>
              <a:rPr sz="3750" spc="-360" dirty="0"/>
              <a:t>d</a:t>
            </a:r>
            <a:r>
              <a:rPr sz="3750" spc="-385" dirty="0"/>
              <a:t>i</a:t>
            </a:r>
            <a:r>
              <a:rPr sz="3750" spc="-455" dirty="0"/>
              <a:t>s</a:t>
            </a:r>
            <a:r>
              <a:rPr sz="3750" spc="-295" dirty="0"/>
              <a:t>t</a:t>
            </a:r>
            <a:r>
              <a:rPr sz="3750" spc="-360" dirty="0"/>
              <a:t>r</a:t>
            </a:r>
            <a:r>
              <a:rPr sz="3750" spc="-235" dirty="0"/>
              <a:t>i</a:t>
            </a:r>
            <a:r>
              <a:rPr sz="3750" spc="-434" dirty="0"/>
              <a:t>b</a:t>
            </a:r>
            <a:r>
              <a:rPr sz="3750" spc="-509" dirty="0"/>
              <a:t>u</a:t>
            </a:r>
            <a:r>
              <a:rPr sz="3750" spc="-290" dirty="0"/>
              <a:t>t</a:t>
            </a:r>
            <a:r>
              <a:rPr sz="3750" spc="-235" dirty="0"/>
              <a:t>i</a:t>
            </a:r>
            <a:r>
              <a:rPr sz="3750" spc="-434" dirty="0"/>
              <a:t>on</a:t>
            </a:r>
            <a:endParaRPr sz="3750"/>
          </a:p>
        </p:txBody>
      </p:sp>
      <p:sp>
        <p:nvSpPr>
          <p:cNvPr id="3" name="object 3"/>
          <p:cNvSpPr txBox="1"/>
          <p:nvPr/>
        </p:nvSpPr>
        <p:spPr>
          <a:xfrm>
            <a:off x="673417" y="1153223"/>
            <a:ext cx="11491595" cy="314706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355600" marR="797560" indent="-343535">
              <a:lnSpc>
                <a:spcPts val="2630"/>
              </a:lnSpc>
              <a:spcBef>
                <a:spcPts val="395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b="1" spc="-210" dirty="0">
                <a:latin typeface="Arial"/>
                <a:cs typeface="Arial"/>
              </a:rPr>
              <a:t>Computationof</a:t>
            </a:r>
            <a:r>
              <a:rPr sz="2400" b="1" spc="-370" dirty="0">
                <a:latin typeface="Arial"/>
                <a:cs typeface="Arial"/>
              </a:rPr>
              <a:t> </a:t>
            </a:r>
            <a:r>
              <a:rPr sz="2400" b="1" spc="-165" dirty="0">
                <a:latin typeface="Arial"/>
                <a:cs typeface="Arial"/>
              </a:rPr>
              <a:t>the</a:t>
            </a:r>
            <a:r>
              <a:rPr sz="2400" b="1" spc="-385" dirty="0">
                <a:latin typeface="Arial"/>
                <a:cs typeface="Arial"/>
              </a:rPr>
              <a:t> </a:t>
            </a:r>
            <a:r>
              <a:rPr sz="2400" b="1" spc="-200" dirty="0">
                <a:latin typeface="Arial"/>
                <a:cs typeface="Arial"/>
              </a:rPr>
              <a:t>probabilities</a:t>
            </a:r>
            <a:r>
              <a:rPr sz="2400" b="1" spc="-310" dirty="0">
                <a:latin typeface="Arial"/>
                <a:cs typeface="Arial"/>
              </a:rPr>
              <a:t> </a:t>
            </a:r>
            <a:r>
              <a:rPr sz="2400" b="1" spc="-135" dirty="0">
                <a:latin typeface="Arial"/>
                <a:cs typeface="Arial"/>
              </a:rPr>
              <a:t>of</a:t>
            </a:r>
            <a:r>
              <a:rPr sz="2400" b="1" spc="-270" dirty="0">
                <a:latin typeface="Arial"/>
                <a:cs typeface="Arial"/>
              </a:rPr>
              <a:t> </a:t>
            </a:r>
            <a:r>
              <a:rPr sz="2400" b="1" spc="-210" dirty="0">
                <a:latin typeface="Arial"/>
                <a:cs typeface="Arial"/>
              </a:rPr>
              <a:t>several</a:t>
            </a:r>
            <a:r>
              <a:rPr sz="2400" b="1" spc="-380" dirty="0">
                <a:latin typeface="Arial"/>
                <a:cs typeface="Arial"/>
              </a:rPr>
              <a:t> </a:t>
            </a:r>
            <a:r>
              <a:rPr sz="2400" b="1" spc="-200" dirty="0">
                <a:latin typeface="Arial"/>
                <a:cs typeface="Arial"/>
              </a:rPr>
              <a:t>different</a:t>
            </a:r>
            <a:r>
              <a:rPr sz="2400" b="1" spc="-275" dirty="0">
                <a:latin typeface="Arial"/>
                <a:cs typeface="Arial"/>
              </a:rPr>
              <a:t> </a:t>
            </a:r>
            <a:r>
              <a:rPr sz="2400" b="1" spc="-210" dirty="0">
                <a:latin typeface="Arial"/>
                <a:cs typeface="Arial"/>
              </a:rPr>
              <a:t>event</a:t>
            </a:r>
            <a:r>
              <a:rPr sz="2400" b="1" spc="-280" dirty="0">
                <a:latin typeface="Arial"/>
                <a:cs typeface="Arial"/>
              </a:rPr>
              <a:t> </a:t>
            </a:r>
            <a:r>
              <a:rPr sz="2400" b="1" spc="-204" dirty="0">
                <a:latin typeface="Arial"/>
                <a:cs typeface="Arial"/>
              </a:rPr>
              <a:t>combinationsof</a:t>
            </a:r>
            <a:r>
              <a:rPr sz="2400" b="1" spc="-459" dirty="0">
                <a:latin typeface="Arial"/>
                <a:cs typeface="Arial"/>
              </a:rPr>
              <a:t> </a:t>
            </a:r>
            <a:r>
              <a:rPr sz="2400" b="1" spc="-165" dirty="0">
                <a:latin typeface="Arial"/>
                <a:cs typeface="Arial"/>
              </a:rPr>
              <a:t>the</a:t>
            </a:r>
            <a:r>
              <a:rPr sz="2400" b="1" spc="-375" dirty="0">
                <a:latin typeface="Arial"/>
                <a:cs typeface="Arial"/>
              </a:rPr>
              <a:t> </a:t>
            </a:r>
            <a:r>
              <a:rPr sz="2400" b="1" spc="-145" dirty="0">
                <a:latin typeface="Arial"/>
                <a:cs typeface="Arial"/>
              </a:rPr>
              <a:t>Burglary- </a:t>
            </a:r>
            <a:r>
              <a:rPr sz="2400" b="1" spc="-175" dirty="0">
                <a:latin typeface="Arial"/>
                <a:cs typeface="Arial"/>
              </a:rPr>
              <a:t>Alarmbelief</a:t>
            </a:r>
            <a:r>
              <a:rPr sz="2400" b="1" spc="-170" dirty="0">
                <a:latin typeface="Arial"/>
                <a:cs typeface="Arial"/>
              </a:rPr>
              <a:t> </a:t>
            </a:r>
            <a:r>
              <a:rPr sz="2400" b="1" spc="-204" dirty="0">
                <a:latin typeface="Arial"/>
                <a:cs typeface="Arial"/>
              </a:rPr>
              <a:t>network</a:t>
            </a:r>
            <a:r>
              <a:rPr sz="2400" b="1" spc="-385" dirty="0">
                <a:latin typeface="Arial"/>
                <a:cs typeface="Arial"/>
              </a:rPr>
              <a:t> </a:t>
            </a:r>
            <a:r>
              <a:rPr sz="2400" b="1" spc="-65" dirty="0">
                <a:latin typeface="Arial"/>
                <a:cs typeface="Arial"/>
              </a:rPr>
              <a:t>example: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44"/>
              </a:spcBef>
            </a:pPr>
            <a:endParaRPr sz="2400">
              <a:latin typeface="Arial"/>
              <a:cs typeface="Arial"/>
            </a:endParaRPr>
          </a:p>
          <a:p>
            <a:pPr marL="498475">
              <a:lnSpc>
                <a:spcPct val="100000"/>
              </a:lnSpc>
            </a:pPr>
            <a:r>
              <a:rPr sz="2400" b="1" spc="-220" dirty="0">
                <a:latin typeface="Arial"/>
                <a:cs typeface="Arial"/>
              </a:rPr>
              <a:t>P(A)</a:t>
            </a:r>
            <a:r>
              <a:rPr sz="2400" b="1" spc="-1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235" dirty="0">
                <a:latin typeface="Arial"/>
                <a:cs typeface="Arial"/>
              </a:rPr>
              <a:t>P(AB’E’)</a:t>
            </a:r>
            <a:r>
              <a:rPr sz="2400" b="1" spc="-9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254" dirty="0">
                <a:latin typeface="Arial"/>
                <a:cs typeface="Arial"/>
              </a:rPr>
              <a:t>P(AB’E)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409" dirty="0">
                <a:latin typeface="Arial"/>
                <a:cs typeface="Arial"/>
              </a:rPr>
              <a:t> </a:t>
            </a:r>
            <a:r>
              <a:rPr sz="2400" b="1" spc="-254" dirty="0">
                <a:latin typeface="Arial"/>
                <a:cs typeface="Arial"/>
              </a:rPr>
              <a:t>P(ABE’)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409" dirty="0">
                <a:latin typeface="Arial"/>
                <a:cs typeface="Arial"/>
              </a:rPr>
              <a:t> </a:t>
            </a:r>
            <a:r>
              <a:rPr sz="2400" b="1" spc="-275" dirty="0">
                <a:latin typeface="Arial"/>
                <a:cs typeface="Arial"/>
              </a:rPr>
              <a:t>P(ABE)</a:t>
            </a:r>
            <a:endParaRPr sz="2400">
              <a:latin typeface="Arial"/>
              <a:cs typeface="Arial"/>
            </a:endParaRPr>
          </a:p>
          <a:p>
            <a:pPr marL="1042035">
              <a:lnSpc>
                <a:spcPct val="100000"/>
              </a:lnSpc>
              <a:spcBef>
                <a:spcPts val="132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215" dirty="0">
                <a:latin typeface="Arial"/>
                <a:cs typeface="Arial"/>
              </a:rPr>
              <a:t>P(A</a:t>
            </a:r>
            <a:r>
              <a:rPr sz="2400" b="1" spc="-44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|</a:t>
            </a:r>
            <a:r>
              <a:rPr sz="2400" b="1" spc="-270" dirty="0">
                <a:latin typeface="Arial"/>
                <a:cs typeface="Arial"/>
              </a:rPr>
              <a:t> </a:t>
            </a:r>
            <a:r>
              <a:rPr sz="2400" b="1" spc="-220" dirty="0">
                <a:latin typeface="Arial"/>
                <a:cs typeface="Arial"/>
              </a:rPr>
              <a:t>B’E’).P(B’E’)</a:t>
            </a:r>
            <a:r>
              <a:rPr sz="2400" b="1" spc="14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409" dirty="0">
                <a:latin typeface="Arial"/>
                <a:cs typeface="Arial"/>
              </a:rPr>
              <a:t> </a:t>
            </a:r>
            <a:r>
              <a:rPr sz="2400" b="1" spc="-215" dirty="0">
                <a:latin typeface="Arial"/>
                <a:cs typeface="Arial"/>
              </a:rPr>
              <a:t>P(A</a:t>
            </a:r>
            <a:r>
              <a:rPr sz="2400" b="1" spc="-44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|</a:t>
            </a:r>
            <a:r>
              <a:rPr sz="2400" b="1" spc="-190" dirty="0">
                <a:latin typeface="Arial"/>
                <a:cs typeface="Arial"/>
              </a:rPr>
              <a:t> </a:t>
            </a:r>
            <a:r>
              <a:rPr sz="2400" b="1" spc="-240" dirty="0">
                <a:latin typeface="Arial"/>
                <a:cs typeface="Arial"/>
              </a:rPr>
              <a:t>B’E).P(B’E)</a:t>
            </a:r>
            <a:r>
              <a:rPr sz="2400" b="1" spc="6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215" dirty="0">
                <a:latin typeface="Arial"/>
                <a:cs typeface="Arial"/>
              </a:rPr>
              <a:t>P(A</a:t>
            </a:r>
            <a:r>
              <a:rPr sz="2400" b="1" spc="-44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|</a:t>
            </a:r>
            <a:r>
              <a:rPr sz="2400" b="1" spc="-190" dirty="0">
                <a:latin typeface="Arial"/>
                <a:cs typeface="Arial"/>
              </a:rPr>
              <a:t> </a:t>
            </a:r>
            <a:r>
              <a:rPr sz="2400" b="1" spc="-240" dirty="0">
                <a:latin typeface="Arial"/>
                <a:cs typeface="Arial"/>
              </a:rPr>
              <a:t>BE’).P(BE’)</a:t>
            </a:r>
            <a:r>
              <a:rPr sz="2400" b="1" spc="6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405" dirty="0">
                <a:latin typeface="Arial"/>
                <a:cs typeface="Arial"/>
              </a:rPr>
              <a:t> </a:t>
            </a:r>
            <a:r>
              <a:rPr sz="2400" b="1" spc="-215" dirty="0">
                <a:latin typeface="Arial"/>
                <a:cs typeface="Arial"/>
              </a:rPr>
              <a:t>P(A</a:t>
            </a:r>
            <a:r>
              <a:rPr sz="2400" b="1" spc="-44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|</a:t>
            </a:r>
            <a:r>
              <a:rPr sz="2400" b="1" spc="-195" dirty="0">
                <a:latin typeface="Arial"/>
                <a:cs typeface="Arial"/>
              </a:rPr>
              <a:t> </a:t>
            </a:r>
            <a:r>
              <a:rPr sz="2400" b="1" spc="-265" dirty="0">
                <a:latin typeface="Arial"/>
                <a:cs typeface="Arial"/>
              </a:rPr>
              <a:t>BE).P(BE)</a:t>
            </a:r>
            <a:endParaRPr sz="2400">
              <a:latin typeface="Arial"/>
              <a:cs typeface="Arial"/>
            </a:endParaRPr>
          </a:p>
          <a:p>
            <a:pPr marL="1042035">
              <a:lnSpc>
                <a:spcPct val="100000"/>
              </a:lnSpc>
              <a:spcBef>
                <a:spcPts val="132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25" dirty="0">
                <a:latin typeface="Arial"/>
                <a:cs typeface="Arial"/>
              </a:rPr>
              <a:t> </a:t>
            </a:r>
            <a:r>
              <a:rPr sz="2400" b="1" spc="-190" dirty="0">
                <a:latin typeface="Arial"/>
                <a:cs typeface="Arial"/>
              </a:rPr>
              <a:t>0.001</a:t>
            </a:r>
            <a:r>
              <a:rPr sz="2400" b="1" spc="-32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409" dirty="0">
                <a:latin typeface="Arial"/>
                <a:cs typeface="Arial"/>
              </a:rPr>
              <a:t> </a:t>
            </a:r>
            <a:r>
              <a:rPr sz="2400" b="1" spc="-190" dirty="0">
                <a:latin typeface="Arial"/>
                <a:cs typeface="Arial"/>
              </a:rPr>
              <a:t>0.999</a:t>
            </a:r>
            <a:r>
              <a:rPr sz="2400" b="1" spc="-24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190" dirty="0">
                <a:latin typeface="Arial"/>
                <a:cs typeface="Arial"/>
              </a:rPr>
              <a:t>0.998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405" dirty="0">
                <a:latin typeface="Arial"/>
                <a:cs typeface="Arial"/>
              </a:rPr>
              <a:t> </a:t>
            </a:r>
            <a:r>
              <a:rPr sz="2400" b="1" spc="-180" dirty="0">
                <a:latin typeface="Arial"/>
                <a:cs typeface="Arial"/>
              </a:rPr>
              <a:t>0.29</a:t>
            </a:r>
            <a:r>
              <a:rPr sz="2400" b="1" spc="-250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190" dirty="0">
                <a:latin typeface="Arial"/>
                <a:cs typeface="Arial"/>
              </a:rPr>
              <a:t>0.999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190" dirty="0">
                <a:latin typeface="Arial"/>
                <a:cs typeface="Arial"/>
              </a:rPr>
              <a:t>0.002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400" dirty="0">
                <a:latin typeface="Arial"/>
                <a:cs typeface="Arial"/>
              </a:rPr>
              <a:t> </a:t>
            </a:r>
            <a:r>
              <a:rPr sz="2400" b="1" spc="-180" dirty="0">
                <a:latin typeface="Arial"/>
                <a:cs typeface="Arial"/>
              </a:rPr>
              <a:t>0.95</a:t>
            </a:r>
            <a:r>
              <a:rPr sz="2400" b="1" spc="-254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190" dirty="0">
                <a:latin typeface="Arial"/>
                <a:cs typeface="Arial"/>
              </a:rPr>
              <a:t>0.001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415" dirty="0">
                <a:latin typeface="Arial"/>
                <a:cs typeface="Arial"/>
              </a:rPr>
              <a:t> </a:t>
            </a:r>
            <a:r>
              <a:rPr sz="2400" b="1" spc="-190" dirty="0">
                <a:latin typeface="Arial"/>
                <a:cs typeface="Arial"/>
              </a:rPr>
              <a:t>0.998</a:t>
            </a:r>
            <a:r>
              <a:rPr sz="2400" b="1" spc="-254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400" dirty="0">
                <a:latin typeface="Arial"/>
                <a:cs typeface="Arial"/>
              </a:rPr>
              <a:t> </a:t>
            </a:r>
            <a:r>
              <a:rPr sz="2400" b="1" spc="-180" dirty="0">
                <a:latin typeface="Arial"/>
                <a:cs typeface="Arial"/>
              </a:rPr>
              <a:t>0.95</a:t>
            </a:r>
            <a:r>
              <a:rPr sz="2400" b="1" spc="-250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190" dirty="0">
                <a:latin typeface="Arial"/>
                <a:cs typeface="Arial"/>
              </a:rPr>
              <a:t>0.001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0.002</a:t>
            </a:r>
            <a:endParaRPr sz="2400">
              <a:latin typeface="Arial"/>
              <a:cs typeface="Arial"/>
            </a:endParaRPr>
          </a:p>
          <a:p>
            <a:pPr marL="1042035">
              <a:lnSpc>
                <a:spcPct val="100000"/>
              </a:lnSpc>
              <a:spcBef>
                <a:spcPts val="1250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25" dirty="0">
                <a:latin typeface="Arial"/>
                <a:cs typeface="Arial"/>
              </a:rPr>
              <a:t> </a:t>
            </a:r>
            <a:r>
              <a:rPr sz="2400" b="1" spc="-175" dirty="0">
                <a:latin typeface="Arial"/>
                <a:cs typeface="Arial"/>
              </a:rPr>
              <a:t>0.001</a:t>
            </a:r>
            <a:r>
              <a:rPr sz="2400" b="1" spc="-409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405" dirty="0">
                <a:latin typeface="Arial"/>
                <a:cs typeface="Arial"/>
              </a:rPr>
              <a:t> </a:t>
            </a:r>
            <a:r>
              <a:rPr sz="2400" b="1" spc="-185" dirty="0">
                <a:latin typeface="Arial"/>
                <a:cs typeface="Arial"/>
              </a:rPr>
              <a:t>0.0006</a:t>
            </a:r>
            <a:r>
              <a:rPr sz="2400" b="1" spc="-409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405" dirty="0">
                <a:latin typeface="Arial"/>
                <a:cs typeface="Arial"/>
              </a:rPr>
              <a:t> </a:t>
            </a:r>
            <a:r>
              <a:rPr sz="2400" b="1" spc="-185" dirty="0">
                <a:latin typeface="Arial"/>
                <a:cs typeface="Arial"/>
              </a:rPr>
              <a:t>0.0009</a:t>
            </a:r>
            <a:r>
              <a:rPr sz="2400" b="1" spc="-409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40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0.0025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539226" y="5613527"/>
            <a:ext cx="1400175" cy="495300"/>
          </a:xfrm>
          <a:custGeom>
            <a:avLst/>
            <a:gdLst/>
            <a:ahLst/>
            <a:cxnLst/>
            <a:rect l="l" t="t" r="r" b="b"/>
            <a:pathLst>
              <a:path w="1400175" h="495300">
                <a:moveTo>
                  <a:pt x="0" y="247523"/>
                </a:moveTo>
                <a:lnTo>
                  <a:pt x="12573" y="200533"/>
                </a:lnTo>
                <a:lnTo>
                  <a:pt x="48895" y="156464"/>
                </a:lnTo>
                <a:lnTo>
                  <a:pt x="106552" y="116205"/>
                </a:lnTo>
                <a:lnTo>
                  <a:pt x="142621" y="97790"/>
                </a:lnTo>
                <a:lnTo>
                  <a:pt x="183133" y="80645"/>
                </a:lnTo>
                <a:lnTo>
                  <a:pt x="227838" y="64770"/>
                </a:lnTo>
                <a:lnTo>
                  <a:pt x="276351" y="50419"/>
                </a:lnTo>
                <a:lnTo>
                  <a:pt x="328549" y="37719"/>
                </a:lnTo>
                <a:lnTo>
                  <a:pt x="383921" y="26670"/>
                </a:lnTo>
                <a:lnTo>
                  <a:pt x="442341" y="17399"/>
                </a:lnTo>
                <a:lnTo>
                  <a:pt x="503427" y="9906"/>
                </a:lnTo>
                <a:lnTo>
                  <a:pt x="566927" y="4445"/>
                </a:lnTo>
                <a:lnTo>
                  <a:pt x="632587" y="1143"/>
                </a:lnTo>
                <a:lnTo>
                  <a:pt x="700024" y="0"/>
                </a:lnTo>
                <a:lnTo>
                  <a:pt x="767460" y="1143"/>
                </a:lnTo>
                <a:lnTo>
                  <a:pt x="832993" y="4445"/>
                </a:lnTo>
                <a:lnTo>
                  <a:pt x="896620" y="9906"/>
                </a:lnTo>
                <a:lnTo>
                  <a:pt x="957706" y="17399"/>
                </a:lnTo>
                <a:lnTo>
                  <a:pt x="1016126" y="26670"/>
                </a:lnTo>
                <a:lnTo>
                  <a:pt x="1071499" y="37719"/>
                </a:lnTo>
                <a:lnTo>
                  <a:pt x="1123696" y="50419"/>
                </a:lnTo>
                <a:lnTo>
                  <a:pt x="1172209" y="64770"/>
                </a:lnTo>
                <a:lnTo>
                  <a:pt x="1216914" y="80645"/>
                </a:lnTo>
                <a:lnTo>
                  <a:pt x="1257427" y="97790"/>
                </a:lnTo>
                <a:lnTo>
                  <a:pt x="1293495" y="116205"/>
                </a:lnTo>
                <a:lnTo>
                  <a:pt x="1351152" y="156464"/>
                </a:lnTo>
                <a:lnTo>
                  <a:pt x="1387475" y="200533"/>
                </a:lnTo>
                <a:lnTo>
                  <a:pt x="1400175" y="247523"/>
                </a:lnTo>
                <a:lnTo>
                  <a:pt x="1396873" y="271399"/>
                </a:lnTo>
                <a:lnTo>
                  <a:pt x="1372107" y="316992"/>
                </a:lnTo>
                <a:lnTo>
                  <a:pt x="1324864" y="359219"/>
                </a:lnTo>
                <a:lnTo>
                  <a:pt x="1257427" y="397243"/>
                </a:lnTo>
                <a:lnTo>
                  <a:pt x="1216914" y="414401"/>
                </a:lnTo>
                <a:lnTo>
                  <a:pt x="1172209" y="430212"/>
                </a:lnTo>
                <a:lnTo>
                  <a:pt x="1123696" y="444538"/>
                </a:lnTo>
                <a:lnTo>
                  <a:pt x="1071499" y="457288"/>
                </a:lnTo>
                <a:lnTo>
                  <a:pt x="1016126" y="468376"/>
                </a:lnTo>
                <a:lnTo>
                  <a:pt x="957706" y="477672"/>
                </a:lnTo>
                <a:lnTo>
                  <a:pt x="896620" y="485076"/>
                </a:lnTo>
                <a:lnTo>
                  <a:pt x="832993" y="490499"/>
                </a:lnTo>
                <a:lnTo>
                  <a:pt x="767460" y="493839"/>
                </a:lnTo>
                <a:lnTo>
                  <a:pt x="700024" y="494969"/>
                </a:lnTo>
                <a:lnTo>
                  <a:pt x="632587" y="493839"/>
                </a:lnTo>
                <a:lnTo>
                  <a:pt x="566927" y="490499"/>
                </a:lnTo>
                <a:lnTo>
                  <a:pt x="503427" y="485076"/>
                </a:lnTo>
                <a:lnTo>
                  <a:pt x="442341" y="477672"/>
                </a:lnTo>
                <a:lnTo>
                  <a:pt x="383921" y="468376"/>
                </a:lnTo>
                <a:lnTo>
                  <a:pt x="328549" y="457288"/>
                </a:lnTo>
                <a:lnTo>
                  <a:pt x="276351" y="444538"/>
                </a:lnTo>
                <a:lnTo>
                  <a:pt x="227838" y="430212"/>
                </a:lnTo>
                <a:lnTo>
                  <a:pt x="183133" y="414401"/>
                </a:lnTo>
                <a:lnTo>
                  <a:pt x="142621" y="397243"/>
                </a:lnTo>
                <a:lnTo>
                  <a:pt x="106552" y="378802"/>
                </a:lnTo>
                <a:lnTo>
                  <a:pt x="48895" y="338569"/>
                </a:lnTo>
                <a:lnTo>
                  <a:pt x="12573" y="294513"/>
                </a:lnTo>
                <a:lnTo>
                  <a:pt x="0" y="247523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931656" y="5682932"/>
            <a:ext cx="66421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25" dirty="0">
                <a:latin typeface="Arial"/>
                <a:cs typeface="Arial"/>
              </a:rPr>
              <a:t>Alarm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615301" y="4908930"/>
            <a:ext cx="1400175" cy="495300"/>
          </a:xfrm>
          <a:custGeom>
            <a:avLst/>
            <a:gdLst/>
            <a:ahLst/>
            <a:cxnLst/>
            <a:rect l="l" t="t" r="r" b="b"/>
            <a:pathLst>
              <a:path w="1400175" h="495300">
                <a:moveTo>
                  <a:pt x="0" y="247396"/>
                </a:moveTo>
                <a:lnTo>
                  <a:pt x="12573" y="200406"/>
                </a:lnTo>
                <a:lnTo>
                  <a:pt x="48895" y="156337"/>
                </a:lnTo>
                <a:lnTo>
                  <a:pt x="106552" y="116078"/>
                </a:lnTo>
                <a:lnTo>
                  <a:pt x="142621" y="97663"/>
                </a:lnTo>
                <a:lnTo>
                  <a:pt x="183133" y="80518"/>
                </a:lnTo>
                <a:lnTo>
                  <a:pt x="227838" y="64770"/>
                </a:lnTo>
                <a:lnTo>
                  <a:pt x="276351" y="50419"/>
                </a:lnTo>
                <a:lnTo>
                  <a:pt x="328549" y="37592"/>
                </a:lnTo>
                <a:lnTo>
                  <a:pt x="383921" y="26543"/>
                </a:lnTo>
                <a:lnTo>
                  <a:pt x="442341" y="17272"/>
                </a:lnTo>
                <a:lnTo>
                  <a:pt x="503427" y="9906"/>
                </a:lnTo>
                <a:lnTo>
                  <a:pt x="566927" y="4445"/>
                </a:lnTo>
                <a:lnTo>
                  <a:pt x="632587" y="1143"/>
                </a:lnTo>
                <a:lnTo>
                  <a:pt x="700024" y="0"/>
                </a:lnTo>
                <a:lnTo>
                  <a:pt x="767460" y="1143"/>
                </a:lnTo>
                <a:lnTo>
                  <a:pt x="832993" y="4445"/>
                </a:lnTo>
                <a:lnTo>
                  <a:pt x="896620" y="9906"/>
                </a:lnTo>
                <a:lnTo>
                  <a:pt x="957706" y="17272"/>
                </a:lnTo>
                <a:lnTo>
                  <a:pt x="1016126" y="26543"/>
                </a:lnTo>
                <a:lnTo>
                  <a:pt x="1071499" y="37592"/>
                </a:lnTo>
                <a:lnTo>
                  <a:pt x="1123696" y="50419"/>
                </a:lnTo>
                <a:lnTo>
                  <a:pt x="1172209" y="64770"/>
                </a:lnTo>
                <a:lnTo>
                  <a:pt x="1216914" y="80518"/>
                </a:lnTo>
                <a:lnTo>
                  <a:pt x="1257427" y="97663"/>
                </a:lnTo>
                <a:lnTo>
                  <a:pt x="1293495" y="116078"/>
                </a:lnTo>
                <a:lnTo>
                  <a:pt x="1351152" y="156337"/>
                </a:lnTo>
                <a:lnTo>
                  <a:pt x="1387475" y="200406"/>
                </a:lnTo>
                <a:lnTo>
                  <a:pt x="1400175" y="247396"/>
                </a:lnTo>
                <a:lnTo>
                  <a:pt x="1396873" y="271272"/>
                </a:lnTo>
                <a:lnTo>
                  <a:pt x="1372107" y="316865"/>
                </a:lnTo>
                <a:lnTo>
                  <a:pt x="1324864" y="359156"/>
                </a:lnTo>
                <a:lnTo>
                  <a:pt x="1257427" y="397129"/>
                </a:lnTo>
                <a:lnTo>
                  <a:pt x="1216914" y="414274"/>
                </a:lnTo>
                <a:lnTo>
                  <a:pt x="1172209" y="430149"/>
                </a:lnTo>
                <a:lnTo>
                  <a:pt x="1123696" y="444500"/>
                </a:lnTo>
                <a:lnTo>
                  <a:pt x="1071499" y="457200"/>
                </a:lnTo>
                <a:lnTo>
                  <a:pt x="1016126" y="468249"/>
                </a:lnTo>
                <a:lnTo>
                  <a:pt x="957706" y="477647"/>
                </a:lnTo>
                <a:lnTo>
                  <a:pt x="896620" y="485013"/>
                </a:lnTo>
                <a:lnTo>
                  <a:pt x="832993" y="490474"/>
                </a:lnTo>
                <a:lnTo>
                  <a:pt x="767460" y="493776"/>
                </a:lnTo>
                <a:lnTo>
                  <a:pt x="700024" y="494919"/>
                </a:lnTo>
                <a:lnTo>
                  <a:pt x="632587" y="493776"/>
                </a:lnTo>
                <a:lnTo>
                  <a:pt x="566927" y="490474"/>
                </a:lnTo>
                <a:lnTo>
                  <a:pt x="503427" y="485013"/>
                </a:lnTo>
                <a:lnTo>
                  <a:pt x="442341" y="477647"/>
                </a:lnTo>
                <a:lnTo>
                  <a:pt x="383921" y="468249"/>
                </a:lnTo>
                <a:lnTo>
                  <a:pt x="328549" y="457200"/>
                </a:lnTo>
                <a:lnTo>
                  <a:pt x="276351" y="444500"/>
                </a:lnTo>
                <a:lnTo>
                  <a:pt x="227838" y="430149"/>
                </a:lnTo>
                <a:lnTo>
                  <a:pt x="183133" y="414274"/>
                </a:lnTo>
                <a:lnTo>
                  <a:pt x="142621" y="397129"/>
                </a:lnTo>
                <a:lnTo>
                  <a:pt x="106552" y="378714"/>
                </a:lnTo>
                <a:lnTo>
                  <a:pt x="48895" y="338455"/>
                </a:lnTo>
                <a:lnTo>
                  <a:pt x="12573" y="294513"/>
                </a:lnTo>
                <a:lnTo>
                  <a:pt x="0" y="247396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868539" y="4979289"/>
            <a:ext cx="91186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55" dirty="0">
                <a:latin typeface="Arial"/>
                <a:cs typeface="Arial"/>
              </a:rPr>
              <a:t>Burglary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901301" y="4937505"/>
            <a:ext cx="1628775" cy="495300"/>
          </a:xfrm>
          <a:custGeom>
            <a:avLst/>
            <a:gdLst/>
            <a:ahLst/>
            <a:cxnLst/>
            <a:rect l="l" t="t" r="r" b="b"/>
            <a:pathLst>
              <a:path w="1628775" h="495300">
                <a:moveTo>
                  <a:pt x="0" y="247396"/>
                </a:moveTo>
                <a:lnTo>
                  <a:pt x="11683" y="205232"/>
                </a:lnTo>
                <a:lnTo>
                  <a:pt x="45847" y="165354"/>
                </a:lnTo>
                <a:lnTo>
                  <a:pt x="100202" y="128397"/>
                </a:lnTo>
                <a:lnTo>
                  <a:pt x="134366" y="111125"/>
                </a:lnTo>
                <a:lnTo>
                  <a:pt x="172974" y="94869"/>
                </a:lnTo>
                <a:lnTo>
                  <a:pt x="215646" y="79629"/>
                </a:lnTo>
                <a:lnTo>
                  <a:pt x="262127" y="65532"/>
                </a:lnTo>
                <a:lnTo>
                  <a:pt x="312293" y="52578"/>
                </a:lnTo>
                <a:lnTo>
                  <a:pt x="365887" y="40894"/>
                </a:lnTo>
                <a:lnTo>
                  <a:pt x="422528" y="30480"/>
                </a:lnTo>
                <a:lnTo>
                  <a:pt x="481965" y="21463"/>
                </a:lnTo>
                <a:lnTo>
                  <a:pt x="544195" y="13843"/>
                </a:lnTo>
                <a:lnTo>
                  <a:pt x="608710" y="7874"/>
                </a:lnTo>
                <a:lnTo>
                  <a:pt x="675385" y="3556"/>
                </a:lnTo>
                <a:lnTo>
                  <a:pt x="743966" y="889"/>
                </a:lnTo>
                <a:lnTo>
                  <a:pt x="814324" y="0"/>
                </a:lnTo>
                <a:lnTo>
                  <a:pt x="884554" y="889"/>
                </a:lnTo>
                <a:lnTo>
                  <a:pt x="953134" y="3556"/>
                </a:lnTo>
                <a:lnTo>
                  <a:pt x="1019809" y="7874"/>
                </a:lnTo>
                <a:lnTo>
                  <a:pt x="1084326" y="13843"/>
                </a:lnTo>
                <a:lnTo>
                  <a:pt x="1146555" y="21463"/>
                </a:lnTo>
                <a:lnTo>
                  <a:pt x="1205992" y="30480"/>
                </a:lnTo>
                <a:lnTo>
                  <a:pt x="1262633" y="40894"/>
                </a:lnTo>
                <a:lnTo>
                  <a:pt x="1316227" y="52578"/>
                </a:lnTo>
                <a:lnTo>
                  <a:pt x="1366393" y="65532"/>
                </a:lnTo>
                <a:lnTo>
                  <a:pt x="1412875" y="79629"/>
                </a:lnTo>
                <a:lnTo>
                  <a:pt x="1455547" y="94869"/>
                </a:lnTo>
                <a:lnTo>
                  <a:pt x="1494154" y="111125"/>
                </a:lnTo>
                <a:lnTo>
                  <a:pt x="1528318" y="128397"/>
                </a:lnTo>
                <a:lnTo>
                  <a:pt x="1582674" y="165354"/>
                </a:lnTo>
                <a:lnTo>
                  <a:pt x="1616837" y="205232"/>
                </a:lnTo>
                <a:lnTo>
                  <a:pt x="1628521" y="247396"/>
                </a:lnTo>
                <a:lnTo>
                  <a:pt x="1625600" y="268732"/>
                </a:lnTo>
                <a:lnTo>
                  <a:pt x="1602358" y="309880"/>
                </a:lnTo>
                <a:lnTo>
                  <a:pt x="1557908" y="348361"/>
                </a:lnTo>
                <a:lnTo>
                  <a:pt x="1494154" y="383667"/>
                </a:lnTo>
                <a:lnTo>
                  <a:pt x="1455547" y="399923"/>
                </a:lnTo>
                <a:lnTo>
                  <a:pt x="1412875" y="415163"/>
                </a:lnTo>
                <a:lnTo>
                  <a:pt x="1366393" y="429387"/>
                </a:lnTo>
                <a:lnTo>
                  <a:pt x="1316227" y="442341"/>
                </a:lnTo>
                <a:lnTo>
                  <a:pt x="1262633" y="454025"/>
                </a:lnTo>
                <a:lnTo>
                  <a:pt x="1205992" y="464439"/>
                </a:lnTo>
                <a:lnTo>
                  <a:pt x="1146555" y="473456"/>
                </a:lnTo>
                <a:lnTo>
                  <a:pt x="1084326" y="480949"/>
                </a:lnTo>
                <a:lnTo>
                  <a:pt x="1019809" y="486918"/>
                </a:lnTo>
                <a:lnTo>
                  <a:pt x="953134" y="491236"/>
                </a:lnTo>
                <a:lnTo>
                  <a:pt x="884554" y="494030"/>
                </a:lnTo>
                <a:lnTo>
                  <a:pt x="814324" y="494919"/>
                </a:lnTo>
                <a:lnTo>
                  <a:pt x="743966" y="494030"/>
                </a:lnTo>
                <a:lnTo>
                  <a:pt x="675385" y="491236"/>
                </a:lnTo>
                <a:lnTo>
                  <a:pt x="608710" y="486918"/>
                </a:lnTo>
                <a:lnTo>
                  <a:pt x="544195" y="480949"/>
                </a:lnTo>
                <a:lnTo>
                  <a:pt x="481965" y="473456"/>
                </a:lnTo>
                <a:lnTo>
                  <a:pt x="422528" y="464439"/>
                </a:lnTo>
                <a:lnTo>
                  <a:pt x="365887" y="454025"/>
                </a:lnTo>
                <a:lnTo>
                  <a:pt x="312293" y="442341"/>
                </a:lnTo>
                <a:lnTo>
                  <a:pt x="262127" y="429387"/>
                </a:lnTo>
                <a:lnTo>
                  <a:pt x="215646" y="415163"/>
                </a:lnTo>
                <a:lnTo>
                  <a:pt x="172974" y="399923"/>
                </a:lnTo>
                <a:lnTo>
                  <a:pt x="134366" y="383667"/>
                </a:lnTo>
                <a:lnTo>
                  <a:pt x="100202" y="366522"/>
                </a:lnTo>
                <a:lnTo>
                  <a:pt x="45847" y="329565"/>
                </a:lnTo>
                <a:lnTo>
                  <a:pt x="11683" y="289560"/>
                </a:lnTo>
                <a:lnTo>
                  <a:pt x="0" y="247396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128504" y="5002466"/>
            <a:ext cx="119062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75" dirty="0">
                <a:latin typeface="Arial"/>
                <a:cs typeface="Arial"/>
              </a:rPr>
              <a:t>Earthquake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615301" y="6461087"/>
            <a:ext cx="1400175" cy="495300"/>
          </a:xfrm>
          <a:custGeom>
            <a:avLst/>
            <a:gdLst/>
            <a:ahLst/>
            <a:cxnLst/>
            <a:rect l="l" t="t" r="r" b="b"/>
            <a:pathLst>
              <a:path w="1400175" h="495300">
                <a:moveTo>
                  <a:pt x="0" y="247586"/>
                </a:moveTo>
                <a:lnTo>
                  <a:pt x="12573" y="200532"/>
                </a:lnTo>
                <a:lnTo>
                  <a:pt x="48895" y="156463"/>
                </a:lnTo>
                <a:lnTo>
                  <a:pt x="106552" y="116204"/>
                </a:lnTo>
                <a:lnTo>
                  <a:pt x="142621" y="97764"/>
                </a:lnTo>
                <a:lnTo>
                  <a:pt x="183133" y="80594"/>
                </a:lnTo>
                <a:lnTo>
                  <a:pt x="227838" y="64782"/>
                </a:lnTo>
                <a:lnTo>
                  <a:pt x="276351" y="50444"/>
                </a:lnTo>
                <a:lnTo>
                  <a:pt x="328549" y="37680"/>
                </a:lnTo>
                <a:lnTo>
                  <a:pt x="383921" y="26606"/>
                </a:lnTo>
                <a:lnTo>
                  <a:pt x="442341" y="17297"/>
                </a:lnTo>
                <a:lnTo>
                  <a:pt x="503427" y="9880"/>
                </a:lnTo>
                <a:lnTo>
                  <a:pt x="566927" y="4457"/>
                </a:lnTo>
                <a:lnTo>
                  <a:pt x="632587" y="1130"/>
                </a:lnTo>
                <a:lnTo>
                  <a:pt x="700024" y="0"/>
                </a:lnTo>
                <a:lnTo>
                  <a:pt x="767460" y="1130"/>
                </a:lnTo>
                <a:lnTo>
                  <a:pt x="832993" y="4457"/>
                </a:lnTo>
                <a:lnTo>
                  <a:pt x="896620" y="9880"/>
                </a:lnTo>
                <a:lnTo>
                  <a:pt x="957706" y="17297"/>
                </a:lnTo>
                <a:lnTo>
                  <a:pt x="1016126" y="26606"/>
                </a:lnTo>
                <a:lnTo>
                  <a:pt x="1071499" y="37680"/>
                </a:lnTo>
                <a:lnTo>
                  <a:pt x="1123696" y="50444"/>
                </a:lnTo>
                <a:lnTo>
                  <a:pt x="1172209" y="64782"/>
                </a:lnTo>
                <a:lnTo>
                  <a:pt x="1216914" y="80594"/>
                </a:lnTo>
                <a:lnTo>
                  <a:pt x="1257427" y="97764"/>
                </a:lnTo>
                <a:lnTo>
                  <a:pt x="1293495" y="116204"/>
                </a:lnTo>
                <a:lnTo>
                  <a:pt x="1351152" y="156463"/>
                </a:lnTo>
                <a:lnTo>
                  <a:pt x="1387475" y="200532"/>
                </a:lnTo>
                <a:lnTo>
                  <a:pt x="1400175" y="247586"/>
                </a:lnTo>
                <a:lnTo>
                  <a:pt x="1396873" y="271424"/>
                </a:lnTo>
                <a:lnTo>
                  <a:pt x="1372107" y="317093"/>
                </a:lnTo>
                <a:lnTo>
                  <a:pt x="1324864" y="359359"/>
                </a:lnTo>
                <a:lnTo>
                  <a:pt x="1257427" y="397395"/>
                </a:lnTo>
                <a:lnTo>
                  <a:pt x="1216914" y="414578"/>
                </a:lnTo>
                <a:lnTo>
                  <a:pt x="1172209" y="430377"/>
                </a:lnTo>
                <a:lnTo>
                  <a:pt x="1123696" y="444715"/>
                </a:lnTo>
                <a:lnTo>
                  <a:pt x="1071499" y="457479"/>
                </a:lnTo>
                <a:lnTo>
                  <a:pt x="1016126" y="468566"/>
                </a:lnTo>
                <a:lnTo>
                  <a:pt x="957706" y="477862"/>
                </a:lnTo>
                <a:lnTo>
                  <a:pt x="896620" y="485279"/>
                </a:lnTo>
                <a:lnTo>
                  <a:pt x="832993" y="490702"/>
                </a:lnTo>
                <a:lnTo>
                  <a:pt x="767460" y="494042"/>
                </a:lnTo>
                <a:lnTo>
                  <a:pt x="700024" y="495172"/>
                </a:lnTo>
                <a:lnTo>
                  <a:pt x="632587" y="494042"/>
                </a:lnTo>
                <a:lnTo>
                  <a:pt x="566927" y="490702"/>
                </a:lnTo>
                <a:lnTo>
                  <a:pt x="503427" y="485279"/>
                </a:lnTo>
                <a:lnTo>
                  <a:pt x="442341" y="477862"/>
                </a:lnTo>
                <a:lnTo>
                  <a:pt x="383921" y="468566"/>
                </a:lnTo>
                <a:lnTo>
                  <a:pt x="328549" y="457479"/>
                </a:lnTo>
                <a:lnTo>
                  <a:pt x="276351" y="444715"/>
                </a:lnTo>
                <a:lnTo>
                  <a:pt x="227838" y="430377"/>
                </a:lnTo>
                <a:lnTo>
                  <a:pt x="183133" y="414578"/>
                </a:lnTo>
                <a:lnTo>
                  <a:pt x="142621" y="397395"/>
                </a:lnTo>
                <a:lnTo>
                  <a:pt x="106552" y="378955"/>
                </a:lnTo>
                <a:lnTo>
                  <a:pt x="48895" y="338696"/>
                </a:lnTo>
                <a:lnTo>
                  <a:pt x="12573" y="294627"/>
                </a:lnTo>
                <a:lnTo>
                  <a:pt x="0" y="247586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798434" y="6532562"/>
            <a:ext cx="105473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65" dirty="0">
                <a:latin typeface="Arial"/>
                <a:cs typeface="Arial"/>
              </a:rPr>
              <a:t>JohnCalls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977501" y="6394424"/>
            <a:ext cx="1571625" cy="495300"/>
          </a:xfrm>
          <a:custGeom>
            <a:avLst/>
            <a:gdLst/>
            <a:ahLst/>
            <a:cxnLst/>
            <a:rect l="l" t="t" r="r" b="b"/>
            <a:pathLst>
              <a:path w="1571625" h="495300">
                <a:moveTo>
                  <a:pt x="0" y="247459"/>
                </a:moveTo>
                <a:lnTo>
                  <a:pt x="12573" y="202984"/>
                </a:lnTo>
                <a:lnTo>
                  <a:pt x="49149" y="161112"/>
                </a:lnTo>
                <a:lnTo>
                  <a:pt x="107188" y="122567"/>
                </a:lnTo>
                <a:lnTo>
                  <a:pt x="143637" y="104749"/>
                </a:lnTo>
                <a:lnTo>
                  <a:pt x="184657" y="88023"/>
                </a:lnTo>
                <a:lnTo>
                  <a:pt x="229997" y="72478"/>
                </a:lnTo>
                <a:lnTo>
                  <a:pt x="279400" y="58204"/>
                </a:lnTo>
                <a:lnTo>
                  <a:pt x="332485" y="45275"/>
                </a:lnTo>
                <a:lnTo>
                  <a:pt x="389000" y="33782"/>
                </a:lnTo>
                <a:lnTo>
                  <a:pt x="448818" y="23825"/>
                </a:lnTo>
                <a:lnTo>
                  <a:pt x="511428" y="15481"/>
                </a:lnTo>
                <a:lnTo>
                  <a:pt x="576706" y="8839"/>
                </a:lnTo>
                <a:lnTo>
                  <a:pt x="644398" y="3987"/>
                </a:lnTo>
                <a:lnTo>
                  <a:pt x="713994" y="1016"/>
                </a:lnTo>
                <a:lnTo>
                  <a:pt x="785495" y="0"/>
                </a:lnTo>
                <a:lnTo>
                  <a:pt x="857123" y="1016"/>
                </a:lnTo>
                <a:lnTo>
                  <a:pt x="926719" y="3987"/>
                </a:lnTo>
                <a:lnTo>
                  <a:pt x="994409" y="8839"/>
                </a:lnTo>
                <a:lnTo>
                  <a:pt x="1059688" y="15481"/>
                </a:lnTo>
                <a:lnTo>
                  <a:pt x="1122299" y="23825"/>
                </a:lnTo>
                <a:lnTo>
                  <a:pt x="1182116" y="33782"/>
                </a:lnTo>
                <a:lnTo>
                  <a:pt x="1238630" y="45275"/>
                </a:lnTo>
                <a:lnTo>
                  <a:pt x="1291717" y="58204"/>
                </a:lnTo>
                <a:lnTo>
                  <a:pt x="1341120" y="72478"/>
                </a:lnTo>
                <a:lnTo>
                  <a:pt x="1386458" y="88023"/>
                </a:lnTo>
                <a:lnTo>
                  <a:pt x="1427479" y="104749"/>
                </a:lnTo>
                <a:lnTo>
                  <a:pt x="1463928" y="122567"/>
                </a:lnTo>
                <a:lnTo>
                  <a:pt x="1521968" y="161112"/>
                </a:lnTo>
                <a:lnTo>
                  <a:pt x="1558544" y="202984"/>
                </a:lnTo>
                <a:lnTo>
                  <a:pt x="1571117" y="247459"/>
                </a:lnTo>
                <a:lnTo>
                  <a:pt x="1567942" y="269989"/>
                </a:lnTo>
                <a:lnTo>
                  <a:pt x="1543177" y="313245"/>
                </a:lnTo>
                <a:lnTo>
                  <a:pt x="1495552" y="353542"/>
                </a:lnTo>
                <a:lnTo>
                  <a:pt x="1427479" y="390169"/>
                </a:lnTo>
                <a:lnTo>
                  <a:pt x="1386458" y="406895"/>
                </a:lnTo>
                <a:lnTo>
                  <a:pt x="1341120" y="422440"/>
                </a:lnTo>
                <a:lnTo>
                  <a:pt x="1291717" y="436714"/>
                </a:lnTo>
                <a:lnTo>
                  <a:pt x="1238630" y="449643"/>
                </a:lnTo>
                <a:lnTo>
                  <a:pt x="1182116" y="461137"/>
                </a:lnTo>
                <a:lnTo>
                  <a:pt x="1122299" y="471093"/>
                </a:lnTo>
                <a:lnTo>
                  <a:pt x="1059688" y="479437"/>
                </a:lnTo>
                <a:lnTo>
                  <a:pt x="994409" y="486079"/>
                </a:lnTo>
                <a:lnTo>
                  <a:pt x="926719" y="490931"/>
                </a:lnTo>
                <a:lnTo>
                  <a:pt x="857123" y="493915"/>
                </a:lnTo>
                <a:lnTo>
                  <a:pt x="785495" y="494919"/>
                </a:lnTo>
                <a:lnTo>
                  <a:pt x="713994" y="493915"/>
                </a:lnTo>
                <a:lnTo>
                  <a:pt x="644398" y="490931"/>
                </a:lnTo>
                <a:lnTo>
                  <a:pt x="576706" y="486079"/>
                </a:lnTo>
                <a:lnTo>
                  <a:pt x="511428" y="479437"/>
                </a:lnTo>
                <a:lnTo>
                  <a:pt x="448818" y="471093"/>
                </a:lnTo>
                <a:lnTo>
                  <a:pt x="389000" y="461137"/>
                </a:lnTo>
                <a:lnTo>
                  <a:pt x="332485" y="449643"/>
                </a:lnTo>
                <a:lnTo>
                  <a:pt x="279400" y="436714"/>
                </a:lnTo>
                <a:lnTo>
                  <a:pt x="229997" y="422440"/>
                </a:lnTo>
                <a:lnTo>
                  <a:pt x="184657" y="406895"/>
                </a:lnTo>
                <a:lnTo>
                  <a:pt x="143637" y="390169"/>
                </a:lnTo>
                <a:lnTo>
                  <a:pt x="107188" y="372351"/>
                </a:lnTo>
                <a:lnTo>
                  <a:pt x="49149" y="333806"/>
                </a:lnTo>
                <a:lnTo>
                  <a:pt x="12573" y="291947"/>
                </a:lnTo>
                <a:lnTo>
                  <a:pt x="0" y="247459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0254233" y="6462077"/>
            <a:ext cx="101917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80" dirty="0">
                <a:latin typeface="Arial"/>
                <a:cs typeface="Arial"/>
              </a:rPr>
              <a:t>MaryCalls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296144" y="5341997"/>
            <a:ext cx="1905635" cy="1123950"/>
            <a:chOff x="8296144" y="5341997"/>
            <a:chExt cx="1905635" cy="1123950"/>
          </a:xfrm>
        </p:grpSpPr>
        <p:sp>
          <p:nvSpPr>
            <p:cNvPr id="16" name="object 16"/>
            <p:cNvSpPr/>
            <p:nvPr/>
          </p:nvSpPr>
          <p:spPr>
            <a:xfrm>
              <a:off x="8310625" y="5404103"/>
              <a:ext cx="408940" cy="266700"/>
            </a:xfrm>
            <a:custGeom>
              <a:avLst/>
              <a:gdLst/>
              <a:ahLst/>
              <a:cxnLst/>
              <a:rect l="l" t="t" r="r" b="b"/>
              <a:pathLst>
                <a:path w="408940" h="266700">
                  <a:moveTo>
                    <a:pt x="0" y="0"/>
                  </a:moveTo>
                  <a:lnTo>
                    <a:pt x="408940" y="266573"/>
                  </a:lnTo>
                </a:path>
              </a:pathLst>
            </a:custGeom>
            <a:ln w="289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329675" y="5356478"/>
              <a:ext cx="1857375" cy="1094740"/>
            </a:xfrm>
            <a:custGeom>
              <a:avLst/>
              <a:gdLst/>
              <a:ahLst/>
              <a:cxnLst/>
              <a:rect l="l" t="t" r="r" b="b"/>
              <a:pathLst>
                <a:path w="1857375" h="1094739">
                  <a:moveTo>
                    <a:pt x="347345" y="228473"/>
                  </a:moveTo>
                  <a:lnTo>
                    <a:pt x="390017" y="313944"/>
                  </a:lnTo>
                  <a:lnTo>
                    <a:pt x="295148" y="309245"/>
                  </a:lnTo>
                </a:path>
                <a:path w="1857375" h="1094739">
                  <a:moveTo>
                    <a:pt x="1809115" y="0"/>
                  </a:moveTo>
                  <a:lnTo>
                    <a:pt x="1428750" y="313944"/>
                  </a:lnTo>
                </a:path>
                <a:path w="1857375" h="1094739">
                  <a:moveTo>
                    <a:pt x="1464945" y="218948"/>
                  </a:moveTo>
                  <a:lnTo>
                    <a:pt x="1428750" y="314071"/>
                  </a:lnTo>
                  <a:lnTo>
                    <a:pt x="1532890" y="297434"/>
                  </a:lnTo>
                </a:path>
                <a:path w="1857375" h="1094739">
                  <a:moveTo>
                    <a:pt x="418846" y="685609"/>
                  </a:moveTo>
                  <a:lnTo>
                    <a:pt x="0" y="1085202"/>
                  </a:lnTo>
                </a:path>
                <a:path w="1857375" h="1094739">
                  <a:moveTo>
                    <a:pt x="28067" y="990333"/>
                  </a:moveTo>
                  <a:lnTo>
                    <a:pt x="0" y="1085469"/>
                  </a:lnTo>
                  <a:lnTo>
                    <a:pt x="104267" y="1061072"/>
                  </a:lnTo>
                </a:path>
                <a:path w="1857375" h="1094739">
                  <a:moveTo>
                    <a:pt x="1409700" y="685609"/>
                  </a:moveTo>
                  <a:lnTo>
                    <a:pt x="1857121" y="1094689"/>
                  </a:lnTo>
                </a:path>
                <a:path w="1857375" h="1094739">
                  <a:moveTo>
                    <a:pt x="1825498" y="990333"/>
                  </a:moveTo>
                  <a:lnTo>
                    <a:pt x="1857121" y="1094613"/>
                  </a:lnTo>
                  <a:lnTo>
                    <a:pt x="1752600" y="1071333"/>
                  </a:lnTo>
                </a:path>
              </a:pathLst>
            </a:custGeom>
            <a:ln w="289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2066544" y="5408548"/>
            <a:ext cx="1134110" cy="1286510"/>
            <a:chOff x="2066544" y="5408548"/>
            <a:chExt cx="1134110" cy="1286510"/>
          </a:xfrm>
        </p:grpSpPr>
        <p:sp>
          <p:nvSpPr>
            <p:cNvPr id="19" name="object 19"/>
            <p:cNvSpPr/>
            <p:nvPr/>
          </p:nvSpPr>
          <p:spPr>
            <a:xfrm>
              <a:off x="2505075" y="5427814"/>
              <a:ext cx="666750" cy="419100"/>
            </a:xfrm>
            <a:custGeom>
              <a:avLst/>
              <a:gdLst/>
              <a:ahLst/>
              <a:cxnLst/>
              <a:rect l="l" t="t" r="r" b="b"/>
              <a:pathLst>
                <a:path w="666750" h="419100">
                  <a:moveTo>
                    <a:pt x="666445" y="0"/>
                  </a:moveTo>
                  <a:lnTo>
                    <a:pt x="0" y="0"/>
                  </a:lnTo>
                  <a:lnTo>
                    <a:pt x="0" y="418884"/>
                  </a:lnTo>
                  <a:lnTo>
                    <a:pt x="666445" y="418884"/>
                  </a:lnTo>
                  <a:lnTo>
                    <a:pt x="666445" y="0"/>
                  </a:lnTo>
                  <a:close/>
                </a:path>
              </a:pathLst>
            </a:custGeom>
            <a:solidFill>
              <a:srgbClr val="F8DE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081149" y="5423153"/>
              <a:ext cx="1104900" cy="1257300"/>
            </a:xfrm>
            <a:custGeom>
              <a:avLst/>
              <a:gdLst/>
              <a:ahLst/>
              <a:cxnLst/>
              <a:rect l="l" t="t" r="r" b="b"/>
              <a:pathLst>
                <a:path w="1104900" h="1257300">
                  <a:moveTo>
                    <a:pt x="428751" y="0"/>
                  </a:moveTo>
                  <a:lnTo>
                    <a:pt x="428751" y="1256855"/>
                  </a:lnTo>
                </a:path>
                <a:path w="1104900" h="1257300">
                  <a:moveTo>
                    <a:pt x="0" y="428498"/>
                  </a:moveTo>
                  <a:lnTo>
                    <a:pt x="1104900" y="428498"/>
                  </a:lnTo>
                </a:path>
                <a:path w="1104900" h="1257300">
                  <a:moveTo>
                    <a:pt x="0" y="847483"/>
                  </a:moveTo>
                  <a:lnTo>
                    <a:pt x="1104900" y="847483"/>
                  </a:lnTo>
                </a:path>
              </a:pathLst>
            </a:custGeom>
            <a:ln w="127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081149" y="5423153"/>
              <a:ext cx="1104900" cy="1257300"/>
            </a:xfrm>
            <a:custGeom>
              <a:avLst/>
              <a:gdLst/>
              <a:ahLst/>
              <a:cxnLst/>
              <a:rect l="l" t="t" r="r" b="b"/>
              <a:pathLst>
                <a:path w="1104900" h="1257300">
                  <a:moveTo>
                    <a:pt x="9651" y="0"/>
                  </a:moveTo>
                  <a:lnTo>
                    <a:pt x="9651" y="1256855"/>
                  </a:lnTo>
                </a:path>
                <a:path w="1104900" h="1257300">
                  <a:moveTo>
                    <a:pt x="1085977" y="0"/>
                  </a:moveTo>
                  <a:lnTo>
                    <a:pt x="1085977" y="1256855"/>
                  </a:lnTo>
                </a:path>
                <a:path w="1104900" h="1257300">
                  <a:moveTo>
                    <a:pt x="0" y="9525"/>
                  </a:moveTo>
                  <a:lnTo>
                    <a:pt x="1104900" y="9525"/>
                  </a:lnTo>
                </a:path>
                <a:path w="1104900" h="1257300">
                  <a:moveTo>
                    <a:pt x="0" y="1247432"/>
                  </a:moveTo>
                  <a:lnTo>
                    <a:pt x="1104900" y="1247432"/>
                  </a:lnTo>
                </a:path>
              </a:pathLst>
            </a:custGeom>
            <a:ln w="28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105092" y="5446970"/>
            <a:ext cx="398780" cy="398780"/>
          </a:xfrm>
          <a:prstGeom prst="rect">
            <a:avLst/>
          </a:prstGeom>
          <a:solidFill>
            <a:srgbClr val="F8DED2"/>
          </a:solidFill>
        </p:spPr>
        <p:txBody>
          <a:bodyPr vert="horz" wrap="square" lIns="0" tIns="24130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90"/>
              </a:spcBef>
            </a:pPr>
            <a:r>
              <a:rPr sz="2000" b="1" spc="-50" dirty="0"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2250" y="5389791"/>
            <a:ext cx="409575" cy="571360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2516252" y="5454967"/>
            <a:ext cx="63690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25"/>
              </a:spcBef>
            </a:pPr>
            <a:r>
              <a:rPr sz="2000" b="1" spc="-20" dirty="0">
                <a:latin typeface="Arial"/>
                <a:cs typeface="Arial"/>
              </a:rPr>
              <a:t>P(J)</a:t>
            </a:r>
            <a:endParaRPr sz="20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105092" y="5873115"/>
            <a:ext cx="104775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25"/>
              </a:spcBef>
              <a:tabLst>
                <a:tab pos="493395" algn="l"/>
              </a:tabLst>
            </a:pPr>
            <a:r>
              <a:rPr sz="2000" b="1" spc="-50" dirty="0">
                <a:latin typeface="Arial"/>
                <a:cs typeface="Arial"/>
              </a:rPr>
              <a:t>T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20" dirty="0">
                <a:latin typeface="Arial"/>
                <a:cs typeface="Arial"/>
              </a:rPr>
              <a:t>0.90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3281739" y="5417371"/>
          <a:ext cx="2845434" cy="1203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0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5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1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10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2590"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P(M)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0.70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P(E)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P(B)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557348" y="4638607"/>
          <a:ext cx="1372235" cy="2003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5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0685">
                <a:tc>
                  <a:txBody>
                    <a:bodyPr/>
                    <a:lstStyle/>
                    <a:p>
                      <a:pPr marL="717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B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590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P(A)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254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0.29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1017" y="200659"/>
            <a:ext cx="7618730" cy="5981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750" spc="-360" dirty="0"/>
              <a:t>T</a:t>
            </a:r>
            <a:r>
              <a:rPr sz="3750" spc="-509" dirty="0"/>
              <a:t>h</a:t>
            </a:r>
            <a:r>
              <a:rPr sz="3750" spc="229" dirty="0"/>
              <a:t>e</a:t>
            </a:r>
            <a:r>
              <a:rPr sz="3750" spc="-305" dirty="0"/>
              <a:t>j</a:t>
            </a:r>
            <a:r>
              <a:rPr sz="3750" spc="-280" dirty="0"/>
              <a:t>o</a:t>
            </a:r>
            <a:r>
              <a:rPr sz="3750" spc="-305" dirty="0"/>
              <a:t>i</a:t>
            </a:r>
            <a:r>
              <a:rPr sz="3750" spc="-355" dirty="0"/>
              <a:t>n</a:t>
            </a:r>
            <a:r>
              <a:rPr sz="3750" spc="240" dirty="0"/>
              <a:t>t</a:t>
            </a:r>
            <a:r>
              <a:rPr sz="3750" spc="-355" dirty="0"/>
              <a:t>p</a:t>
            </a:r>
            <a:r>
              <a:rPr sz="3750" spc="-425" dirty="0"/>
              <a:t>r</a:t>
            </a:r>
            <a:r>
              <a:rPr sz="3750" spc="-355" dirty="0"/>
              <a:t>ob</a:t>
            </a:r>
            <a:r>
              <a:rPr sz="3750" spc="-375" dirty="0"/>
              <a:t>a</a:t>
            </a:r>
            <a:r>
              <a:rPr sz="3750" spc="-355" dirty="0"/>
              <a:t>b</a:t>
            </a:r>
            <a:r>
              <a:rPr sz="3750" spc="-380" dirty="0"/>
              <a:t>ili</a:t>
            </a:r>
            <a:r>
              <a:rPr sz="3750" spc="-360" dirty="0"/>
              <a:t>t</a:t>
            </a:r>
            <a:r>
              <a:rPr sz="3750" spc="160" dirty="0"/>
              <a:t>y</a:t>
            </a:r>
            <a:r>
              <a:rPr sz="3750" spc="-355" dirty="0"/>
              <a:t>d</a:t>
            </a:r>
            <a:r>
              <a:rPr sz="3750" spc="-380" dirty="0"/>
              <a:t>i</a:t>
            </a:r>
            <a:r>
              <a:rPr sz="3750" spc="-375" dirty="0"/>
              <a:t>s</a:t>
            </a:r>
            <a:r>
              <a:rPr sz="3750" spc="-360" dirty="0"/>
              <a:t>t</a:t>
            </a:r>
            <a:r>
              <a:rPr sz="3750" spc="-425" dirty="0"/>
              <a:t>r</a:t>
            </a:r>
            <a:r>
              <a:rPr sz="3750" spc="-380" dirty="0"/>
              <a:t>i</a:t>
            </a:r>
            <a:r>
              <a:rPr sz="3750" spc="-355" dirty="0"/>
              <a:t>b</a:t>
            </a:r>
            <a:r>
              <a:rPr sz="3750" spc="-430" dirty="0"/>
              <a:t>u</a:t>
            </a:r>
            <a:r>
              <a:rPr sz="3750" spc="-360" dirty="0"/>
              <a:t>t</a:t>
            </a:r>
            <a:r>
              <a:rPr sz="3750" spc="-380" dirty="0"/>
              <a:t>i</a:t>
            </a:r>
            <a:r>
              <a:rPr sz="3750" spc="-355" dirty="0"/>
              <a:t>o</a:t>
            </a:r>
            <a:r>
              <a:rPr sz="3750" spc="-430" dirty="0"/>
              <a:t>n</a:t>
            </a:r>
            <a:r>
              <a:rPr sz="3750" spc="-10" dirty="0"/>
              <a:t>:</a:t>
            </a:r>
            <a:r>
              <a:rPr sz="3750" spc="-280" dirty="0"/>
              <a:t> </a:t>
            </a:r>
            <a:r>
              <a:rPr sz="3750" i="1" spc="-360" dirty="0">
                <a:latin typeface="Arial"/>
                <a:cs typeface="Arial"/>
              </a:rPr>
              <a:t>F</a:t>
            </a:r>
            <a:r>
              <a:rPr sz="3750" i="1" spc="-380" dirty="0">
                <a:latin typeface="Arial"/>
                <a:cs typeface="Arial"/>
              </a:rPr>
              <a:t>i</a:t>
            </a:r>
            <a:r>
              <a:rPr sz="3750" i="1" spc="-355" dirty="0">
                <a:latin typeface="Arial"/>
                <a:cs typeface="Arial"/>
              </a:rPr>
              <a:t>n</a:t>
            </a:r>
            <a:r>
              <a:rPr sz="3750" i="1" spc="175" dirty="0">
                <a:latin typeface="Arial"/>
                <a:cs typeface="Arial"/>
              </a:rPr>
              <a:t>d</a:t>
            </a:r>
            <a:r>
              <a:rPr sz="3750" spc="-420" dirty="0"/>
              <a:t>P</a:t>
            </a:r>
            <a:r>
              <a:rPr sz="3750" spc="-360" dirty="0"/>
              <a:t>(</a:t>
            </a:r>
            <a:r>
              <a:rPr sz="3750" spc="-375" dirty="0"/>
              <a:t>J</a:t>
            </a:r>
            <a:r>
              <a:rPr sz="3750" spc="-10" dirty="0"/>
              <a:t>)</a:t>
            </a:r>
            <a:endParaRPr sz="37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43404" y="1186497"/>
            <a:ext cx="49910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95" dirty="0">
                <a:latin typeface="Arial"/>
                <a:cs typeface="Arial"/>
              </a:rPr>
              <a:t>P(J)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33039" y="1018222"/>
            <a:ext cx="7506334" cy="3220085"/>
          </a:xfrm>
          <a:prstGeom prst="rect">
            <a:avLst/>
          </a:prstGeom>
        </p:spPr>
        <p:txBody>
          <a:bodyPr vert="horz" wrap="square" lIns="0" tIns="180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240" dirty="0">
                <a:latin typeface="Arial"/>
                <a:cs typeface="Arial"/>
              </a:rPr>
              <a:t>P(JA)</a:t>
            </a:r>
            <a:r>
              <a:rPr sz="2400" b="1" spc="-1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305" dirty="0">
                <a:latin typeface="Arial"/>
                <a:cs typeface="Arial"/>
              </a:rPr>
              <a:t>P(JA’)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215" dirty="0">
                <a:latin typeface="Arial"/>
                <a:cs typeface="Arial"/>
              </a:rPr>
              <a:t>P(J</a:t>
            </a:r>
            <a:r>
              <a:rPr sz="2400" b="1" spc="-18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|</a:t>
            </a:r>
            <a:r>
              <a:rPr sz="2400" b="1" spc="-430" dirty="0">
                <a:latin typeface="Arial"/>
                <a:cs typeface="Arial"/>
              </a:rPr>
              <a:t> </a:t>
            </a:r>
            <a:r>
              <a:rPr sz="2400" b="1" spc="-215" dirty="0">
                <a:latin typeface="Arial"/>
                <a:cs typeface="Arial"/>
              </a:rPr>
              <a:t>A).P(A)</a:t>
            </a:r>
            <a:r>
              <a:rPr sz="2400" b="1" spc="-16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409" dirty="0">
                <a:latin typeface="Arial"/>
                <a:cs typeface="Arial"/>
              </a:rPr>
              <a:t> </a:t>
            </a:r>
            <a:r>
              <a:rPr sz="2400" b="1" spc="-215" dirty="0">
                <a:latin typeface="Arial"/>
                <a:cs typeface="Arial"/>
              </a:rPr>
              <a:t>P(J</a:t>
            </a:r>
            <a:r>
              <a:rPr sz="2400" b="1" spc="-18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|</a:t>
            </a:r>
            <a:r>
              <a:rPr sz="2400" b="1" spc="-350" dirty="0">
                <a:latin typeface="Arial"/>
                <a:cs typeface="Arial"/>
              </a:rPr>
              <a:t> </a:t>
            </a:r>
            <a:r>
              <a:rPr sz="2400" b="1" spc="-290" dirty="0">
                <a:latin typeface="Arial"/>
                <a:cs typeface="Arial"/>
              </a:rPr>
              <a:t>A’).P(A’)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135" dirty="0">
                <a:latin typeface="Arial"/>
                <a:cs typeface="Arial"/>
              </a:rPr>
              <a:t>0.9</a:t>
            </a:r>
            <a:r>
              <a:rPr sz="2400" b="1" spc="-420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40" dirty="0">
                <a:latin typeface="Arial"/>
                <a:cs typeface="Arial"/>
              </a:rPr>
              <a:t> </a:t>
            </a:r>
            <a:r>
              <a:rPr sz="2400" b="1" spc="-185" dirty="0">
                <a:latin typeface="Arial"/>
                <a:cs typeface="Arial"/>
              </a:rPr>
              <a:t>0.0025</a:t>
            </a:r>
            <a:r>
              <a:rPr sz="2400" b="1" spc="-4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405" dirty="0">
                <a:latin typeface="Arial"/>
                <a:cs typeface="Arial"/>
              </a:rPr>
              <a:t> </a:t>
            </a:r>
            <a:r>
              <a:rPr sz="2400" b="1" spc="-160" dirty="0">
                <a:latin typeface="Arial"/>
                <a:cs typeface="Arial"/>
              </a:rPr>
              <a:t>0.05</a:t>
            </a:r>
            <a:r>
              <a:rPr sz="2400" b="1" spc="-340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40" dirty="0">
                <a:latin typeface="Arial"/>
                <a:cs typeface="Arial"/>
              </a:rPr>
              <a:t> </a:t>
            </a:r>
            <a:r>
              <a:rPr sz="2400" b="1" spc="-75" dirty="0">
                <a:latin typeface="Arial"/>
                <a:cs typeface="Arial"/>
              </a:rPr>
              <a:t>(1</a:t>
            </a:r>
            <a:r>
              <a:rPr sz="2400" b="1" spc="-41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–</a:t>
            </a:r>
            <a:r>
              <a:rPr sz="2400" b="1" spc="-340" dirty="0">
                <a:latin typeface="Arial"/>
                <a:cs typeface="Arial"/>
              </a:rPr>
              <a:t> </a:t>
            </a:r>
            <a:r>
              <a:rPr sz="2400" b="1" spc="-45" dirty="0">
                <a:latin typeface="Arial"/>
                <a:cs typeface="Arial"/>
              </a:rPr>
              <a:t>0.0025)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0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45" dirty="0">
                <a:latin typeface="Arial"/>
                <a:cs typeface="Arial"/>
              </a:rPr>
              <a:t> </a:t>
            </a:r>
            <a:r>
              <a:rPr sz="2400" b="1" spc="-95" dirty="0">
                <a:latin typeface="Arial"/>
                <a:cs typeface="Arial"/>
              </a:rPr>
              <a:t>0.052125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235" dirty="0">
                <a:latin typeface="Arial"/>
                <a:cs typeface="Arial"/>
              </a:rPr>
              <a:t>P(ABE)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235" dirty="0">
                <a:latin typeface="Arial"/>
                <a:cs typeface="Arial"/>
              </a:rPr>
              <a:t>P(ABE’)</a:t>
            </a:r>
            <a:r>
              <a:rPr sz="2400" b="1" spc="-2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180" dirty="0">
                <a:latin typeface="Arial"/>
                <a:cs typeface="Arial"/>
              </a:rPr>
              <a:t>0.95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x</a:t>
            </a:r>
            <a:r>
              <a:rPr sz="2400" b="1" spc="-340" dirty="0">
                <a:latin typeface="Arial"/>
                <a:cs typeface="Arial"/>
              </a:rPr>
              <a:t> </a:t>
            </a:r>
            <a:r>
              <a:rPr sz="2400" b="1" spc="-190" dirty="0">
                <a:latin typeface="Arial"/>
                <a:cs typeface="Arial"/>
              </a:rPr>
              <a:t>0.001</a:t>
            </a:r>
            <a:r>
              <a:rPr sz="2400" b="1" spc="-34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x</a:t>
            </a:r>
            <a:r>
              <a:rPr sz="2400" b="1" spc="-340" dirty="0">
                <a:latin typeface="Arial"/>
                <a:cs typeface="Arial"/>
              </a:rPr>
              <a:t> </a:t>
            </a:r>
            <a:r>
              <a:rPr sz="2400" b="1" spc="-190" dirty="0">
                <a:latin typeface="Arial"/>
                <a:cs typeface="Arial"/>
              </a:rPr>
              <a:t>0.002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180" dirty="0">
                <a:latin typeface="Arial"/>
                <a:cs typeface="Arial"/>
              </a:rPr>
              <a:t>0.95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x</a:t>
            </a:r>
            <a:r>
              <a:rPr sz="2400" b="1" spc="-340" dirty="0">
                <a:latin typeface="Arial"/>
                <a:cs typeface="Arial"/>
              </a:rPr>
              <a:t> </a:t>
            </a:r>
            <a:r>
              <a:rPr sz="2400" b="1" spc="-190" dirty="0">
                <a:latin typeface="Arial"/>
                <a:cs typeface="Arial"/>
              </a:rPr>
              <a:t>0.001</a:t>
            </a:r>
            <a:r>
              <a:rPr sz="2400" b="1" spc="-3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x</a:t>
            </a:r>
            <a:r>
              <a:rPr sz="2400" b="1" spc="-340" dirty="0">
                <a:latin typeface="Arial"/>
                <a:cs typeface="Arial"/>
              </a:rPr>
              <a:t> </a:t>
            </a:r>
            <a:r>
              <a:rPr sz="2400" b="1" spc="-60" dirty="0">
                <a:latin typeface="Arial"/>
                <a:cs typeface="Arial"/>
              </a:rPr>
              <a:t>0.998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45" dirty="0">
                <a:latin typeface="Arial"/>
                <a:cs typeface="Arial"/>
              </a:rPr>
              <a:t> </a:t>
            </a:r>
            <a:r>
              <a:rPr sz="2400" b="1" spc="-75" dirty="0">
                <a:latin typeface="Arial"/>
                <a:cs typeface="Arial"/>
              </a:rPr>
              <a:t>0.00095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03070" y="3299523"/>
            <a:ext cx="7181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65" dirty="0">
                <a:latin typeface="Arial"/>
                <a:cs typeface="Arial"/>
              </a:rPr>
              <a:t>P(AB)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958198" y="5746877"/>
            <a:ext cx="1362075" cy="457200"/>
          </a:xfrm>
          <a:custGeom>
            <a:avLst/>
            <a:gdLst/>
            <a:ahLst/>
            <a:cxnLst/>
            <a:rect l="l" t="t" r="r" b="b"/>
            <a:pathLst>
              <a:path w="1362075" h="457200">
                <a:moveTo>
                  <a:pt x="0" y="228358"/>
                </a:moveTo>
                <a:lnTo>
                  <a:pt x="13843" y="182372"/>
                </a:lnTo>
                <a:lnTo>
                  <a:pt x="53594" y="139446"/>
                </a:lnTo>
                <a:lnTo>
                  <a:pt x="116331" y="100711"/>
                </a:lnTo>
                <a:lnTo>
                  <a:pt x="155575" y="83058"/>
                </a:lnTo>
                <a:lnTo>
                  <a:pt x="199517" y="66929"/>
                </a:lnTo>
                <a:lnTo>
                  <a:pt x="247776" y="52197"/>
                </a:lnTo>
                <a:lnTo>
                  <a:pt x="300227" y="38989"/>
                </a:lnTo>
                <a:lnTo>
                  <a:pt x="356361" y="27559"/>
                </a:lnTo>
                <a:lnTo>
                  <a:pt x="415798" y="17907"/>
                </a:lnTo>
                <a:lnTo>
                  <a:pt x="478408" y="10287"/>
                </a:lnTo>
                <a:lnTo>
                  <a:pt x="543686" y="4699"/>
                </a:lnTo>
                <a:lnTo>
                  <a:pt x="611251" y="1143"/>
                </a:lnTo>
                <a:lnTo>
                  <a:pt x="680847" y="0"/>
                </a:lnTo>
                <a:lnTo>
                  <a:pt x="750443" y="1143"/>
                </a:lnTo>
                <a:lnTo>
                  <a:pt x="818006" y="4699"/>
                </a:lnTo>
                <a:lnTo>
                  <a:pt x="883284" y="10287"/>
                </a:lnTo>
                <a:lnTo>
                  <a:pt x="945896" y="17907"/>
                </a:lnTo>
                <a:lnTo>
                  <a:pt x="1005331" y="27559"/>
                </a:lnTo>
                <a:lnTo>
                  <a:pt x="1061466" y="38989"/>
                </a:lnTo>
                <a:lnTo>
                  <a:pt x="1113917" y="52197"/>
                </a:lnTo>
                <a:lnTo>
                  <a:pt x="1162177" y="66929"/>
                </a:lnTo>
                <a:lnTo>
                  <a:pt x="1206119" y="83058"/>
                </a:lnTo>
                <a:lnTo>
                  <a:pt x="1245361" y="100711"/>
                </a:lnTo>
                <a:lnTo>
                  <a:pt x="1279525" y="119507"/>
                </a:lnTo>
                <a:lnTo>
                  <a:pt x="1331086" y="160401"/>
                </a:lnTo>
                <a:lnTo>
                  <a:pt x="1358137" y="205016"/>
                </a:lnTo>
                <a:lnTo>
                  <a:pt x="1361694" y="228358"/>
                </a:lnTo>
                <a:lnTo>
                  <a:pt x="1358137" y="251714"/>
                </a:lnTo>
                <a:lnTo>
                  <a:pt x="1331086" y="296265"/>
                </a:lnTo>
                <a:lnTo>
                  <a:pt x="1279525" y="337210"/>
                </a:lnTo>
                <a:lnTo>
                  <a:pt x="1245361" y="356031"/>
                </a:lnTo>
                <a:lnTo>
                  <a:pt x="1206119" y="373608"/>
                </a:lnTo>
                <a:lnTo>
                  <a:pt x="1162177" y="389826"/>
                </a:lnTo>
                <a:lnTo>
                  <a:pt x="1113917" y="404571"/>
                </a:lnTo>
                <a:lnTo>
                  <a:pt x="1061466" y="417715"/>
                </a:lnTo>
                <a:lnTo>
                  <a:pt x="1005331" y="429145"/>
                </a:lnTo>
                <a:lnTo>
                  <a:pt x="945896" y="438772"/>
                </a:lnTo>
                <a:lnTo>
                  <a:pt x="883284" y="446443"/>
                </a:lnTo>
                <a:lnTo>
                  <a:pt x="818006" y="452069"/>
                </a:lnTo>
                <a:lnTo>
                  <a:pt x="750443" y="455536"/>
                </a:lnTo>
                <a:lnTo>
                  <a:pt x="680847" y="456704"/>
                </a:lnTo>
                <a:lnTo>
                  <a:pt x="611251" y="455536"/>
                </a:lnTo>
                <a:lnTo>
                  <a:pt x="543686" y="452069"/>
                </a:lnTo>
                <a:lnTo>
                  <a:pt x="478408" y="446443"/>
                </a:lnTo>
                <a:lnTo>
                  <a:pt x="415798" y="438772"/>
                </a:lnTo>
                <a:lnTo>
                  <a:pt x="356361" y="429145"/>
                </a:lnTo>
                <a:lnTo>
                  <a:pt x="300227" y="417715"/>
                </a:lnTo>
                <a:lnTo>
                  <a:pt x="247776" y="404571"/>
                </a:lnTo>
                <a:lnTo>
                  <a:pt x="199517" y="389826"/>
                </a:lnTo>
                <a:lnTo>
                  <a:pt x="155575" y="373608"/>
                </a:lnTo>
                <a:lnTo>
                  <a:pt x="116331" y="356031"/>
                </a:lnTo>
                <a:lnTo>
                  <a:pt x="82169" y="337210"/>
                </a:lnTo>
                <a:lnTo>
                  <a:pt x="30606" y="296265"/>
                </a:lnTo>
                <a:lnTo>
                  <a:pt x="3555" y="251714"/>
                </a:lnTo>
                <a:lnTo>
                  <a:pt x="0" y="228358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326880" y="5795327"/>
            <a:ext cx="66484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25" dirty="0">
                <a:latin typeface="Arial"/>
                <a:cs typeface="Arial"/>
              </a:rPr>
              <a:t>Alarm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043926" y="5108828"/>
            <a:ext cx="1370965" cy="447675"/>
          </a:xfrm>
          <a:custGeom>
            <a:avLst/>
            <a:gdLst/>
            <a:ahLst/>
            <a:cxnLst/>
            <a:rect l="l" t="t" r="r" b="b"/>
            <a:pathLst>
              <a:path w="1370965" h="447675">
                <a:moveTo>
                  <a:pt x="0" y="223647"/>
                </a:moveTo>
                <a:lnTo>
                  <a:pt x="13843" y="178562"/>
                </a:lnTo>
                <a:lnTo>
                  <a:pt x="53848" y="136652"/>
                </a:lnTo>
                <a:lnTo>
                  <a:pt x="116967" y="98679"/>
                </a:lnTo>
                <a:lnTo>
                  <a:pt x="156464" y="81407"/>
                </a:lnTo>
                <a:lnTo>
                  <a:pt x="200787" y="65532"/>
                </a:lnTo>
                <a:lnTo>
                  <a:pt x="249427" y="51054"/>
                </a:lnTo>
                <a:lnTo>
                  <a:pt x="302132" y="38227"/>
                </a:lnTo>
                <a:lnTo>
                  <a:pt x="358648" y="27051"/>
                </a:lnTo>
                <a:lnTo>
                  <a:pt x="418592" y="17653"/>
                </a:lnTo>
                <a:lnTo>
                  <a:pt x="481583" y="10033"/>
                </a:lnTo>
                <a:lnTo>
                  <a:pt x="547370" y="4572"/>
                </a:lnTo>
                <a:lnTo>
                  <a:pt x="615442" y="1143"/>
                </a:lnTo>
                <a:lnTo>
                  <a:pt x="685419" y="0"/>
                </a:lnTo>
                <a:lnTo>
                  <a:pt x="755523" y="1143"/>
                </a:lnTo>
                <a:lnTo>
                  <a:pt x="823595" y="4572"/>
                </a:lnTo>
                <a:lnTo>
                  <a:pt x="889380" y="10033"/>
                </a:lnTo>
                <a:lnTo>
                  <a:pt x="952373" y="17653"/>
                </a:lnTo>
                <a:lnTo>
                  <a:pt x="1012190" y="27051"/>
                </a:lnTo>
                <a:lnTo>
                  <a:pt x="1068831" y="38227"/>
                </a:lnTo>
                <a:lnTo>
                  <a:pt x="1121537" y="51054"/>
                </a:lnTo>
                <a:lnTo>
                  <a:pt x="1170177" y="65532"/>
                </a:lnTo>
                <a:lnTo>
                  <a:pt x="1214501" y="81407"/>
                </a:lnTo>
                <a:lnTo>
                  <a:pt x="1253998" y="98679"/>
                </a:lnTo>
                <a:lnTo>
                  <a:pt x="1288288" y="117094"/>
                </a:lnTo>
                <a:lnTo>
                  <a:pt x="1340230" y="157099"/>
                </a:lnTo>
                <a:lnTo>
                  <a:pt x="1367535" y="200787"/>
                </a:lnTo>
                <a:lnTo>
                  <a:pt x="1370965" y="223647"/>
                </a:lnTo>
                <a:lnTo>
                  <a:pt x="1367535" y="246507"/>
                </a:lnTo>
                <a:lnTo>
                  <a:pt x="1340230" y="290068"/>
                </a:lnTo>
                <a:lnTo>
                  <a:pt x="1288288" y="330200"/>
                </a:lnTo>
                <a:lnTo>
                  <a:pt x="1253998" y="348615"/>
                </a:lnTo>
                <a:lnTo>
                  <a:pt x="1214501" y="365887"/>
                </a:lnTo>
                <a:lnTo>
                  <a:pt x="1170177" y="381762"/>
                </a:lnTo>
                <a:lnTo>
                  <a:pt x="1121537" y="396113"/>
                </a:lnTo>
                <a:lnTo>
                  <a:pt x="1068831" y="409067"/>
                </a:lnTo>
                <a:lnTo>
                  <a:pt x="1012190" y="420243"/>
                </a:lnTo>
                <a:lnTo>
                  <a:pt x="952373" y="429641"/>
                </a:lnTo>
                <a:lnTo>
                  <a:pt x="889380" y="437134"/>
                </a:lnTo>
                <a:lnTo>
                  <a:pt x="823595" y="442722"/>
                </a:lnTo>
                <a:lnTo>
                  <a:pt x="755523" y="446024"/>
                </a:lnTo>
                <a:lnTo>
                  <a:pt x="685419" y="447167"/>
                </a:lnTo>
                <a:lnTo>
                  <a:pt x="615442" y="446024"/>
                </a:lnTo>
                <a:lnTo>
                  <a:pt x="547370" y="442722"/>
                </a:lnTo>
                <a:lnTo>
                  <a:pt x="481583" y="437134"/>
                </a:lnTo>
                <a:lnTo>
                  <a:pt x="418592" y="429641"/>
                </a:lnTo>
                <a:lnTo>
                  <a:pt x="358648" y="420243"/>
                </a:lnTo>
                <a:lnTo>
                  <a:pt x="302132" y="409067"/>
                </a:lnTo>
                <a:lnTo>
                  <a:pt x="249427" y="396113"/>
                </a:lnTo>
                <a:lnTo>
                  <a:pt x="200787" y="381762"/>
                </a:lnTo>
                <a:lnTo>
                  <a:pt x="156464" y="365887"/>
                </a:lnTo>
                <a:lnTo>
                  <a:pt x="116967" y="348615"/>
                </a:lnTo>
                <a:lnTo>
                  <a:pt x="82676" y="330200"/>
                </a:lnTo>
                <a:lnTo>
                  <a:pt x="30733" y="290068"/>
                </a:lnTo>
                <a:lnTo>
                  <a:pt x="3428" y="246507"/>
                </a:lnTo>
                <a:lnTo>
                  <a:pt x="0" y="223647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285733" y="5153088"/>
            <a:ext cx="91376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55" dirty="0">
                <a:latin typeface="Arial"/>
                <a:cs typeface="Arial"/>
              </a:rPr>
              <a:t>Burglary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282301" y="5127878"/>
            <a:ext cx="1581150" cy="457200"/>
          </a:xfrm>
          <a:custGeom>
            <a:avLst/>
            <a:gdLst/>
            <a:ahLst/>
            <a:cxnLst/>
            <a:rect l="l" t="t" r="r" b="b"/>
            <a:pathLst>
              <a:path w="1581150" h="457200">
                <a:moveTo>
                  <a:pt x="0" y="228346"/>
                </a:moveTo>
                <a:lnTo>
                  <a:pt x="12700" y="187325"/>
                </a:lnTo>
                <a:lnTo>
                  <a:pt x="49402" y="148717"/>
                </a:lnTo>
                <a:lnTo>
                  <a:pt x="107823" y="113157"/>
                </a:lnTo>
                <a:lnTo>
                  <a:pt x="144525" y="96647"/>
                </a:lnTo>
                <a:lnTo>
                  <a:pt x="185800" y="81280"/>
                </a:lnTo>
                <a:lnTo>
                  <a:pt x="231394" y="66929"/>
                </a:lnTo>
                <a:lnTo>
                  <a:pt x="281050" y="53721"/>
                </a:lnTo>
                <a:lnTo>
                  <a:pt x="334518" y="41783"/>
                </a:lnTo>
                <a:lnTo>
                  <a:pt x="391414" y="31242"/>
                </a:lnTo>
                <a:lnTo>
                  <a:pt x="451484" y="21971"/>
                </a:lnTo>
                <a:lnTo>
                  <a:pt x="514476" y="14351"/>
                </a:lnTo>
                <a:lnTo>
                  <a:pt x="580263" y="8255"/>
                </a:lnTo>
                <a:lnTo>
                  <a:pt x="648207" y="3683"/>
                </a:lnTo>
                <a:lnTo>
                  <a:pt x="718439" y="1016"/>
                </a:lnTo>
                <a:lnTo>
                  <a:pt x="790321" y="0"/>
                </a:lnTo>
                <a:lnTo>
                  <a:pt x="862202" y="1016"/>
                </a:lnTo>
                <a:lnTo>
                  <a:pt x="932433" y="3683"/>
                </a:lnTo>
                <a:lnTo>
                  <a:pt x="1000378" y="8255"/>
                </a:lnTo>
                <a:lnTo>
                  <a:pt x="1066165" y="14351"/>
                </a:lnTo>
                <a:lnTo>
                  <a:pt x="1129156" y="21971"/>
                </a:lnTo>
                <a:lnTo>
                  <a:pt x="1189227" y="31242"/>
                </a:lnTo>
                <a:lnTo>
                  <a:pt x="1246124" y="41783"/>
                </a:lnTo>
                <a:lnTo>
                  <a:pt x="1299591" y="53721"/>
                </a:lnTo>
                <a:lnTo>
                  <a:pt x="1349248" y="66929"/>
                </a:lnTo>
                <a:lnTo>
                  <a:pt x="1394841" y="81280"/>
                </a:lnTo>
                <a:lnTo>
                  <a:pt x="1436116" y="96647"/>
                </a:lnTo>
                <a:lnTo>
                  <a:pt x="1472819" y="113157"/>
                </a:lnTo>
                <a:lnTo>
                  <a:pt x="1531239" y="148717"/>
                </a:lnTo>
                <a:lnTo>
                  <a:pt x="1567942" y="187325"/>
                </a:lnTo>
                <a:lnTo>
                  <a:pt x="1580769" y="228346"/>
                </a:lnTo>
                <a:lnTo>
                  <a:pt x="1577467" y="249174"/>
                </a:lnTo>
                <a:lnTo>
                  <a:pt x="1552448" y="289052"/>
                </a:lnTo>
                <a:lnTo>
                  <a:pt x="1504569" y="326263"/>
                </a:lnTo>
                <a:lnTo>
                  <a:pt x="1436116" y="360045"/>
                </a:lnTo>
                <a:lnTo>
                  <a:pt x="1394841" y="375539"/>
                </a:lnTo>
                <a:lnTo>
                  <a:pt x="1349248" y="389890"/>
                </a:lnTo>
                <a:lnTo>
                  <a:pt x="1299591" y="403098"/>
                </a:lnTo>
                <a:lnTo>
                  <a:pt x="1246124" y="414909"/>
                </a:lnTo>
                <a:lnTo>
                  <a:pt x="1189227" y="425577"/>
                </a:lnTo>
                <a:lnTo>
                  <a:pt x="1129156" y="434721"/>
                </a:lnTo>
                <a:lnTo>
                  <a:pt x="1066165" y="442468"/>
                </a:lnTo>
                <a:lnTo>
                  <a:pt x="1000378" y="448564"/>
                </a:lnTo>
                <a:lnTo>
                  <a:pt x="932433" y="453009"/>
                </a:lnTo>
                <a:lnTo>
                  <a:pt x="862202" y="455803"/>
                </a:lnTo>
                <a:lnTo>
                  <a:pt x="790321" y="456692"/>
                </a:lnTo>
                <a:lnTo>
                  <a:pt x="718439" y="455803"/>
                </a:lnTo>
                <a:lnTo>
                  <a:pt x="648207" y="453009"/>
                </a:lnTo>
                <a:lnTo>
                  <a:pt x="580263" y="448564"/>
                </a:lnTo>
                <a:lnTo>
                  <a:pt x="514476" y="442468"/>
                </a:lnTo>
                <a:lnTo>
                  <a:pt x="451484" y="434721"/>
                </a:lnTo>
                <a:lnTo>
                  <a:pt x="391414" y="425577"/>
                </a:lnTo>
                <a:lnTo>
                  <a:pt x="334518" y="414909"/>
                </a:lnTo>
                <a:lnTo>
                  <a:pt x="281050" y="403098"/>
                </a:lnTo>
                <a:lnTo>
                  <a:pt x="231394" y="389890"/>
                </a:lnTo>
                <a:lnTo>
                  <a:pt x="185800" y="375539"/>
                </a:lnTo>
                <a:lnTo>
                  <a:pt x="144525" y="360045"/>
                </a:lnTo>
                <a:lnTo>
                  <a:pt x="107823" y="343662"/>
                </a:lnTo>
                <a:lnTo>
                  <a:pt x="49402" y="308102"/>
                </a:lnTo>
                <a:lnTo>
                  <a:pt x="12700" y="269494"/>
                </a:lnTo>
                <a:lnTo>
                  <a:pt x="0" y="228346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490581" y="5174297"/>
            <a:ext cx="119062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75" dirty="0">
                <a:latin typeface="Arial"/>
                <a:cs typeface="Arial"/>
              </a:rPr>
              <a:t>Earthquake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043926" y="6527736"/>
            <a:ext cx="1370965" cy="447675"/>
          </a:xfrm>
          <a:custGeom>
            <a:avLst/>
            <a:gdLst/>
            <a:ahLst/>
            <a:cxnLst/>
            <a:rect l="l" t="t" r="r" b="b"/>
            <a:pathLst>
              <a:path w="1370965" h="447675">
                <a:moveTo>
                  <a:pt x="0" y="223786"/>
                </a:moveTo>
                <a:lnTo>
                  <a:pt x="13843" y="178688"/>
                </a:lnTo>
                <a:lnTo>
                  <a:pt x="53848" y="136677"/>
                </a:lnTo>
                <a:lnTo>
                  <a:pt x="116967" y="98666"/>
                </a:lnTo>
                <a:lnTo>
                  <a:pt x="156464" y="81445"/>
                </a:lnTo>
                <a:lnTo>
                  <a:pt x="200787" y="65544"/>
                </a:lnTo>
                <a:lnTo>
                  <a:pt x="249427" y="51104"/>
                </a:lnTo>
                <a:lnTo>
                  <a:pt x="302132" y="38226"/>
                </a:lnTo>
                <a:lnTo>
                  <a:pt x="358648" y="27012"/>
                </a:lnTo>
                <a:lnTo>
                  <a:pt x="418592" y="17589"/>
                </a:lnTo>
                <a:lnTo>
                  <a:pt x="481583" y="10071"/>
                </a:lnTo>
                <a:lnTo>
                  <a:pt x="547370" y="4546"/>
                </a:lnTo>
                <a:lnTo>
                  <a:pt x="615442" y="1155"/>
                </a:lnTo>
                <a:lnTo>
                  <a:pt x="685419" y="0"/>
                </a:lnTo>
                <a:lnTo>
                  <a:pt x="755523" y="1155"/>
                </a:lnTo>
                <a:lnTo>
                  <a:pt x="823595" y="4546"/>
                </a:lnTo>
                <a:lnTo>
                  <a:pt x="889380" y="10071"/>
                </a:lnTo>
                <a:lnTo>
                  <a:pt x="952373" y="17589"/>
                </a:lnTo>
                <a:lnTo>
                  <a:pt x="1012190" y="27012"/>
                </a:lnTo>
                <a:lnTo>
                  <a:pt x="1068831" y="38226"/>
                </a:lnTo>
                <a:lnTo>
                  <a:pt x="1121537" y="51104"/>
                </a:lnTo>
                <a:lnTo>
                  <a:pt x="1170177" y="65544"/>
                </a:lnTo>
                <a:lnTo>
                  <a:pt x="1214501" y="81445"/>
                </a:lnTo>
                <a:lnTo>
                  <a:pt x="1253998" y="98666"/>
                </a:lnTo>
                <a:lnTo>
                  <a:pt x="1288288" y="117119"/>
                </a:lnTo>
                <a:lnTo>
                  <a:pt x="1340230" y="157238"/>
                </a:lnTo>
                <a:lnTo>
                  <a:pt x="1367535" y="200901"/>
                </a:lnTo>
                <a:lnTo>
                  <a:pt x="1370965" y="223786"/>
                </a:lnTo>
                <a:lnTo>
                  <a:pt x="1367535" y="246672"/>
                </a:lnTo>
                <a:lnTo>
                  <a:pt x="1340230" y="290334"/>
                </a:lnTo>
                <a:lnTo>
                  <a:pt x="1288288" y="330453"/>
                </a:lnTo>
                <a:lnTo>
                  <a:pt x="1253998" y="348907"/>
                </a:lnTo>
                <a:lnTo>
                  <a:pt x="1214501" y="366128"/>
                </a:lnTo>
                <a:lnTo>
                  <a:pt x="1170177" y="382028"/>
                </a:lnTo>
                <a:lnTo>
                  <a:pt x="1121537" y="396468"/>
                </a:lnTo>
                <a:lnTo>
                  <a:pt x="1068831" y="409346"/>
                </a:lnTo>
                <a:lnTo>
                  <a:pt x="1012190" y="420560"/>
                </a:lnTo>
                <a:lnTo>
                  <a:pt x="952373" y="429983"/>
                </a:lnTo>
                <a:lnTo>
                  <a:pt x="889380" y="437502"/>
                </a:lnTo>
                <a:lnTo>
                  <a:pt x="823595" y="443026"/>
                </a:lnTo>
                <a:lnTo>
                  <a:pt x="755523" y="446417"/>
                </a:lnTo>
                <a:lnTo>
                  <a:pt x="685419" y="447573"/>
                </a:lnTo>
                <a:lnTo>
                  <a:pt x="615442" y="446417"/>
                </a:lnTo>
                <a:lnTo>
                  <a:pt x="547370" y="443026"/>
                </a:lnTo>
                <a:lnTo>
                  <a:pt x="481583" y="437502"/>
                </a:lnTo>
                <a:lnTo>
                  <a:pt x="418592" y="429983"/>
                </a:lnTo>
                <a:lnTo>
                  <a:pt x="358648" y="420560"/>
                </a:lnTo>
                <a:lnTo>
                  <a:pt x="302132" y="409346"/>
                </a:lnTo>
                <a:lnTo>
                  <a:pt x="249427" y="396468"/>
                </a:lnTo>
                <a:lnTo>
                  <a:pt x="200787" y="382028"/>
                </a:lnTo>
                <a:lnTo>
                  <a:pt x="156464" y="366128"/>
                </a:lnTo>
                <a:lnTo>
                  <a:pt x="116967" y="348907"/>
                </a:lnTo>
                <a:lnTo>
                  <a:pt x="82676" y="330453"/>
                </a:lnTo>
                <a:lnTo>
                  <a:pt x="30733" y="290334"/>
                </a:lnTo>
                <a:lnTo>
                  <a:pt x="3428" y="246672"/>
                </a:lnTo>
                <a:lnTo>
                  <a:pt x="0" y="223786"/>
                </a:lnTo>
                <a:close/>
              </a:path>
            </a:pathLst>
          </a:custGeom>
          <a:ln w="289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215630" y="6570662"/>
            <a:ext cx="105727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60" dirty="0">
                <a:latin typeface="Arial"/>
                <a:cs typeface="Arial"/>
              </a:rPr>
              <a:t>JohnCalls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348976" y="6461087"/>
            <a:ext cx="1533525" cy="447675"/>
          </a:xfrm>
          <a:custGeom>
            <a:avLst/>
            <a:gdLst/>
            <a:ahLst/>
            <a:cxnLst/>
            <a:rect l="l" t="t" r="r" b="b"/>
            <a:pathLst>
              <a:path w="1533525" h="447675">
                <a:moveTo>
                  <a:pt x="0" y="223583"/>
                </a:moveTo>
                <a:lnTo>
                  <a:pt x="12319" y="183400"/>
                </a:lnTo>
                <a:lnTo>
                  <a:pt x="47878" y="145567"/>
                </a:lnTo>
                <a:lnTo>
                  <a:pt x="104648" y="110731"/>
                </a:lnTo>
                <a:lnTo>
                  <a:pt x="140207" y="94640"/>
                </a:lnTo>
                <a:lnTo>
                  <a:pt x="180213" y="79527"/>
                </a:lnTo>
                <a:lnTo>
                  <a:pt x="224408" y="65481"/>
                </a:lnTo>
                <a:lnTo>
                  <a:pt x="272669" y="52577"/>
                </a:lnTo>
                <a:lnTo>
                  <a:pt x="324357" y="40906"/>
                </a:lnTo>
                <a:lnTo>
                  <a:pt x="379602" y="30518"/>
                </a:lnTo>
                <a:lnTo>
                  <a:pt x="437896" y="21526"/>
                </a:lnTo>
                <a:lnTo>
                  <a:pt x="498982" y="13982"/>
                </a:lnTo>
                <a:lnTo>
                  <a:pt x="562737" y="7988"/>
                </a:lnTo>
                <a:lnTo>
                  <a:pt x="628776" y="3594"/>
                </a:lnTo>
                <a:lnTo>
                  <a:pt x="696722" y="914"/>
                </a:lnTo>
                <a:lnTo>
                  <a:pt x="766445" y="0"/>
                </a:lnTo>
                <a:lnTo>
                  <a:pt x="836295" y="914"/>
                </a:lnTo>
                <a:lnTo>
                  <a:pt x="904240" y="3594"/>
                </a:lnTo>
                <a:lnTo>
                  <a:pt x="970279" y="7988"/>
                </a:lnTo>
                <a:lnTo>
                  <a:pt x="1034033" y="13982"/>
                </a:lnTo>
                <a:lnTo>
                  <a:pt x="1095121" y="21526"/>
                </a:lnTo>
                <a:lnTo>
                  <a:pt x="1153414" y="30518"/>
                </a:lnTo>
                <a:lnTo>
                  <a:pt x="1208658" y="40906"/>
                </a:lnTo>
                <a:lnTo>
                  <a:pt x="1260348" y="52577"/>
                </a:lnTo>
                <a:lnTo>
                  <a:pt x="1308607" y="65481"/>
                </a:lnTo>
                <a:lnTo>
                  <a:pt x="1352803" y="79527"/>
                </a:lnTo>
                <a:lnTo>
                  <a:pt x="1392808" y="94640"/>
                </a:lnTo>
                <a:lnTo>
                  <a:pt x="1428369" y="110731"/>
                </a:lnTo>
                <a:lnTo>
                  <a:pt x="1485138" y="145567"/>
                </a:lnTo>
                <a:lnTo>
                  <a:pt x="1520698" y="183400"/>
                </a:lnTo>
                <a:lnTo>
                  <a:pt x="1533144" y="223583"/>
                </a:lnTo>
                <a:lnTo>
                  <a:pt x="1529969" y="243941"/>
                </a:lnTo>
                <a:lnTo>
                  <a:pt x="1505712" y="283032"/>
                </a:lnTo>
                <a:lnTo>
                  <a:pt x="1459229" y="319443"/>
                </a:lnTo>
                <a:lnTo>
                  <a:pt x="1392808" y="352539"/>
                </a:lnTo>
                <a:lnTo>
                  <a:pt x="1352803" y="367652"/>
                </a:lnTo>
                <a:lnTo>
                  <a:pt x="1308607" y="381698"/>
                </a:lnTo>
                <a:lnTo>
                  <a:pt x="1260348" y="394601"/>
                </a:lnTo>
                <a:lnTo>
                  <a:pt x="1208658" y="406272"/>
                </a:lnTo>
                <a:lnTo>
                  <a:pt x="1153414" y="416661"/>
                </a:lnTo>
                <a:lnTo>
                  <a:pt x="1095121" y="425653"/>
                </a:lnTo>
                <a:lnTo>
                  <a:pt x="1034033" y="433196"/>
                </a:lnTo>
                <a:lnTo>
                  <a:pt x="970279" y="439191"/>
                </a:lnTo>
                <a:lnTo>
                  <a:pt x="904240" y="443585"/>
                </a:lnTo>
                <a:lnTo>
                  <a:pt x="836295" y="446265"/>
                </a:lnTo>
                <a:lnTo>
                  <a:pt x="766445" y="447179"/>
                </a:lnTo>
                <a:lnTo>
                  <a:pt x="696722" y="446265"/>
                </a:lnTo>
                <a:lnTo>
                  <a:pt x="628776" y="443585"/>
                </a:lnTo>
                <a:lnTo>
                  <a:pt x="562737" y="439191"/>
                </a:lnTo>
                <a:lnTo>
                  <a:pt x="498982" y="433196"/>
                </a:lnTo>
                <a:lnTo>
                  <a:pt x="437896" y="425653"/>
                </a:lnTo>
                <a:lnTo>
                  <a:pt x="379602" y="416661"/>
                </a:lnTo>
                <a:lnTo>
                  <a:pt x="324357" y="406272"/>
                </a:lnTo>
                <a:lnTo>
                  <a:pt x="272669" y="394601"/>
                </a:lnTo>
                <a:lnTo>
                  <a:pt x="224408" y="381698"/>
                </a:lnTo>
                <a:lnTo>
                  <a:pt x="180213" y="367652"/>
                </a:lnTo>
                <a:lnTo>
                  <a:pt x="140207" y="352539"/>
                </a:lnTo>
                <a:lnTo>
                  <a:pt x="104648" y="336448"/>
                </a:lnTo>
                <a:lnTo>
                  <a:pt x="47878" y="301612"/>
                </a:lnTo>
                <a:lnTo>
                  <a:pt x="12319" y="263778"/>
                </a:lnTo>
                <a:lnTo>
                  <a:pt x="0" y="223583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615294" y="6506209"/>
            <a:ext cx="101663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85" dirty="0">
                <a:latin typeface="Arial"/>
                <a:cs typeface="Arial"/>
              </a:rPr>
              <a:t>MaryCalls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715244" y="5503922"/>
            <a:ext cx="1858010" cy="1019175"/>
            <a:chOff x="8715244" y="5503922"/>
            <a:chExt cx="1858010" cy="1019175"/>
          </a:xfrm>
        </p:grpSpPr>
        <p:sp>
          <p:nvSpPr>
            <p:cNvPr id="18" name="object 18"/>
            <p:cNvSpPr/>
            <p:nvPr/>
          </p:nvSpPr>
          <p:spPr>
            <a:xfrm>
              <a:off x="8729725" y="5518403"/>
              <a:ext cx="1828800" cy="990600"/>
            </a:xfrm>
            <a:custGeom>
              <a:avLst/>
              <a:gdLst/>
              <a:ahLst/>
              <a:cxnLst/>
              <a:rect l="l" t="t" r="r" b="b"/>
              <a:pathLst>
                <a:path w="1828800" h="990600">
                  <a:moveTo>
                    <a:pt x="0" y="37973"/>
                  </a:moveTo>
                  <a:lnTo>
                    <a:pt x="399415" y="285115"/>
                  </a:lnTo>
                </a:path>
                <a:path w="1828800" h="990600">
                  <a:moveTo>
                    <a:pt x="349757" y="190373"/>
                  </a:moveTo>
                  <a:lnTo>
                    <a:pt x="399542" y="285115"/>
                  </a:lnTo>
                  <a:lnTo>
                    <a:pt x="295275" y="283210"/>
                  </a:lnTo>
                </a:path>
                <a:path w="1828800" h="990600">
                  <a:moveTo>
                    <a:pt x="1780667" y="0"/>
                  </a:moveTo>
                  <a:lnTo>
                    <a:pt x="1409700" y="275590"/>
                  </a:lnTo>
                </a:path>
                <a:path w="1828800" h="990600">
                  <a:moveTo>
                    <a:pt x="1449070" y="190373"/>
                  </a:moveTo>
                  <a:lnTo>
                    <a:pt x="1409700" y="276098"/>
                  </a:lnTo>
                  <a:lnTo>
                    <a:pt x="1514348" y="263906"/>
                  </a:lnTo>
                </a:path>
                <a:path w="1828800" h="990600">
                  <a:moveTo>
                    <a:pt x="418719" y="618909"/>
                  </a:moveTo>
                  <a:lnTo>
                    <a:pt x="19050" y="990053"/>
                  </a:lnTo>
                </a:path>
                <a:path w="1828800" h="990600">
                  <a:moveTo>
                    <a:pt x="50419" y="895070"/>
                  </a:moveTo>
                  <a:lnTo>
                    <a:pt x="19050" y="989901"/>
                  </a:lnTo>
                  <a:lnTo>
                    <a:pt x="123571" y="968603"/>
                  </a:lnTo>
                </a:path>
                <a:path w="1828800" h="990600">
                  <a:moveTo>
                    <a:pt x="1390650" y="618909"/>
                  </a:moveTo>
                  <a:lnTo>
                    <a:pt x="1828292" y="989876"/>
                  </a:lnTo>
                </a:path>
              </a:pathLst>
            </a:custGeom>
            <a:ln w="289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53750" y="6413474"/>
              <a:ext cx="104775" cy="95250"/>
            </a:xfrm>
            <a:custGeom>
              <a:avLst/>
              <a:gdLst/>
              <a:ahLst/>
              <a:cxnLst/>
              <a:rect l="l" t="t" r="r" b="b"/>
              <a:pathLst>
                <a:path w="104775" h="95250">
                  <a:moveTo>
                    <a:pt x="69723" y="0"/>
                  </a:moveTo>
                  <a:lnTo>
                    <a:pt x="104521" y="95008"/>
                  </a:lnTo>
                  <a:lnTo>
                    <a:pt x="0" y="76873"/>
                  </a:lnTo>
                </a:path>
              </a:pathLst>
            </a:custGeom>
            <a:ln w="289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2066544" y="5408548"/>
            <a:ext cx="1134110" cy="1286510"/>
            <a:chOff x="2066544" y="5408548"/>
            <a:chExt cx="1134110" cy="1286510"/>
          </a:xfrm>
        </p:grpSpPr>
        <p:sp>
          <p:nvSpPr>
            <p:cNvPr id="21" name="object 21"/>
            <p:cNvSpPr/>
            <p:nvPr/>
          </p:nvSpPr>
          <p:spPr>
            <a:xfrm>
              <a:off x="2505075" y="5427814"/>
              <a:ext cx="666750" cy="419100"/>
            </a:xfrm>
            <a:custGeom>
              <a:avLst/>
              <a:gdLst/>
              <a:ahLst/>
              <a:cxnLst/>
              <a:rect l="l" t="t" r="r" b="b"/>
              <a:pathLst>
                <a:path w="666750" h="419100">
                  <a:moveTo>
                    <a:pt x="666445" y="0"/>
                  </a:moveTo>
                  <a:lnTo>
                    <a:pt x="0" y="0"/>
                  </a:lnTo>
                  <a:lnTo>
                    <a:pt x="0" y="418884"/>
                  </a:lnTo>
                  <a:lnTo>
                    <a:pt x="666445" y="418884"/>
                  </a:lnTo>
                  <a:lnTo>
                    <a:pt x="666445" y="0"/>
                  </a:lnTo>
                  <a:close/>
                </a:path>
              </a:pathLst>
            </a:custGeom>
            <a:solidFill>
              <a:srgbClr val="F8DE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081149" y="5423153"/>
              <a:ext cx="1104900" cy="1257300"/>
            </a:xfrm>
            <a:custGeom>
              <a:avLst/>
              <a:gdLst/>
              <a:ahLst/>
              <a:cxnLst/>
              <a:rect l="l" t="t" r="r" b="b"/>
              <a:pathLst>
                <a:path w="1104900" h="1257300">
                  <a:moveTo>
                    <a:pt x="428751" y="0"/>
                  </a:moveTo>
                  <a:lnTo>
                    <a:pt x="428751" y="1256855"/>
                  </a:lnTo>
                </a:path>
                <a:path w="1104900" h="1257300">
                  <a:moveTo>
                    <a:pt x="0" y="428498"/>
                  </a:moveTo>
                  <a:lnTo>
                    <a:pt x="1104900" y="428498"/>
                  </a:lnTo>
                </a:path>
                <a:path w="1104900" h="1257300">
                  <a:moveTo>
                    <a:pt x="0" y="847483"/>
                  </a:moveTo>
                  <a:lnTo>
                    <a:pt x="1104900" y="847483"/>
                  </a:lnTo>
                </a:path>
              </a:pathLst>
            </a:custGeom>
            <a:ln w="127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081149" y="5423153"/>
              <a:ext cx="1104900" cy="1257300"/>
            </a:xfrm>
            <a:custGeom>
              <a:avLst/>
              <a:gdLst/>
              <a:ahLst/>
              <a:cxnLst/>
              <a:rect l="l" t="t" r="r" b="b"/>
              <a:pathLst>
                <a:path w="1104900" h="1257300">
                  <a:moveTo>
                    <a:pt x="9651" y="0"/>
                  </a:moveTo>
                  <a:lnTo>
                    <a:pt x="9651" y="1256855"/>
                  </a:lnTo>
                </a:path>
                <a:path w="1104900" h="1257300">
                  <a:moveTo>
                    <a:pt x="1085977" y="0"/>
                  </a:moveTo>
                  <a:lnTo>
                    <a:pt x="1085977" y="1256855"/>
                  </a:lnTo>
                </a:path>
                <a:path w="1104900" h="1257300">
                  <a:moveTo>
                    <a:pt x="0" y="9525"/>
                  </a:moveTo>
                  <a:lnTo>
                    <a:pt x="1104900" y="9525"/>
                  </a:lnTo>
                </a:path>
                <a:path w="1104900" h="1257300">
                  <a:moveTo>
                    <a:pt x="0" y="1247432"/>
                  </a:moveTo>
                  <a:lnTo>
                    <a:pt x="1104900" y="1247432"/>
                  </a:lnTo>
                </a:path>
              </a:pathLst>
            </a:custGeom>
            <a:ln w="28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2105092" y="5446970"/>
            <a:ext cx="398780" cy="398780"/>
          </a:xfrm>
          <a:prstGeom prst="rect">
            <a:avLst/>
          </a:prstGeom>
          <a:solidFill>
            <a:srgbClr val="F8DED2"/>
          </a:solidFill>
        </p:spPr>
        <p:txBody>
          <a:bodyPr vert="horz" wrap="square" lIns="0" tIns="24130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90"/>
              </a:spcBef>
            </a:pPr>
            <a:r>
              <a:rPr sz="2000" b="1" spc="-50" dirty="0"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2250" y="5389791"/>
            <a:ext cx="409575" cy="571360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2516252" y="5454967"/>
            <a:ext cx="63690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25"/>
              </a:spcBef>
            </a:pPr>
            <a:r>
              <a:rPr sz="2000" b="1" spc="-20" dirty="0">
                <a:latin typeface="Arial"/>
                <a:cs typeface="Arial"/>
              </a:rPr>
              <a:t>P(J)</a:t>
            </a:r>
            <a:endParaRPr sz="20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105092" y="5873115"/>
            <a:ext cx="104775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25"/>
              </a:spcBef>
              <a:tabLst>
                <a:tab pos="493395" algn="l"/>
              </a:tabLst>
            </a:pPr>
            <a:r>
              <a:rPr sz="2000" b="1" spc="-50" dirty="0">
                <a:latin typeface="Arial"/>
                <a:cs typeface="Arial"/>
              </a:rPr>
              <a:t>T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20" dirty="0">
                <a:latin typeface="Arial"/>
                <a:cs typeface="Arial"/>
              </a:rPr>
              <a:t>0.90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29" name="object 29"/>
          <p:cNvGraphicFramePr>
            <a:graphicFrameLocks noGrp="1"/>
          </p:cNvGraphicFramePr>
          <p:nvPr/>
        </p:nvGraphicFramePr>
        <p:xfrm>
          <a:off x="3281739" y="5417371"/>
          <a:ext cx="2845434" cy="1203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0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5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1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10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2590"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P(M)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0.70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P(E)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P(B)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557348" y="4638607"/>
          <a:ext cx="1372235" cy="2003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5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0685">
                <a:tc>
                  <a:txBody>
                    <a:bodyPr/>
                    <a:lstStyle/>
                    <a:p>
                      <a:pPr marL="717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B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590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P(A)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254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0.29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1017" y="200659"/>
            <a:ext cx="9916795" cy="5981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750" spc="-360" dirty="0"/>
              <a:t>T</a:t>
            </a:r>
            <a:r>
              <a:rPr sz="3750" spc="-509" dirty="0"/>
              <a:t>h</a:t>
            </a:r>
            <a:r>
              <a:rPr sz="3750" spc="229" dirty="0"/>
              <a:t>e</a:t>
            </a:r>
            <a:r>
              <a:rPr sz="3750" spc="-305" dirty="0"/>
              <a:t>j</a:t>
            </a:r>
            <a:r>
              <a:rPr sz="3750" spc="-280" dirty="0"/>
              <a:t>o</a:t>
            </a:r>
            <a:r>
              <a:rPr sz="3750" spc="-305" dirty="0"/>
              <a:t>i</a:t>
            </a:r>
            <a:r>
              <a:rPr sz="3750" spc="-355" dirty="0"/>
              <a:t>n</a:t>
            </a:r>
            <a:r>
              <a:rPr sz="3750" spc="240" dirty="0"/>
              <a:t>t</a:t>
            </a:r>
            <a:r>
              <a:rPr sz="3750" spc="-355" dirty="0"/>
              <a:t>p</a:t>
            </a:r>
            <a:r>
              <a:rPr sz="3750" spc="-425" dirty="0"/>
              <a:t>r</a:t>
            </a:r>
            <a:r>
              <a:rPr sz="3750" spc="-355" dirty="0"/>
              <a:t>ob</a:t>
            </a:r>
            <a:r>
              <a:rPr sz="3750" spc="-375" dirty="0"/>
              <a:t>a</a:t>
            </a:r>
            <a:r>
              <a:rPr sz="3750" spc="-355" dirty="0"/>
              <a:t>b</a:t>
            </a:r>
            <a:r>
              <a:rPr sz="3750" spc="-380" dirty="0"/>
              <a:t>ili</a:t>
            </a:r>
            <a:r>
              <a:rPr sz="3750" spc="-360" dirty="0"/>
              <a:t>t</a:t>
            </a:r>
            <a:r>
              <a:rPr sz="3750" spc="160" dirty="0"/>
              <a:t>y</a:t>
            </a:r>
            <a:r>
              <a:rPr sz="3750" spc="-355" dirty="0"/>
              <a:t>d</a:t>
            </a:r>
            <a:r>
              <a:rPr sz="3750" spc="-380" dirty="0"/>
              <a:t>i</a:t>
            </a:r>
            <a:r>
              <a:rPr sz="3750" spc="-375" dirty="0"/>
              <a:t>s</a:t>
            </a:r>
            <a:r>
              <a:rPr sz="3750" spc="-360" dirty="0"/>
              <a:t>t</a:t>
            </a:r>
            <a:r>
              <a:rPr sz="3750" spc="-425" dirty="0"/>
              <a:t>r</a:t>
            </a:r>
            <a:r>
              <a:rPr sz="3750" spc="-380" dirty="0"/>
              <a:t>i</a:t>
            </a:r>
            <a:r>
              <a:rPr sz="3750" spc="-355" dirty="0"/>
              <a:t>b</a:t>
            </a:r>
            <a:r>
              <a:rPr sz="3750" spc="-430" dirty="0"/>
              <a:t>u</a:t>
            </a:r>
            <a:r>
              <a:rPr sz="3750" spc="-360" dirty="0"/>
              <a:t>t</a:t>
            </a:r>
            <a:r>
              <a:rPr sz="3750" spc="-380" dirty="0"/>
              <a:t>i</a:t>
            </a:r>
            <a:r>
              <a:rPr sz="3750" spc="-355" dirty="0"/>
              <a:t>o</a:t>
            </a:r>
            <a:r>
              <a:rPr sz="3750" spc="-430" dirty="0"/>
              <a:t>n</a:t>
            </a:r>
            <a:r>
              <a:rPr sz="3750" spc="-10" dirty="0"/>
              <a:t>:</a:t>
            </a:r>
            <a:r>
              <a:rPr sz="3750" spc="-430" dirty="0"/>
              <a:t> </a:t>
            </a:r>
            <a:r>
              <a:rPr sz="3750" i="1" spc="-355" dirty="0">
                <a:latin typeface="Arial"/>
                <a:cs typeface="Arial"/>
              </a:rPr>
              <a:t>F</a:t>
            </a:r>
            <a:r>
              <a:rPr sz="3750" i="1" spc="-375" dirty="0">
                <a:latin typeface="Arial"/>
                <a:cs typeface="Arial"/>
              </a:rPr>
              <a:t>i</a:t>
            </a:r>
            <a:r>
              <a:rPr sz="3750" i="1" spc="-350" dirty="0">
                <a:latin typeface="Arial"/>
                <a:cs typeface="Arial"/>
              </a:rPr>
              <a:t>n</a:t>
            </a:r>
            <a:r>
              <a:rPr sz="3750" i="1" spc="180" dirty="0">
                <a:latin typeface="Arial"/>
                <a:cs typeface="Arial"/>
              </a:rPr>
              <a:t>d</a:t>
            </a:r>
            <a:r>
              <a:rPr sz="3750" spc="-490" dirty="0"/>
              <a:t>P</a:t>
            </a:r>
            <a:r>
              <a:rPr sz="3750" spc="-430" dirty="0"/>
              <a:t>(</a:t>
            </a:r>
            <a:r>
              <a:rPr sz="3750" spc="-555" dirty="0"/>
              <a:t>A</a:t>
            </a:r>
            <a:r>
              <a:rPr sz="3750" spc="-450" dirty="0"/>
              <a:t>’</a:t>
            </a:r>
            <a:r>
              <a:rPr sz="3750" spc="-475" dirty="0"/>
              <a:t>B</a:t>
            </a:r>
            <a:r>
              <a:rPr sz="3750" spc="-5" dirty="0"/>
              <a:t>)</a:t>
            </a:r>
            <a:r>
              <a:rPr sz="3750" spc="-320" dirty="0"/>
              <a:t> </a:t>
            </a:r>
            <a:r>
              <a:rPr sz="3750" i="1" spc="-455" dirty="0">
                <a:latin typeface="Arial"/>
                <a:cs typeface="Arial"/>
              </a:rPr>
              <a:t>a</a:t>
            </a:r>
            <a:r>
              <a:rPr sz="3750" i="1" spc="-434" dirty="0">
                <a:latin typeface="Arial"/>
                <a:cs typeface="Arial"/>
              </a:rPr>
              <a:t>n</a:t>
            </a:r>
            <a:r>
              <a:rPr sz="3750" i="1" spc="245" dirty="0">
                <a:latin typeface="Arial"/>
                <a:cs typeface="Arial"/>
              </a:rPr>
              <a:t>d</a:t>
            </a:r>
            <a:r>
              <a:rPr sz="3750" spc="-495" dirty="0"/>
              <a:t>P</a:t>
            </a:r>
            <a:r>
              <a:rPr sz="3750" spc="-440" dirty="0"/>
              <a:t>(</a:t>
            </a:r>
            <a:r>
              <a:rPr sz="3750" spc="-560" dirty="0"/>
              <a:t>A</a:t>
            </a:r>
            <a:r>
              <a:rPr sz="3750" spc="-495" dirty="0"/>
              <a:t>E</a:t>
            </a:r>
            <a:r>
              <a:rPr sz="3750" spc="-15" dirty="0"/>
              <a:t>)</a:t>
            </a:r>
            <a:endParaRPr sz="37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03070" y="1186497"/>
            <a:ext cx="7442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335" dirty="0">
                <a:latin typeface="Arial"/>
                <a:cs typeface="Arial"/>
              </a:rPr>
              <a:t>P(A’B)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33039" y="1018222"/>
            <a:ext cx="6339840" cy="3754120"/>
          </a:xfrm>
          <a:prstGeom prst="rect">
            <a:avLst/>
          </a:prstGeom>
        </p:spPr>
        <p:txBody>
          <a:bodyPr vert="horz" wrap="square" lIns="0" tIns="180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415" dirty="0">
                <a:latin typeface="Arial"/>
                <a:cs typeface="Arial"/>
              </a:rPr>
              <a:t>P</a:t>
            </a:r>
            <a:r>
              <a:rPr sz="2400" b="1" spc="-135" dirty="0">
                <a:latin typeface="Arial"/>
                <a:cs typeface="Arial"/>
              </a:rPr>
              <a:t>(</a:t>
            </a:r>
            <a:r>
              <a:rPr sz="2400" b="1" spc="-630" dirty="0">
                <a:latin typeface="Arial"/>
                <a:cs typeface="Arial"/>
              </a:rPr>
              <a:t>A</a:t>
            </a:r>
            <a:r>
              <a:rPr sz="2400" b="1" spc="-155" dirty="0">
                <a:latin typeface="Arial"/>
                <a:cs typeface="Arial"/>
              </a:rPr>
              <a:t>’</a:t>
            </a:r>
            <a:r>
              <a:rPr sz="2400" b="1" spc="-400" dirty="0">
                <a:latin typeface="Arial"/>
                <a:cs typeface="Arial"/>
              </a:rPr>
              <a:t>B</a:t>
            </a:r>
            <a:r>
              <a:rPr sz="2400" b="1" spc="-340" dirty="0">
                <a:latin typeface="Arial"/>
                <a:cs typeface="Arial"/>
              </a:rPr>
              <a:t>E</a:t>
            </a:r>
            <a:r>
              <a:rPr sz="2400" b="1" spc="-10" dirty="0">
                <a:latin typeface="Arial"/>
                <a:cs typeface="Arial"/>
              </a:rPr>
              <a:t>)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415" dirty="0">
                <a:latin typeface="Arial"/>
                <a:cs typeface="Arial"/>
              </a:rPr>
              <a:t>P</a:t>
            </a:r>
            <a:r>
              <a:rPr sz="2400" b="1" spc="-135" dirty="0">
                <a:latin typeface="Arial"/>
                <a:cs typeface="Arial"/>
              </a:rPr>
              <a:t>(</a:t>
            </a:r>
            <a:r>
              <a:rPr sz="2400" b="1" spc="-630" dirty="0">
                <a:latin typeface="Arial"/>
                <a:cs typeface="Arial"/>
              </a:rPr>
              <a:t>A</a:t>
            </a:r>
            <a:r>
              <a:rPr sz="2400" b="1" spc="-155" dirty="0">
                <a:latin typeface="Arial"/>
                <a:cs typeface="Arial"/>
              </a:rPr>
              <a:t>’</a:t>
            </a:r>
            <a:r>
              <a:rPr sz="2400" b="1" spc="-400" dirty="0">
                <a:latin typeface="Arial"/>
                <a:cs typeface="Arial"/>
              </a:rPr>
              <a:t>B</a:t>
            </a:r>
            <a:r>
              <a:rPr sz="2400" b="1" spc="-335" dirty="0">
                <a:latin typeface="Arial"/>
                <a:cs typeface="Arial"/>
              </a:rPr>
              <a:t>E</a:t>
            </a:r>
            <a:r>
              <a:rPr sz="2400" b="1" spc="-155" dirty="0">
                <a:latin typeface="Arial"/>
                <a:cs typeface="Arial"/>
              </a:rPr>
              <a:t>’</a:t>
            </a:r>
            <a:r>
              <a:rPr sz="2400" b="1" spc="-10" dirty="0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415" dirty="0">
                <a:latin typeface="Arial"/>
                <a:cs typeface="Arial"/>
              </a:rPr>
              <a:t>P</a:t>
            </a:r>
            <a:r>
              <a:rPr sz="2400" b="1" spc="-135" dirty="0">
                <a:latin typeface="Arial"/>
                <a:cs typeface="Arial"/>
              </a:rPr>
              <a:t>(</a:t>
            </a:r>
            <a:r>
              <a:rPr sz="2400" b="1" spc="-630" dirty="0">
                <a:latin typeface="Arial"/>
                <a:cs typeface="Arial"/>
              </a:rPr>
              <a:t>A</a:t>
            </a:r>
            <a:r>
              <a:rPr sz="2400" b="1" spc="-10" dirty="0">
                <a:latin typeface="Arial"/>
                <a:cs typeface="Arial"/>
              </a:rPr>
              <a:t>’</a:t>
            </a:r>
            <a:r>
              <a:rPr sz="2400" b="1" spc="-35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|</a:t>
            </a:r>
            <a:r>
              <a:rPr sz="2400" b="1" spc="-280" dirty="0">
                <a:latin typeface="Arial"/>
                <a:cs typeface="Arial"/>
              </a:rPr>
              <a:t> </a:t>
            </a:r>
            <a:r>
              <a:rPr sz="2400" b="1" spc="-254" dirty="0">
                <a:latin typeface="Arial"/>
                <a:cs typeface="Arial"/>
              </a:rPr>
              <a:t>BE).P(BE)</a:t>
            </a:r>
            <a:r>
              <a:rPr sz="2400" b="1" spc="5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415" dirty="0">
                <a:latin typeface="Arial"/>
                <a:cs typeface="Arial"/>
              </a:rPr>
              <a:t>P</a:t>
            </a:r>
            <a:r>
              <a:rPr sz="2400" b="1" spc="-135" dirty="0">
                <a:latin typeface="Arial"/>
                <a:cs typeface="Arial"/>
              </a:rPr>
              <a:t>(</a:t>
            </a:r>
            <a:r>
              <a:rPr sz="2400" b="1" spc="-630" dirty="0">
                <a:latin typeface="Arial"/>
                <a:cs typeface="Arial"/>
              </a:rPr>
              <a:t>A</a:t>
            </a:r>
            <a:r>
              <a:rPr sz="2400" b="1" spc="-10" dirty="0">
                <a:latin typeface="Arial"/>
                <a:cs typeface="Arial"/>
              </a:rPr>
              <a:t>’</a:t>
            </a:r>
            <a:r>
              <a:rPr sz="2400" b="1" spc="-34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|</a:t>
            </a:r>
            <a:r>
              <a:rPr sz="2400" b="1" spc="-280" dirty="0">
                <a:latin typeface="Arial"/>
                <a:cs typeface="Arial"/>
              </a:rPr>
              <a:t> </a:t>
            </a:r>
            <a:r>
              <a:rPr sz="2400" b="1" spc="-140" dirty="0">
                <a:latin typeface="Arial"/>
                <a:cs typeface="Arial"/>
              </a:rPr>
              <a:t>BE’).P(BE’)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75" dirty="0">
                <a:latin typeface="Arial"/>
                <a:cs typeface="Arial"/>
              </a:rPr>
              <a:t>(1</a:t>
            </a:r>
            <a:r>
              <a:rPr sz="2400" b="1" spc="-409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–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175" dirty="0">
                <a:latin typeface="Arial"/>
                <a:cs typeface="Arial"/>
              </a:rPr>
              <a:t>0.95)</a:t>
            </a:r>
            <a:r>
              <a:rPr sz="2400" b="1" spc="-32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175" dirty="0">
                <a:latin typeface="Arial"/>
                <a:cs typeface="Arial"/>
              </a:rPr>
              <a:t>0.001</a:t>
            </a:r>
            <a:r>
              <a:rPr sz="2400" b="1" spc="-41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4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0.002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0"/>
              </a:spcBef>
            </a:pP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75" dirty="0">
                <a:latin typeface="Arial"/>
                <a:cs typeface="Arial"/>
              </a:rPr>
              <a:t>(1</a:t>
            </a:r>
            <a:r>
              <a:rPr sz="2400" b="1" spc="-409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–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175" dirty="0">
                <a:latin typeface="Arial"/>
                <a:cs typeface="Arial"/>
              </a:rPr>
              <a:t>0.95)</a:t>
            </a:r>
            <a:r>
              <a:rPr sz="2400" b="1" spc="-32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175" dirty="0">
                <a:latin typeface="Arial"/>
                <a:cs typeface="Arial"/>
              </a:rPr>
              <a:t>0.001</a:t>
            </a:r>
            <a:r>
              <a:rPr sz="2400" b="1" spc="-41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4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0.998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50" dirty="0">
                <a:latin typeface="Arial"/>
                <a:cs typeface="Arial"/>
              </a:rPr>
              <a:t> </a:t>
            </a:r>
            <a:r>
              <a:rPr sz="2400" b="1" spc="-75" dirty="0">
                <a:latin typeface="Arial"/>
                <a:cs typeface="Arial"/>
              </a:rPr>
              <a:t>0.00005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45" dirty="0">
                <a:latin typeface="Arial"/>
                <a:cs typeface="Arial"/>
              </a:rPr>
              <a:t> </a:t>
            </a:r>
            <a:r>
              <a:rPr sz="2400" b="1" spc="-265" dirty="0">
                <a:latin typeface="Arial"/>
                <a:cs typeface="Arial"/>
              </a:rPr>
              <a:t>P(AEB)</a:t>
            </a:r>
            <a:r>
              <a:rPr sz="2400" b="1" spc="-1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345" dirty="0">
                <a:latin typeface="Arial"/>
                <a:cs typeface="Arial"/>
              </a:rPr>
              <a:t> </a:t>
            </a:r>
            <a:r>
              <a:rPr sz="2400" b="1" spc="-110" dirty="0">
                <a:latin typeface="Arial"/>
                <a:cs typeface="Arial"/>
              </a:rPr>
              <a:t>P(AEB’)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25" dirty="0">
                <a:latin typeface="Arial"/>
                <a:cs typeface="Arial"/>
              </a:rPr>
              <a:t> </a:t>
            </a:r>
            <a:r>
              <a:rPr sz="2400" b="1" spc="-160" dirty="0">
                <a:latin typeface="Arial"/>
                <a:cs typeface="Arial"/>
              </a:rPr>
              <a:t>0.95</a:t>
            </a:r>
            <a:r>
              <a:rPr sz="2400" b="1" spc="-41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175" dirty="0">
                <a:latin typeface="Arial"/>
                <a:cs typeface="Arial"/>
              </a:rPr>
              <a:t>0.001</a:t>
            </a:r>
            <a:r>
              <a:rPr sz="2400" b="1" spc="-41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175" dirty="0">
                <a:latin typeface="Arial"/>
                <a:cs typeface="Arial"/>
              </a:rPr>
              <a:t>0.002</a:t>
            </a:r>
            <a:r>
              <a:rPr sz="2400" b="1" spc="-4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405" dirty="0">
                <a:latin typeface="Arial"/>
                <a:cs typeface="Arial"/>
              </a:rPr>
              <a:t> </a:t>
            </a:r>
            <a:r>
              <a:rPr sz="2400" b="1" spc="-160" dirty="0">
                <a:latin typeface="Arial"/>
                <a:cs typeface="Arial"/>
              </a:rPr>
              <a:t>0.29</a:t>
            </a:r>
            <a:r>
              <a:rPr sz="2400" b="1" spc="-41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175" dirty="0">
                <a:latin typeface="Arial"/>
                <a:cs typeface="Arial"/>
              </a:rPr>
              <a:t>0.999</a:t>
            </a:r>
            <a:r>
              <a:rPr sz="2400" b="1" spc="-409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175" dirty="0">
                <a:latin typeface="Arial"/>
                <a:cs typeface="Arial"/>
              </a:rPr>
              <a:t>0.002</a:t>
            </a:r>
            <a:r>
              <a:rPr sz="2400" b="1" spc="-409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25" dirty="0">
                <a:latin typeface="Arial"/>
                <a:cs typeface="Arial"/>
              </a:rPr>
              <a:t> </a:t>
            </a:r>
            <a:r>
              <a:rPr sz="2400" b="1" spc="-114" dirty="0">
                <a:latin typeface="Arial"/>
                <a:cs typeface="Arial"/>
              </a:rPr>
              <a:t>0.00058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03070" y="3828986"/>
            <a:ext cx="7277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0" dirty="0">
                <a:latin typeface="Arial"/>
                <a:cs typeface="Arial"/>
              </a:rPr>
              <a:t>P(AE)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634476" y="5594477"/>
            <a:ext cx="1513840" cy="457200"/>
          </a:xfrm>
          <a:custGeom>
            <a:avLst/>
            <a:gdLst/>
            <a:ahLst/>
            <a:cxnLst/>
            <a:rect l="l" t="t" r="r" b="b"/>
            <a:pathLst>
              <a:path w="1513840" h="457200">
                <a:moveTo>
                  <a:pt x="0" y="228346"/>
                </a:moveTo>
                <a:lnTo>
                  <a:pt x="12192" y="187325"/>
                </a:lnTo>
                <a:lnTo>
                  <a:pt x="47244" y="148717"/>
                </a:lnTo>
                <a:lnTo>
                  <a:pt x="103250" y="113157"/>
                </a:lnTo>
                <a:lnTo>
                  <a:pt x="138429" y="96647"/>
                </a:lnTo>
                <a:lnTo>
                  <a:pt x="177926" y="81280"/>
                </a:lnTo>
                <a:lnTo>
                  <a:pt x="221615" y="66929"/>
                </a:lnTo>
                <a:lnTo>
                  <a:pt x="269240" y="53721"/>
                </a:lnTo>
                <a:lnTo>
                  <a:pt x="320421" y="41783"/>
                </a:lnTo>
                <a:lnTo>
                  <a:pt x="374903" y="31242"/>
                </a:lnTo>
                <a:lnTo>
                  <a:pt x="432434" y="22098"/>
                </a:lnTo>
                <a:lnTo>
                  <a:pt x="492759" y="14351"/>
                </a:lnTo>
                <a:lnTo>
                  <a:pt x="555625" y="8255"/>
                </a:lnTo>
                <a:lnTo>
                  <a:pt x="620902" y="3683"/>
                </a:lnTo>
                <a:lnTo>
                  <a:pt x="687958" y="1016"/>
                </a:lnTo>
                <a:lnTo>
                  <a:pt x="756920" y="0"/>
                </a:lnTo>
                <a:lnTo>
                  <a:pt x="825880" y="1016"/>
                </a:lnTo>
                <a:lnTo>
                  <a:pt x="892937" y="3683"/>
                </a:lnTo>
                <a:lnTo>
                  <a:pt x="958215" y="8255"/>
                </a:lnTo>
                <a:lnTo>
                  <a:pt x="1021079" y="14351"/>
                </a:lnTo>
                <a:lnTo>
                  <a:pt x="1081404" y="22098"/>
                </a:lnTo>
                <a:lnTo>
                  <a:pt x="1138935" y="31242"/>
                </a:lnTo>
                <a:lnTo>
                  <a:pt x="1193419" y="41783"/>
                </a:lnTo>
                <a:lnTo>
                  <a:pt x="1244600" y="53721"/>
                </a:lnTo>
                <a:lnTo>
                  <a:pt x="1292225" y="66929"/>
                </a:lnTo>
                <a:lnTo>
                  <a:pt x="1335913" y="81280"/>
                </a:lnTo>
                <a:lnTo>
                  <a:pt x="1375409" y="96647"/>
                </a:lnTo>
                <a:lnTo>
                  <a:pt x="1410589" y="113157"/>
                </a:lnTo>
                <a:lnTo>
                  <a:pt x="1466596" y="148717"/>
                </a:lnTo>
                <a:lnTo>
                  <a:pt x="1501648" y="187325"/>
                </a:lnTo>
                <a:lnTo>
                  <a:pt x="1513840" y="228346"/>
                </a:lnTo>
                <a:lnTo>
                  <a:pt x="1510792" y="249174"/>
                </a:lnTo>
                <a:lnTo>
                  <a:pt x="1486916" y="289052"/>
                </a:lnTo>
                <a:lnTo>
                  <a:pt x="1441069" y="326263"/>
                </a:lnTo>
                <a:lnTo>
                  <a:pt x="1375409" y="360095"/>
                </a:lnTo>
                <a:lnTo>
                  <a:pt x="1335913" y="375526"/>
                </a:lnTo>
                <a:lnTo>
                  <a:pt x="1292225" y="389864"/>
                </a:lnTo>
                <a:lnTo>
                  <a:pt x="1244600" y="403047"/>
                </a:lnTo>
                <a:lnTo>
                  <a:pt x="1193419" y="414972"/>
                </a:lnTo>
                <a:lnTo>
                  <a:pt x="1138935" y="425577"/>
                </a:lnTo>
                <a:lnTo>
                  <a:pt x="1081404" y="434759"/>
                </a:lnTo>
                <a:lnTo>
                  <a:pt x="1021079" y="442468"/>
                </a:lnTo>
                <a:lnTo>
                  <a:pt x="958215" y="448589"/>
                </a:lnTo>
                <a:lnTo>
                  <a:pt x="892937" y="453072"/>
                </a:lnTo>
                <a:lnTo>
                  <a:pt x="825880" y="455815"/>
                </a:lnTo>
                <a:lnTo>
                  <a:pt x="756920" y="456755"/>
                </a:lnTo>
                <a:lnTo>
                  <a:pt x="687958" y="455815"/>
                </a:lnTo>
                <a:lnTo>
                  <a:pt x="620902" y="453072"/>
                </a:lnTo>
                <a:lnTo>
                  <a:pt x="555625" y="448589"/>
                </a:lnTo>
                <a:lnTo>
                  <a:pt x="492759" y="442468"/>
                </a:lnTo>
                <a:lnTo>
                  <a:pt x="432434" y="434759"/>
                </a:lnTo>
                <a:lnTo>
                  <a:pt x="374903" y="425577"/>
                </a:lnTo>
                <a:lnTo>
                  <a:pt x="320421" y="414972"/>
                </a:lnTo>
                <a:lnTo>
                  <a:pt x="269240" y="403047"/>
                </a:lnTo>
                <a:lnTo>
                  <a:pt x="221615" y="389864"/>
                </a:lnTo>
                <a:lnTo>
                  <a:pt x="177926" y="375526"/>
                </a:lnTo>
                <a:lnTo>
                  <a:pt x="138429" y="360095"/>
                </a:lnTo>
                <a:lnTo>
                  <a:pt x="103250" y="343649"/>
                </a:lnTo>
                <a:lnTo>
                  <a:pt x="47244" y="308102"/>
                </a:lnTo>
                <a:lnTo>
                  <a:pt x="12192" y="269494"/>
                </a:lnTo>
                <a:lnTo>
                  <a:pt x="0" y="228346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080245" y="5642673"/>
            <a:ext cx="66421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25" dirty="0">
                <a:latin typeface="Arial"/>
                <a:cs typeface="Arial"/>
              </a:rPr>
              <a:t>Alarm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643876" y="4956555"/>
            <a:ext cx="1504950" cy="447675"/>
          </a:xfrm>
          <a:custGeom>
            <a:avLst/>
            <a:gdLst/>
            <a:ahLst/>
            <a:cxnLst/>
            <a:rect l="l" t="t" r="r" b="b"/>
            <a:pathLst>
              <a:path w="1504950" h="447675">
                <a:moveTo>
                  <a:pt x="0" y="223520"/>
                </a:moveTo>
                <a:lnTo>
                  <a:pt x="12065" y="183388"/>
                </a:lnTo>
                <a:lnTo>
                  <a:pt x="46990" y="145542"/>
                </a:lnTo>
                <a:lnTo>
                  <a:pt x="102616" y="110744"/>
                </a:lnTo>
                <a:lnTo>
                  <a:pt x="137541" y="94615"/>
                </a:lnTo>
                <a:lnTo>
                  <a:pt x="176910" y="79502"/>
                </a:lnTo>
                <a:lnTo>
                  <a:pt x="220345" y="65405"/>
                </a:lnTo>
                <a:lnTo>
                  <a:pt x="267589" y="52578"/>
                </a:lnTo>
                <a:lnTo>
                  <a:pt x="318389" y="40894"/>
                </a:lnTo>
                <a:lnTo>
                  <a:pt x="372618" y="30480"/>
                </a:lnTo>
                <a:lnTo>
                  <a:pt x="429768" y="21463"/>
                </a:lnTo>
                <a:lnTo>
                  <a:pt x="489839" y="13970"/>
                </a:lnTo>
                <a:lnTo>
                  <a:pt x="552323" y="8001"/>
                </a:lnTo>
                <a:lnTo>
                  <a:pt x="617093" y="3556"/>
                </a:lnTo>
                <a:lnTo>
                  <a:pt x="683895" y="889"/>
                </a:lnTo>
                <a:lnTo>
                  <a:pt x="752348" y="0"/>
                </a:lnTo>
                <a:lnTo>
                  <a:pt x="820801" y="889"/>
                </a:lnTo>
                <a:lnTo>
                  <a:pt x="887602" y="3556"/>
                </a:lnTo>
                <a:lnTo>
                  <a:pt x="952373" y="8001"/>
                </a:lnTo>
                <a:lnTo>
                  <a:pt x="1014856" y="13970"/>
                </a:lnTo>
                <a:lnTo>
                  <a:pt x="1074927" y="21463"/>
                </a:lnTo>
                <a:lnTo>
                  <a:pt x="1132077" y="30480"/>
                </a:lnTo>
                <a:lnTo>
                  <a:pt x="1186306" y="40894"/>
                </a:lnTo>
                <a:lnTo>
                  <a:pt x="1237106" y="52578"/>
                </a:lnTo>
                <a:lnTo>
                  <a:pt x="1284351" y="65405"/>
                </a:lnTo>
                <a:lnTo>
                  <a:pt x="1327784" y="79502"/>
                </a:lnTo>
                <a:lnTo>
                  <a:pt x="1367154" y="94615"/>
                </a:lnTo>
                <a:lnTo>
                  <a:pt x="1402079" y="110744"/>
                </a:lnTo>
                <a:lnTo>
                  <a:pt x="1457705" y="145542"/>
                </a:lnTo>
                <a:lnTo>
                  <a:pt x="1492630" y="183388"/>
                </a:lnTo>
                <a:lnTo>
                  <a:pt x="1504696" y="223520"/>
                </a:lnTo>
                <a:lnTo>
                  <a:pt x="1501648" y="243840"/>
                </a:lnTo>
                <a:lnTo>
                  <a:pt x="1477899" y="282956"/>
                </a:lnTo>
                <a:lnTo>
                  <a:pt x="1432305" y="319405"/>
                </a:lnTo>
                <a:lnTo>
                  <a:pt x="1367154" y="352552"/>
                </a:lnTo>
                <a:lnTo>
                  <a:pt x="1327784" y="367665"/>
                </a:lnTo>
                <a:lnTo>
                  <a:pt x="1284351" y="381635"/>
                </a:lnTo>
                <a:lnTo>
                  <a:pt x="1237106" y="394589"/>
                </a:lnTo>
                <a:lnTo>
                  <a:pt x="1186306" y="406273"/>
                </a:lnTo>
                <a:lnTo>
                  <a:pt x="1132077" y="416560"/>
                </a:lnTo>
                <a:lnTo>
                  <a:pt x="1074927" y="425577"/>
                </a:lnTo>
                <a:lnTo>
                  <a:pt x="1014856" y="433197"/>
                </a:lnTo>
                <a:lnTo>
                  <a:pt x="952373" y="439166"/>
                </a:lnTo>
                <a:lnTo>
                  <a:pt x="887602" y="443484"/>
                </a:lnTo>
                <a:lnTo>
                  <a:pt x="820801" y="446278"/>
                </a:lnTo>
                <a:lnTo>
                  <a:pt x="752348" y="447167"/>
                </a:lnTo>
                <a:lnTo>
                  <a:pt x="683895" y="446278"/>
                </a:lnTo>
                <a:lnTo>
                  <a:pt x="617093" y="443484"/>
                </a:lnTo>
                <a:lnTo>
                  <a:pt x="552323" y="439166"/>
                </a:lnTo>
                <a:lnTo>
                  <a:pt x="489839" y="433197"/>
                </a:lnTo>
                <a:lnTo>
                  <a:pt x="429768" y="425577"/>
                </a:lnTo>
                <a:lnTo>
                  <a:pt x="372618" y="416560"/>
                </a:lnTo>
                <a:lnTo>
                  <a:pt x="318389" y="406273"/>
                </a:lnTo>
                <a:lnTo>
                  <a:pt x="267589" y="394589"/>
                </a:lnTo>
                <a:lnTo>
                  <a:pt x="220345" y="381635"/>
                </a:lnTo>
                <a:lnTo>
                  <a:pt x="176910" y="367665"/>
                </a:lnTo>
                <a:lnTo>
                  <a:pt x="137541" y="352552"/>
                </a:lnTo>
                <a:lnTo>
                  <a:pt x="102616" y="336423"/>
                </a:lnTo>
                <a:lnTo>
                  <a:pt x="46990" y="301625"/>
                </a:lnTo>
                <a:lnTo>
                  <a:pt x="12065" y="263779"/>
                </a:lnTo>
                <a:lnTo>
                  <a:pt x="0" y="223520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948930" y="5000307"/>
            <a:ext cx="91376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55" dirty="0">
                <a:latin typeface="Arial"/>
                <a:cs typeface="Arial"/>
              </a:rPr>
              <a:t>Burglary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091801" y="4975605"/>
            <a:ext cx="1752600" cy="457200"/>
          </a:xfrm>
          <a:custGeom>
            <a:avLst/>
            <a:gdLst/>
            <a:ahLst/>
            <a:cxnLst/>
            <a:rect l="l" t="t" r="r" b="b"/>
            <a:pathLst>
              <a:path w="1752600" h="457200">
                <a:moveTo>
                  <a:pt x="0" y="228346"/>
                </a:moveTo>
                <a:lnTo>
                  <a:pt x="11429" y="191262"/>
                </a:lnTo>
                <a:lnTo>
                  <a:pt x="44576" y="156083"/>
                </a:lnTo>
                <a:lnTo>
                  <a:pt x="97790" y="123317"/>
                </a:lnTo>
                <a:lnTo>
                  <a:pt x="169037" y="93472"/>
                </a:lnTo>
                <a:lnTo>
                  <a:pt x="210820" y="79629"/>
                </a:lnTo>
                <a:lnTo>
                  <a:pt x="256540" y="66802"/>
                </a:lnTo>
                <a:lnTo>
                  <a:pt x="305943" y="54864"/>
                </a:lnTo>
                <a:lnTo>
                  <a:pt x="358648" y="44069"/>
                </a:lnTo>
                <a:lnTo>
                  <a:pt x="414654" y="34163"/>
                </a:lnTo>
                <a:lnTo>
                  <a:pt x="473582" y="25400"/>
                </a:lnTo>
                <a:lnTo>
                  <a:pt x="535177" y="17907"/>
                </a:lnTo>
                <a:lnTo>
                  <a:pt x="599313" y="11557"/>
                </a:lnTo>
                <a:lnTo>
                  <a:pt x="665606" y="6604"/>
                </a:lnTo>
                <a:lnTo>
                  <a:pt x="734059" y="2921"/>
                </a:lnTo>
                <a:lnTo>
                  <a:pt x="804418" y="762"/>
                </a:lnTo>
                <a:lnTo>
                  <a:pt x="876300" y="0"/>
                </a:lnTo>
                <a:lnTo>
                  <a:pt x="948054" y="762"/>
                </a:lnTo>
                <a:lnTo>
                  <a:pt x="1018413" y="2921"/>
                </a:lnTo>
                <a:lnTo>
                  <a:pt x="1086866" y="6604"/>
                </a:lnTo>
                <a:lnTo>
                  <a:pt x="1153159" y="11557"/>
                </a:lnTo>
                <a:lnTo>
                  <a:pt x="1217295" y="17907"/>
                </a:lnTo>
                <a:lnTo>
                  <a:pt x="1278890" y="25400"/>
                </a:lnTo>
                <a:lnTo>
                  <a:pt x="1337818" y="34163"/>
                </a:lnTo>
                <a:lnTo>
                  <a:pt x="1393825" y="44069"/>
                </a:lnTo>
                <a:lnTo>
                  <a:pt x="1446529" y="54864"/>
                </a:lnTo>
                <a:lnTo>
                  <a:pt x="1495932" y="66802"/>
                </a:lnTo>
                <a:lnTo>
                  <a:pt x="1541652" y="79629"/>
                </a:lnTo>
                <a:lnTo>
                  <a:pt x="1583435" y="93472"/>
                </a:lnTo>
                <a:lnTo>
                  <a:pt x="1621281" y="108077"/>
                </a:lnTo>
                <a:lnTo>
                  <a:pt x="1683639" y="139446"/>
                </a:lnTo>
                <a:lnTo>
                  <a:pt x="1727073" y="173482"/>
                </a:lnTo>
                <a:lnTo>
                  <a:pt x="1749678" y="209550"/>
                </a:lnTo>
                <a:lnTo>
                  <a:pt x="1752600" y="228346"/>
                </a:lnTo>
                <a:lnTo>
                  <a:pt x="1749678" y="247015"/>
                </a:lnTo>
                <a:lnTo>
                  <a:pt x="1727073" y="283210"/>
                </a:lnTo>
                <a:lnTo>
                  <a:pt x="1683639" y="317246"/>
                </a:lnTo>
                <a:lnTo>
                  <a:pt x="1621281" y="348615"/>
                </a:lnTo>
                <a:lnTo>
                  <a:pt x="1583435" y="363220"/>
                </a:lnTo>
                <a:lnTo>
                  <a:pt x="1541652" y="376936"/>
                </a:lnTo>
                <a:lnTo>
                  <a:pt x="1495932" y="389763"/>
                </a:lnTo>
                <a:lnTo>
                  <a:pt x="1446529" y="401701"/>
                </a:lnTo>
                <a:lnTo>
                  <a:pt x="1393825" y="412623"/>
                </a:lnTo>
                <a:lnTo>
                  <a:pt x="1337818" y="422402"/>
                </a:lnTo>
                <a:lnTo>
                  <a:pt x="1278890" y="431165"/>
                </a:lnTo>
                <a:lnTo>
                  <a:pt x="1217295" y="438658"/>
                </a:lnTo>
                <a:lnTo>
                  <a:pt x="1153159" y="445008"/>
                </a:lnTo>
                <a:lnTo>
                  <a:pt x="1086866" y="449961"/>
                </a:lnTo>
                <a:lnTo>
                  <a:pt x="1018413" y="453644"/>
                </a:lnTo>
                <a:lnTo>
                  <a:pt x="948054" y="455930"/>
                </a:lnTo>
                <a:lnTo>
                  <a:pt x="876300" y="456692"/>
                </a:lnTo>
                <a:lnTo>
                  <a:pt x="804418" y="455930"/>
                </a:lnTo>
                <a:lnTo>
                  <a:pt x="734059" y="453644"/>
                </a:lnTo>
                <a:lnTo>
                  <a:pt x="665606" y="449961"/>
                </a:lnTo>
                <a:lnTo>
                  <a:pt x="599313" y="445008"/>
                </a:lnTo>
                <a:lnTo>
                  <a:pt x="535177" y="438658"/>
                </a:lnTo>
                <a:lnTo>
                  <a:pt x="473582" y="431165"/>
                </a:lnTo>
                <a:lnTo>
                  <a:pt x="414654" y="422402"/>
                </a:lnTo>
                <a:lnTo>
                  <a:pt x="358648" y="412623"/>
                </a:lnTo>
                <a:lnTo>
                  <a:pt x="305943" y="401701"/>
                </a:lnTo>
                <a:lnTo>
                  <a:pt x="256540" y="389763"/>
                </a:lnTo>
                <a:lnTo>
                  <a:pt x="210820" y="376936"/>
                </a:lnTo>
                <a:lnTo>
                  <a:pt x="169037" y="363220"/>
                </a:lnTo>
                <a:lnTo>
                  <a:pt x="131191" y="348615"/>
                </a:lnTo>
                <a:lnTo>
                  <a:pt x="68833" y="317246"/>
                </a:lnTo>
                <a:lnTo>
                  <a:pt x="25400" y="283210"/>
                </a:lnTo>
                <a:lnTo>
                  <a:pt x="2794" y="247015"/>
                </a:lnTo>
                <a:lnTo>
                  <a:pt x="0" y="228346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386059" y="5021897"/>
            <a:ext cx="118808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75" dirty="0">
                <a:latin typeface="Arial"/>
                <a:cs typeface="Arial"/>
              </a:rPr>
              <a:t>Earthquake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643876" y="6375387"/>
            <a:ext cx="1504950" cy="447675"/>
          </a:xfrm>
          <a:custGeom>
            <a:avLst/>
            <a:gdLst/>
            <a:ahLst/>
            <a:cxnLst/>
            <a:rect l="l" t="t" r="r" b="b"/>
            <a:pathLst>
              <a:path w="1504950" h="447675">
                <a:moveTo>
                  <a:pt x="0" y="223773"/>
                </a:moveTo>
                <a:lnTo>
                  <a:pt x="12065" y="183553"/>
                </a:lnTo>
                <a:lnTo>
                  <a:pt x="46990" y="145694"/>
                </a:lnTo>
                <a:lnTo>
                  <a:pt x="102616" y="110832"/>
                </a:lnTo>
                <a:lnTo>
                  <a:pt x="137541" y="94716"/>
                </a:lnTo>
                <a:lnTo>
                  <a:pt x="176910" y="79590"/>
                </a:lnTo>
                <a:lnTo>
                  <a:pt x="220345" y="65544"/>
                </a:lnTo>
                <a:lnTo>
                  <a:pt x="267589" y="52628"/>
                </a:lnTo>
                <a:lnTo>
                  <a:pt x="318389" y="40932"/>
                </a:lnTo>
                <a:lnTo>
                  <a:pt x="372618" y="30543"/>
                </a:lnTo>
                <a:lnTo>
                  <a:pt x="429768" y="21539"/>
                </a:lnTo>
                <a:lnTo>
                  <a:pt x="489839" y="13995"/>
                </a:lnTo>
                <a:lnTo>
                  <a:pt x="552323" y="7988"/>
                </a:lnTo>
                <a:lnTo>
                  <a:pt x="617093" y="3594"/>
                </a:lnTo>
                <a:lnTo>
                  <a:pt x="683895" y="901"/>
                </a:lnTo>
                <a:lnTo>
                  <a:pt x="752348" y="0"/>
                </a:lnTo>
                <a:lnTo>
                  <a:pt x="820801" y="901"/>
                </a:lnTo>
                <a:lnTo>
                  <a:pt x="887602" y="3594"/>
                </a:lnTo>
                <a:lnTo>
                  <a:pt x="952373" y="7988"/>
                </a:lnTo>
                <a:lnTo>
                  <a:pt x="1014856" y="13995"/>
                </a:lnTo>
                <a:lnTo>
                  <a:pt x="1074927" y="21539"/>
                </a:lnTo>
                <a:lnTo>
                  <a:pt x="1132077" y="30543"/>
                </a:lnTo>
                <a:lnTo>
                  <a:pt x="1186306" y="40932"/>
                </a:lnTo>
                <a:lnTo>
                  <a:pt x="1237106" y="52628"/>
                </a:lnTo>
                <a:lnTo>
                  <a:pt x="1284351" y="65544"/>
                </a:lnTo>
                <a:lnTo>
                  <a:pt x="1327784" y="79590"/>
                </a:lnTo>
                <a:lnTo>
                  <a:pt x="1367154" y="94716"/>
                </a:lnTo>
                <a:lnTo>
                  <a:pt x="1402079" y="110832"/>
                </a:lnTo>
                <a:lnTo>
                  <a:pt x="1457705" y="145694"/>
                </a:lnTo>
                <a:lnTo>
                  <a:pt x="1492630" y="183553"/>
                </a:lnTo>
                <a:lnTo>
                  <a:pt x="1504696" y="223773"/>
                </a:lnTo>
                <a:lnTo>
                  <a:pt x="1501648" y="244144"/>
                </a:lnTo>
                <a:lnTo>
                  <a:pt x="1477899" y="283260"/>
                </a:lnTo>
                <a:lnTo>
                  <a:pt x="1432305" y="319697"/>
                </a:lnTo>
                <a:lnTo>
                  <a:pt x="1367154" y="352831"/>
                </a:lnTo>
                <a:lnTo>
                  <a:pt x="1327784" y="367957"/>
                </a:lnTo>
                <a:lnTo>
                  <a:pt x="1284351" y="382015"/>
                </a:lnTo>
                <a:lnTo>
                  <a:pt x="1237106" y="394919"/>
                </a:lnTo>
                <a:lnTo>
                  <a:pt x="1186306" y="406615"/>
                </a:lnTo>
                <a:lnTo>
                  <a:pt x="1132077" y="417004"/>
                </a:lnTo>
                <a:lnTo>
                  <a:pt x="1074927" y="426008"/>
                </a:lnTo>
                <a:lnTo>
                  <a:pt x="1014856" y="433552"/>
                </a:lnTo>
                <a:lnTo>
                  <a:pt x="952373" y="439559"/>
                </a:lnTo>
                <a:lnTo>
                  <a:pt x="887602" y="443953"/>
                </a:lnTo>
                <a:lnTo>
                  <a:pt x="820801" y="446646"/>
                </a:lnTo>
                <a:lnTo>
                  <a:pt x="752348" y="447560"/>
                </a:lnTo>
                <a:lnTo>
                  <a:pt x="683895" y="446646"/>
                </a:lnTo>
                <a:lnTo>
                  <a:pt x="617093" y="443953"/>
                </a:lnTo>
                <a:lnTo>
                  <a:pt x="552323" y="439559"/>
                </a:lnTo>
                <a:lnTo>
                  <a:pt x="489839" y="433552"/>
                </a:lnTo>
                <a:lnTo>
                  <a:pt x="429768" y="426008"/>
                </a:lnTo>
                <a:lnTo>
                  <a:pt x="372618" y="417004"/>
                </a:lnTo>
                <a:lnTo>
                  <a:pt x="318389" y="406615"/>
                </a:lnTo>
                <a:lnTo>
                  <a:pt x="267589" y="394919"/>
                </a:lnTo>
                <a:lnTo>
                  <a:pt x="220345" y="382015"/>
                </a:lnTo>
                <a:lnTo>
                  <a:pt x="176910" y="367957"/>
                </a:lnTo>
                <a:lnTo>
                  <a:pt x="137541" y="352831"/>
                </a:lnTo>
                <a:lnTo>
                  <a:pt x="102616" y="336715"/>
                </a:lnTo>
                <a:lnTo>
                  <a:pt x="46990" y="301853"/>
                </a:lnTo>
                <a:lnTo>
                  <a:pt x="12065" y="263994"/>
                </a:lnTo>
                <a:lnTo>
                  <a:pt x="0" y="223773"/>
                </a:lnTo>
                <a:close/>
              </a:path>
            </a:pathLst>
          </a:custGeom>
          <a:ln w="289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878826" y="6418262"/>
            <a:ext cx="105664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60" dirty="0">
                <a:latin typeface="Arial"/>
                <a:cs typeface="Arial"/>
              </a:rPr>
              <a:t>JohnCalls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177526" y="6308725"/>
            <a:ext cx="1685925" cy="447675"/>
          </a:xfrm>
          <a:custGeom>
            <a:avLst/>
            <a:gdLst/>
            <a:ahLst/>
            <a:cxnLst/>
            <a:rect l="l" t="t" r="r" b="b"/>
            <a:pathLst>
              <a:path w="1685925" h="447675">
                <a:moveTo>
                  <a:pt x="0" y="223596"/>
                </a:moveTo>
                <a:lnTo>
                  <a:pt x="12192" y="185458"/>
                </a:lnTo>
                <a:lnTo>
                  <a:pt x="47371" y="149415"/>
                </a:lnTo>
                <a:lnTo>
                  <a:pt x="103758" y="116014"/>
                </a:lnTo>
                <a:lnTo>
                  <a:pt x="139065" y="100456"/>
                </a:lnTo>
                <a:lnTo>
                  <a:pt x="179070" y="85763"/>
                </a:lnTo>
                <a:lnTo>
                  <a:pt x="223139" y="71996"/>
                </a:lnTo>
                <a:lnTo>
                  <a:pt x="271399" y="59220"/>
                </a:lnTo>
                <a:lnTo>
                  <a:pt x="323215" y="47510"/>
                </a:lnTo>
                <a:lnTo>
                  <a:pt x="378587" y="36918"/>
                </a:lnTo>
                <a:lnTo>
                  <a:pt x="437260" y="27533"/>
                </a:lnTo>
                <a:lnTo>
                  <a:pt x="498855" y="19392"/>
                </a:lnTo>
                <a:lnTo>
                  <a:pt x="563118" y="12585"/>
                </a:lnTo>
                <a:lnTo>
                  <a:pt x="629920" y="7188"/>
                </a:lnTo>
                <a:lnTo>
                  <a:pt x="699007" y="3238"/>
                </a:lnTo>
                <a:lnTo>
                  <a:pt x="770001" y="812"/>
                </a:lnTo>
                <a:lnTo>
                  <a:pt x="842645" y="0"/>
                </a:lnTo>
                <a:lnTo>
                  <a:pt x="915416" y="812"/>
                </a:lnTo>
                <a:lnTo>
                  <a:pt x="986408" y="3238"/>
                </a:lnTo>
                <a:lnTo>
                  <a:pt x="1055497" y="7188"/>
                </a:lnTo>
                <a:lnTo>
                  <a:pt x="1122299" y="12585"/>
                </a:lnTo>
                <a:lnTo>
                  <a:pt x="1186560" y="19392"/>
                </a:lnTo>
                <a:lnTo>
                  <a:pt x="1248155" y="27533"/>
                </a:lnTo>
                <a:lnTo>
                  <a:pt x="1306829" y="36918"/>
                </a:lnTo>
                <a:lnTo>
                  <a:pt x="1362202" y="47510"/>
                </a:lnTo>
                <a:lnTo>
                  <a:pt x="1414018" y="59220"/>
                </a:lnTo>
                <a:lnTo>
                  <a:pt x="1462277" y="71996"/>
                </a:lnTo>
                <a:lnTo>
                  <a:pt x="1506347" y="85763"/>
                </a:lnTo>
                <a:lnTo>
                  <a:pt x="1546352" y="100456"/>
                </a:lnTo>
                <a:lnTo>
                  <a:pt x="1581657" y="116014"/>
                </a:lnTo>
                <a:lnTo>
                  <a:pt x="1638046" y="149415"/>
                </a:lnTo>
                <a:lnTo>
                  <a:pt x="1673225" y="185458"/>
                </a:lnTo>
                <a:lnTo>
                  <a:pt x="1685417" y="223596"/>
                </a:lnTo>
                <a:lnTo>
                  <a:pt x="1682369" y="242887"/>
                </a:lnTo>
                <a:lnTo>
                  <a:pt x="1658366" y="280034"/>
                </a:lnTo>
                <a:lnTo>
                  <a:pt x="1612392" y="314820"/>
                </a:lnTo>
                <a:lnTo>
                  <a:pt x="1546352" y="346722"/>
                </a:lnTo>
                <a:lnTo>
                  <a:pt x="1506347" y="361416"/>
                </a:lnTo>
                <a:lnTo>
                  <a:pt x="1462277" y="375183"/>
                </a:lnTo>
                <a:lnTo>
                  <a:pt x="1414018" y="387959"/>
                </a:lnTo>
                <a:lnTo>
                  <a:pt x="1362202" y="399669"/>
                </a:lnTo>
                <a:lnTo>
                  <a:pt x="1306829" y="410260"/>
                </a:lnTo>
                <a:lnTo>
                  <a:pt x="1248155" y="419646"/>
                </a:lnTo>
                <a:lnTo>
                  <a:pt x="1186560" y="427786"/>
                </a:lnTo>
                <a:lnTo>
                  <a:pt x="1122299" y="434594"/>
                </a:lnTo>
                <a:lnTo>
                  <a:pt x="1055497" y="440004"/>
                </a:lnTo>
                <a:lnTo>
                  <a:pt x="986408" y="443941"/>
                </a:lnTo>
                <a:lnTo>
                  <a:pt x="915416" y="446366"/>
                </a:lnTo>
                <a:lnTo>
                  <a:pt x="842645" y="447179"/>
                </a:lnTo>
                <a:lnTo>
                  <a:pt x="770001" y="446366"/>
                </a:lnTo>
                <a:lnTo>
                  <a:pt x="699007" y="443941"/>
                </a:lnTo>
                <a:lnTo>
                  <a:pt x="629920" y="440004"/>
                </a:lnTo>
                <a:lnTo>
                  <a:pt x="563118" y="434594"/>
                </a:lnTo>
                <a:lnTo>
                  <a:pt x="498855" y="427786"/>
                </a:lnTo>
                <a:lnTo>
                  <a:pt x="437260" y="419646"/>
                </a:lnTo>
                <a:lnTo>
                  <a:pt x="378587" y="410260"/>
                </a:lnTo>
                <a:lnTo>
                  <a:pt x="323215" y="399669"/>
                </a:lnTo>
                <a:lnTo>
                  <a:pt x="271399" y="387959"/>
                </a:lnTo>
                <a:lnTo>
                  <a:pt x="223139" y="375183"/>
                </a:lnTo>
                <a:lnTo>
                  <a:pt x="179070" y="361416"/>
                </a:lnTo>
                <a:lnTo>
                  <a:pt x="139065" y="346722"/>
                </a:lnTo>
                <a:lnTo>
                  <a:pt x="103758" y="331165"/>
                </a:lnTo>
                <a:lnTo>
                  <a:pt x="47371" y="297764"/>
                </a:lnTo>
                <a:lnTo>
                  <a:pt x="12192" y="261721"/>
                </a:lnTo>
                <a:lnTo>
                  <a:pt x="0" y="223596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514076" y="6353809"/>
            <a:ext cx="101663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85" dirty="0">
                <a:latin typeface="Arial"/>
                <a:cs typeface="Arial"/>
              </a:rPr>
              <a:t>MaryCalls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381869" y="5351522"/>
            <a:ext cx="2038985" cy="1019810"/>
            <a:chOff x="8381869" y="5351522"/>
            <a:chExt cx="2038985" cy="1019810"/>
          </a:xfrm>
        </p:grpSpPr>
        <p:sp>
          <p:nvSpPr>
            <p:cNvPr id="18" name="object 18"/>
            <p:cNvSpPr/>
            <p:nvPr/>
          </p:nvSpPr>
          <p:spPr>
            <a:xfrm>
              <a:off x="8396350" y="5366003"/>
              <a:ext cx="1952625" cy="989965"/>
            </a:xfrm>
            <a:custGeom>
              <a:avLst/>
              <a:gdLst/>
              <a:ahLst/>
              <a:cxnLst/>
              <a:rect l="l" t="t" r="r" b="b"/>
              <a:pathLst>
                <a:path w="1952625" h="989964">
                  <a:moveTo>
                    <a:pt x="0" y="38100"/>
                  </a:moveTo>
                  <a:lnTo>
                    <a:pt x="437642" y="285623"/>
                  </a:lnTo>
                </a:path>
                <a:path w="1952625" h="989964">
                  <a:moveTo>
                    <a:pt x="384175" y="199898"/>
                  </a:moveTo>
                  <a:lnTo>
                    <a:pt x="437642" y="283210"/>
                  </a:lnTo>
                  <a:lnTo>
                    <a:pt x="333375" y="285496"/>
                  </a:lnTo>
                </a:path>
                <a:path w="1952625" h="989964">
                  <a:moveTo>
                    <a:pt x="1952498" y="0"/>
                  </a:moveTo>
                  <a:lnTo>
                    <a:pt x="1552575" y="285496"/>
                  </a:lnTo>
                </a:path>
                <a:path w="1952625" h="989964">
                  <a:moveTo>
                    <a:pt x="1592199" y="190373"/>
                  </a:moveTo>
                  <a:lnTo>
                    <a:pt x="1552575" y="285115"/>
                  </a:lnTo>
                  <a:lnTo>
                    <a:pt x="1647571" y="276098"/>
                  </a:lnTo>
                </a:path>
                <a:path w="1952625" h="989964">
                  <a:moveTo>
                    <a:pt x="466217" y="618947"/>
                  </a:moveTo>
                  <a:lnTo>
                    <a:pt x="19050" y="989825"/>
                  </a:lnTo>
                </a:path>
              </a:pathLst>
            </a:custGeom>
            <a:ln w="289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415400" y="6261112"/>
              <a:ext cx="104139" cy="94615"/>
            </a:xfrm>
            <a:custGeom>
              <a:avLst/>
              <a:gdLst/>
              <a:ahLst/>
              <a:cxnLst/>
              <a:rect l="l" t="t" r="r" b="b"/>
              <a:pathLst>
                <a:path w="104140" h="94614">
                  <a:moveTo>
                    <a:pt x="35687" y="0"/>
                  </a:moveTo>
                  <a:lnTo>
                    <a:pt x="0" y="94615"/>
                  </a:lnTo>
                  <a:lnTo>
                    <a:pt x="104140" y="77647"/>
                  </a:lnTo>
                </a:path>
              </a:pathLst>
            </a:custGeom>
            <a:ln w="289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920350" y="5984951"/>
              <a:ext cx="485775" cy="371475"/>
            </a:xfrm>
            <a:custGeom>
              <a:avLst/>
              <a:gdLst/>
              <a:ahLst/>
              <a:cxnLst/>
              <a:rect l="l" t="t" r="r" b="b"/>
              <a:pathLst>
                <a:path w="485775" h="371475">
                  <a:moveTo>
                    <a:pt x="0" y="0"/>
                  </a:moveTo>
                  <a:lnTo>
                    <a:pt x="485267" y="371360"/>
                  </a:lnTo>
                </a:path>
                <a:path w="485775" h="371475">
                  <a:moveTo>
                    <a:pt x="446531" y="276161"/>
                  </a:moveTo>
                  <a:lnTo>
                    <a:pt x="485648" y="370801"/>
                  </a:lnTo>
                  <a:lnTo>
                    <a:pt x="381000" y="357085"/>
                  </a:lnTo>
                </a:path>
              </a:pathLst>
            </a:custGeom>
            <a:ln w="289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066544" y="5408548"/>
            <a:ext cx="1134110" cy="1286510"/>
            <a:chOff x="2066544" y="5408548"/>
            <a:chExt cx="1134110" cy="1286510"/>
          </a:xfrm>
        </p:grpSpPr>
        <p:sp>
          <p:nvSpPr>
            <p:cNvPr id="22" name="object 22"/>
            <p:cNvSpPr/>
            <p:nvPr/>
          </p:nvSpPr>
          <p:spPr>
            <a:xfrm>
              <a:off x="2505075" y="5427814"/>
              <a:ext cx="666750" cy="419100"/>
            </a:xfrm>
            <a:custGeom>
              <a:avLst/>
              <a:gdLst/>
              <a:ahLst/>
              <a:cxnLst/>
              <a:rect l="l" t="t" r="r" b="b"/>
              <a:pathLst>
                <a:path w="666750" h="419100">
                  <a:moveTo>
                    <a:pt x="666445" y="0"/>
                  </a:moveTo>
                  <a:lnTo>
                    <a:pt x="0" y="0"/>
                  </a:lnTo>
                  <a:lnTo>
                    <a:pt x="0" y="418884"/>
                  </a:lnTo>
                  <a:lnTo>
                    <a:pt x="666445" y="418884"/>
                  </a:lnTo>
                  <a:lnTo>
                    <a:pt x="666445" y="0"/>
                  </a:lnTo>
                  <a:close/>
                </a:path>
              </a:pathLst>
            </a:custGeom>
            <a:solidFill>
              <a:srgbClr val="F8DE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081149" y="5423153"/>
              <a:ext cx="1104900" cy="1257300"/>
            </a:xfrm>
            <a:custGeom>
              <a:avLst/>
              <a:gdLst/>
              <a:ahLst/>
              <a:cxnLst/>
              <a:rect l="l" t="t" r="r" b="b"/>
              <a:pathLst>
                <a:path w="1104900" h="1257300">
                  <a:moveTo>
                    <a:pt x="428751" y="0"/>
                  </a:moveTo>
                  <a:lnTo>
                    <a:pt x="428751" y="1256855"/>
                  </a:lnTo>
                </a:path>
                <a:path w="1104900" h="1257300">
                  <a:moveTo>
                    <a:pt x="0" y="428498"/>
                  </a:moveTo>
                  <a:lnTo>
                    <a:pt x="1104900" y="428498"/>
                  </a:lnTo>
                </a:path>
                <a:path w="1104900" h="1257300">
                  <a:moveTo>
                    <a:pt x="0" y="847483"/>
                  </a:moveTo>
                  <a:lnTo>
                    <a:pt x="1104900" y="847483"/>
                  </a:lnTo>
                </a:path>
              </a:pathLst>
            </a:custGeom>
            <a:ln w="127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081149" y="5423153"/>
              <a:ext cx="1104900" cy="1257300"/>
            </a:xfrm>
            <a:custGeom>
              <a:avLst/>
              <a:gdLst/>
              <a:ahLst/>
              <a:cxnLst/>
              <a:rect l="l" t="t" r="r" b="b"/>
              <a:pathLst>
                <a:path w="1104900" h="1257300">
                  <a:moveTo>
                    <a:pt x="9651" y="0"/>
                  </a:moveTo>
                  <a:lnTo>
                    <a:pt x="9651" y="1256855"/>
                  </a:lnTo>
                </a:path>
                <a:path w="1104900" h="1257300">
                  <a:moveTo>
                    <a:pt x="1085977" y="0"/>
                  </a:moveTo>
                  <a:lnTo>
                    <a:pt x="1085977" y="1256855"/>
                  </a:lnTo>
                </a:path>
                <a:path w="1104900" h="1257300">
                  <a:moveTo>
                    <a:pt x="0" y="9525"/>
                  </a:moveTo>
                  <a:lnTo>
                    <a:pt x="1104900" y="9525"/>
                  </a:lnTo>
                </a:path>
                <a:path w="1104900" h="1257300">
                  <a:moveTo>
                    <a:pt x="0" y="1247432"/>
                  </a:moveTo>
                  <a:lnTo>
                    <a:pt x="1104900" y="1247432"/>
                  </a:lnTo>
                </a:path>
              </a:pathLst>
            </a:custGeom>
            <a:ln w="28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2105092" y="5446970"/>
            <a:ext cx="398780" cy="398780"/>
          </a:xfrm>
          <a:prstGeom prst="rect">
            <a:avLst/>
          </a:prstGeom>
          <a:solidFill>
            <a:srgbClr val="F8DED2"/>
          </a:solidFill>
        </p:spPr>
        <p:txBody>
          <a:bodyPr vert="horz" wrap="square" lIns="0" tIns="24130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90"/>
              </a:spcBef>
            </a:pPr>
            <a:r>
              <a:rPr sz="2000" b="1" spc="-50" dirty="0"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6" name="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2250" y="5389791"/>
            <a:ext cx="409575" cy="571360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2516252" y="5454967"/>
            <a:ext cx="63690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25"/>
              </a:spcBef>
            </a:pPr>
            <a:r>
              <a:rPr sz="2000" b="1" spc="-20" dirty="0">
                <a:latin typeface="Arial"/>
                <a:cs typeface="Arial"/>
              </a:rPr>
              <a:t>P(J)</a:t>
            </a:r>
            <a:endParaRPr sz="20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105092" y="5873115"/>
            <a:ext cx="104775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25"/>
              </a:spcBef>
              <a:tabLst>
                <a:tab pos="493395" algn="l"/>
              </a:tabLst>
            </a:pPr>
            <a:r>
              <a:rPr sz="2000" b="1" spc="-50" dirty="0">
                <a:latin typeface="Arial"/>
                <a:cs typeface="Arial"/>
              </a:rPr>
              <a:t>T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20" dirty="0">
                <a:latin typeface="Arial"/>
                <a:cs typeface="Arial"/>
              </a:rPr>
              <a:t>0.90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3281739" y="5417371"/>
          <a:ext cx="2845434" cy="1203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0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5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1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10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2590"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P(M)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0.70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P(E)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P(B)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1" name="object 31"/>
          <p:cNvGraphicFramePr>
            <a:graphicFrameLocks noGrp="1"/>
          </p:cNvGraphicFramePr>
          <p:nvPr/>
        </p:nvGraphicFramePr>
        <p:xfrm>
          <a:off x="557348" y="4638607"/>
          <a:ext cx="1372235" cy="2003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5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0685">
                <a:tc>
                  <a:txBody>
                    <a:bodyPr/>
                    <a:lstStyle/>
                    <a:p>
                      <a:pPr marL="717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B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590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P(A)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254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0.29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897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r>
              <a:rPr sz="3750" spc="-345" dirty="0"/>
              <a:t>T</a:t>
            </a:r>
            <a:r>
              <a:rPr sz="3750" spc="-495" dirty="0"/>
              <a:t>h</a:t>
            </a:r>
            <a:r>
              <a:rPr sz="3750" spc="235" dirty="0"/>
              <a:t>e</a:t>
            </a:r>
            <a:r>
              <a:rPr sz="3750" spc="-220" dirty="0"/>
              <a:t>j</a:t>
            </a:r>
            <a:r>
              <a:rPr sz="3750" spc="-345" dirty="0"/>
              <a:t>o</a:t>
            </a:r>
            <a:r>
              <a:rPr sz="3750" spc="-370" dirty="0"/>
              <a:t>i</a:t>
            </a:r>
            <a:r>
              <a:rPr sz="3750" spc="-495" dirty="0"/>
              <a:t>n</a:t>
            </a:r>
            <a:r>
              <a:rPr sz="3750" dirty="0"/>
              <a:t>t</a:t>
            </a:r>
            <a:r>
              <a:rPr sz="3750" spc="-565" dirty="0"/>
              <a:t> </a:t>
            </a:r>
            <a:r>
              <a:rPr sz="3750" spc="-434" dirty="0"/>
              <a:t>p</a:t>
            </a:r>
            <a:r>
              <a:rPr sz="3750" spc="-360" dirty="0"/>
              <a:t>r</a:t>
            </a:r>
            <a:r>
              <a:rPr sz="3750" spc="-434" dirty="0"/>
              <a:t>ob</a:t>
            </a:r>
            <a:r>
              <a:rPr sz="3750" spc="-455" dirty="0"/>
              <a:t>a</a:t>
            </a:r>
            <a:r>
              <a:rPr sz="3750" spc="-434" dirty="0"/>
              <a:t>b</a:t>
            </a:r>
            <a:r>
              <a:rPr sz="3750" spc="-465" dirty="0"/>
              <a:t>i</a:t>
            </a:r>
            <a:r>
              <a:rPr sz="3750" spc="-235" dirty="0"/>
              <a:t>li</a:t>
            </a:r>
            <a:r>
              <a:rPr sz="3750" spc="-290" dirty="0"/>
              <a:t>t</a:t>
            </a:r>
            <a:r>
              <a:rPr sz="3750" spc="145" dirty="0"/>
              <a:t>y</a:t>
            </a:r>
            <a:r>
              <a:rPr sz="3750" spc="-360" dirty="0"/>
              <a:t>d</a:t>
            </a:r>
            <a:r>
              <a:rPr sz="3750" spc="-385" dirty="0"/>
              <a:t>i</a:t>
            </a:r>
            <a:r>
              <a:rPr sz="3750" spc="-455" dirty="0"/>
              <a:t>s</a:t>
            </a:r>
            <a:r>
              <a:rPr sz="3750" spc="-295" dirty="0"/>
              <a:t>t</a:t>
            </a:r>
            <a:r>
              <a:rPr sz="3750" spc="-360" dirty="0"/>
              <a:t>r</a:t>
            </a:r>
            <a:r>
              <a:rPr sz="3750" spc="-235" dirty="0"/>
              <a:t>i</a:t>
            </a:r>
            <a:r>
              <a:rPr sz="3750" spc="-434" dirty="0"/>
              <a:t>b</a:t>
            </a:r>
            <a:r>
              <a:rPr sz="3750" spc="-509" dirty="0"/>
              <a:t>u</a:t>
            </a:r>
            <a:r>
              <a:rPr sz="3750" spc="-290" dirty="0"/>
              <a:t>t</a:t>
            </a:r>
            <a:r>
              <a:rPr sz="3750" spc="-235" dirty="0"/>
              <a:t>i</a:t>
            </a:r>
            <a:r>
              <a:rPr sz="3750" spc="-434" dirty="0"/>
              <a:t>on</a:t>
            </a:r>
            <a:endParaRPr sz="3750"/>
          </a:p>
        </p:txBody>
      </p:sp>
      <p:sp>
        <p:nvSpPr>
          <p:cNvPr id="3" name="object 3"/>
          <p:cNvSpPr txBox="1"/>
          <p:nvPr/>
        </p:nvSpPr>
        <p:spPr>
          <a:xfrm>
            <a:off x="1703070" y="1339151"/>
            <a:ext cx="7753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15" dirty="0">
                <a:latin typeface="Arial"/>
                <a:cs typeface="Arial"/>
              </a:rPr>
              <a:t>P(AE’)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33039" y="1171003"/>
            <a:ext cx="5281930" cy="1627505"/>
          </a:xfrm>
          <a:prstGeom prst="rect">
            <a:avLst/>
          </a:prstGeom>
        </p:spPr>
        <p:txBody>
          <a:bodyPr vert="horz" wrap="square" lIns="0" tIns="180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45" dirty="0">
                <a:latin typeface="Arial"/>
                <a:cs typeface="Arial"/>
              </a:rPr>
              <a:t> </a:t>
            </a:r>
            <a:r>
              <a:rPr sz="2400" b="1" spc="-250" dirty="0">
                <a:latin typeface="Arial"/>
                <a:cs typeface="Arial"/>
              </a:rPr>
              <a:t>P(AE’B)</a:t>
            </a:r>
            <a:r>
              <a:rPr sz="2400" b="1" spc="-1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340" dirty="0">
                <a:latin typeface="Arial"/>
                <a:cs typeface="Arial"/>
              </a:rPr>
              <a:t> </a:t>
            </a:r>
            <a:r>
              <a:rPr sz="2400" b="1" spc="-114" dirty="0">
                <a:latin typeface="Arial"/>
                <a:cs typeface="Arial"/>
              </a:rPr>
              <a:t>P(AE’B’)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25" dirty="0">
                <a:latin typeface="Arial"/>
                <a:cs typeface="Arial"/>
              </a:rPr>
              <a:t> </a:t>
            </a:r>
            <a:r>
              <a:rPr sz="2400" b="1" spc="-160" dirty="0">
                <a:latin typeface="Arial"/>
                <a:cs typeface="Arial"/>
              </a:rPr>
              <a:t>0.95</a:t>
            </a:r>
            <a:r>
              <a:rPr sz="2400" b="1" spc="-41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175" dirty="0">
                <a:latin typeface="Arial"/>
                <a:cs typeface="Arial"/>
              </a:rPr>
              <a:t>0.001</a:t>
            </a:r>
            <a:r>
              <a:rPr sz="2400" b="1" spc="-41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175" dirty="0">
                <a:latin typeface="Arial"/>
                <a:cs typeface="Arial"/>
              </a:rPr>
              <a:t>0.998</a:t>
            </a:r>
            <a:r>
              <a:rPr sz="2400" b="1" spc="-4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405" dirty="0">
                <a:latin typeface="Arial"/>
                <a:cs typeface="Arial"/>
              </a:rPr>
              <a:t> </a:t>
            </a:r>
            <a:r>
              <a:rPr sz="2400" b="1" spc="-175" dirty="0">
                <a:latin typeface="Arial"/>
                <a:cs typeface="Arial"/>
              </a:rPr>
              <a:t>0.001</a:t>
            </a:r>
            <a:r>
              <a:rPr sz="2400" b="1" spc="-41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175" dirty="0">
                <a:latin typeface="Arial"/>
                <a:cs typeface="Arial"/>
              </a:rPr>
              <a:t>0.999</a:t>
            </a:r>
            <a:r>
              <a:rPr sz="2400" b="1" spc="-409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85" dirty="0">
                <a:latin typeface="Arial"/>
                <a:cs typeface="Arial"/>
              </a:rPr>
              <a:t>0.998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45" dirty="0">
                <a:latin typeface="Arial"/>
                <a:cs typeface="Arial"/>
              </a:rPr>
              <a:t> </a:t>
            </a:r>
            <a:r>
              <a:rPr sz="2400" b="1" spc="-95" dirty="0">
                <a:latin typeface="Arial"/>
                <a:cs typeface="Arial"/>
              </a:rPr>
              <a:t>0.001945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03070" y="3452177"/>
            <a:ext cx="8242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25" dirty="0">
                <a:latin typeface="Arial"/>
                <a:cs typeface="Arial"/>
              </a:rPr>
              <a:t>P(A’E’)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80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dirty="0"/>
              <a:t>=</a:t>
            </a:r>
            <a:r>
              <a:rPr spc="-340" dirty="0"/>
              <a:t> </a:t>
            </a:r>
            <a:r>
              <a:rPr spc="-409" dirty="0"/>
              <a:t>P</a:t>
            </a:r>
            <a:r>
              <a:rPr spc="-130" dirty="0"/>
              <a:t>(</a:t>
            </a:r>
            <a:r>
              <a:rPr spc="-625" dirty="0"/>
              <a:t>A</a:t>
            </a:r>
            <a:r>
              <a:rPr spc="-150" dirty="0"/>
              <a:t>’</a:t>
            </a:r>
            <a:r>
              <a:rPr spc="-335" dirty="0"/>
              <a:t>E</a:t>
            </a:r>
            <a:r>
              <a:rPr spc="-150" dirty="0"/>
              <a:t>’</a:t>
            </a:r>
            <a:r>
              <a:rPr spc="-395" dirty="0"/>
              <a:t>B</a:t>
            </a:r>
            <a:r>
              <a:rPr spc="-5" dirty="0"/>
              <a:t>)</a:t>
            </a:r>
            <a:r>
              <a:rPr spc="-30" dirty="0"/>
              <a:t> </a:t>
            </a:r>
            <a:r>
              <a:rPr dirty="0"/>
              <a:t>+</a:t>
            </a:r>
            <a:r>
              <a:rPr spc="-345" dirty="0"/>
              <a:t> </a:t>
            </a:r>
            <a:r>
              <a:rPr spc="-285" dirty="0"/>
              <a:t>P(A’E’B’)</a:t>
            </a:r>
          </a:p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dirty="0"/>
              <a:t>=</a:t>
            </a:r>
            <a:r>
              <a:rPr spc="-330" dirty="0"/>
              <a:t> </a:t>
            </a:r>
            <a:r>
              <a:rPr spc="-180" dirty="0"/>
              <a:t>P(A’|</a:t>
            </a:r>
            <a:r>
              <a:rPr spc="-275" dirty="0"/>
              <a:t> </a:t>
            </a:r>
            <a:r>
              <a:rPr spc="-235" dirty="0"/>
              <a:t>BE’).P(BE’)</a:t>
            </a:r>
            <a:r>
              <a:rPr spc="150" dirty="0"/>
              <a:t> </a:t>
            </a:r>
            <a:r>
              <a:rPr dirty="0"/>
              <a:t>+</a:t>
            </a:r>
            <a:r>
              <a:rPr spc="-409" dirty="0"/>
              <a:t> </a:t>
            </a:r>
            <a:r>
              <a:rPr spc="-180" dirty="0"/>
              <a:t>P(A’|</a:t>
            </a:r>
            <a:r>
              <a:rPr spc="-195" dirty="0"/>
              <a:t> </a:t>
            </a:r>
            <a:r>
              <a:rPr spc="-140" dirty="0"/>
              <a:t>B’E’).P(B’E’)</a:t>
            </a:r>
          </a:p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dirty="0"/>
              <a:t>=</a:t>
            </a:r>
            <a:r>
              <a:rPr spc="-325" dirty="0"/>
              <a:t> </a:t>
            </a:r>
            <a:r>
              <a:rPr spc="-75" dirty="0"/>
              <a:t>(1</a:t>
            </a:r>
            <a:r>
              <a:rPr spc="-409" dirty="0"/>
              <a:t> </a:t>
            </a:r>
            <a:r>
              <a:rPr spc="-20" dirty="0"/>
              <a:t>–</a:t>
            </a:r>
            <a:r>
              <a:rPr spc="-335" dirty="0"/>
              <a:t> </a:t>
            </a:r>
            <a:r>
              <a:rPr spc="-175" dirty="0"/>
              <a:t>0.95)</a:t>
            </a:r>
            <a:r>
              <a:rPr spc="-315" dirty="0"/>
              <a:t> </a:t>
            </a:r>
            <a:r>
              <a:rPr spc="-20" dirty="0"/>
              <a:t>x</a:t>
            </a:r>
            <a:r>
              <a:rPr spc="-335" dirty="0"/>
              <a:t> </a:t>
            </a:r>
            <a:r>
              <a:rPr spc="-175" dirty="0"/>
              <a:t>0.001</a:t>
            </a:r>
            <a:r>
              <a:rPr spc="-415" dirty="0"/>
              <a:t> </a:t>
            </a:r>
            <a:r>
              <a:rPr spc="-20" dirty="0"/>
              <a:t>x</a:t>
            </a:r>
            <a:r>
              <a:rPr spc="-335" dirty="0"/>
              <a:t> </a:t>
            </a:r>
            <a:r>
              <a:rPr spc="-175" dirty="0"/>
              <a:t>0.998</a:t>
            </a:r>
            <a:r>
              <a:rPr spc="-415" dirty="0"/>
              <a:t> </a:t>
            </a:r>
            <a:r>
              <a:rPr dirty="0"/>
              <a:t>+</a:t>
            </a:r>
            <a:r>
              <a:rPr spc="-400" dirty="0"/>
              <a:t> </a:t>
            </a:r>
            <a:r>
              <a:rPr spc="-75" dirty="0"/>
              <a:t>(1</a:t>
            </a:r>
            <a:r>
              <a:rPr spc="-335" dirty="0"/>
              <a:t> </a:t>
            </a:r>
            <a:r>
              <a:rPr spc="-20" dirty="0"/>
              <a:t>–</a:t>
            </a:r>
            <a:r>
              <a:rPr spc="-415" dirty="0"/>
              <a:t> </a:t>
            </a:r>
            <a:r>
              <a:rPr spc="-185" dirty="0"/>
              <a:t>0.001)</a:t>
            </a:r>
            <a:r>
              <a:rPr spc="-325" dirty="0"/>
              <a:t> </a:t>
            </a:r>
            <a:r>
              <a:rPr spc="-20" dirty="0"/>
              <a:t>x</a:t>
            </a:r>
            <a:r>
              <a:rPr spc="-325" dirty="0"/>
              <a:t> </a:t>
            </a:r>
            <a:r>
              <a:rPr spc="-175" dirty="0"/>
              <a:t>0.999</a:t>
            </a:r>
            <a:r>
              <a:rPr spc="-409" dirty="0"/>
              <a:t> </a:t>
            </a:r>
            <a:r>
              <a:rPr spc="-20" dirty="0"/>
              <a:t>x</a:t>
            </a:r>
            <a:r>
              <a:rPr spc="-335" dirty="0"/>
              <a:t> </a:t>
            </a:r>
            <a:r>
              <a:rPr spc="-175" dirty="0"/>
              <a:t>0.998</a:t>
            </a:r>
            <a:r>
              <a:rPr spc="-409" dirty="0"/>
              <a:t> </a:t>
            </a:r>
            <a:r>
              <a:rPr dirty="0"/>
              <a:t>=</a:t>
            </a:r>
            <a:r>
              <a:rPr spc="-400" dirty="0"/>
              <a:t> </a:t>
            </a:r>
            <a:r>
              <a:rPr spc="-55" dirty="0"/>
              <a:t>0.996</a:t>
            </a:r>
          </a:p>
        </p:txBody>
      </p:sp>
      <p:sp>
        <p:nvSpPr>
          <p:cNvPr id="8" name="object 8"/>
          <p:cNvSpPr/>
          <p:nvPr/>
        </p:nvSpPr>
        <p:spPr>
          <a:xfrm>
            <a:off x="8720073" y="5794502"/>
            <a:ext cx="1419225" cy="400050"/>
          </a:xfrm>
          <a:custGeom>
            <a:avLst/>
            <a:gdLst/>
            <a:ahLst/>
            <a:cxnLst/>
            <a:rect l="l" t="t" r="r" b="b"/>
            <a:pathLst>
              <a:path w="1419225" h="400050">
                <a:moveTo>
                  <a:pt x="0" y="199847"/>
                </a:moveTo>
                <a:lnTo>
                  <a:pt x="14477" y="159562"/>
                </a:lnTo>
                <a:lnTo>
                  <a:pt x="55752" y="122047"/>
                </a:lnTo>
                <a:lnTo>
                  <a:pt x="121157" y="88138"/>
                </a:lnTo>
                <a:lnTo>
                  <a:pt x="162051" y="72771"/>
                </a:lnTo>
                <a:lnTo>
                  <a:pt x="207899" y="58547"/>
                </a:lnTo>
                <a:lnTo>
                  <a:pt x="258191" y="45593"/>
                </a:lnTo>
                <a:lnTo>
                  <a:pt x="312800" y="34163"/>
                </a:lnTo>
                <a:lnTo>
                  <a:pt x="371348" y="24130"/>
                </a:lnTo>
                <a:lnTo>
                  <a:pt x="433324" y="15748"/>
                </a:lnTo>
                <a:lnTo>
                  <a:pt x="498475" y="9017"/>
                </a:lnTo>
                <a:lnTo>
                  <a:pt x="566547" y="4064"/>
                </a:lnTo>
                <a:lnTo>
                  <a:pt x="636904" y="1016"/>
                </a:lnTo>
                <a:lnTo>
                  <a:pt x="709422" y="0"/>
                </a:lnTo>
                <a:lnTo>
                  <a:pt x="782066" y="1016"/>
                </a:lnTo>
                <a:lnTo>
                  <a:pt x="852424" y="4064"/>
                </a:lnTo>
                <a:lnTo>
                  <a:pt x="920496" y="9017"/>
                </a:lnTo>
                <a:lnTo>
                  <a:pt x="985647" y="15748"/>
                </a:lnTo>
                <a:lnTo>
                  <a:pt x="1047623" y="24130"/>
                </a:lnTo>
                <a:lnTo>
                  <a:pt x="1106170" y="34163"/>
                </a:lnTo>
                <a:lnTo>
                  <a:pt x="1160779" y="45593"/>
                </a:lnTo>
                <a:lnTo>
                  <a:pt x="1211072" y="58547"/>
                </a:lnTo>
                <a:lnTo>
                  <a:pt x="1256919" y="72771"/>
                </a:lnTo>
                <a:lnTo>
                  <a:pt x="1297812" y="88138"/>
                </a:lnTo>
                <a:lnTo>
                  <a:pt x="1333246" y="104521"/>
                </a:lnTo>
                <a:lnTo>
                  <a:pt x="1386967" y="140411"/>
                </a:lnTo>
                <a:lnTo>
                  <a:pt x="1415287" y="179412"/>
                </a:lnTo>
                <a:lnTo>
                  <a:pt x="1418844" y="199847"/>
                </a:lnTo>
                <a:lnTo>
                  <a:pt x="1415287" y="220281"/>
                </a:lnTo>
                <a:lnTo>
                  <a:pt x="1386967" y="259270"/>
                </a:lnTo>
                <a:lnTo>
                  <a:pt x="1333246" y="295109"/>
                </a:lnTo>
                <a:lnTo>
                  <a:pt x="1297812" y="311581"/>
                </a:lnTo>
                <a:lnTo>
                  <a:pt x="1256919" y="326974"/>
                </a:lnTo>
                <a:lnTo>
                  <a:pt x="1211072" y="341160"/>
                </a:lnTo>
                <a:lnTo>
                  <a:pt x="1160779" y="354063"/>
                </a:lnTo>
                <a:lnTo>
                  <a:pt x="1106170" y="365556"/>
                </a:lnTo>
                <a:lnTo>
                  <a:pt x="1047623" y="375577"/>
                </a:lnTo>
                <a:lnTo>
                  <a:pt x="985647" y="383984"/>
                </a:lnTo>
                <a:lnTo>
                  <a:pt x="920496" y="390702"/>
                </a:lnTo>
                <a:lnTo>
                  <a:pt x="852424" y="395630"/>
                </a:lnTo>
                <a:lnTo>
                  <a:pt x="782066" y="398665"/>
                </a:lnTo>
                <a:lnTo>
                  <a:pt x="709422" y="399694"/>
                </a:lnTo>
                <a:lnTo>
                  <a:pt x="636904" y="398665"/>
                </a:lnTo>
                <a:lnTo>
                  <a:pt x="566547" y="395630"/>
                </a:lnTo>
                <a:lnTo>
                  <a:pt x="498475" y="390702"/>
                </a:lnTo>
                <a:lnTo>
                  <a:pt x="433324" y="383984"/>
                </a:lnTo>
                <a:lnTo>
                  <a:pt x="371348" y="375577"/>
                </a:lnTo>
                <a:lnTo>
                  <a:pt x="312800" y="365556"/>
                </a:lnTo>
                <a:lnTo>
                  <a:pt x="258191" y="354063"/>
                </a:lnTo>
                <a:lnTo>
                  <a:pt x="207899" y="341160"/>
                </a:lnTo>
                <a:lnTo>
                  <a:pt x="162051" y="326974"/>
                </a:lnTo>
                <a:lnTo>
                  <a:pt x="121157" y="311581"/>
                </a:lnTo>
                <a:lnTo>
                  <a:pt x="85725" y="295109"/>
                </a:lnTo>
                <a:lnTo>
                  <a:pt x="32003" y="259270"/>
                </a:lnTo>
                <a:lnTo>
                  <a:pt x="3682" y="220281"/>
                </a:lnTo>
                <a:lnTo>
                  <a:pt x="0" y="199847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121393" y="5814377"/>
            <a:ext cx="66484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25" dirty="0">
                <a:latin typeface="Arial"/>
                <a:cs typeface="Arial"/>
              </a:rPr>
              <a:t>Alarm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777226" y="5232653"/>
            <a:ext cx="1419225" cy="400050"/>
          </a:xfrm>
          <a:custGeom>
            <a:avLst/>
            <a:gdLst/>
            <a:ahLst/>
            <a:cxnLst/>
            <a:rect l="l" t="t" r="r" b="b"/>
            <a:pathLst>
              <a:path w="1419225" h="400050">
                <a:moveTo>
                  <a:pt x="0" y="199898"/>
                </a:moveTo>
                <a:lnTo>
                  <a:pt x="14350" y="159639"/>
                </a:lnTo>
                <a:lnTo>
                  <a:pt x="55625" y="122047"/>
                </a:lnTo>
                <a:lnTo>
                  <a:pt x="121030" y="88138"/>
                </a:lnTo>
                <a:lnTo>
                  <a:pt x="161925" y="72771"/>
                </a:lnTo>
                <a:lnTo>
                  <a:pt x="207772" y="58547"/>
                </a:lnTo>
                <a:lnTo>
                  <a:pt x="258064" y="45593"/>
                </a:lnTo>
                <a:lnTo>
                  <a:pt x="312674" y="34163"/>
                </a:lnTo>
                <a:lnTo>
                  <a:pt x="371221" y="24130"/>
                </a:lnTo>
                <a:lnTo>
                  <a:pt x="433197" y="15748"/>
                </a:lnTo>
                <a:lnTo>
                  <a:pt x="498348" y="9017"/>
                </a:lnTo>
                <a:lnTo>
                  <a:pt x="566420" y="4064"/>
                </a:lnTo>
                <a:lnTo>
                  <a:pt x="636777" y="1016"/>
                </a:lnTo>
                <a:lnTo>
                  <a:pt x="709295" y="0"/>
                </a:lnTo>
                <a:lnTo>
                  <a:pt x="781939" y="1016"/>
                </a:lnTo>
                <a:lnTo>
                  <a:pt x="852297" y="4064"/>
                </a:lnTo>
                <a:lnTo>
                  <a:pt x="920369" y="9017"/>
                </a:lnTo>
                <a:lnTo>
                  <a:pt x="985520" y="15748"/>
                </a:lnTo>
                <a:lnTo>
                  <a:pt x="1047496" y="24130"/>
                </a:lnTo>
                <a:lnTo>
                  <a:pt x="1106043" y="34163"/>
                </a:lnTo>
                <a:lnTo>
                  <a:pt x="1160652" y="45593"/>
                </a:lnTo>
                <a:lnTo>
                  <a:pt x="1210945" y="58547"/>
                </a:lnTo>
                <a:lnTo>
                  <a:pt x="1256792" y="72771"/>
                </a:lnTo>
                <a:lnTo>
                  <a:pt x="1297685" y="88138"/>
                </a:lnTo>
                <a:lnTo>
                  <a:pt x="1333119" y="104648"/>
                </a:lnTo>
                <a:lnTo>
                  <a:pt x="1386840" y="140462"/>
                </a:lnTo>
                <a:lnTo>
                  <a:pt x="1415160" y="179451"/>
                </a:lnTo>
                <a:lnTo>
                  <a:pt x="1418717" y="199898"/>
                </a:lnTo>
                <a:lnTo>
                  <a:pt x="1415160" y="220345"/>
                </a:lnTo>
                <a:lnTo>
                  <a:pt x="1386840" y="259334"/>
                </a:lnTo>
                <a:lnTo>
                  <a:pt x="1333119" y="295148"/>
                </a:lnTo>
                <a:lnTo>
                  <a:pt x="1297685" y="311658"/>
                </a:lnTo>
                <a:lnTo>
                  <a:pt x="1256792" y="327025"/>
                </a:lnTo>
                <a:lnTo>
                  <a:pt x="1210945" y="341122"/>
                </a:lnTo>
                <a:lnTo>
                  <a:pt x="1160652" y="354076"/>
                </a:lnTo>
                <a:lnTo>
                  <a:pt x="1106043" y="365633"/>
                </a:lnTo>
                <a:lnTo>
                  <a:pt x="1047496" y="375539"/>
                </a:lnTo>
                <a:lnTo>
                  <a:pt x="985520" y="384048"/>
                </a:lnTo>
                <a:lnTo>
                  <a:pt x="920369" y="390779"/>
                </a:lnTo>
                <a:lnTo>
                  <a:pt x="852297" y="395605"/>
                </a:lnTo>
                <a:lnTo>
                  <a:pt x="781939" y="398653"/>
                </a:lnTo>
                <a:lnTo>
                  <a:pt x="709295" y="399669"/>
                </a:lnTo>
                <a:lnTo>
                  <a:pt x="636777" y="398653"/>
                </a:lnTo>
                <a:lnTo>
                  <a:pt x="566420" y="395605"/>
                </a:lnTo>
                <a:lnTo>
                  <a:pt x="498348" y="390779"/>
                </a:lnTo>
                <a:lnTo>
                  <a:pt x="433197" y="384048"/>
                </a:lnTo>
                <a:lnTo>
                  <a:pt x="371221" y="375539"/>
                </a:lnTo>
                <a:lnTo>
                  <a:pt x="312674" y="365633"/>
                </a:lnTo>
                <a:lnTo>
                  <a:pt x="258064" y="354076"/>
                </a:lnTo>
                <a:lnTo>
                  <a:pt x="207772" y="341122"/>
                </a:lnTo>
                <a:lnTo>
                  <a:pt x="161925" y="327025"/>
                </a:lnTo>
                <a:lnTo>
                  <a:pt x="121030" y="311658"/>
                </a:lnTo>
                <a:lnTo>
                  <a:pt x="85598" y="295148"/>
                </a:lnTo>
                <a:lnTo>
                  <a:pt x="31876" y="259334"/>
                </a:lnTo>
                <a:lnTo>
                  <a:pt x="3555" y="220345"/>
                </a:lnTo>
                <a:lnTo>
                  <a:pt x="0" y="199898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047990" y="5250751"/>
            <a:ext cx="91186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55" dirty="0">
                <a:latin typeface="Arial"/>
                <a:cs typeface="Arial"/>
              </a:rPr>
              <a:t>Burglary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091801" y="5251703"/>
            <a:ext cx="1647825" cy="400050"/>
          </a:xfrm>
          <a:custGeom>
            <a:avLst/>
            <a:gdLst/>
            <a:ahLst/>
            <a:cxnLst/>
            <a:rect l="l" t="t" r="r" b="b"/>
            <a:pathLst>
              <a:path w="1647825" h="400050">
                <a:moveTo>
                  <a:pt x="0" y="199898"/>
                </a:moveTo>
                <a:lnTo>
                  <a:pt x="26416" y="149352"/>
                </a:lnTo>
                <a:lnTo>
                  <a:pt x="71374" y="118364"/>
                </a:lnTo>
                <a:lnTo>
                  <a:pt x="136017" y="89789"/>
                </a:lnTo>
                <a:lnTo>
                  <a:pt x="175005" y="76708"/>
                </a:lnTo>
                <a:lnTo>
                  <a:pt x="218185" y="64389"/>
                </a:lnTo>
                <a:lnTo>
                  <a:pt x="265175" y="52959"/>
                </a:lnTo>
                <a:lnTo>
                  <a:pt x="315975" y="42418"/>
                </a:lnTo>
                <a:lnTo>
                  <a:pt x="370077" y="33020"/>
                </a:lnTo>
                <a:lnTo>
                  <a:pt x="427354" y="24638"/>
                </a:lnTo>
                <a:lnTo>
                  <a:pt x="487552" y="17399"/>
                </a:lnTo>
                <a:lnTo>
                  <a:pt x="550418" y="11303"/>
                </a:lnTo>
                <a:lnTo>
                  <a:pt x="615823" y="6477"/>
                </a:lnTo>
                <a:lnTo>
                  <a:pt x="683259" y="2921"/>
                </a:lnTo>
                <a:lnTo>
                  <a:pt x="752601" y="762"/>
                </a:lnTo>
                <a:lnTo>
                  <a:pt x="823722" y="0"/>
                </a:lnTo>
                <a:lnTo>
                  <a:pt x="894842" y="762"/>
                </a:lnTo>
                <a:lnTo>
                  <a:pt x="964183" y="2921"/>
                </a:lnTo>
                <a:lnTo>
                  <a:pt x="1031621" y="6477"/>
                </a:lnTo>
                <a:lnTo>
                  <a:pt x="1097026" y="11303"/>
                </a:lnTo>
                <a:lnTo>
                  <a:pt x="1159891" y="17399"/>
                </a:lnTo>
                <a:lnTo>
                  <a:pt x="1220089" y="24638"/>
                </a:lnTo>
                <a:lnTo>
                  <a:pt x="1277366" y="33020"/>
                </a:lnTo>
                <a:lnTo>
                  <a:pt x="1331468" y="42418"/>
                </a:lnTo>
                <a:lnTo>
                  <a:pt x="1382268" y="52959"/>
                </a:lnTo>
                <a:lnTo>
                  <a:pt x="1429257" y="64389"/>
                </a:lnTo>
                <a:lnTo>
                  <a:pt x="1472438" y="76708"/>
                </a:lnTo>
                <a:lnTo>
                  <a:pt x="1511427" y="89789"/>
                </a:lnTo>
                <a:lnTo>
                  <a:pt x="1576070" y="118364"/>
                </a:lnTo>
                <a:lnTo>
                  <a:pt x="1621027" y="149352"/>
                </a:lnTo>
                <a:lnTo>
                  <a:pt x="1644523" y="182626"/>
                </a:lnTo>
                <a:lnTo>
                  <a:pt x="1647444" y="199898"/>
                </a:lnTo>
                <a:lnTo>
                  <a:pt x="1644523" y="217043"/>
                </a:lnTo>
                <a:lnTo>
                  <a:pt x="1621027" y="250317"/>
                </a:lnTo>
                <a:lnTo>
                  <a:pt x="1576070" y="281432"/>
                </a:lnTo>
                <a:lnTo>
                  <a:pt x="1511427" y="309880"/>
                </a:lnTo>
                <a:lnTo>
                  <a:pt x="1472438" y="323088"/>
                </a:lnTo>
                <a:lnTo>
                  <a:pt x="1429257" y="335407"/>
                </a:lnTo>
                <a:lnTo>
                  <a:pt x="1382268" y="346710"/>
                </a:lnTo>
                <a:lnTo>
                  <a:pt x="1331468" y="357251"/>
                </a:lnTo>
                <a:lnTo>
                  <a:pt x="1277366" y="366649"/>
                </a:lnTo>
                <a:lnTo>
                  <a:pt x="1220089" y="375031"/>
                </a:lnTo>
                <a:lnTo>
                  <a:pt x="1159891" y="382397"/>
                </a:lnTo>
                <a:lnTo>
                  <a:pt x="1097026" y="388493"/>
                </a:lnTo>
                <a:lnTo>
                  <a:pt x="1031621" y="393319"/>
                </a:lnTo>
                <a:lnTo>
                  <a:pt x="964183" y="396748"/>
                </a:lnTo>
                <a:lnTo>
                  <a:pt x="894842" y="398907"/>
                </a:lnTo>
                <a:lnTo>
                  <a:pt x="823722" y="399669"/>
                </a:lnTo>
                <a:lnTo>
                  <a:pt x="752601" y="398907"/>
                </a:lnTo>
                <a:lnTo>
                  <a:pt x="683259" y="396748"/>
                </a:lnTo>
                <a:lnTo>
                  <a:pt x="615823" y="393319"/>
                </a:lnTo>
                <a:lnTo>
                  <a:pt x="550418" y="388493"/>
                </a:lnTo>
                <a:lnTo>
                  <a:pt x="487552" y="382397"/>
                </a:lnTo>
                <a:lnTo>
                  <a:pt x="427354" y="375031"/>
                </a:lnTo>
                <a:lnTo>
                  <a:pt x="370077" y="366649"/>
                </a:lnTo>
                <a:lnTo>
                  <a:pt x="315975" y="357251"/>
                </a:lnTo>
                <a:lnTo>
                  <a:pt x="265175" y="346710"/>
                </a:lnTo>
                <a:lnTo>
                  <a:pt x="218185" y="335407"/>
                </a:lnTo>
                <a:lnTo>
                  <a:pt x="175005" y="323088"/>
                </a:lnTo>
                <a:lnTo>
                  <a:pt x="136017" y="309880"/>
                </a:lnTo>
                <a:lnTo>
                  <a:pt x="71374" y="281432"/>
                </a:lnTo>
                <a:lnTo>
                  <a:pt x="26416" y="250317"/>
                </a:lnTo>
                <a:lnTo>
                  <a:pt x="2921" y="217043"/>
                </a:lnTo>
                <a:lnTo>
                  <a:pt x="0" y="199898"/>
                </a:lnTo>
                <a:close/>
              </a:path>
            </a:pathLst>
          </a:custGeom>
          <a:ln w="289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336276" y="5269547"/>
            <a:ext cx="118808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75" dirty="0">
                <a:latin typeface="Arial"/>
                <a:cs typeface="Arial"/>
              </a:rPr>
              <a:t>Earthquake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777226" y="6480124"/>
            <a:ext cx="1419225" cy="390525"/>
          </a:xfrm>
          <a:custGeom>
            <a:avLst/>
            <a:gdLst/>
            <a:ahLst/>
            <a:cxnLst/>
            <a:rect l="l" t="t" r="r" b="b"/>
            <a:pathLst>
              <a:path w="1419225" h="390525">
                <a:moveTo>
                  <a:pt x="0" y="195211"/>
                </a:moveTo>
                <a:lnTo>
                  <a:pt x="14350" y="155879"/>
                </a:lnTo>
                <a:lnTo>
                  <a:pt x="55625" y="119227"/>
                </a:lnTo>
                <a:lnTo>
                  <a:pt x="121030" y="86067"/>
                </a:lnTo>
                <a:lnTo>
                  <a:pt x="161925" y="71043"/>
                </a:lnTo>
                <a:lnTo>
                  <a:pt x="207772" y="57175"/>
                </a:lnTo>
                <a:lnTo>
                  <a:pt x="258064" y="44577"/>
                </a:lnTo>
                <a:lnTo>
                  <a:pt x="312674" y="33337"/>
                </a:lnTo>
                <a:lnTo>
                  <a:pt x="371221" y="23571"/>
                </a:lnTo>
                <a:lnTo>
                  <a:pt x="433197" y="15341"/>
                </a:lnTo>
                <a:lnTo>
                  <a:pt x="498348" y="8775"/>
                </a:lnTo>
                <a:lnTo>
                  <a:pt x="566420" y="3975"/>
                </a:lnTo>
                <a:lnTo>
                  <a:pt x="636777" y="1016"/>
                </a:lnTo>
                <a:lnTo>
                  <a:pt x="709295" y="0"/>
                </a:lnTo>
                <a:lnTo>
                  <a:pt x="781939" y="1016"/>
                </a:lnTo>
                <a:lnTo>
                  <a:pt x="852297" y="3975"/>
                </a:lnTo>
                <a:lnTo>
                  <a:pt x="920369" y="8775"/>
                </a:lnTo>
                <a:lnTo>
                  <a:pt x="985520" y="15341"/>
                </a:lnTo>
                <a:lnTo>
                  <a:pt x="1047496" y="23571"/>
                </a:lnTo>
                <a:lnTo>
                  <a:pt x="1106043" y="33337"/>
                </a:lnTo>
                <a:lnTo>
                  <a:pt x="1160652" y="44577"/>
                </a:lnTo>
                <a:lnTo>
                  <a:pt x="1210945" y="57175"/>
                </a:lnTo>
                <a:lnTo>
                  <a:pt x="1256792" y="71043"/>
                </a:lnTo>
                <a:lnTo>
                  <a:pt x="1297685" y="86067"/>
                </a:lnTo>
                <a:lnTo>
                  <a:pt x="1333119" y="102171"/>
                </a:lnTo>
                <a:lnTo>
                  <a:pt x="1386840" y="137160"/>
                </a:lnTo>
                <a:lnTo>
                  <a:pt x="1415160" y="175260"/>
                </a:lnTo>
                <a:lnTo>
                  <a:pt x="1418717" y="195211"/>
                </a:lnTo>
                <a:lnTo>
                  <a:pt x="1415160" y="215176"/>
                </a:lnTo>
                <a:lnTo>
                  <a:pt x="1386840" y="253263"/>
                </a:lnTo>
                <a:lnTo>
                  <a:pt x="1333119" y="288264"/>
                </a:lnTo>
                <a:lnTo>
                  <a:pt x="1297685" y="304368"/>
                </a:lnTo>
                <a:lnTo>
                  <a:pt x="1256792" y="319392"/>
                </a:lnTo>
                <a:lnTo>
                  <a:pt x="1210945" y="333260"/>
                </a:lnTo>
                <a:lnTo>
                  <a:pt x="1160652" y="345859"/>
                </a:lnTo>
                <a:lnTo>
                  <a:pt x="1106043" y="357098"/>
                </a:lnTo>
                <a:lnTo>
                  <a:pt x="1047496" y="366864"/>
                </a:lnTo>
                <a:lnTo>
                  <a:pt x="985520" y="375094"/>
                </a:lnTo>
                <a:lnTo>
                  <a:pt x="920369" y="381660"/>
                </a:lnTo>
                <a:lnTo>
                  <a:pt x="852297" y="386461"/>
                </a:lnTo>
                <a:lnTo>
                  <a:pt x="781939" y="389420"/>
                </a:lnTo>
                <a:lnTo>
                  <a:pt x="709295" y="390436"/>
                </a:lnTo>
                <a:lnTo>
                  <a:pt x="636777" y="389420"/>
                </a:lnTo>
                <a:lnTo>
                  <a:pt x="566420" y="386461"/>
                </a:lnTo>
                <a:lnTo>
                  <a:pt x="498348" y="381660"/>
                </a:lnTo>
                <a:lnTo>
                  <a:pt x="433197" y="375094"/>
                </a:lnTo>
                <a:lnTo>
                  <a:pt x="371221" y="366864"/>
                </a:lnTo>
                <a:lnTo>
                  <a:pt x="312674" y="357098"/>
                </a:lnTo>
                <a:lnTo>
                  <a:pt x="258064" y="345859"/>
                </a:lnTo>
                <a:lnTo>
                  <a:pt x="207772" y="333260"/>
                </a:lnTo>
                <a:lnTo>
                  <a:pt x="161925" y="319392"/>
                </a:lnTo>
                <a:lnTo>
                  <a:pt x="121030" y="304368"/>
                </a:lnTo>
                <a:lnTo>
                  <a:pt x="85598" y="288264"/>
                </a:lnTo>
                <a:lnTo>
                  <a:pt x="31876" y="253263"/>
                </a:lnTo>
                <a:lnTo>
                  <a:pt x="3555" y="215176"/>
                </a:lnTo>
                <a:lnTo>
                  <a:pt x="0" y="195211"/>
                </a:lnTo>
                <a:close/>
              </a:path>
            </a:pathLst>
          </a:custGeom>
          <a:ln w="289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977758" y="6495097"/>
            <a:ext cx="105473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65" dirty="0">
                <a:latin typeface="Arial"/>
                <a:cs typeface="Arial"/>
              </a:rPr>
              <a:t>JohnCalls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0177526" y="6422999"/>
            <a:ext cx="1581150" cy="390525"/>
          </a:xfrm>
          <a:custGeom>
            <a:avLst/>
            <a:gdLst/>
            <a:ahLst/>
            <a:cxnLst/>
            <a:rect l="l" t="t" r="r" b="b"/>
            <a:pathLst>
              <a:path w="1581150" h="390525">
                <a:moveTo>
                  <a:pt x="0" y="195084"/>
                </a:moveTo>
                <a:lnTo>
                  <a:pt x="28194" y="143217"/>
                </a:lnTo>
                <a:lnTo>
                  <a:pt x="76073" y="111455"/>
                </a:lnTo>
                <a:lnTo>
                  <a:pt x="144525" y="82575"/>
                </a:lnTo>
                <a:lnTo>
                  <a:pt x="185800" y="69392"/>
                </a:lnTo>
                <a:lnTo>
                  <a:pt x="231521" y="57137"/>
                </a:lnTo>
                <a:lnTo>
                  <a:pt x="281177" y="45872"/>
                </a:lnTo>
                <a:lnTo>
                  <a:pt x="334518" y="35687"/>
                </a:lnTo>
                <a:lnTo>
                  <a:pt x="391414" y="26631"/>
                </a:lnTo>
                <a:lnTo>
                  <a:pt x="451612" y="18783"/>
                </a:lnTo>
                <a:lnTo>
                  <a:pt x="514603" y="12192"/>
                </a:lnTo>
                <a:lnTo>
                  <a:pt x="580263" y="6959"/>
                </a:lnTo>
                <a:lnTo>
                  <a:pt x="648334" y="3136"/>
                </a:lnTo>
                <a:lnTo>
                  <a:pt x="718439" y="787"/>
                </a:lnTo>
                <a:lnTo>
                  <a:pt x="790448" y="0"/>
                </a:lnTo>
                <a:lnTo>
                  <a:pt x="862456" y="787"/>
                </a:lnTo>
                <a:lnTo>
                  <a:pt x="932560" y="3136"/>
                </a:lnTo>
                <a:lnTo>
                  <a:pt x="1000632" y="6959"/>
                </a:lnTo>
                <a:lnTo>
                  <a:pt x="1066292" y="12192"/>
                </a:lnTo>
                <a:lnTo>
                  <a:pt x="1129283" y="18783"/>
                </a:lnTo>
                <a:lnTo>
                  <a:pt x="1189481" y="26631"/>
                </a:lnTo>
                <a:lnTo>
                  <a:pt x="1246377" y="35687"/>
                </a:lnTo>
                <a:lnTo>
                  <a:pt x="1299718" y="45872"/>
                </a:lnTo>
                <a:lnTo>
                  <a:pt x="1349375" y="57137"/>
                </a:lnTo>
                <a:lnTo>
                  <a:pt x="1395095" y="69392"/>
                </a:lnTo>
                <a:lnTo>
                  <a:pt x="1436370" y="82575"/>
                </a:lnTo>
                <a:lnTo>
                  <a:pt x="1473073" y="96608"/>
                </a:lnTo>
                <a:lnTo>
                  <a:pt x="1531493" y="127000"/>
                </a:lnTo>
                <a:lnTo>
                  <a:pt x="1568196" y="160007"/>
                </a:lnTo>
                <a:lnTo>
                  <a:pt x="1581023" y="195084"/>
                </a:lnTo>
                <a:lnTo>
                  <a:pt x="1577721" y="212839"/>
                </a:lnTo>
                <a:lnTo>
                  <a:pt x="1552702" y="246951"/>
                </a:lnTo>
                <a:lnTo>
                  <a:pt x="1504823" y="278714"/>
                </a:lnTo>
                <a:lnTo>
                  <a:pt x="1436370" y="307594"/>
                </a:lnTo>
                <a:lnTo>
                  <a:pt x="1395095" y="320776"/>
                </a:lnTo>
                <a:lnTo>
                  <a:pt x="1349375" y="333032"/>
                </a:lnTo>
                <a:lnTo>
                  <a:pt x="1299718" y="344284"/>
                </a:lnTo>
                <a:lnTo>
                  <a:pt x="1246377" y="354482"/>
                </a:lnTo>
                <a:lnTo>
                  <a:pt x="1189481" y="363537"/>
                </a:lnTo>
                <a:lnTo>
                  <a:pt x="1129283" y="371386"/>
                </a:lnTo>
                <a:lnTo>
                  <a:pt x="1066292" y="377964"/>
                </a:lnTo>
                <a:lnTo>
                  <a:pt x="1000632" y="383197"/>
                </a:lnTo>
                <a:lnTo>
                  <a:pt x="932560" y="387019"/>
                </a:lnTo>
                <a:lnTo>
                  <a:pt x="862456" y="389369"/>
                </a:lnTo>
                <a:lnTo>
                  <a:pt x="790448" y="390169"/>
                </a:lnTo>
                <a:lnTo>
                  <a:pt x="718439" y="389369"/>
                </a:lnTo>
                <a:lnTo>
                  <a:pt x="648334" y="387019"/>
                </a:lnTo>
                <a:lnTo>
                  <a:pt x="580263" y="383197"/>
                </a:lnTo>
                <a:lnTo>
                  <a:pt x="514603" y="377964"/>
                </a:lnTo>
                <a:lnTo>
                  <a:pt x="451612" y="371386"/>
                </a:lnTo>
                <a:lnTo>
                  <a:pt x="391414" y="363537"/>
                </a:lnTo>
                <a:lnTo>
                  <a:pt x="334518" y="354482"/>
                </a:lnTo>
                <a:lnTo>
                  <a:pt x="281177" y="344284"/>
                </a:lnTo>
                <a:lnTo>
                  <a:pt x="231521" y="333032"/>
                </a:lnTo>
                <a:lnTo>
                  <a:pt x="185800" y="320776"/>
                </a:lnTo>
                <a:lnTo>
                  <a:pt x="144525" y="307594"/>
                </a:lnTo>
                <a:lnTo>
                  <a:pt x="107823" y="293547"/>
                </a:lnTo>
                <a:lnTo>
                  <a:pt x="49402" y="263156"/>
                </a:lnTo>
                <a:lnTo>
                  <a:pt x="12700" y="230149"/>
                </a:lnTo>
                <a:lnTo>
                  <a:pt x="0" y="195084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0462641" y="6438900"/>
            <a:ext cx="101600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85" dirty="0">
                <a:latin typeface="Arial"/>
                <a:cs typeface="Arial"/>
              </a:rPr>
              <a:t>MaryCalls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477119" y="5570470"/>
            <a:ext cx="1915160" cy="905510"/>
            <a:chOff x="8477119" y="5570470"/>
            <a:chExt cx="1915160" cy="905510"/>
          </a:xfrm>
        </p:grpSpPr>
        <p:sp>
          <p:nvSpPr>
            <p:cNvPr id="19" name="object 19"/>
            <p:cNvSpPr/>
            <p:nvPr/>
          </p:nvSpPr>
          <p:spPr>
            <a:xfrm>
              <a:off x="8491600" y="5632577"/>
              <a:ext cx="409575" cy="209550"/>
            </a:xfrm>
            <a:custGeom>
              <a:avLst/>
              <a:gdLst/>
              <a:ahLst/>
              <a:cxnLst/>
              <a:rect l="l" t="t" r="r" b="b"/>
              <a:pathLst>
                <a:path w="409575" h="209550">
                  <a:moveTo>
                    <a:pt x="0" y="0"/>
                  </a:moveTo>
                  <a:lnTo>
                    <a:pt x="409321" y="209169"/>
                  </a:lnTo>
                </a:path>
                <a:path w="409575" h="209550">
                  <a:moveTo>
                    <a:pt x="358013" y="123825"/>
                  </a:moveTo>
                  <a:lnTo>
                    <a:pt x="408940" y="204470"/>
                  </a:lnTo>
                  <a:lnTo>
                    <a:pt x="314325" y="209550"/>
                  </a:lnTo>
                </a:path>
              </a:pathLst>
            </a:custGeom>
            <a:ln w="289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958450" y="5584952"/>
              <a:ext cx="381000" cy="257175"/>
            </a:xfrm>
            <a:custGeom>
              <a:avLst/>
              <a:gdLst/>
              <a:ahLst/>
              <a:cxnLst/>
              <a:rect l="l" t="t" r="r" b="b"/>
              <a:pathLst>
                <a:path w="381000" h="257175">
                  <a:moveTo>
                    <a:pt x="380492" y="0"/>
                  </a:moveTo>
                  <a:lnTo>
                    <a:pt x="0" y="257048"/>
                  </a:lnTo>
                </a:path>
              </a:pathLst>
            </a:custGeom>
            <a:ln w="289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510650" y="5746877"/>
              <a:ext cx="1866900" cy="714375"/>
            </a:xfrm>
            <a:custGeom>
              <a:avLst/>
              <a:gdLst/>
              <a:ahLst/>
              <a:cxnLst/>
              <a:rect l="l" t="t" r="r" b="b"/>
              <a:pathLst>
                <a:path w="1866900" h="714375">
                  <a:moveTo>
                    <a:pt x="1489964" y="0"/>
                  </a:moveTo>
                  <a:lnTo>
                    <a:pt x="1447800" y="95123"/>
                  </a:lnTo>
                  <a:lnTo>
                    <a:pt x="1542542" y="89408"/>
                  </a:lnTo>
                </a:path>
                <a:path w="1866900" h="714375">
                  <a:moveTo>
                    <a:pt x="418465" y="390436"/>
                  </a:moveTo>
                  <a:lnTo>
                    <a:pt x="0" y="713714"/>
                  </a:lnTo>
                </a:path>
                <a:path w="1866900" h="714375">
                  <a:moveTo>
                    <a:pt x="39116" y="618985"/>
                  </a:moveTo>
                  <a:lnTo>
                    <a:pt x="0" y="713613"/>
                  </a:lnTo>
                  <a:lnTo>
                    <a:pt x="104648" y="699935"/>
                  </a:lnTo>
                </a:path>
                <a:path w="1866900" h="714375">
                  <a:moveTo>
                    <a:pt x="1419225" y="390436"/>
                  </a:moveTo>
                  <a:lnTo>
                    <a:pt x="1866773" y="714006"/>
                  </a:lnTo>
                </a:path>
                <a:path w="1866900" h="714375">
                  <a:moveTo>
                    <a:pt x="1828165" y="618985"/>
                  </a:moveTo>
                  <a:lnTo>
                    <a:pt x="1866646" y="714209"/>
                  </a:lnTo>
                  <a:lnTo>
                    <a:pt x="1771650" y="703745"/>
                  </a:lnTo>
                </a:path>
              </a:pathLst>
            </a:custGeom>
            <a:ln w="289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2066544" y="5408548"/>
            <a:ext cx="1134110" cy="1286510"/>
            <a:chOff x="2066544" y="5408548"/>
            <a:chExt cx="1134110" cy="1286510"/>
          </a:xfrm>
        </p:grpSpPr>
        <p:sp>
          <p:nvSpPr>
            <p:cNvPr id="23" name="object 23"/>
            <p:cNvSpPr/>
            <p:nvPr/>
          </p:nvSpPr>
          <p:spPr>
            <a:xfrm>
              <a:off x="2505075" y="5427814"/>
              <a:ext cx="666750" cy="419100"/>
            </a:xfrm>
            <a:custGeom>
              <a:avLst/>
              <a:gdLst/>
              <a:ahLst/>
              <a:cxnLst/>
              <a:rect l="l" t="t" r="r" b="b"/>
              <a:pathLst>
                <a:path w="666750" h="419100">
                  <a:moveTo>
                    <a:pt x="666445" y="0"/>
                  </a:moveTo>
                  <a:lnTo>
                    <a:pt x="0" y="0"/>
                  </a:lnTo>
                  <a:lnTo>
                    <a:pt x="0" y="418884"/>
                  </a:lnTo>
                  <a:lnTo>
                    <a:pt x="666445" y="418884"/>
                  </a:lnTo>
                  <a:lnTo>
                    <a:pt x="666445" y="0"/>
                  </a:lnTo>
                  <a:close/>
                </a:path>
              </a:pathLst>
            </a:custGeom>
            <a:solidFill>
              <a:srgbClr val="F8DE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081149" y="5423153"/>
              <a:ext cx="1104900" cy="1257300"/>
            </a:xfrm>
            <a:custGeom>
              <a:avLst/>
              <a:gdLst/>
              <a:ahLst/>
              <a:cxnLst/>
              <a:rect l="l" t="t" r="r" b="b"/>
              <a:pathLst>
                <a:path w="1104900" h="1257300">
                  <a:moveTo>
                    <a:pt x="428751" y="0"/>
                  </a:moveTo>
                  <a:lnTo>
                    <a:pt x="428751" y="1256855"/>
                  </a:lnTo>
                </a:path>
                <a:path w="1104900" h="1257300">
                  <a:moveTo>
                    <a:pt x="0" y="428498"/>
                  </a:moveTo>
                  <a:lnTo>
                    <a:pt x="1104900" y="428498"/>
                  </a:lnTo>
                </a:path>
                <a:path w="1104900" h="1257300">
                  <a:moveTo>
                    <a:pt x="0" y="847483"/>
                  </a:moveTo>
                  <a:lnTo>
                    <a:pt x="1104900" y="847483"/>
                  </a:lnTo>
                </a:path>
              </a:pathLst>
            </a:custGeom>
            <a:ln w="127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081149" y="5423153"/>
              <a:ext cx="1104900" cy="1257300"/>
            </a:xfrm>
            <a:custGeom>
              <a:avLst/>
              <a:gdLst/>
              <a:ahLst/>
              <a:cxnLst/>
              <a:rect l="l" t="t" r="r" b="b"/>
              <a:pathLst>
                <a:path w="1104900" h="1257300">
                  <a:moveTo>
                    <a:pt x="9651" y="0"/>
                  </a:moveTo>
                  <a:lnTo>
                    <a:pt x="9651" y="1256855"/>
                  </a:lnTo>
                </a:path>
                <a:path w="1104900" h="1257300">
                  <a:moveTo>
                    <a:pt x="1085977" y="0"/>
                  </a:moveTo>
                  <a:lnTo>
                    <a:pt x="1085977" y="1256855"/>
                  </a:lnTo>
                </a:path>
                <a:path w="1104900" h="1257300">
                  <a:moveTo>
                    <a:pt x="0" y="9525"/>
                  </a:moveTo>
                  <a:lnTo>
                    <a:pt x="1104900" y="9525"/>
                  </a:lnTo>
                </a:path>
                <a:path w="1104900" h="1257300">
                  <a:moveTo>
                    <a:pt x="0" y="1247432"/>
                  </a:moveTo>
                  <a:lnTo>
                    <a:pt x="1104900" y="1247432"/>
                  </a:lnTo>
                </a:path>
              </a:pathLst>
            </a:custGeom>
            <a:ln w="28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105092" y="5446970"/>
            <a:ext cx="398780" cy="398780"/>
          </a:xfrm>
          <a:prstGeom prst="rect">
            <a:avLst/>
          </a:prstGeom>
          <a:solidFill>
            <a:srgbClr val="F8DED2"/>
          </a:solidFill>
        </p:spPr>
        <p:txBody>
          <a:bodyPr vert="horz" wrap="square" lIns="0" tIns="24130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90"/>
              </a:spcBef>
            </a:pPr>
            <a:r>
              <a:rPr sz="2000" b="1" spc="-50" dirty="0"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2250" y="5389791"/>
            <a:ext cx="409575" cy="571360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2516252" y="5454967"/>
            <a:ext cx="63690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25"/>
              </a:spcBef>
            </a:pPr>
            <a:r>
              <a:rPr sz="2000" b="1" spc="-20" dirty="0">
                <a:latin typeface="Arial"/>
                <a:cs typeface="Arial"/>
              </a:rPr>
              <a:t>P(J)</a:t>
            </a:r>
            <a:endParaRPr sz="2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105092" y="5873115"/>
            <a:ext cx="104775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25"/>
              </a:spcBef>
              <a:tabLst>
                <a:tab pos="493395" algn="l"/>
              </a:tabLst>
            </a:pPr>
            <a:r>
              <a:rPr sz="2000" b="1" spc="-50" dirty="0">
                <a:latin typeface="Arial"/>
                <a:cs typeface="Arial"/>
              </a:rPr>
              <a:t>T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20" dirty="0">
                <a:latin typeface="Arial"/>
                <a:cs typeface="Arial"/>
              </a:rPr>
              <a:t>0.90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31" name="object 31"/>
          <p:cNvGraphicFramePr>
            <a:graphicFrameLocks noGrp="1"/>
          </p:cNvGraphicFramePr>
          <p:nvPr/>
        </p:nvGraphicFramePr>
        <p:xfrm>
          <a:off x="3281739" y="5417371"/>
          <a:ext cx="2845434" cy="1203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0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5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1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10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2590"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P(M)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0.70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P(E)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P(B)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2" name="object 32"/>
          <p:cNvGraphicFramePr>
            <a:graphicFrameLocks noGrp="1"/>
          </p:cNvGraphicFramePr>
          <p:nvPr/>
        </p:nvGraphicFramePr>
        <p:xfrm>
          <a:off x="557348" y="4638607"/>
          <a:ext cx="1372235" cy="2003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5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0685">
                <a:tc>
                  <a:txBody>
                    <a:bodyPr/>
                    <a:lstStyle/>
                    <a:p>
                      <a:pPr marL="717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B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590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P(A)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254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0.29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897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r>
              <a:rPr sz="3750" spc="-360" dirty="0"/>
              <a:t>T</a:t>
            </a:r>
            <a:r>
              <a:rPr sz="3750" spc="-509" dirty="0"/>
              <a:t>h</a:t>
            </a:r>
            <a:r>
              <a:rPr sz="3750" spc="229" dirty="0"/>
              <a:t>e</a:t>
            </a:r>
            <a:r>
              <a:rPr sz="3750" spc="-305" dirty="0"/>
              <a:t>j</a:t>
            </a:r>
            <a:r>
              <a:rPr sz="3750" spc="-280" dirty="0"/>
              <a:t>o</a:t>
            </a:r>
            <a:r>
              <a:rPr sz="3750" spc="-305" dirty="0"/>
              <a:t>i</a:t>
            </a:r>
            <a:r>
              <a:rPr sz="3750" spc="-355" dirty="0"/>
              <a:t>n</a:t>
            </a:r>
            <a:r>
              <a:rPr sz="3750" spc="240" dirty="0"/>
              <a:t>t</a:t>
            </a:r>
            <a:r>
              <a:rPr sz="3750" spc="-355" dirty="0"/>
              <a:t>p</a:t>
            </a:r>
            <a:r>
              <a:rPr sz="3750" spc="-425" dirty="0"/>
              <a:t>r</a:t>
            </a:r>
            <a:r>
              <a:rPr sz="3750" spc="-355" dirty="0"/>
              <a:t>ob</a:t>
            </a:r>
            <a:r>
              <a:rPr sz="3750" spc="-375" dirty="0"/>
              <a:t>a</a:t>
            </a:r>
            <a:r>
              <a:rPr sz="3750" spc="-355" dirty="0"/>
              <a:t>b</a:t>
            </a:r>
            <a:r>
              <a:rPr sz="3750" spc="-380" dirty="0"/>
              <a:t>ili</a:t>
            </a:r>
            <a:r>
              <a:rPr sz="3750" spc="-360" dirty="0"/>
              <a:t>t</a:t>
            </a:r>
            <a:r>
              <a:rPr sz="3750" spc="160" dirty="0"/>
              <a:t>y</a:t>
            </a:r>
            <a:r>
              <a:rPr sz="3750" spc="-355" dirty="0"/>
              <a:t>d</a:t>
            </a:r>
            <a:r>
              <a:rPr sz="3750" spc="-380" dirty="0"/>
              <a:t>i</a:t>
            </a:r>
            <a:r>
              <a:rPr sz="3750" spc="-375" dirty="0"/>
              <a:t>s</a:t>
            </a:r>
            <a:r>
              <a:rPr sz="3750" spc="-360" dirty="0"/>
              <a:t>t</a:t>
            </a:r>
            <a:r>
              <a:rPr sz="3750" spc="-425" dirty="0"/>
              <a:t>r</a:t>
            </a:r>
            <a:r>
              <a:rPr sz="3750" spc="-380" dirty="0"/>
              <a:t>i</a:t>
            </a:r>
            <a:r>
              <a:rPr sz="3750" spc="-355" dirty="0"/>
              <a:t>b</a:t>
            </a:r>
            <a:r>
              <a:rPr sz="3750" spc="-430" dirty="0"/>
              <a:t>u</a:t>
            </a:r>
            <a:r>
              <a:rPr sz="3750" spc="-360" dirty="0"/>
              <a:t>t</a:t>
            </a:r>
            <a:r>
              <a:rPr sz="3750" spc="-380" dirty="0"/>
              <a:t>i</a:t>
            </a:r>
            <a:r>
              <a:rPr sz="3750" spc="-355" dirty="0"/>
              <a:t>o</a:t>
            </a:r>
            <a:r>
              <a:rPr sz="3750" spc="-430" dirty="0"/>
              <a:t>n</a:t>
            </a:r>
            <a:r>
              <a:rPr sz="3750" spc="-10" dirty="0"/>
              <a:t>:</a:t>
            </a:r>
            <a:r>
              <a:rPr sz="3750" spc="-275" dirty="0"/>
              <a:t> </a:t>
            </a:r>
            <a:r>
              <a:rPr sz="3750" i="1" spc="-365" dirty="0">
                <a:latin typeface="Arial"/>
                <a:cs typeface="Arial"/>
              </a:rPr>
              <a:t>F</a:t>
            </a:r>
            <a:r>
              <a:rPr sz="3750" i="1" spc="-385" dirty="0">
                <a:latin typeface="Arial"/>
                <a:cs typeface="Arial"/>
              </a:rPr>
              <a:t>i</a:t>
            </a:r>
            <a:r>
              <a:rPr sz="3750" i="1" spc="-360" dirty="0">
                <a:latin typeface="Arial"/>
                <a:cs typeface="Arial"/>
              </a:rPr>
              <a:t>n</a:t>
            </a:r>
            <a:r>
              <a:rPr sz="3750" i="1" spc="170" dirty="0">
                <a:latin typeface="Arial"/>
                <a:cs typeface="Arial"/>
              </a:rPr>
              <a:t>d</a:t>
            </a:r>
            <a:r>
              <a:rPr sz="3750" spc="-425" dirty="0"/>
              <a:t>P</a:t>
            </a:r>
            <a:r>
              <a:rPr sz="3750" spc="-365" dirty="0"/>
              <a:t>(</a:t>
            </a:r>
            <a:r>
              <a:rPr sz="3750" spc="-380" dirty="0"/>
              <a:t>J</a:t>
            </a:r>
            <a:r>
              <a:rPr sz="3750" spc="-409" dirty="0"/>
              <a:t>B</a:t>
            </a:r>
            <a:r>
              <a:rPr sz="3750" spc="-15" dirty="0"/>
              <a:t>)</a:t>
            </a:r>
            <a:endParaRPr sz="37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03070" y="1415478"/>
            <a:ext cx="6680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305" dirty="0">
                <a:latin typeface="Arial"/>
                <a:cs typeface="Arial"/>
              </a:rPr>
              <a:t>P(JB)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33039" y="1247203"/>
            <a:ext cx="4140200" cy="2686050"/>
          </a:xfrm>
          <a:prstGeom prst="rect">
            <a:avLst/>
          </a:prstGeom>
        </p:spPr>
        <p:txBody>
          <a:bodyPr vert="horz" wrap="square" lIns="0" tIns="180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45" dirty="0">
                <a:latin typeface="Arial"/>
                <a:cs typeface="Arial"/>
              </a:rPr>
              <a:t> </a:t>
            </a:r>
            <a:r>
              <a:rPr sz="2400" b="1" spc="-260" dirty="0">
                <a:latin typeface="Arial"/>
                <a:cs typeface="Arial"/>
              </a:rPr>
              <a:t>P(JBA)</a:t>
            </a:r>
            <a:r>
              <a:rPr sz="2400" b="1" spc="-1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345" dirty="0">
                <a:latin typeface="Arial"/>
                <a:cs typeface="Arial"/>
              </a:rPr>
              <a:t> </a:t>
            </a:r>
            <a:r>
              <a:rPr sz="2400" b="1" spc="-420" dirty="0">
                <a:latin typeface="Arial"/>
                <a:cs typeface="Arial"/>
              </a:rPr>
              <a:t>P</a:t>
            </a:r>
            <a:r>
              <a:rPr sz="2400" b="1" spc="-140" dirty="0">
                <a:latin typeface="Arial"/>
                <a:cs typeface="Arial"/>
              </a:rPr>
              <a:t>(</a:t>
            </a:r>
            <a:r>
              <a:rPr sz="2400" b="1" spc="-305" dirty="0">
                <a:latin typeface="Arial"/>
                <a:cs typeface="Arial"/>
              </a:rPr>
              <a:t>J</a:t>
            </a:r>
            <a:r>
              <a:rPr sz="2400" b="1" spc="-405" dirty="0">
                <a:latin typeface="Arial"/>
                <a:cs typeface="Arial"/>
              </a:rPr>
              <a:t>B</a:t>
            </a:r>
            <a:r>
              <a:rPr sz="2400" b="1" spc="-635" dirty="0">
                <a:latin typeface="Arial"/>
                <a:cs typeface="Arial"/>
              </a:rPr>
              <a:t>A</a:t>
            </a:r>
            <a:r>
              <a:rPr sz="2400" b="1" spc="-160" dirty="0">
                <a:latin typeface="Arial"/>
                <a:cs typeface="Arial"/>
              </a:rPr>
              <a:t>’</a:t>
            </a:r>
            <a:r>
              <a:rPr sz="2400" b="1" spc="-15" dirty="0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215" dirty="0">
                <a:latin typeface="Arial"/>
                <a:cs typeface="Arial"/>
              </a:rPr>
              <a:t>P(J</a:t>
            </a:r>
            <a:r>
              <a:rPr sz="2400" b="1" spc="-19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|</a:t>
            </a:r>
            <a:r>
              <a:rPr sz="2400" b="1" spc="-434" dirty="0">
                <a:latin typeface="Arial"/>
                <a:cs typeface="Arial"/>
              </a:rPr>
              <a:t> </a:t>
            </a:r>
            <a:r>
              <a:rPr sz="2400" b="1" spc="-254" dirty="0">
                <a:latin typeface="Arial"/>
                <a:cs typeface="Arial"/>
              </a:rPr>
              <a:t>AB).P(AB)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409" dirty="0">
                <a:latin typeface="Arial"/>
                <a:cs typeface="Arial"/>
              </a:rPr>
              <a:t> </a:t>
            </a:r>
            <a:r>
              <a:rPr sz="2400" b="1" spc="-215" dirty="0">
                <a:latin typeface="Arial"/>
                <a:cs typeface="Arial"/>
              </a:rPr>
              <a:t>P(J</a:t>
            </a:r>
            <a:r>
              <a:rPr sz="2400" b="1" spc="-18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|</a:t>
            </a:r>
            <a:r>
              <a:rPr sz="2400" b="1" spc="-355" dirty="0">
                <a:latin typeface="Arial"/>
                <a:cs typeface="Arial"/>
              </a:rPr>
              <a:t> </a:t>
            </a:r>
            <a:r>
              <a:rPr sz="2400" b="1" spc="-635" dirty="0">
                <a:latin typeface="Arial"/>
                <a:cs typeface="Arial"/>
              </a:rPr>
              <a:t>A</a:t>
            </a:r>
            <a:r>
              <a:rPr sz="2400" b="1" spc="-160" dirty="0">
                <a:latin typeface="Arial"/>
                <a:cs typeface="Arial"/>
              </a:rPr>
              <a:t>’</a:t>
            </a:r>
            <a:r>
              <a:rPr sz="2400" b="1" spc="-405" dirty="0">
                <a:latin typeface="Arial"/>
                <a:cs typeface="Arial"/>
              </a:rPr>
              <a:t>B</a:t>
            </a:r>
            <a:r>
              <a:rPr sz="2400" b="1" spc="-140" dirty="0">
                <a:latin typeface="Arial"/>
                <a:cs typeface="Arial"/>
              </a:rPr>
              <a:t>)</a:t>
            </a:r>
            <a:r>
              <a:rPr sz="2400" b="1" spc="-160" dirty="0">
                <a:latin typeface="Arial"/>
                <a:cs typeface="Arial"/>
              </a:rPr>
              <a:t>.</a:t>
            </a:r>
            <a:r>
              <a:rPr sz="2400" b="1" spc="-420" dirty="0">
                <a:latin typeface="Arial"/>
                <a:cs typeface="Arial"/>
              </a:rPr>
              <a:t>P</a:t>
            </a:r>
            <a:r>
              <a:rPr sz="2400" b="1" spc="-140" dirty="0">
                <a:latin typeface="Arial"/>
                <a:cs typeface="Arial"/>
              </a:rPr>
              <a:t>(</a:t>
            </a:r>
            <a:r>
              <a:rPr sz="2400" b="1" spc="-635" dirty="0">
                <a:latin typeface="Arial"/>
                <a:cs typeface="Arial"/>
              </a:rPr>
              <a:t>A</a:t>
            </a:r>
            <a:r>
              <a:rPr sz="2400" b="1" spc="-160" dirty="0">
                <a:latin typeface="Arial"/>
                <a:cs typeface="Arial"/>
              </a:rPr>
              <a:t>’</a:t>
            </a:r>
            <a:r>
              <a:rPr sz="2400" b="1" spc="-405" dirty="0">
                <a:latin typeface="Arial"/>
                <a:cs typeface="Arial"/>
              </a:rPr>
              <a:t>B</a:t>
            </a:r>
            <a:r>
              <a:rPr sz="2400" b="1" spc="-15" dirty="0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215" dirty="0">
                <a:latin typeface="Arial"/>
                <a:cs typeface="Arial"/>
              </a:rPr>
              <a:t>P(J</a:t>
            </a:r>
            <a:r>
              <a:rPr sz="2400" b="1" spc="-19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|</a:t>
            </a:r>
            <a:r>
              <a:rPr sz="2400" b="1" spc="-434" dirty="0">
                <a:latin typeface="Arial"/>
                <a:cs typeface="Arial"/>
              </a:rPr>
              <a:t> </a:t>
            </a:r>
            <a:r>
              <a:rPr sz="2400" b="1" spc="-235" dirty="0">
                <a:latin typeface="Arial"/>
                <a:cs typeface="Arial"/>
              </a:rPr>
              <a:t>A).P(AB)</a:t>
            </a:r>
            <a:r>
              <a:rPr sz="2400" b="1" spc="-10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409" dirty="0">
                <a:latin typeface="Arial"/>
                <a:cs typeface="Arial"/>
              </a:rPr>
              <a:t> </a:t>
            </a:r>
            <a:r>
              <a:rPr sz="2400" b="1" spc="-215" dirty="0">
                <a:latin typeface="Arial"/>
                <a:cs typeface="Arial"/>
              </a:rPr>
              <a:t>P(J</a:t>
            </a:r>
            <a:r>
              <a:rPr sz="2400" b="1" spc="-19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|</a:t>
            </a:r>
            <a:r>
              <a:rPr sz="2400" b="1" spc="-355" dirty="0">
                <a:latin typeface="Arial"/>
                <a:cs typeface="Arial"/>
              </a:rPr>
              <a:t> </a:t>
            </a:r>
            <a:r>
              <a:rPr sz="2400" b="1" spc="-635" dirty="0">
                <a:latin typeface="Arial"/>
                <a:cs typeface="Arial"/>
              </a:rPr>
              <a:t>A</a:t>
            </a:r>
            <a:r>
              <a:rPr sz="2400" b="1" spc="-160" dirty="0">
                <a:latin typeface="Arial"/>
                <a:cs typeface="Arial"/>
              </a:rPr>
              <a:t>’</a:t>
            </a:r>
            <a:r>
              <a:rPr sz="2400" b="1" spc="-140" dirty="0">
                <a:latin typeface="Arial"/>
                <a:cs typeface="Arial"/>
              </a:rPr>
              <a:t>)</a:t>
            </a:r>
            <a:r>
              <a:rPr sz="2400" b="1" spc="-160" dirty="0">
                <a:latin typeface="Arial"/>
                <a:cs typeface="Arial"/>
              </a:rPr>
              <a:t>.</a:t>
            </a:r>
            <a:r>
              <a:rPr sz="2400" b="1" spc="-420" dirty="0">
                <a:latin typeface="Arial"/>
                <a:cs typeface="Arial"/>
              </a:rPr>
              <a:t>P</a:t>
            </a:r>
            <a:r>
              <a:rPr sz="2400" b="1" spc="-140" dirty="0">
                <a:latin typeface="Arial"/>
                <a:cs typeface="Arial"/>
              </a:rPr>
              <a:t>(</a:t>
            </a:r>
            <a:r>
              <a:rPr sz="2400" b="1" spc="-635" dirty="0">
                <a:latin typeface="Arial"/>
                <a:cs typeface="Arial"/>
              </a:rPr>
              <a:t>A</a:t>
            </a:r>
            <a:r>
              <a:rPr sz="2400" b="1" spc="-160" dirty="0">
                <a:latin typeface="Arial"/>
                <a:cs typeface="Arial"/>
              </a:rPr>
              <a:t>’</a:t>
            </a:r>
            <a:r>
              <a:rPr sz="2400" b="1" spc="-405" dirty="0">
                <a:latin typeface="Arial"/>
                <a:cs typeface="Arial"/>
              </a:rPr>
              <a:t>B</a:t>
            </a:r>
            <a:r>
              <a:rPr sz="2400" b="1" spc="-15" dirty="0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135" dirty="0">
                <a:latin typeface="Arial"/>
                <a:cs typeface="Arial"/>
              </a:rPr>
              <a:t>0.9</a:t>
            </a:r>
            <a:r>
              <a:rPr sz="2400" b="1" spc="-4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x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150" dirty="0">
                <a:latin typeface="Arial"/>
                <a:cs typeface="Arial"/>
              </a:rPr>
              <a:t>0.00095+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160" dirty="0">
                <a:latin typeface="Arial"/>
                <a:cs typeface="Arial"/>
              </a:rPr>
              <a:t>0.05</a:t>
            </a:r>
            <a:r>
              <a:rPr sz="2400" b="1" spc="-4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x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50" dirty="0">
                <a:latin typeface="Arial"/>
                <a:cs typeface="Arial"/>
              </a:rPr>
              <a:t>0.00005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45" dirty="0">
                <a:latin typeface="Arial"/>
                <a:cs typeface="Arial"/>
              </a:rPr>
              <a:t> </a:t>
            </a:r>
            <a:r>
              <a:rPr sz="2400" b="1" spc="-75" dirty="0">
                <a:latin typeface="Arial"/>
                <a:cs typeface="Arial"/>
              </a:rPr>
              <a:t>0.00086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872476" y="4937505"/>
            <a:ext cx="1724025" cy="619125"/>
          </a:xfrm>
          <a:custGeom>
            <a:avLst/>
            <a:gdLst/>
            <a:ahLst/>
            <a:cxnLst/>
            <a:rect l="l" t="t" r="r" b="b"/>
            <a:pathLst>
              <a:path w="1724025" h="619125">
                <a:moveTo>
                  <a:pt x="0" y="309372"/>
                </a:moveTo>
                <a:lnTo>
                  <a:pt x="10159" y="261493"/>
                </a:lnTo>
                <a:lnTo>
                  <a:pt x="39877" y="215900"/>
                </a:lnTo>
                <a:lnTo>
                  <a:pt x="87502" y="173228"/>
                </a:lnTo>
                <a:lnTo>
                  <a:pt x="151638" y="133985"/>
                </a:lnTo>
                <a:lnTo>
                  <a:pt x="189356" y="115824"/>
                </a:lnTo>
                <a:lnTo>
                  <a:pt x="230504" y="98679"/>
                </a:lnTo>
                <a:lnTo>
                  <a:pt x="275081" y="82677"/>
                </a:lnTo>
                <a:lnTo>
                  <a:pt x="322833" y="67945"/>
                </a:lnTo>
                <a:lnTo>
                  <a:pt x="373506" y="54356"/>
                </a:lnTo>
                <a:lnTo>
                  <a:pt x="426847" y="42164"/>
                </a:lnTo>
                <a:lnTo>
                  <a:pt x="482853" y="31369"/>
                </a:lnTo>
                <a:lnTo>
                  <a:pt x="541274" y="22098"/>
                </a:lnTo>
                <a:lnTo>
                  <a:pt x="601726" y="14351"/>
                </a:lnTo>
                <a:lnTo>
                  <a:pt x="664337" y="8128"/>
                </a:lnTo>
                <a:lnTo>
                  <a:pt x="728599" y="3683"/>
                </a:lnTo>
                <a:lnTo>
                  <a:pt x="794639" y="889"/>
                </a:lnTo>
                <a:lnTo>
                  <a:pt x="861949" y="0"/>
                </a:lnTo>
                <a:lnTo>
                  <a:pt x="929258" y="889"/>
                </a:lnTo>
                <a:lnTo>
                  <a:pt x="995299" y="3683"/>
                </a:lnTo>
                <a:lnTo>
                  <a:pt x="1059560" y="8128"/>
                </a:lnTo>
                <a:lnTo>
                  <a:pt x="1122172" y="14351"/>
                </a:lnTo>
                <a:lnTo>
                  <a:pt x="1182624" y="22098"/>
                </a:lnTo>
                <a:lnTo>
                  <a:pt x="1241044" y="31369"/>
                </a:lnTo>
                <a:lnTo>
                  <a:pt x="1297051" y="42164"/>
                </a:lnTo>
                <a:lnTo>
                  <a:pt x="1350391" y="54356"/>
                </a:lnTo>
                <a:lnTo>
                  <a:pt x="1401064" y="67945"/>
                </a:lnTo>
                <a:lnTo>
                  <a:pt x="1448816" y="82677"/>
                </a:lnTo>
                <a:lnTo>
                  <a:pt x="1493393" y="98679"/>
                </a:lnTo>
                <a:lnTo>
                  <a:pt x="1534541" y="115824"/>
                </a:lnTo>
                <a:lnTo>
                  <a:pt x="1572259" y="133985"/>
                </a:lnTo>
                <a:lnTo>
                  <a:pt x="1606296" y="153162"/>
                </a:lnTo>
                <a:lnTo>
                  <a:pt x="1662302" y="194183"/>
                </a:lnTo>
                <a:lnTo>
                  <a:pt x="1701165" y="238379"/>
                </a:lnTo>
                <a:lnTo>
                  <a:pt x="1721357" y="285115"/>
                </a:lnTo>
                <a:lnTo>
                  <a:pt x="1724025" y="309372"/>
                </a:lnTo>
                <a:lnTo>
                  <a:pt x="1721357" y="333502"/>
                </a:lnTo>
                <a:lnTo>
                  <a:pt x="1701165" y="380238"/>
                </a:lnTo>
                <a:lnTo>
                  <a:pt x="1662302" y="424434"/>
                </a:lnTo>
                <a:lnTo>
                  <a:pt x="1606296" y="465455"/>
                </a:lnTo>
                <a:lnTo>
                  <a:pt x="1572259" y="484632"/>
                </a:lnTo>
                <a:lnTo>
                  <a:pt x="1534541" y="502793"/>
                </a:lnTo>
                <a:lnTo>
                  <a:pt x="1493393" y="519938"/>
                </a:lnTo>
                <a:lnTo>
                  <a:pt x="1448816" y="535940"/>
                </a:lnTo>
                <a:lnTo>
                  <a:pt x="1401064" y="550672"/>
                </a:lnTo>
                <a:lnTo>
                  <a:pt x="1350391" y="564261"/>
                </a:lnTo>
                <a:lnTo>
                  <a:pt x="1297051" y="576453"/>
                </a:lnTo>
                <a:lnTo>
                  <a:pt x="1241044" y="587248"/>
                </a:lnTo>
                <a:lnTo>
                  <a:pt x="1182624" y="596519"/>
                </a:lnTo>
                <a:lnTo>
                  <a:pt x="1122172" y="604393"/>
                </a:lnTo>
                <a:lnTo>
                  <a:pt x="1059560" y="610489"/>
                </a:lnTo>
                <a:lnTo>
                  <a:pt x="995299" y="614934"/>
                </a:lnTo>
                <a:lnTo>
                  <a:pt x="929258" y="617728"/>
                </a:lnTo>
                <a:lnTo>
                  <a:pt x="861949" y="618617"/>
                </a:lnTo>
                <a:lnTo>
                  <a:pt x="794639" y="617728"/>
                </a:lnTo>
                <a:lnTo>
                  <a:pt x="728599" y="614934"/>
                </a:lnTo>
                <a:lnTo>
                  <a:pt x="664337" y="610489"/>
                </a:lnTo>
                <a:lnTo>
                  <a:pt x="601726" y="604393"/>
                </a:lnTo>
                <a:lnTo>
                  <a:pt x="541274" y="596519"/>
                </a:lnTo>
                <a:lnTo>
                  <a:pt x="482853" y="587248"/>
                </a:lnTo>
                <a:lnTo>
                  <a:pt x="426847" y="576453"/>
                </a:lnTo>
                <a:lnTo>
                  <a:pt x="373506" y="564261"/>
                </a:lnTo>
                <a:lnTo>
                  <a:pt x="322833" y="550672"/>
                </a:lnTo>
                <a:lnTo>
                  <a:pt x="275081" y="535940"/>
                </a:lnTo>
                <a:lnTo>
                  <a:pt x="230504" y="519938"/>
                </a:lnTo>
                <a:lnTo>
                  <a:pt x="189356" y="502793"/>
                </a:lnTo>
                <a:lnTo>
                  <a:pt x="151638" y="484632"/>
                </a:lnTo>
                <a:lnTo>
                  <a:pt x="117601" y="465455"/>
                </a:lnTo>
                <a:lnTo>
                  <a:pt x="61595" y="424434"/>
                </a:lnTo>
                <a:lnTo>
                  <a:pt x="22732" y="380238"/>
                </a:lnTo>
                <a:lnTo>
                  <a:pt x="2540" y="333502"/>
                </a:lnTo>
                <a:lnTo>
                  <a:pt x="0" y="309372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367141" y="5037518"/>
            <a:ext cx="8020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35" dirty="0">
                <a:latin typeface="Arial"/>
                <a:cs typeface="Arial"/>
              </a:rPr>
              <a:t>Alarm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729476" y="4061333"/>
            <a:ext cx="1724025" cy="619125"/>
          </a:xfrm>
          <a:custGeom>
            <a:avLst/>
            <a:gdLst/>
            <a:ahLst/>
            <a:cxnLst/>
            <a:rect l="l" t="t" r="r" b="b"/>
            <a:pathLst>
              <a:path w="1724025" h="619125">
                <a:moveTo>
                  <a:pt x="0" y="309372"/>
                </a:moveTo>
                <a:lnTo>
                  <a:pt x="10159" y="261620"/>
                </a:lnTo>
                <a:lnTo>
                  <a:pt x="39877" y="216027"/>
                </a:lnTo>
                <a:lnTo>
                  <a:pt x="87502" y="173355"/>
                </a:lnTo>
                <a:lnTo>
                  <a:pt x="151638" y="134112"/>
                </a:lnTo>
                <a:lnTo>
                  <a:pt x="189356" y="115951"/>
                </a:lnTo>
                <a:lnTo>
                  <a:pt x="230504" y="98806"/>
                </a:lnTo>
                <a:lnTo>
                  <a:pt x="275081" y="82804"/>
                </a:lnTo>
                <a:lnTo>
                  <a:pt x="322833" y="68072"/>
                </a:lnTo>
                <a:lnTo>
                  <a:pt x="373506" y="54483"/>
                </a:lnTo>
                <a:lnTo>
                  <a:pt x="426847" y="42291"/>
                </a:lnTo>
                <a:lnTo>
                  <a:pt x="482853" y="31496"/>
                </a:lnTo>
                <a:lnTo>
                  <a:pt x="541274" y="22225"/>
                </a:lnTo>
                <a:lnTo>
                  <a:pt x="601726" y="14351"/>
                </a:lnTo>
                <a:lnTo>
                  <a:pt x="664337" y="8255"/>
                </a:lnTo>
                <a:lnTo>
                  <a:pt x="728599" y="3683"/>
                </a:lnTo>
                <a:lnTo>
                  <a:pt x="794639" y="1016"/>
                </a:lnTo>
                <a:lnTo>
                  <a:pt x="861949" y="0"/>
                </a:lnTo>
                <a:lnTo>
                  <a:pt x="929258" y="1016"/>
                </a:lnTo>
                <a:lnTo>
                  <a:pt x="995299" y="3683"/>
                </a:lnTo>
                <a:lnTo>
                  <a:pt x="1059560" y="8255"/>
                </a:lnTo>
                <a:lnTo>
                  <a:pt x="1122172" y="14351"/>
                </a:lnTo>
                <a:lnTo>
                  <a:pt x="1182624" y="22225"/>
                </a:lnTo>
                <a:lnTo>
                  <a:pt x="1241044" y="31496"/>
                </a:lnTo>
                <a:lnTo>
                  <a:pt x="1297051" y="42291"/>
                </a:lnTo>
                <a:lnTo>
                  <a:pt x="1350391" y="54483"/>
                </a:lnTo>
                <a:lnTo>
                  <a:pt x="1401064" y="68072"/>
                </a:lnTo>
                <a:lnTo>
                  <a:pt x="1448816" y="82804"/>
                </a:lnTo>
                <a:lnTo>
                  <a:pt x="1493393" y="98806"/>
                </a:lnTo>
                <a:lnTo>
                  <a:pt x="1534541" y="115951"/>
                </a:lnTo>
                <a:lnTo>
                  <a:pt x="1572259" y="134112"/>
                </a:lnTo>
                <a:lnTo>
                  <a:pt x="1606296" y="153289"/>
                </a:lnTo>
                <a:lnTo>
                  <a:pt x="1662302" y="194310"/>
                </a:lnTo>
                <a:lnTo>
                  <a:pt x="1701165" y="238506"/>
                </a:lnTo>
                <a:lnTo>
                  <a:pt x="1721357" y="285242"/>
                </a:lnTo>
                <a:lnTo>
                  <a:pt x="1724025" y="309372"/>
                </a:lnTo>
                <a:lnTo>
                  <a:pt x="1721357" y="333629"/>
                </a:lnTo>
                <a:lnTo>
                  <a:pt x="1701165" y="380365"/>
                </a:lnTo>
                <a:lnTo>
                  <a:pt x="1662302" y="424561"/>
                </a:lnTo>
                <a:lnTo>
                  <a:pt x="1606296" y="465582"/>
                </a:lnTo>
                <a:lnTo>
                  <a:pt x="1572259" y="484759"/>
                </a:lnTo>
                <a:lnTo>
                  <a:pt x="1534541" y="502920"/>
                </a:lnTo>
                <a:lnTo>
                  <a:pt x="1493393" y="520065"/>
                </a:lnTo>
                <a:lnTo>
                  <a:pt x="1448816" y="536067"/>
                </a:lnTo>
                <a:lnTo>
                  <a:pt x="1401064" y="550799"/>
                </a:lnTo>
                <a:lnTo>
                  <a:pt x="1350391" y="564388"/>
                </a:lnTo>
                <a:lnTo>
                  <a:pt x="1297051" y="576580"/>
                </a:lnTo>
                <a:lnTo>
                  <a:pt x="1241044" y="587375"/>
                </a:lnTo>
                <a:lnTo>
                  <a:pt x="1182624" y="596646"/>
                </a:lnTo>
                <a:lnTo>
                  <a:pt x="1122172" y="604393"/>
                </a:lnTo>
                <a:lnTo>
                  <a:pt x="1059560" y="610616"/>
                </a:lnTo>
                <a:lnTo>
                  <a:pt x="995299" y="615061"/>
                </a:lnTo>
                <a:lnTo>
                  <a:pt x="929258" y="617855"/>
                </a:lnTo>
                <a:lnTo>
                  <a:pt x="861949" y="618744"/>
                </a:lnTo>
                <a:lnTo>
                  <a:pt x="794639" y="617855"/>
                </a:lnTo>
                <a:lnTo>
                  <a:pt x="728599" y="615061"/>
                </a:lnTo>
                <a:lnTo>
                  <a:pt x="664337" y="610616"/>
                </a:lnTo>
                <a:lnTo>
                  <a:pt x="601726" y="604393"/>
                </a:lnTo>
                <a:lnTo>
                  <a:pt x="541274" y="596646"/>
                </a:lnTo>
                <a:lnTo>
                  <a:pt x="482853" y="587375"/>
                </a:lnTo>
                <a:lnTo>
                  <a:pt x="426847" y="576580"/>
                </a:lnTo>
                <a:lnTo>
                  <a:pt x="373506" y="564388"/>
                </a:lnTo>
                <a:lnTo>
                  <a:pt x="322833" y="550799"/>
                </a:lnTo>
                <a:lnTo>
                  <a:pt x="275081" y="536067"/>
                </a:lnTo>
                <a:lnTo>
                  <a:pt x="230504" y="520065"/>
                </a:lnTo>
                <a:lnTo>
                  <a:pt x="189356" y="502920"/>
                </a:lnTo>
                <a:lnTo>
                  <a:pt x="151638" y="484759"/>
                </a:lnTo>
                <a:lnTo>
                  <a:pt x="117601" y="465582"/>
                </a:lnTo>
                <a:lnTo>
                  <a:pt x="61595" y="424561"/>
                </a:lnTo>
                <a:lnTo>
                  <a:pt x="22732" y="380365"/>
                </a:lnTo>
                <a:lnTo>
                  <a:pt x="2540" y="333629"/>
                </a:lnTo>
                <a:lnTo>
                  <a:pt x="0" y="309372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066026" y="4159186"/>
            <a:ext cx="10598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10" dirty="0">
                <a:latin typeface="Arial"/>
                <a:cs typeface="Arial"/>
              </a:rPr>
              <a:t>Burglary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539351" y="4089908"/>
            <a:ext cx="2000250" cy="619125"/>
          </a:xfrm>
          <a:custGeom>
            <a:avLst/>
            <a:gdLst/>
            <a:ahLst/>
            <a:cxnLst/>
            <a:rect l="l" t="t" r="r" b="b"/>
            <a:pathLst>
              <a:path w="2000250" h="619125">
                <a:moveTo>
                  <a:pt x="0" y="309372"/>
                </a:moveTo>
                <a:lnTo>
                  <a:pt x="9905" y="265684"/>
                </a:lnTo>
                <a:lnTo>
                  <a:pt x="38734" y="223774"/>
                </a:lnTo>
                <a:lnTo>
                  <a:pt x="85217" y="184150"/>
                </a:lnTo>
                <a:lnTo>
                  <a:pt x="147954" y="147320"/>
                </a:lnTo>
                <a:lnTo>
                  <a:pt x="185039" y="130048"/>
                </a:lnTo>
                <a:lnTo>
                  <a:pt x="225678" y="113665"/>
                </a:lnTo>
                <a:lnTo>
                  <a:pt x="269621" y="98044"/>
                </a:lnTo>
                <a:lnTo>
                  <a:pt x="316865" y="83439"/>
                </a:lnTo>
                <a:lnTo>
                  <a:pt x="367156" y="69850"/>
                </a:lnTo>
                <a:lnTo>
                  <a:pt x="420243" y="57277"/>
                </a:lnTo>
                <a:lnTo>
                  <a:pt x="476123" y="45847"/>
                </a:lnTo>
                <a:lnTo>
                  <a:pt x="534416" y="35560"/>
                </a:lnTo>
                <a:lnTo>
                  <a:pt x="595249" y="26416"/>
                </a:lnTo>
                <a:lnTo>
                  <a:pt x="658241" y="18542"/>
                </a:lnTo>
                <a:lnTo>
                  <a:pt x="723138" y="12065"/>
                </a:lnTo>
                <a:lnTo>
                  <a:pt x="790067" y="6858"/>
                </a:lnTo>
                <a:lnTo>
                  <a:pt x="858520" y="3175"/>
                </a:lnTo>
                <a:lnTo>
                  <a:pt x="928624" y="762"/>
                </a:lnTo>
                <a:lnTo>
                  <a:pt x="999998" y="0"/>
                </a:lnTo>
                <a:lnTo>
                  <a:pt x="1071499" y="762"/>
                </a:lnTo>
                <a:lnTo>
                  <a:pt x="1141602" y="3175"/>
                </a:lnTo>
                <a:lnTo>
                  <a:pt x="1210055" y="6858"/>
                </a:lnTo>
                <a:lnTo>
                  <a:pt x="1276984" y="12065"/>
                </a:lnTo>
                <a:lnTo>
                  <a:pt x="1341881" y="18542"/>
                </a:lnTo>
                <a:lnTo>
                  <a:pt x="1404874" y="26416"/>
                </a:lnTo>
                <a:lnTo>
                  <a:pt x="1465706" y="35560"/>
                </a:lnTo>
                <a:lnTo>
                  <a:pt x="1524000" y="45847"/>
                </a:lnTo>
                <a:lnTo>
                  <a:pt x="1579879" y="57277"/>
                </a:lnTo>
                <a:lnTo>
                  <a:pt x="1632966" y="69850"/>
                </a:lnTo>
                <a:lnTo>
                  <a:pt x="1683257" y="83439"/>
                </a:lnTo>
                <a:lnTo>
                  <a:pt x="1730502" y="98044"/>
                </a:lnTo>
                <a:lnTo>
                  <a:pt x="1774444" y="113665"/>
                </a:lnTo>
                <a:lnTo>
                  <a:pt x="1815083" y="130048"/>
                </a:lnTo>
                <a:lnTo>
                  <a:pt x="1852168" y="147320"/>
                </a:lnTo>
                <a:lnTo>
                  <a:pt x="1914905" y="184150"/>
                </a:lnTo>
                <a:lnTo>
                  <a:pt x="1961388" y="223774"/>
                </a:lnTo>
                <a:lnTo>
                  <a:pt x="1990217" y="265684"/>
                </a:lnTo>
                <a:lnTo>
                  <a:pt x="2000123" y="309372"/>
                </a:lnTo>
                <a:lnTo>
                  <a:pt x="1997709" y="331470"/>
                </a:lnTo>
                <a:lnTo>
                  <a:pt x="1978152" y="374396"/>
                </a:lnTo>
                <a:lnTo>
                  <a:pt x="1940178" y="415163"/>
                </a:lnTo>
                <a:lnTo>
                  <a:pt x="1885442" y="453390"/>
                </a:lnTo>
                <a:lnTo>
                  <a:pt x="1815083" y="488696"/>
                </a:lnTo>
                <a:lnTo>
                  <a:pt x="1774444" y="505206"/>
                </a:lnTo>
                <a:lnTo>
                  <a:pt x="1730502" y="520700"/>
                </a:lnTo>
                <a:lnTo>
                  <a:pt x="1683257" y="535305"/>
                </a:lnTo>
                <a:lnTo>
                  <a:pt x="1632966" y="548894"/>
                </a:lnTo>
                <a:lnTo>
                  <a:pt x="1579879" y="561467"/>
                </a:lnTo>
                <a:lnTo>
                  <a:pt x="1524000" y="572897"/>
                </a:lnTo>
                <a:lnTo>
                  <a:pt x="1465706" y="583311"/>
                </a:lnTo>
                <a:lnTo>
                  <a:pt x="1404874" y="592328"/>
                </a:lnTo>
                <a:lnTo>
                  <a:pt x="1341881" y="600202"/>
                </a:lnTo>
                <a:lnTo>
                  <a:pt x="1276984" y="606806"/>
                </a:lnTo>
                <a:lnTo>
                  <a:pt x="1210055" y="611886"/>
                </a:lnTo>
                <a:lnTo>
                  <a:pt x="1141602" y="615696"/>
                </a:lnTo>
                <a:lnTo>
                  <a:pt x="1071499" y="617982"/>
                </a:lnTo>
                <a:lnTo>
                  <a:pt x="999998" y="618744"/>
                </a:lnTo>
                <a:lnTo>
                  <a:pt x="928624" y="617982"/>
                </a:lnTo>
                <a:lnTo>
                  <a:pt x="858520" y="615696"/>
                </a:lnTo>
                <a:lnTo>
                  <a:pt x="790067" y="611886"/>
                </a:lnTo>
                <a:lnTo>
                  <a:pt x="723138" y="606806"/>
                </a:lnTo>
                <a:lnTo>
                  <a:pt x="658241" y="600202"/>
                </a:lnTo>
                <a:lnTo>
                  <a:pt x="595249" y="592328"/>
                </a:lnTo>
                <a:lnTo>
                  <a:pt x="534416" y="583311"/>
                </a:lnTo>
                <a:lnTo>
                  <a:pt x="476123" y="572897"/>
                </a:lnTo>
                <a:lnTo>
                  <a:pt x="420243" y="561467"/>
                </a:lnTo>
                <a:lnTo>
                  <a:pt x="367156" y="548894"/>
                </a:lnTo>
                <a:lnTo>
                  <a:pt x="316865" y="535305"/>
                </a:lnTo>
                <a:lnTo>
                  <a:pt x="269621" y="520700"/>
                </a:lnTo>
                <a:lnTo>
                  <a:pt x="225678" y="505206"/>
                </a:lnTo>
                <a:lnTo>
                  <a:pt x="185039" y="488696"/>
                </a:lnTo>
                <a:lnTo>
                  <a:pt x="147954" y="471424"/>
                </a:lnTo>
                <a:lnTo>
                  <a:pt x="85217" y="434594"/>
                </a:lnTo>
                <a:lnTo>
                  <a:pt x="38734" y="395097"/>
                </a:lnTo>
                <a:lnTo>
                  <a:pt x="9905" y="353187"/>
                </a:lnTo>
                <a:lnTo>
                  <a:pt x="0" y="309372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847580" y="4188396"/>
            <a:ext cx="14338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0" dirty="0">
                <a:latin typeface="Arial"/>
                <a:cs typeface="Arial"/>
              </a:rPr>
              <a:t>Earthquake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729476" y="6004001"/>
            <a:ext cx="1724025" cy="609600"/>
          </a:xfrm>
          <a:custGeom>
            <a:avLst/>
            <a:gdLst/>
            <a:ahLst/>
            <a:cxnLst/>
            <a:rect l="l" t="t" r="r" b="b"/>
            <a:pathLst>
              <a:path w="1724025" h="609600">
                <a:moveTo>
                  <a:pt x="0" y="304723"/>
                </a:moveTo>
                <a:lnTo>
                  <a:pt x="10159" y="257594"/>
                </a:lnTo>
                <a:lnTo>
                  <a:pt x="39877" y="212737"/>
                </a:lnTo>
                <a:lnTo>
                  <a:pt x="87502" y="170713"/>
                </a:lnTo>
                <a:lnTo>
                  <a:pt x="151638" y="132041"/>
                </a:lnTo>
                <a:lnTo>
                  <a:pt x="189356" y="114134"/>
                </a:lnTo>
                <a:lnTo>
                  <a:pt x="230504" y="97269"/>
                </a:lnTo>
                <a:lnTo>
                  <a:pt x="275081" y="81508"/>
                </a:lnTo>
                <a:lnTo>
                  <a:pt x="322833" y="66941"/>
                </a:lnTo>
                <a:lnTo>
                  <a:pt x="373506" y="53619"/>
                </a:lnTo>
                <a:lnTo>
                  <a:pt x="426847" y="41605"/>
                </a:lnTo>
                <a:lnTo>
                  <a:pt x="482853" y="30962"/>
                </a:lnTo>
                <a:lnTo>
                  <a:pt x="541274" y="21793"/>
                </a:lnTo>
                <a:lnTo>
                  <a:pt x="601726" y="14122"/>
                </a:lnTo>
                <a:lnTo>
                  <a:pt x="664337" y="8039"/>
                </a:lnTo>
                <a:lnTo>
                  <a:pt x="728599" y="3619"/>
                </a:lnTo>
                <a:lnTo>
                  <a:pt x="794639" y="914"/>
                </a:lnTo>
                <a:lnTo>
                  <a:pt x="861949" y="0"/>
                </a:lnTo>
                <a:lnTo>
                  <a:pt x="929258" y="914"/>
                </a:lnTo>
                <a:lnTo>
                  <a:pt x="995299" y="3619"/>
                </a:lnTo>
                <a:lnTo>
                  <a:pt x="1059560" y="8039"/>
                </a:lnTo>
                <a:lnTo>
                  <a:pt x="1122172" y="14122"/>
                </a:lnTo>
                <a:lnTo>
                  <a:pt x="1182624" y="21793"/>
                </a:lnTo>
                <a:lnTo>
                  <a:pt x="1241044" y="30962"/>
                </a:lnTo>
                <a:lnTo>
                  <a:pt x="1297051" y="41605"/>
                </a:lnTo>
                <a:lnTo>
                  <a:pt x="1350391" y="53619"/>
                </a:lnTo>
                <a:lnTo>
                  <a:pt x="1401064" y="66941"/>
                </a:lnTo>
                <a:lnTo>
                  <a:pt x="1448816" y="81508"/>
                </a:lnTo>
                <a:lnTo>
                  <a:pt x="1493393" y="97269"/>
                </a:lnTo>
                <a:lnTo>
                  <a:pt x="1534541" y="114134"/>
                </a:lnTo>
                <a:lnTo>
                  <a:pt x="1572259" y="132041"/>
                </a:lnTo>
                <a:lnTo>
                  <a:pt x="1606296" y="150914"/>
                </a:lnTo>
                <a:lnTo>
                  <a:pt x="1662302" y="191338"/>
                </a:lnTo>
                <a:lnTo>
                  <a:pt x="1701165" y="234848"/>
                </a:lnTo>
                <a:lnTo>
                  <a:pt x="1721357" y="280911"/>
                </a:lnTo>
                <a:lnTo>
                  <a:pt x="1724025" y="304723"/>
                </a:lnTo>
                <a:lnTo>
                  <a:pt x="1721357" y="328536"/>
                </a:lnTo>
                <a:lnTo>
                  <a:pt x="1701165" y="374599"/>
                </a:lnTo>
                <a:lnTo>
                  <a:pt x="1662302" y="418109"/>
                </a:lnTo>
                <a:lnTo>
                  <a:pt x="1606296" y="458520"/>
                </a:lnTo>
                <a:lnTo>
                  <a:pt x="1572259" y="477405"/>
                </a:lnTo>
                <a:lnTo>
                  <a:pt x="1534541" y="495312"/>
                </a:lnTo>
                <a:lnTo>
                  <a:pt x="1493393" y="512178"/>
                </a:lnTo>
                <a:lnTo>
                  <a:pt x="1448816" y="527926"/>
                </a:lnTo>
                <a:lnTo>
                  <a:pt x="1401064" y="542505"/>
                </a:lnTo>
                <a:lnTo>
                  <a:pt x="1350391" y="555828"/>
                </a:lnTo>
                <a:lnTo>
                  <a:pt x="1297051" y="567842"/>
                </a:lnTo>
                <a:lnTo>
                  <a:pt x="1241044" y="578472"/>
                </a:lnTo>
                <a:lnTo>
                  <a:pt x="1182624" y="587654"/>
                </a:lnTo>
                <a:lnTo>
                  <a:pt x="1122172" y="595312"/>
                </a:lnTo>
                <a:lnTo>
                  <a:pt x="1059560" y="601395"/>
                </a:lnTo>
                <a:lnTo>
                  <a:pt x="995299" y="605815"/>
                </a:lnTo>
                <a:lnTo>
                  <a:pt x="929258" y="608533"/>
                </a:lnTo>
                <a:lnTo>
                  <a:pt x="861949" y="609447"/>
                </a:lnTo>
                <a:lnTo>
                  <a:pt x="794639" y="608533"/>
                </a:lnTo>
                <a:lnTo>
                  <a:pt x="728599" y="605815"/>
                </a:lnTo>
                <a:lnTo>
                  <a:pt x="664337" y="601395"/>
                </a:lnTo>
                <a:lnTo>
                  <a:pt x="601726" y="595312"/>
                </a:lnTo>
                <a:lnTo>
                  <a:pt x="541274" y="587654"/>
                </a:lnTo>
                <a:lnTo>
                  <a:pt x="482853" y="578472"/>
                </a:lnTo>
                <a:lnTo>
                  <a:pt x="426847" y="567842"/>
                </a:lnTo>
                <a:lnTo>
                  <a:pt x="373506" y="555828"/>
                </a:lnTo>
                <a:lnTo>
                  <a:pt x="322833" y="542505"/>
                </a:lnTo>
                <a:lnTo>
                  <a:pt x="275081" y="527926"/>
                </a:lnTo>
                <a:lnTo>
                  <a:pt x="230504" y="512178"/>
                </a:lnTo>
                <a:lnTo>
                  <a:pt x="189356" y="495312"/>
                </a:lnTo>
                <a:lnTo>
                  <a:pt x="151638" y="477405"/>
                </a:lnTo>
                <a:lnTo>
                  <a:pt x="117601" y="458520"/>
                </a:lnTo>
                <a:lnTo>
                  <a:pt x="61595" y="418109"/>
                </a:lnTo>
                <a:lnTo>
                  <a:pt x="22732" y="374599"/>
                </a:lnTo>
                <a:lnTo>
                  <a:pt x="2540" y="328536"/>
                </a:lnTo>
                <a:lnTo>
                  <a:pt x="0" y="304723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983476" y="6097904"/>
            <a:ext cx="12547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0" dirty="0">
                <a:latin typeface="Arial"/>
                <a:cs typeface="Arial"/>
              </a:rPr>
              <a:t>JohnCalls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634601" y="5908802"/>
            <a:ext cx="1933575" cy="619125"/>
          </a:xfrm>
          <a:custGeom>
            <a:avLst/>
            <a:gdLst/>
            <a:ahLst/>
            <a:cxnLst/>
            <a:rect l="l" t="t" r="r" b="b"/>
            <a:pathLst>
              <a:path w="1933575" h="619125">
                <a:moveTo>
                  <a:pt x="0" y="309448"/>
                </a:moveTo>
                <a:lnTo>
                  <a:pt x="9525" y="265671"/>
                </a:lnTo>
                <a:lnTo>
                  <a:pt x="37465" y="223774"/>
                </a:lnTo>
                <a:lnTo>
                  <a:pt x="82423" y="184175"/>
                </a:lnTo>
                <a:lnTo>
                  <a:pt x="143128" y="147307"/>
                </a:lnTo>
                <a:lnTo>
                  <a:pt x="178943" y="130035"/>
                </a:lnTo>
                <a:lnTo>
                  <a:pt x="218185" y="113588"/>
                </a:lnTo>
                <a:lnTo>
                  <a:pt x="260603" y="98044"/>
                </a:lnTo>
                <a:lnTo>
                  <a:pt x="306324" y="83426"/>
                </a:lnTo>
                <a:lnTo>
                  <a:pt x="354838" y="69824"/>
                </a:lnTo>
                <a:lnTo>
                  <a:pt x="406273" y="57251"/>
                </a:lnTo>
                <a:lnTo>
                  <a:pt x="460248" y="45796"/>
                </a:lnTo>
                <a:lnTo>
                  <a:pt x="516635" y="35483"/>
                </a:lnTo>
                <a:lnTo>
                  <a:pt x="575437" y="26377"/>
                </a:lnTo>
                <a:lnTo>
                  <a:pt x="636270" y="18542"/>
                </a:lnTo>
                <a:lnTo>
                  <a:pt x="699007" y="11938"/>
                </a:lnTo>
                <a:lnTo>
                  <a:pt x="763651" y="6858"/>
                </a:lnTo>
                <a:lnTo>
                  <a:pt x="829945" y="3048"/>
                </a:lnTo>
                <a:lnTo>
                  <a:pt x="897635" y="762"/>
                </a:lnTo>
                <a:lnTo>
                  <a:pt x="966724" y="0"/>
                </a:lnTo>
                <a:lnTo>
                  <a:pt x="1035812" y="762"/>
                </a:lnTo>
                <a:lnTo>
                  <a:pt x="1103502" y="3048"/>
                </a:lnTo>
                <a:lnTo>
                  <a:pt x="1169797" y="6858"/>
                </a:lnTo>
                <a:lnTo>
                  <a:pt x="1234440" y="11938"/>
                </a:lnTo>
                <a:lnTo>
                  <a:pt x="1297177" y="18542"/>
                </a:lnTo>
                <a:lnTo>
                  <a:pt x="1358010" y="26377"/>
                </a:lnTo>
                <a:lnTo>
                  <a:pt x="1416812" y="35483"/>
                </a:lnTo>
                <a:lnTo>
                  <a:pt x="1473200" y="45796"/>
                </a:lnTo>
                <a:lnTo>
                  <a:pt x="1527175" y="57251"/>
                </a:lnTo>
                <a:lnTo>
                  <a:pt x="1578609" y="69824"/>
                </a:lnTo>
                <a:lnTo>
                  <a:pt x="1627124" y="83426"/>
                </a:lnTo>
                <a:lnTo>
                  <a:pt x="1672844" y="98044"/>
                </a:lnTo>
                <a:lnTo>
                  <a:pt x="1715262" y="113588"/>
                </a:lnTo>
                <a:lnTo>
                  <a:pt x="1754504" y="130035"/>
                </a:lnTo>
                <a:lnTo>
                  <a:pt x="1790319" y="147307"/>
                </a:lnTo>
                <a:lnTo>
                  <a:pt x="1851025" y="184175"/>
                </a:lnTo>
                <a:lnTo>
                  <a:pt x="1895982" y="223774"/>
                </a:lnTo>
                <a:lnTo>
                  <a:pt x="1923923" y="265671"/>
                </a:lnTo>
                <a:lnTo>
                  <a:pt x="1933575" y="309448"/>
                </a:lnTo>
                <a:lnTo>
                  <a:pt x="1931034" y="331558"/>
                </a:lnTo>
                <a:lnTo>
                  <a:pt x="1912112" y="374446"/>
                </a:lnTo>
                <a:lnTo>
                  <a:pt x="1875535" y="415251"/>
                </a:lnTo>
                <a:lnTo>
                  <a:pt x="1822577" y="453529"/>
                </a:lnTo>
                <a:lnTo>
                  <a:pt x="1754504" y="488873"/>
                </a:lnTo>
                <a:lnTo>
                  <a:pt x="1715262" y="505320"/>
                </a:lnTo>
                <a:lnTo>
                  <a:pt x="1672844" y="520865"/>
                </a:lnTo>
                <a:lnTo>
                  <a:pt x="1627124" y="535482"/>
                </a:lnTo>
                <a:lnTo>
                  <a:pt x="1578609" y="549084"/>
                </a:lnTo>
                <a:lnTo>
                  <a:pt x="1527175" y="561657"/>
                </a:lnTo>
                <a:lnTo>
                  <a:pt x="1473200" y="573125"/>
                </a:lnTo>
                <a:lnTo>
                  <a:pt x="1416812" y="583425"/>
                </a:lnTo>
                <a:lnTo>
                  <a:pt x="1358010" y="592543"/>
                </a:lnTo>
                <a:lnTo>
                  <a:pt x="1297177" y="600392"/>
                </a:lnTo>
                <a:lnTo>
                  <a:pt x="1234440" y="606920"/>
                </a:lnTo>
                <a:lnTo>
                  <a:pt x="1169797" y="612101"/>
                </a:lnTo>
                <a:lnTo>
                  <a:pt x="1103502" y="615861"/>
                </a:lnTo>
                <a:lnTo>
                  <a:pt x="1035812" y="618159"/>
                </a:lnTo>
                <a:lnTo>
                  <a:pt x="966724" y="618934"/>
                </a:lnTo>
                <a:lnTo>
                  <a:pt x="897635" y="618159"/>
                </a:lnTo>
                <a:lnTo>
                  <a:pt x="829945" y="615861"/>
                </a:lnTo>
                <a:lnTo>
                  <a:pt x="763651" y="612101"/>
                </a:lnTo>
                <a:lnTo>
                  <a:pt x="699007" y="606920"/>
                </a:lnTo>
                <a:lnTo>
                  <a:pt x="636270" y="600392"/>
                </a:lnTo>
                <a:lnTo>
                  <a:pt x="575437" y="592543"/>
                </a:lnTo>
                <a:lnTo>
                  <a:pt x="516635" y="583425"/>
                </a:lnTo>
                <a:lnTo>
                  <a:pt x="460248" y="573125"/>
                </a:lnTo>
                <a:lnTo>
                  <a:pt x="406273" y="561657"/>
                </a:lnTo>
                <a:lnTo>
                  <a:pt x="354838" y="549084"/>
                </a:lnTo>
                <a:lnTo>
                  <a:pt x="306324" y="535482"/>
                </a:lnTo>
                <a:lnTo>
                  <a:pt x="260603" y="520865"/>
                </a:lnTo>
                <a:lnTo>
                  <a:pt x="218185" y="505320"/>
                </a:lnTo>
                <a:lnTo>
                  <a:pt x="178943" y="488873"/>
                </a:lnTo>
                <a:lnTo>
                  <a:pt x="143128" y="471601"/>
                </a:lnTo>
                <a:lnTo>
                  <a:pt x="82423" y="434733"/>
                </a:lnTo>
                <a:lnTo>
                  <a:pt x="37465" y="395135"/>
                </a:lnTo>
                <a:lnTo>
                  <a:pt x="9525" y="353237"/>
                </a:lnTo>
                <a:lnTo>
                  <a:pt x="0" y="309448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998709" y="6009640"/>
            <a:ext cx="12534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90" dirty="0">
                <a:latin typeface="Arial"/>
                <a:cs typeface="Arial"/>
              </a:rPr>
              <a:t>MaryCalls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596251" y="4623180"/>
            <a:ext cx="2305050" cy="1362075"/>
          </a:xfrm>
          <a:custGeom>
            <a:avLst/>
            <a:gdLst/>
            <a:ahLst/>
            <a:cxnLst/>
            <a:rect l="l" t="t" r="r" b="b"/>
            <a:pathLst>
              <a:path w="2305050" h="1362075">
                <a:moveTo>
                  <a:pt x="0" y="57150"/>
                </a:moveTo>
                <a:lnTo>
                  <a:pt x="504190" y="390144"/>
                </a:lnTo>
              </a:path>
              <a:path w="2305050" h="1362075">
                <a:moveTo>
                  <a:pt x="462152" y="304800"/>
                </a:moveTo>
                <a:lnTo>
                  <a:pt x="504190" y="390398"/>
                </a:lnTo>
                <a:lnTo>
                  <a:pt x="409448" y="385191"/>
                </a:lnTo>
              </a:path>
              <a:path w="2305050" h="1362075">
                <a:moveTo>
                  <a:pt x="2237994" y="0"/>
                </a:moveTo>
                <a:lnTo>
                  <a:pt x="1771650" y="389890"/>
                </a:lnTo>
              </a:path>
              <a:path w="2305050" h="1362075">
                <a:moveTo>
                  <a:pt x="1807082" y="295275"/>
                </a:moveTo>
                <a:lnTo>
                  <a:pt x="1771650" y="390017"/>
                </a:lnTo>
                <a:lnTo>
                  <a:pt x="1875663" y="372745"/>
                </a:lnTo>
              </a:path>
              <a:path w="2305050" h="1362075">
                <a:moveTo>
                  <a:pt x="533273" y="847598"/>
                </a:moveTo>
                <a:lnTo>
                  <a:pt x="19050" y="1352181"/>
                </a:lnTo>
              </a:path>
              <a:path w="2305050" h="1362075">
                <a:moveTo>
                  <a:pt x="43815" y="1257046"/>
                </a:moveTo>
                <a:lnTo>
                  <a:pt x="19050" y="1351749"/>
                </a:lnTo>
                <a:lnTo>
                  <a:pt x="113665" y="1326769"/>
                </a:lnTo>
              </a:path>
              <a:path w="2305050" h="1362075">
                <a:moveTo>
                  <a:pt x="1752600" y="847598"/>
                </a:moveTo>
                <a:lnTo>
                  <a:pt x="2304923" y="1361465"/>
                </a:lnTo>
              </a:path>
              <a:path w="2305050" h="1362075">
                <a:moveTo>
                  <a:pt x="2276602" y="1266571"/>
                </a:moveTo>
                <a:lnTo>
                  <a:pt x="2304669" y="1361567"/>
                </a:lnTo>
                <a:lnTo>
                  <a:pt x="2209800" y="1339646"/>
                </a:lnTo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2066544" y="5408548"/>
            <a:ext cx="1134110" cy="1286510"/>
            <a:chOff x="2066544" y="5408548"/>
            <a:chExt cx="1134110" cy="1286510"/>
          </a:xfrm>
        </p:grpSpPr>
        <p:sp>
          <p:nvSpPr>
            <p:cNvPr id="18" name="object 18"/>
            <p:cNvSpPr/>
            <p:nvPr/>
          </p:nvSpPr>
          <p:spPr>
            <a:xfrm>
              <a:off x="2505075" y="5427814"/>
              <a:ext cx="666750" cy="419100"/>
            </a:xfrm>
            <a:custGeom>
              <a:avLst/>
              <a:gdLst/>
              <a:ahLst/>
              <a:cxnLst/>
              <a:rect l="l" t="t" r="r" b="b"/>
              <a:pathLst>
                <a:path w="666750" h="419100">
                  <a:moveTo>
                    <a:pt x="666445" y="0"/>
                  </a:moveTo>
                  <a:lnTo>
                    <a:pt x="0" y="0"/>
                  </a:lnTo>
                  <a:lnTo>
                    <a:pt x="0" y="418884"/>
                  </a:lnTo>
                  <a:lnTo>
                    <a:pt x="666445" y="418884"/>
                  </a:lnTo>
                  <a:lnTo>
                    <a:pt x="666445" y="0"/>
                  </a:lnTo>
                  <a:close/>
                </a:path>
              </a:pathLst>
            </a:custGeom>
            <a:solidFill>
              <a:srgbClr val="F8DE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081149" y="5423153"/>
              <a:ext cx="1104900" cy="1257300"/>
            </a:xfrm>
            <a:custGeom>
              <a:avLst/>
              <a:gdLst/>
              <a:ahLst/>
              <a:cxnLst/>
              <a:rect l="l" t="t" r="r" b="b"/>
              <a:pathLst>
                <a:path w="1104900" h="1257300">
                  <a:moveTo>
                    <a:pt x="428751" y="0"/>
                  </a:moveTo>
                  <a:lnTo>
                    <a:pt x="428751" y="1256855"/>
                  </a:lnTo>
                </a:path>
                <a:path w="1104900" h="1257300">
                  <a:moveTo>
                    <a:pt x="0" y="428498"/>
                  </a:moveTo>
                  <a:lnTo>
                    <a:pt x="1104900" y="428498"/>
                  </a:lnTo>
                </a:path>
                <a:path w="1104900" h="1257300">
                  <a:moveTo>
                    <a:pt x="0" y="847483"/>
                  </a:moveTo>
                  <a:lnTo>
                    <a:pt x="1104900" y="847483"/>
                  </a:lnTo>
                </a:path>
              </a:pathLst>
            </a:custGeom>
            <a:ln w="127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081149" y="5423153"/>
              <a:ext cx="1104900" cy="1257300"/>
            </a:xfrm>
            <a:custGeom>
              <a:avLst/>
              <a:gdLst/>
              <a:ahLst/>
              <a:cxnLst/>
              <a:rect l="l" t="t" r="r" b="b"/>
              <a:pathLst>
                <a:path w="1104900" h="1257300">
                  <a:moveTo>
                    <a:pt x="9651" y="0"/>
                  </a:moveTo>
                  <a:lnTo>
                    <a:pt x="9651" y="1256855"/>
                  </a:lnTo>
                </a:path>
                <a:path w="1104900" h="1257300">
                  <a:moveTo>
                    <a:pt x="1085977" y="0"/>
                  </a:moveTo>
                  <a:lnTo>
                    <a:pt x="1085977" y="1256855"/>
                  </a:lnTo>
                </a:path>
                <a:path w="1104900" h="1257300">
                  <a:moveTo>
                    <a:pt x="0" y="9525"/>
                  </a:moveTo>
                  <a:lnTo>
                    <a:pt x="1104900" y="9525"/>
                  </a:lnTo>
                </a:path>
                <a:path w="1104900" h="1257300">
                  <a:moveTo>
                    <a:pt x="0" y="1247432"/>
                  </a:moveTo>
                  <a:lnTo>
                    <a:pt x="1104900" y="1247432"/>
                  </a:lnTo>
                </a:path>
              </a:pathLst>
            </a:custGeom>
            <a:ln w="28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105092" y="5446970"/>
            <a:ext cx="398780" cy="398780"/>
          </a:xfrm>
          <a:prstGeom prst="rect">
            <a:avLst/>
          </a:prstGeom>
          <a:solidFill>
            <a:srgbClr val="F8DED2"/>
          </a:solidFill>
        </p:spPr>
        <p:txBody>
          <a:bodyPr vert="horz" wrap="square" lIns="0" tIns="24130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90"/>
              </a:spcBef>
            </a:pPr>
            <a:r>
              <a:rPr sz="2000" b="1" spc="-50" dirty="0"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2250" y="5389791"/>
            <a:ext cx="409575" cy="571360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2516252" y="5454967"/>
            <a:ext cx="63690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25"/>
              </a:spcBef>
            </a:pPr>
            <a:r>
              <a:rPr sz="2000" b="1" spc="-20" dirty="0">
                <a:latin typeface="Arial"/>
                <a:cs typeface="Arial"/>
              </a:rPr>
              <a:t>P(J)</a:t>
            </a:r>
            <a:endParaRPr sz="20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05092" y="5873115"/>
            <a:ext cx="104775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25"/>
              </a:spcBef>
              <a:tabLst>
                <a:tab pos="493395" algn="l"/>
              </a:tabLst>
            </a:pPr>
            <a:r>
              <a:rPr sz="2000" b="1" spc="-50" dirty="0">
                <a:latin typeface="Arial"/>
                <a:cs typeface="Arial"/>
              </a:rPr>
              <a:t>T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20" dirty="0">
                <a:latin typeface="Arial"/>
                <a:cs typeface="Arial"/>
              </a:rPr>
              <a:t>0.90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3281739" y="5417371"/>
          <a:ext cx="2845434" cy="1203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0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5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1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10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2590"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P(M)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0.70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P(E)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P(B)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557348" y="4638607"/>
          <a:ext cx="1372235" cy="2003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5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0685">
                <a:tc>
                  <a:txBody>
                    <a:bodyPr/>
                    <a:lstStyle/>
                    <a:p>
                      <a:pPr marL="717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B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590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P(A)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254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0.29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897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r>
              <a:rPr sz="3750" spc="-345" dirty="0"/>
              <a:t>T</a:t>
            </a:r>
            <a:r>
              <a:rPr sz="3750" spc="-495" dirty="0"/>
              <a:t>h</a:t>
            </a:r>
            <a:r>
              <a:rPr sz="3750" spc="235" dirty="0"/>
              <a:t>e</a:t>
            </a:r>
            <a:r>
              <a:rPr sz="3750" spc="-220" dirty="0"/>
              <a:t>j</a:t>
            </a:r>
            <a:r>
              <a:rPr sz="3750" spc="-345" dirty="0"/>
              <a:t>o</a:t>
            </a:r>
            <a:r>
              <a:rPr sz="3750" spc="-370" dirty="0"/>
              <a:t>i</a:t>
            </a:r>
            <a:r>
              <a:rPr sz="3750" spc="-495" dirty="0"/>
              <a:t>n</a:t>
            </a:r>
            <a:r>
              <a:rPr sz="3750" dirty="0"/>
              <a:t>t</a:t>
            </a:r>
            <a:r>
              <a:rPr sz="3750" spc="-565" dirty="0"/>
              <a:t> </a:t>
            </a:r>
            <a:r>
              <a:rPr sz="3750" spc="-434" dirty="0"/>
              <a:t>p</a:t>
            </a:r>
            <a:r>
              <a:rPr sz="3750" spc="-360" dirty="0"/>
              <a:t>r</a:t>
            </a:r>
            <a:r>
              <a:rPr sz="3750" spc="-434" dirty="0"/>
              <a:t>ob</a:t>
            </a:r>
            <a:r>
              <a:rPr sz="3750" spc="-455" dirty="0"/>
              <a:t>a</a:t>
            </a:r>
            <a:r>
              <a:rPr sz="3750" spc="-434" dirty="0"/>
              <a:t>b</a:t>
            </a:r>
            <a:r>
              <a:rPr sz="3750" spc="-465" dirty="0"/>
              <a:t>i</a:t>
            </a:r>
            <a:r>
              <a:rPr sz="3750" spc="-235" dirty="0"/>
              <a:t>li</a:t>
            </a:r>
            <a:r>
              <a:rPr sz="3750" spc="-290" dirty="0"/>
              <a:t>t</a:t>
            </a:r>
            <a:r>
              <a:rPr sz="3750" spc="145" dirty="0"/>
              <a:t>y</a:t>
            </a:r>
            <a:r>
              <a:rPr sz="3750" spc="-360" dirty="0"/>
              <a:t>d</a:t>
            </a:r>
            <a:r>
              <a:rPr sz="3750" spc="-385" dirty="0"/>
              <a:t>i</a:t>
            </a:r>
            <a:r>
              <a:rPr sz="3750" spc="-455" dirty="0"/>
              <a:t>s</a:t>
            </a:r>
            <a:r>
              <a:rPr sz="3750" spc="-295" dirty="0"/>
              <a:t>t</a:t>
            </a:r>
            <a:r>
              <a:rPr sz="3750" spc="-360" dirty="0"/>
              <a:t>r</a:t>
            </a:r>
            <a:r>
              <a:rPr sz="3750" spc="-235" dirty="0"/>
              <a:t>i</a:t>
            </a:r>
            <a:r>
              <a:rPr sz="3750" spc="-434" dirty="0"/>
              <a:t>b</a:t>
            </a:r>
            <a:r>
              <a:rPr sz="3750" spc="-509" dirty="0"/>
              <a:t>u</a:t>
            </a:r>
            <a:r>
              <a:rPr sz="3750" spc="-290" dirty="0"/>
              <a:t>t</a:t>
            </a:r>
            <a:r>
              <a:rPr sz="3750" spc="-235" dirty="0"/>
              <a:t>i</a:t>
            </a:r>
            <a:r>
              <a:rPr sz="3750" spc="-434" dirty="0"/>
              <a:t>on</a:t>
            </a:r>
            <a:endParaRPr sz="3750"/>
          </a:p>
        </p:txBody>
      </p:sp>
      <p:sp>
        <p:nvSpPr>
          <p:cNvPr id="3" name="object 3"/>
          <p:cNvSpPr txBox="1"/>
          <p:nvPr/>
        </p:nvSpPr>
        <p:spPr>
          <a:xfrm>
            <a:off x="673417" y="1229423"/>
            <a:ext cx="10698480" cy="72517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355600" marR="5080" indent="-343535">
              <a:lnSpc>
                <a:spcPts val="2630"/>
              </a:lnSpc>
              <a:spcBef>
                <a:spcPts val="395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b="1" spc="-210" dirty="0">
                <a:latin typeface="Arial"/>
                <a:cs typeface="Arial"/>
              </a:rPr>
              <a:t>Computationof</a:t>
            </a:r>
            <a:r>
              <a:rPr sz="2400" b="1" spc="-370" dirty="0">
                <a:latin typeface="Arial"/>
                <a:cs typeface="Arial"/>
              </a:rPr>
              <a:t> </a:t>
            </a:r>
            <a:r>
              <a:rPr sz="2400" b="1" spc="-165" dirty="0">
                <a:latin typeface="Arial"/>
                <a:cs typeface="Arial"/>
              </a:rPr>
              <a:t>the</a:t>
            </a:r>
            <a:r>
              <a:rPr sz="2400" b="1" spc="-385" dirty="0">
                <a:latin typeface="Arial"/>
                <a:cs typeface="Arial"/>
              </a:rPr>
              <a:t> </a:t>
            </a:r>
            <a:r>
              <a:rPr sz="2400" b="1" spc="-200" dirty="0">
                <a:latin typeface="Arial"/>
                <a:cs typeface="Arial"/>
              </a:rPr>
              <a:t>probabilities</a:t>
            </a:r>
            <a:r>
              <a:rPr sz="2400" b="1" spc="-310" dirty="0">
                <a:latin typeface="Arial"/>
                <a:cs typeface="Arial"/>
              </a:rPr>
              <a:t> </a:t>
            </a:r>
            <a:r>
              <a:rPr sz="2400" b="1" spc="-135" dirty="0">
                <a:latin typeface="Arial"/>
                <a:cs typeface="Arial"/>
              </a:rPr>
              <a:t>of</a:t>
            </a:r>
            <a:r>
              <a:rPr sz="2400" b="1" spc="-270" dirty="0">
                <a:latin typeface="Arial"/>
                <a:cs typeface="Arial"/>
              </a:rPr>
              <a:t> </a:t>
            </a:r>
            <a:r>
              <a:rPr sz="2400" b="1" spc="-210" dirty="0">
                <a:latin typeface="Arial"/>
                <a:cs typeface="Arial"/>
              </a:rPr>
              <a:t>several</a:t>
            </a:r>
            <a:r>
              <a:rPr sz="2400" b="1" spc="-380" dirty="0">
                <a:latin typeface="Arial"/>
                <a:cs typeface="Arial"/>
              </a:rPr>
              <a:t> </a:t>
            </a:r>
            <a:r>
              <a:rPr sz="2400" b="1" spc="-200" dirty="0">
                <a:latin typeface="Arial"/>
                <a:cs typeface="Arial"/>
              </a:rPr>
              <a:t>different</a:t>
            </a:r>
            <a:r>
              <a:rPr sz="2400" b="1" spc="-275" dirty="0">
                <a:latin typeface="Arial"/>
                <a:cs typeface="Arial"/>
              </a:rPr>
              <a:t> </a:t>
            </a:r>
            <a:r>
              <a:rPr sz="2400" b="1" spc="-210" dirty="0">
                <a:latin typeface="Arial"/>
                <a:cs typeface="Arial"/>
              </a:rPr>
              <a:t>event</a:t>
            </a:r>
            <a:r>
              <a:rPr sz="2400" b="1" spc="-280" dirty="0">
                <a:latin typeface="Arial"/>
                <a:cs typeface="Arial"/>
              </a:rPr>
              <a:t> </a:t>
            </a:r>
            <a:r>
              <a:rPr sz="2400" b="1" spc="-204" dirty="0">
                <a:latin typeface="Arial"/>
                <a:cs typeface="Arial"/>
              </a:rPr>
              <a:t>combinationsof</a:t>
            </a:r>
            <a:r>
              <a:rPr sz="2400" b="1" spc="-459" dirty="0">
                <a:latin typeface="Arial"/>
                <a:cs typeface="Arial"/>
              </a:rPr>
              <a:t> </a:t>
            </a:r>
            <a:r>
              <a:rPr sz="2400" b="1" spc="-165" dirty="0">
                <a:latin typeface="Arial"/>
                <a:cs typeface="Arial"/>
              </a:rPr>
              <a:t>the</a:t>
            </a:r>
            <a:r>
              <a:rPr sz="2400" b="1" spc="-375" dirty="0">
                <a:latin typeface="Arial"/>
                <a:cs typeface="Arial"/>
              </a:rPr>
              <a:t> </a:t>
            </a:r>
            <a:r>
              <a:rPr sz="2400" b="1" spc="-145" dirty="0">
                <a:latin typeface="Arial"/>
                <a:cs typeface="Arial"/>
              </a:rPr>
              <a:t>Burglary- </a:t>
            </a:r>
            <a:r>
              <a:rPr sz="2400" b="1" spc="-175" dirty="0">
                <a:latin typeface="Arial"/>
                <a:cs typeface="Arial"/>
              </a:rPr>
              <a:t>Alarmbelief</a:t>
            </a:r>
            <a:r>
              <a:rPr sz="2400" b="1" spc="-170" dirty="0">
                <a:latin typeface="Arial"/>
                <a:cs typeface="Arial"/>
              </a:rPr>
              <a:t> </a:t>
            </a:r>
            <a:r>
              <a:rPr sz="2400" b="1" spc="-204" dirty="0">
                <a:latin typeface="Arial"/>
                <a:cs typeface="Arial"/>
              </a:rPr>
              <a:t>network</a:t>
            </a:r>
            <a:r>
              <a:rPr sz="2400" b="1" spc="-385" dirty="0">
                <a:latin typeface="Arial"/>
                <a:cs typeface="Arial"/>
              </a:rPr>
              <a:t> </a:t>
            </a:r>
            <a:r>
              <a:rPr sz="2400" b="1" spc="-65" dirty="0">
                <a:latin typeface="Arial"/>
                <a:cs typeface="Arial"/>
              </a:rPr>
              <a:t>example: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73301" y="2942653"/>
            <a:ext cx="53873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15" dirty="0">
                <a:solidFill>
                  <a:srgbClr val="0000CC"/>
                </a:solidFill>
                <a:latin typeface="Arial"/>
                <a:cs typeface="Arial"/>
              </a:rPr>
              <a:t>P(J</a:t>
            </a:r>
            <a:r>
              <a:rPr sz="2400" b="1" spc="-19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00CC"/>
                </a:solidFill>
                <a:latin typeface="Arial"/>
                <a:cs typeface="Arial"/>
              </a:rPr>
              <a:t>|</a:t>
            </a:r>
            <a:r>
              <a:rPr sz="2400" b="1" spc="-19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10" dirty="0">
                <a:solidFill>
                  <a:srgbClr val="0000CC"/>
                </a:solidFill>
                <a:latin typeface="Arial"/>
                <a:cs typeface="Arial"/>
              </a:rPr>
              <a:t>B)</a:t>
            </a:r>
            <a:r>
              <a:rPr sz="2400" b="1" spc="-1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=</a:t>
            </a:r>
            <a:r>
              <a:rPr sz="2400" b="1" spc="-33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65" dirty="0">
                <a:solidFill>
                  <a:srgbClr val="0000CC"/>
                </a:solidFill>
                <a:latin typeface="Arial"/>
                <a:cs typeface="Arial"/>
              </a:rPr>
              <a:t>P(JB)</a:t>
            </a:r>
            <a:r>
              <a:rPr sz="2400" b="1" spc="6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/</a:t>
            </a:r>
            <a:r>
              <a:rPr sz="2400" b="1" spc="-27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40" dirty="0">
                <a:solidFill>
                  <a:srgbClr val="0000CC"/>
                </a:solidFill>
                <a:latin typeface="Arial"/>
                <a:cs typeface="Arial"/>
              </a:rPr>
              <a:t>P(B)</a:t>
            </a:r>
            <a:r>
              <a:rPr sz="2400" b="1" spc="-9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=</a:t>
            </a:r>
            <a:r>
              <a:rPr sz="2400" b="1" spc="-33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150" dirty="0">
                <a:solidFill>
                  <a:srgbClr val="0000CC"/>
                </a:solidFill>
                <a:latin typeface="Arial"/>
                <a:cs typeface="Arial"/>
              </a:rPr>
              <a:t>0.00086/</a:t>
            </a:r>
            <a:r>
              <a:rPr sz="2400" b="1" spc="-27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175" dirty="0">
                <a:solidFill>
                  <a:srgbClr val="0000CC"/>
                </a:solidFill>
                <a:latin typeface="Arial"/>
                <a:cs typeface="Arial"/>
              </a:rPr>
              <a:t>0.001</a:t>
            </a:r>
            <a:r>
              <a:rPr sz="2400" b="1" spc="-42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=</a:t>
            </a:r>
            <a:r>
              <a:rPr sz="2400" b="1" spc="-33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75" dirty="0">
                <a:solidFill>
                  <a:srgbClr val="0000CC"/>
                </a:solidFill>
                <a:latin typeface="Arial"/>
                <a:cs typeface="Arial"/>
              </a:rPr>
              <a:t>0.86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024876" y="4975605"/>
            <a:ext cx="1724025" cy="619125"/>
          </a:xfrm>
          <a:custGeom>
            <a:avLst/>
            <a:gdLst/>
            <a:ahLst/>
            <a:cxnLst/>
            <a:rect l="l" t="t" r="r" b="b"/>
            <a:pathLst>
              <a:path w="1724025" h="619125">
                <a:moveTo>
                  <a:pt x="0" y="309372"/>
                </a:moveTo>
                <a:lnTo>
                  <a:pt x="10159" y="261493"/>
                </a:lnTo>
                <a:lnTo>
                  <a:pt x="39877" y="215900"/>
                </a:lnTo>
                <a:lnTo>
                  <a:pt x="87502" y="173228"/>
                </a:lnTo>
                <a:lnTo>
                  <a:pt x="151638" y="133985"/>
                </a:lnTo>
                <a:lnTo>
                  <a:pt x="189356" y="115824"/>
                </a:lnTo>
                <a:lnTo>
                  <a:pt x="230504" y="98679"/>
                </a:lnTo>
                <a:lnTo>
                  <a:pt x="275081" y="82677"/>
                </a:lnTo>
                <a:lnTo>
                  <a:pt x="322833" y="67945"/>
                </a:lnTo>
                <a:lnTo>
                  <a:pt x="373506" y="54356"/>
                </a:lnTo>
                <a:lnTo>
                  <a:pt x="426847" y="42164"/>
                </a:lnTo>
                <a:lnTo>
                  <a:pt x="482853" y="31369"/>
                </a:lnTo>
                <a:lnTo>
                  <a:pt x="541274" y="22098"/>
                </a:lnTo>
                <a:lnTo>
                  <a:pt x="601726" y="14351"/>
                </a:lnTo>
                <a:lnTo>
                  <a:pt x="664337" y="8128"/>
                </a:lnTo>
                <a:lnTo>
                  <a:pt x="728599" y="3683"/>
                </a:lnTo>
                <a:lnTo>
                  <a:pt x="794639" y="889"/>
                </a:lnTo>
                <a:lnTo>
                  <a:pt x="861949" y="0"/>
                </a:lnTo>
                <a:lnTo>
                  <a:pt x="929258" y="889"/>
                </a:lnTo>
                <a:lnTo>
                  <a:pt x="995299" y="3683"/>
                </a:lnTo>
                <a:lnTo>
                  <a:pt x="1059560" y="8128"/>
                </a:lnTo>
                <a:lnTo>
                  <a:pt x="1122172" y="14351"/>
                </a:lnTo>
                <a:lnTo>
                  <a:pt x="1182624" y="22098"/>
                </a:lnTo>
                <a:lnTo>
                  <a:pt x="1241044" y="31369"/>
                </a:lnTo>
                <a:lnTo>
                  <a:pt x="1297051" y="42164"/>
                </a:lnTo>
                <a:lnTo>
                  <a:pt x="1350391" y="54356"/>
                </a:lnTo>
                <a:lnTo>
                  <a:pt x="1401064" y="67945"/>
                </a:lnTo>
                <a:lnTo>
                  <a:pt x="1448816" y="82677"/>
                </a:lnTo>
                <a:lnTo>
                  <a:pt x="1493393" y="98679"/>
                </a:lnTo>
                <a:lnTo>
                  <a:pt x="1534541" y="115824"/>
                </a:lnTo>
                <a:lnTo>
                  <a:pt x="1572259" y="133985"/>
                </a:lnTo>
                <a:lnTo>
                  <a:pt x="1606296" y="153162"/>
                </a:lnTo>
                <a:lnTo>
                  <a:pt x="1662302" y="194183"/>
                </a:lnTo>
                <a:lnTo>
                  <a:pt x="1701165" y="238379"/>
                </a:lnTo>
                <a:lnTo>
                  <a:pt x="1721357" y="285115"/>
                </a:lnTo>
                <a:lnTo>
                  <a:pt x="1723898" y="309372"/>
                </a:lnTo>
                <a:lnTo>
                  <a:pt x="1721357" y="333502"/>
                </a:lnTo>
                <a:lnTo>
                  <a:pt x="1701165" y="380238"/>
                </a:lnTo>
                <a:lnTo>
                  <a:pt x="1662302" y="424434"/>
                </a:lnTo>
                <a:lnTo>
                  <a:pt x="1606296" y="465455"/>
                </a:lnTo>
                <a:lnTo>
                  <a:pt x="1572259" y="484632"/>
                </a:lnTo>
                <a:lnTo>
                  <a:pt x="1534541" y="502793"/>
                </a:lnTo>
                <a:lnTo>
                  <a:pt x="1493393" y="519938"/>
                </a:lnTo>
                <a:lnTo>
                  <a:pt x="1448816" y="535940"/>
                </a:lnTo>
                <a:lnTo>
                  <a:pt x="1401064" y="550672"/>
                </a:lnTo>
                <a:lnTo>
                  <a:pt x="1350391" y="564261"/>
                </a:lnTo>
                <a:lnTo>
                  <a:pt x="1297051" y="576453"/>
                </a:lnTo>
                <a:lnTo>
                  <a:pt x="1241044" y="587248"/>
                </a:lnTo>
                <a:lnTo>
                  <a:pt x="1182624" y="596519"/>
                </a:lnTo>
                <a:lnTo>
                  <a:pt x="1122172" y="604266"/>
                </a:lnTo>
                <a:lnTo>
                  <a:pt x="1059560" y="610489"/>
                </a:lnTo>
                <a:lnTo>
                  <a:pt x="995299" y="614934"/>
                </a:lnTo>
                <a:lnTo>
                  <a:pt x="929258" y="617728"/>
                </a:lnTo>
                <a:lnTo>
                  <a:pt x="861949" y="618617"/>
                </a:lnTo>
                <a:lnTo>
                  <a:pt x="794639" y="617728"/>
                </a:lnTo>
                <a:lnTo>
                  <a:pt x="728599" y="614934"/>
                </a:lnTo>
                <a:lnTo>
                  <a:pt x="664337" y="610489"/>
                </a:lnTo>
                <a:lnTo>
                  <a:pt x="601726" y="604266"/>
                </a:lnTo>
                <a:lnTo>
                  <a:pt x="541274" y="596519"/>
                </a:lnTo>
                <a:lnTo>
                  <a:pt x="482853" y="587248"/>
                </a:lnTo>
                <a:lnTo>
                  <a:pt x="426847" y="576453"/>
                </a:lnTo>
                <a:lnTo>
                  <a:pt x="373506" y="564261"/>
                </a:lnTo>
                <a:lnTo>
                  <a:pt x="322833" y="550672"/>
                </a:lnTo>
                <a:lnTo>
                  <a:pt x="275081" y="535940"/>
                </a:lnTo>
                <a:lnTo>
                  <a:pt x="230504" y="519938"/>
                </a:lnTo>
                <a:lnTo>
                  <a:pt x="189356" y="502793"/>
                </a:lnTo>
                <a:lnTo>
                  <a:pt x="151638" y="484632"/>
                </a:lnTo>
                <a:lnTo>
                  <a:pt x="117601" y="465455"/>
                </a:lnTo>
                <a:lnTo>
                  <a:pt x="61595" y="424434"/>
                </a:lnTo>
                <a:lnTo>
                  <a:pt x="22732" y="380238"/>
                </a:lnTo>
                <a:lnTo>
                  <a:pt x="2540" y="333502"/>
                </a:lnTo>
                <a:lnTo>
                  <a:pt x="0" y="309372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516366" y="5075491"/>
            <a:ext cx="8020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35" dirty="0">
                <a:latin typeface="Arial"/>
                <a:cs typeface="Arial"/>
              </a:rPr>
              <a:t>Alarm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881876" y="4099433"/>
            <a:ext cx="1724025" cy="619125"/>
          </a:xfrm>
          <a:custGeom>
            <a:avLst/>
            <a:gdLst/>
            <a:ahLst/>
            <a:cxnLst/>
            <a:rect l="l" t="t" r="r" b="b"/>
            <a:pathLst>
              <a:path w="1724025" h="619125">
                <a:moveTo>
                  <a:pt x="0" y="309372"/>
                </a:moveTo>
                <a:lnTo>
                  <a:pt x="10159" y="261620"/>
                </a:lnTo>
                <a:lnTo>
                  <a:pt x="39877" y="216027"/>
                </a:lnTo>
                <a:lnTo>
                  <a:pt x="87502" y="173355"/>
                </a:lnTo>
                <a:lnTo>
                  <a:pt x="151638" y="134112"/>
                </a:lnTo>
                <a:lnTo>
                  <a:pt x="189356" y="115951"/>
                </a:lnTo>
                <a:lnTo>
                  <a:pt x="230504" y="98806"/>
                </a:lnTo>
                <a:lnTo>
                  <a:pt x="275081" y="82804"/>
                </a:lnTo>
                <a:lnTo>
                  <a:pt x="322833" y="68072"/>
                </a:lnTo>
                <a:lnTo>
                  <a:pt x="373506" y="54483"/>
                </a:lnTo>
                <a:lnTo>
                  <a:pt x="426847" y="42291"/>
                </a:lnTo>
                <a:lnTo>
                  <a:pt x="482853" y="31496"/>
                </a:lnTo>
                <a:lnTo>
                  <a:pt x="541274" y="22225"/>
                </a:lnTo>
                <a:lnTo>
                  <a:pt x="601726" y="14351"/>
                </a:lnTo>
                <a:lnTo>
                  <a:pt x="664337" y="8255"/>
                </a:lnTo>
                <a:lnTo>
                  <a:pt x="728599" y="3683"/>
                </a:lnTo>
                <a:lnTo>
                  <a:pt x="794639" y="1016"/>
                </a:lnTo>
                <a:lnTo>
                  <a:pt x="861949" y="0"/>
                </a:lnTo>
                <a:lnTo>
                  <a:pt x="929258" y="1016"/>
                </a:lnTo>
                <a:lnTo>
                  <a:pt x="995299" y="3683"/>
                </a:lnTo>
                <a:lnTo>
                  <a:pt x="1059560" y="8255"/>
                </a:lnTo>
                <a:lnTo>
                  <a:pt x="1122172" y="14351"/>
                </a:lnTo>
                <a:lnTo>
                  <a:pt x="1182624" y="22225"/>
                </a:lnTo>
                <a:lnTo>
                  <a:pt x="1241044" y="31496"/>
                </a:lnTo>
                <a:lnTo>
                  <a:pt x="1297051" y="42291"/>
                </a:lnTo>
                <a:lnTo>
                  <a:pt x="1350391" y="54483"/>
                </a:lnTo>
                <a:lnTo>
                  <a:pt x="1401064" y="68072"/>
                </a:lnTo>
                <a:lnTo>
                  <a:pt x="1448816" y="82804"/>
                </a:lnTo>
                <a:lnTo>
                  <a:pt x="1493393" y="98806"/>
                </a:lnTo>
                <a:lnTo>
                  <a:pt x="1534541" y="115951"/>
                </a:lnTo>
                <a:lnTo>
                  <a:pt x="1572259" y="134112"/>
                </a:lnTo>
                <a:lnTo>
                  <a:pt x="1606296" y="153289"/>
                </a:lnTo>
                <a:lnTo>
                  <a:pt x="1662302" y="194310"/>
                </a:lnTo>
                <a:lnTo>
                  <a:pt x="1701165" y="238506"/>
                </a:lnTo>
                <a:lnTo>
                  <a:pt x="1721357" y="285242"/>
                </a:lnTo>
                <a:lnTo>
                  <a:pt x="1723898" y="309372"/>
                </a:lnTo>
                <a:lnTo>
                  <a:pt x="1721357" y="333629"/>
                </a:lnTo>
                <a:lnTo>
                  <a:pt x="1701165" y="380365"/>
                </a:lnTo>
                <a:lnTo>
                  <a:pt x="1662302" y="424561"/>
                </a:lnTo>
                <a:lnTo>
                  <a:pt x="1606296" y="465582"/>
                </a:lnTo>
                <a:lnTo>
                  <a:pt x="1572259" y="484759"/>
                </a:lnTo>
                <a:lnTo>
                  <a:pt x="1534541" y="502920"/>
                </a:lnTo>
                <a:lnTo>
                  <a:pt x="1493393" y="520065"/>
                </a:lnTo>
                <a:lnTo>
                  <a:pt x="1448816" y="535940"/>
                </a:lnTo>
                <a:lnTo>
                  <a:pt x="1401064" y="550799"/>
                </a:lnTo>
                <a:lnTo>
                  <a:pt x="1350391" y="564388"/>
                </a:lnTo>
                <a:lnTo>
                  <a:pt x="1297051" y="576580"/>
                </a:lnTo>
                <a:lnTo>
                  <a:pt x="1241044" y="587375"/>
                </a:lnTo>
                <a:lnTo>
                  <a:pt x="1182624" y="596646"/>
                </a:lnTo>
                <a:lnTo>
                  <a:pt x="1122172" y="604393"/>
                </a:lnTo>
                <a:lnTo>
                  <a:pt x="1059560" y="610616"/>
                </a:lnTo>
                <a:lnTo>
                  <a:pt x="995299" y="615061"/>
                </a:lnTo>
                <a:lnTo>
                  <a:pt x="929258" y="617855"/>
                </a:lnTo>
                <a:lnTo>
                  <a:pt x="861949" y="618744"/>
                </a:lnTo>
                <a:lnTo>
                  <a:pt x="794639" y="617855"/>
                </a:lnTo>
                <a:lnTo>
                  <a:pt x="728599" y="615061"/>
                </a:lnTo>
                <a:lnTo>
                  <a:pt x="664337" y="610616"/>
                </a:lnTo>
                <a:lnTo>
                  <a:pt x="601726" y="604393"/>
                </a:lnTo>
                <a:lnTo>
                  <a:pt x="541274" y="596646"/>
                </a:lnTo>
                <a:lnTo>
                  <a:pt x="482853" y="587375"/>
                </a:lnTo>
                <a:lnTo>
                  <a:pt x="426847" y="576580"/>
                </a:lnTo>
                <a:lnTo>
                  <a:pt x="373506" y="564388"/>
                </a:lnTo>
                <a:lnTo>
                  <a:pt x="322833" y="550799"/>
                </a:lnTo>
                <a:lnTo>
                  <a:pt x="275081" y="535940"/>
                </a:lnTo>
                <a:lnTo>
                  <a:pt x="230504" y="520065"/>
                </a:lnTo>
                <a:lnTo>
                  <a:pt x="189356" y="502920"/>
                </a:lnTo>
                <a:lnTo>
                  <a:pt x="151638" y="484759"/>
                </a:lnTo>
                <a:lnTo>
                  <a:pt x="117601" y="465582"/>
                </a:lnTo>
                <a:lnTo>
                  <a:pt x="61595" y="424561"/>
                </a:lnTo>
                <a:lnTo>
                  <a:pt x="22732" y="380365"/>
                </a:lnTo>
                <a:lnTo>
                  <a:pt x="2540" y="333629"/>
                </a:lnTo>
                <a:lnTo>
                  <a:pt x="0" y="309372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215251" y="4197286"/>
            <a:ext cx="10591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20" dirty="0">
                <a:latin typeface="Arial"/>
                <a:cs typeface="Arial"/>
              </a:rPr>
              <a:t>Burglary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691751" y="4128008"/>
            <a:ext cx="2000250" cy="619125"/>
          </a:xfrm>
          <a:custGeom>
            <a:avLst/>
            <a:gdLst/>
            <a:ahLst/>
            <a:cxnLst/>
            <a:rect l="l" t="t" r="r" b="b"/>
            <a:pathLst>
              <a:path w="2000250" h="619125">
                <a:moveTo>
                  <a:pt x="0" y="309372"/>
                </a:moveTo>
                <a:lnTo>
                  <a:pt x="9905" y="265684"/>
                </a:lnTo>
                <a:lnTo>
                  <a:pt x="38734" y="223774"/>
                </a:lnTo>
                <a:lnTo>
                  <a:pt x="85217" y="184150"/>
                </a:lnTo>
                <a:lnTo>
                  <a:pt x="147954" y="147320"/>
                </a:lnTo>
                <a:lnTo>
                  <a:pt x="185039" y="130048"/>
                </a:lnTo>
                <a:lnTo>
                  <a:pt x="225678" y="113665"/>
                </a:lnTo>
                <a:lnTo>
                  <a:pt x="269621" y="98044"/>
                </a:lnTo>
                <a:lnTo>
                  <a:pt x="316738" y="83439"/>
                </a:lnTo>
                <a:lnTo>
                  <a:pt x="367029" y="69850"/>
                </a:lnTo>
                <a:lnTo>
                  <a:pt x="420116" y="57277"/>
                </a:lnTo>
                <a:lnTo>
                  <a:pt x="475996" y="45847"/>
                </a:lnTo>
                <a:lnTo>
                  <a:pt x="534416" y="35560"/>
                </a:lnTo>
                <a:lnTo>
                  <a:pt x="595122" y="26416"/>
                </a:lnTo>
                <a:lnTo>
                  <a:pt x="658114" y="18542"/>
                </a:lnTo>
                <a:lnTo>
                  <a:pt x="723010" y="12065"/>
                </a:lnTo>
                <a:lnTo>
                  <a:pt x="789813" y="6858"/>
                </a:lnTo>
                <a:lnTo>
                  <a:pt x="858393" y="3048"/>
                </a:lnTo>
                <a:lnTo>
                  <a:pt x="928497" y="762"/>
                </a:lnTo>
                <a:lnTo>
                  <a:pt x="999871" y="0"/>
                </a:lnTo>
                <a:lnTo>
                  <a:pt x="1071245" y="762"/>
                </a:lnTo>
                <a:lnTo>
                  <a:pt x="1141349" y="3048"/>
                </a:lnTo>
                <a:lnTo>
                  <a:pt x="1209928" y="6858"/>
                </a:lnTo>
                <a:lnTo>
                  <a:pt x="1276730" y="12065"/>
                </a:lnTo>
                <a:lnTo>
                  <a:pt x="1341627" y="18542"/>
                </a:lnTo>
                <a:lnTo>
                  <a:pt x="1404620" y="26416"/>
                </a:lnTo>
                <a:lnTo>
                  <a:pt x="1465326" y="35560"/>
                </a:lnTo>
                <a:lnTo>
                  <a:pt x="1523746" y="45847"/>
                </a:lnTo>
                <a:lnTo>
                  <a:pt x="1579626" y="57277"/>
                </a:lnTo>
                <a:lnTo>
                  <a:pt x="1632712" y="69850"/>
                </a:lnTo>
                <a:lnTo>
                  <a:pt x="1683003" y="83439"/>
                </a:lnTo>
                <a:lnTo>
                  <a:pt x="1730121" y="98044"/>
                </a:lnTo>
                <a:lnTo>
                  <a:pt x="1774063" y="113665"/>
                </a:lnTo>
                <a:lnTo>
                  <a:pt x="1814702" y="130048"/>
                </a:lnTo>
                <a:lnTo>
                  <a:pt x="1851787" y="147320"/>
                </a:lnTo>
                <a:lnTo>
                  <a:pt x="1914525" y="184150"/>
                </a:lnTo>
                <a:lnTo>
                  <a:pt x="1961006" y="223774"/>
                </a:lnTo>
                <a:lnTo>
                  <a:pt x="1989835" y="265684"/>
                </a:lnTo>
                <a:lnTo>
                  <a:pt x="1999742" y="309372"/>
                </a:lnTo>
                <a:lnTo>
                  <a:pt x="1997328" y="331470"/>
                </a:lnTo>
                <a:lnTo>
                  <a:pt x="1977771" y="374396"/>
                </a:lnTo>
                <a:lnTo>
                  <a:pt x="1939798" y="415163"/>
                </a:lnTo>
                <a:lnTo>
                  <a:pt x="1885060" y="453390"/>
                </a:lnTo>
                <a:lnTo>
                  <a:pt x="1814702" y="488696"/>
                </a:lnTo>
                <a:lnTo>
                  <a:pt x="1774063" y="505206"/>
                </a:lnTo>
                <a:lnTo>
                  <a:pt x="1730121" y="520700"/>
                </a:lnTo>
                <a:lnTo>
                  <a:pt x="1683003" y="535305"/>
                </a:lnTo>
                <a:lnTo>
                  <a:pt x="1632712" y="548894"/>
                </a:lnTo>
                <a:lnTo>
                  <a:pt x="1579626" y="561467"/>
                </a:lnTo>
                <a:lnTo>
                  <a:pt x="1523746" y="572897"/>
                </a:lnTo>
                <a:lnTo>
                  <a:pt x="1465326" y="583311"/>
                </a:lnTo>
                <a:lnTo>
                  <a:pt x="1404620" y="592328"/>
                </a:lnTo>
                <a:lnTo>
                  <a:pt x="1341627" y="600202"/>
                </a:lnTo>
                <a:lnTo>
                  <a:pt x="1276730" y="606806"/>
                </a:lnTo>
                <a:lnTo>
                  <a:pt x="1209928" y="611886"/>
                </a:lnTo>
                <a:lnTo>
                  <a:pt x="1141349" y="615696"/>
                </a:lnTo>
                <a:lnTo>
                  <a:pt x="1071245" y="617982"/>
                </a:lnTo>
                <a:lnTo>
                  <a:pt x="999871" y="618744"/>
                </a:lnTo>
                <a:lnTo>
                  <a:pt x="928497" y="617982"/>
                </a:lnTo>
                <a:lnTo>
                  <a:pt x="858393" y="615696"/>
                </a:lnTo>
                <a:lnTo>
                  <a:pt x="789813" y="611886"/>
                </a:lnTo>
                <a:lnTo>
                  <a:pt x="723010" y="606806"/>
                </a:lnTo>
                <a:lnTo>
                  <a:pt x="658114" y="600202"/>
                </a:lnTo>
                <a:lnTo>
                  <a:pt x="595122" y="592328"/>
                </a:lnTo>
                <a:lnTo>
                  <a:pt x="534416" y="583311"/>
                </a:lnTo>
                <a:lnTo>
                  <a:pt x="475996" y="572897"/>
                </a:lnTo>
                <a:lnTo>
                  <a:pt x="420116" y="561467"/>
                </a:lnTo>
                <a:lnTo>
                  <a:pt x="367029" y="548894"/>
                </a:lnTo>
                <a:lnTo>
                  <a:pt x="316738" y="535305"/>
                </a:lnTo>
                <a:lnTo>
                  <a:pt x="269621" y="520700"/>
                </a:lnTo>
                <a:lnTo>
                  <a:pt x="225678" y="505206"/>
                </a:lnTo>
                <a:lnTo>
                  <a:pt x="185039" y="488696"/>
                </a:lnTo>
                <a:lnTo>
                  <a:pt x="147954" y="471424"/>
                </a:lnTo>
                <a:lnTo>
                  <a:pt x="85217" y="434594"/>
                </a:lnTo>
                <a:lnTo>
                  <a:pt x="38734" y="395097"/>
                </a:lnTo>
                <a:lnTo>
                  <a:pt x="9905" y="353187"/>
                </a:lnTo>
                <a:lnTo>
                  <a:pt x="0" y="309372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996805" y="4226623"/>
            <a:ext cx="14338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0" dirty="0">
                <a:latin typeface="Arial"/>
                <a:cs typeface="Arial"/>
              </a:rPr>
              <a:t>Earthquake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881876" y="6042088"/>
            <a:ext cx="1724025" cy="609600"/>
          </a:xfrm>
          <a:custGeom>
            <a:avLst/>
            <a:gdLst/>
            <a:ahLst/>
            <a:cxnLst/>
            <a:rect l="l" t="t" r="r" b="b"/>
            <a:pathLst>
              <a:path w="1724025" h="609600">
                <a:moveTo>
                  <a:pt x="0" y="304723"/>
                </a:moveTo>
                <a:lnTo>
                  <a:pt x="10159" y="257594"/>
                </a:lnTo>
                <a:lnTo>
                  <a:pt x="39877" y="212750"/>
                </a:lnTo>
                <a:lnTo>
                  <a:pt x="87502" y="170713"/>
                </a:lnTo>
                <a:lnTo>
                  <a:pt x="151638" y="132041"/>
                </a:lnTo>
                <a:lnTo>
                  <a:pt x="189356" y="114134"/>
                </a:lnTo>
                <a:lnTo>
                  <a:pt x="230504" y="97269"/>
                </a:lnTo>
                <a:lnTo>
                  <a:pt x="275081" y="81521"/>
                </a:lnTo>
                <a:lnTo>
                  <a:pt x="322833" y="66941"/>
                </a:lnTo>
                <a:lnTo>
                  <a:pt x="373506" y="53619"/>
                </a:lnTo>
                <a:lnTo>
                  <a:pt x="426847" y="41605"/>
                </a:lnTo>
                <a:lnTo>
                  <a:pt x="482853" y="30975"/>
                </a:lnTo>
                <a:lnTo>
                  <a:pt x="541274" y="21793"/>
                </a:lnTo>
                <a:lnTo>
                  <a:pt x="601726" y="14122"/>
                </a:lnTo>
                <a:lnTo>
                  <a:pt x="664337" y="8051"/>
                </a:lnTo>
                <a:lnTo>
                  <a:pt x="728599" y="3619"/>
                </a:lnTo>
                <a:lnTo>
                  <a:pt x="794639" y="914"/>
                </a:lnTo>
                <a:lnTo>
                  <a:pt x="861949" y="0"/>
                </a:lnTo>
                <a:lnTo>
                  <a:pt x="929258" y="914"/>
                </a:lnTo>
                <a:lnTo>
                  <a:pt x="995299" y="3619"/>
                </a:lnTo>
                <a:lnTo>
                  <a:pt x="1059560" y="8051"/>
                </a:lnTo>
                <a:lnTo>
                  <a:pt x="1122172" y="14122"/>
                </a:lnTo>
                <a:lnTo>
                  <a:pt x="1182624" y="21793"/>
                </a:lnTo>
                <a:lnTo>
                  <a:pt x="1241044" y="30975"/>
                </a:lnTo>
                <a:lnTo>
                  <a:pt x="1297051" y="41605"/>
                </a:lnTo>
                <a:lnTo>
                  <a:pt x="1350391" y="53619"/>
                </a:lnTo>
                <a:lnTo>
                  <a:pt x="1401064" y="66941"/>
                </a:lnTo>
                <a:lnTo>
                  <a:pt x="1448816" y="81521"/>
                </a:lnTo>
                <a:lnTo>
                  <a:pt x="1493393" y="97269"/>
                </a:lnTo>
                <a:lnTo>
                  <a:pt x="1534541" y="114134"/>
                </a:lnTo>
                <a:lnTo>
                  <a:pt x="1572259" y="132041"/>
                </a:lnTo>
                <a:lnTo>
                  <a:pt x="1606296" y="150926"/>
                </a:lnTo>
                <a:lnTo>
                  <a:pt x="1662302" y="191338"/>
                </a:lnTo>
                <a:lnTo>
                  <a:pt x="1701165" y="234848"/>
                </a:lnTo>
                <a:lnTo>
                  <a:pt x="1721357" y="280911"/>
                </a:lnTo>
                <a:lnTo>
                  <a:pt x="1723898" y="304723"/>
                </a:lnTo>
                <a:lnTo>
                  <a:pt x="1721357" y="328536"/>
                </a:lnTo>
                <a:lnTo>
                  <a:pt x="1701165" y="374599"/>
                </a:lnTo>
                <a:lnTo>
                  <a:pt x="1662302" y="418109"/>
                </a:lnTo>
                <a:lnTo>
                  <a:pt x="1606296" y="458520"/>
                </a:lnTo>
                <a:lnTo>
                  <a:pt x="1572259" y="477405"/>
                </a:lnTo>
                <a:lnTo>
                  <a:pt x="1534541" y="495312"/>
                </a:lnTo>
                <a:lnTo>
                  <a:pt x="1493393" y="512178"/>
                </a:lnTo>
                <a:lnTo>
                  <a:pt x="1448816" y="527926"/>
                </a:lnTo>
                <a:lnTo>
                  <a:pt x="1401064" y="542505"/>
                </a:lnTo>
                <a:lnTo>
                  <a:pt x="1350391" y="555828"/>
                </a:lnTo>
                <a:lnTo>
                  <a:pt x="1297051" y="567842"/>
                </a:lnTo>
                <a:lnTo>
                  <a:pt x="1241044" y="578472"/>
                </a:lnTo>
                <a:lnTo>
                  <a:pt x="1182624" y="587654"/>
                </a:lnTo>
                <a:lnTo>
                  <a:pt x="1122172" y="595325"/>
                </a:lnTo>
                <a:lnTo>
                  <a:pt x="1059560" y="601395"/>
                </a:lnTo>
                <a:lnTo>
                  <a:pt x="995299" y="605828"/>
                </a:lnTo>
                <a:lnTo>
                  <a:pt x="929258" y="608533"/>
                </a:lnTo>
                <a:lnTo>
                  <a:pt x="861949" y="609447"/>
                </a:lnTo>
                <a:lnTo>
                  <a:pt x="794639" y="608533"/>
                </a:lnTo>
                <a:lnTo>
                  <a:pt x="728599" y="605828"/>
                </a:lnTo>
                <a:lnTo>
                  <a:pt x="664337" y="601395"/>
                </a:lnTo>
                <a:lnTo>
                  <a:pt x="601726" y="595325"/>
                </a:lnTo>
                <a:lnTo>
                  <a:pt x="541274" y="587654"/>
                </a:lnTo>
                <a:lnTo>
                  <a:pt x="482853" y="578472"/>
                </a:lnTo>
                <a:lnTo>
                  <a:pt x="426847" y="567842"/>
                </a:lnTo>
                <a:lnTo>
                  <a:pt x="373506" y="555828"/>
                </a:lnTo>
                <a:lnTo>
                  <a:pt x="322833" y="542505"/>
                </a:lnTo>
                <a:lnTo>
                  <a:pt x="275081" y="527926"/>
                </a:lnTo>
                <a:lnTo>
                  <a:pt x="230504" y="512178"/>
                </a:lnTo>
                <a:lnTo>
                  <a:pt x="189356" y="495312"/>
                </a:lnTo>
                <a:lnTo>
                  <a:pt x="151638" y="477405"/>
                </a:lnTo>
                <a:lnTo>
                  <a:pt x="117601" y="458520"/>
                </a:lnTo>
                <a:lnTo>
                  <a:pt x="61595" y="418109"/>
                </a:lnTo>
                <a:lnTo>
                  <a:pt x="22732" y="374599"/>
                </a:lnTo>
                <a:lnTo>
                  <a:pt x="2540" y="328536"/>
                </a:lnTo>
                <a:lnTo>
                  <a:pt x="0" y="304723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132701" y="6136004"/>
            <a:ext cx="12547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0" dirty="0">
                <a:latin typeface="Arial"/>
                <a:cs typeface="Arial"/>
              </a:rPr>
              <a:t>JohnCalls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787001" y="5946863"/>
            <a:ext cx="1933575" cy="619125"/>
          </a:xfrm>
          <a:custGeom>
            <a:avLst/>
            <a:gdLst/>
            <a:ahLst/>
            <a:cxnLst/>
            <a:rect l="l" t="t" r="r" b="b"/>
            <a:pathLst>
              <a:path w="1933575" h="619125">
                <a:moveTo>
                  <a:pt x="0" y="309486"/>
                </a:moveTo>
                <a:lnTo>
                  <a:pt x="9525" y="265696"/>
                </a:lnTo>
                <a:lnTo>
                  <a:pt x="37465" y="223799"/>
                </a:lnTo>
                <a:lnTo>
                  <a:pt x="82423" y="184213"/>
                </a:lnTo>
                <a:lnTo>
                  <a:pt x="143128" y="147345"/>
                </a:lnTo>
                <a:lnTo>
                  <a:pt x="178943" y="130060"/>
                </a:lnTo>
                <a:lnTo>
                  <a:pt x="218185" y="113614"/>
                </a:lnTo>
                <a:lnTo>
                  <a:pt x="260603" y="98069"/>
                </a:lnTo>
                <a:lnTo>
                  <a:pt x="306324" y="83464"/>
                </a:lnTo>
                <a:lnTo>
                  <a:pt x="354838" y="69850"/>
                </a:lnTo>
                <a:lnTo>
                  <a:pt x="406273" y="57289"/>
                </a:lnTo>
                <a:lnTo>
                  <a:pt x="460248" y="45821"/>
                </a:lnTo>
                <a:lnTo>
                  <a:pt x="516635" y="35509"/>
                </a:lnTo>
                <a:lnTo>
                  <a:pt x="575437" y="26403"/>
                </a:lnTo>
                <a:lnTo>
                  <a:pt x="636270" y="18554"/>
                </a:lnTo>
                <a:lnTo>
                  <a:pt x="699007" y="12014"/>
                </a:lnTo>
                <a:lnTo>
                  <a:pt x="763651" y="6832"/>
                </a:lnTo>
                <a:lnTo>
                  <a:pt x="829945" y="3073"/>
                </a:lnTo>
                <a:lnTo>
                  <a:pt x="897635" y="774"/>
                </a:lnTo>
                <a:lnTo>
                  <a:pt x="966724" y="0"/>
                </a:lnTo>
                <a:lnTo>
                  <a:pt x="1035812" y="774"/>
                </a:lnTo>
                <a:lnTo>
                  <a:pt x="1103502" y="3073"/>
                </a:lnTo>
                <a:lnTo>
                  <a:pt x="1169797" y="6832"/>
                </a:lnTo>
                <a:lnTo>
                  <a:pt x="1234440" y="12014"/>
                </a:lnTo>
                <a:lnTo>
                  <a:pt x="1297177" y="18554"/>
                </a:lnTo>
                <a:lnTo>
                  <a:pt x="1358010" y="26403"/>
                </a:lnTo>
                <a:lnTo>
                  <a:pt x="1416812" y="35509"/>
                </a:lnTo>
                <a:lnTo>
                  <a:pt x="1473200" y="45821"/>
                </a:lnTo>
                <a:lnTo>
                  <a:pt x="1527175" y="57289"/>
                </a:lnTo>
                <a:lnTo>
                  <a:pt x="1578609" y="69850"/>
                </a:lnTo>
                <a:lnTo>
                  <a:pt x="1627124" y="83464"/>
                </a:lnTo>
                <a:lnTo>
                  <a:pt x="1672844" y="98069"/>
                </a:lnTo>
                <a:lnTo>
                  <a:pt x="1715262" y="113614"/>
                </a:lnTo>
                <a:lnTo>
                  <a:pt x="1754504" y="130060"/>
                </a:lnTo>
                <a:lnTo>
                  <a:pt x="1790319" y="147345"/>
                </a:lnTo>
                <a:lnTo>
                  <a:pt x="1851025" y="184213"/>
                </a:lnTo>
                <a:lnTo>
                  <a:pt x="1895982" y="223799"/>
                </a:lnTo>
                <a:lnTo>
                  <a:pt x="1923923" y="265696"/>
                </a:lnTo>
                <a:lnTo>
                  <a:pt x="1933575" y="309486"/>
                </a:lnTo>
                <a:lnTo>
                  <a:pt x="1931034" y="331584"/>
                </a:lnTo>
                <a:lnTo>
                  <a:pt x="1912112" y="374484"/>
                </a:lnTo>
                <a:lnTo>
                  <a:pt x="1875535" y="415277"/>
                </a:lnTo>
                <a:lnTo>
                  <a:pt x="1822577" y="453555"/>
                </a:lnTo>
                <a:lnTo>
                  <a:pt x="1754504" y="488911"/>
                </a:lnTo>
                <a:lnTo>
                  <a:pt x="1715262" y="505345"/>
                </a:lnTo>
                <a:lnTo>
                  <a:pt x="1672844" y="520903"/>
                </a:lnTo>
                <a:lnTo>
                  <a:pt x="1627124" y="535508"/>
                </a:lnTo>
                <a:lnTo>
                  <a:pt x="1578609" y="549122"/>
                </a:lnTo>
                <a:lnTo>
                  <a:pt x="1527175" y="561682"/>
                </a:lnTo>
                <a:lnTo>
                  <a:pt x="1473200" y="573151"/>
                </a:lnTo>
                <a:lnTo>
                  <a:pt x="1416812" y="583463"/>
                </a:lnTo>
                <a:lnTo>
                  <a:pt x="1358010" y="592569"/>
                </a:lnTo>
                <a:lnTo>
                  <a:pt x="1297177" y="600417"/>
                </a:lnTo>
                <a:lnTo>
                  <a:pt x="1234440" y="606958"/>
                </a:lnTo>
                <a:lnTo>
                  <a:pt x="1169797" y="612127"/>
                </a:lnTo>
                <a:lnTo>
                  <a:pt x="1103502" y="615899"/>
                </a:lnTo>
                <a:lnTo>
                  <a:pt x="1035812" y="618197"/>
                </a:lnTo>
                <a:lnTo>
                  <a:pt x="966724" y="618972"/>
                </a:lnTo>
                <a:lnTo>
                  <a:pt x="897635" y="618197"/>
                </a:lnTo>
                <a:lnTo>
                  <a:pt x="829945" y="615899"/>
                </a:lnTo>
                <a:lnTo>
                  <a:pt x="763651" y="612127"/>
                </a:lnTo>
                <a:lnTo>
                  <a:pt x="699007" y="606958"/>
                </a:lnTo>
                <a:lnTo>
                  <a:pt x="636270" y="600417"/>
                </a:lnTo>
                <a:lnTo>
                  <a:pt x="575437" y="592569"/>
                </a:lnTo>
                <a:lnTo>
                  <a:pt x="516635" y="583463"/>
                </a:lnTo>
                <a:lnTo>
                  <a:pt x="460248" y="573151"/>
                </a:lnTo>
                <a:lnTo>
                  <a:pt x="406273" y="561682"/>
                </a:lnTo>
                <a:lnTo>
                  <a:pt x="354838" y="549122"/>
                </a:lnTo>
                <a:lnTo>
                  <a:pt x="306324" y="535508"/>
                </a:lnTo>
                <a:lnTo>
                  <a:pt x="260603" y="520903"/>
                </a:lnTo>
                <a:lnTo>
                  <a:pt x="218185" y="505345"/>
                </a:lnTo>
                <a:lnTo>
                  <a:pt x="178943" y="488911"/>
                </a:lnTo>
                <a:lnTo>
                  <a:pt x="143128" y="471627"/>
                </a:lnTo>
                <a:lnTo>
                  <a:pt x="82423" y="434759"/>
                </a:lnTo>
                <a:lnTo>
                  <a:pt x="37465" y="395173"/>
                </a:lnTo>
                <a:lnTo>
                  <a:pt x="9525" y="353275"/>
                </a:lnTo>
                <a:lnTo>
                  <a:pt x="0" y="309486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0147934" y="6047740"/>
            <a:ext cx="12534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90" dirty="0">
                <a:latin typeface="Arial"/>
                <a:cs typeface="Arial"/>
              </a:rPr>
              <a:t>MaryCalls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748651" y="4661280"/>
            <a:ext cx="2295525" cy="1362075"/>
          </a:xfrm>
          <a:custGeom>
            <a:avLst/>
            <a:gdLst/>
            <a:ahLst/>
            <a:cxnLst/>
            <a:rect l="l" t="t" r="r" b="b"/>
            <a:pathLst>
              <a:path w="2295525" h="1362075">
                <a:moveTo>
                  <a:pt x="0" y="57150"/>
                </a:moveTo>
                <a:lnTo>
                  <a:pt x="504190" y="390144"/>
                </a:lnTo>
              </a:path>
              <a:path w="2295525" h="1362075">
                <a:moveTo>
                  <a:pt x="457962" y="304800"/>
                </a:moveTo>
                <a:lnTo>
                  <a:pt x="504190" y="390398"/>
                </a:lnTo>
                <a:lnTo>
                  <a:pt x="399923" y="385191"/>
                </a:lnTo>
              </a:path>
              <a:path w="2295525" h="1362075">
                <a:moveTo>
                  <a:pt x="2237994" y="0"/>
                </a:moveTo>
                <a:lnTo>
                  <a:pt x="1771650" y="389890"/>
                </a:lnTo>
              </a:path>
              <a:path w="2295525" h="1362075">
                <a:moveTo>
                  <a:pt x="1803780" y="295275"/>
                </a:moveTo>
                <a:lnTo>
                  <a:pt x="1771650" y="389890"/>
                </a:lnTo>
                <a:lnTo>
                  <a:pt x="1866265" y="372745"/>
                </a:lnTo>
              </a:path>
              <a:path w="2295525" h="1362075">
                <a:moveTo>
                  <a:pt x="533273" y="847598"/>
                </a:moveTo>
                <a:lnTo>
                  <a:pt x="18923" y="1352169"/>
                </a:lnTo>
              </a:path>
              <a:path w="2295525" h="1362075">
                <a:moveTo>
                  <a:pt x="43815" y="1257046"/>
                </a:moveTo>
                <a:lnTo>
                  <a:pt x="18923" y="1351737"/>
                </a:lnTo>
                <a:lnTo>
                  <a:pt x="113665" y="1326756"/>
                </a:lnTo>
              </a:path>
              <a:path w="2295525" h="1362075">
                <a:moveTo>
                  <a:pt x="1743075" y="847598"/>
                </a:moveTo>
                <a:lnTo>
                  <a:pt x="2295398" y="1361465"/>
                </a:lnTo>
              </a:path>
              <a:path w="2295525" h="1362075">
                <a:moveTo>
                  <a:pt x="2267077" y="1266571"/>
                </a:moveTo>
                <a:lnTo>
                  <a:pt x="2295144" y="1361567"/>
                </a:lnTo>
                <a:lnTo>
                  <a:pt x="2200275" y="1339634"/>
                </a:lnTo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2066544" y="5408548"/>
            <a:ext cx="1134110" cy="1286510"/>
            <a:chOff x="2066544" y="5408548"/>
            <a:chExt cx="1134110" cy="1286510"/>
          </a:xfrm>
        </p:grpSpPr>
        <p:sp>
          <p:nvSpPr>
            <p:cNvPr id="18" name="object 18"/>
            <p:cNvSpPr/>
            <p:nvPr/>
          </p:nvSpPr>
          <p:spPr>
            <a:xfrm>
              <a:off x="2505075" y="5427814"/>
              <a:ext cx="666750" cy="419100"/>
            </a:xfrm>
            <a:custGeom>
              <a:avLst/>
              <a:gdLst/>
              <a:ahLst/>
              <a:cxnLst/>
              <a:rect l="l" t="t" r="r" b="b"/>
              <a:pathLst>
                <a:path w="666750" h="419100">
                  <a:moveTo>
                    <a:pt x="666445" y="0"/>
                  </a:moveTo>
                  <a:lnTo>
                    <a:pt x="0" y="0"/>
                  </a:lnTo>
                  <a:lnTo>
                    <a:pt x="0" y="418884"/>
                  </a:lnTo>
                  <a:lnTo>
                    <a:pt x="666445" y="418884"/>
                  </a:lnTo>
                  <a:lnTo>
                    <a:pt x="666445" y="0"/>
                  </a:lnTo>
                  <a:close/>
                </a:path>
              </a:pathLst>
            </a:custGeom>
            <a:solidFill>
              <a:srgbClr val="F8DE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081149" y="5423153"/>
              <a:ext cx="1104900" cy="1257300"/>
            </a:xfrm>
            <a:custGeom>
              <a:avLst/>
              <a:gdLst/>
              <a:ahLst/>
              <a:cxnLst/>
              <a:rect l="l" t="t" r="r" b="b"/>
              <a:pathLst>
                <a:path w="1104900" h="1257300">
                  <a:moveTo>
                    <a:pt x="428751" y="0"/>
                  </a:moveTo>
                  <a:lnTo>
                    <a:pt x="428751" y="1256855"/>
                  </a:lnTo>
                </a:path>
                <a:path w="1104900" h="1257300">
                  <a:moveTo>
                    <a:pt x="0" y="428498"/>
                  </a:moveTo>
                  <a:lnTo>
                    <a:pt x="1104900" y="428498"/>
                  </a:lnTo>
                </a:path>
                <a:path w="1104900" h="1257300">
                  <a:moveTo>
                    <a:pt x="0" y="847483"/>
                  </a:moveTo>
                  <a:lnTo>
                    <a:pt x="1104900" y="847483"/>
                  </a:lnTo>
                </a:path>
              </a:pathLst>
            </a:custGeom>
            <a:ln w="127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081149" y="5423153"/>
              <a:ext cx="1104900" cy="1257300"/>
            </a:xfrm>
            <a:custGeom>
              <a:avLst/>
              <a:gdLst/>
              <a:ahLst/>
              <a:cxnLst/>
              <a:rect l="l" t="t" r="r" b="b"/>
              <a:pathLst>
                <a:path w="1104900" h="1257300">
                  <a:moveTo>
                    <a:pt x="9651" y="0"/>
                  </a:moveTo>
                  <a:lnTo>
                    <a:pt x="9651" y="1256855"/>
                  </a:lnTo>
                </a:path>
                <a:path w="1104900" h="1257300">
                  <a:moveTo>
                    <a:pt x="1085977" y="0"/>
                  </a:moveTo>
                  <a:lnTo>
                    <a:pt x="1085977" y="1256855"/>
                  </a:lnTo>
                </a:path>
                <a:path w="1104900" h="1257300">
                  <a:moveTo>
                    <a:pt x="0" y="9525"/>
                  </a:moveTo>
                  <a:lnTo>
                    <a:pt x="1104900" y="9525"/>
                  </a:lnTo>
                </a:path>
                <a:path w="1104900" h="1257300">
                  <a:moveTo>
                    <a:pt x="0" y="1247432"/>
                  </a:moveTo>
                  <a:lnTo>
                    <a:pt x="1104900" y="1247432"/>
                  </a:lnTo>
                </a:path>
              </a:pathLst>
            </a:custGeom>
            <a:ln w="28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105092" y="5446970"/>
            <a:ext cx="398780" cy="398780"/>
          </a:xfrm>
          <a:prstGeom prst="rect">
            <a:avLst/>
          </a:prstGeom>
          <a:solidFill>
            <a:srgbClr val="F8DED2"/>
          </a:solidFill>
        </p:spPr>
        <p:txBody>
          <a:bodyPr vert="horz" wrap="square" lIns="0" tIns="24130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90"/>
              </a:spcBef>
            </a:pPr>
            <a:r>
              <a:rPr sz="2000" b="1" spc="-50" dirty="0"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2250" y="5389791"/>
            <a:ext cx="409575" cy="571360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2516252" y="5454967"/>
            <a:ext cx="63690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25"/>
              </a:spcBef>
            </a:pPr>
            <a:r>
              <a:rPr sz="2000" b="1" spc="-20" dirty="0">
                <a:latin typeface="Arial"/>
                <a:cs typeface="Arial"/>
              </a:rPr>
              <a:t>P(J)</a:t>
            </a:r>
            <a:endParaRPr sz="20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05092" y="5873115"/>
            <a:ext cx="104775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25"/>
              </a:spcBef>
              <a:tabLst>
                <a:tab pos="493395" algn="l"/>
              </a:tabLst>
            </a:pPr>
            <a:r>
              <a:rPr sz="2000" b="1" spc="-50" dirty="0">
                <a:latin typeface="Arial"/>
                <a:cs typeface="Arial"/>
              </a:rPr>
              <a:t>T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20" dirty="0">
                <a:latin typeface="Arial"/>
                <a:cs typeface="Arial"/>
              </a:rPr>
              <a:t>0.90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3281739" y="5417371"/>
          <a:ext cx="2845434" cy="1203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0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5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1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10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2590"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P(M)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0.70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P(E)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P(B)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557348" y="4638607"/>
          <a:ext cx="1372235" cy="2003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5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0685">
                <a:tc>
                  <a:txBody>
                    <a:bodyPr/>
                    <a:lstStyle/>
                    <a:p>
                      <a:pPr marL="717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B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590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P(A)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254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0.29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897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r>
              <a:rPr sz="3750" spc="-345" dirty="0"/>
              <a:t>T</a:t>
            </a:r>
            <a:r>
              <a:rPr sz="3750" spc="-495" dirty="0"/>
              <a:t>h</a:t>
            </a:r>
            <a:r>
              <a:rPr sz="3750" spc="235" dirty="0"/>
              <a:t>e</a:t>
            </a:r>
            <a:r>
              <a:rPr sz="3750" spc="-220" dirty="0"/>
              <a:t>j</a:t>
            </a:r>
            <a:r>
              <a:rPr sz="3750" spc="-345" dirty="0"/>
              <a:t>o</a:t>
            </a:r>
            <a:r>
              <a:rPr sz="3750" spc="-370" dirty="0"/>
              <a:t>i</a:t>
            </a:r>
            <a:r>
              <a:rPr sz="3750" spc="-495" dirty="0"/>
              <a:t>n</a:t>
            </a:r>
            <a:r>
              <a:rPr sz="3750" dirty="0"/>
              <a:t>t</a:t>
            </a:r>
            <a:r>
              <a:rPr sz="3750" spc="-565" dirty="0"/>
              <a:t> </a:t>
            </a:r>
            <a:r>
              <a:rPr sz="3750" spc="-434" dirty="0"/>
              <a:t>p</a:t>
            </a:r>
            <a:r>
              <a:rPr sz="3750" spc="-360" dirty="0"/>
              <a:t>r</a:t>
            </a:r>
            <a:r>
              <a:rPr sz="3750" spc="-434" dirty="0"/>
              <a:t>ob</a:t>
            </a:r>
            <a:r>
              <a:rPr sz="3750" spc="-455" dirty="0"/>
              <a:t>a</a:t>
            </a:r>
            <a:r>
              <a:rPr sz="3750" spc="-434" dirty="0"/>
              <a:t>b</a:t>
            </a:r>
            <a:r>
              <a:rPr sz="3750" spc="-465" dirty="0"/>
              <a:t>i</a:t>
            </a:r>
            <a:r>
              <a:rPr sz="3750" spc="-235" dirty="0"/>
              <a:t>li</a:t>
            </a:r>
            <a:r>
              <a:rPr sz="3750" spc="-290" dirty="0"/>
              <a:t>t</a:t>
            </a:r>
            <a:r>
              <a:rPr sz="3750" spc="145" dirty="0"/>
              <a:t>y</a:t>
            </a:r>
            <a:r>
              <a:rPr sz="3750" spc="-360" dirty="0"/>
              <a:t>d</a:t>
            </a:r>
            <a:r>
              <a:rPr sz="3750" spc="-385" dirty="0"/>
              <a:t>i</a:t>
            </a:r>
            <a:r>
              <a:rPr sz="3750" spc="-455" dirty="0"/>
              <a:t>s</a:t>
            </a:r>
            <a:r>
              <a:rPr sz="3750" spc="-295" dirty="0"/>
              <a:t>t</a:t>
            </a:r>
            <a:r>
              <a:rPr sz="3750" spc="-360" dirty="0"/>
              <a:t>r</a:t>
            </a:r>
            <a:r>
              <a:rPr sz="3750" spc="-235" dirty="0"/>
              <a:t>i</a:t>
            </a:r>
            <a:r>
              <a:rPr sz="3750" spc="-434" dirty="0"/>
              <a:t>b</a:t>
            </a:r>
            <a:r>
              <a:rPr sz="3750" spc="-509" dirty="0"/>
              <a:t>u</a:t>
            </a:r>
            <a:r>
              <a:rPr sz="3750" spc="-290" dirty="0"/>
              <a:t>t</a:t>
            </a:r>
            <a:r>
              <a:rPr sz="3750" spc="-235" dirty="0"/>
              <a:t>i</a:t>
            </a:r>
            <a:r>
              <a:rPr sz="3750" spc="-434" dirty="0"/>
              <a:t>on</a:t>
            </a:r>
            <a:endParaRPr sz="3750"/>
          </a:p>
        </p:txBody>
      </p:sp>
      <p:sp>
        <p:nvSpPr>
          <p:cNvPr id="3" name="object 3"/>
          <p:cNvSpPr txBox="1"/>
          <p:nvPr/>
        </p:nvSpPr>
        <p:spPr>
          <a:xfrm>
            <a:off x="1550669" y="1623123"/>
            <a:ext cx="7531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305" dirty="0">
                <a:latin typeface="Arial"/>
                <a:cs typeface="Arial"/>
              </a:rPr>
              <a:t>P(MB)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80385" y="1455356"/>
            <a:ext cx="4273550" cy="2686050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20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40" dirty="0">
                <a:latin typeface="Arial"/>
                <a:cs typeface="Arial"/>
              </a:rPr>
              <a:t> </a:t>
            </a:r>
            <a:r>
              <a:rPr sz="2400" b="1" spc="-260" dirty="0">
                <a:latin typeface="Arial"/>
                <a:cs typeface="Arial"/>
              </a:rPr>
              <a:t>P(MBA)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315" dirty="0">
                <a:latin typeface="Arial"/>
                <a:cs typeface="Arial"/>
              </a:rPr>
              <a:t>P(MBA’)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210" dirty="0">
                <a:latin typeface="Arial"/>
                <a:cs typeface="Arial"/>
              </a:rPr>
              <a:t>P(M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|</a:t>
            </a:r>
            <a:r>
              <a:rPr sz="2400" b="1" spc="-434" dirty="0">
                <a:latin typeface="Arial"/>
                <a:cs typeface="Arial"/>
              </a:rPr>
              <a:t> </a:t>
            </a:r>
            <a:r>
              <a:rPr sz="2400" b="1" spc="-254" dirty="0">
                <a:latin typeface="Arial"/>
                <a:cs typeface="Arial"/>
              </a:rPr>
              <a:t>AB).P(AB)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409" dirty="0">
                <a:latin typeface="Arial"/>
                <a:cs typeface="Arial"/>
              </a:rPr>
              <a:t> </a:t>
            </a:r>
            <a:r>
              <a:rPr sz="2400" b="1" spc="-210" dirty="0">
                <a:latin typeface="Arial"/>
                <a:cs typeface="Arial"/>
              </a:rPr>
              <a:t>P(M</a:t>
            </a:r>
            <a:r>
              <a:rPr sz="2400" b="1" spc="-254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|</a:t>
            </a:r>
            <a:r>
              <a:rPr sz="2400" b="1" spc="-430" dirty="0">
                <a:latin typeface="Arial"/>
                <a:cs typeface="Arial"/>
              </a:rPr>
              <a:t> </a:t>
            </a:r>
            <a:r>
              <a:rPr sz="2400" b="1" spc="-635" dirty="0">
                <a:latin typeface="Arial"/>
                <a:cs typeface="Arial"/>
              </a:rPr>
              <a:t>A</a:t>
            </a:r>
            <a:r>
              <a:rPr sz="2400" b="1" spc="-155" dirty="0">
                <a:latin typeface="Arial"/>
                <a:cs typeface="Arial"/>
              </a:rPr>
              <a:t>’</a:t>
            </a:r>
            <a:r>
              <a:rPr sz="2400" b="1" spc="-405" dirty="0">
                <a:latin typeface="Arial"/>
                <a:cs typeface="Arial"/>
              </a:rPr>
              <a:t>B</a:t>
            </a:r>
            <a:r>
              <a:rPr sz="2400" b="1" spc="-140" dirty="0">
                <a:latin typeface="Arial"/>
                <a:cs typeface="Arial"/>
              </a:rPr>
              <a:t>)</a:t>
            </a:r>
            <a:r>
              <a:rPr sz="2400" b="1" spc="-160" dirty="0">
                <a:latin typeface="Arial"/>
                <a:cs typeface="Arial"/>
              </a:rPr>
              <a:t>.</a:t>
            </a:r>
            <a:r>
              <a:rPr sz="2400" b="1" spc="-420" dirty="0">
                <a:latin typeface="Arial"/>
                <a:cs typeface="Arial"/>
              </a:rPr>
              <a:t>P</a:t>
            </a:r>
            <a:r>
              <a:rPr sz="2400" b="1" spc="-140" dirty="0">
                <a:latin typeface="Arial"/>
                <a:cs typeface="Arial"/>
              </a:rPr>
              <a:t>(</a:t>
            </a:r>
            <a:r>
              <a:rPr sz="2400" b="1" spc="-635" dirty="0">
                <a:latin typeface="Arial"/>
                <a:cs typeface="Arial"/>
              </a:rPr>
              <a:t>A</a:t>
            </a:r>
            <a:r>
              <a:rPr sz="2400" b="1" spc="-160" dirty="0">
                <a:latin typeface="Arial"/>
                <a:cs typeface="Arial"/>
              </a:rPr>
              <a:t>’</a:t>
            </a:r>
            <a:r>
              <a:rPr sz="2400" b="1" spc="-405" dirty="0">
                <a:latin typeface="Arial"/>
                <a:cs typeface="Arial"/>
              </a:rPr>
              <a:t>B</a:t>
            </a:r>
            <a:r>
              <a:rPr sz="2400" b="1" spc="-15" dirty="0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210" dirty="0">
                <a:latin typeface="Arial"/>
                <a:cs typeface="Arial"/>
              </a:rPr>
              <a:t>P(M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|</a:t>
            </a:r>
            <a:r>
              <a:rPr sz="2400" b="1" spc="-434" dirty="0">
                <a:latin typeface="Arial"/>
                <a:cs typeface="Arial"/>
              </a:rPr>
              <a:t> </a:t>
            </a:r>
            <a:r>
              <a:rPr sz="2400" b="1" spc="-235" dirty="0">
                <a:latin typeface="Arial"/>
                <a:cs typeface="Arial"/>
              </a:rPr>
              <a:t>A).P(AB)</a:t>
            </a:r>
            <a:r>
              <a:rPr sz="2400" b="1" spc="-9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210" dirty="0">
                <a:latin typeface="Arial"/>
                <a:cs typeface="Arial"/>
              </a:rPr>
              <a:t>P(M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|</a:t>
            </a:r>
            <a:r>
              <a:rPr sz="2400" b="1" spc="-434" dirty="0">
                <a:latin typeface="Arial"/>
                <a:cs typeface="Arial"/>
              </a:rPr>
              <a:t> </a:t>
            </a:r>
            <a:r>
              <a:rPr sz="2400" b="1" spc="-635" dirty="0">
                <a:latin typeface="Arial"/>
                <a:cs typeface="Arial"/>
              </a:rPr>
              <a:t>A</a:t>
            </a:r>
            <a:r>
              <a:rPr sz="2400" b="1" spc="-160" dirty="0">
                <a:latin typeface="Arial"/>
                <a:cs typeface="Arial"/>
              </a:rPr>
              <a:t>’</a:t>
            </a:r>
            <a:r>
              <a:rPr sz="2400" b="1" spc="-140" dirty="0">
                <a:latin typeface="Arial"/>
                <a:cs typeface="Arial"/>
              </a:rPr>
              <a:t>)</a:t>
            </a:r>
            <a:r>
              <a:rPr sz="2400" b="1" spc="-160" dirty="0">
                <a:latin typeface="Arial"/>
                <a:cs typeface="Arial"/>
              </a:rPr>
              <a:t>.</a:t>
            </a:r>
            <a:r>
              <a:rPr sz="2400" b="1" spc="-420" dirty="0">
                <a:latin typeface="Arial"/>
                <a:cs typeface="Arial"/>
              </a:rPr>
              <a:t>P</a:t>
            </a:r>
            <a:r>
              <a:rPr sz="2400" b="1" spc="-140" dirty="0">
                <a:latin typeface="Arial"/>
                <a:cs typeface="Arial"/>
              </a:rPr>
              <a:t>(</a:t>
            </a:r>
            <a:r>
              <a:rPr sz="2400" b="1" spc="-635" dirty="0">
                <a:latin typeface="Arial"/>
                <a:cs typeface="Arial"/>
              </a:rPr>
              <a:t>A</a:t>
            </a:r>
            <a:r>
              <a:rPr sz="2400" b="1" spc="-160" dirty="0">
                <a:latin typeface="Arial"/>
                <a:cs typeface="Arial"/>
              </a:rPr>
              <a:t>’</a:t>
            </a:r>
            <a:r>
              <a:rPr sz="2400" b="1" spc="-405" dirty="0">
                <a:latin typeface="Arial"/>
                <a:cs typeface="Arial"/>
              </a:rPr>
              <a:t>B</a:t>
            </a:r>
            <a:r>
              <a:rPr sz="2400" b="1" spc="-15" dirty="0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0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25" dirty="0">
                <a:latin typeface="Arial"/>
                <a:cs typeface="Arial"/>
              </a:rPr>
              <a:t> </a:t>
            </a:r>
            <a:r>
              <a:rPr sz="2400" b="1" spc="-135" dirty="0">
                <a:latin typeface="Arial"/>
                <a:cs typeface="Arial"/>
              </a:rPr>
              <a:t>0.7</a:t>
            </a:r>
            <a:r>
              <a:rPr sz="2400" b="1" spc="-40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150" dirty="0">
                <a:latin typeface="Arial"/>
                <a:cs typeface="Arial"/>
              </a:rPr>
              <a:t>0.00095+</a:t>
            </a:r>
            <a:r>
              <a:rPr sz="2400" b="1" spc="-320" dirty="0">
                <a:latin typeface="Arial"/>
                <a:cs typeface="Arial"/>
              </a:rPr>
              <a:t> </a:t>
            </a:r>
            <a:r>
              <a:rPr sz="2400" b="1" spc="-160" dirty="0">
                <a:latin typeface="Arial"/>
                <a:cs typeface="Arial"/>
              </a:rPr>
              <a:t>0.01</a:t>
            </a:r>
            <a:r>
              <a:rPr sz="2400" b="1" spc="-41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25" dirty="0">
                <a:latin typeface="Arial"/>
                <a:cs typeface="Arial"/>
              </a:rPr>
              <a:t> </a:t>
            </a:r>
            <a:r>
              <a:rPr sz="2400" b="1" spc="-55" dirty="0">
                <a:latin typeface="Arial"/>
                <a:cs typeface="Arial"/>
              </a:rPr>
              <a:t>0.00005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45" dirty="0">
                <a:latin typeface="Arial"/>
                <a:cs typeface="Arial"/>
              </a:rPr>
              <a:t> </a:t>
            </a:r>
            <a:r>
              <a:rPr sz="2400" b="1" spc="-75" dirty="0">
                <a:latin typeface="Arial"/>
                <a:cs typeface="Arial"/>
              </a:rPr>
              <a:t>0.00067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100948" y="5127878"/>
            <a:ext cx="1724660" cy="619125"/>
          </a:xfrm>
          <a:custGeom>
            <a:avLst/>
            <a:gdLst/>
            <a:ahLst/>
            <a:cxnLst/>
            <a:rect l="l" t="t" r="r" b="b"/>
            <a:pathLst>
              <a:path w="1724659" h="619125">
                <a:moveTo>
                  <a:pt x="0" y="309372"/>
                </a:moveTo>
                <a:lnTo>
                  <a:pt x="10286" y="261493"/>
                </a:lnTo>
                <a:lnTo>
                  <a:pt x="40004" y="216027"/>
                </a:lnTo>
                <a:lnTo>
                  <a:pt x="87629" y="173355"/>
                </a:lnTo>
                <a:lnTo>
                  <a:pt x="151765" y="134112"/>
                </a:lnTo>
                <a:lnTo>
                  <a:pt x="189483" y="115951"/>
                </a:lnTo>
                <a:lnTo>
                  <a:pt x="230631" y="98806"/>
                </a:lnTo>
                <a:lnTo>
                  <a:pt x="275208" y="82804"/>
                </a:lnTo>
                <a:lnTo>
                  <a:pt x="322960" y="67945"/>
                </a:lnTo>
                <a:lnTo>
                  <a:pt x="373633" y="54483"/>
                </a:lnTo>
                <a:lnTo>
                  <a:pt x="426974" y="42291"/>
                </a:lnTo>
                <a:lnTo>
                  <a:pt x="482980" y="31496"/>
                </a:lnTo>
                <a:lnTo>
                  <a:pt x="541401" y="22225"/>
                </a:lnTo>
                <a:lnTo>
                  <a:pt x="601852" y="14351"/>
                </a:lnTo>
                <a:lnTo>
                  <a:pt x="664464" y="8255"/>
                </a:lnTo>
                <a:lnTo>
                  <a:pt x="728726" y="3683"/>
                </a:lnTo>
                <a:lnTo>
                  <a:pt x="794766" y="1016"/>
                </a:lnTo>
                <a:lnTo>
                  <a:pt x="862076" y="0"/>
                </a:lnTo>
                <a:lnTo>
                  <a:pt x="929385" y="1016"/>
                </a:lnTo>
                <a:lnTo>
                  <a:pt x="995426" y="3683"/>
                </a:lnTo>
                <a:lnTo>
                  <a:pt x="1059687" y="8255"/>
                </a:lnTo>
                <a:lnTo>
                  <a:pt x="1122299" y="14351"/>
                </a:lnTo>
                <a:lnTo>
                  <a:pt x="1182751" y="22225"/>
                </a:lnTo>
                <a:lnTo>
                  <a:pt x="1241171" y="31496"/>
                </a:lnTo>
                <a:lnTo>
                  <a:pt x="1297177" y="42291"/>
                </a:lnTo>
                <a:lnTo>
                  <a:pt x="1350518" y="54483"/>
                </a:lnTo>
                <a:lnTo>
                  <a:pt x="1401191" y="67945"/>
                </a:lnTo>
                <a:lnTo>
                  <a:pt x="1448943" y="82804"/>
                </a:lnTo>
                <a:lnTo>
                  <a:pt x="1493520" y="98806"/>
                </a:lnTo>
                <a:lnTo>
                  <a:pt x="1534668" y="115951"/>
                </a:lnTo>
                <a:lnTo>
                  <a:pt x="1572386" y="134112"/>
                </a:lnTo>
                <a:lnTo>
                  <a:pt x="1606423" y="153289"/>
                </a:lnTo>
                <a:lnTo>
                  <a:pt x="1662429" y="194310"/>
                </a:lnTo>
                <a:lnTo>
                  <a:pt x="1701292" y="238506"/>
                </a:lnTo>
                <a:lnTo>
                  <a:pt x="1721484" y="285242"/>
                </a:lnTo>
                <a:lnTo>
                  <a:pt x="1724152" y="309372"/>
                </a:lnTo>
                <a:lnTo>
                  <a:pt x="1721484" y="333629"/>
                </a:lnTo>
                <a:lnTo>
                  <a:pt x="1701292" y="380365"/>
                </a:lnTo>
                <a:lnTo>
                  <a:pt x="1662429" y="424561"/>
                </a:lnTo>
                <a:lnTo>
                  <a:pt x="1606423" y="465582"/>
                </a:lnTo>
                <a:lnTo>
                  <a:pt x="1572386" y="484759"/>
                </a:lnTo>
                <a:lnTo>
                  <a:pt x="1534668" y="502920"/>
                </a:lnTo>
                <a:lnTo>
                  <a:pt x="1493520" y="520065"/>
                </a:lnTo>
                <a:lnTo>
                  <a:pt x="1448943" y="535940"/>
                </a:lnTo>
                <a:lnTo>
                  <a:pt x="1401191" y="550799"/>
                </a:lnTo>
                <a:lnTo>
                  <a:pt x="1350518" y="564261"/>
                </a:lnTo>
                <a:lnTo>
                  <a:pt x="1297177" y="576580"/>
                </a:lnTo>
                <a:lnTo>
                  <a:pt x="1241171" y="587248"/>
                </a:lnTo>
                <a:lnTo>
                  <a:pt x="1182751" y="596646"/>
                </a:lnTo>
                <a:lnTo>
                  <a:pt x="1122299" y="604393"/>
                </a:lnTo>
                <a:lnTo>
                  <a:pt x="1059687" y="610616"/>
                </a:lnTo>
                <a:lnTo>
                  <a:pt x="995426" y="615061"/>
                </a:lnTo>
                <a:lnTo>
                  <a:pt x="929385" y="617855"/>
                </a:lnTo>
                <a:lnTo>
                  <a:pt x="862076" y="618744"/>
                </a:lnTo>
                <a:lnTo>
                  <a:pt x="794766" y="617855"/>
                </a:lnTo>
                <a:lnTo>
                  <a:pt x="728726" y="615061"/>
                </a:lnTo>
                <a:lnTo>
                  <a:pt x="664464" y="610616"/>
                </a:lnTo>
                <a:lnTo>
                  <a:pt x="601852" y="604393"/>
                </a:lnTo>
                <a:lnTo>
                  <a:pt x="541401" y="596646"/>
                </a:lnTo>
                <a:lnTo>
                  <a:pt x="482980" y="587248"/>
                </a:lnTo>
                <a:lnTo>
                  <a:pt x="426974" y="576580"/>
                </a:lnTo>
                <a:lnTo>
                  <a:pt x="373633" y="564261"/>
                </a:lnTo>
                <a:lnTo>
                  <a:pt x="322960" y="550799"/>
                </a:lnTo>
                <a:lnTo>
                  <a:pt x="275208" y="535940"/>
                </a:lnTo>
                <a:lnTo>
                  <a:pt x="230631" y="520065"/>
                </a:lnTo>
                <a:lnTo>
                  <a:pt x="189483" y="502920"/>
                </a:lnTo>
                <a:lnTo>
                  <a:pt x="151765" y="484759"/>
                </a:lnTo>
                <a:lnTo>
                  <a:pt x="117728" y="465582"/>
                </a:lnTo>
                <a:lnTo>
                  <a:pt x="61722" y="424561"/>
                </a:lnTo>
                <a:lnTo>
                  <a:pt x="22859" y="380365"/>
                </a:lnTo>
                <a:lnTo>
                  <a:pt x="2667" y="333629"/>
                </a:lnTo>
                <a:lnTo>
                  <a:pt x="0" y="309372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595994" y="5227891"/>
            <a:ext cx="8020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35" dirty="0">
                <a:latin typeface="Arial"/>
                <a:cs typeface="Arial"/>
              </a:rPr>
              <a:t>Alarm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967601" y="4251833"/>
            <a:ext cx="1714500" cy="619125"/>
          </a:xfrm>
          <a:custGeom>
            <a:avLst/>
            <a:gdLst/>
            <a:ahLst/>
            <a:cxnLst/>
            <a:rect l="l" t="t" r="r" b="b"/>
            <a:pathLst>
              <a:path w="1714500" h="619125">
                <a:moveTo>
                  <a:pt x="0" y="309372"/>
                </a:moveTo>
                <a:lnTo>
                  <a:pt x="10159" y="261493"/>
                </a:lnTo>
                <a:lnTo>
                  <a:pt x="39624" y="216027"/>
                </a:lnTo>
                <a:lnTo>
                  <a:pt x="87122" y="173355"/>
                </a:lnTo>
                <a:lnTo>
                  <a:pt x="150749" y="134112"/>
                </a:lnTo>
                <a:lnTo>
                  <a:pt x="188214" y="115824"/>
                </a:lnTo>
                <a:lnTo>
                  <a:pt x="229234" y="98806"/>
                </a:lnTo>
                <a:lnTo>
                  <a:pt x="273557" y="82804"/>
                </a:lnTo>
                <a:lnTo>
                  <a:pt x="321055" y="67945"/>
                </a:lnTo>
                <a:lnTo>
                  <a:pt x="371348" y="54483"/>
                </a:lnTo>
                <a:lnTo>
                  <a:pt x="424560" y="42291"/>
                </a:lnTo>
                <a:lnTo>
                  <a:pt x="480187" y="31496"/>
                </a:lnTo>
                <a:lnTo>
                  <a:pt x="538226" y="22098"/>
                </a:lnTo>
                <a:lnTo>
                  <a:pt x="598424" y="14351"/>
                </a:lnTo>
                <a:lnTo>
                  <a:pt x="660653" y="8128"/>
                </a:lnTo>
                <a:lnTo>
                  <a:pt x="724662" y="3683"/>
                </a:lnTo>
                <a:lnTo>
                  <a:pt x="790194" y="889"/>
                </a:lnTo>
                <a:lnTo>
                  <a:pt x="857250" y="0"/>
                </a:lnTo>
                <a:lnTo>
                  <a:pt x="924178" y="889"/>
                </a:lnTo>
                <a:lnTo>
                  <a:pt x="989710" y="3683"/>
                </a:lnTo>
                <a:lnTo>
                  <a:pt x="1053719" y="8128"/>
                </a:lnTo>
                <a:lnTo>
                  <a:pt x="1115949" y="14351"/>
                </a:lnTo>
                <a:lnTo>
                  <a:pt x="1176147" y="22098"/>
                </a:lnTo>
                <a:lnTo>
                  <a:pt x="1234185" y="31496"/>
                </a:lnTo>
                <a:lnTo>
                  <a:pt x="1289812" y="42291"/>
                </a:lnTo>
                <a:lnTo>
                  <a:pt x="1343025" y="54483"/>
                </a:lnTo>
                <a:lnTo>
                  <a:pt x="1393317" y="67945"/>
                </a:lnTo>
                <a:lnTo>
                  <a:pt x="1440815" y="82804"/>
                </a:lnTo>
                <a:lnTo>
                  <a:pt x="1485138" y="98806"/>
                </a:lnTo>
                <a:lnTo>
                  <a:pt x="1526158" y="115824"/>
                </a:lnTo>
                <a:lnTo>
                  <a:pt x="1563624" y="134112"/>
                </a:lnTo>
                <a:lnTo>
                  <a:pt x="1597405" y="153289"/>
                </a:lnTo>
                <a:lnTo>
                  <a:pt x="1653158" y="194310"/>
                </a:lnTo>
                <a:lnTo>
                  <a:pt x="1691767" y="238379"/>
                </a:lnTo>
                <a:lnTo>
                  <a:pt x="1711832" y="285242"/>
                </a:lnTo>
                <a:lnTo>
                  <a:pt x="1714500" y="309372"/>
                </a:lnTo>
                <a:lnTo>
                  <a:pt x="1711832" y="333502"/>
                </a:lnTo>
                <a:lnTo>
                  <a:pt x="1691767" y="380238"/>
                </a:lnTo>
                <a:lnTo>
                  <a:pt x="1653158" y="424434"/>
                </a:lnTo>
                <a:lnTo>
                  <a:pt x="1597405" y="465455"/>
                </a:lnTo>
                <a:lnTo>
                  <a:pt x="1563624" y="484632"/>
                </a:lnTo>
                <a:lnTo>
                  <a:pt x="1526158" y="502793"/>
                </a:lnTo>
                <a:lnTo>
                  <a:pt x="1485138" y="519938"/>
                </a:lnTo>
                <a:lnTo>
                  <a:pt x="1440815" y="535940"/>
                </a:lnTo>
                <a:lnTo>
                  <a:pt x="1393317" y="550799"/>
                </a:lnTo>
                <a:lnTo>
                  <a:pt x="1343025" y="564261"/>
                </a:lnTo>
                <a:lnTo>
                  <a:pt x="1289812" y="576453"/>
                </a:lnTo>
                <a:lnTo>
                  <a:pt x="1234185" y="587248"/>
                </a:lnTo>
                <a:lnTo>
                  <a:pt x="1176147" y="596646"/>
                </a:lnTo>
                <a:lnTo>
                  <a:pt x="1115949" y="604393"/>
                </a:lnTo>
                <a:lnTo>
                  <a:pt x="1053719" y="610489"/>
                </a:lnTo>
                <a:lnTo>
                  <a:pt x="989710" y="615061"/>
                </a:lnTo>
                <a:lnTo>
                  <a:pt x="924178" y="617728"/>
                </a:lnTo>
                <a:lnTo>
                  <a:pt x="857250" y="618744"/>
                </a:lnTo>
                <a:lnTo>
                  <a:pt x="790194" y="617728"/>
                </a:lnTo>
                <a:lnTo>
                  <a:pt x="724662" y="615061"/>
                </a:lnTo>
                <a:lnTo>
                  <a:pt x="660653" y="610489"/>
                </a:lnTo>
                <a:lnTo>
                  <a:pt x="598424" y="604393"/>
                </a:lnTo>
                <a:lnTo>
                  <a:pt x="538226" y="596646"/>
                </a:lnTo>
                <a:lnTo>
                  <a:pt x="480187" y="587248"/>
                </a:lnTo>
                <a:lnTo>
                  <a:pt x="424560" y="576453"/>
                </a:lnTo>
                <a:lnTo>
                  <a:pt x="371348" y="564261"/>
                </a:lnTo>
                <a:lnTo>
                  <a:pt x="321055" y="550799"/>
                </a:lnTo>
                <a:lnTo>
                  <a:pt x="273557" y="535940"/>
                </a:lnTo>
                <a:lnTo>
                  <a:pt x="229234" y="519938"/>
                </a:lnTo>
                <a:lnTo>
                  <a:pt x="188214" y="502793"/>
                </a:lnTo>
                <a:lnTo>
                  <a:pt x="150749" y="484632"/>
                </a:lnTo>
                <a:lnTo>
                  <a:pt x="116967" y="465455"/>
                </a:lnTo>
                <a:lnTo>
                  <a:pt x="61214" y="424434"/>
                </a:lnTo>
                <a:lnTo>
                  <a:pt x="22605" y="380238"/>
                </a:lnTo>
                <a:lnTo>
                  <a:pt x="2540" y="333502"/>
                </a:lnTo>
                <a:lnTo>
                  <a:pt x="0" y="309372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294880" y="4349813"/>
            <a:ext cx="10598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10" dirty="0">
                <a:latin typeface="Arial"/>
                <a:cs typeface="Arial"/>
              </a:rPr>
              <a:t>Burglary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767951" y="4280408"/>
            <a:ext cx="2000250" cy="619125"/>
          </a:xfrm>
          <a:custGeom>
            <a:avLst/>
            <a:gdLst/>
            <a:ahLst/>
            <a:cxnLst/>
            <a:rect l="l" t="t" r="r" b="b"/>
            <a:pathLst>
              <a:path w="2000250" h="619125">
                <a:moveTo>
                  <a:pt x="0" y="309372"/>
                </a:moveTo>
                <a:lnTo>
                  <a:pt x="9905" y="265557"/>
                </a:lnTo>
                <a:lnTo>
                  <a:pt x="38734" y="223774"/>
                </a:lnTo>
                <a:lnTo>
                  <a:pt x="85217" y="184150"/>
                </a:lnTo>
                <a:lnTo>
                  <a:pt x="147954" y="147320"/>
                </a:lnTo>
                <a:lnTo>
                  <a:pt x="185039" y="130048"/>
                </a:lnTo>
                <a:lnTo>
                  <a:pt x="225678" y="113538"/>
                </a:lnTo>
                <a:lnTo>
                  <a:pt x="269621" y="98044"/>
                </a:lnTo>
                <a:lnTo>
                  <a:pt x="316865" y="83439"/>
                </a:lnTo>
                <a:lnTo>
                  <a:pt x="367156" y="69850"/>
                </a:lnTo>
                <a:lnTo>
                  <a:pt x="420243" y="57277"/>
                </a:lnTo>
                <a:lnTo>
                  <a:pt x="476123" y="45847"/>
                </a:lnTo>
                <a:lnTo>
                  <a:pt x="534416" y="35560"/>
                </a:lnTo>
                <a:lnTo>
                  <a:pt x="595249" y="26416"/>
                </a:lnTo>
                <a:lnTo>
                  <a:pt x="658241" y="18542"/>
                </a:lnTo>
                <a:lnTo>
                  <a:pt x="723138" y="12065"/>
                </a:lnTo>
                <a:lnTo>
                  <a:pt x="790067" y="6858"/>
                </a:lnTo>
                <a:lnTo>
                  <a:pt x="858520" y="3048"/>
                </a:lnTo>
                <a:lnTo>
                  <a:pt x="928624" y="762"/>
                </a:lnTo>
                <a:lnTo>
                  <a:pt x="999998" y="0"/>
                </a:lnTo>
                <a:lnTo>
                  <a:pt x="1071499" y="762"/>
                </a:lnTo>
                <a:lnTo>
                  <a:pt x="1141602" y="3048"/>
                </a:lnTo>
                <a:lnTo>
                  <a:pt x="1210055" y="6858"/>
                </a:lnTo>
                <a:lnTo>
                  <a:pt x="1276984" y="12065"/>
                </a:lnTo>
                <a:lnTo>
                  <a:pt x="1341881" y="18542"/>
                </a:lnTo>
                <a:lnTo>
                  <a:pt x="1404874" y="26416"/>
                </a:lnTo>
                <a:lnTo>
                  <a:pt x="1465706" y="35560"/>
                </a:lnTo>
                <a:lnTo>
                  <a:pt x="1524000" y="45847"/>
                </a:lnTo>
                <a:lnTo>
                  <a:pt x="1579879" y="57277"/>
                </a:lnTo>
                <a:lnTo>
                  <a:pt x="1632966" y="69850"/>
                </a:lnTo>
                <a:lnTo>
                  <a:pt x="1683257" y="83439"/>
                </a:lnTo>
                <a:lnTo>
                  <a:pt x="1730502" y="98044"/>
                </a:lnTo>
                <a:lnTo>
                  <a:pt x="1774444" y="113538"/>
                </a:lnTo>
                <a:lnTo>
                  <a:pt x="1815083" y="130048"/>
                </a:lnTo>
                <a:lnTo>
                  <a:pt x="1852168" y="147320"/>
                </a:lnTo>
                <a:lnTo>
                  <a:pt x="1914905" y="184150"/>
                </a:lnTo>
                <a:lnTo>
                  <a:pt x="1961388" y="223774"/>
                </a:lnTo>
                <a:lnTo>
                  <a:pt x="1990217" y="265557"/>
                </a:lnTo>
                <a:lnTo>
                  <a:pt x="2000123" y="309372"/>
                </a:lnTo>
                <a:lnTo>
                  <a:pt x="1997709" y="331470"/>
                </a:lnTo>
                <a:lnTo>
                  <a:pt x="1978152" y="374269"/>
                </a:lnTo>
                <a:lnTo>
                  <a:pt x="1940178" y="415163"/>
                </a:lnTo>
                <a:lnTo>
                  <a:pt x="1885442" y="453390"/>
                </a:lnTo>
                <a:lnTo>
                  <a:pt x="1815083" y="488696"/>
                </a:lnTo>
                <a:lnTo>
                  <a:pt x="1774444" y="505079"/>
                </a:lnTo>
                <a:lnTo>
                  <a:pt x="1730502" y="520700"/>
                </a:lnTo>
                <a:lnTo>
                  <a:pt x="1683257" y="535305"/>
                </a:lnTo>
                <a:lnTo>
                  <a:pt x="1632966" y="548894"/>
                </a:lnTo>
                <a:lnTo>
                  <a:pt x="1579879" y="561467"/>
                </a:lnTo>
                <a:lnTo>
                  <a:pt x="1524000" y="572897"/>
                </a:lnTo>
                <a:lnTo>
                  <a:pt x="1465706" y="583184"/>
                </a:lnTo>
                <a:lnTo>
                  <a:pt x="1404874" y="592328"/>
                </a:lnTo>
                <a:lnTo>
                  <a:pt x="1341881" y="600202"/>
                </a:lnTo>
                <a:lnTo>
                  <a:pt x="1276984" y="606679"/>
                </a:lnTo>
                <a:lnTo>
                  <a:pt x="1210055" y="611886"/>
                </a:lnTo>
                <a:lnTo>
                  <a:pt x="1141602" y="615696"/>
                </a:lnTo>
                <a:lnTo>
                  <a:pt x="1071499" y="617982"/>
                </a:lnTo>
                <a:lnTo>
                  <a:pt x="999998" y="618744"/>
                </a:lnTo>
                <a:lnTo>
                  <a:pt x="928624" y="617982"/>
                </a:lnTo>
                <a:lnTo>
                  <a:pt x="858520" y="615696"/>
                </a:lnTo>
                <a:lnTo>
                  <a:pt x="790067" y="611886"/>
                </a:lnTo>
                <a:lnTo>
                  <a:pt x="723138" y="606679"/>
                </a:lnTo>
                <a:lnTo>
                  <a:pt x="658241" y="600202"/>
                </a:lnTo>
                <a:lnTo>
                  <a:pt x="595249" y="592328"/>
                </a:lnTo>
                <a:lnTo>
                  <a:pt x="534416" y="583184"/>
                </a:lnTo>
                <a:lnTo>
                  <a:pt x="476123" y="572897"/>
                </a:lnTo>
                <a:lnTo>
                  <a:pt x="420243" y="561467"/>
                </a:lnTo>
                <a:lnTo>
                  <a:pt x="367156" y="548894"/>
                </a:lnTo>
                <a:lnTo>
                  <a:pt x="316865" y="535305"/>
                </a:lnTo>
                <a:lnTo>
                  <a:pt x="269621" y="520700"/>
                </a:lnTo>
                <a:lnTo>
                  <a:pt x="225678" y="505079"/>
                </a:lnTo>
                <a:lnTo>
                  <a:pt x="185039" y="488696"/>
                </a:lnTo>
                <a:lnTo>
                  <a:pt x="147954" y="471424"/>
                </a:lnTo>
                <a:lnTo>
                  <a:pt x="85217" y="434594"/>
                </a:lnTo>
                <a:lnTo>
                  <a:pt x="38734" y="394970"/>
                </a:lnTo>
                <a:lnTo>
                  <a:pt x="9905" y="353060"/>
                </a:lnTo>
                <a:lnTo>
                  <a:pt x="0" y="309372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076560" y="4379277"/>
            <a:ext cx="14357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0" dirty="0">
                <a:latin typeface="Arial"/>
                <a:cs typeface="Arial"/>
              </a:rPr>
              <a:t>Earthquake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967601" y="6194450"/>
            <a:ext cx="1714500" cy="609600"/>
          </a:xfrm>
          <a:custGeom>
            <a:avLst/>
            <a:gdLst/>
            <a:ahLst/>
            <a:cxnLst/>
            <a:rect l="l" t="t" r="r" b="b"/>
            <a:pathLst>
              <a:path w="1714500" h="609600">
                <a:moveTo>
                  <a:pt x="0" y="304723"/>
                </a:moveTo>
                <a:lnTo>
                  <a:pt x="10159" y="257594"/>
                </a:lnTo>
                <a:lnTo>
                  <a:pt x="39624" y="212750"/>
                </a:lnTo>
                <a:lnTo>
                  <a:pt x="87122" y="170713"/>
                </a:lnTo>
                <a:lnTo>
                  <a:pt x="150749" y="132041"/>
                </a:lnTo>
                <a:lnTo>
                  <a:pt x="188214" y="114134"/>
                </a:lnTo>
                <a:lnTo>
                  <a:pt x="229234" y="97269"/>
                </a:lnTo>
                <a:lnTo>
                  <a:pt x="273557" y="81521"/>
                </a:lnTo>
                <a:lnTo>
                  <a:pt x="321055" y="66941"/>
                </a:lnTo>
                <a:lnTo>
                  <a:pt x="371348" y="53619"/>
                </a:lnTo>
                <a:lnTo>
                  <a:pt x="424560" y="41605"/>
                </a:lnTo>
                <a:lnTo>
                  <a:pt x="480187" y="30975"/>
                </a:lnTo>
                <a:lnTo>
                  <a:pt x="538226" y="21793"/>
                </a:lnTo>
                <a:lnTo>
                  <a:pt x="598424" y="14122"/>
                </a:lnTo>
                <a:lnTo>
                  <a:pt x="660653" y="8051"/>
                </a:lnTo>
                <a:lnTo>
                  <a:pt x="724662" y="3619"/>
                </a:lnTo>
                <a:lnTo>
                  <a:pt x="790194" y="914"/>
                </a:lnTo>
                <a:lnTo>
                  <a:pt x="857250" y="0"/>
                </a:lnTo>
                <a:lnTo>
                  <a:pt x="924178" y="914"/>
                </a:lnTo>
                <a:lnTo>
                  <a:pt x="989710" y="3619"/>
                </a:lnTo>
                <a:lnTo>
                  <a:pt x="1053719" y="8051"/>
                </a:lnTo>
                <a:lnTo>
                  <a:pt x="1115949" y="14122"/>
                </a:lnTo>
                <a:lnTo>
                  <a:pt x="1176147" y="21793"/>
                </a:lnTo>
                <a:lnTo>
                  <a:pt x="1234185" y="30975"/>
                </a:lnTo>
                <a:lnTo>
                  <a:pt x="1289812" y="41605"/>
                </a:lnTo>
                <a:lnTo>
                  <a:pt x="1343025" y="53619"/>
                </a:lnTo>
                <a:lnTo>
                  <a:pt x="1393317" y="66941"/>
                </a:lnTo>
                <a:lnTo>
                  <a:pt x="1440815" y="81521"/>
                </a:lnTo>
                <a:lnTo>
                  <a:pt x="1485138" y="97269"/>
                </a:lnTo>
                <a:lnTo>
                  <a:pt x="1526158" y="114134"/>
                </a:lnTo>
                <a:lnTo>
                  <a:pt x="1563624" y="132041"/>
                </a:lnTo>
                <a:lnTo>
                  <a:pt x="1597405" y="150926"/>
                </a:lnTo>
                <a:lnTo>
                  <a:pt x="1653158" y="191338"/>
                </a:lnTo>
                <a:lnTo>
                  <a:pt x="1691767" y="234848"/>
                </a:lnTo>
                <a:lnTo>
                  <a:pt x="1711832" y="280911"/>
                </a:lnTo>
                <a:lnTo>
                  <a:pt x="1714500" y="304723"/>
                </a:lnTo>
                <a:lnTo>
                  <a:pt x="1711832" y="328536"/>
                </a:lnTo>
                <a:lnTo>
                  <a:pt x="1691767" y="374599"/>
                </a:lnTo>
                <a:lnTo>
                  <a:pt x="1653158" y="418109"/>
                </a:lnTo>
                <a:lnTo>
                  <a:pt x="1597405" y="458520"/>
                </a:lnTo>
                <a:lnTo>
                  <a:pt x="1563624" y="477405"/>
                </a:lnTo>
                <a:lnTo>
                  <a:pt x="1526158" y="495312"/>
                </a:lnTo>
                <a:lnTo>
                  <a:pt x="1485138" y="512178"/>
                </a:lnTo>
                <a:lnTo>
                  <a:pt x="1440815" y="527926"/>
                </a:lnTo>
                <a:lnTo>
                  <a:pt x="1393317" y="542505"/>
                </a:lnTo>
                <a:lnTo>
                  <a:pt x="1343025" y="555828"/>
                </a:lnTo>
                <a:lnTo>
                  <a:pt x="1289812" y="567842"/>
                </a:lnTo>
                <a:lnTo>
                  <a:pt x="1234185" y="578472"/>
                </a:lnTo>
                <a:lnTo>
                  <a:pt x="1176147" y="587654"/>
                </a:lnTo>
                <a:lnTo>
                  <a:pt x="1115949" y="595325"/>
                </a:lnTo>
                <a:lnTo>
                  <a:pt x="1053719" y="601395"/>
                </a:lnTo>
                <a:lnTo>
                  <a:pt x="989710" y="605828"/>
                </a:lnTo>
                <a:lnTo>
                  <a:pt x="924178" y="608533"/>
                </a:lnTo>
                <a:lnTo>
                  <a:pt x="857250" y="609447"/>
                </a:lnTo>
                <a:lnTo>
                  <a:pt x="790194" y="608533"/>
                </a:lnTo>
                <a:lnTo>
                  <a:pt x="724662" y="605828"/>
                </a:lnTo>
                <a:lnTo>
                  <a:pt x="660653" y="601395"/>
                </a:lnTo>
                <a:lnTo>
                  <a:pt x="598424" y="595325"/>
                </a:lnTo>
                <a:lnTo>
                  <a:pt x="538226" y="587654"/>
                </a:lnTo>
                <a:lnTo>
                  <a:pt x="480187" y="578472"/>
                </a:lnTo>
                <a:lnTo>
                  <a:pt x="424560" y="567842"/>
                </a:lnTo>
                <a:lnTo>
                  <a:pt x="371348" y="555828"/>
                </a:lnTo>
                <a:lnTo>
                  <a:pt x="321055" y="542505"/>
                </a:lnTo>
                <a:lnTo>
                  <a:pt x="273557" y="527926"/>
                </a:lnTo>
                <a:lnTo>
                  <a:pt x="229234" y="512178"/>
                </a:lnTo>
                <a:lnTo>
                  <a:pt x="188214" y="495312"/>
                </a:lnTo>
                <a:lnTo>
                  <a:pt x="150749" y="477405"/>
                </a:lnTo>
                <a:lnTo>
                  <a:pt x="116967" y="458520"/>
                </a:lnTo>
                <a:lnTo>
                  <a:pt x="61214" y="418109"/>
                </a:lnTo>
                <a:lnTo>
                  <a:pt x="22605" y="374599"/>
                </a:lnTo>
                <a:lnTo>
                  <a:pt x="2540" y="328536"/>
                </a:lnTo>
                <a:lnTo>
                  <a:pt x="0" y="304723"/>
                </a:lnTo>
                <a:close/>
              </a:path>
            </a:pathLst>
          </a:custGeom>
          <a:ln w="289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212330" y="6288404"/>
            <a:ext cx="12522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0" dirty="0">
                <a:latin typeface="Arial"/>
                <a:cs typeface="Arial"/>
              </a:rPr>
              <a:t>JohnCalls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863201" y="6099225"/>
            <a:ext cx="1933575" cy="619125"/>
          </a:xfrm>
          <a:custGeom>
            <a:avLst/>
            <a:gdLst/>
            <a:ahLst/>
            <a:cxnLst/>
            <a:rect l="l" t="t" r="r" b="b"/>
            <a:pathLst>
              <a:path w="1933575" h="619125">
                <a:moveTo>
                  <a:pt x="0" y="309486"/>
                </a:moveTo>
                <a:lnTo>
                  <a:pt x="9525" y="265696"/>
                </a:lnTo>
                <a:lnTo>
                  <a:pt x="37465" y="223799"/>
                </a:lnTo>
                <a:lnTo>
                  <a:pt x="82423" y="184200"/>
                </a:lnTo>
                <a:lnTo>
                  <a:pt x="143128" y="147345"/>
                </a:lnTo>
                <a:lnTo>
                  <a:pt x="178943" y="130060"/>
                </a:lnTo>
                <a:lnTo>
                  <a:pt x="218185" y="113614"/>
                </a:lnTo>
                <a:lnTo>
                  <a:pt x="260603" y="98069"/>
                </a:lnTo>
                <a:lnTo>
                  <a:pt x="306324" y="83464"/>
                </a:lnTo>
                <a:lnTo>
                  <a:pt x="354838" y="69849"/>
                </a:lnTo>
                <a:lnTo>
                  <a:pt x="406273" y="57276"/>
                </a:lnTo>
                <a:lnTo>
                  <a:pt x="460248" y="45821"/>
                </a:lnTo>
                <a:lnTo>
                  <a:pt x="516635" y="35509"/>
                </a:lnTo>
                <a:lnTo>
                  <a:pt x="575437" y="26403"/>
                </a:lnTo>
                <a:lnTo>
                  <a:pt x="636270" y="18554"/>
                </a:lnTo>
                <a:lnTo>
                  <a:pt x="699007" y="12014"/>
                </a:lnTo>
                <a:lnTo>
                  <a:pt x="763651" y="6832"/>
                </a:lnTo>
                <a:lnTo>
                  <a:pt x="829945" y="3073"/>
                </a:lnTo>
                <a:lnTo>
                  <a:pt x="897635" y="774"/>
                </a:lnTo>
                <a:lnTo>
                  <a:pt x="966724" y="0"/>
                </a:lnTo>
                <a:lnTo>
                  <a:pt x="1035812" y="774"/>
                </a:lnTo>
                <a:lnTo>
                  <a:pt x="1103502" y="3073"/>
                </a:lnTo>
                <a:lnTo>
                  <a:pt x="1169797" y="6832"/>
                </a:lnTo>
                <a:lnTo>
                  <a:pt x="1234440" y="12014"/>
                </a:lnTo>
                <a:lnTo>
                  <a:pt x="1297177" y="18554"/>
                </a:lnTo>
                <a:lnTo>
                  <a:pt x="1358010" y="26403"/>
                </a:lnTo>
                <a:lnTo>
                  <a:pt x="1416812" y="35509"/>
                </a:lnTo>
                <a:lnTo>
                  <a:pt x="1473200" y="45821"/>
                </a:lnTo>
                <a:lnTo>
                  <a:pt x="1527175" y="57276"/>
                </a:lnTo>
                <a:lnTo>
                  <a:pt x="1578609" y="69849"/>
                </a:lnTo>
                <a:lnTo>
                  <a:pt x="1627124" y="83464"/>
                </a:lnTo>
                <a:lnTo>
                  <a:pt x="1672844" y="98069"/>
                </a:lnTo>
                <a:lnTo>
                  <a:pt x="1715262" y="113614"/>
                </a:lnTo>
                <a:lnTo>
                  <a:pt x="1754504" y="130060"/>
                </a:lnTo>
                <a:lnTo>
                  <a:pt x="1790319" y="147345"/>
                </a:lnTo>
                <a:lnTo>
                  <a:pt x="1851025" y="184200"/>
                </a:lnTo>
                <a:lnTo>
                  <a:pt x="1895982" y="223799"/>
                </a:lnTo>
                <a:lnTo>
                  <a:pt x="1923923" y="265696"/>
                </a:lnTo>
                <a:lnTo>
                  <a:pt x="1933575" y="309486"/>
                </a:lnTo>
                <a:lnTo>
                  <a:pt x="1931034" y="331584"/>
                </a:lnTo>
                <a:lnTo>
                  <a:pt x="1912112" y="374484"/>
                </a:lnTo>
                <a:lnTo>
                  <a:pt x="1875535" y="415277"/>
                </a:lnTo>
                <a:lnTo>
                  <a:pt x="1822577" y="453555"/>
                </a:lnTo>
                <a:lnTo>
                  <a:pt x="1754504" y="488911"/>
                </a:lnTo>
                <a:lnTo>
                  <a:pt x="1715262" y="505345"/>
                </a:lnTo>
                <a:lnTo>
                  <a:pt x="1672844" y="520903"/>
                </a:lnTo>
                <a:lnTo>
                  <a:pt x="1627124" y="535508"/>
                </a:lnTo>
                <a:lnTo>
                  <a:pt x="1578609" y="549122"/>
                </a:lnTo>
                <a:lnTo>
                  <a:pt x="1527175" y="561682"/>
                </a:lnTo>
                <a:lnTo>
                  <a:pt x="1473200" y="573150"/>
                </a:lnTo>
                <a:lnTo>
                  <a:pt x="1416812" y="583463"/>
                </a:lnTo>
                <a:lnTo>
                  <a:pt x="1358010" y="592569"/>
                </a:lnTo>
                <a:lnTo>
                  <a:pt x="1297177" y="600417"/>
                </a:lnTo>
                <a:lnTo>
                  <a:pt x="1234440" y="606958"/>
                </a:lnTo>
                <a:lnTo>
                  <a:pt x="1169797" y="612127"/>
                </a:lnTo>
                <a:lnTo>
                  <a:pt x="1103502" y="615899"/>
                </a:lnTo>
                <a:lnTo>
                  <a:pt x="1035812" y="618185"/>
                </a:lnTo>
                <a:lnTo>
                  <a:pt x="966724" y="618972"/>
                </a:lnTo>
                <a:lnTo>
                  <a:pt x="897635" y="618185"/>
                </a:lnTo>
                <a:lnTo>
                  <a:pt x="829945" y="615899"/>
                </a:lnTo>
                <a:lnTo>
                  <a:pt x="763651" y="612127"/>
                </a:lnTo>
                <a:lnTo>
                  <a:pt x="699007" y="606958"/>
                </a:lnTo>
                <a:lnTo>
                  <a:pt x="636270" y="600417"/>
                </a:lnTo>
                <a:lnTo>
                  <a:pt x="575437" y="592569"/>
                </a:lnTo>
                <a:lnTo>
                  <a:pt x="516635" y="583463"/>
                </a:lnTo>
                <a:lnTo>
                  <a:pt x="460248" y="573150"/>
                </a:lnTo>
                <a:lnTo>
                  <a:pt x="406273" y="561682"/>
                </a:lnTo>
                <a:lnTo>
                  <a:pt x="354838" y="549122"/>
                </a:lnTo>
                <a:lnTo>
                  <a:pt x="306324" y="535508"/>
                </a:lnTo>
                <a:lnTo>
                  <a:pt x="260603" y="520903"/>
                </a:lnTo>
                <a:lnTo>
                  <a:pt x="218185" y="505345"/>
                </a:lnTo>
                <a:lnTo>
                  <a:pt x="178943" y="488911"/>
                </a:lnTo>
                <a:lnTo>
                  <a:pt x="143128" y="471627"/>
                </a:lnTo>
                <a:lnTo>
                  <a:pt x="82423" y="434759"/>
                </a:lnTo>
                <a:lnTo>
                  <a:pt x="37465" y="395173"/>
                </a:lnTo>
                <a:lnTo>
                  <a:pt x="9525" y="353263"/>
                </a:lnTo>
                <a:lnTo>
                  <a:pt x="0" y="309486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0227309" y="6200457"/>
            <a:ext cx="12534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90" dirty="0">
                <a:latin typeface="Arial"/>
                <a:cs typeface="Arial"/>
              </a:rPr>
              <a:t>MaryCalls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824851" y="4813680"/>
            <a:ext cx="2305050" cy="1362075"/>
          </a:xfrm>
          <a:custGeom>
            <a:avLst/>
            <a:gdLst/>
            <a:ahLst/>
            <a:cxnLst/>
            <a:rect l="l" t="t" r="r" b="b"/>
            <a:pathLst>
              <a:path w="2305050" h="1362075">
                <a:moveTo>
                  <a:pt x="0" y="57150"/>
                </a:moveTo>
                <a:lnTo>
                  <a:pt x="504190" y="390144"/>
                </a:lnTo>
              </a:path>
              <a:path w="2305050" h="1362075">
                <a:moveTo>
                  <a:pt x="462152" y="304673"/>
                </a:moveTo>
                <a:lnTo>
                  <a:pt x="504190" y="390398"/>
                </a:lnTo>
                <a:lnTo>
                  <a:pt x="409575" y="385064"/>
                </a:lnTo>
              </a:path>
              <a:path w="2305050" h="1362075">
                <a:moveTo>
                  <a:pt x="2237994" y="0"/>
                </a:moveTo>
                <a:lnTo>
                  <a:pt x="1771650" y="389890"/>
                </a:lnTo>
              </a:path>
              <a:path w="2305050" h="1362075">
                <a:moveTo>
                  <a:pt x="1807082" y="295148"/>
                </a:moveTo>
                <a:lnTo>
                  <a:pt x="1771650" y="389890"/>
                </a:lnTo>
                <a:lnTo>
                  <a:pt x="1875663" y="372618"/>
                </a:lnTo>
              </a:path>
              <a:path w="2305050" h="1362075">
                <a:moveTo>
                  <a:pt x="533273" y="847471"/>
                </a:moveTo>
                <a:lnTo>
                  <a:pt x="19050" y="1352130"/>
                </a:lnTo>
              </a:path>
              <a:path w="2305050" h="1362075">
                <a:moveTo>
                  <a:pt x="43815" y="1256982"/>
                </a:moveTo>
                <a:lnTo>
                  <a:pt x="19050" y="1351699"/>
                </a:lnTo>
                <a:lnTo>
                  <a:pt x="113665" y="1326718"/>
                </a:lnTo>
              </a:path>
              <a:path w="2305050" h="1362075">
                <a:moveTo>
                  <a:pt x="1752473" y="847471"/>
                </a:moveTo>
                <a:lnTo>
                  <a:pt x="2304923" y="1361427"/>
                </a:lnTo>
              </a:path>
              <a:path w="2305050" h="1362075">
                <a:moveTo>
                  <a:pt x="2276602" y="1266494"/>
                </a:moveTo>
                <a:lnTo>
                  <a:pt x="2304669" y="1361528"/>
                </a:lnTo>
                <a:lnTo>
                  <a:pt x="2209800" y="1339596"/>
                </a:lnTo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2066544" y="5408548"/>
            <a:ext cx="1134110" cy="1286510"/>
            <a:chOff x="2066544" y="5408548"/>
            <a:chExt cx="1134110" cy="1286510"/>
          </a:xfrm>
        </p:grpSpPr>
        <p:sp>
          <p:nvSpPr>
            <p:cNvPr id="18" name="object 18"/>
            <p:cNvSpPr/>
            <p:nvPr/>
          </p:nvSpPr>
          <p:spPr>
            <a:xfrm>
              <a:off x="2505075" y="5427814"/>
              <a:ext cx="666750" cy="419100"/>
            </a:xfrm>
            <a:custGeom>
              <a:avLst/>
              <a:gdLst/>
              <a:ahLst/>
              <a:cxnLst/>
              <a:rect l="l" t="t" r="r" b="b"/>
              <a:pathLst>
                <a:path w="666750" h="419100">
                  <a:moveTo>
                    <a:pt x="666445" y="0"/>
                  </a:moveTo>
                  <a:lnTo>
                    <a:pt x="0" y="0"/>
                  </a:lnTo>
                  <a:lnTo>
                    <a:pt x="0" y="418884"/>
                  </a:lnTo>
                  <a:lnTo>
                    <a:pt x="666445" y="418884"/>
                  </a:lnTo>
                  <a:lnTo>
                    <a:pt x="666445" y="0"/>
                  </a:lnTo>
                  <a:close/>
                </a:path>
              </a:pathLst>
            </a:custGeom>
            <a:solidFill>
              <a:srgbClr val="F8DE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081149" y="5423153"/>
              <a:ext cx="1104900" cy="1257300"/>
            </a:xfrm>
            <a:custGeom>
              <a:avLst/>
              <a:gdLst/>
              <a:ahLst/>
              <a:cxnLst/>
              <a:rect l="l" t="t" r="r" b="b"/>
              <a:pathLst>
                <a:path w="1104900" h="1257300">
                  <a:moveTo>
                    <a:pt x="428751" y="0"/>
                  </a:moveTo>
                  <a:lnTo>
                    <a:pt x="428751" y="1256855"/>
                  </a:lnTo>
                </a:path>
                <a:path w="1104900" h="1257300">
                  <a:moveTo>
                    <a:pt x="0" y="428498"/>
                  </a:moveTo>
                  <a:lnTo>
                    <a:pt x="1104900" y="428498"/>
                  </a:lnTo>
                </a:path>
                <a:path w="1104900" h="1257300">
                  <a:moveTo>
                    <a:pt x="0" y="847483"/>
                  </a:moveTo>
                  <a:lnTo>
                    <a:pt x="1104900" y="847483"/>
                  </a:lnTo>
                </a:path>
              </a:pathLst>
            </a:custGeom>
            <a:ln w="127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081149" y="5423153"/>
              <a:ext cx="1104900" cy="1257300"/>
            </a:xfrm>
            <a:custGeom>
              <a:avLst/>
              <a:gdLst/>
              <a:ahLst/>
              <a:cxnLst/>
              <a:rect l="l" t="t" r="r" b="b"/>
              <a:pathLst>
                <a:path w="1104900" h="1257300">
                  <a:moveTo>
                    <a:pt x="9651" y="0"/>
                  </a:moveTo>
                  <a:lnTo>
                    <a:pt x="9651" y="1256855"/>
                  </a:lnTo>
                </a:path>
                <a:path w="1104900" h="1257300">
                  <a:moveTo>
                    <a:pt x="1085977" y="0"/>
                  </a:moveTo>
                  <a:lnTo>
                    <a:pt x="1085977" y="1256855"/>
                  </a:lnTo>
                </a:path>
                <a:path w="1104900" h="1257300">
                  <a:moveTo>
                    <a:pt x="0" y="9525"/>
                  </a:moveTo>
                  <a:lnTo>
                    <a:pt x="1104900" y="9525"/>
                  </a:lnTo>
                </a:path>
                <a:path w="1104900" h="1257300">
                  <a:moveTo>
                    <a:pt x="0" y="1247432"/>
                  </a:moveTo>
                  <a:lnTo>
                    <a:pt x="1104900" y="1247432"/>
                  </a:lnTo>
                </a:path>
              </a:pathLst>
            </a:custGeom>
            <a:ln w="28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105092" y="5446970"/>
            <a:ext cx="398780" cy="398780"/>
          </a:xfrm>
          <a:prstGeom prst="rect">
            <a:avLst/>
          </a:prstGeom>
          <a:solidFill>
            <a:srgbClr val="F8DED2"/>
          </a:solidFill>
        </p:spPr>
        <p:txBody>
          <a:bodyPr vert="horz" wrap="square" lIns="0" tIns="24130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90"/>
              </a:spcBef>
            </a:pPr>
            <a:r>
              <a:rPr sz="2000" b="1" spc="-50" dirty="0"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2250" y="5389791"/>
            <a:ext cx="409575" cy="571360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2516252" y="5454967"/>
            <a:ext cx="63690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25"/>
              </a:spcBef>
            </a:pPr>
            <a:r>
              <a:rPr sz="2000" b="1" spc="-20" dirty="0">
                <a:latin typeface="Arial"/>
                <a:cs typeface="Arial"/>
              </a:rPr>
              <a:t>P(J)</a:t>
            </a:r>
            <a:endParaRPr sz="20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05092" y="5873115"/>
            <a:ext cx="104775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25"/>
              </a:spcBef>
              <a:tabLst>
                <a:tab pos="493395" algn="l"/>
              </a:tabLst>
            </a:pPr>
            <a:r>
              <a:rPr sz="2000" b="1" spc="-50" dirty="0">
                <a:latin typeface="Arial"/>
                <a:cs typeface="Arial"/>
              </a:rPr>
              <a:t>T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20" dirty="0">
                <a:latin typeface="Arial"/>
                <a:cs typeface="Arial"/>
              </a:rPr>
              <a:t>0.90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3281739" y="5417371"/>
          <a:ext cx="2845434" cy="1203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0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5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1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10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2590"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P(M)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0.70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P(E)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P(B)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557348" y="4638607"/>
          <a:ext cx="1372235" cy="2003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5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0685">
                <a:tc>
                  <a:txBody>
                    <a:bodyPr/>
                    <a:lstStyle/>
                    <a:p>
                      <a:pPr marL="717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B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590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P(A)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254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0.29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897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r>
              <a:rPr sz="3750" spc="-345" dirty="0"/>
              <a:t>T</a:t>
            </a:r>
            <a:r>
              <a:rPr sz="3750" spc="-495" dirty="0"/>
              <a:t>h</a:t>
            </a:r>
            <a:r>
              <a:rPr sz="3750" spc="235" dirty="0"/>
              <a:t>e</a:t>
            </a:r>
            <a:r>
              <a:rPr sz="3750" spc="-220" dirty="0"/>
              <a:t>j</a:t>
            </a:r>
            <a:r>
              <a:rPr sz="3750" spc="-345" dirty="0"/>
              <a:t>o</a:t>
            </a:r>
            <a:r>
              <a:rPr sz="3750" spc="-370" dirty="0"/>
              <a:t>i</a:t>
            </a:r>
            <a:r>
              <a:rPr sz="3750" spc="-495" dirty="0"/>
              <a:t>n</a:t>
            </a:r>
            <a:r>
              <a:rPr sz="3750" dirty="0"/>
              <a:t>t</a:t>
            </a:r>
            <a:r>
              <a:rPr sz="3750" spc="-565" dirty="0"/>
              <a:t> </a:t>
            </a:r>
            <a:r>
              <a:rPr sz="3750" spc="-434" dirty="0"/>
              <a:t>p</a:t>
            </a:r>
            <a:r>
              <a:rPr sz="3750" spc="-360" dirty="0"/>
              <a:t>r</a:t>
            </a:r>
            <a:r>
              <a:rPr sz="3750" spc="-434" dirty="0"/>
              <a:t>ob</a:t>
            </a:r>
            <a:r>
              <a:rPr sz="3750" spc="-455" dirty="0"/>
              <a:t>a</a:t>
            </a:r>
            <a:r>
              <a:rPr sz="3750" spc="-434" dirty="0"/>
              <a:t>b</a:t>
            </a:r>
            <a:r>
              <a:rPr sz="3750" spc="-465" dirty="0"/>
              <a:t>i</a:t>
            </a:r>
            <a:r>
              <a:rPr sz="3750" spc="-235" dirty="0"/>
              <a:t>li</a:t>
            </a:r>
            <a:r>
              <a:rPr sz="3750" spc="-290" dirty="0"/>
              <a:t>t</a:t>
            </a:r>
            <a:r>
              <a:rPr sz="3750" spc="145" dirty="0"/>
              <a:t>y</a:t>
            </a:r>
            <a:r>
              <a:rPr sz="3750" spc="-360" dirty="0"/>
              <a:t>d</a:t>
            </a:r>
            <a:r>
              <a:rPr sz="3750" spc="-385" dirty="0"/>
              <a:t>i</a:t>
            </a:r>
            <a:r>
              <a:rPr sz="3750" spc="-455" dirty="0"/>
              <a:t>s</a:t>
            </a:r>
            <a:r>
              <a:rPr sz="3750" spc="-295" dirty="0"/>
              <a:t>t</a:t>
            </a:r>
            <a:r>
              <a:rPr sz="3750" spc="-360" dirty="0"/>
              <a:t>r</a:t>
            </a:r>
            <a:r>
              <a:rPr sz="3750" spc="-235" dirty="0"/>
              <a:t>i</a:t>
            </a:r>
            <a:r>
              <a:rPr sz="3750" spc="-434" dirty="0"/>
              <a:t>b</a:t>
            </a:r>
            <a:r>
              <a:rPr sz="3750" spc="-509" dirty="0"/>
              <a:t>u</a:t>
            </a:r>
            <a:r>
              <a:rPr sz="3750" spc="-290" dirty="0"/>
              <a:t>t</a:t>
            </a:r>
            <a:r>
              <a:rPr sz="3750" spc="-235" dirty="0"/>
              <a:t>i</a:t>
            </a:r>
            <a:r>
              <a:rPr sz="3750" spc="-434" dirty="0"/>
              <a:t>on</a:t>
            </a:r>
            <a:endParaRPr sz="3750"/>
          </a:p>
        </p:txBody>
      </p:sp>
      <p:sp>
        <p:nvSpPr>
          <p:cNvPr id="3" name="object 3"/>
          <p:cNvSpPr txBox="1"/>
          <p:nvPr/>
        </p:nvSpPr>
        <p:spPr>
          <a:xfrm>
            <a:off x="1703070" y="1179893"/>
            <a:ext cx="6390005" cy="32772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403860">
              <a:lnSpc>
                <a:spcPct val="144700"/>
              </a:lnSpc>
              <a:spcBef>
                <a:spcPts val="135"/>
              </a:spcBef>
              <a:tabLst>
                <a:tab pos="1042035" algn="l"/>
              </a:tabLst>
            </a:pPr>
            <a:r>
              <a:rPr sz="2400" b="1" spc="-200" dirty="0">
                <a:solidFill>
                  <a:srgbClr val="0000CC"/>
                </a:solidFill>
                <a:latin typeface="Arial"/>
                <a:cs typeface="Arial"/>
              </a:rPr>
              <a:t>P(M</a:t>
            </a:r>
            <a:r>
              <a:rPr sz="2400" b="1" spc="-33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00CC"/>
                </a:solidFill>
                <a:latin typeface="Arial"/>
                <a:cs typeface="Arial"/>
              </a:rPr>
              <a:t>|</a:t>
            </a:r>
            <a:r>
              <a:rPr sz="2400" b="1" spc="-19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10" dirty="0">
                <a:solidFill>
                  <a:srgbClr val="0000CC"/>
                </a:solidFill>
                <a:latin typeface="Arial"/>
                <a:cs typeface="Arial"/>
              </a:rPr>
              <a:t>B)</a:t>
            </a:r>
            <a:r>
              <a:rPr sz="2400" b="1" spc="-16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=</a:t>
            </a:r>
            <a:r>
              <a:rPr sz="2400" b="1" spc="-409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50" dirty="0">
                <a:solidFill>
                  <a:srgbClr val="0000CC"/>
                </a:solidFill>
                <a:latin typeface="Arial"/>
                <a:cs typeface="Arial"/>
              </a:rPr>
              <a:t>P(MB)</a:t>
            </a:r>
            <a:r>
              <a:rPr sz="2400" b="1" spc="-17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/</a:t>
            </a:r>
            <a:r>
              <a:rPr sz="2400" b="1" spc="-27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40" dirty="0">
                <a:solidFill>
                  <a:srgbClr val="0000CC"/>
                </a:solidFill>
                <a:latin typeface="Arial"/>
                <a:cs typeface="Arial"/>
              </a:rPr>
              <a:t>P(B)</a:t>
            </a:r>
            <a:r>
              <a:rPr sz="2400" b="1" spc="-1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=</a:t>
            </a:r>
            <a:r>
              <a:rPr sz="2400" b="1" spc="-40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150" dirty="0">
                <a:solidFill>
                  <a:srgbClr val="0000CC"/>
                </a:solidFill>
                <a:latin typeface="Arial"/>
                <a:cs typeface="Arial"/>
              </a:rPr>
              <a:t>0.00067/</a:t>
            </a:r>
            <a:r>
              <a:rPr sz="2400" b="1" spc="-19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175" dirty="0">
                <a:solidFill>
                  <a:srgbClr val="0000CC"/>
                </a:solidFill>
                <a:latin typeface="Arial"/>
                <a:cs typeface="Arial"/>
              </a:rPr>
              <a:t>0.001</a:t>
            </a:r>
            <a:r>
              <a:rPr sz="2400" b="1" spc="-41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=</a:t>
            </a:r>
            <a:r>
              <a:rPr sz="2400" b="1" spc="-409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0000CC"/>
                </a:solidFill>
                <a:latin typeface="Arial"/>
                <a:cs typeface="Arial"/>
              </a:rPr>
              <a:t>0.67 </a:t>
            </a:r>
            <a:r>
              <a:rPr sz="2400" b="1" spc="-190" dirty="0">
                <a:solidFill>
                  <a:srgbClr val="0000CC"/>
                </a:solidFill>
                <a:latin typeface="Arial"/>
                <a:cs typeface="Arial"/>
              </a:rPr>
              <a:t>P(B</a:t>
            </a:r>
            <a:r>
              <a:rPr sz="2400" b="1" spc="-36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00CC"/>
                </a:solidFill>
                <a:latin typeface="Arial"/>
                <a:cs typeface="Arial"/>
              </a:rPr>
              <a:t>|</a:t>
            </a:r>
            <a:r>
              <a:rPr sz="2400" b="1" spc="-19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0000CC"/>
                </a:solidFill>
                <a:latin typeface="Arial"/>
                <a:cs typeface="Arial"/>
              </a:rPr>
              <a:t>J)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	=</a:t>
            </a:r>
            <a:r>
              <a:rPr sz="2400" b="1" spc="-32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65" dirty="0">
                <a:solidFill>
                  <a:srgbClr val="0000CC"/>
                </a:solidFill>
                <a:latin typeface="Arial"/>
                <a:cs typeface="Arial"/>
              </a:rPr>
              <a:t>P(JB)</a:t>
            </a:r>
            <a:r>
              <a:rPr sz="2400" b="1" spc="-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/</a:t>
            </a:r>
            <a:r>
              <a:rPr sz="2400" b="1" spc="-17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15" dirty="0">
                <a:solidFill>
                  <a:srgbClr val="0000CC"/>
                </a:solidFill>
                <a:latin typeface="Arial"/>
                <a:cs typeface="Arial"/>
              </a:rPr>
              <a:t>P(J)</a:t>
            </a:r>
            <a:r>
              <a:rPr sz="2400" b="1" spc="-16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=</a:t>
            </a:r>
            <a:r>
              <a:rPr sz="2400" b="1" spc="-32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150" dirty="0">
                <a:solidFill>
                  <a:srgbClr val="0000CC"/>
                </a:solidFill>
                <a:latin typeface="Arial"/>
                <a:cs typeface="Arial"/>
              </a:rPr>
              <a:t>0.00086/</a:t>
            </a:r>
            <a:r>
              <a:rPr sz="2400" b="1" spc="-17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160" dirty="0">
                <a:solidFill>
                  <a:srgbClr val="0000CC"/>
                </a:solidFill>
                <a:latin typeface="Arial"/>
                <a:cs typeface="Arial"/>
              </a:rPr>
              <a:t>0.052125=</a:t>
            </a:r>
            <a:r>
              <a:rPr sz="2400" b="1" spc="-40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105" dirty="0">
                <a:solidFill>
                  <a:srgbClr val="0000CC"/>
                </a:solidFill>
                <a:latin typeface="Arial"/>
                <a:cs typeface="Arial"/>
              </a:rPr>
              <a:t>0.016 </a:t>
            </a:r>
            <a:r>
              <a:rPr sz="2400" b="1" spc="-215" dirty="0">
                <a:solidFill>
                  <a:srgbClr val="0000CC"/>
                </a:solidFill>
                <a:latin typeface="Arial"/>
                <a:cs typeface="Arial"/>
              </a:rPr>
              <a:t>P(B</a:t>
            </a:r>
            <a:r>
              <a:rPr sz="2400" b="1" spc="-29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00CC"/>
                </a:solidFill>
                <a:latin typeface="Arial"/>
                <a:cs typeface="Arial"/>
              </a:rPr>
              <a:t>|</a:t>
            </a:r>
            <a:r>
              <a:rPr sz="2400" b="1" spc="-35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170" dirty="0">
                <a:solidFill>
                  <a:srgbClr val="0000CC"/>
                </a:solidFill>
                <a:latin typeface="Arial"/>
                <a:cs typeface="Arial"/>
              </a:rPr>
              <a:t>A)</a:t>
            </a:r>
            <a:r>
              <a:rPr sz="2400" b="1" spc="-25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=</a:t>
            </a:r>
            <a:r>
              <a:rPr sz="2400" b="1" spc="-409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54" dirty="0">
                <a:solidFill>
                  <a:srgbClr val="0000CC"/>
                </a:solidFill>
                <a:latin typeface="Arial"/>
                <a:cs typeface="Arial"/>
              </a:rPr>
              <a:t>P(AB)</a:t>
            </a:r>
            <a:r>
              <a:rPr sz="2400" b="1" spc="-9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/</a:t>
            </a:r>
            <a:r>
              <a:rPr sz="2400" b="1" spc="-19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20" dirty="0">
                <a:solidFill>
                  <a:srgbClr val="0000CC"/>
                </a:solidFill>
                <a:latin typeface="Arial"/>
                <a:cs typeface="Arial"/>
              </a:rPr>
              <a:t>P(A)</a:t>
            </a:r>
            <a:r>
              <a:rPr sz="2400" b="1" spc="-17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=</a:t>
            </a:r>
            <a:r>
              <a:rPr sz="2400" b="1" spc="-41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190" dirty="0">
                <a:solidFill>
                  <a:srgbClr val="0000CC"/>
                </a:solidFill>
                <a:latin typeface="Arial"/>
                <a:cs typeface="Arial"/>
              </a:rPr>
              <a:t>0.00095</a:t>
            </a:r>
            <a:r>
              <a:rPr sz="2400" b="1" spc="-42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/</a:t>
            </a:r>
            <a:r>
              <a:rPr sz="2400" b="1" spc="-27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185" dirty="0">
                <a:solidFill>
                  <a:srgbClr val="0000CC"/>
                </a:solidFill>
                <a:latin typeface="Arial"/>
                <a:cs typeface="Arial"/>
              </a:rPr>
              <a:t>0.0025</a:t>
            </a:r>
            <a:r>
              <a:rPr sz="2400" b="1" spc="-42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=</a:t>
            </a:r>
            <a:r>
              <a:rPr sz="2400" b="1" spc="-409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0000CC"/>
                </a:solidFill>
                <a:latin typeface="Arial"/>
                <a:cs typeface="Arial"/>
              </a:rPr>
              <a:t>0.38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sz="2400" b="1" spc="-190" dirty="0">
                <a:solidFill>
                  <a:srgbClr val="0000CC"/>
                </a:solidFill>
                <a:latin typeface="Arial"/>
                <a:cs typeface="Arial"/>
              </a:rPr>
              <a:t>P(B</a:t>
            </a:r>
            <a:r>
              <a:rPr sz="2400" b="1" spc="-37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00CC"/>
                </a:solidFill>
                <a:latin typeface="Arial"/>
                <a:cs typeface="Arial"/>
              </a:rPr>
              <a:t>|</a:t>
            </a:r>
            <a:r>
              <a:rPr sz="2400" b="1" spc="-35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29" dirty="0">
                <a:solidFill>
                  <a:srgbClr val="0000CC"/>
                </a:solidFill>
                <a:latin typeface="Arial"/>
                <a:cs typeface="Arial"/>
              </a:rPr>
              <a:t>AE)</a:t>
            </a:r>
            <a:r>
              <a:rPr sz="2400" b="1" spc="-26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=</a:t>
            </a:r>
            <a:r>
              <a:rPr sz="2400" b="1" spc="-33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65" dirty="0">
                <a:solidFill>
                  <a:srgbClr val="0000CC"/>
                </a:solidFill>
                <a:latin typeface="Arial"/>
                <a:cs typeface="Arial"/>
              </a:rPr>
              <a:t>P(ABE)</a:t>
            </a:r>
            <a:r>
              <a:rPr sz="2400" b="1" spc="-10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/</a:t>
            </a:r>
            <a:r>
              <a:rPr sz="2400" b="1" spc="-20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45" dirty="0">
                <a:solidFill>
                  <a:srgbClr val="0000CC"/>
                </a:solidFill>
                <a:latin typeface="Arial"/>
                <a:cs typeface="Arial"/>
              </a:rPr>
              <a:t>P(AE)</a:t>
            </a:r>
            <a:r>
              <a:rPr sz="2400" b="1" spc="-17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=</a:t>
            </a:r>
            <a:r>
              <a:rPr sz="2400" b="1" spc="-34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[</a:t>
            </a:r>
            <a:r>
              <a:rPr sz="2400" b="1" spc="-25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420" dirty="0">
                <a:solidFill>
                  <a:srgbClr val="0000CC"/>
                </a:solidFill>
                <a:latin typeface="Arial"/>
                <a:cs typeface="Arial"/>
              </a:rPr>
              <a:t>P</a:t>
            </a:r>
            <a:r>
              <a:rPr sz="2400" b="1" spc="-140" dirty="0">
                <a:solidFill>
                  <a:srgbClr val="0000CC"/>
                </a:solidFill>
                <a:latin typeface="Arial"/>
                <a:cs typeface="Arial"/>
              </a:rPr>
              <a:t>(</a:t>
            </a:r>
            <a:r>
              <a:rPr sz="2400" b="1" spc="125" dirty="0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sz="2400" b="1" spc="-15" dirty="0">
                <a:solidFill>
                  <a:srgbClr val="0000CC"/>
                </a:solidFill>
                <a:latin typeface="Arial"/>
                <a:cs typeface="Arial"/>
              </a:rPr>
              <a:t>|</a:t>
            </a:r>
            <a:r>
              <a:rPr sz="2400" b="1" spc="-28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54" dirty="0">
                <a:solidFill>
                  <a:srgbClr val="0000CC"/>
                </a:solidFill>
                <a:latin typeface="Arial"/>
                <a:cs typeface="Arial"/>
              </a:rPr>
              <a:t>BE).P(BE)</a:t>
            </a:r>
            <a:r>
              <a:rPr sz="2400" b="1" spc="4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]</a:t>
            </a:r>
            <a:r>
              <a:rPr sz="2400" b="1" spc="-254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/</a:t>
            </a:r>
            <a:r>
              <a:rPr sz="2400" b="1" spc="-27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135" dirty="0">
                <a:solidFill>
                  <a:srgbClr val="0000CC"/>
                </a:solidFill>
                <a:latin typeface="Arial"/>
                <a:cs typeface="Arial"/>
              </a:rPr>
              <a:t>P(AE)</a:t>
            </a:r>
            <a:endParaRPr sz="2400">
              <a:latin typeface="Arial"/>
              <a:cs typeface="Arial"/>
            </a:endParaRPr>
          </a:p>
          <a:p>
            <a:pPr marL="1042035">
              <a:lnSpc>
                <a:spcPct val="100000"/>
              </a:lnSpc>
              <a:spcBef>
                <a:spcPts val="1325"/>
              </a:spcBef>
            </a:pP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=</a:t>
            </a:r>
            <a:r>
              <a:rPr sz="2400" b="1" spc="-33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[</a:t>
            </a:r>
            <a:r>
              <a:rPr sz="2400" b="1" spc="-32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160" dirty="0">
                <a:solidFill>
                  <a:srgbClr val="0000CC"/>
                </a:solidFill>
                <a:latin typeface="Arial"/>
                <a:cs typeface="Arial"/>
              </a:rPr>
              <a:t>0.95</a:t>
            </a:r>
            <a:r>
              <a:rPr sz="2400" b="1" spc="-33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0000CC"/>
                </a:solidFill>
                <a:latin typeface="Arial"/>
                <a:cs typeface="Arial"/>
              </a:rPr>
              <a:t>x</a:t>
            </a:r>
            <a:r>
              <a:rPr sz="2400" b="1" spc="-34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175" dirty="0">
                <a:solidFill>
                  <a:srgbClr val="0000CC"/>
                </a:solidFill>
                <a:latin typeface="Arial"/>
                <a:cs typeface="Arial"/>
              </a:rPr>
              <a:t>0.001</a:t>
            </a:r>
            <a:r>
              <a:rPr sz="2400" b="1" spc="-42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0000CC"/>
                </a:solidFill>
                <a:latin typeface="Arial"/>
                <a:cs typeface="Arial"/>
              </a:rPr>
              <a:t>x</a:t>
            </a:r>
            <a:r>
              <a:rPr sz="2400" b="1" spc="-33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120" dirty="0">
                <a:solidFill>
                  <a:srgbClr val="0000CC"/>
                </a:solidFill>
                <a:latin typeface="Arial"/>
                <a:cs typeface="Arial"/>
              </a:rPr>
              <a:t>0.002]</a:t>
            </a:r>
            <a:r>
              <a:rPr sz="2400" b="1" spc="-24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/</a:t>
            </a:r>
            <a:r>
              <a:rPr sz="2400" b="1" spc="-19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50" dirty="0">
                <a:solidFill>
                  <a:srgbClr val="0000CC"/>
                </a:solidFill>
                <a:latin typeface="Arial"/>
                <a:cs typeface="Arial"/>
              </a:rPr>
              <a:t>0.00058</a:t>
            </a:r>
            <a:endParaRPr sz="2400">
              <a:latin typeface="Arial"/>
              <a:cs typeface="Arial"/>
            </a:endParaRPr>
          </a:p>
          <a:p>
            <a:pPr marL="1042035">
              <a:lnSpc>
                <a:spcPct val="100000"/>
              </a:lnSpc>
              <a:spcBef>
                <a:spcPts val="1325"/>
              </a:spcBef>
            </a:pP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=</a:t>
            </a:r>
            <a:r>
              <a:rPr sz="2400" b="1" spc="-34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0000CC"/>
                </a:solidFill>
                <a:latin typeface="Arial"/>
                <a:cs typeface="Arial"/>
              </a:rPr>
              <a:t>0.003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196198" y="5327903"/>
            <a:ext cx="1724660" cy="609600"/>
          </a:xfrm>
          <a:custGeom>
            <a:avLst/>
            <a:gdLst/>
            <a:ahLst/>
            <a:cxnLst/>
            <a:rect l="l" t="t" r="r" b="b"/>
            <a:pathLst>
              <a:path w="1724659" h="609600">
                <a:moveTo>
                  <a:pt x="0" y="304546"/>
                </a:moveTo>
                <a:lnTo>
                  <a:pt x="10286" y="257429"/>
                </a:lnTo>
                <a:lnTo>
                  <a:pt x="40004" y="212598"/>
                </a:lnTo>
                <a:lnTo>
                  <a:pt x="87629" y="170688"/>
                </a:lnTo>
                <a:lnTo>
                  <a:pt x="151765" y="131953"/>
                </a:lnTo>
                <a:lnTo>
                  <a:pt x="189483" y="114046"/>
                </a:lnTo>
                <a:lnTo>
                  <a:pt x="230631" y="97282"/>
                </a:lnTo>
                <a:lnTo>
                  <a:pt x="275208" y="81534"/>
                </a:lnTo>
                <a:lnTo>
                  <a:pt x="322960" y="66929"/>
                </a:lnTo>
                <a:lnTo>
                  <a:pt x="373633" y="53594"/>
                </a:lnTo>
                <a:lnTo>
                  <a:pt x="426974" y="41529"/>
                </a:lnTo>
                <a:lnTo>
                  <a:pt x="482980" y="30988"/>
                </a:lnTo>
                <a:lnTo>
                  <a:pt x="541401" y="21717"/>
                </a:lnTo>
                <a:lnTo>
                  <a:pt x="601852" y="14097"/>
                </a:lnTo>
                <a:lnTo>
                  <a:pt x="664464" y="8001"/>
                </a:lnTo>
                <a:lnTo>
                  <a:pt x="728726" y="3556"/>
                </a:lnTo>
                <a:lnTo>
                  <a:pt x="794766" y="889"/>
                </a:lnTo>
                <a:lnTo>
                  <a:pt x="862076" y="0"/>
                </a:lnTo>
                <a:lnTo>
                  <a:pt x="929385" y="889"/>
                </a:lnTo>
                <a:lnTo>
                  <a:pt x="995426" y="3556"/>
                </a:lnTo>
                <a:lnTo>
                  <a:pt x="1059687" y="8001"/>
                </a:lnTo>
                <a:lnTo>
                  <a:pt x="1122299" y="14097"/>
                </a:lnTo>
                <a:lnTo>
                  <a:pt x="1182751" y="21717"/>
                </a:lnTo>
                <a:lnTo>
                  <a:pt x="1241171" y="30988"/>
                </a:lnTo>
                <a:lnTo>
                  <a:pt x="1297177" y="41529"/>
                </a:lnTo>
                <a:lnTo>
                  <a:pt x="1350518" y="53594"/>
                </a:lnTo>
                <a:lnTo>
                  <a:pt x="1401191" y="66929"/>
                </a:lnTo>
                <a:lnTo>
                  <a:pt x="1448943" y="81534"/>
                </a:lnTo>
                <a:lnTo>
                  <a:pt x="1493520" y="97282"/>
                </a:lnTo>
                <a:lnTo>
                  <a:pt x="1534668" y="114046"/>
                </a:lnTo>
                <a:lnTo>
                  <a:pt x="1572386" y="131953"/>
                </a:lnTo>
                <a:lnTo>
                  <a:pt x="1606423" y="150876"/>
                </a:lnTo>
                <a:lnTo>
                  <a:pt x="1662429" y="191262"/>
                </a:lnTo>
                <a:lnTo>
                  <a:pt x="1701292" y="234696"/>
                </a:lnTo>
                <a:lnTo>
                  <a:pt x="1721484" y="280797"/>
                </a:lnTo>
                <a:lnTo>
                  <a:pt x="1724152" y="304546"/>
                </a:lnTo>
                <a:lnTo>
                  <a:pt x="1721484" y="328422"/>
                </a:lnTo>
                <a:lnTo>
                  <a:pt x="1701292" y="374396"/>
                </a:lnTo>
                <a:lnTo>
                  <a:pt x="1662429" y="417957"/>
                </a:lnTo>
                <a:lnTo>
                  <a:pt x="1606423" y="458343"/>
                </a:lnTo>
                <a:lnTo>
                  <a:pt x="1572386" y="477139"/>
                </a:lnTo>
                <a:lnTo>
                  <a:pt x="1534668" y="495046"/>
                </a:lnTo>
                <a:lnTo>
                  <a:pt x="1493520" y="511937"/>
                </a:lnTo>
                <a:lnTo>
                  <a:pt x="1448943" y="527685"/>
                </a:lnTo>
                <a:lnTo>
                  <a:pt x="1401191" y="542290"/>
                </a:lnTo>
                <a:lnTo>
                  <a:pt x="1350518" y="555625"/>
                </a:lnTo>
                <a:lnTo>
                  <a:pt x="1297177" y="567563"/>
                </a:lnTo>
                <a:lnTo>
                  <a:pt x="1241171" y="578231"/>
                </a:lnTo>
                <a:lnTo>
                  <a:pt x="1182751" y="587375"/>
                </a:lnTo>
                <a:lnTo>
                  <a:pt x="1122299" y="595122"/>
                </a:lnTo>
                <a:lnTo>
                  <a:pt x="1059687" y="601091"/>
                </a:lnTo>
                <a:lnTo>
                  <a:pt x="995426" y="605561"/>
                </a:lnTo>
                <a:lnTo>
                  <a:pt x="929385" y="608266"/>
                </a:lnTo>
                <a:lnTo>
                  <a:pt x="862076" y="609180"/>
                </a:lnTo>
                <a:lnTo>
                  <a:pt x="794766" y="608266"/>
                </a:lnTo>
                <a:lnTo>
                  <a:pt x="728726" y="605561"/>
                </a:lnTo>
                <a:lnTo>
                  <a:pt x="664464" y="601091"/>
                </a:lnTo>
                <a:lnTo>
                  <a:pt x="601852" y="595122"/>
                </a:lnTo>
                <a:lnTo>
                  <a:pt x="541401" y="587375"/>
                </a:lnTo>
                <a:lnTo>
                  <a:pt x="482980" y="578231"/>
                </a:lnTo>
                <a:lnTo>
                  <a:pt x="426974" y="567563"/>
                </a:lnTo>
                <a:lnTo>
                  <a:pt x="373633" y="555625"/>
                </a:lnTo>
                <a:lnTo>
                  <a:pt x="322960" y="542290"/>
                </a:lnTo>
                <a:lnTo>
                  <a:pt x="275208" y="527685"/>
                </a:lnTo>
                <a:lnTo>
                  <a:pt x="230631" y="511937"/>
                </a:lnTo>
                <a:lnTo>
                  <a:pt x="189483" y="495046"/>
                </a:lnTo>
                <a:lnTo>
                  <a:pt x="151765" y="477139"/>
                </a:lnTo>
                <a:lnTo>
                  <a:pt x="117728" y="458343"/>
                </a:lnTo>
                <a:lnTo>
                  <a:pt x="61722" y="417957"/>
                </a:lnTo>
                <a:lnTo>
                  <a:pt x="22859" y="374396"/>
                </a:lnTo>
                <a:lnTo>
                  <a:pt x="2667" y="328422"/>
                </a:lnTo>
                <a:lnTo>
                  <a:pt x="0" y="304546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688069" y="5423217"/>
            <a:ext cx="8020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35" dirty="0">
                <a:latin typeface="Arial"/>
                <a:cs typeface="Arial"/>
              </a:rPr>
              <a:t>Alarm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053198" y="4451858"/>
            <a:ext cx="1724660" cy="609600"/>
          </a:xfrm>
          <a:custGeom>
            <a:avLst/>
            <a:gdLst/>
            <a:ahLst/>
            <a:cxnLst/>
            <a:rect l="l" t="t" r="r" b="b"/>
            <a:pathLst>
              <a:path w="1724659" h="609600">
                <a:moveTo>
                  <a:pt x="0" y="304673"/>
                </a:moveTo>
                <a:lnTo>
                  <a:pt x="10286" y="257556"/>
                </a:lnTo>
                <a:lnTo>
                  <a:pt x="40004" y="212725"/>
                </a:lnTo>
                <a:lnTo>
                  <a:pt x="87629" y="170688"/>
                </a:lnTo>
                <a:lnTo>
                  <a:pt x="151765" y="131953"/>
                </a:lnTo>
                <a:lnTo>
                  <a:pt x="189483" y="114046"/>
                </a:lnTo>
                <a:lnTo>
                  <a:pt x="230631" y="97282"/>
                </a:lnTo>
                <a:lnTo>
                  <a:pt x="275208" y="81534"/>
                </a:lnTo>
                <a:lnTo>
                  <a:pt x="322960" y="66929"/>
                </a:lnTo>
                <a:lnTo>
                  <a:pt x="373633" y="53594"/>
                </a:lnTo>
                <a:lnTo>
                  <a:pt x="426974" y="41529"/>
                </a:lnTo>
                <a:lnTo>
                  <a:pt x="482980" y="30988"/>
                </a:lnTo>
                <a:lnTo>
                  <a:pt x="541401" y="21717"/>
                </a:lnTo>
                <a:lnTo>
                  <a:pt x="601852" y="14097"/>
                </a:lnTo>
                <a:lnTo>
                  <a:pt x="664464" y="8001"/>
                </a:lnTo>
                <a:lnTo>
                  <a:pt x="728726" y="3556"/>
                </a:lnTo>
                <a:lnTo>
                  <a:pt x="794766" y="889"/>
                </a:lnTo>
                <a:lnTo>
                  <a:pt x="862076" y="0"/>
                </a:lnTo>
                <a:lnTo>
                  <a:pt x="929385" y="889"/>
                </a:lnTo>
                <a:lnTo>
                  <a:pt x="995426" y="3556"/>
                </a:lnTo>
                <a:lnTo>
                  <a:pt x="1059687" y="8001"/>
                </a:lnTo>
                <a:lnTo>
                  <a:pt x="1122299" y="14097"/>
                </a:lnTo>
                <a:lnTo>
                  <a:pt x="1182751" y="21717"/>
                </a:lnTo>
                <a:lnTo>
                  <a:pt x="1241171" y="30988"/>
                </a:lnTo>
                <a:lnTo>
                  <a:pt x="1297177" y="41529"/>
                </a:lnTo>
                <a:lnTo>
                  <a:pt x="1350518" y="53594"/>
                </a:lnTo>
                <a:lnTo>
                  <a:pt x="1401191" y="66929"/>
                </a:lnTo>
                <a:lnTo>
                  <a:pt x="1448943" y="81534"/>
                </a:lnTo>
                <a:lnTo>
                  <a:pt x="1493520" y="97282"/>
                </a:lnTo>
                <a:lnTo>
                  <a:pt x="1534668" y="114046"/>
                </a:lnTo>
                <a:lnTo>
                  <a:pt x="1572386" y="131953"/>
                </a:lnTo>
                <a:lnTo>
                  <a:pt x="1606423" y="150876"/>
                </a:lnTo>
                <a:lnTo>
                  <a:pt x="1662429" y="191262"/>
                </a:lnTo>
                <a:lnTo>
                  <a:pt x="1701292" y="234823"/>
                </a:lnTo>
                <a:lnTo>
                  <a:pt x="1721484" y="280924"/>
                </a:lnTo>
                <a:lnTo>
                  <a:pt x="1724152" y="304673"/>
                </a:lnTo>
                <a:lnTo>
                  <a:pt x="1721484" y="328549"/>
                </a:lnTo>
                <a:lnTo>
                  <a:pt x="1701292" y="374523"/>
                </a:lnTo>
                <a:lnTo>
                  <a:pt x="1662429" y="418084"/>
                </a:lnTo>
                <a:lnTo>
                  <a:pt x="1606423" y="458470"/>
                </a:lnTo>
                <a:lnTo>
                  <a:pt x="1572386" y="477393"/>
                </a:lnTo>
                <a:lnTo>
                  <a:pt x="1534668" y="495300"/>
                </a:lnTo>
                <a:lnTo>
                  <a:pt x="1493520" y="512191"/>
                </a:lnTo>
                <a:lnTo>
                  <a:pt x="1448943" y="527939"/>
                </a:lnTo>
                <a:lnTo>
                  <a:pt x="1401191" y="542417"/>
                </a:lnTo>
                <a:lnTo>
                  <a:pt x="1350518" y="555752"/>
                </a:lnTo>
                <a:lnTo>
                  <a:pt x="1297177" y="567817"/>
                </a:lnTo>
                <a:lnTo>
                  <a:pt x="1241171" y="578485"/>
                </a:lnTo>
                <a:lnTo>
                  <a:pt x="1182751" y="587629"/>
                </a:lnTo>
                <a:lnTo>
                  <a:pt x="1122299" y="595249"/>
                </a:lnTo>
                <a:lnTo>
                  <a:pt x="1059687" y="601345"/>
                </a:lnTo>
                <a:lnTo>
                  <a:pt x="995426" y="605790"/>
                </a:lnTo>
                <a:lnTo>
                  <a:pt x="929385" y="608457"/>
                </a:lnTo>
                <a:lnTo>
                  <a:pt x="862076" y="609346"/>
                </a:lnTo>
                <a:lnTo>
                  <a:pt x="794766" y="608457"/>
                </a:lnTo>
                <a:lnTo>
                  <a:pt x="728726" y="605790"/>
                </a:lnTo>
                <a:lnTo>
                  <a:pt x="664464" y="601345"/>
                </a:lnTo>
                <a:lnTo>
                  <a:pt x="601852" y="595249"/>
                </a:lnTo>
                <a:lnTo>
                  <a:pt x="541401" y="587629"/>
                </a:lnTo>
                <a:lnTo>
                  <a:pt x="482980" y="578485"/>
                </a:lnTo>
                <a:lnTo>
                  <a:pt x="426974" y="567817"/>
                </a:lnTo>
                <a:lnTo>
                  <a:pt x="373633" y="555752"/>
                </a:lnTo>
                <a:lnTo>
                  <a:pt x="322960" y="542417"/>
                </a:lnTo>
                <a:lnTo>
                  <a:pt x="275208" y="527939"/>
                </a:lnTo>
                <a:lnTo>
                  <a:pt x="230631" y="512191"/>
                </a:lnTo>
                <a:lnTo>
                  <a:pt x="189483" y="495300"/>
                </a:lnTo>
                <a:lnTo>
                  <a:pt x="151765" y="477393"/>
                </a:lnTo>
                <a:lnTo>
                  <a:pt x="117728" y="458470"/>
                </a:lnTo>
                <a:lnTo>
                  <a:pt x="61722" y="418084"/>
                </a:lnTo>
                <a:lnTo>
                  <a:pt x="22859" y="374523"/>
                </a:lnTo>
                <a:lnTo>
                  <a:pt x="2667" y="328549"/>
                </a:lnTo>
                <a:lnTo>
                  <a:pt x="0" y="304673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386955" y="4544631"/>
            <a:ext cx="10598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10" dirty="0">
                <a:latin typeface="Arial"/>
                <a:cs typeface="Arial"/>
              </a:rPr>
              <a:t>Burglary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863201" y="4480433"/>
            <a:ext cx="2000250" cy="609600"/>
          </a:xfrm>
          <a:custGeom>
            <a:avLst/>
            <a:gdLst/>
            <a:ahLst/>
            <a:cxnLst/>
            <a:rect l="l" t="t" r="r" b="b"/>
            <a:pathLst>
              <a:path w="2000250" h="609600">
                <a:moveTo>
                  <a:pt x="0" y="304546"/>
                </a:moveTo>
                <a:lnTo>
                  <a:pt x="9905" y="261493"/>
                </a:lnTo>
                <a:lnTo>
                  <a:pt x="38734" y="220218"/>
                </a:lnTo>
                <a:lnTo>
                  <a:pt x="85217" y="181229"/>
                </a:lnTo>
                <a:lnTo>
                  <a:pt x="147954" y="144907"/>
                </a:lnTo>
                <a:lnTo>
                  <a:pt x="185039" y="128016"/>
                </a:lnTo>
                <a:lnTo>
                  <a:pt x="225678" y="111760"/>
                </a:lnTo>
                <a:lnTo>
                  <a:pt x="269621" y="96520"/>
                </a:lnTo>
                <a:lnTo>
                  <a:pt x="316738" y="82042"/>
                </a:lnTo>
                <a:lnTo>
                  <a:pt x="367029" y="68707"/>
                </a:lnTo>
                <a:lnTo>
                  <a:pt x="420116" y="56388"/>
                </a:lnTo>
                <a:lnTo>
                  <a:pt x="475996" y="45085"/>
                </a:lnTo>
                <a:lnTo>
                  <a:pt x="534416" y="34925"/>
                </a:lnTo>
                <a:lnTo>
                  <a:pt x="595122" y="25908"/>
                </a:lnTo>
                <a:lnTo>
                  <a:pt x="658114" y="18161"/>
                </a:lnTo>
                <a:lnTo>
                  <a:pt x="723010" y="11811"/>
                </a:lnTo>
                <a:lnTo>
                  <a:pt x="789813" y="6731"/>
                </a:lnTo>
                <a:lnTo>
                  <a:pt x="858393" y="2921"/>
                </a:lnTo>
                <a:lnTo>
                  <a:pt x="928497" y="762"/>
                </a:lnTo>
                <a:lnTo>
                  <a:pt x="999871" y="0"/>
                </a:lnTo>
                <a:lnTo>
                  <a:pt x="1071245" y="762"/>
                </a:lnTo>
                <a:lnTo>
                  <a:pt x="1141349" y="2921"/>
                </a:lnTo>
                <a:lnTo>
                  <a:pt x="1209928" y="6731"/>
                </a:lnTo>
                <a:lnTo>
                  <a:pt x="1276730" y="11811"/>
                </a:lnTo>
                <a:lnTo>
                  <a:pt x="1341627" y="18161"/>
                </a:lnTo>
                <a:lnTo>
                  <a:pt x="1404620" y="25908"/>
                </a:lnTo>
                <a:lnTo>
                  <a:pt x="1465326" y="34925"/>
                </a:lnTo>
                <a:lnTo>
                  <a:pt x="1523746" y="45085"/>
                </a:lnTo>
                <a:lnTo>
                  <a:pt x="1579626" y="56388"/>
                </a:lnTo>
                <a:lnTo>
                  <a:pt x="1632712" y="68707"/>
                </a:lnTo>
                <a:lnTo>
                  <a:pt x="1683003" y="82042"/>
                </a:lnTo>
                <a:lnTo>
                  <a:pt x="1730121" y="96520"/>
                </a:lnTo>
                <a:lnTo>
                  <a:pt x="1774063" y="111760"/>
                </a:lnTo>
                <a:lnTo>
                  <a:pt x="1814702" y="128016"/>
                </a:lnTo>
                <a:lnTo>
                  <a:pt x="1851787" y="144907"/>
                </a:lnTo>
                <a:lnTo>
                  <a:pt x="1914525" y="181229"/>
                </a:lnTo>
                <a:lnTo>
                  <a:pt x="1961006" y="220218"/>
                </a:lnTo>
                <a:lnTo>
                  <a:pt x="1989835" y="261493"/>
                </a:lnTo>
                <a:lnTo>
                  <a:pt x="1999742" y="304546"/>
                </a:lnTo>
                <a:lnTo>
                  <a:pt x="1997328" y="326263"/>
                </a:lnTo>
                <a:lnTo>
                  <a:pt x="1977771" y="368554"/>
                </a:lnTo>
                <a:lnTo>
                  <a:pt x="1939798" y="408686"/>
                </a:lnTo>
                <a:lnTo>
                  <a:pt x="1885060" y="446405"/>
                </a:lnTo>
                <a:lnTo>
                  <a:pt x="1814702" y="481076"/>
                </a:lnTo>
                <a:lnTo>
                  <a:pt x="1774063" y="497332"/>
                </a:lnTo>
                <a:lnTo>
                  <a:pt x="1730121" y="512572"/>
                </a:lnTo>
                <a:lnTo>
                  <a:pt x="1683003" y="527050"/>
                </a:lnTo>
                <a:lnTo>
                  <a:pt x="1632712" y="540385"/>
                </a:lnTo>
                <a:lnTo>
                  <a:pt x="1579626" y="552704"/>
                </a:lnTo>
                <a:lnTo>
                  <a:pt x="1523746" y="564007"/>
                </a:lnTo>
                <a:lnTo>
                  <a:pt x="1465326" y="574167"/>
                </a:lnTo>
                <a:lnTo>
                  <a:pt x="1404620" y="583184"/>
                </a:lnTo>
                <a:lnTo>
                  <a:pt x="1341627" y="590931"/>
                </a:lnTo>
                <a:lnTo>
                  <a:pt x="1276730" y="597281"/>
                </a:lnTo>
                <a:lnTo>
                  <a:pt x="1209928" y="602361"/>
                </a:lnTo>
                <a:lnTo>
                  <a:pt x="1141349" y="606171"/>
                </a:lnTo>
                <a:lnTo>
                  <a:pt x="1071245" y="608330"/>
                </a:lnTo>
                <a:lnTo>
                  <a:pt x="999871" y="609092"/>
                </a:lnTo>
                <a:lnTo>
                  <a:pt x="928497" y="608330"/>
                </a:lnTo>
                <a:lnTo>
                  <a:pt x="858393" y="606171"/>
                </a:lnTo>
                <a:lnTo>
                  <a:pt x="789813" y="602361"/>
                </a:lnTo>
                <a:lnTo>
                  <a:pt x="723010" y="597281"/>
                </a:lnTo>
                <a:lnTo>
                  <a:pt x="658114" y="590931"/>
                </a:lnTo>
                <a:lnTo>
                  <a:pt x="595122" y="583184"/>
                </a:lnTo>
                <a:lnTo>
                  <a:pt x="534416" y="574167"/>
                </a:lnTo>
                <a:lnTo>
                  <a:pt x="475996" y="564007"/>
                </a:lnTo>
                <a:lnTo>
                  <a:pt x="420116" y="552704"/>
                </a:lnTo>
                <a:lnTo>
                  <a:pt x="367029" y="540385"/>
                </a:lnTo>
                <a:lnTo>
                  <a:pt x="316738" y="527050"/>
                </a:lnTo>
                <a:lnTo>
                  <a:pt x="269621" y="512572"/>
                </a:lnTo>
                <a:lnTo>
                  <a:pt x="225678" y="497332"/>
                </a:lnTo>
                <a:lnTo>
                  <a:pt x="185039" y="481076"/>
                </a:lnTo>
                <a:lnTo>
                  <a:pt x="147954" y="464185"/>
                </a:lnTo>
                <a:lnTo>
                  <a:pt x="85217" y="427863"/>
                </a:lnTo>
                <a:lnTo>
                  <a:pt x="38734" y="388874"/>
                </a:lnTo>
                <a:lnTo>
                  <a:pt x="9905" y="347599"/>
                </a:lnTo>
                <a:lnTo>
                  <a:pt x="0" y="304546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168890" y="4574222"/>
            <a:ext cx="143319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0" dirty="0">
                <a:latin typeface="Arial"/>
                <a:cs typeface="Arial"/>
              </a:rPr>
              <a:t>Earthquake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053198" y="6384899"/>
            <a:ext cx="1724660" cy="619125"/>
          </a:xfrm>
          <a:custGeom>
            <a:avLst/>
            <a:gdLst/>
            <a:ahLst/>
            <a:cxnLst/>
            <a:rect l="l" t="t" r="r" b="b"/>
            <a:pathLst>
              <a:path w="1724659" h="619125">
                <a:moveTo>
                  <a:pt x="0" y="309359"/>
                </a:moveTo>
                <a:lnTo>
                  <a:pt x="10286" y="261518"/>
                </a:lnTo>
                <a:lnTo>
                  <a:pt x="40004" y="215988"/>
                </a:lnTo>
                <a:lnTo>
                  <a:pt x="87629" y="173316"/>
                </a:lnTo>
                <a:lnTo>
                  <a:pt x="151765" y="134048"/>
                </a:lnTo>
                <a:lnTo>
                  <a:pt x="189483" y="115874"/>
                </a:lnTo>
                <a:lnTo>
                  <a:pt x="230631" y="98755"/>
                </a:lnTo>
                <a:lnTo>
                  <a:pt x="275208" y="82765"/>
                </a:lnTo>
                <a:lnTo>
                  <a:pt x="322960" y="67970"/>
                </a:lnTo>
                <a:lnTo>
                  <a:pt x="373633" y="54432"/>
                </a:lnTo>
                <a:lnTo>
                  <a:pt x="426974" y="42240"/>
                </a:lnTo>
                <a:lnTo>
                  <a:pt x="482980" y="31445"/>
                </a:lnTo>
                <a:lnTo>
                  <a:pt x="541401" y="22123"/>
                </a:lnTo>
                <a:lnTo>
                  <a:pt x="601852" y="14351"/>
                </a:lnTo>
                <a:lnTo>
                  <a:pt x="664464" y="8178"/>
                </a:lnTo>
                <a:lnTo>
                  <a:pt x="728726" y="3683"/>
                </a:lnTo>
                <a:lnTo>
                  <a:pt x="794766" y="927"/>
                </a:lnTo>
                <a:lnTo>
                  <a:pt x="862076" y="0"/>
                </a:lnTo>
                <a:lnTo>
                  <a:pt x="929385" y="927"/>
                </a:lnTo>
                <a:lnTo>
                  <a:pt x="995426" y="3683"/>
                </a:lnTo>
                <a:lnTo>
                  <a:pt x="1059687" y="8178"/>
                </a:lnTo>
                <a:lnTo>
                  <a:pt x="1122299" y="14351"/>
                </a:lnTo>
                <a:lnTo>
                  <a:pt x="1182751" y="22123"/>
                </a:lnTo>
                <a:lnTo>
                  <a:pt x="1241171" y="31445"/>
                </a:lnTo>
                <a:lnTo>
                  <a:pt x="1297177" y="42240"/>
                </a:lnTo>
                <a:lnTo>
                  <a:pt x="1350518" y="54432"/>
                </a:lnTo>
                <a:lnTo>
                  <a:pt x="1401191" y="67970"/>
                </a:lnTo>
                <a:lnTo>
                  <a:pt x="1448943" y="82765"/>
                </a:lnTo>
                <a:lnTo>
                  <a:pt x="1493520" y="98755"/>
                </a:lnTo>
                <a:lnTo>
                  <a:pt x="1534668" y="115874"/>
                </a:lnTo>
                <a:lnTo>
                  <a:pt x="1572386" y="134048"/>
                </a:lnTo>
                <a:lnTo>
                  <a:pt x="1606423" y="153225"/>
                </a:lnTo>
                <a:lnTo>
                  <a:pt x="1662429" y="194259"/>
                </a:lnTo>
                <a:lnTo>
                  <a:pt x="1701292" y="238429"/>
                </a:lnTo>
                <a:lnTo>
                  <a:pt x="1721484" y="285178"/>
                </a:lnTo>
                <a:lnTo>
                  <a:pt x="1724152" y="309359"/>
                </a:lnTo>
                <a:lnTo>
                  <a:pt x="1721484" y="333540"/>
                </a:lnTo>
                <a:lnTo>
                  <a:pt x="1701292" y="380288"/>
                </a:lnTo>
                <a:lnTo>
                  <a:pt x="1662429" y="424459"/>
                </a:lnTo>
                <a:lnTo>
                  <a:pt x="1606423" y="465493"/>
                </a:lnTo>
                <a:lnTo>
                  <a:pt x="1572386" y="484670"/>
                </a:lnTo>
                <a:lnTo>
                  <a:pt x="1534668" y="502843"/>
                </a:lnTo>
                <a:lnTo>
                  <a:pt x="1493520" y="519963"/>
                </a:lnTo>
                <a:lnTo>
                  <a:pt x="1448943" y="535952"/>
                </a:lnTo>
                <a:lnTo>
                  <a:pt x="1401191" y="550748"/>
                </a:lnTo>
                <a:lnTo>
                  <a:pt x="1350518" y="564286"/>
                </a:lnTo>
                <a:lnTo>
                  <a:pt x="1297177" y="576478"/>
                </a:lnTo>
                <a:lnTo>
                  <a:pt x="1241171" y="587273"/>
                </a:lnTo>
                <a:lnTo>
                  <a:pt x="1182751" y="596595"/>
                </a:lnTo>
                <a:lnTo>
                  <a:pt x="1122299" y="604367"/>
                </a:lnTo>
                <a:lnTo>
                  <a:pt x="1059687" y="610539"/>
                </a:lnTo>
                <a:lnTo>
                  <a:pt x="995426" y="615035"/>
                </a:lnTo>
                <a:lnTo>
                  <a:pt x="929385" y="617791"/>
                </a:lnTo>
                <a:lnTo>
                  <a:pt x="862076" y="618718"/>
                </a:lnTo>
                <a:lnTo>
                  <a:pt x="794766" y="617791"/>
                </a:lnTo>
                <a:lnTo>
                  <a:pt x="728726" y="615035"/>
                </a:lnTo>
                <a:lnTo>
                  <a:pt x="664464" y="610539"/>
                </a:lnTo>
                <a:lnTo>
                  <a:pt x="601852" y="604367"/>
                </a:lnTo>
                <a:lnTo>
                  <a:pt x="541401" y="596595"/>
                </a:lnTo>
                <a:lnTo>
                  <a:pt x="482980" y="587273"/>
                </a:lnTo>
                <a:lnTo>
                  <a:pt x="426974" y="576478"/>
                </a:lnTo>
                <a:lnTo>
                  <a:pt x="373633" y="564286"/>
                </a:lnTo>
                <a:lnTo>
                  <a:pt x="322960" y="550748"/>
                </a:lnTo>
                <a:lnTo>
                  <a:pt x="275208" y="535952"/>
                </a:lnTo>
                <a:lnTo>
                  <a:pt x="230631" y="519963"/>
                </a:lnTo>
                <a:lnTo>
                  <a:pt x="189483" y="502843"/>
                </a:lnTo>
                <a:lnTo>
                  <a:pt x="151765" y="484670"/>
                </a:lnTo>
                <a:lnTo>
                  <a:pt x="117728" y="465493"/>
                </a:lnTo>
                <a:lnTo>
                  <a:pt x="61722" y="424459"/>
                </a:lnTo>
                <a:lnTo>
                  <a:pt x="22859" y="380288"/>
                </a:lnTo>
                <a:lnTo>
                  <a:pt x="2667" y="333540"/>
                </a:lnTo>
                <a:lnTo>
                  <a:pt x="0" y="309359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304785" y="6483350"/>
            <a:ext cx="12522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0" dirty="0">
                <a:latin typeface="Arial"/>
                <a:cs typeface="Arial"/>
              </a:rPr>
              <a:t>JohnCalls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958451" y="6299200"/>
            <a:ext cx="1933575" cy="619125"/>
          </a:xfrm>
          <a:custGeom>
            <a:avLst/>
            <a:gdLst/>
            <a:ahLst/>
            <a:cxnLst/>
            <a:rect l="l" t="t" r="r" b="b"/>
            <a:pathLst>
              <a:path w="1933575" h="619125">
                <a:moveTo>
                  <a:pt x="0" y="309486"/>
                </a:moveTo>
                <a:lnTo>
                  <a:pt x="9525" y="265696"/>
                </a:lnTo>
                <a:lnTo>
                  <a:pt x="37465" y="223799"/>
                </a:lnTo>
                <a:lnTo>
                  <a:pt x="82423" y="184200"/>
                </a:lnTo>
                <a:lnTo>
                  <a:pt x="143001" y="147345"/>
                </a:lnTo>
                <a:lnTo>
                  <a:pt x="178816" y="130060"/>
                </a:lnTo>
                <a:lnTo>
                  <a:pt x="218058" y="113614"/>
                </a:lnTo>
                <a:lnTo>
                  <a:pt x="260603" y="98069"/>
                </a:lnTo>
                <a:lnTo>
                  <a:pt x="306197" y="83464"/>
                </a:lnTo>
                <a:lnTo>
                  <a:pt x="354838" y="69850"/>
                </a:lnTo>
                <a:lnTo>
                  <a:pt x="406146" y="57277"/>
                </a:lnTo>
                <a:lnTo>
                  <a:pt x="460121" y="45821"/>
                </a:lnTo>
                <a:lnTo>
                  <a:pt x="516508" y="35509"/>
                </a:lnTo>
                <a:lnTo>
                  <a:pt x="575309" y="26403"/>
                </a:lnTo>
                <a:lnTo>
                  <a:pt x="636143" y="18554"/>
                </a:lnTo>
                <a:lnTo>
                  <a:pt x="698880" y="12014"/>
                </a:lnTo>
                <a:lnTo>
                  <a:pt x="763524" y="6832"/>
                </a:lnTo>
                <a:lnTo>
                  <a:pt x="829818" y="3073"/>
                </a:lnTo>
                <a:lnTo>
                  <a:pt x="897508" y="774"/>
                </a:lnTo>
                <a:lnTo>
                  <a:pt x="966470" y="0"/>
                </a:lnTo>
                <a:lnTo>
                  <a:pt x="1035557" y="774"/>
                </a:lnTo>
                <a:lnTo>
                  <a:pt x="1103249" y="3073"/>
                </a:lnTo>
                <a:lnTo>
                  <a:pt x="1169543" y="6832"/>
                </a:lnTo>
                <a:lnTo>
                  <a:pt x="1234185" y="12014"/>
                </a:lnTo>
                <a:lnTo>
                  <a:pt x="1296924" y="18554"/>
                </a:lnTo>
                <a:lnTo>
                  <a:pt x="1357756" y="26403"/>
                </a:lnTo>
                <a:lnTo>
                  <a:pt x="1416557" y="35509"/>
                </a:lnTo>
                <a:lnTo>
                  <a:pt x="1472946" y="45821"/>
                </a:lnTo>
                <a:lnTo>
                  <a:pt x="1526921" y="57277"/>
                </a:lnTo>
                <a:lnTo>
                  <a:pt x="1578228" y="69850"/>
                </a:lnTo>
                <a:lnTo>
                  <a:pt x="1626870" y="83464"/>
                </a:lnTo>
                <a:lnTo>
                  <a:pt x="1672463" y="98069"/>
                </a:lnTo>
                <a:lnTo>
                  <a:pt x="1715007" y="113614"/>
                </a:lnTo>
                <a:lnTo>
                  <a:pt x="1754251" y="130060"/>
                </a:lnTo>
                <a:lnTo>
                  <a:pt x="1790065" y="147345"/>
                </a:lnTo>
                <a:lnTo>
                  <a:pt x="1850644" y="184200"/>
                </a:lnTo>
                <a:lnTo>
                  <a:pt x="1895602" y="223799"/>
                </a:lnTo>
                <a:lnTo>
                  <a:pt x="1923542" y="265696"/>
                </a:lnTo>
                <a:lnTo>
                  <a:pt x="1933067" y="309486"/>
                </a:lnTo>
                <a:lnTo>
                  <a:pt x="1930653" y="331584"/>
                </a:lnTo>
                <a:lnTo>
                  <a:pt x="1911730" y="374484"/>
                </a:lnTo>
                <a:lnTo>
                  <a:pt x="1875154" y="415277"/>
                </a:lnTo>
                <a:lnTo>
                  <a:pt x="1822196" y="453555"/>
                </a:lnTo>
                <a:lnTo>
                  <a:pt x="1754251" y="488911"/>
                </a:lnTo>
                <a:lnTo>
                  <a:pt x="1715007" y="505345"/>
                </a:lnTo>
                <a:lnTo>
                  <a:pt x="1672463" y="520903"/>
                </a:lnTo>
                <a:lnTo>
                  <a:pt x="1626870" y="535508"/>
                </a:lnTo>
                <a:lnTo>
                  <a:pt x="1578228" y="549122"/>
                </a:lnTo>
                <a:lnTo>
                  <a:pt x="1526921" y="561682"/>
                </a:lnTo>
                <a:lnTo>
                  <a:pt x="1472946" y="573151"/>
                </a:lnTo>
                <a:lnTo>
                  <a:pt x="1416557" y="583463"/>
                </a:lnTo>
                <a:lnTo>
                  <a:pt x="1357756" y="592569"/>
                </a:lnTo>
                <a:lnTo>
                  <a:pt x="1296924" y="600417"/>
                </a:lnTo>
                <a:lnTo>
                  <a:pt x="1234185" y="606958"/>
                </a:lnTo>
                <a:lnTo>
                  <a:pt x="1169543" y="612127"/>
                </a:lnTo>
                <a:lnTo>
                  <a:pt x="1103249" y="615899"/>
                </a:lnTo>
                <a:lnTo>
                  <a:pt x="1035557" y="618197"/>
                </a:lnTo>
                <a:lnTo>
                  <a:pt x="966470" y="618972"/>
                </a:lnTo>
                <a:lnTo>
                  <a:pt x="897508" y="618197"/>
                </a:lnTo>
                <a:lnTo>
                  <a:pt x="829818" y="615899"/>
                </a:lnTo>
                <a:lnTo>
                  <a:pt x="763524" y="612127"/>
                </a:lnTo>
                <a:lnTo>
                  <a:pt x="698880" y="606958"/>
                </a:lnTo>
                <a:lnTo>
                  <a:pt x="636143" y="600417"/>
                </a:lnTo>
                <a:lnTo>
                  <a:pt x="575309" y="592569"/>
                </a:lnTo>
                <a:lnTo>
                  <a:pt x="516508" y="583463"/>
                </a:lnTo>
                <a:lnTo>
                  <a:pt x="460121" y="573151"/>
                </a:lnTo>
                <a:lnTo>
                  <a:pt x="406146" y="561682"/>
                </a:lnTo>
                <a:lnTo>
                  <a:pt x="354838" y="549122"/>
                </a:lnTo>
                <a:lnTo>
                  <a:pt x="306197" y="535508"/>
                </a:lnTo>
                <a:lnTo>
                  <a:pt x="260603" y="520903"/>
                </a:lnTo>
                <a:lnTo>
                  <a:pt x="218058" y="505345"/>
                </a:lnTo>
                <a:lnTo>
                  <a:pt x="178816" y="488911"/>
                </a:lnTo>
                <a:lnTo>
                  <a:pt x="143001" y="471627"/>
                </a:lnTo>
                <a:lnTo>
                  <a:pt x="82423" y="434759"/>
                </a:lnTo>
                <a:lnTo>
                  <a:pt x="37465" y="395173"/>
                </a:lnTo>
                <a:lnTo>
                  <a:pt x="9525" y="353275"/>
                </a:lnTo>
                <a:lnTo>
                  <a:pt x="0" y="309486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0319766" y="6395402"/>
            <a:ext cx="12534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90" dirty="0">
                <a:latin typeface="Arial"/>
                <a:cs typeface="Arial"/>
              </a:rPr>
              <a:t>MaryCalls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920101" y="5004180"/>
            <a:ext cx="2305050" cy="1362075"/>
          </a:xfrm>
          <a:custGeom>
            <a:avLst/>
            <a:gdLst/>
            <a:ahLst/>
            <a:cxnLst/>
            <a:rect l="l" t="t" r="r" b="b"/>
            <a:pathLst>
              <a:path w="2305050" h="1362075">
                <a:moveTo>
                  <a:pt x="0" y="57023"/>
                </a:moveTo>
                <a:lnTo>
                  <a:pt x="504190" y="399542"/>
                </a:lnTo>
              </a:path>
              <a:path w="2305050" h="1362075">
                <a:moveTo>
                  <a:pt x="462152" y="304673"/>
                </a:moveTo>
                <a:lnTo>
                  <a:pt x="504190" y="399796"/>
                </a:lnTo>
                <a:lnTo>
                  <a:pt x="409575" y="393954"/>
                </a:lnTo>
              </a:path>
              <a:path w="2305050" h="1362075">
                <a:moveTo>
                  <a:pt x="2237994" y="0"/>
                </a:moveTo>
                <a:lnTo>
                  <a:pt x="1771650" y="389890"/>
                </a:lnTo>
              </a:path>
              <a:path w="2305050" h="1362075">
                <a:moveTo>
                  <a:pt x="1803780" y="295148"/>
                </a:moveTo>
                <a:lnTo>
                  <a:pt x="1771650" y="389890"/>
                </a:lnTo>
                <a:lnTo>
                  <a:pt x="1866265" y="372618"/>
                </a:lnTo>
              </a:path>
              <a:path w="2305050" h="1362075">
                <a:moveTo>
                  <a:pt x="533273" y="847471"/>
                </a:moveTo>
                <a:lnTo>
                  <a:pt x="19050" y="1361605"/>
                </a:lnTo>
              </a:path>
              <a:path w="2305050" h="1362075">
                <a:moveTo>
                  <a:pt x="43815" y="1266456"/>
                </a:moveTo>
                <a:lnTo>
                  <a:pt x="19050" y="1361173"/>
                </a:lnTo>
                <a:lnTo>
                  <a:pt x="113665" y="1336192"/>
                </a:lnTo>
              </a:path>
              <a:path w="2305050" h="1362075">
                <a:moveTo>
                  <a:pt x="1743075" y="847471"/>
                </a:moveTo>
                <a:lnTo>
                  <a:pt x="2295398" y="1361376"/>
                </a:lnTo>
              </a:path>
              <a:path w="2305050" h="1362075">
                <a:moveTo>
                  <a:pt x="2273807" y="1266456"/>
                </a:moveTo>
                <a:lnTo>
                  <a:pt x="2304669" y="1361478"/>
                </a:lnTo>
                <a:lnTo>
                  <a:pt x="2200275" y="1339545"/>
                </a:lnTo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2066544" y="5408548"/>
            <a:ext cx="1134110" cy="1286510"/>
            <a:chOff x="2066544" y="5408548"/>
            <a:chExt cx="1134110" cy="1286510"/>
          </a:xfrm>
        </p:grpSpPr>
        <p:sp>
          <p:nvSpPr>
            <p:cNvPr id="17" name="object 17"/>
            <p:cNvSpPr/>
            <p:nvPr/>
          </p:nvSpPr>
          <p:spPr>
            <a:xfrm>
              <a:off x="2505075" y="5427814"/>
              <a:ext cx="666750" cy="419100"/>
            </a:xfrm>
            <a:custGeom>
              <a:avLst/>
              <a:gdLst/>
              <a:ahLst/>
              <a:cxnLst/>
              <a:rect l="l" t="t" r="r" b="b"/>
              <a:pathLst>
                <a:path w="666750" h="419100">
                  <a:moveTo>
                    <a:pt x="666445" y="0"/>
                  </a:moveTo>
                  <a:lnTo>
                    <a:pt x="0" y="0"/>
                  </a:lnTo>
                  <a:lnTo>
                    <a:pt x="0" y="418884"/>
                  </a:lnTo>
                  <a:lnTo>
                    <a:pt x="666445" y="418884"/>
                  </a:lnTo>
                  <a:lnTo>
                    <a:pt x="666445" y="0"/>
                  </a:lnTo>
                  <a:close/>
                </a:path>
              </a:pathLst>
            </a:custGeom>
            <a:solidFill>
              <a:srgbClr val="F8DE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081149" y="5423153"/>
              <a:ext cx="1104900" cy="1257300"/>
            </a:xfrm>
            <a:custGeom>
              <a:avLst/>
              <a:gdLst/>
              <a:ahLst/>
              <a:cxnLst/>
              <a:rect l="l" t="t" r="r" b="b"/>
              <a:pathLst>
                <a:path w="1104900" h="1257300">
                  <a:moveTo>
                    <a:pt x="428751" y="0"/>
                  </a:moveTo>
                  <a:lnTo>
                    <a:pt x="428751" y="1256855"/>
                  </a:lnTo>
                </a:path>
                <a:path w="1104900" h="1257300">
                  <a:moveTo>
                    <a:pt x="0" y="428498"/>
                  </a:moveTo>
                  <a:lnTo>
                    <a:pt x="1104900" y="428498"/>
                  </a:lnTo>
                </a:path>
                <a:path w="1104900" h="1257300">
                  <a:moveTo>
                    <a:pt x="0" y="847483"/>
                  </a:moveTo>
                  <a:lnTo>
                    <a:pt x="1104900" y="847483"/>
                  </a:lnTo>
                </a:path>
              </a:pathLst>
            </a:custGeom>
            <a:ln w="127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081149" y="5423153"/>
              <a:ext cx="1104900" cy="1257300"/>
            </a:xfrm>
            <a:custGeom>
              <a:avLst/>
              <a:gdLst/>
              <a:ahLst/>
              <a:cxnLst/>
              <a:rect l="l" t="t" r="r" b="b"/>
              <a:pathLst>
                <a:path w="1104900" h="1257300">
                  <a:moveTo>
                    <a:pt x="9651" y="0"/>
                  </a:moveTo>
                  <a:lnTo>
                    <a:pt x="9651" y="1256855"/>
                  </a:lnTo>
                </a:path>
                <a:path w="1104900" h="1257300">
                  <a:moveTo>
                    <a:pt x="1085977" y="0"/>
                  </a:moveTo>
                  <a:lnTo>
                    <a:pt x="1085977" y="1256855"/>
                  </a:lnTo>
                </a:path>
                <a:path w="1104900" h="1257300">
                  <a:moveTo>
                    <a:pt x="0" y="9525"/>
                  </a:moveTo>
                  <a:lnTo>
                    <a:pt x="1104900" y="9525"/>
                  </a:lnTo>
                </a:path>
                <a:path w="1104900" h="1257300">
                  <a:moveTo>
                    <a:pt x="0" y="1247432"/>
                  </a:moveTo>
                  <a:lnTo>
                    <a:pt x="1104900" y="1247432"/>
                  </a:lnTo>
                </a:path>
              </a:pathLst>
            </a:custGeom>
            <a:ln w="28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105092" y="5446970"/>
            <a:ext cx="398780" cy="398780"/>
          </a:xfrm>
          <a:prstGeom prst="rect">
            <a:avLst/>
          </a:prstGeom>
          <a:solidFill>
            <a:srgbClr val="F8DED2"/>
          </a:solidFill>
        </p:spPr>
        <p:txBody>
          <a:bodyPr vert="horz" wrap="square" lIns="0" tIns="24130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90"/>
              </a:spcBef>
            </a:pPr>
            <a:r>
              <a:rPr sz="2000" b="1" spc="-50" dirty="0"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2250" y="5389791"/>
            <a:ext cx="409575" cy="571360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2516252" y="5454967"/>
            <a:ext cx="63690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25"/>
              </a:spcBef>
            </a:pPr>
            <a:r>
              <a:rPr sz="2000" b="1" spc="-20" dirty="0">
                <a:latin typeface="Arial"/>
                <a:cs typeface="Arial"/>
              </a:rPr>
              <a:t>P(J)</a:t>
            </a:r>
            <a:endParaRPr sz="2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105092" y="5873115"/>
            <a:ext cx="104775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25"/>
              </a:spcBef>
              <a:tabLst>
                <a:tab pos="493395" algn="l"/>
              </a:tabLst>
            </a:pPr>
            <a:r>
              <a:rPr sz="2000" b="1" spc="-50" dirty="0">
                <a:latin typeface="Arial"/>
                <a:cs typeface="Arial"/>
              </a:rPr>
              <a:t>T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20" dirty="0">
                <a:latin typeface="Arial"/>
                <a:cs typeface="Arial"/>
              </a:rPr>
              <a:t>0.90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3281739" y="5417371"/>
          <a:ext cx="2845434" cy="1203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0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5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1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10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2590"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P(M)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0.70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P(E)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P(B)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557348" y="4638607"/>
          <a:ext cx="1372235" cy="2003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5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0685">
                <a:tc>
                  <a:txBody>
                    <a:bodyPr/>
                    <a:lstStyle/>
                    <a:p>
                      <a:pPr marL="717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B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590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P(A)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254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0.29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897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r>
              <a:rPr sz="3750" spc="-345" dirty="0"/>
              <a:t>T</a:t>
            </a:r>
            <a:r>
              <a:rPr sz="3750" spc="-495" dirty="0"/>
              <a:t>h</a:t>
            </a:r>
            <a:r>
              <a:rPr sz="3750" spc="235" dirty="0"/>
              <a:t>e</a:t>
            </a:r>
            <a:r>
              <a:rPr sz="3750" spc="-220" dirty="0"/>
              <a:t>j</a:t>
            </a:r>
            <a:r>
              <a:rPr sz="3750" spc="-345" dirty="0"/>
              <a:t>o</a:t>
            </a:r>
            <a:r>
              <a:rPr sz="3750" spc="-370" dirty="0"/>
              <a:t>i</a:t>
            </a:r>
            <a:r>
              <a:rPr sz="3750" spc="-495" dirty="0"/>
              <a:t>n</a:t>
            </a:r>
            <a:r>
              <a:rPr sz="3750" dirty="0"/>
              <a:t>t</a:t>
            </a:r>
            <a:r>
              <a:rPr sz="3750" spc="-565" dirty="0"/>
              <a:t> </a:t>
            </a:r>
            <a:r>
              <a:rPr sz="3750" spc="-434" dirty="0"/>
              <a:t>p</a:t>
            </a:r>
            <a:r>
              <a:rPr sz="3750" spc="-360" dirty="0"/>
              <a:t>r</a:t>
            </a:r>
            <a:r>
              <a:rPr sz="3750" spc="-434" dirty="0"/>
              <a:t>ob</a:t>
            </a:r>
            <a:r>
              <a:rPr sz="3750" spc="-455" dirty="0"/>
              <a:t>a</a:t>
            </a:r>
            <a:r>
              <a:rPr sz="3750" spc="-434" dirty="0"/>
              <a:t>b</a:t>
            </a:r>
            <a:r>
              <a:rPr sz="3750" spc="-465" dirty="0"/>
              <a:t>i</a:t>
            </a:r>
            <a:r>
              <a:rPr sz="3750" spc="-235" dirty="0"/>
              <a:t>li</a:t>
            </a:r>
            <a:r>
              <a:rPr sz="3750" spc="-290" dirty="0"/>
              <a:t>t</a:t>
            </a:r>
            <a:r>
              <a:rPr sz="3750" spc="145" dirty="0"/>
              <a:t>y</a:t>
            </a:r>
            <a:r>
              <a:rPr sz="3750" spc="-360" dirty="0"/>
              <a:t>d</a:t>
            </a:r>
            <a:r>
              <a:rPr sz="3750" spc="-385" dirty="0"/>
              <a:t>i</a:t>
            </a:r>
            <a:r>
              <a:rPr sz="3750" spc="-455" dirty="0"/>
              <a:t>s</a:t>
            </a:r>
            <a:r>
              <a:rPr sz="3750" spc="-295" dirty="0"/>
              <a:t>t</a:t>
            </a:r>
            <a:r>
              <a:rPr sz="3750" spc="-360" dirty="0"/>
              <a:t>r</a:t>
            </a:r>
            <a:r>
              <a:rPr sz="3750" spc="-235" dirty="0"/>
              <a:t>i</a:t>
            </a:r>
            <a:r>
              <a:rPr sz="3750" spc="-434" dirty="0"/>
              <a:t>b</a:t>
            </a:r>
            <a:r>
              <a:rPr sz="3750" spc="-509" dirty="0"/>
              <a:t>u</a:t>
            </a:r>
            <a:r>
              <a:rPr sz="3750" spc="-290" dirty="0"/>
              <a:t>t</a:t>
            </a:r>
            <a:r>
              <a:rPr sz="3750" spc="-235" dirty="0"/>
              <a:t>i</a:t>
            </a:r>
            <a:r>
              <a:rPr sz="3750" spc="-434" dirty="0"/>
              <a:t>on</a:t>
            </a:r>
            <a:endParaRPr sz="3750"/>
          </a:p>
        </p:txBody>
      </p:sp>
      <p:sp>
        <p:nvSpPr>
          <p:cNvPr id="3" name="object 3"/>
          <p:cNvSpPr txBox="1"/>
          <p:nvPr/>
        </p:nvSpPr>
        <p:spPr>
          <a:xfrm>
            <a:off x="673417" y="1153223"/>
            <a:ext cx="10812780" cy="336677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469900" marR="5080" indent="-457834">
              <a:lnSpc>
                <a:spcPts val="2630"/>
              </a:lnSpc>
              <a:spcBef>
                <a:spcPts val="395"/>
              </a:spcBef>
              <a:buFont typeface="Arial MT"/>
              <a:buChar char="•"/>
              <a:tabLst>
                <a:tab pos="469900" algn="l"/>
              </a:tabLst>
            </a:pPr>
            <a:r>
              <a:rPr sz="2400" b="1" spc="-210" dirty="0">
                <a:latin typeface="Arial"/>
                <a:cs typeface="Arial"/>
              </a:rPr>
              <a:t>Computationof</a:t>
            </a:r>
            <a:r>
              <a:rPr sz="2400" b="1" spc="-365" dirty="0">
                <a:latin typeface="Arial"/>
                <a:cs typeface="Arial"/>
              </a:rPr>
              <a:t> </a:t>
            </a:r>
            <a:r>
              <a:rPr sz="2400" b="1" spc="-170" dirty="0">
                <a:latin typeface="Arial"/>
                <a:cs typeface="Arial"/>
              </a:rPr>
              <a:t>the</a:t>
            </a:r>
            <a:r>
              <a:rPr sz="2400" b="1" spc="-375" dirty="0">
                <a:latin typeface="Arial"/>
                <a:cs typeface="Arial"/>
              </a:rPr>
              <a:t> </a:t>
            </a:r>
            <a:r>
              <a:rPr sz="2400" b="1" spc="-200" dirty="0">
                <a:latin typeface="Arial"/>
                <a:cs typeface="Arial"/>
              </a:rPr>
              <a:t>probabilities</a:t>
            </a:r>
            <a:r>
              <a:rPr sz="2400" b="1" spc="-275" dirty="0">
                <a:latin typeface="Arial"/>
                <a:cs typeface="Arial"/>
              </a:rPr>
              <a:t> </a:t>
            </a:r>
            <a:r>
              <a:rPr sz="2400" b="1" spc="-140" dirty="0">
                <a:latin typeface="Arial"/>
                <a:cs typeface="Arial"/>
              </a:rPr>
              <a:t>of</a:t>
            </a:r>
            <a:r>
              <a:rPr sz="2400" b="1" spc="-280" dirty="0">
                <a:latin typeface="Arial"/>
                <a:cs typeface="Arial"/>
              </a:rPr>
              <a:t> </a:t>
            </a:r>
            <a:r>
              <a:rPr sz="2400" b="1" spc="-210" dirty="0">
                <a:latin typeface="Arial"/>
                <a:cs typeface="Arial"/>
              </a:rPr>
              <a:t>several</a:t>
            </a:r>
            <a:r>
              <a:rPr sz="2400" b="1" spc="-375" dirty="0">
                <a:latin typeface="Arial"/>
                <a:cs typeface="Arial"/>
              </a:rPr>
              <a:t> </a:t>
            </a:r>
            <a:r>
              <a:rPr sz="2400" b="1" spc="-200" dirty="0">
                <a:latin typeface="Arial"/>
                <a:cs typeface="Arial"/>
              </a:rPr>
              <a:t>different</a:t>
            </a:r>
            <a:r>
              <a:rPr sz="2400" b="1" spc="-265" dirty="0">
                <a:latin typeface="Arial"/>
                <a:cs typeface="Arial"/>
              </a:rPr>
              <a:t> </a:t>
            </a:r>
            <a:r>
              <a:rPr sz="2400" b="1" spc="-215" dirty="0">
                <a:latin typeface="Arial"/>
                <a:cs typeface="Arial"/>
              </a:rPr>
              <a:t>event</a:t>
            </a:r>
            <a:r>
              <a:rPr sz="2400" b="1" spc="-270" dirty="0">
                <a:latin typeface="Arial"/>
                <a:cs typeface="Arial"/>
              </a:rPr>
              <a:t> </a:t>
            </a:r>
            <a:r>
              <a:rPr sz="2400" b="1" spc="-204" dirty="0">
                <a:latin typeface="Arial"/>
                <a:cs typeface="Arial"/>
              </a:rPr>
              <a:t>combinationsof</a:t>
            </a:r>
            <a:r>
              <a:rPr sz="2400" b="1" spc="-450" dirty="0">
                <a:latin typeface="Arial"/>
                <a:cs typeface="Arial"/>
              </a:rPr>
              <a:t> </a:t>
            </a:r>
            <a:r>
              <a:rPr sz="2400" b="1" spc="-170" dirty="0">
                <a:latin typeface="Arial"/>
                <a:cs typeface="Arial"/>
              </a:rPr>
              <a:t>the</a:t>
            </a:r>
            <a:r>
              <a:rPr sz="2400" b="1" spc="-380" dirty="0">
                <a:latin typeface="Arial"/>
                <a:cs typeface="Arial"/>
              </a:rPr>
              <a:t> </a:t>
            </a:r>
            <a:r>
              <a:rPr sz="2400" b="1" spc="-145" dirty="0">
                <a:latin typeface="Arial"/>
                <a:cs typeface="Arial"/>
              </a:rPr>
              <a:t>Burglary- </a:t>
            </a:r>
            <a:r>
              <a:rPr sz="2400" b="1" spc="-175" dirty="0">
                <a:latin typeface="Arial"/>
                <a:cs typeface="Arial"/>
              </a:rPr>
              <a:t>Alarmbelief</a:t>
            </a:r>
            <a:r>
              <a:rPr sz="2400" b="1" spc="-160" dirty="0">
                <a:latin typeface="Arial"/>
                <a:cs typeface="Arial"/>
              </a:rPr>
              <a:t> </a:t>
            </a:r>
            <a:r>
              <a:rPr sz="2400" b="1" spc="-210" dirty="0">
                <a:latin typeface="Arial"/>
                <a:cs typeface="Arial"/>
              </a:rPr>
              <a:t>network</a:t>
            </a:r>
            <a:r>
              <a:rPr sz="2400" b="1" spc="-360" dirty="0">
                <a:latin typeface="Arial"/>
                <a:cs typeface="Arial"/>
              </a:rPr>
              <a:t> </a:t>
            </a:r>
            <a:r>
              <a:rPr sz="2400" b="1" spc="-60" dirty="0">
                <a:latin typeface="Arial"/>
                <a:cs typeface="Arial"/>
              </a:rPr>
              <a:t>example:</a:t>
            </a:r>
            <a:endParaRPr sz="2400">
              <a:latin typeface="Arial"/>
              <a:cs typeface="Arial"/>
            </a:endParaRPr>
          </a:p>
          <a:p>
            <a:pPr marL="1042035">
              <a:lnSpc>
                <a:spcPct val="100000"/>
              </a:lnSpc>
              <a:spcBef>
                <a:spcPts val="1130"/>
              </a:spcBef>
              <a:tabLst>
                <a:tab pos="2071370" algn="l"/>
              </a:tabLst>
            </a:pPr>
            <a:r>
              <a:rPr sz="2400" b="1" spc="-75" dirty="0">
                <a:latin typeface="Arial"/>
                <a:cs typeface="Arial"/>
              </a:rPr>
              <a:t>P(AJE’)</a:t>
            </a:r>
            <a:r>
              <a:rPr sz="2400" b="1" dirty="0">
                <a:latin typeface="Arial"/>
                <a:cs typeface="Arial"/>
              </a:rPr>
              <a:t>	=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215" dirty="0">
                <a:latin typeface="Arial"/>
                <a:cs typeface="Arial"/>
              </a:rPr>
              <a:t>P(J</a:t>
            </a:r>
            <a:r>
              <a:rPr sz="2400" b="1" spc="-19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|</a:t>
            </a:r>
            <a:r>
              <a:rPr sz="2400" b="1" spc="-430" dirty="0">
                <a:latin typeface="Arial"/>
                <a:cs typeface="Arial"/>
              </a:rPr>
              <a:t> </a:t>
            </a:r>
            <a:r>
              <a:rPr sz="2400" b="1" spc="-220" dirty="0">
                <a:latin typeface="Arial"/>
                <a:cs typeface="Arial"/>
              </a:rPr>
              <a:t>AE’).P(AE’)</a:t>
            </a:r>
            <a:r>
              <a:rPr sz="2400" b="1" spc="-10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215" dirty="0">
                <a:latin typeface="Arial"/>
                <a:cs typeface="Arial"/>
              </a:rPr>
              <a:t>P(J</a:t>
            </a:r>
            <a:r>
              <a:rPr sz="2400" b="1" spc="-18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|</a:t>
            </a:r>
            <a:r>
              <a:rPr sz="2400" b="1" spc="-430" dirty="0">
                <a:latin typeface="Arial"/>
                <a:cs typeface="Arial"/>
              </a:rPr>
              <a:t> </a:t>
            </a:r>
            <a:r>
              <a:rPr sz="2400" b="1" spc="-120" dirty="0">
                <a:latin typeface="Arial"/>
                <a:cs typeface="Arial"/>
              </a:rPr>
              <a:t>A).P(AE’)</a:t>
            </a:r>
            <a:endParaRPr sz="2400">
              <a:latin typeface="Arial"/>
              <a:cs typeface="Arial"/>
            </a:endParaRPr>
          </a:p>
          <a:p>
            <a:pPr marL="2071370">
              <a:lnSpc>
                <a:spcPct val="100000"/>
              </a:lnSpc>
              <a:spcBef>
                <a:spcPts val="1320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25" dirty="0">
                <a:latin typeface="Arial"/>
                <a:cs typeface="Arial"/>
              </a:rPr>
              <a:t> </a:t>
            </a:r>
            <a:r>
              <a:rPr sz="2400" b="1" spc="-135" dirty="0">
                <a:latin typeface="Arial"/>
                <a:cs typeface="Arial"/>
              </a:rPr>
              <a:t>0.9</a:t>
            </a:r>
            <a:r>
              <a:rPr sz="2400" b="1" spc="-41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155" dirty="0">
                <a:latin typeface="Arial"/>
                <a:cs typeface="Arial"/>
              </a:rPr>
              <a:t>0.001945=</a:t>
            </a:r>
            <a:r>
              <a:rPr sz="2400" b="1" spc="-400" dirty="0">
                <a:latin typeface="Arial"/>
                <a:cs typeface="Arial"/>
              </a:rPr>
              <a:t> </a:t>
            </a:r>
            <a:r>
              <a:rPr sz="2400" b="1" spc="-60" dirty="0">
                <a:latin typeface="Arial"/>
                <a:cs typeface="Arial"/>
              </a:rPr>
              <a:t>0.00175</a:t>
            </a:r>
            <a:endParaRPr sz="2400">
              <a:latin typeface="Arial"/>
              <a:cs typeface="Arial"/>
            </a:endParaRPr>
          </a:p>
          <a:p>
            <a:pPr marL="1042035">
              <a:lnSpc>
                <a:spcPct val="100000"/>
              </a:lnSpc>
              <a:spcBef>
                <a:spcPts val="1325"/>
              </a:spcBef>
            </a:pPr>
            <a:r>
              <a:rPr sz="2400" b="1" spc="-409" dirty="0">
                <a:latin typeface="Arial"/>
                <a:cs typeface="Arial"/>
              </a:rPr>
              <a:t>P</a:t>
            </a:r>
            <a:r>
              <a:rPr sz="2400" b="1" spc="-130" dirty="0">
                <a:latin typeface="Arial"/>
                <a:cs typeface="Arial"/>
              </a:rPr>
              <a:t>(</a:t>
            </a:r>
            <a:r>
              <a:rPr sz="2400" b="1" spc="-625" dirty="0">
                <a:latin typeface="Arial"/>
                <a:cs typeface="Arial"/>
              </a:rPr>
              <a:t>A</a:t>
            </a:r>
            <a:r>
              <a:rPr sz="2400" b="1" spc="-145" dirty="0">
                <a:latin typeface="Arial"/>
                <a:cs typeface="Arial"/>
              </a:rPr>
              <a:t>’</a:t>
            </a:r>
            <a:r>
              <a:rPr sz="2400" b="1" spc="-375" dirty="0">
                <a:latin typeface="Arial"/>
                <a:cs typeface="Arial"/>
              </a:rPr>
              <a:t>J</a:t>
            </a:r>
            <a:r>
              <a:rPr sz="2400" b="1" spc="-335" dirty="0">
                <a:latin typeface="Arial"/>
                <a:cs typeface="Arial"/>
              </a:rPr>
              <a:t>E</a:t>
            </a:r>
            <a:r>
              <a:rPr sz="2400" b="1" spc="-150" dirty="0">
                <a:latin typeface="Arial"/>
                <a:cs typeface="Arial"/>
              </a:rPr>
              <a:t>’</a:t>
            </a:r>
            <a:r>
              <a:rPr sz="2400" b="1" spc="-5" dirty="0">
                <a:latin typeface="Arial"/>
                <a:cs typeface="Arial"/>
              </a:rPr>
              <a:t>)</a:t>
            </a:r>
            <a:r>
              <a:rPr sz="2400" b="1" spc="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25" dirty="0">
                <a:latin typeface="Arial"/>
                <a:cs typeface="Arial"/>
              </a:rPr>
              <a:t> </a:t>
            </a:r>
            <a:r>
              <a:rPr sz="2400" b="1" spc="-210" dirty="0">
                <a:latin typeface="Arial"/>
                <a:cs typeface="Arial"/>
              </a:rPr>
              <a:t>P(J</a:t>
            </a:r>
            <a:r>
              <a:rPr sz="2400" b="1" spc="-18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|</a:t>
            </a:r>
            <a:r>
              <a:rPr sz="2400" b="1" spc="-430" dirty="0">
                <a:latin typeface="Arial"/>
                <a:cs typeface="Arial"/>
              </a:rPr>
              <a:t> </a:t>
            </a:r>
            <a:r>
              <a:rPr sz="2400" b="1" spc="-630" dirty="0">
                <a:latin typeface="Arial"/>
                <a:cs typeface="Arial"/>
              </a:rPr>
              <a:t>A</a:t>
            </a:r>
            <a:r>
              <a:rPr sz="2400" b="1" spc="-155" dirty="0">
                <a:latin typeface="Arial"/>
                <a:cs typeface="Arial"/>
              </a:rPr>
              <a:t>’</a:t>
            </a:r>
            <a:r>
              <a:rPr sz="2400" b="1" spc="-335" dirty="0">
                <a:latin typeface="Arial"/>
                <a:cs typeface="Arial"/>
              </a:rPr>
              <a:t>E</a:t>
            </a:r>
            <a:r>
              <a:rPr sz="2400" b="1" spc="-155" dirty="0">
                <a:latin typeface="Arial"/>
                <a:cs typeface="Arial"/>
              </a:rPr>
              <a:t>’</a:t>
            </a:r>
            <a:r>
              <a:rPr sz="2400" b="1" spc="-135" dirty="0">
                <a:latin typeface="Arial"/>
                <a:cs typeface="Arial"/>
              </a:rPr>
              <a:t>)</a:t>
            </a:r>
            <a:r>
              <a:rPr sz="2400" b="1" spc="-155" dirty="0">
                <a:latin typeface="Arial"/>
                <a:cs typeface="Arial"/>
              </a:rPr>
              <a:t>.</a:t>
            </a:r>
            <a:r>
              <a:rPr sz="2400" b="1" spc="-415" dirty="0">
                <a:latin typeface="Arial"/>
                <a:cs typeface="Arial"/>
              </a:rPr>
              <a:t>P</a:t>
            </a:r>
            <a:r>
              <a:rPr sz="2400" b="1" spc="-135" dirty="0">
                <a:latin typeface="Arial"/>
                <a:cs typeface="Arial"/>
              </a:rPr>
              <a:t>(</a:t>
            </a:r>
            <a:r>
              <a:rPr sz="2400" b="1" spc="-630" dirty="0">
                <a:latin typeface="Arial"/>
                <a:cs typeface="Arial"/>
              </a:rPr>
              <a:t>A</a:t>
            </a:r>
            <a:r>
              <a:rPr sz="2400" b="1" spc="-155" dirty="0">
                <a:latin typeface="Arial"/>
                <a:cs typeface="Arial"/>
              </a:rPr>
              <a:t>’</a:t>
            </a:r>
            <a:r>
              <a:rPr sz="2400" b="1" spc="-340" dirty="0">
                <a:latin typeface="Arial"/>
                <a:cs typeface="Arial"/>
              </a:rPr>
              <a:t>E</a:t>
            </a:r>
            <a:r>
              <a:rPr sz="2400" b="1" spc="-155" dirty="0">
                <a:latin typeface="Arial"/>
                <a:cs typeface="Arial"/>
              </a:rPr>
              <a:t>’</a:t>
            </a:r>
            <a:r>
              <a:rPr sz="2400" b="1" spc="-10" dirty="0">
                <a:latin typeface="Arial"/>
                <a:cs typeface="Arial"/>
              </a:rPr>
              <a:t>)</a:t>
            </a:r>
            <a:r>
              <a:rPr sz="2400" b="1" spc="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25" dirty="0">
                <a:latin typeface="Arial"/>
                <a:cs typeface="Arial"/>
              </a:rPr>
              <a:t> </a:t>
            </a:r>
            <a:r>
              <a:rPr sz="2400" b="1" spc="-215" dirty="0">
                <a:latin typeface="Arial"/>
                <a:cs typeface="Arial"/>
              </a:rPr>
              <a:t>P(J</a:t>
            </a:r>
            <a:r>
              <a:rPr sz="2400" b="1" spc="-18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|</a:t>
            </a:r>
            <a:r>
              <a:rPr sz="2400" b="1" spc="-430" dirty="0">
                <a:latin typeface="Arial"/>
                <a:cs typeface="Arial"/>
              </a:rPr>
              <a:t> </a:t>
            </a:r>
            <a:r>
              <a:rPr sz="2400" b="1" spc="-280" dirty="0">
                <a:latin typeface="Arial"/>
                <a:cs typeface="Arial"/>
              </a:rPr>
              <a:t>A’).P(A’E’)</a:t>
            </a:r>
            <a:endParaRPr sz="2400">
              <a:latin typeface="Arial"/>
              <a:cs typeface="Arial"/>
            </a:endParaRPr>
          </a:p>
          <a:p>
            <a:pPr marL="2071370">
              <a:lnSpc>
                <a:spcPct val="100000"/>
              </a:lnSpc>
              <a:spcBef>
                <a:spcPts val="132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160" dirty="0">
                <a:latin typeface="Arial"/>
                <a:cs typeface="Arial"/>
              </a:rPr>
              <a:t>0.05</a:t>
            </a:r>
            <a:r>
              <a:rPr sz="2400" b="1" spc="-409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40" dirty="0">
                <a:latin typeface="Arial"/>
                <a:cs typeface="Arial"/>
              </a:rPr>
              <a:t> </a:t>
            </a:r>
            <a:r>
              <a:rPr sz="2400" b="1" spc="-175" dirty="0">
                <a:latin typeface="Arial"/>
                <a:cs typeface="Arial"/>
              </a:rPr>
              <a:t>0.996</a:t>
            </a:r>
            <a:r>
              <a:rPr sz="2400" b="1" spc="-4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405" dirty="0">
                <a:latin typeface="Arial"/>
                <a:cs typeface="Arial"/>
              </a:rPr>
              <a:t> </a:t>
            </a:r>
            <a:r>
              <a:rPr sz="2400" b="1" spc="-35" dirty="0">
                <a:latin typeface="Arial"/>
                <a:cs typeface="Arial"/>
              </a:rPr>
              <a:t>0.0498</a:t>
            </a:r>
            <a:endParaRPr sz="2400">
              <a:latin typeface="Arial"/>
              <a:cs typeface="Arial"/>
            </a:endParaRPr>
          </a:p>
          <a:p>
            <a:pPr marL="1042035">
              <a:lnSpc>
                <a:spcPct val="100000"/>
              </a:lnSpc>
              <a:spcBef>
                <a:spcPts val="1250"/>
              </a:spcBef>
              <a:tabLst>
                <a:tab pos="2071370" algn="l"/>
              </a:tabLst>
            </a:pPr>
            <a:r>
              <a:rPr sz="2400" b="1" spc="-10" dirty="0">
                <a:latin typeface="Arial"/>
                <a:cs typeface="Arial"/>
              </a:rPr>
              <a:t>P(JE’)</a:t>
            </a:r>
            <a:r>
              <a:rPr sz="2400" b="1" dirty="0">
                <a:latin typeface="Arial"/>
                <a:cs typeface="Arial"/>
              </a:rPr>
              <a:t>	=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229" dirty="0">
                <a:latin typeface="Arial"/>
                <a:cs typeface="Arial"/>
              </a:rPr>
              <a:t>P(AJE’)</a:t>
            </a:r>
            <a:r>
              <a:rPr sz="2400" b="1" spc="-1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405" dirty="0">
                <a:latin typeface="Arial"/>
                <a:cs typeface="Arial"/>
              </a:rPr>
              <a:t> </a:t>
            </a:r>
            <a:r>
              <a:rPr sz="2400" b="1" spc="-240" dirty="0">
                <a:latin typeface="Arial"/>
                <a:cs typeface="Arial"/>
              </a:rPr>
              <a:t>P(A’JE’)</a:t>
            </a:r>
            <a:r>
              <a:rPr sz="2400" b="1" spc="-8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405" dirty="0">
                <a:latin typeface="Arial"/>
                <a:cs typeface="Arial"/>
              </a:rPr>
              <a:t> </a:t>
            </a:r>
            <a:r>
              <a:rPr sz="2400" b="1" spc="-204" dirty="0">
                <a:latin typeface="Arial"/>
                <a:cs typeface="Arial"/>
              </a:rPr>
              <a:t>0.00175</a:t>
            </a:r>
            <a:r>
              <a:rPr sz="2400" b="1" spc="-40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325" dirty="0">
                <a:latin typeface="Arial"/>
                <a:cs typeface="Arial"/>
              </a:rPr>
              <a:t> </a:t>
            </a:r>
            <a:r>
              <a:rPr sz="2400" b="1" spc="-200" dirty="0">
                <a:latin typeface="Arial"/>
                <a:cs typeface="Arial"/>
              </a:rPr>
              <a:t>0.0498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40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0.05155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196198" y="5527928"/>
            <a:ext cx="1447800" cy="457200"/>
          </a:xfrm>
          <a:custGeom>
            <a:avLst/>
            <a:gdLst/>
            <a:ahLst/>
            <a:cxnLst/>
            <a:rect l="l" t="t" r="r" b="b"/>
            <a:pathLst>
              <a:path w="1447800" h="457200">
                <a:moveTo>
                  <a:pt x="0" y="228346"/>
                </a:moveTo>
                <a:lnTo>
                  <a:pt x="13080" y="184912"/>
                </a:lnTo>
                <a:lnTo>
                  <a:pt x="50673" y="144272"/>
                </a:lnTo>
                <a:lnTo>
                  <a:pt x="110235" y="107061"/>
                </a:lnTo>
                <a:lnTo>
                  <a:pt x="147574" y="90170"/>
                </a:lnTo>
                <a:lnTo>
                  <a:pt x="189483" y="74295"/>
                </a:lnTo>
                <a:lnTo>
                  <a:pt x="235711" y="59690"/>
                </a:lnTo>
                <a:lnTo>
                  <a:pt x="285876" y="46482"/>
                </a:lnTo>
                <a:lnTo>
                  <a:pt x="339851" y="34671"/>
                </a:lnTo>
                <a:lnTo>
                  <a:pt x="397128" y="24511"/>
                </a:lnTo>
                <a:lnTo>
                  <a:pt x="457580" y="15875"/>
                </a:lnTo>
                <a:lnTo>
                  <a:pt x="520700" y="9017"/>
                </a:lnTo>
                <a:lnTo>
                  <a:pt x="586358" y="4064"/>
                </a:lnTo>
                <a:lnTo>
                  <a:pt x="654176" y="1016"/>
                </a:lnTo>
                <a:lnTo>
                  <a:pt x="723900" y="0"/>
                </a:lnTo>
                <a:lnTo>
                  <a:pt x="793623" y="1016"/>
                </a:lnTo>
                <a:lnTo>
                  <a:pt x="861441" y="4064"/>
                </a:lnTo>
                <a:lnTo>
                  <a:pt x="927100" y="9017"/>
                </a:lnTo>
                <a:lnTo>
                  <a:pt x="990219" y="15875"/>
                </a:lnTo>
                <a:lnTo>
                  <a:pt x="1050671" y="24511"/>
                </a:lnTo>
                <a:lnTo>
                  <a:pt x="1107948" y="34671"/>
                </a:lnTo>
                <a:lnTo>
                  <a:pt x="1161923" y="46482"/>
                </a:lnTo>
                <a:lnTo>
                  <a:pt x="1212087" y="59690"/>
                </a:lnTo>
                <a:lnTo>
                  <a:pt x="1258316" y="74295"/>
                </a:lnTo>
                <a:lnTo>
                  <a:pt x="1300226" y="90170"/>
                </a:lnTo>
                <a:lnTo>
                  <a:pt x="1337564" y="107061"/>
                </a:lnTo>
                <a:lnTo>
                  <a:pt x="1397127" y="144272"/>
                </a:lnTo>
                <a:lnTo>
                  <a:pt x="1434719" y="184912"/>
                </a:lnTo>
                <a:lnTo>
                  <a:pt x="1447673" y="228346"/>
                </a:lnTo>
                <a:lnTo>
                  <a:pt x="1444371" y="250317"/>
                </a:lnTo>
                <a:lnTo>
                  <a:pt x="1418844" y="292354"/>
                </a:lnTo>
                <a:lnTo>
                  <a:pt x="1369949" y="331343"/>
                </a:lnTo>
                <a:lnTo>
                  <a:pt x="1300226" y="366522"/>
                </a:lnTo>
                <a:lnTo>
                  <a:pt x="1258316" y="382270"/>
                </a:lnTo>
                <a:lnTo>
                  <a:pt x="1212087" y="396875"/>
                </a:lnTo>
                <a:lnTo>
                  <a:pt x="1161923" y="410108"/>
                </a:lnTo>
                <a:lnTo>
                  <a:pt x="1107948" y="421881"/>
                </a:lnTo>
                <a:lnTo>
                  <a:pt x="1050671" y="432104"/>
                </a:lnTo>
                <a:lnTo>
                  <a:pt x="990219" y="440677"/>
                </a:lnTo>
                <a:lnTo>
                  <a:pt x="927100" y="447522"/>
                </a:lnTo>
                <a:lnTo>
                  <a:pt x="861441" y="452526"/>
                </a:lnTo>
                <a:lnTo>
                  <a:pt x="793623" y="455587"/>
                </a:lnTo>
                <a:lnTo>
                  <a:pt x="723900" y="456641"/>
                </a:lnTo>
                <a:lnTo>
                  <a:pt x="654176" y="455587"/>
                </a:lnTo>
                <a:lnTo>
                  <a:pt x="586358" y="452526"/>
                </a:lnTo>
                <a:lnTo>
                  <a:pt x="520700" y="447522"/>
                </a:lnTo>
                <a:lnTo>
                  <a:pt x="457580" y="440677"/>
                </a:lnTo>
                <a:lnTo>
                  <a:pt x="397128" y="432104"/>
                </a:lnTo>
                <a:lnTo>
                  <a:pt x="339851" y="421881"/>
                </a:lnTo>
                <a:lnTo>
                  <a:pt x="285876" y="410108"/>
                </a:lnTo>
                <a:lnTo>
                  <a:pt x="235711" y="396875"/>
                </a:lnTo>
                <a:lnTo>
                  <a:pt x="189483" y="382270"/>
                </a:lnTo>
                <a:lnTo>
                  <a:pt x="147574" y="366522"/>
                </a:lnTo>
                <a:lnTo>
                  <a:pt x="110235" y="349504"/>
                </a:lnTo>
                <a:lnTo>
                  <a:pt x="50673" y="312293"/>
                </a:lnTo>
                <a:lnTo>
                  <a:pt x="13080" y="271653"/>
                </a:lnTo>
                <a:lnTo>
                  <a:pt x="0" y="228346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607679" y="5575617"/>
            <a:ext cx="66484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25" dirty="0">
                <a:latin typeface="Arial"/>
                <a:cs typeface="Arial"/>
              </a:rPr>
              <a:t>Alarm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234301" y="4889880"/>
            <a:ext cx="1447800" cy="447675"/>
          </a:xfrm>
          <a:custGeom>
            <a:avLst/>
            <a:gdLst/>
            <a:ahLst/>
            <a:cxnLst/>
            <a:rect l="l" t="t" r="r" b="b"/>
            <a:pathLst>
              <a:path w="1447800" h="447675">
                <a:moveTo>
                  <a:pt x="0" y="223520"/>
                </a:moveTo>
                <a:lnTo>
                  <a:pt x="12953" y="181102"/>
                </a:lnTo>
                <a:lnTo>
                  <a:pt x="50546" y="141224"/>
                </a:lnTo>
                <a:lnTo>
                  <a:pt x="110108" y="104902"/>
                </a:lnTo>
                <a:lnTo>
                  <a:pt x="147447" y="88265"/>
                </a:lnTo>
                <a:lnTo>
                  <a:pt x="189356" y="72771"/>
                </a:lnTo>
                <a:lnTo>
                  <a:pt x="235584" y="58420"/>
                </a:lnTo>
                <a:lnTo>
                  <a:pt x="285750" y="45593"/>
                </a:lnTo>
                <a:lnTo>
                  <a:pt x="339725" y="34036"/>
                </a:lnTo>
                <a:lnTo>
                  <a:pt x="397001" y="24003"/>
                </a:lnTo>
                <a:lnTo>
                  <a:pt x="457453" y="15621"/>
                </a:lnTo>
                <a:lnTo>
                  <a:pt x="520573" y="8890"/>
                </a:lnTo>
                <a:lnTo>
                  <a:pt x="586231" y="4064"/>
                </a:lnTo>
                <a:lnTo>
                  <a:pt x="654050" y="1016"/>
                </a:lnTo>
                <a:lnTo>
                  <a:pt x="723773" y="0"/>
                </a:lnTo>
                <a:lnTo>
                  <a:pt x="793496" y="1016"/>
                </a:lnTo>
                <a:lnTo>
                  <a:pt x="861314" y="4064"/>
                </a:lnTo>
                <a:lnTo>
                  <a:pt x="926973" y="8890"/>
                </a:lnTo>
                <a:lnTo>
                  <a:pt x="990092" y="15621"/>
                </a:lnTo>
                <a:lnTo>
                  <a:pt x="1050544" y="24003"/>
                </a:lnTo>
                <a:lnTo>
                  <a:pt x="1107821" y="34036"/>
                </a:lnTo>
                <a:lnTo>
                  <a:pt x="1161796" y="45593"/>
                </a:lnTo>
                <a:lnTo>
                  <a:pt x="1211960" y="58420"/>
                </a:lnTo>
                <a:lnTo>
                  <a:pt x="1258189" y="72771"/>
                </a:lnTo>
                <a:lnTo>
                  <a:pt x="1300099" y="88265"/>
                </a:lnTo>
                <a:lnTo>
                  <a:pt x="1337437" y="104902"/>
                </a:lnTo>
                <a:lnTo>
                  <a:pt x="1397000" y="141224"/>
                </a:lnTo>
                <a:lnTo>
                  <a:pt x="1434592" y="181102"/>
                </a:lnTo>
                <a:lnTo>
                  <a:pt x="1447546" y="223520"/>
                </a:lnTo>
                <a:lnTo>
                  <a:pt x="1444244" y="245110"/>
                </a:lnTo>
                <a:lnTo>
                  <a:pt x="1418717" y="286385"/>
                </a:lnTo>
                <a:lnTo>
                  <a:pt x="1369822" y="324485"/>
                </a:lnTo>
                <a:lnTo>
                  <a:pt x="1300099" y="358902"/>
                </a:lnTo>
                <a:lnTo>
                  <a:pt x="1258189" y="374396"/>
                </a:lnTo>
                <a:lnTo>
                  <a:pt x="1211960" y="388620"/>
                </a:lnTo>
                <a:lnTo>
                  <a:pt x="1161796" y="401574"/>
                </a:lnTo>
                <a:lnTo>
                  <a:pt x="1107821" y="413131"/>
                </a:lnTo>
                <a:lnTo>
                  <a:pt x="1050544" y="423164"/>
                </a:lnTo>
                <a:lnTo>
                  <a:pt x="990092" y="431546"/>
                </a:lnTo>
                <a:lnTo>
                  <a:pt x="926973" y="438277"/>
                </a:lnTo>
                <a:lnTo>
                  <a:pt x="861314" y="443103"/>
                </a:lnTo>
                <a:lnTo>
                  <a:pt x="793496" y="446151"/>
                </a:lnTo>
                <a:lnTo>
                  <a:pt x="723773" y="447167"/>
                </a:lnTo>
                <a:lnTo>
                  <a:pt x="654050" y="446151"/>
                </a:lnTo>
                <a:lnTo>
                  <a:pt x="586231" y="443103"/>
                </a:lnTo>
                <a:lnTo>
                  <a:pt x="520573" y="438277"/>
                </a:lnTo>
                <a:lnTo>
                  <a:pt x="457453" y="431546"/>
                </a:lnTo>
                <a:lnTo>
                  <a:pt x="397001" y="423164"/>
                </a:lnTo>
                <a:lnTo>
                  <a:pt x="339725" y="413131"/>
                </a:lnTo>
                <a:lnTo>
                  <a:pt x="285750" y="401574"/>
                </a:lnTo>
                <a:lnTo>
                  <a:pt x="235584" y="388620"/>
                </a:lnTo>
                <a:lnTo>
                  <a:pt x="189356" y="374396"/>
                </a:lnTo>
                <a:lnTo>
                  <a:pt x="147447" y="358902"/>
                </a:lnTo>
                <a:lnTo>
                  <a:pt x="110108" y="342265"/>
                </a:lnTo>
                <a:lnTo>
                  <a:pt x="50546" y="305816"/>
                </a:lnTo>
                <a:lnTo>
                  <a:pt x="12953" y="266065"/>
                </a:lnTo>
                <a:lnTo>
                  <a:pt x="0" y="223520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512684" y="4933378"/>
            <a:ext cx="91186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55" dirty="0">
                <a:latin typeface="Arial"/>
                <a:cs typeface="Arial"/>
              </a:rPr>
              <a:t>Burglary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596501" y="4908930"/>
            <a:ext cx="1685925" cy="457200"/>
          </a:xfrm>
          <a:custGeom>
            <a:avLst/>
            <a:gdLst/>
            <a:ahLst/>
            <a:cxnLst/>
            <a:rect l="l" t="t" r="r" b="b"/>
            <a:pathLst>
              <a:path w="1685925" h="457200">
                <a:moveTo>
                  <a:pt x="0" y="228346"/>
                </a:moveTo>
                <a:lnTo>
                  <a:pt x="12192" y="189357"/>
                </a:lnTo>
                <a:lnTo>
                  <a:pt x="47371" y="152527"/>
                </a:lnTo>
                <a:lnTo>
                  <a:pt x="103758" y="118491"/>
                </a:lnTo>
                <a:lnTo>
                  <a:pt x="139192" y="102616"/>
                </a:lnTo>
                <a:lnTo>
                  <a:pt x="179070" y="87503"/>
                </a:lnTo>
                <a:lnTo>
                  <a:pt x="223266" y="73533"/>
                </a:lnTo>
                <a:lnTo>
                  <a:pt x="271399" y="60452"/>
                </a:lnTo>
                <a:lnTo>
                  <a:pt x="323215" y="48514"/>
                </a:lnTo>
                <a:lnTo>
                  <a:pt x="378587" y="37719"/>
                </a:lnTo>
                <a:lnTo>
                  <a:pt x="437260" y="28067"/>
                </a:lnTo>
                <a:lnTo>
                  <a:pt x="498855" y="19812"/>
                </a:lnTo>
                <a:lnTo>
                  <a:pt x="563245" y="12827"/>
                </a:lnTo>
                <a:lnTo>
                  <a:pt x="630047" y="7366"/>
                </a:lnTo>
                <a:lnTo>
                  <a:pt x="699007" y="3302"/>
                </a:lnTo>
                <a:lnTo>
                  <a:pt x="770001" y="762"/>
                </a:lnTo>
                <a:lnTo>
                  <a:pt x="842772" y="0"/>
                </a:lnTo>
                <a:lnTo>
                  <a:pt x="915543" y="762"/>
                </a:lnTo>
                <a:lnTo>
                  <a:pt x="986535" y="3302"/>
                </a:lnTo>
                <a:lnTo>
                  <a:pt x="1055497" y="7366"/>
                </a:lnTo>
                <a:lnTo>
                  <a:pt x="1122299" y="12827"/>
                </a:lnTo>
                <a:lnTo>
                  <a:pt x="1186688" y="19812"/>
                </a:lnTo>
                <a:lnTo>
                  <a:pt x="1248282" y="28067"/>
                </a:lnTo>
                <a:lnTo>
                  <a:pt x="1306956" y="37719"/>
                </a:lnTo>
                <a:lnTo>
                  <a:pt x="1362328" y="48514"/>
                </a:lnTo>
                <a:lnTo>
                  <a:pt x="1414145" y="60452"/>
                </a:lnTo>
                <a:lnTo>
                  <a:pt x="1462277" y="73533"/>
                </a:lnTo>
                <a:lnTo>
                  <a:pt x="1506474" y="87503"/>
                </a:lnTo>
                <a:lnTo>
                  <a:pt x="1546352" y="102616"/>
                </a:lnTo>
                <a:lnTo>
                  <a:pt x="1581784" y="118491"/>
                </a:lnTo>
                <a:lnTo>
                  <a:pt x="1638173" y="152527"/>
                </a:lnTo>
                <a:lnTo>
                  <a:pt x="1673352" y="189357"/>
                </a:lnTo>
                <a:lnTo>
                  <a:pt x="1685544" y="228346"/>
                </a:lnTo>
                <a:lnTo>
                  <a:pt x="1682496" y="248031"/>
                </a:lnTo>
                <a:lnTo>
                  <a:pt x="1658493" y="286004"/>
                </a:lnTo>
                <a:lnTo>
                  <a:pt x="1612519" y="321437"/>
                </a:lnTo>
                <a:lnTo>
                  <a:pt x="1546352" y="354076"/>
                </a:lnTo>
                <a:lnTo>
                  <a:pt x="1506474" y="369062"/>
                </a:lnTo>
                <a:lnTo>
                  <a:pt x="1462277" y="383159"/>
                </a:lnTo>
                <a:lnTo>
                  <a:pt x="1414145" y="396240"/>
                </a:lnTo>
                <a:lnTo>
                  <a:pt x="1362328" y="408178"/>
                </a:lnTo>
                <a:lnTo>
                  <a:pt x="1306956" y="418973"/>
                </a:lnTo>
                <a:lnTo>
                  <a:pt x="1248282" y="428498"/>
                </a:lnTo>
                <a:lnTo>
                  <a:pt x="1186688" y="436880"/>
                </a:lnTo>
                <a:lnTo>
                  <a:pt x="1122299" y="443865"/>
                </a:lnTo>
                <a:lnTo>
                  <a:pt x="1055497" y="449326"/>
                </a:lnTo>
                <a:lnTo>
                  <a:pt x="986535" y="453390"/>
                </a:lnTo>
                <a:lnTo>
                  <a:pt x="915543" y="455803"/>
                </a:lnTo>
                <a:lnTo>
                  <a:pt x="842772" y="456692"/>
                </a:lnTo>
                <a:lnTo>
                  <a:pt x="770001" y="455803"/>
                </a:lnTo>
                <a:lnTo>
                  <a:pt x="699007" y="453390"/>
                </a:lnTo>
                <a:lnTo>
                  <a:pt x="630047" y="449326"/>
                </a:lnTo>
                <a:lnTo>
                  <a:pt x="563245" y="443865"/>
                </a:lnTo>
                <a:lnTo>
                  <a:pt x="498855" y="436880"/>
                </a:lnTo>
                <a:lnTo>
                  <a:pt x="437260" y="428498"/>
                </a:lnTo>
                <a:lnTo>
                  <a:pt x="378587" y="418973"/>
                </a:lnTo>
                <a:lnTo>
                  <a:pt x="323215" y="408178"/>
                </a:lnTo>
                <a:lnTo>
                  <a:pt x="271399" y="396240"/>
                </a:lnTo>
                <a:lnTo>
                  <a:pt x="223266" y="383159"/>
                </a:lnTo>
                <a:lnTo>
                  <a:pt x="179070" y="369062"/>
                </a:lnTo>
                <a:lnTo>
                  <a:pt x="139192" y="354076"/>
                </a:lnTo>
                <a:lnTo>
                  <a:pt x="103758" y="338201"/>
                </a:lnTo>
                <a:lnTo>
                  <a:pt x="47371" y="304038"/>
                </a:lnTo>
                <a:lnTo>
                  <a:pt x="12192" y="267208"/>
                </a:lnTo>
                <a:lnTo>
                  <a:pt x="0" y="228346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855200" y="4954587"/>
            <a:ext cx="118808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75" dirty="0">
                <a:latin typeface="Arial"/>
                <a:cs typeface="Arial"/>
              </a:rPr>
              <a:t>Earthquake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234301" y="6308725"/>
            <a:ext cx="1447800" cy="447675"/>
          </a:xfrm>
          <a:custGeom>
            <a:avLst/>
            <a:gdLst/>
            <a:ahLst/>
            <a:cxnLst/>
            <a:rect l="l" t="t" r="r" b="b"/>
            <a:pathLst>
              <a:path w="1447800" h="447675">
                <a:moveTo>
                  <a:pt x="0" y="223773"/>
                </a:moveTo>
                <a:lnTo>
                  <a:pt x="12953" y="181254"/>
                </a:lnTo>
                <a:lnTo>
                  <a:pt x="50546" y="141427"/>
                </a:lnTo>
                <a:lnTo>
                  <a:pt x="110108" y="105041"/>
                </a:lnTo>
                <a:lnTo>
                  <a:pt x="147447" y="88379"/>
                </a:lnTo>
                <a:lnTo>
                  <a:pt x="189356" y="72847"/>
                </a:lnTo>
                <a:lnTo>
                  <a:pt x="235584" y="58559"/>
                </a:lnTo>
                <a:lnTo>
                  <a:pt x="285750" y="45605"/>
                </a:lnTo>
                <a:lnTo>
                  <a:pt x="339725" y="34061"/>
                </a:lnTo>
                <a:lnTo>
                  <a:pt x="397001" y="24041"/>
                </a:lnTo>
                <a:lnTo>
                  <a:pt x="457453" y="15633"/>
                </a:lnTo>
                <a:lnTo>
                  <a:pt x="520573" y="8940"/>
                </a:lnTo>
                <a:lnTo>
                  <a:pt x="586231" y="4038"/>
                </a:lnTo>
                <a:lnTo>
                  <a:pt x="654050" y="1028"/>
                </a:lnTo>
                <a:lnTo>
                  <a:pt x="723773" y="0"/>
                </a:lnTo>
                <a:lnTo>
                  <a:pt x="793496" y="1028"/>
                </a:lnTo>
                <a:lnTo>
                  <a:pt x="861314" y="4038"/>
                </a:lnTo>
                <a:lnTo>
                  <a:pt x="926973" y="8940"/>
                </a:lnTo>
                <a:lnTo>
                  <a:pt x="990092" y="15633"/>
                </a:lnTo>
                <a:lnTo>
                  <a:pt x="1050544" y="24041"/>
                </a:lnTo>
                <a:lnTo>
                  <a:pt x="1107821" y="34061"/>
                </a:lnTo>
                <a:lnTo>
                  <a:pt x="1161796" y="45605"/>
                </a:lnTo>
                <a:lnTo>
                  <a:pt x="1211960" y="58559"/>
                </a:lnTo>
                <a:lnTo>
                  <a:pt x="1258189" y="72847"/>
                </a:lnTo>
                <a:lnTo>
                  <a:pt x="1300099" y="88379"/>
                </a:lnTo>
                <a:lnTo>
                  <a:pt x="1337437" y="105041"/>
                </a:lnTo>
                <a:lnTo>
                  <a:pt x="1397000" y="141427"/>
                </a:lnTo>
                <a:lnTo>
                  <a:pt x="1434592" y="181254"/>
                </a:lnTo>
                <a:lnTo>
                  <a:pt x="1447546" y="223773"/>
                </a:lnTo>
                <a:lnTo>
                  <a:pt x="1444244" y="245325"/>
                </a:lnTo>
                <a:lnTo>
                  <a:pt x="1418717" y="286600"/>
                </a:lnTo>
                <a:lnTo>
                  <a:pt x="1369822" y="324802"/>
                </a:lnTo>
                <a:lnTo>
                  <a:pt x="1300099" y="359181"/>
                </a:lnTo>
                <a:lnTo>
                  <a:pt x="1258189" y="374713"/>
                </a:lnTo>
                <a:lnTo>
                  <a:pt x="1211960" y="389001"/>
                </a:lnTo>
                <a:lnTo>
                  <a:pt x="1161796" y="401955"/>
                </a:lnTo>
                <a:lnTo>
                  <a:pt x="1107821" y="413499"/>
                </a:lnTo>
                <a:lnTo>
                  <a:pt x="1050544" y="423506"/>
                </a:lnTo>
                <a:lnTo>
                  <a:pt x="990092" y="431914"/>
                </a:lnTo>
                <a:lnTo>
                  <a:pt x="926973" y="438619"/>
                </a:lnTo>
                <a:lnTo>
                  <a:pt x="861314" y="443522"/>
                </a:lnTo>
                <a:lnTo>
                  <a:pt x="793496" y="446531"/>
                </a:lnTo>
                <a:lnTo>
                  <a:pt x="723773" y="447560"/>
                </a:lnTo>
                <a:lnTo>
                  <a:pt x="654050" y="446531"/>
                </a:lnTo>
                <a:lnTo>
                  <a:pt x="586231" y="443522"/>
                </a:lnTo>
                <a:lnTo>
                  <a:pt x="520573" y="438619"/>
                </a:lnTo>
                <a:lnTo>
                  <a:pt x="457453" y="431914"/>
                </a:lnTo>
                <a:lnTo>
                  <a:pt x="397001" y="423506"/>
                </a:lnTo>
                <a:lnTo>
                  <a:pt x="339725" y="413499"/>
                </a:lnTo>
                <a:lnTo>
                  <a:pt x="285750" y="401955"/>
                </a:lnTo>
                <a:lnTo>
                  <a:pt x="235584" y="389001"/>
                </a:lnTo>
                <a:lnTo>
                  <a:pt x="189356" y="374713"/>
                </a:lnTo>
                <a:lnTo>
                  <a:pt x="147447" y="359181"/>
                </a:lnTo>
                <a:lnTo>
                  <a:pt x="110108" y="342519"/>
                </a:lnTo>
                <a:lnTo>
                  <a:pt x="50546" y="306133"/>
                </a:lnTo>
                <a:lnTo>
                  <a:pt x="12953" y="266306"/>
                </a:lnTo>
                <a:lnTo>
                  <a:pt x="0" y="223773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442454" y="6350952"/>
            <a:ext cx="105473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65" dirty="0">
                <a:latin typeface="Arial"/>
                <a:cs typeface="Arial"/>
              </a:rPr>
              <a:t>JohnCalls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682226" y="6242062"/>
            <a:ext cx="1619250" cy="447675"/>
          </a:xfrm>
          <a:custGeom>
            <a:avLst/>
            <a:gdLst/>
            <a:ahLst/>
            <a:cxnLst/>
            <a:rect l="l" t="t" r="r" b="b"/>
            <a:pathLst>
              <a:path w="1619250" h="447675">
                <a:moveTo>
                  <a:pt x="0" y="223596"/>
                </a:moveTo>
                <a:lnTo>
                  <a:pt x="11683" y="185458"/>
                </a:lnTo>
                <a:lnTo>
                  <a:pt x="45593" y="149428"/>
                </a:lnTo>
                <a:lnTo>
                  <a:pt x="99568" y="116014"/>
                </a:lnTo>
                <a:lnTo>
                  <a:pt x="171957" y="85775"/>
                </a:lnTo>
                <a:lnTo>
                  <a:pt x="214375" y="72009"/>
                </a:lnTo>
                <a:lnTo>
                  <a:pt x="260603" y="59232"/>
                </a:lnTo>
                <a:lnTo>
                  <a:pt x="310515" y="47510"/>
                </a:lnTo>
                <a:lnTo>
                  <a:pt x="363727" y="36931"/>
                </a:lnTo>
                <a:lnTo>
                  <a:pt x="419989" y="27533"/>
                </a:lnTo>
                <a:lnTo>
                  <a:pt x="479171" y="19392"/>
                </a:lnTo>
                <a:lnTo>
                  <a:pt x="541020" y="12598"/>
                </a:lnTo>
                <a:lnTo>
                  <a:pt x="605154" y="7188"/>
                </a:lnTo>
                <a:lnTo>
                  <a:pt x="671449" y="3238"/>
                </a:lnTo>
                <a:lnTo>
                  <a:pt x="739648" y="825"/>
                </a:lnTo>
                <a:lnTo>
                  <a:pt x="809625" y="0"/>
                </a:lnTo>
                <a:lnTo>
                  <a:pt x="879475" y="825"/>
                </a:lnTo>
                <a:lnTo>
                  <a:pt x="947674" y="3238"/>
                </a:lnTo>
                <a:lnTo>
                  <a:pt x="1013968" y="7188"/>
                </a:lnTo>
                <a:lnTo>
                  <a:pt x="1078102" y="12598"/>
                </a:lnTo>
                <a:lnTo>
                  <a:pt x="1139952" y="19392"/>
                </a:lnTo>
                <a:lnTo>
                  <a:pt x="1199133" y="27533"/>
                </a:lnTo>
                <a:lnTo>
                  <a:pt x="1255395" y="36931"/>
                </a:lnTo>
                <a:lnTo>
                  <a:pt x="1308607" y="47510"/>
                </a:lnTo>
                <a:lnTo>
                  <a:pt x="1358519" y="59232"/>
                </a:lnTo>
                <a:lnTo>
                  <a:pt x="1404747" y="72009"/>
                </a:lnTo>
                <a:lnTo>
                  <a:pt x="1447165" y="85775"/>
                </a:lnTo>
                <a:lnTo>
                  <a:pt x="1485519" y="100457"/>
                </a:lnTo>
                <a:lnTo>
                  <a:pt x="1548892" y="132359"/>
                </a:lnTo>
                <a:lnTo>
                  <a:pt x="1593215" y="167144"/>
                </a:lnTo>
                <a:lnTo>
                  <a:pt x="1616202" y="204304"/>
                </a:lnTo>
                <a:lnTo>
                  <a:pt x="1619250" y="223596"/>
                </a:lnTo>
                <a:lnTo>
                  <a:pt x="1616202" y="242887"/>
                </a:lnTo>
                <a:lnTo>
                  <a:pt x="1593215" y="280035"/>
                </a:lnTo>
                <a:lnTo>
                  <a:pt x="1548892" y="314833"/>
                </a:lnTo>
                <a:lnTo>
                  <a:pt x="1485519" y="346722"/>
                </a:lnTo>
                <a:lnTo>
                  <a:pt x="1447165" y="361416"/>
                </a:lnTo>
                <a:lnTo>
                  <a:pt x="1404747" y="375183"/>
                </a:lnTo>
                <a:lnTo>
                  <a:pt x="1358519" y="387959"/>
                </a:lnTo>
                <a:lnTo>
                  <a:pt x="1308607" y="399669"/>
                </a:lnTo>
                <a:lnTo>
                  <a:pt x="1255395" y="410260"/>
                </a:lnTo>
                <a:lnTo>
                  <a:pt x="1199133" y="419658"/>
                </a:lnTo>
                <a:lnTo>
                  <a:pt x="1139952" y="427786"/>
                </a:lnTo>
                <a:lnTo>
                  <a:pt x="1078102" y="434594"/>
                </a:lnTo>
                <a:lnTo>
                  <a:pt x="1013968" y="440004"/>
                </a:lnTo>
                <a:lnTo>
                  <a:pt x="947674" y="443953"/>
                </a:lnTo>
                <a:lnTo>
                  <a:pt x="879475" y="446366"/>
                </a:lnTo>
                <a:lnTo>
                  <a:pt x="809625" y="447192"/>
                </a:lnTo>
                <a:lnTo>
                  <a:pt x="739648" y="446366"/>
                </a:lnTo>
                <a:lnTo>
                  <a:pt x="671449" y="443953"/>
                </a:lnTo>
                <a:lnTo>
                  <a:pt x="605154" y="440004"/>
                </a:lnTo>
                <a:lnTo>
                  <a:pt x="541020" y="434594"/>
                </a:lnTo>
                <a:lnTo>
                  <a:pt x="479171" y="427786"/>
                </a:lnTo>
                <a:lnTo>
                  <a:pt x="419989" y="419658"/>
                </a:lnTo>
                <a:lnTo>
                  <a:pt x="363727" y="410260"/>
                </a:lnTo>
                <a:lnTo>
                  <a:pt x="310515" y="399669"/>
                </a:lnTo>
                <a:lnTo>
                  <a:pt x="260603" y="387959"/>
                </a:lnTo>
                <a:lnTo>
                  <a:pt x="214375" y="375183"/>
                </a:lnTo>
                <a:lnTo>
                  <a:pt x="171957" y="361416"/>
                </a:lnTo>
                <a:lnTo>
                  <a:pt x="133603" y="346722"/>
                </a:lnTo>
                <a:lnTo>
                  <a:pt x="70230" y="314833"/>
                </a:lnTo>
                <a:lnTo>
                  <a:pt x="25907" y="280035"/>
                </a:lnTo>
                <a:lnTo>
                  <a:pt x="2921" y="242887"/>
                </a:lnTo>
                <a:lnTo>
                  <a:pt x="0" y="223596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983469" y="6286500"/>
            <a:ext cx="101663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85" dirty="0">
                <a:latin typeface="Arial"/>
                <a:cs typeface="Arial"/>
              </a:rPr>
              <a:t>MaryCalls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958073" y="5299328"/>
            <a:ext cx="1933575" cy="990600"/>
          </a:xfrm>
          <a:custGeom>
            <a:avLst/>
            <a:gdLst/>
            <a:ahLst/>
            <a:cxnLst/>
            <a:rect l="l" t="t" r="r" b="b"/>
            <a:pathLst>
              <a:path w="1933575" h="990600">
                <a:moveTo>
                  <a:pt x="0" y="38100"/>
                </a:moveTo>
                <a:lnTo>
                  <a:pt x="418719" y="285242"/>
                </a:lnTo>
              </a:path>
              <a:path w="1933575" h="990600">
                <a:moveTo>
                  <a:pt x="371475" y="200025"/>
                </a:moveTo>
                <a:lnTo>
                  <a:pt x="418719" y="284607"/>
                </a:lnTo>
                <a:lnTo>
                  <a:pt x="323976" y="285369"/>
                </a:lnTo>
              </a:path>
              <a:path w="1933575" h="990600">
                <a:moveTo>
                  <a:pt x="1885442" y="0"/>
                </a:moveTo>
                <a:lnTo>
                  <a:pt x="1495552" y="285115"/>
                </a:lnTo>
              </a:path>
              <a:path w="1933575" h="990600">
                <a:moveTo>
                  <a:pt x="1537461" y="190500"/>
                </a:moveTo>
                <a:lnTo>
                  <a:pt x="1495552" y="285115"/>
                </a:lnTo>
                <a:lnTo>
                  <a:pt x="1599946" y="274447"/>
                </a:lnTo>
              </a:path>
              <a:path w="1933575" h="990600">
                <a:moveTo>
                  <a:pt x="447294" y="618998"/>
                </a:moveTo>
                <a:lnTo>
                  <a:pt x="19176" y="990079"/>
                </a:lnTo>
              </a:path>
              <a:path w="1933575" h="990600">
                <a:moveTo>
                  <a:pt x="53212" y="895121"/>
                </a:moveTo>
                <a:lnTo>
                  <a:pt x="19176" y="990333"/>
                </a:lnTo>
                <a:lnTo>
                  <a:pt x="123571" y="971575"/>
                </a:lnTo>
              </a:path>
              <a:path w="1933575" h="990600">
                <a:moveTo>
                  <a:pt x="1476375" y="618998"/>
                </a:moveTo>
                <a:lnTo>
                  <a:pt x="1933194" y="989926"/>
                </a:lnTo>
              </a:path>
              <a:path w="1933575" h="990600">
                <a:moveTo>
                  <a:pt x="1899284" y="895121"/>
                </a:moveTo>
                <a:lnTo>
                  <a:pt x="1933321" y="989787"/>
                </a:lnTo>
                <a:lnTo>
                  <a:pt x="1838452" y="974369"/>
                </a:lnTo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2066544" y="5408548"/>
            <a:ext cx="1134110" cy="1286510"/>
            <a:chOff x="2066544" y="5408548"/>
            <a:chExt cx="1134110" cy="1286510"/>
          </a:xfrm>
        </p:grpSpPr>
        <p:sp>
          <p:nvSpPr>
            <p:cNvPr id="17" name="object 17"/>
            <p:cNvSpPr/>
            <p:nvPr/>
          </p:nvSpPr>
          <p:spPr>
            <a:xfrm>
              <a:off x="2505075" y="5427814"/>
              <a:ext cx="666750" cy="419100"/>
            </a:xfrm>
            <a:custGeom>
              <a:avLst/>
              <a:gdLst/>
              <a:ahLst/>
              <a:cxnLst/>
              <a:rect l="l" t="t" r="r" b="b"/>
              <a:pathLst>
                <a:path w="666750" h="419100">
                  <a:moveTo>
                    <a:pt x="666445" y="0"/>
                  </a:moveTo>
                  <a:lnTo>
                    <a:pt x="0" y="0"/>
                  </a:lnTo>
                  <a:lnTo>
                    <a:pt x="0" y="418884"/>
                  </a:lnTo>
                  <a:lnTo>
                    <a:pt x="666445" y="418884"/>
                  </a:lnTo>
                  <a:lnTo>
                    <a:pt x="666445" y="0"/>
                  </a:lnTo>
                  <a:close/>
                </a:path>
              </a:pathLst>
            </a:custGeom>
            <a:solidFill>
              <a:srgbClr val="F8DE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081149" y="5423153"/>
              <a:ext cx="1104900" cy="1257300"/>
            </a:xfrm>
            <a:custGeom>
              <a:avLst/>
              <a:gdLst/>
              <a:ahLst/>
              <a:cxnLst/>
              <a:rect l="l" t="t" r="r" b="b"/>
              <a:pathLst>
                <a:path w="1104900" h="1257300">
                  <a:moveTo>
                    <a:pt x="428751" y="0"/>
                  </a:moveTo>
                  <a:lnTo>
                    <a:pt x="428751" y="1256855"/>
                  </a:lnTo>
                </a:path>
                <a:path w="1104900" h="1257300">
                  <a:moveTo>
                    <a:pt x="0" y="428498"/>
                  </a:moveTo>
                  <a:lnTo>
                    <a:pt x="1104900" y="428498"/>
                  </a:lnTo>
                </a:path>
                <a:path w="1104900" h="1257300">
                  <a:moveTo>
                    <a:pt x="0" y="847483"/>
                  </a:moveTo>
                  <a:lnTo>
                    <a:pt x="1104900" y="847483"/>
                  </a:lnTo>
                </a:path>
              </a:pathLst>
            </a:custGeom>
            <a:ln w="127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081149" y="5423153"/>
              <a:ext cx="1104900" cy="1257300"/>
            </a:xfrm>
            <a:custGeom>
              <a:avLst/>
              <a:gdLst/>
              <a:ahLst/>
              <a:cxnLst/>
              <a:rect l="l" t="t" r="r" b="b"/>
              <a:pathLst>
                <a:path w="1104900" h="1257300">
                  <a:moveTo>
                    <a:pt x="9651" y="0"/>
                  </a:moveTo>
                  <a:lnTo>
                    <a:pt x="9651" y="1256855"/>
                  </a:lnTo>
                </a:path>
                <a:path w="1104900" h="1257300">
                  <a:moveTo>
                    <a:pt x="1085977" y="0"/>
                  </a:moveTo>
                  <a:lnTo>
                    <a:pt x="1085977" y="1256855"/>
                  </a:lnTo>
                </a:path>
                <a:path w="1104900" h="1257300">
                  <a:moveTo>
                    <a:pt x="0" y="9525"/>
                  </a:moveTo>
                  <a:lnTo>
                    <a:pt x="1104900" y="9525"/>
                  </a:lnTo>
                </a:path>
                <a:path w="1104900" h="1257300">
                  <a:moveTo>
                    <a:pt x="0" y="1247432"/>
                  </a:moveTo>
                  <a:lnTo>
                    <a:pt x="1104900" y="1247432"/>
                  </a:lnTo>
                </a:path>
              </a:pathLst>
            </a:custGeom>
            <a:ln w="28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105092" y="5446970"/>
            <a:ext cx="398780" cy="398780"/>
          </a:xfrm>
          <a:prstGeom prst="rect">
            <a:avLst/>
          </a:prstGeom>
          <a:solidFill>
            <a:srgbClr val="F8DED2"/>
          </a:solidFill>
        </p:spPr>
        <p:txBody>
          <a:bodyPr vert="horz" wrap="square" lIns="0" tIns="24130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90"/>
              </a:spcBef>
            </a:pPr>
            <a:r>
              <a:rPr sz="2000" b="1" spc="-50" dirty="0"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2250" y="5389791"/>
            <a:ext cx="409575" cy="571360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2516252" y="5454967"/>
            <a:ext cx="63690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25"/>
              </a:spcBef>
            </a:pPr>
            <a:r>
              <a:rPr sz="2000" b="1" spc="-20" dirty="0">
                <a:latin typeface="Arial"/>
                <a:cs typeface="Arial"/>
              </a:rPr>
              <a:t>P(J)</a:t>
            </a:r>
            <a:endParaRPr sz="2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105092" y="5873115"/>
            <a:ext cx="104775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25"/>
              </a:spcBef>
              <a:tabLst>
                <a:tab pos="493395" algn="l"/>
              </a:tabLst>
            </a:pPr>
            <a:r>
              <a:rPr sz="2000" b="1" spc="-50" dirty="0">
                <a:latin typeface="Arial"/>
                <a:cs typeface="Arial"/>
              </a:rPr>
              <a:t>T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20" dirty="0">
                <a:latin typeface="Arial"/>
                <a:cs typeface="Arial"/>
              </a:rPr>
              <a:t>0.90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3281739" y="5417371"/>
          <a:ext cx="2845434" cy="1203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0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5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1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10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2590"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P(M)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0.70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P(E)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P(B)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557348" y="4638607"/>
          <a:ext cx="1372235" cy="2003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5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0685">
                <a:tc>
                  <a:txBody>
                    <a:bodyPr/>
                    <a:lstStyle/>
                    <a:p>
                      <a:pPr marL="717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B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590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P(A)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254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0.29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897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r>
              <a:rPr sz="3750" spc="-345" dirty="0"/>
              <a:t>T</a:t>
            </a:r>
            <a:r>
              <a:rPr sz="3750" spc="-495" dirty="0"/>
              <a:t>h</a:t>
            </a:r>
            <a:r>
              <a:rPr sz="3750" spc="235" dirty="0"/>
              <a:t>e</a:t>
            </a:r>
            <a:r>
              <a:rPr sz="3750" spc="-220" dirty="0"/>
              <a:t>j</a:t>
            </a:r>
            <a:r>
              <a:rPr sz="3750" spc="-345" dirty="0"/>
              <a:t>o</a:t>
            </a:r>
            <a:r>
              <a:rPr sz="3750" spc="-370" dirty="0"/>
              <a:t>i</a:t>
            </a:r>
            <a:r>
              <a:rPr sz="3750" spc="-495" dirty="0"/>
              <a:t>n</a:t>
            </a:r>
            <a:r>
              <a:rPr sz="3750" dirty="0"/>
              <a:t>t</a:t>
            </a:r>
            <a:r>
              <a:rPr sz="3750" spc="-565" dirty="0"/>
              <a:t> </a:t>
            </a:r>
            <a:r>
              <a:rPr sz="3750" spc="-434" dirty="0"/>
              <a:t>p</a:t>
            </a:r>
            <a:r>
              <a:rPr sz="3750" spc="-360" dirty="0"/>
              <a:t>r</a:t>
            </a:r>
            <a:r>
              <a:rPr sz="3750" spc="-434" dirty="0"/>
              <a:t>ob</a:t>
            </a:r>
            <a:r>
              <a:rPr sz="3750" spc="-455" dirty="0"/>
              <a:t>a</a:t>
            </a:r>
            <a:r>
              <a:rPr sz="3750" spc="-434" dirty="0"/>
              <a:t>b</a:t>
            </a:r>
            <a:r>
              <a:rPr sz="3750" spc="-465" dirty="0"/>
              <a:t>i</a:t>
            </a:r>
            <a:r>
              <a:rPr sz="3750" spc="-235" dirty="0"/>
              <a:t>li</a:t>
            </a:r>
            <a:r>
              <a:rPr sz="3750" spc="-290" dirty="0"/>
              <a:t>t</a:t>
            </a:r>
            <a:r>
              <a:rPr sz="3750" spc="145" dirty="0"/>
              <a:t>y</a:t>
            </a:r>
            <a:r>
              <a:rPr sz="3750" spc="-360" dirty="0"/>
              <a:t>d</a:t>
            </a:r>
            <a:r>
              <a:rPr sz="3750" spc="-385" dirty="0"/>
              <a:t>i</a:t>
            </a:r>
            <a:r>
              <a:rPr sz="3750" spc="-455" dirty="0"/>
              <a:t>s</a:t>
            </a:r>
            <a:r>
              <a:rPr sz="3750" spc="-295" dirty="0"/>
              <a:t>t</a:t>
            </a:r>
            <a:r>
              <a:rPr sz="3750" spc="-360" dirty="0"/>
              <a:t>r</a:t>
            </a:r>
            <a:r>
              <a:rPr sz="3750" spc="-235" dirty="0"/>
              <a:t>i</a:t>
            </a:r>
            <a:r>
              <a:rPr sz="3750" spc="-434" dirty="0"/>
              <a:t>b</a:t>
            </a:r>
            <a:r>
              <a:rPr sz="3750" spc="-509" dirty="0"/>
              <a:t>u</a:t>
            </a:r>
            <a:r>
              <a:rPr sz="3750" spc="-290" dirty="0"/>
              <a:t>t</a:t>
            </a:r>
            <a:r>
              <a:rPr sz="3750" spc="-235" dirty="0"/>
              <a:t>i</a:t>
            </a:r>
            <a:r>
              <a:rPr sz="3750" spc="-434" dirty="0"/>
              <a:t>on</a:t>
            </a:r>
            <a:endParaRPr sz="3750"/>
          </a:p>
        </p:txBody>
      </p:sp>
      <p:sp>
        <p:nvSpPr>
          <p:cNvPr id="3" name="object 3"/>
          <p:cNvSpPr txBox="1"/>
          <p:nvPr/>
        </p:nvSpPr>
        <p:spPr>
          <a:xfrm>
            <a:off x="1703070" y="1790636"/>
            <a:ext cx="63715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2060" algn="l"/>
              </a:tabLst>
            </a:pPr>
            <a:r>
              <a:rPr sz="2400" b="1" spc="-110" dirty="0">
                <a:solidFill>
                  <a:srgbClr val="0000CC"/>
                </a:solidFill>
                <a:latin typeface="Arial"/>
                <a:cs typeface="Arial"/>
              </a:rPr>
              <a:t>P(A|</a:t>
            </a:r>
            <a:r>
              <a:rPr sz="2400" b="1" spc="-19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0000CC"/>
                </a:solidFill>
                <a:latin typeface="Arial"/>
                <a:cs typeface="Arial"/>
              </a:rPr>
              <a:t>JE’)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	=</a:t>
            </a:r>
            <a:r>
              <a:rPr sz="2400" b="1" spc="-409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25" dirty="0">
                <a:solidFill>
                  <a:srgbClr val="0000CC"/>
                </a:solidFill>
                <a:latin typeface="Arial"/>
                <a:cs typeface="Arial"/>
              </a:rPr>
              <a:t>P(AJE’)</a:t>
            </a:r>
            <a:r>
              <a:rPr sz="2400" b="1" spc="-8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/</a:t>
            </a:r>
            <a:r>
              <a:rPr sz="2400" b="1" spc="-26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25" dirty="0">
                <a:solidFill>
                  <a:srgbClr val="0000CC"/>
                </a:solidFill>
                <a:latin typeface="Arial"/>
                <a:cs typeface="Arial"/>
              </a:rPr>
              <a:t>P(JE’)</a:t>
            </a:r>
            <a:r>
              <a:rPr sz="2400" b="1" spc="-9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=</a:t>
            </a:r>
            <a:r>
              <a:rPr sz="2400" b="1" spc="-33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04" dirty="0">
                <a:solidFill>
                  <a:srgbClr val="0000CC"/>
                </a:solidFill>
                <a:latin typeface="Arial"/>
                <a:cs typeface="Arial"/>
              </a:rPr>
              <a:t>0.00175</a:t>
            </a:r>
            <a:r>
              <a:rPr sz="2400" b="1" spc="-40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/</a:t>
            </a:r>
            <a:r>
              <a:rPr sz="2400" b="1" spc="-18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00" dirty="0">
                <a:solidFill>
                  <a:srgbClr val="0000CC"/>
                </a:solidFill>
                <a:latin typeface="Arial"/>
                <a:cs typeface="Arial"/>
              </a:rPr>
              <a:t>0.05155</a:t>
            </a:r>
            <a:r>
              <a:rPr sz="2400" b="1" spc="-42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=</a:t>
            </a:r>
            <a:r>
              <a:rPr sz="2400" b="1" spc="-32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70" dirty="0">
                <a:solidFill>
                  <a:srgbClr val="0000CC"/>
                </a:solidFill>
                <a:latin typeface="Arial"/>
                <a:cs typeface="Arial"/>
              </a:rPr>
              <a:t>0.03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796276" y="4823205"/>
            <a:ext cx="1724025" cy="619125"/>
          </a:xfrm>
          <a:custGeom>
            <a:avLst/>
            <a:gdLst/>
            <a:ahLst/>
            <a:cxnLst/>
            <a:rect l="l" t="t" r="r" b="b"/>
            <a:pathLst>
              <a:path w="1724025" h="619125">
                <a:moveTo>
                  <a:pt x="0" y="309372"/>
                </a:moveTo>
                <a:lnTo>
                  <a:pt x="10159" y="261493"/>
                </a:lnTo>
                <a:lnTo>
                  <a:pt x="39877" y="216027"/>
                </a:lnTo>
                <a:lnTo>
                  <a:pt x="87502" y="173355"/>
                </a:lnTo>
                <a:lnTo>
                  <a:pt x="151638" y="133985"/>
                </a:lnTo>
                <a:lnTo>
                  <a:pt x="189356" y="115824"/>
                </a:lnTo>
                <a:lnTo>
                  <a:pt x="230504" y="98679"/>
                </a:lnTo>
                <a:lnTo>
                  <a:pt x="275081" y="82804"/>
                </a:lnTo>
                <a:lnTo>
                  <a:pt x="322833" y="67945"/>
                </a:lnTo>
                <a:lnTo>
                  <a:pt x="373506" y="54483"/>
                </a:lnTo>
                <a:lnTo>
                  <a:pt x="426847" y="42291"/>
                </a:lnTo>
                <a:lnTo>
                  <a:pt x="482853" y="31496"/>
                </a:lnTo>
                <a:lnTo>
                  <a:pt x="541274" y="22098"/>
                </a:lnTo>
                <a:lnTo>
                  <a:pt x="601726" y="14351"/>
                </a:lnTo>
                <a:lnTo>
                  <a:pt x="664337" y="8128"/>
                </a:lnTo>
                <a:lnTo>
                  <a:pt x="728599" y="3683"/>
                </a:lnTo>
                <a:lnTo>
                  <a:pt x="794639" y="889"/>
                </a:lnTo>
                <a:lnTo>
                  <a:pt x="861949" y="0"/>
                </a:lnTo>
                <a:lnTo>
                  <a:pt x="929258" y="889"/>
                </a:lnTo>
                <a:lnTo>
                  <a:pt x="995299" y="3683"/>
                </a:lnTo>
                <a:lnTo>
                  <a:pt x="1059560" y="8128"/>
                </a:lnTo>
                <a:lnTo>
                  <a:pt x="1122172" y="14351"/>
                </a:lnTo>
                <a:lnTo>
                  <a:pt x="1182624" y="22098"/>
                </a:lnTo>
                <a:lnTo>
                  <a:pt x="1241044" y="31496"/>
                </a:lnTo>
                <a:lnTo>
                  <a:pt x="1297051" y="42291"/>
                </a:lnTo>
                <a:lnTo>
                  <a:pt x="1350391" y="54483"/>
                </a:lnTo>
                <a:lnTo>
                  <a:pt x="1401064" y="67945"/>
                </a:lnTo>
                <a:lnTo>
                  <a:pt x="1448816" y="82804"/>
                </a:lnTo>
                <a:lnTo>
                  <a:pt x="1493393" y="98679"/>
                </a:lnTo>
                <a:lnTo>
                  <a:pt x="1534541" y="115824"/>
                </a:lnTo>
                <a:lnTo>
                  <a:pt x="1572259" y="133985"/>
                </a:lnTo>
                <a:lnTo>
                  <a:pt x="1606296" y="153162"/>
                </a:lnTo>
                <a:lnTo>
                  <a:pt x="1662302" y="194183"/>
                </a:lnTo>
                <a:lnTo>
                  <a:pt x="1701165" y="238379"/>
                </a:lnTo>
                <a:lnTo>
                  <a:pt x="1721357" y="285115"/>
                </a:lnTo>
                <a:lnTo>
                  <a:pt x="1724025" y="309372"/>
                </a:lnTo>
                <a:lnTo>
                  <a:pt x="1721357" y="333502"/>
                </a:lnTo>
                <a:lnTo>
                  <a:pt x="1701165" y="380238"/>
                </a:lnTo>
                <a:lnTo>
                  <a:pt x="1662302" y="424434"/>
                </a:lnTo>
                <a:lnTo>
                  <a:pt x="1606296" y="465455"/>
                </a:lnTo>
                <a:lnTo>
                  <a:pt x="1572259" y="484632"/>
                </a:lnTo>
                <a:lnTo>
                  <a:pt x="1534541" y="502793"/>
                </a:lnTo>
                <a:lnTo>
                  <a:pt x="1493393" y="519938"/>
                </a:lnTo>
                <a:lnTo>
                  <a:pt x="1448816" y="535940"/>
                </a:lnTo>
                <a:lnTo>
                  <a:pt x="1401064" y="550799"/>
                </a:lnTo>
                <a:lnTo>
                  <a:pt x="1350391" y="564261"/>
                </a:lnTo>
                <a:lnTo>
                  <a:pt x="1297051" y="576453"/>
                </a:lnTo>
                <a:lnTo>
                  <a:pt x="1241044" y="587248"/>
                </a:lnTo>
                <a:lnTo>
                  <a:pt x="1182624" y="596519"/>
                </a:lnTo>
                <a:lnTo>
                  <a:pt x="1122172" y="604393"/>
                </a:lnTo>
                <a:lnTo>
                  <a:pt x="1059560" y="610489"/>
                </a:lnTo>
                <a:lnTo>
                  <a:pt x="995299" y="615061"/>
                </a:lnTo>
                <a:lnTo>
                  <a:pt x="929258" y="617728"/>
                </a:lnTo>
                <a:lnTo>
                  <a:pt x="861949" y="618744"/>
                </a:lnTo>
                <a:lnTo>
                  <a:pt x="794639" y="617728"/>
                </a:lnTo>
                <a:lnTo>
                  <a:pt x="728599" y="615061"/>
                </a:lnTo>
                <a:lnTo>
                  <a:pt x="664337" y="610489"/>
                </a:lnTo>
                <a:lnTo>
                  <a:pt x="601726" y="604393"/>
                </a:lnTo>
                <a:lnTo>
                  <a:pt x="541274" y="596519"/>
                </a:lnTo>
                <a:lnTo>
                  <a:pt x="482853" y="587248"/>
                </a:lnTo>
                <a:lnTo>
                  <a:pt x="426847" y="576453"/>
                </a:lnTo>
                <a:lnTo>
                  <a:pt x="373506" y="564261"/>
                </a:lnTo>
                <a:lnTo>
                  <a:pt x="322833" y="550799"/>
                </a:lnTo>
                <a:lnTo>
                  <a:pt x="275081" y="535940"/>
                </a:lnTo>
                <a:lnTo>
                  <a:pt x="230504" y="519938"/>
                </a:lnTo>
                <a:lnTo>
                  <a:pt x="189356" y="502793"/>
                </a:lnTo>
                <a:lnTo>
                  <a:pt x="151638" y="484632"/>
                </a:lnTo>
                <a:lnTo>
                  <a:pt x="117601" y="465455"/>
                </a:lnTo>
                <a:lnTo>
                  <a:pt x="61595" y="424434"/>
                </a:lnTo>
                <a:lnTo>
                  <a:pt x="22732" y="380238"/>
                </a:lnTo>
                <a:lnTo>
                  <a:pt x="2540" y="333502"/>
                </a:lnTo>
                <a:lnTo>
                  <a:pt x="0" y="309372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286750" y="4922837"/>
            <a:ext cx="8020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35" dirty="0">
                <a:latin typeface="Arial"/>
                <a:cs typeface="Arial"/>
              </a:rPr>
              <a:t>Alarm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653276" y="3947159"/>
            <a:ext cx="1724025" cy="619125"/>
          </a:xfrm>
          <a:custGeom>
            <a:avLst/>
            <a:gdLst/>
            <a:ahLst/>
            <a:cxnLst/>
            <a:rect l="l" t="t" r="r" b="b"/>
            <a:pathLst>
              <a:path w="1724025" h="619125">
                <a:moveTo>
                  <a:pt x="0" y="309371"/>
                </a:moveTo>
                <a:lnTo>
                  <a:pt x="10159" y="261492"/>
                </a:lnTo>
                <a:lnTo>
                  <a:pt x="39877" y="215900"/>
                </a:lnTo>
                <a:lnTo>
                  <a:pt x="87502" y="173227"/>
                </a:lnTo>
                <a:lnTo>
                  <a:pt x="151638" y="133984"/>
                </a:lnTo>
                <a:lnTo>
                  <a:pt x="189356" y="115823"/>
                </a:lnTo>
                <a:lnTo>
                  <a:pt x="230504" y="98678"/>
                </a:lnTo>
                <a:lnTo>
                  <a:pt x="275081" y="82676"/>
                </a:lnTo>
                <a:lnTo>
                  <a:pt x="322833" y="67944"/>
                </a:lnTo>
                <a:lnTo>
                  <a:pt x="373506" y="54356"/>
                </a:lnTo>
                <a:lnTo>
                  <a:pt x="426847" y="42163"/>
                </a:lnTo>
                <a:lnTo>
                  <a:pt x="482853" y="31368"/>
                </a:lnTo>
                <a:lnTo>
                  <a:pt x="541274" y="22097"/>
                </a:lnTo>
                <a:lnTo>
                  <a:pt x="601726" y="14350"/>
                </a:lnTo>
                <a:lnTo>
                  <a:pt x="664337" y="8127"/>
                </a:lnTo>
                <a:lnTo>
                  <a:pt x="728599" y="3682"/>
                </a:lnTo>
                <a:lnTo>
                  <a:pt x="794639" y="888"/>
                </a:lnTo>
                <a:lnTo>
                  <a:pt x="861949" y="0"/>
                </a:lnTo>
                <a:lnTo>
                  <a:pt x="929258" y="888"/>
                </a:lnTo>
                <a:lnTo>
                  <a:pt x="995299" y="3682"/>
                </a:lnTo>
                <a:lnTo>
                  <a:pt x="1059560" y="8127"/>
                </a:lnTo>
                <a:lnTo>
                  <a:pt x="1122172" y="14350"/>
                </a:lnTo>
                <a:lnTo>
                  <a:pt x="1182624" y="22097"/>
                </a:lnTo>
                <a:lnTo>
                  <a:pt x="1241044" y="31368"/>
                </a:lnTo>
                <a:lnTo>
                  <a:pt x="1297051" y="42163"/>
                </a:lnTo>
                <a:lnTo>
                  <a:pt x="1350391" y="54356"/>
                </a:lnTo>
                <a:lnTo>
                  <a:pt x="1401064" y="67944"/>
                </a:lnTo>
                <a:lnTo>
                  <a:pt x="1448816" y="82676"/>
                </a:lnTo>
                <a:lnTo>
                  <a:pt x="1493393" y="98678"/>
                </a:lnTo>
                <a:lnTo>
                  <a:pt x="1534541" y="115823"/>
                </a:lnTo>
                <a:lnTo>
                  <a:pt x="1572259" y="133984"/>
                </a:lnTo>
                <a:lnTo>
                  <a:pt x="1606296" y="153162"/>
                </a:lnTo>
                <a:lnTo>
                  <a:pt x="1662302" y="194182"/>
                </a:lnTo>
                <a:lnTo>
                  <a:pt x="1701165" y="238378"/>
                </a:lnTo>
                <a:lnTo>
                  <a:pt x="1721357" y="285114"/>
                </a:lnTo>
                <a:lnTo>
                  <a:pt x="1724025" y="309371"/>
                </a:lnTo>
                <a:lnTo>
                  <a:pt x="1721357" y="333501"/>
                </a:lnTo>
                <a:lnTo>
                  <a:pt x="1701165" y="380238"/>
                </a:lnTo>
                <a:lnTo>
                  <a:pt x="1662302" y="424433"/>
                </a:lnTo>
                <a:lnTo>
                  <a:pt x="1606296" y="465454"/>
                </a:lnTo>
                <a:lnTo>
                  <a:pt x="1572259" y="484631"/>
                </a:lnTo>
                <a:lnTo>
                  <a:pt x="1534541" y="502792"/>
                </a:lnTo>
                <a:lnTo>
                  <a:pt x="1493393" y="519938"/>
                </a:lnTo>
                <a:lnTo>
                  <a:pt x="1448816" y="535939"/>
                </a:lnTo>
                <a:lnTo>
                  <a:pt x="1401064" y="550671"/>
                </a:lnTo>
                <a:lnTo>
                  <a:pt x="1350391" y="564260"/>
                </a:lnTo>
                <a:lnTo>
                  <a:pt x="1297051" y="576452"/>
                </a:lnTo>
                <a:lnTo>
                  <a:pt x="1241044" y="587247"/>
                </a:lnTo>
                <a:lnTo>
                  <a:pt x="1182624" y="596519"/>
                </a:lnTo>
                <a:lnTo>
                  <a:pt x="1122172" y="604265"/>
                </a:lnTo>
                <a:lnTo>
                  <a:pt x="1059560" y="610488"/>
                </a:lnTo>
                <a:lnTo>
                  <a:pt x="995299" y="614933"/>
                </a:lnTo>
                <a:lnTo>
                  <a:pt x="929258" y="617727"/>
                </a:lnTo>
                <a:lnTo>
                  <a:pt x="861949" y="618616"/>
                </a:lnTo>
                <a:lnTo>
                  <a:pt x="794639" y="617727"/>
                </a:lnTo>
                <a:lnTo>
                  <a:pt x="728599" y="614933"/>
                </a:lnTo>
                <a:lnTo>
                  <a:pt x="664337" y="610488"/>
                </a:lnTo>
                <a:lnTo>
                  <a:pt x="601726" y="604265"/>
                </a:lnTo>
                <a:lnTo>
                  <a:pt x="541274" y="596519"/>
                </a:lnTo>
                <a:lnTo>
                  <a:pt x="482853" y="587247"/>
                </a:lnTo>
                <a:lnTo>
                  <a:pt x="426847" y="576452"/>
                </a:lnTo>
                <a:lnTo>
                  <a:pt x="373506" y="564260"/>
                </a:lnTo>
                <a:lnTo>
                  <a:pt x="322833" y="550671"/>
                </a:lnTo>
                <a:lnTo>
                  <a:pt x="275081" y="535939"/>
                </a:lnTo>
                <a:lnTo>
                  <a:pt x="230504" y="519938"/>
                </a:lnTo>
                <a:lnTo>
                  <a:pt x="189356" y="502792"/>
                </a:lnTo>
                <a:lnTo>
                  <a:pt x="151638" y="484631"/>
                </a:lnTo>
                <a:lnTo>
                  <a:pt x="117601" y="465454"/>
                </a:lnTo>
                <a:lnTo>
                  <a:pt x="61595" y="424433"/>
                </a:lnTo>
                <a:lnTo>
                  <a:pt x="22732" y="380238"/>
                </a:lnTo>
                <a:lnTo>
                  <a:pt x="2540" y="333501"/>
                </a:lnTo>
                <a:lnTo>
                  <a:pt x="0" y="309371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985634" y="4044632"/>
            <a:ext cx="10598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10" dirty="0">
                <a:latin typeface="Arial"/>
                <a:cs typeface="Arial"/>
              </a:rPr>
              <a:t>Burglary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463151" y="3975734"/>
            <a:ext cx="2000250" cy="619125"/>
          </a:xfrm>
          <a:custGeom>
            <a:avLst/>
            <a:gdLst/>
            <a:ahLst/>
            <a:cxnLst/>
            <a:rect l="l" t="t" r="r" b="b"/>
            <a:pathLst>
              <a:path w="2000250" h="619125">
                <a:moveTo>
                  <a:pt x="0" y="309244"/>
                </a:moveTo>
                <a:lnTo>
                  <a:pt x="9905" y="265556"/>
                </a:lnTo>
                <a:lnTo>
                  <a:pt x="38734" y="223646"/>
                </a:lnTo>
                <a:lnTo>
                  <a:pt x="85217" y="184150"/>
                </a:lnTo>
                <a:lnTo>
                  <a:pt x="147954" y="147192"/>
                </a:lnTo>
                <a:lnTo>
                  <a:pt x="185039" y="129920"/>
                </a:lnTo>
                <a:lnTo>
                  <a:pt x="225678" y="113537"/>
                </a:lnTo>
                <a:lnTo>
                  <a:pt x="269621" y="98043"/>
                </a:lnTo>
                <a:lnTo>
                  <a:pt x="316738" y="83438"/>
                </a:lnTo>
                <a:lnTo>
                  <a:pt x="367029" y="69722"/>
                </a:lnTo>
                <a:lnTo>
                  <a:pt x="420116" y="57276"/>
                </a:lnTo>
                <a:lnTo>
                  <a:pt x="475996" y="45719"/>
                </a:lnTo>
                <a:lnTo>
                  <a:pt x="534416" y="35432"/>
                </a:lnTo>
                <a:lnTo>
                  <a:pt x="595122" y="26288"/>
                </a:lnTo>
                <a:lnTo>
                  <a:pt x="658114" y="18541"/>
                </a:lnTo>
                <a:lnTo>
                  <a:pt x="723010" y="11937"/>
                </a:lnTo>
                <a:lnTo>
                  <a:pt x="789813" y="6731"/>
                </a:lnTo>
                <a:lnTo>
                  <a:pt x="858393" y="3047"/>
                </a:lnTo>
                <a:lnTo>
                  <a:pt x="928497" y="762"/>
                </a:lnTo>
                <a:lnTo>
                  <a:pt x="999871" y="0"/>
                </a:lnTo>
                <a:lnTo>
                  <a:pt x="1071245" y="762"/>
                </a:lnTo>
                <a:lnTo>
                  <a:pt x="1141349" y="3047"/>
                </a:lnTo>
                <a:lnTo>
                  <a:pt x="1209928" y="6731"/>
                </a:lnTo>
                <a:lnTo>
                  <a:pt x="1276730" y="11937"/>
                </a:lnTo>
                <a:lnTo>
                  <a:pt x="1341627" y="18541"/>
                </a:lnTo>
                <a:lnTo>
                  <a:pt x="1404620" y="26288"/>
                </a:lnTo>
                <a:lnTo>
                  <a:pt x="1465326" y="35432"/>
                </a:lnTo>
                <a:lnTo>
                  <a:pt x="1523746" y="45719"/>
                </a:lnTo>
                <a:lnTo>
                  <a:pt x="1579626" y="57276"/>
                </a:lnTo>
                <a:lnTo>
                  <a:pt x="1632712" y="69722"/>
                </a:lnTo>
                <a:lnTo>
                  <a:pt x="1683003" y="83438"/>
                </a:lnTo>
                <a:lnTo>
                  <a:pt x="1730121" y="98043"/>
                </a:lnTo>
                <a:lnTo>
                  <a:pt x="1774063" y="113537"/>
                </a:lnTo>
                <a:lnTo>
                  <a:pt x="1814702" y="129920"/>
                </a:lnTo>
                <a:lnTo>
                  <a:pt x="1851787" y="147192"/>
                </a:lnTo>
                <a:lnTo>
                  <a:pt x="1914525" y="184150"/>
                </a:lnTo>
                <a:lnTo>
                  <a:pt x="1961006" y="223646"/>
                </a:lnTo>
                <a:lnTo>
                  <a:pt x="1989835" y="265556"/>
                </a:lnTo>
                <a:lnTo>
                  <a:pt x="1999742" y="309244"/>
                </a:lnTo>
                <a:lnTo>
                  <a:pt x="1997328" y="331342"/>
                </a:lnTo>
                <a:lnTo>
                  <a:pt x="1977771" y="374269"/>
                </a:lnTo>
                <a:lnTo>
                  <a:pt x="1939798" y="415035"/>
                </a:lnTo>
                <a:lnTo>
                  <a:pt x="1885060" y="453263"/>
                </a:lnTo>
                <a:lnTo>
                  <a:pt x="1814702" y="488695"/>
                </a:lnTo>
                <a:lnTo>
                  <a:pt x="1774063" y="505078"/>
                </a:lnTo>
                <a:lnTo>
                  <a:pt x="1730121" y="520572"/>
                </a:lnTo>
                <a:lnTo>
                  <a:pt x="1683003" y="535177"/>
                </a:lnTo>
                <a:lnTo>
                  <a:pt x="1632712" y="548894"/>
                </a:lnTo>
                <a:lnTo>
                  <a:pt x="1579626" y="561339"/>
                </a:lnTo>
                <a:lnTo>
                  <a:pt x="1523746" y="572896"/>
                </a:lnTo>
                <a:lnTo>
                  <a:pt x="1465326" y="583183"/>
                </a:lnTo>
                <a:lnTo>
                  <a:pt x="1404620" y="592327"/>
                </a:lnTo>
                <a:lnTo>
                  <a:pt x="1341627" y="600075"/>
                </a:lnTo>
                <a:lnTo>
                  <a:pt x="1276730" y="606678"/>
                </a:lnTo>
                <a:lnTo>
                  <a:pt x="1209928" y="611885"/>
                </a:lnTo>
                <a:lnTo>
                  <a:pt x="1141349" y="615569"/>
                </a:lnTo>
                <a:lnTo>
                  <a:pt x="1071245" y="617854"/>
                </a:lnTo>
                <a:lnTo>
                  <a:pt x="999871" y="618616"/>
                </a:lnTo>
                <a:lnTo>
                  <a:pt x="928497" y="617854"/>
                </a:lnTo>
                <a:lnTo>
                  <a:pt x="858393" y="615569"/>
                </a:lnTo>
                <a:lnTo>
                  <a:pt x="789813" y="611885"/>
                </a:lnTo>
                <a:lnTo>
                  <a:pt x="723010" y="606678"/>
                </a:lnTo>
                <a:lnTo>
                  <a:pt x="658114" y="600075"/>
                </a:lnTo>
                <a:lnTo>
                  <a:pt x="595122" y="592327"/>
                </a:lnTo>
                <a:lnTo>
                  <a:pt x="534416" y="583183"/>
                </a:lnTo>
                <a:lnTo>
                  <a:pt x="475996" y="572896"/>
                </a:lnTo>
                <a:lnTo>
                  <a:pt x="420116" y="561339"/>
                </a:lnTo>
                <a:lnTo>
                  <a:pt x="367029" y="548894"/>
                </a:lnTo>
                <a:lnTo>
                  <a:pt x="316738" y="535177"/>
                </a:lnTo>
                <a:lnTo>
                  <a:pt x="269621" y="520572"/>
                </a:lnTo>
                <a:lnTo>
                  <a:pt x="225678" y="505078"/>
                </a:lnTo>
                <a:lnTo>
                  <a:pt x="185039" y="488695"/>
                </a:lnTo>
                <a:lnTo>
                  <a:pt x="147954" y="471423"/>
                </a:lnTo>
                <a:lnTo>
                  <a:pt x="85217" y="434466"/>
                </a:lnTo>
                <a:lnTo>
                  <a:pt x="38734" y="394969"/>
                </a:lnTo>
                <a:lnTo>
                  <a:pt x="9905" y="353059"/>
                </a:lnTo>
                <a:lnTo>
                  <a:pt x="0" y="309244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767569" y="4074096"/>
            <a:ext cx="143319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0" dirty="0">
                <a:latin typeface="Arial"/>
                <a:cs typeface="Arial"/>
              </a:rPr>
              <a:t>Earthquake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653276" y="5889752"/>
            <a:ext cx="1724025" cy="609600"/>
          </a:xfrm>
          <a:custGeom>
            <a:avLst/>
            <a:gdLst/>
            <a:ahLst/>
            <a:cxnLst/>
            <a:rect l="l" t="t" r="r" b="b"/>
            <a:pathLst>
              <a:path w="1724025" h="609600">
                <a:moveTo>
                  <a:pt x="0" y="304698"/>
                </a:moveTo>
                <a:lnTo>
                  <a:pt x="10159" y="257568"/>
                </a:lnTo>
                <a:lnTo>
                  <a:pt x="39877" y="212725"/>
                </a:lnTo>
                <a:lnTo>
                  <a:pt x="87502" y="170688"/>
                </a:lnTo>
                <a:lnTo>
                  <a:pt x="151638" y="132016"/>
                </a:lnTo>
                <a:lnTo>
                  <a:pt x="189356" y="114109"/>
                </a:lnTo>
                <a:lnTo>
                  <a:pt x="230504" y="97243"/>
                </a:lnTo>
                <a:lnTo>
                  <a:pt x="275081" y="81495"/>
                </a:lnTo>
                <a:lnTo>
                  <a:pt x="322833" y="66916"/>
                </a:lnTo>
                <a:lnTo>
                  <a:pt x="373506" y="53594"/>
                </a:lnTo>
                <a:lnTo>
                  <a:pt x="426847" y="41579"/>
                </a:lnTo>
                <a:lnTo>
                  <a:pt x="482853" y="30988"/>
                </a:lnTo>
                <a:lnTo>
                  <a:pt x="541274" y="21717"/>
                </a:lnTo>
                <a:lnTo>
                  <a:pt x="601726" y="14097"/>
                </a:lnTo>
                <a:lnTo>
                  <a:pt x="664337" y="8001"/>
                </a:lnTo>
                <a:lnTo>
                  <a:pt x="728599" y="3556"/>
                </a:lnTo>
                <a:lnTo>
                  <a:pt x="794639" y="889"/>
                </a:lnTo>
                <a:lnTo>
                  <a:pt x="861949" y="0"/>
                </a:lnTo>
                <a:lnTo>
                  <a:pt x="929258" y="889"/>
                </a:lnTo>
                <a:lnTo>
                  <a:pt x="995299" y="3556"/>
                </a:lnTo>
                <a:lnTo>
                  <a:pt x="1059560" y="8001"/>
                </a:lnTo>
                <a:lnTo>
                  <a:pt x="1122172" y="14097"/>
                </a:lnTo>
                <a:lnTo>
                  <a:pt x="1182624" y="21717"/>
                </a:lnTo>
                <a:lnTo>
                  <a:pt x="1241044" y="30988"/>
                </a:lnTo>
                <a:lnTo>
                  <a:pt x="1297051" y="41579"/>
                </a:lnTo>
                <a:lnTo>
                  <a:pt x="1350391" y="53594"/>
                </a:lnTo>
                <a:lnTo>
                  <a:pt x="1401064" y="66916"/>
                </a:lnTo>
                <a:lnTo>
                  <a:pt x="1448816" y="81495"/>
                </a:lnTo>
                <a:lnTo>
                  <a:pt x="1493393" y="97243"/>
                </a:lnTo>
                <a:lnTo>
                  <a:pt x="1534541" y="114109"/>
                </a:lnTo>
                <a:lnTo>
                  <a:pt x="1572259" y="132016"/>
                </a:lnTo>
                <a:lnTo>
                  <a:pt x="1606296" y="150901"/>
                </a:lnTo>
                <a:lnTo>
                  <a:pt x="1662302" y="191312"/>
                </a:lnTo>
                <a:lnTo>
                  <a:pt x="1701165" y="234823"/>
                </a:lnTo>
                <a:lnTo>
                  <a:pt x="1721357" y="280885"/>
                </a:lnTo>
                <a:lnTo>
                  <a:pt x="1724025" y="304698"/>
                </a:lnTo>
                <a:lnTo>
                  <a:pt x="1721357" y="328510"/>
                </a:lnTo>
                <a:lnTo>
                  <a:pt x="1701165" y="374573"/>
                </a:lnTo>
                <a:lnTo>
                  <a:pt x="1662302" y="418084"/>
                </a:lnTo>
                <a:lnTo>
                  <a:pt x="1606296" y="458508"/>
                </a:lnTo>
                <a:lnTo>
                  <a:pt x="1572259" y="477380"/>
                </a:lnTo>
                <a:lnTo>
                  <a:pt x="1534541" y="495287"/>
                </a:lnTo>
                <a:lnTo>
                  <a:pt x="1493393" y="512152"/>
                </a:lnTo>
                <a:lnTo>
                  <a:pt x="1448816" y="527900"/>
                </a:lnTo>
                <a:lnTo>
                  <a:pt x="1401064" y="542480"/>
                </a:lnTo>
                <a:lnTo>
                  <a:pt x="1350391" y="555802"/>
                </a:lnTo>
                <a:lnTo>
                  <a:pt x="1297051" y="567817"/>
                </a:lnTo>
                <a:lnTo>
                  <a:pt x="1241044" y="578446"/>
                </a:lnTo>
                <a:lnTo>
                  <a:pt x="1182624" y="587629"/>
                </a:lnTo>
                <a:lnTo>
                  <a:pt x="1122172" y="595299"/>
                </a:lnTo>
                <a:lnTo>
                  <a:pt x="1059560" y="601370"/>
                </a:lnTo>
                <a:lnTo>
                  <a:pt x="995299" y="605802"/>
                </a:lnTo>
                <a:lnTo>
                  <a:pt x="929258" y="608507"/>
                </a:lnTo>
                <a:lnTo>
                  <a:pt x="861949" y="609422"/>
                </a:lnTo>
                <a:lnTo>
                  <a:pt x="794639" y="608507"/>
                </a:lnTo>
                <a:lnTo>
                  <a:pt x="728599" y="605802"/>
                </a:lnTo>
                <a:lnTo>
                  <a:pt x="664337" y="601370"/>
                </a:lnTo>
                <a:lnTo>
                  <a:pt x="601726" y="595299"/>
                </a:lnTo>
                <a:lnTo>
                  <a:pt x="541274" y="587629"/>
                </a:lnTo>
                <a:lnTo>
                  <a:pt x="482853" y="578446"/>
                </a:lnTo>
                <a:lnTo>
                  <a:pt x="426847" y="567817"/>
                </a:lnTo>
                <a:lnTo>
                  <a:pt x="373506" y="555802"/>
                </a:lnTo>
                <a:lnTo>
                  <a:pt x="322833" y="542480"/>
                </a:lnTo>
                <a:lnTo>
                  <a:pt x="275081" y="527900"/>
                </a:lnTo>
                <a:lnTo>
                  <a:pt x="230504" y="512152"/>
                </a:lnTo>
                <a:lnTo>
                  <a:pt x="189356" y="495287"/>
                </a:lnTo>
                <a:lnTo>
                  <a:pt x="151638" y="477380"/>
                </a:lnTo>
                <a:lnTo>
                  <a:pt x="117601" y="458508"/>
                </a:lnTo>
                <a:lnTo>
                  <a:pt x="61595" y="418084"/>
                </a:lnTo>
                <a:lnTo>
                  <a:pt x="22732" y="374573"/>
                </a:lnTo>
                <a:lnTo>
                  <a:pt x="2540" y="328510"/>
                </a:lnTo>
                <a:lnTo>
                  <a:pt x="0" y="304698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903466" y="5983287"/>
            <a:ext cx="12522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0" dirty="0">
                <a:latin typeface="Arial"/>
                <a:cs typeface="Arial"/>
              </a:rPr>
              <a:t>JohnCalls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558401" y="5794502"/>
            <a:ext cx="1933575" cy="619125"/>
          </a:xfrm>
          <a:custGeom>
            <a:avLst/>
            <a:gdLst/>
            <a:ahLst/>
            <a:cxnLst/>
            <a:rect l="l" t="t" r="r" b="b"/>
            <a:pathLst>
              <a:path w="1933575" h="619125">
                <a:moveTo>
                  <a:pt x="0" y="309486"/>
                </a:moveTo>
                <a:lnTo>
                  <a:pt x="9525" y="265696"/>
                </a:lnTo>
                <a:lnTo>
                  <a:pt x="37465" y="223799"/>
                </a:lnTo>
                <a:lnTo>
                  <a:pt x="82423" y="184213"/>
                </a:lnTo>
                <a:lnTo>
                  <a:pt x="143001" y="147345"/>
                </a:lnTo>
                <a:lnTo>
                  <a:pt x="178816" y="130048"/>
                </a:lnTo>
                <a:lnTo>
                  <a:pt x="218058" y="113665"/>
                </a:lnTo>
                <a:lnTo>
                  <a:pt x="260603" y="98044"/>
                </a:lnTo>
                <a:lnTo>
                  <a:pt x="306197" y="83439"/>
                </a:lnTo>
                <a:lnTo>
                  <a:pt x="354838" y="69850"/>
                </a:lnTo>
                <a:lnTo>
                  <a:pt x="406146" y="57277"/>
                </a:lnTo>
                <a:lnTo>
                  <a:pt x="460121" y="45847"/>
                </a:lnTo>
                <a:lnTo>
                  <a:pt x="516508" y="35560"/>
                </a:lnTo>
                <a:lnTo>
                  <a:pt x="575309" y="26416"/>
                </a:lnTo>
                <a:lnTo>
                  <a:pt x="636143" y="18542"/>
                </a:lnTo>
                <a:lnTo>
                  <a:pt x="698880" y="12065"/>
                </a:lnTo>
                <a:lnTo>
                  <a:pt x="763524" y="6858"/>
                </a:lnTo>
                <a:lnTo>
                  <a:pt x="829818" y="3048"/>
                </a:lnTo>
                <a:lnTo>
                  <a:pt x="897508" y="762"/>
                </a:lnTo>
                <a:lnTo>
                  <a:pt x="966470" y="0"/>
                </a:lnTo>
                <a:lnTo>
                  <a:pt x="1035557" y="762"/>
                </a:lnTo>
                <a:lnTo>
                  <a:pt x="1103249" y="3048"/>
                </a:lnTo>
                <a:lnTo>
                  <a:pt x="1169543" y="6858"/>
                </a:lnTo>
                <a:lnTo>
                  <a:pt x="1234185" y="12065"/>
                </a:lnTo>
                <a:lnTo>
                  <a:pt x="1296924" y="18542"/>
                </a:lnTo>
                <a:lnTo>
                  <a:pt x="1357756" y="26416"/>
                </a:lnTo>
                <a:lnTo>
                  <a:pt x="1416557" y="35560"/>
                </a:lnTo>
                <a:lnTo>
                  <a:pt x="1472946" y="45847"/>
                </a:lnTo>
                <a:lnTo>
                  <a:pt x="1526921" y="57277"/>
                </a:lnTo>
                <a:lnTo>
                  <a:pt x="1578228" y="69850"/>
                </a:lnTo>
                <a:lnTo>
                  <a:pt x="1626870" y="83439"/>
                </a:lnTo>
                <a:lnTo>
                  <a:pt x="1672463" y="98044"/>
                </a:lnTo>
                <a:lnTo>
                  <a:pt x="1715007" y="113665"/>
                </a:lnTo>
                <a:lnTo>
                  <a:pt x="1754251" y="130048"/>
                </a:lnTo>
                <a:lnTo>
                  <a:pt x="1790065" y="147345"/>
                </a:lnTo>
                <a:lnTo>
                  <a:pt x="1850644" y="184213"/>
                </a:lnTo>
                <a:lnTo>
                  <a:pt x="1895602" y="223799"/>
                </a:lnTo>
                <a:lnTo>
                  <a:pt x="1923542" y="265696"/>
                </a:lnTo>
                <a:lnTo>
                  <a:pt x="1933067" y="309486"/>
                </a:lnTo>
                <a:lnTo>
                  <a:pt x="1930653" y="331584"/>
                </a:lnTo>
                <a:lnTo>
                  <a:pt x="1911730" y="374484"/>
                </a:lnTo>
                <a:lnTo>
                  <a:pt x="1875154" y="415277"/>
                </a:lnTo>
                <a:lnTo>
                  <a:pt x="1822196" y="453555"/>
                </a:lnTo>
                <a:lnTo>
                  <a:pt x="1754251" y="488911"/>
                </a:lnTo>
                <a:lnTo>
                  <a:pt x="1715007" y="505345"/>
                </a:lnTo>
                <a:lnTo>
                  <a:pt x="1672463" y="520903"/>
                </a:lnTo>
                <a:lnTo>
                  <a:pt x="1626870" y="535508"/>
                </a:lnTo>
                <a:lnTo>
                  <a:pt x="1578228" y="549122"/>
                </a:lnTo>
                <a:lnTo>
                  <a:pt x="1526921" y="561682"/>
                </a:lnTo>
                <a:lnTo>
                  <a:pt x="1472946" y="573151"/>
                </a:lnTo>
                <a:lnTo>
                  <a:pt x="1416557" y="583463"/>
                </a:lnTo>
                <a:lnTo>
                  <a:pt x="1357756" y="592569"/>
                </a:lnTo>
                <a:lnTo>
                  <a:pt x="1296924" y="600417"/>
                </a:lnTo>
                <a:lnTo>
                  <a:pt x="1234185" y="606958"/>
                </a:lnTo>
                <a:lnTo>
                  <a:pt x="1169543" y="612127"/>
                </a:lnTo>
                <a:lnTo>
                  <a:pt x="1103249" y="615899"/>
                </a:lnTo>
                <a:lnTo>
                  <a:pt x="1035557" y="618197"/>
                </a:lnTo>
                <a:lnTo>
                  <a:pt x="966470" y="618972"/>
                </a:lnTo>
                <a:lnTo>
                  <a:pt x="897508" y="618197"/>
                </a:lnTo>
                <a:lnTo>
                  <a:pt x="829818" y="615899"/>
                </a:lnTo>
                <a:lnTo>
                  <a:pt x="763524" y="612127"/>
                </a:lnTo>
                <a:lnTo>
                  <a:pt x="698880" y="606958"/>
                </a:lnTo>
                <a:lnTo>
                  <a:pt x="636143" y="600417"/>
                </a:lnTo>
                <a:lnTo>
                  <a:pt x="575309" y="592569"/>
                </a:lnTo>
                <a:lnTo>
                  <a:pt x="516508" y="583463"/>
                </a:lnTo>
                <a:lnTo>
                  <a:pt x="460121" y="573151"/>
                </a:lnTo>
                <a:lnTo>
                  <a:pt x="406146" y="561682"/>
                </a:lnTo>
                <a:lnTo>
                  <a:pt x="354838" y="549122"/>
                </a:lnTo>
                <a:lnTo>
                  <a:pt x="306197" y="535508"/>
                </a:lnTo>
                <a:lnTo>
                  <a:pt x="260603" y="520903"/>
                </a:lnTo>
                <a:lnTo>
                  <a:pt x="218058" y="505345"/>
                </a:lnTo>
                <a:lnTo>
                  <a:pt x="178816" y="488911"/>
                </a:lnTo>
                <a:lnTo>
                  <a:pt x="143001" y="471627"/>
                </a:lnTo>
                <a:lnTo>
                  <a:pt x="82423" y="434759"/>
                </a:lnTo>
                <a:lnTo>
                  <a:pt x="37465" y="395173"/>
                </a:lnTo>
                <a:lnTo>
                  <a:pt x="9525" y="353275"/>
                </a:lnTo>
                <a:lnTo>
                  <a:pt x="0" y="309486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918318" y="5895340"/>
            <a:ext cx="12534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90" dirty="0">
                <a:latin typeface="Arial"/>
                <a:cs typeface="Arial"/>
              </a:rPr>
              <a:t>MaryCalls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520051" y="4509008"/>
            <a:ext cx="2295525" cy="1361440"/>
          </a:xfrm>
          <a:custGeom>
            <a:avLst/>
            <a:gdLst/>
            <a:ahLst/>
            <a:cxnLst/>
            <a:rect l="l" t="t" r="r" b="b"/>
            <a:pathLst>
              <a:path w="2295525" h="1361439">
                <a:moveTo>
                  <a:pt x="0" y="57023"/>
                </a:moveTo>
                <a:lnTo>
                  <a:pt x="504190" y="390017"/>
                </a:lnTo>
              </a:path>
              <a:path w="2295525" h="1361439">
                <a:moveTo>
                  <a:pt x="457962" y="304673"/>
                </a:moveTo>
                <a:lnTo>
                  <a:pt x="504190" y="390271"/>
                </a:lnTo>
                <a:lnTo>
                  <a:pt x="400050" y="385064"/>
                </a:lnTo>
              </a:path>
              <a:path w="2295525" h="1361439">
                <a:moveTo>
                  <a:pt x="2237994" y="0"/>
                </a:moveTo>
                <a:lnTo>
                  <a:pt x="1771523" y="389890"/>
                </a:lnTo>
              </a:path>
              <a:path w="2295525" h="1361439">
                <a:moveTo>
                  <a:pt x="1803780" y="295148"/>
                </a:moveTo>
                <a:lnTo>
                  <a:pt x="1771523" y="389890"/>
                </a:lnTo>
                <a:lnTo>
                  <a:pt x="1866265" y="372618"/>
                </a:lnTo>
              </a:path>
              <a:path w="2295525" h="1361439">
                <a:moveTo>
                  <a:pt x="533273" y="847471"/>
                </a:moveTo>
                <a:lnTo>
                  <a:pt x="19050" y="1352042"/>
                </a:lnTo>
              </a:path>
              <a:path w="2295525" h="1361439">
                <a:moveTo>
                  <a:pt x="43815" y="1256919"/>
                </a:moveTo>
                <a:lnTo>
                  <a:pt x="19050" y="1351661"/>
                </a:lnTo>
                <a:lnTo>
                  <a:pt x="113665" y="1326642"/>
                </a:lnTo>
              </a:path>
              <a:path w="2295525" h="1361439">
                <a:moveTo>
                  <a:pt x="1743075" y="847471"/>
                </a:moveTo>
                <a:lnTo>
                  <a:pt x="2295398" y="1361313"/>
                </a:lnTo>
              </a:path>
              <a:path w="2295525" h="1361439">
                <a:moveTo>
                  <a:pt x="2267077" y="1266444"/>
                </a:moveTo>
                <a:lnTo>
                  <a:pt x="2295144" y="1361440"/>
                </a:lnTo>
                <a:lnTo>
                  <a:pt x="2200148" y="1339596"/>
                </a:lnTo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2066544" y="5408548"/>
            <a:ext cx="1134110" cy="1286510"/>
            <a:chOff x="2066544" y="5408548"/>
            <a:chExt cx="1134110" cy="1286510"/>
          </a:xfrm>
        </p:grpSpPr>
        <p:sp>
          <p:nvSpPr>
            <p:cNvPr id="17" name="object 17"/>
            <p:cNvSpPr/>
            <p:nvPr/>
          </p:nvSpPr>
          <p:spPr>
            <a:xfrm>
              <a:off x="2505075" y="5427814"/>
              <a:ext cx="666750" cy="419100"/>
            </a:xfrm>
            <a:custGeom>
              <a:avLst/>
              <a:gdLst/>
              <a:ahLst/>
              <a:cxnLst/>
              <a:rect l="l" t="t" r="r" b="b"/>
              <a:pathLst>
                <a:path w="666750" h="419100">
                  <a:moveTo>
                    <a:pt x="666445" y="0"/>
                  </a:moveTo>
                  <a:lnTo>
                    <a:pt x="0" y="0"/>
                  </a:lnTo>
                  <a:lnTo>
                    <a:pt x="0" y="418884"/>
                  </a:lnTo>
                  <a:lnTo>
                    <a:pt x="666445" y="418884"/>
                  </a:lnTo>
                  <a:lnTo>
                    <a:pt x="666445" y="0"/>
                  </a:lnTo>
                  <a:close/>
                </a:path>
              </a:pathLst>
            </a:custGeom>
            <a:solidFill>
              <a:srgbClr val="F8DE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081149" y="5423153"/>
              <a:ext cx="1104900" cy="1257300"/>
            </a:xfrm>
            <a:custGeom>
              <a:avLst/>
              <a:gdLst/>
              <a:ahLst/>
              <a:cxnLst/>
              <a:rect l="l" t="t" r="r" b="b"/>
              <a:pathLst>
                <a:path w="1104900" h="1257300">
                  <a:moveTo>
                    <a:pt x="428751" y="0"/>
                  </a:moveTo>
                  <a:lnTo>
                    <a:pt x="428751" y="1256855"/>
                  </a:lnTo>
                </a:path>
                <a:path w="1104900" h="1257300">
                  <a:moveTo>
                    <a:pt x="0" y="428498"/>
                  </a:moveTo>
                  <a:lnTo>
                    <a:pt x="1104900" y="428498"/>
                  </a:lnTo>
                </a:path>
                <a:path w="1104900" h="1257300">
                  <a:moveTo>
                    <a:pt x="0" y="847483"/>
                  </a:moveTo>
                  <a:lnTo>
                    <a:pt x="1104900" y="847483"/>
                  </a:lnTo>
                </a:path>
              </a:pathLst>
            </a:custGeom>
            <a:ln w="127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081149" y="5423153"/>
              <a:ext cx="1104900" cy="1257300"/>
            </a:xfrm>
            <a:custGeom>
              <a:avLst/>
              <a:gdLst/>
              <a:ahLst/>
              <a:cxnLst/>
              <a:rect l="l" t="t" r="r" b="b"/>
              <a:pathLst>
                <a:path w="1104900" h="1257300">
                  <a:moveTo>
                    <a:pt x="9651" y="0"/>
                  </a:moveTo>
                  <a:lnTo>
                    <a:pt x="9651" y="1256855"/>
                  </a:lnTo>
                </a:path>
                <a:path w="1104900" h="1257300">
                  <a:moveTo>
                    <a:pt x="1085977" y="0"/>
                  </a:moveTo>
                  <a:lnTo>
                    <a:pt x="1085977" y="1256855"/>
                  </a:lnTo>
                </a:path>
                <a:path w="1104900" h="1257300">
                  <a:moveTo>
                    <a:pt x="0" y="9525"/>
                  </a:moveTo>
                  <a:lnTo>
                    <a:pt x="1104900" y="9525"/>
                  </a:lnTo>
                </a:path>
                <a:path w="1104900" h="1257300">
                  <a:moveTo>
                    <a:pt x="0" y="1247432"/>
                  </a:moveTo>
                  <a:lnTo>
                    <a:pt x="1104900" y="1247432"/>
                  </a:lnTo>
                </a:path>
              </a:pathLst>
            </a:custGeom>
            <a:ln w="28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105092" y="5446970"/>
            <a:ext cx="398780" cy="398780"/>
          </a:xfrm>
          <a:prstGeom prst="rect">
            <a:avLst/>
          </a:prstGeom>
          <a:solidFill>
            <a:srgbClr val="F8DED2"/>
          </a:solidFill>
        </p:spPr>
        <p:txBody>
          <a:bodyPr vert="horz" wrap="square" lIns="0" tIns="24130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90"/>
              </a:spcBef>
            </a:pPr>
            <a:r>
              <a:rPr sz="2000" b="1" spc="-50" dirty="0"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2250" y="5389791"/>
            <a:ext cx="409575" cy="571360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2516252" y="5454967"/>
            <a:ext cx="63690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25"/>
              </a:spcBef>
            </a:pPr>
            <a:r>
              <a:rPr sz="2000" b="1" spc="-20" dirty="0">
                <a:latin typeface="Arial"/>
                <a:cs typeface="Arial"/>
              </a:rPr>
              <a:t>P(J)</a:t>
            </a:r>
            <a:endParaRPr sz="2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105092" y="5873115"/>
            <a:ext cx="104775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25"/>
              </a:spcBef>
              <a:tabLst>
                <a:tab pos="493395" algn="l"/>
              </a:tabLst>
            </a:pPr>
            <a:r>
              <a:rPr sz="2000" b="1" spc="-50" dirty="0">
                <a:latin typeface="Arial"/>
                <a:cs typeface="Arial"/>
              </a:rPr>
              <a:t>T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20" dirty="0">
                <a:latin typeface="Arial"/>
                <a:cs typeface="Arial"/>
              </a:rPr>
              <a:t>0.90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3281739" y="5417371"/>
          <a:ext cx="2845434" cy="1203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0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5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1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10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2590"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P(M)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0.70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P(E)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P(B)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557348" y="4638607"/>
          <a:ext cx="1372235" cy="2003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5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0685">
                <a:tc>
                  <a:txBody>
                    <a:bodyPr/>
                    <a:lstStyle/>
                    <a:p>
                      <a:pPr marL="717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B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590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P(A)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254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0.29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897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r>
              <a:rPr sz="3750" spc="-345" dirty="0"/>
              <a:t>T</a:t>
            </a:r>
            <a:r>
              <a:rPr sz="3750" spc="-495" dirty="0"/>
              <a:t>h</a:t>
            </a:r>
            <a:r>
              <a:rPr sz="3750" spc="235" dirty="0"/>
              <a:t>e</a:t>
            </a:r>
            <a:r>
              <a:rPr sz="3750" spc="-220" dirty="0"/>
              <a:t>j</a:t>
            </a:r>
            <a:r>
              <a:rPr sz="3750" spc="-345" dirty="0"/>
              <a:t>o</a:t>
            </a:r>
            <a:r>
              <a:rPr sz="3750" spc="-370" dirty="0"/>
              <a:t>i</a:t>
            </a:r>
            <a:r>
              <a:rPr sz="3750" spc="-495" dirty="0"/>
              <a:t>n</a:t>
            </a:r>
            <a:r>
              <a:rPr sz="3750" dirty="0"/>
              <a:t>t</a:t>
            </a:r>
            <a:r>
              <a:rPr sz="3750" spc="-565" dirty="0"/>
              <a:t> </a:t>
            </a:r>
            <a:r>
              <a:rPr sz="3750" spc="-434" dirty="0"/>
              <a:t>p</a:t>
            </a:r>
            <a:r>
              <a:rPr sz="3750" spc="-360" dirty="0"/>
              <a:t>r</a:t>
            </a:r>
            <a:r>
              <a:rPr sz="3750" spc="-434" dirty="0"/>
              <a:t>ob</a:t>
            </a:r>
            <a:r>
              <a:rPr sz="3750" spc="-455" dirty="0"/>
              <a:t>a</a:t>
            </a:r>
            <a:r>
              <a:rPr sz="3750" spc="-434" dirty="0"/>
              <a:t>b</a:t>
            </a:r>
            <a:r>
              <a:rPr sz="3750" spc="-465" dirty="0"/>
              <a:t>i</a:t>
            </a:r>
            <a:r>
              <a:rPr sz="3750" spc="-235" dirty="0"/>
              <a:t>li</a:t>
            </a:r>
            <a:r>
              <a:rPr sz="3750" spc="-290" dirty="0"/>
              <a:t>t</a:t>
            </a:r>
            <a:r>
              <a:rPr sz="3750" spc="145" dirty="0"/>
              <a:t>y</a:t>
            </a:r>
            <a:r>
              <a:rPr sz="3750" spc="-360" dirty="0"/>
              <a:t>d</a:t>
            </a:r>
            <a:r>
              <a:rPr sz="3750" spc="-385" dirty="0"/>
              <a:t>i</a:t>
            </a:r>
            <a:r>
              <a:rPr sz="3750" spc="-455" dirty="0"/>
              <a:t>s</a:t>
            </a:r>
            <a:r>
              <a:rPr sz="3750" spc="-295" dirty="0"/>
              <a:t>t</a:t>
            </a:r>
            <a:r>
              <a:rPr sz="3750" spc="-360" dirty="0"/>
              <a:t>r</a:t>
            </a:r>
            <a:r>
              <a:rPr sz="3750" spc="-235" dirty="0"/>
              <a:t>i</a:t>
            </a:r>
            <a:r>
              <a:rPr sz="3750" spc="-434" dirty="0"/>
              <a:t>b</a:t>
            </a:r>
            <a:r>
              <a:rPr sz="3750" spc="-509" dirty="0"/>
              <a:t>u</a:t>
            </a:r>
            <a:r>
              <a:rPr sz="3750" spc="-290" dirty="0"/>
              <a:t>t</a:t>
            </a:r>
            <a:r>
              <a:rPr sz="3750" spc="-235" dirty="0"/>
              <a:t>i</a:t>
            </a:r>
            <a:r>
              <a:rPr sz="3750" spc="-434" dirty="0"/>
              <a:t>on</a:t>
            </a:r>
            <a:endParaRPr sz="3750"/>
          </a:p>
        </p:txBody>
      </p:sp>
      <p:sp>
        <p:nvSpPr>
          <p:cNvPr id="3" name="object 3"/>
          <p:cNvSpPr txBox="1"/>
          <p:nvPr/>
        </p:nvSpPr>
        <p:spPr>
          <a:xfrm>
            <a:off x="1703070" y="1241488"/>
            <a:ext cx="7125334" cy="3220085"/>
          </a:xfrm>
          <a:prstGeom prst="rect">
            <a:avLst/>
          </a:prstGeom>
        </p:spPr>
        <p:txBody>
          <a:bodyPr vert="horz" wrap="square" lIns="0" tIns="180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sz="2400" b="1" spc="-254" dirty="0">
                <a:latin typeface="Arial"/>
                <a:cs typeface="Arial"/>
              </a:rPr>
              <a:t>P(BJE’)</a:t>
            </a:r>
            <a:r>
              <a:rPr sz="2400" b="1" spc="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45" dirty="0">
                <a:latin typeface="Arial"/>
                <a:cs typeface="Arial"/>
              </a:rPr>
              <a:t> </a:t>
            </a:r>
            <a:r>
              <a:rPr sz="2400" b="1" spc="-265" dirty="0">
                <a:latin typeface="Arial"/>
                <a:cs typeface="Arial"/>
              </a:rPr>
              <a:t>P(BJE’A)</a:t>
            </a:r>
            <a:r>
              <a:rPr sz="2400" b="1" spc="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340" dirty="0">
                <a:latin typeface="Arial"/>
                <a:cs typeface="Arial"/>
              </a:rPr>
              <a:t> </a:t>
            </a:r>
            <a:r>
              <a:rPr sz="2400" b="1" spc="-409" dirty="0">
                <a:latin typeface="Arial"/>
                <a:cs typeface="Arial"/>
              </a:rPr>
              <a:t>P</a:t>
            </a:r>
            <a:r>
              <a:rPr sz="2400" b="1" spc="-135" dirty="0">
                <a:latin typeface="Arial"/>
                <a:cs typeface="Arial"/>
              </a:rPr>
              <a:t>(</a:t>
            </a:r>
            <a:r>
              <a:rPr sz="2400" b="1" spc="-400" dirty="0">
                <a:latin typeface="Arial"/>
                <a:cs typeface="Arial"/>
              </a:rPr>
              <a:t>B</a:t>
            </a:r>
            <a:r>
              <a:rPr sz="2400" b="1" spc="-375" dirty="0">
                <a:latin typeface="Arial"/>
                <a:cs typeface="Arial"/>
              </a:rPr>
              <a:t>J</a:t>
            </a:r>
            <a:r>
              <a:rPr sz="2400" b="1" spc="-340" dirty="0">
                <a:latin typeface="Arial"/>
                <a:cs typeface="Arial"/>
              </a:rPr>
              <a:t>E</a:t>
            </a:r>
            <a:r>
              <a:rPr sz="2400" b="1" spc="-155" dirty="0">
                <a:latin typeface="Arial"/>
                <a:cs typeface="Arial"/>
              </a:rPr>
              <a:t>’</a:t>
            </a:r>
            <a:r>
              <a:rPr sz="2400" b="1" spc="-630" dirty="0">
                <a:latin typeface="Arial"/>
                <a:cs typeface="Arial"/>
              </a:rPr>
              <a:t>A</a:t>
            </a:r>
            <a:r>
              <a:rPr sz="2400" b="1" spc="-150" dirty="0">
                <a:latin typeface="Arial"/>
                <a:cs typeface="Arial"/>
              </a:rPr>
              <a:t>’</a:t>
            </a:r>
            <a:r>
              <a:rPr sz="2400" b="1" spc="-10" dirty="0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190" dirty="0">
                <a:latin typeface="Arial"/>
                <a:cs typeface="Arial"/>
              </a:rPr>
              <a:t>P(J</a:t>
            </a:r>
            <a:r>
              <a:rPr sz="2400" b="1" spc="-26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|</a:t>
            </a:r>
            <a:r>
              <a:rPr sz="2400" b="1" spc="-425" dirty="0">
                <a:latin typeface="Arial"/>
                <a:cs typeface="Arial"/>
              </a:rPr>
              <a:t> </a:t>
            </a:r>
            <a:r>
              <a:rPr sz="2400" b="1" spc="-240" dirty="0">
                <a:latin typeface="Arial"/>
                <a:cs typeface="Arial"/>
              </a:rPr>
              <a:t>ABE’).P(ABE’)</a:t>
            </a:r>
            <a:r>
              <a:rPr sz="2400" b="1" spc="-9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325" dirty="0">
                <a:latin typeface="Arial"/>
                <a:cs typeface="Arial"/>
              </a:rPr>
              <a:t> </a:t>
            </a:r>
            <a:r>
              <a:rPr sz="2400" b="1" spc="-190" dirty="0">
                <a:latin typeface="Arial"/>
                <a:cs typeface="Arial"/>
              </a:rPr>
              <a:t>P(J</a:t>
            </a:r>
            <a:r>
              <a:rPr sz="2400" b="1" spc="-26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|</a:t>
            </a:r>
            <a:r>
              <a:rPr sz="2400" b="1" spc="-425" dirty="0">
                <a:latin typeface="Arial"/>
                <a:cs typeface="Arial"/>
              </a:rPr>
              <a:t> </a:t>
            </a:r>
            <a:r>
              <a:rPr sz="2400" b="1" spc="-265" dirty="0">
                <a:latin typeface="Arial"/>
                <a:cs typeface="Arial"/>
              </a:rPr>
              <a:t>A’BE’).P(A’BE’)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190" dirty="0">
                <a:latin typeface="Arial"/>
                <a:cs typeface="Arial"/>
              </a:rPr>
              <a:t>P(J</a:t>
            </a:r>
            <a:r>
              <a:rPr sz="2400" b="1" spc="-34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|</a:t>
            </a:r>
            <a:r>
              <a:rPr sz="2400" b="1" spc="-355" dirty="0">
                <a:latin typeface="Arial"/>
                <a:cs typeface="Arial"/>
              </a:rPr>
              <a:t> </a:t>
            </a:r>
            <a:r>
              <a:rPr sz="2400" b="1" spc="-229" dirty="0">
                <a:latin typeface="Arial"/>
                <a:cs typeface="Arial"/>
              </a:rPr>
              <a:t>A).P(ABE’)</a:t>
            </a:r>
            <a:r>
              <a:rPr sz="2400" b="1" spc="-1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190" dirty="0">
                <a:latin typeface="Arial"/>
                <a:cs typeface="Arial"/>
              </a:rPr>
              <a:t>P(J</a:t>
            </a:r>
            <a:r>
              <a:rPr sz="2400" b="1" spc="-26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|</a:t>
            </a:r>
            <a:r>
              <a:rPr sz="2400" b="1" spc="-430" dirty="0">
                <a:latin typeface="Arial"/>
                <a:cs typeface="Arial"/>
              </a:rPr>
              <a:t> </a:t>
            </a:r>
            <a:r>
              <a:rPr sz="2400" b="1" spc="-165" dirty="0">
                <a:latin typeface="Arial"/>
                <a:cs typeface="Arial"/>
              </a:rPr>
              <a:t>A’).P(A’BE’)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160" dirty="0">
                <a:latin typeface="Arial"/>
                <a:cs typeface="Arial"/>
              </a:rPr>
              <a:t>0.9</a:t>
            </a:r>
            <a:r>
              <a:rPr sz="2400" b="1" spc="-330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180" dirty="0">
                <a:latin typeface="Arial"/>
                <a:cs typeface="Arial"/>
              </a:rPr>
              <a:t>0.95</a:t>
            </a:r>
            <a:r>
              <a:rPr sz="2400" b="1" spc="-260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415" dirty="0">
                <a:latin typeface="Arial"/>
                <a:cs typeface="Arial"/>
              </a:rPr>
              <a:t> </a:t>
            </a:r>
            <a:r>
              <a:rPr sz="2400" b="1" spc="-190" dirty="0">
                <a:latin typeface="Arial"/>
                <a:cs typeface="Arial"/>
              </a:rPr>
              <a:t>0.001</a:t>
            </a:r>
            <a:r>
              <a:rPr sz="2400" b="1" spc="-24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420" dirty="0">
                <a:latin typeface="Arial"/>
                <a:cs typeface="Arial"/>
              </a:rPr>
              <a:t> </a:t>
            </a:r>
            <a:r>
              <a:rPr sz="2400" b="1" spc="-190" dirty="0">
                <a:latin typeface="Arial"/>
                <a:cs typeface="Arial"/>
              </a:rPr>
              <a:t>0.998</a:t>
            </a:r>
            <a:r>
              <a:rPr sz="2400" b="1" spc="-254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-405" dirty="0">
                <a:latin typeface="Arial"/>
                <a:cs typeface="Arial"/>
              </a:rPr>
              <a:t> </a:t>
            </a:r>
            <a:r>
              <a:rPr sz="2400" b="1" spc="-180" dirty="0">
                <a:latin typeface="Arial"/>
                <a:cs typeface="Arial"/>
              </a:rPr>
              <a:t>0.05</a:t>
            </a:r>
            <a:r>
              <a:rPr sz="2400" b="1" spc="-340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120" dirty="0">
                <a:latin typeface="Arial"/>
                <a:cs typeface="Arial"/>
              </a:rPr>
              <a:t>(1</a:t>
            </a:r>
            <a:r>
              <a:rPr sz="2400" b="1" spc="-250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–</a:t>
            </a:r>
            <a:r>
              <a:rPr sz="2400" b="1" spc="-340" dirty="0">
                <a:latin typeface="Arial"/>
                <a:cs typeface="Arial"/>
              </a:rPr>
              <a:t> </a:t>
            </a:r>
            <a:r>
              <a:rPr sz="2400" b="1" spc="-185" dirty="0">
                <a:latin typeface="Arial"/>
                <a:cs typeface="Arial"/>
              </a:rPr>
              <a:t>0.95)</a:t>
            </a:r>
            <a:r>
              <a:rPr sz="2400" b="1" spc="-24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190" dirty="0">
                <a:latin typeface="Arial"/>
                <a:cs typeface="Arial"/>
              </a:rPr>
              <a:t>0.001</a:t>
            </a:r>
            <a:r>
              <a:rPr sz="2400" b="1" spc="-340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x</a:t>
            </a:r>
            <a:r>
              <a:rPr sz="2400" b="1" spc="-335" dirty="0">
                <a:latin typeface="Arial"/>
                <a:cs typeface="Arial"/>
              </a:rPr>
              <a:t> </a:t>
            </a:r>
            <a:r>
              <a:rPr sz="2400" b="1" spc="-55" dirty="0">
                <a:latin typeface="Arial"/>
                <a:cs typeface="Arial"/>
              </a:rPr>
              <a:t>0.998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sz="2400" b="1" dirty="0">
                <a:latin typeface="Arial"/>
                <a:cs typeface="Arial"/>
              </a:rPr>
              <a:t>=</a:t>
            </a:r>
            <a:r>
              <a:rPr sz="2400" b="1" spc="-345" dirty="0">
                <a:latin typeface="Arial"/>
                <a:cs typeface="Arial"/>
              </a:rPr>
              <a:t> </a:t>
            </a:r>
            <a:r>
              <a:rPr sz="2400" b="1" spc="-90" dirty="0">
                <a:latin typeface="Arial"/>
                <a:cs typeface="Arial"/>
              </a:rPr>
              <a:t>0.000856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25"/>
              </a:spcBef>
              <a:tabLst>
                <a:tab pos="1251585" algn="l"/>
              </a:tabLst>
            </a:pPr>
            <a:r>
              <a:rPr sz="2400" b="1" spc="-190" dirty="0">
                <a:solidFill>
                  <a:srgbClr val="0000CC"/>
                </a:solidFill>
                <a:latin typeface="Arial"/>
                <a:cs typeface="Arial"/>
              </a:rPr>
              <a:t>P(B</a:t>
            </a:r>
            <a:r>
              <a:rPr sz="2400" b="1" spc="-37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00CC"/>
                </a:solidFill>
                <a:latin typeface="Arial"/>
                <a:cs typeface="Arial"/>
              </a:rPr>
              <a:t>|</a:t>
            </a:r>
            <a:r>
              <a:rPr sz="2400" b="1" spc="-19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0000CC"/>
                </a:solidFill>
                <a:latin typeface="Arial"/>
                <a:cs typeface="Arial"/>
              </a:rPr>
              <a:t>JE’)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	=</a:t>
            </a:r>
            <a:r>
              <a:rPr sz="2400" b="1" spc="-33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35" dirty="0">
                <a:solidFill>
                  <a:srgbClr val="0000CC"/>
                </a:solidFill>
                <a:latin typeface="Arial"/>
                <a:cs typeface="Arial"/>
              </a:rPr>
              <a:t>P(BJE’)</a:t>
            </a:r>
            <a:r>
              <a:rPr sz="2400" b="1" spc="-8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/</a:t>
            </a:r>
            <a:r>
              <a:rPr sz="2400" b="1" spc="-26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25" dirty="0">
                <a:solidFill>
                  <a:srgbClr val="0000CC"/>
                </a:solidFill>
                <a:latin typeface="Arial"/>
                <a:cs typeface="Arial"/>
              </a:rPr>
              <a:t>P(JE’)</a:t>
            </a:r>
            <a:r>
              <a:rPr sz="2400" b="1" spc="-9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=</a:t>
            </a:r>
            <a:r>
              <a:rPr sz="2400" b="1" spc="-32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10" dirty="0">
                <a:solidFill>
                  <a:srgbClr val="0000CC"/>
                </a:solidFill>
                <a:latin typeface="Arial"/>
                <a:cs typeface="Arial"/>
              </a:rPr>
              <a:t>0.000856</a:t>
            </a:r>
            <a:r>
              <a:rPr sz="2400" b="1" spc="-40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/</a:t>
            </a:r>
            <a:r>
              <a:rPr sz="2400" b="1" spc="-18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204" dirty="0">
                <a:solidFill>
                  <a:srgbClr val="0000CC"/>
                </a:solidFill>
                <a:latin typeface="Arial"/>
                <a:cs typeface="Arial"/>
              </a:rPr>
              <a:t>0.05155</a:t>
            </a:r>
            <a:r>
              <a:rPr sz="2400" b="1" spc="-40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=</a:t>
            </a:r>
            <a:r>
              <a:rPr sz="2400" b="1" spc="-32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00CC"/>
                </a:solidFill>
                <a:latin typeface="Arial"/>
                <a:cs typeface="Arial"/>
              </a:rPr>
              <a:t>0.017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510651" y="5604002"/>
            <a:ext cx="1476375" cy="447675"/>
          </a:xfrm>
          <a:custGeom>
            <a:avLst/>
            <a:gdLst/>
            <a:ahLst/>
            <a:cxnLst/>
            <a:rect l="l" t="t" r="r" b="b"/>
            <a:pathLst>
              <a:path w="1476375" h="447675">
                <a:moveTo>
                  <a:pt x="0" y="223774"/>
                </a:moveTo>
                <a:lnTo>
                  <a:pt x="13207" y="181356"/>
                </a:lnTo>
                <a:lnTo>
                  <a:pt x="51562" y="141478"/>
                </a:lnTo>
                <a:lnTo>
                  <a:pt x="112268" y="105029"/>
                </a:lnTo>
                <a:lnTo>
                  <a:pt x="150368" y="88392"/>
                </a:lnTo>
                <a:lnTo>
                  <a:pt x="193040" y="72898"/>
                </a:lnTo>
                <a:lnTo>
                  <a:pt x="240156" y="58547"/>
                </a:lnTo>
                <a:lnTo>
                  <a:pt x="291338" y="45593"/>
                </a:lnTo>
                <a:lnTo>
                  <a:pt x="346328" y="34163"/>
                </a:lnTo>
                <a:lnTo>
                  <a:pt x="404749" y="24130"/>
                </a:lnTo>
                <a:lnTo>
                  <a:pt x="466344" y="15748"/>
                </a:lnTo>
                <a:lnTo>
                  <a:pt x="530732" y="9017"/>
                </a:lnTo>
                <a:lnTo>
                  <a:pt x="597662" y="4064"/>
                </a:lnTo>
                <a:lnTo>
                  <a:pt x="666876" y="1016"/>
                </a:lnTo>
                <a:lnTo>
                  <a:pt x="737997" y="0"/>
                </a:lnTo>
                <a:lnTo>
                  <a:pt x="808990" y="1016"/>
                </a:lnTo>
                <a:lnTo>
                  <a:pt x="878204" y="4064"/>
                </a:lnTo>
                <a:lnTo>
                  <a:pt x="945133" y="9017"/>
                </a:lnTo>
                <a:lnTo>
                  <a:pt x="1009523" y="15748"/>
                </a:lnTo>
                <a:lnTo>
                  <a:pt x="1071118" y="24130"/>
                </a:lnTo>
                <a:lnTo>
                  <a:pt x="1129538" y="34163"/>
                </a:lnTo>
                <a:lnTo>
                  <a:pt x="1184528" y="45593"/>
                </a:lnTo>
                <a:lnTo>
                  <a:pt x="1235709" y="58547"/>
                </a:lnTo>
                <a:lnTo>
                  <a:pt x="1282827" y="72898"/>
                </a:lnTo>
                <a:lnTo>
                  <a:pt x="1325499" y="88392"/>
                </a:lnTo>
                <a:lnTo>
                  <a:pt x="1363599" y="105029"/>
                </a:lnTo>
                <a:lnTo>
                  <a:pt x="1424304" y="141478"/>
                </a:lnTo>
                <a:lnTo>
                  <a:pt x="1462658" y="181356"/>
                </a:lnTo>
                <a:lnTo>
                  <a:pt x="1475994" y="223774"/>
                </a:lnTo>
                <a:lnTo>
                  <a:pt x="1472565" y="245364"/>
                </a:lnTo>
                <a:lnTo>
                  <a:pt x="1446402" y="286639"/>
                </a:lnTo>
                <a:lnTo>
                  <a:pt x="1396619" y="324866"/>
                </a:lnTo>
                <a:lnTo>
                  <a:pt x="1325499" y="359232"/>
                </a:lnTo>
                <a:lnTo>
                  <a:pt x="1282827" y="374764"/>
                </a:lnTo>
                <a:lnTo>
                  <a:pt x="1235709" y="389051"/>
                </a:lnTo>
                <a:lnTo>
                  <a:pt x="1184528" y="402005"/>
                </a:lnTo>
                <a:lnTo>
                  <a:pt x="1129538" y="413550"/>
                </a:lnTo>
                <a:lnTo>
                  <a:pt x="1071118" y="423557"/>
                </a:lnTo>
                <a:lnTo>
                  <a:pt x="1009523" y="431965"/>
                </a:lnTo>
                <a:lnTo>
                  <a:pt x="945133" y="438670"/>
                </a:lnTo>
                <a:lnTo>
                  <a:pt x="878204" y="443572"/>
                </a:lnTo>
                <a:lnTo>
                  <a:pt x="808990" y="446582"/>
                </a:lnTo>
                <a:lnTo>
                  <a:pt x="737997" y="447611"/>
                </a:lnTo>
                <a:lnTo>
                  <a:pt x="666876" y="446582"/>
                </a:lnTo>
                <a:lnTo>
                  <a:pt x="597662" y="443572"/>
                </a:lnTo>
                <a:lnTo>
                  <a:pt x="530732" y="438670"/>
                </a:lnTo>
                <a:lnTo>
                  <a:pt x="466344" y="431965"/>
                </a:lnTo>
                <a:lnTo>
                  <a:pt x="404749" y="423557"/>
                </a:lnTo>
                <a:lnTo>
                  <a:pt x="346328" y="413550"/>
                </a:lnTo>
                <a:lnTo>
                  <a:pt x="291338" y="402005"/>
                </a:lnTo>
                <a:lnTo>
                  <a:pt x="240156" y="389051"/>
                </a:lnTo>
                <a:lnTo>
                  <a:pt x="193040" y="374764"/>
                </a:lnTo>
                <a:lnTo>
                  <a:pt x="150368" y="359232"/>
                </a:lnTo>
                <a:lnTo>
                  <a:pt x="112268" y="342569"/>
                </a:lnTo>
                <a:lnTo>
                  <a:pt x="51562" y="306197"/>
                </a:lnTo>
                <a:lnTo>
                  <a:pt x="13207" y="266319"/>
                </a:lnTo>
                <a:lnTo>
                  <a:pt x="0" y="223774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938006" y="5648261"/>
            <a:ext cx="66421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25" dirty="0">
                <a:latin typeface="Arial"/>
                <a:cs typeface="Arial"/>
              </a:rPr>
              <a:t>Alarm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529448" y="4975605"/>
            <a:ext cx="1476375" cy="447675"/>
          </a:xfrm>
          <a:custGeom>
            <a:avLst/>
            <a:gdLst/>
            <a:ahLst/>
            <a:cxnLst/>
            <a:rect l="l" t="t" r="r" b="b"/>
            <a:pathLst>
              <a:path w="1476375" h="447675">
                <a:moveTo>
                  <a:pt x="0" y="223520"/>
                </a:moveTo>
                <a:lnTo>
                  <a:pt x="13334" y="181102"/>
                </a:lnTo>
                <a:lnTo>
                  <a:pt x="51689" y="141224"/>
                </a:lnTo>
                <a:lnTo>
                  <a:pt x="112395" y="104902"/>
                </a:lnTo>
                <a:lnTo>
                  <a:pt x="150495" y="88265"/>
                </a:lnTo>
                <a:lnTo>
                  <a:pt x="193167" y="72771"/>
                </a:lnTo>
                <a:lnTo>
                  <a:pt x="240410" y="58420"/>
                </a:lnTo>
                <a:lnTo>
                  <a:pt x="291592" y="45466"/>
                </a:lnTo>
                <a:lnTo>
                  <a:pt x="346582" y="34036"/>
                </a:lnTo>
                <a:lnTo>
                  <a:pt x="405002" y="24003"/>
                </a:lnTo>
                <a:lnTo>
                  <a:pt x="466598" y="15621"/>
                </a:lnTo>
                <a:lnTo>
                  <a:pt x="530986" y="8890"/>
                </a:lnTo>
                <a:lnTo>
                  <a:pt x="597916" y="3937"/>
                </a:lnTo>
                <a:lnTo>
                  <a:pt x="667130" y="1016"/>
                </a:lnTo>
                <a:lnTo>
                  <a:pt x="738251" y="0"/>
                </a:lnTo>
                <a:lnTo>
                  <a:pt x="809244" y="1016"/>
                </a:lnTo>
                <a:lnTo>
                  <a:pt x="878458" y="3937"/>
                </a:lnTo>
                <a:lnTo>
                  <a:pt x="945387" y="8890"/>
                </a:lnTo>
                <a:lnTo>
                  <a:pt x="1009776" y="15621"/>
                </a:lnTo>
                <a:lnTo>
                  <a:pt x="1071372" y="24003"/>
                </a:lnTo>
                <a:lnTo>
                  <a:pt x="1129792" y="34036"/>
                </a:lnTo>
                <a:lnTo>
                  <a:pt x="1184782" y="45466"/>
                </a:lnTo>
                <a:lnTo>
                  <a:pt x="1235964" y="58420"/>
                </a:lnTo>
                <a:lnTo>
                  <a:pt x="1283207" y="72771"/>
                </a:lnTo>
                <a:lnTo>
                  <a:pt x="1325879" y="88265"/>
                </a:lnTo>
                <a:lnTo>
                  <a:pt x="1363979" y="104902"/>
                </a:lnTo>
                <a:lnTo>
                  <a:pt x="1424685" y="141224"/>
                </a:lnTo>
                <a:lnTo>
                  <a:pt x="1463040" y="181102"/>
                </a:lnTo>
                <a:lnTo>
                  <a:pt x="1476375" y="223520"/>
                </a:lnTo>
                <a:lnTo>
                  <a:pt x="1472946" y="245110"/>
                </a:lnTo>
                <a:lnTo>
                  <a:pt x="1446783" y="286258"/>
                </a:lnTo>
                <a:lnTo>
                  <a:pt x="1397000" y="324485"/>
                </a:lnTo>
                <a:lnTo>
                  <a:pt x="1325879" y="358775"/>
                </a:lnTo>
                <a:lnTo>
                  <a:pt x="1283207" y="374396"/>
                </a:lnTo>
                <a:lnTo>
                  <a:pt x="1235964" y="388620"/>
                </a:lnTo>
                <a:lnTo>
                  <a:pt x="1184782" y="401574"/>
                </a:lnTo>
                <a:lnTo>
                  <a:pt x="1129792" y="413131"/>
                </a:lnTo>
                <a:lnTo>
                  <a:pt x="1071372" y="423164"/>
                </a:lnTo>
                <a:lnTo>
                  <a:pt x="1009776" y="431546"/>
                </a:lnTo>
                <a:lnTo>
                  <a:pt x="945387" y="438150"/>
                </a:lnTo>
                <a:lnTo>
                  <a:pt x="878458" y="443103"/>
                </a:lnTo>
                <a:lnTo>
                  <a:pt x="809244" y="446151"/>
                </a:lnTo>
                <a:lnTo>
                  <a:pt x="738251" y="447167"/>
                </a:lnTo>
                <a:lnTo>
                  <a:pt x="667130" y="446151"/>
                </a:lnTo>
                <a:lnTo>
                  <a:pt x="597916" y="443103"/>
                </a:lnTo>
                <a:lnTo>
                  <a:pt x="530986" y="438150"/>
                </a:lnTo>
                <a:lnTo>
                  <a:pt x="466598" y="431546"/>
                </a:lnTo>
                <a:lnTo>
                  <a:pt x="405002" y="423164"/>
                </a:lnTo>
                <a:lnTo>
                  <a:pt x="346582" y="413131"/>
                </a:lnTo>
                <a:lnTo>
                  <a:pt x="291592" y="401574"/>
                </a:lnTo>
                <a:lnTo>
                  <a:pt x="240410" y="388620"/>
                </a:lnTo>
                <a:lnTo>
                  <a:pt x="193167" y="374396"/>
                </a:lnTo>
                <a:lnTo>
                  <a:pt x="150495" y="358775"/>
                </a:lnTo>
                <a:lnTo>
                  <a:pt x="112395" y="342138"/>
                </a:lnTo>
                <a:lnTo>
                  <a:pt x="51689" y="305816"/>
                </a:lnTo>
                <a:lnTo>
                  <a:pt x="13334" y="266065"/>
                </a:lnTo>
                <a:lnTo>
                  <a:pt x="0" y="223520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823200" y="5017706"/>
            <a:ext cx="912494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55" dirty="0">
                <a:latin typeface="Arial"/>
                <a:cs typeface="Arial"/>
              </a:rPr>
              <a:t>Burglary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939401" y="4994655"/>
            <a:ext cx="1714500" cy="447675"/>
          </a:xfrm>
          <a:custGeom>
            <a:avLst/>
            <a:gdLst/>
            <a:ahLst/>
            <a:cxnLst/>
            <a:rect l="l" t="t" r="r" b="b"/>
            <a:pathLst>
              <a:path w="1714500" h="447675">
                <a:moveTo>
                  <a:pt x="0" y="223774"/>
                </a:moveTo>
                <a:lnTo>
                  <a:pt x="24892" y="169926"/>
                </a:lnTo>
                <a:lnTo>
                  <a:pt x="67309" y="136652"/>
                </a:lnTo>
                <a:lnTo>
                  <a:pt x="128397" y="105791"/>
                </a:lnTo>
                <a:lnTo>
                  <a:pt x="165353" y="91567"/>
                </a:lnTo>
                <a:lnTo>
                  <a:pt x="206248" y="78105"/>
                </a:lnTo>
                <a:lnTo>
                  <a:pt x="250951" y="65532"/>
                </a:lnTo>
                <a:lnTo>
                  <a:pt x="299212" y="53848"/>
                </a:lnTo>
                <a:lnTo>
                  <a:pt x="350774" y="43180"/>
                </a:lnTo>
                <a:lnTo>
                  <a:pt x="405510" y="33528"/>
                </a:lnTo>
                <a:lnTo>
                  <a:pt x="463169" y="24892"/>
                </a:lnTo>
                <a:lnTo>
                  <a:pt x="523367" y="17526"/>
                </a:lnTo>
                <a:lnTo>
                  <a:pt x="586104" y="11303"/>
                </a:lnTo>
                <a:lnTo>
                  <a:pt x="651001" y="6477"/>
                </a:lnTo>
                <a:lnTo>
                  <a:pt x="717930" y="2921"/>
                </a:lnTo>
                <a:lnTo>
                  <a:pt x="786765" y="635"/>
                </a:lnTo>
                <a:lnTo>
                  <a:pt x="856996" y="0"/>
                </a:lnTo>
                <a:lnTo>
                  <a:pt x="927226" y="635"/>
                </a:lnTo>
                <a:lnTo>
                  <a:pt x="996060" y="2921"/>
                </a:lnTo>
                <a:lnTo>
                  <a:pt x="1062990" y="6477"/>
                </a:lnTo>
                <a:lnTo>
                  <a:pt x="1127887" y="11303"/>
                </a:lnTo>
                <a:lnTo>
                  <a:pt x="1190625" y="17526"/>
                </a:lnTo>
                <a:lnTo>
                  <a:pt x="1250823" y="24892"/>
                </a:lnTo>
                <a:lnTo>
                  <a:pt x="1308480" y="33528"/>
                </a:lnTo>
                <a:lnTo>
                  <a:pt x="1363218" y="43180"/>
                </a:lnTo>
                <a:lnTo>
                  <a:pt x="1414779" y="53848"/>
                </a:lnTo>
                <a:lnTo>
                  <a:pt x="1463040" y="65532"/>
                </a:lnTo>
                <a:lnTo>
                  <a:pt x="1507744" y="78105"/>
                </a:lnTo>
                <a:lnTo>
                  <a:pt x="1548638" y="91567"/>
                </a:lnTo>
                <a:lnTo>
                  <a:pt x="1585595" y="105791"/>
                </a:lnTo>
                <a:lnTo>
                  <a:pt x="1646681" y="136652"/>
                </a:lnTo>
                <a:lnTo>
                  <a:pt x="1689100" y="169926"/>
                </a:lnTo>
                <a:lnTo>
                  <a:pt x="1711198" y="205359"/>
                </a:lnTo>
                <a:lnTo>
                  <a:pt x="1714119" y="223774"/>
                </a:lnTo>
                <a:lnTo>
                  <a:pt x="1711198" y="242062"/>
                </a:lnTo>
                <a:lnTo>
                  <a:pt x="1689100" y="277495"/>
                </a:lnTo>
                <a:lnTo>
                  <a:pt x="1646681" y="310896"/>
                </a:lnTo>
                <a:lnTo>
                  <a:pt x="1585595" y="341630"/>
                </a:lnTo>
                <a:lnTo>
                  <a:pt x="1548638" y="355854"/>
                </a:lnTo>
                <a:lnTo>
                  <a:pt x="1507744" y="369316"/>
                </a:lnTo>
                <a:lnTo>
                  <a:pt x="1463040" y="382016"/>
                </a:lnTo>
                <a:lnTo>
                  <a:pt x="1414779" y="393700"/>
                </a:lnTo>
                <a:lnTo>
                  <a:pt x="1363218" y="404368"/>
                </a:lnTo>
                <a:lnTo>
                  <a:pt x="1308480" y="414020"/>
                </a:lnTo>
                <a:lnTo>
                  <a:pt x="1250823" y="422529"/>
                </a:lnTo>
                <a:lnTo>
                  <a:pt x="1190625" y="429895"/>
                </a:lnTo>
                <a:lnTo>
                  <a:pt x="1127887" y="436118"/>
                </a:lnTo>
                <a:lnTo>
                  <a:pt x="1062990" y="440944"/>
                </a:lnTo>
                <a:lnTo>
                  <a:pt x="996060" y="444627"/>
                </a:lnTo>
                <a:lnTo>
                  <a:pt x="927226" y="446786"/>
                </a:lnTo>
                <a:lnTo>
                  <a:pt x="856996" y="447548"/>
                </a:lnTo>
                <a:lnTo>
                  <a:pt x="786765" y="446786"/>
                </a:lnTo>
                <a:lnTo>
                  <a:pt x="717930" y="444627"/>
                </a:lnTo>
                <a:lnTo>
                  <a:pt x="651001" y="440944"/>
                </a:lnTo>
                <a:lnTo>
                  <a:pt x="586104" y="436118"/>
                </a:lnTo>
                <a:lnTo>
                  <a:pt x="523367" y="429895"/>
                </a:lnTo>
                <a:lnTo>
                  <a:pt x="463169" y="422529"/>
                </a:lnTo>
                <a:lnTo>
                  <a:pt x="405510" y="414020"/>
                </a:lnTo>
                <a:lnTo>
                  <a:pt x="350774" y="404368"/>
                </a:lnTo>
                <a:lnTo>
                  <a:pt x="299212" y="393700"/>
                </a:lnTo>
                <a:lnTo>
                  <a:pt x="250951" y="382016"/>
                </a:lnTo>
                <a:lnTo>
                  <a:pt x="206248" y="369316"/>
                </a:lnTo>
                <a:lnTo>
                  <a:pt x="165353" y="355854"/>
                </a:lnTo>
                <a:lnTo>
                  <a:pt x="128397" y="341630"/>
                </a:lnTo>
                <a:lnTo>
                  <a:pt x="67309" y="310896"/>
                </a:lnTo>
                <a:lnTo>
                  <a:pt x="24892" y="277495"/>
                </a:lnTo>
                <a:lnTo>
                  <a:pt x="2794" y="242062"/>
                </a:lnTo>
                <a:lnTo>
                  <a:pt x="0" y="223774"/>
                </a:lnTo>
                <a:close/>
              </a:path>
            </a:pathLst>
          </a:custGeom>
          <a:ln w="289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217531" y="5039042"/>
            <a:ext cx="118999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75" dirty="0">
                <a:latin typeface="Arial"/>
                <a:cs typeface="Arial"/>
              </a:rPr>
              <a:t>Earthquake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529448" y="6365862"/>
            <a:ext cx="1476375" cy="447675"/>
          </a:xfrm>
          <a:custGeom>
            <a:avLst/>
            <a:gdLst/>
            <a:ahLst/>
            <a:cxnLst/>
            <a:rect l="l" t="t" r="r" b="b"/>
            <a:pathLst>
              <a:path w="1476375" h="447675">
                <a:moveTo>
                  <a:pt x="0" y="223583"/>
                </a:moveTo>
                <a:lnTo>
                  <a:pt x="13334" y="181101"/>
                </a:lnTo>
                <a:lnTo>
                  <a:pt x="51689" y="141300"/>
                </a:lnTo>
                <a:lnTo>
                  <a:pt x="112395" y="104940"/>
                </a:lnTo>
                <a:lnTo>
                  <a:pt x="150495" y="88290"/>
                </a:lnTo>
                <a:lnTo>
                  <a:pt x="193167" y="72783"/>
                </a:lnTo>
                <a:lnTo>
                  <a:pt x="240410" y="58508"/>
                </a:lnTo>
                <a:lnTo>
                  <a:pt x="291592" y="45554"/>
                </a:lnTo>
                <a:lnTo>
                  <a:pt x="346582" y="34035"/>
                </a:lnTo>
                <a:lnTo>
                  <a:pt x="405002" y="24015"/>
                </a:lnTo>
                <a:lnTo>
                  <a:pt x="466598" y="15620"/>
                </a:lnTo>
                <a:lnTo>
                  <a:pt x="530986" y="8928"/>
                </a:lnTo>
                <a:lnTo>
                  <a:pt x="597916" y="4025"/>
                </a:lnTo>
                <a:lnTo>
                  <a:pt x="667130" y="1015"/>
                </a:lnTo>
                <a:lnTo>
                  <a:pt x="738251" y="0"/>
                </a:lnTo>
                <a:lnTo>
                  <a:pt x="809244" y="1015"/>
                </a:lnTo>
                <a:lnTo>
                  <a:pt x="878458" y="4025"/>
                </a:lnTo>
                <a:lnTo>
                  <a:pt x="945387" y="8928"/>
                </a:lnTo>
                <a:lnTo>
                  <a:pt x="1009776" y="15620"/>
                </a:lnTo>
                <a:lnTo>
                  <a:pt x="1071372" y="24015"/>
                </a:lnTo>
                <a:lnTo>
                  <a:pt x="1129792" y="34035"/>
                </a:lnTo>
                <a:lnTo>
                  <a:pt x="1184782" y="45554"/>
                </a:lnTo>
                <a:lnTo>
                  <a:pt x="1235964" y="58508"/>
                </a:lnTo>
                <a:lnTo>
                  <a:pt x="1283207" y="72783"/>
                </a:lnTo>
                <a:lnTo>
                  <a:pt x="1325879" y="88290"/>
                </a:lnTo>
                <a:lnTo>
                  <a:pt x="1363979" y="104940"/>
                </a:lnTo>
                <a:lnTo>
                  <a:pt x="1424685" y="141300"/>
                </a:lnTo>
                <a:lnTo>
                  <a:pt x="1463040" y="181101"/>
                </a:lnTo>
                <a:lnTo>
                  <a:pt x="1476375" y="223583"/>
                </a:lnTo>
                <a:lnTo>
                  <a:pt x="1472946" y="245122"/>
                </a:lnTo>
                <a:lnTo>
                  <a:pt x="1446783" y="286359"/>
                </a:lnTo>
                <a:lnTo>
                  <a:pt x="1397000" y="324523"/>
                </a:lnTo>
                <a:lnTo>
                  <a:pt x="1325879" y="358876"/>
                </a:lnTo>
                <a:lnTo>
                  <a:pt x="1283207" y="374383"/>
                </a:lnTo>
                <a:lnTo>
                  <a:pt x="1235964" y="388658"/>
                </a:lnTo>
                <a:lnTo>
                  <a:pt x="1184782" y="401612"/>
                </a:lnTo>
                <a:lnTo>
                  <a:pt x="1129792" y="413130"/>
                </a:lnTo>
                <a:lnTo>
                  <a:pt x="1071372" y="423151"/>
                </a:lnTo>
                <a:lnTo>
                  <a:pt x="1009776" y="431545"/>
                </a:lnTo>
                <a:lnTo>
                  <a:pt x="945387" y="438238"/>
                </a:lnTo>
                <a:lnTo>
                  <a:pt x="878458" y="443141"/>
                </a:lnTo>
                <a:lnTo>
                  <a:pt x="809244" y="446150"/>
                </a:lnTo>
                <a:lnTo>
                  <a:pt x="738251" y="447179"/>
                </a:lnTo>
                <a:lnTo>
                  <a:pt x="667130" y="446150"/>
                </a:lnTo>
                <a:lnTo>
                  <a:pt x="597916" y="443141"/>
                </a:lnTo>
                <a:lnTo>
                  <a:pt x="530986" y="438238"/>
                </a:lnTo>
                <a:lnTo>
                  <a:pt x="466598" y="431545"/>
                </a:lnTo>
                <a:lnTo>
                  <a:pt x="405002" y="423151"/>
                </a:lnTo>
                <a:lnTo>
                  <a:pt x="346582" y="413130"/>
                </a:lnTo>
                <a:lnTo>
                  <a:pt x="291592" y="401612"/>
                </a:lnTo>
                <a:lnTo>
                  <a:pt x="240410" y="388658"/>
                </a:lnTo>
                <a:lnTo>
                  <a:pt x="193167" y="374383"/>
                </a:lnTo>
                <a:lnTo>
                  <a:pt x="150495" y="358876"/>
                </a:lnTo>
                <a:lnTo>
                  <a:pt x="112395" y="342226"/>
                </a:lnTo>
                <a:lnTo>
                  <a:pt x="51689" y="305866"/>
                </a:lnTo>
                <a:lnTo>
                  <a:pt x="13334" y="266077"/>
                </a:lnTo>
                <a:lnTo>
                  <a:pt x="0" y="223583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752968" y="6409372"/>
            <a:ext cx="105473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65" dirty="0">
                <a:latin typeface="Arial"/>
                <a:cs typeface="Arial"/>
              </a:rPr>
              <a:t>JohnCalls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025126" y="6308725"/>
            <a:ext cx="1657350" cy="438150"/>
          </a:xfrm>
          <a:custGeom>
            <a:avLst/>
            <a:gdLst/>
            <a:ahLst/>
            <a:cxnLst/>
            <a:rect l="l" t="t" r="r" b="b"/>
            <a:pathLst>
              <a:path w="1657350" h="438150">
                <a:moveTo>
                  <a:pt x="0" y="219024"/>
                </a:moveTo>
                <a:lnTo>
                  <a:pt x="11938" y="181673"/>
                </a:lnTo>
                <a:lnTo>
                  <a:pt x="46608" y="146367"/>
                </a:lnTo>
                <a:lnTo>
                  <a:pt x="101980" y="113639"/>
                </a:lnTo>
                <a:lnTo>
                  <a:pt x="176022" y="84010"/>
                </a:lnTo>
                <a:lnTo>
                  <a:pt x="219455" y="70523"/>
                </a:lnTo>
                <a:lnTo>
                  <a:pt x="266826" y="58013"/>
                </a:lnTo>
                <a:lnTo>
                  <a:pt x="317753" y="46545"/>
                </a:lnTo>
                <a:lnTo>
                  <a:pt x="372237" y="36169"/>
                </a:lnTo>
                <a:lnTo>
                  <a:pt x="429895" y="26962"/>
                </a:lnTo>
                <a:lnTo>
                  <a:pt x="490474" y="18999"/>
                </a:lnTo>
                <a:lnTo>
                  <a:pt x="553720" y="12331"/>
                </a:lnTo>
                <a:lnTo>
                  <a:pt x="619378" y="7035"/>
                </a:lnTo>
                <a:lnTo>
                  <a:pt x="687197" y="3175"/>
                </a:lnTo>
                <a:lnTo>
                  <a:pt x="757047" y="800"/>
                </a:lnTo>
                <a:lnTo>
                  <a:pt x="828548" y="0"/>
                </a:lnTo>
                <a:lnTo>
                  <a:pt x="900049" y="800"/>
                </a:lnTo>
                <a:lnTo>
                  <a:pt x="969899" y="3175"/>
                </a:lnTo>
                <a:lnTo>
                  <a:pt x="1037717" y="7035"/>
                </a:lnTo>
                <a:lnTo>
                  <a:pt x="1103376" y="12331"/>
                </a:lnTo>
                <a:lnTo>
                  <a:pt x="1166622" y="18999"/>
                </a:lnTo>
                <a:lnTo>
                  <a:pt x="1227201" y="26962"/>
                </a:lnTo>
                <a:lnTo>
                  <a:pt x="1284858" y="36169"/>
                </a:lnTo>
                <a:lnTo>
                  <a:pt x="1339342" y="46545"/>
                </a:lnTo>
                <a:lnTo>
                  <a:pt x="1390269" y="58013"/>
                </a:lnTo>
                <a:lnTo>
                  <a:pt x="1437640" y="70523"/>
                </a:lnTo>
                <a:lnTo>
                  <a:pt x="1481074" y="84010"/>
                </a:lnTo>
                <a:lnTo>
                  <a:pt x="1520317" y="98412"/>
                </a:lnTo>
                <a:lnTo>
                  <a:pt x="1585214" y="129641"/>
                </a:lnTo>
                <a:lnTo>
                  <a:pt x="1630552" y="163728"/>
                </a:lnTo>
                <a:lnTo>
                  <a:pt x="1654175" y="200113"/>
                </a:lnTo>
                <a:lnTo>
                  <a:pt x="1657096" y="219024"/>
                </a:lnTo>
                <a:lnTo>
                  <a:pt x="1654175" y="237921"/>
                </a:lnTo>
                <a:lnTo>
                  <a:pt x="1630552" y="274307"/>
                </a:lnTo>
                <a:lnTo>
                  <a:pt x="1585214" y="308381"/>
                </a:lnTo>
                <a:lnTo>
                  <a:pt x="1520317" y="339623"/>
                </a:lnTo>
                <a:lnTo>
                  <a:pt x="1481074" y="354025"/>
                </a:lnTo>
                <a:lnTo>
                  <a:pt x="1437640" y="367512"/>
                </a:lnTo>
                <a:lnTo>
                  <a:pt x="1390269" y="380022"/>
                </a:lnTo>
                <a:lnTo>
                  <a:pt x="1339342" y="391490"/>
                </a:lnTo>
                <a:lnTo>
                  <a:pt x="1284858" y="401866"/>
                </a:lnTo>
                <a:lnTo>
                  <a:pt x="1227201" y="411073"/>
                </a:lnTo>
                <a:lnTo>
                  <a:pt x="1166622" y="419036"/>
                </a:lnTo>
                <a:lnTo>
                  <a:pt x="1103376" y="425704"/>
                </a:lnTo>
                <a:lnTo>
                  <a:pt x="1037717" y="430999"/>
                </a:lnTo>
                <a:lnTo>
                  <a:pt x="969899" y="434860"/>
                </a:lnTo>
                <a:lnTo>
                  <a:pt x="900049" y="437235"/>
                </a:lnTo>
                <a:lnTo>
                  <a:pt x="828548" y="438035"/>
                </a:lnTo>
                <a:lnTo>
                  <a:pt x="757047" y="437235"/>
                </a:lnTo>
                <a:lnTo>
                  <a:pt x="687197" y="434860"/>
                </a:lnTo>
                <a:lnTo>
                  <a:pt x="619378" y="430999"/>
                </a:lnTo>
                <a:lnTo>
                  <a:pt x="553720" y="425704"/>
                </a:lnTo>
                <a:lnTo>
                  <a:pt x="490474" y="419036"/>
                </a:lnTo>
                <a:lnTo>
                  <a:pt x="429895" y="411073"/>
                </a:lnTo>
                <a:lnTo>
                  <a:pt x="372237" y="401866"/>
                </a:lnTo>
                <a:lnTo>
                  <a:pt x="317753" y="391490"/>
                </a:lnTo>
                <a:lnTo>
                  <a:pt x="266826" y="380022"/>
                </a:lnTo>
                <a:lnTo>
                  <a:pt x="219455" y="367512"/>
                </a:lnTo>
                <a:lnTo>
                  <a:pt x="176022" y="354025"/>
                </a:lnTo>
                <a:lnTo>
                  <a:pt x="136778" y="339623"/>
                </a:lnTo>
                <a:lnTo>
                  <a:pt x="71881" y="308381"/>
                </a:lnTo>
                <a:lnTo>
                  <a:pt x="26543" y="274307"/>
                </a:lnTo>
                <a:lnTo>
                  <a:pt x="2921" y="237921"/>
                </a:lnTo>
                <a:lnTo>
                  <a:pt x="0" y="219024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0345419" y="6345872"/>
            <a:ext cx="101663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85" dirty="0">
                <a:latin typeface="Arial"/>
                <a:cs typeface="Arial"/>
              </a:rPr>
              <a:t>MaryCalls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248519" y="5361047"/>
            <a:ext cx="2010410" cy="1000760"/>
            <a:chOff x="8248519" y="5361047"/>
            <a:chExt cx="2010410" cy="1000760"/>
          </a:xfrm>
        </p:grpSpPr>
        <p:sp>
          <p:nvSpPr>
            <p:cNvPr id="16" name="object 16"/>
            <p:cNvSpPr/>
            <p:nvPr/>
          </p:nvSpPr>
          <p:spPr>
            <a:xfrm>
              <a:off x="8263000" y="5375528"/>
              <a:ext cx="1933575" cy="971550"/>
            </a:xfrm>
            <a:custGeom>
              <a:avLst/>
              <a:gdLst/>
              <a:ahLst/>
              <a:cxnLst/>
              <a:rect l="l" t="t" r="r" b="b"/>
              <a:pathLst>
                <a:path w="1933575" h="971550">
                  <a:moveTo>
                    <a:pt x="0" y="47625"/>
                  </a:moveTo>
                  <a:lnTo>
                    <a:pt x="437769" y="285242"/>
                  </a:lnTo>
                </a:path>
                <a:path w="1933575" h="971550">
                  <a:moveTo>
                    <a:pt x="384048" y="199898"/>
                  </a:moveTo>
                  <a:lnTo>
                    <a:pt x="437642" y="283210"/>
                  </a:lnTo>
                  <a:lnTo>
                    <a:pt x="333375" y="285496"/>
                  </a:lnTo>
                </a:path>
                <a:path w="1933575" h="971550">
                  <a:moveTo>
                    <a:pt x="1933448" y="0"/>
                  </a:moveTo>
                  <a:lnTo>
                    <a:pt x="1533525" y="276098"/>
                  </a:lnTo>
                </a:path>
                <a:path w="1933575" h="971550">
                  <a:moveTo>
                    <a:pt x="1573149" y="190373"/>
                  </a:moveTo>
                  <a:lnTo>
                    <a:pt x="1533525" y="276098"/>
                  </a:lnTo>
                  <a:lnTo>
                    <a:pt x="1628648" y="268097"/>
                  </a:lnTo>
                </a:path>
                <a:path w="1933575" h="971550">
                  <a:moveTo>
                    <a:pt x="466217" y="609422"/>
                  </a:moveTo>
                  <a:lnTo>
                    <a:pt x="28448" y="971156"/>
                  </a:lnTo>
                </a:path>
                <a:path w="1933575" h="971550">
                  <a:moveTo>
                    <a:pt x="61087" y="876058"/>
                  </a:moveTo>
                  <a:lnTo>
                    <a:pt x="28448" y="971270"/>
                  </a:lnTo>
                  <a:lnTo>
                    <a:pt x="123190" y="954316"/>
                  </a:lnTo>
                </a:path>
              </a:pathLst>
            </a:custGeom>
            <a:ln w="289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767950" y="5984951"/>
              <a:ext cx="476250" cy="361950"/>
            </a:xfrm>
            <a:custGeom>
              <a:avLst/>
              <a:gdLst/>
              <a:ahLst/>
              <a:cxnLst/>
              <a:rect l="l" t="t" r="r" b="b"/>
              <a:pathLst>
                <a:path w="476250" h="361950">
                  <a:moveTo>
                    <a:pt x="0" y="0"/>
                  </a:moveTo>
                  <a:lnTo>
                    <a:pt x="475742" y="361543"/>
                  </a:lnTo>
                </a:path>
                <a:path w="476250" h="361950">
                  <a:moveTo>
                    <a:pt x="436879" y="276161"/>
                  </a:moveTo>
                  <a:lnTo>
                    <a:pt x="476123" y="361289"/>
                  </a:lnTo>
                  <a:lnTo>
                    <a:pt x="371475" y="349059"/>
                  </a:lnTo>
                </a:path>
              </a:pathLst>
            </a:custGeom>
            <a:ln w="289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2066544" y="5408548"/>
            <a:ext cx="1134110" cy="1286510"/>
            <a:chOff x="2066544" y="5408548"/>
            <a:chExt cx="1134110" cy="1286510"/>
          </a:xfrm>
        </p:grpSpPr>
        <p:sp>
          <p:nvSpPr>
            <p:cNvPr id="19" name="object 19"/>
            <p:cNvSpPr/>
            <p:nvPr/>
          </p:nvSpPr>
          <p:spPr>
            <a:xfrm>
              <a:off x="2505075" y="5427814"/>
              <a:ext cx="666750" cy="419100"/>
            </a:xfrm>
            <a:custGeom>
              <a:avLst/>
              <a:gdLst/>
              <a:ahLst/>
              <a:cxnLst/>
              <a:rect l="l" t="t" r="r" b="b"/>
              <a:pathLst>
                <a:path w="666750" h="419100">
                  <a:moveTo>
                    <a:pt x="666445" y="0"/>
                  </a:moveTo>
                  <a:lnTo>
                    <a:pt x="0" y="0"/>
                  </a:lnTo>
                  <a:lnTo>
                    <a:pt x="0" y="418884"/>
                  </a:lnTo>
                  <a:lnTo>
                    <a:pt x="666445" y="418884"/>
                  </a:lnTo>
                  <a:lnTo>
                    <a:pt x="666445" y="0"/>
                  </a:lnTo>
                  <a:close/>
                </a:path>
              </a:pathLst>
            </a:custGeom>
            <a:solidFill>
              <a:srgbClr val="F8DE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081149" y="5423153"/>
              <a:ext cx="1104900" cy="1257300"/>
            </a:xfrm>
            <a:custGeom>
              <a:avLst/>
              <a:gdLst/>
              <a:ahLst/>
              <a:cxnLst/>
              <a:rect l="l" t="t" r="r" b="b"/>
              <a:pathLst>
                <a:path w="1104900" h="1257300">
                  <a:moveTo>
                    <a:pt x="428751" y="0"/>
                  </a:moveTo>
                  <a:lnTo>
                    <a:pt x="428751" y="1256855"/>
                  </a:lnTo>
                </a:path>
                <a:path w="1104900" h="1257300">
                  <a:moveTo>
                    <a:pt x="0" y="428498"/>
                  </a:moveTo>
                  <a:lnTo>
                    <a:pt x="1104900" y="428498"/>
                  </a:lnTo>
                </a:path>
                <a:path w="1104900" h="1257300">
                  <a:moveTo>
                    <a:pt x="0" y="847483"/>
                  </a:moveTo>
                  <a:lnTo>
                    <a:pt x="1104900" y="847483"/>
                  </a:lnTo>
                </a:path>
              </a:pathLst>
            </a:custGeom>
            <a:ln w="127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081149" y="5423153"/>
              <a:ext cx="1104900" cy="1257300"/>
            </a:xfrm>
            <a:custGeom>
              <a:avLst/>
              <a:gdLst/>
              <a:ahLst/>
              <a:cxnLst/>
              <a:rect l="l" t="t" r="r" b="b"/>
              <a:pathLst>
                <a:path w="1104900" h="1257300">
                  <a:moveTo>
                    <a:pt x="9651" y="0"/>
                  </a:moveTo>
                  <a:lnTo>
                    <a:pt x="9651" y="1256855"/>
                  </a:lnTo>
                </a:path>
                <a:path w="1104900" h="1257300">
                  <a:moveTo>
                    <a:pt x="1085977" y="0"/>
                  </a:moveTo>
                  <a:lnTo>
                    <a:pt x="1085977" y="1256855"/>
                  </a:lnTo>
                </a:path>
                <a:path w="1104900" h="1257300">
                  <a:moveTo>
                    <a:pt x="0" y="9525"/>
                  </a:moveTo>
                  <a:lnTo>
                    <a:pt x="1104900" y="9525"/>
                  </a:lnTo>
                </a:path>
                <a:path w="1104900" h="1257300">
                  <a:moveTo>
                    <a:pt x="0" y="1247432"/>
                  </a:moveTo>
                  <a:lnTo>
                    <a:pt x="1104900" y="1247432"/>
                  </a:lnTo>
                </a:path>
              </a:pathLst>
            </a:custGeom>
            <a:ln w="28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105092" y="5446970"/>
            <a:ext cx="398780" cy="398780"/>
          </a:xfrm>
          <a:prstGeom prst="rect">
            <a:avLst/>
          </a:prstGeom>
          <a:solidFill>
            <a:srgbClr val="F8DED2"/>
          </a:solidFill>
        </p:spPr>
        <p:txBody>
          <a:bodyPr vert="horz" wrap="square" lIns="0" tIns="24130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90"/>
              </a:spcBef>
            </a:pPr>
            <a:r>
              <a:rPr sz="2000" b="1" spc="-50" dirty="0"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2250" y="5389791"/>
            <a:ext cx="409575" cy="571360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2516252" y="5454967"/>
            <a:ext cx="63690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25"/>
              </a:spcBef>
            </a:pPr>
            <a:r>
              <a:rPr sz="2000" b="1" spc="-20" dirty="0">
                <a:latin typeface="Arial"/>
                <a:cs typeface="Arial"/>
              </a:rPr>
              <a:t>P(J)</a:t>
            </a:r>
            <a:endParaRPr sz="20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105092" y="5873115"/>
            <a:ext cx="104775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25"/>
              </a:spcBef>
              <a:tabLst>
                <a:tab pos="493395" algn="l"/>
              </a:tabLst>
            </a:pPr>
            <a:r>
              <a:rPr sz="2000" b="1" spc="-50" dirty="0">
                <a:latin typeface="Arial"/>
                <a:cs typeface="Arial"/>
              </a:rPr>
              <a:t>T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20" dirty="0">
                <a:latin typeface="Arial"/>
                <a:cs typeface="Arial"/>
              </a:rPr>
              <a:t>0.90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3281739" y="5417371"/>
          <a:ext cx="2845434" cy="1203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0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5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1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10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2590"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P(M)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0.70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P(E)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P(B)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4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557348" y="4638607"/>
          <a:ext cx="1372235" cy="2003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5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0685">
                <a:tc>
                  <a:txBody>
                    <a:bodyPr/>
                    <a:lstStyle/>
                    <a:p>
                      <a:pPr marL="717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B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590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P(A)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D2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254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0.95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0.29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F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0.001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30"/>
              </a:spcBef>
            </a:pPr>
            <a:r>
              <a:rPr spc="-370" dirty="0"/>
              <a:t>Inferences</a:t>
            </a:r>
            <a:r>
              <a:rPr spc="-305" dirty="0"/>
              <a:t> </a:t>
            </a:r>
            <a:r>
              <a:rPr spc="-445" dirty="0"/>
              <a:t>u</a:t>
            </a:r>
            <a:r>
              <a:rPr spc="-470" dirty="0"/>
              <a:t>s</a:t>
            </a:r>
            <a:r>
              <a:rPr spc="-270" dirty="0"/>
              <a:t>i</a:t>
            </a:r>
            <a:r>
              <a:rPr spc="-440" dirty="0"/>
              <a:t>n</a:t>
            </a:r>
            <a:r>
              <a:rPr spc="305" dirty="0"/>
              <a:t>g</a:t>
            </a:r>
            <a:r>
              <a:rPr spc="-445" dirty="0"/>
              <a:t>b</a:t>
            </a:r>
            <a:r>
              <a:rPr spc="-465" dirty="0"/>
              <a:t>e</a:t>
            </a:r>
            <a:r>
              <a:rPr spc="-270" dirty="0"/>
              <a:t>li</a:t>
            </a:r>
            <a:r>
              <a:rPr spc="-465" dirty="0"/>
              <a:t>e</a:t>
            </a:r>
            <a:r>
              <a:rPr spc="5" dirty="0"/>
              <a:t>f</a:t>
            </a:r>
            <a:r>
              <a:rPr spc="-380" dirty="0"/>
              <a:t> </a:t>
            </a:r>
            <a:r>
              <a:rPr spc="-440" dirty="0"/>
              <a:t>n</a:t>
            </a:r>
            <a:r>
              <a:rPr spc="-470" dirty="0"/>
              <a:t>e</a:t>
            </a:r>
            <a:r>
              <a:rPr spc="-325" dirty="0"/>
              <a:t>t</a:t>
            </a:r>
            <a:r>
              <a:rPr spc="-535" dirty="0"/>
              <a:t>w</a:t>
            </a:r>
            <a:r>
              <a:rPr spc="-445" dirty="0"/>
              <a:t>o</a:t>
            </a:r>
            <a:r>
              <a:rPr spc="-380" dirty="0"/>
              <a:t>r</a:t>
            </a:r>
            <a:r>
              <a:rPr spc="-470" dirty="0"/>
              <a:t>k</a:t>
            </a:r>
            <a:r>
              <a:rPr spc="5" dirty="0"/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3417" y="1196911"/>
            <a:ext cx="6480175" cy="16541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25"/>
              </a:spcBef>
              <a:buFont typeface="Arial MT"/>
              <a:buChar char="•"/>
              <a:tabLst>
                <a:tab pos="355600" algn="l"/>
              </a:tabLst>
            </a:pPr>
            <a:r>
              <a:rPr sz="2150" b="1" spc="-195" dirty="0">
                <a:latin typeface="Arial"/>
                <a:cs typeface="Arial"/>
              </a:rPr>
              <a:t>Diagnostic</a:t>
            </a:r>
            <a:r>
              <a:rPr sz="2150" b="1" spc="-50" dirty="0">
                <a:latin typeface="Arial"/>
                <a:cs typeface="Arial"/>
              </a:rPr>
              <a:t> </a:t>
            </a:r>
            <a:r>
              <a:rPr sz="2150" b="1" spc="-204" dirty="0">
                <a:latin typeface="Arial"/>
                <a:cs typeface="Arial"/>
              </a:rPr>
              <a:t>inferences</a:t>
            </a:r>
            <a:r>
              <a:rPr sz="2150" b="1" spc="110" dirty="0">
                <a:latin typeface="Arial"/>
                <a:cs typeface="Arial"/>
              </a:rPr>
              <a:t> </a:t>
            </a:r>
            <a:r>
              <a:rPr sz="2150" b="1" spc="-170" dirty="0">
                <a:latin typeface="Arial"/>
                <a:cs typeface="Arial"/>
              </a:rPr>
              <a:t>(from</a:t>
            </a:r>
            <a:r>
              <a:rPr sz="2150" b="1" spc="-270" dirty="0">
                <a:latin typeface="Arial"/>
                <a:cs typeface="Arial"/>
              </a:rPr>
              <a:t> </a:t>
            </a:r>
            <a:r>
              <a:rPr sz="2150" b="1" spc="-195" dirty="0">
                <a:latin typeface="Arial"/>
                <a:cs typeface="Arial"/>
              </a:rPr>
              <a:t>effects</a:t>
            </a:r>
            <a:r>
              <a:rPr sz="2150" b="1" spc="35" dirty="0">
                <a:latin typeface="Arial"/>
                <a:cs typeface="Arial"/>
              </a:rPr>
              <a:t> </a:t>
            </a:r>
            <a:r>
              <a:rPr sz="2150" b="1" spc="-95" dirty="0">
                <a:latin typeface="Arial"/>
                <a:cs typeface="Arial"/>
              </a:rPr>
              <a:t>to</a:t>
            </a:r>
            <a:r>
              <a:rPr sz="2150" b="1" spc="-260" dirty="0">
                <a:latin typeface="Arial"/>
                <a:cs typeface="Arial"/>
              </a:rPr>
              <a:t> </a:t>
            </a:r>
            <a:r>
              <a:rPr sz="2150" b="1" spc="-25" dirty="0">
                <a:latin typeface="Arial"/>
                <a:cs typeface="Arial"/>
              </a:rPr>
              <a:t>causes)</a:t>
            </a:r>
            <a:endParaRPr sz="2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05"/>
              </a:spcBef>
              <a:buFont typeface="Arial MT"/>
              <a:buChar char="•"/>
            </a:pPr>
            <a:endParaRPr sz="2150">
              <a:latin typeface="Arial"/>
              <a:cs typeface="Arial"/>
            </a:endParaRPr>
          </a:p>
          <a:p>
            <a:pPr marL="1299210" lvl="1" indent="-257175">
              <a:lnSpc>
                <a:spcPct val="100000"/>
              </a:lnSpc>
              <a:buFont typeface="Arial MT"/>
              <a:buChar char="•"/>
              <a:tabLst>
                <a:tab pos="1299210" algn="l"/>
              </a:tabLst>
            </a:pPr>
            <a:r>
              <a:rPr sz="2150" b="1" spc="-170" dirty="0">
                <a:solidFill>
                  <a:srgbClr val="001F5F"/>
                </a:solidFill>
                <a:latin typeface="Arial"/>
                <a:cs typeface="Arial"/>
              </a:rPr>
              <a:t>Given</a:t>
            </a:r>
            <a:r>
              <a:rPr sz="2150" b="1" spc="-3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55" dirty="0">
                <a:solidFill>
                  <a:srgbClr val="001F5F"/>
                </a:solidFill>
                <a:latin typeface="Arial"/>
                <a:cs typeface="Arial"/>
              </a:rPr>
              <a:t>that</a:t>
            </a:r>
            <a:r>
              <a:rPr sz="2150" b="1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95" dirty="0">
                <a:solidFill>
                  <a:srgbClr val="001F5F"/>
                </a:solidFill>
                <a:latin typeface="Arial"/>
                <a:cs typeface="Arial"/>
              </a:rPr>
              <a:t>JohnCalls,</a:t>
            </a:r>
            <a:r>
              <a:rPr sz="2150" b="1" spc="-10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35" dirty="0">
                <a:solidFill>
                  <a:srgbClr val="001F5F"/>
                </a:solidFill>
                <a:latin typeface="Arial"/>
                <a:cs typeface="Arial"/>
              </a:rPr>
              <a:t>infer</a:t>
            </a:r>
            <a:r>
              <a:rPr sz="2150" b="1" spc="-2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20" dirty="0">
                <a:solidFill>
                  <a:srgbClr val="001F5F"/>
                </a:solidFill>
                <a:latin typeface="Arial"/>
                <a:cs typeface="Arial"/>
              </a:rPr>
              <a:t>that</a:t>
            </a:r>
            <a:endParaRPr sz="2150">
              <a:latin typeface="Arial"/>
              <a:cs typeface="Arial"/>
            </a:endParaRPr>
          </a:p>
          <a:p>
            <a:pPr marL="3100705">
              <a:lnSpc>
                <a:spcPct val="100000"/>
              </a:lnSpc>
              <a:spcBef>
                <a:spcPts val="575"/>
              </a:spcBef>
            </a:pPr>
            <a:r>
              <a:rPr sz="2150" b="1" spc="-204" dirty="0">
                <a:solidFill>
                  <a:srgbClr val="C00000"/>
                </a:solidFill>
                <a:latin typeface="Arial"/>
                <a:cs typeface="Arial"/>
              </a:rPr>
              <a:t>P(Burglary</a:t>
            </a:r>
            <a:r>
              <a:rPr sz="2150" b="1" spc="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dirty="0">
                <a:solidFill>
                  <a:srgbClr val="C00000"/>
                </a:solidFill>
                <a:latin typeface="Arial"/>
                <a:cs typeface="Arial"/>
              </a:rPr>
              <a:t>|</a:t>
            </a:r>
            <a:r>
              <a:rPr sz="2150" b="1" spc="-2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spc="-195" dirty="0">
                <a:solidFill>
                  <a:srgbClr val="C00000"/>
                </a:solidFill>
                <a:latin typeface="Arial"/>
                <a:cs typeface="Arial"/>
              </a:rPr>
              <a:t>JohnCalls)</a:t>
            </a:r>
            <a:r>
              <a:rPr sz="2150" b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dirty="0">
                <a:solidFill>
                  <a:srgbClr val="C00000"/>
                </a:solidFill>
                <a:latin typeface="Arial"/>
                <a:cs typeface="Arial"/>
              </a:rPr>
              <a:t>=</a:t>
            </a:r>
            <a:r>
              <a:rPr sz="2150" b="1" spc="-2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spc="-125" dirty="0">
                <a:solidFill>
                  <a:srgbClr val="C00000"/>
                </a:solidFill>
                <a:latin typeface="Arial"/>
                <a:cs typeface="Arial"/>
              </a:rPr>
              <a:t>0.016</a:t>
            </a:r>
            <a:endParaRPr sz="21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3417" y="3622611"/>
            <a:ext cx="4998085" cy="357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25"/>
              </a:spcBef>
              <a:buFont typeface="Arial MT"/>
              <a:buChar char="•"/>
              <a:tabLst>
                <a:tab pos="355600" algn="l"/>
              </a:tabLst>
            </a:pPr>
            <a:r>
              <a:rPr sz="2150" b="1" spc="-195" dirty="0">
                <a:latin typeface="Arial"/>
                <a:cs typeface="Arial"/>
              </a:rPr>
              <a:t>Causal </a:t>
            </a:r>
            <a:r>
              <a:rPr sz="2150" b="1" spc="-204" dirty="0">
                <a:latin typeface="Arial"/>
                <a:cs typeface="Arial"/>
              </a:rPr>
              <a:t>inferences</a:t>
            </a:r>
            <a:r>
              <a:rPr sz="2150" b="1" spc="125" dirty="0">
                <a:latin typeface="Arial"/>
                <a:cs typeface="Arial"/>
              </a:rPr>
              <a:t> </a:t>
            </a:r>
            <a:r>
              <a:rPr sz="2150" b="1" spc="-170" dirty="0">
                <a:latin typeface="Arial"/>
                <a:cs typeface="Arial"/>
              </a:rPr>
              <a:t>(from</a:t>
            </a:r>
            <a:r>
              <a:rPr sz="2150" b="1" spc="-260" dirty="0">
                <a:latin typeface="Arial"/>
                <a:cs typeface="Arial"/>
              </a:rPr>
              <a:t> </a:t>
            </a:r>
            <a:r>
              <a:rPr sz="2150" b="1" spc="-195" dirty="0">
                <a:latin typeface="Arial"/>
                <a:cs typeface="Arial"/>
              </a:rPr>
              <a:t>causes</a:t>
            </a:r>
            <a:r>
              <a:rPr sz="2150" b="1" spc="-215" dirty="0">
                <a:latin typeface="Arial"/>
                <a:cs typeface="Arial"/>
              </a:rPr>
              <a:t> </a:t>
            </a:r>
            <a:r>
              <a:rPr sz="2150" b="1" spc="-95" dirty="0">
                <a:latin typeface="Arial"/>
                <a:cs typeface="Arial"/>
              </a:rPr>
              <a:t>to</a:t>
            </a:r>
            <a:r>
              <a:rPr sz="2150" b="1" spc="-254" dirty="0">
                <a:latin typeface="Arial"/>
                <a:cs typeface="Arial"/>
              </a:rPr>
              <a:t> </a:t>
            </a:r>
            <a:r>
              <a:rPr sz="2150" b="1" spc="-80" dirty="0">
                <a:latin typeface="Arial"/>
                <a:cs typeface="Arial"/>
              </a:rPr>
              <a:t>effects)</a:t>
            </a:r>
            <a:endParaRPr sz="21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03070" y="4487255"/>
            <a:ext cx="5316855" cy="115125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269875" indent="-257175">
              <a:lnSpc>
                <a:spcPct val="100000"/>
              </a:lnSpc>
              <a:spcBef>
                <a:spcPts val="370"/>
              </a:spcBef>
              <a:buFont typeface="Arial MT"/>
              <a:buChar char="•"/>
              <a:tabLst>
                <a:tab pos="269875" algn="l"/>
              </a:tabLst>
            </a:pPr>
            <a:r>
              <a:rPr sz="2150" b="1" spc="-170" dirty="0">
                <a:solidFill>
                  <a:srgbClr val="001F5F"/>
                </a:solidFill>
                <a:latin typeface="Arial"/>
                <a:cs typeface="Arial"/>
              </a:rPr>
              <a:t>Given</a:t>
            </a:r>
            <a:r>
              <a:rPr sz="2150" b="1" spc="-3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375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2150" b="1" spc="-210" dirty="0">
                <a:solidFill>
                  <a:srgbClr val="001F5F"/>
                </a:solidFill>
                <a:latin typeface="Arial"/>
                <a:cs typeface="Arial"/>
              </a:rPr>
              <a:t>u</a:t>
            </a:r>
            <a:r>
              <a:rPr sz="2150" b="1" spc="-175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2150" b="1" spc="-21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sz="2150" b="1" spc="-155" dirty="0">
                <a:solidFill>
                  <a:srgbClr val="001F5F"/>
                </a:solidFill>
                <a:latin typeface="Arial"/>
                <a:cs typeface="Arial"/>
              </a:rPr>
              <a:t>l</a:t>
            </a:r>
            <a:r>
              <a:rPr sz="2150" b="1" spc="-24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sz="2150" b="1" spc="-175" dirty="0">
                <a:solidFill>
                  <a:srgbClr val="001F5F"/>
                </a:solidFill>
                <a:latin typeface="Arial"/>
                <a:cs typeface="Arial"/>
              </a:rPr>
              <a:t>r</a:t>
            </a:r>
            <a:r>
              <a:rPr sz="2150" b="1" spc="-535" dirty="0">
                <a:solidFill>
                  <a:srgbClr val="001F5F"/>
                </a:solidFill>
                <a:latin typeface="Arial"/>
                <a:cs typeface="Arial"/>
              </a:rPr>
              <a:t>y</a:t>
            </a:r>
            <a:r>
              <a:rPr sz="2150" b="1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2150" b="1" spc="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50" dirty="0">
                <a:solidFill>
                  <a:srgbClr val="001F5F"/>
                </a:solidFill>
                <a:latin typeface="Arial"/>
                <a:cs typeface="Arial"/>
              </a:rPr>
              <a:t>infer</a:t>
            </a:r>
            <a:r>
              <a:rPr sz="2150" b="1" spc="-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20" dirty="0">
                <a:solidFill>
                  <a:srgbClr val="001F5F"/>
                </a:solidFill>
                <a:latin typeface="Arial"/>
                <a:cs typeface="Arial"/>
              </a:rPr>
              <a:t>that</a:t>
            </a:r>
            <a:endParaRPr sz="2150">
              <a:latin typeface="Arial"/>
              <a:cs typeface="Arial"/>
            </a:endParaRPr>
          </a:p>
          <a:p>
            <a:pPr marL="2071370">
              <a:lnSpc>
                <a:spcPct val="100000"/>
              </a:lnSpc>
              <a:spcBef>
                <a:spcPts val="275"/>
              </a:spcBef>
            </a:pPr>
            <a:r>
              <a:rPr sz="2150" b="1" spc="-195" dirty="0">
                <a:solidFill>
                  <a:srgbClr val="C00000"/>
                </a:solidFill>
                <a:latin typeface="Arial"/>
                <a:cs typeface="Arial"/>
              </a:rPr>
              <a:t>P(JohnCalls</a:t>
            </a:r>
            <a:r>
              <a:rPr sz="2150" b="1" spc="-1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dirty="0">
                <a:solidFill>
                  <a:srgbClr val="C00000"/>
                </a:solidFill>
                <a:latin typeface="Arial"/>
                <a:cs typeface="Arial"/>
              </a:rPr>
              <a:t>|</a:t>
            </a:r>
            <a:r>
              <a:rPr sz="2150" b="1" spc="-195" dirty="0">
                <a:solidFill>
                  <a:srgbClr val="C00000"/>
                </a:solidFill>
                <a:latin typeface="Arial"/>
                <a:cs typeface="Arial"/>
              </a:rPr>
              <a:t> Burglary)</a:t>
            </a:r>
            <a:r>
              <a:rPr sz="215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dirty="0">
                <a:solidFill>
                  <a:srgbClr val="C00000"/>
                </a:solidFill>
                <a:latin typeface="Arial"/>
                <a:cs typeface="Arial"/>
              </a:rPr>
              <a:t>=</a:t>
            </a:r>
            <a:r>
              <a:rPr sz="2150" b="1" spc="-3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spc="-105" dirty="0">
                <a:solidFill>
                  <a:srgbClr val="C00000"/>
                </a:solidFill>
                <a:latin typeface="Arial"/>
                <a:cs typeface="Arial"/>
              </a:rPr>
              <a:t>0.86</a:t>
            </a:r>
            <a:endParaRPr sz="2150">
              <a:latin typeface="Arial"/>
              <a:cs typeface="Arial"/>
            </a:endParaRPr>
          </a:p>
          <a:p>
            <a:pPr marL="2071370">
              <a:lnSpc>
                <a:spcPct val="100000"/>
              </a:lnSpc>
              <a:spcBef>
                <a:spcPts val="575"/>
              </a:spcBef>
            </a:pPr>
            <a:r>
              <a:rPr sz="2150" b="1" spc="-195" dirty="0">
                <a:solidFill>
                  <a:srgbClr val="C00000"/>
                </a:solidFill>
                <a:latin typeface="Arial"/>
                <a:cs typeface="Arial"/>
              </a:rPr>
              <a:t>P(MaryCalls</a:t>
            </a:r>
            <a:r>
              <a:rPr sz="215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dirty="0">
                <a:solidFill>
                  <a:srgbClr val="C00000"/>
                </a:solidFill>
                <a:latin typeface="Arial"/>
                <a:cs typeface="Arial"/>
              </a:rPr>
              <a:t>|</a:t>
            </a:r>
            <a:r>
              <a:rPr sz="2150" b="1" spc="-2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spc="-204" dirty="0">
                <a:solidFill>
                  <a:srgbClr val="C00000"/>
                </a:solidFill>
                <a:latin typeface="Arial"/>
                <a:cs typeface="Arial"/>
              </a:rPr>
              <a:t>Burglary)</a:t>
            </a:r>
            <a:r>
              <a:rPr sz="2150" b="1" spc="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dirty="0">
                <a:solidFill>
                  <a:srgbClr val="C00000"/>
                </a:solidFill>
                <a:latin typeface="Arial"/>
                <a:cs typeface="Arial"/>
              </a:rPr>
              <a:t>=</a:t>
            </a:r>
            <a:r>
              <a:rPr sz="2150" b="1" spc="-2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spc="-95" dirty="0">
                <a:solidFill>
                  <a:srgbClr val="C00000"/>
                </a:solidFill>
                <a:latin typeface="Arial"/>
                <a:cs typeface="Arial"/>
              </a:rPr>
              <a:t>0.67</a:t>
            </a:r>
            <a:endParaRPr sz="215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805926" y="3623309"/>
            <a:ext cx="1476375" cy="447675"/>
          </a:xfrm>
          <a:custGeom>
            <a:avLst/>
            <a:gdLst/>
            <a:ahLst/>
            <a:cxnLst/>
            <a:rect l="l" t="t" r="r" b="b"/>
            <a:pathLst>
              <a:path w="1476375" h="447675">
                <a:moveTo>
                  <a:pt x="0" y="223774"/>
                </a:moveTo>
                <a:lnTo>
                  <a:pt x="13207" y="181355"/>
                </a:lnTo>
                <a:lnTo>
                  <a:pt x="51562" y="141477"/>
                </a:lnTo>
                <a:lnTo>
                  <a:pt x="112268" y="105028"/>
                </a:lnTo>
                <a:lnTo>
                  <a:pt x="150368" y="88391"/>
                </a:lnTo>
                <a:lnTo>
                  <a:pt x="193040" y="72898"/>
                </a:lnTo>
                <a:lnTo>
                  <a:pt x="240156" y="58547"/>
                </a:lnTo>
                <a:lnTo>
                  <a:pt x="291338" y="45592"/>
                </a:lnTo>
                <a:lnTo>
                  <a:pt x="346328" y="34162"/>
                </a:lnTo>
                <a:lnTo>
                  <a:pt x="404749" y="24129"/>
                </a:lnTo>
                <a:lnTo>
                  <a:pt x="466344" y="15620"/>
                </a:lnTo>
                <a:lnTo>
                  <a:pt x="530732" y="9016"/>
                </a:lnTo>
                <a:lnTo>
                  <a:pt x="597662" y="4063"/>
                </a:lnTo>
                <a:lnTo>
                  <a:pt x="666876" y="1015"/>
                </a:lnTo>
                <a:lnTo>
                  <a:pt x="737997" y="0"/>
                </a:lnTo>
                <a:lnTo>
                  <a:pt x="808990" y="1015"/>
                </a:lnTo>
                <a:lnTo>
                  <a:pt x="878204" y="4063"/>
                </a:lnTo>
                <a:lnTo>
                  <a:pt x="945133" y="9016"/>
                </a:lnTo>
                <a:lnTo>
                  <a:pt x="1009523" y="15620"/>
                </a:lnTo>
                <a:lnTo>
                  <a:pt x="1071118" y="24129"/>
                </a:lnTo>
                <a:lnTo>
                  <a:pt x="1129538" y="34162"/>
                </a:lnTo>
                <a:lnTo>
                  <a:pt x="1184528" y="45592"/>
                </a:lnTo>
                <a:lnTo>
                  <a:pt x="1235709" y="58547"/>
                </a:lnTo>
                <a:lnTo>
                  <a:pt x="1282827" y="72898"/>
                </a:lnTo>
                <a:lnTo>
                  <a:pt x="1325499" y="88391"/>
                </a:lnTo>
                <a:lnTo>
                  <a:pt x="1363599" y="105028"/>
                </a:lnTo>
                <a:lnTo>
                  <a:pt x="1424304" y="141477"/>
                </a:lnTo>
                <a:lnTo>
                  <a:pt x="1462658" y="181355"/>
                </a:lnTo>
                <a:lnTo>
                  <a:pt x="1475994" y="223774"/>
                </a:lnTo>
                <a:lnTo>
                  <a:pt x="1472565" y="245363"/>
                </a:lnTo>
                <a:lnTo>
                  <a:pt x="1446402" y="286638"/>
                </a:lnTo>
                <a:lnTo>
                  <a:pt x="1396619" y="324865"/>
                </a:lnTo>
                <a:lnTo>
                  <a:pt x="1325499" y="359282"/>
                </a:lnTo>
                <a:lnTo>
                  <a:pt x="1282827" y="374776"/>
                </a:lnTo>
                <a:lnTo>
                  <a:pt x="1235709" y="389000"/>
                </a:lnTo>
                <a:lnTo>
                  <a:pt x="1184528" y="401954"/>
                </a:lnTo>
                <a:lnTo>
                  <a:pt x="1129538" y="413512"/>
                </a:lnTo>
                <a:lnTo>
                  <a:pt x="1071118" y="423544"/>
                </a:lnTo>
                <a:lnTo>
                  <a:pt x="1009523" y="431926"/>
                </a:lnTo>
                <a:lnTo>
                  <a:pt x="945133" y="438657"/>
                </a:lnTo>
                <a:lnTo>
                  <a:pt x="878204" y="443610"/>
                </a:lnTo>
                <a:lnTo>
                  <a:pt x="808990" y="446531"/>
                </a:lnTo>
                <a:lnTo>
                  <a:pt x="737997" y="447547"/>
                </a:lnTo>
                <a:lnTo>
                  <a:pt x="666876" y="446531"/>
                </a:lnTo>
                <a:lnTo>
                  <a:pt x="597662" y="443610"/>
                </a:lnTo>
                <a:lnTo>
                  <a:pt x="530732" y="438657"/>
                </a:lnTo>
                <a:lnTo>
                  <a:pt x="466344" y="431926"/>
                </a:lnTo>
                <a:lnTo>
                  <a:pt x="404749" y="423544"/>
                </a:lnTo>
                <a:lnTo>
                  <a:pt x="346328" y="413512"/>
                </a:lnTo>
                <a:lnTo>
                  <a:pt x="291338" y="401954"/>
                </a:lnTo>
                <a:lnTo>
                  <a:pt x="240156" y="389000"/>
                </a:lnTo>
                <a:lnTo>
                  <a:pt x="193040" y="374776"/>
                </a:lnTo>
                <a:lnTo>
                  <a:pt x="150368" y="359282"/>
                </a:lnTo>
                <a:lnTo>
                  <a:pt x="112268" y="342519"/>
                </a:lnTo>
                <a:lnTo>
                  <a:pt x="51562" y="306197"/>
                </a:lnTo>
                <a:lnTo>
                  <a:pt x="13207" y="266318"/>
                </a:lnTo>
                <a:lnTo>
                  <a:pt x="0" y="223774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233534" y="3665537"/>
            <a:ext cx="66421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25" dirty="0">
                <a:latin typeface="Arial"/>
                <a:cs typeface="Arial"/>
              </a:rPr>
              <a:t>Alarm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824851" y="2994914"/>
            <a:ext cx="1476375" cy="447675"/>
          </a:xfrm>
          <a:custGeom>
            <a:avLst/>
            <a:gdLst/>
            <a:ahLst/>
            <a:cxnLst/>
            <a:rect l="l" t="t" r="r" b="b"/>
            <a:pathLst>
              <a:path w="1476375" h="447675">
                <a:moveTo>
                  <a:pt x="0" y="223774"/>
                </a:moveTo>
                <a:lnTo>
                  <a:pt x="13207" y="181228"/>
                </a:lnTo>
                <a:lnTo>
                  <a:pt x="51562" y="141350"/>
                </a:lnTo>
                <a:lnTo>
                  <a:pt x="112268" y="105028"/>
                </a:lnTo>
                <a:lnTo>
                  <a:pt x="150368" y="88264"/>
                </a:lnTo>
                <a:lnTo>
                  <a:pt x="193040" y="72771"/>
                </a:lnTo>
                <a:lnTo>
                  <a:pt x="240156" y="58547"/>
                </a:lnTo>
                <a:lnTo>
                  <a:pt x="291338" y="45593"/>
                </a:lnTo>
                <a:lnTo>
                  <a:pt x="346328" y="34036"/>
                </a:lnTo>
                <a:lnTo>
                  <a:pt x="404749" y="24002"/>
                </a:lnTo>
                <a:lnTo>
                  <a:pt x="466344" y="15621"/>
                </a:lnTo>
                <a:lnTo>
                  <a:pt x="530732" y="8889"/>
                </a:lnTo>
                <a:lnTo>
                  <a:pt x="597662" y="3937"/>
                </a:lnTo>
                <a:lnTo>
                  <a:pt x="666876" y="1015"/>
                </a:lnTo>
                <a:lnTo>
                  <a:pt x="737997" y="0"/>
                </a:lnTo>
                <a:lnTo>
                  <a:pt x="808990" y="1015"/>
                </a:lnTo>
                <a:lnTo>
                  <a:pt x="878204" y="3937"/>
                </a:lnTo>
                <a:lnTo>
                  <a:pt x="945133" y="8889"/>
                </a:lnTo>
                <a:lnTo>
                  <a:pt x="1009523" y="15621"/>
                </a:lnTo>
                <a:lnTo>
                  <a:pt x="1071118" y="24002"/>
                </a:lnTo>
                <a:lnTo>
                  <a:pt x="1129538" y="34036"/>
                </a:lnTo>
                <a:lnTo>
                  <a:pt x="1184528" y="45593"/>
                </a:lnTo>
                <a:lnTo>
                  <a:pt x="1235709" y="58547"/>
                </a:lnTo>
                <a:lnTo>
                  <a:pt x="1282827" y="72771"/>
                </a:lnTo>
                <a:lnTo>
                  <a:pt x="1325499" y="88264"/>
                </a:lnTo>
                <a:lnTo>
                  <a:pt x="1363599" y="105028"/>
                </a:lnTo>
                <a:lnTo>
                  <a:pt x="1424304" y="141350"/>
                </a:lnTo>
                <a:lnTo>
                  <a:pt x="1462658" y="181228"/>
                </a:lnTo>
                <a:lnTo>
                  <a:pt x="1475994" y="223774"/>
                </a:lnTo>
                <a:lnTo>
                  <a:pt x="1472565" y="245237"/>
                </a:lnTo>
                <a:lnTo>
                  <a:pt x="1446402" y="286512"/>
                </a:lnTo>
                <a:lnTo>
                  <a:pt x="1396619" y="324738"/>
                </a:lnTo>
                <a:lnTo>
                  <a:pt x="1325499" y="359156"/>
                </a:lnTo>
                <a:lnTo>
                  <a:pt x="1282827" y="374650"/>
                </a:lnTo>
                <a:lnTo>
                  <a:pt x="1235709" y="389000"/>
                </a:lnTo>
                <a:lnTo>
                  <a:pt x="1184528" y="401955"/>
                </a:lnTo>
                <a:lnTo>
                  <a:pt x="1129538" y="413385"/>
                </a:lnTo>
                <a:lnTo>
                  <a:pt x="1071118" y="423418"/>
                </a:lnTo>
                <a:lnTo>
                  <a:pt x="1009523" y="431926"/>
                </a:lnTo>
                <a:lnTo>
                  <a:pt x="945133" y="438531"/>
                </a:lnTo>
                <a:lnTo>
                  <a:pt x="878204" y="443484"/>
                </a:lnTo>
                <a:lnTo>
                  <a:pt x="808990" y="446532"/>
                </a:lnTo>
                <a:lnTo>
                  <a:pt x="737997" y="447548"/>
                </a:lnTo>
                <a:lnTo>
                  <a:pt x="666876" y="446532"/>
                </a:lnTo>
                <a:lnTo>
                  <a:pt x="597662" y="443484"/>
                </a:lnTo>
                <a:lnTo>
                  <a:pt x="530732" y="438531"/>
                </a:lnTo>
                <a:lnTo>
                  <a:pt x="466344" y="431926"/>
                </a:lnTo>
                <a:lnTo>
                  <a:pt x="404749" y="423418"/>
                </a:lnTo>
                <a:lnTo>
                  <a:pt x="346328" y="413385"/>
                </a:lnTo>
                <a:lnTo>
                  <a:pt x="291338" y="401955"/>
                </a:lnTo>
                <a:lnTo>
                  <a:pt x="240156" y="389000"/>
                </a:lnTo>
                <a:lnTo>
                  <a:pt x="193040" y="374650"/>
                </a:lnTo>
                <a:lnTo>
                  <a:pt x="150368" y="359156"/>
                </a:lnTo>
                <a:lnTo>
                  <a:pt x="112268" y="342519"/>
                </a:lnTo>
                <a:lnTo>
                  <a:pt x="51562" y="306070"/>
                </a:lnTo>
                <a:lnTo>
                  <a:pt x="13207" y="266191"/>
                </a:lnTo>
                <a:lnTo>
                  <a:pt x="0" y="223774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118856" y="3035553"/>
            <a:ext cx="91186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55" dirty="0">
                <a:latin typeface="Arial"/>
                <a:cs typeface="Arial"/>
              </a:rPr>
              <a:t>Burglary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234676" y="3013964"/>
            <a:ext cx="1724025" cy="447675"/>
          </a:xfrm>
          <a:custGeom>
            <a:avLst/>
            <a:gdLst/>
            <a:ahLst/>
            <a:cxnLst/>
            <a:rect l="l" t="t" r="r" b="b"/>
            <a:pathLst>
              <a:path w="1724025" h="447675">
                <a:moveTo>
                  <a:pt x="0" y="223774"/>
                </a:moveTo>
                <a:lnTo>
                  <a:pt x="25019" y="169925"/>
                </a:lnTo>
                <a:lnTo>
                  <a:pt x="67691" y="136651"/>
                </a:lnTo>
                <a:lnTo>
                  <a:pt x="129031" y="105790"/>
                </a:lnTo>
                <a:lnTo>
                  <a:pt x="166243" y="91566"/>
                </a:lnTo>
                <a:lnTo>
                  <a:pt x="207391" y="78105"/>
                </a:lnTo>
                <a:lnTo>
                  <a:pt x="252349" y="65532"/>
                </a:lnTo>
                <a:lnTo>
                  <a:pt x="300863" y="53848"/>
                </a:lnTo>
                <a:lnTo>
                  <a:pt x="352805" y="43052"/>
                </a:lnTo>
                <a:lnTo>
                  <a:pt x="407797" y="33527"/>
                </a:lnTo>
                <a:lnTo>
                  <a:pt x="465708" y="24891"/>
                </a:lnTo>
                <a:lnTo>
                  <a:pt x="526288" y="17525"/>
                </a:lnTo>
                <a:lnTo>
                  <a:pt x="589406" y="11302"/>
                </a:lnTo>
                <a:lnTo>
                  <a:pt x="654684" y="6476"/>
                </a:lnTo>
                <a:lnTo>
                  <a:pt x="721995" y="2921"/>
                </a:lnTo>
                <a:lnTo>
                  <a:pt x="791082" y="635"/>
                </a:lnTo>
                <a:lnTo>
                  <a:pt x="861695" y="0"/>
                </a:lnTo>
                <a:lnTo>
                  <a:pt x="932433" y="635"/>
                </a:lnTo>
                <a:lnTo>
                  <a:pt x="1001522" y="2921"/>
                </a:lnTo>
                <a:lnTo>
                  <a:pt x="1068831" y="6476"/>
                </a:lnTo>
                <a:lnTo>
                  <a:pt x="1134109" y="11302"/>
                </a:lnTo>
                <a:lnTo>
                  <a:pt x="1197228" y="17525"/>
                </a:lnTo>
                <a:lnTo>
                  <a:pt x="1257807" y="24891"/>
                </a:lnTo>
                <a:lnTo>
                  <a:pt x="1315720" y="33527"/>
                </a:lnTo>
                <a:lnTo>
                  <a:pt x="1370710" y="43052"/>
                </a:lnTo>
                <a:lnTo>
                  <a:pt x="1422653" y="53848"/>
                </a:lnTo>
                <a:lnTo>
                  <a:pt x="1471168" y="65532"/>
                </a:lnTo>
                <a:lnTo>
                  <a:pt x="1516126" y="78105"/>
                </a:lnTo>
                <a:lnTo>
                  <a:pt x="1557274" y="91566"/>
                </a:lnTo>
                <a:lnTo>
                  <a:pt x="1594484" y="105790"/>
                </a:lnTo>
                <a:lnTo>
                  <a:pt x="1655826" y="136651"/>
                </a:lnTo>
                <a:lnTo>
                  <a:pt x="1698498" y="169925"/>
                </a:lnTo>
                <a:lnTo>
                  <a:pt x="1720723" y="205359"/>
                </a:lnTo>
                <a:lnTo>
                  <a:pt x="1723517" y="223774"/>
                </a:lnTo>
                <a:lnTo>
                  <a:pt x="1720723" y="242062"/>
                </a:lnTo>
                <a:lnTo>
                  <a:pt x="1698498" y="277495"/>
                </a:lnTo>
                <a:lnTo>
                  <a:pt x="1655826" y="310769"/>
                </a:lnTo>
                <a:lnTo>
                  <a:pt x="1594484" y="341630"/>
                </a:lnTo>
                <a:lnTo>
                  <a:pt x="1557274" y="355853"/>
                </a:lnTo>
                <a:lnTo>
                  <a:pt x="1516126" y="369315"/>
                </a:lnTo>
                <a:lnTo>
                  <a:pt x="1471168" y="382015"/>
                </a:lnTo>
                <a:lnTo>
                  <a:pt x="1422653" y="393573"/>
                </a:lnTo>
                <a:lnTo>
                  <a:pt x="1370710" y="404368"/>
                </a:lnTo>
                <a:lnTo>
                  <a:pt x="1315720" y="414020"/>
                </a:lnTo>
                <a:lnTo>
                  <a:pt x="1257807" y="422528"/>
                </a:lnTo>
                <a:lnTo>
                  <a:pt x="1197228" y="429895"/>
                </a:lnTo>
                <a:lnTo>
                  <a:pt x="1134109" y="436118"/>
                </a:lnTo>
                <a:lnTo>
                  <a:pt x="1068831" y="440944"/>
                </a:lnTo>
                <a:lnTo>
                  <a:pt x="1001522" y="444626"/>
                </a:lnTo>
                <a:lnTo>
                  <a:pt x="932433" y="446786"/>
                </a:lnTo>
                <a:lnTo>
                  <a:pt x="861695" y="447548"/>
                </a:lnTo>
                <a:lnTo>
                  <a:pt x="791082" y="446786"/>
                </a:lnTo>
                <a:lnTo>
                  <a:pt x="721995" y="444626"/>
                </a:lnTo>
                <a:lnTo>
                  <a:pt x="654684" y="440944"/>
                </a:lnTo>
                <a:lnTo>
                  <a:pt x="589406" y="436118"/>
                </a:lnTo>
                <a:lnTo>
                  <a:pt x="526288" y="429895"/>
                </a:lnTo>
                <a:lnTo>
                  <a:pt x="465708" y="422528"/>
                </a:lnTo>
                <a:lnTo>
                  <a:pt x="407797" y="414020"/>
                </a:lnTo>
                <a:lnTo>
                  <a:pt x="352805" y="404368"/>
                </a:lnTo>
                <a:lnTo>
                  <a:pt x="300863" y="393573"/>
                </a:lnTo>
                <a:lnTo>
                  <a:pt x="252349" y="382015"/>
                </a:lnTo>
                <a:lnTo>
                  <a:pt x="207391" y="369315"/>
                </a:lnTo>
                <a:lnTo>
                  <a:pt x="166243" y="355853"/>
                </a:lnTo>
                <a:lnTo>
                  <a:pt x="129031" y="341630"/>
                </a:lnTo>
                <a:lnTo>
                  <a:pt x="67691" y="310769"/>
                </a:lnTo>
                <a:lnTo>
                  <a:pt x="25019" y="277495"/>
                </a:lnTo>
                <a:lnTo>
                  <a:pt x="2794" y="242062"/>
                </a:lnTo>
                <a:lnTo>
                  <a:pt x="0" y="223774"/>
                </a:lnTo>
                <a:close/>
              </a:path>
            </a:pathLst>
          </a:custGeom>
          <a:ln w="289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513059" y="3056191"/>
            <a:ext cx="118808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75" dirty="0">
                <a:latin typeface="Arial"/>
                <a:cs typeface="Arial"/>
              </a:rPr>
              <a:t>Earthquake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824851" y="4385183"/>
            <a:ext cx="1476375" cy="447675"/>
          </a:xfrm>
          <a:custGeom>
            <a:avLst/>
            <a:gdLst/>
            <a:ahLst/>
            <a:cxnLst/>
            <a:rect l="l" t="t" r="r" b="b"/>
            <a:pathLst>
              <a:path w="1476375" h="447675">
                <a:moveTo>
                  <a:pt x="0" y="223520"/>
                </a:moveTo>
                <a:lnTo>
                  <a:pt x="13207" y="181102"/>
                </a:lnTo>
                <a:lnTo>
                  <a:pt x="51562" y="141224"/>
                </a:lnTo>
                <a:lnTo>
                  <a:pt x="112268" y="104902"/>
                </a:lnTo>
                <a:lnTo>
                  <a:pt x="150368" y="88265"/>
                </a:lnTo>
                <a:lnTo>
                  <a:pt x="193040" y="72771"/>
                </a:lnTo>
                <a:lnTo>
                  <a:pt x="240156" y="58420"/>
                </a:lnTo>
                <a:lnTo>
                  <a:pt x="291338" y="45593"/>
                </a:lnTo>
                <a:lnTo>
                  <a:pt x="346328" y="34036"/>
                </a:lnTo>
                <a:lnTo>
                  <a:pt x="404749" y="24003"/>
                </a:lnTo>
                <a:lnTo>
                  <a:pt x="466344" y="15621"/>
                </a:lnTo>
                <a:lnTo>
                  <a:pt x="530732" y="8890"/>
                </a:lnTo>
                <a:lnTo>
                  <a:pt x="597662" y="4064"/>
                </a:lnTo>
                <a:lnTo>
                  <a:pt x="666876" y="1016"/>
                </a:lnTo>
                <a:lnTo>
                  <a:pt x="737997" y="0"/>
                </a:lnTo>
                <a:lnTo>
                  <a:pt x="808990" y="1016"/>
                </a:lnTo>
                <a:lnTo>
                  <a:pt x="878204" y="4064"/>
                </a:lnTo>
                <a:lnTo>
                  <a:pt x="945133" y="8890"/>
                </a:lnTo>
                <a:lnTo>
                  <a:pt x="1009523" y="15621"/>
                </a:lnTo>
                <a:lnTo>
                  <a:pt x="1071118" y="24003"/>
                </a:lnTo>
                <a:lnTo>
                  <a:pt x="1129538" y="34036"/>
                </a:lnTo>
                <a:lnTo>
                  <a:pt x="1184528" y="45593"/>
                </a:lnTo>
                <a:lnTo>
                  <a:pt x="1235709" y="58420"/>
                </a:lnTo>
                <a:lnTo>
                  <a:pt x="1282827" y="72771"/>
                </a:lnTo>
                <a:lnTo>
                  <a:pt x="1325499" y="88265"/>
                </a:lnTo>
                <a:lnTo>
                  <a:pt x="1363599" y="104902"/>
                </a:lnTo>
                <a:lnTo>
                  <a:pt x="1424304" y="141224"/>
                </a:lnTo>
                <a:lnTo>
                  <a:pt x="1462658" y="181102"/>
                </a:lnTo>
                <a:lnTo>
                  <a:pt x="1475994" y="223520"/>
                </a:lnTo>
                <a:lnTo>
                  <a:pt x="1472565" y="245110"/>
                </a:lnTo>
                <a:lnTo>
                  <a:pt x="1446402" y="286385"/>
                </a:lnTo>
                <a:lnTo>
                  <a:pt x="1396619" y="324485"/>
                </a:lnTo>
                <a:lnTo>
                  <a:pt x="1325499" y="358902"/>
                </a:lnTo>
                <a:lnTo>
                  <a:pt x="1282827" y="374396"/>
                </a:lnTo>
                <a:lnTo>
                  <a:pt x="1235709" y="388620"/>
                </a:lnTo>
                <a:lnTo>
                  <a:pt x="1184528" y="401574"/>
                </a:lnTo>
                <a:lnTo>
                  <a:pt x="1129538" y="413131"/>
                </a:lnTo>
                <a:lnTo>
                  <a:pt x="1071118" y="423164"/>
                </a:lnTo>
                <a:lnTo>
                  <a:pt x="1009523" y="431546"/>
                </a:lnTo>
                <a:lnTo>
                  <a:pt x="945133" y="438277"/>
                </a:lnTo>
                <a:lnTo>
                  <a:pt x="878204" y="443103"/>
                </a:lnTo>
                <a:lnTo>
                  <a:pt x="808990" y="446151"/>
                </a:lnTo>
                <a:lnTo>
                  <a:pt x="737997" y="447167"/>
                </a:lnTo>
                <a:lnTo>
                  <a:pt x="666876" y="446151"/>
                </a:lnTo>
                <a:lnTo>
                  <a:pt x="597662" y="443103"/>
                </a:lnTo>
                <a:lnTo>
                  <a:pt x="530732" y="438277"/>
                </a:lnTo>
                <a:lnTo>
                  <a:pt x="466344" y="431546"/>
                </a:lnTo>
                <a:lnTo>
                  <a:pt x="404749" y="423164"/>
                </a:lnTo>
                <a:lnTo>
                  <a:pt x="346328" y="413131"/>
                </a:lnTo>
                <a:lnTo>
                  <a:pt x="291338" y="401574"/>
                </a:lnTo>
                <a:lnTo>
                  <a:pt x="240156" y="388620"/>
                </a:lnTo>
                <a:lnTo>
                  <a:pt x="193040" y="374396"/>
                </a:lnTo>
                <a:lnTo>
                  <a:pt x="150368" y="358902"/>
                </a:lnTo>
                <a:lnTo>
                  <a:pt x="112268" y="342265"/>
                </a:lnTo>
                <a:lnTo>
                  <a:pt x="51562" y="305816"/>
                </a:lnTo>
                <a:lnTo>
                  <a:pt x="13207" y="266065"/>
                </a:lnTo>
                <a:lnTo>
                  <a:pt x="0" y="223520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048625" y="4426013"/>
            <a:ext cx="105473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65" dirty="0">
                <a:latin typeface="Arial"/>
                <a:cs typeface="Arial"/>
              </a:rPr>
              <a:t>JohnCalls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0320401" y="4318508"/>
            <a:ext cx="1657350" cy="447675"/>
          </a:xfrm>
          <a:custGeom>
            <a:avLst/>
            <a:gdLst/>
            <a:ahLst/>
            <a:cxnLst/>
            <a:rect l="l" t="t" r="r" b="b"/>
            <a:pathLst>
              <a:path w="1657350" h="447675">
                <a:moveTo>
                  <a:pt x="0" y="223774"/>
                </a:moveTo>
                <a:lnTo>
                  <a:pt x="11938" y="185547"/>
                </a:lnTo>
                <a:lnTo>
                  <a:pt x="46608" y="149479"/>
                </a:lnTo>
                <a:lnTo>
                  <a:pt x="101980" y="116078"/>
                </a:lnTo>
                <a:lnTo>
                  <a:pt x="176022" y="85852"/>
                </a:lnTo>
                <a:lnTo>
                  <a:pt x="219328" y="72009"/>
                </a:lnTo>
                <a:lnTo>
                  <a:pt x="266700" y="59309"/>
                </a:lnTo>
                <a:lnTo>
                  <a:pt x="317753" y="47498"/>
                </a:lnTo>
                <a:lnTo>
                  <a:pt x="372109" y="36957"/>
                </a:lnTo>
                <a:lnTo>
                  <a:pt x="429768" y="27559"/>
                </a:lnTo>
                <a:lnTo>
                  <a:pt x="490347" y="19431"/>
                </a:lnTo>
                <a:lnTo>
                  <a:pt x="553593" y="12573"/>
                </a:lnTo>
                <a:lnTo>
                  <a:pt x="619251" y="7239"/>
                </a:lnTo>
                <a:lnTo>
                  <a:pt x="687070" y="3175"/>
                </a:lnTo>
                <a:lnTo>
                  <a:pt x="756920" y="762"/>
                </a:lnTo>
                <a:lnTo>
                  <a:pt x="828421" y="0"/>
                </a:lnTo>
                <a:lnTo>
                  <a:pt x="899795" y="762"/>
                </a:lnTo>
                <a:lnTo>
                  <a:pt x="969645" y="3175"/>
                </a:lnTo>
                <a:lnTo>
                  <a:pt x="1037463" y="7239"/>
                </a:lnTo>
                <a:lnTo>
                  <a:pt x="1103122" y="12573"/>
                </a:lnTo>
                <a:lnTo>
                  <a:pt x="1166368" y="19431"/>
                </a:lnTo>
                <a:lnTo>
                  <a:pt x="1226947" y="27559"/>
                </a:lnTo>
                <a:lnTo>
                  <a:pt x="1284604" y="36957"/>
                </a:lnTo>
                <a:lnTo>
                  <a:pt x="1338960" y="47498"/>
                </a:lnTo>
                <a:lnTo>
                  <a:pt x="1390015" y="59309"/>
                </a:lnTo>
                <a:lnTo>
                  <a:pt x="1437385" y="72009"/>
                </a:lnTo>
                <a:lnTo>
                  <a:pt x="1480693" y="85852"/>
                </a:lnTo>
                <a:lnTo>
                  <a:pt x="1519935" y="100584"/>
                </a:lnTo>
                <a:lnTo>
                  <a:pt x="1584959" y="132461"/>
                </a:lnTo>
                <a:lnTo>
                  <a:pt x="1630172" y="167259"/>
                </a:lnTo>
                <a:lnTo>
                  <a:pt x="1653794" y="204470"/>
                </a:lnTo>
                <a:lnTo>
                  <a:pt x="1656842" y="223774"/>
                </a:lnTo>
                <a:lnTo>
                  <a:pt x="1653794" y="243078"/>
                </a:lnTo>
                <a:lnTo>
                  <a:pt x="1630172" y="280289"/>
                </a:lnTo>
                <a:lnTo>
                  <a:pt x="1584959" y="315087"/>
                </a:lnTo>
                <a:lnTo>
                  <a:pt x="1519935" y="346964"/>
                </a:lnTo>
                <a:lnTo>
                  <a:pt x="1480693" y="361696"/>
                </a:lnTo>
                <a:lnTo>
                  <a:pt x="1437385" y="375539"/>
                </a:lnTo>
                <a:lnTo>
                  <a:pt x="1390015" y="388239"/>
                </a:lnTo>
                <a:lnTo>
                  <a:pt x="1338960" y="400050"/>
                </a:lnTo>
                <a:lnTo>
                  <a:pt x="1284604" y="410591"/>
                </a:lnTo>
                <a:lnTo>
                  <a:pt x="1226947" y="419989"/>
                </a:lnTo>
                <a:lnTo>
                  <a:pt x="1166368" y="428117"/>
                </a:lnTo>
                <a:lnTo>
                  <a:pt x="1103122" y="434975"/>
                </a:lnTo>
                <a:lnTo>
                  <a:pt x="1037463" y="440309"/>
                </a:lnTo>
                <a:lnTo>
                  <a:pt x="969645" y="444373"/>
                </a:lnTo>
                <a:lnTo>
                  <a:pt x="899795" y="446786"/>
                </a:lnTo>
                <a:lnTo>
                  <a:pt x="828421" y="447548"/>
                </a:lnTo>
                <a:lnTo>
                  <a:pt x="756920" y="446786"/>
                </a:lnTo>
                <a:lnTo>
                  <a:pt x="687070" y="444373"/>
                </a:lnTo>
                <a:lnTo>
                  <a:pt x="619251" y="440309"/>
                </a:lnTo>
                <a:lnTo>
                  <a:pt x="553593" y="434975"/>
                </a:lnTo>
                <a:lnTo>
                  <a:pt x="490347" y="428117"/>
                </a:lnTo>
                <a:lnTo>
                  <a:pt x="429768" y="419989"/>
                </a:lnTo>
                <a:lnTo>
                  <a:pt x="372109" y="410591"/>
                </a:lnTo>
                <a:lnTo>
                  <a:pt x="317753" y="400050"/>
                </a:lnTo>
                <a:lnTo>
                  <a:pt x="266700" y="388239"/>
                </a:lnTo>
                <a:lnTo>
                  <a:pt x="219328" y="375539"/>
                </a:lnTo>
                <a:lnTo>
                  <a:pt x="176022" y="361696"/>
                </a:lnTo>
                <a:lnTo>
                  <a:pt x="136778" y="346964"/>
                </a:lnTo>
                <a:lnTo>
                  <a:pt x="71754" y="315087"/>
                </a:lnTo>
                <a:lnTo>
                  <a:pt x="26543" y="280289"/>
                </a:lnTo>
                <a:lnTo>
                  <a:pt x="2921" y="243078"/>
                </a:lnTo>
                <a:lnTo>
                  <a:pt x="0" y="223774"/>
                </a:lnTo>
                <a:close/>
              </a:path>
            </a:pathLst>
          </a:custGeom>
          <a:ln w="289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0641076" y="4362767"/>
            <a:ext cx="101663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85" dirty="0">
                <a:latin typeface="Arial"/>
                <a:cs typeface="Arial"/>
              </a:rPr>
              <a:t>MaryCalls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553319" y="3380355"/>
            <a:ext cx="2000885" cy="1000760"/>
            <a:chOff x="8553319" y="3380355"/>
            <a:chExt cx="2000885" cy="1000760"/>
          </a:xfrm>
        </p:grpSpPr>
        <p:sp>
          <p:nvSpPr>
            <p:cNvPr id="19" name="object 19"/>
            <p:cNvSpPr/>
            <p:nvPr/>
          </p:nvSpPr>
          <p:spPr>
            <a:xfrm>
              <a:off x="8567800" y="3394837"/>
              <a:ext cx="1924050" cy="971550"/>
            </a:xfrm>
            <a:custGeom>
              <a:avLst/>
              <a:gdLst/>
              <a:ahLst/>
              <a:cxnLst/>
              <a:rect l="l" t="t" r="r" b="b"/>
              <a:pathLst>
                <a:path w="1924050" h="971550">
                  <a:moveTo>
                    <a:pt x="0" y="47625"/>
                  </a:moveTo>
                  <a:lnTo>
                    <a:pt x="428244" y="285241"/>
                  </a:lnTo>
                </a:path>
                <a:path w="1924050" h="971550">
                  <a:moveTo>
                    <a:pt x="374523" y="199898"/>
                  </a:moveTo>
                  <a:lnTo>
                    <a:pt x="428117" y="283083"/>
                  </a:lnTo>
                  <a:lnTo>
                    <a:pt x="323850" y="285496"/>
                  </a:lnTo>
                </a:path>
                <a:path w="1924050" h="971550">
                  <a:moveTo>
                    <a:pt x="1923923" y="0"/>
                  </a:moveTo>
                  <a:lnTo>
                    <a:pt x="1524000" y="276098"/>
                  </a:lnTo>
                </a:path>
                <a:path w="1924050" h="971550">
                  <a:moveTo>
                    <a:pt x="1567688" y="190373"/>
                  </a:moveTo>
                  <a:lnTo>
                    <a:pt x="1524000" y="276098"/>
                  </a:lnTo>
                  <a:lnTo>
                    <a:pt x="1628521" y="268097"/>
                  </a:lnTo>
                </a:path>
                <a:path w="1924050" h="971550">
                  <a:moveTo>
                    <a:pt x="456692" y="609473"/>
                  </a:moveTo>
                  <a:lnTo>
                    <a:pt x="19050" y="971169"/>
                  </a:lnTo>
                </a:path>
                <a:path w="1924050" h="971550">
                  <a:moveTo>
                    <a:pt x="51562" y="876045"/>
                  </a:moveTo>
                  <a:lnTo>
                    <a:pt x="19050" y="971295"/>
                  </a:lnTo>
                  <a:lnTo>
                    <a:pt x="113665" y="954277"/>
                  </a:lnTo>
                </a:path>
              </a:pathLst>
            </a:custGeom>
            <a:ln w="289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072750" y="4004310"/>
              <a:ext cx="466725" cy="361950"/>
            </a:xfrm>
            <a:custGeom>
              <a:avLst/>
              <a:gdLst/>
              <a:ahLst/>
              <a:cxnLst/>
              <a:rect l="l" t="t" r="r" b="b"/>
              <a:pathLst>
                <a:path w="466725" h="361950">
                  <a:moveTo>
                    <a:pt x="0" y="0"/>
                  </a:moveTo>
                  <a:lnTo>
                    <a:pt x="466217" y="361441"/>
                  </a:lnTo>
                </a:path>
                <a:path w="466725" h="361950">
                  <a:moveTo>
                    <a:pt x="427354" y="276097"/>
                  </a:moveTo>
                  <a:lnTo>
                    <a:pt x="466598" y="361188"/>
                  </a:lnTo>
                  <a:lnTo>
                    <a:pt x="361950" y="348995"/>
                  </a:lnTo>
                </a:path>
              </a:pathLst>
            </a:custGeom>
            <a:ln w="289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30"/>
              </a:spcBef>
            </a:pPr>
            <a:r>
              <a:rPr spc="-370" dirty="0"/>
              <a:t>Inferences</a:t>
            </a:r>
            <a:r>
              <a:rPr spc="-305" dirty="0"/>
              <a:t> </a:t>
            </a:r>
            <a:r>
              <a:rPr spc="-445" dirty="0"/>
              <a:t>u</a:t>
            </a:r>
            <a:r>
              <a:rPr spc="-470" dirty="0"/>
              <a:t>s</a:t>
            </a:r>
            <a:r>
              <a:rPr spc="-270" dirty="0"/>
              <a:t>i</a:t>
            </a:r>
            <a:r>
              <a:rPr spc="-440" dirty="0"/>
              <a:t>n</a:t>
            </a:r>
            <a:r>
              <a:rPr spc="305" dirty="0"/>
              <a:t>g</a:t>
            </a:r>
            <a:r>
              <a:rPr spc="-445" dirty="0"/>
              <a:t>b</a:t>
            </a:r>
            <a:r>
              <a:rPr spc="-465" dirty="0"/>
              <a:t>e</a:t>
            </a:r>
            <a:r>
              <a:rPr spc="-270" dirty="0"/>
              <a:t>li</a:t>
            </a:r>
            <a:r>
              <a:rPr spc="-465" dirty="0"/>
              <a:t>e</a:t>
            </a:r>
            <a:r>
              <a:rPr spc="5" dirty="0"/>
              <a:t>f</a:t>
            </a:r>
            <a:r>
              <a:rPr spc="-380" dirty="0"/>
              <a:t> </a:t>
            </a:r>
            <a:r>
              <a:rPr spc="-440" dirty="0"/>
              <a:t>n</a:t>
            </a:r>
            <a:r>
              <a:rPr spc="-470" dirty="0"/>
              <a:t>e</a:t>
            </a:r>
            <a:r>
              <a:rPr spc="-325" dirty="0"/>
              <a:t>t</a:t>
            </a:r>
            <a:r>
              <a:rPr spc="-535" dirty="0"/>
              <a:t>w</a:t>
            </a:r>
            <a:r>
              <a:rPr spc="-445" dirty="0"/>
              <a:t>o</a:t>
            </a:r>
            <a:r>
              <a:rPr spc="-380" dirty="0"/>
              <a:t>r</a:t>
            </a:r>
            <a:r>
              <a:rPr spc="-470" dirty="0"/>
              <a:t>k</a:t>
            </a:r>
            <a:r>
              <a:rPr spc="5" dirty="0"/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40092" y="1266634"/>
            <a:ext cx="10979150" cy="3124200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365125" indent="-342900">
              <a:lnSpc>
                <a:spcPct val="100000"/>
              </a:lnSpc>
              <a:spcBef>
                <a:spcPts val="1115"/>
              </a:spcBef>
              <a:buFont typeface="Arial MT"/>
              <a:buChar char="•"/>
              <a:tabLst>
                <a:tab pos="365125" algn="l"/>
              </a:tabLst>
            </a:pPr>
            <a:r>
              <a:rPr sz="2150" b="1" spc="-225" dirty="0">
                <a:latin typeface="Arial"/>
                <a:cs typeface="Arial"/>
              </a:rPr>
              <a:t>Inter-</a:t>
            </a:r>
            <a:r>
              <a:rPr sz="2150" b="1" spc="-170" dirty="0">
                <a:latin typeface="Arial"/>
                <a:cs typeface="Arial"/>
              </a:rPr>
              <a:t>causal</a:t>
            </a:r>
            <a:r>
              <a:rPr sz="2150" b="1" spc="50" dirty="0">
                <a:latin typeface="Arial"/>
                <a:cs typeface="Arial"/>
              </a:rPr>
              <a:t> </a:t>
            </a:r>
            <a:r>
              <a:rPr sz="2150" b="1" spc="-204" dirty="0">
                <a:latin typeface="Arial"/>
                <a:cs typeface="Arial"/>
              </a:rPr>
              <a:t>inferences</a:t>
            </a:r>
            <a:r>
              <a:rPr sz="2150" b="1" spc="114" dirty="0">
                <a:latin typeface="Arial"/>
                <a:cs typeface="Arial"/>
              </a:rPr>
              <a:t> </a:t>
            </a:r>
            <a:r>
              <a:rPr sz="2150" b="1" spc="-190" dirty="0">
                <a:latin typeface="Arial"/>
                <a:cs typeface="Arial"/>
              </a:rPr>
              <a:t>(between</a:t>
            </a:r>
            <a:r>
              <a:rPr sz="2150" b="1" spc="-155" dirty="0">
                <a:latin typeface="Arial"/>
                <a:cs typeface="Arial"/>
              </a:rPr>
              <a:t> </a:t>
            </a:r>
            <a:r>
              <a:rPr sz="2150" b="1" spc="-200" dirty="0">
                <a:latin typeface="Arial"/>
                <a:cs typeface="Arial"/>
              </a:rPr>
              <a:t>causes </a:t>
            </a:r>
            <a:r>
              <a:rPr sz="2150" b="1" spc="-100" dirty="0">
                <a:latin typeface="Arial"/>
                <a:cs typeface="Arial"/>
              </a:rPr>
              <a:t>of</a:t>
            </a:r>
            <a:r>
              <a:rPr sz="2150" b="1" spc="-245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a</a:t>
            </a:r>
            <a:r>
              <a:rPr sz="2150" b="1" spc="-280" dirty="0">
                <a:latin typeface="Arial"/>
                <a:cs typeface="Arial"/>
              </a:rPr>
              <a:t> </a:t>
            </a:r>
            <a:r>
              <a:rPr sz="2150" b="1" spc="-240" dirty="0">
                <a:latin typeface="Arial"/>
                <a:cs typeface="Arial"/>
              </a:rPr>
              <a:t>common</a:t>
            </a:r>
            <a:r>
              <a:rPr sz="2150" b="1" spc="-160" dirty="0">
                <a:latin typeface="Arial"/>
                <a:cs typeface="Arial"/>
              </a:rPr>
              <a:t> </a:t>
            </a:r>
            <a:r>
              <a:rPr sz="2150" b="1" spc="-10" dirty="0">
                <a:latin typeface="Arial"/>
                <a:cs typeface="Arial"/>
              </a:rPr>
              <a:t>effect)</a:t>
            </a:r>
            <a:endParaRPr sz="2150">
              <a:latin typeface="Arial"/>
              <a:cs typeface="Arial"/>
            </a:endParaRPr>
          </a:p>
          <a:p>
            <a:pPr marL="1308735" lvl="1" indent="-257175">
              <a:lnSpc>
                <a:spcPct val="100000"/>
              </a:lnSpc>
              <a:spcBef>
                <a:spcPts val="1019"/>
              </a:spcBef>
              <a:buFont typeface="Arial MT"/>
              <a:buChar char="•"/>
              <a:tabLst>
                <a:tab pos="1308735" algn="l"/>
              </a:tabLst>
            </a:pPr>
            <a:r>
              <a:rPr sz="2150" b="1" spc="-185" dirty="0">
                <a:solidFill>
                  <a:srgbClr val="001F5F"/>
                </a:solidFill>
                <a:latin typeface="Arial"/>
                <a:cs typeface="Arial"/>
              </a:rPr>
              <a:t>GivenAlarm,</a:t>
            </a:r>
            <a:r>
              <a:rPr sz="2150" b="1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30" dirty="0">
                <a:solidFill>
                  <a:srgbClr val="001F5F"/>
                </a:solidFill>
                <a:latin typeface="Arial"/>
                <a:cs typeface="Arial"/>
              </a:rPr>
              <a:t>we</a:t>
            </a:r>
            <a:r>
              <a:rPr sz="2150" b="1" spc="-2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55" dirty="0">
                <a:solidFill>
                  <a:srgbClr val="001F5F"/>
                </a:solidFill>
                <a:latin typeface="Arial"/>
                <a:cs typeface="Arial"/>
              </a:rPr>
              <a:t>have</a:t>
            </a:r>
            <a:r>
              <a:rPr sz="2150" b="1" spc="-3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210" dirty="0">
                <a:solidFill>
                  <a:srgbClr val="C00000"/>
                </a:solidFill>
                <a:latin typeface="Arial"/>
                <a:cs typeface="Arial"/>
              </a:rPr>
              <a:t>P(Burglary</a:t>
            </a:r>
            <a:r>
              <a:rPr sz="2150" b="1" spc="1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dirty="0">
                <a:solidFill>
                  <a:srgbClr val="C00000"/>
                </a:solidFill>
                <a:latin typeface="Arial"/>
                <a:cs typeface="Arial"/>
              </a:rPr>
              <a:t>|</a:t>
            </a:r>
            <a:r>
              <a:rPr sz="2150" b="1" spc="-3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spc="-210" dirty="0">
                <a:solidFill>
                  <a:srgbClr val="C00000"/>
                </a:solidFill>
                <a:latin typeface="Arial"/>
                <a:cs typeface="Arial"/>
              </a:rPr>
              <a:t>Alarm)</a:t>
            </a:r>
            <a:r>
              <a:rPr sz="215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dirty="0">
                <a:solidFill>
                  <a:srgbClr val="C00000"/>
                </a:solidFill>
                <a:latin typeface="Arial"/>
                <a:cs typeface="Arial"/>
              </a:rPr>
              <a:t>=</a:t>
            </a:r>
            <a:r>
              <a:rPr sz="2150" b="1" spc="-2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spc="-10" dirty="0">
                <a:solidFill>
                  <a:srgbClr val="C00000"/>
                </a:solidFill>
                <a:latin typeface="Arial"/>
                <a:cs typeface="Arial"/>
              </a:rPr>
              <a:t>0.376</a:t>
            </a:r>
            <a:endParaRPr sz="2150">
              <a:latin typeface="Arial"/>
              <a:cs typeface="Arial"/>
            </a:endParaRPr>
          </a:p>
          <a:p>
            <a:pPr marL="1308735" lvl="1" indent="-257175">
              <a:lnSpc>
                <a:spcPct val="100000"/>
              </a:lnSpc>
              <a:spcBef>
                <a:spcPts val="355"/>
              </a:spcBef>
              <a:buFont typeface="Arial MT"/>
              <a:buChar char="•"/>
              <a:tabLst>
                <a:tab pos="1308735" algn="l"/>
              </a:tabLst>
            </a:pPr>
            <a:r>
              <a:rPr sz="2150" b="1" spc="-80" dirty="0">
                <a:solidFill>
                  <a:srgbClr val="001F5F"/>
                </a:solidFill>
                <a:latin typeface="Arial"/>
                <a:cs typeface="Arial"/>
              </a:rPr>
              <a:t>If</a:t>
            </a:r>
            <a:r>
              <a:rPr sz="2150" b="1" spc="-1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30" dirty="0">
                <a:solidFill>
                  <a:srgbClr val="001F5F"/>
                </a:solidFill>
                <a:latin typeface="Arial"/>
                <a:cs typeface="Arial"/>
              </a:rPr>
              <a:t>we</a:t>
            </a:r>
            <a:r>
              <a:rPr sz="2150" b="1" spc="-2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45" dirty="0">
                <a:solidFill>
                  <a:srgbClr val="001F5F"/>
                </a:solidFill>
                <a:latin typeface="Arial"/>
                <a:cs typeface="Arial"/>
              </a:rPr>
              <a:t>add</a:t>
            </a:r>
            <a:r>
              <a:rPr sz="2150" b="1" spc="-3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95" dirty="0">
                <a:solidFill>
                  <a:srgbClr val="001F5F"/>
                </a:solidFill>
                <a:latin typeface="Arial"/>
                <a:cs typeface="Arial"/>
              </a:rPr>
              <a:t>evidence</a:t>
            </a:r>
            <a:r>
              <a:rPr sz="2150" b="1" spc="-1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60" dirty="0">
                <a:solidFill>
                  <a:srgbClr val="001F5F"/>
                </a:solidFill>
                <a:latin typeface="Arial"/>
                <a:cs typeface="Arial"/>
              </a:rPr>
              <a:t>that</a:t>
            </a:r>
            <a:r>
              <a:rPr sz="2150" b="1" spc="-1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204" dirty="0">
                <a:solidFill>
                  <a:srgbClr val="001F5F"/>
                </a:solidFill>
                <a:latin typeface="Arial"/>
                <a:cs typeface="Arial"/>
              </a:rPr>
              <a:t>Earthquake</a:t>
            </a:r>
            <a:r>
              <a:rPr sz="2150" b="1" spc="-1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85" dirty="0">
                <a:solidFill>
                  <a:srgbClr val="001F5F"/>
                </a:solidFill>
                <a:latin typeface="Arial"/>
                <a:cs typeface="Arial"/>
              </a:rPr>
              <a:t>is</a:t>
            </a:r>
            <a:r>
              <a:rPr sz="2150" b="1" spc="-20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20" dirty="0">
                <a:solidFill>
                  <a:srgbClr val="001F5F"/>
                </a:solidFill>
                <a:latin typeface="Arial"/>
                <a:cs typeface="Arial"/>
              </a:rPr>
              <a:t>true,</a:t>
            </a:r>
            <a:r>
              <a:rPr sz="2150" b="1" spc="-3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60" dirty="0">
                <a:solidFill>
                  <a:srgbClr val="001F5F"/>
                </a:solidFill>
                <a:latin typeface="Arial"/>
                <a:cs typeface="Arial"/>
              </a:rPr>
              <a:t>then</a:t>
            </a:r>
            <a:r>
              <a:rPr sz="2150" b="1" spc="-1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210" dirty="0">
                <a:solidFill>
                  <a:srgbClr val="C00000"/>
                </a:solidFill>
                <a:latin typeface="Arial"/>
                <a:cs typeface="Arial"/>
              </a:rPr>
              <a:t>P(Burglary</a:t>
            </a:r>
            <a:r>
              <a:rPr sz="2150" b="1" spc="1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dirty="0">
                <a:solidFill>
                  <a:srgbClr val="C00000"/>
                </a:solidFill>
                <a:latin typeface="Arial"/>
                <a:cs typeface="Arial"/>
              </a:rPr>
              <a:t>|</a:t>
            </a:r>
            <a:r>
              <a:rPr sz="2150" b="1" spc="-3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spc="-215" dirty="0">
                <a:solidFill>
                  <a:srgbClr val="C00000"/>
                </a:solidFill>
                <a:latin typeface="Arial"/>
                <a:cs typeface="Arial"/>
              </a:rPr>
              <a:t>Alarm</a:t>
            </a:r>
            <a:r>
              <a:rPr sz="215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dirty="0">
                <a:solidFill>
                  <a:srgbClr val="C00000"/>
                </a:solidFill>
                <a:latin typeface="Symbol"/>
                <a:cs typeface="Symbol"/>
              </a:rPr>
              <a:t></a:t>
            </a:r>
            <a:r>
              <a:rPr sz="2150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150" b="1" spc="-210" dirty="0">
                <a:solidFill>
                  <a:srgbClr val="C00000"/>
                </a:solidFill>
                <a:latin typeface="Arial"/>
                <a:cs typeface="Arial"/>
              </a:rPr>
              <a:t>Earthquake)</a:t>
            </a:r>
            <a:r>
              <a:rPr sz="2150" b="1" spc="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dirty="0">
                <a:solidFill>
                  <a:srgbClr val="C00000"/>
                </a:solidFill>
                <a:latin typeface="Arial"/>
                <a:cs typeface="Arial"/>
              </a:rPr>
              <a:t>=</a:t>
            </a:r>
            <a:r>
              <a:rPr sz="2150" b="1" spc="-3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spc="-60" dirty="0">
                <a:solidFill>
                  <a:srgbClr val="C00000"/>
                </a:solidFill>
                <a:latin typeface="Arial"/>
                <a:cs typeface="Arial"/>
              </a:rPr>
              <a:t>0.003</a:t>
            </a:r>
            <a:endParaRPr sz="21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Clr>
                <a:srgbClr val="001F5F"/>
              </a:buClr>
              <a:buFont typeface="Arial MT"/>
              <a:buChar char="•"/>
            </a:pPr>
            <a:endParaRPr sz="21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05"/>
              </a:spcBef>
              <a:buClr>
                <a:srgbClr val="001F5F"/>
              </a:buClr>
              <a:buFont typeface="Arial MT"/>
              <a:buChar char="•"/>
            </a:pPr>
            <a:endParaRPr sz="2150">
              <a:latin typeface="Arial"/>
              <a:cs typeface="Arial"/>
            </a:endParaRPr>
          </a:p>
          <a:p>
            <a:pPr marL="365125" indent="-342900">
              <a:lnSpc>
                <a:spcPct val="100000"/>
              </a:lnSpc>
              <a:buFont typeface="Arial MT"/>
              <a:buChar char="•"/>
              <a:tabLst>
                <a:tab pos="365125" algn="l"/>
              </a:tabLst>
            </a:pPr>
            <a:r>
              <a:rPr sz="2150" b="1" spc="-175" dirty="0">
                <a:latin typeface="Arial"/>
                <a:cs typeface="Arial"/>
              </a:rPr>
              <a:t>Mixed</a:t>
            </a:r>
            <a:r>
              <a:rPr sz="2150" b="1" spc="-245" dirty="0">
                <a:latin typeface="Arial"/>
                <a:cs typeface="Arial"/>
              </a:rPr>
              <a:t> </a:t>
            </a:r>
            <a:r>
              <a:rPr sz="2150" b="1" spc="-85" dirty="0">
                <a:latin typeface="Arial"/>
                <a:cs typeface="Arial"/>
              </a:rPr>
              <a:t>inferences</a:t>
            </a:r>
            <a:endParaRPr sz="2150">
              <a:latin typeface="Arial"/>
              <a:cs typeface="Arial"/>
            </a:endParaRPr>
          </a:p>
          <a:p>
            <a:pPr marL="1308735" marR="1452880" indent="-1296670">
              <a:lnSpc>
                <a:spcPct val="110500"/>
              </a:lnSpc>
              <a:spcBef>
                <a:spcPts val="530"/>
              </a:spcBef>
              <a:buFont typeface="Arial MT"/>
              <a:buChar char="•"/>
              <a:tabLst>
                <a:tab pos="1308735" algn="l"/>
              </a:tabLst>
            </a:pPr>
            <a:r>
              <a:rPr sz="2150" b="1" spc="-190" dirty="0">
                <a:solidFill>
                  <a:srgbClr val="001F5F"/>
                </a:solidFill>
                <a:latin typeface="Arial"/>
                <a:cs typeface="Arial"/>
              </a:rPr>
              <a:t>Setting</a:t>
            </a:r>
            <a:r>
              <a:rPr sz="2150" b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35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2150" b="1" spc="-2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25" dirty="0">
                <a:solidFill>
                  <a:srgbClr val="001F5F"/>
                </a:solidFill>
                <a:latin typeface="Arial"/>
                <a:cs typeface="Arial"/>
              </a:rPr>
              <a:t>effect</a:t>
            </a:r>
            <a:r>
              <a:rPr sz="2150" b="1" spc="-3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50" dirty="0">
                <a:solidFill>
                  <a:srgbClr val="001F5F"/>
                </a:solidFill>
                <a:latin typeface="Arial"/>
                <a:cs typeface="Arial"/>
              </a:rPr>
              <a:t>JohnCals</a:t>
            </a:r>
            <a:r>
              <a:rPr sz="2150" b="1" spc="-1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95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2150" b="1" spc="-165" dirty="0">
                <a:solidFill>
                  <a:srgbClr val="001F5F"/>
                </a:solidFill>
                <a:latin typeface="Arial"/>
                <a:cs typeface="Arial"/>
              </a:rPr>
              <a:t> true</a:t>
            </a:r>
            <a:r>
              <a:rPr sz="2150" b="1" spc="-1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45" dirty="0">
                <a:solidFill>
                  <a:srgbClr val="001F5F"/>
                </a:solidFill>
                <a:latin typeface="Arial"/>
                <a:cs typeface="Arial"/>
              </a:rPr>
              <a:t>and</a:t>
            </a:r>
            <a:r>
              <a:rPr sz="2150" b="1" spc="-3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35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2150" b="1" spc="-2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85" dirty="0">
                <a:solidFill>
                  <a:srgbClr val="001F5F"/>
                </a:solidFill>
                <a:latin typeface="Arial"/>
                <a:cs typeface="Arial"/>
              </a:rPr>
              <a:t>cause</a:t>
            </a:r>
            <a:r>
              <a:rPr sz="2150" b="1" spc="-2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204" dirty="0">
                <a:solidFill>
                  <a:srgbClr val="001F5F"/>
                </a:solidFill>
                <a:latin typeface="Arial"/>
                <a:cs typeface="Arial"/>
              </a:rPr>
              <a:t>Earthquake</a:t>
            </a:r>
            <a:r>
              <a:rPr sz="2150" b="1" spc="-1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95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2150" b="1" spc="-1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130" dirty="0">
                <a:solidFill>
                  <a:srgbClr val="001F5F"/>
                </a:solidFill>
                <a:latin typeface="Arial"/>
                <a:cs typeface="Arial"/>
              </a:rPr>
              <a:t>false</a:t>
            </a:r>
            <a:r>
              <a:rPr sz="2150" b="1" spc="-3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50" b="1" spc="-65" dirty="0">
                <a:solidFill>
                  <a:srgbClr val="001F5F"/>
                </a:solidFill>
                <a:latin typeface="Arial"/>
                <a:cs typeface="Arial"/>
              </a:rPr>
              <a:t>gives </a:t>
            </a:r>
            <a:r>
              <a:rPr sz="2150" b="1" spc="-220" dirty="0">
                <a:solidFill>
                  <a:srgbClr val="C00000"/>
                </a:solidFill>
                <a:latin typeface="Arial"/>
                <a:cs typeface="Arial"/>
              </a:rPr>
              <a:t>P(Alarm</a:t>
            </a:r>
            <a:r>
              <a:rPr sz="215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dirty="0">
                <a:solidFill>
                  <a:srgbClr val="C00000"/>
                </a:solidFill>
                <a:latin typeface="Arial"/>
                <a:cs typeface="Arial"/>
              </a:rPr>
              <a:t>|</a:t>
            </a:r>
            <a:r>
              <a:rPr sz="2150" b="1" spc="-2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spc="-190" dirty="0">
                <a:solidFill>
                  <a:srgbClr val="C00000"/>
                </a:solidFill>
                <a:latin typeface="Arial"/>
                <a:cs typeface="Arial"/>
              </a:rPr>
              <a:t>JohnCalls</a:t>
            </a:r>
            <a:r>
              <a:rPr sz="2150" b="1" spc="-2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dirty="0">
                <a:solidFill>
                  <a:srgbClr val="C00000"/>
                </a:solidFill>
                <a:latin typeface="Symbol"/>
                <a:cs typeface="Symbol"/>
              </a:rPr>
              <a:t></a:t>
            </a:r>
            <a:r>
              <a:rPr sz="2150" spc="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150" dirty="0">
                <a:solidFill>
                  <a:srgbClr val="C00000"/>
                </a:solidFill>
                <a:latin typeface="Symbol"/>
                <a:cs typeface="Symbol"/>
              </a:rPr>
              <a:t></a:t>
            </a:r>
            <a:r>
              <a:rPr sz="2150" spc="-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150" b="1" spc="-200" dirty="0">
                <a:solidFill>
                  <a:srgbClr val="C00000"/>
                </a:solidFill>
                <a:latin typeface="Arial"/>
                <a:cs typeface="Arial"/>
              </a:rPr>
              <a:t>Earthquake)</a:t>
            </a:r>
            <a:r>
              <a:rPr sz="215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dirty="0">
                <a:solidFill>
                  <a:srgbClr val="C00000"/>
                </a:solidFill>
                <a:latin typeface="Arial"/>
                <a:cs typeface="Arial"/>
              </a:rPr>
              <a:t>=</a:t>
            </a:r>
            <a:r>
              <a:rPr sz="2150" b="1" spc="-2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150" b="1" spc="-10" dirty="0">
                <a:solidFill>
                  <a:srgbClr val="C00000"/>
                </a:solidFill>
                <a:latin typeface="Arial"/>
                <a:cs typeface="Arial"/>
              </a:rPr>
              <a:t>0.003</a:t>
            </a:r>
            <a:endParaRPr sz="21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510651" y="5604002"/>
            <a:ext cx="1476375" cy="447675"/>
          </a:xfrm>
          <a:custGeom>
            <a:avLst/>
            <a:gdLst/>
            <a:ahLst/>
            <a:cxnLst/>
            <a:rect l="l" t="t" r="r" b="b"/>
            <a:pathLst>
              <a:path w="1476375" h="447675">
                <a:moveTo>
                  <a:pt x="0" y="223774"/>
                </a:moveTo>
                <a:lnTo>
                  <a:pt x="13207" y="181356"/>
                </a:lnTo>
                <a:lnTo>
                  <a:pt x="51562" y="141478"/>
                </a:lnTo>
                <a:lnTo>
                  <a:pt x="112268" y="105029"/>
                </a:lnTo>
                <a:lnTo>
                  <a:pt x="150368" y="88392"/>
                </a:lnTo>
                <a:lnTo>
                  <a:pt x="193040" y="72898"/>
                </a:lnTo>
                <a:lnTo>
                  <a:pt x="240156" y="58547"/>
                </a:lnTo>
                <a:lnTo>
                  <a:pt x="291338" y="45593"/>
                </a:lnTo>
                <a:lnTo>
                  <a:pt x="346328" y="34163"/>
                </a:lnTo>
                <a:lnTo>
                  <a:pt x="404749" y="24130"/>
                </a:lnTo>
                <a:lnTo>
                  <a:pt x="466344" y="15748"/>
                </a:lnTo>
                <a:lnTo>
                  <a:pt x="530732" y="9017"/>
                </a:lnTo>
                <a:lnTo>
                  <a:pt x="597662" y="4064"/>
                </a:lnTo>
                <a:lnTo>
                  <a:pt x="666876" y="1016"/>
                </a:lnTo>
                <a:lnTo>
                  <a:pt x="737997" y="0"/>
                </a:lnTo>
                <a:lnTo>
                  <a:pt x="808990" y="1016"/>
                </a:lnTo>
                <a:lnTo>
                  <a:pt x="878204" y="4064"/>
                </a:lnTo>
                <a:lnTo>
                  <a:pt x="945133" y="9017"/>
                </a:lnTo>
                <a:lnTo>
                  <a:pt x="1009523" y="15748"/>
                </a:lnTo>
                <a:lnTo>
                  <a:pt x="1071118" y="24130"/>
                </a:lnTo>
                <a:lnTo>
                  <a:pt x="1129538" y="34163"/>
                </a:lnTo>
                <a:lnTo>
                  <a:pt x="1184528" y="45593"/>
                </a:lnTo>
                <a:lnTo>
                  <a:pt x="1235709" y="58547"/>
                </a:lnTo>
                <a:lnTo>
                  <a:pt x="1282827" y="72898"/>
                </a:lnTo>
                <a:lnTo>
                  <a:pt x="1325499" y="88392"/>
                </a:lnTo>
                <a:lnTo>
                  <a:pt x="1363599" y="105029"/>
                </a:lnTo>
                <a:lnTo>
                  <a:pt x="1424304" y="141478"/>
                </a:lnTo>
                <a:lnTo>
                  <a:pt x="1462658" y="181356"/>
                </a:lnTo>
                <a:lnTo>
                  <a:pt x="1475994" y="223774"/>
                </a:lnTo>
                <a:lnTo>
                  <a:pt x="1472565" y="245364"/>
                </a:lnTo>
                <a:lnTo>
                  <a:pt x="1446402" y="286639"/>
                </a:lnTo>
                <a:lnTo>
                  <a:pt x="1396619" y="324866"/>
                </a:lnTo>
                <a:lnTo>
                  <a:pt x="1325499" y="359232"/>
                </a:lnTo>
                <a:lnTo>
                  <a:pt x="1282827" y="374764"/>
                </a:lnTo>
                <a:lnTo>
                  <a:pt x="1235709" y="389051"/>
                </a:lnTo>
                <a:lnTo>
                  <a:pt x="1184528" y="402005"/>
                </a:lnTo>
                <a:lnTo>
                  <a:pt x="1129538" y="413550"/>
                </a:lnTo>
                <a:lnTo>
                  <a:pt x="1071118" y="423557"/>
                </a:lnTo>
                <a:lnTo>
                  <a:pt x="1009523" y="431965"/>
                </a:lnTo>
                <a:lnTo>
                  <a:pt x="945133" y="438670"/>
                </a:lnTo>
                <a:lnTo>
                  <a:pt x="878204" y="443572"/>
                </a:lnTo>
                <a:lnTo>
                  <a:pt x="808990" y="446582"/>
                </a:lnTo>
                <a:lnTo>
                  <a:pt x="737997" y="447611"/>
                </a:lnTo>
                <a:lnTo>
                  <a:pt x="666876" y="446582"/>
                </a:lnTo>
                <a:lnTo>
                  <a:pt x="597662" y="443572"/>
                </a:lnTo>
                <a:lnTo>
                  <a:pt x="530732" y="438670"/>
                </a:lnTo>
                <a:lnTo>
                  <a:pt x="466344" y="431965"/>
                </a:lnTo>
                <a:lnTo>
                  <a:pt x="404749" y="423557"/>
                </a:lnTo>
                <a:lnTo>
                  <a:pt x="346328" y="413550"/>
                </a:lnTo>
                <a:lnTo>
                  <a:pt x="291338" y="402005"/>
                </a:lnTo>
                <a:lnTo>
                  <a:pt x="240156" y="389051"/>
                </a:lnTo>
                <a:lnTo>
                  <a:pt x="193040" y="374764"/>
                </a:lnTo>
                <a:lnTo>
                  <a:pt x="150368" y="359232"/>
                </a:lnTo>
                <a:lnTo>
                  <a:pt x="112268" y="342569"/>
                </a:lnTo>
                <a:lnTo>
                  <a:pt x="51562" y="306197"/>
                </a:lnTo>
                <a:lnTo>
                  <a:pt x="13207" y="266319"/>
                </a:lnTo>
                <a:lnTo>
                  <a:pt x="0" y="223774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938006" y="5648261"/>
            <a:ext cx="66421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25" dirty="0">
                <a:latin typeface="Arial"/>
                <a:cs typeface="Arial"/>
              </a:rPr>
              <a:t>Alarm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529448" y="4975605"/>
            <a:ext cx="1476375" cy="447675"/>
          </a:xfrm>
          <a:custGeom>
            <a:avLst/>
            <a:gdLst/>
            <a:ahLst/>
            <a:cxnLst/>
            <a:rect l="l" t="t" r="r" b="b"/>
            <a:pathLst>
              <a:path w="1476375" h="447675">
                <a:moveTo>
                  <a:pt x="0" y="223520"/>
                </a:moveTo>
                <a:lnTo>
                  <a:pt x="13334" y="181102"/>
                </a:lnTo>
                <a:lnTo>
                  <a:pt x="51689" y="141224"/>
                </a:lnTo>
                <a:lnTo>
                  <a:pt x="112395" y="104902"/>
                </a:lnTo>
                <a:lnTo>
                  <a:pt x="150495" y="88265"/>
                </a:lnTo>
                <a:lnTo>
                  <a:pt x="193167" y="72771"/>
                </a:lnTo>
                <a:lnTo>
                  <a:pt x="240410" y="58420"/>
                </a:lnTo>
                <a:lnTo>
                  <a:pt x="291592" y="45466"/>
                </a:lnTo>
                <a:lnTo>
                  <a:pt x="346582" y="34036"/>
                </a:lnTo>
                <a:lnTo>
                  <a:pt x="405002" y="24003"/>
                </a:lnTo>
                <a:lnTo>
                  <a:pt x="466598" y="15621"/>
                </a:lnTo>
                <a:lnTo>
                  <a:pt x="530986" y="8890"/>
                </a:lnTo>
                <a:lnTo>
                  <a:pt x="597916" y="3937"/>
                </a:lnTo>
                <a:lnTo>
                  <a:pt x="667130" y="1016"/>
                </a:lnTo>
                <a:lnTo>
                  <a:pt x="738251" y="0"/>
                </a:lnTo>
                <a:lnTo>
                  <a:pt x="809244" y="1016"/>
                </a:lnTo>
                <a:lnTo>
                  <a:pt x="878458" y="3937"/>
                </a:lnTo>
                <a:lnTo>
                  <a:pt x="945387" y="8890"/>
                </a:lnTo>
                <a:lnTo>
                  <a:pt x="1009776" y="15621"/>
                </a:lnTo>
                <a:lnTo>
                  <a:pt x="1071372" y="24003"/>
                </a:lnTo>
                <a:lnTo>
                  <a:pt x="1129792" y="34036"/>
                </a:lnTo>
                <a:lnTo>
                  <a:pt x="1184782" y="45466"/>
                </a:lnTo>
                <a:lnTo>
                  <a:pt x="1235964" y="58420"/>
                </a:lnTo>
                <a:lnTo>
                  <a:pt x="1283207" y="72771"/>
                </a:lnTo>
                <a:lnTo>
                  <a:pt x="1325879" y="88265"/>
                </a:lnTo>
                <a:lnTo>
                  <a:pt x="1363979" y="104902"/>
                </a:lnTo>
                <a:lnTo>
                  <a:pt x="1424685" y="141224"/>
                </a:lnTo>
                <a:lnTo>
                  <a:pt x="1463040" y="181102"/>
                </a:lnTo>
                <a:lnTo>
                  <a:pt x="1476375" y="223520"/>
                </a:lnTo>
                <a:lnTo>
                  <a:pt x="1472946" y="245110"/>
                </a:lnTo>
                <a:lnTo>
                  <a:pt x="1446783" y="286258"/>
                </a:lnTo>
                <a:lnTo>
                  <a:pt x="1397000" y="324485"/>
                </a:lnTo>
                <a:lnTo>
                  <a:pt x="1325879" y="358775"/>
                </a:lnTo>
                <a:lnTo>
                  <a:pt x="1283207" y="374396"/>
                </a:lnTo>
                <a:lnTo>
                  <a:pt x="1235964" y="388620"/>
                </a:lnTo>
                <a:lnTo>
                  <a:pt x="1184782" y="401574"/>
                </a:lnTo>
                <a:lnTo>
                  <a:pt x="1129792" y="413131"/>
                </a:lnTo>
                <a:lnTo>
                  <a:pt x="1071372" y="423164"/>
                </a:lnTo>
                <a:lnTo>
                  <a:pt x="1009776" y="431546"/>
                </a:lnTo>
                <a:lnTo>
                  <a:pt x="945387" y="438150"/>
                </a:lnTo>
                <a:lnTo>
                  <a:pt x="878458" y="443103"/>
                </a:lnTo>
                <a:lnTo>
                  <a:pt x="809244" y="446151"/>
                </a:lnTo>
                <a:lnTo>
                  <a:pt x="738251" y="447167"/>
                </a:lnTo>
                <a:lnTo>
                  <a:pt x="667130" y="446151"/>
                </a:lnTo>
                <a:lnTo>
                  <a:pt x="597916" y="443103"/>
                </a:lnTo>
                <a:lnTo>
                  <a:pt x="530986" y="438150"/>
                </a:lnTo>
                <a:lnTo>
                  <a:pt x="466598" y="431546"/>
                </a:lnTo>
                <a:lnTo>
                  <a:pt x="405002" y="423164"/>
                </a:lnTo>
                <a:lnTo>
                  <a:pt x="346582" y="413131"/>
                </a:lnTo>
                <a:lnTo>
                  <a:pt x="291592" y="401574"/>
                </a:lnTo>
                <a:lnTo>
                  <a:pt x="240410" y="388620"/>
                </a:lnTo>
                <a:lnTo>
                  <a:pt x="193167" y="374396"/>
                </a:lnTo>
                <a:lnTo>
                  <a:pt x="150495" y="358775"/>
                </a:lnTo>
                <a:lnTo>
                  <a:pt x="112395" y="342138"/>
                </a:lnTo>
                <a:lnTo>
                  <a:pt x="51689" y="305816"/>
                </a:lnTo>
                <a:lnTo>
                  <a:pt x="13334" y="266065"/>
                </a:lnTo>
                <a:lnTo>
                  <a:pt x="0" y="223520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823200" y="5017706"/>
            <a:ext cx="912494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55" dirty="0">
                <a:latin typeface="Arial"/>
                <a:cs typeface="Arial"/>
              </a:rPr>
              <a:t>Burglary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939401" y="4994655"/>
            <a:ext cx="1714500" cy="447675"/>
          </a:xfrm>
          <a:custGeom>
            <a:avLst/>
            <a:gdLst/>
            <a:ahLst/>
            <a:cxnLst/>
            <a:rect l="l" t="t" r="r" b="b"/>
            <a:pathLst>
              <a:path w="1714500" h="447675">
                <a:moveTo>
                  <a:pt x="0" y="223774"/>
                </a:moveTo>
                <a:lnTo>
                  <a:pt x="24892" y="169926"/>
                </a:lnTo>
                <a:lnTo>
                  <a:pt x="67309" y="136652"/>
                </a:lnTo>
                <a:lnTo>
                  <a:pt x="128397" y="105791"/>
                </a:lnTo>
                <a:lnTo>
                  <a:pt x="165353" y="91567"/>
                </a:lnTo>
                <a:lnTo>
                  <a:pt x="206248" y="78105"/>
                </a:lnTo>
                <a:lnTo>
                  <a:pt x="250951" y="65532"/>
                </a:lnTo>
                <a:lnTo>
                  <a:pt x="299212" y="53848"/>
                </a:lnTo>
                <a:lnTo>
                  <a:pt x="350774" y="43180"/>
                </a:lnTo>
                <a:lnTo>
                  <a:pt x="405510" y="33528"/>
                </a:lnTo>
                <a:lnTo>
                  <a:pt x="463169" y="24892"/>
                </a:lnTo>
                <a:lnTo>
                  <a:pt x="523367" y="17526"/>
                </a:lnTo>
                <a:lnTo>
                  <a:pt x="586104" y="11303"/>
                </a:lnTo>
                <a:lnTo>
                  <a:pt x="651001" y="6477"/>
                </a:lnTo>
                <a:lnTo>
                  <a:pt x="717930" y="2921"/>
                </a:lnTo>
                <a:lnTo>
                  <a:pt x="786765" y="635"/>
                </a:lnTo>
                <a:lnTo>
                  <a:pt x="856996" y="0"/>
                </a:lnTo>
                <a:lnTo>
                  <a:pt x="927226" y="635"/>
                </a:lnTo>
                <a:lnTo>
                  <a:pt x="996060" y="2921"/>
                </a:lnTo>
                <a:lnTo>
                  <a:pt x="1062990" y="6477"/>
                </a:lnTo>
                <a:lnTo>
                  <a:pt x="1127887" y="11303"/>
                </a:lnTo>
                <a:lnTo>
                  <a:pt x="1190625" y="17526"/>
                </a:lnTo>
                <a:lnTo>
                  <a:pt x="1250823" y="24892"/>
                </a:lnTo>
                <a:lnTo>
                  <a:pt x="1308480" y="33528"/>
                </a:lnTo>
                <a:lnTo>
                  <a:pt x="1363218" y="43180"/>
                </a:lnTo>
                <a:lnTo>
                  <a:pt x="1414779" y="53848"/>
                </a:lnTo>
                <a:lnTo>
                  <a:pt x="1463040" y="65532"/>
                </a:lnTo>
                <a:lnTo>
                  <a:pt x="1507744" y="78105"/>
                </a:lnTo>
                <a:lnTo>
                  <a:pt x="1548638" y="91567"/>
                </a:lnTo>
                <a:lnTo>
                  <a:pt x="1585595" y="105791"/>
                </a:lnTo>
                <a:lnTo>
                  <a:pt x="1646681" y="136652"/>
                </a:lnTo>
                <a:lnTo>
                  <a:pt x="1689100" y="169926"/>
                </a:lnTo>
                <a:lnTo>
                  <a:pt x="1711198" y="205359"/>
                </a:lnTo>
                <a:lnTo>
                  <a:pt x="1714119" y="223774"/>
                </a:lnTo>
                <a:lnTo>
                  <a:pt x="1711198" y="242062"/>
                </a:lnTo>
                <a:lnTo>
                  <a:pt x="1689100" y="277495"/>
                </a:lnTo>
                <a:lnTo>
                  <a:pt x="1646681" y="310896"/>
                </a:lnTo>
                <a:lnTo>
                  <a:pt x="1585595" y="341630"/>
                </a:lnTo>
                <a:lnTo>
                  <a:pt x="1548638" y="355854"/>
                </a:lnTo>
                <a:lnTo>
                  <a:pt x="1507744" y="369316"/>
                </a:lnTo>
                <a:lnTo>
                  <a:pt x="1463040" y="382016"/>
                </a:lnTo>
                <a:lnTo>
                  <a:pt x="1414779" y="393700"/>
                </a:lnTo>
                <a:lnTo>
                  <a:pt x="1363218" y="404368"/>
                </a:lnTo>
                <a:lnTo>
                  <a:pt x="1308480" y="414020"/>
                </a:lnTo>
                <a:lnTo>
                  <a:pt x="1250823" y="422529"/>
                </a:lnTo>
                <a:lnTo>
                  <a:pt x="1190625" y="429895"/>
                </a:lnTo>
                <a:lnTo>
                  <a:pt x="1127887" y="436118"/>
                </a:lnTo>
                <a:lnTo>
                  <a:pt x="1062990" y="440944"/>
                </a:lnTo>
                <a:lnTo>
                  <a:pt x="996060" y="444627"/>
                </a:lnTo>
                <a:lnTo>
                  <a:pt x="927226" y="446786"/>
                </a:lnTo>
                <a:lnTo>
                  <a:pt x="856996" y="447548"/>
                </a:lnTo>
                <a:lnTo>
                  <a:pt x="786765" y="446786"/>
                </a:lnTo>
                <a:lnTo>
                  <a:pt x="717930" y="444627"/>
                </a:lnTo>
                <a:lnTo>
                  <a:pt x="651001" y="440944"/>
                </a:lnTo>
                <a:lnTo>
                  <a:pt x="586104" y="436118"/>
                </a:lnTo>
                <a:lnTo>
                  <a:pt x="523367" y="429895"/>
                </a:lnTo>
                <a:lnTo>
                  <a:pt x="463169" y="422529"/>
                </a:lnTo>
                <a:lnTo>
                  <a:pt x="405510" y="414020"/>
                </a:lnTo>
                <a:lnTo>
                  <a:pt x="350774" y="404368"/>
                </a:lnTo>
                <a:lnTo>
                  <a:pt x="299212" y="393700"/>
                </a:lnTo>
                <a:lnTo>
                  <a:pt x="250951" y="382016"/>
                </a:lnTo>
                <a:lnTo>
                  <a:pt x="206248" y="369316"/>
                </a:lnTo>
                <a:lnTo>
                  <a:pt x="165353" y="355854"/>
                </a:lnTo>
                <a:lnTo>
                  <a:pt x="128397" y="341630"/>
                </a:lnTo>
                <a:lnTo>
                  <a:pt x="67309" y="310896"/>
                </a:lnTo>
                <a:lnTo>
                  <a:pt x="24892" y="277495"/>
                </a:lnTo>
                <a:lnTo>
                  <a:pt x="2794" y="242062"/>
                </a:lnTo>
                <a:lnTo>
                  <a:pt x="0" y="223774"/>
                </a:lnTo>
                <a:close/>
              </a:path>
            </a:pathLst>
          </a:custGeom>
          <a:ln w="289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217531" y="5039042"/>
            <a:ext cx="118999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75" dirty="0">
                <a:latin typeface="Arial"/>
                <a:cs typeface="Arial"/>
              </a:rPr>
              <a:t>Earthquake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529448" y="6365862"/>
            <a:ext cx="1476375" cy="447675"/>
          </a:xfrm>
          <a:custGeom>
            <a:avLst/>
            <a:gdLst/>
            <a:ahLst/>
            <a:cxnLst/>
            <a:rect l="l" t="t" r="r" b="b"/>
            <a:pathLst>
              <a:path w="1476375" h="447675">
                <a:moveTo>
                  <a:pt x="0" y="223583"/>
                </a:moveTo>
                <a:lnTo>
                  <a:pt x="13334" y="181101"/>
                </a:lnTo>
                <a:lnTo>
                  <a:pt x="51689" y="141300"/>
                </a:lnTo>
                <a:lnTo>
                  <a:pt x="112395" y="104940"/>
                </a:lnTo>
                <a:lnTo>
                  <a:pt x="150495" y="88290"/>
                </a:lnTo>
                <a:lnTo>
                  <a:pt x="193167" y="72783"/>
                </a:lnTo>
                <a:lnTo>
                  <a:pt x="240410" y="58508"/>
                </a:lnTo>
                <a:lnTo>
                  <a:pt x="291592" y="45554"/>
                </a:lnTo>
                <a:lnTo>
                  <a:pt x="346582" y="34035"/>
                </a:lnTo>
                <a:lnTo>
                  <a:pt x="405002" y="24015"/>
                </a:lnTo>
                <a:lnTo>
                  <a:pt x="466598" y="15620"/>
                </a:lnTo>
                <a:lnTo>
                  <a:pt x="530986" y="8928"/>
                </a:lnTo>
                <a:lnTo>
                  <a:pt x="597916" y="4025"/>
                </a:lnTo>
                <a:lnTo>
                  <a:pt x="667130" y="1015"/>
                </a:lnTo>
                <a:lnTo>
                  <a:pt x="738251" y="0"/>
                </a:lnTo>
                <a:lnTo>
                  <a:pt x="809244" y="1015"/>
                </a:lnTo>
                <a:lnTo>
                  <a:pt x="878458" y="4025"/>
                </a:lnTo>
                <a:lnTo>
                  <a:pt x="945387" y="8928"/>
                </a:lnTo>
                <a:lnTo>
                  <a:pt x="1009776" y="15620"/>
                </a:lnTo>
                <a:lnTo>
                  <a:pt x="1071372" y="24015"/>
                </a:lnTo>
                <a:lnTo>
                  <a:pt x="1129792" y="34035"/>
                </a:lnTo>
                <a:lnTo>
                  <a:pt x="1184782" y="45554"/>
                </a:lnTo>
                <a:lnTo>
                  <a:pt x="1235964" y="58508"/>
                </a:lnTo>
                <a:lnTo>
                  <a:pt x="1283207" y="72783"/>
                </a:lnTo>
                <a:lnTo>
                  <a:pt x="1325879" y="88290"/>
                </a:lnTo>
                <a:lnTo>
                  <a:pt x="1363979" y="104940"/>
                </a:lnTo>
                <a:lnTo>
                  <a:pt x="1424685" y="141300"/>
                </a:lnTo>
                <a:lnTo>
                  <a:pt x="1463040" y="181101"/>
                </a:lnTo>
                <a:lnTo>
                  <a:pt x="1476375" y="223583"/>
                </a:lnTo>
                <a:lnTo>
                  <a:pt x="1472946" y="245122"/>
                </a:lnTo>
                <a:lnTo>
                  <a:pt x="1446783" y="286359"/>
                </a:lnTo>
                <a:lnTo>
                  <a:pt x="1397000" y="324523"/>
                </a:lnTo>
                <a:lnTo>
                  <a:pt x="1325879" y="358876"/>
                </a:lnTo>
                <a:lnTo>
                  <a:pt x="1283207" y="374383"/>
                </a:lnTo>
                <a:lnTo>
                  <a:pt x="1235964" y="388658"/>
                </a:lnTo>
                <a:lnTo>
                  <a:pt x="1184782" y="401612"/>
                </a:lnTo>
                <a:lnTo>
                  <a:pt x="1129792" y="413130"/>
                </a:lnTo>
                <a:lnTo>
                  <a:pt x="1071372" y="423151"/>
                </a:lnTo>
                <a:lnTo>
                  <a:pt x="1009776" y="431545"/>
                </a:lnTo>
                <a:lnTo>
                  <a:pt x="945387" y="438238"/>
                </a:lnTo>
                <a:lnTo>
                  <a:pt x="878458" y="443141"/>
                </a:lnTo>
                <a:lnTo>
                  <a:pt x="809244" y="446150"/>
                </a:lnTo>
                <a:lnTo>
                  <a:pt x="738251" y="447179"/>
                </a:lnTo>
                <a:lnTo>
                  <a:pt x="667130" y="446150"/>
                </a:lnTo>
                <a:lnTo>
                  <a:pt x="597916" y="443141"/>
                </a:lnTo>
                <a:lnTo>
                  <a:pt x="530986" y="438238"/>
                </a:lnTo>
                <a:lnTo>
                  <a:pt x="466598" y="431545"/>
                </a:lnTo>
                <a:lnTo>
                  <a:pt x="405002" y="423151"/>
                </a:lnTo>
                <a:lnTo>
                  <a:pt x="346582" y="413130"/>
                </a:lnTo>
                <a:lnTo>
                  <a:pt x="291592" y="401612"/>
                </a:lnTo>
                <a:lnTo>
                  <a:pt x="240410" y="388658"/>
                </a:lnTo>
                <a:lnTo>
                  <a:pt x="193167" y="374383"/>
                </a:lnTo>
                <a:lnTo>
                  <a:pt x="150495" y="358876"/>
                </a:lnTo>
                <a:lnTo>
                  <a:pt x="112395" y="342226"/>
                </a:lnTo>
                <a:lnTo>
                  <a:pt x="51689" y="305866"/>
                </a:lnTo>
                <a:lnTo>
                  <a:pt x="13334" y="266077"/>
                </a:lnTo>
                <a:lnTo>
                  <a:pt x="0" y="223583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752968" y="6409372"/>
            <a:ext cx="105473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65" dirty="0">
                <a:latin typeface="Arial"/>
                <a:cs typeface="Arial"/>
              </a:rPr>
              <a:t>JohnCalls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025126" y="6308725"/>
            <a:ext cx="1657350" cy="438150"/>
          </a:xfrm>
          <a:custGeom>
            <a:avLst/>
            <a:gdLst/>
            <a:ahLst/>
            <a:cxnLst/>
            <a:rect l="l" t="t" r="r" b="b"/>
            <a:pathLst>
              <a:path w="1657350" h="438150">
                <a:moveTo>
                  <a:pt x="0" y="219024"/>
                </a:moveTo>
                <a:lnTo>
                  <a:pt x="11938" y="181673"/>
                </a:lnTo>
                <a:lnTo>
                  <a:pt x="46608" y="146367"/>
                </a:lnTo>
                <a:lnTo>
                  <a:pt x="101980" y="113639"/>
                </a:lnTo>
                <a:lnTo>
                  <a:pt x="176022" y="84010"/>
                </a:lnTo>
                <a:lnTo>
                  <a:pt x="219455" y="70523"/>
                </a:lnTo>
                <a:lnTo>
                  <a:pt x="266826" y="58013"/>
                </a:lnTo>
                <a:lnTo>
                  <a:pt x="317753" y="46545"/>
                </a:lnTo>
                <a:lnTo>
                  <a:pt x="372237" y="36169"/>
                </a:lnTo>
                <a:lnTo>
                  <a:pt x="429895" y="26962"/>
                </a:lnTo>
                <a:lnTo>
                  <a:pt x="490474" y="18999"/>
                </a:lnTo>
                <a:lnTo>
                  <a:pt x="553720" y="12331"/>
                </a:lnTo>
                <a:lnTo>
                  <a:pt x="619378" y="7035"/>
                </a:lnTo>
                <a:lnTo>
                  <a:pt x="687197" y="3175"/>
                </a:lnTo>
                <a:lnTo>
                  <a:pt x="757047" y="800"/>
                </a:lnTo>
                <a:lnTo>
                  <a:pt x="828548" y="0"/>
                </a:lnTo>
                <a:lnTo>
                  <a:pt x="900049" y="800"/>
                </a:lnTo>
                <a:lnTo>
                  <a:pt x="969899" y="3175"/>
                </a:lnTo>
                <a:lnTo>
                  <a:pt x="1037717" y="7035"/>
                </a:lnTo>
                <a:lnTo>
                  <a:pt x="1103376" y="12331"/>
                </a:lnTo>
                <a:lnTo>
                  <a:pt x="1166622" y="18999"/>
                </a:lnTo>
                <a:lnTo>
                  <a:pt x="1227201" y="26962"/>
                </a:lnTo>
                <a:lnTo>
                  <a:pt x="1284858" y="36169"/>
                </a:lnTo>
                <a:lnTo>
                  <a:pt x="1339342" y="46545"/>
                </a:lnTo>
                <a:lnTo>
                  <a:pt x="1390269" y="58013"/>
                </a:lnTo>
                <a:lnTo>
                  <a:pt x="1437640" y="70523"/>
                </a:lnTo>
                <a:lnTo>
                  <a:pt x="1481074" y="84010"/>
                </a:lnTo>
                <a:lnTo>
                  <a:pt x="1520317" y="98412"/>
                </a:lnTo>
                <a:lnTo>
                  <a:pt x="1585214" y="129641"/>
                </a:lnTo>
                <a:lnTo>
                  <a:pt x="1630552" y="163728"/>
                </a:lnTo>
                <a:lnTo>
                  <a:pt x="1654175" y="200113"/>
                </a:lnTo>
                <a:lnTo>
                  <a:pt x="1657096" y="219024"/>
                </a:lnTo>
                <a:lnTo>
                  <a:pt x="1654175" y="237921"/>
                </a:lnTo>
                <a:lnTo>
                  <a:pt x="1630552" y="274307"/>
                </a:lnTo>
                <a:lnTo>
                  <a:pt x="1585214" y="308381"/>
                </a:lnTo>
                <a:lnTo>
                  <a:pt x="1520317" y="339623"/>
                </a:lnTo>
                <a:lnTo>
                  <a:pt x="1481074" y="354025"/>
                </a:lnTo>
                <a:lnTo>
                  <a:pt x="1437640" y="367512"/>
                </a:lnTo>
                <a:lnTo>
                  <a:pt x="1390269" y="380022"/>
                </a:lnTo>
                <a:lnTo>
                  <a:pt x="1339342" y="391490"/>
                </a:lnTo>
                <a:lnTo>
                  <a:pt x="1284858" y="401866"/>
                </a:lnTo>
                <a:lnTo>
                  <a:pt x="1227201" y="411073"/>
                </a:lnTo>
                <a:lnTo>
                  <a:pt x="1166622" y="419036"/>
                </a:lnTo>
                <a:lnTo>
                  <a:pt x="1103376" y="425704"/>
                </a:lnTo>
                <a:lnTo>
                  <a:pt x="1037717" y="430999"/>
                </a:lnTo>
                <a:lnTo>
                  <a:pt x="969899" y="434860"/>
                </a:lnTo>
                <a:lnTo>
                  <a:pt x="900049" y="437235"/>
                </a:lnTo>
                <a:lnTo>
                  <a:pt x="828548" y="438035"/>
                </a:lnTo>
                <a:lnTo>
                  <a:pt x="757047" y="437235"/>
                </a:lnTo>
                <a:lnTo>
                  <a:pt x="687197" y="434860"/>
                </a:lnTo>
                <a:lnTo>
                  <a:pt x="619378" y="430999"/>
                </a:lnTo>
                <a:lnTo>
                  <a:pt x="553720" y="425704"/>
                </a:lnTo>
                <a:lnTo>
                  <a:pt x="490474" y="419036"/>
                </a:lnTo>
                <a:lnTo>
                  <a:pt x="429895" y="411073"/>
                </a:lnTo>
                <a:lnTo>
                  <a:pt x="372237" y="401866"/>
                </a:lnTo>
                <a:lnTo>
                  <a:pt x="317753" y="391490"/>
                </a:lnTo>
                <a:lnTo>
                  <a:pt x="266826" y="380022"/>
                </a:lnTo>
                <a:lnTo>
                  <a:pt x="219455" y="367512"/>
                </a:lnTo>
                <a:lnTo>
                  <a:pt x="176022" y="354025"/>
                </a:lnTo>
                <a:lnTo>
                  <a:pt x="136778" y="339623"/>
                </a:lnTo>
                <a:lnTo>
                  <a:pt x="71881" y="308381"/>
                </a:lnTo>
                <a:lnTo>
                  <a:pt x="26543" y="274307"/>
                </a:lnTo>
                <a:lnTo>
                  <a:pt x="2921" y="237921"/>
                </a:lnTo>
                <a:lnTo>
                  <a:pt x="0" y="219024"/>
                </a:lnTo>
                <a:close/>
              </a:path>
            </a:pathLst>
          </a:custGeom>
          <a:ln w="289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0345419" y="6345872"/>
            <a:ext cx="101663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85" dirty="0">
                <a:latin typeface="Arial"/>
                <a:cs typeface="Arial"/>
              </a:rPr>
              <a:t>MaryCalls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248519" y="5361047"/>
            <a:ext cx="2010410" cy="1000760"/>
            <a:chOff x="8248519" y="5361047"/>
            <a:chExt cx="2010410" cy="1000760"/>
          </a:xfrm>
        </p:grpSpPr>
        <p:sp>
          <p:nvSpPr>
            <p:cNvPr id="16" name="object 16"/>
            <p:cNvSpPr/>
            <p:nvPr/>
          </p:nvSpPr>
          <p:spPr>
            <a:xfrm>
              <a:off x="8263000" y="5375528"/>
              <a:ext cx="1933575" cy="971550"/>
            </a:xfrm>
            <a:custGeom>
              <a:avLst/>
              <a:gdLst/>
              <a:ahLst/>
              <a:cxnLst/>
              <a:rect l="l" t="t" r="r" b="b"/>
              <a:pathLst>
                <a:path w="1933575" h="971550">
                  <a:moveTo>
                    <a:pt x="0" y="47625"/>
                  </a:moveTo>
                  <a:lnTo>
                    <a:pt x="437769" y="285242"/>
                  </a:lnTo>
                </a:path>
                <a:path w="1933575" h="971550">
                  <a:moveTo>
                    <a:pt x="384048" y="199898"/>
                  </a:moveTo>
                  <a:lnTo>
                    <a:pt x="437642" y="283210"/>
                  </a:lnTo>
                  <a:lnTo>
                    <a:pt x="333375" y="285496"/>
                  </a:lnTo>
                </a:path>
                <a:path w="1933575" h="971550">
                  <a:moveTo>
                    <a:pt x="1933448" y="0"/>
                  </a:moveTo>
                  <a:lnTo>
                    <a:pt x="1533525" y="276098"/>
                  </a:lnTo>
                </a:path>
                <a:path w="1933575" h="971550">
                  <a:moveTo>
                    <a:pt x="1573149" y="190373"/>
                  </a:moveTo>
                  <a:lnTo>
                    <a:pt x="1533525" y="276098"/>
                  </a:lnTo>
                  <a:lnTo>
                    <a:pt x="1628648" y="268097"/>
                  </a:lnTo>
                </a:path>
                <a:path w="1933575" h="971550">
                  <a:moveTo>
                    <a:pt x="466217" y="609422"/>
                  </a:moveTo>
                  <a:lnTo>
                    <a:pt x="28448" y="971156"/>
                  </a:lnTo>
                </a:path>
                <a:path w="1933575" h="971550">
                  <a:moveTo>
                    <a:pt x="61087" y="876058"/>
                  </a:moveTo>
                  <a:lnTo>
                    <a:pt x="28448" y="971270"/>
                  </a:lnTo>
                  <a:lnTo>
                    <a:pt x="123190" y="954316"/>
                  </a:lnTo>
                </a:path>
              </a:pathLst>
            </a:custGeom>
            <a:ln w="289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767950" y="5984951"/>
              <a:ext cx="476250" cy="361950"/>
            </a:xfrm>
            <a:custGeom>
              <a:avLst/>
              <a:gdLst/>
              <a:ahLst/>
              <a:cxnLst/>
              <a:rect l="l" t="t" r="r" b="b"/>
              <a:pathLst>
                <a:path w="476250" h="361950">
                  <a:moveTo>
                    <a:pt x="0" y="0"/>
                  </a:moveTo>
                  <a:lnTo>
                    <a:pt x="475742" y="361543"/>
                  </a:lnTo>
                </a:path>
                <a:path w="476250" h="361950">
                  <a:moveTo>
                    <a:pt x="436879" y="276161"/>
                  </a:moveTo>
                  <a:lnTo>
                    <a:pt x="476123" y="361289"/>
                  </a:lnTo>
                  <a:lnTo>
                    <a:pt x="371475" y="349059"/>
                  </a:lnTo>
                </a:path>
              </a:pathLst>
            </a:custGeom>
            <a:ln w="289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2775" y="242506"/>
            <a:ext cx="1378585" cy="517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200" spc="-335" dirty="0"/>
              <a:t>Exercise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717867" y="1082727"/>
            <a:ext cx="7896225" cy="1647189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sz="1800" b="1" spc="-125" dirty="0">
                <a:latin typeface="Arial"/>
                <a:cs typeface="Arial"/>
              </a:rPr>
              <a:t>Threecandidatesrun</a:t>
            </a:r>
            <a:r>
              <a:rPr sz="1800" b="1" spc="-315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foran</a:t>
            </a:r>
            <a:r>
              <a:rPr sz="1800" b="1" spc="-210" dirty="0">
                <a:latin typeface="Arial"/>
                <a:cs typeface="Arial"/>
              </a:rPr>
              <a:t> </a:t>
            </a:r>
            <a:r>
              <a:rPr sz="1800" b="1" spc="-135" dirty="0">
                <a:latin typeface="Arial"/>
                <a:cs typeface="Arial"/>
              </a:rPr>
              <a:t>election</a:t>
            </a:r>
            <a:r>
              <a:rPr sz="1800" b="1" spc="-215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as</a:t>
            </a:r>
            <a:r>
              <a:rPr sz="1800" b="1" spc="-27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</a:t>
            </a:r>
            <a:r>
              <a:rPr sz="1800" b="1" spc="-185" dirty="0">
                <a:latin typeface="Arial"/>
                <a:cs typeface="Arial"/>
              </a:rPr>
              <a:t> </a:t>
            </a:r>
            <a:r>
              <a:rPr sz="1800" b="1" spc="-95" dirty="0">
                <a:latin typeface="Arial"/>
                <a:cs typeface="Arial"/>
              </a:rPr>
              <a:t>majorin</a:t>
            </a:r>
            <a:r>
              <a:rPr sz="1800" b="1" spc="-2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</a:t>
            </a:r>
            <a:r>
              <a:rPr sz="1800" b="1" spc="-26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city.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45"/>
              </a:spcBef>
            </a:pPr>
            <a:r>
              <a:rPr sz="1800" b="1" spc="-135" dirty="0">
                <a:latin typeface="Arial"/>
                <a:cs typeface="Arial"/>
              </a:rPr>
              <a:t>Accordingto</a:t>
            </a:r>
            <a:r>
              <a:rPr sz="1800" b="1" spc="-3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</a:t>
            </a:r>
            <a:r>
              <a:rPr sz="1800" b="1" spc="-195" dirty="0">
                <a:latin typeface="Arial"/>
                <a:cs typeface="Arial"/>
              </a:rPr>
              <a:t> </a:t>
            </a:r>
            <a:r>
              <a:rPr sz="1800" b="1" spc="-114" dirty="0">
                <a:latin typeface="Arial"/>
                <a:cs typeface="Arial"/>
              </a:rPr>
              <a:t>publicopinionpoll,</a:t>
            </a:r>
            <a:r>
              <a:rPr sz="1800" b="1" spc="-300" dirty="0">
                <a:latin typeface="Arial"/>
                <a:cs typeface="Arial"/>
              </a:rPr>
              <a:t> </a:t>
            </a:r>
            <a:r>
              <a:rPr sz="1800" b="1" spc="-130" dirty="0">
                <a:latin typeface="Arial"/>
                <a:cs typeface="Arial"/>
              </a:rPr>
              <a:t>their</a:t>
            </a:r>
            <a:r>
              <a:rPr sz="1800" b="1" spc="-270" dirty="0">
                <a:latin typeface="Arial"/>
                <a:cs typeface="Arial"/>
              </a:rPr>
              <a:t> </a:t>
            </a:r>
            <a:r>
              <a:rPr sz="1800" b="1" spc="-210" dirty="0">
                <a:latin typeface="Arial"/>
                <a:cs typeface="Arial"/>
              </a:rPr>
              <a:t>chances</a:t>
            </a:r>
            <a:r>
              <a:rPr sz="1800" b="1" spc="160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to</a:t>
            </a:r>
            <a:r>
              <a:rPr sz="1800" b="1" spc="-215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win</a:t>
            </a:r>
            <a:r>
              <a:rPr sz="1800" b="1" spc="-305" dirty="0">
                <a:latin typeface="Arial"/>
                <a:cs typeface="Arial"/>
              </a:rPr>
              <a:t> </a:t>
            </a:r>
            <a:r>
              <a:rPr sz="1800" b="1" spc="-125" dirty="0">
                <a:latin typeface="Arial"/>
                <a:cs typeface="Arial"/>
              </a:rPr>
              <a:t>are</a:t>
            </a:r>
            <a:r>
              <a:rPr sz="1800" b="1" spc="-280" dirty="0">
                <a:latin typeface="Arial"/>
                <a:cs typeface="Arial"/>
              </a:rPr>
              <a:t> </a:t>
            </a:r>
            <a:r>
              <a:rPr sz="1800" b="1" spc="-140" dirty="0">
                <a:latin typeface="Arial"/>
                <a:cs typeface="Arial"/>
              </a:rPr>
              <a:t>0.25,</a:t>
            </a:r>
            <a:r>
              <a:rPr sz="1800" b="1" spc="-125" dirty="0">
                <a:latin typeface="Arial"/>
                <a:cs typeface="Arial"/>
              </a:rPr>
              <a:t> </a:t>
            </a:r>
            <a:r>
              <a:rPr sz="1800" b="1" spc="-120" dirty="0">
                <a:latin typeface="Arial"/>
                <a:cs typeface="Arial"/>
              </a:rPr>
              <a:t>0.35</a:t>
            </a:r>
            <a:r>
              <a:rPr sz="1800" b="1" spc="-190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und</a:t>
            </a:r>
            <a:r>
              <a:rPr sz="1800" b="1" spc="-30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0.40.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sz="1800" b="1" spc="-145" dirty="0">
                <a:latin typeface="Arial"/>
                <a:cs typeface="Arial"/>
              </a:rPr>
              <a:t>The</a:t>
            </a:r>
            <a:r>
              <a:rPr sz="1800" b="1" spc="-290" dirty="0">
                <a:latin typeface="Arial"/>
                <a:cs typeface="Arial"/>
              </a:rPr>
              <a:t> </a:t>
            </a:r>
            <a:r>
              <a:rPr sz="1800" b="1" spc="-210" dirty="0">
                <a:latin typeface="Arial"/>
                <a:cs typeface="Arial"/>
              </a:rPr>
              <a:t>chances</a:t>
            </a:r>
            <a:r>
              <a:rPr sz="1800" b="1" spc="50" dirty="0">
                <a:latin typeface="Arial"/>
                <a:cs typeface="Arial"/>
              </a:rPr>
              <a:t> </a:t>
            </a:r>
            <a:r>
              <a:rPr sz="1800" b="1" spc="-114" dirty="0">
                <a:latin typeface="Arial"/>
                <a:cs typeface="Arial"/>
              </a:rPr>
              <a:t>that</a:t>
            </a:r>
            <a:r>
              <a:rPr sz="1800" b="1" spc="-165" dirty="0">
                <a:latin typeface="Arial"/>
                <a:cs typeface="Arial"/>
              </a:rPr>
              <a:t> </a:t>
            </a:r>
            <a:r>
              <a:rPr sz="1800" b="1" spc="-105" dirty="0">
                <a:latin typeface="Arial"/>
                <a:cs typeface="Arial"/>
              </a:rPr>
              <a:t>theybuild</a:t>
            </a:r>
            <a:r>
              <a:rPr sz="1800" b="1" spc="-3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</a:t>
            </a:r>
            <a:r>
              <a:rPr sz="1800" b="1" spc="-280" dirty="0">
                <a:latin typeface="Arial"/>
                <a:cs typeface="Arial"/>
              </a:rPr>
              <a:t> </a:t>
            </a:r>
            <a:r>
              <a:rPr sz="1800" b="1" spc="-120" dirty="0">
                <a:latin typeface="Arial"/>
                <a:cs typeface="Arial"/>
              </a:rPr>
              <a:t>bridgeafter</a:t>
            </a:r>
            <a:r>
              <a:rPr sz="1800" b="1" spc="-204" dirty="0">
                <a:latin typeface="Arial"/>
                <a:cs typeface="Arial"/>
              </a:rPr>
              <a:t> </a:t>
            </a:r>
            <a:r>
              <a:rPr sz="1800" b="1" spc="-114" dirty="0">
                <a:latin typeface="Arial"/>
                <a:cs typeface="Arial"/>
              </a:rPr>
              <a:t>they</a:t>
            </a:r>
            <a:r>
              <a:rPr sz="1800" b="1" spc="-285" dirty="0">
                <a:latin typeface="Arial"/>
                <a:cs typeface="Arial"/>
              </a:rPr>
              <a:t> </a:t>
            </a:r>
            <a:r>
              <a:rPr sz="1800" b="1" spc="-185" dirty="0">
                <a:latin typeface="Arial"/>
                <a:cs typeface="Arial"/>
              </a:rPr>
              <a:t>have</a:t>
            </a:r>
            <a:r>
              <a:rPr sz="1800" b="1" spc="-110" dirty="0">
                <a:latin typeface="Arial"/>
                <a:cs typeface="Arial"/>
              </a:rPr>
              <a:t> </a:t>
            </a:r>
            <a:r>
              <a:rPr sz="1800" b="1" spc="-185" dirty="0">
                <a:latin typeface="Arial"/>
                <a:cs typeface="Arial"/>
              </a:rPr>
              <a:t>been</a:t>
            </a:r>
            <a:r>
              <a:rPr sz="1800" b="1" spc="-140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elected</a:t>
            </a:r>
            <a:r>
              <a:rPr sz="1800" b="1" spc="-229" dirty="0">
                <a:latin typeface="Arial"/>
                <a:cs typeface="Arial"/>
              </a:rPr>
              <a:t> </a:t>
            </a:r>
            <a:r>
              <a:rPr sz="1800" b="1" spc="-125" dirty="0">
                <a:latin typeface="Arial"/>
                <a:cs typeface="Arial"/>
              </a:rPr>
              <a:t>are</a:t>
            </a:r>
            <a:r>
              <a:rPr sz="1800" b="1" spc="-200" dirty="0">
                <a:latin typeface="Arial"/>
                <a:cs typeface="Arial"/>
              </a:rPr>
              <a:t> </a:t>
            </a:r>
            <a:r>
              <a:rPr sz="1800" b="1" spc="-140" dirty="0">
                <a:latin typeface="Arial"/>
                <a:cs typeface="Arial"/>
              </a:rPr>
              <a:t>0.60,</a:t>
            </a:r>
            <a:r>
              <a:rPr sz="1800" b="1" spc="-145" dirty="0">
                <a:latin typeface="Arial"/>
                <a:cs typeface="Arial"/>
              </a:rPr>
              <a:t> </a:t>
            </a:r>
            <a:r>
              <a:rPr sz="1800" b="1" spc="-120" dirty="0">
                <a:latin typeface="Arial"/>
                <a:cs typeface="Arial"/>
              </a:rPr>
              <a:t>0.90</a:t>
            </a:r>
            <a:r>
              <a:rPr sz="1800" b="1" spc="-204" dirty="0">
                <a:latin typeface="Arial"/>
                <a:cs typeface="Arial"/>
              </a:rPr>
              <a:t> </a:t>
            </a:r>
            <a:r>
              <a:rPr sz="1800" b="1" spc="-160" dirty="0">
                <a:latin typeface="Arial"/>
                <a:cs typeface="Arial"/>
              </a:rPr>
              <a:t>and</a:t>
            </a:r>
            <a:r>
              <a:rPr sz="1800" b="1" spc="-225" dirty="0">
                <a:latin typeface="Arial"/>
                <a:cs typeface="Arial"/>
              </a:rPr>
              <a:t> </a:t>
            </a:r>
            <a:r>
              <a:rPr sz="1800" b="1" spc="-65" dirty="0">
                <a:latin typeface="Arial"/>
                <a:cs typeface="Arial"/>
              </a:rPr>
              <a:t>0.80.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sz="1800" b="1" spc="-175" dirty="0">
                <a:latin typeface="Arial"/>
                <a:cs typeface="Arial"/>
              </a:rPr>
              <a:t>What</a:t>
            </a:r>
            <a:r>
              <a:rPr sz="1800" b="1" spc="-245" dirty="0">
                <a:latin typeface="Arial"/>
                <a:cs typeface="Arial"/>
              </a:rPr>
              <a:t> </a:t>
            </a:r>
            <a:r>
              <a:rPr sz="1800" b="1" spc="-65" dirty="0">
                <a:latin typeface="Arial"/>
                <a:cs typeface="Arial"/>
              </a:rPr>
              <a:t>is</a:t>
            </a:r>
            <a:r>
              <a:rPr sz="1800" b="1" spc="-180" dirty="0">
                <a:latin typeface="Arial"/>
                <a:cs typeface="Arial"/>
              </a:rPr>
              <a:t> </a:t>
            </a:r>
            <a:r>
              <a:rPr sz="1800" b="1" spc="-100" dirty="0">
                <a:latin typeface="Arial"/>
                <a:cs typeface="Arial"/>
              </a:rPr>
              <a:t>the</a:t>
            </a:r>
            <a:r>
              <a:rPr sz="1800" b="1" spc="-265" dirty="0">
                <a:latin typeface="Arial"/>
                <a:cs typeface="Arial"/>
              </a:rPr>
              <a:t> </a:t>
            </a:r>
            <a:r>
              <a:rPr sz="1800" b="1" spc="-125" dirty="0">
                <a:latin typeface="Arial"/>
                <a:cs typeface="Arial"/>
              </a:rPr>
              <a:t>probabilitythat</a:t>
            </a:r>
            <a:r>
              <a:rPr sz="1800" b="1" spc="-235" dirty="0">
                <a:latin typeface="Arial"/>
                <a:cs typeface="Arial"/>
              </a:rPr>
              <a:t> </a:t>
            </a:r>
            <a:r>
              <a:rPr sz="1800" b="1" spc="-100" dirty="0">
                <a:latin typeface="Arial"/>
                <a:cs typeface="Arial"/>
              </a:rPr>
              <a:t>the</a:t>
            </a:r>
            <a:r>
              <a:rPr sz="1800" b="1" spc="-265" dirty="0">
                <a:latin typeface="Arial"/>
                <a:cs typeface="Arial"/>
              </a:rPr>
              <a:t> </a:t>
            </a:r>
            <a:r>
              <a:rPr sz="1800" b="1" spc="-105" dirty="0">
                <a:latin typeface="Arial"/>
                <a:cs typeface="Arial"/>
              </a:rPr>
              <a:t>bridgewill</a:t>
            </a:r>
            <a:r>
              <a:rPr sz="1800" b="1" spc="-295" dirty="0">
                <a:latin typeface="Arial"/>
                <a:cs typeface="Arial"/>
              </a:rPr>
              <a:t> </a:t>
            </a:r>
            <a:r>
              <a:rPr sz="1800" b="1" spc="-110" dirty="0">
                <a:latin typeface="Arial"/>
                <a:cs typeface="Arial"/>
              </a:rPr>
              <a:t>be</a:t>
            </a:r>
            <a:r>
              <a:rPr sz="1800" b="1" spc="-265" dirty="0">
                <a:latin typeface="Arial"/>
                <a:cs typeface="Arial"/>
              </a:rPr>
              <a:t> </a:t>
            </a:r>
            <a:r>
              <a:rPr sz="1800" b="1" spc="-110" dirty="0">
                <a:latin typeface="Arial"/>
                <a:cs typeface="Arial"/>
              </a:rPr>
              <a:t>built</a:t>
            </a:r>
            <a:r>
              <a:rPr sz="1800" b="1" spc="-240" dirty="0">
                <a:latin typeface="Arial"/>
                <a:cs typeface="Arial"/>
              </a:rPr>
              <a:t> </a:t>
            </a:r>
            <a:r>
              <a:rPr sz="1800" b="1" spc="-140" dirty="0">
                <a:latin typeface="Arial"/>
                <a:cs typeface="Arial"/>
              </a:rPr>
              <a:t>after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00" dirty="0">
                <a:latin typeface="Arial"/>
                <a:cs typeface="Arial"/>
              </a:rPr>
              <a:t>the</a:t>
            </a:r>
            <a:r>
              <a:rPr sz="1800" b="1" spc="-265" dirty="0">
                <a:latin typeface="Arial"/>
                <a:cs typeface="Arial"/>
              </a:rPr>
              <a:t> </a:t>
            </a:r>
            <a:r>
              <a:rPr sz="1800" b="1" spc="-30" dirty="0">
                <a:latin typeface="Arial"/>
                <a:cs typeface="Arial"/>
              </a:rPr>
              <a:t>election?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3925" y="4047109"/>
            <a:ext cx="10372725" cy="1742693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2775" y="242506"/>
            <a:ext cx="1378585" cy="517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200" spc="-335" dirty="0"/>
              <a:t>Exercise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717867" y="1059973"/>
            <a:ext cx="10469880" cy="214185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1800" b="1" spc="-150" dirty="0">
                <a:latin typeface="Arial"/>
                <a:cs typeface="Arial"/>
              </a:rPr>
              <a:t>On</a:t>
            </a:r>
            <a:r>
              <a:rPr sz="1800" b="1" spc="-240" dirty="0">
                <a:latin typeface="Arial"/>
                <a:cs typeface="Arial"/>
              </a:rPr>
              <a:t> </a:t>
            </a:r>
            <a:r>
              <a:rPr sz="1800" b="1" spc="-135" dirty="0">
                <a:latin typeface="Arial"/>
                <a:cs typeface="Arial"/>
              </a:rPr>
              <a:t>an</a:t>
            </a:r>
            <a:r>
              <a:rPr sz="1800" b="1" spc="-225" dirty="0">
                <a:latin typeface="Arial"/>
                <a:cs typeface="Arial"/>
              </a:rPr>
              <a:t> </a:t>
            </a:r>
            <a:r>
              <a:rPr sz="1800" b="1" spc="-140" dirty="0">
                <a:latin typeface="Arial"/>
                <a:cs typeface="Arial"/>
              </a:rPr>
              <a:t>airport</a:t>
            </a:r>
            <a:r>
              <a:rPr sz="1800" b="1" spc="-260" dirty="0">
                <a:latin typeface="Arial"/>
                <a:cs typeface="Arial"/>
              </a:rPr>
              <a:t> </a:t>
            </a:r>
            <a:r>
              <a:rPr sz="1800" b="1" spc="-105" dirty="0">
                <a:latin typeface="Arial"/>
                <a:cs typeface="Arial"/>
              </a:rPr>
              <a:t>all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215" dirty="0">
                <a:latin typeface="Arial"/>
                <a:cs typeface="Arial"/>
              </a:rPr>
              <a:t>passengers</a:t>
            </a:r>
            <a:r>
              <a:rPr sz="1800" b="1" spc="105" dirty="0">
                <a:latin typeface="Arial"/>
                <a:cs typeface="Arial"/>
              </a:rPr>
              <a:t> </a:t>
            </a:r>
            <a:r>
              <a:rPr sz="1800" b="1" spc="-120" dirty="0">
                <a:latin typeface="Arial"/>
                <a:cs typeface="Arial"/>
              </a:rPr>
              <a:t>are</a:t>
            </a:r>
            <a:r>
              <a:rPr sz="1800" b="1" spc="-204" dirty="0">
                <a:latin typeface="Arial"/>
                <a:cs typeface="Arial"/>
              </a:rPr>
              <a:t> </a:t>
            </a:r>
            <a:r>
              <a:rPr sz="1800" b="1" spc="-220" dirty="0">
                <a:latin typeface="Arial"/>
                <a:cs typeface="Arial"/>
              </a:rPr>
              <a:t>checked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55" dirty="0">
                <a:latin typeface="Arial"/>
                <a:cs typeface="Arial"/>
              </a:rPr>
              <a:t>carefully.</a:t>
            </a:r>
            <a:endParaRPr sz="1800">
              <a:latin typeface="Arial"/>
              <a:cs typeface="Arial"/>
            </a:endParaRPr>
          </a:p>
          <a:p>
            <a:pPr marL="12700" marR="1082040">
              <a:lnSpc>
                <a:spcPts val="2850"/>
              </a:lnSpc>
              <a:spcBef>
                <a:spcPts val="65"/>
              </a:spcBef>
            </a:pPr>
            <a:r>
              <a:rPr sz="1800" b="1" spc="-110" dirty="0">
                <a:latin typeface="Arial"/>
                <a:cs typeface="Arial"/>
              </a:rPr>
              <a:t>Let</a:t>
            </a:r>
            <a:r>
              <a:rPr sz="1800" b="1" spc="-26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</a:t>
            </a:r>
            <a:r>
              <a:rPr sz="1800" b="1" spc="-320" dirty="0">
                <a:latin typeface="Arial"/>
                <a:cs typeface="Arial"/>
              </a:rPr>
              <a:t> </a:t>
            </a:r>
            <a:r>
              <a:rPr sz="1800" b="1" spc="-110" dirty="0">
                <a:latin typeface="Arial"/>
                <a:cs typeface="Arial"/>
              </a:rPr>
              <a:t>with</a:t>
            </a:r>
            <a:r>
              <a:rPr sz="1800" b="1" spc="-3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</a:t>
            </a:r>
            <a:r>
              <a:rPr sz="1800" b="1" spc="-185" dirty="0">
                <a:latin typeface="Arial"/>
                <a:cs typeface="Arial"/>
              </a:rPr>
              <a:t> </a:t>
            </a:r>
            <a:r>
              <a:rPr sz="1800" dirty="0">
                <a:latin typeface="Cambria Math"/>
                <a:cs typeface="Cambria Math"/>
              </a:rPr>
              <a:t>∈</a:t>
            </a:r>
            <a:r>
              <a:rPr sz="1800" spc="10" dirty="0">
                <a:latin typeface="Cambria Math"/>
                <a:cs typeface="Cambria Math"/>
              </a:rPr>
              <a:t> </a:t>
            </a:r>
            <a:r>
              <a:rPr sz="1800" b="1" spc="-120" dirty="0">
                <a:latin typeface="Arial"/>
                <a:cs typeface="Arial"/>
              </a:rPr>
              <a:t>{0,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95" dirty="0">
                <a:latin typeface="Arial"/>
                <a:cs typeface="Arial"/>
              </a:rPr>
              <a:t>1}</a:t>
            </a:r>
            <a:r>
              <a:rPr sz="1800" b="1" spc="-210" dirty="0">
                <a:latin typeface="Arial"/>
                <a:cs typeface="Arial"/>
              </a:rPr>
              <a:t> </a:t>
            </a:r>
            <a:r>
              <a:rPr sz="1800" b="1" spc="-110" dirty="0">
                <a:latin typeface="Arial"/>
                <a:cs typeface="Arial"/>
              </a:rPr>
              <a:t>be</a:t>
            </a:r>
            <a:r>
              <a:rPr sz="1800" b="1" spc="-210" dirty="0">
                <a:latin typeface="Arial"/>
                <a:cs typeface="Arial"/>
              </a:rPr>
              <a:t> </a:t>
            </a:r>
            <a:r>
              <a:rPr sz="1800" b="1" spc="-100" dirty="0">
                <a:latin typeface="Arial"/>
                <a:cs typeface="Arial"/>
              </a:rPr>
              <a:t>the</a:t>
            </a:r>
            <a:r>
              <a:rPr sz="1800" b="1" spc="-290" dirty="0">
                <a:latin typeface="Arial"/>
                <a:cs typeface="Arial"/>
              </a:rPr>
              <a:t> </a:t>
            </a:r>
            <a:r>
              <a:rPr sz="1800" b="1" spc="-185" dirty="0">
                <a:latin typeface="Arial"/>
                <a:cs typeface="Arial"/>
              </a:rPr>
              <a:t>random</a:t>
            </a:r>
            <a:r>
              <a:rPr sz="1800" b="1" spc="-215" dirty="0">
                <a:latin typeface="Arial"/>
                <a:cs typeface="Arial"/>
              </a:rPr>
              <a:t> </a:t>
            </a:r>
            <a:r>
              <a:rPr sz="1800" b="1" spc="-145" dirty="0">
                <a:latin typeface="Arial"/>
                <a:cs typeface="Arial"/>
              </a:rPr>
              <a:t>variable</a:t>
            </a:r>
            <a:r>
              <a:rPr sz="1800" b="1" spc="-204" dirty="0">
                <a:latin typeface="Arial"/>
                <a:cs typeface="Arial"/>
              </a:rPr>
              <a:t> </a:t>
            </a:r>
            <a:r>
              <a:rPr sz="1800" b="1" spc="-135" dirty="0">
                <a:latin typeface="Arial"/>
                <a:cs typeface="Arial"/>
              </a:rPr>
              <a:t>indicating</a:t>
            </a:r>
            <a:r>
              <a:rPr sz="1800" b="1" spc="-310" dirty="0">
                <a:latin typeface="Arial"/>
                <a:cs typeface="Arial"/>
              </a:rPr>
              <a:t> </a:t>
            </a:r>
            <a:r>
              <a:rPr sz="1800" b="1" spc="-175" dirty="0">
                <a:latin typeface="Arial"/>
                <a:cs typeface="Arial"/>
              </a:rPr>
              <a:t>whethersomebody</a:t>
            </a:r>
            <a:r>
              <a:rPr sz="1800" b="1" spc="-285" dirty="0">
                <a:latin typeface="Arial"/>
                <a:cs typeface="Arial"/>
              </a:rPr>
              <a:t> </a:t>
            </a:r>
            <a:r>
              <a:rPr sz="1800" b="1" spc="-65" dirty="0">
                <a:latin typeface="Arial"/>
                <a:cs typeface="Arial"/>
              </a:rPr>
              <a:t>is</a:t>
            </a:r>
            <a:r>
              <a:rPr sz="1800" b="1" spc="-2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</a:t>
            </a:r>
            <a:r>
              <a:rPr sz="1800" b="1" spc="-210" dirty="0">
                <a:latin typeface="Arial"/>
                <a:cs typeface="Arial"/>
              </a:rPr>
              <a:t> </a:t>
            </a:r>
            <a:r>
              <a:rPr sz="1800" b="1" spc="-155" dirty="0">
                <a:latin typeface="Arial"/>
                <a:cs typeface="Arial"/>
              </a:rPr>
              <a:t>terrorist</a:t>
            </a:r>
            <a:r>
              <a:rPr sz="1800" b="1" spc="-100" dirty="0">
                <a:latin typeface="Arial"/>
                <a:cs typeface="Arial"/>
              </a:rPr>
              <a:t> </a:t>
            </a:r>
            <a:r>
              <a:rPr sz="1800" b="1" spc="-40" dirty="0">
                <a:latin typeface="Arial"/>
                <a:cs typeface="Arial"/>
              </a:rPr>
              <a:t>(t</a:t>
            </a:r>
            <a:r>
              <a:rPr sz="1800" b="1" spc="-17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=</a:t>
            </a:r>
            <a:r>
              <a:rPr sz="1800" b="1" spc="-265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1)</a:t>
            </a:r>
            <a:r>
              <a:rPr sz="1800" b="1" spc="-185" dirty="0">
                <a:latin typeface="Arial"/>
                <a:cs typeface="Arial"/>
              </a:rPr>
              <a:t> </a:t>
            </a:r>
            <a:r>
              <a:rPr sz="1800" b="1" spc="-65" dirty="0">
                <a:latin typeface="Arial"/>
                <a:cs typeface="Arial"/>
              </a:rPr>
              <a:t>or</a:t>
            </a:r>
            <a:r>
              <a:rPr sz="1800" b="1" spc="-285" dirty="0">
                <a:latin typeface="Arial"/>
                <a:cs typeface="Arial"/>
              </a:rPr>
              <a:t> </a:t>
            </a:r>
            <a:r>
              <a:rPr sz="1800" b="1" spc="-95" dirty="0">
                <a:latin typeface="Arial"/>
                <a:cs typeface="Arial"/>
              </a:rPr>
              <a:t>not</a:t>
            </a:r>
            <a:r>
              <a:rPr sz="1800" b="1" spc="-340" dirty="0">
                <a:latin typeface="Arial"/>
                <a:cs typeface="Arial"/>
              </a:rPr>
              <a:t> </a:t>
            </a:r>
            <a:r>
              <a:rPr sz="1800" b="1" spc="-45" dirty="0">
                <a:latin typeface="Arial"/>
                <a:cs typeface="Arial"/>
              </a:rPr>
              <a:t>(t</a:t>
            </a:r>
            <a:r>
              <a:rPr sz="1800" b="1" spc="-26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=</a:t>
            </a:r>
            <a:r>
              <a:rPr sz="1800" b="1" spc="-26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0). </a:t>
            </a:r>
            <a:r>
              <a:rPr sz="1800" b="1" spc="-75" dirty="0">
                <a:latin typeface="Arial"/>
                <a:cs typeface="Arial"/>
              </a:rPr>
              <a:t>LetAwith</a:t>
            </a:r>
            <a:r>
              <a:rPr sz="1800" b="1" spc="-3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</a:t>
            </a:r>
            <a:r>
              <a:rPr sz="1800" b="1" spc="-290" dirty="0">
                <a:latin typeface="Arial"/>
                <a:cs typeface="Arial"/>
              </a:rPr>
              <a:t> </a:t>
            </a:r>
            <a:r>
              <a:rPr sz="1800" dirty="0">
                <a:latin typeface="Cambria Math"/>
                <a:cs typeface="Cambria Math"/>
              </a:rPr>
              <a:t>∈</a:t>
            </a:r>
            <a:r>
              <a:rPr sz="1800" spc="5" dirty="0">
                <a:latin typeface="Cambria Math"/>
                <a:cs typeface="Cambria Math"/>
              </a:rPr>
              <a:t> </a:t>
            </a:r>
            <a:r>
              <a:rPr sz="1800" b="1" spc="-120" dirty="0">
                <a:latin typeface="Arial"/>
                <a:cs typeface="Arial"/>
              </a:rPr>
              <a:t>{0,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95" dirty="0">
                <a:latin typeface="Arial"/>
                <a:cs typeface="Arial"/>
              </a:rPr>
              <a:t>1}</a:t>
            </a:r>
            <a:r>
              <a:rPr sz="1800" b="1" spc="-210" dirty="0">
                <a:latin typeface="Arial"/>
                <a:cs typeface="Arial"/>
              </a:rPr>
              <a:t> </a:t>
            </a:r>
            <a:r>
              <a:rPr sz="1800" b="1" spc="-110" dirty="0">
                <a:latin typeface="Arial"/>
                <a:cs typeface="Arial"/>
              </a:rPr>
              <a:t>be</a:t>
            </a:r>
            <a:r>
              <a:rPr sz="1800" b="1" spc="-290" dirty="0">
                <a:latin typeface="Arial"/>
                <a:cs typeface="Arial"/>
              </a:rPr>
              <a:t> </a:t>
            </a:r>
            <a:r>
              <a:rPr sz="1800" b="1" spc="-100" dirty="0">
                <a:latin typeface="Arial"/>
                <a:cs typeface="Arial"/>
              </a:rPr>
              <a:t>the</a:t>
            </a:r>
            <a:r>
              <a:rPr sz="1800" b="1" spc="-295" dirty="0">
                <a:latin typeface="Arial"/>
                <a:cs typeface="Arial"/>
              </a:rPr>
              <a:t> </a:t>
            </a:r>
            <a:r>
              <a:rPr sz="1800" b="1" spc="-145" dirty="0">
                <a:latin typeface="Arial"/>
                <a:cs typeface="Arial"/>
              </a:rPr>
              <a:t>variable</a:t>
            </a:r>
            <a:r>
              <a:rPr sz="1800" b="1" spc="-215" dirty="0">
                <a:latin typeface="Arial"/>
                <a:cs typeface="Arial"/>
              </a:rPr>
              <a:t> </a:t>
            </a:r>
            <a:r>
              <a:rPr sz="1800" b="1" spc="-135" dirty="0">
                <a:latin typeface="Arial"/>
                <a:cs typeface="Arial"/>
              </a:rPr>
              <a:t>indicating</a:t>
            </a:r>
            <a:r>
              <a:rPr sz="1800" b="1" spc="-3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arrest.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1800" b="1" spc="-135" dirty="0">
                <a:latin typeface="Arial"/>
                <a:cs typeface="Arial"/>
              </a:rPr>
              <a:t>Aterrorist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130" dirty="0">
                <a:latin typeface="Arial"/>
                <a:cs typeface="Arial"/>
              </a:rPr>
              <a:t>shall</a:t>
            </a:r>
            <a:r>
              <a:rPr sz="1800" b="1" spc="-140" dirty="0">
                <a:latin typeface="Arial"/>
                <a:cs typeface="Arial"/>
              </a:rPr>
              <a:t> </a:t>
            </a:r>
            <a:r>
              <a:rPr sz="1800" b="1" spc="-110" dirty="0">
                <a:latin typeface="Arial"/>
                <a:cs typeface="Arial"/>
              </a:rPr>
              <a:t>be</a:t>
            </a:r>
            <a:r>
              <a:rPr sz="1800" b="1" spc="-275" dirty="0">
                <a:latin typeface="Arial"/>
                <a:cs typeface="Arial"/>
              </a:rPr>
              <a:t> </a:t>
            </a:r>
            <a:r>
              <a:rPr sz="1800" b="1" spc="-160" dirty="0">
                <a:latin typeface="Arial"/>
                <a:cs typeface="Arial"/>
              </a:rPr>
              <a:t>arrested</a:t>
            </a:r>
            <a:r>
              <a:rPr sz="1800" b="1" spc="-135" dirty="0">
                <a:latin typeface="Arial"/>
                <a:cs typeface="Arial"/>
              </a:rPr>
              <a:t> </a:t>
            </a:r>
            <a:r>
              <a:rPr sz="1800" b="1" spc="-110" dirty="0">
                <a:latin typeface="Arial"/>
                <a:cs typeface="Arial"/>
              </a:rPr>
              <a:t>with</a:t>
            </a:r>
            <a:r>
              <a:rPr sz="1800" b="1" spc="-300" dirty="0">
                <a:latin typeface="Arial"/>
                <a:cs typeface="Arial"/>
              </a:rPr>
              <a:t> </a:t>
            </a:r>
            <a:r>
              <a:rPr sz="1800" b="1" spc="-114" dirty="0">
                <a:latin typeface="Arial"/>
                <a:cs typeface="Arial"/>
              </a:rPr>
              <a:t>probabilityP(A=</a:t>
            </a:r>
            <a:r>
              <a:rPr sz="1800" b="1" spc="-254" dirty="0">
                <a:latin typeface="Arial"/>
                <a:cs typeface="Arial"/>
              </a:rPr>
              <a:t> </a:t>
            </a:r>
            <a:r>
              <a:rPr sz="1800" b="1" spc="-110" dirty="0">
                <a:latin typeface="Arial"/>
                <a:cs typeface="Arial"/>
              </a:rPr>
              <a:t>1|T</a:t>
            </a:r>
            <a:r>
              <a:rPr sz="1800" b="1" spc="-2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=</a:t>
            </a:r>
            <a:r>
              <a:rPr sz="1800" b="1" spc="-250" dirty="0">
                <a:latin typeface="Arial"/>
                <a:cs typeface="Arial"/>
              </a:rPr>
              <a:t> </a:t>
            </a:r>
            <a:r>
              <a:rPr sz="1800" b="1" spc="-95" dirty="0">
                <a:latin typeface="Arial"/>
                <a:cs typeface="Arial"/>
              </a:rPr>
              <a:t>1)</a:t>
            </a:r>
            <a:r>
              <a:rPr sz="1800" b="1" spc="-16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=</a:t>
            </a:r>
            <a:r>
              <a:rPr sz="1800" b="1" spc="-254" dirty="0">
                <a:latin typeface="Arial"/>
                <a:cs typeface="Arial"/>
              </a:rPr>
              <a:t> </a:t>
            </a:r>
            <a:r>
              <a:rPr sz="1800" b="1" spc="-140" dirty="0">
                <a:latin typeface="Arial"/>
                <a:cs typeface="Arial"/>
              </a:rPr>
              <a:t>0.98, </a:t>
            </a:r>
            <a:r>
              <a:rPr sz="1800" b="1" dirty="0">
                <a:latin typeface="Arial"/>
                <a:cs typeface="Arial"/>
              </a:rPr>
              <a:t>a</a:t>
            </a:r>
            <a:r>
              <a:rPr sz="1800" b="1" spc="-275" dirty="0">
                <a:latin typeface="Arial"/>
                <a:cs typeface="Arial"/>
              </a:rPr>
              <a:t> </a:t>
            </a:r>
            <a:r>
              <a:rPr sz="1800" b="1" spc="-135" dirty="0">
                <a:latin typeface="Arial"/>
                <a:cs typeface="Arial"/>
              </a:rPr>
              <a:t>non-</a:t>
            </a:r>
            <a:r>
              <a:rPr sz="1800" b="1" spc="-155" dirty="0">
                <a:latin typeface="Arial"/>
                <a:cs typeface="Arial"/>
              </a:rPr>
              <a:t>terrorist</a:t>
            </a:r>
            <a:r>
              <a:rPr sz="1800" b="1" spc="-245" dirty="0">
                <a:latin typeface="Arial"/>
                <a:cs typeface="Arial"/>
              </a:rPr>
              <a:t> </a:t>
            </a:r>
            <a:r>
              <a:rPr sz="1800" b="1" spc="-100" dirty="0">
                <a:latin typeface="Arial"/>
                <a:cs typeface="Arial"/>
              </a:rPr>
              <a:t>with</a:t>
            </a:r>
            <a:r>
              <a:rPr sz="1800" b="1" spc="-315" dirty="0">
                <a:latin typeface="Arial"/>
                <a:cs typeface="Arial"/>
              </a:rPr>
              <a:t> </a:t>
            </a:r>
            <a:r>
              <a:rPr sz="1800" b="1" spc="-114" dirty="0">
                <a:latin typeface="Arial"/>
                <a:cs typeface="Arial"/>
              </a:rPr>
              <a:t>probabilityP(A=</a:t>
            </a:r>
            <a:r>
              <a:rPr sz="1800" b="1" spc="-250" dirty="0">
                <a:latin typeface="Arial"/>
                <a:cs typeface="Arial"/>
              </a:rPr>
              <a:t> </a:t>
            </a:r>
            <a:r>
              <a:rPr sz="1800" b="1" spc="-110" dirty="0">
                <a:latin typeface="Arial"/>
                <a:cs typeface="Arial"/>
              </a:rPr>
              <a:t>1|T</a:t>
            </a:r>
            <a:r>
              <a:rPr sz="1800" b="1" spc="-2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=</a:t>
            </a:r>
            <a:r>
              <a:rPr sz="1800" b="1" spc="-254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0)</a:t>
            </a:r>
            <a:r>
              <a:rPr sz="1800" b="1" spc="-16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=</a:t>
            </a:r>
            <a:r>
              <a:rPr sz="1800" b="1" spc="-250" dirty="0">
                <a:latin typeface="Arial"/>
                <a:cs typeface="Arial"/>
              </a:rPr>
              <a:t> </a:t>
            </a:r>
            <a:r>
              <a:rPr sz="1800" b="1" spc="-70" dirty="0">
                <a:latin typeface="Arial"/>
                <a:cs typeface="Arial"/>
              </a:rPr>
              <a:t>0.001.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1800" b="1" spc="-170" dirty="0">
                <a:latin typeface="Arial"/>
                <a:cs typeface="Arial"/>
              </a:rPr>
              <a:t>One</a:t>
            </a:r>
            <a:r>
              <a:rPr sz="1800" b="1" spc="-220" dirty="0">
                <a:latin typeface="Arial"/>
                <a:cs typeface="Arial"/>
              </a:rPr>
              <a:t> </a:t>
            </a:r>
            <a:r>
              <a:rPr sz="1800" b="1" spc="-80" dirty="0">
                <a:latin typeface="Arial"/>
                <a:cs typeface="Arial"/>
              </a:rPr>
              <a:t>in</a:t>
            </a:r>
            <a:r>
              <a:rPr sz="1800" b="1" spc="-3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</a:t>
            </a:r>
            <a:r>
              <a:rPr sz="1800" b="1" spc="-215" dirty="0">
                <a:latin typeface="Arial"/>
                <a:cs typeface="Arial"/>
              </a:rPr>
              <a:t> </a:t>
            </a:r>
            <a:r>
              <a:rPr sz="1800" b="1" spc="-135" dirty="0">
                <a:latin typeface="Arial"/>
                <a:cs typeface="Arial"/>
              </a:rPr>
              <a:t>lakh</a:t>
            </a:r>
            <a:r>
              <a:rPr sz="1800" b="1" spc="-315" dirty="0">
                <a:latin typeface="Arial"/>
                <a:cs typeface="Arial"/>
              </a:rPr>
              <a:t> </a:t>
            </a:r>
            <a:r>
              <a:rPr sz="1800" b="1" spc="-204" dirty="0">
                <a:latin typeface="Arial"/>
                <a:cs typeface="Arial"/>
              </a:rPr>
              <a:t>passengers</a:t>
            </a:r>
            <a:r>
              <a:rPr sz="1800" b="1" spc="170" dirty="0">
                <a:latin typeface="Arial"/>
                <a:cs typeface="Arial"/>
              </a:rPr>
              <a:t> </a:t>
            </a:r>
            <a:r>
              <a:rPr sz="1800" b="1" spc="-65" dirty="0">
                <a:latin typeface="Arial"/>
                <a:cs typeface="Arial"/>
              </a:rPr>
              <a:t>is</a:t>
            </a:r>
            <a:r>
              <a:rPr sz="1800" b="1" spc="-29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</a:t>
            </a:r>
            <a:r>
              <a:rPr sz="1800" b="1" spc="-220" dirty="0">
                <a:latin typeface="Arial"/>
                <a:cs typeface="Arial"/>
              </a:rPr>
              <a:t> </a:t>
            </a:r>
            <a:r>
              <a:rPr sz="1800" b="1" spc="-150" dirty="0">
                <a:latin typeface="Arial"/>
                <a:cs typeface="Arial"/>
              </a:rPr>
              <a:t>terrorist,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14" dirty="0">
                <a:latin typeface="Arial"/>
                <a:cs typeface="Arial"/>
              </a:rPr>
              <a:t>P(T</a:t>
            </a:r>
            <a:r>
              <a:rPr sz="1800" b="1" spc="-3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=</a:t>
            </a:r>
            <a:r>
              <a:rPr sz="1800" b="1" spc="-275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1)</a:t>
            </a:r>
            <a:r>
              <a:rPr sz="1800" b="1" spc="-19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=</a:t>
            </a:r>
            <a:r>
              <a:rPr sz="1800" b="1" spc="-27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0.00001.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1800" b="1" spc="-175" dirty="0">
                <a:latin typeface="Arial"/>
                <a:cs typeface="Arial"/>
              </a:rPr>
              <a:t>What</a:t>
            </a:r>
            <a:r>
              <a:rPr sz="1800" b="1" spc="-260" dirty="0">
                <a:latin typeface="Arial"/>
                <a:cs typeface="Arial"/>
              </a:rPr>
              <a:t> </a:t>
            </a:r>
            <a:r>
              <a:rPr sz="1800" b="1" spc="-65" dirty="0">
                <a:latin typeface="Arial"/>
                <a:cs typeface="Arial"/>
              </a:rPr>
              <a:t>is</a:t>
            </a:r>
            <a:r>
              <a:rPr sz="1800" b="1" spc="-195" dirty="0">
                <a:latin typeface="Arial"/>
                <a:cs typeface="Arial"/>
              </a:rPr>
              <a:t> </a:t>
            </a:r>
            <a:r>
              <a:rPr sz="1800" b="1" spc="-100" dirty="0">
                <a:latin typeface="Arial"/>
                <a:cs typeface="Arial"/>
              </a:rPr>
              <a:t>the</a:t>
            </a:r>
            <a:r>
              <a:rPr sz="1800" b="1" spc="-280" dirty="0">
                <a:latin typeface="Arial"/>
                <a:cs typeface="Arial"/>
              </a:rPr>
              <a:t> </a:t>
            </a:r>
            <a:r>
              <a:rPr sz="1800" b="1" spc="-125" dirty="0">
                <a:latin typeface="Arial"/>
                <a:cs typeface="Arial"/>
              </a:rPr>
              <a:t>probabilitythat</a:t>
            </a:r>
            <a:r>
              <a:rPr sz="1800" b="1" spc="-245" dirty="0">
                <a:latin typeface="Arial"/>
                <a:cs typeface="Arial"/>
              </a:rPr>
              <a:t> </a:t>
            </a:r>
            <a:r>
              <a:rPr sz="1800" b="1" spc="-135" dirty="0">
                <a:latin typeface="Arial"/>
                <a:cs typeface="Arial"/>
              </a:rPr>
              <a:t>an</a:t>
            </a:r>
            <a:r>
              <a:rPr sz="1800" b="1" spc="-225" dirty="0">
                <a:latin typeface="Arial"/>
                <a:cs typeface="Arial"/>
              </a:rPr>
              <a:t> </a:t>
            </a:r>
            <a:r>
              <a:rPr sz="1800" b="1" spc="-160" dirty="0">
                <a:latin typeface="Arial"/>
                <a:cs typeface="Arial"/>
              </a:rPr>
              <a:t>arrested</a:t>
            </a:r>
            <a:r>
              <a:rPr sz="1800" b="1" spc="-135" dirty="0">
                <a:latin typeface="Arial"/>
                <a:cs typeface="Arial"/>
              </a:rPr>
              <a:t> </a:t>
            </a:r>
            <a:r>
              <a:rPr sz="1800" b="1" spc="-140" dirty="0">
                <a:latin typeface="Arial"/>
                <a:cs typeface="Arial"/>
              </a:rPr>
              <a:t>person</a:t>
            </a:r>
            <a:r>
              <a:rPr sz="1800" b="1" spc="-300" dirty="0">
                <a:latin typeface="Arial"/>
                <a:cs typeface="Arial"/>
              </a:rPr>
              <a:t> </a:t>
            </a:r>
            <a:r>
              <a:rPr sz="1800" b="1" spc="-135" dirty="0">
                <a:latin typeface="Arial"/>
                <a:cs typeface="Arial"/>
              </a:rPr>
              <a:t>actually</a:t>
            </a:r>
            <a:r>
              <a:rPr sz="1800" b="1" spc="-280" dirty="0">
                <a:latin typeface="Arial"/>
                <a:cs typeface="Arial"/>
              </a:rPr>
              <a:t> </a:t>
            </a:r>
            <a:r>
              <a:rPr sz="1800" b="1" spc="-65" dirty="0">
                <a:latin typeface="Arial"/>
                <a:cs typeface="Arial"/>
              </a:rPr>
              <a:t>is</a:t>
            </a:r>
            <a:r>
              <a:rPr sz="1800" b="1" spc="-19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</a:t>
            </a:r>
            <a:r>
              <a:rPr sz="1800" b="1" spc="-280" dirty="0">
                <a:latin typeface="Arial"/>
                <a:cs typeface="Arial"/>
              </a:rPr>
              <a:t> </a:t>
            </a:r>
            <a:r>
              <a:rPr sz="1800" b="1" spc="-50" dirty="0">
                <a:latin typeface="Arial"/>
                <a:cs typeface="Arial"/>
              </a:rPr>
              <a:t>terrorist?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</TotalTime>
  <Words>2658</Words>
  <Application>Microsoft Office PowerPoint</Application>
  <PresentationFormat>Custom</PresentationFormat>
  <Paragraphs>684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Arial MT</vt:lpstr>
      <vt:lpstr>Calibri</vt:lpstr>
      <vt:lpstr>Cambria Math</vt:lpstr>
      <vt:lpstr>Symbol</vt:lpstr>
      <vt:lpstr>Times New Roman</vt:lpstr>
      <vt:lpstr>Office Theme</vt:lpstr>
      <vt:lpstr>Reasoning under Uncertainty</vt:lpstr>
      <vt:lpstr>Logical Deduction versus Induction</vt:lpstr>
      <vt:lpstr>Handlinguncertain knowledge</vt:lpstr>
      <vt:lpstr>Reasonsfor usingprobability</vt:lpstr>
      <vt:lpstr>Predicting versus Diagnosing</vt:lpstr>
      <vt:lpstr>Axioms of Probability</vt:lpstr>
      <vt:lpstr>Belief Networks</vt:lpstr>
      <vt:lpstr>Classical Example</vt:lpstr>
      <vt:lpstr>Belief Network Example</vt:lpstr>
      <vt:lpstr>Thejoint probabilitydistribution</vt:lpstr>
      <vt:lpstr>Thejoint probabilitydistribution</vt:lpstr>
      <vt:lpstr>Thejoint probabilitydistribution</vt:lpstr>
      <vt:lpstr>Thejoint probabilitydistribution</vt:lpstr>
      <vt:lpstr>Thejointprobabilitydistribution: FindP(J)</vt:lpstr>
      <vt:lpstr>Thejointprobabilitydistribution: FindP(A’B) andP(AE)</vt:lpstr>
      <vt:lpstr>Thejoint probabilitydistribution</vt:lpstr>
      <vt:lpstr>Thejointprobabilitydistribution: FindP(JB)</vt:lpstr>
      <vt:lpstr>Thejoint probabilitydistribution</vt:lpstr>
      <vt:lpstr>Thejoint probabilitydistribution</vt:lpstr>
      <vt:lpstr>Thejoint probabilitydistribution</vt:lpstr>
      <vt:lpstr>Thejoint probabilitydistribution</vt:lpstr>
      <vt:lpstr>Thejoint probabilitydistribution</vt:lpstr>
      <vt:lpstr>Thejoint probabilitydistribution</vt:lpstr>
      <vt:lpstr>Inferences usingbelief networks</vt:lpstr>
      <vt:lpstr>Inferences usingbelief networks</vt:lpstr>
      <vt:lpstr>Exercise</vt:lpstr>
      <vt:lpstr>Exercise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Reasoning under Uncertainty</dc:title>
  <cp:lastModifiedBy>Himanshu Sharma</cp:lastModifiedBy>
  <cp:revision>9</cp:revision>
  <dcterms:created xsi:type="dcterms:W3CDTF">2025-08-28T06:20:32Z</dcterms:created>
  <dcterms:modified xsi:type="dcterms:W3CDTF">2025-09-11T06:49:23Z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2021-09-22T00:00:00Z</vt:filetime>
  </property>
  <property fmtid="{D5CDD505-2E9C-101B-9397-08002B2CF9AE}" pid="3" name="LastSaved">
    <vt:filetime>2025-08-28T00:00:00Z</vt:filetime>
  </property>
</Properties>
</file>