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6" r:id="rId17"/>
    <p:sldId id="297" r:id="rId18"/>
    <p:sldId id="295" r:id="rId19"/>
    <p:sldId id="298" r:id="rId20"/>
    <p:sldId id="299" r:id="rId21"/>
    <p:sldId id="300" r:id="rId22"/>
    <p:sldId id="301" r:id="rId23"/>
    <p:sldId id="302" r:id="rId24"/>
    <p:sldId id="305" r:id="rId25"/>
    <p:sldId id="304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6D691-6745-4FB0-BB23-15F440A332EE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1B1B1-5B7F-4FC4-B817-7F153BA643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706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D8393B-C7C6-4F1D-9BD5-C9D643E27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DF2CD9F-20C7-44B6-864E-91300D4DE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2B94F23-3A04-49EC-B575-CAFF959F2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1EF1-6FDE-425C-9CC4-0B65E161C25F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EF9476-449C-4D63-A9DE-968AB3E1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868096-FED2-481C-ABF4-030E8A8D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774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7D146E-AB33-47DC-997B-7DE68646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D297A2B-6376-4C88-A98D-F11A284C8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E51F6A-6DB0-40AE-AB7A-6825F5715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1F65D-B78F-407C-8B1A-A73F83737650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A1D37E-DAA7-4A91-B513-F47A874AD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9FEEB4-6D39-4FDE-8373-3D88423D2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486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D927CA-9305-425D-A595-312BD747D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21D540-8F28-4360-BAE0-55F8664EF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213DB47-93D3-41EB-BF1E-098013BE9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0805-3E34-46C0-AB5E-A3AAFE91CF60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4DE7A8C-549D-4DF9-8EAD-2FB4F3A7F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F4D6FF0-3552-46A4-9D89-95C1F0FDF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020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8BCC4A-4C28-4AEF-BB00-A4E68284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B11045D-E8F1-46EC-B619-8BAAF05FDE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704225B-25EC-4F47-B64D-B41147E18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C94455F-EB64-478E-8A42-82D5E404E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4E262-B228-4550-A96F-02D40F07A63E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51E36F4-E5F2-4639-BD7D-3B010F074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7E4031-0A55-4171-98CE-7FBB8A213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84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CB1DF0-867B-42E0-8A56-8786E7A7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4891F-B4B3-4B50-B457-C68D73E8F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73A20FF-7277-4D3E-927A-2AA07365B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23B300B-7CC0-4FC4-AC09-170D06D4B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1316F6D-1FE7-494B-8C8A-398C77A12E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27953F7-E899-4BAC-994A-468DE2592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8E5A-1FB6-4B82-BBCF-80F82B0539A2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91F23E0-E93B-4B9B-B49A-B3120C1B3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DAB136E-5AB6-4F2F-A816-75EC9D5E3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14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56E752-34AA-46DB-A53C-C12A086D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4A7D0CB-B67E-4C7B-84FE-852C61069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BFC88-E8BA-40E3-9938-920E095CEC0C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EB33863-98D8-4301-B39A-FDA7462E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B416399-F2B0-496D-AAB6-18528A193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19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B5D1FC6-3FCA-4047-8166-044CA95A3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811EE-4A89-4E3B-9149-F1E201B541F1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147CEC6-BE57-4867-90B3-E1CDE1DA8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98880AE-F8AB-4096-8DA2-7E1422D19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904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C6E8AB-3CFD-4307-A92D-EDE747D52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3001E4-D94B-47BB-A08F-718833D53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BDF40AD-6990-4FE8-BA7E-19432C2BE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705FF5B-0CCF-40D8-8984-76DA5734F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8A6-95BB-4F41-ACB3-5A14B66D0CFD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FF36757-7091-43D1-88E6-29BA3B44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BFDFC2-7596-405A-A7DF-0D9A1C5D5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045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4D4FE-C1DF-4266-AC40-2E9249D13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8190CEF-F1B3-4C5D-9873-709635A72D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74F3D72-445E-42E1-AF75-B4935B204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4D9BC72-A01A-4B4C-96B1-0ADE46107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D41E-2A48-4C9D-8AA6-25D25B5E9A42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B786F90-F37D-4F9B-BDF8-9F94FA36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F72007C-6332-4E4E-8358-7530B8A3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565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60631F-21BE-415C-ABCC-E686BAE7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1C57E8B-5E28-4F10-AEB9-1591456F8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AA5041-7FD0-4BD8-96F2-11119E11D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D309-A358-4672-AF4D-3645AEE45AB8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1ED073-BC6E-4022-8D1F-D2852D146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4887160-0E5E-4B71-B9DE-16CECA53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74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9B0004F-6752-48BB-81D1-FA8D2D3923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F17EB18-FE8D-41C5-A970-21E49D69B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5AAC2C-8773-464D-8AE0-461615A35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3500C-AB6C-4A5E-9929-7B8AFF4A729B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60BA26-B772-4CCF-B1D3-911F87789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A97A00-C6F8-452F-B5F1-019FDEE85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45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417B949-54D4-448B-AD68-42B69A5EA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5AC22F-8F4E-4B54-8E8B-3320AE9F2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97A724-BC23-47D1-B967-90F0001CF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D70A0-5F7B-416C-92E6-0FB7656F4E51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B0FDB9-310E-4A89-B093-176DBD1FA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64CB12-5F87-4281-BC5E-6D6274E90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C1AFD-AB8B-4832-B923-ECB676C978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42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D9619D-CCD8-48DF-A2BA-9E798E0AA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04249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ko-KR" sz="3500" dirty="0">
                <a:latin typeface="Arial" panose="020B0604020202020204" pitchFamily="34" charset="0"/>
                <a:cs typeface="Arial" panose="020B0604020202020204" pitchFamily="34" charset="0"/>
              </a:rPr>
              <a:t>Chapter 8</a:t>
            </a:r>
            <a:endParaRPr lang="ko-KR" alt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737A91-B80B-4455-84D6-CB3478F5B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9818"/>
            <a:ext cx="9144000" cy="954582"/>
          </a:xfrm>
        </p:spPr>
        <p:txBody>
          <a:bodyPr/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Reviewer : Sunwoo Kim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12474906-DDF6-4B95-8BB1-799D44329D49}"/>
              </a:ext>
            </a:extLst>
          </p:cNvPr>
          <p:cNvCxnSpPr/>
          <p:nvPr/>
        </p:nvCxnSpPr>
        <p:spPr>
          <a:xfrm>
            <a:off x="1897310" y="3484796"/>
            <a:ext cx="839738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>
            <a:extLst>
              <a:ext uri="{FF2B5EF4-FFF2-40B4-BE49-F238E27FC236}">
                <a16:creationId xmlns:a16="http://schemas.microsoft.com/office/drawing/2014/main" id="{240B7119-5642-40D1-85D3-988C02163804}"/>
              </a:ext>
            </a:extLst>
          </p:cNvPr>
          <p:cNvSpPr txBox="1">
            <a:spLocks/>
          </p:cNvSpPr>
          <p:nvPr/>
        </p:nvSpPr>
        <p:spPr>
          <a:xfrm>
            <a:off x="129396" y="33933"/>
            <a:ext cx="5218980" cy="6313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Christopher M. Bishop</a:t>
            </a:r>
          </a:p>
          <a:p>
            <a:pPr algn="l">
              <a:lnSpc>
                <a:spcPct val="11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Pattern Recognition and Machine Learning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27A5FF55-6420-4655-ACF4-26685F8F5E27}"/>
              </a:ext>
            </a:extLst>
          </p:cNvPr>
          <p:cNvSpPr txBox="1">
            <a:spLocks/>
          </p:cNvSpPr>
          <p:nvPr/>
        </p:nvSpPr>
        <p:spPr>
          <a:xfrm>
            <a:off x="8140460" y="6174617"/>
            <a:ext cx="3927895" cy="6313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Yonsei University</a:t>
            </a:r>
          </a:p>
          <a:p>
            <a:pPr algn="r">
              <a:lnSpc>
                <a:spcPct val="11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Department of Applied Statistics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73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 Probabilistic Graphical 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Expressing probability in a simple way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/>
              <p:nvPr/>
            </p:nvSpPr>
            <p:spPr>
              <a:xfrm>
                <a:off x="838199" y="1593509"/>
                <a:ext cx="9857763" cy="1720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Consider following joint probability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sSub>
                        <m:sSub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4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…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sSub>
                        <m:sSub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𝑘</m:t>
                          </m:r>
                        </m:sub>
                      </m:sSub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|</m:t>
                      </m:r>
                      <m:sSub>
                        <m:sSub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𝑘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−1</m:t>
                          </m:r>
                        </m:sub>
                      </m:sSub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,…,</m:t>
                      </m:r>
                      <m:sSub>
                        <m:sSub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What is it equal to?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Answer is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Isn’t it really troublesome to write all these variables in such a way. Thus, we can think of easy way by using visualization tool,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Which is called a probabilistic graphical model.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593509"/>
                <a:ext cx="9857763" cy="1720151"/>
              </a:xfrm>
              <a:prstGeom prst="rect">
                <a:avLst/>
              </a:prstGeom>
              <a:blipFill>
                <a:blip r:embed="rId2"/>
                <a:stretch>
                  <a:fillRect b="-141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타원 3">
            <a:extLst>
              <a:ext uri="{FF2B5EF4-FFF2-40B4-BE49-F238E27FC236}">
                <a16:creationId xmlns:a16="http://schemas.microsoft.com/office/drawing/2014/main" id="{CEBE66A0-513B-40D8-9920-D4B7BC24577C}"/>
              </a:ext>
            </a:extLst>
          </p:cNvPr>
          <p:cNvSpPr/>
          <p:nvPr/>
        </p:nvSpPr>
        <p:spPr>
          <a:xfrm>
            <a:off x="1465975" y="3855519"/>
            <a:ext cx="378874" cy="378874"/>
          </a:xfrm>
          <a:prstGeom prst="ellipse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2CACABF8-0AB0-4E47-8730-02FAC0950DC4}"/>
              </a:ext>
            </a:extLst>
          </p:cNvPr>
          <p:cNvSpPr/>
          <p:nvPr/>
        </p:nvSpPr>
        <p:spPr>
          <a:xfrm>
            <a:off x="838199" y="5019695"/>
            <a:ext cx="378874" cy="378874"/>
          </a:xfrm>
          <a:prstGeom prst="ellipse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F30A2A26-EA3B-46FF-8645-542FC9F0EAB3}"/>
              </a:ext>
            </a:extLst>
          </p:cNvPr>
          <p:cNvSpPr/>
          <p:nvPr/>
        </p:nvSpPr>
        <p:spPr>
          <a:xfrm>
            <a:off x="1894198" y="5481987"/>
            <a:ext cx="378874" cy="378874"/>
          </a:xfrm>
          <a:prstGeom prst="ellipse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9FE42A80-A9D5-4161-A7F9-8ED8103B6775}"/>
              </a:ext>
            </a:extLst>
          </p:cNvPr>
          <p:cNvCxnSpPr>
            <a:cxnSpLocks/>
            <a:stCxn id="4" idx="3"/>
            <a:endCxn id="15" idx="7"/>
          </p:cNvCxnSpPr>
          <p:nvPr/>
        </p:nvCxnSpPr>
        <p:spPr>
          <a:xfrm flipH="1">
            <a:off x="1161588" y="4178908"/>
            <a:ext cx="359872" cy="896272"/>
          </a:xfrm>
          <a:prstGeom prst="straightConnector1">
            <a:avLst/>
          </a:prstGeom>
          <a:ln w="28575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222946F-CD45-48FA-8C3F-1A156563BD95}"/>
              </a:ext>
            </a:extLst>
          </p:cNvPr>
          <p:cNvCxnSpPr>
            <a:cxnSpLocks/>
            <a:stCxn id="4" idx="5"/>
            <a:endCxn id="16" idx="1"/>
          </p:cNvCxnSpPr>
          <p:nvPr/>
        </p:nvCxnSpPr>
        <p:spPr>
          <a:xfrm>
            <a:off x="1789364" y="4178908"/>
            <a:ext cx="160319" cy="1358564"/>
          </a:xfrm>
          <a:prstGeom prst="straightConnector1">
            <a:avLst/>
          </a:prstGeom>
          <a:ln w="28575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34AB5F9-758A-477E-BF81-893DA128A43C}"/>
              </a:ext>
            </a:extLst>
          </p:cNvPr>
          <p:cNvSpPr txBox="1"/>
          <p:nvPr/>
        </p:nvSpPr>
        <p:spPr>
          <a:xfrm>
            <a:off x="1844849" y="3756181"/>
            <a:ext cx="2037826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Node : Random Variable</a:t>
            </a:r>
            <a:endParaRPr lang="en-US" altLang="ko-KR" sz="1200" b="1" i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3EAFAA-AE08-4524-B547-09402D7385C6}"/>
              </a:ext>
            </a:extLst>
          </p:cNvPr>
          <p:cNvSpPr txBox="1"/>
          <p:nvPr/>
        </p:nvSpPr>
        <p:spPr>
          <a:xfrm>
            <a:off x="1949683" y="4583225"/>
            <a:ext cx="2037826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Edge : Probabilistic relationships</a:t>
            </a:r>
            <a:endParaRPr lang="en-US" altLang="ko-KR" sz="1200" b="1" i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F2704D-FF84-4061-B16D-98DD8D185775}"/>
              </a:ext>
            </a:extLst>
          </p:cNvPr>
          <p:cNvSpPr txBox="1"/>
          <p:nvPr/>
        </p:nvSpPr>
        <p:spPr>
          <a:xfrm>
            <a:off x="4143375" y="3687640"/>
            <a:ext cx="5964191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Directed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graphical models : A graph which has a direction in edge.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Good in capturing casual relationships(conditional terms)</a:t>
            </a:r>
          </a:p>
          <a:p>
            <a:pPr>
              <a:lnSpc>
                <a:spcPct val="200000"/>
              </a:lnSpc>
            </a:pPr>
            <a:r>
              <a:rPr lang="en-US" altLang="ko-K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Undirected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graphical models :  A graph which its edge does not carry direction.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Good in expressing soft constraints</a:t>
            </a:r>
          </a:p>
          <a:p>
            <a:pPr>
              <a:lnSpc>
                <a:spcPct val="200000"/>
              </a:lnSpc>
            </a:pP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Now,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let’s take an example!</a:t>
            </a:r>
          </a:p>
        </p:txBody>
      </p:sp>
    </p:spTree>
    <p:extLst>
      <p:ext uri="{BB962C8B-B14F-4D97-AF65-F5344CB8AC3E}">
        <p14:creationId xmlns:p14="http://schemas.microsoft.com/office/powerpoint/2010/main" val="196613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Modeling joint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/>
              <p:nvPr/>
            </p:nvSpPr>
            <p:spPr>
              <a:xfrm>
                <a:off x="838199" y="1593509"/>
                <a:ext cx="5193485" cy="116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Basic idea of graphical model can be explained by this simple example!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𝒂</m:t>
                          </m:r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𝒃</m:t>
                          </m:r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e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𝒂</m:t>
                          </m:r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𝒃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𝒃</m:t>
                          </m:r>
                        </m:e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𝒂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𝒂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Note that right-hand side of an equation is not symmetric anymore.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Arrow direction : From conditional term to random variable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593509"/>
                <a:ext cx="5193485" cy="1166153"/>
              </a:xfrm>
              <a:prstGeom prst="rect">
                <a:avLst/>
              </a:prstGeom>
              <a:blipFill>
                <a:blip r:embed="rId2"/>
                <a:stretch>
                  <a:fillRect b="-260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482D22C4-0F98-45E9-8E30-03D796E6D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832" y="1270120"/>
            <a:ext cx="1771436" cy="17444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699E11A-FA48-45EC-8D3C-A929843116AE}"/>
                  </a:ext>
                </a:extLst>
              </p:cNvPr>
              <p:cNvSpPr txBox="1"/>
              <p:nvPr/>
            </p:nvSpPr>
            <p:spPr>
              <a:xfrm>
                <a:off x="838200" y="3282720"/>
                <a:ext cx="5193485" cy="889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the complicated model, such as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𝐾</m:t>
                              </m:r>
                            </m:sub>
                          </m:sSub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𝐾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𝐾</m:t>
                              </m:r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…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sSub>
                        <m:sSub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called a fully connected, since there is a link between every pair.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699E11A-FA48-45EC-8D3C-A92984311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282720"/>
                <a:ext cx="5193485" cy="889154"/>
              </a:xfrm>
              <a:prstGeom prst="rect">
                <a:avLst/>
              </a:prstGeom>
              <a:blipFill>
                <a:blip r:embed="rId4"/>
                <a:stretch>
                  <a:fillRect l="-118" b="-482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8929A6E-028D-4A23-A6B3-6F2D2681DFFC}"/>
              </a:ext>
            </a:extLst>
          </p:cNvPr>
          <p:cNvSpPr txBox="1"/>
          <p:nvPr/>
        </p:nvSpPr>
        <p:spPr>
          <a:xfrm>
            <a:off x="838199" y="4446031"/>
            <a:ext cx="5193485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There are some much complicated form like…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60AFE73-8284-4C22-BDF8-57EA75BC3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601" y="3575784"/>
            <a:ext cx="1694461" cy="200741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C096BE4-F433-4D6F-87EE-D6D522ADE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99" y="5019907"/>
            <a:ext cx="4411124" cy="309811"/>
          </a:xfrm>
          <a:prstGeom prst="rect">
            <a:avLst/>
          </a:prstGeom>
        </p:spPr>
      </p:pic>
      <p:sp>
        <p:nvSpPr>
          <p:cNvPr id="17" name="오른쪽 중괄호 16">
            <a:extLst>
              <a:ext uri="{FF2B5EF4-FFF2-40B4-BE49-F238E27FC236}">
                <a16:creationId xmlns:a16="http://schemas.microsoft.com/office/drawing/2014/main" id="{3354020F-DF4C-41E0-AFAE-E9601DB8814B}"/>
              </a:ext>
            </a:extLst>
          </p:cNvPr>
          <p:cNvSpPr/>
          <p:nvPr/>
        </p:nvSpPr>
        <p:spPr>
          <a:xfrm>
            <a:off x="7540742" y="3410394"/>
            <a:ext cx="356338" cy="247323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D8C146-AB45-4776-B12E-BB4FE8E50898}"/>
              </a:ext>
            </a:extLst>
          </p:cNvPr>
          <p:cNvSpPr txBox="1"/>
          <p:nvPr/>
        </p:nvSpPr>
        <p:spPr>
          <a:xfrm>
            <a:off x="8126563" y="3575784"/>
            <a:ext cx="2872531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In general, we can say…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67D8BE21-4249-4D43-A231-68A37336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7760" y="4271759"/>
            <a:ext cx="3977298" cy="67216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7D9A8F1-6219-4674-9AB0-1EBF3F8C88F5}"/>
              </a:ext>
            </a:extLst>
          </p:cNvPr>
          <p:cNvSpPr txBox="1"/>
          <p:nvPr/>
        </p:nvSpPr>
        <p:spPr>
          <a:xfrm>
            <a:off x="8027760" y="5137163"/>
            <a:ext cx="4060776" cy="672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Like left figure, if there does not exist any cycle, such network is called </a:t>
            </a:r>
            <a:r>
              <a:rPr lang="en-US" altLang="ko-KR" sz="15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directed acyclic network. </a:t>
            </a:r>
          </a:p>
        </p:txBody>
      </p:sp>
    </p:spTree>
    <p:extLst>
      <p:ext uri="{BB962C8B-B14F-4D97-AF65-F5344CB8AC3E}">
        <p14:creationId xmlns:p14="http://schemas.microsoft.com/office/powerpoint/2010/main" val="307566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4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Polynomial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/>
              <p:nvPr/>
            </p:nvSpPr>
            <p:spPr>
              <a:xfrm>
                <a:off x="838200" y="1442507"/>
                <a:ext cx="8188355" cy="612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think of Bayesian polynomial regression with N-independent data. We assume a distribution of parameter </a:t>
                </a:r>
                <a14:m>
                  <m:oMath xmlns:m="http://schemas.openxmlformats.org/officeDocument/2006/math">
                    <m:r>
                      <a:rPr lang="en-US" altLang="ko-KR" sz="1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𝒘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Overall equation can be left-hand side equation, and corresponding figures are right-hand side.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42507"/>
                <a:ext cx="8188355" cy="612155"/>
              </a:xfrm>
              <a:prstGeom prst="rect">
                <a:avLst/>
              </a:prstGeom>
              <a:blipFill>
                <a:blip r:embed="rId2"/>
                <a:stretch>
                  <a:fillRect l="-74" b="-7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F25FC5E1-E4A3-4D60-9547-EBABF5B05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773" y="2801547"/>
            <a:ext cx="2338126" cy="630175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7340BD02-EF9E-4AA0-875B-F3D80D6B7946}"/>
              </a:ext>
            </a:extLst>
          </p:cNvPr>
          <p:cNvGrpSpPr/>
          <p:nvPr/>
        </p:nvGrpSpPr>
        <p:grpSpPr>
          <a:xfrm>
            <a:off x="5339698" y="2149161"/>
            <a:ext cx="2652014" cy="1749933"/>
            <a:chOff x="5166527" y="2228268"/>
            <a:chExt cx="2652014" cy="174993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74771421-08C3-434E-8550-9B7732168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6527" y="2610496"/>
              <a:ext cx="2652014" cy="136770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AED9F3-BF6E-4FAB-AA91-C9E7264E4A7F}"/>
                </a:ext>
              </a:extLst>
            </p:cNvPr>
            <p:cNvSpPr txBox="1"/>
            <p:nvPr/>
          </p:nvSpPr>
          <p:spPr>
            <a:xfrm>
              <a:off x="5795527" y="2228268"/>
              <a:ext cx="1394014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Original form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7BB313D3-7157-4076-AEE6-4C5048EAAB0B}"/>
              </a:ext>
            </a:extLst>
          </p:cNvPr>
          <p:cNvGrpSpPr/>
          <p:nvPr/>
        </p:nvGrpSpPr>
        <p:grpSpPr>
          <a:xfrm>
            <a:off x="8873020" y="2349607"/>
            <a:ext cx="2015892" cy="1315801"/>
            <a:chOff x="8847852" y="2237027"/>
            <a:chExt cx="2015892" cy="1315801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179A786A-42D4-450A-91CD-986190B4C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47852" y="2590439"/>
              <a:ext cx="2015892" cy="962389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20B4311-316B-4F0B-B526-44BDCD908109}"/>
                </a:ext>
              </a:extLst>
            </p:cNvPr>
            <p:cNvSpPr txBox="1"/>
            <p:nvPr/>
          </p:nvSpPr>
          <p:spPr>
            <a:xfrm>
              <a:off x="9158791" y="2237027"/>
              <a:ext cx="1394014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Simplified form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5B5E715-8DE0-40B6-AD0C-CC00C5F40D13}"/>
              </a:ext>
            </a:extLst>
          </p:cNvPr>
          <p:cNvSpPr txBox="1"/>
          <p:nvPr/>
        </p:nvSpPr>
        <p:spPr>
          <a:xfrm>
            <a:off x="1809325" y="2396269"/>
            <a:ext cx="2091021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Original equation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BB283B-E5B5-49CE-91E4-7642FB098C19}"/>
              </a:ext>
            </a:extLst>
          </p:cNvPr>
          <p:cNvSpPr txBox="1"/>
          <p:nvPr/>
        </p:nvSpPr>
        <p:spPr>
          <a:xfrm>
            <a:off x="838200" y="4007687"/>
            <a:ext cx="8188355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Let’s think of </a:t>
            </a:r>
            <a:r>
              <a:rPr lang="en-US" altLang="ko-K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model with more parameters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(param for prior and variance.)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691DC84-5CF9-4457-8718-F25646FB1D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4849376"/>
            <a:ext cx="3680670" cy="650850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F0BD780D-ABC2-460E-BE4F-3F70971FC8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520" y="4511298"/>
            <a:ext cx="2314575" cy="1562100"/>
          </a:xfrm>
          <a:prstGeom prst="rect">
            <a:avLst/>
          </a:prstGeom>
        </p:spPr>
      </p:pic>
      <p:sp>
        <p:nvSpPr>
          <p:cNvPr id="33" name="오른쪽 중괄호 32">
            <a:extLst>
              <a:ext uri="{FF2B5EF4-FFF2-40B4-BE49-F238E27FC236}">
                <a16:creationId xmlns:a16="http://schemas.microsoft.com/office/drawing/2014/main" id="{95B9F13B-7A71-42C6-86F7-665AD79D89FF}"/>
              </a:ext>
            </a:extLst>
          </p:cNvPr>
          <p:cNvSpPr/>
          <p:nvPr/>
        </p:nvSpPr>
        <p:spPr>
          <a:xfrm rot="3042309">
            <a:off x="8254197" y="3235102"/>
            <a:ext cx="356338" cy="3005063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13352D-3B5F-4503-A07A-FDD8C13DF0C8}"/>
              </a:ext>
            </a:extLst>
          </p:cNvPr>
          <p:cNvSpPr txBox="1"/>
          <p:nvPr/>
        </p:nvSpPr>
        <p:spPr>
          <a:xfrm>
            <a:off x="8813169" y="4675847"/>
            <a:ext cx="2540631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Note that this blue box indicates N number of observations, and they are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expressed in a form of joint product!</a:t>
            </a:r>
          </a:p>
        </p:txBody>
      </p:sp>
    </p:spTree>
    <p:extLst>
      <p:ext uri="{BB962C8B-B14F-4D97-AF65-F5344CB8AC3E}">
        <p14:creationId xmlns:p14="http://schemas.microsoft.com/office/powerpoint/2010/main" val="2147783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5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Representation of Observed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/>
              <p:nvPr/>
            </p:nvSpPr>
            <p:spPr>
              <a:xfrm>
                <a:off x="838200" y="1442507"/>
                <a:ext cx="8188355" cy="612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Data </a:t>
                </a:r>
                <a14:m>
                  <m:oMath xmlns:m="http://schemas.openxmlformats.org/officeDocument/2006/math">
                    <m:r>
                      <a:rPr lang="en-US" altLang="ko-KR" sz="1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𝒕</m:t>
                    </m:r>
                  </m:oMath>
                </a14:m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might be observed, or not.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Left hand side expresses the general form, and the right one shows the case of observed data.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42507"/>
                <a:ext cx="8188355" cy="612155"/>
              </a:xfrm>
              <a:prstGeom prst="rect">
                <a:avLst/>
              </a:prstGeom>
              <a:blipFill>
                <a:blip r:embed="rId2"/>
                <a:stretch>
                  <a:fillRect l="-74" b="-7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94EB7B2C-ED05-4966-9B78-CF55D03FE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752" y="2171289"/>
            <a:ext cx="2283494" cy="14565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A4D3A03-F10E-429B-B1F0-2ABFE7007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794" y="2054662"/>
            <a:ext cx="2328863" cy="16049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950FFF-BC8B-46FC-AC92-491AC928B7F0}"/>
                  </a:ext>
                </a:extLst>
              </p:cNvPr>
              <p:cNvSpPr txBox="1"/>
              <p:nvPr/>
            </p:nvSpPr>
            <p:spPr>
              <a:xfrm>
                <a:off x="989201" y="4399862"/>
                <a:ext cx="3750579" cy="612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Suppose we are trying to predict a new data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joint probability can be expressed by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950FFF-BC8B-46FC-AC92-491AC928B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201" y="4399862"/>
                <a:ext cx="3750579" cy="612155"/>
              </a:xfrm>
              <a:prstGeom prst="rect">
                <a:avLst/>
              </a:prstGeom>
              <a:blipFill>
                <a:blip r:embed="rId5"/>
                <a:stretch>
                  <a:fillRect b="-7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그림 14">
            <a:extLst>
              <a:ext uri="{FF2B5EF4-FFF2-40B4-BE49-F238E27FC236}">
                <a16:creationId xmlns:a16="http://schemas.microsoft.com/office/drawing/2014/main" id="{3436CB7E-398C-46A2-A7E4-7EDADB2E7D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201" y="5165158"/>
            <a:ext cx="3872946" cy="500669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8BDB557C-183A-469F-9762-569111AC0C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5416" y="3939302"/>
            <a:ext cx="2219462" cy="2192173"/>
          </a:xfrm>
          <a:prstGeom prst="rect">
            <a:avLst/>
          </a:prstGeom>
        </p:spPr>
      </p:pic>
      <p:sp>
        <p:nvSpPr>
          <p:cNvPr id="31" name="오른쪽 중괄호 30">
            <a:extLst>
              <a:ext uri="{FF2B5EF4-FFF2-40B4-BE49-F238E27FC236}">
                <a16:creationId xmlns:a16="http://schemas.microsoft.com/office/drawing/2014/main" id="{8D492F9D-E6D1-4788-9464-8147F52102C4}"/>
              </a:ext>
            </a:extLst>
          </p:cNvPr>
          <p:cNvSpPr/>
          <p:nvPr/>
        </p:nvSpPr>
        <p:spPr>
          <a:xfrm>
            <a:off x="7355625" y="4008431"/>
            <a:ext cx="356338" cy="205391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5562CD-B701-4423-BBB8-C685514A8919}"/>
              </a:ext>
            </a:extLst>
          </p:cNvPr>
          <p:cNvSpPr txBox="1"/>
          <p:nvPr/>
        </p:nvSpPr>
        <p:spPr>
          <a:xfrm>
            <a:off x="7894739" y="4188920"/>
            <a:ext cx="4059573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To exactly </a:t>
            </a:r>
            <a:r>
              <a:rPr lang="en-US" altLang="ko-KR" sz="1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generate predictive distribution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, we need…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1E899333-D1CF-4524-9D92-C321C773EE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9089" y="4635995"/>
            <a:ext cx="3030872" cy="42906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2583E24-2846-4373-B273-932351A1542A}"/>
              </a:ext>
            </a:extLst>
          </p:cNvPr>
          <p:cNvSpPr txBox="1"/>
          <p:nvPr/>
        </p:nvSpPr>
        <p:spPr>
          <a:xfrm>
            <a:off x="7894739" y="5172949"/>
            <a:ext cx="4059573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Remember some Laplace approximation and other integral methods!</a:t>
            </a:r>
          </a:p>
        </p:txBody>
      </p:sp>
    </p:spTree>
    <p:extLst>
      <p:ext uri="{BB962C8B-B14F-4D97-AF65-F5344CB8AC3E}">
        <p14:creationId xmlns:p14="http://schemas.microsoft.com/office/powerpoint/2010/main" val="756524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6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Generative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/>
              <p:nvPr/>
            </p:nvSpPr>
            <p:spPr>
              <a:xfrm>
                <a:off x="838200" y="1442507"/>
                <a:ext cx="8188355" cy="17808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5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 chapter 11, we are going to cover some sampling methods.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500" dirty="0">
                    <a:latin typeface="Arial" panose="020B0604020202020204" pitchFamily="34" charset="0"/>
                    <a:cs typeface="Arial" panose="020B0604020202020204" pitchFamily="34" charset="0"/>
                  </a:rPr>
                  <a:t>We may need to sample data from a distribution!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5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example, from joint probability </a:t>
                </a:r>
                <a14:m>
                  <m:oMath xmlns:m="http://schemas.openxmlformats.org/officeDocument/2006/math">
                    <m:r>
                      <a:rPr lang="en-US" altLang="ko-KR" sz="15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5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US" altLang="ko-KR" sz="15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en-US" altLang="ko-KR" sz="15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sub>
                    </m:sSub>
                    <m:r>
                      <a:rPr lang="en-US" altLang="ko-KR" sz="15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5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generate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ko-KR" sz="15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US" altLang="ko-KR" sz="15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sub>
                    </m:sSub>
                  </m:oMath>
                </a14:m>
                <a:endParaRPr lang="en-US" altLang="ko-KR" sz="1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500" dirty="0">
                    <a:latin typeface="Arial" panose="020B0604020202020204" pitchFamily="34" charset="0"/>
                    <a:cs typeface="Arial" panose="020B0604020202020204" pitchFamily="34" charset="0"/>
                  </a:rPr>
                  <a:t>Not only just using above full equation, we can perform it iteratively, starting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ko-KR" sz="15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ko-KR" sz="15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500" dirty="0">
                    <a:latin typeface="Arial" panose="020B0604020202020204" pitchFamily="34" charset="0"/>
                    <a:cs typeface="Arial" panose="020B0604020202020204" pitchFamily="34" charset="0"/>
                  </a:rPr>
                  <a:t>In image, such as,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42507"/>
                <a:ext cx="8188355" cy="1780809"/>
              </a:xfrm>
              <a:prstGeom prst="rect">
                <a:avLst/>
              </a:prstGeom>
              <a:blipFill>
                <a:blip r:embed="rId2"/>
                <a:stretch>
                  <a:fillRect l="-298" b="-274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3B57AB7A-E5EB-4DFD-993C-FFFD4E9EA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76" y="3429000"/>
            <a:ext cx="3370849" cy="24316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C0C80C-41B0-4E59-9FF8-FC6B99829D59}"/>
              </a:ext>
            </a:extLst>
          </p:cNvPr>
          <p:cNvSpPr txBox="1"/>
          <p:nvPr/>
        </p:nvSpPr>
        <p:spPr>
          <a:xfrm>
            <a:off x="4724243" y="3927555"/>
            <a:ext cx="6362667" cy="1434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Likewise, </a:t>
            </a:r>
            <a:r>
              <a:rPr lang="en-US" altLang="ko-KR" sz="15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consider there is a latent variable 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beneath the observed data &amp; distribution!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We may interpret hidden variable like in image, but sometimes we cant.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Still, </a:t>
            </a:r>
            <a:r>
              <a:rPr lang="en-US" altLang="ko-KR" sz="1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useful in modeling some complicated probability models!</a:t>
            </a:r>
          </a:p>
        </p:txBody>
      </p:sp>
    </p:spTree>
    <p:extLst>
      <p:ext uri="{BB962C8B-B14F-4D97-AF65-F5344CB8AC3E}">
        <p14:creationId xmlns:p14="http://schemas.microsoft.com/office/powerpoint/2010/main" val="412649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7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Discrete variables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6FB546-A142-4A96-86F5-E933E95C2EE9}"/>
              </a:ext>
            </a:extLst>
          </p:cNvPr>
          <p:cNvSpPr txBox="1"/>
          <p:nvPr/>
        </p:nvSpPr>
        <p:spPr>
          <a:xfrm>
            <a:off x="838200" y="1442507"/>
            <a:ext cx="10101044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Exponential family :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Many famous distributions are exponential family, and they form useful building blocks for constructing more complex probability!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choose such distributions as parent &amp; child node of graph, we can get many nice properties!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Let’s take a look!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C0C80C-41B0-4E59-9FF8-FC6B99829D59}"/>
              </a:ext>
            </a:extLst>
          </p:cNvPr>
          <p:cNvSpPr txBox="1"/>
          <p:nvPr/>
        </p:nvSpPr>
        <p:spPr>
          <a:xfrm>
            <a:off x="838200" y="2860818"/>
            <a:ext cx="6362667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Consider multinomial distribution.</a:t>
            </a:r>
            <a:endParaRPr lang="en-US" altLang="ko-KR" sz="12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84C8FD8-895C-4222-9319-1EBA1A85F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000" y="1495885"/>
            <a:ext cx="2161214" cy="36289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F6FC60D-8FD7-4521-839F-4FC05E341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497" y="3250287"/>
            <a:ext cx="1667377" cy="8425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56D42CE-9B09-482F-9B42-941D49151595}"/>
                  </a:ext>
                </a:extLst>
              </p:cNvPr>
              <p:cNvSpPr txBox="1"/>
              <p:nvPr/>
            </p:nvSpPr>
            <p:spPr>
              <a:xfrm>
                <a:off x="8037352" y="3429000"/>
                <a:ext cx="2901892" cy="339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There exist a constraint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endParaRPr lang="en-US" altLang="ko-KR" sz="1200" b="1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56D42CE-9B09-482F-9B42-941D49151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7352" y="3429000"/>
                <a:ext cx="2901892" cy="339004"/>
              </a:xfrm>
              <a:prstGeom prst="rect">
                <a:avLst/>
              </a:prstGeom>
              <a:blipFill>
                <a:blip r:embed="rId4"/>
                <a:stretch>
                  <a:fillRect t="-61818" b="-13090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그림 14">
            <a:extLst>
              <a:ext uri="{FF2B5EF4-FFF2-40B4-BE49-F238E27FC236}">
                <a16:creationId xmlns:a16="http://schemas.microsoft.com/office/drawing/2014/main" id="{B533217F-C57A-4927-80FA-AF88B6A8A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963" y="3429046"/>
            <a:ext cx="2505587" cy="3644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98EC39-DF70-48B0-9CB0-127243960F13}"/>
                  </a:ext>
                </a:extLst>
              </p:cNvPr>
              <p:cNvSpPr txBox="1"/>
              <p:nvPr/>
            </p:nvSpPr>
            <p:spPr>
              <a:xfrm>
                <a:off x="838199" y="4091286"/>
                <a:ext cx="10361104" cy="611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extend this univariate example to two-variables case.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That is, we are observing event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&amp;</a:t>
                </a:r>
                <a:r>
                  <a:rPr lang="en-US" altLang="ko-KR" sz="12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𝑙</m:t>
                        </m:r>
                      </m:sub>
                    </m:sSub>
                    <m:r>
                      <a:rPr lang="en-US" altLang="ko-KR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/ Note that </a:t>
                </a:r>
                <a:r>
                  <a:rPr lang="en-US" altLang="ko-KR" sz="12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they are not totally independent! Joint probability is </a:t>
                </a:r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 just </a:t>
                </a:r>
                <a:r>
                  <a:rPr lang="en-US" altLang="ko-KR" sz="12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product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𝝁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𝒌</m:t>
                        </m:r>
                      </m:sub>
                    </m:sSub>
                    <m:r>
                      <a:rPr lang="en-US" altLang="ko-KR" sz="1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∗</m:t>
                    </m:r>
                    <m:sSub>
                      <m:sSubPr>
                        <m:ctrlPr>
                          <a:rPr lang="en-US" altLang="ko-KR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𝝁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𝒍</m:t>
                        </m:r>
                      </m:sub>
                    </m:sSub>
                  </m:oMath>
                </a14:m>
                <a:endParaRPr lang="en-US" altLang="ko-KR" sz="1200" b="1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98EC39-DF70-48B0-9CB0-127243960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4091286"/>
                <a:ext cx="10361104" cy="611834"/>
              </a:xfrm>
              <a:prstGeom prst="rect">
                <a:avLst/>
              </a:prstGeom>
              <a:blipFill>
                <a:blip r:embed="rId6"/>
                <a:stretch>
                  <a:fillRect b="-59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그림 17">
            <a:extLst>
              <a:ext uri="{FF2B5EF4-FFF2-40B4-BE49-F238E27FC236}">
                <a16:creationId xmlns:a16="http://schemas.microsoft.com/office/drawing/2014/main" id="{E6F2D40A-95FC-4225-AC4F-8B6063611B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199" y="5009165"/>
            <a:ext cx="3271805" cy="84132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65EA51F-40A4-414D-BFEF-878060D2DB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0945" y="5168635"/>
            <a:ext cx="1861132" cy="4652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16FCE9-A6F9-469C-A967-E98A71B2298F}"/>
                  </a:ext>
                </a:extLst>
              </p:cNvPr>
              <p:cNvSpPr txBox="1"/>
              <p:nvPr/>
            </p:nvSpPr>
            <p:spPr>
              <a:xfrm>
                <a:off x="6884302" y="4820068"/>
                <a:ext cx="4405095" cy="1296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 this case,  there exist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e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number of parameters!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general case of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variables, we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e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sup>
                    </m:sSup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ko-KR" sz="15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Can’t we figure this exponential growth problem??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16FCE9-A6F9-469C-A967-E98A71B22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302" y="4820068"/>
                <a:ext cx="4405095" cy="1296060"/>
              </a:xfrm>
              <a:prstGeom prst="rect">
                <a:avLst/>
              </a:prstGeom>
              <a:blipFill>
                <a:blip r:embed="rId9"/>
                <a:stretch>
                  <a:fillRect b="-424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7053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8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Independence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/>
              <p:nvPr/>
            </p:nvSpPr>
            <p:spPr>
              <a:xfrm>
                <a:off x="838200" y="1282378"/>
                <a:ext cx="10101044" cy="889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can figure it out by assuming independence! Then, calculation gets much! Much! simple!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sSub>
                        <m:sSub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 this case, we are containing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number of parameters! In general case of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variables, we have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−1)</m:t>
                    </m:r>
                  </m:oMath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82378"/>
                <a:ext cx="10101044" cy="889154"/>
              </a:xfrm>
              <a:prstGeom prst="rect">
                <a:avLst/>
              </a:prstGeom>
              <a:blipFill>
                <a:blip r:embed="rId2"/>
                <a:stretch>
                  <a:fillRect l="-60" b="-411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16FCE9-A6F9-469C-A967-E98A71B2298F}"/>
                  </a:ext>
                </a:extLst>
              </p:cNvPr>
              <p:cNvSpPr txBox="1"/>
              <p:nvPr/>
            </p:nvSpPr>
            <p:spPr>
              <a:xfrm>
                <a:off x="838200" y="3800918"/>
                <a:ext cx="6678336" cy="1469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Now, let’s consider a special case of chain.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covered similar model in stochastic process!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That is, we are assuming certain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depends only its one previous step variable,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−1)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Thus, joint probability can be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p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ko-KR" sz="12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x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ko-KR" sz="12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x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…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Graphically, it can be shown as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16FCE9-A6F9-469C-A967-E98A71B22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800918"/>
                <a:ext cx="6678336" cy="1469890"/>
              </a:xfrm>
              <a:prstGeom prst="rect">
                <a:avLst/>
              </a:prstGeom>
              <a:blipFill>
                <a:blip r:embed="rId3"/>
                <a:stretch>
                  <a:fillRect l="-91" r="-365" b="-20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그룹 23">
            <a:extLst>
              <a:ext uri="{FF2B5EF4-FFF2-40B4-BE49-F238E27FC236}">
                <a16:creationId xmlns:a16="http://schemas.microsoft.com/office/drawing/2014/main" id="{B432E43F-9D1B-45C9-97D4-5B2D2EE9988A}"/>
              </a:ext>
            </a:extLst>
          </p:cNvPr>
          <p:cNvGrpSpPr/>
          <p:nvPr/>
        </p:nvGrpSpPr>
        <p:grpSpPr>
          <a:xfrm>
            <a:off x="1998677" y="2209694"/>
            <a:ext cx="3470945" cy="1029664"/>
            <a:chOff x="1998677" y="2369823"/>
            <a:chExt cx="3470945" cy="1029664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4DD6FBA-E587-4DAD-ACC1-A67F46691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52843" y="2766808"/>
              <a:ext cx="2162612" cy="6326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F674411-3DA6-4205-9FFF-BE348DB39A54}"/>
                    </a:ext>
                  </a:extLst>
                </p:cNvPr>
                <p:cNvSpPr txBox="1"/>
                <p:nvPr/>
              </p:nvSpPr>
              <p:spPr>
                <a:xfrm>
                  <a:off x="1998677" y="2369823"/>
                  <a:ext cx="3470945" cy="43858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en-US" altLang="ko-KR" sz="15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F674411-3DA6-4205-9FFF-BE348DB39A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8677" y="2369823"/>
                  <a:ext cx="3470945" cy="43858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C81467C-F988-4CD4-BA03-A840A1B642E9}"/>
              </a:ext>
            </a:extLst>
          </p:cNvPr>
          <p:cNvGrpSpPr/>
          <p:nvPr/>
        </p:nvGrpSpPr>
        <p:grpSpPr>
          <a:xfrm>
            <a:off x="6123788" y="2171532"/>
            <a:ext cx="3470945" cy="1115975"/>
            <a:chOff x="6123788" y="2369823"/>
            <a:chExt cx="3470945" cy="11159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085F28C-E70A-402C-9076-C5EB9669CEFC}"/>
                    </a:ext>
                  </a:extLst>
                </p:cNvPr>
                <p:cNvSpPr txBox="1"/>
                <p:nvPr/>
              </p:nvSpPr>
              <p:spPr>
                <a:xfrm>
                  <a:off x="6123788" y="2369823"/>
                  <a:ext cx="3470945" cy="43858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sz="15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ko-KR" sz="15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ko-KR" sz="15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en-US" altLang="ko-KR" sz="15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085F28C-E70A-402C-9076-C5EB9669CE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3788" y="2369823"/>
                  <a:ext cx="3470945" cy="43858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2E2A50A0-FC13-41E8-8521-FB12CA060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89410" y="2835544"/>
              <a:ext cx="2339699" cy="650254"/>
            </a:xfrm>
            <a:prstGeom prst="rect">
              <a:avLst/>
            </a:prstGeom>
          </p:spPr>
        </p:pic>
      </p:grpSp>
      <p:pic>
        <p:nvPicPr>
          <p:cNvPr id="27" name="그림 26">
            <a:extLst>
              <a:ext uri="{FF2B5EF4-FFF2-40B4-BE49-F238E27FC236}">
                <a16:creationId xmlns:a16="http://schemas.microsoft.com/office/drawing/2014/main" id="{50A5AB5E-2154-4C0D-9935-5AE3A18EF4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9815" y="5529809"/>
            <a:ext cx="3665639" cy="555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19BC2D3-A77B-415B-82E9-19CC367A1AEE}"/>
                  </a:ext>
                </a:extLst>
              </p:cNvPr>
              <p:cNvSpPr txBox="1"/>
              <p:nvPr/>
            </p:nvSpPr>
            <p:spPr>
              <a:xfrm>
                <a:off x="5006652" y="5121674"/>
                <a:ext cx="6678336" cy="116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does not depend on any variable, thus it takes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cases.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Since this is conditional, for each conditional term, there exist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possible cases. Thus,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require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𝑲</m:t>
                        </m:r>
                        <m: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d>
                    <m:r>
                      <a:rPr lang="en-US" altLang="ko-KR" sz="1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d>
                      <m:dPr>
                        <m:ctrlP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𝑴</m:t>
                        </m:r>
                        <m: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</m:d>
                    <m:r>
                      <a:rPr lang="en-US" altLang="ko-KR" sz="1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𝑲</m:t>
                    </m:r>
                    <m:r>
                      <a:rPr lang="en-US" altLang="ko-KR" sz="1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𝑲</m:t>
                    </m:r>
                    <m:r>
                      <a:rPr lang="en-US" altLang="ko-KR" sz="1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altLang="ko-KR" sz="1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altLang="ko-KR" sz="1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number of parameters in this case!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Which is a linear growth as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</m:oMath>
                </a14:m>
                <a:r>
                  <a:rPr lang="en-US" altLang="ko-KR" sz="12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increases!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19BC2D3-A77B-415B-82E9-19CC367A1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652" y="5121674"/>
                <a:ext cx="6678336" cy="1166153"/>
              </a:xfrm>
              <a:prstGeom prst="rect">
                <a:avLst/>
              </a:prstGeom>
              <a:blipFill>
                <a:blip r:embed="rId9"/>
                <a:stretch>
                  <a:fillRect b="-31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1070F443-B218-45F0-9698-303B6E884E22}"/>
              </a:ext>
            </a:extLst>
          </p:cNvPr>
          <p:cNvSpPr txBox="1"/>
          <p:nvPr/>
        </p:nvSpPr>
        <p:spPr>
          <a:xfrm>
            <a:off x="838200" y="3266359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Chain approach</a:t>
            </a:r>
          </a:p>
        </p:txBody>
      </p:sp>
    </p:spTree>
    <p:extLst>
      <p:ext uri="{BB962C8B-B14F-4D97-AF65-F5344CB8AC3E}">
        <p14:creationId xmlns:p14="http://schemas.microsoft.com/office/powerpoint/2010/main" val="4073998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9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Bayesian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/>
              <p:nvPr/>
            </p:nvSpPr>
            <p:spPr>
              <a:xfrm>
                <a:off x="838200" y="1370479"/>
                <a:ext cx="10101044" cy="1205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again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as a random variable!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are using chain model once again.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we are using multinomial distribution, it is reasonable to set Dirichlet distribution as prior of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can be used separately, or together!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70479"/>
                <a:ext cx="10101044" cy="1205651"/>
              </a:xfrm>
              <a:prstGeom prst="rect">
                <a:avLst/>
              </a:prstGeom>
              <a:blipFill>
                <a:blip r:embed="rId2"/>
                <a:stretch>
                  <a:fillRect l="-6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167335AC-F2F1-4130-B365-E1DCAD4CF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691" y="1675120"/>
            <a:ext cx="3640560" cy="74539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27D1118-471D-4598-87E4-C2941A8FB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49" y="2746434"/>
            <a:ext cx="5135692" cy="136513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AF85B67-4F05-471B-B44B-0EAE53D071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793" y="2793691"/>
            <a:ext cx="5218346" cy="136721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0FC9120-0A89-4350-8D25-A2F69D34A985}"/>
              </a:ext>
            </a:extLst>
          </p:cNvPr>
          <p:cNvSpPr txBox="1"/>
          <p:nvPr/>
        </p:nvSpPr>
        <p:spPr>
          <a:xfrm>
            <a:off x="838200" y="4190037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Parameterized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CED7F6F-139A-4CF0-A9C4-296C98626144}"/>
                  </a:ext>
                </a:extLst>
              </p:cNvPr>
              <p:cNvSpPr txBox="1"/>
              <p:nvPr/>
            </p:nvSpPr>
            <p:spPr>
              <a:xfrm>
                <a:off x="838200" y="4691085"/>
                <a:ext cx="6216941" cy="612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There is much simple way of modeling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=1|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u="sng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By using parametric approach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get following equation, and contains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CED7F6F-139A-4CF0-A9C4-296C98626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691085"/>
                <a:ext cx="6216941" cy="612155"/>
              </a:xfrm>
              <a:prstGeom prst="rect">
                <a:avLst/>
              </a:prstGeom>
              <a:blipFill>
                <a:blip r:embed="rId6"/>
                <a:stretch>
                  <a:fillRect l="-98" b="-7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그림 14">
            <a:extLst>
              <a:ext uri="{FF2B5EF4-FFF2-40B4-BE49-F238E27FC236}">
                <a16:creationId xmlns:a16="http://schemas.microsoft.com/office/drawing/2014/main" id="{72DED1B8-369D-4A9D-9F53-EFFDABEDB5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2339" y="5414547"/>
            <a:ext cx="4622072" cy="72053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2EDEA15-A781-45B1-B42A-4F46EE8B8B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0284" y="4716989"/>
            <a:ext cx="2393833" cy="145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6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10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Linear-Gaussian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/>
              <p:nvPr/>
            </p:nvSpPr>
            <p:spPr>
              <a:xfrm>
                <a:off x="838200" y="1370479"/>
                <a:ext cx="10101044" cy="612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can express multivariate gaussian by graphical models.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think of arbitrary directed acyclic graph. We assume </a:t>
                </a:r>
                <a14:m>
                  <m:oMath xmlns:m="http://schemas.openxmlformats.org/officeDocument/2006/math">
                    <m:r>
                      <a:rPr lang="en-US" altLang="ko-KR" sz="1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</m:t>
                    </m:r>
                    <m:r>
                      <a:rPr lang="en-US" altLang="ko-KR" sz="1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sSub>
                      <m:sSubPr>
                        <m:ctrlPr>
                          <a:rPr lang="en-US" altLang="ko-KR" sz="1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sub>
                        <m:r>
                          <a:rPr lang="en-US" altLang="ko-KR" sz="1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follows gaussian, and its parameters are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6FB546-A142-4A96-86F5-E933E95C2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70479"/>
                <a:ext cx="10101044" cy="612155"/>
              </a:xfrm>
              <a:prstGeom prst="rect">
                <a:avLst/>
              </a:prstGeom>
              <a:blipFill>
                <a:blip r:embed="rId2"/>
                <a:stretch>
                  <a:fillRect l="-60" b="-7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6DB42AB1-81A0-4514-8354-F6B989838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545" y="2099261"/>
            <a:ext cx="2754910" cy="6698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58DDD2-64B8-4821-808B-7C68491CE1F3}"/>
              </a:ext>
            </a:extLst>
          </p:cNvPr>
          <p:cNvSpPr txBox="1"/>
          <p:nvPr/>
        </p:nvSpPr>
        <p:spPr>
          <a:xfrm>
            <a:off x="838200" y="2769082"/>
            <a:ext cx="10101044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By using this, we can extend this idea to the joint probability, by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DFB759B-9350-4588-99B7-7FAF77BEC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50" y="3170117"/>
            <a:ext cx="5046372" cy="1563351"/>
          </a:xfrm>
          <a:prstGeom prst="rect">
            <a:avLst/>
          </a:prstGeom>
        </p:spPr>
      </p:pic>
      <p:sp>
        <p:nvSpPr>
          <p:cNvPr id="14" name="오른쪽 중괄호 13">
            <a:extLst>
              <a:ext uri="{FF2B5EF4-FFF2-40B4-BE49-F238E27FC236}">
                <a16:creationId xmlns:a16="http://schemas.microsoft.com/office/drawing/2014/main" id="{C4680179-F25E-4AD4-86D2-938255E5A6A0}"/>
              </a:ext>
            </a:extLst>
          </p:cNvPr>
          <p:cNvSpPr/>
          <p:nvPr/>
        </p:nvSpPr>
        <p:spPr>
          <a:xfrm>
            <a:off x="6096000" y="2888980"/>
            <a:ext cx="167780" cy="187023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851B2B2-1CF6-4C07-B755-E49D442FE9D9}"/>
                  </a:ext>
                </a:extLst>
              </p:cNvPr>
              <p:cNvSpPr txBox="1"/>
              <p:nvPr/>
            </p:nvSpPr>
            <p:spPr>
              <a:xfrm>
                <a:off x="6503390" y="3140751"/>
                <a:ext cx="5166919" cy="1443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we can find that again this joint probability follows multivariate gaussian since it contains quadratic term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indicates </a:t>
                </a:r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we assume individual conditional probability as gaussian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 graphical model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entire joint probability also follows multivariate gaussian!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851B2B2-1CF6-4C07-B755-E49D442FE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390" y="3140751"/>
                <a:ext cx="5166919" cy="1443152"/>
              </a:xfrm>
              <a:prstGeom prst="rect">
                <a:avLst/>
              </a:prstGeom>
              <a:blipFill>
                <a:blip r:embed="rId5"/>
                <a:stretch>
                  <a:fillRect l="-118" b="-211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FD8437-0BAB-4E7F-AD99-4ACE026646F0}"/>
                  </a:ext>
                </a:extLst>
              </p:cNvPr>
              <p:cNvSpPr txBox="1"/>
              <p:nvPr/>
            </p:nvSpPr>
            <p:spPr>
              <a:xfrm>
                <a:off x="838200" y="5126024"/>
                <a:ext cx="10101044" cy="638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But here, </a:t>
                </a:r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it is not written how to estimate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𝒘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I don’t have any idea of how to get it…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we assume we know </a:t>
                </a:r>
                <a14:m>
                  <m:oMath xmlns:m="http://schemas.openxmlformats.org/officeDocument/2006/math">
                    <m:r>
                      <a:rPr lang="en-US" altLang="ko-KR" sz="1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𝐰</m:t>
                    </m:r>
                    <m:r>
                      <a:rPr lang="en-US" altLang="ko-KR" sz="1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&amp; </m:t>
                    </m:r>
                    <m:r>
                      <a:rPr lang="en-US" altLang="ko-KR" sz="1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𝐛</m:t>
                    </m:r>
                  </m:oMath>
                </a14:m>
                <a:r>
                  <a:rPr lang="en-US" altLang="ko-KR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values,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can estimate mean and covariance of joint probability!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FD8437-0BAB-4E7F-AD99-4ACE02664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126024"/>
                <a:ext cx="10101044" cy="638445"/>
              </a:xfrm>
              <a:prstGeom prst="rect">
                <a:avLst/>
              </a:prstGeom>
              <a:blipFill>
                <a:blip r:embed="rId6"/>
                <a:stretch>
                  <a:fillRect l="-60" b="-571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954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8.1. Bayesian Networks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11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Linear-Gaussian models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6FB546-A142-4A96-86F5-E933E95C2EE9}"/>
              </a:ext>
            </a:extLst>
          </p:cNvPr>
          <p:cNvSpPr txBox="1"/>
          <p:nvPr/>
        </p:nvSpPr>
        <p:spPr>
          <a:xfrm>
            <a:off x="8430237" y="1611160"/>
            <a:ext cx="3458536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All these idea can be connected to the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Hierarchical bayes model!</a:t>
            </a:r>
          </a:p>
          <a:p>
            <a:pPr algn="ctr"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Which assumes </a:t>
            </a:r>
            <a:r>
              <a:rPr lang="en-US" altLang="ko-K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the prior of prior, </a:t>
            </a:r>
          </a:p>
          <a:p>
            <a:pPr algn="ctr">
              <a:lnSpc>
                <a:spcPct val="150000"/>
              </a:lnSpc>
            </a:pPr>
            <a:r>
              <a:rPr lang="en-US" altLang="ko-KR" sz="1200" i="1" dirty="0">
                <a:latin typeface="Arial" panose="020B0604020202020204" pitchFamily="34" charset="0"/>
                <a:cs typeface="Arial" panose="020B0604020202020204" pitchFamily="34" charset="0"/>
              </a:rPr>
              <a:t>Which is called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hyperprior!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FD8437-0BAB-4E7F-AD99-4ACE026646F0}"/>
                  </a:ext>
                </a:extLst>
              </p:cNvPr>
              <p:cNvSpPr txBox="1"/>
              <p:nvPr/>
            </p:nvSpPr>
            <p:spPr>
              <a:xfrm>
                <a:off x="4424361" y="1971621"/>
                <a:ext cx="4421698" cy="335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error term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𝝐</m:t>
                        </m:r>
                      </m:e>
                      <m:sub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follows gaussian distribution.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FD8437-0BAB-4E7F-AD99-4ACE02664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361" y="1971621"/>
                <a:ext cx="4421698" cy="335156"/>
              </a:xfrm>
              <a:prstGeom prst="rect">
                <a:avLst/>
              </a:prstGeom>
              <a:blipFill>
                <a:blip r:embed="rId2"/>
                <a:stretch>
                  <a:fillRect l="-138" b="-127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88DFB55A-2465-40BB-AE69-896A5BDD5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62" y="1911411"/>
            <a:ext cx="2968130" cy="671363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:a16="http://schemas.microsoft.com/office/drawing/2014/main" id="{F9EB83C2-CA23-4A43-BCD1-848EAD479025}"/>
              </a:ext>
            </a:extLst>
          </p:cNvPr>
          <p:cNvGrpSpPr/>
          <p:nvPr/>
        </p:nvGrpSpPr>
        <p:grpSpPr>
          <a:xfrm>
            <a:off x="900462" y="2849451"/>
            <a:ext cx="2777019" cy="1174336"/>
            <a:chOff x="900462" y="2849451"/>
            <a:chExt cx="2777019" cy="1174336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9921AEF1-16B2-49EB-AB22-D8E69B6BE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0463" y="2849451"/>
              <a:ext cx="2777018" cy="671198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A81C4912-E348-4B21-8591-27BD9E93C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0462" y="3613137"/>
              <a:ext cx="2777019" cy="410650"/>
            </a:xfrm>
            <a:prstGeom prst="rect">
              <a:avLst/>
            </a:prstGeom>
          </p:spPr>
        </p:pic>
      </p:grpSp>
      <p:sp>
        <p:nvSpPr>
          <p:cNvPr id="23" name="오른쪽 중괄호 22">
            <a:extLst>
              <a:ext uri="{FF2B5EF4-FFF2-40B4-BE49-F238E27FC236}">
                <a16:creationId xmlns:a16="http://schemas.microsoft.com/office/drawing/2014/main" id="{F07FD626-289F-44FB-8F57-50D0D3B72265}"/>
              </a:ext>
            </a:extLst>
          </p:cNvPr>
          <p:cNvSpPr/>
          <p:nvPr/>
        </p:nvSpPr>
        <p:spPr>
          <a:xfrm>
            <a:off x="3847751" y="2780242"/>
            <a:ext cx="145409" cy="1331927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726EBC2-6081-4928-B336-D19F5AD8C979}"/>
                  </a:ext>
                </a:extLst>
              </p:cNvPr>
              <p:cNvSpPr txBox="1"/>
              <p:nvPr/>
            </p:nvSpPr>
            <p:spPr>
              <a:xfrm>
                <a:off x="4472031" y="2905123"/>
                <a:ext cx="6693716" cy="116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b="1" u="sng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Estimating Mean: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Starting from variable which does not depend on other variables, such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We can iteratively estimate mean value of other variables!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Likewise, we can estimate covariance similarly.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726EBC2-6081-4928-B336-D19F5AD8C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031" y="2905123"/>
                <a:ext cx="6693716" cy="1166153"/>
              </a:xfrm>
              <a:prstGeom prst="rect">
                <a:avLst/>
              </a:prstGeom>
              <a:blipFill>
                <a:blip r:embed="rId6"/>
                <a:stretch>
                  <a:fillRect l="-91" b="-31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그림 18">
            <a:extLst>
              <a:ext uri="{FF2B5EF4-FFF2-40B4-BE49-F238E27FC236}">
                <a16:creationId xmlns:a16="http://schemas.microsoft.com/office/drawing/2014/main" id="{645D67EF-DFEB-4C0C-B4C0-3919DD9B73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462" y="4409729"/>
            <a:ext cx="5889072" cy="17143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9B3471-0FE8-4E17-BDFB-8E830F090A24}"/>
                  </a:ext>
                </a:extLst>
              </p:cNvPr>
              <p:cNvSpPr txBox="1"/>
              <p:nvPr/>
            </p:nvSpPr>
            <p:spPr>
              <a:xfrm>
                <a:off x="6973478" y="4365916"/>
                <a:ext cx="4856572" cy="1577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If every variables are independent, then we only need to estimate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&amp; 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which contains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𝐷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number of parameters.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 case of fully connected graph, we have to estimate full covariance matrix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  <m:d>
                          <m:d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𝐷</m:t>
                            </m:r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9B3471-0FE8-4E17-BDFB-8E830F090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478" y="4365916"/>
                <a:ext cx="4856572" cy="1577355"/>
              </a:xfrm>
              <a:prstGeom prst="rect">
                <a:avLst/>
              </a:prstGeom>
              <a:blipFill>
                <a:blip r:embed="rId8"/>
                <a:stretch>
                  <a:fillRect l="-12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5F5198-801D-4BC7-B3CB-2F57CD980DCD}"/>
                  </a:ext>
                </a:extLst>
              </p:cNvPr>
              <p:cNvSpPr txBox="1"/>
              <p:nvPr/>
            </p:nvSpPr>
            <p:spPr>
              <a:xfrm>
                <a:off x="990600" y="1522879"/>
                <a:ext cx="3866626" cy="339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Each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can be written as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5F5198-801D-4BC7-B3CB-2F57CD980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522879"/>
                <a:ext cx="3866626" cy="339004"/>
              </a:xfrm>
              <a:prstGeom prst="rect">
                <a:avLst/>
              </a:prstGeom>
              <a:blipFill>
                <a:blip r:embed="rId9"/>
                <a:stretch>
                  <a:fillRect l="-158" b="-127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6141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8.2. Conditional Independence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12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Ideation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41B9B841-6AFA-4B2F-8A99-FC56CF99B2E2}"/>
              </a:ext>
            </a:extLst>
          </p:cNvPr>
          <p:cNvGrpSpPr/>
          <p:nvPr/>
        </p:nvGrpSpPr>
        <p:grpSpPr>
          <a:xfrm>
            <a:off x="838201" y="1322656"/>
            <a:ext cx="9743560" cy="1461409"/>
            <a:chOff x="838200" y="1477253"/>
            <a:chExt cx="9743560" cy="14614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F5F5198-801D-4BC7-B3CB-2F57CD980DCD}"/>
                    </a:ext>
                  </a:extLst>
                </p:cNvPr>
                <p:cNvSpPr txBox="1"/>
                <p:nvPr/>
              </p:nvSpPr>
              <p:spPr>
                <a:xfrm>
                  <a:off x="838200" y="1477253"/>
                  <a:ext cx="9245367" cy="1443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We have covered conditional independence in Mathematical statistics I. 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In this section, let’s take a look at it more detail.</a:t>
                  </a:r>
                </a:p>
                <a:p>
                  <a:pPr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e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|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a14:m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This means, </a:t>
                  </a:r>
                  <a:r>
                    <a:rPr lang="en-US" altLang="ko-KR" sz="1200" b="1" dirty="0">
                      <a:solidFill>
                        <a:srgbClr val="00339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is independent of </a:t>
                  </a:r>
                  <a:r>
                    <a:rPr lang="en-US" altLang="ko-KR" sz="1200" b="1" dirty="0">
                      <a:solidFill>
                        <a:srgbClr val="00339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when </a:t>
                  </a:r>
                  <a:r>
                    <a:rPr lang="en-US" altLang="ko-KR" sz="1200" b="1" dirty="0">
                      <a:solidFill>
                        <a:srgbClr val="00339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is given!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Furthermore, joint probability of </a:t>
                  </a:r>
                  <a14:m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≠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a14:m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but </a:t>
                  </a: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F5F5198-801D-4BC7-B3CB-2F57CD980D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1477253"/>
                  <a:ext cx="9245367" cy="1443152"/>
                </a:xfrm>
                <a:prstGeom prst="rect">
                  <a:avLst/>
                </a:prstGeom>
                <a:blipFill>
                  <a:blip r:embed="rId2"/>
                  <a:stretch>
                    <a:fillRect l="-66" b="-2110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900FE9E7-1279-47D8-9D39-D6B142584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9862" y="2067609"/>
              <a:ext cx="2089558" cy="553484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609CC85D-59D4-4BAA-92E6-4EABF1063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7613" y="1694296"/>
              <a:ext cx="2004147" cy="1244366"/>
            </a:xfrm>
            <a:prstGeom prst="rect">
              <a:avLst/>
            </a:prstGeom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A20B6E8-3346-482E-A6C7-ECD7B58F5421}"/>
              </a:ext>
            </a:extLst>
          </p:cNvPr>
          <p:cNvGrpSpPr/>
          <p:nvPr/>
        </p:nvGrpSpPr>
        <p:grpSpPr>
          <a:xfrm>
            <a:off x="838200" y="2816845"/>
            <a:ext cx="9245367" cy="612155"/>
            <a:chOff x="838200" y="3094834"/>
            <a:chExt cx="9245367" cy="61215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083F33-FF20-4E0D-8E67-C85995E2F207}"/>
                </a:ext>
              </a:extLst>
            </p:cNvPr>
            <p:cNvSpPr txBox="1"/>
            <p:nvPr/>
          </p:nvSpPr>
          <p:spPr>
            <a:xfrm>
              <a:off x="838200" y="3094834"/>
              <a:ext cx="9245367" cy="61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Conditional independence can be notated by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This is significant in various machine learning tasks. Let’s take an example.</a:t>
              </a:r>
            </a:p>
          </p:txBody>
        </p: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AD30D145-6D5C-4378-B10E-753572B74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3375" y="3198809"/>
              <a:ext cx="851067" cy="253210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9569042-0799-4D71-BF1E-52168E3DFCE6}"/>
              </a:ext>
            </a:extLst>
          </p:cNvPr>
          <p:cNvSpPr txBox="1"/>
          <p:nvPr/>
        </p:nvSpPr>
        <p:spPr>
          <a:xfrm>
            <a:off x="838200" y="3638937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Tail-to-tail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DD166A-8A9F-4B21-B725-EE8F77EAD3DF}"/>
                  </a:ext>
                </a:extLst>
              </p:cNvPr>
              <p:cNvSpPr txBox="1"/>
              <p:nvPr/>
            </p:nvSpPr>
            <p:spPr>
              <a:xfrm>
                <a:off x="838200" y="4060854"/>
                <a:ext cx="9245367" cy="2115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Still, c is conditionally given, and a &amp; b are conditionally independent. Consider joint probability of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e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e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𝒂</m:t>
                          </m:r>
                        </m:e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𝒃</m:t>
                          </m:r>
                        </m:e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𝒄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Even if we marginalize out c, that does not become (Unobserved)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sub>
                        <m:sup/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𝑏</m:t>
                              </m:r>
                            </m:e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)≢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However, if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given, then we can make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e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call this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‘conditioned node blocks the path from a to b.’ (Observed)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DD166A-8A9F-4B21-B725-EE8F77EAD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060854"/>
                <a:ext cx="9245367" cy="2115451"/>
              </a:xfrm>
              <a:prstGeom prst="rect">
                <a:avLst/>
              </a:prstGeom>
              <a:blipFill>
                <a:blip r:embed="rId6"/>
                <a:stretch>
                  <a:fillRect l="-66" b="-115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그림 20">
            <a:extLst>
              <a:ext uri="{FF2B5EF4-FFF2-40B4-BE49-F238E27FC236}">
                <a16:creationId xmlns:a16="http://schemas.microsoft.com/office/drawing/2014/main" id="{55DEBFEF-6BC0-46F3-8C2A-F316AAEFB3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421" y="4052575"/>
            <a:ext cx="2744623" cy="168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31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8.2. Conditional Independence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13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Head-to-tail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DD166A-8A9F-4B21-B725-EE8F77EAD3DF}"/>
                  </a:ext>
                </a:extLst>
              </p:cNvPr>
              <p:cNvSpPr txBox="1"/>
              <p:nvPr/>
            </p:nvSpPr>
            <p:spPr>
              <a:xfrm>
                <a:off x="838200" y="1306633"/>
                <a:ext cx="9245367" cy="2323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Still, c is conditionally given. Consider joint probability of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e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e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𝒃</m:t>
                          </m:r>
                        </m:e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e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𝒂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𝒂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Even if we marginalize out c, that does not become 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(Unobserved)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sub>
                        <m:sup/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𝑏</m:t>
                              </m:r>
                            </m:e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nary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e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)≢</m:t>
                      </m:r>
                      <m:r>
                        <a:rPr lang="en-US" altLang="ko-K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altLang="ko-K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altLang="ko-K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However, if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given, then we can make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e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12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sz="12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𝑏</m:t>
                            </m:r>
                          </m:e>
                          <m:e>
                            <m:r>
                              <a:rPr lang="en-US" altLang="ko-KR" sz="12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</m:d>
                        <m:r>
                          <a:rPr lang="en-US" altLang="ko-KR" sz="12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sz="12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e>
                            <m:r>
                              <a:rPr lang="en-US" altLang="ko-KR" sz="12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</m:d>
                        <m:r>
                          <a:rPr lang="en-US" altLang="ko-KR" sz="12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sz="12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</m:d>
                      </m:num>
                      <m:den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  <m: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p</m:t>
                        </m:r>
                        <m:d>
                          <m:d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𝑏</m:t>
                            </m:r>
                          </m:e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p</m:t>
                        </m:r>
                        <m:d>
                          <m:d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ko-KR" sz="12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  <m:r>
                              <a:rPr lang="en-US" altLang="ko-KR" sz="12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</m:d>
                      </m:num>
                      <m:den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 again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‘conditioned node blocks the path from a to b.’ (Observed)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DD166A-8A9F-4B21-B725-EE8F77EAD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06633"/>
                <a:ext cx="9245367" cy="2323713"/>
              </a:xfrm>
              <a:prstGeom prst="rect">
                <a:avLst/>
              </a:prstGeom>
              <a:blipFill>
                <a:blip r:embed="rId2"/>
                <a:stretch>
                  <a:fillRect l="-66" b="-104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C905DE70-FF83-4507-BC24-7CBF66C1C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550" y="1753350"/>
            <a:ext cx="2654417" cy="63706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E70F080-1337-4E7F-9FB2-EFC14524E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760" y="2500250"/>
            <a:ext cx="2745996" cy="66504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C596F9A-5619-4DAE-8110-3E6220920B69}"/>
              </a:ext>
            </a:extLst>
          </p:cNvPr>
          <p:cNvSpPr txBox="1"/>
          <p:nvPr/>
        </p:nvSpPr>
        <p:spPr>
          <a:xfrm>
            <a:off x="838200" y="3808651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Head-to-head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ABA8D8D-C7E7-4845-811E-703829007D2D}"/>
                  </a:ext>
                </a:extLst>
              </p:cNvPr>
              <p:cNvSpPr txBox="1"/>
              <p:nvPr/>
            </p:nvSpPr>
            <p:spPr>
              <a:xfrm>
                <a:off x="838200" y="4240978"/>
                <a:ext cx="9245367" cy="1656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Now, c does not stay in conditional term anymore.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|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𝒃</m:t>
                          </m:r>
                        </m:e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e>
                        <m:e>
                          <m:r>
                            <a:rPr lang="en-US" altLang="ko-KR" sz="12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𝒂</m:t>
                          </m:r>
                        </m:e>
                      </m:d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𝒂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we can get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by marginalizing both sides by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However, if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given, then we can make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e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</m:d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𝑏</m:t>
                            </m:r>
                          </m:e>
                        </m:d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num>
                      <m:den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  <m:r>
                      <a:rPr lang="en-US" altLang="ko-KR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≢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</a:t>
                </a:r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does not satisfy conditional independence!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ABA8D8D-C7E7-4845-811E-703829007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240978"/>
                <a:ext cx="9245367" cy="1656672"/>
              </a:xfrm>
              <a:prstGeom prst="rect">
                <a:avLst/>
              </a:prstGeom>
              <a:blipFill>
                <a:blip r:embed="rId5"/>
                <a:stretch>
                  <a:fillRect l="-6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그림 14">
            <a:extLst>
              <a:ext uri="{FF2B5EF4-FFF2-40B4-BE49-F238E27FC236}">
                <a16:creationId xmlns:a16="http://schemas.microsoft.com/office/drawing/2014/main" id="{889234DF-85AA-4561-BE2F-14702FF08C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4384" y="4362369"/>
            <a:ext cx="1977393" cy="134572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3654142B-E941-4E56-8323-0C74A910D5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4075" y="4333922"/>
            <a:ext cx="2085975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3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8.2. Conditional Independence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14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General result summary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4F8C16F2-85C4-4C13-B765-1C77557A1879}"/>
              </a:ext>
            </a:extLst>
          </p:cNvPr>
          <p:cNvGrpSpPr/>
          <p:nvPr/>
        </p:nvGrpSpPr>
        <p:grpSpPr>
          <a:xfrm>
            <a:off x="838200" y="1838630"/>
            <a:ext cx="3378898" cy="1412477"/>
            <a:chOff x="838200" y="1754740"/>
            <a:chExt cx="3378898" cy="1412477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3828180-49BE-4A4D-8E42-5365607D8D65}"/>
                </a:ext>
              </a:extLst>
            </p:cNvPr>
            <p:cNvSpPr/>
            <p:nvPr/>
          </p:nvSpPr>
          <p:spPr>
            <a:xfrm rot="20407248">
              <a:off x="891051" y="2035908"/>
              <a:ext cx="369114" cy="36911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4589EADF-ABFA-4F08-9EF5-D0E2FDE0C17A}"/>
                </a:ext>
              </a:extLst>
            </p:cNvPr>
            <p:cNvSpPr/>
            <p:nvPr/>
          </p:nvSpPr>
          <p:spPr>
            <a:xfrm rot="1829887">
              <a:off x="2346694" y="2798103"/>
              <a:ext cx="369114" cy="36911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화살표 연결선 8">
              <a:extLst>
                <a:ext uri="{FF2B5EF4-FFF2-40B4-BE49-F238E27FC236}">
                  <a16:creationId xmlns:a16="http://schemas.microsoft.com/office/drawing/2014/main" id="{F1B5146F-462E-4EE5-847F-F5B2FFAB9C06}"/>
                </a:ext>
              </a:extLst>
            </p:cNvPr>
            <p:cNvCxnSpPr>
              <a:stCxn id="3" idx="5"/>
              <a:endCxn id="16" idx="2"/>
            </p:cNvCxnSpPr>
            <p:nvPr/>
          </p:nvCxnSpPr>
          <p:spPr>
            <a:xfrm>
              <a:off x="1242709" y="2298815"/>
              <a:ext cx="1129519" cy="59018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329A0DA-1D07-4357-9BB6-C2A46A9CAB53}"/>
                </a:ext>
              </a:extLst>
            </p:cNvPr>
            <p:cNvSpPr txBox="1"/>
            <p:nvPr/>
          </p:nvSpPr>
          <p:spPr>
            <a:xfrm>
              <a:off x="838200" y="1754740"/>
              <a:ext cx="1938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Parent node (Ancestor)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870BEC-2F32-4669-848A-B58DEC96E92D}"/>
                </a:ext>
              </a:extLst>
            </p:cNvPr>
            <p:cNvSpPr txBox="1"/>
            <p:nvPr/>
          </p:nvSpPr>
          <p:spPr>
            <a:xfrm>
              <a:off x="2278563" y="2491753"/>
              <a:ext cx="1938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Child node (Descendant)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E3AFD5F-14B5-4F3A-B754-595A9BBBA000}"/>
              </a:ext>
            </a:extLst>
          </p:cNvPr>
          <p:cNvSpPr txBox="1"/>
          <p:nvPr/>
        </p:nvSpPr>
        <p:spPr>
          <a:xfrm>
            <a:off x="4737583" y="1876086"/>
            <a:ext cx="6474642" cy="144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Independence of different events depend on the fact that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Whether its ancestor and descendant is observed or not.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Details are covered in the below table.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Not blocked means they are having dependent structure.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Blocked means they are having independent structure either by themselves or conditioned.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표 25">
            <a:extLst>
              <a:ext uri="{FF2B5EF4-FFF2-40B4-BE49-F238E27FC236}">
                <a16:creationId xmlns:a16="http://schemas.microsoft.com/office/drawing/2014/main" id="{F550403D-74D9-4CE0-B593-865EBAFA57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204904"/>
              </p:ext>
            </p:extLst>
          </p:nvPr>
        </p:nvGraphicFramePr>
        <p:xfrm>
          <a:off x="838200" y="3748176"/>
          <a:ext cx="4293300" cy="21479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31100">
                  <a:extLst>
                    <a:ext uri="{9D8B030D-6E8A-4147-A177-3AD203B41FA5}">
                      <a16:colId xmlns:a16="http://schemas.microsoft.com/office/drawing/2014/main" val="2636812269"/>
                    </a:ext>
                  </a:extLst>
                </a:gridCol>
                <a:gridCol w="1431100">
                  <a:extLst>
                    <a:ext uri="{9D8B030D-6E8A-4147-A177-3AD203B41FA5}">
                      <a16:colId xmlns:a16="http://schemas.microsoft.com/office/drawing/2014/main" val="3810906201"/>
                    </a:ext>
                  </a:extLst>
                </a:gridCol>
                <a:gridCol w="1431100">
                  <a:extLst>
                    <a:ext uri="{9D8B030D-6E8A-4147-A177-3AD203B41FA5}">
                      <a16:colId xmlns:a16="http://schemas.microsoft.com/office/drawing/2014/main" val="2197621201"/>
                    </a:ext>
                  </a:extLst>
                </a:gridCol>
              </a:tblGrid>
              <a:tr h="536982"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Unobserved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054154"/>
                  </a:ext>
                </a:extLst>
              </a:tr>
              <a:tr h="536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Tail to Tail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blocked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Blocked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9233346"/>
                  </a:ext>
                </a:extLst>
              </a:tr>
              <a:tr h="536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 to tail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blocked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Blocked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5381699"/>
                  </a:ext>
                </a:extLst>
              </a:tr>
              <a:tr h="53698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 to head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Blocked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blocked</a:t>
                      </a:r>
                      <a:endParaRPr lang="ko-KR" altLang="en-US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737719"/>
                  </a:ext>
                </a:extLst>
              </a:tr>
            </a:tbl>
          </a:graphicData>
        </a:graphic>
      </p:graphicFrame>
      <p:pic>
        <p:nvPicPr>
          <p:cNvPr id="27" name="그림 26">
            <a:extLst>
              <a:ext uri="{FF2B5EF4-FFF2-40B4-BE49-F238E27FC236}">
                <a16:creationId xmlns:a16="http://schemas.microsoft.com/office/drawing/2014/main" id="{663FB0D6-07DE-476A-AB43-A6B9D5B85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158" y="4075492"/>
            <a:ext cx="1882834" cy="1156988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5868C2DF-1C78-47F7-B58C-5A1B1BE7B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354" y="4338301"/>
            <a:ext cx="1794196" cy="434532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6100754E-A495-4735-8616-1FE3EF9EF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9846" y="4075492"/>
            <a:ext cx="1857064" cy="12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18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8.2. Conditional Independence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15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Example of this approach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3AFD5F-14B5-4F3A-B754-595A9BBBA000}"/>
              </a:ext>
            </a:extLst>
          </p:cNvPr>
          <p:cNvSpPr txBox="1"/>
          <p:nvPr/>
        </p:nvSpPr>
        <p:spPr>
          <a:xfrm>
            <a:off x="843793" y="1550072"/>
            <a:ext cx="1703664" cy="1434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Three variables.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Battery : {0, 1}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Fuel : {0, 1}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Gauge : {0, 1}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52F25CE-A980-41E6-8B8D-35CE8952B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074" y="2157607"/>
            <a:ext cx="1454136" cy="46354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4111070-3493-4A94-94CC-0A9A3AEB6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182" y="1855043"/>
            <a:ext cx="2551862" cy="106867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23640F3-422A-48AD-A187-A62777C72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793" y="3240938"/>
            <a:ext cx="3817909" cy="45515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2BDCC30-A679-4DF6-B256-2D8033CA2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793" y="3922349"/>
            <a:ext cx="3817909" cy="40040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E83740D-1110-440E-A5D6-898E80A05C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793" y="4513433"/>
            <a:ext cx="3666688" cy="4669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430D46-EA9B-4B42-AB2F-53F5E4CCF6F2}"/>
                  </a:ext>
                </a:extLst>
              </p:cNvPr>
              <p:cNvSpPr txBox="1"/>
              <p:nvPr/>
            </p:nvSpPr>
            <p:spPr>
              <a:xfrm>
                <a:off x="785070" y="5127530"/>
                <a:ext cx="49327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indicates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=0</m:t>
                        </m:r>
                      </m:e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𝐺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=0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𝐹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fits our intuition, 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because the probability of fuel is empty </a:t>
                </a:r>
              </a:p>
              <a:p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when gauge says its empty is much bigger than itself says its empty is a common sense!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430D46-EA9B-4B42-AB2F-53F5E4CCF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70" y="5127530"/>
                <a:ext cx="4932727" cy="830997"/>
              </a:xfrm>
              <a:prstGeom prst="rect">
                <a:avLst/>
              </a:prstGeom>
              <a:blipFill>
                <a:blip r:embed="rId7"/>
                <a:stretch>
                  <a:fillRect l="-124" t="-735" b="-441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28B02EF5-B4DC-4C2F-A068-0E8D13C72AA4}"/>
              </a:ext>
            </a:extLst>
          </p:cNvPr>
          <p:cNvCxnSpPr/>
          <p:nvPr/>
        </p:nvCxnSpPr>
        <p:spPr>
          <a:xfrm>
            <a:off x="5583573" y="3170096"/>
            <a:ext cx="0" cy="27884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그림 31">
            <a:extLst>
              <a:ext uri="{FF2B5EF4-FFF2-40B4-BE49-F238E27FC236}">
                <a16:creationId xmlns:a16="http://schemas.microsoft.com/office/drawing/2014/main" id="{DB79E8F3-EE14-47B7-8101-CF2CC9EB9B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6485" y="3417512"/>
            <a:ext cx="4838307" cy="501132"/>
          </a:xfrm>
          <a:prstGeom prst="rect">
            <a:avLst/>
          </a:prstGeom>
        </p:spPr>
      </p:pic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AA7E4812-7CB7-4E02-8631-18D109656374}"/>
              </a:ext>
            </a:extLst>
          </p:cNvPr>
          <p:cNvCxnSpPr>
            <a:stCxn id="22" idx="3"/>
            <a:endCxn id="32" idx="1"/>
          </p:cNvCxnSpPr>
          <p:nvPr/>
        </p:nvCxnSpPr>
        <p:spPr>
          <a:xfrm flipV="1">
            <a:off x="4510481" y="3668078"/>
            <a:ext cx="1826004" cy="107884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740D85E-D4F0-4B16-8AE6-61D37C381A5D}"/>
                  </a:ext>
                </a:extLst>
              </p:cNvPr>
              <p:cNvSpPr txBox="1"/>
              <p:nvPr/>
            </p:nvSpPr>
            <p:spPr>
              <a:xfrm>
                <a:off x="6025023" y="4028876"/>
                <a:ext cx="4932727" cy="1449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lnSpc>
                    <a:spcPct val="150000"/>
                  </a:lnSpc>
                  <a:buAutoNum type="arabicPeriod"/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fits our intuition that as battery is 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already empty, likelihood of fuel tank is also empty when gauge says its empt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𝐲</m:t>
                        </m:r>
                      </m:e>
                      <m:sup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  <m:r>
                      <a:rPr lang="en-US" altLang="ko-KR" sz="1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is, much smaller than </a:t>
                </a: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when only gauge says its empty!</a:t>
                </a:r>
              </a:p>
              <a:p>
                <a:pPr marL="228600" indent="-228600">
                  <a:lnSpc>
                    <a:spcPct val="150000"/>
                  </a:lnSpc>
                  <a:buAutoNum type="arabicPeriod"/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means battery and fuel is not conditionally independent while state of gauge is given.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740D85E-D4F0-4B16-8AE6-61D37C381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5023" y="4028876"/>
                <a:ext cx="4932727" cy="1449115"/>
              </a:xfrm>
              <a:prstGeom prst="rect">
                <a:avLst/>
              </a:prstGeom>
              <a:blipFill>
                <a:blip r:embed="rId9"/>
                <a:stretch>
                  <a:fillRect b="-210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266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8.2. Conditional Independence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16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D-separation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17443B1-7A0A-41B5-AF7E-8DE647AA7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041" y="1603459"/>
            <a:ext cx="1109665" cy="261938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451D7722-E4D9-4BD1-98E3-E01466D39643}"/>
              </a:ext>
            </a:extLst>
          </p:cNvPr>
          <p:cNvGrpSpPr/>
          <p:nvPr/>
        </p:nvGrpSpPr>
        <p:grpSpPr>
          <a:xfrm>
            <a:off x="843792" y="1550072"/>
            <a:ext cx="8652545" cy="2828147"/>
            <a:chOff x="843792" y="1550072"/>
            <a:chExt cx="8652545" cy="2828147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E8C52C61-0A0B-4635-9CC6-2E4E6F432625}"/>
                </a:ext>
              </a:extLst>
            </p:cNvPr>
            <p:cNvGrpSpPr/>
            <p:nvPr/>
          </p:nvGrpSpPr>
          <p:grpSpPr>
            <a:xfrm>
              <a:off x="843792" y="1550072"/>
              <a:ext cx="8652545" cy="2828147"/>
              <a:chOff x="843792" y="1550072"/>
              <a:chExt cx="8652545" cy="282814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CE3AFD5F-14B5-4F3A-B754-595A9BBBA000}"/>
                      </a:ext>
                    </a:extLst>
                  </p:cNvPr>
                  <p:cNvSpPr txBox="1"/>
                  <p:nvPr/>
                </p:nvSpPr>
                <p:spPr>
                  <a:xfrm>
                    <a:off x="843792" y="1550072"/>
                    <a:ext cx="8652545" cy="28281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Can we identify whether a relation of		  satisfies by just looking at directed graph?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Let’s think of paths from </a:t>
                    </a:r>
                    <a14:m>
                      <m:oMath xmlns:m="http://schemas.openxmlformats.org/officeDocument/2006/math"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oMath>
                    </a14:m>
                    <a:r>
                      <a:rPr lang="ko-KR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to </a:t>
                    </a:r>
                    <a14:m>
                      <m:oMath xmlns:m="http://schemas.openxmlformats.org/officeDocument/2006/math"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oMath>
                    </a14:m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 Any such path is </a:t>
                    </a:r>
                    <a:r>
                      <a:rPr lang="en-US" altLang="ko-KR" sz="1200" b="1" i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blocked</a:t>
                    </a: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if it includes a node such that either…</a:t>
                    </a:r>
                  </a:p>
                  <a:p>
                    <a:pPr marL="228600" indent="-228600">
                      <a:lnSpc>
                        <a:spcPct val="150000"/>
                      </a:lnSpc>
                      <a:buAutoNum type="arabicPeriod"/>
                    </a:pPr>
                    <a:r>
                      <a:rPr lang="en-US" altLang="ko-KR" sz="1200" b="1" i="1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Arrows</a:t>
                    </a:r>
                    <a:r>
                      <a:rPr lang="ko-KR" altLang="en-US" sz="1200" b="1" i="1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altLang="ko-KR" sz="1200" b="1" i="1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on the path meet either 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Tx/>
                      <a:buChar char="-"/>
                    </a:pP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Head – to – tail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Tx/>
                      <a:buChar char="-"/>
                    </a:pP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Tail – to – tail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Tx/>
                      <a:buChar char="-"/>
                    </a:pP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And the node is in the set C.</a:t>
                    </a:r>
                  </a:p>
                  <a:p>
                    <a:pPr marL="228600" indent="-228600">
                      <a:lnSpc>
                        <a:spcPct val="150000"/>
                      </a:lnSpc>
                      <a:buAutoNum type="arabicPeriod" startAt="2"/>
                    </a:pPr>
                    <a:r>
                      <a:rPr lang="en-US" altLang="ko-KR" sz="1200" b="1" i="1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Arrows on the path meet 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Tx/>
                      <a:buChar char="-"/>
                    </a:pP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Head – to – head</a:t>
                    </a:r>
                  </a:p>
                  <a:p>
                    <a:pPr marL="171450" indent="-171450">
                      <a:lnSpc>
                        <a:spcPct val="150000"/>
                      </a:lnSpc>
                      <a:buFontTx/>
                      <a:buChar char="-"/>
                    </a:pP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Neither the node, nor any of its descendants, is in the set </a:t>
                    </a:r>
                    <a14:m>
                      <m:oMath xmlns:m="http://schemas.openxmlformats.org/officeDocument/2006/math"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oMath>
                    </a14:m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Here, if all paths are blocked, </a:t>
                    </a:r>
                    <a:r>
                      <a:rPr lang="en-US" altLang="ko-KR" sz="1200" b="1" i="1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 is said to be d-separated from B by C</a:t>
                    </a:r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, and joint distribution satisfies </a:t>
                    </a:r>
                    <a:endParaRPr lang="ko-KR" altLang="en-US" sz="12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CE3AFD5F-14B5-4F3A-B754-595A9BBBA00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3792" y="1550072"/>
                    <a:ext cx="8652545" cy="282814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647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21" name="그림 20">
                <a:extLst>
                  <a:ext uri="{FF2B5EF4-FFF2-40B4-BE49-F238E27FC236}">
                    <a16:creationId xmlns:a16="http://schemas.microsoft.com/office/drawing/2014/main" id="{A3D8BD00-BE9F-41BB-ADA6-D6018D420F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943629" y="4071326"/>
                <a:ext cx="1109665" cy="261938"/>
              </a:xfrm>
              <a:prstGeom prst="rect">
                <a:avLst/>
              </a:prstGeom>
            </p:spPr>
          </p:pic>
        </p:grpSp>
        <p:sp>
          <p:nvSpPr>
            <p:cNvPr id="10" name="오른쪽 중괄호 9">
              <a:extLst>
                <a:ext uri="{FF2B5EF4-FFF2-40B4-BE49-F238E27FC236}">
                  <a16:creationId xmlns:a16="http://schemas.microsoft.com/office/drawing/2014/main" id="{B551C5A7-DEC5-42F3-96E2-A1503DAB3F3D}"/>
                </a:ext>
              </a:extLst>
            </p:cNvPr>
            <p:cNvSpPr/>
            <p:nvPr/>
          </p:nvSpPr>
          <p:spPr>
            <a:xfrm>
              <a:off x="3816991" y="2290194"/>
              <a:ext cx="218114" cy="880845"/>
            </a:xfrm>
            <a:prstGeom prst="righ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오른쪽 중괄호 23">
              <a:extLst>
                <a:ext uri="{FF2B5EF4-FFF2-40B4-BE49-F238E27FC236}">
                  <a16:creationId xmlns:a16="http://schemas.microsoft.com/office/drawing/2014/main" id="{AD1D07A5-AC0B-4C91-BC9F-1640ECC5E16D}"/>
                </a:ext>
              </a:extLst>
            </p:cNvPr>
            <p:cNvSpPr/>
            <p:nvPr/>
          </p:nvSpPr>
          <p:spPr>
            <a:xfrm>
              <a:off x="5278073" y="3429000"/>
              <a:ext cx="218114" cy="638372"/>
            </a:xfrm>
            <a:prstGeom prst="rightBrac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DBC35A0-0B6A-45B5-B2AA-4A04F56B2AAE}"/>
                </a:ext>
              </a:extLst>
            </p:cNvPr>
            <p:cNvSpPr txBox="1"/>
            <p:nvPr/>
          </p:nvSpPr>
          <p:spPr>
            <a:xfrm>
              <a:off x="4021646" y="2514825"/>
              <a:ext cx="2512853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First and second example!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F1D5472-C0F7-4896-A47D-3E567786B5B4}"/>
                </a:ext>
              </a:extLst>
            </p:cNvPr>
            <p:cNvSpPr txBox="1"/>
            <p:nvPr/>
          </p:nvSpPr>
          <p:spPr>
            <a:xfrm>
              <a:off x="5463482" y="3568326"/>
              <a:ext cx="2512853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Last example!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E1B6C0FE-3D3F-444A-87B9-74B2AF3F5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59887"/>
            <a:ext cx="2137769" cy="169608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C1261D6-7219-4BB1-8C2C-015D55F77163}"/>
              </a:ext>
            </a:extLst>
          </p:cNvPr>
          <p:cNvSpPr txBox="1"/>
          <p:nvPr/>
        </p:nvSpPr>
        <p:spPr>
          <a:xfrm>
            <a:off x="3057239" y="4752960"/>
            <a:ext cx="2864863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Path from a to b is not blocked by c, 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Because node e is head-to-head, but its descendant is c. 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645FF302-8B1F-44A7-A1E5-E1DB3EA9E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3372" y="4396576"/>
            <a:ext cx="2323359" cy="182270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E20D075-096A-4AEC-8B04-D95652EF3147}"/>
              </a:ext>
            </a:extLst>
          </p:cNvPr>
          <p:cNvSpPr txBox="1"/>
          <p:nvPr/>
        </p:nvSpPr>
        <p:spPr>
          <a:xfrm>
            <a:off x="8498461" y="4752960"/>
            <a:ext cx="2864863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Path from a to b is blocked by f, 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Because node f is tail-to-tail and observed!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832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8.2. Conditional Independence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17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I.I.D. (Independent and identically distributed)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04325DB-84CA-4014-A62E-255B64AD93F7}"/>
                  </a:ext>
                </a:extLst>
              </p:cNvPr>
              <p:cNvSpPr txBox="1"/>
              <p:nvPr/>
            </p:nvSpPr>
            <p:spPr>
              <a:xfrm>
                <a:off x="838200" y="1638512"/>
                <a:ext cx="10201712" cy="339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Consider the joint probability of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𝑁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random samples which follow I.I.D. univariate gaussian distribution. That is,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nary>
                      <m:naryPr>
                        <m:chr m:val="∏"/>
                        <m:ctrlPr>
                          <a:rPr lang="en-US" altLang="ko-KR" sz="1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=1</m:t>
                        </m:r>
                      </m:sub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sup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</m:nary>
                  </m:oMath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04325DB-84CA-4014-A62E-255B64AD9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38512"/>
                <a:ext cx="10201712" cy="339067"/>
              </a:xfrm>
              <a:prstGeom prst="rect">
                <a:avLst/>
              </a:prstGeom>
              <a:blipFill>
                <a:blip r:embed="rId2"/>
                <a:stretch>
                  <a:fillRect l="-60" t="-61818" b="-1327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C5133A5F-D363-4BB9-9E24-32CE06712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763" y="2151151"/>
            <a:ext cx="3847530" cy="16652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A0E5C11-A566-4CD6-822D-E2F411D7E349}"/>
                  </a:ext>
                </a:extLst>
              </p:cNvPr>
              <p:cNvSpPr txBox="1"/>
              <p:nvPr/>
            </p:nvSpPr>
            <p:spPr>
              <a:xfrm>
                <a:off x="6481544" y="1808045"/>
                <a:ext cx="4474478" cy="1668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𝜇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ko-KR" sz="12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</m:sup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|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𝜇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note that every data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</a:t>
                </a:r>
                <a:r>
                  <a:rPr lang="ko-KR" alt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conditionally independent given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  <m: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Thus, each data themselves do not become independent even if we integrated </a:t>
                </a:r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𝝁</m:t>
                    </m:r>
                  </m:oMath>
                </a14:m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out!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(Tail to tail)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A0E5C11-A566-4CD6-822D-E2F411D7E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544" y="1808045"/>
                <a:ext cx="4474478" cy="1668214"/>
              </a:xfrm>
              <a:prstGeom prst="rect">
                <a:avLst/>
              </a:prstGeom>
              <a:blipFill>
                <a:blip r:embed="rId4"/>
                <a:stretch>
                  <a:fillRect b="-183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그림 13">
            <a:extLst>
              <a:ext uri="{FF2B5EF4-FFF2-40B4-BE49-F238E27FC236}">
                <a16:creationId xmlns:a16="http://schemas.microsoft.com/office/drawing/2014/main" id="{930A506D-B739-463D-AC92-CACE97E2F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1673" y="3512772"/>
            <a:ext cx="2614219" cy="4779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DE4F49F-4B61-4937-A3D6-1220A53F26B7}"/>
                  </a:ext>
                </a:extLst>
              </p:cNvPr>
              <p:cNvSpPr txBox="1"/>
              <p:nvPr/>
            </p:nvSpPr>
            <p:spPr>
              <a:xfrm>
                <a:off x="838200" y="4497911"/>
                <a:ext cx="5643344" cy="1443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Furthermore, bayes polynomial model is also an example of this </a:t>
                </a:r>
                <a:r>
                  <a:rPr lang="en-US" altLang="ko-KR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i.i.d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data model.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indicates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𝒏</m:t>
                        </m:r>
                      </m:sub>
                    </m:sSub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&amp; </m:t>
                    </m:r>
                    <m:acc>
                      <m:accPr>
                        <m:chr m:val="̂"/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altLang="ko-KR" sz="1200" b="1" i="1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𝒕</m:t>
                        </m:r>
                      </m:e>
                    </m:acc>
                  </m:oMath>
                </a14:m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conditionally independent while </a:t>
                </a:r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𝒘</m:t>
                    </m:r>
                  </m:oMath>
                </a14:m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given!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pretty intuitive that as model parameter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𝑤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given, predictive distribution is independent of training data.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what we originally intended!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DE4F49F-4B61-4937-A3D6-1220A53F2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97911"/>
                <a:ext cx="5643344" cy="1443152"/>
              </a:xfrm>
              <a:prstGeom prst="rect">
                <a:avLst/>
              </a:prstGeom>
              <a:blipFill>
                <a:blip r:embed="rId6"/>
                <a:stretch>
                  <a:fillRect l="-108" r="-108" b="-211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그림 16">
            <a:extLst>
              <a:ext uri="{FF2B5EF4-FFF2-40B4-BE49-F238E27FC236}">
                <a16:creationId xmlns:a16="http://schemas.microsoft.com/office/drawing/2014/main" id="{FEE48A2D-F61B-46A5-A5D8-7C22C65469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0638" y="4136324"/>
            <a:ext cx="2176287" cy="216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66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8.2. Conditional Independence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18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Naïve Bayes model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F7ED6A6-38DA-4E5E-9C8C-AAA06DFC6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26956"/>
            <a:ext cx="10515600" cy="29401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1A6BBD-77AE-4D51-8857-CC620245FD8B}"/>
              </a:ext>
            </a:extLst>
          </p:cNvPr>
          <p:cNvSpPr txBox="1"/>
          <p:nvPr/>
        </p:nvSpPr>
        <p:spPr>
          <a:xfrm>
            <a:off x="838200" y="1435510"/>
            <a:ext cx="5643344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I brought detail explanation of naïve bayes from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Wikipedia!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02B6D6-7C26-4FFC-A3E4-399E3A6966A4}"/>
                  </a:ext>
                </a:extLst>
              </p:cNvPr>
              <p:cNvSpPr txBox="1"/>
              <p:nvPr/>
            </p:nvSpPr>
            <p:spPr>
              <a:xfrm>
                <a:off x="838200" y="4902005"/>
                <a:ext cx="9346035" cy="116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As we all know, input features are not independent.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However, we can treat input features as conditionally independent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given!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useful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when we model data which consists of both discrete and continuous type.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can approximate discrete to multinomial and continuous to gaussian!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02B6D6-7C26-4FFC-A3E4-399E3A696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02005"/>
                <a:ext cx="9346035" cy="1166153"/>
              </a:xfrm>
              <a:prstGeom prst="rect">
                <a:avLst/>
              </a:prstGeom>
              <a:blipFill>
                <a:blip r:embed="rId3"/>
                <a:stretch>
                  <a:fillRect l="-65" b="-31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8612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8.2. Conditional Independence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19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Role of graphical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1A6BBD-77AE-4D51-8857-CC620245FD8B}"/>
              </a:ext>
            </a:extLst>
          </p:cNvPr>
          <p:cNvSpPr txBox="1"/>
          <p:nvPr/>
        </p:nvSpPr>
        <p:spPr>
          <a:xfrm>
            <a:off x="838199" y="1435510"/>
            <a:ext cx="9664817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Specific directed graph represents a specific decomposition of a </a:t>
            </a:r>
            <a:r>
              <a:rPr lang="en-US" altLang="ko-KR" sz="1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probability distribution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into a </a:t>
            </a:r>
            <a:r>
              <a:rPr lang="en-US" altLang="ko-K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of conditional probabilities.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Here, we can think of d-separation theorem and its graph as a filter of distribution!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That is,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can express overall distribution in much simpler form.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AA6EA17-2729-4311-B389-88E6F383C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475" y="2480876"/>
            <a:ext cx="5087049" cy="12594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7E7E02-B755-49B5-9D60-85AE3C6D6FD7}"/>
              </a:ext>
            </a:extLst>
          </p:cNvPr>
          <p:cNvSpPr txBox="1"/>
          <p:nvPr/>
        </p:nvSpPr>
        <p:spPr>
          <a:xfrm>
            <a:off x="838199" y="3913618"/>
            <a:ext cx="9664817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There is a term called ‘Markov blanket or Markov boundary’.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helps us simplify overall distribution either!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30C99C2-1B17-479A-8882-B08C5DF98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71" y="4467893"/>
            <a:ext cx="3016411" cy="1722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96925E1-FCEC-4101-9A6B-2B0F7C93B76A}"/>
                  </a:ext>
                </a:extLst>
              </p:cNvPr>
              <p:cNvSpPr txBox="1"/>
              <p:nvPr/>
            </p:nvSpPr>
            <p:spPr>
              <a:xfrm>
                <a:off x="4459163" y="4479431"/>
                <a:ext cx="3673680" cy="1720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From this, terms that do not depend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either on conditional term or probability term are cancelled out.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Remaining terms are one depend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</m:oMath>
                </a14:m>
                <a:endParaRPr lang="en-US" altLang="ko-KR" sz="1200" b="1" i="1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can think of right-hand side graph as a minimal set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that can be isolated from graph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96925E1-FCEC-4101-9A6B-2B0F7C93B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163" y="4479431"/>
                <a:ext cx="3673680" cy="1720151"/>
              </a:xfrm>
              <a:prstGeom prst="rect">
                <a:avLst/>
              </a:prstGeom>
              <a:blipFill>
                <a:blip r:embed="rId4"/>
                <a:stretch>
                  <a:fillRect b="-177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그림 13">
            <a:extLst>
              <a:ext uri="{FF2B5EF4-FFF2-40B4-BE49-F238E27FC236}">
                <a16:creationId xmlns:a16="http://schemas.microsoft.com/office/drawing/2014/main" id="{2B1C08EF-D11A-4DC9-A552-F04028693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524" y="4342216"/>
            <a:ext cx="2400186" cy="16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23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8.3. Markov Random Fields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20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Conditional independence properties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1A6BBD-77AE-4D51-8857-CC620245FD8B}"/>
              </a:ext>
            </a:extLst>
          </p:cNvPr>
          <p:cNvSpPr txBox="1"/>
          <p:nvPr/>
        </p:nvSpPr>
        <p:spPr>
          <a:xfrm>
            <a:off x="838199" y="1435510"/>
            <a:ext cx="9664817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We have covered some directed network.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Now, lets take a look at ‘undirected’ one!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One major problem of directed network was the presence of ‘head-to-head’ nodes.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We can simplify this problems by using undirected network!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76C7F29-92F6-4035-B528-D1B3DF028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550" y="1713399"/>
            <a:ext cx="1924050" cy="33337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5D10109-17F5-4A3C-8003-AAD5C2BD0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149" y="2490054"/>
            <a:ext cx="3028878" cy="21037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DFC431E-82BB-4268-8815-0ED10EE719C7}"/>
                  </a:ext>
                </a:extLst>
              </p:cNvPr>
              <p:cNvSpPr txBox="1"/>
              <p:nvPr/>
            </p:nvSpPr>
            <p:spPr>
              <a:xfrm>
                <a:off x="4564309" y="3167848"/>
                <a:ext cx="6190377" cy="889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To check whether conditionally independence satisfy, find all paths that connect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&amp; 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above statement satisfies, because as we remove all nodes in set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 does not exist any path that connects set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DFC431E-82BB-4268-8815-0ED10EE71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309" y="3167848"/>
                <a:ext cx="6190377" cy="889154"/>
              </a:xfrm>
              <a:prstGeom prst="rect">
                <a:avLst/>
              </a:prstGeom>
              <a:blipFill>
                <a:blip r:embed="rId4"/>
                <a:stretch>
                  <a:fillRect l="-99" b="-411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435C829B-B3DD-476A-BE38-AF52870CD6CB}"/>
              </a:ext>
            </a:extLst>
          </p:cNvPr>
          <p:cNvSpPr txBox="1"/>
          <p:nvPr/>
        </p:nvSpPr>
        <p:spPr>
          <a:xfrm>
            <a:off x="838199" y="4900186"/>
            <a:ext cx="10444994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** This is my personal Idea.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For me, it was much easier to understand overall idea by thinking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connection between two nodes as just ‘probabilistic relationship’. </a:t>
            </a:r>
          </a:p>
          <a:p>
            <a:pPr>
              <a:lnSpc>
                <a:spcPct val="150000"/>
              </a:lnSpc>
            </a:pP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now, let’s forget the conditional term.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This just contains </a:t>
            </a:r>
          </a:p>
        </p:txBody>
      </p:sp>
    </p:spTree>
    <p:extLst>
      <p:ext uri="{BB962C8B-B14F-4D97-AF65-F5344CB8AC3E}">
        <p14:creationId xmlns:p14="http://schemas.microsoft.com/office/powerpoint/2010/main" val="50277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8.3. Markov Random Fields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21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Factorization</a:t>
            </a:r>
            <a:r>
              <a:rPr lang="ko-KR" alt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/>
              <p:nvPr/>
            </p:nvSpPr>
            <p:spPr>
              <a:xfrm>
                <a:off x="838199" y="1435510"/>
                <a:ext cx="9664817" cy="4767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we are trying to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model joint probability in much practical way!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see how general probability can be expressed in undirected graph!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Conditional probability was expressed by arrow in the directed model.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need a concept of a ‘clique’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Clique is a fully-connected subgraph.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we can think clique as a building block of joint probability.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let’s </a:t>
                </a:r>
                <a:r>
                  <a:rPr lang="en-US" altLang="ko-KR" sz="1200" b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denote a clique by </a:t>
                </a:r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</m:oMath>
                </a14:m>
                <a:r>
                  <a:rPr lang="en-US" altLang="ko-KR" sz="1200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and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set of variables in that clique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𝑿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sub>
                    </m:sSub>
                  </m:oMath>
                </a14:m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Furthermore, we can define arbitrary function of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a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potential function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over maximal cliques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𝜓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That is,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joint probability can be expressed by the product of the functions of maximal cliques.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b="1" i="1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 fact, this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𝑋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may not be pure probability, thus we need normalizing constant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𝑍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However, for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discrete nodes over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states, possible case might be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e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which has the exponent growth.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However, we don’t need to normalize probability all the time! (Example will be soon covered!)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One of the popular case is using Boltzmann distribution with energy function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potential function do not have specific interpretation. Rather, we can set it according to our intuition and purpose.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35510"/>
                <a:ext cx="9664817" cy="47671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86517FBA-D9E2-420F-A9BF-4375669AE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105" y="1004852"/>
            <a:ext cx="1969489" cy="187437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C9665C1-37B1-4C55-8E7B-6956C828C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105" y="3044614"/>
            <a:ext cx="2293166" cy="735162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26D7522-089D-48A8-ADD8-2CDFC527B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3440" y="3835116"/>
            <a:ext cx="1969488" cy="59997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2A132AE7-E2E5-4CFD-8344-7F0614A5DE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6488" y="5488082"/>
            <a:ext cx="2673903" cy="3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69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8.3. Markov Random Fields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22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Example. Image de-noising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/>
              <p:nvPr/>
            </p:nvSpPr>
            <p:spPr>
              <a:xfrm>
                <a:off x="838199" y="1435510"/>
                <a:ext cx="4463643" cy="116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say original image as t,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as its individual pixel.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are trying to erase noise from the noise figure.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Noise image can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𝒚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and estimated image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200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are iteratively erasing noise of the image.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35510"/>
                <a:ext cx="4463643" cy="1166153"/>
              </a:xfrm>
              <a:prstGeom prst="rect">
                <a:avLst/>
              </a:prstGeom>
              <a:blipFill>
                <a:blip r:embed="rId2"/>
                <a:stretch>
                  <a:fillRect b="-260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그림 15">
            <a:extLst>
              <a:ext uri="{FF2B5EF4-FFF2-40B4-BE49-F238E27FC236}">
                <a16:creationId xmlns:a16="http://schemas.microsoft.com/office/drawing/2014/main" id="{7566CC8D-B334-425F-8688-2503EC318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755" y="4346254"/>
            <a:ext cx="3471274" cy="754272"/>
          </a:xfrm>
          <a:prstGeom prst="rect">
            <a:avLst/>
          </a:prstGeom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E8841CAF-71C4-471A-83DD-56899F635A48}"/>
              </a:ext>
            </a:extLst>
          </p:cNvPr>
          <p:cNvGrpSpPr/>
          <p:nvPr/>
        </p:nvGrpSpPr>
        <p:grpSpPr>
          <a:xfrm>
            <a:off x="906114" y="2819729"/>
            <a:ext cx="4327812" cy="1470045"/>
            <a:chOff x="1053101" y="2808769"/>
            <a:chExt cx="4327812" cy="1470045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C7E3D7E9-CB37-4C02-AE4A-F062359F4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3101" y="2808769"/>
              <a:ext cx="4033838" cy="643250"/>
            </a:xfrm>
            <a:prstGeom prst="rect">
              <a:avLst/>
            </a:prstGeom>
          </p:spPr>
        </p:pic>
        <p:sp>
          <p:nvSpPr>
            <p:cNvPr id="17" name="오른쪽 중괄호 16">
              <a:extLst>
                <a:ext uri="{FF2B5EF4-FFF2-40B4-BE49-F238E27FC236}">
                  <a16:creationId xmlns:a16="http://schemas.microsoft.com/office/drawing/2014/main" id="{BBBA3877-A0BF-4B6E-AD30-8A5B5E536250}"/>
                </a:ext>
              </a:extLst>
            </p:cNvPr>
            <p:cNvSpPr/>
            <p:nvPr/>
          </p:nvSpPr>
          <p:spPr>
            <a:xfrm rot="5400000">
              <a:off x="3441891" y="3080148"/>
              <a:ext cx="129587" cy="873330"/>
            </a:xfrm>
            <a:prstGeom prst="rightBrac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A2933A-4545-4644-9BF8-38B279F0B75A}"/>
                </a:ext>
              </a:extLst>
            </p:cNvPr>
            <p:cNvSpPr txBox="1"/>
            <p:nvPr/>
          </p:nvSpPr>
          <p:spPr>
            <a:xfrm>
              <a:off x="2000757" y="3666659"/>
              <a:ext cx="1796543" cy="61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Adjacent pixels should have similar pixel value!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0F670C-90C4-4846-B570-F32E96451784}"/>
                </a:ext>
              </a:extLst>
            </p:cNvPr>
            <p:cNvSpPr txBox="1"/>
            <p:nvPr/>
          </p:nvSpPr>
          <p:spPr>
            <a:xfrm>
              <a:off x="4206670" y="3666645"/>
              <a:ext cx="1174243" cy="612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Difference from raw data</a:t>
              </a:r>
            </a:p>
          </p:txBody>
        </p:sp>
        <p:sp>
          <p:nvSpPr>
            <p:cNvPr id="22" name="오른쪽 중괄호 21">
              <a:extLst>
                <a:ext uri="{FF2B5EF4-FFF2-40B4-BE49-F238E27FC236}">
                  <a16:creationId xmlns:a16="http://schemas.microsoft.com/office/drawing/2014/main" id="{48647EFD-43C3-4721-B5F9-F44E9CC30D22}"/>
                </a:ext>
              </a:extLst>
            </p:cNvPr>
            <p:cNvSpPr/>
            <p:nvPr/>
          </p:nvSpPr>
          <p:spPr>
            <a:xfrm rot="5400000">
              <a:off x="4560314" y="3085684"/>
              <a:ext cx="129587" cy="873330"/>
            </a:xfrm>
            <a:prstGeom prst="rightBrac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B1D69A-D601-4404-A82E-8A418C163815}"/>
                  </a:ext>
                </a:extLst>
              </p:cNvPr>
              <p:cNvSpPr txBox="1"/>
              <p:nvPr/>
            </p:nvSpPr>
            <p:spPr>
              <a:xfrm>
                <a:off x="1762202" y="5100526"/>
                <a:ext cx="3194990" cy="116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Scalar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𝛽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𝜂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≥0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common setting.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As training goes on…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Overall energy should be decreased,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Joint probability should be increased.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0B1D69A-D601-4404-A82E-8A418C163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202" y="5100526"/>
                <a:ext cx="3194990" cy="1166153"/>
              </a:xfrm>
              <a:prstGeom prst="rect">
                <a:avLst/>
              </a:prstGeom>
              <a:blipFill>
                <a:blip r:embed="rId5"/>
                <a:stretch>
                  <a:fillRect b="-31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그룹 25">
            <a:extLst>
              <a:ext uri="{FF2B5EF4-FFF2-40B4-BE49-F238E27FC236}">
                <a16:creationId xmlns:a16="http://schemas.microsoft.com/office/drawing/2014/main" id="{5789C5B3-8BF4-48A6-8A2B-4BDFC9467FA5}"/>
              </a:ext>
            </a:extLst>
          </p:cNvPr>
          <p:cNvGrpSpPr/>
          <p:nvPr/>
        </p:nvGrpSpPr>
        <p:grpSpPr>
          <a:xfrm>
            <a:off x="5644233" y="1416249"/>
            <a:ext cx="6185817" cy="4508397"/>
            <a:chOff x="5644233" y="1416249"/>
            <a:chExt cx="6185817" cy="4508397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EFB0657A-6983-4D0B-A52F-D085BF181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44233" y="1435510"/>
              <a:ext cx="6185817" cy="4489136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9C1AA339-8702-4F00-8B63-F2AB9765E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68968" y="1416249"/>
              <a:ext cx="2249132" cy="2233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8379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8.3. Markov Random Fields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23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Relation to directed graphs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1A6BBD-77AE-4D51-8857-CC620245FD8B}"/>
              </a:ext>
            </a:extLst>
          </p:cNvPr>
          <p:cNvSpPr txBox="1"/>
          <p:nvPr/>
        </p:nvSpPr>
        <p:spPr>
          <a:xfrm>
            <a:off x="838199" y="1435510"/>
            <a:ext cx="10515601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We have covered two ways of graphical models.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Directed was good in modeling conditional probability, while undirected gave intuitive and practical approach.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Let’s find the connection between them.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48B8DE4-A34B-4F26-AC2C-87C220B53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99" y="2459609"/>
            <a:ext cx="3733800" cy="31432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80C9F71-E748-4CEE-9BC9-6DD531EB5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349452"/>
            <a:ext cx="4572000" cy="533400"/>
          </a:xfrm>
          <a:prstGeom prst="rect">
            <a:avLst/>
          </a:prstGeom>
        </p:spPr>
      </p:pic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76B51479-DA13-489A-ACEA-2369158EF5FC}"/>
              </a:ext>
            </a:extLst>
          </p:cNvPr>
          <p:cNvCxnSpPr>
            <a:stCxn id="8" idx="3"/>
            <a:endCxn id="10" idx="1"/>
          </p:cNvCxnSpPr>
          <p:nvPr/>
        </p:nvCxnSpPr>
        <p:spPr>
          <a:xfrm flipV="1">
            <a:off x="4991099" y="2616152"/>
            <a:ext cx="1104900" cy="6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그림 23">
            <a:extLst>
              <a:ext uri="{FF2B5EF4-FFF2-40B4-BE49-F238E27FC236}">
                <a16:creationId xmlns:a16="http://schemas.microsoft.com/office/drawing/2014/main" id="{1EBA15CC-5782-4F65-9A83-D75E75355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338" y="2921599"/>
            <a:ext cx="2832010" cy="1045425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CA6C631-7F6C-4E3C-AD33-9573BDA6E8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9" y="3049865"/>
            <a:ext cx="4714875" cy="2295525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D12DD231-3FD2-4915-9B3E-F8E32EFC5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449" y="5421068"/>
            <a:ext cx="3228975" cy="409575"/>
          </a:xfrm>
          <a:prstGeom prst="rect">
            <a:avLst/>
          </a:prstGeom>
        </p:spPr>
      </p:pic>
      <p:sp>
        <p:nvSpPr>
          <p:cNvPr id="30" name="오른쪽 중괄호 29">
            <a:extLst>
              <a:ext uri="{FF2B5EF4-FFF2-40B4-BE49-F238E27FC236}">
                <a16:creationId xmlns:a16="http://schemas.microsoft.com/office/drawing/2014/main" id="{FA4B23BE-1DBD-4805-9C5C-322406289AC0}"/>
              </a:ext>
            </a:extLst>
          </p:cNvPr>
          <p:cNvSpPr/>
          <p:nvPr/>
        </p:nvSpPr>
        <p:spPr>
          <a:xfrm>
            <a:off x="5238749" y="3053712"/>
            <a:ext cx="628649" cy="2815004"/>
          </a:xfrm>
          <a:prstGeom prst="rightBrace">
            <a:avLst>
              <a:gd name="adj1" fmla="val 8333"/>
              <a:gd name="adj2" fmla="val 76047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6A46338-1847-4520-BF67-07B9DD5B7A81}"/>
                  </a:ext>
                </a:extLst>
              </p:cNvPr>
              <p:cNvSpPr txBox="1"/>
              <p:nvPr/>
            </p:nvSpPr>
            <p:spPr>
              <a:xfrm>
                <a:off x="6324604" y="4690543"/>
                <a:ext cx="4600572" cy="889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From (a), equation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includes every variables.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Thus, we can merge every nodes like (b), which is called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moralization.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graph is called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moral graph.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6A46338-1847-4520-BF67-07B9DD5B7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4" y="4690543"/>
                <a:ext cx="4600572" cy="889154"/>
              </a:xfrm>
              <a:prstGeom prst="rect">
                <a:avLst/>
              </a:prstGeom>
              <a:blipFill>
                <a:blip r:embed="rId7"/>
                <a:stretch>
                  <a:fillRect l="-133" b="-411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713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24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Relation to directed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/>
              <p:nvPr/>
            </p:nvSpPr>
            <p:spPr>
              <a:xfrm>
                <a:off x="838199" y="1435510"/>
                <a:ext cx="10515601" cy="4213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think of how to get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from the joint probability of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Intuitively, for the discrete case, we can marginalize all other variables in a joint probability.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Some of them might be observed, and some would not.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the simple example, we can think of how to get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from the above example (Example of posterior)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|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by using this, we can re-express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was a simple example. Let’s now consider much complicated one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Since this model is much simpler than fully-connected graph model(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e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), we only contain </a:t>
                </a:r>
                <a14:m>
                  <m:oMath xmlns:m="http://schemas.openxmlformats.org/officeDocument/2006/math">
                    <m: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−1)</m:t>
                    </m:r>
                    <m:sSup>
                      <m:sSup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e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number of parameters.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To get marginal density of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simply sum up all other variables.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35510"/>
                <a:ext cx="10515601" cy="42131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EA4C94D3-28E0-4A71-A647-0AED4CE1A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982" y="1270120"/>
            <a:ext cx="2224700" cy="134126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6E3D779-CAA6-4758-B4EF-F7979B571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3241" y="3268068"/>
            <a:ext cx="1903078" cy="53816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22ED265-6491-46C0-8EF0-D106865B0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2237" y="3252011"/>
            <a:ext cx="1952625" cy="52387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226723EF-2052-43DB-86C7-9C5642CF0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9949" y="4342305"/>
            <a:ext cx="5372100" cy="56197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59B8171-48D0-4935-83F7-3814108BF8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4374" y="5623291"/>
            <a:ext cx="3143250" cy="70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65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25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Inference on Chain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/>
              <p:nvPr/>
            </p:nvSpPr>
            <p:spPr>
              <a:xfrm>
                <a:off x="838199" y="1424961"/>
                <a:ext cx="10515601" cy="901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Consider the </a:t>
                </a:r>
                <a:r>
                  <a:rPr lang="en-US" altLang="ko-KR" sz="12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chain example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have just saw.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Summation over last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𝑵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only includes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𝜓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−1,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Thus, formula can be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So, in order to get the marginal distribution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which locates somewhere between them, we have to come from both sides.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24961"/>
                <a:ext cx="10515601" cy="901465"/>
              </a:xfrm>
              <a:prstGeom prst="rect">
                <a:avLst/>
              </a:prstGeom>
              <a:blipFill>
                <a:blip r:embed="rId2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그림 21">
            <a:extLst>
              <a:ext uri="{FF2B5EF4-FFF2-40B4-BE49-F238E27FC236}">
                <a16:creationId xmlns:a16="http://schemas.microsoft.com/office/drawing/2014/main" id="{D21BA03F-70EC-4A59-A456-8AFA16E6C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913" y="1424961"/>
            <a:ext cx="2324100" cy="67627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1DD584AE-A728-40B3-9442-FCDCCBF8F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37" y="2815313"/>
            <a:ext cx="6342952" cy="2617726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DEE424D6-61FE-426A-AE0D-D32645E9D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2282" y="3256087"/>
            <a:ext cx="5217350" cy="2310359"/>
          </a:xfrm>
          <a:prstGeom prst="rect">
            <a:avLst/>
          </a:prstGeom>
        </p:spPr>
      </p:pic>
      <p:sp>
        <p:nvSpPr>
          <p:cNvPr id="32" name="오른쪽 중괄호 31">
            <a:extLst>
              <a:ext uri="{FF2B5EF4-FFF2-40B4-BE49-F238E27FC236}">
                <a16:creationId xmlns:a16="http://schemas.microsoft.com/office/drawing/2014/main" id="{7F51F886-0697-4EF0-B33A-02091781BC1F}"/>
              </a:ext>
            </a:extLst>
          </p:cNvPr>
          <p:cNvSpPr/>
          <p:nvPr/>
        </p:nvSpPr>
        <p:spPr>
          <a:xfrm rot="10800000">
            <a:off x="6683863" y="2851827"/>
            <a:ext cx="356838" cy="2775841"/>
          </a:xfrm>
          <a:prstGeom prst="rightBrace">
            <a:avLst>
              <a:gd name="adj1" fmla="val 8333"/>
              <a:gd name="adj2" fmla="val 72769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0BFA6BEE-BEA6-4F9F-AFB9-5C3C9D9A28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1732" y="2392692"/>
            <a:ext cx="28384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50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26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Inference on Chain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/>
              <p:nvPr/>
            </p:nvSpPr>
            <p:spPr>
              <a:xfrm>
                <a:off x="838199" y="1424961"/>
                <a:ext cx="10515601" cy="369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 as follows..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11A6BBD-77AE-4D51-8857-CC620245F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424961"/>
                <a:ext cx="10515601" cy="369140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20321FA0-0D6D-4049-990C-A861039A1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980" y="1981045"/>
            <a:ext cx="4355967" cy="84459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26B6A65-D3E7-49DB-8A3B-0ED2821BC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175" y="1203977"/>
            <a:ext cx="3449230" cy="114974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9D6F5B1-F124-4E38-BABB-BC1C71463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836" y="2459804"/>
            <a:ext cx="3334930" cy="1149744"/>
          </a:xfrm>
          <a:prstGeom prst="rect">
            <a:avLst/>
          </a:prstGeom>
        </p:spPr>
      </p:pic>
      <p:sp>
        <p:nvSpPr>
          <p:cNvPr id="19" name="오른쪽 중괄호 18">
            <a:extLst>
              <a:ext uri="{FF2B5EF4-FFF2-40B4-BE49-F238E27FC236}">
                <a16:creationId xmlns:a16="http://schemas.microsoft.com/office/drawing/2014/main" id="{1B6E1E78-C1A4-4ECF-89EC-C4F401A53B84}"/>
              </a:ext>
            </a:extLst>
          </p:cNvPr>
          <p:cNvSpPr/>
          <p:nvPr/>
        </p:nvSpPr>
        <p:spPr>
          <a:xfrm rot="10800000">
            <a:off x="6297969" y="1334661"/>
            <a:ext cx="356838" cy="2364881"/>
          </a:xfrm>
          <a:prstGeom prst="rightBrace">
            <a:avLst>
              <a:gd name="adj1" fmla="val 8333"/>
              <a:gd name="adj2" fmla="val 50405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F40AEE-4D6A-4E70-BF0C-BC11890941D1}"/>
              </a:ext>
            </a:extLst>
          </p:cNvPr>
          <p:cNvSpPr txBox="1"/>
          <p:nvPr/>
        </p:nvSpPr>
        <p:spPr>
          <a:xfrm>
            <a:off x="838198" y="2937300"/>
            <a:ext cx="4908261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This process of marginalizing can be called as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‘message passing’.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This kind of one-step dependent approach,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We call this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‘Markov chain’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1C1882-1E02-4E75-A189-CB562DA4DF5F}"/>
                  </a:ext>
                </a:extLst>
              </p:cNvPr>
              <p:cNvSpPr txBox="1"/>
              <p:nvPr/>
            </p:nvSpPr>
            <p:spPr>
              <a:xfrm>
                <a:off x="838198" y="3998557"/>
                <a:ext cx="8456805" cy="2274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Let’s think we want to compute </a:t>
                </a:r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𝒑</m:t>
                    </m:r>
                    <m:d>
                      <m:d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200" b="1" i="1" smtClean="0">
                                <a:solidFill>
                                  <a:srgbClr val="0033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1" i="1" smtClean="0">
                                <a:solidFill>
                                  <a:srgbClr val="0033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ko-KR" sz="1200" b="1" i="1" smtClean="0">
                                <a:solidFill>
                                  <a:srgbClr val="0033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𝒑</m:t>
                    </m:r>
                    <m:d>
                      <m:d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200" b="1" i="1" smtClean="0">
                                <a:solidFill>
                                  <a:srgbClr val="0033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1" i="1" smtClean="0">
                                <a:solidFill>
                                  <a:srgbClr val="0033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ko-KR" sz="1200" b="1" i="1" smtClean="0">
                                <a:solidFill>
                                  <a:srgbClr val="003399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b>
                        </m:sSub>
                      </m:e>
                    </m:d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,…,</m:t>
                    </m:r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𝒑</m:t>
                    </m:r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𝑵</m:t>
                        </m:r>
                      </m:sub>
                    </m:sSub>
                    <m:r>
                      <a:rPr lang="en-US" altLang="ko-KR" sz="1200" b="1" i="1" smtClean="0">
                        <a:solidFill>
                          <a:srgbClr val="00339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respectively.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Then we have complexity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X</m:t>
                    </m:r>
                    <m:r>
                      <a:rPr lang="en-US" altLang="ko-KR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𝑁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𝑂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p>
                      <m:sSup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e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e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Which has quadratic complexity with respect to number of elements.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it efficient? Obviously not. Because the bottom-up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) in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only have a single term difference!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Thus, to compute overall algorithm much efficiently, we have to store calculated values for each step.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there exist an observed data in the process,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do not need to sum up that variable. We only need to compute it into the equation!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That 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𝑘</m:t>
                            </m:r>
                          </m:sub>
                        </m:sSub>
                      </m:e>
                    </m:acc>
                  </m:oMath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1C1882-1E02-4E75-A189-CB562DA4D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3998557"/>
                <a:ext cx="8456805" cy="2274149"/>
              </a:xfrm>
              <a:prstGeom prst="rect">
                <a:avLst/>
              </a:prstGeom>
              <a:blipFill>
                <a:blip r:embed="rId6"/>
                <a:stretch>
                  <a:fillRect b="-107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ECF29CFD-41F6-4556-AAB1-ACFD9D3930FB}"/>
              </a:ext>
            </a:extLst>
          </p:cNvPr>
          <p:cNvSpPr txBox="1"/>
          <p:nvPr/>
        </p:nvSpPr>
        <p:spPr>
          <a:xfrm>
            <a:off x="8898961" y="4554810"/>
            <a:ext cx="2331442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Marginal density of joint probability can be expressed by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C4600990-04F3-4BF5-A485-D20C971AAE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9314" y="5233005"/>
            <a:ext cx="3530736" cy="38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535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27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Trees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1A6BBD-77AE-4D51-8857-CC620245FD8B}"/>
              </a:ext>
            </a:extLst>
          </p:cNvPr>
          <p:cNvSpPr txBox="1"/>
          <p:nvPr/>
        </p:nvSpPr>
        <p:spPr>
          <a:xfrm>
            <a:off x="838199" y="1424961"/>
            <a:ext cx="10515601" cy="199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We can perform similar message passing by using ‘Trees’.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We have seen various decision trees in many undergraduate classes.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Here, structure of tree is same,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the node corresponds to the random variables.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Thus, details of tree structure need not to be covered (may be..?)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One special thing that need to be noticed is that basic tree’s node has at most one parent node.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A tree which contains more than one parent is called a polytree (Figure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Note that tree structure does not contain any loop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(Since there does not exist any way going upside.)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B481981-3FE4-4A3E-99D3-954EEAFE4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211" y="3740910"/>
            <a:ext cx="650557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65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28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Factor graphs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1A6BBD-77AE-4D51-8857-CC620245FD8B}"/>
              </a:ext>
            </a:extLst>
          </p:cNvPr>
          <p:cNvSpPr txBox="1"/>
          <p:nvPr/>
        </p:nvSpPr>
        <p:spPr>
          <a:xfrm>
            <a:off x="838199" y="1424961"/>
            <a:ext cx="10515601" cy="144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Consider ‘</a:t>
            </a:r>
            <a:r>
              <a:rPr lang="en-US" altLang="ko-KR" sz="1200" dirty="0" err="1">
                <a:latin typeface="Arial" panose="020B0604020202020204" pitchFamily="34" charset="0"/>
                <a:cs typeface="Arial" panose="020B0604020202020204" pitchFamily="34" charset="0"/>
              </a:rPr>
              <a:t>soo-neung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’.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What do we try to measure? We try to measure a student’s capability of understanding, comprehension, or their intelligence.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Can we measure the intelligence directly? Of course not. It is an object that exists in a latent dimension, which we cannot observe.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Thus, we are using pseudo measure, such as exam score, IQ. </a:t>
            </a: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can reflect one’s intelligence.</a:t>
            </a:r>
          </a:p>
          <a:p>
            <a:pPr>
              <a:lnSpc>
                <a:spcPct val="150000"/>
              </a:lnSpc>
            </a:pPr>
            <a:r>
              <a:rPr lang="en-US" altLang="ko-KR" sz="1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Thus, exam score is a data, and intelligence is a factor.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E43096-6F66-4284-A026-932FA15AC1F4}"/>
                  </a:ext>
                </a:extLst>
              </p:cNvPr>
              <p:cNvSpPr txBox="1"/>
              <p:nvPr/>
            </p:nvSpPr>
            <p:spPr>
              <a:xfrm>
                <a:off x="838198" y="3215143"/>
                <a:ext cx="10515601" cy="2551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Now, let’s extend this idea to the data and probability.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believe joint probability of data can be expressed by the product of some factor.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a corresponding set of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graph, in addition to the original data node, we add some factor nodes.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As you can see, factor graph is a bipartite graph.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Bipartite graph means a graph which has two sets of nodes.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Each set of node only has connection with other set.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And two sets are disjoint to each other.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E43096-6F66-4284-A026-932FA15AC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3215143"/>
                <a:ext cx="10515601" cy="2551148"/>
              </a:xfrm>
              <a:prstGeom prst="rect">
                <a:avLst/>
              </a:prstGeom>
              <a:blipFill>
                <a:blip r:embed="rId2"/>
                <a:stretch>
                  <a:fillRect b="-71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28572D40-F9F3-4506-A75D-060DFB051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07" y="3117919"/>
            <a:ext cx="1484022" cy="615139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15624C4-E2F7-40EA-8D49-0C6436960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9900" y="2634697"/>
            <a:ext cx="2620555" cy="148805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B1B692A-6DBE-4C97-B2FB-8D2379853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4769" y="4107389"/>
            <a:ext cx="4118171" cy="26009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63872B8-6039-47D5-BD3C-844C8CBDA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7156" y="4419803"/>
            <a:ext cx="1781433" cy="183282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6B84C12-7986-44C0-B2CD-5A9F7FC6F571}"/>
              </a:ext>
            </a:extLst>
          </p:cNvPr>
          <p:cNvSpPr txBox="1"/>
          <p:nvPr/>
        </p:nvSpPr>
        <p:spPr>
          <a:xfrm>
            <a:off x="9228589" y="5120631"/>
            <a:ext cx="2046216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Bipartite G.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from Wikipedia!</a:t>
            </a:r>
          </a:p>
        </p:txBody>
      </p:sp>
    </p:spTree>
    <p:extLst>
      <p:ext uri="{BB962C8B-B14F-4D97-AF65-F5344CB8AC3E}">
        <p14:creationId xmlns:p14="http://schemas.microsoft.com/office/powerpoint/2010/main" val="1544710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29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Examples of factor graph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AF550F6-3001-4829-A3A1-AC595DF03908}"/>
              </a:ext>
            </a:extLst>
          </p:cNvPr>
          <p:cNvGrpSpPr/>
          <p:nvPr/>
        </p:nvGrpSpPr>
        <p:grpSpPr>
          <a:xfrm>
            <a:off x="539693" y="1765961"/>
            <a:ext cx="5349378" cy="2570305"/>
            <a:chOff x="724251" y="1822651"/>
            <a:chExt cx="5349378" cy="2570305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F41C79E7-6785-4060-B129-81796B5D02AA}"/>
                </a:ext>
              </a:extLst>
            </p:cNvPr>
            <p:cNvGrpSpPr/>
            <p:nvPr/>
          </p:nvGrpSpPr>
          <p:grpSpPr>
            <a:xfrm>
              <a:off x="838200" y="1822651"/>
              <a:ext cx="4999053" cy="1761180"/>
              <a:chOff x="654341" y="1898651"/>
              <a:chExt cx="4999053" cy="1761180"/>
            </a:xfrm>
          </p:grpSpPr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B05AD574-A254-45FF-8446-60C1B0FC69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38200" y="1898651"/>
                <a:ext cx="4606255" cy="1272864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FFD9AE-B07B-43D0-963E-19657C472285}"/>
                  </a:ext>
                </a:extLst>
              </p:cNvPr>
              <p:cNvSpPr txBox="1"/>
              <p:nvPr/>
            </p:nvSpPr>
            <p:spPr>
              <a:xfrm>
                <a:off x="654341" y="3290500"/>
                <a:ext cx="15100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Undirected graph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69CF9C66-A0AB-4C2F-83CF-E44E68698C48}"/>
                      </a:ext>
                    </a:extLst>
                  </p:cNvPr>
                  <p:cNvSpPr txBox="1"/>
                  <p:nvPr/>
                </p:nvSpPr>
                <p:spPr>
                  <a:xfrm>
                    <a:off x="2386317" y="3198166"/>
                    <a:ext cx="151001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Maximal clique with factor variable </a:t>
                    </a:r>
                    <a14:m>
                      <m:oMath xmlns:m="http://schemas.openxmlformats.org/officeDocument/2006/math"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oMath>
                    </a14:m>
                    <a:r>
                      <a: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 </a:t>
                    </a:r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69CF9C66-A0AB-4C2F-83CF-E44E68698C4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86317" y="3198166"/>
                    <a:ext cx="1510019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2632" b="-7895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6322CE2-1762-4087-B29F-ED67D72A2ADB}"/>
                  </a:ext>
                </a:extLst>
              </p:cNvPr>
              <p:cNvSpPr txBox="1"/>
              <p:nvPr/>
            </p:nvSpPr>
            <p:spPr>
              <a:xfrm>
                <a:off x="4143375" y="3198165"/>
                <a:ext cx="15100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Can also be expressed in this!</a:t>
                </a:r>
              </a:p>
            </p:txBody>
          </p:sp>
        </p:grpSp>
        <p:sp>
          <p:nvSpPr>
            <p:cNvPr id="21" name="오른쪽 중괄호 20">
              <a:extLst>
                <a:ext uri="{FF2B5EF4-FFF2-40B4-BE49-F238E27FC236}">
                  <a16:creationId xmlns:a16="http://schemas.microsoft.com/office/drawing/2014/main" id="{EA5673A9-528C-4C3B-8CCF-4C974CDFCE52}"/>
                </a:ext>
              </a:extLst>
            </p:cNvPr>
            <p:cNvSpPr/>
            <p:nvPr/>
          </p:nvSpPr>
          <p:spPr>
            <a:xfrm rot="5400000">
              <a:off x="3220521" y="973357"/>
              <a:ext cx="356838" cy="5349378"/>
            </a:xfrm>
            <a:prstGeom prst="rightBrace">
              <a:avLst>
                <a:gd name="adj1" fmla="val 8333"/>
                <a:gd name="adj2" fmla="val 50405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91DBA4-75F9-4BA5-98E6-15E6D24D83DC}"/>
                </a:ext>
              </a:extLst>
            </p:cNvPr>
            <p:cNvSpPr txBox="1"/>
            <p:nvPr/>
          </p:nvSpPr>
          <p:spPr>
            <a:xfrm>
              <a:off x="1223220" y="3931291"/>
              <a:ext cx="43514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rPr>
                <a:t>As we can see, one undirected network can be expressed in many kinds of factor graphs.</a:t>
              </a:r>
            </a:p>
          </p:txBody>
        </p:sp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id="{2AA74632-1CD7-4734-9C3C-1F05C576E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929" y="1586615"/>
            <a:ext cx="5263259" cy="145241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9E73943-5C24-4C89-B28F-BD1D77981968}"/>
              </a:ext>
            </a:extLst>
          </p:cNvPr>
          <p:cNvSpPr txBox="1"/>
          <p:nvPr/>
        </p:nvSpPr>
        <p:spPr>
          <a:xfrm>
            <a:off x="6416878" y="3157810"/>
            <a:ext cx="1510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Directed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1915B76-BDBE-40E6-98B2-4F5F1AEB8CAC}"/>
                  </a:ext>
                </a:extLst>
              </p:cNvPr>
              <p:cNvSpPr txBox="1"/>
              <p:nvPr/>
            </p:nvSpPr>
            <p:spPr>
              <a:xfrm>
                <a:off x="8148854" y="3065476"/>
                <a:ext cx="15100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Maximal clique with factor variable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1915B76-BDBE-40E6-98B2-4F5F1AEB8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854" y="3065476"/>
                <a:ext cx="1510019" cy="461665"/>
              </a:xfrm>
              <a:prstGeom prst="rect">
                <a:avLst/>
              </a:prstGeom>
              <a:blipFill>
                <a:blip r:embed="rId3"/>
                <a:stretch>
                  <a:fillRect l="-405" t="-2632" b="-78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8841130F-BC81-4B97-AC1A-F4F449646EEC}"/>
              </a:ext>
            </a:extLst>
          </p:cNvPr>
          <p:cNvSpPr txBox="1"/>
          <p:nvPr/>
        </p:nvSpPr>
        <p:spPr>
          <a:xfrm>
            <a:off x="9905912" y="3065475"/>
            <a:ext cx="1510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Can also be expressed in this!</a:t>
            </a:r>
          </a:p>
        </p:txBody>
      </p:sp>
      <p:sp>
        <p:nvSpPr>
          <p:cNvPr id="28" name="오른쪽 중괄호 27">
            <a:extLst>
              <a:ext uri="{FF2B5EF4-FFF2-40B4-BE49-F238E27FC236}">
                <a16:creationId xmlns:a16="http://schemas.microsoft.com/office/drawing/2014/main" id="{D31406CC-A8A7-4239-8EC6-FC6BB7731537}"/>
              </a:ext>
            </a:extLst>
          </p:cNvPr>
          <p:cNvSpPr/>
          <p:nvPr/>
        </p:nvSpPr>
        <p:spPr>
          <a:xfrm rot="5400000">
            <a:off x="8799199" y="916667"/>
            <a:ext cx="356838" cy="5349378"/>
          </a:xfrm>
          <a:prstGeom prst="rightBrace">
            <a:avLst>
              <a:gd name="adj1" fmla="val 8333"/>
              <a:gd name="adj2" fmla="val 50405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672D44-0F57-4E92-A4FA-3886C5100D05}"/>
              </a:ext>
            </a:extLst>
          </p:cNvPr>
          <p:cNvSpPr txBox="1"/>
          <p:nvPr/>
        </p:nvSpPr>
        <p:spPr>
          <a:xfrm>
            <a:off x="6801898" y="3874601"/>
            <a:ext cx="435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As we can see, one directed network can be expressed in many kinds of factor graphs.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486CE190-EB2C-4630-8AE7-1C0DC0F0E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486" y="4573189"/>
            <a:ext cx="3447151" cy="127286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5081835-CE43-4628-9994-5FC6318AA363}"/>
              </a:ext>
            </a:extLst>
          </p:cNvPr>
          <p:cNvSpPr txBox="1"/>
          <p:nvPr/>
        </p:nvSpPr>
        <p:spPr>
          <a:xfrm>
            <a:off x="448486" y="5912491"/>
            <a:ext cx="3355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Factor graph of tree also becomes tree</a:t>
            </a: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29B49753-78FF-471A-8207-ED7AA33903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5556" y="4574705"/>
            <a:ext cx="2567029" cy="1271348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16B9F644-89FF-4650-8634-30BD4FAFB3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0516" y="4635711"/>
            <a:ext cx="3811791" cy="102965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4CF64BC-23E8-4222-B16B-F1F73FFA8FA2}"/>
              </a:ext>
            </a:extLst>
          </p:cNvPr>
          <p:cNvSpPr txBox="1"/>
          <p:nvPr/>
        </p:nvSpPr>
        <p:spPr>
          <a:xfrm>
            <a:off x="4092606" y="5889234"/>
            <a:ext cx="3355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Like undirected network!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2621EE-6CD3-4144-A676-D520FA4DADDD}"/>
              </a:ext>
            </a:extLst>
          </p:cNvPr>
          <p:cNvSpPr txBox="1"/>
          <p:nvPr/>
        </p:nvSpPr>
        <p:spPr>
          <a:xfrm>
            <a:off x="8068439" y="5908540"/>
            <a:ext cx="3355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Factors can be set between variable!</a:t>
            </a:r>
          </a:p>
        </p:txBody>
      </p:sp>
    </p:spTree>
    <p:extLst>
      <p:ext uri="{BB962C8B-B14F-4D97-AF65-F5344CB8AC3E}">
        <p14:creationId xmlns:p14="http://schemas.microsoft.com/office/powerpoint/2010/main" val="2718078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30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The sum-product algorithm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CF64BC-23E8-4222-B16B-F1F73FFA8FA2}"/>
              </a:ext>
            </a:extLst>
          </p:cNvPr>
          <p:cNvSpPr txBox="1"/>
          <p:nvPr/>
        </p:nvSpPr>
        <p:spPr>
          <a:xfrm>
            <a:off x="838199" y="1603088"/>
            <a:ext cx="8129631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My major interest is Graph Neural Network(GNN).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Here, I think understanding overall architecture of GNN gives help in understanding.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GNN passes its information through edges, aggregates necessary information.</a:t>
            </a:r>
          </a:p>
        </p:txBody>
      </p:sp>
      <p:pic>
        <p:nvPicPr>
          <p:cNvPr id="1026" name="Picture 2" descr="소스 이미지 보기">
            <a:extLst>
              <a:ext uri="{FF2B5EF4-FFF2-40B4-BE49-F238E27FC236}">
                <a16:creationId xmlns:a16="http://schemas.microsoft.com/office/drawing/2014/main" id="{A52034F7-5130-4C8F-A7FE-B7EDDFE56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2871539"/>
            <a:ext cx="5788787" cy="29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99E1B53-ABA7-4576-ADED-C2FB0E4EAF48}"/>
              </a:ext>
            </a:extLst>
          </p:cNvPr>
          <p:cNvSpPr txBox="1"/>
          <p:nvPr/>
        </p:nvSpPr>
        <p:spPr>
          <a:xfrm>
            <a:off x="6973522" y="2825210"/>
            <a:ext cx="4856528" cy="2958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From Jure </a:t>
            </a:r>
            <a:r>
              <a:rPr lang="en-US" altLang="ko-K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Leskovec</a:t>
            </a:r>
            <a:r>
              <a: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CS224W (My favorite prof. )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For now, we don’t need to understand what those neural networks are. Rather, please focus on the idea that </a:t>
            </a: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‘We are aggregating information!’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In our example of probability graph, we are aggregating information by using sum &amp; product!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This is called belief propagation, which is also known as </a:t>
            </a:r>
            <a:r>
              <a:rPr lang="en-US" altLang="ko-KR" sz="1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sum-product algorithm.	</a:t>
            </a:r>
          </a:p>
        </p:txBody>
      </p:sp>
    </p:spTree>
    <p:extLst>
      <p:ext uri="{BB962C8B-B14F-4D97-AF65-F5344CB8AC3E}">
        <p14:creationId xmlns:p14="http://schemas.microsoft.com/office/powerpoint/2010/main" val="3906711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31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The sum-product algorithm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D19D60C-14B4-45EC-BB25-A81FFCB7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86" y="1807381"/>
            <a:ext cx="6312462" cy="365759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545BA45-91F1-4992-8966-CCEB3D2FB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728" y="1886734"/>
            <a:ext cx="2220898" cy="951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3927AD8-EE4B-47AD-939F-0B49BE437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717" y="3059241"/>
            <a:ext cx="3236141" cy="8421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4D813D6-790F-4C19-9F7E-6F158D0EC19C}"/>
              </a:ext>
            </a:extLst>
          </p:cNvPr>
          <p:cNvSpPr txBox="1"/>
          <p:nvPr/>
        </p:nvSpPr>
        <p:spPr>
          <a:xfrm>
            <a:off x="7035523" y="4183130"/>
            <a:ext cx="4856528" cy="164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As you can see,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We merge information via product term. </a:t>
            </a:r>
            <a:endParaRPr lang="en-US" altLang="ko-K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Here, please check that information from the backward terms are not being decomposed! </a:t>
            </a:r>
          </a:p>
          <a:p>
            <a:pPr>
              <a:lnSpc>
                <a:spcPct val="150000"/>
              </a:lnSpc>
            </a:pPr>
            <a:r>
              <a:rPr lang="en-US" altLang="ko-KR" sz="15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just let them be some constant.</a:t>
            </a:r>
            <a:endParaRPr lang="en-US" altLang="ko-KR" sz="1200" b="1" i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128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32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The sum-product algorithm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37AF37B-6EB2-4D9B-B67B-6F356CA8D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365" y="1603088"/>
            <a:ext cx="2923738" cy="127324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39C3C78-2C5F-4253-92DC-647CD7D24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233" y="1477114"/>
            <a:ext cx="3937233" cy="268213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26C2B7F-454B-4E8F-84FA-B0D418201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365" y="3096561"/>
            <a:ext cx="2534823" cy="70364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C5DEEAF-CDFC-4866-8475-F7F55DCAC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365" y="3910285"/>
            <a:ext cx="5440785" cy="43982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F80BB2F5-8C99-4A7A-BB83-A0981D14D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365" y="4561366"/>
            <a:ext cx="6727009" cy="1282089"/>
          </a:xfrm>
          <a:prstGeom prst="rect">
            <a:avLst/>
          </a:prstGeom>
        </p:spPr>
      </p:pic>
      <p:sp>
        <p:nvSpPr>
          <p:cNvPr id="21" name="오른쪽 중괄호 20">
            <a:extLst>
              <a:ext uri="{FF2B5EF4-FFF2-40B4-BE49-F238E27FC236}">
                <a16:creationId xmlns:a16="http://schemas.microsoft.com/office/drawing/2014/main" id="{662DB0F0-ED66-4FE5-8361-688EC7543345}"/>
              </a:ext>
            </a:extLst>
          </p:cNvPr>
          <p:cNvSpPr/>
          <p:nvPr/>
        </p:nvSpPr>
        <p:spPr>
          <a:xfrm>
            <a:off x="6581272" y="3556932"/>
            <a:ext cx="264145" cy="898805"/>
          </a:xfrm>
          <a:prstGeom prst="rightBrace">
            <a:avLst>
              <a:gd name="adj1" fmla="val 8333"/>
              <a:gd name="adj2" fmla="val 12138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F503A-5DB7-4DEA-B2EC-8AF68495E1F5}"/>
                  </a:ext>
                </a:extLst>
              </p:cNvPr>
              <p:cNvSpPr txBox="1"/>
              <p:nvPr/>
            </p:nvSpPr>
            <p:spPr>
              <a:xfrm>
                <a:off x="4323869" y="2348640"/>
                <a:ext cx="29237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Aggregation of edges : Product</a:t>
                </a:r>
              </a:p>
              <a:p>
                <a:pPr algn="ctr"/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Aggregation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ko-KR" altLang="en-US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values : Sum</a:t>
                </a:r>
                <a:endParaRPr lang="ko-KR" altLang="en-US" sz="1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F503A-5DB7-4DEA-B2EC-8AF68495E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869" y="2348640"/>
                <a:ext cx="2923736" cy="461665"/>
              </a:xfrm>
              <a:prstGeom prst="rect">
                <a:avLst/>
              </a:prstGeom>
              <a:blipFill>
                <a:blip r:embed="rId7"/>
                <a:stretch>
                  <a:fillRect t="-1316" b="-78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오른쪽 중괄호 22">
            <a:extLst>
              <a:ext uri="{FF2B5EF4-FFF2-40B4-BE49-F238E27FC236}">
                <a16:creationId xmlns:a16="http://schemas.microsoft.com/office/drawing/2014/main" id="{D759FD26-0706-478B-ADB5-7C0D6086BEFA}"/>
              </a:ext>
            </a:extLst>
          </p:cNvPr>
          <p:cNvSpPr/>
          <p:nvPr/>
        </p:nvSpPr>
        <p:spPr>
          <a:xfrm>
            <a:off x="8075911" y="4719727"/>
            <a:ext cx="264145" cy="898805"/>
          </a:xfrm>
          <a:prstGeom prst="rightBrace">
            <a:avLst>
              <a:gd name="adj1" fmla="val 8333"/>
              <a:gd name="adj2" fmla="val 47605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393B75-4D26-4AF5-9DB7-F9E4597B5958}"/>
                  </a:ext>
                </a:extLst>
              </p:cNvPr>
              <p:cNvSpPr txBox="1"/>
              <p:nvPr/>
            </p:nvSpPr>
            <p:spPr>
              <a:xfrm>
                <a:off x="8430064" y="4906594"/>
                <a:ext cx="29237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we define</a:t>
                </a:r>
                <a:r>
                  <a:rPr lang="ko-KR" altLang="en-US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→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ko-KR" altLang="en-US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link</a:t>
                </a:r>
              </a:p>
              <a:p>
                <a:pPr algn="ctr"/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In the following page!</a:t>
                </a:r>
                <a:endParaRPr lang="ko-KR" altLang="en-US" sz="1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393B75-4D26-4AF5-9DB7-F9E4597B5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0064" y="4906594"/>
                <a:ext cx="2923736" cy="461665"/>
              </a:xfrm>
              <a:prstGeom prst="rect">
                <a:avLst/>
              </a:prstGeom>
              <a:blipFill>
                <a:blip r:embed="rId8"/>
                <a:stretch>
                  <a:fillRect t="-2632" b="-78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245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33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The sum-product algorithm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BF503A-5DB7-4DEA-B2EC-8AF68495E1F5}"/>
              </a:ext>
            </a:extLst>
          </p:cNvPr>
          <p:cNvSpPr txBox="1"/>
          <p:nvPr/>
        </p:nvSpPr>
        <p:spPr>
          <a:xfrm>
            <a:off x="4863977" y="2608271"/>
            <a:ext cx="2584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i="1" dirty="0">
                <a:latin typeface="Arial" panose="020B0604020202020204" pitchFamily="34" charset="0"/>
                <a:cs typeface="Arial" panose="020B0604020202020204" pitchFamily="34" charset="0"/>
              </a:rPr>
              <a:t>Aggregation of edges : Product</a:t>
            </a:r>
          </a:p>
          <a:p>
            <a:pPr algn="ctr"/>
            <a:r>
              <a:rPr lang="en-US" altLang="ko-KR" sz="1200" i="1" dirty="0">
                <a:latin typeface="Arial" panose="020B0604020202020204" pitchFamily="34" charset="0"/>
                <a:cs typeface="Arial" panose="020B0604020202020204" pitchFamily="34" charset="0"/>
              </a:rPr>
              <a:t>Here, we do not need to consider factor values!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AD796CA-7279-41EE-8E9B-8D7B4FC5D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550" y="1260794"/>
            <a:ext cx="3619500" cy="287655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ACF885D-41E3-4CFA-89FB-CE2006B92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931" y="1989576"/>
            <a:ext cx="3819525" cy="82867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81043E4-FE41-4041-AE66-F670E7339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043" y="2966590"/>
            <a:ext cx="3730726" cy="646332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BCE78DD-67A4-4497-B750-5DC4C5B22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043" y="4362999"/>
            <a:ext cx="4180252" cy="1270919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43AFC3E-0A50-4EDD-B3FE-7F527FB79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8550" y="4215897"/>
            <a:ext cx="2140808" cy="19697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81CB104-C231-4544-9983-5CDF35E39E12}"/>
                  </a:ext>
                </a:extLst>
              </p:cNvPr>
              <p:cNvSpPr txBox="1"/>
              <p:nvPr/>
            </p:nvSpPr>
            <p:spPr>
              <a:xfrm>
                <a:off x="5007136" y="4912180"/>
                <a:ext cx="25845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Note that this link connects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altLang="ko-KR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81CB104-C231-4544-9983-5CDF35E39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136" y="4912180"/>
                <a:ext cx="2584573" cy="461665"/>
              </a:xfrm>
              <a:prstGeom prst="rect">
                <a:avLst/>
              </a:prstGeom>
              <a:blipFill>
                <a:blip r:embed="rId7"/>
                <a:stretch>
                  <a:fillRect t="-2632" b="-78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8397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34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The sum-product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F503A-5DB7-4DEA-B2EC-8AF68495E1F5}"/>
                  </a:ext>
                </a:extLst>
              </p:cNvPr>
              <p:cNvSpPr txBox="1"/>
              <p:nvPr/>
            </p:nvSpPr>
            <p:spPr>
              <a:xfrm>
                <a:off x="838200" y="1515684"/>
                <a:ext cx="9270534" cy="942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Note that there are two kinds of link, </a:t>
                </a:r>
              </a:p>
              <a:p>
                <a:pPr marL="228600" indent="-228600">
                  <a:lnSpc>
                    <a:spcPct val="150000"/>
                  </a:lnSpc>
                  <a:buAutoNum type="arabicPeriod"/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From factor to data,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→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: This contains summation with product</a:t>
                </a:r>
              </a:p>
              <a:p>
                <a:pPr marL="228600" indent="-228600">
                  <a:lnSpc>
                    <a:spcPct val="150000"/>
                  </a:lnSpc>
                  <a:buAutoNum type="arabicPeriod"/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From data to factor,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→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: This only contains product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F503A-5DB7-4DEA-B2EC-8AF68495E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15684"/>
                <a:ext cx="9270534" cy="942887"/>
              </a:xfrm>
              <a:prstGeom prst="rect">
                <a:avLst/>
              </a:prstGeom>
              <a:blipFill>
                <a:blip r:embed="rId2"/>
                <a:stretch>
                  <a:fillRect l="-66" b="-259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B520BA91-E8F8-4C67-8AF1-BAACA1C84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073" y="1860982"/>
            <a:ext cx="2874377" cy="9428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ED77FA9-717C-4236-961B-EAC6288AFE11}"/>
              </a:ext>
            </a:extLst>
          </p:cNvPr>
          <p:cNvSpPr txBox="1"/>
          <p:nvPr/>
        </p:nvSpPr>
        <p:spPr>
          <a:xfrm>
            <a:off x="6628345" y="1507570"/>
            <a:ext cx="4785831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When we are doing something with the leaf nodes…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CCA00D-8853-4855-AED0-53F5BA7DF6F0}"/>
              </a:ext>
            </a:extLst>
          </p:cNvPr>
          <p:cNvSpPr txBox="1"/>
          <p:nvPr/>
        </p:nvSpPr>
        <p:spPr>
          <a:xfrm>
            <a:off x="838200" y="2750741"/>
            <a:ext cx="9270534" cy="172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Suppose we are trying to get marginal probability for every nodes in the graph.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Performing propagation for every nodes from the beginning is very inefficient.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Here, note that the message passing is independent from which node has been designated as root.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Thus, we can save or moving in a reverse order to compute the passing value.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For the joint set, we can simply compute this function of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A7E4661-29F8-4954-94BE-F6F5806D1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500" y="2760676"/>
            <a:ext cx="2553761" cy="201743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1DD89FB-6FBF-4EC4-8FF9-40B99850F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454" y="3993943"/>
            <a:ext cx="3225129" cy="71287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14FDDD9-33C5-4DD6-827B-8F52C43DC765}"/>
              </a:ext>
            </a:extLst>
          </p:cNvPr>
          <p:cNvSpPr txBox="1"/>
          <p:nvPr/>
        </p:nvSpPr>
        <p:spPr>
          <a:xfrm>
            <a:off x="838200" y="4959492"/>
            <a:ext cx="5790145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As we have seen, link from variable to factor is a simple product of factor to nodes.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Thus, we can make entire process much simpler by eliminating this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Variable to factor links.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6A10E8D7-390E-4876-9622-D58785EB3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894" y="5174249"/>
            <a:ext cx="2898510" cy="881232"/>
          </a:xfrm>
          <a:prstGeom prst="rect">
            <a:avLst/>
          </a:prstGeom>
        </p:spPr>
      </p:pic>
      <p:cxnSp>
        <p:nvCxnSpPr>
          <p:cNvPr id="20" name="연결선: 구부러짐 19">
            <a:extLst>
              <a:ext uri="{FF2B5EF4-FFF2-40B4-BE49-F238E27FC236}">
                <a16:creationId xmlns:a16="http://schemas.microsoft.com/office/drawing/2014/main" id="{54163860-955A-42CB-B80E-196339B5D7FF}"/>
              </a:ext>
            </a:extLst>
          </p:cNvPr>
          <p:cNvCxnSpPr>
            <a:stCxn id="24" idx="3"/>
            <a:endCxn id="12" idx="2"/>
          </p:cNvCxnSpPr>
          <p:nvPr/>
        </p:nvCxnSpPr>
        <p:spPr>
          <a:xfrm flipV="1">
            <a:off x="9657404" y="4778111"/>
            <a:ext cx="867977" cy="836754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5591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35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F503A-5DB7-4DEA-B2EC-8AF68495E1F5}"/>
                  </a:ext>
                </a:extLst>
              </p:cNvPr>
              <p:cNvSpPr txBox="1"/>
              <p:nvPr/>
            </p:nvSpPr>
            <p:spPr>
              <a:xfrm>
                <a:off x="838200" y="1515684"/>
                <a:ext cx="9270534" cy="2306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If we start from directed graph which is intrinsically conditional probability, we don’t need to compute normalizing constant Z.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undirected, we need to compute normalization constant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𝑍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to make a probability.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Easy way of find this constant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𝑍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by marginalizing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Once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being solved, we can get it by simply getting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ko-KR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understand overall algorithm with a simple example!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b="1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u="sng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Simple Example for sum-product algorithm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F503A-5DB7-4DEA-B2EC-8AF68495E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15684"/>
                <a:ext cx="9270534" cy="2306850"/>
              </a:xfrm>
              <a:prstGeom prst="rect">
                <a:avLst/>
              </a:prstGeom>
              <a:blipFill>
                <a:blip r:embed="rId2"/>
                <a:stretch>
                  <a:fillRect l="-66" b="-105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579D46A6-6B79-4097-853F-829A880B7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124668"/>
            <a:ext cx="2802622" cy="185902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69EF9C1-E0D1-49C1-AED2-E0A637DA9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419" y="4124668"/>
            <a:ext cx="3015131" cy="2153665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2206028F-B3FF-4DCD-A7CD-62FC543881E5}"/>
              </a:ext>
            </a:extLst>
          </p:cNvPr>
          <p:cNvGrpSpPr/>
          <p:nvPr/>
        </p:nvGrpSpPr>
        <p:grpSpPr>
          <a:xfrm>
            <a:off x="6494608" y="3338057"/>
            <a:ext cx="2592242" cy="588312"/>
            <a:chOff x="6494608" y="3338057"/>
            <a:chExt cx="2592242" cy="588312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EDD9D71-131C-4D7D-B41E-DAFD67C3F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94608" y="3614138"/>
              <a:ext cx="2592242" cy="312231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2CB7BA-726E-4C0A-B774-5AF4F0310917}"/>
                </a:ext>
              </a:extLst>
            </p:cNvPr>
            <p:cNvSpPr txBox="1"/>
            <p:nvPr/>
          </p:nvSpPr>
          <p:spPr>
            <a:xfrm>
              <a:off x="6633397" y="3338057"/>
              <a:ext cx="2314663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Our goal of computation!</a:t>
              </a:r>
              <a:endParaRPr lang="en-US" altLang="ko-KR" sz="1200" b="1" i="1" u="sng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25F71914-4ADC-4AE9-BE0E-79A9B05DC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728" y="4184659"/>
            <a:ext cx="2952138" cy="202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98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36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F503A-5DB7-4DEA-B2EC-8AF68495E1F5}"/>
                  </a:ext>
                </a:extLst>
              </p:cNvPr>
              <p:cNvSpPr txBox="1"/>
              <p:nvPr/>
            </p:nvSpPr>
            <p:spPr>
              <a:xfrm>
                <a:off x="838200" y="1515684"/>
                <a:ext cx="9270534" cy="2306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If we start from directed graph which is intrinsically conditional probability, we don’t need to compute normalizing constant Z.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undirected, we need to compute normalization constant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𝑍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to make a probability.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Easy way of find this constant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𝑍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by marginalizing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Once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being solved, we can get it by simply getting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ko-KR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ko-KR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understand overall algorithm with a simple example!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200" b="1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b="1" i="1" u="sng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Simple Example for sum-product algorithm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F503A-5DB7-4DEA-B2EC-8AF68495E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15684"/>
                <a:ext cx="9270534" cy="2306850"/>
              </a:xfrm>
              <a:prstGeom prst="rect">
                <a:avLst/>
              </a:prstGeom>
              <a:blipFill>
                <a:blip r:embed="rId2"/>
                <a:stretch>
                  <a:fillRect l="-66" b="-105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579D46A6-6B79-4097-853F-829A880B7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124668"/>
            <a:ext cx="2802622" cy="185902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69EF9C1-E0D1-49C1-AED2-E0A637DA9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419" y="4124668"/>
            <a:ext cx="3015131" cy="2153665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2206028F-B3FF-4DCD-A7CD-62FC543881E5}"/>
              </a:ext>
            </a:extLst>
          </p:cNvPr>
          <p:cNvGrpSpPr/>
          <p:nvPr/>
        </p:nvGrpSpPr>
        <p:grpSpPr>
          <a:xfrm>
            <a:off x="7048281" y="3134844"/>
            <a:ext cx="3152732" cy="588312"/>
            <a:chOff x="6494608" y="3338057"/>
            <a:chExt cx="2592242" cy="588312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EDD9D71-131C-4D7D-B41E-DAFD67C3F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94608" y="3614138"/>
              <a:ext cx="2592242" cy="312231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2CB7BA-726E-4C0A-B774-5AF4F0310917}"/>
                </a:ext>
              </a:extLst>
            </p:cNvPr>
            <p:cNvSpPr txBox="1"/>
            <p:nvPr/>
          </p:nvSpPr>
          <p:spPr>
            <a:xfrm>
              <a:off x="6633397" y="3338057"/>
              <a:ext cx="2314663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Our goal of computation!</a:t>
              </a:r>
              <a:endParaRPr lang="en-US" altLang="ko-KR" sz="1200" b="1" i="1" u="sng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25F71914-4ADC-4AE9-BE0E-79A9B05DC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728" y="4184659"/>
            <a:ext cx="2952138" cy="20287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49E870A-A0F6-4966-91D2-5443FA6DEE59}"/>
                  </a:ext>
                </a:extLst>
              </p:cNvPr>
              <p:cNvSpPr txBox="1"/>
              <p:nvPr/>
            </p:nvSpPr>
            <p:spPr>
              <a:xfrm>
                <a:off x="6040982" y="3765393"/>
                <a:ext cx="2815135" cy="339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 sz="12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Here,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ko-KR" sz="12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be the root!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49E870A-A0F6-4966-91D2-5443FA6DE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982" y="3765393"/>
                <a:ext cx="2815135" cy="33900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13863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37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Example of sum-product algorithm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9A8681D-6FBA-467B-8672-9623E7B80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22967"/>
            <a:ext cx="5378935" cy="1913782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A51E3F1A-E643-48A2-A328-CA7987C883F3}"/>
              </a:ext>
            </a:extLst>
          </p:cNvPr>
          <p:cNvGrpSpPr/>
          <p:nvPr/>
        </p:nvGrpSpPr>
        <p:grpSpPr>
          <a:xfrm>
            <a:off x="7157207" y="1460677"/>
            <a:ext cx="3988614" cy="2081360"/>
            <a:chOff x="7157207" y="1435510"/>
            <a:chExt cx="3988614" cy="208136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A67C19-2253-4FB8-9521-37A3CF53EB1F}"/>
                </a:ext>
              </a:extLst>
            </p:cNvPr>
            <p:cNvSpPr txBox="1"/>
            <p:nvPr/>
          </p:nvSpPr>
          <p:spPr>
            <a:xfrm>
              <a:off x="7637755" y="1435510"/>
              <a:ext cx="3027517" cy="335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Now, let’s see with a specific probability!</a:t>
              </a:r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60F31E67-7C87-4FF5-90FD-64C679433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57207" y="1887064"/>
              <a:ext cx="3988614" cy="162980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74CCC9-C61D-4D73-82AF-54E7A88280D3}"/>
                  </a:ext>
                </a:extLst>
              </p:cNvPr>
              <p:cNvSpPr txBox="1"/>
              <p:nvPr/>
            </p:nvSpPr>
            <p:spPr>
              <a:xfrm>
                <a:off x="838200" y="3853012"/>
                <a:ext cx="9270534" cy="1997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have considered every variable as unobserved variables.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Now, let’s assume some of them are observed in the set of variables.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Then, we can simply multiply indicator function of observed data to the joint probability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d>
                      <m:d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</m:d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∗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ko-KR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</m:nary>
                  </m:oMath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indicator gives 1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ko-KR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o.w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0.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This means we are generating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, 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𝑣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e>
                    </m:acc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that we can ignore the hidden summation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term.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(Actually, for the observed condition, </a:t>
                </a:r>
                <a:r>
                  <a:rPr lang="en-US" altLang="ko-KR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 can’t get some of them intuitively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Thus, someone who understood this notion well may explain it instead of me 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</a:t>
                </a: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74CCC9-C61D-4D73-82AF-54E7A8828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853012"/>
                <a:ext cx="9270534" cy="1997150"/>
              </a:xfrm>
              <a:prstGeom prst="rect">
                <a:avLst/>
              </a:prstGeom>
              <a:blipFill>
                <a:blip r:embed="rId4"/>
                <a:stretch>
                  <a:fillRect l="-66" b="-152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770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38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Max-Sum</a:t>
            </a:r>
            <a:r>
              <a:rPr lang="ko-KR" alt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74CCC9-C61D-4D73-82AF-54E7A88280D3}"/>
                  </a:ext>
                </a:extLst>
              </p:cNvPr>
              <p:cNvSpPr txBox="1"/>
              <p:nvPr/>
            </p:nvSpPr>
            <p:spPr>
              <a:xfrm>
                <a:off x="838200" y="1603088"/>
                <a:ext cx="9270534" cy="958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 sum-product, we have found the joint distribution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𝑋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a factor graph.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</a:t>
                </a:r>
                <a:r>
                  <a:rPr lang="en-US" altLang="ko-KR" sz="15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are going to find the setting of variables that has the largest probability.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Problem is that we cannot generate it from the naïve individual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ko-KR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. Bottom example tells why.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74CCC9-C61D-4D73-82AF-54E7A8828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03088"/>
                <a:ext cx="9270534" cy="958404"/>
              </a:xfrm>
              <a:prstGeom prst="rect">
                <a:avLst/>
              </a:prstGeom>
              <a:blipFill>
                <a:blip r:embed="rId2"/>
                <a:stretch>
                  <a:fillRect l="-66" b="-382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205901-1B21-4607-8553-CCF993C2B995}"/>
                  </a:ext>
                </a:extLst>
              </p:cNvPr>
              <p:cNvSpPr txBox="1"/>
              <p:nvPr/>
            </p:nvSpPr>
            <p:spPr>
              <a:xfrm>
                <a:off x="3909969" y="2726227"/>
                <a:ext cx="5737371" cy="116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by computing marginal distribution, we get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solidFill>
                                <a:srgbClr val="003399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solidFill>
                                <a:srgbClr val="003399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US" altLang="ko-KR" sz="1200" b="1" i="1" smtClean="0">
                              <a:solidFill>
                                <a:srgbClr val="003399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r>
                            <a:rPr lang="en-US" altLang="ko-KR" sz="1200" b="1" i="1" smtClean="0">
                              <a:solidFill>
                                <a:srgbClr val="003399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</m:d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 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=1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=0.4,     </m:t>
                      </m:r>
                      <m:r>
                        <a:rPr lang="en-US" altLang="ko-KR" sz="12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𝒑</m:t>
                      </m:r>
                      <m:d>
                        <m:dPr>
                          <m:ctrlPr>
                            <a:rPr lang="en-US" altLang="ko-KR" sz="1200" b="1" i="1" smtClean="0">
                              <a:solidFill>
                                <a:srgbClr val="003399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1" i="1" smtClean="0">
                              <a:solidFill>
                                <a:srgbClr val="003399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𝒚</m:t>
                          </m:r>
                          <m:r>
                            <a:rPr lang="en-US" altLang="ko-KR" sz="1200" b="1" i="1" smtClean="0">
                              <a:solidFill>
                                <a:srgbClr val="003399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r>
                            <a:rPr lang="en-US" altLang="ko-KR" sz="1200" b="1" i="1" smtClean="0">
                              <a:solidFill>
                                <a:srgbClr val="003399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</m:d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𝟎</m:t>
                      </m:r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altLang="ko-KR" sz="1200" b="1" i="1" smtClean="0">
                          <a:solidFill>
                            <a:srgbClr val="003399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𝟕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       </m:t>
                      </m:r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en-US" altLang="ko-KR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=1</m:t>
                          </m:r>
                        </m:e>
                      </m:d>
                      <m:r>
                        <a:rPr lang="en-US" altLang="ko-KR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=0.3</m:t>
                      </m:r>
                    </m:oMath>
                  </m:oMathPara>
                </a14:m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There exist a difference between marginal max, and joint max.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Thus, we have to use joint max!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205901-1B21-4607-8553-CCF993C2B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969" y="2726227"/>
                <a:ext cx="5737371" cy="1166153"/>
              </a:xfrm>
              <a:prstGeom prst="rect">
                <a:avLst/>
              </a:prstGeom>
              <a:blipFill>
                <a:blip r:embed="rId3"/>
                <a:stretch>
                  <a:fillRect b="-260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그룹 9">
            <a:extLst>
              <a:ext uri="{FF2B5EF4-FFF2-40B4-BE49-F238E27FC236}">
                <a16:creationId xmlns:a16="http://schemas.microsoft.com/office/drawing/2014/main" id="{30716168-296C-4F8E-AA41-045C8BE9236E}"/>
              </a:ext>
            </a:extLst>
          </p:cNvPr>
          <p:cNvGrpSpPr/>
          <p:nvPr/>
        </p:nvGrpSpPr>
        <p:grpSpPr>
          <a:xfrm>
            <a:off x="1165370" y="2856865"/>
            <a:ext cx="2286000" cy="904875"/>
            <a:chOff x="938868" y="2710232"/>
            <a:chExt cx="2286000" cy="904875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6D100D05-F298-428A-A6DF-E00D6F40E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8868" y="2710232"/>
              <a:ext cx="2286000" cy="904875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958EAA0-ECF8-408E-B568-0254369892EB}"/>
                </a:ext>
              </a:extLst>
            </p:cNvPr>
            <p:cNvSpPr/>
            <p:nvPr/>
          </p:nvSpPr>
          <p:spPr>
            <a:xfrm>
              <a:off x="2583809" y="3078760"/>
              <a:ext cx="411061" cy="193119"/>
            </a:xfrm>
            <a:prstGeom prst="rect">
              <a:avLst/>
            </a:prstGeom>
            <a:no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4B6C1E2E-2797-4724-9CF8-64534D762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992" y="3563998"/>
            <a:ext cx="2781300" cy="504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E0B82E-68E7-40C7-8DC1-2EA544BA7280}"/>
              </a:ext>
            </a:extLst>
          </p:cNvPr>
          <p:cNvSpPr txBox="1"/>
          <p:nvPr/>
        </p:nvSpPr>
        <p:spPr>
          <a:xfrm>
            <a:off x="838200" y="4230694"/>
            <a:ext cx="3742189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By using 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083FC77-9997-4BAF-B1CB-E5DDEDD9B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875" y="4283921"/>
            <a:ext cx="2243094" cy="32783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52FB0E43-CC4E-429D-B2DC-DF3B15EF5E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4700176"/>
            <a:ext cx="4391311" cy="89722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52A4AD-2BB1-4BC0-8E64-79753028705B}"/>
              </a:ext>
            </a:extLst>
          </p:cNvPr>
          <p:cNvSpPr txBox="1"/>
          <p:nvPr/>
        </p:nvSpPr>
        <p:spPr>
          <a:xfrm>
            <a:off x="5473467" y="4398272"/>
            <a:ext cx="6204008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Here, every algorithm is same with sum-product!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Thus, message passing and other mechanisms are same!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Just summation is replaced by maximization.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Furthermore, </a:t>
            </a:r>
            <a:r>
              <a:rPr lang="en-US" altLang="ko-KR" sz="1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use monotonic function log to get computational convenience!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A8A30B0E-3547-4D95-B524-4DC9DBDBA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9330" y="5633918"/>
            <a:ext cx="2352282" cy="39883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612770CB-21EA-4D5E-84C5-8D415390FA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4398" y="5775573"/>
            <a:ext cx="3171825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510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39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Max-Sum</a:t>
            </a:r>
            <a:r>
              <a:rPr lang="ko-KR" alt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Algorithm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74CCC9-C61D-4D73-82AF-54E7A88280D3}"/>
              </a:ext>
            </a:extLst>
          </p:cNvPr>
          <p:cNvSpPr txBox="1"/>
          <p:nvPr/>
        </p:nvSpPr>
        <p:spPr>
          <a:xfrm>
            <a:off x="838200" y="1502420"/>
            <a:ext cx="9270534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Everything go in a similar way!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7E8BFA9-5E66-48E2-A67C-559C240C0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85522"/>
            <a:ext cx="4912016" cy="1201057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298BDED6-A517-4BCF-9AA3-B7E949CB2B2B}"/>
              </a:ext>
            </a:extLst>
          </p:cNvPr>
          <p:cNvSpPr/>
          <p:nvPr/>
        </p:nvSpPr>
        <p:spPr>
          <a:xfrm>
            <a:off x="1870745" y="2265028"/>
            <a:ext cx="679508" cy="3858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F15DF0-168B-4E3F-9858-0033C8D3CC64}"/>
              </a:ext>
            </a:extLst>
          </p:cNvPr>
          <p:cNvSpPr txBox="1"/>
          <p:nvPr/>
        </p:nvSpPr>
        <p:spPr>
          <a:xfrm>
            <a:off x="6719581" y="1699076"/>
            <a:ext cx="3271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Summation was replaced by maximization!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연결선: 구부러짐 23">
            <a:extLst>
              <a:ext uri="{FF2B5EF4-FFF2-40B4-BE49-F238E27FC236}">
                <a16:creationId xmlns:a16="http://schemas.microsoft.com/office/drawing/2014/main" id="{A34E2839-05A9-458B-8AF2-9561B472C931}"/>
              </a:ext>
            </a:extLst>
          </p:cNvPr>
          <p:cNvCxnSpPr>
            <a:stCxn id="18" idx="0"/>
            <a:endCxn id="16" idx="0"/>
          </p:cNvCxnSpPr>
          <p:nvPr/>
        </p:nvCxnSpPr>
        <p:spPr>
          <a:xfrm rot="16200000" flipH="1" flipV="1">
            <a:off x="4999991" y="-1090416"/>
            <a:ext cx="565952" cy="6144936"/>
          </a:xfrm>
          <a:prstGeom prst="curvedConnector3">
            <a:avLst>
              <a:gd name="adj1" fmla="val -40392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그림 27">
            <a:extLst>
              <a:ext uri="{FF2B5EF4-FFF2-40B4-BE49-F238E27FC236}">
                <a16:creationId xmlns:a16="http://schemas.microsoft.com/office/drawing/2014/main" id="{4AADF541-8625-4C07-A6AE-01067D69F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559" y="2445654"/>
            <a:ext cx="2162175" cy="63817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D82DA09-8FA2-4CE1-8975-1285B51B47BD}"/>
              </a:ext>
            </a:extLst>
          </p:cNvPr>
          <p:cNvSpPr txBox="1"/>
          <p:nvPr/>
        </p:nvSpPr>
        <p:spPr>
          <a:xfrm>
            <a:off x="7391792" y="2186124"/>
            <a:ext cx="3271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Initial value of transmitting!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DB5430B6-5340-458B-B939-A0813A48282D}"/>
              </a:ext>
            </a:extLst>
          </p:cNvPr>
          <p:cNvGrpSpPr/>
          <p:nvPr/>
        </p:nvGrpSpPr>
        <p:grpSpPr>
          <a:xfrm>
            <a:off x="1796729" y="3444883"/>
            <a:ext cx="7906974" cy="1157613"/>
            <a:chOff x="838200" y="3528475"/>
            <a:chExt cx="7906974" cy="1157613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02D30E8-AFD9-4974-9199-1E263537FA42}"/>
                </a:ext>
              </a:extLst>
            </p:cNvPr>
            <p:cNvGrpSpPr/>
            <p:nvPr/>
          </p:nvGrpSpPr>
          <p:grpSpPr>
            <a:xfrm>
              <a:off x="838200" y="3534827"/>
              <a:ext cx="3271707" cy="1151261"/>
              <a:chOff x="645383" y="3316957"/>
              <a:chExt cx="3271707" cy="1151261"/>
            </a:xfrm>
          </p:grpSpPr>
          <p:pic>
            <p:nvPicPr>
              <p:cNvPr id="32" name="그림 31">
                <a:extLst>
                  <a:ext uri="{FF2B5EF4-FFF2-40B4-BE49-F238E27FC236}">
                    <a16:creationId xmlns:a16="http://schemas.microsoft.com/office/drawing/2014/main" id="{E88CC366-45CF-43BB-AED1-FF40DAF1F6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8200" y="3601443"/>
                <a:ext cx="2886075" cy="866775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DA9242E-A02A-480E-8C66-8100FC23A82A}"/>
                  </a:ext>
                </a:extLst>
              </p:cNvPr>
              <p:cNvSpPr txBox="1"/>
              <p:nvPr/>
            </p:nvSpPr>
            <p:spPr>
              <a:xfrm>
                <a:off x="645383" y="3316957"/>
                <a:ext cx="32717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Maximum probability can be computed as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6" name="직선 화살표 연결선 35">
              <a:extLst>
                <a:ext uri="{FF2B5EF4-FFF2-40B4-BE49-F238E27FC236}">
                  <a16:creationId xmlns:a16="http://schemas.microsoft.com/office/drawing/2014/main" id="{E2F0F8D9-E56D-46D4-A6F8-070F65A9FD9E}"/>
                </a:ext>
              </a:extLst>
            </p:cNvPr>
            <p:cNvCxnSpPr>
              <a:cxnSpLocks/>
              <a:stCxn id="32" idx="3"/>
              <a:endCxn id="38" idx="1"/>
            </p:cNvCxnSpPr>
            <p:nvPr/>
          </p:nvCxnSpPr>
          <p:spPr>
            <a:xfrm>
              <a:off x="3917092" y="4252701"/>
              <a:ext cx="1625365" cy="1428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B254CA99-FDE7-4E16-B374-2051662F5676}"/>
                </a:ext>
              </a:extLst>
            </p:cNvPr>
            <p:cNvGrpSpPr/>
            <p:nvPr/>
          </p:nvGrpSpPr>
          <p:grpSpPr>
            <a:xfrm>
              <a:off x="5473467" y="3528475"/>
              <a:ext cx="3271707" cy="1157613"/>
              <a:chOff x="5473467" y="3528475"/>
              <a:chExt cx="3271707" cy="1157613"/>
            </a:xfrm>
          </p:grpSpPr>
          <p:pic>
            <p:nvPicPr>
              <p:cNvPr id="38" name="그림 37">
                <a:extLst>
                  <a:ext uri="{FF2B5EF4-FFF2-40B4-BE49-F238E27FC236}">
                    <a16:creationId xmlns:a16="http://schemas.microsoft.com/office/drawing/2014/main" id="{DF1A1933-4DD6-45BD-99F8-276D27E617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42457" y="3847888"/>
                <a:ext cx="3133725" cy="83820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D4AC377-88C8-43FF-A9C4-3CB1043B3D9B}"/>
                      </a:ext>
                    </a:extLst>
                  </p:cNvPr>
                  <p:cNvSpPr txBox="1"/>
                  <p:nvPr/>
                </p:nvSpPr>
                <p:spPr>
                  <a:xfrm>
                    <a:off x="5473467" y="3528475"/>
                    <a:ext cx="327170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12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Here, corresponding </a:t>
                    </a:r>
                    <a14:m>
                      <m:oMath xmlns:m="http://schemas.openxmlformats.org/officeDocument/2006/math"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oMath>
                    </a14:m>
                    <a:r>
                      <a:rPr lang="en-US" altLang="ko-KR" sz="12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value can be</a:t>
                    </a:r>
                    <a:endParaRPr lang="ko-KR" altLang="en-US" sz="12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D4AC377-88C8-43FF-A9C4-3CB1043B3D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3467" y="3528475"/>
                    <a:ext cx="3271707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2174" b="-13043"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F958198A-3A7A-4220-9001-BDA26DEEB2E4}"/>
              </a:ext>
            </a:extLst>
          </p:cNvPr>
          <p:cNvSpPr txBox="1"/>
          <p:nvPr/>
        </p:nvSpPr>
        <p:spPr>
          <a:xfrm>
            <a:off x="838199" y="4830225"/>
            <a:ext cx="7108359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To obtain the estimated value, we again use message passing of different kinds!</a:t>
            </a:r>
          </a:p>
          <a:p>
            <a:pPr>
              <a:lnSpc>
                <a:spcPct val="150000"/>
              </a:lnSpc>
            </a:pPr>
            <a:r>
              <a:rPr lang="en-US" altLang="ko-KR" sz="1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Unlike other common MLE problem, parameters exist in a complicated joint structure.</a:t>
            </a:r>
          </a:p>
          <a:p>
            <a:pPr>
              <a:lnSpc>
                <a:spcPct val="150000"/>
              </a:lnSpc>
            </a:pPr>
            <a:r>
              <a:rPr lang="en-US" altLang="ko-KR" sz="1200" b="1" i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Thus, we are using iterative (sequential) method to get estimation!</a:t>
            </a:r>
          </a:p>
        </p:txBody>
      </p:sp>
    </p:spTree>
    <p:extLst>
      <p:ext uri="{BB962C8B-B14F-4D97-AF65-F5344CB8AC3E}">
        <p14:creationId xmlns:p14="http://schemas.microsoft.com/office/powerpoint/2010/main" val="35935313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CE0D11-5ED1-417D-AEA2-CA58ED2A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"/>
            <a:ext cx="10515600" cy="568325"/>
          </a:xfrm>
        </p:spPr>
        <p:txBody>
          <a:bodyPr>
            <a:normAutofit/>
          </a:bodyPr>
          <a:lstStyle/>
          <a:p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Chapter 8.4. Inference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Graphical</a:t>
            </a:r>
            <a:r>
              <a:rPr lang="ko-KR" alt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500" dirty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ko-KR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000994-9109-4EDF-BC87-26714B70141C}"/>
              </a:ext>
            </a:extLst>
          </p:cNvPr>
          <p:cNvCxnSpPr/>
          <p:nvPr/>
        </p:nvCxnSpPr>
        <p:spPr>
          <a:xfrm>
            <a:off x="0" y="504823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4E9C9B-5FB4-4718-81CA-1E0CC0C9ECC9}"/>
              </a:ext>
            </a:extLst>
          </p:cNvPr>
          <p:cNvCxnSpPr/>
          <p:nvPr/>
        </p:nvCxnSpPr>
        <p:spPr>
          <a:xfrm>
            <a:off x="0" y="6362700"/>
            <a:ext cx="121920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F901196-D859-4CD1-83F1-C2CB16BB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6399214"/>
            <a:ext cx="2743200" cy="365125"/>
          </a:xfrm>
        </p:spPr>
        <p:txBody>
          <a:bodyPr/>
          <a:lstStyle/>
          <a:p>
            <a:fld id="{713C1AFD-AB8B-4832-B923-ECB676C978ED}" type="slidenum">
              <a:rPr lang="ko-KR" altLang="en-US" b="1" smtClean="0">
                <a:solidFill>
                  <a:schemeClr val="tx1"/>
                </a:solidFill>
              </a:rPr>
              <a:t>40</a:t>
            </a:fld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E862B-AA91-497B-BF55-C0EE2F223609}"/>
              </a:ext>
            </a:extLst>
          </p:cNvPr>
          <p:cNvSpPr txBox="1"/>
          <p:nvPr/>
        </p:nvSpPr>
        <p:spPr>
          <a:xfrm>
            <a:off x="838200" y="874306"/>
            <a:ext cx="6610350" cy="39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Max-Sum</a:t>
            </a:r>
            <a:r>
              <a:rPr lang="ko-KR" alt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Algorithm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958198A-3A7A-4220-9001-BDA26DEEB2E4}"/>
              </a:ext>
            </a:extLst>
          </p:cNvPr>
          <p:cNvSpPr txBox="1"/>
          <p:nvPr/>
        </p:nvSpPr>
        <p:spPr>
          <a:xfrm>
            <a:off x="5541976" y="2573402"/>
            <a:ext cx="1253107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Initial value!</a:t>
            </a:r>
            <a:endParaRPr lang="en-US" altLang="ko-KR" sz="1200" b="1" i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66AA3A7-2D08-4EC0-91F0-394F5A193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519770"/>
            <a:ext cx="3217960" cy="222491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CB3FF71-A26B-45E1-A024-1FF0C267B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362" y="1555428"/>
            <a:ext cx="6280994" cy="79088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8480839-29BE-4029-B504-CF9250550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775" y="2927573"/>
            <a:ext cx="2076450" cy="39052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AEDDFF8-D1B8-4745-92D2-7D05A5BBB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4130" y="2717133"/>
            <a:ext cx="3435282" cy="469515"/>
          </a:xfrm>
          <a:prstGeom prst="rect">
            <a:avLst/>
          </a:prstGeom>
        </p:spPr>
      </p:pic>
      <p:sp>
        <p:nvSpPr>
          <p:cNvPr id="31" name="오른쪽 중괄호 30">
            <a:extLst>
              <a:ext uri="{FF2B5EF4-FFF2-40B4-BE49-F238E27FC236}">
                <a16:creationId xmlns:a16="http://schemas.microsoft.com/office/drawing/2014/main" id="{F2862694-0B7B-4A22-B121-ED441213A463}"/>
              </a:ext>
            </a:extLst>
          </p:cNvPr>
          <p:cNvSpPr/>
          <p:nvPr/>
        </p:nvSpPr>
        <p:spPr>
          <a:xfrm>
            <a:off x="7307105" y="2524458"/>
            <a:ext cx="264145" cy="898805"/>
          </a:xfrm>
          <a:prstGeom prst="rightBrace">
            <a:avLst>
              <a:gd name="adj1" fmla="val 8333"/>
              <a:gd name="adj2" fmla="val 43872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CEE7940-2FB2-46DB-8BD9-5467A822F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176" y="4002876"/>
            <a:ext cx="5485482" cy="623692"/>
          </a:xfrm>
          <a:prstGeom prst="rect">
            <a:avLst/>
          </a:prstGeom>
        </p:spPr>
      </p:pic>
      <p:cxnSp>
        <p:nvCxnSpPr>
          <p:cNvPr id="37" name="연결선: 구부러짐 36">
            <a:extLst>
              <a:ext uri="{FF2B5EF4-FFF2-40B4-BE49-F238E27FC236}">
                <a16:creationId xmlns:a16="http://schemas.microsoft.com/office/drawing/2014/main" id="{8B037A6C-B9C5-4788-A913-2C8FFF747E26}"/>
              </a:ext>
            </a:extLst>
          </p:cNvPr>
          <p:cNvCxnSpPr>
            <a:cxnSpLocks/>
            <a:stCxn id="4" idx="2"/>
            <a:endCxn id="19" idx="0"/>
          </p:cNvCxnSpPr>
          <p:nvPr/>
        </p:nvCxnSpPr>
        <p:spPr>
          <a:xfrm rot="16200000" flipH="1">
            <a:off x="2820454" y="3371413"/>
            <a:ext cx="258188" cy="1004738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B140E59-2C71-401F-939B-9677BC2E8A5A}"/>
                  </a:ext>
                </a:extLst>
              </p:cNvPr>
              <p:cNvSpPr txBox="1"/>
              <p:nvPr/>
            </p:nvSpPr>
            <p:spPr>
              <a:xfrm>
                <a:off x="4143375" y="3684757"/>
                <a:ext cx="6135761" cy="335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Here, we are tracking back the maximized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en-US" altLang="ko-KR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𝑵</m:t>
                        </m:r>
                      </m:sub>
                    </m:sSub>
                  </m:oMath>
                </a14:m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compute previous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b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𝑵</m:t>
                        </m:r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ko-KR" sz="1200" b="1" i="1" smtClean="0">
                            <a:solidFill>
                              <a:srgbClr val="00339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ko-KR" sz="1200" b="1" i="1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B140E59-2C71-401F-939B-9677BC2E8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375" y="3684757"/>
                <a:ext cx="6135761" cy="335156"/>
              </a:xfrm>
              <a:prstGeom prst="rect">
                <a:avLst/>
              </a:prstGeom>
              <a:blipFill>
                <a:blip r:embed="rId7"/>
                <a:stretch>
                  <a:fillRect l="-99" b="-127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그림 38">
            <a:extLst>
              <a:ext uri="{FF2B5EF4-FFF2-40B4-BE49-F238E27FC236}">
                <a16:creationId xmlns:a16="http://schemas.microsoft.com/office/drawing/2014/main" id="{F6BF1E4D-7652-447F-8E1D-9A5C3E2B24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1255" y="4081702"/>
            <a:ext cx="1737048" cy="4363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BA9FFA7-1C09-4C9B-A2A4-FBDF3FEDADE8}"/>
                  </a:ext>
                </a:extLst>
              </p:cNvPr>
              <p:cNvSpPr txBox="1"/>
              <p:nvPr/>
            </p:nvSpPr>
            <p:spPr>
              <a:xfrm>
                <a:off x="709176" y="4698438"/>
                <a:ext cx="8778773" cy="116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Then, we are moving along the black line to back-propagate the maximized values!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efficient calculation for max value, we store the computed maximized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𝑀𝑎𝑥</m:t>
                        </m:r>
                      </m:sup>
                    </m:sSup>
                  </m:oMath>
                </a14:m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since they can be reused to compute other state of variables!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Application of this model is a </a:t>
                </a:r>
                <a:r>
                  <a:rPr lang="en-US" altLang="ko-KR" sz="1200" b="1" i="1" dirty="0">
                    <a:solidFill>
                      <a:srgbClr val="00339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Hidden Markov Model!</a:t>
                </a: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BA9FFA7-1C09-4C9B-A2A4-FBDF3FEDA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76" y="4698438"/>
                <a:ext cx="8778773" cy="1166153"/>
              </a:xfrm>
              <a:prstGeom prst="rect">
                <a:avLst/>
              </a:prstGeom>
              <a:blipFill>
                <a:blip r:embed="rId9"/>
                <a:stretch>
                  <a:fillRect b="-31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8691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3065</TotalTime>
  <Words>4851</Words>
  <Application>Microsoft Office PowerPoint</Application>
  <PresentationFormat>와이드스크린</PresentationFormat>
  <Paragraphs>497</Paragraphs>
  <Slides>40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4" baseType="lpstr">
      <vt:lpstr>맑은 고딕</vt:lpstr>
      <vt:lpstr>Arial</vt:lpstr>
      <vt:lpstr>Cambria Math</vt:lpstr>
      <vt:lpstr>Office 테마</vt:lpstr>
      <vt:lpstr>Chapter 8</vt:lpstr>
      <vt:lpstr>Chapter 8. Probabilistic Graphical Models</vt:lpstr>
      <vt:lpstr>Chapter 8.1. Bayesian Networks</vt:lpstr>
      <vt:lpstr>Chapter 8.1. Bayesian Networks</vt:lpstr>
      <vt:lpstr>Chapter 8.1. Bayesian Networks</vt:lpstr>
      <vt:lpstr>Chapter 8.1. Bayesian Networks</vt:lpstr>
      <vt:lpstr>Chapter 8.1. Bayesian Networks</vt:lpstr>
      <vt:lpstr>Chapter 8.1. Bayesian Networks</vt:lpstr>
      <vt:lpstr>Chapter 8.1. Bayesian Networks</vt:lpstr>
      <vt:lpstr>Chapter 8.1. Bayesian Networks</vt:lpstr>
      <vt:lpstr>Chapter 8.1. Bayesian Networks</vt:lpstr>
      <vt:lpstr>Chapter 8.2. Conditional Independence</vt:lpstr>
      <vt:lpstr>Chapter 8.2. Conditional Independence</vt:lpstr>
      <vt:lpstr>Chapter 8.2. Conditional Independence</vt:lpstr>
      <vt:lpstr>Chapter 8.2. Conditional Independence</vt:lpstr>
      <vt:lpstr>Chapter 8.2. Conditional Independence</vt:lpstr>
      <vt:lpstr>Chapter 8.2. Conditional Independence</vt:lpstr>
      <vt:lpstr>Chapter 8.2. Conditional Independence</vt:lpstr>
      <vt:lpstr>Chapter 8.2. Conditional Independence</vt:lpstr>
      <vt:lpstr>Chapter 8.3. Markov Random Fields</vt:lpstr>
      <vt:lpstr>Chapter 8.3. Markov Random Fields</vt:lpstr>
      <vt:lpstr>Chapter 8.3. Markov Random Fields</vt:lpstr>
      <vt:lpstr>Chapter 8.3. Markov Random Fields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  <vt:lpstr>Chapter 8.4. Inference in Graphical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&amp; 3</dc:title>
  <dc:creator>김선우</dc:creator>
  <cp:lastModifiedBy>김선우</cp:lastModifiedBy>
  <cp:revision>118</cp:revision>
  <dcterms:created xsi:type="dcterms:W3CDTF">2021-06-19T12:55:15Z</dcterms:created>
  <dcterms:modified xsi:type="dcterms:W3CDTF">2021-07-18T15:31:19Z</dcterms:modified>
</cp:coreProperties>
</file>