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61" r:id="rId4"/>
    <p:sldId id="263" r:id="rId5"/>
    <p:sldId id="262" r:id="rId6"/>
    <p:sldId id="257" r:id="rId7"/>
    <p:sldId id="259" r:id="rId8"/>
    <p:sldId id="258" r:id="rId9"/>
    <p:sldId id="266"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DD0BD5-CF2D-4756-B98B-5A7EFEAD2B77}" v="1" dt="2025-09-15T09:52:23.8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manshu Sharma" userId="6a2c455a-7cd3-475c-b775-bcca3c24f5b2" providerId="ADAL" clId="{F8E8F786-79D3-4334-A8E7-78BC698D7002}"/>
    <pc:docChg chg="undo custSel modSld">
      <pc:chgData name="Himanshu Sharma" userId="6a2c455a-7cd3-475c-b775-bcca3c24f5b2" providerId="ADAL" clId="{F8E8F786-79D3-4334-A8E7-78BC698D7002}" dt="2025-09-15T10:15:42.839" v="32" actId="113"/>
      <pc:docMkLst>
        <pc:docMk/>
      </pc:docMkLst>
      <pc:sldChg chg="modSp mod">
        <pc:chgData name="Himanshu Sharma" userId="6a2c455a-7cd3-475c-b775-bcca3c24f5b2" providerId="ADAL" clId="{F8E8F786-79D3-4334-A8E7-78BC698D7002}" dt="2025-09-15T10:15:42.839" v="32" actId="113"/>
        <pc:sldMkLst>
          <pc:docMk/>
          <pc:sldMk cId="1667138218" sldId="256"/>
        </pc:sldMkLst>
        <pc:spChg chg="mod">
          <ac:chgData name="Himanshu Sharma" userId="6a2c455a-7cd3-475c-b775-bcca3c24f5b2" providerId="ADAL" clId="{F8E8F786-79D3-4334-A8E7-78BC698D7002}" dt="2025-09-15T10:15:40.433" v="31" actId="113"/>
          <ac:spMkLst>
            <pc:docMk/>
            <pc:sldMk cId="1667138218" sldId="256"/>
            <ac:spMk id="4" creationId="{8D5FDD13-7584-4420-0D67-3097881FA8F4}"/>
          </ac:spMkLst>
        </pc:spChg>
        <pc:spChg chg="mod">
          <ac:chgData name="Himanshu Sharma" userId="6a2c455a-7cd3-475c-b775-bcca3c24f5b2" providerId="ADAL" clId="{F8E8F786-79D3-4334-A8E7-78BC698D7002}" dt="2025-09-15T10:15:42.839" v="32" actId="113"/>
          <ac:spMkLst>
            <pc:docMk/>
            <pc:sldMk cId="1667138218" sldId="256"/>
            <ac:spMk id="5" creationId="{D5E03CCA-81BD-7344-CF5A-F7146078D143}"/>
          </ac:spMkLst>
        </pc:spChg>
      </pc:sldChg>
      <pc:sldChg chg="modSp mod">
        <pc:chgData name="Himanshu Sharma" userId="6a2c455a-7cd3-475c-b775-bcca3c24f5b2" providerId="ADAL" clId="{F8E8F786-79D3-4334-A8E7-78BC698D7002}" dt="2025-09-15T09:28:36.432" v="4" actId="6549"/>
        <pc:sldMkLst>
          <pc:docMk/>
          <pc:sldMk cId="565192540" sldId="257"/>
        </pc:sldMkLst>
        <pc:spChg chg="mod">
          <ac:chgData name="Himanshu Sharma" userId="6a2c455a-7cd3-475c-b775-bcca3c24f5b2" providerId="ADAL" clId="{F8E8F786-79D3-4334-A8E7-78BC698D7002}" dt="2025-09-15T09:28:36.432" v="4" actId="6549"/>
          <ac:spMkLst>
            <pc:docMk/>
            <pc:sldMk cId="565192540" sldId="257"/>
            <ac:spMk id="3" creationId="{F060261D-E95B-446B-A359-361FA2972F80}"/>
          </ac:spMkLst>
        </pc:spChg>
      </pc:sldChg>
      <pc:sldChg chg="modSp mod">
        <pc:chgData name="Himanshu Sharma" userId="6a2c455a-7cd3-475c-b775-bcca3c24f5b2" providerId="ADAL" clId="{F8E8F786-79D3-4334-A8E7-78BC698D7002}" dt="2025-09-15T09:29:17.998" v="8" actId="20577"/>
        <pc:sldMkLst>
          <pc:docMk/>
          <pc:sldMk cId="1944247208" sldId="259"/>
        </pc:sldMkLst>
        <pc:spChg chg="mod">
          <ac:chgData name="Himanshu Sharma" userId="6a2c455a-7cd3-475c-b775-bcca3c24f5b2" providerId="ADAL" clId="{F8E8F786-79D3-4334-A8E7-78BC698D7002}" dt="2025-09-15T09:29:17.998" v="8" actId="20577"/>
          <ac:spMkLst>
            <pc:docMk/>
            <pc:sldMk cId="1944247208" sldId="259"/>
            <ac:spMk id="3" creationId="{74566D99-AE09-A458-17EA-1F8FB31EEB1B}"/>
          </ac:spMkLst>
        </pc:spChg>
      </pc:sldChg>
      <pc:sldChg chg="modSp mod">
        <pc:chgData name="Himanshu Sharma" userId="6a2c455a-7cd3-475c-b775-bcca3c24f5b2" providerId="ADAL" clId="{F8E8F786-79D3-4334-A8E7-78BC698D7002}" dt="2025-09-15T09:24:51.469" v="0" actId="123"/>
        <pc:sldMkLst>
          <pc:docMk/>
          <pc:sldMk cId="2814688475" sldId="260"/>
        </pc:sldMkLst>
        <pc:spChg chg="mod">
          <ac:chgData name="Himanshu Sharma" userId="6a2c455a-7cd3-475c-b775-bcca3c24f5b2" providerId="ADAL" clId="{F8E8F786-79D3-4334-A8E7-78BC698D7002}" dt="2025-09-15T09:24:51.469" v="0" actId="123"/>
          <ac:spMkLst>
            <pc:docMk/>
            <pc:sldMk cId="2814688475" sldId="260"/>
            <ac:spMk id="3" creationId="{152EE564-306C-4C73-5911-F4EF4EE383DD}"/>
          </ac:spMkLst>
        </pc:spChg>
      </pc:sldChg>
      <pc:sldChg chg="modSp mod">
        <pc:chgData name="Himanshu Sharma" userId="6a2c455a-7cd3-475c-b775-bcca3c24f5b2" providerId="ADAL" clId="{F8E8F786-79D3-4334-A8E7-78BC698D7002}" dt="2025-09-15T09:25:04.300" v="1" actId="123"/>
        <pc:sldMkLst>
          <pc:docMk/>
          <pc:sldMk cId="3052807558" sldId="261"/>
        </pc:sldMkLst>
        <pc:spChg chg="mod">
          <ac:chgData name="Himanshu Sharma" userId="6a2c455a-7cd3-475c-b775-bcca3c24f5b2" providerId="ADAL" clId="{F8E8F786-79D3-4334-A8E7-78BC698D7002}" dt="2025-09-15T09:25:04.300" v="1" actId="123"/>
          <ac:spMkLst>
            <pc:docMk/>
            <pc:sldMk cId="3052807558" sldId="261"/>
            <ac:spMk id="3" creationId="{D8E82B30-B620-18CA-31F3-6914EBF99585}"/>
          </ac:spMkLst>
        </pc:spChg>
      </pc:sldChg>
      <pc:sldChg chg="modSp mod">
        <pc:chgData name="Himanshu Sharma" userId="6a2c455a-7cd3-475c-b775-bcca3c24f5b2" providerId="ADAL" clId="{F8E8F786-79D3-4334-A8E7-78BC698D7002}" dt="2025-09-15T09:25:28.489" v="2" actId="123"/>
        <pc:sldMkLst>
          <pc:docMk/>
          <pc:sldMk cId="3257626450" sldId="263"/>
        </pc:sldMkLst>
        <pc:spChg chg="mod">
          <ac:chgData name="Himanshu Sharma" userId="6a2c455a-7cd3-475c-b775-bcca3c24f5b2" providerId="ADAL" clId="{F8E8F786-79D3-4334-A8E7-78BC698D7002}" dt="2025-09-15T09:25:28.489" v="2" actId="123"/>
          <ac:spMkLst>
            <pc:docMk/>
            <pc:sldMk cId="3257626450" sldId="263"/>
            <ac:spMk id="3" creationId="{3C4C371B-F54D-69BC-7309-5774646E5C0F}"/>
          </ac:spMkLst>
        </pc:spChg>
      </pc:sldChg>
      <pc:sldChg chg="modSp mod">
        <pc:chgData name="Himanshu Sharma" userId="6a2c455a-7cd3-475c-b775-bcca3c24f5b2" providerId="ADAL" clId="{F8E8F786-79D3-4334-A8E7-78BC698D7002}" dt="2025-09-15T09:31:35.587" v="26" actId="6549"/>
        <pc:sldMkLst>
          <pc:docMk/>
          <pc:sldMk cId="1947578259" sldId="264"/>
        </pc:sldMkLst>
        <pc:spChg chg="mod">
          <ac:chgData name="Himanshu Sharma" userId="6a2c455a-7cd3-475c-b775-bcca3c24f5b2" providerId="ADAL" clId="{F8E8F786-79D3-4334-A8E7-78BC698D7002}" dt="2025-09-15T09:31:32.091" v="25" actId="20577"/>
          <ac:spMkLst>
            <pc:docMk/>
            <pc:sldMk cId="1947578259" sldId="264"/>
            <ac:spMk id="2" creationId="{9DC04D8E-875B-C1BF-7BFA-128D2EE17AF4}"/>
          </ac:spMkLst>
        </pc:spChg>
        <pc:spChg chg="mod">
          <ac:chgData name="Himanshu Sharma" userId="6a2c455a-7cd3-475c-b775-bcca3c24f5b2" providerId="ADAL" clId="{F8E8F786-79D3-4334-A8E7-78BC698D7002}" dt="2025-09-15T09:31:35.587" v="26" actId="6549"/>
          <ac:spMkLst>
            <pc:docMk/>
            <pc:sldMk cId="1947578259" sldId="264"/>
            <ac:spMk id="3" creationId="{D614E876-6D38-6F21-FED5-BF70B76B164B}"/>
          </ac:spMkLst>
        </pc:spChg>
      </pc:sldChg>
      <pc:sldChg chg="modSp mod">
        <pc:chgData name="Himanshu Sharma" userId="6a2c455a-7cd3-475c-b775-bcca3c24f5b2" providerId="ADAL" clId="{F8E8F786-79D3-4334-A8E7-78BC698D7002}" dt="2025-09-15T10:04:18.439" v="30" actId="20577"/>
        <pc:sldMkLst>
          <pc:docMk/>
          <pc:sldMk cId="2250339008" sldId="265"/>
        </pc:sldMkLst>
        <pc:spChg chg="mod">
          <ac:chgData name="Himanshu Sharma" userId="6a2c455a-7cd3-475c-b775-bcca3c24f5b2" providerId="ADAL" clId="{F8E8F786-79D3-4334-A8E7-78BC698D7002}" dt="2025-09-15T09:52:23.839" v="27"/>
          <ac:spMkLst>
            <pc:docMk/>
            <pc:sldMk cId="2250339008" sldId="265"/>
            <ac:spMk id="2" creationId="{14A2DB1F-F630-5D8F-56EA-429C67F6BCDF}"/>
          </ac:spMkLst>
        </pc:spChg>
        <pc:spChg chg="mod">
          <ac:chgData name="Himanshu Sharma" userId="6a2c455a-7cd3-475c-b775-bcca3c24f5b2" providerId="ADAL" clId="{F8E8F786-79D3-4334-A8E7-78BC698D7002}" dt="2025-09-15T10:04:18.439" v="30" actId="20577"/>
          <ac:spMkLst>
            <pc:docMk/>
            <pc:sldMk cId="2250339008" sldId="265"/>
            <ac:spMk id="3" creationId="{9A338407-B96C-3072-8338-0816AC40BFC9}"/>
          </ac:spMkLst>
        </pc:spChg>
      </pc:sldChg>
      <pc:sldChg chg="modSp mod">
        <pc:chgData name="Himanshu Sharma" userId="6a2c455a-7cd3-475c-b775-bcca3c24f5b2" providerId="ADAL" clId="{F8E8F786-79D3-4334-A8E7-78BC698D7002}" dt="2025-09-15T09:30:48.453" v="12" actId="20577"/>
        <pc:sldMkLst>
          <pc:docMk/>
          <pc:sldMk cId="3164236658" sldId="266"/>
        </pc:sldMkLst>
        <pc:spChg chg="mod">
          <ac:chgData name="Himanshu Sharma" userId="6a2c455a-7cd3-475c-b775-bcca3c24f5b2" providerId="ADAL" clId="{F8E8F786-79D3-4334-A8E7-78BC698D7002}" dt="2025-09-15T09:30:48.453" v="12" actId="20577"/>
          <ac:spMkLst>
            <pc:docMk/>
            <pc:sldMk cId="3164236658" sldId="266"/>
            <ac:spMk id="6" creationId="{8717D5A4-3EED-4CD4-2CEC-485ADE98F32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67E83-BAFD-6913-4D94-DADD900A08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91F68F5-0392-CF2E-4E1E-74F9B9AB62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D0944D62-324D-8DE4-618E-28F4CB60705E}"/>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5" name="Footer Placeholder 4">
            <a:extLst>
              <a:ext uri="{FF2B5EF4-FFF2-40B4-BE49-F238E27FC236}">
                <a16:creationId xmlns:a16="http://schemas.microsoft.com/office/drawing/2014/main" id="{C9E8B859-5A0D-D591-51A3-52A11B92B5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A673BF7-B4A1-E60B-CD77-4217DE72FCFC}"/>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318078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7D494-2E83-0D1E-223C-E2A56B26D58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486BD19-70BE-4C6F-4112-35B18795FB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AAEECE2-39E9-E877-48B8-BB8B42B3A365}"/>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5" name="Footer Placeholder 4">
            <a:extLst>
              <a:ext uri="{FF2B5EF4-FFF2-40B4-BE49-F238E27FC236}">
                <a16:creationId xmlns:a16="http://schemas.microsoft.com/office/drawing/2014/main" id="{FDBF43B6-C052-E239-6EF7-726196F0986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1474AFD-EEA8-F498-B48D-526E8F6B6B58}"/>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1564060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91DE5-7682-3E7E-168D-08E42EB587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8FD8B39-C272-F00D-54BD-F259259621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7F4279-8D72-D85E-F751-794CA189CD0C}"/>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5" name="Footer Placeholder 4">
            <a:extLst>
              <a:ext uri="{FF2B5EF4-FFF2-40B4-BE49-F238E27FC236}">
                <a16:creationId xmlns:a16="http://schemas.microsoft.com/office/drawing/2014/main" id="{C3CA7762-FCC1-8270-BA33-0A44261CCF1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20AF88-8CEC-C76F-B429-E4F5E34456DA}"/>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2699296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483E0-9C93-39D0-783D-43FFC8CD025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9C85D4F-595A-1E6A-6EF7-C8FB5D26F5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8E882CB-AC55-CD36-3A45-F00D6823FA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407D435-CF28-9804-310E-4EA4E2789099}"/>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6" name="Footer Placeholder 5">
            <a:extLst>
              <a:ext uri="{FF2B5EF4-FFF2-40B4-BE49-F238E27FC236}">
                <a16:creationId xmlns:a16="http://schemas.microsoft.com/office/drawing/2014/main" id="{FD8F75E9-455C-6617-32FE-E164C1B98E8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0FD8E7A-F842-EBA8-87A0-C9E822DF8303}"/>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334611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61934-AF42-8D11-4F4B-5828E9E38C7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C0AEC7D-9A98-CF7B-82B0-92B2CE9258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CC79AD-A328-BCAF-85F8-B28E9A6EC9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591C332-7CB9-0C19-EB7F-71063882E7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9BFD46-09E8-D752-8CCC-2C6DFAEF0D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2891188-4F28-946B-BD57-9B50AC7DF97A}"/>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8" name="Footer Placeholder 7">
            <a:extLst>
              <a:ext uri="{FF2B5EF4-FFF2-40B4-BE49-F238E27FC236}">
                <a16:creationId xmlns:a16="http://schemas.microsoft.com/office/drawing/2014/main" id="{4FFBE76A-F752-35EB-6A73-6F0D7CC64DA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C3B77F69-2747-4C14-529C-41AD51541EA0}"/>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3046780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07CA2-CB77-C754-CF9D-193699C5794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278E215-A744-E18B-C0BC-EB1A0259479C}"/>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4" name="Footer Placeholder 3">
            <a:extLst>
              <a:ext uri="{FF2B5EF4-FFF2-40B4-BE49-F238E27FC236}">
                <a16:creationId xmlns:a16="http://schemas.microsoft.com/office/drawing/2014/main" id="{6F008F9C-8320-0953-B367-212B63DB5FA2}"/>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C65482E-47EE-74DE-E814-131A21A79456}"/>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2706474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FCABEC-1F91-1CFB-6546-232EB1D164EE}"/>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3" name="Footer Placeholder 2">
            <a:extLst>
              <a:ext uri="{FF2B5EF4-FFF2-40B4-BE49-F238E27FC236}">
                <a16:creationId xmlns:a16="http://schemas.microsoft.com/office/drawing/2014/main" id="{6F110EAB-DDD6-1115-C7C5-8DFA53138BF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8A4F95F-F200-E7BB-8B57-64034B626CC3}"/>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2901069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E4AE4-1F70-BC73-E36C-F1DE6C2533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A8CB9B6-8917-FE52-CE6C-923754845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58CCDD3-057F-88F5-DEDB-08871D5829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D854F9-3D49-0E0E-DE84-7CEBDACB5CB9}"/>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6" name="Footer Placeholder 5">
            <a:extLst>
              <a:ext uri="{FF2B5EF4-FFF2-40B4-BE49-F238E27FC236}">
                <a16:creationId xmlns:a16="http://schemas.microsoft.com/office/drawing/2014/main" id="{F4F4DB5C-F74F-81B1-0892-446C67808AA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387CA2F-358B-0DAE-3C15-C9A4691F2868}"/>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1301870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F25F-1222-6DAF-018E-65913B5D4C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9AC58D9-4C20-49A3-3468-4F9630F742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B47BB65-78EF-2D9A-D73B-C550673312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144495-AC3B-4F61-1893-A7A01528C2D0}"/>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6" name="Footer Placeholder 5">
            <a:extLst>
              <a:ext uri="{FF2B5EF4-FFF2-40B4-BE49-F238E27FC236}">
                <a16:creationId xmlns:a16="http://schemas.microsoft.com/office/drawing/2014/main" id="{D3FC987D-2E7A-F8F7-B653-62FFEF05C3F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B2E4BE0-F80E-E30E-7534-2DE680E14E16}"/>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3217610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0DD69-0A49-6901-CDA4-0DB08807930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D89132D-A1F8-23A1-C947-7265B0ADE7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12B21AA-A428-838C-5F72-D2598E2419DF}"/>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5" name="Footer Placeholder 4">
            <a:extLst>
              <a:ext uri="{FF2B5EF4-FFF2-40B4-BE49-F238E27FC236}">
                <a16:creationId xmlns:a16="http://schemas.microsoft.com/office/drawing/2014/main" id="{DCF2C8E3-E378-698B-426D-446E4786285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5EC91B-AA51-A597-A3CE-860067414322}"/>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3078599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CED4BD-8036-05E8-5244-240E0BED1D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5C4E7D2-D2D8-0CBB-62AF-F7F157F412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91A5EF-537D-22B2-3842-B7DCDC844A88}"/>
              </a:ext>
            </a:extLst>
          </p:cNvPr>
          <p:cNvSpPr>
            <a:spLocks noGrp="1"/>
          </p:cNvSpPr>
          <p:nvPr>
            <p:ph type="dt" sz="half" idx="10"/>
          </p:nvPr>
        </p:nvSpPr>
        <p:spPr/>
        <p:txBody>
          <a:bodyPr/>
          <a:lstStyle/>
          <a:p>
            <a:fld id="{DDF49C01-8E09-4E08-AB77-8D4999B46D41}" type="datetimeFigureOut">
              <a:rPr lang="en-IN" smtClean="0"/>
              <a:t>15-09-2025</a:t>
            </a:fld>
            <a:endParaRPr lang="en-IN"/>
          </a:p>
        </p:txBody>
      </p:sp>
      <p:sp>
        <p:nvSpPr>
          <p:cNvPr id="5" name="Footer Placeholder 4">
            <a:extLst>
              <a:ext uri="{FF2B5EF4-FFF2-40B4-BE49-F238E27FC236}">
                <a16:creationId xmlns:a16="http://schemas.microsoft.com/office/drawing/2014/main" id="{503E750C-4DFE-ED1C-8B50-FEC4B3EB583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E5C7853-E0A2-C432-8076-FF8BB7A38B20}"/>
              </a:ext>
            </a:extLst>
          </p:cNvPr>
          <p:cNvSpPr>
            <a:spLocks noGrp="1"/>
          </p:cNvSpPr>
          <p:nvPr>
            <p:ph type="sldNum" sz="quarter" idx="12"/>
          </p:nvPr>
        </p:nvSpPr>
        <p:spPr/>
        <p:txBody>
          <a:bodyPr/>
          <a:lstStyle/>
          <a:p>
            <a:fld id="{8DB94DAE-0D84-45BF-9525-FFD026DD0B4A}" type="slidenum">
              <a:rPr lang="en-IN" smtClean="0"/>
              <a:t>‹#›</a:t>
            </a:fld>
            <a:endParaRPr lang="en-IN"/>
          </a:p>
        </p:txBody>
      </p:sp>
    </p:spTree>
    <p:extLst>
      <p:ext uri="{BB962C8B-B14F-4D97-AF65-F5344CB8AC3E}">
        <p14:creationId xmlns:p14="http://schemas.microsoft.com/office/powerpoint/2010/main" val="631683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4ED2C4-FE00-6DF4-9280-6AE042B149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01CAC85-F203-525F-2AA4-E27B5348C7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52786D-0AA8-10E8-F6C6-EB71C77394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49C01-8E09-4E08-AB77-8D4999B46D41}" type="datetimeFigureOut">
              <a:rPr lang="en-IN" smtClean="0"/>
              <a:t>15-09-2025</a:t>
            </a:fld>
            <a:endParaRPr lang="en-IN"/>
          </a:p>
        </p:txBody>
      </p:sp>
      <p:sp>
        <p:nvSpPr>
          <p:cNvPr id="5" name="Footer Placeholder 4">
            <a:extLst>
              <a:ext uri="{FF2B5EF4-FFF2-40B4-BE49-F238E27FC236}">
                <a16:creationId xmlns:a16="http://schemas.microsoft.com/office/drawing/2014/main" id="{8FBDC60A-D356-C857-3F8F-12E8A695C1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7D53B8F-2482-D5BA-9628-D239897B1E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B94DAE-0D84-45BF-9525-FFD026DD0B4A}" type="slidenum">
              <a:rPr lang="en-IN" smtClean="0"/>
              <a:t>‹#›</a:t>
            </a:fld>
            <a:endParaRPr lang="en-IN"/>
          </a:p>
        </p:txBody>
      </p:sp>
    </p:spTree>
    <p:extLst>
      <p:ext uri="{BB962C8B-B14F-4D97-AF65-F5344CB8AC3E}">
        <p14:creationId xmlns:p14="http://schemas.microsoft.com/office/powerpoint/2010/main" val="2500316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5FDD13-7584-4420-0D67-3097881FA8F4}"/>
              </a:ext>
            </a:extLst>
          </p:cNvPr>
          <p:cNvSpPr txBox="1">
            <a:spLocks/>
          </p:cNvSpPr>
          <p:nvPr/>
        </p:nvSpPr>
        <p:spPr>
          <a:xfrm>
            <a:off x="1524000" y="665163"/>
            <a:ext cx="9144000" cy="162083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b="1" dirty="0"/>
              <a:t>Module-2</a:t>
            </a:r>
          </a:p>
        </p:txBody>
      </p:sp>
      <p:sp>
        <p:nvSpPr>
          <p:cNvPr id="5" name="Subtitle 2">
            <a:extLst>
              <a:ext uri="{FF2B5EF4-FFF2-40B4-BE49-F238E27FC236}">
                <a16:creationId xmlns:a16="http://schemas.microsoft.com/office/drawing/2014/main" id="{D5E03CCA-81BD-7344-CF5A-F7146078D143}"/>
              </a:ext>
            </a:extLst>
          </p:cNvPr>
          <p:cNvSpPr txBox="1">
            <a:spLocks/>
          </p:cNvSpPr>
          <p:nvPr/>
        </p:nvSpPr>
        <p:spPr>
          <a:xfrm>
            <a:off x="1524000" y="3135086"/>
            <a:ext cx="9144000" cy="18941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latin typeface="Times New Roman" panose="02020603050405020304" pitchFamily="18" charset="0"/>
                <a:cs typeface="Times New Roman" panose="02020603050405020304" pitchFamily="18" charset="0"/>
              </a:rPr>
              <a:t>Dynamic Bayesian Network</a:t>
            </a:r>
            <a:endParaRPr lang="en-IN"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7138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49D4C-4F0D-4DD2-8438-C3A3A545DF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DC175-396C-C5FA-8C96-E0443687ADFB}"/>
              </a:ext>
            </a:extLst>
          </p:cNvPr>
          <p:cNvSpPr>
            <a:spLocks noGrp="1"/>
          </p:cNvSpPr>
          <p:nvPr>
            <p:ph type="title"/>
          </p:nvPr>
        </p:nvSpPr>
        <p:spPr>
          <a:xfrm>
            <a:off x="838200" y="365126"/>
            <a:ext cx="10515600" cy="893404"/>
          </a:xfrm>
        </p:spPr>
        <p:txBody>
          <a:bodyPr/>
          <a:lstStyle/>
          <a:p>
            <a:r>
              <a:rPr lang="en-IN" b="1" dirty="0"/>
              <a:t>Temporal Probabilistic Models</a:t>
            </a:r>
          </a:p>
        </p:txBody>
      </p:sp>
      <p:sp>
        <p:nvSpPr>
          <p:cNvPr id="3" name="Content Placeholder 2">
            <a:extLst>
              <a:ext uri="{FF2B5EF4-FFF2-40B4-BE49-F238E27FC236}">
                <a16:creationId xmlns:a16="http://schemas.microsoft.com/office/drawing/2014/main" id="{152EE564-306C-4C73-5911-F4EF4EE383DD}"/>
              </a:ext>
            </a:extLst>
          </p:cNvPr>
          <p:cNvSpPr>
            <a:spLocks noGrp="1"/>
          </p:cNvSpPr>
          <p:nvPr>
            <p:ph idx="1"/>
          </p:nvPr>
        </p:nvSpPr>
        <p:spPr>
          <a:xfrm>
            <a:off x="838200" y="1258530"/>
            <a:ext cx="10515600" cy="4918433"/>
          </a:xfrm>
        </p:spPr>
        <p:txBody>
          <a:bodyPr>
            <a:normAutofit lnSpcReduction="10000"/>
          </a:bodyPr>
          <a:lstStyle/>
          <a:p>
            <a:pPr marL="0" indent="0" algn="just">
              <a:buNone/>
            </a:pPr>
            <a:r>
              <a:rPr lang="en-US" b="1" dirty="0"/>
              <a:t>Introduction</a:t>
            </a:r>
          </a:p>
          <a:p>
            <a:pPr algn="just"/>
            <a:r>
              <a:rPr lang="en-US" dirty="0"/>
              <a:t>In many real-world problems, the environment is </a:t>
            </a:r>
            <a:r>
              <a:rPr lang="en-US" b="1" dirty="0"/>
              <a:t>dynamic</a:t>
            </a:r>
            <a:r>
              <a:rPr lang="en-US" dirty="0"/>
              <a:t> – it evolves over time and the state at one moment influences the future. </a:t>
            </a:r>
          </a:p>
          <a:p>
            <a:pPr algn="just"/>
            <a:r>
              <a:rPr lang="en-US" dirty="0"/>
              <a:t>To reason effectively in such settings, we need models that capture both </a:t>
            </a:r>
            <a:r>
              <a:rPr lang="en-US" b="1" dirty="0"/>
              <a:t>uncertainty</a:t>
            </a:r>
            <a:r>
              <a:rPr lang="en-US" dirty="0"/>
              <a:t> and </a:t>
            </a:r>
            <a:r>
              <a:rPr lang="en-US" b="1" dirty="0"/>
              <a:t>temporal dependencies</a:t>
            </a:r>
            <a:r>
              <a:rPr lang="en-US" dirty="0"/>
              <a:t>.</a:t>
            </a:r>
          </a:p>
          <a:p>
            <a:pPr algn="just"/>
            <a:r>
              <a:rPr lang="en-US" dirty="0"/>
              <a:t>Probabilistic models represent </a:t>
            </a:r>
            <a:r>
              <a:rPr lang="en-US" b="1" dirty="0"/>
              <a:t>uncertainty</a:t>
            </a:r>
            <a:r>
              <a:rPr lang="en-US" dirty="0"/>
              <a:t> using probability theory.</a:t>
            </a:r>
          </a:p>
          <a:p>
            <a:pPr algn="just"/>
            <a:r>
              <a:rPr lang="en-US" dirty="0"/>
              <a:t>Temporal models extend this by adding the time dimension, where the state of the system evolves in discrete or continuous steps.</a:t>
            </a:r>
          </a:p>
          <a:p>
            <a:pPr algn="just"/>
            <a:r>
              <a:rPr lang="en-US" dirty="0"/>
              <a:t>Together, temporal probabilistic models allow us to reason about how random variables change over time and make predictions about future states based on past and present evidence.</a:t>
            </a:r>
            <a:endParaRPr lang="en-IN" dirty="0"/>
          </a:p>
        </p:txBody>
      </p:sp>
    </p:spTree>
    <p:extLst>
      <p:ext uri="{BB962C8B-B14F-4D97-AF65-F5344CB8AC3E}">
        <p14:creationId xmlns:p14="http://schemas.microsoft.com/office/powerpoint/2010/main" val="2814688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7F4A4-CEBF-0D56-9AFA-C90180E53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6DC734-C414-8022-A658-CE36A47CF33E}"/>
              </a:ext>
            </a:extLst>
          </p:cNvPr>
          <p:cNvSpPr>
            <a:spLocks noGrp="1"/>
          </p:cNvSpPr>
          <p:nvPr>
            <p:ph type="title"/>
          </p:nvPr>
        </p:nvSpPr>
        <p:spPr>
          <a:xfrm>
            <a:off x="838200" y="365126"/>
            <a:ext cx="10515600" cy="893404"/>
          </a:xfrm>
        </p:spPr>
        <p:txBody>
          <a:bodyPr/>
          <a:lstStyle/>
          <a:p>
            <a:r>
              <a:rPr lang="en-IN" b="1" dirty="0"/>
              <a:t>Temporal Probabilistic Models</a:t>
            </a:r>
          </a:p>
        </p:txBody>
      </p:sp>
      <p:sp>
        <p:nvSpPr>
          <p:cNvPr id="3" name="Content Placeholder 2">
            <a:extLst>
              <a:ext uri="{FF2B5EF4-FFF2-40B4-BE49-F238E27FC236}">
                <a16:creationId xmlns:a16="http://schemas.microsoft.com/office/drawing/2014/main" id="{D8E82B30-B620-18CA-31F3-6914EBF99585}"/>
              </a:ext>
            </a:extLst>
          </p:cNvPr>
          <p:cNvSpPr>
            <a:spLocks noGrp="1"/>
          </p:cNvSpPr>
          <p:nvPr>
            <p:ph idx="1"/>
          </p:nvPr>
        </p:nvSpPr>
        <p:spPr>
          <a:xfrm>
            <a:off x="838200" y="1258530"/>
            <a:ext cx="10515600" cy="4918433"/>
          </a:xfrm>
        </p:spPr>
        <p:txBody>
          <a:bodyPr>
            <a:normAutofit/>
          </a:bodyPr>
          <a:lstStyle/>
          <a:p>
            <a:pPr marL="0" indent="0" algn="just">
              <a:buNone/>
            </a:pPr>
            <a:r>
              <a:rPr lang="en-US" b="1" dirty="0"/>
              <a:t>Key Features</a:t>
            </a:r>
          </a:p>
          <a:p>
            <a:pPr algn="just"/>
            <a:r>
              <a:rPr lang="en-US" b="1" dirty="0"/>
              <a:t>Sequential Structure</a:t>
            </a:r>
            <a:endParaRPr lang="en-US" dirty="0"/>
          </a:p>
          <a:p>
            <a:pPr lvl="1" algn="just"/>
            <a:r>
              <a:rPr lang="en-US" dirty="0"/>
              <a:t>Variables are indexed by time: </a:t>
            </a:r>
            <a:r>
              <a:rPr lang="en-US" dirty="0" err="1"/>
              <a:t>X</a:t>
            </a:r>
            <a:r>
              <a:rPr lang="en-US" baseline="-25000" dirty="0" err="1"/>
              <a:t>t</a:t>
            </a:r>
            <a:r>
              <a:rPr lang="en-US" dirty="0"/>
              <a:t>, X</a:t>
            </a:r>
            <a:r>
              <a:rPr lang="en-US" baseline="-25000" dirty="0"/>
              <a:t>t+1</a:t>
            </a:r>
            <a:r>
              <a:rPr lang="en-US" dirty="0"/>
              <a:t>,X</a:t>
            </a:r>
            <a:r>
              <a:rPr lang="en-US" baseline="-25000" dirty="0"/>
              <a:t>t+2</a:t>
            </a:r>
            <a:r>
              <a:rPr lang="en-US" dirty="0"/>
              <a:t>,…</a:t>
            </a:r>
          </a:p>
          <a:p>
            <a:pPr lvl="1" algn="just"/>
            <a:r>
              <a:rPr lang="en-US" dirty="0"/>
              <a:t>Captures how the system evolves.</a:t>
            </a:r>
          </a:p>
          <a:p>
            <a:pPr algn="just"/>
            <a:r>
              <a:rPr lang="en-US" b="1" dirty="0"/>
              <a:t>Markov Assumption</a:t>
            </a:r>
          </a:p>
          <a:p>
            <a:pPr lvl="1" algn="just"/>
            <a:r>
              <a:rPr lang="en-US" dirty="0"/>
              <a:t>Future states depend only on the current state (not the full history).</a:t>
            </a:r>
          </a:p>
          <a:p>
            <a:pPr lvl="1" algn="just"/>
            <a:r>
              <a:rPr lang="en-IN" dirty="0"/>
              <a:t>Simplifies reasoning and computation.</a:t>
            </a:r>
            <a:endParaRPr lang="en-US" b="1" dirty="0"/>
          </a:p>
          <a:p>
            <a:pPr algn="just"/>
            <a:r>
              <a:rPr lang="en-US" b="1" dirty="0"/>
              <a:t>Uncertainty Handling</a:t>
            </a:r>
            <a:endParaRPr lang="en-US" dirty="0"/>
          </a:p>
          <a:p>
            <a:pPr lvl="1" algn="just"/>
            <a:r>
              <a:rPr lang="en-US" dirty="0"/>
              <a:t>Accounts for noisy observations and incomplete knowledge.</a:t>
            </a:r>
            <a:endParaRPr lang="en-US" b="1" dirty="0"/>
          </a:p>
          <a:p>
            <a:pPr algn="just"/>
            <a:endParaRPr lang="en-US" dirty="0"/>
          </a:p>
        </p:txBody>
      </p:sp>
    </p:spTree>
    <p:extLst>
      <p:ext uri="{BB962C8B-B14F-4D97-AF65-F5344CB8AC3E}">
        <p14:creationId xmlns:p14="http://schemas.microsoft.com/office/powerpoint/2010/main" val="305280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F5ABA-08C5-286A-774A-6CB53F43B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24517-E189-BE60-10FE-3942AD7A9544}"/>
              </a:ext>
            </a:extLst>
          </p:cNvPr>
          <p:cNvSpPr>
            <a:spLocks noGrp="1"/>
          </p:cNvSpPr>
          <p:nvPr>
            <p:ph type="title"/>
          </p:nvPr>
        </p:nvSpPr>
        <p:spPr>
          <a:xfrm>
            <a:off x="838200" y="365126"/>
            <a:ext cx="10515600" cy="893404"/>
          </a:xfrm>
        </p:spPr>
        <p:txBody>
          <a:bodyPr/>
          <a:lstStyle/>
          <a:p>
            <a:r>
              <a:rPr lang="en-IN" b="1" dirty="0"/>
              <a:t>Temporal Probabilistic Models</a:t>
            </a:r>
          </a:p>
        </p:txBody>
      </p:sp>
      <p:sp>
        <p:nvSpPr>
          <p:cNvPr id="3" name="Content Placeholder 2">
            <a:extLst>
              <a:ext uri="{FF2B5EF4-FFF2-40B4-BE49-F238E27FC236}">
                <a16:creationId xmlns:a16="http://schemas.microsoft.com/office/drawing/2014/main" id="{3C4C371B-F54D-69BC-7309-5774646E5C0F}"/>
              </a:ext>
            </a:extLst>
          </p:cNvPr>
          <p:cNvSpPr>
            <a:spLocks noGrp="1"/>
          </p:cNvSpPr>
          <p:nvPr>
            <p:ph idx="1"/>
          </p:nvPr>
        </p:nvSpPr>
        <p:spPr>
          <a:xfrm>
            <a:off x="838200" y="1258530"/>
            <a:ext cx="10515600" cy="4918433"/>
          </a:xfrm>
        </p:spPr>
        <p:txBody>
          <a:bodyPr>
            <a:normAutofit/>
          </a:bodyPr>
          <a:lstStyle/>
          <a:p>
            <a:pPr marL="0" indent="0" algn="just">
              <a:buNone/>
            </a:pPr>
            <a:r>
              <a:rPr lang="en-US" b="1" dirty="0"/>
              <a:t>Importance</a:t>
            </a:r>
          </a:p>
          <a:p>
            <a:pPr algn="just"/>
            <a:r>
              <a:rPr lang="en-US" b="1" dirty="0"/>
              <a:t>Enable prediction: </a:t>
            </a:r>
            <a:r>
              <a:rPr lang="en-US" dirty="0"/>
              <a:t>What is likely to happen next?</a:t>
            </a:r>
          </a:p>
          <a:p>
            <a:pPr algn="just"/>
            <a:r>
              <a:rPr lang="en-US" b="1" dirty="0"/>
              <a:t>Enable filtering: </a:t>
            </a:r>
            <a:r>
              <a:rPr lang="en-US" dirty="0"/>
              <a:t>What is the current hidden state given noisy evidence?</a:t>
            </a:r>
          </a:p>
          <a:p>
            <a:pPr algn="just"/>
            <a:r>
              <a:rPr lang="en-US" b="1" dirty="0"/>
              <a:t>Enable smoothing: </a:t>
            </a:r>
            <a:r>
              <a:rPr lang="en-US" dirty="0"/>
              <a:t>What past states were most likely, given present observations?</a:t>
            </a:r>
          </a:p>
          <a:p>
            <a:pPr algn="just"/>
            <a:r>
              <a:rPr lang="en-US" dirty="0"/>
              <a:t>Enable decision-making in dynamic, uncertain environments (e.g., autonomous driving, medical diagnosis, finance).</a:t>
            </a:r>
          </a:p>
          <a:p>
            <a:pPr algn="just"/>
            <a:endParaRPr lang="en-US" dirty="0"/>
          </a:p>
        </p:txBody>
      </p:sp>
    </p:spTree>
    <p:extLst>
      <p:ext uri="{BB962C8B-B14F-4D97-AF65-F5344CB8AC3E}">
        <p14:creationId xmlns:p14="http://schemas.microsoft.com/office/powerpoint/2010/main" val="325762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10908-D33E-B456-6DBF-547E16325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FDD2BC-BF31-EAFE-9F2A-164E7AD1FBBB}"/>
              </a:ext>
            </a:extLst>
          </p:cNvPr>
          <p:cNvSpPr>
            <a:spLocks noGrp="1"/>
          </p:cNvSpPr>
          <p:nvPr>
            <p:ph type="title"/>
          </p:nvPr>
        </p:nvSpPr>
        <p:spPr>
          <a:xfrm>
            <a:off x="838200" y="365126"/>
            <a:ext cx="10515600" cy="893404"/>
          </a:xfrm>
        </p:spPr>
        <p:txBody>
          <a:bodyPr/>
          <a:lstStyle/>
          <a:p>
            <a:r>
              <a:rPr lang="en-IN" b="1" dirty="0"/>
              <a:t>Temporal Probabilistic Models</a:t>
            </a:r>
          </a:p>
        </p:txBody>
      </p:sp>
      <p:sp>
        <p:nvSpPr>
          <p:cNvPr id="3" name="Content Placeholder 2">
            <a:extLst>
              <a:ext uri="{FF2B5EF4-FFF2-40B4-BE49-F238E27FC236}">
                <a16:creationId xmlns:a16="http://schemas.microsoft.com/office/drawing/2014/main" id="{0BB36A3C-C768-A0BE-29C4-F05A776B6030}"/>
              </a:ext>
            </a:extLst>
          </p:cNvPr>
          <p:cNvSpPr>
            <a:spLocks noGrp="1"/>
          </p:cNvSpPr>
          <p:nvPr>
            <p:ph idx="1"/>
          </p:nvPr>
        </p:nvSpPr>
        <p:spPr>
          <a:xfrm>
            <a:off x="838200" y="1258530"/>
            <a:ext cx="10515600" cy="4918433"/>
          </a:xfrm>
        </p:spPr>
        <p:txBody>
          <a:bodyPr>
            <a:normAutofit/>
          </a:bodyPr>
          <a:lstStyle/>
          <a:p>
            <a:pPr marL="0" indent="0">
              <a:buNone/>
            </a:pPr>
            <a:r>
              <a:rPr lang="en-US" b="1" dirty="0"/>
              <a:t>Examples</a:t>
            </a:r>
          </a:p>
          <a:p>
            <a:r>
              <a:rPr lang="en-US" b="1" dirty="0"/>
              <a:t>Dynamic Bayesian Networks (DBNs)</a:t>
            </a:r>
            <a:endParaRPr lang="en-US" dirty="0"/>
          </a:p>
          <a:p>
            <a:pPr lvl="1"/>
            <a:r>
              <a:rPr lang="en-US" dirty="0"/>
              <a:t>Generalization of Bayesian Networks extended over time.</a:t>
            </a:r>
          </a:p>
          <a:p>
            <a:pPr lvl="1"/>
            <a:r>
              <a:rPr lang="en-US" dirty="0"/>
              <a:t>Can represent complex dependencies beyond HMMs and Kalman filters.</a:t>
            </a:r>
            <a:endParaRPr lang="en-US" b="1" dirty="0"/>
          </a:p>
          <a:p>
            <a:r>
              <a:rPr lang="en-US" b="1" dirty="0"/>
              <a:t>Hidden Markov Models (HMMs)</a:t>
            </a:r>
            <a:endParaRPr lang="en-US" dirty="0"/>
          </a:p>
          <a:p>
            <a:pPr lvl="1"/>
            <a:r>
              <a:rPr lang="en-US" dirty="0"/>
              <a:t>Discrete hidden states, observed through noisy evidence.</a:t>
            </a:r>
          </a:p>
          <a:p>
            <a:pPr lvl="1"/>
            <a:r>
              <a:rPr lang="en-US" dirty="0"/>
              <a:t>Widely used in speech recognition, NLP, and bioinformatics.</a:t>
            </a:r>
          </a:p>
          <a:p>
            <a:r>
              <a:rPr lang="en-US" b="1" dirty="0"/>
              <a:t>Kalman Filters</a:t>
            </a:r>
            <a:endParaRPr lang="en-US" dirty="0"/>
          </a:p>
          <a:p>
            <a:pPr lvl="1"/>
            <a:r>
              <a:rPr lang="en-US" dirty="0"/>
              <a:t>Continuous states with linear Gaussian dynamics.</a:t>
            </a:r>
          </a:p>
          <a:p>
            <a:pPr lvl="1"/>
            <a:r>
              <a:rPr lang="en-US" dirty="0"/>
              <a:t>Used in robotics, control systems, and navigation.</a:t>
            </a:r>
          </a:p>
          <a:p>
            <a:endParaRPr lang="en-US" dirty="0"/>
          </a:p>
          <a:p>
            <a:endParaRPr lang="en-US" b="1" dirty="0"/>
          </a:p>
          <a:p>
            <a:endParaRPr lang="en-US" dirty="0"/>
          </a:p>
        </p:txBody>
      </p:sp>
    </p:spTree>
    <p:extLst>
      <p:ext uri="{BB962C8B-B14F-4D97-AF65-F5344CB8AC3E}">
        <p14:creationId xmlns:p14="http://schemas.microsoft.com/office/powerpoint/2010/main" val="101864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C79A0-76D5-1527-F949-809220BC537D}"/>
              </a:ext>
            </a:extLst>
          </p:cNvPr>
          <p:cNvSpPr>
            <a:spLocks noGrp="1"/>
          </p:cNvSpPr>
          <p:nvPr>
            <p:ph type="title"/>
          </p:nvPr>
        </p:nvSpPr>
        <p:spPr>
          <a:xfrm>
            <a:off x="838200" y="365126"/>
            <a:ext cx="10515600" cy="893404"/>
          </a:xfrm>
        </p:spPr>
        <p:txBody>
          <a:bodyPr/>
          <a:lstStyle/>
          <a:p>
            <a:r>
              <a:rPr lang="en-IN" b="1" dirty="0"/>
              <a:t>Dynamic Bayesian Network</a:t>
            </a:r>
          </a:p>
        </p:txBody>
      </p:sp>
      <p:sp>
        <p:nvSpPr>
          <p:cNvPr id="3" name="Content Placeholder 2">
            <a:extLst>
              <a:ext uri="{FF2B5EF4-FFF2-40B4-BE49-F238E27FC236}">
                <a16:creationId xmlns:a16="http://schemas.microsoft.com/office/drawing/2014/main" id="{F060261D-E95B-446B-A359-361FA2972F80}"/>
              </a:ext>
            </a:extLst>
          </p:cNvPr>
          <p:cNvSpPr>
            <a:spLocks noGrp="1"/>
          </p:cNvSpPr>
          <p:nvPr>
            <p:ph idx="1"/>
          </p:nvPr>
        </p:nvSpPr>
        <p:spPr>
          <a:xfrm>
            <a:off x="838200" y="1258530"/>
            <a:ext cx="10515600" cy="4918433"/>
          </a:xfrm>
        </p:spPr>
        <p:txBody>
          <a:bodyPr/>
          <a:lstStyle/>
          <a:p>
            <a:pPr algn="just"/>
            <a:r>
              <a:rPr lang="en-US" dirty="0"/>
              <a:t>Dynamic Bayesian Networks (DBNs) are  probabilistic graphical model that captures systems' temporal dependencies and evolution over time.</a:t>
            </a:r>
          </a:p>
          <a:p>
            <a:pPr algn="just"/>
            <a:r>
              <a:rPr lang="en-US" dirty="0"/>
              <a:t>DBNs are tailored to model dynamic processes.</a:t>
            </a:r>
          </a:p>
          <a:p>
            <a:pPr algn="just"/>
            <a:r>
              <a:rPr lang="en-US" dirty="0"/>
              <a:t>DBNs organize information into a series of time slices, each representing the state of variables at a particular time, denoted as t.</a:t>
            </a:r>
          </a:p>
          <a:p>
            <a:pPr algn="just"/>
            <a:r>
              <a:rPr lang="en-US" dirty="0"/>
              <a:t>At each time slice t, a DBN captures the relationships between variables in the base network. The base network outlines the conditional dependencies between variables at that specific time point, akin to a traditional Bayesian network structure.</a:t>
            </a:r>
            <a:endParaRPr lang="en-IN" dirty="0"/>
          </a:p>
        </p:txBody>
      </p:sp>
    </p:spTree>
    <p:extLst>
      <p:ext uri="{BB962C8B-B14F-4D97-AF65-F5344CB8AC3E}">
        <p14:creationId xmlns:p14="http://schemas.microsoft.com/office/powerpoint/2010/main" val="565192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8A3B3-982F-4D5F-5E99-94CC53B7B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66AE0-C41E-D350-F91F-DE33A6914822}"/>
              </a:ext>
            </a:extLst>
          </p:cNvPr>
          <p:cNvSpPr>
            <a:spLocks noGrp="1"/>
          </p:cNvSpPr>
          <p:nvPr>
            <p:ph type="title"/>
          </p:nvPr>
        </p:nvSpPr>
        <p:spPr>
          <a:xfrm>
            <a:off x="838200" y="365126"/>
            <a:ext cx="10515600" cy="893404"/>
          </a:xfrm>
        </p:spPr>
        <p:txBody>
          <a:bodyPr/>
          <a:lstStyle/>
          <a:p>
            <a:r>
              <a:rPr lang="en-IN" b="1" dirty="0"/>
              <a:t>Dynamic Bayesian Network</a:t>
            </a:r>
          </a:p>
        </p:txBody>
      </p:sp>
      <p:sp>
        <p:nvSpPr>
          <p:cNvPr id="3" name="Content Placeholder 2">
            <a:extLst>
              <a:ext uri="{FF2B5EF4-FFF2-40B4-BE49-F238E27FC236}">
                <a16:creationId xmlns:a16="http://schemas.microsoft.com/office/drawing/2014/main" id="{74566D99-AE09-A458-17EA-1F8FB31EEB1B}"/>
              </a:ext>
            </a:extLst>
          </p:cNvPr>
          <p:cNvSpPr>
            <a:spLocks noGrp="1"/>
          </p:cNvSpPr>
          <p:nvPr>
            <p:ph idx="1"/>
          </p:nvPr>
        </p:nvSpPr>
        <p:spPr>
          <a:xfrm>
            <a:off x="838200" y="1258530"/>
            <a:ext cx="10515600" cy="4918433"/>
          </a:xfrm>
        </p:spPr>
        <p:txBody>
          <a:bodyPr>
            <a:normAutofit lnSpcReduction="10000"/>
          </a:bodyPr>
          <a:lstStyle/>
          <a:p>
            <a:pPr marL="0" indent="0" algn="just">
              <a:buNone/>
            </a:pPr>
            <a:r>
              <a:rPr lang="en-US" b="1" dirty="0"/>
              <a:t>DBNs consists of:</a:t>
            </a:r>
          </a:p>
          <a:p>
            <a:pPr algn="just"/>
            <a:r>
              <a:rPr lang="en-US" b="1" dirty="0"/>
              <a:t>Temporal Representation</a:t>
            </a:r>
            <a:r>
              <a:rPr lang="en-US" dirty="0"/>
              <a:t>: A Dynamic Bayesian Network extends the concept of a Bayesian Network to model sequences of variables over time. It represents a system that evolves over discrete time steps.</a:t>
            </a:r>
          </a:p>
          <a:p>
            <a:pPr algn="just"/>
            <a:r>
              <a:rPr lang="en-US" b="1" dirty="0"/>
              <a:t>State Transitions</a:t>
            </a:r>
            <a:r>
              <a:rPr lang="en-US" dirty="0"/>
              <a:t>: DBNs include both the current state and the previous state of the variables, allowing for the modeling of temporal dependencies. They can capture how the relationships between variables change over time.</a:t>
            </a:r>
          </a:p>
          <a:p>
            <a:pPr algn="just"/>
            <a:r>
              <a:rPr lang="en-US" b="1" dirty="0"/>
              <a:t>Inference Over Time</a:t>
            </a:r>
            <a:r>
              <a:rPr lang="en-US" dirty="0"/>
              <a:t>: Inference in a DBN often involves using algorithms that account for the temporal aspect, such as filtering, prediction, and smoothing. This allows for reasoning about past, present, and future states.</a:t>
            </a:r>
          </a:p>
          <a:p>
            <a:pPr marL="0" indent="0" algn="just">
              <a:buNone/>
            </a:pPr>
            <a:endParaRPr lang="en-US" dirty="0"/>
          </a:p>
          <a:p>
            <a:pPr algn="just"/>
            <a:endParaRPr lang="en-IN" dirty="0"/>
          </a:p>
        </p:txBody>
      </p:sp>
    </p:spTree>
    <p:extLst>
      <p:ext uri="{BB962C8B-B14F-4D97-AF65-F5344CB8AC3E}">
        <p14:creationId xmlns:p14="http://schemas.microsoft.com/office/powerpoint/2010/main" val="1944247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945D1-D4A4-CC97-72B8-C21E342B1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B4CE6-68D1-2949-0825-B6F61FA546F2}"/>
              </a:ext>
            </a:extLst>
          </p:cNvPr>
          <p:cNvSpPr>
            <a:spLocks noGrp="1"/>
          </p:cNvSpPr>
          <p:nvPr>
            <p:ph type="title"/>
          </p:nvPr>
        </p:nvSpPr>
        <p:spPr>
          <a:xfrm>
            <a:off x="838200" y="365126"/>
            <a:ext cx="10515600" cy="893404"/>
          </a:xfrm>
        </p:spPr>
        <p:txBody>
          <a:bodyPr/>
          <a:lstStyle/>
          <a:p>
            <a:r>
              <a:rPr lang="en-IN" b="1" dirty="0"/>
              <a:t>Dynamic Bayesian Network</a:t>
            </a:r>
          </a:p>
        </p:txBody>
      </p:sp>
      <p:sp>
        <p:nvSpPr>
          <p:cNvPr id="3" name="Content Placeholder 2">
            <a:extLst>
              <a:ext uri="{FF2B5EF4-FFF2-40B4-BE49-F238E27FC236}">
                <a16:creationId xmlns:a16="http://schemas.microsoft.com/office/drawing/2014/main" id="{2E79FF84-DD48-4578-D0F4-D9C9207809F7}"/>
              </a:ext>
            </a:extLst>
          </p:cNvPr>
          <p:cNvSpPr>
            <a:spLocks noGrp="1"/>
          </p:cNvSpPr>
          <p:nvPr>
            <p:ph idx="1"/>
          </p:nvPr>
        </p:nvSpPr>
        <p:spPr>
          <a:xfrm>
            <a:off x="838200" y="1258530"/>
            <a:ext cx="10515600" cy="4918433"/>
          </a:xfrm>
        </p:spPr>
        <p:txBody>
          <a:bodyPr>
            <a:normAutofit/>
          </a:bodyPr>
          <a:lstStyle/>
          <a:p>
            <a:pPr marL="0" indent="0">
              <a:buNone/>
            </a:pPr>
            <a:r>
              <a:rPr lang="en-US" b="1" dirty="0"/>
              <a:t>Difference between Bayesian Network and Dynamic Bayesian Network</a:t>
            </a:r>
          </a:p>
          <a:p>
            <a:pPr marL="0" indent="0">
              <a:buNone/>
            </a:pPr>
            <a:endParaRPr lang="en-US" b="1" dirty="0"/>
          </a:p>
          <a:p>
            <a:pPr marL="0" indent="0">
              <a:buNone/>
            </a:pPr>
            <a:endParaRPr lang="en-US" dirty="0"/>
          </a:p>
          <a:p>
            <a:endParaRPr lang="en-US" dirty="0"/>
          </a:p>
          <a:p>
            <a:endParaRPr lang="en-IN" dirty="0"/>
          </a:p>
        </p:txBody>
      </p:sp>
      <p:graphicFrame>
        <p:nvGraphicFramePr>
          <p:cNvPr id="6" name="Table 5">
            <a:extLst>
              <a:ext uri="{FF2B5EF4-FFF2-40B4-BE49-F238E27FC236}">
                <a16:creationId xmlns:a16="http://schemas.microsoft.com/office/drawing/2014/main" id="{222F041F-1D2E-8CB5-D67A-3863FAFCFA6C}"/>
              </a:ext>
            </a:extLst>
          </p:cNvPr>
          <p:cNvGraphicFramePr>
            <a:graphicFrameLocks noGrp="1"/>
          </p:cNvGraphicFramePr>
          <p:nvPr>
            <p:extLst>
              <p:ext uri="{D42A27DB-BD31-4B8C-83A1-F6EECF244321}">
                <p14:modId xmlns:p14="http://schemas.microsoft.com/office/powerpoint/2010/main" val="3019920916"/>
              </p:ext>
            </p:extLst>
          </p:nvPr>
        </p:nvGraphicFramePr>
        <p:xfrm>
          <a:off x="1481393" y="2378076"/>
          <a:ext cx="9216104" cy="4114798"/>
        </p:xfrm>
        <a:graphic>
          <a:graphicData uri="http://schemas.openxmlformats.org/drawingml/2006/table">
            <a:tbl>
              <a:tblPr firstRow="1" bandRow="1">
                <a:tableStyleId>{5C22544A-7EE6-4342-B048-85BDC9FD1C3A}</a:tableStyleId>
              </a:tblPr>
              <a:tblGrid>
                <a:gridCol w="2055043">
                  <a:extLst>
                    <a:ext uri="{9D8B030D-6E8A-4147-A177-3AD203B41FA5}">
                      <a16:colId xmlns:a16="http://schemas.microsoft.com/office/drawing/2014/main" val="2233407716"/>
                    </a:ext>
                  </a:extLst>
                </a:gridCol>
                <a:gridCol w="3177327">
                  <a:extLst>
                    <a:ext uri="{9D8B030D-6E8A-4147-A177-3AD203B41FA5}">
                      <a16:colId xmlns:a16="http://schemas.microsoft.com/office/drawing/2014/main" val="3808254627"/>
                    </a:ext>
                  </a:extLst>
                </a:gridCol>
                <a:gridCol w="3983734">
                  <a:extLst>
                    <a:ext uri="{9D8B030D-6E8A-4147-A177-3AD203B41FA5}">
                      <a16:colId xmlns:a16="http://schemas.microsoft.com/office/drawing/2014/main" val="3495064785"/>
                    </a:ext>
                  </a:extLst>
                </a:gridCol>
              </a:tblGrid>
              <a:tr h="453325">
                <a:tc>
                  <a:txBody>
                    <a:bodyPr/>
                    <a:lstStyle/>
                    <a:p>
                      <a:r>
                        <a:rPr lang="en-IN" sz="2000" dirty="0"/>
                        <a:t>Aspect</a:t>
                      </a:r>
                    </a:p>
                  </a:txBody>
                  <a:tcPr/>
                </a:tc>
                <a:tc>
                  <a:txBody>
                    <a:bodyPr/>
                    <a:lstStyle/>
                    <a:p>
                      <a:r>
                        <a:rPr lang="en-IN" sz="2000" dirty="0"/>
                        <a:t>Bayesian Network (BN)</a:t>
                      </a:r>
                    </a:p>
                  </a:txBody>
                  <a:tcPr/>
                </a:tc>
                <a:tc>
                  <a:txBody>
                    <a:bodyPr/>
                    <a:lstStyle/>
                    <a:p>
                      <a:r>
                        <a:rPr lang="en-IN" sz="2000" dirty="0"/>
                        <a:t>Dynamic Bayesian Network (DBN)</a:t>
                      </a:r>
                    </a:p>
                  </a:txBody>
                  <a:tcPr/>
                </a:tc>
                <a:extLst>
                  <a:ext uri="{0D108BD9-81ED-4DB2-BD59-A6C34878D82A}">
                    <a16:rowId xmlns:a16="http://schemas.microsoft.com/office/drawing/2014/main" val="3445766085"/>
                  </a:ext>
                </a:extLst>
              </a:tr>
              <a:tr h="453325">
                <a:tc>
                  <a:txBody>
                    <a:bodyPr/>
                    <a:lstStyle/>
                    <a:p>
                      <a:pPr>
                        <a:buNone/>
                      </a:pPr>
                      <a:r>
                        <a:rPr lang="en-US" sz="2000" b="1" dirty="0"/>
                        <a:t>Time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Static (single snapshot)</a:t>
                      </a:r>
                    </a:p>
                  </a:txBody>
                  <a:tcPr/>
                </a:tc>
                <a:tc>
                  <a:txBody>
                    <a:bodyPr/>
                    <a:lstStyle/>
                    <a:p>
                      <a:r>
                        <a:rPr lang="en-US" sz="2000" dirty="0"/>
                        <a:t>Dynamic (evolves over time)</a:t>
                      </a:r>
                      <a:endParaRPr lang="en-IN" sz="2000" dirty="0"/>
                    </a:p>
                  </a:txBody>
                  <a:tcPr/>
                </a:tc>
                <a:extLst>
                  <a:ext uri="{0D108BD9-81ED-4DB2-BD59-A6C34878D82A}">
                    <a16:rowId xmlns:a16="http://schemas.microsoft.com/office/drawing/2014/main" val="140378224"/>
                  </a:ext>
                </a:extLst>
              </a:tr>
              <a:tr h="802037">
                <a:tc>
                  <a:txBody>
                    <a:bodyPr/>
                    <a:lstStyle/>
                    <a:p>
                      <a:r>
                        <a:rPr lang="en-US" sz="2000" b="1" dirty="0"/>
                        <a:t>Graph Structure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DAG, no time slices</a:t>
                      </a:r>
                    </a:p>
                    <a:p>
                      <a:endParaRPr lang="en-IN" sz="2000" dirty="0"/>
                    </a:p>
                  </a:txBody>
                  <a:tcPr/>
                </a:tc>
                <a:tc>
                  <a:txBody>
                    <a:bodyPr/>
                    <a:lstStyle/>
                    <a:p>
                      <a:r>
                        <a:rPr lang="en-US" sz="2000" dirty="0"/>
                        <a:t>Series of DAGs linked across time slices</a:t>
                      </a:r>
                      <a:endParaRPr lang="en-IN" sz="2000" dirty="0"/>
                    </a:p>
                  </a:txBody>
                  <a:tcPr/>
                </a:tc>
                <a:extLst>
                  <a:ext uri="{0D108BD9-81ED-4DB2-BD59-A6C34878D82A}">
                    <a16:rowId xmlns:a16="http://schemas.microsoft.com/office/drawing/2014/main" val="3160379113"/>
                  </a:ext>
                </a:extLst>
              </a:tr>
              <a:tr h="802037">
                <a:tc>
                  <a:txBody>
                    <a:bodyPr/>
                    <a:lstStyle/>
                    <a:p>
                      <a:r>
                        <a:rPr lang="en-US" sz="2000" b="1" dirty="0"/>
                        <a:t>Dependencies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Only within one set of variables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Both within a time slice and across adjacent time slices</a:t>
                      </a:r>
                      <a:endParaRPr lang="en-IN" sz="2000" dirty="0"/>
                    </a:p>
                  </a:txBody>
                  <a:tcPr/>
                </a:tc>
                <a:extLst>
                  <a:ext uri="{0D108BD9-81ED-4DB2-BD59-A6C34878D82A}">
                    <a16:rowId xmlns:a16="http://schemas.microsoft.com/office/drawing/2014/main" val="2744467542"/>
                  </a:ext>
                </a:extLst>
              </a:tr>
              <a:tr h="802037">
                <a:tc>
                  <a:txBody>
                    <a:bodyPr/>
                    <a:lstStyle/>
                    <a:p>
                      <a:r>
                        <a:rPr lang="en-US" sz="2000" b="1" dirty="0"/>
                        <a:t>Applications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Diagnosis, prediction, causal inference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Time-series modeling, filtering, forecasting, sequence prediction</a:t>
                      </a:r>
                    </a:p>
                  </a:txBody>
                  <a:tcPr/>
                </a:tc>
                <a:extLst>
                  <a:ext uri="{0D108BD9-81ED-4DB2-BD59-A6C34878D82A}">
                    <a16:rowId xmlns:a16="http://schemas.microsoft.com/office/drawing/2014/main" val="1888925588"/>
                  </a:ext>
                </a:extLst>
              </a:tr>
              <a:tr h="802037">
                <a:tc>
                  <a:txBody>
                    <a:bodyPr/>
                    <a:lstStyle/>
                    <a:p>
                      <a:r>
                        <a:rPr lang="en-US" sz="2000" b="1" dirty="0"/>
                        <a:t>Example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Medical diagnosis at one visit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Tracking patient health progression over multiple visits</a:t>
                      </a:r>
                    </a:p>
                  </a:txBody>
                  <a:tcPr/>
                </a:tc>
                <a:extLst>
                  <a:ext uri="{0D108BD9-81ED-4DB2-BD59-A6C34878D82A}">
                    <a16:rowId xmlns:a16="http://schemas.microsoft.com/office/drawing/2014/main" val="1084530931"/>
                  </a:ext>
                </a:extLst>
              </a:tr>
            </a:tbl>
          </a:graphicData>
        </a:graphic>
      </p:graphicFrame>
    </p:spTree>
    <p:extLst>
      <p:ext uri="{BB962C8B-B14F-4D97-AF65-F5344CB8AC3E}">
        <p14:creationId xmlns:p14="http://schemas.microsoft.com/office/powerpoint/2010/main" val="3931636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4F027-8979-5689-0817-ACF218ADC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7961F5-8564-DB50-2B12-5DBA6057231E}"/>
              </a:ext>
            </a:extLst>
          </p:cNvPr>
          <p:cNvSpPr>
            <a:spLocks noGrp="1"/>
          </p:cNvSpPr>
          <p:nvPr>
            <p:ph type="title"/>
          </p:nvPr>
        </p:nvSpPr>
        <p:spPr>
          <a:xfrm>
            <a:off x="838200" y="365126"/>
            <a:ext cx="10515600" cy="893404"/>
          </a:xfrm>
        </p:spPr>
        <p:txBody>
          <a:bodyPr/>
          <a:lstStyle/>
          <a:p>
            <a:r>
              <a:rPr lang="en-IN" b="1" dirty="0"/>
              <a:t>Dynamic Bayesian Network</a:t>
            </a:r>
          </a:p>
        </p:txBody>
      </p:sp>
      <p:sp>
        <p:nvSpPr>
          <p:cNvPr id="3" name="Content Placeholder 2">
            <a:extLst>
              <a:ext uri="{FF2B5EF4-FFF2-40B4-BE49-F238E27FC236}">
                <a16:creationId xmlns:a16="http://schemas.microsoft.com/office/drawing/2014/main" id="{4A5DA1C7-6385-9CA4-69E7-1B5851ABE901}"/>
              </a:ext>
            </a:extLst>
          </p:cNvPr>
          <p:cNvSpPr>
            <a:spLocks noGrp="1"/>
          </p:cNvSpPr>
          <p:nvPr>
            <p:ph idx="1"/>
          </p:nvPr>
        </p:nvSpPr>
        <p:spPr>
          <a:xfrm>
            <a:off x="838200" y="1258530"/>
            <a:ext cx="10515600" cy="4918433"/>
          </a:xfrm>
        </p:spPr>
        <p:txBody>
          <a:bodyPr>
            <a:normAutofit/>
          </a:bodyPr>
          <a:lstStyle/>
          <a:p>
            <a:pPr marL="0" indent="0">
              <a:buNone/>
            </a:pPr>
            <a:r>
              <a:rPr lang="en-US" b="1" dirty="0"/>
              <a:t>Example of Bayesian Network and Dynamic Bayesian Network</a:t>
            </a:r>
          </a:p>
          <a:p>
            <a:pPr marL="0" indent="0">
              <a:buNone/>
            </a:pPr>
            <a:endParaRPr lang="en-US" dirty="0"/>
          </a:p>
          <a:p>
            <a:pPr marL="0" indent="0">
              <a:buNone/>
            </a:pPr>
            <a:endParaRPr lang="en-US" dirty="0"/>
          </a:p>
          <a:p>
            <a:endParaRPr lang="en-IN" dirty="0"/>
          </a:p>
        </p:txBody>
      </p:sp>
      <p:pic>
        <p:nvPicPr>
          <p:cNvPr id="5" name="Picture 4">
            <a:extLst>
              <a:ext uri="{FF2B5EF4-FFF2-40B4-BE49-F238E27FC236}">
                <a16:creationId xmlns:a16="http://schemas.microsoft.com/office/drawing/2014/main" id="{2BF2895E-21CC-8869-C447-6CE68BA9C1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73825"/>
            <a:ext cx="5120148" cy="4353622"/>
          </a:xfrm>
          <a:prstGeom prst="rect">
            <a:avLst/>
          </a:prstGeom>
        </p:spPr>
      </p:pic>
      <p:sp>
        <p:nvSpPr>
          <p:cNvPr id="6" name="TextBox 5">
            <a:extLst>
              <a:ext uri="{FF2B5EF4-FFF2-40B4-BE49-F238E27FC236}">
                <a16:creationId xmlns:a16="http://schemas.microsoft.com/office/drawing/2014/main" id="{8717D5A4-3EED-4CD4-2CEC-485ADE98F32F}"/>
              </a:ext>
            </a:extLst>
          </p:cNvPr>
          <p:cNvSpPr txBox="1"/>
          <p:nvPr/>
        </p:nvSpPr>
        <p:spPr>
          <a:xfrm>
            <a:off x="6410635" y="1858296"/>
            <a:ext cx="5397908" cy="4524315"/>
          </a:xfrm>
          <a:prstGeom prst="rect">
            <a:avLst/>
          </a:prstGeom>
          <a:noFill/>
        </p:spPr>
        <p:txBody>
          <a:bodyPr wrap="square" rtlCol="0">
            <a:spAutoFit/>
          </a:bodyPr>
          <a:lstStyle/>
          <a:p>
            <a:pPr marL="457200" indent="-457200">
              <a:buAutoNum type="alphaLcParenBoth"/>
            </a:pPr>
            <a:r>
              <a:rPr lang="en-US" sz="2400" dirty="0"/>
              <a:t>An example of a Bayesian network. Random variable R indicates if it rains, W indicates if the grass is wet, and U indicates if people bring an umbrella. </a:t>
            </a:r>
          </a:p>
          <a:p>
            <a:pPr marL="457200" indent="-457200">
              <a:buAutoNum type="alphaLcParenBoth"/>
            </a:pPr>
            <a:endParaRPr lang="en-US" sz="2400" dirty="0"/>
          </a:p>
          <a:p>
            <a:pPr marL="457200" indent="-457200">
              <a:buAutoNum type="alphaLcParenBoth"/>
            </a:pPr>
            <a:r>
              <a:rPr lang="en-US" sz="2400" dirty="0"/>
              <a:t>(b) An example of a dynamic Bayesian network. Each morning an automatic sprinkler randomly decides whether it should water the lawn, conditioned on whether it watered the day before and whether there was rain the day before.</a:t>
            </a:r>
            <a:endParaRPr lang="en-IN" sz="2400" dirty="0"/>
          </a:p>
        </p:txBody>
      </p:sp>
    </p:spTree>
    <p:extLst>
      <p:ext uri="{BB962C8B-B14F-4D97-AF65-F5344CB8AC3E}">
        <p14:creationId xmlns:p14="http://schemas.microsoft.com/office/powerpoint/2010/main" val="3164236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E63E8-EFE1-C830-DA04-C0B10B54C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C04D8E-875B-C1BF-7BFA-128D2EE17AF4}"/>
              </a:ext>
            </a:extLst>
          </p:cNvPr>
          <p:cNvSpPr>
            <a:spLocks noGrp="1"/>
          </p:cNvSpPr>
          <p:nvPr>
            <p:ph type="title"/>
          </p:nvPr>
        </p:nvSpPr>
        <p:spPr>
          <a:xfrm>
            <a:off x="838200" y="365126"/>
            <a:ext cx="10515600" cy="893404"/>
          </a:xfrm>
        </p:spPr>
        <p:txBody>
          <a:bodyPr/>
          <a:lstStyle/>
          <a:p>
            <a:r>
              <a:rPr lang="en-IN" b="1" dirty="0"/>
              <a:t>Dynamic Bayesian Network: Examples</a:t>
            </a:r>
          </a:p>
        </p:txBody>
      </p:sp>
      <p:sp>
        <p:nvSpPr>
          <p:cNvPr id="3" name="Content Placeholder 2">
            <a:extLst>
              <a:ext uri="{FF2B5EF4-FFF2-40B4-BE49-F238E27FC236}">
                <a16:creationId xmlns:a16="http://schemas.microsoft.com/office/drawing/2014/main" id="{D614E876-6D38-6F21-FED5-BF70B76B164B}"/>
              </a:ext>
            </a:extLst>
          </p:cNvPr>
          <p:cNvSpPr>
            <a:spLocks noGrp="1"/>
          </p:cNvSpPr>
          <p:nvPr>
            <p:ph idx="1"/>
          </p:nvPr>
        </p:nvSpPr>
        <p:spPr>
          <a:xfrm>
            <a:off x="838200" y="1258530"/>
            <a:ext cx="10515600" cy="5381756"/>
          </a:xfrm>
        </p:spPr>
        <p:txBody>
          <a:bodyPr>
            <a:normAutofit/>
          </a:bodyPr>
          <a:lstStyle/>
          <a:p>
            <a:pPr algn="just"/>
            <a:r>
              <a:rPr lang="en-US" b="1" dirty="0"/>
              <a:t>Finance:</a:t>
            </a:r>
            <a:r>
              <a:rPr lang="en-US" dirty="0"/>
              <a:t> Predicting stock market trends by modeling the causal relationships between macroeconomic factors, stock market indicators, and market indices over time.</a:t>
            </a:r>
          </a:p>
          <a:p>
            <a:pPr algn="just"/>
            <a:r>
              <a:rPr lang="en-US" b="1" dirty="0"/>
              <a:t>Robotics and Autonomous Systems: </a:t>
            </a:r>
            <a:r>
              <a:rPr lang="en-US" dirty="0"/>
              <a:t>Helping a robot track its location and surroundings by integrating noisy sensor data over time. The DBN can model the probability of the robot's location based on its last known location and new sensor readings.</a:t>
            </a:r>
          </a:p>
          <a:p>
            <a:pPr algn="just"/>
            <a:r>
              <a:rPr lang="en-US" b="1" dirty="0"/>
              <a:t>Biology and Medicine:</a:t>
            </a:r>
          </a:p>
          <a:p>
            <a:pPr lvl="1" algn="just"/>
            <a:r>
              <a:rPr lang="en-US" dirty="0"/>
              <a:t>Modeling gene regulatory networks to understand how genes interact and regulate each other's expression over time.</a:t>
            </a:r>
          </a:p>
          <a:p>
            <a:pPr lvl="1" algn="just"/>
            <a:r>
              <a:rPr lang="en-US" dirty="0"/>
              <a:t>Developing predictive models for disease progression, where the network can forecast changes in a patient's health status based on time-series data.</a:t>
            </a:r>
          </a:p>
          <a:p>
            <a:pPr algn="just"/>
            <a:endParaRPr lang="en-US" dirty="0"/>
          </a:p>
          <a:p>
            <a:pPr algn="just"/>
            <a:endParaRPr lang="en-IN" dirty="0"/>
          </a:p>
        </p:txBody>
      </p:sp>
    </p:spTree>
    <p:extLst>
      <p:ext uri="{BB962C8B-B14F-4D97-AF65-F5344CB8AC3E}">
        <p14:creationId xmlns:p14="http://schemas.microsoft.com/office/powerpoint/2010/main" val="1947578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0185E-CA6B-1581-6CC5-462718ADFA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2DB1F-F630-5D8F-56EA-429C67F6BCDF}"/>
              </a:ext>
            </a:extLst>
          </p:cNvPr>
          <p:cNvSpPr>
            <a:spLocks noGrp="1"/>
          </p:cNvSpPr>
          <p:nvPr>
            <p:ph type="title"/>
          </p:nvPr>
        </p:nvSpPr>
        <p:spPr>
          <a:xfrm>
            <a:off x="838200" y="365126"/>
            <a:ext cx="10515600" cy="893404"/>
          </a:xfrm>
        </p:spPr>
        <p:txBody>
          <a:bodyPr/>
          <a:lstStyle/>
          <a:p>
            <a:r>
              <a:rPr lang="en-IN" b="1" dirty="0"/>
              <a:t>Dynamic Bayesian Network: Examples</a:t>
            </a:r>
          </a:p>
        </p:txBody>
      </p:sp>
      <p:sp>
        <p:nvSpPr>
          <p:cNvPr id="3" name="Content Placeholder 2">
            <a:extLst>
              <a:ext uri="{FF2B5EF4-FFF2-40B4-BE49-F238E27FC236}">
                <a16:creationId xmlns:a16="http://schemas.microsoft.com/office/drawing/2014/main" id="{9A338407-B96C-3072-8338-0816AC40BFC9}"/>
              </a:ext>
            </a:extLst>
          </p:cNvPr>
          <p:cNvSpPr>
            <a:spLocks noGrp="1"/>
          </p:cNvSpPr>
          <p:nvPr>
            <p:ph idx="1"/>
          </p:nvPr>
        </p:nvSpPr>
        <p:spPr>
          <a:xfrm>
            <a:off x="838200" y="1258530"/>
            <a:ext cx="10515600" cy="4918433"/>
          </a:xfrm>
        </p:spPr>
        <p:txBody>
          <a:bodyPr>
            <a:normAutofit/>
          </a:bodyPr>
          <a:lstStyle/>
          <a:p>
            <a:endParaRPr lang="en-US" b="1" dirty="0"/>
          </a:p>
          <a:p>
            <a:r>
              <a:rPr lang="en-US" b="1" dirty="0"/>
              <a:t>Environmental Science: </a:t>
            </a:r>
            <a:r>
              <a:rPr lang="en-US" dirty="0"/>
              <a:t>Modeling environmental changes, such as the spread of drought or the long-term impact of climate change on ecosystems.</a:t>
            </a:r>
          </a:p>
          <a:p>
            <a:endParaRPr lang="en-US" dirty="0"/>
          </a:p>
          <a:p>
            <a:r>
              <a:rPr lang="en-US" b="1" dirty="0"/>
              <a:t>Aerospace:</a:t>
            </a:r>
            <a:r>
              <a:rPr lang="en-US" dirty="0"/>
              <a:t> Characterizing airport operation uncertainty by analyzing a vast amount of time-series data related to aircraft, weather, and traffic to predict flight delays. </a:t>
            </a:r>
          </a:p>
          <a:p>
            <a:endParaRPr lang="en-US" dirty="0"/>
          </a:p>
          <a:p>
            <a:endParaRPr lang="en-US" dirty="0"/>
          </a:p>
          <a:p>
            <a:endParaRPr lang="en-IN" dirty="0"/>
          </a:p>
        </p:txBody>
      </p:sp>
    </p:spTree>
    <p:extLst>
      <p:ext uri="{BB962C8B-B14F-4D97-AF65-F5344CB8AC3E}">
        <p14:creationId xmlns:p14="http://schemas.microsoft.com/office/powerpoint/2010/main" val="22503390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717</TotalTime>
  <Words>871</Words>
  <Application>Microsoft Office PowerPoint</Application>
  <PresentationFormat>Widescreen</PresentationFormat>
  <Paragraphs>87</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PowerPoint Presentation</vt:lpstr>
      <vt:lpstr>Temporal Probabilistic Models</vt:lpstr>
      <vt:lpstr>Temporal Probabilistic Models</vt:lpstr>
      <vt:lpstr>Temporal Probabilistic Models</vt:lpstr>
      <vt:lpstr>Temporal Probabilistic Models</vt:lpstr>
      <vt:lpstr>Dynamic Bayesian Network</vt:lpstr>
      <vt:lpstr>Dynamic Bayesian Network</vt:lpstr>
      <vt:lpstr>Dynamic Bayesian Network</vt:lpstr>
      <vt:lpstr>Dynamic Bayesian Network</vt:lpstr>
      <vt:lpstr>Dynamic Bayesian Network: Examples</vt:lpstr>
      <vt:lpstr>Dynamic Bayesian Network: Examples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Anuj Rai</dc:creator>
  <cp:lastModifiedBy>Himanshu Sharma</cp:lastModifiedBy>
  <cp:revision>140</cp:revision>
  <dcterms:created xsi:type="dcterms:W3CDTF">2025-09-03T06:32:17Z</dcterms:created>
  <dcterms:modified xsi:type="dcterms:W3CDTF">2025-09-15T10:15:43Z</dcterms:modified>
</cp:coreProperties>
</file>