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243B7-F4AF-C1A6-7B85-62E2855BF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6320F8-8D9E-319C-3763-0ED2EDA72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3996A-0046-99D2-87C3-2AB7CFF76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114DC-3BB9-C6DE-7B90-9B37B84DC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353BB-7E34-7A7C-404D-EEE97A63E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0008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0A0A8-9045-CA82-4FFA-2BD283173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102BB-EEBE-CC76-44EC-27D916A8E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3E1C1-7112-71C7-B254-69EB42A5F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AD17F-107E-F3BE-BE42-3AA139145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71DB7-7843-209F-DDE0-0688A6BF3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9521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721A0-518A-1A0F-AFB3-D5C22571F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902053-D377-EE5C-D3D8-E48084ED9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3C215-F14A-10AB-7C66-201629EA5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9D139-B97C-D4FD-AB9F-0443A00D0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945C7-E7F0-3B70-17AE-B3C2EE605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409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8A17A-CE9C-E47D-FA55-D6C83DDA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0E6C9-A9A0-04AB-10E7-B8D02692E8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FF9D2D-C003-5CA1-76E3-560DFBD0A8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11B091-ABF4-537A-2710-9E7BC33BA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078DD7-F0D4-1797-F553-9AC5774C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F635F-1D70-7577-E574-736E0446F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151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3E74F-FA21-EF8D-B3D5-A20177CE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9296C1-66B7-BC29-BC28-98D783C90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318C8-C747-E2FC-245E-2CEFBAAA0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061E40-2827-C882-4335-4C13B1485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A3883A-53F9-5554-E1AB-3C61C1B5EA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23D71-4E2D-5ADE-CA0A-F7F5BC5B7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70CB52-0887-0F9C-8022-46B9C0F4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891D29-A0D3-9C50-ECC5-252B43AB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0072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6779F-510D-C549-453A-5632C5ABB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06BBB8-6813-CFF9-9FB7-1AD277274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35FE38-30A8-5FD8-1D40-3FF494B4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18C21-A9E5-8F5D-5868-24C4F1C8C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1450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8270AE-4F27-8966-9BBF-66ED6F6C7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D7447D-FDF3-5F1E-CD4D-D4758FA74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C4B2E-708D-F48B-0CAC-7E1FC9BAC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3335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4B744-7526-9032-A5E4-7E330E339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3332F-8D9E-C328-A3B4-6DE9B8DEC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A5166-5651-5D76-F38D-9BD5EBD6D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2F0864-6B46-FF16-412C-BF3D46273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A8A8B-DFA3-65F6-ABF2-BBE5E9DD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7F4982-8404-A251-DD39-8F8C5D4C0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03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39C4-0A52-7325-123F-2B3F00284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B8F68B-D40A-D44E-047D-0CB10C5E1C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E9407-76BA-3FCB-70C2-BA3A199DA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3DC128-D984-E5E2-8D52-311E3FE80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4BE3F9-44B8-0B04-249B-3FE603624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B4021A-C488-8BC5-7010-387FA6600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026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CDE02-1CC9-000A-B8DF-F2CFD5DBE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954DEA-C522-A357-3F6B-982054A08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F2F8B-1053-A057-E5F9-D5E21EAAE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9FB83-9A11-0F40-79D1-F4CBCED0A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2B082-8955-26BE-226B-F08B42E88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8056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9B3F6D-4EE5-123E-3C1A-09B35A9220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77049C-7977-E25E-2172-F75058CE45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6B780-C8E3-009A-E164-6518B5DA0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22518-DF64-ADB8-8792-A2BBBB53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461E6-CFEA-370E-D030-4BD9E424F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2920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AE95BC-64FC-637E-CE22-48865EBD5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A0D31-BB57-C732-D23E-81D2D6717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AFC49-4D08-691C-8AF5-B5DF2201B4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4D11D-76D6-4990-9A79-A15E45FEE5F2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9A793-CA3A-67C6-5742-4B45456365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986F9-2CD8-33E1-F4BB-FDE523A887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99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EF123-8D53-01D9-91FB-C35EB99049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Hidden Markov Models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13BAA5-ED24-AC7E-AC91-A8F6256348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948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0121D-6ECF-CA7A-7E33-AE555936A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23E85-924F-7DB9-22F5-0EAFB8274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9"/>
            <a:ext cx="10515600" cy="4829944"/>
          </a:xfrm>
        </p:spPr>
        <p:txBody>
          <a:bodyPr/>
          <a:lstStyle/>
          <a:p>
            <a:r>
              <a:rPr lang="en-US" dirty="0"/>
              <a:t>Hidden Markov Models (HMMs) can be understood as a </a:t>
            </a:r>
            <a:r>
              <a:rPr lang="en-US" b="1" dirty="0"/>
              <a:t>special case of Dynamic Bayesian Networks (DBNs)</a:t>
            </a:r>
            <a:r>
              <a:rPr lang="en-US" dirty="0"/>
              <a:t>.</a:t>
            </a:r>
          </a:p>
          <a:p>
            <a:r>
              <a:rPr lang="en-US" dirty="0"/>
              <a:t>A </a:t>
            </a:r>
            <a:r>
              <a:rPr lang="en-US" b="1" dirty="0"/>
              <a:t>Hidden Markov Model (HMM)</a:t>
            </a:r>
            <a:r>
              <a:rPr lang="en-US" dirty="0"/>
              <a:t> is a statistical model used to represent systems that evolve over time with:</a:t>
            </a:r>
          </a:p>
          <a:p>
            <a:pPr lvl="1"/>
            <a:r>
              <a:rPr lang="en-US" b="1" dirty="0"/>
              <a:t>Hidden states</a:t>
            </a:r>
            <a:r>
              <a:rPr lang="en-US" dirty="0"/>
              <a:t> (not directly observable).</a:t>
            </a:r>
          </a:p>
          <a:p>
            <a:pPr lvl="1"/>
            <a:r>
              <a:rPr lang="en-US" b="1" dirty="0"/>
              <a:t>Observable outputs</a:t>
            </a:r>
            <a:r>
              <a:rPr lang="en-US" dirty="0"/>
              <a:t> (generated from the hidden states).</a:t>
            </a:r>
          </a:p>
          <a:p>
            <a:r>
              <a:rPr lang="en-US" dirty="0"/>
              <a:t>The key idea behind HMMs is that the system's state at any given time is hidden from us.</a:t>
            </a:r>
          </a:p>
          <a:p>
            <a:r>
              <a:rPr lang="en-US" dirty="0"/>
              <a:t>It is called </a:t>
            </a:r>
            <a:r>
              <a:rPr lang="en-US" i="1" dirty="0"/>
              <a:t>Markov</a:t>
            </a:r>
            <a:r>
              <a:rPr lang="en-US" dirty="0"/>
              <a:t> because it assumes the </a:t>
            </a:r>
            <a:r>
              <a:rPr lang="en-US" b="1" dirty="0"/>
              <a:t>future state depends only on the current state</a:t>
            </a:r>
            <a:r>
              <a:rPr lang="en-US" dirty="0"/>
              <a:t> (not the entire history).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3969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60099-FBE2-525F-19CA-A4B60A943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7924E-686F-0C0D-AEAA-0425F8C38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C7CB7-59A6-AE8A-3DB2-D72C8993D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9"/>
            <a:ext cx="10515600" cy="482994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Key Assumptions</a:t>
            </a:r>
          </a:p>
          <a:p>
            <a:r>
              <a:rPr lang="en-IN" b="1" dirty="0"/>
              <a:t>Markov Assumption</a:t>
            </a:r>
            <a:endParaRPr lang="en-IN" dirty="0"/>
          </a:p>
          <a:p>
            <a:pPr lvl="1"/>
            <a:r>
              <a:rPr lang="en-IN" dirty="0"/>
              <a:t>The current hidden state depends only on the </a:t>
            </a:r>
            <a:r>
              <a:rPr lang="en-IN" b="1" dirty="0"/>
              <a:t>previous hidden state</a:t>
            </a:r>
            <a:r>
              <a:rPr lang="en-IN" dirty="0"/>
              <a:t>:</a:t>
            </a:r>
          </a:p>
          <a:p>
            <a:pPr marL="457200" lvl="1" indent="0" algn="ctr">
              <a:buNone/>
            </a:pPr>
            <a:r>
              <a:rPr lang="en-IN" dirty="0"/>
              <a:t>P(X</a:t>
            </a:r>
            <a:r>
              <a:rPr lang="en-IN" baseline="-25000" dirty="0"/>
              <a:t>t</a:t>
            </a:r>
            <a:r>
              <a:rPr lang="en-IN" dirty="0"/>
              <a:t>∣X</a:t>
            </a:r>
            <a:r>
              <a:rPr lang="en-IN" baseline="-25000" dirty="0"/>
              <a:t>t−1</a:t>
            </a:r>
            <a:r>
              <a:rPr lang="en-IN" dirty="0"/>
              <a:t>,X</a:t>
            </a:r>
            <a:r>
              <a:rPr lang="en-IN" baseline="-25000" dirty="0"/>
              <a:t>t−2</a:t>
            </a:r>
            <a:r>
              <a:rPr lang="en-IN" dirty="0"/>
              <a:t>,… ) = P(X</a:t>
            </a:r>
            <a:r>
              <a:rPr lang="en-IN" baseline="-25000" dirty="0"/>
              <a:t>t</a:t>
            </a:r>
            <a:r>
              <a:rPr lang="en-IN" dirty="0"/>
              <a:t>∣X</a:t>
            </a:r>
            <a:r>
              <a:rPr lang="en-IN" baseline="-25000" dirty="0"/>
              <a:t>t−1</a:t>
            </a:r>
            <a:r>
              <a:rPr lang="en-IN" dirty="0"/>
              <a:t>)</a:t>
            </a:r>
          </a:p>
          <a:p>
            <a:r>
              <a:rPr lang="en-IN" b="1" dirty="0"/>
              <a:t>Conditional Independence of Observations</a:t>
            </a:r>
            <a:endParaRPr lang="en-IN" dirty="0"/>
          </a:p>
          <a:p>
            <a:pPr lvl="1"/>
            <a:r>
              <a:rPr lang="en-IN" dirty="0"/>
              <a:t>Each observation depends only on the </a:t>
            </a:r>
            <a:r>
              <a:rPr lang="en-IN" b="1" dirty="0"/>
              <a:t>current state</a:t>
            </a:r>
            <a:r>
              <a:rPr lang="en-IN" dirty="0"/>
              <a:t>:</a:t>
            </a:r>
          </a:p>
          <a:p>
            <a:pPr marL="457200" lvl="1" indent="0" algn="ctr">
              <a:buNone/>
            </a:pPr>
            <a:r>
              <a:rPr lang="en-IN" dirty="0"/>
              <a:t>P(O</a:t>
            </a:r>
            <a:r>
              <a:rPr lang="en-IN" baseline="-25000" dirty="0"/>
              <a:t>t</a:t>
            </a:r>
            <a:r>
              <a:rPr lang="en-IN" dirty="0"/>
              <a:t>∣X</a:t>
            </a:r>
            <a:r>
              <a:rPr lang="en-IN" baseline="-25000" dirty="0"/>
              <a:t>t</a:t>
            </a:r>
            <a:r>
              <a:rPr lang="en-IN" dirty="0"/>
              <a:t>,X</a:t>
            </a:r>
            <a:r>
              <a:rPr lang="en-IN" baseline="-25000" dirty="0"/>
              <a:t>t−1</a:t>
            </a:r>
            <a:r>
              <a:rPr lang="en-IN" dirty="0"/>
              <a:t>,… ) = P(</a:t>
            </a:r>
            <a:r>
              <a:rPr lang="en-IN" dirty="0" err="1"/>
              <a:t>O</a:t>
            </a:r>
            <a:r>
              <a:rPr lang="en-IN" baseline="-25000" dirty="0" err="1"/>
              <a:t>t</a:t>
            </a:r>
            <a:r>
              <a:rPr lang="en-IN" dirty="0" err="1"/>
              <a:t>∣X</a:t>
            </a:r>
            <a:r>
              <a:rPr lang="en-IN" baseline="-25000" dirty="0" err="1"/>
              <a:t>t</a:t>
            </a:r>
            <a:r>
              <a:rPr lang="en-IN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38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3CE8A-A284-43D1-4F1F-149296407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9E2FB-AA78-1457-D028-65032144E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87E92-3830-3EBA-7CB8-9F64E0EEB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9"/>
            <a:ext cx="10515600" cy="4829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Three main inference tasks performed by the HMMs are: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Filtering (Monitoring)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Prediction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Smoothing</a:t>
            </a:r>
          </a:p>
        </p:txBody>
      </p:sp>
    </p:spTree>
    <p:extLst>
      <p:ext uri="{BB962C8B-B14F-4D97-AF65-F5344CB8AC3E}">
        <p14:creationId xmlns:p14="http://schemas.microsoft.com/office/powerpoint/2010/main" val="191015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09942-041F-D48F-D147-532D1504E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8FE3A-F40E-8479-CDEB-BC2E0DD03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61234-8315-B806-6A9B-4E577396F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9"/>
            <a:ext cx="10515600" cy="4829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Filtering</a:t>
            </a:r>
          </a:p>
          <a:p>
            <a:r>
              <a:rPr lang="en-US" dirty="0"/>
              <a:t>Filtering, also known as monitoring, is the task of calculating the probability distribution over the current hidden state given all observations up to the current time.</a:t>
            </a:r>
          </a:p>
          <a:p>
            <a:r>
              <a:rPr lang="en-US" dirty="0"/>
              <a:t> In other words, you are trying to figure out what the hidden state is right now, based on the data you have collected so far.</a:t>
            </a:r>
          </a:p>
          <a:p>
            <a:r>
              <a:rPr lang="en-US" b="1" dirty="0"/>
              <a:t>Goal:</a:t>
            </a:r>
            <a:r>
              <a:rPr lang="en-US" dirty="0"/>
              <a:t> Estimate the current hidden state given all past and present observations.</a:t>
            </a:r>
          </a:p>
          <a:p>
            <a:pPr marL="0" indent="0" algn="ctr">
              <a:buNone/>
            </a:pPr>
            <a:r>
              <a:rPr lang="en-US" dirty="0"/>
              <a:t>P(X</a:t>
            </a:r>
            <a:r>
              <a:rPr lang="en-US" baseline="-25000" dirty="0"/>
              <a:t>t</a:t>
            </a:r>
            <a:r>
              <a:rPr lang="en-US" dirty="0"/>
              <a:t>∣O</a:t>
            </a:r>
            <a:r>
              <a:rPr lang="en-US" baseline="-25000" dirty="0"/>
              <a:t>1</a:t>
            </a:r>
            <a:r>
              <a:rPr lang="en-US" dirty="0"/>
              <a:t>,O</a:t>
            </a:r>
            <a:r>
              <a:rPr lang="en-US" baseline="-25000" dirty="0"/>
              <a:t>2</a:t>
            </a:r>
            <a:r>
              <a:rPr lang="en-US" dirty="0"/>
              <a:t>,…,O</a:t>
            </a:r>
            <a:r>
              <a:rPr lang="en-US" baseline="-25000" dirty="0"/>
              <a:t>t</a:t>
            </a:r>
            <a:r>
              <a:rPr lang="en-US" dirty="0"/>
              <a:t>)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08161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203DC-03E7-B817-B361-0815DBAE0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29EB3-E134-BCE4-838C-97E1F773D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2CE3E-17A1-8510-98E4-AA9CE165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9"/>
            <a:ext cx="10515600" cy="4829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Filtering-Example</a:t>
            </a:r>
          </a:p>
          <a:p>
            <a:r>
              <a:rPr lang="en-US" dirty="0"/>
              <a:t>Imagine a robot navigating a building which is equipped with sensors that give it noisy observations (e.g., "hallway to my left," "door ahead"). </a:t>
            </a:r>
          </a:p>
          <a:p>
            <a:r>
              <a:rPr lang="en-US" dirty="0"/>
              <a:t>Filtering allows the robot to estimate its current location (the hidden state) based on its sensor readings up to the present moment. </a:t>
            </a:r>
          </a:p>
          <a:p>
            <a:r>
              <a:rPr lang="en-US" dirty="0"/>
              <a:t>This is a real-time process, as the robot needs to constantly update its belief about its location as it moves and takes in new information.</a:t>
            </a:r>
          </a:p>
          <a:p>
            <a:r>
              <a:rPr lang="en-US" dirty="0"/>
              <a:t>The </a:t>
            </a:r>
            <a:r>
              <a:rPr lang="en-US" b="1" dirty="0"/>
              <a:t>Forward Algorithm</a:t>
            </a:r>
            <a:r>
              <a:rPr lang="en-US" dirty="0"/>
              <a:t> is the standard method for solving the filtering problem.</a:t>
            </a: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21052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BF021-583C-1FFF-C725-8B1541B1B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DFD20-122B-DCD4-0794-A074A4369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081C3-CA5B-8A7D-C29D-AF5465226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9"/>
            <a:ext cx="10515600" cy="4829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Prediction</a:t>
            </a:r>
          </a:p>
          <a:p>
            <a:r>
              <a:rPr lang="en-US" dirty="0"/>
              <a:t>Prediction is the task of calculating the </a:t>
            </a:r>
            <a:r>
              <a:rPr lang="en-US" b="1" dirty="0"/>
              <a:t>probability distribution over a future hidden state</a:t>
            </a:r>
            <a:r>
              <a:rPr lang="en-US" dirty="0"/>
              <a:t> given all observations up to the current time. </a:t>
            </a:r>
          </a:p>
          <a:p>
            <a:r>
              <a:rPr lang="en-US" dirty="0"/>
              <a:t>This involves forecasting what a hidden state will be at some point in the future.</a:t>
            </a:r>
            <a:endParaRPr lang="en-US" b="1" dirty="0"/>
          </a:p>
          <a:p>
            <a:r>
              <a:rPr lang="en-IN" b="1" dirty="0"/>
              <a:t>Goal:</a:t>
            </a:r>
            <a:r>
              <a:rPr lang="en-IN" dirty="0"/>
              <a:t> Estimate </a:t>
            </a:r>
            <a:r>
              <a:rPr lang="en-IN" b="1" dirty="0"/>
              <a:t>future hidden states</a:t>
            </a:r>
            <a:r>
              <a:rPr lang="en-IN" dirty="0"/>
              <a:t> given observations up to the present. </a:t>
            </a:r>
          </a:p>
          <a:p>
            <a:pPr marL="0" indent="0" algn="ctr">
              <a:buNone/>
            </a:pPr>
            <a:r>
              <a:rPr lang="en-IN" dirty="0"/>
              <a:t>P(X</a:t>
            </a:r>
            <a:r>
              <a:rPr lang="en-IN" baseline="-25000" dirty="0"/>
              <a:t>t+k</a:t>
            </a:r>
            <a:r>
              <a:rPr lang="en-IN" dirty="0"/>
              <a:t>∣O</a:t>
            </a:r>
            <a:r>
              <a:rPr lang="en-IN" baseline="-25000" dirty="0"/>
              <a:t>1</a:t>
            </a:r>
            <a:r>
              <a:rPr lang="en-IN" dirty="0"/>
              <a:t>,O</a:t>
            </a:r>
            <a:r>
              <a:rPr lang="en-IN" baseline="-25000" dirty="0"/>
              <a:t>2</a:t>
            </a:r>
            <a:r>
              <a:rPr lang="en-IN" dirty="0"/>
              <a:t>,…,O</a:t>
            </a:r>
            <a:r>
              <a:rPr lang="en-IN" baseline="-25000" dirty="0"/>
              <a:t>t</a:t>
            </a:r>
            <a:r>
              <a:rPr lang="en-IN" dirty="0"/>
              <a:t>), k &gt; 0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97026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A2579-1DF5-DBBA-42CF-3A0619402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C2E58-86B7-E2AC-48ED-413762CD8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648B4-D607-3CD0-0A9B-6C67C42AF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9"/>
            <a:ext cx="10515600" cy="4829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Prediction-Example</a:t>
            </a:r>
          </a:p>
          <a:p>
            <a:r>
              <a:rPr lang="en-US" dirty="0"/>
              <a:t>Using the same robot example, prediction would involve the robot estimating where it will be in 10 seconds, given its current location and its internal map of the building.</a:t>
            </a:r>
          </a:p>
          <a:p>
            <a:r>
              <a:rPr lang="en-US" dirty="0"/>
              <a:t> It's a look-ahead problem, where the model uses its current knowledge to make a forecast.</a:t>
            </a:r>
            <a:endParaRPr lang="en-US" b="1" dirty="0"/>
          </a:p>
          <a:p>
            <a:r>
              <a:rPr lang="en-US" dirty="0"/>
              <a:t>Prediction typically extends the </a:t>
            </a:r>
            <a:r>
              <a:rPr lang="en-US" b="1" dirty="0"/>
              <a:t>Forward Algorithm </a:t>
            </a:r>
            <a:r>
              <a:rPr lang="en-US" dirty="0"/>
              <a:t>as we compute the current filtered state and then use the HMM's transition probabilities to project the state forward in time.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33210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6C476-505C-CAB8-35FF-09AE01A4B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D73C3-589A-6DEF-B3D6-DCEE5144C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98D91-B1CD-B7AE-C911-E1E49230B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9"/>
            <a:ext cx="10515600" cy="4829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Smoothing</a:t>
            </a:r>
          </a:p>
          <a:p>
            <a:r>
              <a:rPr lang="en-US" dirty="0"/>
              <a:t>Smoothing is the task of calculating the </a:t>
            </a:r>
            <a:r>
              <a:rPr lang="en-US" b="1" dirty="0"/>
              <a:t>probability distribution over a past hidden state</a:t>
            </a:r>
            <a:r>
              <a:rPr lang="en-US" dirty="0"/>
              <a:t> given all observations up to the current time.</a:t>
            </a:r>
          </a:p>
          <a:p>
            <a:r>
              <a:rPr lang="en-US" dirty="0"/>
              <a:t> This is a "retrospective" problem where you use both past and future data to get a more accurate estimate of what a hidden state was at a given point in the past.</a:t>
            </a:r>
            <a:endParaRPr lang="en-US" b="1" dirty="0"/>
          </a:p>
          <a:p>
            <a:r>
              <a:rPr lang="en-IN" b="1" dirty="0"/>
              <a:t>Goal:</a:t>
            </a:r>
            <a:r>
              <a:rPr lang="en-IN" dirty="0"/>
              <a:t> Estimate </a:t>
            </a:r>
            <a:r>
              <a:rPr lang="en-IN" b="1" dirty="0"/>
              <a:t>past hidden states</a:t>
            </a:r>
            <a:r>
              <a:rPr lang="en-IN" dirty="0"/>
              <a:t> given all observations up to the present (including future ones).</a:t>
            </a:r>
          </a:p>
          <a:p>
            <a:pPr marL="0" indent="0" algn="ctr">
              <a:buNone/>
            </a:pPr>
            <a:r>
              <a:rPr lang="en-IN" dirty="0"/>
              <a:t>P(X</a:t>
            </a:r>
            <a:r>
              <a:rPr lang="en-IN" baseline="-25000" dirty="0"/>
              <a:t>k</a:t>
            </a:r>
            <a:r>
              <a:rPr lang="en-IN" dirty="0"/>
              <a:t>∣O</a:t>
            </a:r>
            <a:r>
              <a:rPr lang="en-IN" baseline="-25000" dirty="0"/>
              <a:t>1</a:t>
            </a:r>
            <a:r>
              <a:rPr lang="en-IN" dirty="0"/>
              <a:t>,O</a:t>
            </a:r>
            <a:r>
              <a:rPr lang="en-IN" baseline="-25000" dirty="0"/>
              <a:t>2</a:t>
            </a:r>
            <a:r>
              <a:rPr lang="en-IN" dirty="0"/>
              <a:t>,…,O</a:t>
            </a:r>
            <a:r>
              <a:rPr lang="en-IN" baseline="-25000" dirty="0"/>
              <a:t>T</a:t>
            </a:r>
            <a:r>
              <a:rPr lang="en-IN" dirty="0"/>
              <a:t>), k &lt; T 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70898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2EA1F-147C-CD78-137B-7A7A4E20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9F393-EE1B-2E2C-1D50-253495096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198C4-0B2A-128E-FA4F-6099B95EE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8"/>
            <a:ext cx="10515600" cy="54175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Smoothing-Example</a:t>
            </a:r>
          </a:p>
          <a:p>
            <a:r>
              <a:rPr lang="en-US" dirty="0"/>
              <a:t>Think of a detective analyzing a crime scene. </a:t>
            </a:r>
          </a:p>
          <a:p>
            <a:r>
              <a:rPr lang="en-US" dirty="0"/>
              <a:t>The detective has a sequence of observations (e.g., security camera footage, witness statements) from a crime that occurred in the past. </a:t>
            </a:r>
          </a:p>
          <a:p>
            <a:r>
              <a:rPr lang="en-US" dirty="0"/>
              <a:t>By examining all of the evidence (past, present, and even future if new evidence comes to light), the detective can get a more accurate picture of the suspect's movements and location at a specific time during the crime.</a:t>
            </a:r>
          </a:p>
          <a:p>
            <a:r>
              <a:rPr lang="en-US" dirty="0"/>
              <a:t>The </a:t>
            </a:r>
            <a:r>
              <a:rPr lang="en-US" b="1" dirty="0"/>
              <a:t>Forward-Backward Algorithm</a:t>
            </a:r>
            <a:r>
              <a:rPr lang="en-US" dirty="0"/>
              <a:t> is used to solve the smoothing problem. </a:t>
            </a:r>
          </a:p>
          <a:p>
            <a:r>
              <a:rPr lang="en-US" dirty="0"/>
              <a:t>The Forward pass computes the forward probabilities up to time t, and the Backward pass computes backward probabilities from time t back to time 1. </a:t>
            </a:r>
          </a:p>
          <a:p>
            <a:r>
              <a:rPr lang="en-US" dirty="0"/>
              <a:t>Combining these two sets of probabilities provides a more precise estimate of the hidden state at a given time k in the past.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01999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6D6DE-6CD8-4945-161E-0F404AF9C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24275-0D49-005B-0A79-81AA86DDD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AE592-A52E-A37B-94DF-CE3C3D057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8"/>
            <a:ext cx="10515600" cy="5417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Summary Table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FB4B59-7C3E-9095-79DC-FAA72FE860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370849"/>
              </p:ext>
            </p:extLst>
          </p:nvPr>
        </p:nvGraphicFramePr>
        <p:xfrm>
          <a:off x="960282" y="2028420"/>
          <a:ext cx="9393084" cy="4464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5892">
                  <a:extLst>
                    <a:ext uri="{9D8B030D-6E8A-4147-A177-3AD203B41FA5}">
                      <a16:colId xmlns:a16="http://schemas.microsoft.com/office/drawing/2014/main" val="3283767870"/>
                    </a:ext>
                  </a:extLst>
                </a:gridCol>
                <a:gridCol w="2840650">
                  <a:extLst>
                    <a:ext uri="{9D8B030D-6E8A-4147-A177-3AD203B41FA5}">
                      <a16:colId xmlns:a16="http://schemas.microsoft.com/office/drawing/2014/main" val="2618793734"/>
                    </a:ext>
                  </a:extLst>
                </a:gridCol>
                <a:gridCol w="2348271">
                  <a:extLst>
                    <a:ext uri="{9D8B030D-6E8A-4147-A177-3AD203B41FA5}">
                      <a16:colId xmlns:a16="http://schemas.microsoft.com/office/drawing/2014/main" val="3320267443"/>
                    </a:ext>
                  </a:extLst>
                </a:gridCol>
                <a:gridCol w="2348271">
                  <a:extLst>
                    <a:ext uri="{9D8B030D-6E8A-4147-A177-3AD203B41FA5}">
                      <a16:colId xmlns:a16="http://schemas.microsoft.com/office/drawing/2014/main" val="905506550"/>
                    </a:ext>
                  </a:extLst>
                </a:gridCol>
              </a:tblGrid>
              <a:tr h="532534">
                <a:tc>
                  <a:txBody>
                    <a:bodyPr/>
                    <a:lstStyle/>
                    <a:p>
                      <a:r>
                        <a:rPr lang="en-IN" sz="2400" dirty="0"/>
                        <a:t>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What it Estimates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Formula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Algorithm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53295"/>
                  </a:ext>
                </a:extLst>
              </a:tr>
              <a:tr h="919168">
                <a:tc>
                  <a:txBody>
                    <a:bodyPr/>
                    <a:lstStyle/>
                    <a:p>
                      <a:r>
                        <a:rPr lang="en-IN" sz="2400" b="1" dirty="0"/>
                        <a:t>Filtering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Current hidden state given </a:t>
                      </a:r>
                      <a:r>
                        <a:rPr lang="en-US" sz="2400" dirty="0" err="1"/>
                        <a:t>past+present</a:t>
                      </a:r>
                      <a:r>
                        <a:rPr lang="en-US" sz="2400" dirty="0"/>
                        <a:t> observations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P(</a:t>
                      </a:r>
                      <a:r>
                        <a:rPr lang="en-IN" sz="2400" dirty="0" err="1"/>
                        <a:t>X</a:t>
                      </a:r>
                      <a:r>
                        <a:rPr lang="en-IN" sz="2400" baseline="-25000" dirty="0" err="1"/>
                        <a:t>t</a:t>
                      </a:r>
                      <a:r>
                        <a:rPr lang="en-IN" sz="2400" dirty="0"/>
                        <a:t>​∣O</a:t>
                      </a:r>
                      <a:r>
                        <a:rPr lang="en-IN" sz="2400" baseline="-25000" dirty="0"/>
                        <a:t>1:t</a:t>
                      </a:r>
                      <a:r>
                        <a:rPr lang="en-IN" sz="2400" dirty="0"/>
                        <a:t>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Forward algorithm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915673"/>
                  </a:ext>
                </a:extLst>
              </a:tr>
              <a:tr h="919168">
                <a:tc>
                  <a:txBody>
                    <a:bodyPr/>
                    <a:lstStyle/>
                    <a:p>
                      <a:r>
                        <a:rPr lang="en-IN" sz="2400" b="1" dirty="0"/>
                        <a:t>Prediction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Future hidden states given </a:t>
                      </a:r>
                      <a:r>
                        <a:rPr lang="en-US" sz="2400" dirty="0" err="1"/>
                        <a:t>past+present</a:t>
                      </a:r>
                      <a:r>
                        <a:rPr lang="en-US" sz="2400" dirty="0"/>
                        <a:t> observations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/>
                        <a:t>P(X</a:t>
                      </a:r>
                      <a:r>
                        <a:rPr lang="de-DE" sz="2400" baseline="-25000" dirty="0"/>
                        <a:t>t+k</a:t>
                      </a:r>
                      <a:r>
                        <a:rPr lang="de-DE" sz="2400" dirty="0"/>
                        <a:t>​∣O</a:t>
                      </a:r>
                      <a:r>
                        <a:rPr lang="de-DE" sz="2400" baseline="-25000" dirty="0"/>
                        <a:t>1:t</a:t>
                      </a:r>
                      <a:r>
                        <a:rPr lang="de-DE" sz="2400" dirty="0"/>
                        <a:t>​)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Forward propagation with transitions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703079"/>
                  </a:ext>
                </a:extLst>
              </a:tr>
              <a:tr h="919168">
                <a:tc>
                  <a:txBody>
                    <a:bodyPr/>
                    <a:lstStyle/>
                    <a:p>
                      <a:r>
                        <a:rPr lang="en-IN" sz="2400" b="1" dirty="0"/>
                        <a:t>Smoothing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Past hidden states given </a:t>
                      </a:r>
                      <a:r>
                        <a:rPr lang="en-US" sz="2400" b="1" dirty="0"/>
                        <a:t>all</a:t>
                      </a:r>
                      <a:r>
                        <a:rPr lang="en-US" sz="2400" dirty="0"/>
                        <a:t> observations (</a:t>
                      </a:r>
                      <a:r>
                        <a:rPr lang="en-US" sz="2400" dirty="0" err="1"/>
                        <a:t>past+future</a:t>
                      </a:r>
                      <a:r>
                        <a:rPr lang="en-US" sz="2400" dirty="0"/>
                        <a:t>)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P(</a:t>
                      </a:r>
                      <a:r>
                        <a:rPr lang="en-IN" sz="2400" dirty="0" err="1"/>
                        <a:t>X</a:t>
                      </a:r>
                      <a:r>
                        <a:rPr lang="en-IN" sz="2400" baseline="-25000" dirty="0" err="1"/>
                        <a:t>k</a:t>
                      </a:r>
                      <a:r>
                        <a:rPr lang="en-IN" sz="2400" dirty="0"/>
                        <a:t>​∣O</a:t>
                      </a:r>
                      <a:r>
                        <a:rPr lang="en-IN" sz="2400" baseline="-25000" dirty="0"/>
                        <a:t>1:T</a:t>
                      </a:r>
                      <a:r>
                        <a:rPr lang="en-IN" sz="2400" dirty="0"/>
                        <a:t>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 dirty="0"/>
                        <a:t>Forward-Backward algorithm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824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3642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0A2FD-38BA-40D7-1236-0B0F32170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7A82E-1F7D-0E16-41E1-43E97BADC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2E9D0-9E0D-2A43-2AD1-FAA945AF4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8"/>
            <a:ext cx="10515600" cy="54175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Applications of HMM(s)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Speech Recognition</a:t>
            </a:r>
          </a:p>
          <a:p>
            <a:pPr lvl="1"/>
            <a:r>
              <a:rPr lang="en-US" b="1" dirty="0"/>
              <a:t>Hidden states:</a:t>
            </a:r>
            <a:r>
              <a:rPr lang="en-US" dirty="0"/>
              <a:t> phonemes (basic sound units).</a:t>
            </a:r>
          </a:p>
          <a:p>
            <a:pPr lvl="1"/>
            <a:r>
              <a:rPr lang="en-US" b="1" dirty="0"/>
              <a:t>Observations:</a:t>
            </a:r>
            <a:r>
              <a:rPr lang="en-US" dirty="0"/>
              <a:t> acoustic signals (features from audio).</a:t>
            </a:r>
          </a:p>
          <a:p>
            <a:pPr lvl="1"/>
            <a:r>
              <a:rPr lang="en-US" dirty="0"/>
              <a:t>HMMs map the noisy speech signal to the most likely word sequence.</a:t>
            </a:r>
          </a:p>
          <a:p>
            <a:pPr lvl="1"/>
            <a:r>
              <a:rPr lang="en-US" dirty="0"/>
              <a:t>Example: Google’s early speech recognition systems were heavily HMM-based.</a:t>
            </a:r>
          </a:p>
          <a:p>
            <a:pPr marL="514350" indent="-514350">
              <a:buFont typeface="+mj-lt"/>
              <a:buAutoNum type="arabicPeriod"/>
            </a:pPr>
            <a:r>
              <a:rPr lang="en-IN" b="1" dirty="0"/>
              <a:t>Natural Language Processing (NLP)</a:t>
            </a:r>
          </a:p>
          <a:p>
            <a:pPr lvl="1"/>
            <a:r>
              <a:rPr lang="en-IN" b="1" dirty="0"/>
              <a:t>Part-of-Speech (POS) Tagging:</a:t>
            </a:r>
            <a:endParaRPr lang="en-IN" dirty="0"/>
          </a:p>
          <a:p>
            <a:pPr lvl="2"/>
            <a:r>
              <a:rPr lang="en-IN" dirty="0"/>
              <a:t>Hidden states = POS tags (noun, verb, adjective).</a:t>
            </a:r>
          </a:p>
          <a:p>
            <a:pPr lvl="2"/>
            <a:r>
              <a:rPr lang="en-IN" dirty="0"/>
              <a:t>Observations = words in the sentence.</a:t>
            </a:r>
          </a:p>
          <a:p>
            <a:pPr lvl="1"/>
            <a:r>
              <a:rPr lang="en-IN" dirty="0"/>
              <a:t>Named Entity Recognition (NER)</a:t>
            </a:r>
            <a:r>
              <a:rPr lang="en-IN" b="1" dirty="0"/>
              <a:t>:</a:t>
            </a:r>
            <a:r>
              <a:rPr lang="en-IN" dirty="0"/>
              <a:t> Classifying words into entities like names, locations, organizations.</a:t>
            </a:r>
          </a:p>
          <a:p>
            <a:pPr lvl="1"/>
            <a:r>
              <a:rPr lang="en-IN" dirty="0"/>
              <a:t>Machine Translation (early systems): HMMs </a:t>
            </a:r>
            <a:r>
              <a:rPr lang="en-IN" dirty="0" err="1"/>
              <a:t>modeled</a:t>
            </a:r>
            <a:r>
              <a:rPr lang="en-IN" dirty="0"/>
              <a:t> word alignment between languages.</a:t>
            </a:r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29269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84C8A-3CA1-7DCE-99B0-A68909B82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8079B-9BD0-E234-865F-39E559595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509F8-9047-2D99-B5D5-D14EEEB63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8"/>
            <a:ext cx="10515600" cy="5417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Applications of HMM(s)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IN" b="1" dirty="0"/>
              <a:t>Computer Vision &amp; Gesture Recognition</a:t>
            </a:r>
          </a:p>
          <a:p>
            <a:pPr lvl="1"/>
            <a:r>
              <a:rPr lang="en-IN" b="1" dirty="0"/>
              <a:t>Human activity recognition:</a:t>
            </a:r>
            <a:endParaRPr lang="en-IN" dirty="0"/>
          </a:p>
          <a:p>
            <a:pPr lvl="2"/>
            <a:r>
              <a:rPr lang="en-IN" dirty="0"/>
              <a:t>Hidden states = intended gestures or actions.</a:t>
            </a:r>
          </a:p>
          <a:p>
            <a:pPr lvl="2"/>
            <a:r>
              <a:rPr lang="en-IN" dirty="0"/>
              <a:t>Observations = body movements (video frames, sensor data).</a:t>
            </a:r>
          </a:p>
          <a:p>
            <a:pPr lvl="1"/>
            <a:r>
              <a:rPr lang="en-IN" dirty="0"/>
              <a:t>Applications: sign language recognition, gaming (e.g., motion tracking).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IN" b="1" dirty="0"/>
              <a:t>Robotics &amp; Control</a:t>
            </a:r>
          </a:p>
          <a:p>
            <a:pPr lvl="1"/>
            <a:r>
              <a:rPr lang="en-US" b="1" dirty="0"/>
              <a:t>Robot localization:</a:t>
            </a:r>
            <a:endParaRPr lang="en-US" dirty="0"/>
          </a:p>
          <a:p>
            <a:pPr lvl="2"/>
            <a:r>
              <a:rPr lang="en-US" dirty="0"/>
              <a:t>Hidden states = robot’s true position.</a:t>
            </a:r>
          </a:p>
          <a:p>
            <a:pPr lvl="2"/>
            <a:r>
              <a:rPr lang="en-US" dirty="0"/>
              <a:t>Observations = sensor readings (GPS, lidar, camera).</a:t>
            </a:r>
          </a:p>
          <a:p>
            <a:pPr lvl="1"/>
            <a:r>
              <a:rPr lang="en-US" dirty="0"/>
              <a:t>HMMs help estimate where the robot is despite noisy sensors.</a:t>
            </a:r>
          </a:p>
        </p:txBody>
      </p:sp>
    </p:spTree>
    <p:extLst>
      <p:ext uri="{BB962C8B-B14F-4D97-AF65-F5344CB8AC3E}">
        <p14:creationId xmlns:p14="http://schemas.microsoft.com/office/powerpoint/2010/main" val="2410857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BA039-662C-51FD-9159-49E326B7C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9F8FE-D774-3519-EDA8-8CF6C8D3E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IN" b="1" dirty="0"/>
              <a:t>Hidden Markov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A6DDC-DC3D-41F7-4D3A-7BB12ABBB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018"/>
            <a:ext cx="10515600" cy="5417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Applications of HMM(s)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IN" b="1" dirty="0"/>
              <a:t>Other Domains</a:t>
            </a:r>
          </a:p>
          <a:p>
            <a:pPr lvl="1"/>
            <a:r>
              <a:rPr lang="en-IN" b="1" dirty="0"/>
              <a:t>Music modelling: </a:t>
            </a:r>
            <a:r>
              <a:rPr lang="en-IN" dirty="0"/>
              <a:t>Automatic music composition and chord recognition.</a:t>
            </a:r>
          </a:p>
          <a:p>
            <a:pPr lvl="1"/>
            <a:r>
              <a:rPr lang="en-IN" b="1" dirty="0"/>
              <a:t>Anomaly detection: </a:t>
            </a:r>
            <a:r>
              <a:rPr lang="en-IN" dirty="0"/>
              <a:t>In network security (hidden states = normal/attack mode).</a:t>
            </a:r>
          </a:p>
          <a:p>
            <a:pPr lvl="1"/>
            <a:r>
              <a:rPr lang="en-IN" b="1" dirty="0"/>
              <a:t>Medical diagnosis: </a:t>
            </a:r>
            <a:r>
              <a:rPr lang="en-IN" dirty="0" err="1"/>
              <a:t>Modeling</a:t>
            </a:r>
            <a:r>
              <a:rPr lang="en-IN" dirty="0"/>
              <a:t> disease progression from observable symptoms.</a:t>
            </a:r>
          </a:p>
        </p:txBody>
      </p:sp>
    </p:spTree>
    <p:extLst>
      <p:ext uri="{BB962C8B-B14F-4D97-AF65-F5344CB8AC3E}">
        <p14:creationId xmlns:p14="http://schemas.microsoft.com/office/powerpoint/2010/main" val="2789031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1099</Words>
  <Application>Microsoft Office PowerPoint</Application>
  <PresentationFormat>Widescreen</PresentationFormat>
  <Paragraphs>107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Hidden Markov Models</vt:lpstr>
      <vt:lpstr>Hidden Markov Models</vt:lpstr>
      <vt:lpstr>Hidden Markov Models</vt:lpstr>
      <vt:lpstr>Hidden Markov Models</vt:lpstr>
      <vt:lpstr>Hidden Markov Models</vt:lpstr>
      <vt:lpstr>Hidden Markov Models</vt:lpstr>
      <vt:lpstr>Hidden Markov Models</vt:lpstr>
      <vt:lpstr>Hidden Markov Models</vt:lpstr>
      <vt:lpstr>Hidden Markov Models</vt:lpstr>
      <vt:lpstr>Hidden Markov Models</vt:lpstr>
      <vt:lpstr>Hidden Markov Models</vt:lpstr>
      <vt:lpstr>Hidden Markov Models</vt:lpstr>
      <vt:lpstr>Hidden Markov Models</vt:lpstr>
      <vt:lpstr>Hidden Markov Models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Hidden Markov Models</dc:title>
  <dc:creator>Anuj Rai</dc:creator>
  <cp:lastModifiedBy>Himanshu Sharma</cp:lastModifiedBy>
  <cp:revision>196</cp:revision>
  <dcterms:created xsi:type="dcterms:W3CDTF">2025-09-08T17:50:17Z</dcterms:created>
  <dcterms:modified xsi:type="dcterms:W3CDTF">2025-09-15T09:21:42Z</dcterms:modified>
</cp:coreProperties>
</file>