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Funnel Sans" panose="020B0604020202020204" charset="0"/>
      <p:regular r:id="rId13"/>
    </p:embeddedFont>
    <p:embeddedFont>
      <p:font typeface="Mona Sans Semi 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3" d="100"/>
          <a:sy n="53" d="100"/>
        </p:scale>
        <p:origin x="7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manshu Sharma" userId="6a2c455a-7cd3-475c-b775-bcca3c24f5b2" providerId="ADAL" clId="{F8E8F786-79D3-4334-A8E7-78BC698D7002}"/>
    <pc:docChg chg="undo custSel modSld">
      <pc:chgData name="Himanshu Sharma" userId="6a2c455a-7cd3-475c-b775-bcca3c24f5b2" providerId="ADAL" clId="{F8E8F786-79D3-4334-A8E7-78BC698D7002}" dt="2025-09-23T05:01:35.509" v="237" actId="1076"/>
      <pc:docMkLst>
        <pc:docMk/>
      </pc:docMkLst>
      <pc:sldChg chg="modSp mod">
        <pc:chgData name="Himanshu Sharma" userId="6a2c455a-7cd3-475c-b775-bcca3c24f5b2" providerId="ADAL" clId="{F8E8F786-79D3-4334-A8E7-78BC698D7002}" dt="2025-09-23T04:56:11.200" v="43" actId="113"/>
        <pc:sldMkLst>
          <pc:docMk/>
          <pc:sldMk cId="0" sldId="257"/>
        </pc:sldMkLst>
        <pc:spChg chg="mod">
          <ac:chgData name="Himanshu Sharma" userId="6a2c455a-7cd3-475c-b775-bcca3c24f5b2" providerId="ADAL" clId="{F8E8F786-79D3-4334-A8E7-78BC698D7002}" dt="2025-09-23T04:56:11.200" v="43" actId="113"/>
          <ac:spMkLst>
            <pc:docMk/>
            <pc:sldMk cId="0" sldId="257"/>
            <ac:spMk id="2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4:56:05.272" v="40" actId="1036"/>
          <ac:spMkLst>
            <pc:docMk/>
            <pc:sldMk cId="0" sldId="257"/>
            <ac:spMk id="3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4:56:02.498" v="26" actId="1036"/>
          <ac:spMkLst>
            <pc:docMk/>
            <pc:sldMk cId="0" sldId="257"/>
            <ac:spMk id="4" creationId="{00000000-0000-0000-0000-000000000000}"/>
          </ac:spMkLst>
        </pc:spChg>
      </pc:sldChg>
      <pc:sldChg chg="modSp mod">
        <pc:chgData name="Himanshu Sharma" userId="6a2c455a-7cd3-475c-b775-bcca3c24f5b2" providerId="ADAL" clId="{F8E8F786-79D3-4334-A8E7-78BC698D7002}" dt="2025-09-23T04:57:10.716" v="107" actId="113"/>
        <pc:sldMkLst>
          <pc:docMk/>
          <pc:sldMk cId="0" sldId="258"/>
        </pc:sldMkLst>
        <pc:spChg chg="mod">
          <ac:chgData name="Himanshu Sharma" userId="6a2c455a-7cd3-475c-b775-bcca3c24f5b2" providerId="ADAL" clId="{F8E8F786-79D3-4334-A8E7-78BC698D7002}" dt="2025-09-23T04:56:46.469" v="57" actId="1035"/>
          <ac:spMkLst>
            <pc:docMk/>
            <pc:sldMk cId="0" sldId="258"/>
            <ac:spMk id="4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4:57:00.482" v="87" actId="1036"/>
          <ac:spMkLst>
            <pc:docMk/>
            <pc:sldMk cId="0" sldId="258"/>
            <ac:spMk id="5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4:57:00.482" v="87" actId="1036"/>
          <ac:spMkLst>
            <pc:docMk/>
            <pc:sldMk cId="0" sldId="258"/>
            <ac:spMk id="6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4:56:50.972" v="65" actId="1035"/>
          <ac:spMkLst>
            <pc:docMk/>
            <pc:sldMk cId="0" sldId="258"/>
            <ac:spMk id="7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4:57:06.518" v="106" actId="1035"/>
          <ac:spMkLst>
            <pc:docMk/>
            <pc:sldMk cId="0" sldId="258"/>
            <ac:spMk id="8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4:57:06.518" v="106" actId="1035"/>
          <ac:spMkLst>
            <pc:docMk/>
            <pc:sldMk cId="0" sldId="258"/>
            <ac:spMk id="9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4:57:10.716" v="107" actId="113"/>
          <ac:spMkLst>
            <pc:docMk/>
            <pc:sldMk cId="0" sldId="258"/>
            <ac:spMk id="11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4:56:30.920" v="46" actId="255"/>
          <ac:spMkLst>
            <pc:docMk/>
            <pc:sldMk cId="0" sldId="258"/>
            <ac:spMk id="12" creationId="{00000000-0000-0000-0000-000000000000}"/>
          </ac:spMkLst>
        </pc:spChg>
      </pc:sldChg>
      <pc:sldChg chg="modSp mod">
        <pc:chgData name="Himanshu Sharma" userId="6a2c455a-7cd3-475c-b775-bcca3c24f5b2" providerId="ADAL" clId="{F8E8F786-79D3-4334-A8E7-78BC698D7002}" dt="2025-09-23T04:58:58.206" v="203" actId="1036"/>
        <pc:sldMkLst>
          <pc:docMk/>
          <pc:sldMk cId="0" sldId="259"/>
        </pc:sldMkLst>
        <pc:spChg chg="mod">
          <ac:chgData name="Himanshu Sharma" userId="6a2c455a-7cd3-475c-b775-bcca3c24f5b2" providerId="ADAL" clId="{F8E8F786-79D3-4334-A8E7-78BC698D7002}" dt="2025-09-23T04:57:57.004" v="137" actId="113"/>
          <ac:spMkLst>
            <pc:docMk/>
            <pc:sldMk cId="0" sldId="259"/>
            <ac:spMk id="2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4:58:02.433" v="140" actId="113"/>
          <ac:spMkLst>
            <pc:docMk/>
            <pc:sldMk cId="0" sldId="259"/>
            <ac:spMk id="3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4:58:58.206" v="203" actId="1036"/>
          <ac:spMkLst>
            <pc:docMk/>
            <pc:sldMk cId="0" sldId="259"/>
            <ac:spMk id="4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4:58:58.206" v="203" actId="1036"/>
          <ac:spMkLst>
            <pc:docMk/>
            <pc:sldMk cId="0" sldId="259"/>
            <ac:spMk id="5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4:58:58.206" v="203" actId="1036"/>
          <ac:spMkLst>
            <pc:docMk/>
            <pc:sldMk cId="0" sldId="259"/>
            <ac:spMk id="6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4:58:58.206" v="203" actId="1036"/>
          <ac:spMkLst>
            <pc:docMk/>
            <pc:sldMk cId="0" sldId="259"/>
            <ac:spMk id="7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4:58:04.843" v="141" actId="113"/>
          <ac:spMkLst>
            <pc:docMk/>
            <pc:sldMk cId="0" sldId="259"/>
            <ac:spMk id="8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4:58:58.206" v="203" actId="1036"/>
          <ac:spMkLst>
            <pc:docMk/>
            <pc:sldMk cId="0" sldId="259"/>
            <ac:spMk id="9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4:58:58.206" v="203" actId="1036"/>
          <ac:spMkLst>
            <pc:docMk/>
            <pc:sldMk cId="0" sldId="259"/>
            <ac:spMk id="10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4:58:58.206" v="203" actId="1036"/>
          <ac:spMkLst>
            <pc:docMk/>
            <pc:sldMk cId="0" sldId="259"/>
            <ac:spMk id="11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4:58:58.206" v="203" actId="1036"/>
          <ac:spMkLst>
            <pc:docMk/>
            <pc:sldMk cId="0" sldId="259"/>
            <ac:spMk id="12" creationId="{00000000-0000-0000-0000-000000000000}"/>
          </ac:spMkLst>
        </pc:spChg>
      </pc:sldChg>
      <pc:sldChg chg="modSp mod">
        <pc:chgData name="Himanshu Sharma" userId="6a2c455a-7cd3-475c-b775-bcca3c24f5b2" providerId="ADAL" clId="{F8E8F786-79D3-4334-A8E7-78BC698D7002}" dt="2025-09-23T04:59:34.318" v="216" actId="403"/>
        <pc:sldMkLst>
          <pc:docMk/>
          <pc:sldMk cId="0" sldId="260"/>
        </pc:sldMkLst>
        <pc:spChg chg="mod">
          <ac:chgData name="Himanshu Sharma" userId="6a2c455a-7cd3-475c-b775-bcca3c24f5b2" providerId="ADAL" clId="{F8E8F786-79D3-4334-A8E7-78BC698D7002}" dt="2025-09-23T04:59:09.155" v="206" actId="403"/>
          <ac:spMkLst>
            <pc:docMk/>
            <pc:sldMk cId="0" sldId="260"/>
            <ac:spMk id="4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4:59:25.128" v="212" actId="404"/>
          <ac:spMkLst>
            <pc:docMk/>
            <pc:sldMk cId="0" sldId="260"/>
            <ac:spMk id="7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4:59:30.765" v="214" actId="403"/>
          <ac:spMkLst>
            <pc:docMk/>
            <pc:sldMk cId="0" sldId="260"/>
            <ac:spMk id="10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4:59:34.318" v="216" actId="403"/>
          <ac:spMkLst>
            <pc:docMk/>
            <pc:sldMk cId="0" sldId="260"/>
            <ac:spMk id="13" creationId="{00000000-0000-0000-0000-000000000000}"/>
          </ac:spMkLst>
        </pc:spChg>
      </pc:sldChg>
      <pc:sldChg chg="modSp mod">
        <pc:chgData name="Himanshu Sharma" userId="6a2c455a-7cd3-475c-b775-bcca3c24f5b2" providerId="ADAL" clId="{F8E8F786-79D3-4334-A8E7-78BC698D7002}" dt="2025-09-23T05:00:02.002" v="223" actId="403"/>
        <pc:sldMkLst>
          <pc:docMk/>
          <pc:sldMk cId="0" sldId="261"/>
        </pc:sldMkLst>
        <pc:spChg chg="mod">
          <ac:chgData name="Himanshu Sharma" userId="6a2c455a-7cd3-475c-b775-bcca3c24f5b2" providerId="ADAL" clId="{F8E8F786-79D3-4334-A8E7-78BC698D7002}" dt="2025-09-23T04:59:43.597" v="217" actId="255"/>
          <ac:spMkLst>
            <pc:docMk/>
            <pc:sldMk cId="0" sldId="261"/>
            <ac:spMk id="4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4:59:53.228" v="219" actId="403"/>
          <ac:spMkLst>
            <pc:docMk/>
            <pc:sldMk cId="0" sldId="261"/>
            <ac:spMk id="8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4:59:56.669" v="221" actId="403"/>
          <ac:spMkLst>
            <pc:docMk/>
            <pc:sldMk cId="0" sldId="261"/>
            <ac:spMk id="12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5:00:02.002" v="223" actId="403"/>
          <ac:spMkLst>
            <pc:docMk/>
            <pc:sldMk cId="0" sldId="261"/>
            <ac:spMk id="16" creationId="{00000000-0000-0000-0000-000000000000}"/>
          </ac:spMkLst>
        </pc:spChg>
      </pc:sldChg>
      <pc:sldChg chg="modSp mod">
        <pc:chgData name="Himanshu Sharma" userId="6a2c455a-7cd3-475c-b775-bcca3c24f5b2" providerId="ADAL" clId="{F8E8F786-79D3-4334-A8E7-78BC698D7002}" dt="2025-09-23T05:00:23.130" v="229" actId="403"/>
        <pc:sldMkLst>
          <pc:docMk/>
          <pc:sldMk cId="0" sldId="263"/>
        </pc:sldMkLst>
        <pc:spChg chg="mod">
          <ac:chgData name="Himanshu Sharma" userId="6a2c455a-7cd3-475c-b775-bcca3c24f5b2" providerId="ADAL" clId="{F8E8F786-79D3-4334-A8E7-78BC698D7002}" dt="2025-09-23T05:00:19.300" v="227" actId="404"/>
          <ac:spMkLst>
            <pc:docMk/>
            <pc:sldMk cId="0" sldId="263"/>
            <ac:spMk id="7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5:00:19.300" v="227" actId="404"/>
          <ac:spMkLst>
            <pc:docMk/>
            <pc:sldMk cId="0" sldId="263"/>
            <ac:spMk id="8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5:00:23.130" v="229" actId="403"/>
          <ac:spMkLst>
            <pc:docMk/>
            <pc:sldMk cId="0" sldId="263"/>
            <ac:spMk id="12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5:00:23.130" v="229" actId="403"/>
          <ac:spMkLst>
            <pc:docMk/>
            <pc:sldMk cId="0" sldId="263"/>
            <ac:spMk id="13" creationId="{00000000-0000-0000-0000-000000000000}"/>
          </ac:spMkLst>
        </pc:spChg>
      </pc:sldChg>
      <pc:sldChg chg="modSp mod">
        <pc:chgData name="Himanshu Sharma" userId="6a2c455a-7cd3-475c-b775-bcca3c24f5b2" providerId="ADAL" clId="{F8E8F786-79D3-4334-A8E7-78BC698D7002}" dt="2025-09-23T05:01:09.988" v="233" actId="403"/>
        <pc:sldMkLst>
          <pc:docMk/>
          <pc:sldMk cId="0" sldId="264"/>
        </pc:sldMkLst>
        <pc:spChg chg="mod">
          <ac:chgData name="Himanshu Sharma" userId="6a2c455a-7cd3-475c-b775-bcca3c24f5b2" providerId="ADAL" clId="{F8E8F786-79D3-4334-A8E7-78BC698D7002}" dt="2025-09-23T05:00:45.546" v="231" actId="403"/>
          <ac:spMkLst>
            <pc:docMk/>
            <pc:sldMk cId="0" sldId="264"/>
            <ac:spMk id="4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5:00:45.546" v="231" actId="403"/>
          <ac:spMkLst>
            <pc:docMk/>
            <pc:sldMk cId="0" sldId="264"/>
            <ac:spMk id="5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5:00:45.546" v="231" actId="403"/>
          <ac:spMkLst>
            <pc:docMk/>
            <pc:sldMk cId="0" sldId="264"/>
            <ac:spMk id="6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5:00:45.546" v="231" actId="403"/>
          <ac:spMkLst>
            <pc:docMk/>
            <pc:sldMk cId="0" sldId="264"/>
            <ac:spMk id="9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5:01:09.988" v="233" actId="403"/>
          <ac:spMkLst>
            <pc:docMk/>
            <pc:sldMk cId="0" sldId="264"/>
            <ac:spMk id="12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5:01:09.988" v="233" actId="403"/>
          <ac:spMkLst>
            <pc:docMk/>
            <pc:sldMk cId="0" sldId="264"/>
            <ac:spMk id="13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5:00:45.546" v="231" actId="403"/>
          <ac:spMkLst>
            <pc:docMk/>
            <pc:sldMk cId="0" sldId="264"/>
            <ac:spMk id="14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5:01:09.988" v="233" actId="403"/>
          <ac:spMkLst>
            <pc:docMk/>
            <pc:sldMk cId="0" sldId="264"/>
            <ac:spMk id="15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5:01:09.988" v="233" actId="403"/>
          <ac:spMkLst>
            <pc:docMk/>
            <pc:sldMk cId="0" sldId="264"/>
            <ac:spMk id="18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5:00:45.546" v="231" actId="403"/>
          <ac:spMkLst>
            <pc:docMk/>
            <pc:sldMk cId="0" sldId="264"/>
            <ac:spMk id="19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5:01:09.988" v="233" actId="403"/>
          <ac:spMkLst>
            <pc:docMk/>
            <pc:sldMk cId="0" sldId="264"/>
            <ac:spMk id="22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5:01:09.988" v="233" actId="403"/>
          <ac:spMkLst>
            <pc:docMk/>
            <pc:sldMk cId="0" sldId="264"/>
            <ac:spMk id="23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5:00:45.546" v="231" actId="403"/>
          <ac:spMkLst>
            <pc:docMk/>
            <pc:sldMk cId="0" sldId="264"/>
            <ac:spMk id="24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5:01:09.988" v="233" actId="403"/>
          <ac:spMkLst>
            <pc:docMk/>
            <pc:sldMk cId="0" sldId="264"/>
            <ac:spMk id="25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5:01:09.988" v="233" actId="403"/>
          <ac:spMkLst>
            <pc:docMk/>
            <pc:sldMk cId="0" sldId="264"/>
            <ac:spMk id="26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5:01:09.988" v="233" actId="403"/>
          <ac:spMkLst>
            <pc:docMk/>
            <pc:sldMk cId="0" sldId="264"/>
            <ac:spMk id="27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5:01:09.988" v="233" actId="403"/>
          <ac:spMkLst>
            <pc:docMk/>
            <pc:sldMk cId="0" sldId="264"/>
            <ac:spMk id="28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5:00:45.546" v="231" actId="403"/>
          <ac:spMkLst>
            <pc:docMk/>
            <pc:sldMk cId="0" sldId="264"/>
            <ac:spMk id="29" creationId="{00000000-0000-0000-0000-000000000000}"/>
          </ac:spMkLst>
        </pc:spChg>
      </pc:sldChg>
      <pc:sldChg chg="modSp mod">
        <pc:chgData name="Himanshu Sharma" userId="6a2c455a-7cd3-475c-b775-bcca3c24f5b2" providerId="ADAL" clId="{F8E8F786-79D3-4334-A8E7-78BC698D7002}" dt="2025-09-23T05:01:35.509" v="237" actId="1076"/>
        <pc:sldMkLst>
          <pc:docMk/>
          <pc:sldMk cId="0" sldId="265"/>
        </pc:sldMkLst>
        <pc:spChg chg="mod">
          <ac:chgData name="Himanshu Sharma" userId="6a2c455a-7cd3-475c-b775-bcca3c24f5b2" providerId="ADAL" clId="{F8E8F786-79D3-4334-A8E7-78BC698D7002}" dt="2025-09-23T05:01:27.099" v="236" actId="404"/>
          <ac:spMkLst>
            <pc:docMk/>
            <pc:sldMk cId="0" sldId="265"/>
            <ac:spMk id="8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5:01:27.099" v="236" actId="404"/>
          <ac:spMkLst>
            <pc:docMk/>
            <pc:sldMk cId="0" sldId="265"/>
            <ac:spMk id="13" creationId="{00000000-0000-0000-0000-000000000000}"/>
          </ac:spMkLst>
        </pc:spChg>
        <pc:spChg chg="mod">
          <ac:chgData name="Himanshu Sharma" userId="6a2c455a-7cd3-475c-b775-bcca3c24f5b2" providerId="ADAL" clId="{F8E8F786-79D3-4334-A8E7-78BC698D7002}" dt="2025-09-23T05:01:35.509" v="237" actId="1076"/>
          <ac:spMkLst>
            <pc:docMk/>
            <pc:sldMk cId="0" sldId="265"/>
            <ac:spMk id="1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3444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87297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Game Theory Fundamentals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630698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Understanding strategic decision-making in competitive and cooperative environments</a:t>
            </a:r>
            <a:endParaRPr lang="en-US" sz="175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DA3634-8D0D-3922-0C2E-EA1E2634CCA1}"/>
              </a:ext>
            </a:extLst>
          </p:cNvPr>
          <p:cNvSpPr/>
          <p:nvPr/>
        </p:nvSpPr>
        <p:spPr>
          <a:xfrm>
            <a:off x="12729410" y="7483641"/>
            <a:ext cx="1876926" cy="7258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92612"/>
            <a:ext cx="623899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What is Game Theory?</a:t>
            </a:r>
            <a:endParaRPr lang="en-US" sz="4450" b="1" dirty="0"/>
          </a:p>
        </p:txBody>
      </p:sp>
      <p:sp>
        <p:nvSpPr>
          <p:cNvPr id="3" name="Text 1"/>
          <p:cNvSpPr/>
          <p:nvPr/>
        </p:nvSpPr>
        <p:spPr>
          <a:xfrm>
            <a:off x="793790" y="2578763"/>
            <a:ext cx="760428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Game theory is the mathematical study of strategic decision-making among rational actors. It analyzes situations where the outcome for each participant depends on the actions of all others involved.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93790" y="4749849"/>
            <a:ext cx="760428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Originally developed by mathematician John von Neumann and economist Oskar Morgenstern in 1944, game theory has applications in economics, politics, biology, and psychology.</a:t>
            </a:r>
            <a:endParaRPr lang="en-US" sz="24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9096" y="2196703"/>
            <a:ext cx="4885015" cy="48850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890D26-B744-195A-CB22-6E5F37853877}"/>
              </a:ext>
            </a:extLst>
          </p:cNvPr>
          <p:cNvSpPr/>
          <p:nvPr/>
        </p:nvSpPr>
        <p:spPr>
          <a:xfrm>
            <a:off x="12729410" y="7483641"/>
            <a:ext cx="1876926" cy="7258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74539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Essential Components of Any Game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675847"/>
            <a:ext cx="3664744" cy="2410897"/>
          </a:xfrm>
          <a:prstGeom prst="roundRect">
            <a:avLst>
              <a:gd name="adj" fmla="val 3952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Text 2"/>
          <p:cNvSpPr/>
          <p:nvPr/>
        </p:nvSpPr>
        <p:spPr>
          <a:xfrm>
            <a:off x="6514624" y="272981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Players</a:t>
            </a:r>
            <a:endParaRPr lang="en-US" sz="2200" b="1" dirty="0"/>
          </a:p>
        </p:txBody>
      </p:sp>
      <p:sp>
        <p:nvSpPr>
          <p:cNvPr id="6" name="Text 3"/>
          <p:cNvSpPr/>
          <p:nvPr/>
        </p:nvSpPr>
        <p:spPr>
          <a:xfrm>
            <a:off x="6514624" y="3220229"/>
            <a:ext cx="3195876" cy="18221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The decision-makers in the game - individuals, companies, or countries who choose strategies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10171748" y="2736003"/>
            <a:ext cx="3664863" cy="2410897"/>
          </a:xfrm>
          <a:prstGeom prst="roundRect">
            <a:avLst>
              <a:gd name="adj" fmla="val 3952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8" name="Text 5"/>
          <p:cNvSpPr/>
          <p:nvPr/>
        </p:nvSpPr>
        <p:spPr>
          <a:xfrm>
            <a:off x="10406182" y="283808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Strategies</a:t>
            </a:r>
            <a:endParaRPr lang="en-US" sz="2200" b="1" dirty="0"/>
          </a:p>
        </p:txBody>
      </p:sp>
      <p:sp>
        <p:nvSpPr>
          <p:cNvPr id="9" name="Text 6"/>
          <p:cNvSpPr/>
          <p:nvPr/>
        </p:nvSpPr>
        <p:spPr>
          <a:xfrm>
            <a:off x="10406182" y="3328503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The complete set of actions available to each player at every decision point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280190" y="5469969"/>
            <a:ext cx="7556421" cy="1685092"/>
          </a:xfrm>
          <a:prstGeom prst="roundRect">
            <a:avLst>
              <a:gd name="adj" fmla="val 5654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1" name="Text 8"/>
          <p:cNvSpPr/>
          <p:nvPr/>
        </p:nvSpPr>
        <p:spPr>
          <a:xfrm>
            <a:off x="6514624" y="570440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Payoffs</a:t>
            </a:r>
            <a:endParaRPr lang="en-US" sz="2200" b="1" dirty="0"/>
          </a:p>
        </p:txBody>
      </p:sp>
      <p:sp>
        <p:nvSpPr>
          <p:cNvPr id="12" name="Text 9"/>
          <p:cNvSpPr/>
          <p:nvPr/>
        </p:nvSpPr>
        <p:spPr>
          <a:xfrm>
            <a:off x="6514624" y="6194822"/>
            <a:ext cx="70875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The outcomes or rewards each player receives based on the combination of strategies chosen</a:t>
            </a:r>
            <a:endParaRPr lang="en-US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129AF8-7E1F-9F56-7F58-36969A545285}"/>
              </a:ext>
            </a:extLst>
          </p:cNvPr>
          <p:cNvSpPr/>
          <p:nvPr/>
        </p:nvSpPr>
        <p:spPr>
          <a:xfrm>
            <a:off x="12729410" y="7483641"/>
            <a:ext cx="1876926" cy="7258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35063"/>
            <a:ext cx="1111329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Cooperative vs Non-Cooperative Games</a:t>
            </a:r>
            <a:endParaRPr lang="en-US" sz="4450" b="1" dirty="0"/>
          </a:p>
        </p:txBody>
      </p:sp>
      <p:sp>
        <p:nvSpPr>
          <p:cNvPr id="3" name="Text 1"/>
          <p:cNvSpPr/>
          <p:nvPr/>
        </p:nvSpPr>
        <p:spPr>
          <a:xfrm>
            <a:off x="793790" y="2310817"/>
            <a:ext cx="3402330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Cooperative Games</a:t>
            </a:r>
            <a:endParaRPr lang="en-US" sz="2650" b="1" dirty="0"/>
          </a:p>
        </p:txBody>
      </p:sp>
      <p:sp>
        <p:nvSpPr>
          <p:cNvPr id="4" name="Text 2"/>
          <p:cNvSpPr/>
          <p:nvPr/>
        </p:nvSpPr>
        <p:spPr>
          <a:xfrm>
            <a:off x="793790" y="2986987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Players can form binding agreements and coalitions. Communication and collaboration are allowed, leading to coordinated strategies that benefit all parties.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93790" y="484524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Business partnerships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93790" y="5287446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International treaties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93790" y="5729644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Team sports strategies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7599521" y="2310817"/>
            <a:ext cx="4126944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Non-Cooperative Games</a:t>
            </a:r>
            <a:endParaRPr lang="en-US" sz="2650" b="1" dirty="0"/>
          </a:p>
        </p:txBody>
      </p:sp>
      <p:sp>
        <p:nvSpPr>
          <p:cNvPr id="9" name="Text 7"/>
          <p:cNvSpPr/>
          <p:nvPr/>
        </p:nvSpPr>
        <p:spPr>
          <a:xfrm>
            <a:off x="7599521" y="2986987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Players act independently without binding agreements. Each player pursues their own self-interest, unable to make enforceable commitments.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599521" y="483322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Market competition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599521" y="527541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Political elections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599521" y="571761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Individual decision-making</a:t>
            </a:r>
            <a:endParaRPr lang="en-US" sz="2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1F05789-18F6-7B26-23A0-41DD2EB44D47}"/>
              </a:ext>
            </a:extLst>
          </p:cNvPr>
          <p:cNvSpPr/>
          <p:nvPr/>
        </p:nvSpPr>
        <p:spPr>
          <a:xfrm>
            <a:off x="12729410" y="7483641"/>
            <a:ext cx="1876926" cy="7258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88653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Zero-Sum Games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1935480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In zero-sum games, one player's gain exactly equals another player's loss. The total payoff across all players always sums to zero, creating pure competition.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6280190" y="327933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6" name="Text 3"/>
          <p:cNvSpPr/>
          <p:nvPr/>
        </p:nvSpPr>
        <p:spPr>
          <a:xfrm>
            <a:off x="7017306" y="335720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Poker and gambling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017306" y="3847624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Money won by one player comes directly from others' losses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6280190" y="466415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9" name="Text 6"/>
          <p:cNvSpPr/>
          <p:nvPr/>
        </p:nvSpPr>
        <p:spPr>
          <a:xfrm>
            <a:off x="7017306" y="474202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Sports competitions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7017306" y="5232440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One team's victory means another team's defeat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6280190" y="604897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2" name="Text 9"/>
          <p:cNvSpPr/>
          <p:nvPr/>
        </p:nvSpPr>
        <p:spPr>
          <a:xfrm>
            <a:off x="7017306" y="61268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Market share battles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7017306" y="6617256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When </a:t>
            </a: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total</a:t>
            </a: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market size is fixed, gains come at competitors' expense</a:t>
            </a:r>
            <a:endParaRPr lang="en-US" sz="175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9F9B97-374F-0A7E-4CFA-2C6A6686954D}"/>
              </a:ext>
            </a:extLst>
          </p:cNvPr>
          <p:cNvSpPr/>
          <p:nvPr/>
        </p:nvSpPr>
        <p:spPr>
          <a:xfrm>
            <a:off x="12729410" y="7483641"/>
            <a:ext cx="1876926" cy="7258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889397"/>
            <a:ext cx="622827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Non-Zero-Sum Games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1938338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Non-zero-sum games allow for mutual benefit or mutual harm. Players can create value together or destroy it, leading to win-win or lose-lose scenarios.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280190" y="3282196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01</a:t>
            </a:r>
            <a:endParaRPr lang="en-US" sz="1750" dirty="0"/>
          </a:p>
        </p:txBody>
      </p:sp>
      <p:sp>
        <p:nvSpPr>
          <p:cNvPr id="6" name="Shape 3"/>
          <p:cNvSpPr/>
          <p:nvPr/>
        </p:nvSpPr>
        <p:spPr>
          <a:xfrm>
            <a:off x="6280190" y="3637240"/>
            <a:ext cx="3664744" cy="30480"/>
          </a:xfrm>
          <a:prstGeom prst="rect">
            <a:avLst/>
          </a:prstGeom>
          <a:solidFill>
            <a:srgbClr val="373B48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7" name="Text 4"/>
          <p:cNvSpPr/>
          <p:nvPr/>
        </p:nvSpPr>
        <p:spPr>
          <a:xfrm>
            <a:off x="6280190" y="381154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Trade agreements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6280190" y="4301966"/>
            <a:ext cx="366474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Both countries benefit from increased </a:t>
            </a: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commerce</a:t>
            </a: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and specialization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10171748" y="3282196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02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10171748" y="3637240"/>
            <a:ext cx="3664863" cy="30480"/>
          </a:xfrm>
          <a:prstGeom prst="rect">
            <a:avLst/>
          </a:prstGeom>
          <a:solidFill>
            <a:srgbClr val="373B48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1" name="Text 8"/>
          <p:cNvSpPr/>
          <p:nvPr/>
        </p:nvSpPr>
        <p:spPr>
          <a:xfrm>
            <a:off x="10171748" y="3811548"/>
            <a:ext cx="333303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Research collaborations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171748" y="4301966"/>
            <a:ext cx="366486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Shared knowledge and resources lead to </a:t>
            </a: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breakthrough</a:t>
            </a: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innovations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6280190" y="5787509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Mona Sans Light" pitchFamily="34" charset="0"/>
                <a:ea typeface="Mona Sans Light" pitchFamily="34" charset="-122"/>
                <a:cs typeface="Mona Sans Light" pitchFamily="34" charset="-120"/>
              </a:rPr>
              <a:t>03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6280190" y="6142553"/>
            <a:ext cx="7556421" cy="30480"/>
          </a:xfrm>
          <a:prstGeom prst="rect">
            <a:avLst/>
          </a:prstGeom>
          <a:solidFill>
            <a:srgbClr val="373B48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5" name="Text 12"/>
          <p:cNvSpPr/>
          <p:nvPr/>
        </p:nvSpPr>
        <p:spPr>
          <a:xfrm>
            <a:off x="6280190" y="6316861"/>
            <a:ext cx="372665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Environmental cooperation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6280190" y="680727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Collective action </a:t>
            </a: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prevents</a:t>
            </a: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climate damage that would harm everyone</a:t>
            </a:r>
            <a:endParaRPr lang="en-US" sz="175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F2F7B07-3F2E-2F03-DC6A-FDC39B68A802}"/>
              </a:ext>
            </a:extLst>
          </p:cNvPr>
          <p:cNvSpPr/>
          <p:nvPr/>
        </p:nvSpPr>
        <p:spPr>
          <a:xfrm>
            <a:off x="12729410" y="7483641"/>
            <a:ext cx="1876926" cy="7258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5177" y="365522"/>
            <a:ext cx="5256490" cy="415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Turn-Based vs Real-Time Games</a:t>
            </a:r>
            <a:endParaRPr lang="en-US" sz="2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177" y="1129546"/>
            <a:ext cx="6687979" cy="668797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5177" y="7966948"/>
            <a:ext cx="1993702" cy="249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Turn-Based Games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465177" y="8349020"/>
            <a:ext cx="6687979" cy="425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Players take turns making decisions sequentially. Each player has time to analyze the situation and plan their next move carefully.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465177" y="8893612"/>
            <a:ext cx="6687979" cy="212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Chess and board games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465177" y="9152573"/>
            <a:ext cx="6687979" cy="212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Legal negotiations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465177" y="9411533"/>
            <a:ext cx="6687979" cy="212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Legislative voting</a:t>
            </a:r>
            <a:endParaRPr lang="en-US" sz="10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4864" y="1129546"/>
            <a:ext cx="6687979" cy="6687979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484864" y="7966948"/>
            <a:ext cx="1993702" cy="249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Real-Time Games</a:t>
            </a:r>
            <a:endParaRPr lang="en-US" sz="1550" dirty="0"/>
          </a:p>
        </p:txBody>
      </p:sp>
      <p:sp>
        <p:nvSpPr>
          <p:cNvPr id="11" name="Text 7"/>
          <p:cNvSpPr/>
          <p:nvPr/>
        </p:nvSpPr>
        <p:spPr>
          <a:xfrm>
            <a:off x="7484864" y="8349020"/>
            <a:ext cx="6687979" cy="425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All players make decisions simultaneously without knowing others' choices. Time pressure and uncertainty create different strategic dynamics.</a:t>
            </a:r>
            <a:endParaRPr lang="en-US" sz="1000" dirty="0"/>
          </a:p>
        </p:txBody>
      </p:sp>
      <p:sp>
        <p:nvSpPr>
          <p:cNvPr id="12" name="Text 8"/>
          <p:cNvSpPr/>
          <p:nvPr/>
        </p:nvSpPr>
        <p:spPr>
          <a:xfrm>
            <a:off x="7484864" y="8893612"/>
            <a:ext cx="6687979" cy="212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Financial markets</a:t>
            </a:r>
            <a:endParaRPr lang="en-US" sz="1000" dirty="0"/>
          </a:p>
        </p:txBody>
      </p:sp>
      <p:sp>
        <p:nvSpPr>
          <p:cNvPr id="13" name="Text 9"/>
          <p:cNvSpPr/>
          <p:nvPr/>
        </p:nvSpPr>
        <p:spPr>
          <a:xfrm>
            <a:off x="7484864" y="9152573"/>
            <a:ext cx="6687979" cy="212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Auction bidding</a:t>
            </a:r>
            <a:endParaRPr lang="en-US" sz="1000" dirty="0"/>
          </a:p>
        </p:txBody>
      </p:sp>
      <p:sp>
        <p:nvSpPr>
          <p:cNvPr id="14" name="Text 10"/>
          <p:cNvSpPr/>
          <p:nvPr/>
        </p:nvSpPr>
        <p:spPr>
          <a:xfrm>
            <a:off x="7484864" y="9411533"/>
            <a:ext cx="6687979" cy="212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Traffic flow decisions</a:t>
            </a:r>
            <a:endParaRPr lang="en-US" sz="1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6209BB-9187-7D78-C80E-449EBEF075F0}"/>
              </a:ext>
            </a:extLst>
          </p:cNvPr>
          <p:cNvSpPr/>
          <p:nvPr/>
        </p:nvSpPr>
        <p:spPr>
          <a:xfrm>
            <a:off x="12729410" y="7483641"/>
            <a:ext cx="1876926" cy="7258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530084"/>
            <a:ext cx="963751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Deterministic vs Stochastic Games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4579025"/>
            <a:ext cx="6407944" cy="2955608"/>
          </a:xfrm>
          <a:prstGeom prst="roundRect">
            <a:avLst>
              <a:gd name="adj" fmla="val 4950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Shape 2"/>
          <p:cNvSpPr/>
          <p:nvPr/>
        </p:nvSpPr>
        <p:spPr>
          <a:xfrm>
            <a:off x="763310" y="4579025"/>
            <a:ext cx="121920" cy="2955608"/>
          </a:xfrm>
          <a:prstGeom prst="roundRect">
            <a:avLst>
              <a:gd name="adj" fmla="val 78139"/>
            </a:avLst>
          </a:prstGeom>
          <a:solidFill>
            <a:srgbClr val="373B48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6" name="Text 3"/>
          <p:cNvSpPr/>
          <p:nvPr/>
        </p:nvSpPr>
        <p:spPr>
          <a:xfrm>
            <a:off x="1142524" y="4836319"/>
            <a:ext cx="290572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Deterministic Games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142524" y="5326737"/>
            <a:ext cx="58019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Outcomes are completely determined by players' strategies. No random events or uncertainty affect the results once strategies are chosen.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142524" y="6551533"/>
            <a:ext cx="580191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b="1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Examples:</a:t>
            </a: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Tic-tac-toe, pure strategy Nash equilibrium games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7428548" y="4579025"/>
            <a:ext cx="6408063" cy="2955608"/>
          </a:xfrm>
          <a:prstGeom prst="roundRect">
            <a:avLst>
              <a:gd name="adj" fmla="val 4950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0" name="Shape 7"/>
          <p:cNvSpPr/>
          <p:nvPr/>
        </p:nvSpPr>
        <p:spPr>
          <a:xfrm>
            <a:off x="7398067" y="4579025"/>
            <a:ext cx="121920" cy="2955608"/>
          </a:xfrm>
          <a:prstGeom prst="roundRect">
            <a:avLst>
              <a:gd name="adj" fmla="val 78139"/>
            </a:avLst>
          </a:prstGeom>
          <a:solidFill>
            <a:srgbClr val="373B48"/>
          </a:solidFill>
          <a:ln/>
        </p:spPr>
        <p:txBody>
          <a:bodyPr/>
          <a:lstStyle/>
          <a:p>
            <a:endParaRPr lang="en-IN"/>
          </a:p>
        </p:txBody>
      </p:sp>
      <p:sp>
        <p:nvSpPr>
          <p:cNvPr id="11" name="Text 8"/>
          <p:cNvSpPr/>
          <p:nvPr/>
        </p:nvSpPr>
        <p:spPr>
          <a:xfrm>
            <a:off x="7777282" y="483631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Stochastic Games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777282" y="5326737"/>
            <a:ext cx="58020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Random events or incomplete information introduce uncertainty. Probability and expected values become crucial for strategy formulation.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7777282" y="6551533"/>
            <a:ext cx="58020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b="1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Examples:</a:t>
            </a: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Card games, weather-dependent business decisions, evolutionary games</a:t>
            </a:r>
            <a:endParaRPr lang="en-US" sz="20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98EC101-28DB-A985-907F-DD72A6358AAF}"/>
              </a:ext>
            </a:extLst>
          </p:cNvPr>
          <p:cNvSpPr/>
          <p:nvPr/>
        </p:nvSpPr>
        <p:spPr>
          <a:xfrm>
            <a:off x="12729410" y="7670721"/>
            <a:ext cx="1876926" cy="5387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09700"/>
            <a:ext cx="751641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Game Classification Matrix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572107"/>
            <a:ext cx="13042821" cy="3266837"/>
          </a:xfrm>
          <a:prstGeom prst="roundRect">
            <a:avLst>
              <a:gd name="adj" fmla="val 2916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4" name="Shape 2"/>
          <p:cNvSpPr/>
          <p:nvPr/>
        </p:nvSpPr>
        <p:spPr>
          <a:xfrm>
            <a:off x="801410" y="2579727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5" name="Text 3"/>
          <p:cNvSpPr/>
          <p:nvPr/>
        </p:nvSpPr>
        <p:spPr>
          <a:xfrm>
            <a:off x="1028462" y="2723436"/>
            <a:ext cx="27993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b="1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Game Type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289108" y="2723436"/>
            <a:ext cx="27955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b="1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Cooperation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545943" y="2723436"/>
            <a:ext cx="27955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Sum Nature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10802779" y="2723436"/>
            <a:ext cx="27993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Example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801410" y="3230047"/>
            <a:ext cx="130275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10" name="Text 8"/>
          <p:cNvSpPr/>
          <p:nvPr/>
        </p:nvSpPr>
        <p:spPr>
          <a:xfrm>
            <a:off x="1028462" y="3373755"/>
            <a:ext cx="27993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Prisoner's Dilemma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289108" y="3373755"/>
            <a:ext cx="27955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Non-cooperative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545943" y="3373755"/>
            <a:ext cx="27955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Non-zero-sum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0802779" y="3373755"/>
            <a:ext cx="27993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Arms race between nations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801410" y="3880366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15" name="Text 13"/>
          <p:cNvSpPr/>
          <p:nvPr/>
        </p:nvSpPr>
        <p:spPr>
          <a:xfrm>
            <a:off x="1028462" y="4024074"/>
            <a:ext cx="27993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Poker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4289108" y="4024074"/>
            <a:ext cx="27955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Non-cooperative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7545943" y="4024074"/>
            <a:ext cx="27955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Zero-sum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0802779" y="4024074"/>
            <a:ext cx="27993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Casino card games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801410" y="4530685"/>
            <a:ext cx="13027581" cy="650319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20" name="Text 18"/>
          <p:cNvSpPr/>
          <p:nvPr/>
        </p:nvSpPr>
        <p:spPr>
          <a:xfrm>
            <a:off x="1028462" y="4674394"/>
            <a:ext cx="27993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Coalition Formation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4289108" y="4674394"/>
            <a:ext cx="27955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Cooperative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7545943" y="4674394"/>
            <a:ext cx="27955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Non-zero-sum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0802779" y="4674394"/>
            <a:ext cx="27993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Political party alliances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801410" y="5181005"/>
            <a:ext cx="130275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IN" sz="2400"/>
          </a:p>
        </p:txBody>
      </p:sp>
      <p:sp>
        <p:nvSpPr>
          <p:cNvPr id="25" name="Text 23"/>
          <p:cNvSpPr/>
          <p:nvPr/>
        </p:nvSpPr>
        <p:spPr>
          <a:xfrm>
            <a:off x="1028462" y="5324713"/>
            <a:ext cx="27993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Matching Pennies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4289108" y="5324713"/>
            <a:ext cx="27955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Non-cooperative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7545943" y="5324713"/>
            <a:ext cx="27955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Zero-sum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10802779" y="5324713"/>
            <a:ext cx="279939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Competitive sports plays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793790" y="6094095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Understanding these classifications helps identify the appropriate analytical tools and solution concepts for different strategic situations.</a:t>
            </a:r>
            <a:endParaRPr lang="en-US" sz="20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6633501-61D3-1F4C-DD39-FAC69FFE393B}"/>
              </a:ext>
            </a:extLst>
          </p:cNvPr>
          <p:cNvSpPr/>
          <p:nvPr/>
        </p:nvSpPr>
        <p:spPr>
          <a:xfrm>
            <a:off x="12729410" y="7483641"/>
            <a:ext cx="1876926" cy="7258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2233" y="679966"/>
            <a:ext cx="5159097" cy="644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Key Takeaways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722233" y="1634252"/>
            <a:ext cx="3746540" cy="3349585"/>
          </a:xfrm>
          <a:prstGeom prst="roundRect">
            <a:avLst>
              <a:gd name="adj" fmla="val 2588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5" name="Shape 2"/>
          <p:cNvSpPr/>
          <p:nvPr/>
        </p:nvSpPr>
        <p:spPr>
          <a:xfrm>
            <a:off x="936188" y="1848207"/>
            <a:ext cx="619006" cy="619006"/>
          </a:xfrm>
          <a:prstGeom prst="roundRect">
            <a:avLst>
              <a:gd name="adj" fmla="val 14770593"/>
            </a:avLst>
          </a:prstGeom>
          <a:solidFill>
            <a:srgbClr val="373B48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448" y="1983581"/>
            <a:ext cx="278487" cy="34813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36188" y="2673548"/>
            <a:ext cx="2951083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Foundation for Analysis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936188" y="3119676"/>
            <a:ext cx="3318629" cy="1320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Game theory provides a systematic framework for analyzing strategic interactions in any competitive or cooperative scenario.</a:t>
            </a:r>
            <a:endParaRPr lang="en-US" dirty="0"/>
          </a:p>
        </p:txBody>
      </p:sp>
      <p:sp>
        <p:nvSpPr>
          <p:cNvPr id="9" name="Shape 5"/>
          <p:cNvSpPr/>
          <p:nvPr/>
        </p:nvSpPr>
        <p:spPr>
          <a:xfrm>
            <a:off x="4675108" y="1634252"/>
            <a:ext cx="3746659" cy="3349585"/>
          </a:xfrm>
          <a:prstGeom prst="roundRect">
            <a:avLst>
              <a:gd name="adj" fmla="val 2588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0" name="Shape 6"/>
          <p:cNvSpPr/>
          <p:nvPr/>
        </p:nvSpPr>
        <p:spPr>
          <a:xfrm>
            <a:off x="4889063" y="1848207"/>
            <a:ext cx="619006" cy="619006"/>
          </a:xfrm>
          <a:prstGeom prst="roundRect">
            <a:avLst>
              <a:gd name="adj" fmla="val 14770593"/>
            </a:avLst>
          </a:prstGeom>
          <a:solidFill>
            <a:srgbClr val="373B48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9323" y="1983581"/>
            <a:ext cx="278487" cy="34813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889063" y="2673548"/>
            <a:ext cx="2747367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Classification Matters</a:t>
            </a:r>
            <a:endParaRPr lang="en-US" sz="2000" dirty="0"/>
          </a:p>
        </p:txBody>
      </p:sp>
      <p:sp>
        <p:nvSpPr>
          <p:cNvPr id="13" name="Text 8"/>
          <p:cNvSpPr/>
          <p:nvPr/>
        </p:nvSpPr>
        <p:spPr>
          <a:xfrm>
            <a:off x="4889063" y="3119676"/>
            <a:ext cx="3318748" cy="1650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Identifying whether games are cooperative, zero-sum, turn-based, or stochastic determines which analytical tools and strategies apply.</a:t>
            </a:r>
            <a:endParaRPr lang="en-US" dirty="0"/>
          </a:p>
        </p:txBody>
      </p:sp>
      <p:sp>
        <p:nvSpPr>
          <p:cNvPr id="14" name="Shape 9"/>
          <p:cNvSpPr/>
          <p:nvPr/>
        </p:nvSpPr>
        <p:spPr>
          <a:xfrm>
            <a:off x="722233" y="5190173"/>
            <a:ext cx="7699534" cy="2359462"/>
          </a:xfrm>
          <a:prstGeom prst="roundRect">
            <a:avLst>
              <a:gd name="adj" fmla="val 3673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IN"/>
          </a:p>
        </p:txBody>
      </p:sp>
      <p:sp>
        <p:nvSpPr>
          <p:cNvPr id="15" name="Shape 10"/>
          <p:cNvSpPr/>
          <p:nvPr/>
        </p:nvSpPr>
        <p:spPr>
          <a:xfrm>
            <a:off x="936188" y="5404128"/>
            <a:ext cx="619006" cy="619006"/>
          </a:xfrm>
          <a:prstGeom prst="roundRect">
            <a:avLst>
              <a:gd name="adj" fmla="val 14770593"/>
            </a:avLst>
          </a:prstGeom>
          <a:solidFill>
            <a:srgbClr val="373B48"/>
          </a:solidFill>
          <a:ln/>
        </p:spPr>
        <p:txBody>
          <a:bodyPr/>
          <a:lstStyle/>
          <a:p>
            <a:endParaRPr lang="en-IN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6448" y="5539502"/>
            <a:ext cx="278487" cy="348139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936188" y="6229469"/>
            <a:ext cx="3022521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Real-World Applications</a:t>
            </a:r>
            <a:endParaRPr lang="en-US" sz="2000" dirty="0"/>
          </a:p>
        </p:txBody>
      </p:sp>
      <p:sp>
        <p:nvSpPr>
          <p:cNvPr id="18" name="Text 12"/>
          <p:cNvSpPr/>
          <p:nvPr/>
        </p:nvSpPr>
        <p:spPr>
          <a:xfrm>
            <a:off x="936188" y="6531291"/>
            <a:ext cx="7271623" cy="660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These concepts appear everywhere from business negotiations to international relations, making game theory invaluable for decision-makers.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45EEFD-8DAB-A182-C34D-7A86B9F726ED}"/>
              </a:ext>
            </a:extLst>
          </p:cNvPr>
          <p:cNvSpPr/>
          <p:nvPr/>
        </p:nvSpPr>
        <p:spPr>
          <a:xfrm>
            <a:off x="12729410" y="7483641"/>
            <a:ext cx="1876926" cy="7258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581</Words>
  <Application>Microsoft Office PowerPoint</Application>
  <PresentationFormat>Custom</PresentationFormat>
  <Paragraphs>99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Funnel Sans</vt:lpstr>
      <vt:lpstr>Arial</vt:lpstr>
      <vt:lpstr>Mona Sans Light</vt:lpstr>
      <vt:lpstr>Mona Sans Semi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Himanshu Sharma</cp:lastModifiedBy>
  <cp:revision>2</cp:revision>
  <dcterms:created xsi:type="dcterms:W3CDTF">2025-09-22T10:59:04Z</dcterms:created>
  <dcterms:modified xsi:type="dcterms:W3CDTF">2025-09-23T05:01:38Z</dcterms:modified>
</cp:coreProperties>
</file>