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7" r:id="rId2"/>
    <p:sldId id="258" r:id="rId3"/>
    <p:sldId id="259" r:id="rId4"/>
    <p:sldId id="260" r:id="rId5"/>
    <p:sldId id="261" r:id="rId6"/>
    <p:sldId id="267" r:id="rId7"/>
    <p:sldId id="262" r:id="rId8"/>
    <p:sldId id="272" r:id="rId9"/>
    <p:sldId id="268" r:id="rId10"/>
    <p:sldId id="269" r:id="rId11"/>
    <p:sldId id="270" r:id="rId12"/>
    <p:sldId id="271" r:id="rId13"/>
    <p:sldId id="264" r:id="rId14"/>
    <p:sldId id="266" r:id="rId15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122FB3-FF40-4EF9-86F5-E811465BDFDA}" v="24" dt="2025-09-23T06:06:28.662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32" autoAdjust="0"/>
    <p:restoredTop sz="94660"/>
  </p:normalViewPr>
  <p:slideViewPr>
    <p:cSldViewPr>
      <p:cViewPr varScale="1">
        <p:scale>
          <a:sx n="59" d="100"/>
          <a:sy n="59" d="100"/>
        </p:scale>
        <p:origin x="880" y="5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imanshu Sharma" userId="6a2c455a-7cd3-475c-b775-bcca3c24f5b2" providerId="ADAL" clId="{F8E8F786-79D3-4334-A8E7-78BC698D7002}"/>
    <pc:docChg chg="undo custSel addSld modSld sldOrd">
      <pc:chgData name="Himanshu Sharma" userId="6a2c455a-7cd3-475c-b775-bcca3c24f5b2" providerId="ADAL" clId="{F8E8F786-79D3-4334-A8E7-78BC698D7002}" dt="2025-09-23T08:39:01.143" v="419" actId="1076"/>
      <pc:docMkLst>
        <pc:docMk/>
      </pc:docMkLst>
      <pc:sldChg chg="addSp delSp modSp mod ord">
        <pc:chgData name="Himanshu Sharma" userId="6a2c455a-7cd3-475c-b775-bcca3c24f5b2" providerId="ADAL" clId="{F8E8F786-79D3-4334-A8E7-78BC698D7002}" dt="2025-09-23T08:39:01.143" v="419" actId="1076"/>
        <pc:sldMkLst>
          <pc:docMk/>
          <pc:sldMk cId="0" sldId="262"/>
        </pc:sldMkLst>
        <pc:spChg chg="mod">
          <ac:chgData name="Himanshu Sharma" userId="6a2c455a-7cd3-475c-b775-bcca3c24f5b2" providerId="ADAL" clId="{F8E8F786-79D3-4334-A8E7-78BC698D7002}" dt="2025-09-23T08:38:44.119" v="414" actId="20577"/>
          <ac:spMkLst>
            <pc:docMk/>
            <pc:sldMk cId="0" sldId="262"/>
            <ac:spMk id="2" creationId="{00000000-0000-0000-0000-000000000000}"/>
          </ac:spMkLst>
        </pc:spChg>
        <pc:spChg chg="del">
          <ac:chgData name="Himanshu Sharma" userId="6a2c455a-7cd3-475c-b775-bcca3c24f5b2" providerId="ADAL" clId="{F8E8F786-79D3-4334-A8E7-78BC698D7002}" dt="2025-09-23T05:56:46.317" v="1" actId="478"/>
          <ac:spMkLst>
            <pc:docMk/>
            <pc:sldMk cId="0" sldId="262"/>
            <ac:spMk id="6" creationId="{00000000-0000-0000-0000-000000000000}"/>
          </ac:spMkLst>
        </pc:spChg>
        <pc:spChg chg="del">
          <ac:chgData name="Himanshu Sharma" userId="6a2c455a-7cd3-475c-b775-bcca3c24f5b2" providerId="ADAL" clId="{F8E8F786-79D3-4334-A8E7-78BC698D7002}" dt="2025-09-23T05:57:03.935" v="6" actId="478"/>
          <ac:spMkLst>
            <pc:docMk/>
            <pc:sldMk cId="0" sldId="262"/>
            <ac:spMk id="8" creationId="{00000000-0000-0000-0000-000000000000}"/>
          </ac:spMkLst>
        </pc:spChg>
        <pc:spChg chg="del">
          <ac:chgData name="Himanshu Sharma" userId="6a2c455a-7cd3-475c-b775-bcca3c24f5b2" providerId="ADAL" clId="{F8E8F786-79D3-4334-A8E7-78BC698D7002}" dt="2025-09-23T05:57:01.749" v="5" actId="478"/>
          <ac:spMkLst>
            <pc:docMk/>
            <pc:sldMk cId="0" sldId="262"/>
            <ac:spMk id="10" creationId="{00000000-0000-0000-0000-000000000000}"/>
          </ac:spMkLst>
        </pc:spChg>
        <pc:spChg chg="del">
          <ac:chgData name="Himanshu Sharma" userId="6a2c455a-7cd3-475c-b775-bcca3c24f5b2" providerId="ADAL" clId="{F8E8F786-79D3-4334-A8E7-78BC698D7002}" dt="2025-09-23T05:57:01.749" v="5" actId="478"/>
          <ac:spMkLst>
            <pc:docMk/>
            <pc:sldMk cId="0" sldId="262"/>
            <ac:spMk id="11" creationId="{00000000-0000-0000-0000-000000000000}"/>
          </ac:spMkLst>
        </pc:spChg>
        <pc:spChg chg="del">
          <ac:chgData name="Himanshu Sharma" userId="6a2c455a-7cd3-475c-b775-bcca3c24f5b2" providerId="ADAL" clId="{F8E8F786-79D3-4334-A8E7-78BC698D7002}" dt="2025-09-23T05:56:58.848" v="4" actId="478"/>
          <ac:spMkLst>
            <pc:docMk/>
            <pc:sldMk cId="0" sldId="262"/>
            <ac:spMk id="12" creationId="{00000000-0000-0000-0000-000000000000}"/>
          </ac:spMkLst>
        </pc:spChg>
        <pc:spChg chg="del">
          <ac:chgData name="Himanshu Sharma" userId="6a2c455a-7cd3-475c-b775-bcca3c24f5b2" providerId="ADAL" clId="{F8E8F786-79D3-4334-A8E7-78BC698D7002}" dt="2025-09-23T05:56:58.848" v="4" actId="478"/>
          <ac:spMkLst>
            <pc:docMk/>
            <pc:sldMk cId="0" sldId="262"/>
            <ac:spMk id="13" creationId="{00000000-0000-0000-0000-000000000000}"/>
          </ac:spMkLst>
        </pc:spChg>
        <pc:spChg chg="del">
          <ac:chgData name="Himanshu Sharma" userId="6a2c455a-7cd3-475c-b775-bcca3c24f5b2" providerId="ADAL" clId="{F8E8F786-79D3-4334-A8E7-78BC698D7002}" dt="2025-09-23T05:56:58.848" v="4" actId="478"/>
          <ac:spMkLst>
            <pc:docMk/>
            <pc:sldMk cId="0" sldId="262"/>
            <ac:spMk id="14" creationId="{00000000-0000-0000-0000-000000000000}"/>
          </ac:spMkLst>
        </pc:spChg>
        <pc:spChg chg="del">
          <ac:chgData name="Himanshu Sharma" userId="6a2c455a-7cd3-475c-b775-bcca3c24f5b2" providerId="ADAL" clId="{F8E8F786-79D3-4334-A8E7-78BC698D7002}" dt="2025-09-23T05:56:58.848" v="4" actId="478"/>
          <ac:spMkLst>
            <pc:docMk/>
            <pc:sldMk cId="0" sldId="262"/>
            <ac:spMk id="15" creationId="{00000000-0000-0000-0000-000000000000}"/>
          </ac:spMkLst>
        </pc:spChg>
        <pc:spChg chg="del">
          <ac:chgData name="Himanshu Sharma" userId="6a2c455a-7cd3-475c-b775-bcca3c24f5b2" providerId="ADAL" clId="{F8E8F786-79D3-4334-A8E7-78BC698D7002}" dt="2025-09-23T05:56:46.317" v="1" actId="478"/>
          <ac:spMkLst>
            <pc:docMk/>
            <pc:sldMk cId="0" sldId="262"/>
            <ac:spMk id="16" creationId="{00000000-0000-0000-0000-000000000000}"/>
          </ac:spMkLst>
        </pc:spChg>
        <pc:spChg chg="add del mod">
          <ac:chgData name="Himanshu Sharma" userId="6a2c455a-7cd3-475c-b775-bcca3c24f5b2" providerId="ADAL" clId="{F8E8F786-79D3-4334-A8E7-78BC698D7002}" dt="2025-09-23T08:38:46.691" v="415" actId="478"/>
          <ac:spMkLst>
            <pc:docMk/>
            <pc:sldMk cId="0" sldId="262"/>
            <ac:spMk id="18" creationId="{3ED0855D-EA45-0AF0-1CB0-85FB7D6D1AC9}"/>
          </ac:spMkLst>
        </pc:spChg>
        <pc:spChg chg="del">
          <ac:chgData name="Himanshu Sharma" userId="6a2c455a-7cd3-475c-b775-bcca3c24f5b2" providerId="ADAL" clId="{F8E8F786-79D3-4334-A8E7-78BC698D7002}" dt="2025-09-23T05:56:58.848" v="4" actId="478"/>
          <ac:spMkLst>
            <pc:docMk/>
            <pc:sldMk cId="0" sldId="262"/>
            <ac:spMk id="19" creationId="{00000000-0000-0000-0000-000000000000}"/>
          </ac:spMkLst>
        </pc:spChg>
        <pc:spChg chg="del mod">
          <ac:chgData name="Himanshu Sharma" userId="6a2c455a-7cd3-475c-b775-bcca3c24f5b2" providerId="ADAL" clId="{F8E8F786-79D3-4334-A8E7-78BC698D7002}" dt="2025-09-23T05:56:58.848" v="4" actId="478"/>
          <ac:spMkLst>
            <pc:docMk/>
            <pc:sldMk cId="0" sldId="262"/>
            <ac:spMk id="36" creationId="{BEBE0BE6-110A-2766-2C78-7D0AA366AE49}"/>
          </ac:spMkLst>
        </pc:spChg>
        <pc:grpChg chg="del">
          <ac:chgData name="Himanshu Sharma" userId="6a2c455a-7cd3-475c-b775-bcca3c24f5b2" providerId="ADAL" clId="{F8E8F786-79D3-4334-A8E7-78BC698D7002}" dt="2025-09-23T05:56:46.317" v="1" actId="478"/>
          <ac:grpSpMkLst>
            <pc:docMk/>
            <pc:sldMk cId="0" sldId="262"/>
            <ac:grpSpMk id="3" creationId="{00000000-0000-0000-0000-000000000000}"/>
          </ac:grpSpMkLst>
        </pc:grpChg>
        <pc:picChg chg="add mod">
          <ac:chgData name="Himanshu Sharma" userId="6a2c455a-7cd3-475c-b775-bcca3c24f5b2" providerId="ADAL" clId="{F8E8F786-79D3-4334-A8E7-78BC698D7002}" dt="2025-09-23T08:39:01.143" v="419" actId="1076"/>
          <ac:picMkLst>
            <pc:docMk/>
            <pc:sldMk cId="0" sldId="262"/>
            <ac:picMk id="4" creationId="{B99B59B7-B6C6-5636-1B0A-2DFAECBF0CAB}"/>
          </ac:picMkLst>
        </pc:picChg>
        <pc:picChg chg="del">
          <ac:chgData name="Himanshu Sharma" userId="6a2c455a-7cd3-475c-b775-bcca3c24f5b2" providerId="ADAL" clId="{F8E8F786-79D3-4334-A8E7-78BC698D7002}" dt="2025-09-23T05:56:46.317" v="1" actId="478"/>
          <ac:picMkLst>
            <pc:docMk/>
            <pc:sldMk cId="0" sldId="262"/>
            <ac:picMk id="9" creationId="{00000000-0000-0000-0000-000000000000}"/>
          </ac:picMkLst>
        </pc:picChg>
        <pc:picChg chg="add del mod">
          <ac:chgData name="Himanshu Sharma" userId="6a2c455a-7cd3-475c-b775-bcca3c24f5b2" providerId="ADAL" clId="{F8E8F786-79D3-4334-A8E7-78BC698D7002}" dt="2025-09-23T08:38:48.210" v="416" actId="478"/>
          <ac:picMkLst>
            <pc:docMk/>
            <pc:sldMk cId="0" sldId="262"/>
            <ac:picMk id="17" creationId="{5F2EE762-0B65-39C3-54E0-4BC7846E844C}"/>
          </ac:picMkLst>
        </pc:picChg>
      </pc:sldChg>
      <pc:sldChg chg="add">
        <pc:chgData name="Himanshu Sharma" userId="6a2c455a-7cd3-475c-b775-bcca3c24f5b2" providerId="ADAL" clId="{F8E8F786-79D3-4334-A8E7-78BC698D7002}" dt="2025-09-23T05:56:36.963" v="0" actId="2890"/>
        <pc:sldMkLst>
          <pc:docMk/>
          <pc:sldMk cId="2831984885" sldId="267"/>
        </pc:sldMkLst>
      </pc:sldChg>
      <pc:sldChg chg="addSp delSp modSp add mod">
        <pc:chgData name="Himanshu Sharma" userId="6a2c455a-7cd3-475c-b775-bcca3c24f5b2" providerId="ADAL" clId="{F8E8F786-79D3-4334-A8E7-78BC698D7002}" dt="2025-09-23T06:06:09.700" v="397"/>
        <pc:sldMkLst>
          <pc:docMk/>
          <pc:sldMk cId="2713640831" sldId="268"/>
        </pc:sldMkLst>
        <pc:spChg chg="mod">
          <ac:chgData name="Himanshu Sharma" userId="6a2c455a-7cd3-475c-b775-bcca3c24f5b2" providerId="ADAL" clId="{F8E8F786-79D3-4334-A8E7-78BC698D7002}" dt="2025-09-23T06:06:09.700" v="397"/>
          <ac:spMkLst>
            <pc:docMk/>
            <pc:sldMk cId="2713640831" sldId="268"/>
            <ac:spMk id="2" creationId="{B2CB89D4-85FC-31B1-2867-75F05A3DBBFC}"/>
          </ac:spMkLst>
        </pc:spChg>
        <pc:spChg chg="add del mod">
          <ac:chgData name="Himanshu Sharma" userId="6a2c455a-7cd3-475c-b775-bcca3c24f5b2" providerId="ADAL" clId="{F8E8F786-79D3-4334-A8E7-78BC698D7002}" dt="2025-09-23T05:59:10.219" v="25" actId="1038"/>
          <ac:spMkLst>
            <pc:docMk/>
            <pc:sldMk cId="2713640831" sldId="268"/>
            <ac:spMk id="3" creationId="{A5D05718-0AF8-E995-07B7-59211E51022E}"/>
          </ac:spMkLst>
        </pc:spChg>
        <pc:spChg chg="add mod">
          <ac:chgData name="Himanshu Sharma" userId="6a2c455a-7cd3-475c-b775-bcca3c24f5b2" providerId="ADAL" clId="{F8E8F786-79D3-4334-A8E7-78BC698D7002}" dt="2025-09-23T05:59:18.124" v="33" actId="1038"/>
          <ac:spMkLst>
            <pc:docMk/>
            <pc:sldMk cId="2713640831" sldId="268"/>
            <ac:spMk id="4" creationId="{75B1FB04-13AE-D7CB-45DC-81FDD3824CA1}"/>
          </ac:spMkLst>
        </pc:spChg>
        <pc:spChg chg="add mod">
          <ac:chgData name="Himanshu Sharma" userId="6a2c455a-7cd3-475c-b775-bcca3c24f5b2" providerId="ADAL" clId="{F8E8F786-79D3-4334-A8E7-78BC698D7002}" dt="2025-09-23T05:59:23.863" v="58" actId="1035"/>
          <ac:spMkLst>
            <pc:docMk/>
            <pc:sldMk cId="2713640831" sldId="268"/>
            <ac:spMk id="5" creationId="{D5B266A0-F813-9DF9-F365-4F6B52071F4F}"/>
          </ac:spMkLst>
        </pc:spChg>
        <pc:spChg chg="add mod">
          <ac:chgData name="Himanshu Sharma" userId="6a2c455a-7cd3-475c-b775-bcca3c24f5b2" providerId="ADAL" clId="{F8E8F786-79D3-4334-A8E7-78BC698D7002}" dt="2025-09-23T05:59:32.374" v="111" actId="1037"/>
          <ac:spMkLst>
            <pc:docMk/>
            <pc:sldMk cId="2713640831" sldId="268"/>
            <ac:spMk id="6" creationId="{CCFA6052-21A8-1102-E588-8BFA90D48D93}"/>
          </ac:spMkLst>
        </pc:spChg>
        <pc:spChg chg="add mod">
          <ac:chgData name="Himanshu Sharma" userId="6a2c455a-7cd3-475c-b775-bcca3c24f5b2" providerId="ADAL" clId="{F8E8F786-79D3-4334-A8E7-78BC698D7002}" dt="2025-09-23T05:59:46.660" v="120" actId="1037"/>
          <ac:spMkLst>
            <pc:docMk/>
            <pc:sldMk cId="2713640831" sldId="268"/>
            <ac:spMk id="7" creationId="{5C4DDD65-5C58-1AF5-1A83-23C39606E88D}"/>
          </ac:spMkLst>
        </pc:spChg>
        <pc:spChg chg="add mod">
          <ac:chgData name="Himanshu Sharma" userId="6a2c455a-7cd3-475c-b775-bcca3c24f5b2" providerId="ADAL" clId="{F8E8F786-79D3-4334-A8E7-78BC698D7002}" dt="2025-09-23T05:59:49.330" v="135" actId="1038"/>
          <ac:spMkLst>
            <pc:docMk/>
            <pc:sldMk cId="2713640831" sldId="268"/>
            <ac:spMk id="8" creationId="{BAE34AFA-E647-61C8-143D-FA98B9A340A7}"/>
          </ac:spMkLst>
        </pc:spChg>
        <pc:spChg chg="add mod">
          <ac:chgData name="Himanshu Sharma" userId="6a2c455a-7cd3-475c-b775-bcca3c24f5b2" providerId="ADAL" clId="{F8E8F786-79D3-4334-A8E7-78BC698D7002}" dt="2025-09-23T05:59:55.267" v="180" actId="1038"/>
          <ac:spMkLst>
            <pc:docMk/>
            <pc:sldMk cId="2713640831" sldId="268"/>
            <ac:spMk id="9" creationId="{2A150556-7726-558B-461D-222091E8F18E}"/>
          </ac:spMkLst>
        </pc:spChg>
        <pc:spChg chg="add mod">
          <ac:chgData name="Himanshu Sharma" userId="6a2c455a-7cd3-475c-b775-bcca3c24f5b2" providerId="ADAL" clId="{F8E8F786-79D3-4334-A8E7-78BC698D7002}" dt="2025-09-23T06:00:01.434" v="190" actId="1038"/>
          <ac:spMkLst>
            <pc:docMk/>
            <pc:sldMk cId="2713640831" sldId="268"/>
            <ac:spMk id="10" creationId="{53289B6A-6E05-1887-5BE5-56BED403F216}"/>
          </ac:spMkLst>
        </pc:spChg>
        <pc:spChg chg="add mod">
          <ac:chgData name="Himanshu Sharma" userId="6a2c455a-7cd3-475c-b775-bcca3c24f5b2" providerId="ADAL" clId="{F8E8F786-79D3-4334-A8E7-78BC698D7002}" dt="2025-09-23T06:00:05.637" v="212" actId="1037"/>
          <ac:spMkLst>
            <pc:docMk/>
            <pc:sldMk cId="2713640831" sldId="268"/>
            <ac:spMk id="11" creationId="{CD0BBB1E-1B30-C863-55D9-20A0526593BC}"/>
          </ac:spMkLst>
        </pc:spChg>
        <pc:spChg chg="add mod">
          <ac:chgData name="Himanshu Sharma" userId="6a2c455a-7cd3-475c-b775-bcca3c24f5b2" providerId="ADAL" clId="{F8E8F786-79D3-4334-A8E7-78BC698D7002}" dt="2025-09-23T06:05:43.987" v="380"/>
          <ac:spMkLst>
            <pc:docMk/>
            <pc:sldMk cId="2713640831" sldId="268"/>
            <ac:spMk id="12" creationId="{BFABE190-B65E-30BC-EFA4-FFE2B86F5AC3}"/>
          </ac:spMkLst>
        </pc:spChg>
      </pc:sldChg>
      <pc:sldChg chg="addSp modSp add mod">
        <pc:chgData name="Himanshu Sharma" userId="6a2c455a-7cd3-475c-b775-bcca3c24f5b2" providerId="ADAL" clId="{F8E8F786-79D3-4334-A8E7-78BC698D7002}" dt="2025-09-23T06:06:19.353" v="398"/>
        <pc:sldMkLst>
          <pc:docMk/>
          <pc:sldMk cId="3787807562" sldId="269"/>
        </pc:sldMkLst>
        <pc:spChg chg="mod">
          <ac:chgData name="Himanshu Sharma" userId="6a2c455a-7cd3-475c-b775-bcca3c24f5b2" providerId="ADAL" clId="{F8E8F786-79D3-4334-A8E7-78BC698D7002}" dt="2025-09-23T06:06:19.353" v="398"/>
          <ac:spMkLst>
            <pc:docMk/>
            <pc:sldMk cId="3787807562" sldId="269"/>
            <ac:spMk id="2" creationId="{3E0D2316-C33D-CAED-5FD6-AB936BF3BC9C}"/>
          </ac:spMkLst>
        </pc:spChg>
        <pc:spChg chg="add mod">
          <ac:chgData name="Himanshu Sharma" userId="6a2c455a-7cd3-475c-b775-bcca3c24f5b2" providerId="ADAL" clId="{F8E8F786-79D3-4334-A8E7-78BC698D7002}" dt="2025-09-23T06:02:17.460" v="246" actId="1076"/>
          <ac:spMkLst>
            <pc:docMk/>
            <pc:sldMk cId="3787807562" sldId="269"/>
            <ac:spMk id="13" creationId="{1C0EB599-BE55-78E0-68CF-F72591949BC3}"/>
          </ac:spMkLst>
        </pc:spChg>
        <pc:spChg chg="add mod">
          <ac:chgData name="Himanshu Sharma" userId="6a2c455a-7cd3-475c-b775-bcca3c24f5b2" providerId="ADAL" clId="{F8E8F786-79D3-4334-A8E7-78BC698D7002}" dt="2025-09-23T06:05:41.214" v="379"/>
          <ac:spMkLst>
            <pc:docMk/>
            <pc:sldMk cId="3787807562" sldId="269"/>
            <ac:spMk id="14" creationId="{B26CC068-2BC7-2026-DC39-D4A13B238A4C}"/>
          </ac:spMkLst>
        </pc:spChg>
        <pc:picChg chg="add mod">
          <ac:chgData name="Himanshu Sharma" userId="6a2c455a-7cd3-475c-b775-bcca3c24f5b2" providerId="ADAL" clId="{F8E8F786-79D3-4334-A8E7-78BC698D7002}" dt="2025-09-23T06:00:46.503" v="214"/>
          <ac:picMkLst>
            <pc:docMk/>
            <pc:sldMk cId="3787807562" sldId="269"/>
            <ac:picMk id="12" creationId="{3C076BCE-FECD-E419-98F7-27FDED158710}"/>
          </ac:picMkLst>
        </pc:picChg>
      </pc:sldChg>
      <pc:sldChg chg="addSp modSp add mod">
        <pc:chgData name="Himanshu Sharma" userId="6a2c455a-7cd3-475c-b775-bcca3c24f5b2" providerId="ADAL" clId="{F8E8F786-79D3-4334-A8E7-78BC698D7002}" dt="2025-09-23T06:06:25.261" v="399"/>
        <pc:sldMkLst>
          <pc:docMk/>
          <pc:sldMk cId="1424548304" sldId="270"/>
        </pc:sldMkLst>
        <pc:spChg chg="mod">
          <ac:chgData name="Himanshu Sharma" userId="6a2c455a-7cd3-475c-b775-bcca3c24f5b2" providerId="ADAL" clId="{F8E8F786-79D3-4334-A8E7-78BC698D7002}" dt="2025-09-23T06:06:25.261" v="399"/>
          <ac:spMkLst>
            <pc:docMk/>
            <pc:sldMk cId="1424548304" sldId="270"/>
            <ac:spMk id="2" creationId="{1B33A453-5DD2-3DCD-77D4-074A22B51FA5}"/>
          </ac:spMkLst>
        </pc:spChg>
        <pc:spChg chg="add mod">
          <ac:chgData name="Himanshu Sharma" userId="6a2c455a-7cd3-475c-b775-bcca3c24f5b2" providerId="ADAL" clId="{F8E8F786-79D3-4334-A8E7-78BC698D7002}" dt="2025-09-23T06:03:26.991" v="323" actId="20577"/>
          <ac:spMkLst>
            <pc:docMk/>
            <pc:sldMk cId="1424548304" sldId="270"/>
            <ac:spMk id="12" creationId="{5E93E1ED-B60C-B74F-AF82-ABF4A9A93A8C}"/>
          </ac:spMkLst>
        </pc:spChg>
        <pc:spChg chg="mod">
          <ac:chgData name="Himanshu Sharma" userId="6a2c455a-7cd3-475c-b775-bcca3c24f5b2" providerId="ADAL" clId="{F8E8F786-79D3-4334-A8E7-78BC698D7002}" dt="2025-09-23T06:03:00.044" v="268" actId="1038"/>
          <ac:spMkLst>
            <pc:docMk/>
            <pc:sldMk cId="1424548304" sldId="270"/>
            <ac:spMk id="13" creationId="{903E8E06-16A5-E307-D125-A02DF9BDC0F0}"/>
          </ac:spMkLst>
        </pc:spChg>
        <pc:spChg chg="add mod">
          <ac:chgData name="Himanshu Sharma" userId="6a2c455a-7cd3-475c-b775-bcca3c24f5b2" providerId="ADAL" clId="{F8E8F786-79D3-4334-A8E7-78BC698D7002}" dt="2025-09-23T06:04:07.446" v="326" actId="20577"/>
          <ac:spMkLst>
            <pc:docMk/>
            <pc:sldMk cId="1424548304" sldId="270"/>
            <ac:spMk id="14" creationId="{D3B79BBA-6D02-BAB9-FF3A-FEB246CE9F38}"/>
          </ac:spMkLst>
        </pc:spChg>
        <pc:spChg chg="add mod">
          <ac:chgData name="Himanshu Sharma" userId="6a2c455a-7cd3-475c-b775-bcca3c24f5b2" providerId="ADAL" clId="{F8E8F786-79D3-4334-A8E7-78BC698D7002}" dt="2025-09-23T06:05:38.793" v="378" actId="1035"/>
          <ac:spMkLst>
            <pc:docMk/>
            <pc:sldMk cId="1424548304" sldId="270"/>
            <ac:spMk id="15" creationId="{69B2C95B-4EAF-06A1-8733-E78DD32BBC63}"/>
          </ac:spMkLst>
        </pc:spChg>
      </pc:sldChg>
      <pc:sldChg chg="addSp modSp add mod">
        <pc:chgData name="Himanshu Sharma" userId="6a2c455a-7cd3-475c-b775-bcca3c24f5b2" providerId="ADAL" clId="{F8E8F786-79D3-4334-A8E7-78BC698D7002}" dt="2025-09-23T06:06:28.662" v="400"/>
        <pc:sldMkLst>
          <pc:docMk/>
          <pc:sldMk cId="3362195770" sldId="271"/>
        </pc:sldMkLst>
        <pc:spChg chg="mod">
          <ac:chgData name="Himanshu Sharma" userId="6a2c455a-7cd3-475c-b775-bcca3c24f5b2" providerId="ADAL" clId="{F8E8F786-79D3-4334-A8E7-78BC698D7002}" dt="2025-09-23T06:06:28.662" v="400"/>
          <ac:spMkLst>
            <pc:docMk/>
            <pc:sldMk cId="3362195770" sldId="271"/>
            <ac:spMk id="2" creationId="{B2AB95AC-F45D-125C-AE90-A6D356356C65}"/>
          </ac:spMkLst>
        </pc:spChg>
        <pc:spChg chg="add mod">
          <ac:chgData name="Himanshu Sharma" userId="6a2c455a-7cd3-475c-b775-bcca3c24f5b2" providerId="ADAL" clId="{F8E8F786-79D3-4334-A8E7-78BC698D7002}" dt="2025-09-23T06:04:20.477" v="329" actId="1076"/>
          <ac:spMkLst>
            <pc:docMk/>
            <pc:sldMk cId="3362195770" sldId="271"/>
            <ac:spMk id="15" creationId="{51001F8E-6A12-AAAF-87D3-DDB2DC16FBBC}"/>
          </ac:spMkLst>
        </pc:spChg>
        <pc:spChg chg="add mod">
          <ac:chgData name="Himanshu Sharma" userId="6a2c455a-7cd3-475c-b775-bcca3c24f5b2" providerId="ADAL" clId="{F8E8F786-79D3-4334-A8E7-78BC698D7002}" dt="2025-09-23T06:05:30.484" v="375" actId="20577"/>
          <ac:spMkLst>
            <pc:docMk/>
            <pc:sldMk cId="3362195770" sldId="271"/>
            <ac:spMk id="16" creationId="{00449CB8-F959-FF83-994E-CF18F859F77F}"/>
          </ac:spMkLst>
        </pc:spChg>
      </pc:sldChg>
      <pc:sldChg chg="add">
        <pc:chgData name="Himanshu Sharma" userId="6a2c455a-7cd3-475c-b775-bcca3c24f5b2" providerId="ADAL" clId="{F8E8F786-79D3-4334-A8E7-78BC698D7002}" dt="2025-09-23T08:38:37.066" v="401" actId="2890"/>
        <pc:sldMkLst>
          <pc:docMk/>
          <pc:sldMk cId="3679728844" sldId="27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BF1AA3-3A0E-48E9-AB77-61E402277F8E}" type="datetimeFigureOut">
              <a:rPr lang="en-IN" smtClean="0"/>
              <a:t>23-09-2025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DADDD3-9C48-4828-8BB4-50D1ED590C5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15624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DADDD3-9C48-4828-8BB4-50D1ED590C5A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05334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5174F6-9E42-C244-D5C8-46F6E69AB2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2375C5-7D8A-7F3A-6DE0-893B61A815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D28C8A-684D-96D0-E3ED-7A6B3F4DA1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4470DD-D9B3-D372-2925-26320D1305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DADDD3-9C48-4828-8BB4-50D1ED590C5A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27218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CE5798-B4AF-E26A-35AA-2075AFE35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D561B6-D87E-3DA0-0429-E0D644B887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35B7A2-D187-6726-035B-AB0BF112F5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C68C6D-1FA8-4ABD-9253-62FD11A31D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DADDD3-9C48-4828-8BB4-50D1ED590C5A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45245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D95A58-5838-AFD5-C9BB-16D6373D46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F762F3-3AE3-6992-9847-C6075CFD70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E37BEB-2CDD-63C9-27D3-E94CAA886B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0F8AA9-DB75-4FBA-8CC0-64FC2B92DD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DADDD3-9C48-4828-8BB4-50D1ED590C5A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207936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1031747"/>
            <a:ext cx="12192000" cy="6096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1031747"/>
            <a:ext cx="12192000" cy="60960"/>
          </a:xfrm>
          <a:custGeom>
            <a:avLst/>
            <a:gdLst/>
            <a:ahLst/>
            <a:cxnLst/>
            <a:rect l="l" t="t" r="r" b="b"/>
            <a:pathLst>
              <a:path w="12192000" h="60959">
                <a:moveTo>
                  <a:pt x="0" y="60960"/>
                </a:moveTo>
                <a:lnTo>
                  <a:pt x="12192000" y="60960"/>
                </a:lnTo>
                <a:lnTo>
                  <a:pt x="12192000" y="0"/>
                </a:lnTo>
                <a:lnTo>
                  <a:pt x="0" y="0"/>
                </a:lnTo>
                <a:lnTo>
                  <a:pt x="0" y="6096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51482" y="161366"/>
            <a:ext cx="9289034" cy="697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746750" y="1898650"/>
            <a:ext cx="5803900" cy="3098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16931" y="1536560"/>
            <a:ext cx="6222518" cy="402083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708529" y="304926"/>
            <a:ext cx="6777355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80"/>
              </a:spcBef>
            </a:pPr>
            <a:r>
              <a:rPr lang="en-US" sz="3200" dirty="0"/>
              <a:t>Reasoning in </a:t>
            </a:r>
            <a:r>
              <a:rPr sz="3200" dirty="0"/>
              <a:t>Uncertainty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10075" y="1800225"/>
            <a:ext cx="3400425" cy="359092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296795">
              <a:lnSpc>
                <a:spcPct val="100000"/>
              </a:lnSpc>
              <a:spcBef>
                <a:spcPts val="105"/>
              </a:spcBef>
            </a:pPr>
            <a:r>
              <a:rPr dirty="0"/>
              <a:t>Uncertain</a:t>
            </a:r>
            <a:r>
              <a:rPr spc="-20" dirty="0"/>
              <a:t> </a:t>
            </a:r>
            <a:r>
              <a:rPr spc="-10" dirty="0"/>
              <a:t>Outcomes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933943" y="1470660"/>
            <a:ext cx="3672840" cy="2567940"/>
            <a:chOff x="7933943" y="1470660"/>
            <a:chExt cx="3672840" cy="25679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933943" y="1834896"/>
              <a:ext cx="3672840" cy="143103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56803" y="1470660"/>
              <a:ext cx="3625596" cy="2567940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9955" y="1461516"/>
            <a:ext cx="3675888" cy="1973579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7033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Worst-</a:t>
            </a:r>
            <a:r>
              <a:rPr dirty="0"/>
              <a:t>Case</a:t>
            </a:r>
            <a:r>
              <a:rPr spc="5" dirty="0"/>
              <a:t> </a:t>
            </a:r>
            <a:r>
              <a:rPr dirty="0"/>
              <a:t>vs.</a:t>
            </a:r>
            <a:r>
              <a:rPr spc="5" dirty="0"/>
              <a:t> </a:t>
            </a:r>
            <a:r>
              <a:rPr dirty="0"/>
              <a:t>Average</a:t>
            </a:r>
            <a:r>
              <a:rPr spc="-5" dirty="0"/>
              <a:t> </a:t>
            </a:r>
            <a:r>
              <a:rPr spc="-20" dirty="0"/>
              <a:t>Case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5024437" y="2052637"/>
            <a:ext cx="1914525" cy="1304925"/>
            <a:chOff x="5024437" y="2052637"/>
            <a:chExt cx="1914525" cy="1304925"/>
          </a:xfrm>
        </p:grpSpPr>
        <p:sp>
          <p:nvSpPr>
            <p:cNvPr id="8" name="object 8"/>
            <p:cNvSpPr/>
            <p:nvPr/>
          </p:nvSpPr>
          <p:spPr>
            <a:xfrm>
              <a:off x="5791200" y="2057400"/>
              <a:ext cx="381000" cy="304800"/>
            </a:xfrm>
            <a:custGeom>
              <a:avLst/>
              <a:gdLst/>
              <a:ahLst/>
              <a:cxnLst/>
              <a:rect l="l" t="t" r="r" b="b"/>
              <a:pathLst>
                <a:path w="381000" h="304800">
                  <a:moveTo>
                    <a:pt x="190500" y="0"/>
                  </a:moveTo>
                  <a:lnTo>
                    <a:pt x="0" y="304800"/>
                  </a:lnTo>
                  <a:lnTo>
                    <a:pt x="381000" y="304800"/>
                  </a:lnTo>
                  <a:lnTo>
                    <a:pt x="190500" y="0"/>
                  </a:lnTo>
                  <a:close/>
                </a:path>
              </a:pathLst>
            </a:custGeom>
            <a:solidFill>
              <a:srgbClr val="CCEB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791200" y="2057400"/>
              <a:ext cx="381000" cy="304800"/>
            </a:xfrm>
            <a:custGeom>
              <a:avLst/>
              <a:gdLst/>
              <a:ahLst/>
              <a:cxnLst/>
              <a:rect l="l" t="t" r="r" b="b"/>
              <a:pathLst>
                <a:path w="381000" h="304800">
                  <a:moveTo>
                    <a:pt x="0" y="304800"/>
                  </a:moveTo>
                  <a:lnTo>
                    <a:pt x="190500" y="0"/>
                  </a:lnTo>
                  <a:lnTo>
                    <a:pt x="381000" y="304800"/>
                  </a:lnTo>
                  <a:lnTo>
                    <a:pt x="0" y="3048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029200" y="3048000"/>
              <a:ext cx="381000" cy="304800"/>
            </a:xfrm>
            <a:custGeom>
              <a:avLst/>
              <a:gdLst/>
              <a:ahLst/>
              <a:cxnLst/>
              <a:rect l="l" t="t" r="r" b="b"/>
              <a:pathLst>
                <a:path w="381000" h="304800">
                  <a:moveTo>
                    <a:pt x="381000" y="0"/>
                  </a:moveTo>
                  <a:lnTo>
                    <a:pt x="0" y="0"/>
                  </a:lnTo>
                  <a:lnTo>
                    <a:pt x="190500" y="304800"/>
                  </a:lnTo>
                  <a:lnTo>
                    <a:pt x="381000" y="0"/>
                  </a:lnTo>
                  <a:close/>
                </a:path>
              </a:pathLst>
            </a:custGeom>
            <a:solidFill>
              <a:srgbClr val="FF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029200" y="3048000"/>
              <a:ext cx="381000" cy="304800"/>
            </a:xfrm>
            <a:custGeom>
              <a:avLst/>
              <a:gdLst/>
              <a:ahLst/>
              <a:cxnLst/>
              <a:rect l="l" t="t" r="r" b="b"/>
              <a:pathLst>
                <a:path w="381000" h="304800">
                  <a:moveTo>
                    <a:pt x="381000" y="0"/>
                  </a:moveTo>
                  <a:lnTo>
                    <a:pt x="190500" y="304800"/>
                  </a:lnTo>
                  <a:lnTo>
                    <a:pt x="0" y="0"/>
                  </a:lnTo>
                  <a:lnTo>
                    <a:pt x="38100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553200" y="3048000"/>
              <a:ext cx="381000" cy="304800"/>
            </a:xfrm>
            <a:custGeom>
              <a:avLst/>
              <a:gdLst/>
              <a:ahLst/>
              <a:cxnLst/>
              <a:rect l="l" t="t" r="r" b="b"/>
              <a:pathLst>
                <a:path w="381000" h="304800">
                  <a:moveTo>
                    <a:pt x="381000" y="0"/>
                  </a:moveTo>
                  <a:lnTo>
                    <a:pt x="0" y="0"/>
                  </a:lnTo>
                  <a:lnTo>
                    <a:pt x="190500" y="304800"/>
                  </a:lnTo>
                  <a:lnTo>
                    <a:pt x="381000" y="0"/>
                  </a:lnTo>
                  <a:close/>
                </a:path>
              </a:pathLst>
            </a:custGeom>
            <a:solidFill>
              <a:srgbClr val="FF99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553200" y="3048000"/>
              <a:ext cx="381000" cy="304800"/>
            </a:xfrm>
            <a:custGeom>
              <a:avLst/>
              <a:gdLst/>
              <a:ahLst/>
              <a:cxnLst/>
              <a:rect l="l" t="t" r="r" b="b"/>
              <a:pathLst>
                <a:path w="381000" h="304800">
                  <a:moveTo>
                    <a:pt x="381000" y="0"/>
                  </a:moveTo>
                  <a:lnTo>
                    <a:pt x="190500" y="304800"/>
                  </a:lnTo>
                  <a:lnTo>
                    <a:pt x="0" y="0"/>
                  </a:lnTo>
                  <a:lnTo>
                    <a:pt x="38100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648200" y="4343400"/>
            <a:ext cx="381000" cy="304800"/>
          </a:xfrm>
          <a:prstGeom prst="rect">
            <a:avLst/>
          </a:prstGeom>
          <a:solidFill>
            <a:srgbClr val="BC92DE"/>
          </a:solidFill>
          <a:ln w="9525">
            <a:solidFill>
              <a:srgbClr val="000000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 marL="75565">
              <a:lnSpc>
                <a:spcPct val="100000"/>
              </a:lnSpc>
              <a:spcBef>
                <a:spcPts val="5"/>
              </a:spcBef>
            </a:pPr>
            <a:r>
              <a:rPr sz="1800" spc="-25" dirty="0">
                <a:latin typeface="Calibri"/>
                <a:cs typeface="Calibri"/>
              </a:rPr>
              <a:t>10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334000" y="4343400"/>
            <a:ext cx="381000" cy="304800"/>
          </a:xfrm>
          <a:prstGeom prst="rect">
            <a:avLst/>
          </a:prstGeom>
          <a:solidFill>
            <a:srgbClr val="BC92DE"/>
          </a:solidFill>
          <a:ln w="9525">
            <a:solidFill>
              <a:srgbClr val="000000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 marL="75565">
              <a:lnSpc>
                <a:spcPct val="100000"/>
              </a:lnSpc>
              <a:spcBef>
                <a:spcPts val="5"/>
              </a:spcBef>
            </a:pPr>
            <a:r>
              <a:rPr sz="1800" spc="-25" dirty="0">
                <a:latin typeface="Calibri"/>
                <a:cs typeface="Calibri"/>
              </a:rPr>
              <a:t>10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172200" y="4343400"/>
            <a:ext cx="381000" cy="304800"/>
          </a:xfrm>
          <a:prstGeom prst="rect">
            <a:avLst/>
          </a:prstGeom>
          <a:solidFill>
            <a:srgbClr val="BC92DE"/>
          </a:solidFill>
          <a:ln w="9525">
            <a:solidFill>
              <a:srgbClr val="000000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800" spc="-50" dirty="0">
                <a:latin typeface="Calibri"/>
                <a:cs typeface="Calibri"/>
              </a:rPr>
              <a:t>9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934200" y="4343400"/>
            <a:ext cx="381000" cy="304800"/>
          </a:xfrm>
          <a:prstGeom prst="rect">
            <a:avLst/>
          </a:prstGeom>
          <a:solidFill>
            <a:srgbClr val="BC92DE"/>
          </a:solidFill>
          <a:ln w="9525">
            <a:solidFill>
              <a:srgbClr val="000000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 marL="17780">
              <a:lnSpc>
                <a:spcPct val="100000"/>
              </a:lnSpc>
              <a:spcBef>
                <a:spcPts val="5"/>
              </a:spcBef>
            </a:pPr>
            <a:r>
              <a:rPr sz="1800" spc="-25" dirty="0">
                <a:latin typeface="Calibri"/>
                <a:cs typeface="Calibri"/>
              </a:rPr>
              <a:t>100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830445" y="2357500"/>
            <a:ext cx="2302510" cy="1986280"/>
          </a:xfrm>
          <a:custGeom>
            <a:avLst/>
            <a:gdLst/>
            <a:ahLst/>
            <a:cxnLst/>
            <a:rect l="l" t="t" r="r" b="b"/>
            <a:pathLst>
              <a:path w="2302509" h="1986279">
                <a:moveTo>
                  <a:pt x="708025" y="1901825"/>
                </a:moveTo>
                <a:lnTo>
                  <a:pt x="677748" y="1911184"/>
                </a:lnTo>
                <a:lnTo>
                  <a:pt x="395351" y="993394"/>
                </a:lnTo>
                <a:lnTo>
                  <a:pt x="389255" y="995299"/>
                </a:lnTo>
                <a:lnTo>
                  <a:pt x="383286" y="993013"/>
                </a:lnTo>
                <a:lnTo>
                  <a:pt x="29679" y="1912518"/>
                </a:lnTo>
                <a:lnTo>
                  <a:pt x="0" y="1901063"/>
                </a:lnTo>
                <a:lnTo>
                  <a:pt x="8255" y="1985899"/>
                </a:lnTo>
                <a:lnTo>
                  <a:pt x="70700" y="1928876"/>
                </a:lnTo>
                <a:lnTo>
                  <a:pt x="71120" y="1928495"/>
                </a:lnTo>
                <a:lnTo>
                  <a:pt x="41490" y="1917077"/>
                </a:lnTo>
                <a:lnTo>
                  <a:pt x="388581" y="1014844"/>
                </a:lnTo>
                <a:lnTo>
                  <a:pt x="665543" y="1914956"/>
                </a:lnTo>
                <a:lnTo>
                  <a:pt x="635254" y="1924304"/>
                </a:lnTo>
                <a:lnTo>
                  <a:pt x="694055" y="1985899"/>
                </a:lnTo>
                <a:lnTo>
                  <a:pt x="703821" y="1927098"/>
                </a:lnTo>
                <a:lnTo>
                  <a:pt x="708025" y="1901825"/>
                </a:lnTo>
                <a:close/>
              </a:path>
              <a:path w="2302509" h="1986279">
                <a:moveTo>
                  <a:pt x="1913255" y="690499"/>
                </a:moveTo>
                <a:lnTo>
                  <a:pt x="1898434" y="652780"/>
                </a:lnTo>
                <a:lnTo>
                  <a:pt x="1882140" y="611251"/>
                </a:lnTo>
                <a:lnTo>
                  <a:pt x="1860918" y="634796"/>
                </a:lnTo>
                <a:lnTo>
                  <a:pt x="1155446" y="0"/>
                </a:lnTo>
                <a:lnTo>
                  <a:pt x="1151255" y="4699"/>
                </a:lnTo>
                <a:lnTo>
                  <a:pt x="1147064" y="0"/>
                </a:lnTo>
                <a:lnTo>
                  <a:pt x="441579" y="634796"/>
                </a:lnTo>
                <a:lnTo>
                  <a:pt x="420370" y="611251"/>
                </a:lnTo>
                <a:lnTo>
                  <a:pt x="389255" y="690499"/>
                </a:lnTo>
                <a:lnTo>
                  <a:pt x="471424" y="667893"/>
                </a:lnTo>
                <a:lnTo>
                  <a:pt x="457796" y="652780"/>
                </a:lnTo>
                <a:lnTo>
                  <a:pt x="450126" y="644283"/>
                </a:lnTo>
                <a:lnTo>
                  <a:pt x="1151242" y="13182"/>
                </a:lnTo>
                <a:lnTo>
                  <a:pt x="1852371" y="644283"/>
                </a:lnTo>
                <a:lnTo>
                  <a:pt x="1831086" y="667893"/>
                </a:lnTo>
                <a:lnTo>
                  <a:pt x="1913255" y="690499"/>
                </a:lnTo>
                <a:close/>
              </a:path>
              <a:path w="2302509" h="1986279">
                <a:moveTo>
                  <a:pt x="2302510" y="1901063"/>
                </a:moveTo>
                <a:lnTo>
                  <a:pt x="2272817" y="1912518"/>
                </a:lnTo>
                <a:lnTo>
                  <a:pt x="1919224" y="993013"/>
                </a:lnTo>
                <a:lnTo>
                  <a:pt x="1913255" y="995299"/>
                </a:lnTo>
                <a:lnTo>
                  <a:pt x="1907286" y="993013"/>
                </a:lnTo>
                <a:lnTo>
                  <a:pt x="1553679" y="1912518"/>
                </a:lnTo>
                <a:lnTo>
                  <a:pt x="1524000" y="1901063"/>
                </a:lnTo>
                <a:lnTo>
                  <a:pt x="1532255" y="1985899"/>
                </a:lnTo>
                <a:lnTo>
                  <a:pt x="1594700" y="1928876"/>
                </a:lnTo>
                <a:lnTo>
                  <a:pt x="1595120" y="1928495"/>
                </a:lnTo>
                <a:lnTo>
                  <a:pt x="1565490" y="1917077"/>
                </a:lnTo>
                <a:lnTo>
                  <a:pt x="1913242" y="1013104"/>
                </a:lnTo>
                <a:lnTo>
                  <a:pt x="2261006" y="1917077"/>
                </a:lnTo>
                <a:lnTo>
                  <a:pt x="2231390" y="1928495"/>
                </a:lnTo>
                <a:lnTo>
                  <a:pt x="2294255" y="1985899"/>
                </a:lnTo>
                <a:lnTo>
                  <a:pt x="2299792" y="1928876"/>
                </a:lnTo>
                <a:lnTo>
                  <a:pt x="2302510" y="190106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6312789" y="2076069"/>
            <a:ext cx="1225550" cy="1214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latin typeface="Calibri"/>
                <a:cs typeface="Calibri"/>
              </a:rPr>
              <a:t>max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45"/>
              </a:spcBef>
            </a:pPr>
            <a:endParaRPr sz="1800"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</a:pPr>
            <a:r>
              <a:rPr sz="1800" b="1" spc="-25" dirty="0">
                <a:latin typeface="Calibri"/>
                <a:cs typeface="Calibri"/>
              </a:rPr>
              <a:t>min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5024437" y="3043237"/>
            <a:ext cx="1914525" cy="390525"/>
            <a:chOff x="5024437" y="3043237"/>
            <a:chExt cx="1914525" cy="390525"/>
          </a:xfrm>
        </p:grpSpPr>
        <p:sp>
          <p:nvSpPr>
            <p:cNvPr id="21" name="object 21"/>
            <p:cNvSpPr/>
            <p:nvPr/>
          </p:nvSpPr>
          <p:spPr>
            <a:xfrm>
              <a:off x="5029200" y="304800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190500" y="0"/>
                  </a:moveTo>
                  <a:lnTo>
                    <a:pt x="146837" y="5034"/>
                  </a:lnTo>
                  <a:lnTo>
                    <a:pt x="106746" y="19372"/>
                  </a:lnTo>
                  <a:lnTo>
                    <a:pt x="71374" y="41867"/>
                  </a:lnTo>
                  <a:lnTo>
                    <a:pt x="41867" y="71374"/>
                  </a:lnTo>
                  <a:lnTo>
                    <a:pt x="19372" y="106746"/>
                  </a:lnTo>
                  <a:lnTo>
                    <a:pt x="5034" y="146837"/>
                  </a:lnTo>
                  <a:lnTo>
                    <a:pt x="0" y="190500"/>
                  </a:lnTo>
                  <a:lnTo>
                    <a:pt x="5034" y="234162"/>
                  </a:lnTo>
                  <a:lnTo>
                    <a:pt x="19372" y="274253"/>
                  </a:lnTo>
                  <a:lnTo>
                    <a:pt x="41867" y="309625"/>
                  </a:lnTo>
                  <a:lnTo>
                    <a:pt x="71374" y="339132"/>
                  </a:lnTo>
                  <a:lnTo>
                    <a:pt x="106746" y="361627"/>
                  </a:lnTo>
                  <a:lnTo>
                    <a:pt x="146837" y="375965"/>
                  </a:lnTo>
                  <a:lnTo>
                    <a:pt x="190500" y="381000"/>
                  </a:lnTo>
                  <a:lnTo>
                    <a:pt x="234162" y="375965"/>
                  </a:lnTo>
                  <a:lnTo>
                    <a:pt x="274253" y="361627"/>
                  </a:lnTo>
                  <a:lnTo>
                    <a:pt x="309625" y="339132"/>
                  </a:lnTo>
                  <a:lnTo>
                    <a:pt x="339132" y="309625"/>
                  </a:lnTo>
                  <a:lnTo>
                    <a:pt x="361627" y="274253"/>
                  </a:lnTo>
                  <a:lnTo>
                    <a:pt x="375965" y="234162"/>
                  </a:lnTo>
                  <a:lnTo>
                    <a:pt x="381000" y="190500"/>
                  </a:lnTo>
                  <a:lnTo>
                    <a:pt x="375965" y="146837"/>
                  </a:lnTo>
                  <a:lnTo>
                    <a:pt x="361627" y="106746"/>
                  </a:lnTo>
                  <a:lnTo>
                    <a:pt x="339132" y="71374"/>
                  </a:lnTo>
                  <a:lnTo>
                    <a:pt x="309625" y="41867"/>
                  </a:lnTo>
                  <a:lnTo>
                    <a:pt x="274253" y="19372"/>
                  </a:lnTo>
                  <a:lnTo>
                    <a:pt x="234162" y="5034"/>
                  </a:lnTo>
                  <a:lnTo>
                    <a:pt x="190500" y="0"/>
                  </a:lnTo>
                  <a:close/>
                </a:path>
              </a:pathLst>
            </a:custGeom>
            <a:solidFill>
              <a:srgbClr val="B5EC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029200" y="304800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190500"/>
                  </a:moveTo>
                  <a:lnTo>
                    <a:pt x="5034" y="146837"/>
                  </a:lnTo>
                  <a:lnTo>
                    <a:pt x="19372" y="106746"/>
                  </a:lnTo>
                  <a:lnTo>
                    <a:pt x="41867" y="71374"/>
                  </a:lnTo>
                  <a:lnTo>
                    <a:pt x="71374" y="41867"/>
                  </a:lnTo>
                  <a:lnTo>
                    <a:pt x="106746" y="19372"/>
                  </a:lnTo>
                  <a:lnTo>
                    <a:pt x="146837" y="5034"/>
                  </a:lnTo>
                  <a:lnTo>
                    <a:pt x="190500" y="0"/>
                  </a:lnTo>
                  <a:lnTo>
                    <a:pt x="234162" y="5034"/>
                  </a:lnTo>
                  <a:lnTo>
                    <a:pt x="274253" y="19372"/>
                  </a:lnTo>
                  <a:lnTo>
                    <a:pt x="309625" y="41867"/>
                  </a:lnTo>
                  <a:lnTo>
                    <a:pt x="339132" y="71374"/>
                  </a:lnTo>
                  <a:lnTo>
                    <a:pt x="361627" y="106746"/>
                  </a:lnTo>
                  <a:lnTo>
                    <a:pt x="375965" y="146837"/>
                  </a:lnTo>
                  <a:lnTo>
                    <a:pt x="381000" y="190500"/>
                  </a:lnTo>
                  <a:lnTo>
                    <a:pt x="375965" y="234162"/>
                  </a:lnTo>
                  <a:lnTo>
                    <a:pt x="361627" y="274253"/>
                  </a:lnTo>
                  <a:lnTo>
                    <a:pt x="339132" y="309625"/>
                  </a:lnTo>
                  <a:lnTo>
                    <a:pt x="309625" y="339132"/>
                  </a:lnTo>
                  <a:lnTo>
                    <a:pt x="274253" y="361627"/>
                  </a:lnTo>
                  <a:lnTo>
                    <a:pt x="234162" y="375965"/>
                  </a:lnTo>
                  <a:lnTo>
                    <a:pt x="190500" y="381000"/>
                  </a:lnTo>
                  <a:lnTo>
                    <a:pt x="146837" y="375965"/>
                  </a:lnTo>
                  <a:lnTo>
                    <a:pt x="106746" y="361627"/>
                  </a:lnTo>
                  <a:lnTo>
                    <a:pt x="71374" y="339132"/>
                  </a:lnTo>
                  <a:lnTo>
                    <a:pt x="41867" y="309625"/>
                  </a:lnTo>
                  <a:lnTo>
                    <a:pt x="19372" y="274253"/>
                  </a:lnTo>
                  <a:lnTo>
                    <a:pt x="5034" y="234162"/>
                  </a:lnTo>
                  <a:lnTo>
                    <a:pt x="0" y="1905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553200" y="304800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190500" y="0"/>
                  </a:moveTo>
                  <a:lnTo>
                    <a:pt x="146837" y="5034"/>
                  </a:lnTo>
                  <a:lnTo>
                    <a:pt x="106746" y="19372"/>
                  </a:lnTo>
                  <a:lnTo>
                    <a:pt x="71374" y="41867"/>
                  </a:lnTo>
                  <a:lnTo>
                    <a:pt x="41867" y="71374"/>
                  </a:lnTo>
                  <a:lnTo>
                    <a:pt x="19372" y="106746"/>
                  </a:lnTo>
                  <a:lnTo>
                    <a:pt x="5034" y="146837"/>
                  </a:lnTo>
                  <a:lnTo>
                    <a:pt x="0" y="190500"/>
                  </a:lnTo>
                  <a:lnTo>
                    <a:pt x="5034" y="234162"/>
                  </a:lnTo>
                  <a:lnTo>
                    <a:pt x="19372" y="274253"/>
                  </a:lnTo>
                  <a:lnTo>
                    <a:pt x="41867" y="309625"/>
                  </a:lnTo>
                  <a:lnTo>
                    <a:pt x="71374" y="339132"/>
                  </a:lnTo>
                  <a:lnTo>
                    <a:pt x="106746" y="361627"/>
                  </a:lnTo>
                  <a:lnTo>
                    <a:pt x="146837" y="375965"/>
                  </a:lnTo>
                  <a:lnTo>
                    <a:pt x="190500" y="381000"/>
                  </a:lnTo>
                  <a:lnTo>
                    <a:pt x="234162" y="375965"/>
                  </a:lnTo>
                  <a:lnTo>
                    <a:pt x="274253" y="361627"/>
                  </a:lnTo>
                  <a:lnTo>
                    <a:pt x="309625" y="339132"/>
                  </a:lnTo>
                  <a:lnTo>
                    <a:pt x="339132" y="309625"/>
                  </a:lnTo>
                  <a:lnTo>
                    <a:pt x="361627" y="274253"/>
                  </a:lnTo>
                  <a:lnTo>
                    <a:pt x="375965" y="234162"/>
                  </a:lnTo>
                  <a:lnTo>
                    <a:pt x="381000" y="190500"/>
                  </a:lnTo>
                  <a:lnTo>
                    <a:pt x="375965" y="146837"/>
                  </a:lnTo>
                  <a:lnTo>
                    <a:pt x="361627" y="106746"/>
                  </a:lnTo>
                  <a:lnTo>
                    <a:pt x="339132" y="71374"/>
                  </a:lnTo>
                  <a:lnTo>
                    <a:pt x="309625" y="41867"/>
                  </a:lnTo>
                  <a:lnTo>
                    <a:pt x="274253" y="19372"/>
                  </a:lnTo>
                  <a:lnTo>
                    <a:pt x="234162" y="5034"/>
                  </a:lnTo>
                  <a:lnTo>
                    <a:pt x="190500" y="0"/>
                  </a:lnTo>
                  <a:close/>
                </a:path>
              </a:pathLst>
            </a:custGeom>
            <a:solidFill>
              <a:srgbClr val="B5EC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553200" y="304800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190500"/>
                  </a:moveTo>
                  <a:lnTo>
                    <a:pt x="5034" y="146837"/>
                  </a:lnTo>
                  <a:lnTo>
                    <a:pt x="19372" y="106746"/>
                  </a:lnTo>
                  <a:lnTo>
                    <a:pt x="41867" y="71374"/>
                  </a:lnTo>
                  <a:lnTo>
                    <a:pt x="71374" y="41867"/>
                  </a:lnTo>
                  <a:lnTo>
                    <a:pt x="106746" y="19372"/>
                  </a:lnTo>
                  <a:lnTo>
                    <a:pt x="146837" y="5034"/>
                  </a:lnTo>
                  <a:lnTo>
                    <a:pt x="190500" y="0"/>
                  </a:lnTo>
                  <a:lnTo>
                    <a:pt x="234162" y="5034"/>
                  </a:lnTo>
                  <a:lnTo>
                    <a:pt x="274253" y="19372"/>
                  </a:lnTo>
                  <a:lnTo>
                    <a:pt x="309625" y="41867"/>
                  </a:lnTo>
                  <a:lnTo>
                    <a:pt x="339132" y="71374"/>
                  </a:lnTo>
                  <a:lnTo>
                    <a:pt x="361627" y="106746"/>
                  </a:lnTo>
                  <a:lnTo>
                    <a:pt x="375965" y="146837"/>
                  </a:lnTo>
                  <a:lnTo>
                    <a:pt x="381000" y="190500"/>
                  </a:lnTo>
                  <a:lnTo>
                    <a:pt x="375965" y="234162"/>
                  </a:lnTo>
                  <a:lnTo>
                    <a:pt x="361627" y="274253"/>
                  </a:lnTo>
                  <a:lnTo>
                    <a:pt x="339132" y="309625"/>
                  </a:lnTo>
                  <a:lnTo>
                    <a:pt x="309625" y="339132"/>
                  </a:lnTo>
                  <a:lnTo>
                    <a:pt x="274253" y="361627"/>
                  </a:lnTo>
                  <a:lnTo>
                    <a:pt x="234162" y="375965"/>
                  </a:lnTo>
                  <a:lnTo>
                    <a:pt x="190500" y="381000"/>
                  </a:lnTo>
                  <a:lnTo>
                    <a:pt x="146837" y="375965"/>
                  </a:lnTo>
                  <a:lnTo>
                    <a:pt x="106746" y="361627"/>
                  </a:lnTo>
                  <a:lnTo>
                    <a:pt x="71374" y="339132"/>
                  </a:lnTo>
                  <a:lnTo>
                    <a:pt x="41867" y="309625"/>
                  </a:lnTo>
                  <a:lnTo>
                    <a:pt x="19372" y="274253"/>
                  </a:lnTo>
                  <a:lnTo>
                    <a:pt x="5034" y="234162"/>
                  </a:lnTo>
                  <a:lnTo>
                    <a:pt x="0" y="1905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1330833" y="5269179"/>
            <a:ext cx="95294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dirty="0">
                <a:latin typeface="Calibri"/>
                <a:cs typeface="Calibri"/>
              </a:rPr>
              <a:t>Idea: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Uncertain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outcomes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controlled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by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chance,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not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adversary!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19680">
              <a:lnSpc>
                <a:spcPct val="100000"/>
              </a:lnSpc>
              <a:spcBef>
                <a:spcPts val="105"/>
              </a:spcBef>
            </a:pPr>
            <a:r>
              <a:rPr dirty="0"/>
              <a:t>Expectimax</a:t>
            </a:r>
            <a:r>
              <a:rPr spc="-75" dirty="0"/>
              <a:t> </a:t>
            </a:r>
            <a:r>
              <a:rPr spc="-10" dirty="0"/>
              <a:t>Search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5940" y="1415542"/>
            <a:ext cx="7182484" cy="6223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indent="-342265">
              <a:lnSpc>
                <a:spcPts val="2470"/>
              </a:lnSpc>
              <a:spcBef>
                <a:spcPts val="95"/>
              </a:spcBef>
              <a:buFont typeface="Wingdings"/>
              <a:buChar char=""/>
              <a:tabLst>
                <a:tab pos="354965" algn="l"/>
              </a:tabLst>
            </a:pPr>
            <a:r>
              <a:rPr sz="2200" dirty="0">
                <a:solidFill>
                  <a:srgbClr val="333399"/>
                </a:solidFill>
                <a:latin typeface="Calibri"/>
                <a:cs typeface="Calibri"/>
              </a:rPr>
              <a:t>Why</a:t>
            </a:r>
            <a:r>
              <a:rPr sz="2200" spc="-25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333399"/>
                </a:solidFill>
                <a:latin typeface="Calibri"/>
                <a:cs typeface="Calibri"/>
              </a:rPr>
              <a:t>wouldn’t</a:t>
            </a:r>
            <a:r>
              <a:rPr sz="2200" spc="-35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333399"/>
                </a:solidFill>
                <a:latin typeface="Calibri"/>
                <a:cs typeface="Calibri"/>
              </a:rPr>
              <a:t>we</a:t>
            </a:r>
            <a:r>
              <a:rPr sz="2200" spc="-25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333399"/>
                </a:solidFill>
                <a:latin typeface="Calibri"/>
                <a:cs typeface="Calibri"/>
              </a:rPr>
              <a:t>know</a:t>
            </a:r>
            <a:r>
              <a:rPr sz="2200" spc="-20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333399"/>
                </a:solidFill>
                <a:latin typeface="Calibri"/>
                <a:cs typeface="Calibri"/>
              </a:rPr>
              <a:t>what</a:t>
            </a:r>
            <a:r>
              <a:rPr sz="2200" spc="-25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333399"/>
                </a:solidFill>
                <a:latin typeface="Calibri"/>
                <a:cs typeface="Calibri"/>
              </a:rPr>
              <a:t>the</a:t>
            </a:r>
            <a:r>
              <a:rPr sz="2200" spc="-20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333399"/>
                </a:solidFill>
                <a:latin typeface="Calibri"/>
                <a:cs typeface="Calibri"/>
              </a:rPr>
              <a:t>result</a:t>
            </a:r>
            <a:r>
              <a:rPr sz="2200" spc="-35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333399"/>
                </a:solidFill>
                <a:latin typeface="Calibri"/>
                <a:cs typeface="Calibri"/>
              </a:rPr>
              <a:t>of</a:t>
            </a:r>
            <a:r>
              <a:rPr sz="2200" spc="-20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333399"/>
                </a:solidFill>
                <a:latin typeface="Calibri"/>
                <a:cs typeface="Calibri"/>
              </a:rPr>
              <a:t>an</a:t>
            </a:r>
            <a:r>
              <a:rPr sz="2200" spc="-35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333399"/>
                </a:solidFill>
                <a:latin typeface="Calibri"/>
                <a:cs typeface="Calibri"/>
              </a:rPr>
              <a:t>action</a:t>
            </a:r>
            <a:r>
              <a:rPr sz="2200" spc="-35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333399"/>
                </a:solidFill>
                <a:latin typeface="Calibri"/>
                <a:cs typeface="Calibri"/>
              </a:rPr>
              <a:t>will</a:t>
            </a:r>
            <a:r>
              <a:rPr sz="2200" spc="-45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2200" spc="-25" dirty="0">
                <a:solidFill>
                  <a:srgbClr val="333399"/>
                </a:solidFill>
                <a:latin typeface="Calibri"/>
                <a:cs typeface="Calibri"/>
              </a:rPr>
              <a:t>be?</a:t>
            </a:r>
            <a:endParaRPr sz="2200">
              <a:latin typeface="Calibri"/>
              <a:cs typeface="Calibri"/>
            </a:endParaRPr>
          </a:p>
          <a:p>
            <a:pPr marL="756285" lvl="1" indent="-286385">
              <a:lnSpc>
                <a:spcPts val="2230"/>
              </a:lnSpc>
              <a:buFont typeface="Wingdings"/>
              <a:buChar char=""/>
              <a:tabLst>
                <a:tab pos="756285" algn="l"/>
              </a:tabLst>
            </a:pPr>
            <a:r>
              <a:rPr sz="2000" dirty="0">
                <a:latin typeface="Calibri"/>
                <a:cs typeface="Calibri"/>
              </a:rPr>
              <a:t>Explicit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randomness: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rolling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dice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93139" y="1965401"/>
            <a:ext cx="6116320" cy="5911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6385">
              <a:lnSpc>
                <a:spcPts val="2220"/>
              </a:lnSpc>
              <a:spcBef>
                <a:spcPts val="105"/>
              </a:spcBef>
              <a:buFont typeface="Wingdings"/>
              <a:buChar char=""/>
              <a:tabLst>
                <a:tab pos="299085" algn="l"/>
              </a:tabLst>
            </a:pPr>
            <a:r>
              <a:rPr sz="2000" dirty="0">
                <a:latin typeface="Calibri"/>
                <a:cs typeface="Calibri"/>
              </a:rPr>
              <a:t>Unpredictable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opponents: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ghosts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respond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randomly</a:t>
            </a:r>
            <a:endParaRPr sz="2000">
              <a:latin typeface="Calibri"/>
              <a:cs typeface="Calibri"/>
            </a:endParaRPr>
          </a:p>
          <a:p>
            <a:pPr marL="299085" indent="-286385">
              <a:lnSpc>
                <a:spcPts val="2220"/>
              </a:lnSpc>
              <a:buFont typeface="Wingdings"/>
              <a:buChar char=""/>
              <a:tabLst>
                <a:tab pos="299085" algn="l"/>
              </a:tabLst>
            </a:pPr>
            <a:r>
              <a:rPr sz="2000" dirty="0">
                <a:latin typeface="Calibri"/>
                <a:cs typeface="Calibri"/>
              </a:rPr>
              <a:t>Actions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fail: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when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moving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robot,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wheels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might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slip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940" y="2737230"/>
            <a:ext cx="6376035" cy="64516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355600" marR="5080" indent="-342900">
              <a:lnSpc>
                <a:spcPts val="2240"/>
              </a:lnSpc>
              <a:spcBef>
                <a:spcPts val="500"/>
              </a:spcBef>
              <a:buFont typeface="Wingdings"/>
              <a:buChar char=""/>
              <a:tabLst>
                <a:tab pos="355600" algn="l"/>
              </a:tabLst>
            </a:pPr>
            <a:r>
              <a:rPr sz="2200" dirty="0">
                <a:solidFill>
                  <a:srgbClr val="333399"/>
                </a:solidFill>
                <a:latin typeface="Calibri"/>
                <a:cs typeface="Calibri"/>
              </a:rPr>
              <a:t>Values</a:t>
            </a:r>
            <a:r>
              <a:rPr sz="2200" spc="-50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333399"/>
                </a:solidFill>
                <a:latin typeface="Calibri"/>
                <a:cs typeface="Calibri"/>
              </a:rPr>
              <a:t>should</a:t>
            </a:r>
            <a:r>
              <a:rPr sz="2200" spc="-50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333399"/>
                </a:solidFill>
                <a:latin typeface="Calibri"/>
                <a:cs typeface="Calibri"/>
              </a:rPr>
              <a:t>now</a:t>
            </a:r>
            <a:r>
              <a:rPr sz="2200" spc="-35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333399"/>
                </a:solidFill>
                <a:latin typeface="Calibri"/>
                <a:cs typeface="Calibri"/>
              </a:rPr>
              <a:t>reflect</a:t>
            </a:r>
            <a:r>
              <a:rPr sz="2200" spc="-40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333399"/>
                </a:solidFill>
                <a:latin typeface="Calibri"/>
                <a:cs typeface="Calibri"/>
              </a:rPr>
              <a:t>average-</a:t>
            </a:r>
            <a:r>
              <a:rPr sz="2200" dirty="0">
                <a:solidFill>
                  <a:srgbClr val="333399"/>
                </a:solidFill>
                <a:latin typeface="Calibri"/>
                <a:cs typeface="Calibri"/>
              </a:rPr>
              <a:t>case</a:t>
            </a:r>
            <a:r>
              <a:rPr sz="2200" spc="-45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333399"/>
                </a:solidFill>
                <a:latin typeface="Calibri"/>
                <a:cs typeface="Calibri"/>
              </a:rPr>
              <a:t>(expectimax) </a:t>
            </a:r>
            <a:r>
              <a:rPr sz="2200" dirty="0">
                <a:solidFill>
                  <a:srgbClr val="333399"/>
                </a:solidFill>
                <a:latin typeface="Calibri"/>
                <a:cs typeface="Calibri"/>
              </a:rPr>
              <a:t>outcomes,</a:t>
            </a:r>
            <a:r>
              <a:rPr sz="2200" spc="-25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333399"/>
                </a:solidFill>
                <a:latin typeface="Calibri"/>
                <a:cs typeface="Calibri"/>
              </a:rPr>
              <a:t>not</a:t>
            </a:r>
            <a:r>
              <a:rPr sz="2200" spc="-35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333399"/>
                </a:solidFill>
                <a:latin typeface="Calibri"/>
                <a:cs typeface="Calibri"/>
              </a:rPr>
              <a:t>worst-</a:t>
            </a:r>
            <a:r>
              <a:rPr sz="2200" dirty="0">
                <a:solidFill>
                  <a:srgbClr val="333399"/>
                </a:solidFill>
                <a:latin typeface="Calibri"/>
                <a:cs typeface="Calibri"/>
              </a:rPr>
              <a:t>case</a:t>
            </a:r>
            <a:r>
              <a:rPr sz="2200" spc="-35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333399"/>
                </a:solidFill>
                <a:latin typeface="Calibri"/>
                <a:cs typeface="Calibri"/>
              </a:rPr>
              <a:t>(minimax)</a:t>
            </a:r>
            <a:r>
              <a:rPr sz="2200" spc="-35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333399"/>
                </a:solidFill>
                <a:latin typeface="Calibri"/>
                <a:cs typeface="Calibri"/>
              </a:rPr>
              <a:t>outcomes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3592448"/>
            <a:ext cx="6445250" cy="90741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355600" marR="5080" indent="-342900">
              <a:lnSpc>
                <a:spcPts val="2240"/>
              </a:lnSpc>
              <a:spcBef>
                <a:spcPts val="500"/>
              </a:spcBef>
              <a:buClr>
                <a:srgbClr val="333399"/>
              </a:buClr>
              <a:buFont typeface="Wingdings"/>
              <a:buChar char=""/>
              <a:tabLst>
                <a:tab pos="355600" algn="l"/>
              </a:tabLst>
            </a:pPr>
            <a:r>
              <a:rPr sz="2200" dirty="0">
                <a:solidFill>
                  <a:srgbClr val="C00000"/>
                </a:solidFill>
                <a:latin typeface="Calibri"/>
                <a:cs typeface="Calibri"/>
              </a:rPr>
              <a:t>Expectimax</a:t>
            </a:r>
            <a:r>
              <a:rPr sz="2200" spc="-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C00000"/>
                </a:solidFill>
                <a:latin typeface="Calibri"/>
                <a:cs typeface="Calibri"/>
              </a:rPr>
              <a:t>search:</a:t>
            </a:r>
            <a:r>
              <a:rPr sz="2200" spc="-6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333399"/>
                </a:solidFill>
                <a:latin typeface="Calibri"/>
                <a:cs typeface="Calibri"/>
              </a:rPr>
              <a:t>compute</a:t>
            </a:r>
            <a:r>
              <a:rPr sz="2200" spc="-55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333399"/>
                </a:solidFill>
                <a:latin typeface="Calibri"/>
                <a:cs typeface="Calibri"/>
              </a:rPr>
              <a:t>the</a:t>
            </a:r>
            <a:r>
              <a:rPr sz="2200" spc="-45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333399"/>
                </a:solidFill>
                <a:latin typeface="Calibri"/>
                <a:cs typeface="Calibri"/>
              </a:rPr>
              <a:t>average</a:t>
            </a:r>
            <a:r>
              <a:rPr sz="2200" spc="-65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333399"/>
                </a:solidFill>
                <a:latin typeface="Calibri"/>
                <a:cs typeface="Calibri"/>
              </a:rPr>
              <a:t>score</a:t>
            </a:r>
            <a:r>
              <a:rPr sz="2200" spc="-50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333399"/>
                </a:solidFill>
                <a:latin typeface="Calibri"/>
                <a:cs typeface="Calibri"/>
              </a:rPr>
              <a:t>under </a:t>
            </a:r>
            <a:r>
              <a:rPr sz="2200" dirty="0">
                <a:solidFill>
                  <a:srgbClr val="333399"/>
                </a:solidFill>
                <a:latin typeface="Calibri"/>
                <a:cs typeface="Calibri"/>
              </a:rPr>
              <a:t>optimal</a:t>
            </a:r>
            <a:r>
              <a:rPr sz="2200" spc="-15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2200" spc="-20" dirty="0">
                <a:solidFill>
                  <a:srgbClr val="333399"/>
                </a:solidFill>
                <a:latin typeface="Calibri"/>
                <a:cs typeface="Calibri"/>
              </a:rPr>
              <a:t>play</a:t>
            </a:r>
            <a:endParaRPr sz="2200">
              <a:latin typeface="Calibri"/>
              <a:cs typeface="Calibri"/>
            </a:endParaRPr>
          </a:p>
          <a:p>
            <a:pPr marL="756285" lvl="1" indent="-286385">
              <a:lnSpc>
                <a:spcPts val="2055"/>
              </a:lnSpc>
              <a:buFont typeface="Wingdings"/>
              <a:buChar char=""/>
              <a:tabLst>
                <a:tab pos="756285" algn="l"/>
              </a:tabLst>
            </a:pPr>
            <a:r>
              <a:rPr sz="2000" dirty="0">
                <a:latin typeface="Calibri"/>
                <a:cs typeface="Calibri"/>
              </a:rPr>
              <a:t>Max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nodes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as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minimax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search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5940" y="4427601"/>
            <a:ext cx="7219315" cy="1701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56285" indent="-286385">
              <a:lnSpc>
                <a:spcPts val="2220"/>
              </a:lnSpc>
              <a:spcBef>
                <a:spcPts val="100"/>
              </a:spcBef>
              <a:buFont typeface="Wingdings"/>
              <a:buChar char=""/>
              <a:tabLst>
                <a:tab pos="756285" algn="l"/>
              </a:tabLst>
            </a:pPr>
            <a:r>
              <a:rPr sz="2000" dirty="0">
                <a:latin typeface="Calibri"/>
                <a:cs typeface="Calibri"/>
              </a:rPr>
              <a:t>Chance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nodes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are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like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min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nodes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but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outcome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is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uncertain</a:t>
            </a:r>
            <a:endParaRPr sz="2000">
              <a:latin typeface="Calibri"/>
              <a:cs typeface="Calibri"/>
            </a:endParaRPr>
          </a:p>
          <a:p>
            <a:pPr marL="756285" indent="-286385">
              <a:lnSpc>
                <a:spcPts val="2039"/>
              </a:lnSpc>
              <a:buFont typeface="Wingdings"/>
              <a:buChar char=""/>
              <a:tabLst>
                <a:tab pos="756285" algn="l"/>
              </a:tabLst>
            </a:pPr>
            <a:r>
              <a:rPr sz="2000" dirty="0">
                <a:latin typeface="Calibri"/>
                <a:cs typeface="Calibri"/>
              </a:rPr>
              <a:t>Calculate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their</a:t>
            </a:r>
            <a:r>
              <a:rPr sz="2000" spc="-75" dirty="0"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CC0000"/>
                </a:solidFill>
                <a:latin typeface="Calibri"/>
                <a:cs typeface="Calibri"/>
              </a:rPr>
              <a:t>expected</a:t>
            </a:r>
            <a:r>
              <a:rPr sz="2000" spc="-75" dirty="0">
                <a:solidFill>
                  <a:srgbClr val="CC000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CC0000"/>
                </a:solidFill>
                <a:latin typeface="Calibri"/>
                <a:cs typeface="Calibri"/>
              </a:rPr>
              <a:t>utilities</a:t>
            </a:r>
            <a:endParaRPr sz="2000">
              <a:latin typeface="Calibri"/>
              <a:cs typeface="Calibri"/>
            </a:endParaRPr>
          </a:p>
          <a:p>
            <a:pPr marL="756285" indent="-286385">
              <a:lnSpc>
                <a:spcPts val="2220"/>
              </a:lnSpc>
              <a:buFont typeface="Wingdings"/>
              <a:buChar char=""/>
              <a:tabLst>
                <a:tab pos="756285" algn="l"/>
              </a:tabLst>
            </a:pPr>
            <a:r>
              <a:rPr sz="2000" dirty="0">
                <a:latin typeface="Calibri"/>
                <a:cs typeface="Calibri"/>
              </a:rPr>
              <a:t>I.e.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take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weighted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average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(expectation)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of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children</a:t>
            </a:r>
            <a:endParaRPr sz="2000">
              <a:latin typeface="Calibri"/>
              <a:cs typeface="Calibri"/>
            </a:endParaRPr>
          </a:p>
          <a:p>
            <a:pPr marL="355600" marR="23495" indent="-342900">
              <a:lnSpc>
                <a:spcPts val="2240"/>
              </a:lnSpc>
              <a:spcBef>
                <a:spcPts val="2240"/>
              </a:spcBef>
              <a:buFont typeface="Wingdings"/>
              <a:buChar char=""/>
              <a:tabLst>
                <a:tab pos="355600" algn="l"/>
              </a:tabLst>
            </a:pPr>
            <a:r>
              <a:rPr sz="2200" dirty="0">
                <a:solidFill>
                  <a:srgbClr val="333399"/>
                </a:solidFill>
                <a:latin typeface="Calibri"/>
                <a:cs typeface="Calibri"/>
              </a:rPr>
              <a:t>Later,</a:t>
            </a:r>
            <a:r>
              <a:rPr sz="2200" spc="-30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333399"/>
                </a:solidFill>
                <a:latin typeface="Calibri"/>
                <a:cs typeface="Calibri"/>
              </a:rPr>
              <a:t>we’ll</a:t>
            </a:r>
            <a:r>
              <a:rPr sz="2200" spc="-35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333399"/>
                </a:solidFill>
                <a:latin typeface="Calibri"/>
                <a:cs typeface="Calibri"/>
              </a:rPr>
              <a:t>learn</a:t>
            </a:r>
            <a:r>
              <a:rPr sz="2200" spc="-40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333399"/>
                </a:solidFill>
                <a:latin typeface="Calibri"/>
                <a:cs typeface="Calibri"/>
              </a:rPr>
              <a:t>how</a:t>
            </a:r>
            <a:r>
              <a:rPr sz="2200" spc="-35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333399"/>
                </a:solidFill>
                <a:latin typeface="Calibri"/>
                <a:cs typeface="Calibri"/>
              </a:rPr>
              <a:t>to</a:t>
            </a:r>
            <a:r>
              <a:rPr sz="2200" spc="-30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333399"/>
                </a:solidFill>
                <a:latin typeface="Calibri"/>
                <a:cs typeface="Calibri"/>
              </a:rPr>
              <a:t>formalize</a:t>
            </a:r>
            <a:r>
              <a:rPr sz="2200" spc="-20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333399"/>
                </a:solidFill>
                <a:latin typeface="Calibri"/>
                <a:cs typeface="Calibri"/>
              </a:rPr>
              <a:t>the</a:t>
            </a:r>
            <a:r>
              <a:rPr sz="2200" spc="-40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333399"/>
                </a:solidFill>
                <a:latin typeface="Calibri"/>
                <a:cs typeface="Calibri"/>
              </a:rPr>
              <a:t>underlying</a:t>
            </a:r>
            <a:r>
              <a:rPr sz="2200" spc="-45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333399"/>
                </a:solidFill>
                <a:latin typeface="Calibri"/>
                <a:cs typeface="Calibri"/>
              </a:rPr>
              <a:t>uncertain- </a:t>
            </a:r>
            <a:r>
              <a:rPr sz="2200" dirty="0">
                <a:solidFill>
                  <a:srgbClr val="333399"/>
                </a:solidFill>
                <a:latin typeface="Calibri"/>
                <a:cs typeface="Calibri"/>
              </a:rPr>
              <a:t>result</a:t>
            </a:r>
            <a:r>
              <a:rPr sz="2200" spc="-50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333399"/>
                </a:solidFill>
                <a:latin typeface="Calibri"/>
                <a:cs typeface="Calibri"/>
              </a:rPr>
              <a:t>problems</a:t>
            </a:r>
            <a:r>
              <a:rPr sz="2200" spc="-45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333399"/>
                </a:solidFill>
                <a:latin typeface="Calibri"/>
                <a:cs typeface="Calibri"/>
              </a:rPr>
              <a:t>as</a:t>
            </a:r>
            <a:r>
              <a:rPr sz="2200" spc="-40" dirty="0">
                <a:solidFill>
                  <a:srgbClr val="333399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C00000"/>
                </a:solidFill>
                <a:latin typeface="Calibri"/>
                <a:cs typeface="Calibri"/>
              </a:rPr>
              <a:t>Markov</a:t>
            </a:r>
            <a:r>
              <a:rPr sz="2200" spc="-6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200" dirty="0">
                <a:solidFill>
                  <a:srgbClr val="C00000"/>
                </a:solidFill>
                <a:latin typeface="Calibri"/>
                <a:cs typeface="Calibri"/>
              </a:rPr>
              <a:t>Decision</a:t>
            </a:r>
            <a:r>
              <a:rPr sz="2200" spc="-5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solidFill>
                  <a:srgbClr val="C00000"/>
                </a:solidFill>
                <a:latin typeface="Calibri"/>
                <a:cs typeface="Calibri"/>
              </a:rPr>
              <a:t>Processes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458454" y="4172839"/>
            <a:ext cx="23177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spc="-25" dirty="0">
                <a:latin typeface="Calibri"/>
                <a:cs typeface="Calibri"/>
              </a:rPr>
              <a:t>10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200642" y="4172839"/>
            <a:ext cx="11620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spc="-50" dirty="0">
                <a:latin typeface="Calibri"/>
                <a:cs typeface="Calibri"/>
              </a:rPr>
              <a:t>4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038842" y="4172839"/>
            <a:ext cx="11620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spc="-50" dirty="0">
                <a:latin typeface="Calibri"/>
                <a:cs typeface="Calibri"/>
              </a:rPr>
              <a:t>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801222" y="4172839"/>
            <a:ext cx="11620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10"/>
              </a:lnSpc>
            </a:pPr>
            <a:r>
              <a:rPr sz="1800" spc="-50" dirty="0">
                <a:latin typeface="Calibri"/>
                <a:cs typeface="Calibri"/>
              </a:rPr>
              <a:t>7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8564244" y="1824037"/>
            <a:ext cx="2302510" cy="2291080"/>
            <a:chOff x="8564244" y="1824037"/>
            <a:chExt cx="2302510" cy="2291080"/>
          </a:xfrm>
        </p:grpSpPr>
        <p:sp>
          <p:nvSpPr>
            <p:cNvPr id="13" name="object 13"/>
            <p:cNvSpPr/>
            <p:nvPr/>
          </p:nvSpPr>
          <p:spPr>
            <a:xfrm>
              <a:off x="9524999" y="1828800"/>
              <a:ext cx="381000" cy="304800"/>
            </a:xfrm>
            <a:custGeom>
              <a:avLst/>
              <a:gdLst/>
              <a:ahLst/>
              <a:cxnLst/>
              <a:rect l="l" t="t" r="r" b="b"/>
              <a:pathLst>
                <a:path w="381000" h="304800">
                  <a:moveTo>
                    <a:pt x="190500" y="0"/>
                  </a:moveTo>
                  <a:lnTo>
                    <a:pt x="0" y="304800"/>
                  </a:lnTo>
                  <a:lnTo>
                    <a:pt x="381000" y="304800"/>
                  </a:lnTo>
                  <a:lnTo>
                    <a:pt x="190500" y="0"/>
                  </a:lnTo>
                  <a:close/>
                </a:path>
              </a:pathLst>
            </a:custGeom>
            <a:solidFill>
              <a:srgbClr val="99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524999" y="1828800"/>
              <a:ext cx="381000" cy="304800"/>
            </a:xfrm>
            <a:custGeom>
              <a:avLst/>
              <a:gdLst/>
              <a:ahLst/>
              <a:cxnLst/>
              <a:rect l="l" t="t" r="r" b="b"/>
              <a:pathLst>
                <a:path w="381000" h="304800">
                  <a:moveTo>
                    <a:pt x="0" y="304800"/>
                  </a:moveTo>
                  <a:lnTo>
                    <a:pt x="190500" y="0"/>
                  </a:lnTo>
                  <a:lnTo>
                    <a:pt x="381000" y="304800"/>
                  </a:lnTo>
                  <a:lnTo>
                    <a:pt x="0" y="3048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564245" y="2128646"/>
              <a:ext cx="2302510" cy="1986280"/>
            </a:xfrm>
            <a:custGeom>
              <a:avLst/>
              <a:gdLst/>
              <a:ahLst/>
              <a:cxnLst/>
              <a:rect l="l" t="t" r="r" b="b"/>
              <a:pathLst>
                <a:path w="2302509" h="1986279">
                  <a:moveTo>
                    <a:pt x="708025" y="1902079"/>
                  </a:moveTo>
                  <a:lnTo>
                    <a:pt x="677748" y="1911438"/>
                  </a:lnTo>
                  <a:lnTo>
                    <a:pt x="395351" y="993648"/>
                  </a:lnTo>
                  <a:lnTo>
                    <a:pt x="389255" y="995553"/>
                  </a:lnTo>
                  <a:lnTo>
                    <a:pt x="383286" y="993267"/>
                  </a:lnTo>
                  <a:lnTo>
                    <a:pt x="29679" y="1912772"/>
                  </a:lnTo>
                  <a:lnTo>
                    <a:pt x="0" y="1901317"/>
                  </a:lnTo>
                  <a:lnTo>
                    <a:pt x="8255" y="1986153"/>
                  </a:lnTo>
                  <a:lnTo>
                    <a:pt x="70700" y="1929130"/>
                  </a:lnTo>
                  <a:lnTo>
                    <a:pt x="71120" y="1928749"/>
                  </a:lnTo>
                  <a:lnTo>
                    <a:pt x="41490" y="1917331"/>
                  </a:lnTo>
                  <a:lnTo>
                    <a:pt x="388581" y="1015098"/>
                  </a:lnTo>
                  <a:lnTo>
                    <a:pt x="665543" y="1915210"/>
                  </a:lnTo>
                  <a:lnTo>
                    <a:pt x="635254" y="1924558"/>
                  </a:lnTo>
                  <a:lnTo>
                    <a:pt x="694055" y="1986153"/>
                  </a:lnTo>
                  <a:lnTo>
                    <a:pt x="703821" y="1927352"/>
                  </a:lnTo>
                  <a:lnTo>
                    <a:pt x="708025" y="1902079"/>
                  </a:lnTo>
                  <a:close/>
                </a:path>
                <a:path w="2302509" h="1986279">
                  <a:moveTo>
                    <a:pt x="1913255" y="614553"/>
                  </a:moveTo>
                  <a:lnTo>
                    <a:pt x="1897253" y="579882"/>
                  </a:lnTo>
                  <a:lnTo>
                    <a:pt x="1877568" y="537210"/>
                  </a:lnTo>
                  <a:lnTo>
                    <a:pt x="1857692" y="562013"/>
                  </a:lnTo>
                  <a:lnTo>
                    <a:pt x="1155192" y="0"/>
                  </a:lnTo>
                  <a:lnTo>
                    <a:pt x="1151255" y="4953"/>
                  </a:lnTo>
                  <a:lnTo>
                    <a:pt x="1147318" y="0"/>
                  </a:lnTo>
                  <a:lnTo>
                    <a:pt x="444804" y="562013"/>
                  </a:lnTo>
                  <a:lnTo>
                    <a:pt x="424942" y="537210"/>
                  </a:lnTo>
                  <a:lnTo>
                    <a:pt x="389255" y="614553"/>
                  </a:lnTo>
                  <a:lnTo>
                    <a:pt x="472567" y="596646"/>
                  </a:lnTo>
                  <a:lnTo>
                    <a:pt x="459130" y="579882"/>
                  </a:lnTo>
                  <a:lnTo>
                    <a:pt x="452767" y="571944"/>
                  </a:lnTo>
                  <a:lnTo>
                    <a:pt x="1151242" y="13068"/>
                  </a:lnTo>
                  <a:lnTo>
                    <a:pt x="1849729" y="571944"/>
                  </a:lnTo>
                  <a:lnTo>
                    <a:pt x="1829943" y="596646"/>
                  </a:lnTo>
                  <a:lnTo>
                    <a:pt x="1913255" y="614553"/>
                  </a:lnTo>
                  <a:close/>
                </a:path>
                <a:path w="2302509" h="1986279">
                  <a:moveTo>
                    <a:pt x="2302510" y="1901317"/>
                  </a:moveTo>
                  <a:lnTo>
                    <a:pt x="2272817" y="1912772"/>
                  </a:lnTo>
                  <a:lnTo>
                    <a:pt x="1919224" y="993267"/>
                  </a:lnTo>
                  <a:lnTo>
                    <a:pt x="1913255" y="995553"/>
                  </a:lnTo>
                  <a:lnTo>
                    <a:pt x="1907286" y="993267"/>
                  </a:lnTo>
                  <a:lnTo>
                    <a:pt x="1553679" y="1912772"/>
                  </a:lnTo>
                  <a:lnTo>
                    <a:pt x="1524000" y="1901317"/>
                  </a:lnTo>
                  <a:lnTo>
                    <a:pt x="1532255" y="1986153"/>
                  </a:lnTo>
                  <a:lnTo>
                    <a:pt x="1594700" y="1929130"/>
                  </a:lnTo>
                  <a:lnTo>
                    <a:pt x="1595120" y="1928749"/>
                  </a:lnTo>
                  <a:lnTo>
                    <a:pt x="1565490" y="1917331"/>
                  </a:lnTo>
                  <a:lnTo>
                    <a:pt x="1913242" y="1013358"/>
                  </a:lnTo>
                  <a:lnTo>
                    <a:pt x="2261006" y="1917331"/>
                  </a:lnTo>
                  <a:lnTo>
                    <a:pt x="2231390" y="1928749"/>
                  </a:lnTo>
                  <a:lnTo>
                    <a:pt x="2294255" y="1986153"/>
                  </a:lnTo>
                  <a:lnTo>
                    <a:pt x="2299792" y="1929130"/>
                  </a:lnTo>
                  <a:lnTo>
                    <a:pt x="2302510" y="190131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762999" y="274320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190500" y="0"/>
                  </a:moveTo>
                  <a:lnTo>
                    <a:pt x="146837" y="5034"/>
                  </a:lnTo>
                  <a:lnTo>
                    <a:pt x="106746" y="19372"/>
                  </a:lnTo>
                  <a:lnTo>
                    <a:pt x="71374" y="41867"/>
                  </a:lnTo>
                  <a:lnTo>
                    <a:pt x="41867" y="71374"/>
                  </a:lnTo>
                  <a:lnTo>
                    <a:pt x="19372" y="106746"/>
                  </a:lnTo>
                  <a:lnTo>
                    <a:pt x="5034" y="146837"/>
                  </a:lnTo>
                  <a:lnTo>
                    <a:pt x="0" y="190500"/>
                  </a:lnTo>
                  <a:lnTo>
                    <a:pt x="5034" y="234162"/>
                  </a:lnTo>
                  <a:lnTo>
                    <a:pt x="19372" y="274253"/>
                  </a:lnTo>
                  <a:lnTo>
                    <a:pt x="41867" y="309625"/>
                  </a:lnTo>
                  <a:lnTo>
                    <a:pt x="71374" y="339132"/>
                  </a:lnTo>
                  <a:lnTo>
                    <a:pt x="106746" y="361627"/>
                  </a:lnTo>
                  <a:lnTo>
                    <a:pt x="146837" y="375965"/>
                  </a:lnTo>
                  <a:lnTo>
                    <a:pt x="190500" y="381000"/>
                  </a:lnTo>
                  <a:lnTo>
                    <a:pt x="234162" y="375965"/>
                  </a:lnTo>
                  <a:lnTo>
                    <a:pt x="274253" y="361627"/>
                  </a:lnTo>
                  <a:lnTo>
                    <a:pt x="309625" y="339132"/>
                  </a:lnTo>
                  <a:lnTo>
                    <a:pt x="339132" y="309625"/>
                  </a:lnTo>
                  <a:lnTo>
                    <a:pt x="361627" y="274253"/>
                  </a:lnTo>
                  <a:lnTo>
                    <a:pt x="375965" y="234162"/>
                  </a:lnTo>
                  <a:lnTo>
                    <a:pt x="381000" y="190500"/>
                  </a:lnTo>
                  <a:lnTo>
                    <a:pt x="375965" y="146837"/>
                  </a:lnTo>
                  <a:lnTo>
                    <a:pt x="361627" y="106746"/>
                  </a:lnTo>
                  <a:lnTo>
                    <a:pt x="339132" y="71374"/>
                  </a:lnTo>
                  <a:lnTo>
                    <a:pt x="309625" y="41867"/>
                  </a:lnTo>
                  <a:lnTo>
                    <a:pt x="274253" y="19372"/>
                  </a:lnTo>
                  <a:lnTo>
                    <a:pt x="234162" y="5034"/>
                  </a:lnTo>
                  <a:lnTo>
                    <a:pt x="190500" y="0"/>
                  </a:lnTo>
                  <a:close/>
                </a:path>
              </a:pathLst>
            </a:custGeom>
            <a:solidFill>
              <a:srgbClr val="B5EC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762999" y="274320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190500"/>
                  </a:moveTo>
                  <a:lnTo>
                    <a:pt x="5034" y="146837"/>
                  </a:lnTo>
                  <a:lnTo>
                    <a:pt x="19372" y="106746"/>
                  </a:lnTo>
                  <a:lnTo>
                    <a:pt x="41867" y="71374"/>
                  </a:lnTo>
                  <a:lnTo>
                    <a:pt x="71374" y="41867"/>
                  </a:lnTo>
                  <a:lnTo>
                    <a:pt x="106746" y="19372"/>
                  </a:lnTo>
                  <a:lnTo>
                    <a:pt x="146837" y="5034"/>
                  </a:lnTo>
                  <a:lnTo>
                    <a:pt x="190500" y="0"/>
                  </a:lnTo>
                  <a:lnTo>
                    <a:pt x="234162" y="5034"/>
                  </a:lnTo>
                  <a:lnTo>
                    <a:pt x="274253" y="19372"/>
                  </a:lnTo>
                  <a:lnTo>
                    <a:pt x="309625" y="41867"/>
                  </a:lnTo>
                  <a:lnTo>
                    <a:pt x="339132" y="71374"/>
                  </a:lnTo>
                  <a:lnTo>
                    <a:pt x="361627" y="106746"/>
                  </a:lnTo>
                  <a:lnTo>
                    <a:pt x="375965" y="146837"/>
                  </a:lnTo>
                  <a:lnTo>
                    <a:pt x="381000" y="190500"/>
                  </a:lnTo>
                  <a:lnTo>
                    <a:pt x="375965" y="234162"/>
                  </a:lnTo>
                  <a:lnTo>
                    <a:pt x="361627" y="274253"/>
                  </a:lnTo>
                  <a:lnTo>
                    <a:pt x="339132" y="309625"/>
                  </a:lnTo>
                  <a:lnTo>
                    <a:pt x="309625" y="339132"/>
                  </a:lnTo>
                  <a:lnTo>
                    <a:pt x="274253" y="361627"/>
                  </a:lnTo>
                  <a:lnTo>
                    <a:pt x="234162" y="375965"/>
                  </a:lnTo>
                  <a:lnTo>
                    <a:pt x="190500" y="381000"/>
                  </a:lnTo>
                  <a:lnTo>
                    <a:pt x="146837" y="375965"/>
                  </a:lnTo>
                  <a:lnTo>
                    <a:pt x="106746" y="361627"/>
                  </a:lnTo>
                  <a:lnTo>
                    <a:pt x="71374" y="339132"/>
                  </a:lnTo>
                  <a:lnTo>
                    <a:pt x="41867" y="309625"/>
                  </a:lnTo>
                  <a:lnTo>
                    <a:pt x="19372" y="274253"/>
                  </a:lnTo>
                  <a:lnTo>
                    <a:pt x="5034" y="234162"/>
                  </a:lnTo>
                  <a:lnTo>
                    <a:pt x="0" y="1905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0286999" y="274320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190500" y="0"/>
                  </a:moveTo>
                  <a:lnTo>
                    <a:pt x="146837" y="5034"/>
                  </a:lnTo>
                  <a:lnTo>
                    <a:pt x="106746" y="19372"/>
                  </a:lnTo>
                  <a:lnTo>
                    <a:pt x="71374" y="41867"/>
                  </a:lnTo>
                  <a:lnTo>
                    <a:pt x="41867" y="71374"/>
                  </a:lnTo>
                  <a:lnTo>
                    <a:pt x="19372" y="106746"/>
                  </a:lnTo>
                  <a:lnTo>
                    <a:pt x="5034" y="146837"/>
                  </a:lnTo>
                  <a:lnTo>
                    <a:pt x="0" y="190500"/>
                  </a:lnTo>
                  <a:lnTo>
                    <a:pt x="5034" y="234162"/>
                  </a:lnTo>
                  <a:lnTo>
                    <a:pt x="19372" y="274253"/>
                  </a:lnTo>
                  <a:lnTo>
                    <a:pt x="41867" y="309625"/>
                  </a:lnTo>
                  <a:lnTo>
                    <a:pt x="71374" y="339132"/>
                  </a:lnTo>
                  <a:lnTo>
                    <a:pt x="106746" y="361627"/>
                  </a:lnTo>
                  <a:lnTo>
                    <a:pt x="146837" y="375965"/>
                  </a:lnTo>
                  <a:lnTo>
                    <a:pt x="190500" y="381000"/>
                  </a:lnTo>
                  <a:lnTo>
                    <a:pt x="234162" y="375965"/>
                  </a:lnTo>
                  <a:lnTo>
                    <a:pt x="274253" y="361627"/>
                  </a:lnTo>
                  <a:lnTo>
                    <a:pt x="309625" y="339132"/>
                  </a:lnTo>
                  <a:lnTo>
                    <a:pt x="339132" y="309625"/>
                  </a:lnTo>
                  <a:lnTo>
                    <a:pt x="361627" y="274253"/>
                  </a:lnTo>
                  <a:lnTo>
                    <a:pt x="375965" y="234162"/>
                  </a:lnTo>
                  <a:lnTo>
                    <a:pt x="381000" y="190500"/>
                  </a:lnTo>
                  <a:lnTo>
                    <a:pt x="375965" y="146837"/>
                  </a:lnTo>
                  <a:lnTo>
                    <a:pt x="361627" y="106746"/>
                  </a:lnTo>
                  <a:lnTo>
                    <a:pt x="339132" y="71374"/>
                  </a:lnTo>
                  <a:lnTo>
                    <a:pt x="309625" y="41867"/>
                  </a:lnTo>
                  <a:lnTo>
                    <a:pt x="274253" y="19372"/>
                  </a:lnTo>
                  <a:lnTo>
                    <a:pt x="234162" y="5034"/>
                  </a:lnTo>
                  <a:lnTo>
                    <a:pt x="190500" y="0"/>
                  </a:lnTo>
                  <a:close/>
                </a:path>
              </a:pathLst>
            </a:custGeom>
            <a:solidFill>
              <a:srgbClr val="B5EC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286999" y="274320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190500"/>
                  </a:moveTo>
                  <a:lnTo>
                    <a:pt x="5034" y="146837"/>
                  </a:lnTo>
                  <a:lnTo>
                    <a:pt x="19372" y="106746"/>
                  </a:lnTo>
                  <a:lnTo>
                    <a:pt x="41867" y="71374"/>
                  </a:lnTo>
                  <a:lnTo>
                    <a:pt x="71374" y="41867"/>
                  </a:lnTo>
                  <a:lnTo>
                    <a:pt x="106746" y="19372"/>
                  </a:lnTo>
                  <a:lnTo>
                    <a:pt x="146837" y="5034"/>
                  </a:lnTo>
                  <a:lnTo>
                    <a:pt x="190500" y="0"/>
                  </a:lnTo>
                  <a:lnTo>
                    <a:pt x="234162" y="5034"/>
                  </a:lnTo>
                  <a:lnTo>
                    <a:pt x="274253" y="19372"/>
                  </a:lnTo>
                  <a:lnTo>
                    <a:pt x="309625" y="41867"/>
                  </a:lnTo>
                  <a:lnTo>
                    <a:pt x="339132" y="71374"/>
                  </a:lnTo>
                  <a:lnTo>
                    <a:pt x="361627" y="106746"/>
                  </a:lnTo>
                  <a:lnTo>
                    <a:pt x="375965" y="146837"/>
                  </a:lnTo>
                  <a:lnTo>
                    <a:pt x="381000" y="190500"/>
                  </a:lnTo>
                  <a:lnTo>
                    <a:pt x="375965" y="234162"/>
                  </a:lnTo>
                  <a:lnTo>
                    <a:pt x="361627" y="274253"/>
                  </a:lnTo>
                  <a:lnTo>
                    <a:pt x="339132" y="309625"/>
                  </a:lnTo>
                  <a:lnTo>
                    <a:pt x="309625" y="339132"/>
                  </a:lnTo>
                  <a:lnTo>
                    <a:pt x="274253" y="361627"/>
                  </a:lnTo>
                  <a:lnTo>
                    <a:pt x="234162" y="375965"/>
                  </a:lnTo>
                  <a:lnTo>
                    <a:pt x="190500" y="381000"/>
                  </a:lnTo>
                  <a:lnTo>
                    <a:pt x="146837" y="375965"/>
                  </a:lnTo>
                  <a:lnTo>
                    <a:pt x="106746" y="361627"/>
                  </a:lnTo>
                  <a:lnTo>
                    <a:pt x="71374" y="339132"/>
                  </a:lnTo>
                  <a:lnTo>
                    <a:pt x="41867" y="309625"/>
                  </a:lnTo>
                  <a:lnTo>
                    <a:pt x="19372" y="274253"/>
                  </a:lnTo>
                  <a:lnTo>
                    <a:pt x="5034" y="234162"/>
                  </a:lnTo>
                  <a:lnTo>
                    <a:pt x="0" y="1905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10046969" y="1785620"/>
            <a:ext cx="4279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latin typeface="Calibri"/>
                <a:cs typeface="Calibri"/>
              </a:rPr>
              <a:t>max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857103" y="2763773"/>
            <a:ext cx="6915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Calibri"/>
                <a:cs typeface="Calibri"/>
              </a:rPr>
              <a:t>chance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382000" y="4114800"/>
            <a:ext cx="381000" cy="304800"/>
          </a:xfrm>
          <a:prstGeom prst="rect">
            <a:avLst/>
          </a:prstGeom>
          <a:solidFill>
            <a:srgbClr val="CC99FF"/>
          </a:solidFill>
          <a:ln w="9525">
            <a:solidFill>
              <a:srgbClr val="000000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 marL="76200">
              <a:lnSpc>
                <a:spcPct val="100000"/>
              </a:lnSpc>
              <a:spcBef>
                <a:spcPts val="5"/>
              </a:spcBef>
            </a:pPr>
            <a:r>
              <a:rPr sz="1800" spc="-25" dirty="0">
                <a:latin typeface="Calibri"/>
                <a:cs typeface="Calibri"/>
              </a:rPr>
              <a:t>10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067800" y="4114800"/>
            <a:ext cx="381000" cy="304800"/>
          </a:xfrm>
          <a:prstGeom prst="rect">
            <a:avLst/>
          </a:prstGeom>
          <a:solidFill>
            <a:srgbClr val="CC99FF"/>
          </a:solidFill>
          <a:ln w="9525">
            <a:solidFill>
              <a:srgbClr val="000000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 marL="76200">
              <a:lnSpc>
                <a:spcPct val="100000"/>
              </a:lnSpc>
              <a:spcBef>
                <a:spcPts val="5"/>
              </a:spcBef>
            </a:pPr>
            <a:r>
              <a:rPr sz="1800" spc="-25" dirty="0">
                <a:latin typeface="Calibri"/>
                <a:cs typeface="Calibri"/>
              </a:rPr>
              <a:t>10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906000" y="4114800"/>
            <a:ext cx="381000" cy="304800"/>
          </a:xfrm>
          <a:prstGeom prst="rect">
            <a:avLst/>
          </a:prstGeom>
          <a:solidFill>
            <a:srgbClr val="CC99FF"/>
          </a:solidFill>
          <a:ln w="9525">
            <a:solidFill>
              <a:srgbClr val="000000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800" spc="-50" dirty="0">
                <a:latin typeface="Calibri"/>
                <a:cs typeface="Calibri"/>
              </a:rPr>
              <a:t>9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668000" y="4114800"/>
            <a:ext cx="381000" cy="304800"/>
          </a:xfrm>
          <a:prstGeom prst="rect">
            <a:avLst/>
          </a:prstGeom>
          <a:solidFill>
            <a:srgbClr val="CC99FF"/>
          </a:solidFill>
          <a:ln w="9525">
            <a:solidFill>
              <a:srgbClr val="000000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 marL="18415">
              <a:lnSpc>
                <a:spcPct val="100000"/>
              </a:lnSpc>
              <a:spcBef>
                <a:spcPts val="5"/>
              </a:spcBef>
            </a:pPr>
            <a:r>
              <a:rPr sz="1800" spc="-25" dirty="0">
                <a:latin typeface="Calibri"/>
                <a:cs typeface="Calibri"/>
              </a:rPr>
              <a:t>100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017261" y="2883661"/>
            <a:ext cx="2159000" cy="2616200"/>
            <a:chOff x="5017261" y="2883661"/>
            <a:chExt cx="2159000" cy="2616200"/>
          </a:xfrm>
        </p:grpSpPr>
        <p:sp>
          <p:nvSpPr>
            <p:cNvPr id="3" name="object 3"/>
            <p:cNvSpPr/>
            <p:nvPr/>
          </p:nvSpPr>
          <p:spPr>
            <a:xfrm>
              <a:off x="5029961" y="2896361"/>
              <a:ext cx="2133600" cy="2590800"/>
            </a:xfrm>
            <a:custGeom>
              <a:avLst/>
              <a:gdLst/>
              <a:ahLst/>
              <a:cxnLst/>
              <a:rect l="l" t="t" r="r" b="b"/>
              <a:pathLst>
                <a:path w="2133600" h="2590800">
                  <a:moveTo>
                    <a:pt x="1066800" y="0"/>
                  </a:moveTo>
                  <a:lnTo>
                    <a:pt x="660146" y="406653"/>
                  </a:lnTo>
                  <a:lnTo>
                    <a:pt x="869188" y="406653"/>
                  </a:lnTo>
                  <a:lnTo>
                    <a:pt x="869188" y="1986533"/>
                  </a:lnTo>
                  <a:lnTo>
                    <a:pt x="406653" y="1986533"/>
                  </a:lnTo>
                  <a:lnTo>
                    <a:pt x="406653" y="1777364"/>
                  </a:lnTo>
                  <a:lnTo>
                    <a:pt x="0" y="2184146"/>
                  </a:lnTo>
                  <a:lnTo>
                    <a:pt x="406653" y="2590800"/>
                  </a:lnTo>
                  <a:lnTo>
                    <a:pt x="406653" y="2381631"/>
                  </a:lnTo>
                  <a:lnTo>
                    <a:pt x="1726945" y="2381631"/>
                  </a:lnTo>
                  <a:lnTo>
                    <a:pt x="1726945" y="2590800"/>
                  </a:lnTo>
                  <a:lnTo>
                    <a:pt x="2133599" y="2184146"/>
                  </a:lnTo>
                  <a:lnTo>
                    <a:pt x="1726945" y="1777364"/>
                  </a:lnTo>
                  <a:lnTo>
                    <a:pt x="1726945" y="1986533"/>
                  </a:lnTo>
                  <a:lnTo>
                    <a:pt x="1264412" y="1986533"/>
                  </a:lnTo>
                  <a:lnTo>
                    <a:pt x="1264412" y="406653"/>
                  </a:lnTo>
                  <a:lnTo>
                    <a:pt x="1473454" y="406653"/>
                  </a:lnTo>
                  <a:lnTo>
                    <a:pt x="1066800" y="0"/>
                  </a:lnTo>
                  <a:close/>
                </a:path>
              </a:pathLst>
            </a:custGeom>
            <a:solidFill>
              <a:srgbClr val="E8D1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029961" y="2896361"/>
              <a:ext cx="2133600" cy="2590800"/>
            </a:xfrm>
            <a:custGeom>
              <a:avLst/>
              <a:gdLst/>
              <a:ahLst/>
              <a:cxnLst/>
              <a:rect l="l" t="t" r="r" b="b"/>
              <a:pathLst>
                <a:path w="2133600" h="2590800">
                  <a:moveTo>
                    <a:pt x="0" y="2184146"/>
                  </a:moveTo>
                  <a:lnTo>
                    <a:pt x="406653" y="1777364"/>
                  </a:lnTo>
                  <a:lnTo>
                    <a:pt x="406653" y="1986533"/>
                  </a:lnTo>
                  <a:lnTo>
                    <a:pt x="869188" y="1986533"/>
                  </a:lnTo>
                  <a:lnTo>
                    <a:pt x="869188" y="406653"/>
                  </a:lnTo>
                  <a:lnTo>
                    <a:pt x="660146" y="406653"/>
                  </a:lnTo>
                  <a:lnTo>
                    <a:pt x="1066800" y="0"/>
                  </a:lnTo>
                  <a:lnTo>
                    <a:pt x="1473454" y="406653"/>
                  </a:lnTo>
                  <a:lnTo>
                    <a:pt x="1264412" y="406653"/>
                  </a:lnTo>
                  <a:lnTo>
                    <a:pt x="1264412" y="1986533"/>
                  </a:lnTo>
                  <a:lnTo>
                    <a:pt x="1726945" y="1986533"/>
                  </a:lnTo>
                  <a:lnTo>
                    <a:pt x="1726945" y="1777364"/>
                  </a:lnTo>
                  <a:lnTo>
                    <a:pt x="2133599" y="2184146"/>
                  </a:lnTo>
                  <a:lnTo>
                    <a:pt x="1726945" y="2590800"/>
                  </a:lnTo>
                  <a:lnTo>
                    <a:pt x="1726945" y="2381631"/>
                  </a:lnTo>
                  <a:lnTo>
                    <a:pt x="406653" y="2381631"/>
                  </a:lnTo>
                  <a:lnTo>
                    <a:pt x="406653" y="2590800"/>
                  </a:lnTo>
                  <a:lnTo>
                    <a:pt x="0" y="2184146"/>
                  </a:lnTo>
                  <a:close/>
                </a:path>
              </a:pathLst>
            </a:custGeom>
            <a:ln w="25400">
              <a:solidFill>
                <a:srgbClr val="5858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7227061" y="3950461"/>
            <a:ext cx="4749800" cy="2540000"/>
            <a:chOff x="7227061" y="3950461"/>
            <a:chExt cx="4749800" cy="2540000"/>
          </a:xfrm>
        </p:grpSpPr>
        <p:sp>
          <p:nvSpPr>
            <p:cNvPr id="6" name="object 6"/>
            <p:cNvSpPr/>
            <p:nvPr/>
          </p:nvSpPr>
          <p:spPr>
            <a:xfrm>
              <a:off x="7239761" y="3963161"/>
              <a:ext cx="4724400" cy="2514600"/>
            </a:xfrm>
            <a:custGeom>
              <a:avLst/>
              <a:gdLst/>
              <a:ahLst/>
              <a:cxnLst/>
              <a:rect l="l" t="t" r="r" b="b"/>
              <a:pathLst>
                <a:path w="4724400" h="2514600">
                  <a:moveTo>
                    <a:pt x="4305300" y="0"/>
                  </a:moveTo>
                  <a:lnTo>
                    <a:pt x="419100" y="0"/>
                  </a:lnTo>
                  <a:lnTo>
                    <a:pt x="370213" y="2818"/>
                  </a:lnTo>
                  <a:lnTo>
                    <a:pt x="322985" y="11065"/>
                  </a:lnTo>
                  <a:lnTo>
                    <a:pt x="277731" y="24426"/>
                  </a:lnTo>
                  <a:lnTo>
                    <a:pt x="234764" y="42587"/>
                  </a:lnTo>
                  <a:lnTo>
                    <a:pt x="194399" y="65234"/>
                  </a:lnTo>
                  <a:lnTo>
                    <a:pt x="156949" y="92053"/>
                  </a:lnTo>
                  <a:lnTo>
                    <a:pt x="122729" y="122729"/>
                  </a:lnTo>
                  <a:lnTo>
                    <a:pt x="92053" y="156949"/>
                  </a:lnTo>
                  <a:lnTo>
                    <a:pt x="65234" y="194399"/>
                  </a:lnTo>
                  <a:lnTo>
                    <a:pt x="42587" y="234764"/>
                  </a:lnTo>
                  <a:lnTo>
                    <a:pt x="24426" y="277731"/>
                  </a:lnTo>
                  <a:lnTo>
                    <a:pt x="11065" y="322985"/>
                  </a:lnTo>
                  <a:lnTo>
                    <a:pt x="2818" y="370213"/>
                  </a:lnTo>
                  <a:lnTo>
                    <a:pt x="0" y="419100"/>
                  </a:lnTo>
                  <a:lnTo>
                    <a:pt x="0" y="2095487"/>
                  </a:lnTo>
                  <a:lnTo>
                    <a:pt x="2818" y="2144364"/>
                  </a:lnTo>
                  <a:lnTo>
                    <a:pt x="11065" y="2191586"/>
                  </a:lnTo>
                  <a:lnTo>
                    <a:pt x="24426" y="2236836"/>
                  </a:lnTo>
                  <a:lnTo>
                    <a:pt x="42587" y="2279802"/>
                  </a:lnTo>
                  <a:lnTo>
                    <a:pt x="65234" y="2320168"/>
                  </a:lnTo>
                  <a:lnTo>
                    <a:pt x="92053" y="2357621"/>
                  </a:lnTo>
                  <a:lnTo>
                    <a:pt x="122729" y="2391844"/>
                  </a:lnTo>
                  <a:lnTo>
                    <a:pt x="156949" y="2422525"/>
                  </a:lnTo>
                  <a:lnTo>
                    <a:pt x="194399" y="2449349"/>
                  </a:lnTo>
                  <a:lnTo>
                    <a:pt x="234764" y="2472001"/>
                  </a:lnTo>
                  <a:lnTo>
                    <a:pt x="277731" y="2490166"/>
                  </a:lnTo>
                  <a:lnTo>
                    <a:pt x="322985" y="2503530"/>
                  </a:lnTo>
                  <a:lnTo>
                    <a:pt x="370213" y="2511780"/>
                  </a:lnTo>
                  <a:lnTo>
                    <a:pt x="419100" y="2514600"/>
                  </a:lnTo>
                  <a:lnTo>
                    <a:pt x="4305300" y="2514600"/>
                  </a:lnTo>
                  <a:lnTo>
                    <a:pt x="4354163" y="2511780"/>
                  </a:lnTo>
                  <a:lnTo>
                    <a:pt x="4401374" y="2503530"/>
                  </a:lnTo>
                  <a:lnTo>
                    <a:pt x="4446617" y="2490166"/>
                  </a:lnTo>
                  <a:lnTo>
                    <a:pt x="4489579" y="2472001"/>
                  </a:lnTo>
                  <a:lnTo>
                    <a:pt x="4529944" y="2449349"/>
                  </a:lnTo>
                  <a:lnTo>
                    <a:pt x="4567396" y="2422525"/>
                  </a:lnTo>
                  <a:lnTo>
                    <a:pt x="4601622" y="2391844"/>
                  </a:lnTo>
                  <a:lnTo>
                    <a:pt x="4632306" y="2357621"/>
                  </a:lnTo>
                  <a:lnTo>
                    <a:pt x="4659134" y="2320168"/>
                  </a:lnTo>
                  <a:lnTo>
                    <a:pt x="4681790" y="2279802"/>
                  </a:lnTo>
                  <a:lnTo>
                    <a:pt x="4699959" y="2236836"/>
                  </a:lnTo>
                  <a:lnTo>
                    <a:pt x="4713327" y="2191586"/>
                  </a:lnTo>
                  <a:lnTo>
                    <a:pt x="4721579" y="2144364"/>
                  </a:lnTo>
                  <a:lnTo>
                    <a:pt x="4724400" y="2095487"/>
                  </a:lnTo>
                  <a:lnTo>
                    <a:pt x="4724400" y="419100"/>
                  </a:lnTo>
                  <a:lnTo>
                    <a:pt x="4721579" y="370213"/>
                  </a:lnTo>
                  <a:lnTo>
                    <a:pt x="4713327" y="322985"/>
                  </a:lnTo>
                  <a:lnTo>
                    <a:pt x="4699959" y="277731"/>
                  </a:lnTo>
                  <a:lnTo>
                    <a:pt x="4681790" y="234764"/>
                  </a:lnTo>
                  <a:lnTo>
                    <a:pt x="4659134" y="194399"/>
                  </a:lnTo>
                  <a:lnTo>
                    <a:pt x="4632306" y="156949"/>
                  </a:lnTo>
                  <a:lnTo>
                    <a:pt x="4601622" y="122729"/>
                  </a:lnTo>
                  <a:lnTo>
                    <a:pt x="4567396" y="92053"/>
                  </a:lnTo>
                  <a:lnTo>
                    <a:pt x="4529944" y="65234"/>
                  </a:lnTo>
                  <a:lnTo>
                    <a:pt x="4489579" y="42587"/>
                  </a:lnTo>
                  <a:lnTo>
                    <a:pt x="4446617" y="24426"/>
                  </a:lnTo>
                  <a:lnTo>
                    <a:pt x="4401374" y="11065"/>
                  </a:lnTo>
                  <a:lnTo>
                    <a:pt x="4354163" y="2818"/>
                  </a:lnTo>
                  <a:lnTo>
                    <a:pt x="4305300" y="0"/>
                  </a:lnTo>
                  <a:close/>
                </a:path>
              </a:pathLst>
            </a:custGeom>
            <a:solidFill>
              <a:srgbClr val="00AF50">
                <a:alpha val="1607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239761" y="3963161"/>
              <a:ext cx="4724400" cy="2514600"/>
            </a:xfrm>
            <a:custGeom>
              <a:avLst/>
              <a:gdLst/>
              <a:ahLst/>
              <a:cxnLst/>
              <a:rect l="l" t="t" r="r" b="b"/>
              <a:pathLst>
                <a:path w="4724400" h="2514600">
                  <a:moveTo>
                    <a:pt x="0" y="419100"/>
                  </a:moveTo>
                  <a:lnTo>
                    <a:pt x="2818" y="370213"/>
                  </a:lnTo>
                  <a:lnTo>
                    <a:pt x="11065" y="322985"/>
                  </a:lnTo>
                  <a:lnTo>
                    <a:pt x="24426" y="277731"/>
                  </a:lnTo>
                  <a:lnTo>
                    <a:pt x="42587" y="234764"/>
                  </a:lnTo>
                  <a:lnTo>
                    <a:pt x="65234" y="194399"/>
                  </a:lnTo>
                  <a:lnTo>
                    <a:pt x="92053" y="156949"/>
                  </a:lnTo>
                  <a:lnTo>
                    <a:pt x="122729" y="122729"/>
                  </a:lnTo>
                  <a:lnTo>
                    <a:pt x="156949" y="92053"/>
                  </a:lnTo>
                  <a:lnTo>
                    <a:pt x="194399" y="65234"/>
                  </a:lnTo>
                  <a:lnTo>
                    <a:pt x="234764" y="42587"/>
                  </a:lnTo>
                  <a:lnTo>
                    <a:pt x="277731" y="24426"/>
                  </a:lnTo>
                  <a:lnTo>
                    <a:pt x="322985" y="11065"/>
                  </a:lnTo>
                  <a:lnTo>
                    <a:pt x="370213" y="2818"/>
                  </a:lnTo>
                  <a:lnTo>
                    <a:pt x="419100" y="0"/>
                  </a:lnTo>
                  <a:lnTo>
                    <a:pt x="4305300" y="0"/>
                  </a:lnTo>
                  <a:lnTo>
                    <a:pt x="4354163" y="2818"/>
                  </a:lnTo>
                  <a:lnTo>
                    <a:pt x="4401374" y="11065"/>
                  </a:lnTo>
                  <a:lnTo>
                    <a:pt x="4446617" y="24426"/>
                  </a:lnTo>
                  <a:lnTo>
                    <a:pt x="4489579" y="42587"/>
                  </a:lnTo>
                  <a:lnTo>
                    <a:pt x="4529944" y="65234"/>
                  </a:lnTo>
                  <a:lnTo>
                    <a:pt x="4567396" y="92053"/>
                  </a:lnTo>
                  <a:lnTo>
                    <a:pt x="4601622" y="122729"/>
                  </a:lnTo>
                  <a:lnTo>
                    <a:pt x="4632306" y="156949"/>
                  </a:lnTo>
                  <a:lnTo>
                    <a:pt x="4659134" y="194399"/>
                  </a:lnTo>
                  <a:lnTo>
                    <a:pt x="4681790" y="234764"/>
                  </a:lnTo>
                  <a:lnTo>
                    <a:pt x="4699959" y="277731"/>
                  </a:lnTo>
                  <a:lnTo>
                    <a:pt x="4713327" y="322985"/>
                  </a:lnTo>
                  <a:lnTo>
                    <a:pt x="4721579" y="370213"/>
                  </a:lnTo>
                  <a:lnTo>
                    <a:pt x="4724400" y="419100"/>
                  </a:lnTo>
                  <a:lnTo>
                    <a:pt x="4724400" y="2095487"/>
                  </a:lnTo>
                  <a:lnTo>
                    <a:pt x="4721579" y="2144364"/>
                  </a:lnTo>
                  <a:lnTo>
                    <a:pt x="4713327" y="2191586"/>
                  </a:lnTo>
                  <a:lnTo>
                    <a:pt x="4699959" y="2236836"/>
                  </a:lnTo>
                  <a:lnTo>
                    <a:pt x="4681790" y="2279802"/>
                  </a:lnTo>
                  <a:lnTo>
                    <a:pt x="4659134" y="2320168"/>
                  </a:lnTo>
                  <a:lnTo>
                    <a:pt x="4632306" y="2357621"/>
                  </a:lnTo>
                  <a:lnTo>
                    <a:pt x="4601622" y="2391844"/>
                  </a:lnTo>
                  <a:lnTo>
                    <a:pt x="4567396" y="2422525"/>
                  </a:lnTo>
                  <a:lnTo>
                    <a:pt x="4529944" y="2449349"/>
                  </a:lnTo>
                  <a:lnTo>
                    <a:pt x="4489579" y="2472001"/>
                  </a:lnTo>
                  <a:lnTo>
                    <a:pt x="4446617" y="2490166"/>
                  </a:lnTo>
                  <a:lnTo>
                    <a:pt x="4401374" y="2503530"/>
                  </a:lnTo>
                  <a:lnTo>
                    <a:pt x="4354163" y="2511780"/>
                  </a:lnTo>
                  <a:lnTo>
                    <a:pt x="4305300" y="2514600"/>
                  </a:lnTo>
                  <a:lnTo>
                    <a:pt x="419100" y="2514600"/>
                  </a:lnTo>
                  <a:lnTo>
                    <a:pt x="370213" y="2511780"/>
                  </a:lnTo>
                  <a:lnTo>
                    <a:pt x="322985" y="2503530"/>
                  </a:lnTo>
                  <a:lnTo>
                    <a:pt x="277731" y="2490166"/>
                  </a:lnTo>
                  <a:lnTo>
                    <a:pt x="234764" y="2472001"/>
                  </a:lnTo>
                  <a:lnTo>
                    <a:pt x="194399" y="2449349"/>
                  </a:lnTo>
                  <a:lnTo>
                    <a:pt x="156949" y="2422525"/>
                  </a:lnTo>
                  <a:lnTo>
                    <a:pt x="122729" y="2391844"/>
                  </a:lnTo>
                  <a:lnTo>
                    <a:pt x="92053" y="2357621"/>
                  </a:lnTo>
                  <a:lnTo>
                    <a:pt x="65234" y="2320168"/>
                  </a:lnTo>
                  <a:lnTo>
                    <a:pt x="42587" y="2279802"/>
                  </a:lnTo>
                  <a:lnTo>
                    <a:pt x="24426" y="2236836"/>
                  </a:lnTo>
                  <a:lnTo>
                    <a:pt x="11065" y="2191586"/>
                  </a:lnTo>
                  <a:lnTo>
                    <a:pt x="2818" y="2144364"/>
                  </a:lnTo>
                  <a:lnTo>
                    <a:pt x="0" y="2095487"/>
                  </a:lnTo>
                  <a:lnTo>
                    <a:pt x="0" y="419100"/>
                  </a:lnTo>
                  <a:close/>
                </a:path>
              </a:pathLst>
            </a:custGeom>
            <a:ln w="25400">
              <a:solidFill>
                <a:srgbClr val="5F5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216661" y="3950461"/>
            <a:ext cx="4749800" cy="2540000"/>
            <a:chOff x="216661" y="3950461"/>
            <a:chExt cx="4749800" cy="2540000"/>
          </a:xfrm>
        </p:grpSpPr>
        <p:sp>
          <p:nvSpPr>
            <p:cNvPr id="9" name="object 9"/>
            <p:cNvSpPr/>
            <p:nvPr/>
          </p:nvSpPr>
          <p:spPr>
            <a:xfrm>
              <a:off x="229361" y="3963161"/>
              <a:ext cx="4724400" cy="2514600"/>
            </a:xfrm>
            <a:custGeom>
              <a:avLst/>
              <a:gdLst/>
              <a:ahLst/>
              <a:cxnLst/>
              <a:rect l="l" t="t" r="r" b="b"/>
              <a:pathLst>
                <a:path w="4724400" h="2514600">
                  <a:moveTo>
                    <a:pt x="4305300" y="0"/>
                  </a:moveTo>
                  <a:lnTo>
                    <a:pt x="419112" y="0"/>
                  </a:lnTo>
                  <a:lnTo>
                    <a:pt x="370235" y="2818"/>
                  </a:lnTo>
                  <a:lnTo>
                    <a:pt x="323013" y="11065"/>
                  </a:lnTo>
                  <a:lnTo>
                    <a:pt x="277763" y="24426"/>
                  </a:lnTo>
                  <a:lnTo>
                    <a:pt x="234797" y="42587"/>
                  </a:lnTo>
                  <a:lnTo>
                    <a:pt x="194431" y="65234"/>
                  </a:lnTo>
                  <a:lnTo>
                    <a:pt x="156978" y="92053"/>
                  </a:lnTo>
                  <a:lnTo>
                    <a:pt x="122755" y="122729"/>
                  </a:lnTo>
                  <a:lnTo>
                    <a:pt x="92074" y="156949"/>
                  </a:lnTo>
                  <a:lnTo>
                    <a:pt x="65250" y="194399"/>
                  </a:lnTo>
                  <a:lnTo>
                    <a:pt x="42598" y="234764"/>
                  </a:lnTo>
                  <a:lnTo>
                    <a:pt x="24433" y="277731"/>
                  </a:lnTo>
                  <a:lnTo>
                    <a:pt x="11069" y="322985"/>
                  </a:lnTo>
                  <a:lnTo>
                    <a:pt x="2819" y="370213"/>
                  </a:lnTo>
                  <a:lnTo>
                    <a:pt x="0" y="419100"/>
                  </a:lnTo>
                  <a:lnTo>
                    <a:pt x="0" y="2095487"/>
                  </a:lnTo>
                  <a:lnTo>
                    <a:pt x="2819" y="2144364"/>
                  </a:lnTo>
                  <a:lnTo>
                    <a:pt x="11069" y="2191586"/>
                  </a:lnTo>
                  <a:lnTo>
                    <a:pt x="24433" y="2236836"/>
                  </a:lnTo>
                  <a:lnTo>
                    <a:pt x="42598" y="2279802"/>
                  </a:lnTo>
                  <a:lnTo>
                    <a:pt x="65250" y="2320168"/>
                  </a:lnTo>
                  <a:lnTo>
                    <a:pt x="92074" y="2357621"/>
                  </a:lnTo>
                  <a:lnTo>
                    <a:pt x="122755" y="2391844"/>
                  </a:lnTo>
                  <a:lnTo>
                    <a:pt x="156978" y="2422525"/>
                  </a:lnTo>
                  <a:lnTo>
                    <a:pt x="194431" y="2449349"/>
                  </a:lnTo>
                  <a:lnTo>
                    <a:pt x="234797" y="2472001"/>
                  </a:lnTo>
                  <a:lnTo>
                    <a:pt x="277763" y="2490166"/>
                  </a:lnTo>
                  <a:lnTo>
                    <a:pt x="323013" y="2503530"/>
                  </a:lnTo>
                  <a:lnTo>
                    <a:pt x="370235" y="2511780"/>
                  </a:lnTo>
                  <a:lnTo>
                    <a:pt x="419112" y="2514600"/>
                  </a:lnTo>
                  <a:lnTo>
                    <a:pt x="4305300" y="2514600"/>
                  </a:lnTo>
                  <a:lnTo>
                    <a:pt x="4354186" y="2511780"/>
                  </a:lnTo>
                  <a:lnTo>
                    <a:pt x="4401414" y="2503530"/>
                  </a:lnTo>
                  <a:lnTo>
                    <a:pt x="4446668" y="2490166"/>
                  </a:lnTo>
                  <a:lnTo>
                    <a:pt x="4489635" y="2472001"/>
                  </a:lnTo>
                  <a:lnTo>
                    <a:pt x="4530000" y="2449349"/>
                  </a:lnTo>
                  <a:lnTo>
                    <a:pt x="4567450" y="2422525"/>
                  </a:lnTo>
                  <a:lnTo>
                    <a:pt x="4601670" y="2391844"/>
                  </a:lnTo>
                  <a:lnTo>
                    <a:pt x="4632346" y="2357621"/>
                  </a:lnTo>
                  <a:lnTo>
                    <a:pt x="4659165" y="2320168"/>
                  </a:lnTo>
                  <a:lnTo>
                    <a:pt x="4681812" y="2279802"/>
                  </a:lnTo>
                  <a:lnTo>
                    <a:pt x="4699973" y="2236836"/>
                  </a:lnTo>
                  <a:lnTo>
                    <a:pt x="4713334" y="2191586"/>
                  </a:lnTo>
                  <a:lnTo>
                    <a:pt x="4721581" y="2144364"/>
                  </a:lnTo>
                  <a:lnTo>
                    <a:pt x="4724400" y="2095487"/>
                  </a:lnTo>
                  <a:lnTo>
                    <a:pt x="4724400" y="419100"/>
                  </a:lnTo>
                  <a:lnTo>
                    <a:pt x="4721581" y="370213"/>
                  </a:lnTo>
                  <a:lnTo>
                    <a:pt x="4713334" y="322985"/>
                  </a:lnTo>
                  <a:lnTo>
                    <a:pt x="4699973" y="277731"/>
                  </a:lnTo>
                  <a:lnTo>
                    <a:pt x="4681812" y="234764"/>
                  </a:lnTo>
                  <a:lnTo>
                    <a:pt x="4659165" y="194399"/>
                  </a:lnTo>
                  <a:lnTo>
                    <a:pt x="4632346" y="156949"/>
                  </a:lnTo>
                  <a:lnTo>
                    <a:pt x="4601670" y="122729"/>
                  </a:lnTo>
                  <a:lnTo>
                    <a:pt x="4567450" y="92053"/>
                  </a:lnTo>
                  <a:lnTo>
                    <a:pt x="4530000" y="65234"/>
                  </a:lnTo>
                  <a:lnTo>
                    <a:pt x="4489635" y="42587"/>
                  </a:lnTo>
                  <a:lnTo>
                    <a:pt x="4446668" y="24426"/>
                  </a:lnTo>
                  <a:lnTo>
                    <a:pt x="4401414" y="11065"/>
                  </a:lnTo>
                  <a:lnTo>
                    <a:pt x="4354186" y="2818"/>
                  </a:lnTo>
                  <a:lnTo>
                    <a:pt x="4305300" y="0"/>
                  </a:lnTo>
                  <a:close/>
                </a:path>
              </a:pathLst>
            </a:custGeom>
            <a:solidFill>
              <a:srgbClr val="0066CC">
                <a:alpha val="1607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29361" y="3963161"/>
              <a:ext cx="4724400" cy="2514600"/>
            </a:xfrm>
            <a:custGeom>
              <a:avLst/>
              <a:gdLst/>
              <a:ahLst/>
              <a:cxnLst/>
              <a:rect l="l" t="t" r="r" b="b"/>
              <a:pathLst>
                <a:path w="4724400" h="2514600">
                  <a:moveTo>
                    <a:pt x="0" y="419100"/>
                  </a:moveTo>
                  <a:lnTo>
                    <a:pt x="2819" y="370213"/>
                  </a:lnTo>
                  <a:lnTo>
                    <a:pt x="11069" y="322985"/>
                  </a:lnTo>
                  <a:lnTo>
                    <a:pt x="24433" y="277731"/>
                  </a:lnTo>
                  <a:lnTo>
                    <a:pt x="42598" y="234764"/>
                  </a:lnTo>
                  <a:lnTo>
                    <a:pt x="65250" y="194399"/>
                  </a:lnTo>
                  <a:lnTo>
                    <a:pt x="92074" y="156949"/>
                  </a:lnTo>
                  <a:lnTo>
                    <a:pt x="122755" y="122729"/>
                  </a:lnTo>
                  <a:lnTo>
                    <a:pt x="156978" y="92053"/>
                  </a:lnTo>
                  <a:lnTo>
                    <a:pt x="194431" y="65234"/>
                  </a:lnTo>
                  <a:lnTo>
                    <a:pt x="234797" y="42587"/>
                  </a:lnTo>
                  <a:lnTo>
                    <a:pt x="277763" y="24426"/>
                  </a:lnTo>
                  <a:lnTo>
                    <a:pt x="323013" y="11065"/>
                  </a:lnTo>
                  <a:lnTo>
                    <a:pt x="370235" y="2818"/>
                  </a:lnTo>
                  <a:lnTo>
                    <a:pt x="419112" y="0"/>
                  </a:lnTo>
                  <a:lnTo>
                    <a:pt x="4305300" y="0"/>
                  </a:lnTo>
                  <a:lnTo>
                    <a:pt x="4354186" y="2818"/>
                  </a:lnTo>
                  <a:lnTo>
                    <a:pt x="4401414" y="11065"/>
                  </a:lnTo>
                  <a:lnTo>
                    <a:pt x="4446668" y="24426"/>
                  </a:lnTo>
                  <a:lnTo>
                    <a:pt x="4489635" y="42587"/>
                  </a:lnTo>
                  <a:lnTo>
                    <a:pt x="4530000" y="65234"/>
                  </a:lnTo>
                  <a:lnTo>
                    <a:pt x="4567450" y="92053"/>
                  </a:lnTo>
                  <a:lnTo>
                    <a:pt x="4601670" y="122729"/>
                  </a:lnTo>
                  <a:lnTo>
                    <a:pt x="4632346" y="156949"/>
                  </a:lnTo>
                  <a:lnTo>
                    <a:pt x="4659165" y="194399"/>
                  </a:lnTo>
                  <a:lnTo>
                    <a:pt x="4681812" y="234764"/>
                  </a:lnTo>
                  <a:lnTo>
                    <a:pt x="4699973" y="277731"/>
                  </a:lnTo>
                  <a:lnTo>
                    <a:pt x="4713334" y="322985"/>
                  </a:lnTo>
                  <a:lnTo>
                    <a:pt x="4721581" y="370213"/>
                  </a:lnTo>
                  <a:lnTo>
                    <a:pt x="4724400" y="419100"/>
                  </a:lnTo>
                  <a:lnTo>
                    <a:pt x="4724400" y="2095487"/>
                  </a:lnTo>
                  <a:lnTo>
                    <a:pt x="4721581" y="2144364"/>
                  </a:lnTo>
                  <a:lnTo>
                    <a:pt x="4713334" y="2191586"/>
                  </a:lnTo>
                  <a:lnTo>
                    <a:pt x="4699973" y="2236836"/>
                  </a:lnTo>
                  <a:lnTo>
                    <a:pt x="4681812" y="2279802"/>
                  </a:lnTo>
                  <a:lnTo>
                    <a:pt x="4659165" y="2320168"/>
                  </a:lnTo>
                  <a:lnTo>
                    <a:pt x="4632346" y="2357621"/>
                  </a:lnTo>
                  <a:lnTo>
                    <a:pt x="4601670" y="2391844"/>
                  </a:lnTo>
                  <a:lnTo>
                    <a:pt x="4567450" y="2422525"/>
                  </a:lnTo>
                  <a:lnTo>
                    <a:pt x="4530000" y="2449349"/>
                  </a:lnTo>
                  <a:lnTo>
                    <a:pt x="4489635" y="2472001"/>
                  </a:lnTo>
                  <a:lnTo>
                    <a:pt x="4446668" y="2490166"/>
                  </a:lnTo>
                  <a:lnTo>
                    <a:pt x="4401414" y="2503530"/>
                  </a:lnTo>
                  <a:lnTo>
                    <a:pt x="4354186" y="2511780"/>
                  </a:lnTo>
                  <a:lnTo>
                    <a:pt x="4305300" y="2514600"/>
                  </a:lnTo>
                  <a:lnTo>
                    <a:pt x="419112" y="2514600"/>
                  </a:lnTo>
                  <a:lnTo>
                    <a:pt x="370235" y="2511780"/>
                  </a:lnTo>
                  <a:lnTo>
                    <a:pt x="323013" y="2503530"/>
                  </a:lnTo>
                  <a:lnTo>
                    <a:pt x="277763" y="2490166"/>
                  </a:lnTo>
                  <a:lnTo>
                    <a:pt x="234797" y="2472001"/>
                  </a:lnTo>
                  <a:lnTo>
                    <a:pt x="194431" y="2449349"/>
                  </a:lnTo>
                  <a:lnTo>
                    <a:pt x="156978" y="2422525"/>
                  </a:lnTo>
                  <a:lnTo>
                    <a:pt x="122755" y="2391844"/>
                  </a:lnTo>
                  <a:lnTo>
                    <a:pt x="92074" y="2357621"/>
                  </a:lnTo>
                  <a:lnTo>
                    <a:pt x="65250" y="2320168"/>
                  </a:lnTo>
                  <a:lnTo>
                    <a:pt x="42598" y="2279802"/>
                  </a:lnTo>
                  <a:lnTo>
                    <a:pt x="24433" y="2236836"/>
                  </a:lnTo>
                  <a:lnTo>
                    <a:pt x="11069" y="2191586"/>
                  </a:lnTo>
                  <a:lnTo>
                    <a:pt x="2819" y="2144364"/>
                  </a:lnTo>
                  <a:lnTo>
                    <a:pt x="0" y="2095487"/>
                  </a:lnTo>
                  <a:lnTo>
                    <a:pt x="0" y="419100"/>
                  </a:lnTo>
                  <a:close/>
                </a:path>
              </a:pathLst>
            </a:custGeom>
            <a:ln w="25400">
              <a:solidFill>
                <a:srgbClr val="5F5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96110">
              <a:lnSpc>
                <a:spcPct val="100000"/>
              </a:lnSpc>
              <a:spcBef>
                <a:spcPts val="105"/>
              </a:spcBef>
            </a:pPr>
            <a:r>
              <a:rPr dirty="0"/>
              <a:t>Expectimax</a:t>
            </a:r>
            <a:r>
              <a:rPr spc="-75" dirty="0"/>
              <a:t> </a:t>
            </a:r>
            <a:r>
              <a:rPr spc="-10" dirty="0"/>
              <a:t>Pseudocode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2439776" y="1405764"/>
            <a:ext cx="7181850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6F2F9F"/>
                </a:solidFill>
                <a:latin typeface="Calibri"/>
                <a:cs typeface="Calibri"/>
              </a:rPr>
              <a:t>def</a:t>
            </a:r>
            <a:r>
              <a:rPr sz="2400" spc="-5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6F2F9F"/>
                </a:solidFill>
                <a:latin typeface="Calibri"/>
                <a:cs typeface="Calibri"/>
              </a:rPr>
              <a:t>value(state):</a:t>
            </a:r>
            <a:endParaRPr sz="2400" dirty="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</a:pPr>
            <a:r>
              <a:rPr sz="2400" dirty="0">
                <a:latin typeface="Calibri"/>
                <a:cs typeface="Calibri"/>
              </a:rPr>
              <a:t>if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state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terminal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state: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return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state’s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utility</a:t>
            </a:r>
            <a:endParaRPr sz="2400" dirty="0">
              <a:latin typeface="Calibri"/>
              <a:cs typeface="Calibri"/>
            </a:endParaRPr>
          </a:p>
          <a:p>
            <a:pPr marL="469900" marR="657860">
              <a:lnSpc>
                <a:spcPct val="100000"/>
              </a:lnSpc>
            </a:pPr>
            <a:r>
              <a:rPr sz="2400" dirty="0">
                <a:latin typeface="Calibri"/>
                <a:cs typeface="Calibri"/>
              </a:rPr>
              <a:t>if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next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agent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6FC0"/>
                </a:solidFill>
                <a:latin typeface="Calibri"/>
                <a:cs typeface="Calibri"/>
              </a:rPr>
              <a:t>MAX</a:t>
            </a:r>
            <a:r>
              <a:rPr sz="2400" dirty="0">
                <a:latin typeface="Calibri"/>
                <a:cs typeface="Calibri"/>
              </a:rPr>
              <a:t>: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return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6FC0"/>
                </a:solidFill>
                <a:latin typeface="Calibri"/>
                <a:cs typeface="Calibri"/>
              </a:rPr>
              <a:t>max-value(state) </a:t>
            </a:r>
            <a:r>
              <a:rPr sz="2400" dirty="0">
                <a:latin typeface="Calibri"/>
                <a:cs typeface="Calibri"/>
              </a:rPr>
              <a:t>if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next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agent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AF50"/>
                </a:solidFill>
                <a:latin typeface="Calibri"/>
                <a:cs typeface="Calibri"/>
              </a:rPr>
              <a:t>EXP</a:t>
            </a:r>
            <a:r>
              <a:rPr sz="2400" dirty="0">
                <a:latin typeface="Calibri"/>
                <a:cs typeface="Calibri"/>
              </a:rPr>
              <a:t>: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return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00AF50"/>
                </a:solidFill>
                <a:latin typeface="Calibri"/>
                <a:cs typeface="Calibri"/>
              </a:rPr>
              <a:t>exp-</a:t>
            </a:r>
            <a:r>
              <a:rPr sz="2400" spc="-10" dirty="0">
                <a:solidFill>
                  <a:srgbClr val="00AF50"/>
                </a:solidFill>
                <a:latin typeface="Calibri"/>
                <a:cs typeface="Calibri"/>
              </a:rPr>
              <a:t>value(state)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444867" y="4063365"/>
            <a:ext cx="4112260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marR="1525905" indent="-4572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0AF50"/>
                </a:solidFill>
                <a:latin typeface="Calibri"/>
                <a:cs typeface="Calibri"/>
              </a:rPr>
              <a:t>def</a:t>
            </a:r>
            <a:r>
              <a:rPr sz="2400" spc="-1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00AF50"/>
                </a:solidFill>
                <a:latin typeface="Calibri"/>
                <a:cs typeface="Calibri"/>
              </a:rPr>
              <a:t>exp-</a:t>
            </a:r>
            <a:r>
              <a:rPr sz="2400" spc="-10" dirty="0">
                <a:solidFill>
                  <a:srgbClr val="00AF50"/>
                </a:solidFill>
                <a:latin typeface="Calibri"/>
                <a:cs typeface="Calibri"/>
              </a:rPr>
              <a:t>value(state): </a:t>
            </a:r>
            <a:r>
              <a:rPr sz="2400" dirty="0">
                <a:latin typeface="Calibri"/>
                <a:cs typeface="Calibri"/>
              </a:rPr>
              <a:t>initialize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0</a:t>
            </a:r>
            <a:endParaRPr sz="24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</a:pPr>
            <a:r>
              <a:rPr sz="2400" dirty="0">
                <a:latin typeface="Calibri"/>
                <a:cs typeface="Calibri"/>
              </a:rPr>
              <a:t>for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each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successor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state:</a:t>
            </a:r>
            <a:endParaRPr sz="2400">
              <a:latin typeface="Calibri"/>
              <a:cs typeface="Calibri"/>
            </a:endParaRPr>
          </a:p>
          <a:p>
            <a:pPr marL="927100" marR="5080">
              <a:lnSpc>
                <a:spcPct val="100000"/>
              </a:lnSpc>
            </a:pPr>
            <a:r>
              <a:rPr sz="2400" dirty="0">
                <a:latin typeface="Calibri"/>
                <a:cs typeface="Calibri"/>
              </a:rPr>
              <a:t>p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probability(successor) </a:t>
            </a:r>
            <a:r>
              <a:rPr sz="2400" dirty="0">
                <a:latin typeface="Calibri"/>
                <a:cs typeface="Calibri"/>
              </a:rPr>
              <a:t>v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+=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*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6F2F9F"/>
                </a:solidFill>
                <a:latin typeface="Calibri"/>
                <a:cs typeface="Calibri"/>
              </a:rPr>
              <a:t>value(successor)</a:t>
            </a:r>
            <a:endParaRPr sz="2400">
              <a:latin typeface="Calibri"/>
              <a:cs typeface="Calibri"/>
            </a:endParaRPr>
          </a:p>
          <a:p>
            <a:pPr marL="469900">
              <a:lnSpc>
                <a:spcPct val="100000"/>
              </a:lnSpc>
            </a:pPr>
            <a:r>
              <a:rPr sz="2400" dirty="0">
                <a:latin typeface="Calibri"/>
                <a:cs typeface="Calibri"/>
              </a:rPr>
              <a:t>return</a:t>
            </a:r>
            <a:r>
              <a:rPr sz="2400" spc="-50" dirty="0">
                <a:latin typeface="Calibri"/>
                <a:cs typeface="Calibri"/>
              </a:rPr>
              <a:t> v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33527" y="4045077"/>
            <a:ext cx="4402455" cy="1854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265" marR="1737995" indent="-4572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06FC0"/>
                </a:solidFill>
                <a:latin typeface="Calibri"/>
                <a:cs typeface="Calibri"/>
              </a:rPr>
              <a:t>def</a:t>
            </a:r>
            <a:r>
              <a:rPr sz="2400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6FC0"/>
                </a:solidFill>
                <a:latin typeface="Calibri"/>
                <a:cs typeface="Calibri"/>
              </a:rPr>
              <a:t>max-value(state): </a:t>
            </a:r>
            <a:r>
              <a:rPr sz="2400" dirty="0">
                <a:latin typeface="Calibri"/>
                <a:cs typeface="Calibri"/>
              </a:rPr>
              <a:t>initialize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-</a:t>
            </a:r>
            <a:r>
              <a:rPr sz="2400" spc="-50" dirty="0">
                <a:latin typeface="Times New Roman"/>
                <a:cs typeface="Times New Roman"/>
              </a:rPr>
              <a:t>∞</a:t>
            </a:r>
            <a:endParaRPr sz="2400">
              <a:latin typeface="Times New Roman"/>
              <a:cs typeface="Times New Roman"/>
            </a:endParaRPr>
          </a:p>
          <a:p>
            <a:pPr marL="469265">
              <a:lnSpc>
                <a:spcPct val="100000"/>
              </a:lnSpc>
            </a:pPr>
            <a:r>
              <a:rPr sz="2400" dirty="0">
                <a:latin typeface="Calibri"/>
                <a:cs typeface="Calibri"/>
              </a:rPr>
              <a:t>for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each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successor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state:</a:t>
            </a:r>
            <a:endParaRPr sz="2400">
              <a:latin typeface="Calibri"/>
              <a:cs typeface="Calibri"/>
            </a:endParaRPr>
          </a:p>
          <a:p>
            <a:pPr marL="469265" marR="5080" indent="457200">
              <a:lnSpc>
                <a:spcPct val="100000"/>
              </a:lnSpc>
            </a:pPr>
            <a:r>
              <a:rPr sz="2400" dirty="0">
                <a:latin typeface="Calibri"/>
                <a:cs typeface="Calibri"/>
              </a:rPr>
              <a:t>v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max(v,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6F2F9F"/>
                </a:solidFill>
                <a:latin typeface="Calibri"/>
                <a:cs typeface="Calibri"/>
              </a:rPr>
              <a:t>value(successor)</a:t>
            </a:r>
            <a:r>
              <a:rPr sz="2400" spc="-10" dirty="0">
                <a:latin typeface="Calibri"/>
                <a:cs typeface="Calibri"/>
              </a:rPr>
              <a:t>) </a:t>
            </a:r>
            <a:r>
              <a:rPr sz="2400" dirty="0">
                <a:latin typeface="Calibri"/>
                <a:cs typeface="Calibri"/>
              </a:rPr>
              <a:t>return</a:t>
            </a:r>
            <a:r>
              <a:rPr sz="2400" spc="-50" dirty="0">
                <a:latin typeface="Calibri"/>
                <a:cs typeface="Calibri"/>
              </a:rPr>
              <a:t> v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9D7C90-D01D-97FB-E1F1-9ED4F68B5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542EFEB7-1F81-99D9-B320-BC4D9A76C75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96110">
              <a:lnSpc>
                <a:spcPct val="100000"/>
              </a:lnSpc>
              <a:spcBef>
                <a:spcPts val="105"/>
              </a:spcBef>
            </a:pPr>
            <a:r>
              <a:rPr dirty="0"/>
              <a:t>Expectimax</a:t>
            </a:r>
            <a:r>
              <a:rPr spc="-75" dirty="0"/>
              <a:t> </a:t>
            </a:r>
            <a:r>
              <a:rPr spc="-10" dirty="0"/>
              <a:t>Pseudocode</a:t>
            </a:r>
          </a:p>
        </p:txBody>
      </p:sp>
      <p:grpSp>
        <p:nvGrpSpPr>
          <p:cNvPr id="3" name="object 3">
            <a:extLst>
              <a:ext uri="{FF2B5EF4-FFF2-40B4-BE49-F238E27FC236}">
                <a16:creationId xmlns:a16="http://schemas.microsoft.com/office/drawing/2014/main" id="{67A61CC0-26D3-41F3-A8B3-69343F51A0B5}"/>
              </a:ext>
            </a:extLst>
          </p:cNvPr>
          <p:cNvGrpSpPr/>
          <p:nvPr/>
        </p:nvGrpSpPr>
        <p:grpSpPr>
          <a:xfrm>
            <a:off x="673862" y="1664461"/>
            <a:ext cx="4749800" cy="2540000"/>
            <a:chOff x="673862" y="1664461"/>
            <a:chExt cx="4749800" cy="2540000"/>
          </a:xfrm>
        </p:grpSpPr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09D5A2EC-6F58-21E8-4F2C-01793E78D364}"/>
                </a:ext>
              </a:extLst>
            </p:cNvPr>
            <p:cNvSpPr/>
            <p:nvPr/>
          </p:nvSpPr>
          <p:spPr>
            <a:xfrm>
              <a:off x="686562" y="1677161"/>
              <a:ext cx="4724400" cy="2514600"/>
            </a:xfrm>
            <a:custGeom>
              <a:avLst/>
              <a:gdLst/>
              <a:ahLst/>
              <a:cxnLst/>
              <a:rect l="l" t="t" r="r" b="b"/>
              <a:pathLst>
                <a:path w="4724400" h="2514600">
                  <a:moveTo>
                    <a:pt x="4305300" y="0"/>
                  </a:moveTo>
                  <a:lnTo>
                    <a:pt x="419112" y="0"/>
                  </a:lnTo>
                  <a:lnTo>
                    <a:pt x="370235" y="2818"/>
                  </a:lnTo>
                  <a:lnTo>
                    <a:pt x="323013" y="11065"/>
                  </a:lnTo>
                  <a:lnTo>
                    <a:pt x="277763" y="24426"/>
                  </a:lnTo>
                  <a:lnTo>
                    <a:pt x="234797" y="42587"/>
                  </a:lnTo>
                  <a:lnTo>
                    <a:pt x="194431" y="65234"/>
                  </a:lnTo>
                  <a:lnTo>
                    <a:pt x="156978" y="92053"/>
                  </a:lnTo>
                  <a:lnTo>
                    <a:pt x="122755" y="122729"/>
                  </a:lnTo>
                  <a:lnTo>
                    <a:pt x="92074" y="156949"/>
                  </a:lnTo>
                  <a:lnTo>
                    <a:pt x="65250" y="194399"/>
                  </a:lnTo>
                  <a:lnTo>
                    <a:pt x="42598" y="234764"/>
                  </a:lnTo>
                  <a:lnTo>
                    <a:pt x="24433" y="277731"/>
                  </a:lnTo>
                  <a:lnTo>
                    <a:pt x="11069" y="322985"/>
                  </a:lnTo>
                  <a:lnTo>
                    <a:pt x="2819" y="370213"/>
                  </a:lnTo>
                  <a:lnTo>
                    <a:pt x="0" y="419100"/>
                  </a:lnTo>
                  <a:lnTo>
                    <a:pt x="0" y="2095500"/>
                  </a:lnTo>
                  <a:lnTo>
                    <a:pt x="2819" y="2144363"/>
                  </a:lnTo>
                  <a:lnTo>
                    <a:pt x="11069" y="2191574"/>
                  </a:lnTo>
                  <a:lnTo>
                    <a:pt x="24433" y="2236817"/>
                  </a:lnTo>
                  <a:lnTo>
                    <a:pt x="42598" y="2279779"/>
                  </a:lnTo>
                  <a:lnTo>
                    <a:pt x="65250" y="2320144"/>
                  </a:lnTo>
                  <a:lnTo>
                    <a:pt x="92074" y="2357596"/>
                  </a:lnTo>
                  <a:lnTo>
                    <a:pt x="122755" y="2391822"/>
                  </a:lnTo>
                  <a:lnTo>
                    <a:pt x="156978" y="2422506"/>
                  </a:lnTo>
                  <a:lnTo>
                    <a:pt x="194431" y="2449334"/>
                  </a:lnTo>
                  <a:lnTo>
                    <a:pt x="234797" y="2471990"/>
                  </a:lnTo>
                  <a:lnTo>
                    <a:pt x="277763" y="2490159"/>
                  </a:lnTo>
                  <a:lnTo>
                    <a:pt x="323013" y="2503527"/>
                  </a:lnTo>
                  <a:lnTo>
                    <a:pt x="370235" y="2511779"/>
                  </a:lnTo>
                  <a:lnTo>
                    <a:pt x="419112" y="2514600"/>
                  </a:lnTo>
                  <a:lnTo>
                    <a:pt x="4305300" y="2514600"/>
                  </a:lnTo>
                  <a:lnTo>
                    <a:pt x="4354186" y="2511779"/>
                  </a:lnTo>
                  <a:lnTo>
                    <a:pt x="4401414" y="2503527"/>
                  </a:lnTo>
                  <a:lnTo>
                    <a:pt x="4446668" y="2490159"/>
                  </a:lnTo>
                  <a:lnTo>
                    <a:pt x="4489635" y="2471990"/>
                  </a:lnTo>
                  <a:lnTo>
                    <a:pt x="4530000" y="2449334"/>
                  </a:lnTo>
                  <a:lnTo>
                    <a:pt x="4567450" y="2422506"/>
                  </a:lnTo>
                  <a:lnTo>
                    <a:pt x="4601670" y="2391822"/>
                  </a:lnTo>
                  <a:lnTo>
                    <a:pt x="4632346" y="2357596"/>
                  </a:lnTo>
                  <a:lnTo>
                    <a:pt x="4659165" y="2320144"/>
                  </a:lnTo>
                  <a:lnTo>
                    <a:pt x="4681812" y="2279779"/>
                  </a:lnTo>
                  <a:lnTo>
                    <a:pt x="4699973" y="2236817"/>
                  </a:lnTo>
                  <a:lnTo>
                    <a:pt x="4713334" y="2191574"/>
                  </a:lnTo>
                  <a:lnTo>
                    <a:pt x="4721581" y="2144363"/>
                  </a:lnTo>
                  <a:lnTo>
                    <a:pt x="4724400" y="2095500"/>
                  </a:lnTo>
                  <a:lnTo>
                    <a:pt x="4724400" y="419100"/>
                  </a:lnTo>
                  <a:lnTo>
                    <a:pt x="4721581" y="370213"/>
                  </a:lnTo>
                  <a:lnTo>
                    <a:pt x="4713334" y="322985"/>
                  </a:lnTo>
                  <a:lnTo>
                    <a:pt x="4699973" y="277731"/>
                  </a:lnTo>
                  <a:lnTo>
                    <a:pt x="4681812" y="234764"/>
                  </a:lnTo>
                  <a:lnTo>
                    <a:pt x="4659165" y="194399"/>
                  </a:lnTo>
                  <a:lnTo>
                    <a:pt x="4632346" y="156949"/>
                  </a:lnTo>
                  <a:lnTo>
                    <a:pt x="4601670" y="122729"/>
                  </a:lnTo>
                  <a:lnTo>
                    <a:pt x="4567450" y="92053"/>
                  </a:lnTo>
                  <a:lnTo>
                    <a:pt x="4530000" y="65234"/>
                  </a:lnTo>
                  <a:lnTo>
                    <a:pt x="4489635" y="42587"/>
                  </a:lnTo>
                  <a:lnTo>
                    <a:pt x="4446668" y="24426"/>
                  </a:lnTo>
                  <a:lnTo>
                    <a:pt x="4401414" y="11065"/>
                  </a:lnTo>
                  <a:lnTo>
                    <a:pt x="4354186" y="2818"/>
                  </a:lnTo>
                  <a:lnTo>
                    <a:pt x="4305300" y="0"/>
                  </a:lnTo>
                  <a:close/>
                </a:path>
              </a:pathLst>
            </a:custGeom>
            <a:solidFill>
              <a:srgbClr val="00AF50">
                <a:alpha val="1607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33A7D398-3446-0194-1EC2-7B9AEBB9A02E}"/>
                </a:ext>
              </a:extLst>
            </p:cNvPr>
            <p:cNvSpPr/>
            <p:nvPr/>
          </p:nvSpPr>
          <p:spPr>
            <a:xfrm>
              <a:off x="686562" y="1677161"/>
              <a:ext cx="4724400" cy="2514600"/>
            </a:xfrm>
            <a:custGeom>
              <a:avLst/>
              <a:gdLst/>
              <a:ahLst/>
              <a:cxnLst/>
              <a:rect l="l" t="t" r="r" b="b"/>
              <a:pathLst>
                <a:path w="4724400" h="2514600">
                  <a:moveTo>
                    <a:pt x="0" y="419100"/>
                  </a:moveTo>
                  <a:lnTo>
                    <a:pt x="2819" y="370213"/>
                  </a:lnTo>
                  <a:lnTo>
                    <a:pt x="11069" y="322985"/>
                  </a:lnTo>
                  <a:lnTo>
                    <a:pt x="24433" y="277731"/>
                  </a:lnTo>
                  <a:lnTo>
                    <a:pt x="42598" y="234764"/>
                  </a:lnTo>
                  <a:lnTo>
                    <a:pt x="65250" y="194399"/>
                  </a:lnTo>
                  <a:lnTo>
                    <a:pt x="92074" y="156949"/>
                  </a:lnTo>
                  <a:lnTo>
                    <a:pt x="122755" y="122729"/>
                  </a:lnTo>
                  <a:lnTo>
                    <a:pt x="156978" y="92053"/>
                  </a:lnTo>
                  <a:lnTo>
                    <a:pt x="194431" y="65234"/>
                  </a:lnTo>
                  <a:lnTo>
                    <a:pt x="234797" y="42587"/>
                  </a:lnTo>
                  <a:lnTo>
                    <a:pt x="277763" y="24426"/>
                  </a:lnTo>
                  <a:lnTo>
                    <a:pt x="323013" y="11065"/>
                  </a:lnTo>
                  <a:lnTo>
                    <a:pt x="370235" y="2818"/>
                  </a:lnTo>
                  <a:lnTo>
                    <a:pt x="419112" y="0"/>
                  </a:lnTo>
                  <a:lnTo>
                    <a:pt x="4305300" y="0"/>
                  </a:lnTo>
                  <a:lnTo>
                    <a:pt x="4354186" y="2818"/>
                  </a:lnTo>
                  <a:lnTo>
                    <a:pt x="4401414" y="11065"/>
                  </a:lnTo>
                  <a:lnTo>
                    <a:pt x="4446668" y="24426"/>
                  </a:lnTo>
                  <a:lnTo>
                    <a:pt x="4489635" y="42587"/>
                  </a:lnTo>
                  <a:lnTo>
                    <a:pt x="4530000" y="65234"/>
                  </a:lnTo>
                  <a:lnTo>
                    <a:pt x="4567450" y="92053"/>
                  </a:lnTo>
                  <a:lnTo>
                    <a:pt x="4601670" y="122729"/>
                  </a:lnTo>
                  <a:lnTo>
                    <a:pt x="4632346" y="156949"/>
                  </a:lnTo>
                  <a:lnTo>
                    <a:pt x="4659165" y="194399"/>
                  </a:lnTo>
                  <a:lnTo>
                    <a:pt x="4681812" y="234764"/>
                  </a:lnTo>
                  <a:lnTo>
                    <a:pt x="4699973" y="277731"/>
                  </a:lnTo>
                  <a:lnTo>
                    <a:pt x="4713334" y="322985"/>
                  </a:lnTo>
                  <a:lnTo>
                    <a:pt x="4721581" y="370213"/>
                  </a:lnTo>
                  <a:lnTo>
                    <a:pt x="4724400" y="419100"/>
                  </a:lnTo>
                  <a:lnTo>
                    <a:pt x="4724400" y="2095500"/>
                  </a:lnTo>
                  <a:lnTo>
                    <a:pt x="4721581" y="2144363"/>
                  </a:lnTo>
                  <a:lnTo>
                    <a:pt x="4713334" y="2191574"/>
                  </a:lnTo>
                  <a:lnTo>
                    <a:pt x="4699973" y="2236817"/>
                  </a:lnTo>
                  <a:lnTo>
                    <a:pt x="4681812" y="2279779"/>
                  </a:lnTo>
                  <a:lnTo>
                    <a:pt x="4659165" y="2320144"/>
                  </a:lnTo>
                  <a:lnTo>
                    <a:pt x="4632346" y="2357596"/>
                  </a:lnTo>
                  <a:lnTo>
                    <a:pt x="4601670" y="2391822"/>
                  </a:lnTo>
                  <a:lnTo>
                    <a:pt x="4567450" y="2422506"/>
                  </a:lnTo>
                  <a:lnTo>
                    <a:pt x="4530000" y="2449334"/>
                  </a:lnTo>
                  <a:lnTo>
                    <a:pt x="4489635" y="2471990"/>
                  </a:lnTo>
                  <a:lnTo>
                    <a:pt x="4446668" y="2490159"/>
                  </a:lnTo>
                  <a:lnTo>
                    <a:pt x="4401414" y="2503527"/>
                  </a:lnTo>
                  <a:lnTo>
                    <a:pt x="4354186" y="2511779"/>
                  </a:lnTo>
                  <a:lnTo>
                    <a:pt x="4305300" y="2514600"/>
                  </a:lnTo>
                  <a:lnTo>
                    <a:pt x="419112" y="2514600"/>
                  </a:lnTo>
                  <a:lnTo>
                    <a:pt x="370235" y="2511779"/>
                  </a:lnTo>
                  <a:lnTo>
                    <a:pt x="323013" y="2503527"/>
                  </a:lnTo>
                  <a:lnTo>
                    <a:pt x="277763" y="2490159"/>
                  </a:lnTo>
                  <a:lnTo>
                    <a:pt x="234797" y="2471990"/>
                  </a:lnTo>
                  <a:lnTo>
                    <a:pt x="194431" y="2449334"/>
                  </a:lnTo>
                  <a:lnTo>
                    <a:pt x="156978" y="2422506"/>
                  </a:lnTo>
                  <a:lnTo>
                    <a:pt x="122755" y="2391822"/>
                  </a:lnTo>
                  <a:lnTo>
                    <a:pt x="92074" y="2357596"/>
                  </a:lnTo>
                  <a:lnTo>
                    <a:pt x="65250" y="2320144"/>
                  </a:lnTo>
                  <a:lnTo>
                    <a:pt x="42598" y="2279779"/>
                  </a:lnTo>
                  <a:lnTo>
                    <a:pt x="24433" y="2236817"/>
                  </a:lnTo>
                  <a:lnTo>
                    <a:pt x="11069" y="2191574"/>
                  </a:lnTo>
                  <a:lnTo>
                    <a:pt x="2819" y="2144363"/>
                  </a:lnTo>
                  <a:lnTo>
                    <a:pt x="0" y="2095500"/>
                  </a:lnTo>
                  <a:lnTo>
                    <a:pt x="0" y="419100"/>
                  </a:lnTo>
                  <a:close/>
                </a:path>
              </a:pathLst>
            </a:custGeom>
            <a:ln w="25400">
              <a:solidFill>
                <a:srgbClr val="5F5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>
            <a:extLst>
              <a:ext uri="{FF2B5EF4-FFF2-40B4-BE49-F238E27FC236}">
                <a16:creationId xmlns:a16="http://schemas.microsoft.com/office/drawing/2014/main" id="{0A2E8025-82E0-B482-B64A-354331ED6251}"/>
              </a:ext>
            </a:extLst>
          </p:cNvPr>
          <p:cNvSpPr txBox="1"/>
          <p:nvPr/>
        </p:nvSpPr>
        <p:spPr>
          <a:xfrm>
            <a:off x="890727" y="1776425"/>
            <a:ext cx="4112260" cy="2221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510665" algn="ctr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0AF50"/>
                </a:solidFill>
                <a:latin typeface="Calibri"/>
                <a:cs typeface="Calibri"/>
              </a:rPr>
              <a:t>def</a:t>
            </a:r>
            <a:r>
              <a:rPr sz="2400" spc="-20" dirty="0">
                <a:solidFill>
                  <a:srgbClr val="00AF50"/>
                </a:solidFill>
                <a:latin typeface="Calibri"/>
                <a:cs typeface="Calibri"/>
              </a:rPr>
              <a:t> exp-</a:t>
            </a:r>
            <a:r>
              <a:rPr sz="2400" spc="-10" dirty="0">
                <a:solidFill>
                  <a:srgbClr val="00AF50"/>
                </a:solidFill>
                <a:latin typeface="Calibri"/>
                <a:cs typeface="Calibri"/>
              </a:rPr>
              <a:t>value(state):</a:t>
            </a:r>
            <a:endParaRPr sz="2400">
              <a:latin typeface="Calibri"/>
              <a:cs typeface="Calibri"/>
            </a:endParaRPr>
          </a:p>
          <a:p>
            <a:pPr marR="1483995" algn="ctr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Calibri"/>
                <a:cs typeface="Calibri"/>
              </a:rPr>
              <a:t>initialize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v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0</a:t>
            </a:r>
            <a:endParaRPr sz="2400">
              <a:latin typeface="Calibri"/>
              <a:cs typeface="Calibri"/>
            </a:endParaRPr>
          </a:p>
          <a:p>
            <a:pPr marL="199390" algn="ctr">
              <a:lnSpc>
                <a:spcPct val="100000"/>
              </a:lnSpc>
            </a:pPr>
            <a:r>
              <a:rPr sz="2400" dirty="0">
                <a:latin typeface="Calibri"/>
                <a:cs typeface="Calibri"/>
              </a:rPr>
              <a:t>for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each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successor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state:</a:t>
            </a:r>
            <a:endParaRPr sz="2400">
              <a:latin typeface="Calibri"/>
              <a:cs typeface="Calibri"/>
            </a:endParaRPr>
          </a:p>
          <a:p>
            <a:pPr marL="927100" marR="5080" algn="ctr">
              <a:lnSpc>
                <a:spcPct val="100000"/>
              </a:lnSpc>
            </a:pPr>
            <a:r>
              <a:rPr sz="2400" dirty="0">
                <a:latin typeface="Calibri"/>
                <a:cs typeface="Calibri"/>
              </a:rPr>
              <a:t>p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probability(successor) </a:t>
            </a:r>
            <a:r>
              <a:rPr sz="2400" dirty="0">
                <a:latin typeface="Calibri"/>
                <a:cs typeface="Calibri"/>
              </a:rPr>
              <a:t>v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+=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*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6F2F9F"/>
                </a:solidFill>
                <a:latin typeface="Calibri"/>
                <a:cs typeface="Calibri"/>
              </a:rPr>
              <a:t>value(successor)</a:t>
            </a:r>
            <a:endParaRPr sz="2400">
              <a:latin typeface="Calibri"/>
              <a:cs typeface="Calibri"/>
            </a:endParaRPr>
          </a:p>
          <a:p>
            <a:pPr marR="2172335" algn="ctr">
              <a:lnSpc>
                <a:spcPct val="100000"/>
              </a:lnSpc>
            </a:pPr>
            <a:r>
              <a:rPr sz="2400" dirty="0">
                <a:latin typeface="Calibri"/>
                <a:cs typeface="Calibri"/>
              </a:rPr>
              <a:t>return</a:t>
            </a:r>
            <a:r>
              <a:rPr sz="2400" spc="-50" dirty="0">
                <a:latin typeface="Calibri"/>
                <a:cs typeface="Calibri"/>
              </a:rPr>
              <a:t> v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BC0BDBB1-EEE7-9033-E612-036A7E6B16AC}"/>
              </a:ext>
            </a:extLst>
          </p:cNvPr>
          <p:cNvSpPr txBox="1"/>
          <p:nvPr/>
        </p:nvSpPr>
        <p:spPr>
          <a:xfrm>
            <a:off x="8724900" y="3717925"/>
            <a:ext cx="154940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80"/>
              </a:lnSpc>
            </a:pPr>
            <a:r>
              <a:rPr sz="2400" spc="-50" dirty="0">
                <a:latin typeface="Calibri"/>
                <a:cs typeface="Calibri"/>
              </a:rPr>
              <a:t>7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9" name="object 9">
            <a:extLst>
              <a:ext uri="{FF2B5EF4-FFF2-40B4-BE49-F238E27FC236}">
                <a16:creationId xmlns:a16="http://schemas.microsoft.com/office/drawing/2014/main" id="{BD9B9285-6CA4-D10D-0E55-84EE31CE1F2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47082" y="1742478"/>
            <a:ext cx="3505136" cy="2362581"/>
          </a:xfrm>
          <a:prstGeom prst="snip2SameRect">
            <a:avLst/>
          </a:prstGeom>
        </p:spPr>
      </p:pic>
      <p:sp>
        <p:nvSpPr>
          <p:cNvPr id="10" name="object 10">
            <a:extLst>
              <a:ext uri="{FF2B5EF4-FFF2-40B4-BE49-F238E27FC236}">
                <a16:creationId xmlns:a16="http://schemas.microsoft.com/office/drawing/2014/main" id="{161391AB-480D-4585-B9BA-4BE7250F93B9}"/>
              </a:ext>
            </a:extLst>
          </p:cNvPr>
          <p:cNvSpPr txBox="1"/>
          <p:nvPr/>
        </p:nvSpPr>
        <p:spPr>
          <a:xfrm flipH="1">
            <a:off x="8560942" y="3629025"/>
            <a:ext cx="318896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0" dirty="0">
                <a:latin typeface="Calibri"/>
                <a:cs typeface="Calibri"/>
              </a:rPr>
              <a:t>8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3948DA5D-8B87-4ED4-E830-FCA0389B1C99}"/>
              </a:ext>
            </a:extLst>
          </p:cNvPr>
          <p:cNvSpPr txBox="1"/>
          <p:nvPr/>
        </p:nvSpPr>
        <p:spPr>
          <a:xfrm flipH="1">
            <a:off x="9844815" y="3619225"/>
            <a:ext cx="47320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5" dirty="0">
                <a:latin typeface="Calibri"/>
                <a:cs typeface="Calibri"/>
              </a:rPr>
              <a:t>24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B46B7A19-245F-8B06-6114-A91BB3D2CF9C}"/>
              </a:ext>
            </a:extLst>
          </p:cNvPr>
          <p:cNvSpPr txBox="1"/>
          <p:nvPr/>
        </p:nvSpPr>
        <p:spPr>
          <a:xfrm flipH="1">
            <a:off x="11094022" y="3655582"/>
            <a:ext cx="451251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0" dirty="0">
                <a:latin typeface="Calibri"/>
                <a:cs typeface="Calibri"/>
              </a:rPr>
              <a:t>-</a:t>
            </a:r>
            <a:r>
              <a:rPr sz="2400" spc="-35" dirty="0">
                <a:latin typeface="Calibri"/>
                <a:cs typeface="Calibri"/>
              </a:rPr>
              <a:t>12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4D8734E2-6579-FEAE-2132-9872201FE90A}"/>
              </a:ext>
            </a:extLst>
          </p:cNvPr>
          <p:cNvSpPr txBox="1"/>
          <p:nvPr/>
        </p:nvSpPr>
        <p:spPr>
          <a:xfrm>
            <a:off x="8892222" y="2867471"/>
            <a:ext cx="38290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25" dirty="0">
                <a:latin typeface="Calibri"/>
                <a:cs typeface="Calibri"/>
              </a:rPr>
              <a:t>1/2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14" name="object 14">
            <a:extLst>
              <a:ext uri="{FF2B5EF4-FFF2-40B4-BE49-F238E27FC236}">
                <a16:creationId xmlns:a16="http://schemas.microsoft.com/office/drawing/2014/main" id="{D0118D14-71FD-4459-460E-00AABA53F668}"/>
              </a:ext>
            </a:extLst>
          </p:cNvPr>
          <p:cNvSpPr txBox="1"/>
          <p:nvPr/>
        </p:nvSpPr>
        <p:spPr>
          <a:xfrm>
            <a:off x="9698512" y="2897724"/>
            <a:ext cx="38290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25" dirty="0">
                <a:latin typeface="Calibri"/>
                <a:cs typeface="Calibri"/>
              </a:rPr>
              <a:t>1/3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4493C535-2E04-170A-9F4D-BC1148EEBEAC}"/>
              </a:ext>
            </a:extLst>
          </p:cNvPr>
          <p:cNvSpPr txBox="1"/>
          <p:nvPr/>
        </p:nvSpPr>
        <p:spPr>
          <a:xfrm>
            <a:off x="10968322" y="2841618"/>
            <a:ext cx="1367791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25" dirty="0">
                <a:latin typeface="Calibri"/>
                <a:cs typeface="Calibri"/>
              </a:rPr>
              <a:t>1/6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9040702E-39BB-BF1A-A3E7-DE14D6846479}"/>
              </a:ext>
            </a:extLst>
          </p:cNvPr>
          <p:cNvSpPr txBox="1"/>
          <p:nvPr/>
        </p:nvSpPr>
        <p:spPr>
          <a:xfrm>
            <a:off x="3481578" y="4966792"/>
            <a:ext cx="507936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v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(1/2)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(8)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+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(1/3)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(24)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+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(1/6)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(-</a:t>
            </a:r>
            <a:r>
              <a:rPr sz="2400" dirty="0">
                <a:latin typeface="Calibri"/>
                <a:cs typeface="Calibri"/>
              </a:rPr>
              <a:t>12)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10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id="{96199677-213B-8A4E-9B07-F9973DC4C537}"/>
              </a:ext>
            </a:extLst>
          </p:cNvPr>
          <p:cNvSpPr/>
          <p:nvPr/>
        </p:nvSpPr>
        <p:spPr>
          <a:xfrm>
            <a:off x="6931786" y="1549400"/>
            <a:ext cx="156845" cy="13335"/>
          </a:xfrm>
          <a:custGeom>
            <a:avLst/>
            <a:gdLst/>
            <a:ahLst/>
            <a:cxnLst/>
            <a:rect l="l" t="t" r="r" b="b"/>
            <a:pathLst>
              <a:path w="156845" h="13334">
                <a:moveTo>
                  <a:pt x="156678" y="10326"/>
                </a:moveTo>
                <a:lnTo>
                  <a:pt x="118969" y="10326"/>
                </a:lnTo>
                <a:lnTo>
                  <a:pt x="135374" y="12148"/>
                </a:lnTo>
                <a:lnTo>
                  <a:pt x="136673" y="12148"/>
                </a:lnTo>
                <a:lnTo>
                  <a:pt x="156400" y="12953"/>
                </a:lnTo>
                <a:lnTo>
                  <a:pt x="155067" y="12953"/>
                </a:lnTo>
                <a:lnTo>
                  <a:pt x="156591" y="11557"/>
                </a:lnTo>
                <a:lnTo>
                  <a:pt x="156678" y="10326"/>
                </a:lnTo>
                <a:close/>
              </a:path>
              <a:path w="156845" h="13334">
                <a:moveTo>
                  <a:pt x="11303" y="0"/>
                </a:moveTo>
                <a:lnTo>
                  <a:pt x="9144" y="1142"/>
                </a:lnTo>
                <a:lnTo>
                  <a:pt x="2540" y="4445"/>
                </a:lnTo>
                <a:lnTo>
                  <a:pt x="524" y="5375"/>
                </a:lnTo>
                <a:lnTo>
                  <a:pt x="964" y="5375"/>
                </a:lnTo>
                <a:lnTo>
                  <a:pt x="429" y="7112"/>
                </a:lnTo>
                <a:lnTo>
                  <a:pt x="190" y="8000"/>
                </a:lnTo>
                <a:lnTo>
                  <a:pt x="688" y="10326"/>
                </a:lnTo>
                <a:lnTo>
                  <a:pt x="2190" y="11429"/>
                </a:lnTo>
                <a:lnTo>
                  <a:pt x="3460" y="12446"/>
                </a:lnTo>
                <a:lnTo>
                  <a:pt x="5207" y="12446"/>
                </a:lnTo>
                <a:lnTo>
                  <a:pt x="6604" y="11429"/>
                </a:lnTo>
                <a:lnTo>
                  <a:pt x="13208" y="7112"/>
                </a:lnTo>
                <a:lnTo>
                  <a:pt x="14859" y="5969"/>
                </a:lnTo>
                <a:lnTo>
                  <a:pt x="15144" y="4445"/>
                </a:lnTo>
                <a:lnTo>
                  <a:pt x="15216" y="4063"/>
                </a:lnTo>
                <a:lnTo>
                  <a:pt x="1968" y="4063"/>
                </a:lnTo>
                <a:lnTo>
                  <a:pt x="8636" y="3683"/>
                </a:lnTo>
                <a:lnTo>
                  <a:pt x="15103" y="3683"/>
                </a:lnTo>
                <a:lnTo>
                  <a:pt x="14351" y="2286"/>
                </a:lnTo>
                <a:lnTo>
                  <a:pt x="13335" y="635"/>
                </a:lnTo>
                <a:lnTo>
                  <a:pt x="11303" y="0"/>
                </a:lnTo>
                <a:close/>
              </a:path>
              <a:path w="156845" h="13334">
                <a:moveTo>
                  <a:pt x="116332" y="1142"/>
                </a:moveTo>
                <a:lnTo>
                  <a:pt x="34918" y="1142"/>
                </a:lnTo>
                <a:lnTo>
                  <a:pt x="19558" y="3683"/>
                </a:lnTo>
                <a:lnTo>
                  <a:pt x="15103" y="3683"/>
                </a:lnTo>
                <a:lnTo>
                  <a:pt x="6604" y="11429"/>
                </a:lnTo>
                <a:lnTo>
                  <a:pt x="5615" y="12148"/>
                </a:lnTo>
                <a:lnTo>
                  <a:pt x="10667" y="12446"/>
                </a:lnTo>
                <a:lnTo>
                  <a:pt x="20955" y="12446"/>
                </a:lnTo>
                <a:lnTo>
                  <a:pt x="35125" y="10326"/>
                </a:lnTo>
                <a:lnTo>
                  <a:pt x="156678" y="10326"/>
                </a:lnTo>
                <a:lnTo>
                  <a:pt x="156808" y="8509"/>
                </a:lnTo>
                <a:lnTo>
                  <a:pt x="156845" y="8000"/>
                </a:lnTo>
                <a:lnTo>
                  <a:pt x="155575" y="6350"/>
                </a:lnTo>
                <a:lnTo>
                  <a:pt x="154872" y="6350"/>
                </a:lnTo>
                <a:lnTo>
                  <a:pt x="135509" y="4063"/>
                </a:lnTo>
                <a:lnTo>
                  <a:pt x="116332" y="1142"/>
                </a:lnTo>
                <a:close/>
              </a:path>
              <a:path w="156845" h="13334">
                <a:moveTo>
                  <a:pt x="688" y="10326"/>
                </a:moveTo>
                <a:lnTo>
                  <a:pt x="762" y="10667"/>
                </a:lnTo>
                <a:lnTo>
                  <a:pt x="2377" y="12148"/>
                </a:lnTo>
                <a:lnTo>
                  <a:pt x="3089" y="12148"/>
                </a:lnTo>
                <a:lnTo>
                  <a:pt x="2190" y="11429"/>
                </a:lnTo>
                <a:lnTo>
                  <a:pt x="688" y="10326"/>
                </a:lnTo>
                <a:close/>
              </a:path>
              <a:path w="156845" h="13334">
                <a:moveTo>
                  <a:pt x="190" y="8000"/>
                </a:moveTo>
                <a:lnTo>
                  <a:pt x="0" y="8509"/>
                </a:lnTo>
                <a:lnTo>
                  <a:pt x="648" y="10326"/>
                </a:lnTo>
                <a:lnTo>
                  <a:pt x="299" y="8509"/>
                </a:lnTo>
                <a:lnTo>
                  <a:pt x="190" y="8000"/>
                </a:lnTo>
                <a:close/>
              </a:path>
              <a:path w="156845" h="13334">
                <a:moveTo>
                  <a:pt x="964" y="5375"/>
                </a:moveTo>
                <a:lnTo>
                  <a:pt x="810" y="5375"/>
                </a:lnTo>
                <a:lnTo>
                  <a:pt x="0" y="7112"/>
                </a:lnTo>
                <a:lnTo>
                  <a:pt x="190" y="8000"/>
                </a:lnTo>
                <a:lnTo>
                  <a:pt x="429" y="7112"/>
                </a:lnTo>
                <a:lnTo>
                  <a:pt x="964" y="5375"/>
                </a:lnTo>
                <a:close/>
              </a:path>
              <a:path w="156845" h="13334">
                <a:moveTo>
                  <a:pt x="3302" y="4063"/>
                </a:moveTo>
                <a:lnTo>
                  <a:pt x="2413" y="4063"/>
                </a:lnTo>
                <a:lnTo>
                  <a:pt x="614" y="5375"/>
                </a:lnTo>
                <a:lnTo>
                  <a:pt x="3302" y="4063"/>
                </a:lnTo>
                <a:close/>
              </a:path>
              <a:path w="156845" h="13334">
                <a:moveTo>
                  <a:pt x="15103" y="3683"/>
                </a:moveTo>
                <a:lnTo>
                  <a:pt x="8636" y="3683"/>
                </a:lnTo>
                <a:lnTo>
                  <a:pt x="1968" y="4063"/>
                </a:lnTo>
                <a:lnTo>
                  <a:pt x="15308" y="4063"/>
                </a:lnTo>
                <a:lnTo>
                  <a:pt x="15103" y="368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>
            <a:extLst>
              <a:ext uri="{FF2B5EF4-FFF2-40B4-BE49-F238E27FC236}">
                <a16:creationId xmlns:a16="http://schemas.microsoft.com/office/drawing/2014/main" id="{E432A288-16FF-19E0-FEAD-CF2D1C4E81B1}"/>
              </a:ext>
            </a:extLst>
          </p:cNvPr>
          <p:cNvSpPr/>
          <p:nvPr/>
        </p:nvSpPr>
        <p:spPr>
          <a:xfrm>
            <a:off x="7733410" y="1440180"/>
            <a:ext cx="28575" cy="12700"/>
          </a:xfrm>
          <a:custGeom>
            <a:avLst/>
            <a:gdLst/>
            <a:ahLst/>
            <a:cxnLst/>
            <a:rect l="l" t="t" r="r" b="b"/>
            <a:pathLst>
              <a:path w="28575" h="12700">
                <a:moveTo>
                  <a:pt x="7747" y="0"/>
                </a:moveTo>
                <a:lnTo>
                  <a:pt x="3937" y="0"/>
                </a:lnTo>
                <a:lnTo>
                  <a:pt x="2413" y="762"/>
                </a:lnTo>
                <a:lnTo>
                  <a:pt x="381" y="3302"/>
                </a:lnTo>
                <a:lnTo>
                  <a:pt x="108" y="4572"/>
                </a:lnTo>
                <a:lnTo>
                  <a:pt x="0" y="5080"/>
                </a:lnTo>
                <a:lnTo>
                  <a:pt x="1459" y="10795"/>
                </a:lnTo>
                <a:lnTo>
                  <a:pt x="1524" y="11049"/>
                </a:lnTo>
                <a:lnTo>
                  <a:pt x="3429" y="12573"/>
                </a:lnTo>
                <a:lnTo>
                  <a:pt x="7747" y="12573"/>
                </a:lnTo>
                <a:lnTo>
                  <a:pt x="9652" y="11049"/>
                </a:lnTo>
                <a:lnTo>
                  <a:pt x="8212" y="10795"/>
                </a:lnTo>
                <a:lnTo>
                  <a:pt x="5425" y="10795"/>
                </a:lnTo>
                <a:lnTo>
                  <a:pt x="10795" y="6604"/>
                </a:lnTo>
                <a:lnTo>
                  <a:pt x="28194" y="6604"/>
                </a:lnTo>
                <a:lnTo>
                  <a:pt x="28194" y="4572"/>
                </a:lnTo>
                <a:lnTo>
                  <a:pt x="26924" y="3048"/>
                </a:lnTo>
                <a:lnTo>
                  <a:pt x="25019" y="2794"/>
                </a:lnTo>
                <a:lnTo>
                  <a:pt x="17525" y="2032"/>
                </a:lnTo>
                <a:lnTo>
                  <a:pt x="17653" y="2032"/>
                </a:lnTo>
                <a:lnTo>
                  <a:pt x="13690" y="1524"/>
                </a:lnTo>
                <a:lnTo>
                  <a:pt x="9271" y="254"/>
                </a:lnTo>
                <a:lnTo>
                  <a:pt x="7747" y="0"/>
                </a:lnTo>
                <a:close/>
              </a:path>
              <a:path w="28575" h="12700">
                <a:moveTo>
                  <a:pt x="28194" y="6604"/>
                </a:moveTo>
                <a:lnTo>
                  <a:pt x="10795" y="6604"/>
                </a:lnTo>
                <a:lnTo>
                  <a:pt x="10160" y="9017"/>
                </a:lnTo>
                <a:lnTo>
                  <a:pt x="9715" y="10795"/>
                </a:lnTo>
                <a:lnTo>
                  <a:pt x="9694" y="11049"/>
                </a:lnTo>
                <a:lnTo>
                  <a:pt x="11916" y="11430"/>
                </a:lnTo>
                <a:lnTo>
                  <a:pt x="12700" y="11430"/>
                </a:lnTo>
                <a:lnTo>
                  <a:pt x="17653" y="10795"/>
                </a:lnTo>
                <a:lnTo>
                  <a:pt x="17525" y="10795"/>
                </a:lnTo>
                <a:lnTo>
                  <a:pt x="25019" y="9906"/>
                </a:lnTo>
                <a:lnTo>
                  <a:pt x="26818" y="9906"/>
                </a:lnTo>
                <a:lnTo>
                  <a:pt x="28194" y="8255"/>
                </a:lnTo>
                <a:lnTo>
                  <a:pt x="28194" y="6604"/>
                </a:lnTo>
                <a:close/>
              </a:path>
              <a:path w="28575" h="12700">
                <a:moveTo>
                  <a:pt x="10795" y="6604"/>
                </a:moveTo>
                <a:lnTo>
                  <a:pt x="5425" y="10795"/>
                </a:lnTo>
                <a:lnTo>
                  <a:pt x="8212" y="10795"/>
                </a:lnTo>
                <a:lnTo>
                  <a:pt x="9694" y="11049"/>
                </a:lnTo>
                <a:lnTo>
                  <a:pt x="9715" y="10795"/>
                </a:lnTo>
                <a:lnTo>
                  <a:pt x="10160" y="9017"/>
                </a:lnTo>
                <a:lnTo>
                  <a:pt x="10795" y="660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7CE2E6F7-C563-DE55-9A26-AD59820B4F16}"/>
              </a:ext>
            </a:extLst>
          </p:cNvPr>
          <p:cNvSpPr/>
          <p:nvPr/>
        </p:nvSpPr>
        <p:spPr>
          <a:xfrm>
            <a:off x="9083675" y="1438147"/>
            <a:ext cx="23495" cy="11430"/>
          </a:xfrm>
          <a:custGeom>
            <a:avLst/>
            <a:gdLst/>
            <a:ahLst/>
            <a:cxnLst/>
            <a:rect l="l" t="t" r="r" b="b"/>
            <a:pathLst>
              <a:path w="23495" h="11430">
                <a:moveTo>
                  <a:pt x="15112" y="0"/>
                </a:moveTo>
                <a:lnTo>
                  <a:pt x="8635" y="0"/>
                </a:lnTo>
                <a:lnTo>
                  <a:pt x="7239" y="253"/>
                </a:lnTo>
                <a:lnTo>
                  <a:pt x="7493" y="253"/>
                </a:lnTo>
                <a:lnTo>
                  <a:pt x="5376" y="507"/>
                </a:lnTo>
                <a:lnTo>
                  <a:pt x="5588" y="507"/>
                </a:lnTo>
                <a:lnTo>
                  <a:pt x="507" y="1015"/>
                </a:lnTo>
                <a:lnTo>
                  <a:pt x="1673" y="1015"/>
                </a:lnTo>
                <a:lnTo>
                  <a:pt x="0" y="3048"/>
                </a:lnTo>
                <a:lnTo>
                  <a:pt x="0" y="8000"/>
                </a:lnTo>
                <a:lnTo>
                  <a:pt x="1673" y="10032"/>
                </a:lnTo>
                <a:lnTo>
                  <a:pt x="1777" y="10160"/>
                </a:lnTo>
                <a:lnTo>
                  <a:pt x="4318" y="10540"/>
                </a:lnTo>
                <a:lnTo>
                  <a:pt x="6434" y="10794"/>
                </a:lnTo>
                <a:lnTo>
                  <a:pt x="7239" y="10794"/>
                </a:lnTo>
                <a:lnTo>
                  <a:pt x="10032" y="11302"/>
                </a:lnTo>
                <a:lnTo>
                  <a:pt x="14731" y="11302"/>
                </a:lnTo>
                <a:lnTo>
                  <a:pt x="17018" y="10540"/>
                </a:lnTo>
                <a:lnTo>
                  <a:pt x="17652" y="10160"/>
                </a:lnTo>
                <a:lnTo>
                  <a:pt x="17906" y="10032"/>
                </a:lnTo>
                <a:lnTo>
                  <a:pt x="18330" y="10032"/>
                </a:lnTo>
                <a:lnTo>
                  <a:pt x="19050" y="9778"/>
                </a:lnTo>
                <a:lnTo>
                  <a:pt x="22732" y="8254"/>
                </a:lnTo>
                <a:lnTo>
                  <a:pt x="23495" y="6985"/>
                </a:lnTo>
                <a:lnTo>
                  <a:pt x="23495" y="4190"/>
                </a:lnTo>
                <a:lnTo>
                  <a:pt x="22809" y="3048"/>
                </a:lnTo>
                <a:lnTo>
                  <a:pt x="22986" y="3048"/>
                </a:lnTo>
                <a:lnTo>
                  <a:pt x="21463" y="2286"/>
                </a:lnTo>
                <a:lnTo>
                  <a:pt x="19303" y="1397"/>
                </a:lnTo>
                <a:lnTo>
                  <a:pt x="19050" y="1397"/>
                </a:lnTo>
                <a:lnTo>
                  <a:pt x="18124" y="1015"/>
                </a:lnTo>
                <a:lnTo>
                  <a:pt x="15112" y="0"/>
                </a:lnTo>
                <a:close/>
              </a:path>
              <a:path w="23495" h="11430">
                <a:moveTo>
                  <a:pt x="17737" y="10160"/>
                </a:moveTo>
                <a:lnTo>
                  <a:pt x="16891" y="10540"/>
                </a:lnTo>
                <a:lnTo>
                  <a:pt x="17229" y="10540"/>
                </a:lnTo>
                <a:lnTo>
                  <a:pt x="17737" y="10160"/>
                </a:lnTo>
                <a:close/>
              </a:path>
              <a:path w="23495" h="11430">
                <a:moveTo>
                  <a:pt x="18330" y="10032"/>
                </a:moveTo>
                <a:lnTo>
                  <a:pt x="17906" y="10032"/>
                </a:lnTo>
                <a:lnTo>
                  <a:pt x="17229" y="10540"/>
                </a:lnTo>
                <a:lnTo>
                  <a:pt x="16891" y="10540"/>
                </a:lnTo>
                <a:lnTo>
                  <a:pt x="18330" y="10032"/>
                </a:lnTo>
                <a:close/>
              </a:path>
              <a:path w="23495" h="11430">
                <a:moveTo>
                  <a:pt x="16891" y="507"/>
                </a:moveTo>
                <a:lnTo>
                  <a:pt x="17906" y="1015"/>
                </a:lnTo>
                <a:lnTo>
                  <a:pt x="18124" y="1015"/>
                </a:lnTo>
                <a:lnTo>
                  <a:pt x="16891" y="50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>
            <a:extLst>
              <a:ext uri="{FF2B5EF4-FFF2-40B4-BE49-F238E27FC236}">
                <a16:creationId xmlns:a16="http://schemas.microsoft.com/office/drawing/2014/main" id="{D796FCFE-C91F-4678-5D9A-A82F638B0076}"/>
              </a:ext>
            </a:extLst>
          </p:cNvPr>
          <p:cNvSpPr/>
          <p:nvPr/>
        </p:nvSpPr>
        <p:spPr>
          <a:xfrm>
            <a:off x="10649331" y="1416050"/>
            <a:ext cx="78105" cy="26670"/>
          </a:xfrm>
          <a:custGeom>
            <a:avLst/>
            <a:gdLst/>
            <a:ahLst/>
            <a:cxnLst/>
            <a:rect l="l" t="t" r="r" b="b"/>
            <a:pathLst>
              <a:path w="78104" h="26669">
                <a:moveTo>
                  <a:pt x="60917" y="2159"/>
                </a:moveTo>
                <a:lnTo>
                  <a:pt x="56896" y="2159"/>
                </a:lnTo>
                <a:lnTo>
                  <a:pt x="49784" y="3937"/>
                </a:lnTo>
                <a:lnTo>
                  <a:pt x="49933" y="3937"/>
                </a:lnTo>
                <a:lnTo>
                  <a:pt x="42005" y="6742"/>
                </a:lnTo>
                <a:lnTo>
                  <a:pt x="32130" y="9271"/>
                </a:lnTo>
                <a:lnTo>
                  <a:pt x="31876" y="9271"/>
                </a:lnTo>
                <a:lnTo>
                  <a:pt x="18393" y="13391"/>
                </a:lnTo>
                <a:lnTo>
                  <a:pt x="18176" y="13522"/>
                </a:lnTo>
                <a:lnTo>
                  <a:pt x="3810" y="17145"/>
                </a:lnTo>
                <a:lnTo>
                  <a:pt x="1524" y="17779"/>
                </a:lnTo>
                <a:lnTo>
                  <a:pt x="0" y="20065"/>
                </a:lnTo>
                <a:lnTo>
                  <a:pt x="635" y="22478"/>
                </a:lnTo>
                <a:lnTo>
                  <a:pt x="1143" y="24764"/>
                </a:lnTo>
                <a:lnTo>
                  <a:pt x="3428" y="26288"/>
                </a:lnTo>
                <a:lnTo>
                  <a:pt x="5715" y="25908"/>
                </a:lnTo>
                <a:lnTo>
                  <a:pt x="20574" y="23113"/>
                </a:lnTo>
                <a:lnTo>
                  <a:pt x="20954" y="23113"/>
                </a:lnTo>
                <a:lnTo>
                  <a:pt x="34560" y="19494"/>
                </a:lnTo>
                <a:lnTo>
                  <a:pt x="34271" y="19494"/>
                </a:lnTo>
                <a:lnTo>
                  <a:pt x="44958" y="17017"/>
                </a:lnTo>
                <a:lnTo>
                  <a:pt x="45217" y="17017"/>
                </a:lnTo>
                <a:lnTo>
                  <a:pt x="53472" y="14224"/>
                </a:lnTo>
                <a:lnTo>
                  <a:pt x="53340" y="14224"/>
                </a:lnTo>
                <a:lnTo>
                  <a:pt x="58881" y="12953"/>
                </a:lnTo>
                <a:lnTo>
                  <a:pt x="62611" y="12953"/>
                </a:lnTo>
                <a:lnTo>
                  <a:pt x="65277" y="12191"/>
                </a:lnTo>
                <a:lnTo>
                  <a:pt x="68366" y="10413"/>
                </a:lnTo>
                <a:lnTo>
                  <a:pt x="67818" y="10413"/>
                </a:lnTo>
                <a:lnTo>
                  <a:pt x="69469" y="9778"/>
                </a:lnTo>
                <a:lnTo>
                  <a:pt x="71247" y="9778"/>
                </a:lnTo>
                <a:lnTo>
                  <a:pt x="73278" y="8889"/>
                </a:lnTo>
                <a:lnTo>
                  <a:pt x="75932" y="6742"/>
                </a:lnTo>
                <a:lnTo>
                  <a:pt x="77343" y="5714"/>
                </a:lnTo>
                <a:lnTo>
                  <a:pt x="77724" y="3937"/>
                </a:lnTo>
                <a:lnTo>
                  <a:pt x="77089" y="2412"/>
                </a:lnTo>
                <a:lnTo>
                  <a:pt x="60325" y="2412"/>
                </a:lnTo>
                <a:lnTo>
                  <a:pt x="60917" y="2159"/>
                </a:lnTo>
                <a:close/>
              </a:path>
              <a:path w="78104" h="26669">
                <a:moveTo>
                  <a:pt x="36511" y="18975"/>
                </a:moveTo>
                <a:lnTo>
                  <a:pt x="34271" y="19494"/>
                </a:lnTo>
                <a:lnTo>
                  <a:pt x="34560" y="19494"/>
                </a:lnTo>
                <a:lnTo>
                  <a:pt x="36511" y="18975"/>
                </a:lnTo>
                <a:close/>
              </a:path>
              <a:path w="78104" h="26669">
                <a:moveTo>
                  <a:pt x="18393" y="13391"/>
                </a:moveTo>
                <a:lnTo>
                  <a:pt x="16961" y="13828"/>
                </a:lnTo>
                <a:lnTo>
                  <a:pt x="18176" y="13522"/>
                </a:lnTo>
                <a:lnTo>
                  <a:pt x="18393" y="13391"/>
                </a:lnTo>
                <a:close/>
              </a:path>
              <a:path w="78104" h="26669">
                <a:moveTo>
                  <a:pt x="69469" y="9778"/>
                </a:moveTo>
                <a:lnTo>
                  <a:pt x="67818" y="10413"/>
                </a:lnTo>
                <a:lnTo>
                  <a:pt x="68625" y="10264"/>
                </a:lnTo>
                <a:lnTo>
                  <a:pt x="69469" y="9778"/>
                </a:lnTo>
                <a:close/>
              </a:path>
              <a:path w="78104" h="26669">
                <a:moveTo>
                  <a:pt x="68625" y="10264"/>
                </a:moveTo>
                <a:lnTo>
                  <a:pt x="67818" y="10413"/>
                </a:lnTo>
                <a:lnTo>
                  <a:pt x="68366" y="10413"/>
                </a:lnTo>
                <a:lnTo>
                  <a:pt x="68625" y="10264"/>
                </a:lnTo>
                <a:close/>
              </a:path>
              <a:path w="78104" h="26669">
                <a:moveTo>
                  <a:pt x="71247" y="9778"/>
                </a:moveTo>
                <a:lnTo>
                  <a:pt x="69469" y="9778"/>
                </a:lnTo>
                <a:lnTo>
                  <a:pt x="68625" y="10264"/>
                </a:lnTo>
                <a:lnTo>
                  <a:pt x="71247" y="9778"/>
                </a:lnTo>
                <a:close/>
              </a:path>
              <a:path w="78104" h="26669">
                <a:moveTo>
                  <a:pt x="67818" y="253"/>
                </a:moveTo>
                <a:lnTo>
                  <a:pt x="64770" y="508"/>
                </a:lnTo>
                <a:lnTo>
                  <a:pt x="60325" y="2412"/>
                </a:lnTo>
                <a:lnTo>
                  <a:pt x="61849" y="2159"/>
                </a:lnTo>
                <a:lnTo>
                  <a:pt x="76962" y="2159"/>
                </a:lnTo>
                <a:lnTo>
                  <a:pt x="76326" y="888"/>
                </a:lnTo>
                <a:lnTo>
                  <a:pt x="71247" y="888"/>
                </a:lnTo>
                <a:lnTo>
                  <a:pt x="67818" y="253"/>
                </a:lnTo>
                <a:close/>
              </a:path>
              <a:path w="78104" h="26669">
                <a:moveTo>
                  <a:pt x="76962" y="2159"/>
                </a:moveTo>
                <a:lnTo>
                  <a:pt x="61849" y="2159"/>
                </a:lnTo>
                <a:lnTo>
                  <a:pt x="60325" y="2412"/>
                </a:lnTo>
                <a:lnTo>
                  <a:pt x="77089" y="2412"/>
                </a:lnTo>
                <a:lnTo>
                  <a:pt x="76962" y="2159"/>
                </a:lnTo>
                <a:close/>
              </a:path>
              <a:path w="78104" h="26669">
                <a:moveTo>
                  <a:pt x="74802" y="0"/>
                </a:moveTo>
                <a:lnTo>
                  <a:pt x="68876" y="888"/>
                </a:lnTo>
                <a:lnTo>
                  <a:pt x="76326" y="888"/>
                </a:lnTo>
                <a:lnTo>
                  <a:pt x="7480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2147716-B237-4817-DC3E-0FA20C0400D8}"/>
              </a:ext>
            </a:extLst>
          </p:cNvPr>
          <p:cNvSpPr txBox="1"/>
          <p:nvPr/>
        </p:nvSpPr>
        <p:spPr>
          <a:xfrm>
            <a:off x="7916925" y="1796090"/>
            <a:ext cx="1565465" cy="76578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319848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96110">
              <a:lnSpc>
                <a:spcPct val="100000"/>
              </a:lnSpc>
              <a:spcBef>
                <a:spcPts val="105"/>
              </a:spcBef>
            </a:pPr>
            <a:r>
              <a:rPr dirty="0" err="1"/>
              <a:t>Expectimax</a:t>
            </a:r>
            <a:r>
              <a:rPr spc="-75" dirty="0"/>
              <a:t> </a:t>
            </a:r>
            <a:r>
              <a:rPr lang="en-IN" spc="-10" dirty="0"/>
              <a:t>Visualization</a:t>
            </a:r>
            <a:endParaRPr spc="-10" dirty="0"/>
          </a:p>
        </p:txBody>
      </p:sp>
      <p:sp>
        <p:nvSpPr>
          <p:cNvPr id="23" name="object 23"/>
          <p:cNvSpPr/>
          <p:nvPr/>
        </p:nvSpPr>
        <p:spPr>
          <a:xfrm>
            <a:off x="7733410" y="1440180"/>
            <a:ext cx="28575" cy="12700"/>
          </a:xfrm>
          <a:custGeom>
            <a:avLst/>
            <a:gdLst/>
            <a:ahLst/>
            <a:cxnLst/>
            <a:rect l="l" t="t" r="r" b="b"/>
            <a:pathLst>
              <a:path w="28575" h="12700">
                <a:moveTo>
                  <a:pt x="7747" y="0"/>
                </a:moveTo>
                <a:lnTo>
                  <a:pt x="3937" y="0"/>
                </a:lnTo>
                <a:lnTo>
                  <a:pt x="2413" y="762"/>
                </a:lnTo>
                <a:lnTo>
                  <a:pt x="381" y="3302"/>
                </a:lnTo>
                <a:lnTo>
                  <a:pt x="108" y="4572"/>
                </a:lnTo>
                <a:lnTo>
                  <a:pt x="0" y="5080"/>
                </a:lnTo>
                <a:lnTo>
                  <a:pt x="1459" y="10795"/>
                </a:lnTo>
                <a:lnTo>
                  <a:pt x="1524" y="11049"/>
                </a:lnTo>
                <a:lnTo>
                  <a:pt x="3429" y="12573"/>
                </a:lnTo>
                <a:lnTo>
                  <a:pt x="7747" y="12573"/>
                </a:lnTo>
                <a:lnTo>
                  <a:pt x="9652" y="11049"/>
                </a:lnTo>
                <a:lnTo>
                  <a:pt x="8212" y="10795"/>
                </a:lnTo>
                <a:lnTo>
                  <a:pt x="5425" y="10795"/>
                </a:lnTo>
                <a:lnTo>
                  <a:pt x="10795" y="6604"/>
                </a:lnTo>
                <a:lnTo>
                  <a:pt x="28194" y="6604"/>
                </a:lnTo>
                <a:lnTo>
                  <a:pt x="28194" y="4572"/>
                </a:lnTo>
                <a:lnTo>
                  <a:pt x="26924" y="3048"/>
                </a:lnTo>
                <a:lnTo>
                  <a:pt x="25019" y="2794"/>
                </a:lnTo>
                <a:lnTo>
                  <a:pt x="17525" y="2032"/>
                </a:lnTo>
                <a:lnTo>
                  <a:pt x="17653" y="2032"/>
                </a:lnTo>
                <a:lnTo>
                  <a:pt x="13690" y="1524"/>
                </a:lnTo>
                <a:lnTo>
                  <a:pt x="9271" y="254"/>
                </a:lnTo>
                <a:lnTo>
                  <a:pt x="7747" y="0"/>
                </a:lnTo>
                <a:close/>
              </a:path>
              <a:path w="28575" h="12700">
                <a:moveTo>
                  <a:pt x="28194" y="6604"/>
                </a:moveTo>
                <a:lnTo>
                  <a:pt x="10795" y="6604"/>
                </a:lnTo>
                <a:lnTo>
                  <a:pt x="10160" y="9017"/>
                </a:lnTo>
                <a:lnTo>
                  <a:pt x="9715" y="10795"/>
                </a:lnTo>
                <a:lnTo>
                  <a:pt x="9694" y="11049"/>
                </a:lnTo>
                <a:lnTo>
                  <a:pt x="11916" y="11430"/>
                </a:lnTo>
                <a:lnTo>
                  <a:pt x="12700" y="11430"/>
                </a:lnTo>
                <a:lnTo>
                  <a:pt x="17653" y="10795"/>
                </a:lnTo>
                <a:lnTo>
                  <a:pt x="17525" y="10795"/>
                </a:lnTo>
                <a:lnTo>
                  <a:pt x="25019" y="9906"/>
                </a:lnTo>
                <a:lnTo>
                  <a:pt x="26818" y="9906"/>
                </a:lnTo>
                <a:lnTo>
                  <a:pt x="28194" y="8255"/>
                </a:lnTo>
                <a:lnTo>
                  <a:pt x="28194" y="6604"/>
                </a:lnTo>
                <a:close/>
              </a:path>
              <a:path w="28575" h="12700">
                <a:moveTo>
                  <a:pt x="10795" y="6604"/>
                </a:moveTo>
                <a:lnTo>
                  <a:pt x="5425" y="10795"/>
                </a:lnTo>
                <a:lnTo>
                  <a:pt x="8212" y="10795"/>
                </a:lnTo>
                <a:lnTo>
                  <a:pt x="9694" y="11049"/>
                </a:lnTo>
                <a:lnTo>
                  <a:pt x="9715" y="10795"/>
                </a:lnTo>
                <a:lnTo>
                  <a:pt x="10160" y="9017"/>
                </a:lnTo>
                <a:lnTo>
                  <a:pt x="10795" y="660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083675" y="1438147"/>
            <a:ext cx="23495" cy="11430"/>
          </a:xfrm>
          <a:custGeom>
            <a:avLst/>
            <a:gdLst/>
            <a:ahLst/>
            <a:cxnLst/>
            <a:rect l="l" t="t" r="r" b="b"/>
            <a:pathLst>
              <a:path w="23495" h="11430">
                <a:moveTo>
                  <a:pt x="15112" y="0"/>
                </a:moveTo>
                <a:lnTo>
                  <a:pt x="8635" y="0"/>
                </a:lnTo>
                <a:lnTo>
                  <a:pt x="7239" y="253"/>
                </a:lnTo>
                <a:lnTo>
                  <a:pt x="7493" y="253"/>
                </a:lnTo>
                <a:lnTo>
                  <a:pt x="5376" y="507"/>
                </a:lnTo>
                <a:lnTo>
                  <a:pt x="5588" y="507"/>
                </a:lnTo>
                <a:lnTo>
                  <a:pt x="507" y="1015"/>
                </a:lnTo>
                <a:lnTo>
                  <a:pt x="1673" y="1015"/>
                </a:lnTo>
                <a:lnTo>
                  <a:pt x="0" y="3048"/>
                </a:lnTo>
                <a:lnTo>
                  <a:pt x="0" y="8000"/>
                </a:lnTo>
                <a:lnTo>
                  <a:pt x="1673" y="10032"/>
                </a:lnTo>
                <a:lnTo>
                  <a:pt x="1777" y="10160"/>
                </a:lnTo>
                <a:lnTo>
                  <a:pt x="4318" y="10540"/>
                </a:lnTo>
                <a:lnTo>
                  <a:pt x="6434" y="10794"/>
                </a:lnTo>
                <a:lnTo>
                  <a:pt x="7239" y="10794"/>
                </a:lnTo>
                <a:lnTo>
                  <a:pt x="10032" y="11302"/>
                </a:lnTo>
                <a:lnTo>
                  <a:pt x="14731" y="11302"/>
                </a:lnTo>
                <a:lnTo>
                  <a:pt x="17018" y="10540"/>
                </a:lnTo>
                <a:lnTo>
                  <a:pt x="17652" y="10160"/>
                </a:lnTo>
                <a:lnTo>
                  <a:pt x="17906" y="10032"/>
                </a:lnTo>
                <a:lnTo>
                  <a:pt x="18330" y="10032"/>
                </a:lnTo>
                <a:lnTo>
                  <a:pt x="19050" y="9778"/>
                </a:lnTo>
                <a:lnTo>
                  <a:pt x="22732" y="8254"/>
                </a:lnTo>
                <a:lnTo>
                  <a:pt x="23495" y="6985"/>
                </a:lnTo>
                <a:lnTo>
                  <a:pt x="23495" y="4190"/>
                </a:lnTo>
                <a:lnTo>
                  <a:pt x="22809" y="3048"/>
                </a:lnTo>
                <a:lnTo>
                  <a:pt x="22986" y="3048"/>
                </a:lnTo>
                <a:lnTo>
                  <a:pt x="21463" y="2286"/>
                </a:lnTo>
                <a:lnTo>
                  <a:pt x="19303" y="1397"/>
                </a:lnTo>
                <a:lnTo>
                  <a:pt x="19050" y="1397"/>
                </a:lnTo>
                <a:lnTo>
                  <a:pt x="18124" y="1015"/>
                </a:lnTo>
                <a:lnTo>
                  <a:pt x="15112" y="0"/>
                </a:lnTo>
                <a:close/>
              </a:path>
              <a:path w="23495" h="11430">
                <a:moveTo>
                  <a:pt x="17737" y="10160"/>
                </a:moveTo>
                <a:lnTo>
                  <a:pt x="16891" y="10540"/>
                </a:lnTo>
                <a:lnTo>
                  <a:pt x="17229" y="10540"/>
                </a:lnTo>
                <a:lnTo>
                  <a:pt x="17737" y="10160"/>
                </a:lnTo>
                <a:close/>
              </a:path>
              <a:path w="23495" h="11430">
                <a:moveTo>
                  <a:pt x="18330" y="10032"/>
                </a:moveTo>
                <a:lnTo>
                  <a:pt x="17906" y="10032"/>
                </a:lnTo>
                <a:lnTo>
                  <a:pt x="17229" y="10540"/>
                </a:lnTo>
                <a:lnTo>
                  <a:pt x="16891" y="10540"/>
                </a:lnTo>
                <a:lnTo>
                  <a:pt x="18330" y="10032"/>
                </a:lnTo>
                <a:close/>
              </a:path>
              <a:path w="23495" h="11430">
                <a:moveTo>
                  <a:pt x="16891" y="507"/>
                </a:moveTo>
                <a:lnTo>
                  <a:pt x="17906" y="1015"/>
                </a:lnTo>
                <a:lnTo>
                  <a:pt x="18124" y="1015"/>
                </a:lnTo>
                <a:lnTo>
                  <a:pt x="16891" y="50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0649331" y="1416050"/>
            <a:ext cx="78105" cy="26670"/>
          </a:xfrm>
          <a:custGeom>
            <a:avLst/>
            <a:gdLst/>
            <a:ahLst/>
            <a:cxnLst/>
            <a:rect l="l" t="t" r="r" b="b"/>
            <a:pathLst>
              <a:path w="78104" h="26669">
                <a:moveTo>
                  <a:pt x="60917" y="2159"/>
                </a:moveTo>
                <a:lnTo>
                  <a:pt x="56896" y="2159"/>
                </a:lnTo>
                <a:lnTo>
                  <a:pt x="49784" y="3937"/>
                </a:lnTo>
                <a:lnTo>
                  <a:pt x="49933" y="3937"/>
                </a:lnTo>
                <a:lnTo>
                  <a:pt x="42005" y="6742"/>
                </a:lnTo>
                <a:lnTo>
                  <a:pt x="32130" y="9271"/>
                </a:lnTo>
                <a:lnTo>
                  <a:pt x="31876" y="9271"/>
                </a:lnTo>
                <a:lnTo>
                  <a:pt x="18393" y="13391"/>
                </a:lnTo>
                <a:lnTo>
                  <a:pt x="18176" y="13522"/>
                </a:lnTo>
                <a:lnTo>
                  <a:pt x="3810" y="17145"/>
                </a:lnTo>
                <a:lnTo>
                  <a:pt x="1524" y="17779"/>
                </a:lnTo>
                <a:lnTo>
                  <a:pt x="0" y="20065"/>
                </a:lnTo>
                <a:lnTo>
                  <a:pt x="635" y="22478"/>
                </a:lnTo>
                <a:lnTo>
                  <a:pt x="1143" y="24764"/>
                </a:lnTo>
                <a:lnTo>
                  <a:pt x="3428" y="26288"/>
                </a:lnTo>
                <a:lnTo>
                  <a:pt x="5715" y="25908"/>
                </a:lnTo>
                <a:lnTo>
                  <a:pt x="20574" y="23113"/>
                </a:lnTo>
                <a:lnTo>
                  <a:pt x="20954" y="23113"/>
                </a:lnTo>
                <a:lnTo>
                  <a:pt x="34560" y="19494"/>
                </a:lnTo>
                <a:lnTo>
                  <a:pt x="34271" y="19494"/>
                </a:lnTo>
                <a:lnTo>
                  <a:pt x="44958" y="17017"/>
                </a:lnTo>
                <a:lnTo>
                  <a:pt x="45217" y="17017"/>
                </a:lnTo>
                <a:lnTo>
                  <a:pt x="53472" y="14224"/>
                </a:lnTo>
                <a:lnTo>
                  <a:pt x="53340" y="14224"/>
                </a:lnTo>
                <a:lnTo>
                  <a:pt x="58881" y="12953"/>
                </a:lnTo>
                <a:lnTo>
                  <a:pt x="62611" y="12953"/>
                </a:lnTo>
                <a:lnTo>
                  <a:pt x="65277" y="12191"/>
                </a:lnTo>
                <a:lnTo>
                  <a:pt x="68366" y="10413"/>
                </a:lnTo>
                <a:lnTo>
                  <a:pt x="67818" y="10413"/>
                </a:lnTo>
                <a:lnTo>
                  <a:pt x="69469" y="9778"/>
                </a:lnTo>
                <a:lnTo>
                  <a:pt x="71247" y="9778"/>
                </a:lnTo>
                <a:lnTo>
                  <a:pt x="73278" y="8889"/>
                </a:lnTo>
                <a:lnTo>
                  <a:pt x="75932" y="6742"/>
                </a:lnTo>
                <a:lnTo>
                  <a:pt x="77343" y="5714"/>
                </a:lnTo>
                <a:lnTo>
                  <a:pt x="77724" y="3937"/>
                </a:lnTo>
                <a:lnTo>
                  <a:pt x="77089" y="2412"/>
                </a:lnTo>
                <a:lnTo>
                  <a:pt x="60325" y="2412"/>
                </a:lnTo>
                <a:lnTo>
                  <a:pt x="60917" y="2159"/>
                </a:lnTo>
                <a:close/>
              </a:path>
              <a:path w="78104" h="26669">
                <a:moveTo>
                  <a:pt x="36511" y="18975"/>
                </a:moveTo>
                <a:lnTo>
                  <a:pt x="34271" y="19494"/>
                </a:lnTo>
                <a:lnTo>
                  <a:pt x="34560" y="19494"/>
                </a:lnTo>
                <a:lnTo>
                  <a:pt x="36511" y="18975"/>
                </a:lnTo>
                <a:close/>
              </a:path>
              <a:path w="78104" h="26669">
                <a:moveTo>
                  <a:pt x="18393" y="13391"/>
                </a:moveTo>
                <a:lnTo>
                  <a:pt x="16961" y="13828"/>
                </a:lnTo>
                <a:lnTo>
                  <a:pt x="18176" y="13522"/>
                </a:lnTo>
                <a:lnTo>
                  <a:pt x="18393" y="13391"/>
                </a:lnTo>
                <a:close/>
              </a:path>
              <a:path w="78104" h="26669">
                <a:moveTo>
                  <a:pt x="69469" y="9778"/>
                </a:moveTo>
                <a:lnTo>
                  <a:pt x="67818" y="10413"/>
                </a:lnTo>
                <a:lnTo>
                  <a:pt x="68625" y="10264"/>
                </a:lnTo>
                <a:lnTo>
                  <a:pt x="69469" y="9778"/>
                </a:lnTo>
                <a:close/>
              </a:path>
              <a:path w="78104" h="26669">
                <a:moveTo>
                  <a:pt x="68625" y="10264"/>
                </a:moveTo>
                <a:lnTo>
                  <a:pt x="67818" y="10413"/>
                </a:lnTo>
                <a:lnTo>
                  <a:pt x="68366" y="10413"/>
                </a:lnTo>
                <a:lnTo>
                  <a:pt x="68625" y="10264"/>
                </a:lnTo>
                <a:close/>
              </a:path>
              <a:path w="78104" h="26669">
                <a:moveTo>
                  <a:pt x="71247" y="9778"/>
                </a:moveTo>
                <a:lnTo>
                  <a:pt x="69469" y="9778"/>
                </a:lnTo>
                <a:lnTo>
                  <a:pt x="68625" y="10264"/>
                </a:lnTo>
                <a:lnTo>
                  <a:pt x="71247" y="9778"/>
                </a:lnTo>
                <a:close/>
              </a:path>
              <a:path w="78104" h="26669">
                <a:moveTo>
                  <a:pt x="67818" y="253"/>
                </a:moveTo>
                <a:lnTo>
                  <a:pt x="64770" y="508"/>
                </a:lnTo>
                <a:lnTo>
                  <a:pt x="60325" y="2412"/>
                </a:lnTo>
                <a:lnTo>
                  <a:pt x="61849" y="2159"/>
                </a:lnTo>
                <a:lnTo>
                  <a:pt x="76962" y="2159"/>
                </a:lnTo>
                <a:lnTo>
                  <a:pt x="76326" y="888"/>
                </a:lnTo>
                <a:lnTo>
                  <a:pt x="71247" y="888"/>
                </a:lnTo>
                <a:lnTo>
                  <a:pt x="67818" y="253"/>
                </a:lnTo>
                <a:close/>
              </a:path>
              <a:path w="78104" h="26669">
                <a:moveTo>
                  <a:pt x="76962" y="2159"/>
                </a:moveTo>
                <a:lnTo>
                  <a:pt x="61849" y="2159"/>
                </a:lnTo>
                <a:lnTo>
                  <a:pt x="60325" y="2412"/>
                </a:lnTo>
                <a:lnTo>
                  <a:pt x="77089" y="2412"/>
                </a:lnTo>
                <a:lnTo>
                  <a:pt x="76962" y="2159"/>
                </a:lnTo>
                <a:close/>
              </a:path>
              <a:path w="78104" h="26669">
                <a:moveTo>
                  <a:pt x="74802" y="0"/>
                </a:moveTo>
                <a:lnTo>
                  <a:pt x="68876" y="888"/>
                </a:lnTo>
                <a:lnTo>
                  <a:pt x="76326" y="888"/>
                </a:lnTo>
                <a:lnTo>
                  <a:pt x="7480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9B59B7-B6C6-5636-1B0A-2DFAECBF0C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8410" y="1452880"/>
            <a:ext cx="9366443" cy="508010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24ECEE-E902-92FC-B29D-E97E2FBCD9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7DF63B74-B0CC-7ECE-8C29-246E4D726D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96110">
              <a:lnSpc>
                <a:spcPct val="100000"/>
              </a:lnSpc>
              <a:spcBef>
                <a:spcPts val="105"/>
              </a:spcBef>
            </a:pPr>
            <a:r>
              <a:rPr dirty="0" err="1"/>
              <a:t>Expectimax</a:t>
            </a:r>
            <a:r>
              <a:rPr spc="-75" dirty="0"/>
              <a:t> </a:t>
            </a:r>
            <a:r>
              <a:rPr lang="en-IN" spc="-10" dirty="0"/>
              <a:t>Example</a:t>
            </a:r>
            <a:endParaRPr spc="-10" dirty="0"/>
          </a:p>
        </p:txBody>
      </p:sp>
      <p:sp>
        <p:nvSpPr>
          <p:cNvPr id="23" name="object 23">
            <a:extLst>
              <a:ext uri="{FF2B5EF4-FFF2-40B4-BE49-F238E27FC236}">
                <a16:creationId xmlns:a16="http://schemas.microsoft.com/office/drawing/2014/main" id="{E4D715F2-8F86-424A-6260-CA79DF341015}"/>
              </a:ext>
            </a:extLst>
          </p:cNvPr>
          <p:cNvSpPr/>
          <p:nvPr/>
        </p:nvSpPr>
        <p:spPr>
          <a:xfrm>
            <a:off x="7733410" y="1440180"/>
            <a:ext cx="28575" cy="12700"/>
          </a:xfrm>
          <a:custGeom>
            <a:avLst/>
            <a:gdLst/>
            <a:ahLst/>
            <a:cxnLst/>
            <a:rect l="l" t="t" r="r" b="b"/>
            <a:pathLst>
              <a:path w="28575" h="12700">
                <a:moveTo>
                  <a:pt x="7747" y="0"/>
                </a:moveTo>
                <a:lnTo>
                  <a:pt x="3937" y="0"/>
                </a:lnTo>
                <a:lnTo>
                  <a:pt x="2413" y="762"/>
                </a:lnTo>
                <a:lnTo>
                  <a:pt x="381" y="3302"/>
                </a:lnTo>
                <a:lnTo>
                  <a:pt x="108" y="4572"/>
                </a:lnTo>
                <a:lnTo>
                  <a:pt x="0" y="5080"/>
                </a:lnTo>
                <a:lnTo>
                  <a:pt x="1459" y="10795"/>
                </a:lnTo>
                <a:lnTo>
                  <a:pt x="1524" y="11049"/>
                </a:lnTo>
                <a:lnTo>
                  <a:pt x="3429" y="12573"/>
                </a:lnTo>
                <a:lnTo>
                  <a:pt x="7747" y="12573"/>
                </a:lnTo>
                <a:lnTo>
                  <a:pt x="9652" y="11049"/>
                </a:lnTo>
                <a:lnTo>
                  <a:pt x="8212" y="10795"/>
                </a:lnTo>
                <a:lnTo>
                  <a:pt x="5425" y="10795"/>
                </a:lnTo>
                <a:lnTo>
                  <a:pt x="10795" y="6604"/>
                </a:lnTo>
                <a:lnTo>
                  <a:pt x="28194" y="6604"/>
                </a:lnTo>
                <a:lnTo>
                  <a:pt x="28194" y="4572"/>
                </a:lnTo>
                <a:lnTo>
                  <a:pt x="26924" y="3048"/>
                </a:lnTo>
                <a:lnTo>
                  <a:pt x="25019" y="2794"/>
                </a:lnTo>
                <a:lnTo>
                  <a:pt x="17525" y="2032"/>
                </a:lnTo>
                <a:lnTo>
                  <a:pt x="17653" y="2032"/>
                </a:lnTo>
                <a:lnTo>
                  <a:pt x="13690" y="1524"/>
                </a:lnTo>
                <a:lnTo>
                  <a:pt x="9271" y="254"/>
                </a:lnTo>
                <a:lnTo>
                  <a:pt x="7747" y="0"/>
                </a:lnTo>
                <a:close/>
              </a:path>
              <a:path w="28575" h="12700">
                <a:moveTo>
                  <a:pt x="28194" y="6604"/>
                </a:moveTo>
                <a:lnTo>
                  <a:pt x="10795" y="6604"/>
                </a:lnTo>
                <a:lnTo>
                  <a:pt x="10160" y="9017"/>
                </a:lnTo>
                <a:lnTo>
                  <a:pt x="9715" y="10795"/>
                </a:lnTo>
                <a:lnTo>
                  <a:pt x="9694" y="11049"/>
                </a:lnTo>
                <a:lnTo>
                  <a:pt x="11916" y="11430"/>
                </a:lnTo>
                <a:lnTo>
                  <a:pt x="12700" y="11430"/>
                </a:lnTo>
                <a:lnTo>
                  <a:pt x="17653" y="10795"/>
                </a:lnTo>
                <a:lnTo>
                  <a:pt x="17525" y="10795"/>
                </a:lnTo>
                <a:lnTo>
                  <a:pt x="25019" y="9906"/>
                </a:lnTo>
                <a:lnTo>
                  <a:pt x="26818" y="9906"/>
                </a:lnTo>
                <a:lnTo>
                  <a:pt x="28194" y="8255"/>
                </a:lnTo>
                <a:lnTo>
                  <a:pt x="28194" y="6604"/>
                </a:lnTo>
                <a:close/>
              </a:path>
              <a:path w="28575" h="12700">
                <a:moveTo>
                  <a:pt x="10795" y="6604"/>
                </a:moveTo>
                <a:lnTo>
                  <a:pt x="5425" y="10795"/>
                </a:lnTo>
                <a:lnTo>
                  <a:pt x="8212" y="10795"/>
                </a:lnTo>
                <a:lnTo>
                  <a:pt x="9694" y="11049"/>
                </a:lnTo>
                <a:lnTo>
                  <a:pt x="9715" y="10795"/>
                </a:lnTo>
                <a:lnTo>
                  <a:pt x="10160" y="9017"/>
                </a:lnTo>
                <a:lnTo>
                  <a:pt x="10795" y="660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E99CE669-01E6-38D0-0152-2FCB1B9031DA}"/>
              </a:ext>
            </a:extLst>
          </p:cNvPr>
          <p:cNvSpPr/>
          <p:nvPr/>
        </p:nvSpPr>
        <p:spPr>
          <a:xfrm>
            <a:off x="9083675" y="1438147"/>
            <a:ext cx="23495" cy="11430"/>
          </a:xfrm>
          <a:custGeom>
            <a:avLst/>
            <a:gdLst/>
            <a:ahLst/>
            <a:cxnLst/>
            <a:rect l="l" t="t" r="r" b="b"/>
            <a:pathLst>
              <a:path w="23495" h="11430">
                <a:moveTo>
                  <a:pt x="15112" y="0"/>
                </a:moveTo>
                <a:lnTo>
                  <a:pt x="8635" y="0"/>
                </a:lnTo>
                <a:lnTo>
                  <a:pt x="7239" y="253"/>
                </a:lnTo>
                <a:lnTo>
                  <a:pt x="7493" y="253"/>
                </a:lnTo>
                <a:lnTo>
                  <a:pt x="5376" y="507"/>
                </a:lnTo>
                <a:lnTo>
                  <a:pt x="5588" y="507"/>
                </a:lnTo>
                <a:lnTo>
                  <a:pt x="507" y="1015"/>
                </a:lnTo>
                <a:lnTo>
                  <a:pt x="1673" y="1015"/>
                </a:lnTo>
                <a:lnTo>
                  <a:pt x="0" y="3048"/>
                </a:lnTo>
                <a:lnTo>
                  <a:pt x="0" y="8000"/>
                </a:lnTo>
                <a:lnTo>
                  <a:pt x="1673" y="10032"/>
                </a:lnTo>
                <a:lnTo>
                  <a:pt x="1777" y="10160"/>
                </a:lnTo>
                <a:lnTo>
                  <a:pt x="4318" y="10540"/>
                </a:lnTo>
                <a:lnTo>
                  <a:pt x="6434" y="10794"/>
                </a:lnTo>
                <a:lnTo>
                  <a:pt x="7239" y="10794"/>
                </a:lnTo>
                <a:lnTo>
                  <a:pt x="10032" y="11302"/>
                </a:lnTo>
                <a:lnTo>
                  <a:pt x="14731" y="11302"/>
                </a:lnTo>
                <a:lnTo>
                  <a:pt x="17018" y="10540"/>
                </a:lnTo>
                <a:lnTo>
                  <a:pt x="17652" y="10160"/>
                </a:lnTo>
                <a:lnTo>
                  <a:pt x="17906" y="10032"/>
                </a:lnTo>
                <a:lnTo>
                  <a:pt x="18330" y="10032"/>
                </a:lnTo>
                <a:lnTo>
                  <a:pt x="19050" y="9778"/>
                </a:lnTo>
                <a:lnTo>
                  <a:pt x="22732" y="8254"/>
                </a:lnTo>
                <a:lnTo>
                  <a:pt x="23495" y="6985"/>
                </a:lnTo>
                <a:lnTo>
                  <a:pt x="23495" y="4190"/>
                </a:lnTo>
                <a:lnTo>
                  <a:pt x="22809" y="3048"/>
                </a:lnTo>
                <a:lnTo>
                  <a:pt x="22986" y="3048"/>
                </a:lnTo>
                <a:lnTo>
                  <a:pt x="21463" y="2286"/>
                </a:lnTo>
                <a:lnTo>
                  <a:pt x="19303" y="1397"/>
                </a:lnTo>
                <a:lnTo>
                  <a:pt x="19050" y="1397"/>
                </a:lnTo>
                <a:lnTo>
                  <a:pt x="18124" y="1015"/>
                </a:lnTo>
                <a:lnTo>
                  <a:pt x="15112" y="0"/>
                </a:lnTo>
                <a:close/>
              </a:path>
              <a:path w="23495" h="11430">
                <a:moveTo>
                  <a:pt x="17737" y="10160"/>
                </a:moveTo>
                <a:lnTo>
                  <a:pt x="16891" y="10540"/>
                </a:lnTo>
                <a:lnTo>
                  <a:pt x="17229" y="10540"/>
                </a:lnTo>
                <a:lnTo>
                  <a:pt x="17737" y="10160"/>
                </a:lnTo>
                <a:close/>
              </a:path>
              <a:path w="23495" h="11430">
                <a:moveTo>
                  <a:pt x="18330" y="10032"/>
                </a:moveTo>
                <a:lnTo>
                  <a:pt x="17906" y="10032"/>
                </a:lnTo>
                <a:lnTo>
                  <a:pt x="17229" y="10540"/>
                </a:lnTo>
                <a:lnTo>
                  <a:pt x="16891" y="10540"/>
                </a:lnTo>
                <a:lnTo>
                  <a:pt x="18330" y="10032"/>
                </a:lnTo>
                <a:close/>
              </a:path>
              <a:path w="23495" h="11430">
                <a:moveTo>
                  <a:pt x="16891" y="507"/>
                </a:moveTo>
                <a:lnTo>
                  <a:pt x="17906" y="1015"/>
                </a:lnTo>
                <a:lnTo>
                  <a:pt x="18124" y="1015"/>
                </a:lnTo>
                <a:lnTo>
                  <a:pt x="16891" y="50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>
            <a:extLst>
              <a:ext uri="{FF2B5EF4-FFF2-40B4-BE49-F238E27FC236}">
                <a16:creationId xmlns:a16="http://schemas.microsoft.com/office/drawing/2014/main" id="{A85833E7-AA0F-9F3C-CD0A-A131D2A945F2}"/>
              </a:ext>
            </a:extLst>
          </p:cNvPr>
          <p:cNvSpPr/>
          <p:nvPr/>
        </p:nvSpPr>
        <p:spPr>
          <a:xfrm>
            <a:off x="10649331" y="1416050"/>
            <a:ext cx="78105" cy="26670"/>
          </a:xfrm>
          <a:custGeom>
            <a:avLst/>
            <a:gdLst/>
            <a:ahLst/>
            <a:cxnLst/>
            <a:rect l="l" t="t" r="r" b="b"/>
            <a:pathLst>
              <a:path w="78104" h="26669">
                <a:moveTo>
                  <a:pt x="60917" y="2159"/>
                </a:moveTo>
                <a:lnTo>
                  <a:pt x="56896" y="2159"/>
                </a:lnTo>
                <a:lnTo>
                  <a:pt x="49784" y="3937"/>
                </a:lnTo>
                <a:lnTo>
                  <a:pt x="49933" y="3937"/>
                </a:lnTo>
                <a:lnTo>
                  <a:pt x="42005" y="6742"/>
                </a:lnTo>
                <a:lnTo>
                  <a:pt x="32130" y="9271"/>
                </a:lnTo>
                <a:lnTo>
                  <a:pt x="31876" y="9271"/>
                </a:lnTo>
                <a:lnTo>
                  <a:pt x="18393" y="13391"/>
                </a:lnTo>
                <a:lnTo>
                  <a:pt x="18176" y="13522"/>
                </a:lnTo>
                <a:lnTo>
                  <a:pt x="3810" y="17145"/>
                </a:lnTo>
                <a:lnTo>
                  <a:pt x="1524" y="17779"/>
                </a:lnTo>
                <a:lnTo>
                  <a:pt x="0" y="20065"/>
                </a:lnTo>
                <a:lnTo>
                  <a:pt x="635" y="22478"/>
                </a:lnTo>
                <a:lnTo>
                  <a:pt x="1143" y="24764"/>
                </a:lnTo>
                <a:lnTo>
                  <a:pt x="3428" y="26288"/>
                </a:lnTo>
                <a:lnTo>
                  <a:pt x="5715" y="25908"/>
                </a:lnTo>
                <a:lnTo>
                  <a:pt x="20574" y="23113"/>
                </a:lnTo>
                <a:lnTo>
                  <a:pt x="20954" y="23113"/>
                </a:lnTo>
                <a:lnTo>
                  <a:pt x="34560" y="19494"/>
                </a:lnTo>
                <a:lnTo>
                  <a:pt x="34271" y="19494"/>
                </a:lnTo>
                <a:lnTo>
                  <a:pt x="44958" y="17017"/>
                </a:lnTo>
                <a:lnTo>
                  <a:pt x="45217" y="17017"/>
                </a:lnTo>
                <a:lnTo>
                  <a:pt x="53472" y="14224"/>
                </a:lnTo>
                <a:lnTo>
                  <a:pt x="53340" y="14224"/>
                </a:lnTo>
                <a:lnTo>
                  <a:pt x="58881" y="12953"/>
                </a:lnTo>
                <a:lnTo>
                  <a:pt x="62611" y="12953"/>
                </a:lnTo>
                <a:lnTo>
                  <a:pt x="65277" y="12191"/>
                </a:lnTo>
                <a:lnTo>
                  <a:pt x="68366" y="10413"/>
                </a:lnTo>
                <a:lnTo>
                  <a:pt x="67818" y="10413"/>
                </a:lnTo>
                <a:lnTo>
                  <a:pt x="69469" y="9778"/>
                </a:lnTo>
                <a:lnTo>
                  <a:pt x="71247" y="9778"/>
                </a:lnTo>
                <a:lnTo>
                  <a:pt x="73278" y="8889"/>
                </a:lnTo>
                <a:lnTo>
                  <a:pt x="75932" y="6742"/>
                </a:lnTo>
                <a:lnTo>
                  <a:pt x="77343" y="5714"/>
                </a:lnTo>
                <a:lnTo>
                  <a:pt x="77724" y="3937"/>
                </a:lnTo>
                <a:lnTo>
                  <a:pt x="77089" y="2412"/>
                </a:lnTo>
                <a:lnTo>
                  <a:pt x="60325" y="2412"/>
                </a:lnTo>
                <a:lnTo>
                  <a:pt x="60917" y="2159"/>
                </a:lnTo>
                <a:close/>
              </a:path>
              <a:path w="78104" h="26669">
                <a:moveTo>
                  <a:pt x="36511" y="18975"/>
                </a:moveTo>
                <a:lnTo>
                  <a:pt x="34271" y="19494"/>
                </a:lnTo>
                <a:lnTo>
                  <a:pt x="34560" y="19494"/>
                </a:lnTo>
                <a:lnTo>
                  <a:pt x="36511" y="18975"/>
                </a:lnTo>
                <a:close/>
              </a:path>
              <a:path w="78104" h="26669">
                <a:moveTo>
                  <a:pt x="18393" y="13391"/>
                </a:moveTo>
                <a:lnTo>
                  <a:pt x="16961" y="13828"/>
                </a:lnTo>
                <a:lnTo>
                  <a:pt x="18176" y="13522"/>
                </a:lnTo>
                <a:lnTo>
                  <a:pt x="18393" y="13391"/>
                </a:lnTo>
                <a:close/>
              </a:path>
              <a:path w="78104" h="26669">
                <a:moveTo>
                  <a:pt x="69469" y="9778"/>
                </a:moveTo>
                <a:lnTo>
                  <a:pt x="67818" y="10413"/>
                </a:lnTo>
                <a:lnTo>
                  <a:pt x="68625" y="10264"/>
                </a:lnTo>
                <a:lnTo>
                  <a:pt x="69469" y="9778"/>
                </a:lnTo>
                <a:close/>
              </a:path>
              <a:path w="78104" h="26669">
                <a:moveTo>
                  <a:pt x="68625" y="10264"/>
                </a:moveTo>
                <a:lnTo>
                  <a:pt x="67818" y="10413"/>
                </a:lnTo>
                <a:lnTo>
                  <a:pt x="68366" y="10413"/>
                </a:lnTo>
                <a:lnTo>
                  <a:pt x="68625" y="10264"/>
                </a:lnTo>
                <a:close/>
              </a:path>
              <a:path w="78104" h="26669">
                <a:moveTo>
                  <a:pt x="71247" y="9778"/>
                </a:moveTo>
                <a:lnTo>
                  <a:pt x="69469" y="9778"/>
                </a:lnTo>
                <a:lnTo>
                  <a:pt x="68625" y="10264"/>
                </a:lnTo>
                <a:lnTo>
                  <a:pt x="71247" y="9778"/>
                </a:lnTo>
                <a:close/>
              </a:path>
              <a:path w="78104" h="26669">
                <a:moveTo>
                  <a:pt x="67818" y="253"/>
                </a:moveTo>
                <a:lnTo>
                  <a:pt x="64770" y="508"/>
                </a:lnTo>
                <a:lnTo>
                  <a:pt x="60325" y="2412"/>
                </a:lnTo>
                <a:lnTo>
                  <a:pt x="61849" y="2159"/>
                </a:lnTo>
                <a:lnTo>
                  <a:pt x="76962" y="2159"/>
                </a:lnTo>
                <a:lnTo>
                  <a:pt x="76326" y="888"/>
                </a:lnTo>
                <a:lnTo>
                  <a:pt x="71247" y="888"/>
                </a:lnTo>
                <a:lnTo>
                  <a:pt x="67818" y="253"/>
                </a:lnTo>
                <a:close/>
              </a:path>
              <a:path w="78104" h="26669">
                <a:moveTo>
                  <a:pt x="76962" y="2159"/>
                </a:moveTo>
                <a:lnTo>
                  <a:pt x="61849" y="2159"/>
                </a:lnTo>
                <a:lnTo>
                  <a:pt x="60325" y="2412"/>
                </a:lnTo>
                <a:lnTo>
                  <a:pt x="77089" y="2412"/>
                </a:lnTo>
                <a:lnTo>
                  <a:pt x="76962" y="2159"/>
                </a:lnTo>
                <a:close/>
              </a:path>
              <a:path w="78104" h="26669">
                <a:moveTo>
                  <a:pt x="74802" y="0"/>
                </a:moveTo>
                <a:lnTo>
                  <a:pt x="68876" y="888"/>
                </a:lnTo>
                <a:lnTo>
                  <a:pt x="76326" y="888"/>
                </a:lnTo>
                <a:lnTo>
                  <a:pt x="7480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30537EB-B959-31A6-FEA2-928784FB4D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463" y="1295400"/>
            <a:ext cx="10673072" cy="502789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F67ED9D-7EB3-C286-EC2E-FDF4CE250612}"/>
              </a:ext>
            </a:extLst>
          </p:cNvPr>
          <p:cNvSpPr txBox="1"/>
          <p:nvPr/>
        </p:nvSpPr>
        <p:spPr>
          <a:xfrm>
            <a:off x="152400" y="1295400"/>
            <a:ext cx="118110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  <a:p>
            <a:endParaRPr lang="en-IN" dirty="0"/>
          </a:p>
          <a:p>
            <a:r>
              <a:rPr lang="en-IN" b="1" dirty="0"/>
              <a:t>MAX</a:t>
            </a:r>
          </a:p>
          <a:p>
            <a:endParaRPr lang="en-IN" b="1" dirty="0"/>
          </a:p>
          <a:p>
            <a:endParaRPr lang="en-IN" b="1" dirty="0"/>
          </a:p>
          <a:p>
            <a:endParaRPr lang="en-IN" b="1" dirty="0"/>
          </a:p>
          <a:p>
            <a:endParaRPr lang="en-IN" b="1" dirty="0"/>
          </a:p>
          <a:p>
            <a:endParaRPr lang="en-IN" b="1" dirty="0"/>
          </a:p>
          <a:p>
            <a:endParaRPr lang="en-IN" b="1" dirty="0"/>
          </a:p>
          <a:p>
            <a:r>
              <a:rPr lang="en-IN" b="1" dirty="0"/>
              <a:t>CHANCE</a:t>
            </a:r>
          </a:p>
          <a:p>
            <a:endParaRPr lang="en-IN" b="1" dirty="0"/>
          </a:p>
          <a:p>
            <a:endParaRPr lang="en-IN" b="1" dirty="0"/>
          </a:p>
          <a:p>
            <a:endParaRPr lang="en-IN" b="1" dirty="0"/>
          </a:p>
          <a:p>
            <a:endParaRPr lang="en-IN" b="1" dirty="0"/>
          </a:p>
          <a:p>
            <a:endParaRPr lang="en-IN" b="1" dirty="0"/>
          </a:p>
          <a:p>
            <a:endParaRPr lang="en-IN" b="1" dirty="0"/>
          </a:p>
          <a:p>
            <a:r>
              <a:rPr lang="en-IN" b="1" dirty="0"/>
              <a:t>MAX</a:t>
            </a:r>
          </a:p>
        </p:txBody>
      </p:sp>
    </p:spTree>
    <p:extLst>
      <p:ext uri="{BB962C8B-B14F-4D97-AF65-F5344CB8AC3E}">
        <p14:creationId xmlns:p14="http://schemas.microsoft.com/office/powerpoint/2010/main" val="36797288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80E24C-7A69-E6FE-1EA3-D41189362C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B2CB89D4-85FC-31B1-2867-75F05A3DBBF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96110">
              <a:lnSpc>
                <a:spcPct val="100000"/>
              </a:lnSpc>
              <a:spcBef>
                <a:spcPts val="105"/>
              </a:spcBef>
            </a:pPr>
            <a:r>
              <a:rPr lang="en-IN" dirty="0" err="1"/>
              <a:t>Expectimax</a:t>
            </a:r>
            <a:r>
              <a:rPr lang="en-IN" spc="-75" dirty="0"/>
              <a:t> </a:t>
            </a:r>
            <a:r>
              <a:rPr lang="en-IN" spc="-10" dirty="0"/>
              <a:t>Example</a:t>
            </a:r>
            <a:endParaRPr spc="-10" dirty="0"/>
          </a:p>
        </p:txBody>
      </p:sp>
      <p:sp>
        <p:nvSpPr>
          <p:cNvPr id="23" name="object 23">
            <a:extLst>
              <a:ext uri="{FF2B5EF4-FFF2-40B4-BE49-F238E27FC236}">
                <a16:creationId xmlns:a16="http://schemas.microsoft.com/office/drawing/2014/main" id="{C8EEAE45-1E07-BECF-C70B-F7DBC3E727DE}"/>
              </a:ext>
            </a:extLst>
          </p:cNvPr>
          <p:cNvSpPr/>
          <p:nvPr/>
        </p:nvSpPr>
        <p:spPr>
          <a:xfrm>
            <a:off x="7733410" y="1440180"/>
            <a:ext cx="28575" cy="12700"/>
          </a:xfrm>
          <a:custGeom>
            <a:avLst/>
            <a:gdLst/>
            <a:ahLst/>
            <a:cxnLst/>
            <a:rect l="l" t="t" r="r" b="b"/>
            <a:pathLst>
              <a:path w="28575" h="12700">
                <a:moveTo>
                  <a:pt x="7747" y="0"/>
                </a:moveTo>
                <a:lnTo>
                  <a:pt x="3937" y="0"/>
                </a:lnTo>
                <a:lnTo>
                  <a:pt x="2413" y="762"/>
                </a:lnTo>
                <a:lnTo>
                  <a:pt x="381" y="3302"/>
                </a:lnTo>
                <a:lnTo>
                  <a:pt x="108" y="4572"/>
                </a:lnTo>
                <a:lnTo>
                  <a:pt x="0" y="5080"/>
                </a:lnTo>
                <a:lnTo>
                  <a:pt x="1459" y="10795"/>
                </a:lnTo>
                <a:lnTo>
                  <a:pt x="1524" y="11049"/>
                </a:lnTo>
                <a:lnTo>
                  <a:pt x="3429" y="12573"/>
                </a:lnTo>
                <a:lnTo>
                  <a:pt x="7747" y="12573"/>
                </a:lnTo>
                <a:lnTo>
                  <a:pt x="9652" y="11049"/>
                </a:lnTo>
                <a:lnTo>
                  <a:pt x="8212" y="10795"/>
                </a:lnTo>
                <a:lnTo>
                  <a:pt x="5425" y="10795"/>
                </a:lnTo>
                <a:lnTo>
                  <a:pt x="10795" y="6604"/>
                </a:lnTo>
                <a:lnTo>
                  <a:pt x="28194" y="6604"/>
                </a:lnTo>
                <a:lnTo>
                  <a:pt x="28194" y="4572"/>
                </a:lnTo>
                <a:lnTo>
                  <a:pt x="26924" y="3048"/>
                </a:lnTo>
                <a:lnTo>
                  <a:pt x="25019" y="2794"/>
                </a:lnTo>
                <a:lnTo>
                  <a:pt x="17525" y="2032"/>
                </a:lnTo>
                <a:lnTo>
                  <a:pt x="17653" y="2032"/>
                </a:lnTo>
                <a:lnTo>
                  <a:pt x="13690" y="1524"/>
                </a:lnTo>
                <a:lnTo>
                  <a:pt x="9271" y="254"/>
                </a:lnTo>
                <a:lnTo>
                  <a:pt x="7747" y="0"/>
                </a:lnTo>
                <a:close/>
              </a:path>
              <a:path w="28575" h="12700">
                <a:moveTo>
                  <a:pt x="28194" y="6604"/>
                </a:moveTo>
                <a:lnTo>
                  <a:pt x="10795" y="6604"/>
                </a:lnTo>
                <a:lnTo>
                  <a:pt x="10160" y="9017"/>
                </a:lnTo>
                <a:lnTo>
                  <a:pt x="9715" y="10795"/>
                </a:lnTo>
                <a:lnTo>
                  <a:pt x="9694" y="11049"/>
                </a:lnTo>
                <a:lnTo>
                  <a:pt x="11916" y="11430"/>
                </a:lnTo>
                <a:lnTo>
                  <a:pt x="12700" y="11430"/>
                </a:lnTo>
                <a:lnTo>
                  <a:pt x="17653" y="10795"/>
                </a:lnTo>
                <a:lnTo>
                  <a:pt x="17525" y="10795"/>
                </a:lnTo>
                <a:lnTo>
                  <a:pt x="25019" y="9906"/>
                </a:lnTo>
                <a:lnTo>
                  <a:pt x="26818" y="9906"/>
                </a:lnTo>
                <a:lnTo>
                  <a:pt x="28194" y="8255"/>
                </a:lnTo>
                <a:lnTo>
                  <a:pt x="28194" y="6604"/>
                </a:lnTo>
                <a:close/>
              </a:path>
              <a:path w="28575" h="12700">
                <a:moveTo>
                  <a:pt x="10795" y="6604"/>
                </a:moveTo>
                <a:lnTo>
                  <a:pt x="5425" y="10795"/>
                </a:lnTo>
                <a:lnTo>
                  <a:pt x="8212" y="10795"/>
                </a:lnTo>
                <a:lnTo>
                  <a:pt x="9694" y="11049"/>
                </a:lnTo>
                <a:lnTo>
                  <a:pt x="9715" y="10795"/>
                </a:lnTo>
                <a:lnTo>
                  <a:pt x="10160" y="9017"/>
                </a:lnTo>
                <a:lnTo>
                  <a:pt x="10795" y="660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1B96F16E-00FD-6C65-A575-D86AE620D4B4}"/>
              </a:ext>
            </a:extLst>
          </p:cNvPr>
          <p:cNvSpPr/>
          <p:nvPr/>
        </p:nvSpPr>
        <p:spPr>
          <a:xfrm>
            <a:off x="9083675" y="1438147"/>
            <a:ext cx="23495" cy="11430"/>
          </a:xfrm>
          <a:custGeom>
            <a:avLst/>
            <a:gdLst/>
            <a:ahLst/>
            <a:cxnLst/>
            <a:rect l="l" t="t" r="r" b="b"/>
            <a:pathLst>
              <a:path w="23495" h="11430">
                <a:moveTo>
                  <a:pt x="15112" y="0"/>
                </a:moveTo>
                <a:lnTo>
                  <a:pt x="8635" y="0"/>
                </a:lnTo>
                <a:lnTo>
                  <a:pt x="7239" y="253"/>
                </a:lnTo>
                <a:lnTo>
                  <a:pt x="7493" y="253"/>
                </a:lnTo>
                <a:lnTo>
                  <a:pt x="5376" y="507"/>
                </a:lnTo>
                <a:lnTo>
                  <a:pt x="5588" y="507"/>
                </a:lnTo>
                <a:lnTo>
                  <a:pt x="507" y="1015"/>
                </a:lnTo>
                <a:lnTo>
                  <a:pt x="1673" y="1015"/>
                </a:lnTo>
                <a:lnTo>
                  <a:pt x="0" y="3048"/>
                </a:lnTo>
                <a:lnTo>
                  <a:pt x="0" y="8000"/>
                </a:lnTo>
                <a:lnTo>
                  <a:pt x="1673" y="10032"/>
                </a:lnTo>
                <a:lnTo>
                  <a:pt x="1777" y="10160"/>
                </a:lnTo>
                <a:lnTo>
                  <a:pt x="4318" y="10540"/>
                </a:lnTo>
                <a:lnTo>
                  <a:pt x="6434" y="10794"/>
                </a:lnTo>
                <a:lnTo>
                  <a:pt x="7239" y="10794"/>
                </a:lnTo>
                <a:lnTo>
                  <a:pt x="10032" y="11302"/>
                </a:lnTo>
                <a:lnTo>
                  <a:pt x="14731" y="11302"/>
                </a:lnTo>
                <a:lnTo>
                  <a:pt x="17018" y="10540"/>
                </a:lnTo>
                <a:lnTo>
                  <a:pt x="17652" y="10160"/>
                </a:lnTo>
                <a:lnTo>
                  <a:pt x="17906" y="10032"/>
                </a:lnTo>
                <a:lnTo>
                  <a:pt x="18330" y="10032"/>
                </a:lnTo>
                <a:lnTo>
                  <a:pt x="19050" y="9778"/>
                </a:lnTo>
                <a:lnTo>
                  <a:pt x="22732" y="8254"/>
                </a:lnTo>
                <a:lnTo>
                  <a:pt x="23495" y="6985"/>
                </a:lnTo>
                <a:lnTo>
                  <a:pt x="23495" y="4190"/>
                </a:lnTo>
                <a:lnTo>
                  <a:pt x="22809" y="3048"/>
                </a:lnTo>
                <a:lnTo>
                  <a:pt x="22986" y="3048"/>
                </a:lnTo>
                <a:lnTo>
                  <a:pt x="21463" y="2286"/>
                </a:lnTo>
                <a:lnTo>
                  <a:pt x="19303" y="1397"/>
                </a:lnTo>
                <a:lnTo>
                  <a:pt x="19050" y="1397"/>
                </a:lnTo>
                <a:lnTo>
                  <a:pt x="18124" y="1015"/>
                </a:lnTo>
                <a:lnTo>
                  <a:pt x="15112" y="0"/>
                </a:lnTo>
                <a:close/>
              </a:path>
              <a:path w="23495" h="11430">
                <a:moveTo>
                  <a:pt x="17737" y="10160"/>
                </a:moveTo>
                <a:lnTo>
                  <a:pt x="16891" y="10540"/>
                </a:lnTo>
                <a:lnTo>
                  <a:pt x="17229" y="10540"/>
                </a:lnTo>
                <a:lnTo>
                  <a:pt x="17737" y="10160"/>
                </a:lnTo>
                <a:close/>
              </a:path>
              <a:path w="23495" h="11430">
                <a:moveTo>
                  <a:pt x="18330" y="10032"/>
                </a:moveTo>
                <a:lnTo>
                  <a:pt x="17906" y="10032"/>
                </a:lnTo>
                <a:lnTo>
                  <a:pt x="17229" y="10540"/>
                </a:lnTo>
                <a:lnTo>
                  <a:pt x="16891" y="10540"/>
                </a:lnTo>
                <a:lnTo>
                  <a:pt x="18330" y="10032"/>
                </a:lnTo>
                <a:close/>
              </a:path>
              <a:path w="23495" h="11430">
                <a:moveTo>
                  <a:pt x="16891" y="507"/>
                </a:moveTo>
                <a:lnTo>
                  <a:pt x="17906" y="1015"/>
                </a:lnTo>
                <a:lnTo>
                  <a:pt x="18124" y="1015"/>
                </a:lnTo>
                <a:lnTo>
                  <a:pt x="16891" y="50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>
            <a:extLst>
              <a:ext uri="{FF2B5EF4-FFF2-40B4-BE49-F238E27FC236}">
                <a16:creationId xmlns:a16="http://schemas.microsoft.com/office/drawing/2014/main" id="{2103E027-4060-806F-44BD-E28494D09430}"/>
              </a:ext>
            </a:extLst>
          </p:cNvPr>
          <p:cNvSpPr/>
          <p:nvPr/>
        </p:nvSpPr>
        <p:spPr>
          <a:xfrm>
            <a:off x="10649331" y="1416050"/>
            <a:ext cx="78105" cy="26670"/>
          </a:xfrm>
          <a:custGeom>
            <a:avLst/>
            <a:gdLst/>
            <a:ahLst/>
            <a:cxnLst/>
            <a:rect l="l" t="t" r="r" b="b"/>
            <a:pathLst>
              <a:path w="78104" h="26669">
                <a:moveTo>
                  <a:pt x="60917" y="2159"/>
                </a:moveTo>
                <a:lnTo>
                  <a:pt x="56896" y="2159"/>
                </a:lnTo>
                <a:lnTo>
                  <a:pt x="49784" y="3937"/>
                </a:lnTo>
                <a:lnTo>
                  <a:pt x="49933" y="3937"/>
                </a:lnTo>
                <a:lnTo>
                  <a:pt x="42005" y="6742"/>
                </a:lnTo>
                <a:lnTo>
                  <a:pt x="32130" y="9271"/>
                </a:lnTo>
                <a:lnTo>
                  <a:pt x="31876" y="9271"/>
                </a:lnTo>
                <a:lnTo>
                  <a:pt x="18393" y="13391"/>
                </a:lnTo>
                <a:lnTo>
                  <a:pt x="18176" y="13522"/>
                </a:lnTo>
                <a:lnTo>
                  <a:pt x="3810" y="17145"/>
                </a:lnTo>
                <a:lnTo>
                  <a:pt x="1524" y="17779"/>
                </a:lnTo>
                <a:lnTo>
                  <a:pt x="0" y="20065"/>
                </a:lnTo>
                <a:lnTo>
                  <a:pt x="635" y="22478"/>
                </a:lnTo>
                <a:lnTo>
                  <a:pt x="1143" y="24764"/>
                </a:lnTo>
                <a:lnTo>
                  <a:pt x="3428" y="26288"/>
                </a:lnTo>
                <a:lnTo>
                  <a:pt x="5715" y="25908"/>
                </a:lnTo>
                <a:lnTo>
                  <a:pt x="20574" y="23113"/>
                </a:lnTo>
                <a:lnTo>
                  <a:pt x="20954" y="23113"/>
                </a:lnTo>
                <a:lnTo>
                  <a:pt x="34560" y="19494"/>
                </a:lnTo>
                <a:lnTo>
                  <a:pt x="34271" y="19494"/>
                </a:lnTo>
                <a:lnTo>
                  <a:pt x="44958" y="17017"/>
                </a:lnTo>
                <a:lnTo>
                  <a:pt x="45217" y="17017"/>
                </a:lnTo>
                <a:lnTo>
                  <a:pt x="53472" y="14224"/>
                </a:lnTo>
                <a:lnTo>
                  <a:pt x="53340" y="14224"/>
                </a:lnTo>
                <a:lnTo>
                  <a:pt x="58881" y="12953"/>
                </a:lnTo>
                <a:lnTo>
                  <a:pt x="62611" y="12953"/>
                </a:lnTo>
                <a:lnTo>
                  <a:pt x="65277" y="12191"/>
                </a:lnTo>
                <a:lnTo>
                  <a:pt x="68366" y="10413"/>
                </a:lnTo>
                <a:lnTo>
                  <a:pt x="67818" y="10413"/>
                </a:lnTo>
                <a:lnTo>
                  <a:pt x="69469" y="9778"/>
                </a:lnTo>
                <a:lnTo>
                  <a:pt x="71247" y="9778"/>
                </a:lnTo>
                <a:lnTo>
                  <a:pt x="73278" y="8889"/>
                </a:lnTo>
                <a:lnTo>
                  <a:pt x="75932" y="6742"/>
                </a:lnTo>
                <a:lnTo>
                  <a:pt x="77343" y="5714"/>
                </a:lnTo>
                <a:lnTo>
                  <a:pt x="77724" y="3937"/>
                </a:lnTo>
                <a:lnTo>
                  <a:pt x="77089" y="2412"/>
                </a:lnTo>
                <a:lnTo>
                  <a:pt x="60325" y="2412"/>
                </a:lnTo>
                <a:lnTo>
                  <a:pt x="60917" y="2159"/>
                </a:lnTo>
                <a:close/>
              </a:path>
              <a:path w="78104" h="26669">
                <a:moveTo>
                  <a:pt x="36511" y="18975"/>
                </a:moveTo>
                <a:lnTo>
                  <a:pt x="34271" y="19494"/>
                </a:lnTo>
                <a:lnTo>
                  <a:pt x="34560" y="19494"/>
                </a:lnTo>
                <a:lnTo>
                  <a:pt x="36511" y="18975"/>
                </a:lnTo>
                <a:close/>
              </a:path>
              <a:path w="78104" h="26669">
                <a:moveTo>
                  <a:pt x="18393" y="13391"/>
                </a:moveTo>
                <a:lnTo>
                  <a:pt x="16961" y="13828"/>
                </a:lnTo>
                <a:lnTo>
                  <a:pt x="18176" y="13522"/>
                </a:lnTo>
                <a:lnTo>
                  <a:pt x="18393" y="13391"/>
                </a:lnTo>
                <a:close/>
              </a:path>
              <a:path w="78104" h="26669">
                <a:moveTo>
                  <a:pt x="69469" y="9778"/>
                </a:moveTo>
                <a:lnTo>
                  <a:pt x="67818" y="10413"/>
                </a:lnTo>
                <a:lnTo>
                  <a:pt x="68625" y="10264"/>
                </a:lnTo>
                <a:lnTo>
                  <a:pt x="69469" y="9778"/>
                </a:lnTo>
                <a:close/>
              </a:path>
              <a:path w="78104" h="26669">
                <a:moveTo>
                  <a:pt x="68625" y="10264"/>
                </a:moveTo>
                <a:lnTo>
                  <a:pt x="67818" y="10413"/>
                </a:lnTo>
                <a:lnTo>
                  <a:pt x="68366" y="10413"/>
                </a:lnTo>
                <a:lnTo>
                  <a:pt x="68625" y="10264"/>
                </a:lnTo>
                <a:close/>
              </a:path>
              <a:path w="78104" h="26669">
                <a:moveTo>
                  <a:pt x="71247" y="9778"/>
                </a:moveTo>
                <a:lnTo>
                  <a:pt x="69469" y="9778"/>
                </a:lnTo>
                <a:lnTo>
                  <a:pt x="68625" y="10264"/>
                </a:lnTo>
                <a:lnTo>
                  <a:pt x="71247" y="9778"/>
                </a:lnTo>
                <a:close/>
              </a:path>
              <a:path w="78104" h="26669">
                <a:moveTo>
                  <a:pt x="67818" y="253"/>
                </a:moveTo>
                <a:lnTo>
                  <a:pt x="64770" y="508"/>
                </a:lnTo>
                <a:lnTo>
                  <a:pt x="60325" y="2412"/>
                </a:lnTo>
                <a:lnTo>
                  <a:pt x="61849" y="2159"/>
                </a:lnTo>
                <a:lnTo>
                  <a:pt x="76962" y="2159"/>
                </a:lnTo>
                <a:lnTo>
                  <a:pt x="76326" y="888"/>
                </a:lnTo>
                <a:lnTo>
                  <a:pt x="71247" y="888"/>
                </a:lnTo>
                <a:lnTo>
                  <a:pt x="67818" y="253"/>
                </a:lnTo>
                <a:close/>
              </a:path>
              <a:path w="78104" h="26669">
                <a:moveTo>
                  <a:pt x="76962" y="2159"/>
                </a:moveTo>
                <a:lnTo>
                  <a:pt x="61849" y="2159"/>
                </a:lnTo>
                <a:lnTo>
                  <a:pt x="60325" y="2412"/>
                </a:lnTo>
                <a:lnTo>
                  <a:pt x="77089" y="2412"/>
                </a:lnTo>
                <a:lnTo>
                  <a:pt x="76962" y="2159"/>
                </a:lnTo>
                <a:close/>
              </a:path>
              <a:path w="78104" h="26669">
                <a:moveTo>
                  <a:pt x="74802" y="0"/>
                </a:moveTo>
                <a:lnTo>
                  <a:pt x="68876" y="888"/>
                </a:lnTo>
                <a:lnTo>
                  <a:pt x="76326" y="888"/>
                </a:lnTo>
                <a:lnTo>
                  <a:pt x="7480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BDBAE9E-504A-397A-7DFF-B4C99B9A81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463" y="1295400"/>
            <a:ext cx="10673072" cy="502789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5D05718-0AF8-E995-07B7-59211E51022E}"/>
              </a:ext>
            </a:extLst>
          </p:cNvPr>
          <p:cNvSpPr txBox="1"/>
          <p:nvPr/>
        </p:nvSpPr>
        <p:spPr>
          <a:xfrm>
            <a:off x="1371600" y="4812268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1/3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B1FB04-13AE-D7CB-45DC-81FDD3824CA1}"/>
              </a:ext>
            </a:extLst>
          </p:cNvPr>
          <p:cNvSpPr txBox="1"/>
          <p:nvPr/>
        </p:nvSpPr>
        <p:spPr>
          <a:xfrm>
            <a:off x="2057400" y="4964668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1/3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B266A0-F813-9DF9-F365-4F6B52071F4F}"/>
              </a:ext>
            </a:extLst>
          </p:cNvPr>
          <p:cNvSpPr txBox="1"/>
          <p:nvPr/>
        </p:nvSpPr>
        <p:spPr>
          <a:xfrm>
            <a:off x="2819400" y="51054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1/3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FA6052-21A8-1102-E588-8BFA90D48D93}"/>
              </a:ext>
            </a:extLst>
          </p:cNvPr>
          <p:cNvSpPr txBox="1"/>
          <p:nvPr/>
        </p:nvSpPr>
        <p:spPr>
          <a:xfrm>
            <a:off x="5029200" y="47244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1/3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4DDD65-5C58-1AF5-1A83-23C39606E88D}"/>
              </a:ext>
            </a:extLst>
          </p:cNvPr>
          <p:cNvSpPr txBox="1"/>
          <p:nvPr/>
        </p:nvSpPr>
        <p:spPr>
          <a:xfrm>
            <a:off x="5638800" y="48768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1/3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E34AFA-E647-61C8-143D-FA98B9A340A7}"/>
              </a:ext>
            </a:extLst>
          </p:cNvPr>
          <p:cNvSpPr txBox="1"/>
          <p:nvPr/>
        </p:nvSpPr>
        <p:spPr>
          <a:xfrm>
            <a:off x="6248400" y="48768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1/3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150556-7726-558B-461D-222091E8F18E}"/>
              </a:ext>
            </a:extLst>
          </p:cNvPr>
          <p:cNvSpPr txBox="1"/>
          <p:nvPr/>
        </p:nvSpPr>
        <p:spPr>
          <a:xfrm>
            <a:off x="8534400" y="48768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1/3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3289B6A-6E05-1887-5BE5-56BED403F216}"/>
              </a:ext>
            </a:extLst>
          </p:cNvPr>
          <p:cNvSpPr txBox="1"/>
          <p:nvPr/>
        </p:nvSpPr>
        <p:spPr>
          <a:xfrm>
            <a:off x="9296400" y="49530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1/3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D0BBB1E-1B30-C863-55D9-20A0526593BC}"/>
              </a:ext>
            </a:extLst>
          </p:cNvPr>
          <p:cNvSpPr txBox="1"/>
          <p:nvPr/>
        </p:nvSpPr>
        <p:spPr>
          <a:xfrm>
            <a:off x="9982200" y="50292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1/3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FABE190-B65E-30BC-EFA4-FFE2B86F5AC3}"/>
              </a:ext>
            </a:extLst>
          </p:cNvPr>
          <p:cNvSpPr txBox="1"/>
          <p:nvPr/>
        </p:nvSpPr>
        <p:spPr>
          <a:xfrm>
            <a:off x="152400" y="1295400"/>
            <a:ext cx="118110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  <a:p>
            <a:endParaRPr lang="en-IN" dirty="0"/>
          </a:p>
          <a:p>
            <a:r>
              <a:rPr lang="en-IN" b="1" dirty="0"/>
              <a:t>MAX</a:t>
            </a:r>
          </a:p>
          <a:p>
            <a:endParaRPr lang="en-IN" b="1" dirty="0"/>
          </a:p>
          <a:p>
            <a:endParaRPr lang="en-IN" b="1" dirty="0"/>
          </a:p>
          <a:p>
            <a:endParaRPr lang="en-IN" b="1" dirty="0"/>
          </a:p>
          <a:p>
            <a:endParaRPr lang="en-IN" b="1" dirty="0"/>
          </a:p>
          <a:p>
            <a:endParaRPr lang="en-IN" b="1" dirty="0"/>
          </a:p>
          <a:p>
            <a:endParaRPr lang="en-IN" b="1" dirty="0"/>
          </a:p>
          <a:p>
            <a:r>
              <a:rPr lang="en-IN" b="1" dirty="0"/>
              <a:t>CHANCE</a:t>
            </a:r>
          </a:p>
          <a:p>
            <a:endParaRPr lang="en-IN" b="1" dirty="0"/>
          </a:p>
          <a:p>
            <a:endParaRPr lang="en-IN" b="1" dirty="0"/>
          </a:p>
          <a:p>
            <a:endParaRPr lang="en-IN" b="1" dirty="0"/>
          </a:p>
          <a:p>
            <a:endParaRPr lang="en-IN" b="1" dirty="0"/>
          </a:p>
          <a:p>
            <a:endParaRPr lang="en-IN" b="1" dirty="0"/>
          </a:p>
          <a:p>
            <a:endParaRPr lang="en-IN" b="1" dirty="0"/>
          </a:p>
          <a:p>
            <a:r>
              <a:rPr lang="en-IN" b="1" dirty="0"/>
              <a:t>MAX</a:t>
            </a:r>
          </a:p>
        </p:txBody>
      </p:sp>
    </p:spTree>
    <p:extLst>
      <p:ext uri="{BB962C8B-B14F-4D97-AF65-F5344CB8AC3E}">
        <p14:creationId xmlns:p14="http://schemas.microsoft.com/office/powerpoint/2010/main" val="27136408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181BC3-E711-9A47-4B09-77C29A3D07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3E0D2316-C33D-CAED-5FD6-AB936BF3BC9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96110">
              <a:lnSpc>
                <a:spcPct val="100000"/>
              </a:lnSpc>
              <a:spcBef>
                <a:spcPts val="105"/>
              </a:spcBef>
            </a:pPr>
            <a:r>
              <a:rPr lang="en-IN" dirty="0" err="1"/>
              <a:t>Expectimax</a:t>
            </a:r>
            <a:r>
              <a:rPr lang="en-IN" spc="-75" dirty="0"/>
              <a:t> </a:t>
            </a:r>
            <a:r>
              <a:rPr lang="en-IN" spc="-10" dirty="0"/>
              <a:t>Example</a:t>
            </a:r>
            <a:endParaRPr spc="-10" dirty="0"/>
          </a:p>
        </p:txBody>
      </p:sp>
      <p:sp>
        <p:nvSpPr>
          <p:cNvPr id="23" name="object 23">
            <a:extLst>
              <a:ext uri="{FF2B5EF4-FFF2-40B4-BE49-F238E27FC236}">
                <a16:creationId xmlns:a16="http://schemas.microsoft.com/office/drawing/2014/main" id="{E533CE9D-B938-C613-E989-6C409E044BCD}"/>
              </a:ext>
            </a:extLst>
          </p:cNvPr>
          <p:cNvSpPr/>
          <p:nvPr/>
        </p:nvSpPr>
        <p:spPr>
          <a:xfrm>
            <a:off x="7733410" y="1440180"/>
            <a:ext cx="28575" cy="12700"/>
          </a:xfrm>
          <a:custGeom>
            <a:avLst/>
            <a:gdLst/>
            <a:ahLst/>
            <a:cxnLst/>
            <a:rect l="l" t="t" r="r" b="b"/>
            <a:pathLst>
              <a:path w="28575" h="12700">
                <a:moveTo>
                  <a:pt x="7747" y="0"/>
                </a:moveTo>
                <a:lnTo>
                  <a:pt x="3937" y="0"/>
                </a:lnTo>
                <a:lnTo>
                  <a:pt x="2413" y="762"/>
                </a:lnTo>
                <a:lnTo>
                  <a:pt x="381" y="3302"/>
                </a:lnTo>
                <a:lnTo>
                  <a:pt x="108" y="4572"/>
                </a:lnTo>
                <a:lnTo>
                  <a:pt x="0" y="5080"/>
                </a:lnTo>
                <a:lnTo>
                  <a:pt x="1459" y="10795"/>
                </a:lnTo>
                <a:lnTo>
                  <a:pt x="1524" y="11049"/>
                </a:lnTo>
                <a:lnTo>
                  <a:pt x="3429" y="12573"/>
                </a:lnTo>
                <a:lnTo>
                  <a:pt x="7747" y="12573"/>
                </a:lnTo>
                <a:lnTo>
                  <a:pt x="9652" y="11049"/>
                </a:lnTo>
                <a:lnTo>
                  <a:pt x="8212" y="10795"/>
                </a:lnTo>
                <a:lnTo>
                  <a:pt x="5425" y="10795"/>
                </a:lnTo>
                <a:lnTo>
                  <a:pt x="10795" y="6604"/>
                </a:lnTo>
                <a:lnTo>
                  <a:pt x="28194" y="6604"/>
                </a:lnTo>
                <a:lnTo>
                  <a:pt x="28194" y="4572"/>
                </a:lnTo>
                <a:lnTo>
                  <a:pt x="26924" y="3048"/>
                </a:lnTo>
                <a:lnTo>
                  <a:pt x="25019" y="2794"/>
                </a:lnTo>
                <a:lnTo>
                  <a:pt x="17525" y="2032"/>
                </a:lnTo>
                <a:lnTo>
                  <a:pt x="17653" y="2032"/>
                </a:lnTo>
                <a:lnTo>
                  <a:pt x="13690" y="1524"/>
                </a:lnTo>
                <a:lnTo>
                  <a:pt x="9271" y="254"/>
                </a:lnTo>
                <a:lnTo>
                  <a:pt x="7747" y="0"/>
                </a:lnTo>
                <a:close/>
              </a:path>
              <a:path w="28575" h="12700">
                <a:moveTo>
                  <a:pt x="28194" y="6604"/>
                </a:moveTo>
                <a:lnTo>
                  <a:pt x="10795" y="6604"/>
                </a:lnTo>
                <a:lnTo>
                  <a:pt x="10160" y="9017"/>
                </a:lnTo>
                <a:lnTo>
                  <a:pt x="9715" y="10795"/>
                </a:lnTo>
                <a:lnTo>
                  <a:pt x="9694" y="11049"/>
                </a:lnTo>
                <a:lnTo>
                  <a:pt x="11916" y="11430"/>
                </a:lnTo>
                <a:lnTo>
                  <a:pt x="12700" y="11430"/>
                </a:lnTo>
                <a:lnTo>
                  <a:pt x="17653" y="10795"/>
                </a:lnTo>
                <a:lnTo>
                  <a:pt x="17525" y="10795"/>
                </a:lnTo>
                <a:lnTo>
                  <a:pt x="25019" y="9906"/>
                </a:lnTo>
                <a:lnTo>
                  <a:pt x="26818" y="9906"/>
                </a:lnTo>
                <a:lnTo>
                  <a:pt x="28194" y="8255"/>
                </a:lnTo>
                <a:lnTo>
                  <a:pt x="28194" y="6604"/>
                </a:lnTo>
                <a:close/>
              </a:path>
              <a:path w="28575" h="12700">
                <a:moveTo>
                  <a:pt x="10795" y="6604"/>
                </a:moveTo>
                <a:lnTo>
                  <a:pt x="5425" y="10795"/>
                </a:lnTo>
                <a:lnTo>
                  <a:pt x="8212" y="10795"/>
                </a:lnTo>
                <a:lnTo>
                  <a:pt x="9694" y="11049"/>
                </a:lnTo>
                <a:lnTo>
                  <a:pt x="9715" y="10795"/>
                </a:lnTo>
                <a:lnTo>
                  <a:pt x="10160" y="9017"/>
                </a:lnTo>
                <a:lnTo>
                  <a:pt x="10795" y="660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ED95787C-6A3B-7EA1-D19A-AB7E5948BC7A}"/>
              </a:ext>
            </a:extLst>
          </p:cNvPr>
          <p:cNvSpPr/>
          <p:nvPr/>
        </p:nvSpPr>
        <p:spPr>
          <a:xfrm>
            <a:off x="9083675" y="1438147"/>
            <a:ext cx="23495" cy="11430"/>
          </a:xfrm>
          <a:custGeom>
            <a:avLst/>
            <a:gdLst/>
            <a:ahLst/>
            <a:cxnLst/>
            <a:rect l="l" t="t" r="r" b="b"/>
            <a:pathLst>
              <a:path w="23495" h="11430">
                <a:moveTo>
                  <a:pt x="15112" y="0"/>
                </a:moveTo>
                <a:lnTo>
                  <a:pt x="8635" y="0"/>
                </a:lnTo>
                <a:lnTo>
                  <a:pt x="7239" y="253"/>
                </a:lnTo>
                <a:lnTo>
                  <a:pt x="7493" y="253"/>
                </a:lnTo>
                <a:lnTo>
                  <a:pt x="5376" y="507"/>
                </a:lnTo>
                <a:lnTo>
                  <a:pt x="5588" y="507"/>
                </a:lnTo>
                <a:lnTo>
                  <a:pt x="507" y="1015"/>
                </a:lnTo>
                <a:lnTo>
                  <a:pt x="1673" y="1015"/>
                </a:lnTo>
                <a:lnTo>
                  <a:pt x="0" y="3048"/>
                </a:lnTo>
                <a:lnTo>
                  <a:pt x="0" y="8000"/>
                </a:lnTo>
                <a:lnTo>
                  <a:pt x="1673" y="10032"/>
                </a:lnTo>
                <a:lnTo>
                  <a:pt x="1777" y="10160"/>
                </a:lnTo>
                <a:lnTo>
                  <a:pt x="4318" y="10540"/>
                </a:lnTo>
                <a:lnTo>
                  <a:pt x="6434" y="10794"/>
                </a:lnTo>
                <a:lnTo>
                  <a:pt x="7239" y="10794"/>
                </a:lnTo>
                <a:lnTo>
                  <a:pt x="10032" y="11302"/>
                </a:lnTo>
                <a:lnTo>
                  <a:pt x="14731" y="11302"/>
                </a:lnTo>
                <a:lnTo>
                  <a:pt x="17018" y="10540"/>
                </a:lnTo>
                <a:lnTo>
                  <a:pt x="17652" y="10160"/>
                </a:lnTo>
                <a:lnTo>
                  <a:pt x="17906" y="10032"/>
                </a:lnTo>
                <a:lnTo>
                  <a:pt x="18330" y="10032"/>
                </a:lnTo>
                <a:lnTo>
                  <a:pt x="19050" y="9778"/>
                </a:lnTo>
                <a:lnTo>
                  <a:pt x="22732" y="8254"/>
                </a:lnTo>
                <a:lnTo>
                  <a:pt x="23495" y="6985"/>
                </a:lnTo>
                <a:lnTo>
                  <a:pt x="23495" y="4190"/>
                </a:lnTo>
                <a:lnTo>
                  <a:pt x="22809" y="3048"/>
                </a:lnTo>
                <a:lnTo>
                  <a:pt x="22986" y="3048"/>
                </a:lnTo>
                <a:lnTo>
                  <a:pt x="21463" y="2286"/>
                </a:lnTo>
                <a:lnTo>
                  <a:pt x="19303" y="1397"/>
                </a:lnTo>
                <a:lnTo>
                  <a:pt x="19050" y="1397"/>
                </a:lnTo>
                <a:lnTo>
                  <a:pt x="18124" y="1015"/>
                </a:lnTo>
                <a:lnTo>
                  <a:pt x="15112" y="0"/>
                </a:lnTo>
                <a:close/>
              </a:path>
              <a:path w="23495" h="11430">
                <a:moveTo>
                  <a:pt x="17737" y="10160"/>
                </a:moveTo>
                <a:lnTo>
                  <a:pt x="16891" y="10540"/>
                </a:lnTo>
                <a:lnTo>
                  <a:pt x="17229" y="10540"/>
                </a:lnTo>
                <a:lnTo>
                  <a:pt x="17737" y="10160"/>
                </a:lnTo>
                <a:close/>
              </a:path>
              <a:path w="23495" h="11430">
                <a:moveTo>
                  <a:pt x="18330" y="10032"/>
                </a:moveTo>
                <a:lnTo>
                  <a:pt x="17906" y="10032"/>
                </a:lnTo>
                <a:lnTo>
                  <a:pt x="17229" y="10540"/>
                </a:lnTo>
                <a:lnTo>
                  <a:pt x="16891" y="10540"/>
                </a:lnTo>
                <a:lnTo>
                  <a:pt x="18330" y="10032"/>
                </a:lnTo>
                <a:close/>
              </a:path>
              <a:path w="23495" h="11430">
                <a:moveTo>
                  <a:pt x="16891" y="507"/>
                </a:moveTo>
                <a:lnTo>
                  <a:pt x="17906" y="1015"/>
                </a:lnTo>
                <a:lnTo>
                  <a:pt x="18124" y="1015"/>
                </a:lnTo>
                <a:lnTo>
                  <a:pt x="16891" y="50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>
            <a:extLst>
              <a:ext uri="{FF2B5EF4-FFF2-40B4-BE49-F238E27FC236}">
                <a16:creationId xmlns:a16="http://schemas.microsoft.com/office/drawing/2014/main" id="{53737119-A727-F805-8754-E7B8F0BAE169}"/>
              </a:ext>
            </a:extLst>
          </p:cNvPr>
          <p:cNvSpPr/>
          <p:nvPr/>
        </p:nvSpPr>
        <p:spPr>
          <a:xfrm>
            <a:off x="10649331" y="1416050"/>
            <a:ext cx="78105" cy="26670"/>
          </a:xfrm>
          <a:custGeom>
            <a:avLst/>
            <a:gdLst/>
            <a:ahLst/>
            <a:cxnLst/>
            <a:rect l="l" t="t" r="r" b="b"/>
            <a:pathLst>
              <a:path w="78104" h="26669">
                <a:moveTo>
                  <a:pt x="60917" y="2159"/>
                </a:moveTo>
                <a:lnTo>
                  <a:pt x="56896" y="2159"/>
                </a:lnTo>
                <a:lnTo>
                  <a:pt x="49784" y="3937"/>
                </a:lnTo>
                <a:lnTo>
                  <a:pt x="49933" y="3937"/>
                </a:lnTo>
                <a:lnTo>
                  <a:pt x="42005" y="6742"/>
                </a:lnTo>
                <a:lnTo>
                  <a:pt x="32130" y="9271"/>
                </a:lnTo>
                <a:lnTo>
                  <a:pt x="31876" y="9271"/>
                </a:lnTo>
                <a:lnTo>
                  <a:pt x="18393" y="13391"/>
                </a:lnTo>
                <a:lnTo>
                  <a:pt x="18176" y="13522"/>
                </a:lnTo>
                <a:lnTo>
                  <a:pt x="3810" y="17145"/>
                </a:lnTo>
                <a:lnTo>
                  <a:pt x="1524" y="17779"/>
                </a:lnTo>
                <a:lnTo>
                  <a:pt x="0" y="20065"/>
                </a:lnTo>
                <a:lnTo>
                  <a:pt x="635" y="22478"/>
                </a:lnTo>
                <a:lnTo>
                  <a:pt x="1143" y="24764"/>
                </a:lnTo>
                <a:lnTo>
                  <a:pt x="3428" y="26288"/>
                </a:lnTo>
                <a:lnTo>
                  <a:pt x="5715" y="25908"/>
                </a:lnTo>
                <a:lnTo>
                  <a:pt x="20574" y="23113"/>
                </a:lnTo>
                <a:lnTo>
                  <a:pt x="20954" y="23113"/>
                </a:lnTo>
                <a:lnTo>
                  <a:pt x="34560" y="19494"/>
                </a:lnTo>
                <a:lnTo>
                  <a:pt x="34271" y="19494"/>
                </a:lnTo>
                <a:lnTo>
                  <a:pt x="44958" y="17017"/>
                </a:lnTo>
                <a:lnTo>
                  <a:pt x="45217" y="17017"/>
                </a:lnTo>
                <a:lnTo>
                  <a:pt x="53472" y="14224"/>
                </a:lnTo>
                <a:lnTo>
                  <a:pt x="53340" y="14224"/>
                </a:lnTo>
                <a:lnTo>
                  <a:pt x="58881" y="12953"/>
                </a:lnTo>
                <a:lnTo>
                  <a:pt x="62611" y="12953"/>
                </a:lnTo>
                <a:lnTo>
                  <a:pt x="65277" y="12191"/>
                </a:lnTo>
                <a:lnTo>
                  <a:pt x="68366" y="10413"/>
                </a:lnTo>
                <a:lnTo>
                  <a:pt x="67818" y="10413"/>
                </a:lnTo>
                <a:lnTo>
                  <a:pt x="69469" y="9778"/>
                </a:lnTo>
                <a:lnTo>
                  <a:pt x="71247" y="9778"/>
                </a:lnTo>
                <a:lnTo>
                  <a:pt x="73278" y="8889"/>
                </a:lnTo>
                <a:lnTo>
                  <a:pt x="75932" y="6742"/>
                </a:lnTo>
                <a:lnTo>
                  <a:pt x="77343" y="5714"/>
                </a:lnTo>
                <a:lnTo>
                  <a:pt x="77724" y="3937"/>
                </a:lnTo>
                <a:lnTo>
                  <a:pt x="77089" y="2412"/>
                </a:lnTo>
                <a:lnTo>
                  <a:pt x="60325" y="2412"/>
                </a:lnTo>
                <a:lnTo>
                  <a:pt x="60917" y="2159"/>
                </a:lnTo>
                <a:close/>
              </a:path>
              <a:path w="78104" h="26669">
                <a:moveTo>
                  <a:pt x="36511" y="18975"/>
                </a:moveTo>
                <a:lnTo>
                  <a:pt x="34271" y="19494"/>
                </a:lnTo>
                <a:lnTo>
                  <a:pt x="34560" y="19494"/>
                </a:lnTo>
                <a:lnTo>
                  <a:pt x="36511" y="18975"/>
                </a:lnTo>
                <a:close/>
              </a:path>
              <a:path w="78104" h="26669">
                <a:moveTo>
                  <a:pt x="18393" y="13391"/>
                </a:moveTo>
                <a:lnTo>
                  <a:pt x="16961" y="13828"/>
                </a:lnTo>
                <a:lnTo>
                  <a:pt x="18176" y="13522"/>
                </a:lnTo>
                <a:lnTo>
                  <a:pt x="18393" y="13391"/>
                </a:lnTo>
                <a:close/>
              </a:path>
              <a:path w="78104" h="26669">
                <a:moveTo>
                  <a:pt x="69469" y="9778"/>
                </a:moveTo>
                <a:lnTo>
                  <a:pt x="67818" y="10413"/>
                </a:lnTo>
                <a:lnTo>
                  <a:pt x="68625" y="10264"/>
                </a:lnTo>
                <a:lnTo>
                  <a:pt x="69469" y="9778"/>
                </a:lnTo>
                <a:close/>
              </a:path>
              <a:path w="78104" h="26669">
                <a:moveTo>
                  <a:pt x="68625" y="10264"/>
                </a:moveTo>
                <a:lnTo>
                  <a:pt x="67818" y="10413"/>
                </a:lnTo>
                <a:lnTo>
                  <a:pt x="68366" y="10413"/>
                </a:lnTo>
                <a:lnTo>
                  <a:pt x="68625" y="10264"/>
                </a:lnTo>
                <a:close/>
              </a:path>
              <a:path w="78104" h="26669">
                <a:moveTo>
                  <a:pt x="71247" y="9778"/>
                </a:moveTo>
                <a:lnTo>
                  <a:pt x="69469" y="9778"/>
                </a:lnTo>
                <a:lnTo>
                  <a:pt x="68625" y="10264"/>
                </a:lnTo>
                <a:lnTo>
                  <a:pt x="71247" y="9778"/>
                </a:lnTo>
                <a:close/>
              </a:path>
              <a:path w="78104" h="26669">
                <a:moveTo>
                  <a:pt x="67818" y="253"/>
                </a:moveTo>
                <a:lnTo>
                  <a:pt x="64770" y="508"/>
                </a:lnTo>
                <a:lnTo>
                  <a:pt x="60325" y="2412"/>
                </a:lnTo>
                <a:lnTo>
                  <a:pt x="61849" y="2159"/>
                </a:lnTo>
                <a:lnTo>
                  <a:pt x="76962" y="2159"/>
                </a:lnTo>
                <a:lnTo>
                  <a:pt x="76326" y="888"/>
                </a:lnTo>
                <a:lnTo>
                  <a:pt x="71247" y="888"/>
                </a:lnTo>
                <a:lnTo>
                  <a:pt x="67818" y="253"/>
                </a:lnTo>
                <a:close/>
              </a:path>
              <a:path w="78104" h="26669">
                <a:moveTo>
                  <a:pt x="76962" y="2159"/>
                </a:moveTo>
                <a:lnTo>
                  <a:pt x="61849" y="2159"/>
                </a:lnTo>
                <a:lnTo>
                  <a:pt x="60325" y="2412"/>
                </a:lnTo>
                <a:lnTo>
                  <a:pt x="77089" y="2412"/>
                </a:lnTo>
                <a:lnTo>
                  <a:pt x="76962" y="2159"/>
                </a:lnTo>
                <a:close/>
              </a:path>
              <a:path w="78104" h="26669">
                <a:moveTo>
                  <a:pt x="74802" y="0"/>
                </a:moveTo>
                <a:lnTo>
                  <a:pt x="68876" y="888"/>
                </a:lnTo>
                <a:lnTo>
                  <a:pt x="76326" y="888"/>
                </a:lnTo>
                <a:lnTo>
                  <a:pt x="7480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6565BB8-680F-66D1-D89B-8513869DAF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463" y="1295400"/>
            <a:ext cx="10673072" cy="502789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5771AB-D6B9-C88D-3D98-5DF0097E675E}"/>
              </a:ext>
            </a:extLst>
          </p:cNvPr>
          <p:cNvSpPr txBox="1"/>
          <p:nvPr/>
        </p:nvSpPr>
        <p:spPr>
          <a:xfrm>
            <a:off x="1371600" y="4812268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1/3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23BDA3-1726-7AAE-8D15-3981810DA239}"/>
              </a:ext>
            </a:extLst>
          </p:cNvPr>
          <p:cNvSpPr txBox="1"/>
          <p:nvPr/>
        </p:nvSpPr>
        <p:spPr>
          <a:xfrm>
            <a:off x="2057400" y="4964668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1/3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2882B6-4306-2251-E0F5-6E3A5A0FA1AF}"/>
              </a:ext>
            </a:extLst>
          </p:cNvPr>
          <p:cNvSpPr txBox="1"/>
          <p:nvPr/>
        </p:nvSpPr>
        <p:spPr>
          <a:xfrm>
            <a:off x="2819400" y="51054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1/3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CB4530-3A4E-839C-45FE-12385ECEA828}"/>
              </a:ext>
            </a:extLst>
          </p:cNvPr>
          <p:cNvSpPr txBox="1"/>
          <p:nvPr/>
        </p:nvSpPr>
        <p:spPr>
          <a:xfrm>
            <a:off x="5029200" y="47244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1/3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77AD67-3D16-BEB9-77F3-20FA325CF414}"/>
              </a:ext>
            </a:extLst>
          </p:cNvPr>
          <p:cNvSpPr txBox="1"/>
          <p:nvPr/>
        </p:nvSpPr>
        <p:spPr>
          <a:xfrm>
            <a:off x="5638800" y="48768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1/3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89CC61-CBE4-E601-B8AC-795AE14FDA6E}"/>
              </a:ext>
            </a:extLst>
          </p:cNvPr>
          <p:cNvSpPr txBox="1"/>
          <p:nvPr/>
        </p:nvSpPr>
        <p:spPr>
          <a:xfrm>
            <a:off x="6248400" y="48768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1/3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12CCE6-BF47-238F-40E4-552DE61C182C}"/>
              </a:ext>
            </a:extLst>
          </p:cNvPr>
          <p:cNvSpPr txBox="1"/>
          <p:nvPr/>
        </p:nvSpPr>
        <p:spPr>
          <a:xfrm>
            <a:off x="8534400" y="48768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1/3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30A149-B53F-19AF-9FE4-E35140043089}"/>
              </a:ext>
            </a:extLst>
          </p:cNvPr>
          <p:cNvSpPr txBox="1"/>
          <p:nvPr/>
        </p:nvSpPr>
        <p:spPr>
          <a:xfrm>
            <a:off x="9296400" y="49530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1/3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3F4FC20-CD81-D5A5-7FBF-1EECA4E1B5F9}"/>
              </a:ext>
            </a:extLst>
          </p:cNvPr>
          <p:cNvSpPr txBox="1"/>
          <p:nvPr/>
        </p:nvSpPr>
        <p:spPr>
          <a:xfrm>
            <a:off x="9982200" y="50292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1/3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C0EB599-BE55-78E0-68CF-F72591949BC3}"/>
              </a:ext>
            </a:extLst>
          </p:cNvPr>
          <p:cNvSpPr txBox="1"/>
          <p:nvPr/>
        </p:nvSpPr>
        <p:spPr>
          <a:xfrm>
            <a:off x="2362200" y="3887507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8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26CC068-2BC7-2026-DC39-D4A13B238A4C}"/>
              </a:ext>
            </a:extLst>
          </p:cNvPr>
          <p:cNvSpPr txBox="1"/>
          <p:nvPr/>
        </p:nvSpPr>
        <p:spPr>
          <a:xfrm>
            <a:off x="152400" y="1295400"/>
            <a:ext cx="118110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  <a:p>
            <a:endParaRPr lang="en-IN" dirty="0"/>
          </a:p>
          <a:p>
            <a:r>
              <a:rPr lang="en-IN" b="1" dirty="0"/>
              <a:t>MAX</a:t>
            </a:r>
          </a:p>
          <a:p>
            <a:endParaRPr lang="en-IN" b="1" dirty="0"/>
          </a:p>
          <a:p>
            <a:endParaRPr lang="en-IN" b="1" dirty="0"/>
          </a:p>
          <a:p>
            <a:endParaRPr lang="en-IN" b="1" dirty="0"/>
          </a:p>
          <a:p>
            <a:endParaRPr lang="en-IN" b="1" dirty="0"/>
          </a:p>
          <a:p>
            <a:endParaRPr lang="en-IN" b="1" dirty="0"/>
          </a:p>
          <a:p>
            <a:endParaRPr lang="en-IN" b="1" dirty="0"/>
          </a:p>
          <a:p>
            <a:r>
              <a:rPr lang="en-IN" b="1" dirty="0"/>
              <a:t>CHANCE</a:t>
            </a:r>
          </a:p>
          <a:p>
            <a:endParaRPr lang="en-IN" b="1" dirty="0"/>
          </a:p>
          <a:p>
            <a:endParaRPr lang="en-IN" b="1" dirty="0"/>
          </a:p>
          <a:p>
            <a:endParaRPr lang="en-IN" b="1" dirty="0"/>
          </a:p>
          <a:p>
            <a:endParaRPr lang="en-IN" b="1" dirty="0"/>
          </a:p>
          <a:p>
            <a:endParaRPr lang="en-IN" b="1" dirty="0"/>
          </a:p>
          <a:p>
            <a:endParaRPr lang="en-IN" b="1" dirty="0"/>
          </a:p>
          <a:p>
            <a:r>
              <a:rPr lang="en-IN" b="1" dirty="0"/>
              <a:t>MAX</a:t>
            </a:r>
          </a:p>
        </p:txBody>
      </p:sp>
    </p:spTree>
    <p:extLst>
      <p:ext uri="{BB962C8B-B14F-4D97-AF65-F5344CB8AC3E}">
        <p14:creationId xmlns:p14="http://schemas.microsoft.com/office/powerpoint/2010/main" val="37878075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E6FB0D-77C4-7531-6BBC-CBEE4AFDF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1B33A453-5DD2-3DCD-77D4-074A22B51FA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96110">
              <a:lnSpc>
                <a:spcPct val="100000"/>
              </a:lnSpc>
              <a:spcBef>
                <a:spcPts val="105"/>
              </a:spcBef>
            </a:pPr>
            <a:r>
              <a:rPr lang="en-IN" dirty="0" err="1"/>
              <a:t>Expectimax</a:t>
            </a:r>
            <a:r>
              <a:rPr lang="en-IN" spc="-75" dirty="0"/>
              <a:t> </a:t>
            </a:r>
            <a:r>
              <a:rPr lang="en-IN" spc="-10" dirty="0"/>
              <a:t>Example</a:t>
            </a:r>
            <a:endParaRPr spc="-10" dirty="0"/>
          </a:p>
        </p:txBody>
      </p:sp>
      <p:sp>
        <p:nvSpPr>
          <p:cNvPr id="23" name="object 23">
            <a:extLst>
              <a:ext uri="{FF2B5EF4-FFF2-40B4-BE49-F238E27FC236}">
                <a16:creationId xmlns:a16="http://schemas.microsoft.com/office/drawing/2014/main" id="{90E96E12-218D-4278-70A2-D96FC14ECF81}"/>
              </a:ext>
            </a:extLst>
          </p:cNvPr>
          <p:cNvSpPr/>
          <p:nvPr/>
        </p:nvSpPr>
        <p:spPr>
          <a:xfrm>
            <a:off x="7733410" y="1440180"/>
            <a:ext cx="28575" cy="12700"/>
          </a:xfrm>
          <a:custGeom>
            <a:avLst/>
            <a:gdLst/>
            <a:ahLst/>
            <a:cxnLst/>
            <a:rect l="l" t="t" r="r" b="b"/>
            <a:pathLst>
              <a:path w="28575" h="12700">
                <a:moveTo>
                  <a:pt x="7747" y="0"/>
                </a:moveTo>
                <a:lnTo>
                  <a:pt x="3937" y="0"/>
                </a:lnTo>
                <a:lnTo>
                  <a:pt x="2413" y="762"/>
                </a:lnTo>
                <a:lnTo>
                  <a:pt x="381" y="3302"/>
                </a:lnTo>
                <a:lnTo>
                  <a:pt x="108" y="4572"/>
                </a:lnTo>
                <a:lnTo>
                  <a:pt x="0" y="5080"/>
                </a:lnTo>
                <a:lnTo>
                  <a:pt x="1459" y="10795"/>
                </a:lnTo>
                <a:lnTo>
                  <a:pt x="1524" y="11049"/>
                </a:lnTo>
                <a:lnTo>
                  <a:pt x="3429" y="12573"/>
                </a:lnTo>
                <a:lnTo>
                  <a:pt x="7747" y="12573"/>
                </a:lnTo>
                <a:lnTo>
                  <a:pt x="9652" y="11049"/>
                </a:lnTo>
                <a:lnTo>
                  <a:pt x="8212" y="10795"/>
                </a:lnTo>
                <a:lnTo>
                  <a:pt x="5425" y="10795"/>
                </a:lnTo>
                <a:lnTo>
                  <a:pt x="10795" y="6604"/>
                </a:lnTo>
                <a:lnTo>
                  <a:pt x="28194" y="6604"/>
                </a:lnTo>
                <a:lnTo>
                  <a:pt x="28194" y="4572"/>
                </a:lnTo>
                <a:lnTo>
                  <a:pt x="26924" y="3048"/>
                </a:lnTo>
                <a:lnTo>
                  <a:pt x="25019" y="2794"/>
                </a:lnTo>
                <a:lnTo>
                  <a:pt x="17525" y="2032"/>
                </a:lnTo>
                <a:lnTo>
                  <a:pt x="17653" y="2032"/>
                </a:lnTo>
                <a:lnTo>
                  <a:pt x="13690" y="1524"/>
                </a:lnTo>
                <a:lnTo>
                  <a:pt x="9271" y="254"/>
                </a:lnTo>
                <a:lnTo>
                  <a:pt x="7747" y="0"/>
                </a:lnTo>
                <a:close/>
              </a:path>
              <a:path w="28575" h="12700">
                <a:moveTo>
                  <a:pt x="28194" y="6604"/>
                </a:moveTo>
                <a:lnTo>
                  <a:pt x="10795" y="6604"/>
                </a:lnTo>
                <a:lnTo>
                  <a:pt x="10160" y="9017"/>
                </a:lnTo>
                <a:lnTo>
                  <a:pt x="9715" y="10795"/>
                </a:lnTo>
                <a:lnTo>
                  <a:pt x="9694" y="11049"/>
                </a:lnTo>
                <a:lnTo>
                  <a:pt x="11916" y="11430"/>
                </a:lnTo>
                <a:lnTo>
                  <a:pt x="12700" y="11430"/>
                </a:lnTo>
                <a:lnTo>
                  <a:pt x="17653" y="10795"/>
                </a:lnTo>
                <a:lnTo>
                  <a:pt x="17525" y="10795"/>
                </a:lnTo>
                <a:lnTo>
                  <a:pt x="25019" y="9906"/>
                </a:lnTo>
                <a:lnTo>
                  <a:pt x="26818" y="9906"/>
                </a:lnTo>
                <a:lnTo>
                  <a:pt x="28194" y="8255"/>
                </a:lnTo>
                <a:lnTo>
                  <a:pt x="28194" y="6604"/>
                </a:lnTo>
                <a:close/>
              </a:path>
              <a:path w="28575" h="12700">
                <a:moveTo>
                  <a:pt x="10795" y="6604"/>
                </a:moveTo>
                <a:lnTo>
                  <a:pt x="5425" y="10795"/>
                </a:lnTo>
                <a:lnTo>
                  <a:pt x="8212" y="10795"/>
                </a:lnTo>
                <a:lnTo>
                  <a:pt x="9694" y="11049"/>
                </a:lnTo>
                <a:lnTo>
                  <a:pt x="9715" y="10795"/>
                </a:lnTo>
                <a:lnTo>
                  <a:pt x="10160" y="9017"/>
                </a:lnTo>
                <a:lnTo>
                  <a:pt x="10795" y="660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9CDFD110-B105-A6D6-F8C9-1C2D93AEFC42}"/>
              </a:ext>
            </a:extLst>
          </p:cNvPr>
          <p:cNvSpPr/>
          <p:nvPr/>
        </p:nvSpPr>
        <p:spPr>
          <a:xfrm>
            <a:off x="9083675" y="1438147"/>
            <a:ext cx="23495" cy="11430"/>
          </a:xfrm>
          <a:custGeom>
            <a:avLst/>
            <a:gdLst/>
            <a:ahLst/>
            <a:cxnLst/>
            <a:rect l="l" t="t" r="r" b="b"/>
            <a:pathLst>
              <a:path w="23495" h="11430">
                <a:moveTo>
                  <a:pt x="15112" y="0"/>
                </a:moveTo>
                <a:lnTo>
                  <a:pt x="8635" y="0"/>
                </a:lnTo>
                <a:lnTo>
                  <a:pt x="7239" y="253"/>
                </a:lnTo>
                <a:lnTo>
                  <a:pt x="7493" y="253"/>
                </a:lnTo>
                <a:lnTo>
                  <a:pt x="5376" y="507"/>
                </a:lnTo>
                <a:lnTo>
                  <a:pt x="5588" y="507"/>
                </a:lnTo>
                <a:lnTo>
                  <a:pt x="507" y="1015"/>
                </a:lnTo>
                <a:lnTo>
                  <a:pt x="1673" y="1015"/>
                </a:lnTo>
                <a:lnTo>
                  <a:pt x="0" y="3048"/>
                </a:lnTo>
                <a:lnTo>
                  <a:pt x="0" y="8000"/>
                </a:lnTo>
                <a:lnTo>
                  <a:pt x="1673" y="10032"/>
                </a:lnTo>
                <a:lnTo>
                  <a:pt x="1777" y="10160"/>
                </a:lnTo>
                <a:lnTo>
                  <a:pt x="4318" y="10540"/>
                </a:lnTo>
                <a:lnTo>
                  <a:pt x="6434" y="10794"/>
                </a:lnTo>
                <a:lnTo>
                  <a:pt x="7239" y="10794"/>
                </a:lnTo>
                <a:lnTo>
                  <a:pt x="10032" y="11302"/>
                </a:lnTo>
                <a:lnTo>
                  <a:pt x="14731" y="11302"/>
                </a:lnTo>
                <a:lnTo>
                  <a:pt x="17018" y="10540"/>
                </a:lnTo>
                <a:lnTo>
                  <a:pt x="17652" y="10160"/>
                </a:lnTo>
                <a:lnTo>
                  <a:pt x="17906" y="10032"/>
                </a:lnTo>
                <a:lnTo>
                  <a:pt x="18330" y="10032"/>
                </a:lnTo>
                <a:lnTo>
                  <a:pt x="19050" y="9778"/>
                </a:lnTo>
                <a:lnTo>
                  <a:pt x="22732" y="8254"/>
                </a:lnTo>
                <a:lnTo>
                  <a:pt x="23495" y="6985"/>
                </a:lnTo>
                <a:lnTo>
                  <a:pt x="23495" y="4190"/>
                </a:lnTo>
                <a:lnTo>
                  <a:pt x="22809" y="3048"/>
                </a:lnTo>
                <a:lnTo>
                  <a:pt x="22986" y="3048"/>
                </a:lnTo>
                <a:lnTo>
                  <a:pt x="21463" y="2286"/>
                </a:lnTo>
                <a:lnTo>
                  <a:pt x="19303" y="1397"/>
                </a:lnTo>
                <a:lnTo>
                  <a:pt x="19050" y="1397"/>
                </a:lnTo>
                <a:lnTo>
                  <a:pt x="18124" y="1015"/>
                </a:lnTo>
                <a:lnTo>
                  <a:pt x="15112" y="0"/>
                </a:lnTo>
                <a:close/>
              </a:path>
              <a:path w="23495" h="11430">
                <a:moveTo>
                  <a:pt x="17737" y="10160"/>
                </a:moveTo>
                <a:lnTo>
                  <a:pt x="16891" y="10540"/>
                </a:lnTo>
                <a:lnTo>
                  <a:pt x="17229" y="10540"/>
                </a:lnTo>
                <a:lnTo>
                  <a:pt x="17737" y="10160"/>
                </a:lnTo>
                <a:close/>
              </a:path>
              <a:path w="23495" h="11430">
                <a:moveTo>
                  <a:pt x="18330" y="10032"/>
                </a:moveTo>
                <a:lnTo>
                  <a:pt x="17906" y="10032"/>
                </a:lnTo>
                <a:lnTo>
                  <a:pt x="17229" y="10540"/>
                </a:lnTo>
                <a:lnTo>
                  <a:pt x="16891" y="10540"/>
                </a:lnTo>
                <a:lnTo>
                  <a:pt x="18330" y="10032"/>
                </a:lnTo>
                <a:close/>
              </a:path>
              <a:path w="23495" h="11430">
                <a:moveTo>
                  <a:pt x="16891" y="507"/>
                </a:moveTo>
                <a:lnTo>
                  <a:pt x="17906" y="1015"/>
                </a:lnTo>
                <a:lnTo>
                  <a:pt x="18124" y="1015"/>
                </a:lnTo>
                <a:lnTo>
                  <a:pt x="16891" y="50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>
            <a:extLst>
              <a:ext uri="{FF2B5EF4-FFF2-40B4-BE49-F238E27FC236}">
                <a16:creationId xmlns:a16="http://schemas.microsoft.com/office/drawing/2014/main" id="{5E8A4B67-91EE-1A6E-27C8-3BF619D7DCBE}"/>
              </a:ext>
            </a:extLst>
          </p:cNvPr>
          <p:cNvSpPr/>
          <p:nvPr/>
        </p:nvSpPr>
        <p:spPr>
          <a:xfrm>
            <a:off x="10649331" y="1416050"/>
            <a:ext cx="78105" cy="26670"/>
          </a:xfrm>
          <a:custGeom>
            <a:avLst/>
            <a:gdLst/>
            <a:ahLst/>
            <a:cxnLst/>
            <a:rect l="l" t="t" r="r" b="b"/>
            <a:pathLst>
              <a:path w="78104" h="26669">
                <a:moveTo>
                  <a:pt x="60917" y="2159"/>
                </a:moveTo>
                <a:lnTo>
                  <a:pt x="56896" y="2159"/>
                </a:lnTo>
                <a:lnTo>
                  <a:pt x="49784" y="3937"/>
                </a:lnTo>
                <a:lnTo>
                  <a:pt x="49933" y="3937"/>
                </a:lnTo>
                <a:lnTo>
                  <a:pt x="42005" y="6742"/>
                </a:lnTo>
                <a:lnTo>
                  <a:pt x="32130" y="9271"/>
                </a:lnTo>
                <a:lnTo>
                  <a:pt x="31876" y="9271"/>
                </a:lnTo>
                <a:lnTo>
                  <a:pt x="18393" y="13391"/>
                </a:lnTo>
                <a:lnTo>
                  <a:pt x="18176" y="13522"/>
                </a:lnTo>
                <a:lnTo>
                  <a:pt x="3810" y="17145"/>
                </a:lnTo>
                <a:lnTo>
                  <a:pt x="1524" y="17779"/>
                </a:lnTo>
                <a:lnTo>
                  <a:pt x="0" y="20065"/>
                </a:lnTo>
                <a:lnTo>
                  <a:pt x="635" y="22478"/>
                </a:lnTo>
                <a:lnTo>
                  <a:pt x="1143" y="24764"/>
                </a:lnTo>
                <a:lnTo>
                  <a:pt x="3428" y="26288"/>
                </a:lnTo>
                <a:lnTo>
                  <a:pt x="5715" y="25908"/>
                </a:lnTo>
                <a:lnTo>
                  <a:pt x="20574" y="23113"/>
                </a:lnTo>
                <a:lnTo>
                  <a:pt x="20954" y="23113"/>
                </a:lnTo>
                <a:lnTo>
                  <a:pt x="34560" y="19494"/>
                </a:lnTo>
                <a:lnTo>
                  <a:pt x="34271" y="19494"/>
                </a:lnTo>
                <a:lnTo>
                  <a:pt x="44958" y="17017"/>
                </a:lnTo>
                <a:lnTo>
                  <a:pt x="45217" y="17017"/>
                </a:lnTo>
                <a:lnTo>
                  <a:pt x="53472" y="14224"/>
                </a:lnTo>
                <a:lnTo>
                  <a:pt x="53340" y="14224"/>
                </a:lnTo>
                <a:lnTo>
                  <a:pt x="58881" y="12953"/>
                </a:lnTo>
                <a:lnTo>
                  <a:pt x="62611" y="12953"/>
                </a:lnTo>
                <a:lnTo>
                  <a:pt x="65277" y="12191"/>
                </a:lnTo>
                <a:lnTo>
                  <a:pt x="68366" y="10413"/>
                </a:lnTo>
                <a:lnTo>
                  <a:pt x="67818" y="10413"/>
                </a:lnTo>
                <a:lnTo>
                  <a:pt x="69469" y="9778"/>
                </a:lnTo>
                <a:lnTo>
                  <a:pt x="71247" y="9778"/>
                </a:lnTo>
                <a:lnTo>
                  <a:pt x="73278" y="8889"/>
                </a:lnTo>
                <a:lnTo>
                  <a:pt x="75932" y="6742"/>
                </a:lnTo>
                <a:lnTo>
                  <a:pt x="77343" y="5714"/>
                </a:lnTo>
                <a:lnTo>
                  <a:pt x="77724" y="3937"/>
                </a:lnTo>
                <a:lnTo>
                  <a:pt x="77089" y="2412"/>
                </a:lnTo>
                <a:lnTo>
                  <a:pt x="60325" y="2412"/>
                </a:lnTo>
                <a:lnTo>
                  <a:pt x="60917" y="2159"/>
                </a:lnTo>
                <a:close/>
              </a:path>
              <a:path w="78104" h="26669">
                <a:moveTo>
                  <a:pt x="36511" y="18975"/>
                </a:moveTo>
                <a:lnTo>
                  <a:pt x="34271" y="19494"/>
                </a:lnTo>
                <a:lnTo>
                  <a:pt x="34560" y="19494"/>
                </a:lnTo>
                <a:lnTo>
                  <a:pt x="36511" y="18975"/>
                </a:lnTo>
                <a:close/>
              </a:path>
              <a:path w="78104" h="26669">
                <a:moveTo>
                  <a:pt x="18393" y="13391"/>
                </a:moveTo>
                <a:lnTo>
                  <a:pt x="16961" y="13828"/>
                </a:lnTo>
                <a:lnTo>
                  <a:pt x="18176" y="13522"/>
                </a:lnTo>
                <a:lnTo>
                  <a:pt x="18393" y="13391"/>
                </a:lnTo>
                <a:close/>
              </a:path>
              <a:path w="78104" h="26669">
                <a:moveTo>
                  <a:pt x="69469" y="9778"/>
                </a:moveTo>
                <a:lnTo>
                  <a:pt x="67818" y="10413"/>
                </a:lnTo>
                <a:lnTo>
                  <a:pt x="68625" y="10264"/>
                </a:lnTo>
                <a:lnTo>
                  <a:pt x="69469" y="9778"/>
                </a:lnTo>
                <a:close/>
              </a:path>
              <a:path w="78104" h="26669">
                <a:moveTo>
                  <a:pt x="68625" y="10264"/>
                </a:moveTo>
                <a:lnTo>
                  <a:pt x="67818" y="10413"/>
                </a:lnTo>
                <a:lnTo>
                  <a:pt x="68366" y="10413"/>
                </a:lnTo>
                <a:lnTo>
                  <a:pt x="68625" y="10264"/>
                </a:lnTo>
                <a:close/>
              </a:path>
              <a:path w="78104" h="26669">
                <a:moveTo>
                  <a:pt x="71247" y="9778"/>
                </a:moveTo>
                <a:lnTo>
                  <a:pt x="69469" y="9778"/>
                </a:lnTo>
                <a:lnTo>
                  <a:pt x="68625" y="10264"/>
                </a:lnTo>
                <a:lnTo>
                  <a:pt x="71247" y="9778"/>
                </a:lnTo>
                <a:close/>
              </a:path>
              <a:path w="78104" h="26669">
                <a:moveTo>
                  <a:pt x="67818" y="253"/>
                </a:moveTo>
                <a:lnTo>
                  <a:pt x="64770" y="508"/>
                </a:lnTo>
                <a:lnTo>
                  <a:pt x="60325" y="2412"/>
                </a:lnTo>
                <a:lnTo>
                  <a:pt x="61849" y="2159"/>
                </a:lnTo>
                <a:lnTo>
                  <a:pt x="76962" y="2159"/>
                </a:lnTo>
                <a:lnTo>
                  <a:pt x="76326" y="888"/>
                </a:lnTo>
                <a:lnTo>
                  <a:pt x="71247" y="888"/>
                </a:lnTo>
                <a:lnTo>
                  <a:pt x="67818" y="253"/>
                </a:lnTo>
                <a:close/>
              </a:path>
              <a:path w="78104" h="26669">
                <a:moveTo>
                  <a:pt x="76962" y="2159"/>
                </a:moveTo>
                <a:lnTo>
                  <a:pt x="61849" y="2159"/>
                </a:lnTo>
                <a:lnTo>
                  <a:pt x="60325" y="2412"/>
                </a:lnTo>
                <a:lnTo>
                  <a:pt x="77089" y="2412"/>
                </a:lnTo>
                <a:lnTo>
                  <a:pt x="76962" y="2159"/>
                </a:lnTo>
                <a:close/>
              </a:path>
              <a:path w="78104" h="26669">
                <a:moveTo>
                  <a:pt x="74802" y="0"/>
                </a:moveTo>
                <a:lnTo>
                  <a:pt x="68876" y="888"/>
                </a:lnTo>
                <a:lnTo>
                  <a:pt x="76326" y="888"/>
                </a:lnTo>
                <a:lnTo>
                  <a:pt x="7480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9AA981B-C3F2-F892-6503-897A3335F0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463" y="1295400"/>
            <a:ext cx="10673072" cy="502789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AA16478-9FDF-8E3E-4DB6-D74F3B399057}"/>
              </a:ext>
            </a:extLst>
          </p:cNvPr>
          <p:cNvSpPr txBox="1"/>
          <p:nvPr/>
        </p:nvSpPr>
        <p:spPr>
          <a:xfrm>
            <a:off x="1371600" y="4812268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1/3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CB9F9C-731C-CFD3-0893-87AE13792186}"/>
              </a:ext>
            </a:extLst>
          </p:cNvPr>
          <p:cNvSpPr txBox="1"/>
          <p:nvPr/>
        </p:nvSpPr>
        <p:spPr>
          <a:xfrm>
            <a:off x="2057400" y="4964668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1/3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D29296-A1BD-9F44-707C-F171764DC389}"/>
              </a:ext>
            </a:extLst>
          </p:cNvPr>
          <p:cNvSpPr txBox="1"/>
          <p:nvPr/>
        </p:nvSpPr>
        <p:spPr>
          <a:xfrm>
            <a:off x="2819400" y="51054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1/3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9D25A3-1A51-4465-FF04-4C27E868D4B3}"/>
              </a:ext>
            </a:extLst>
          </p:cNvPr>
          <p:cNvSpPr txBox="1"/>
          <p:nvPr/>
        </p:nvSpPr>
        <p:spPr>
          <a:xfrm>
            <a:off x="5029200" y="47244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1/3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25891B-6F48-B48A-13D5-D154108A4BA4}"/>
              </a:ext>
            </a:extLst>
          </p:cNvPr>
          <p:cNvSpPr txBox="1"/>
          <p:nvPr/>
        </p:nvSpPr>
        <p:spPr>
          <a:xfrm>
            <a:off x="5638800" y="48768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1/3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95BD48-E05E-A56A-5D94-811E9F0E37A9}"/>
              </a:ext>
            </a:extLst>
          </p:cNvPr>
          <p:cNvSpPr txBox="1"/>
          <p:nvPr/>
        </p:nvSpPr>
        <p:spPr>
          <a:xfrm>
            <a:off x="6248400" y="48768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1/3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41B47A-1065-5E91-43D1-F4E1B418C429}"/>
              </a:ext>
            </a:extLst>
          </p:cNvPr>
          <p:cNvSpPr txBox="1"/>
          <p:nvPr/>
        </p:nvSpPr>
        <p:spPr>
          <a:xfrm>
            <a:off x="8534400" y="48768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1/3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9E7A6EA-B75C-2EE4-734A-7E01466443C4}"/>
              </a:ext>
            </a:extLst>
          </p:cNvPr>
          <p:cNvSpPr txBox="1"/>
          <p:nvPr/>
        </p:nvSpPr>
        <p:spPr>
          <a:xfrm>
            <a:off x="9296400" y="49530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1/3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C378E85-E160-4328-DE59-C890F47F02A1}"/>
              </a:ext>
            </a:extLst>
          </p:cNvPr>
          <p:cNvSpPr txBox="1"/>
          <p:nvPr/>
        </p:nvSpPr>
        <p:spPr>
          <a:xfrm>
            <a:off x="9982200" y="50292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1/3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03E8E06-16A5-E307-D125-A02DF9BDC0F0}"/>
              </a:ext>
            </a:extLst>
          </p:cNvPr>
          <p:cNvSpPr txBox="1"/>
          <p:nvPr/>
        </p:nvSpPr>
        <p:spPr>
          <a:xfrm>
            <a:off x="2362200" y="3887507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E93E1ED-B60C-B74F-AF82-ABF4A9A93A8C}"/>
              </a:ext>
            </a:extLst>
          </p:cNvPr>
          <p:cNvSpPr txBox="1"/>
          <p:nvPr/>
        </p:nvSpPr>
        <p:spPr>
          <a:xfrm>
            <a:off x="5943600" y="3821668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B79BBA-6D02-BAB9-FF3A-FEB246CE9F38}"/>
              </a:ext>
            </a:extLst>
          </p:cNvPr>
          <p:cNvSpPr txBox="1"/>
          <p:nvPr/>
        </p:nvSpPr>
        <p:spPr>
          <a:xfrm>
            <a:off x="9601200" y="3887507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7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9B2C95B-4EAF-06A1-8733-E78DD32BBC63}"/>
              </a:ext>
            </a:extLst>
          </p:cNvPr>
          <p:cNvSpPr txBox="1"/>
          <p:nvPr/>
        </p:nvSpPr>
        <p:spPr>
          <a:xfrm>
            <a:off x="152400" y="1295400"/>
            <a:ext cx="118110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  <a:p>
            <a:endParaRPr lang="en-IN" dirty="0"/>
          </a:p>
          <a:p>
            <a:r>
              <a:rPr lang="en-IN" b="1" dirty="0"/>
              <a:t>MAX</a:t>
            </a:r>
          </a:p>
          <a:p>
            <a:endParaRPr lang="en-IN" b="1" dirty="0"/>
          </a:p>
          <a:p>
            <a:endParaRPr lang="en-IN" b="1" dirty="0"/>
          </a:p>
          <a:p>
            <a:endParaRPr lang="en-IN" b="1" dirty="0"/>
          </a:p>
          <a:p>
            <a:endParaRPr lang="en-IN" b="1" dirty="0"/>
          </a:p>
          <a:p>
            <a:endParaRPr lang="en-IN" b="1" dirty="0"/>
          </a:p>
          <a:p>
            <a:endParaRPr lang="en-IN" b="1" dirty="0"/>
          </a:p>
          <a:p>
            <a:r>
              <a:rPr lang="en-IN" b="1" dirty="0"/>
              <a:t>CHANCE</a:t>
            </a:r>
          </a:p>
          <a:p>
            <a:endParaRPr lang="en-IN" b="1" dirty="0"/>
          </a:p>
          <a:p>
            <a:endParaRPr lang="en-IN" b="1" dirty="0"/>
          </a:p>
          <a:p>
            <a:endParaRPr lang="en-IN" b="1" dirty="0"/>
          </a:p>
          <a:p>
            <a:endParaRPr lang="en-IN" b="1" dirty="0"/>
          </a:p>
          <a:p>
            <a:endParaRPr lang="en-IN" b="1" dirty="0"/>
          </a:p>
          <a:p>
            <a:endParaRPr lang="en-IN" b="1" dirty="0"/>
          </a:p>
          <a:p>
            <a:r>
              <a:rPr lang="en-IN" b="1" dirty="0"/>
              <a:t>MAX</a:t>
            </a:r>
          </a:p>
        </p:txBody>
      </p:sp>
    </p:spTree>
    <p:extLst>
      <p:ext uri="{BB962C8B-B14F-4D97-AF65-F5344CB8AC3E}">
        <p14:creationId xmlns:p14="http://schemas.microsoft.com/office/powerpoint/2010/main" val="14245483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0466BF-D74D-D686-3936-517C23855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B2AB95AC-F45D-125C-AE90-A6D356356C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96110">
              <a:lnSpc>
                <a:spcPct val="100000"/>
              </a:lnSpc>
              <a:spcBef>
                <a:spcPts val="105"/>
              </a:spcBef>
            </a:pPr>
            <a:r>
              <a:rPr lang="en-IN" dirty="0" err="1"/>
              <a:t>Expectimax</a:t>
            </a:r>
            <a:r>
              <a:rPr lang="en-IN" spc="-75" dirty="0"/>
              <a:t> </a:t>
            </a:r>
            <a:r>
              <a:rPr lang="en-IN" spc="-10" dirty="0"/>
              <a:t>Example</a:t>
            </a:r>
            <a:endParaRPr spc="-10" dirty="0"/>
          </a:p>
        </p:txBody>
      </p:sp>
      <p:sp>
        <p:nvSpPr>
          <p:cNvPr id="23" name="object 23">
            <a:extLst>
              <a:ext uri="{FF2B5EF4-FFF2-40B4-BE49-F238E27FC236}">
                <a16:creationId xmlns:a16="http://schemas.microsoft.com/office/drawing/2014/main" id="{DF4C9A82-F011-135F-2B22-14C22694151F}"/>
              </a:ext>
            </a:extLst>
          </p:cNvPr>
          <p:cNvSpPr/>
          <p:nvPr/>
        </p:nvSpPr>
        <p:spPr>
          <a:xfrm>
            <a:off x="7733410" y="1440180"/>
            <a:ext cx="28575" cy="12700"/>
          </a:xfrm>
          <a:custGeom>
            <a:avLst/>
            <a:gdLst/>
            <a:ahLst/>
            <a:cxnLst/>
            <a:rect l="l" t="t" r="r" b="b"/>
            <a:pathLst>
              <a:path w="28575" h="12700">
                <a:moveTo>
                  <a:pt x="7747" y="0"/>
                </a:moveTo>
                <a:lnTo>
                  <a:pt x="3937" y="0"/>
                </a:lnTo>
                <a:lnTo>
                  <a:pt x="2413" y="762"/>
                </a:lnTo>
                <a:lnTo>
                  <a:pt x="381" y="3302"/>
                </a:lnTo>
                <a:lnTo>
                  <a:pt x="108" y="4572"/>
                </a:lnTo>
                <a:lnTo>
                  <a:pt x="0" y="5080"/>
                </a:lnTo>
                <a:lnTo>
                  <a:pt x="1459" y="10795"/>
                </a:lnTo>
                <a:lnTo>
                  <a:pt x="1524" y="11049"/>
                </a:lnTo>
                <a:lnTo>
                  <a:pt x="3429" y="12573"/>
                </a:lnTo>
                <a:lnTo>
                  <a:pt x="7747" y="12573"/>
                </a:lnTo>
                <a:lnTo>
                  <a:pt x="9652" y="11049"/>
                </a:lnTo>
                <a:lnTo>
                  <a:pt x="8212" y="10795"/>
                </a:lnTo>
                <a:lnTo>
                  <a:pt x="5425" y="10795"/>
                </a:lnTo>
                <a:lnTo>
                  <a:pt x="10795" y="6604"/>
                </a:lnTo>
                <a:lnTo>
                  <a:pt x="28194" y="6604"/>
                </a:lnTo>
                <a:lnTo>
                  <a:pt x="28194" y="4572"/>
                </a:lnTo>
                <a:lnTo>
                  <a:pt x="26924" y="3048"/>
                </a:lnTo>
                <a:lnTo>
                  <a:pt x="25019" y="2794"/>
                </a:lnTo>
                <a:lnTo>
                  <a:pt x="17525" y="2032"/>
                </a:lnTo>
                <a:lnTo>
                  <a:pt x="17653" y="2032"/>
                </a:lnTo>
                <a:lnTo>
                  <a:pt x="13690" y="1524"/>
                </a:lnTo>
                <a:lnTo>
                  <a:pt x="9271" y="254"/>
                </a:lnTo>
                <a:lnTo>
                  <a:pt x="7747" y="0"/>
                </a:lnTo>
                <a:close/>
              </a:path>
              <a:path w="28575" h="12700">
                <a:moveTo>
                  <a:pt x="28194" y="6604"/>
                </a:moveTo>
                <a:lnTo>
                  <a:pt x="10795" y="6604"/>
                </a:lnTo>
                <a:lnTo>
                  <a:pt x="10160" y="9017"/>
                </a:lnTo>
                <a:lnTo>
                  <a:pt x="9715" y="10795"/>
                </a:lnTo>
                <a:lnTo>
                  <a:pt x="9694" y="11049"/>
                </a:lnTo>
                <a:lnTo>
                  <a:pt x="11916" y="11430"/>
                </a:lnTo>
                <a:lnTo>
                  <a:pt x="12700" y="11430"/>
                </a:lnTo>
                <a:lnTo>
                  <a:pt x="17653" y="10795"/>
                </a:lnTo>
                <a:lnTo>
                  <a:pt x="17525" y="10795"/>
                </a:lnTo>
                <a:lnTo>
                  <a:pt x="25019" y="9906"/>
                </a:lnTo>
                <a:lnTo>
                  <a:pt x="26818" y="9906"/>
                </a:lnTo>
                <a:lnTo>
                  <a:pt x="28194" y="8255"/>
                </a:lnTo>
                <a:lnTo>
                  <a:pt x="28194" y="6604"/>
                </a:lnTo>
                <a:close/>
              </a:path>
              <a:path w="28575" h="12700">
                <a:moveTo>
                  <a:pt x="10795" y="6604"/>
                </a:moveTo>
                <a:lnTo>
                  <a:pt x="5425" y="10795"/>
                </a:lnTo>
                <a:lnTo>
                  <a:pt x="8212" y="10795"/>
                </a:lnTo>
                <a:lnTo>
                  <a:pt x="9694" y="11049"/>
                </a:lnTo>
                <a:lnTo>
                  <a:pt x="9715" y="10795"/>
                </a:lnTo>
                <a:lnTo>
                  <a:pt x="10160" y="9017"/>
                </a:lnTo>
                <a:lnTo>
                  <a:pt x="10795" y="660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DF0DEC1D-40D8-5264-8A7E-6E88359C43FC}"/>
              </a:ext>
            </a:extLst>
          </p:cNvPr>
          <p:cNvSpPr/>
          <p:nvPr/>
        </p:nvSpPr>
        <p:spPr>
          <a:xfrm>
            <a:off x="9083675" y="1438147"/>
            <a:ext cx="23495" cy="11430"/>
          </a:xfrm>
          <a:custGeom>
            <a:avLst/>
            <a:gdLst/>
            <a:ahLst/>
            <a:cxnLst/>
            <a:rect l="l" t="t" r="r" b="b"/>
            <a:pathLst>
              <a:path w="23495" h="11430">
                <a:moveTo>
                  <a:pt x="15112" y="0"/>
                </a:moveTo>
                <a:lnTo>
                  <a:pt x="8635" y="0"/>
                </a:lnTo>
                <a:lnTo>
                  <a:pt x="7239" y="253"/>
                </a:lnTo>
                <a:lnTo>
                  <a:pt x="7493" y="253"/>
                </a:lnTo>
                <a:lnTo>
                  <a:pt x="5376" y="507"/>
                </a:lnTo>
                <a:lnTo>
                  <a:pt x="5588" y="507"/>
                </a:lnTo>
                <a:lnTo>
                  <a:pt x="507" y="1015"/>
                </a:lnTo>
                <a:lnTo>
                  <a:pt x="1673" y="1015"/>
                </a:lnTo>
                <a:lnTo>
                  <a:pt x="0" y="3048"/>
                </a:lnTo>
                <a:lnTo>
                  <a:pt x="0" y="8000"/>
                </a:lnTo>
                <a:lnTo>
                  <a:pt x="1673" y="10032"/>
                </a:lnTo>
                <a:lnTo>
                  <a:pt x="1777" y="10160"/>
                </a:lnTo>
                <a:lnTo>
                  <a:pt x="4318" y="10540"/>
                </a:lnTo>
                <a:lnTo>
                  <a:pt x="6434" y="10794"/>
                </a:lnTo>
                <a:lnTo>
                  <a:pt x="7239" y="10794"/>
                </a:lnTo>
                <a:lnTo>
                  <a:pt x="10032" y="11302"/>
                </a:lnTo>
                <a:lnTo>
                  <a:pt x="14731" y="11302"/>
                </a:lnTo>
                <a:lnTo>
                  <a:pt x="17018" y="10540"/>
                </a:lnTo>
                <a:lnTo>
                  <a:pt x="17652" y="10160"/>
                </a:lnTo>
                <a:lnTo>
                  <a:pt x="17906" y="10032"/>
                </a:lnTo>
                <a:lnTo>
                  <a:pt x="18330" y="10032"/>
                </a:lnTo>
                <a:lnTo>
                  <a:pt x="19050" y="9778"/>
                </a:lnTo>
                <a:lnTo>
                  <a:pt x="22732" y="8254"/>
                </a:lnTo>
                <a:lnTo>
                  <a:pt x="23495" y="6985"/>
                </a:lnTo>
                <a:lnTo>
                  <a:pt x="23495" y="4190"/>
                </a:lnTo>
                <a:lnTo>
                  <a:pt x="22809" y="3048"/>
                </a:lnTo>
                <a:lnTo>
                  <a:pt x="22986" y="3048"/>
                </a:lnTo>
                <a:lnTo>
                  <a:pt x="21463" y="2286"/>
                </a:lnTo>
                <a:lnTo>
                  <a:pt x="19303" y="1397"/>
                </a:lnTo>
                <a:lnTo>
                  <a:pt x="19050" y="1397"/>
                </a:lnTo>
                <a:lnTo>
                  <a:pt x="18124" y="1015"/>
                </a:lnTo>
                <a:lnTo>
                  <a:pt x="15112" y="0"/>
                </a:lnTo>
                <a:close/>
              </a:path>
              <a:path w="23495" h="11430">
                <a:moveTo>
                  <a:pt x="17737" y="10160"/>
                </a:moveTo>
                <a:lnTo>
                  <a:pt x="16891" y="10540"/>
                </a:lnTo>
                <a:lnTo>
                  <a:pt x="17229" y="10540"/>
                </a:lnTo>
                <a:lnTo>
                  <a:pt x="17737" y="10160"/>
                </a:lnTo>
                <a:close/>
              </a:path>
              <a:path w="23495" h="11430">
                <a:moveTo>
                  <a:pt x="18330" y="10032"/>
                </a:moveTo>
                <a:lnTo>
                  <a:pt x="17906" y="10032"/>
                </a:lnTo>
                <a:lnTo>
                  <a:pt x="17229" y="10540"/>
                </a:lnTo>
                <a:lnTo>
                  <a:pt x="16891" y="10540"/>
                </a:lnTo>
                <a:lnTo>
                  <a:pt x="18330" y="10032"/>
                </a:lnTo>
                <a:close/>
              </a:path>
              <a:path w="23495" h="11430">
                <a:moveTo>
                  <a:pt x="16891" y="507"/>
                </a:moveTo>
                <a:lnTo>
                  <a:pt x="17906" y="1015"/>
                </a:lnTo>
                <a:lnTo>
                  <a:pt x="18124" y="1015"/>
                </a:lnTo>
                <a:lnTo>
                  <a:pt x="16891" y="50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>
            <a:extLst>
              <a:ext uri="{FF2B5EF4-FFF2-40B4-BE49-F238E27FC236}">
                <a16:creationId xmlns:a16="http://schemas.microsoft.com/office/drawing/2014/main" id="{3D9D4B4B-BC95-FDC3-829C-9AD86EDFB79B}"/>
              </a:ext>
            </a:extLst>
          </p:cNvPr>
          <p:cNvSpPr/>
          <p:nvPr/>
        </p:nvSpPr>
        <p:spPr>
          <a:xfrm>
            <a:off x="10649331" y="1416050"/>
            <a:ext cx="78105" cy="26670"/>
          </a:xfrm>
          <a:custGeom>
            <a:avLst/>
            <a:gdLst/>
            <a:ahLst/>
            <a:cxnLst/>
            <a:rect l="l" t="t" r="r" b="b"/>
            <a:pathLst>
              <a:path w="78104" h="26669">
                <a:moveTo>
                  <a:pt x="60917" y="2159"/>
                </a:moveTo>
                <a:lnTo>
                  <a:pt x="56896" y="2159"/>
                </a:lnTo>
                <a:lnTo>
                  <a:pt x="49784" y="3937"/>
                </a:lnTo>
                <a:lnTo>
                  <a:pt x="49933" y="3937"/>
                </a:lnTo>
                <a:lnTo>
                  <a:pt x="42005" y="6742"/>
                </a:lnTo>
                <a:lnTo>
                  <a:pt x="32130" y="9271"/>
                </a:lnTo>
                <a:lnTo>
                  <a:pt x="31876" y="9271"/>
                </a:lnTo>
                <a:lnTo>
                  <a:pt x="18393" y="13391"/>
                </a:lnTo>
                <a:lnTo>
                  <a:pt x="18176" y="13522"/>
                </a:lnTo>
                <a:lnTo>
                  <a:pt x="3810" y="17145"/>
                </a:lnTo>
                <a:lnTo>
                  <a:pt x="1524" y="17779"/>
                </a:lnTo>
                <a:lnTo>
                  <a:pt x="0" y="20065"/>
                </a:lnTo>
                <a:lnTo>
                  <a:pt x="635" y="22478"/>
                </a:lnTo>
                <a:lnTo>
                  <a:pt x="1143" y="24764"/>
                </a:lnTo>
                <a:lnTo>
                  <a:pt x="3428" y="26288"/>
                </a:lnTo>
                <a:lnTo>
                  <a:pt x="5715" y="25908"/>
                </a:lnTo>
                <a:lnTo>
                  <a:pt x="20574" y="23113"/>
                </a:lnTo>
                <a:lnTo>
                  <a:pt x="20954" y="23113"/>
                </a:lnTo>
                <a:lnTo>
                  <a:pt x="34560" y="19494"/>
                </a:lnTo>
                <a:lnTo>
                  <a:pt x="34271" y="19494"/>
                </a:lnTo>
                <a:lnTo>
                  <a:pt x="44958" y="17017"/>
                </a:lnTo>
                <a:lnTo>
                  <a:pt x="45217" y="17017"/>
                </a:lnTo>
                <a:lnTo>
                  <a:pt x="53472" y="14224"/>
                </a:lnTo>
                <a:lnTo>
                  <a:pt x="53340" y="14224"/>
                </a:lnTo>
                <a:lnTo>
                  <a:pt x="58881" y="12953"/>
                </a:lnTo>
                <a:lnTo>
                  <a:pt x="62611" y="12953"/>
                </a:lnTo>
                <a:lnTo>
                  <a:pt x="65277" y="12191"/>
                </a:lnTo>
                <a:lnTo>
                  <a:pt x="68366" y="10413"/>
                </a:lnTo>
                <a:lnTo>
                  <a:pt x="67818" y="10413"/>
                </a:lnTo>
                <a:lnTo>
                  <a:pt x="69469" y="9778"/>
                </a:lnTo>
                <a:lnTo>
                  <a:pt x="71247" y="9778"/>
                </a:lnTo>
                <a:lnTo>
                  <a:pt x="73278" y="8889"/>
                </a:lnTo>
                <a:lnTo>
                  <a:pt x="75932" y="6742"/>
                </a:lnTo>
                <a:lnTo>
                  <a:pt x="77343" y="5714"/>
                </a:lnTo>
                <a:lnTo>
                  <a:pt x="77724" y="3937"/>
                </a:lnTo>
                <a:lnTo>
                  <a:pt x="77089" y="2412"/>
                </a:lnTo>
                <a:lnTo>
                  <a:pt x="60325" y="2412"/>
                </a:lnTo>
                <a:lnTo>
                  <a:pt x="60917" y="2159"/>
                </a:lnTo>
                <a:close/>
              </a:path>
              <a:path w="78104" h="26669">
                <a:moveTo>
                  <a:pt x="36511" y="18975"/>
                </a:moveTo>
                <a:lnTo>
                  <a:pt x="34271" y="19494"/>
                </a:lnTo>
                <a:lnTo>
                  <a:pt x="34560" y="19494"/>
                </a:lnTo>
                <a:lnTo>
                  <a:pt x="36511" y="18975"/>
                </a:lnTo>
                <a:close/>
              </a:path>
              <a:path w="78104" h="26669">
                <a:moveTo>
                  <a:pt x="18393" y="13391"/>
                </a:moveTo>
                <a:lnTo>
                  <a:pt x="16961" y="13828"/>
                </a:lnTo>
                <a:lnTo>
                  <a:pt x="18176" y="13522"/>
                </a:lnTo>
                <a:lnTo>
                  <a:pt x="18393" y="13391"/>
                </a:lnTo>
                <a:close/>
              </a:path>
              <a:path w="78104" h="26669">
                <a:moveTo>
                  <a:pt x="69469" y="9778"/>
                </a:moveTo>
                <a:lnTo>
                  <a:pt x="67818" y="10413"/>
                </a:lnTo>
                <a:lnTo>
                  <a:pt x="68625" y="10264"/>
                </a:lnTo>
                <a:lnTo>
                  <a:pt x="69469" y="9778"/>
                </a:lnTo>
                <a:close/>
              </a:path>
              <a:path w="78104" h="26669">
                <a:moveTo>
                  <a:pt x="68625" y="10264"/>
                </a:moveTo>
                <a:lnTo>
                  <a:pt x="67818" y="10413"/>
                </a:lnTo>
                <a:lnTo>
                  <a:pt x="68366" y="10413"/>
                </a:lnTo>
                <a:lnTo>
                  <a:pt x="68625" y="10264"/>
                </a:lnTo>
                <a:close/>
              </a:path>
              <a:path w="78104" h="26669">
                <a:moveTo>
                  <a:pt x="71247" y="9778"/>
                </a:moveTo>
                <a:lnTo>
                  <a:pt x="69469" y="9778"/>
                </a:lnTo>
                <a:lnTo>
                  <a:pt x="68625" y="10264"/>
                </a:lnTo>
                <a:lnTo>
                  <a:pt x="71247" y="9778"/>
                </a:lnTo>
                <a:close/>
              </a:path>
              <a:path w="78104" h="26669">
                <a:moveTo>
                  <a:pt x="67818" y="253"/>
                </a:moveTo>
                <a:lnTo>
                  <a:pt x="64770" y="508"/>
                </a:lnTo>
                <a:lnTo>
                  <a:pt x="60325" y="2412"/>
                </a:lnTo>
                <a:lnTo>
                  <a:pt x="61849" y="2159"/>
                </a:lnTo>
                <a:lnTo>
                  <a:pt x="76962" y="2159"/>
                </a:lnTo>
                <a:lnTo>
                  <a:pt x="76326" y="888"/>
                </a:lnTo>
                <a:lnTo>
                  <a:pt x="71247" y="888"/>
                </a:lnTo>
                <a:lnTo>
                  <a:pt x="67818" y="253"/>
                </a:lnTo>
                <a:close/>
              </a:path>
              <a:path w="78104" h="26669">
                <a:moveTo>
                  <a:pt x="76962" y="2159"/>
                </a:moveTo>
                <a:lnTo>
                  <a:pt x="61849" y="2159"/>
                </a:lnTo>
                <a:lnTo>
                  <a:pt x="60325" y="2412"/>
                </a:lnTo>
                <a:lnTo>
                  <a:pt x="77089" y="2412"/>
                </a:lnTo>
                <a:lnTo>
                  <a:pt x="76962" y="2159"/>
                </a:lnTo>
                <a:close/>
              </a:path>
              <a:path w="78104" h="26669">
                <a:moveTo>
                  <a:pt x="74802" y="0"/>
                </a:moveTo>
                <a:lnTo>
                  <a:pt x="68876" y="888"/>
                </a:lnTo>
                <a:lnTo>
                  <a:pt x="76326" y="888"/>
                </a:lnTo>
                <a:lnTo>
                  <a:pt x="7480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D4D3160-EC6D-192C-D80A-933FE11FA1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463" y="1295400"/>
            <a:ext cx="10673072" cy="502789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ACD9718-1005-B195-1509-7449FE9EBA78}"/>
              </a:ext>
            </a:extLst>
          </p:cNvPr>
          <p:cNvSpPr txBox="1"/>
          <p:nvPr/>
        </p:nvSpPr>
        <p:spPr>
          <a:xfrm>
            <a:off x="1371600" y="4812268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1/3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A8C63F-EA80-7BDB-20E6-92EBB2D9CD42}"/>
              </a:ext>
            </a:extLst>
          </p:cNvPr>
          <p:cNvSpPr txBox="1"/>
          <p:nvPr/>
        </p:nvSpPr>
        <p:spPr>
          <a:xfrm>
            <a:off x="2057400" y="4964668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1/3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64ABDD-DD35-772F-7B26-8A998BC3E362}"/>
              </a:ext>
            </a:extLst>
          </p:cNvPr>
          <p:cNvSpPr txBox="1"/>
          <p:nvPr/>
        </p:nvSpPr>
        <p:spPr>
          <a:xfrm>
            <a:off x="2819400" y="51054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1/3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77FA40-B100-23DC-E7C8-6A28CF766782}"/>
              </a:ext>
            </a:extLst>
          </p:cNvPr>
          <p:cNvSpPr txBox="1"/>
          <p:nvPr/>
        </p:nvSpPr>
        <p:spPr>
          <a:xfrm>
            <a:off x="5029200" y="47244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1/3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C8014D-81A5-B0C9-E94D-3626E3D58554}"/>
              </a:ext>
            </a:extLst>
          </p:cNvPr>
          <p:cNvSpPr txBox="1"/>
          <p:nvPr/>
        </p:nvSpPr>
        <p:spPr>
          <a:xfrm>
            <a:off x="5638800" y="48768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1/3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E3A373-A2A4-3941-28B7-D27FB5831AE9}"/>
              </a:ext>
            </a:extLst>
          </p:cNvPr>
          <p:cNvSpPr txBox="1"/>
          <p:nvPr/>
        </p:nvSpPr>
        <p:spPr>
          <a:xfrm>
            <a:off x="6248400" y="48768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1/3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BBA1B6-F31C-984F-3994-B246E7091A57}"/>
              </a:ext>
            </a:extLst>
          </p:cNvPr>
          <p:cNvSpPr txBox="1"/>
          <p:nvPr/>
        </p:nvSpPr>
        <p:spPr>
          <a:xfrm>
            <a:off x="8534400" y="48768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1/3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C7CEC7-B760-D8A9-DB8A-9C8355451376}"/>
              </a:ext>
            </a:extLst>
          </p:cNvPr>
          <p:cNvSpPr txBox="1"/>
          <p:nvPr/>
        </p:nvSpPr>
        <p:spPr>
          <a:xfrm>
            <a:off x="9296400" y="49530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1/3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3D7DBD1-ED84-AAEC-75E7-8B97FD4C80F5}"/>
              </a:ext>
            </a:extLst>
          </p:cNvPr>
          <p:cNvSpPr txBox="1"/>
          <p:nvPr/>
        </p:nvSpPr>
        <p:spPr>
          <a:xfrm>
            <a:off x="9982200" y="50292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1/3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4DA728D-F437-EC38-EBE3-2706927F3A9B}"/>
              </a:ext>
            </a:extLst>
          </p:cNvPr>
          <p:cNvSpPr txBox="1"/>
          <p:nvPr/>
        </p:nvSpPr>
        <p:spPr>
          <a:xfrm>
            <a:off x="2362200" y="3887507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224554-1475-50CE-53AE-36B604CA6A8B}"/>
              </a:ext>
            </a:extLst>
          </p:cNvPr>
          <p:cNvSpPr txBox="1"/>
          <p:nvPr/>
        </p:nvSpPr>
        <p:spPr>
          <a:xfrm>
            <a:off x="5943600" y="3821668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93D3E3F-3617-CFD6-DC72-D416A316E5A5}"/>
              </a:ext>
            </a:extLst>
          </p:cNvPr>
          <p:cNvSpPr txBox="1"/>
          <p:nvPr/>
        </p:nvSpPr>
        <p:spPr>
          <a:xfrm>
            <a:off x="9601200" y="3887507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7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1001F8E-6A12-AAAF-87D3-DDB2DC16FBBC}"/>
              </a:ext>
            </a:extLst>
          </p:cNvPr>
          <p:cNvSpPr txBox="1"/>
          <p:nvPr/>
        </p:nvSpPr>
        <p:spPr>
          <a:xfrm>
            <a:off x="5943600" y="1846302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8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0449CB8-F959-FF83-994E-CF18F859F77F}"/>
              </a:ext>
            </a:extLst>
          </p:cNvPr>
          <p:cNvSpPr txBox="1"/>
          <p:nvPr/>
        </p:nvSpPr>
        <p:spPr>
          <a:xfrm>
            <a:off x="152400" y="1295400"/>
            <a:ext cx="118110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  <a:p>
            <a:endParaRPr lang="en-IN" dirty="0"/>
          </a:p>
          <a:p>
            <a:r>
              <a:rPr lang="en-IN" b="1" dirty="0"/>
              <a:t>MAX</a:t>
            </a:r>
          </a:p>
          <a:p>
            <a:endParaRPr lang="en-IN" b="1" dirty="0"/>
          </a:p>
          <a:p>
            <a:endParaRPr lang="en-IN" b="1" dirty="0"/>
          </a:p>
          <a:p>
            <a:endParaRPr lang="en-IN" b="1" dirty="0"/>
          </a:p>
          <a:p>
            <a:endParaRPr lang="en-IN" b="1" dirty="0"/>
          </a:p>
          <a:p>
            <a:endParaRPr lang="en-IN" b="1" dirty="0"/>
          </a:p>
          <a:p>
            <a:endParaRPr lang="en-IN" b="1" dirty="0"/>
          </a:p>
          <a:p>
            <a:r>
              <a:rPr lang="en-IN" b="1" dirty="0"/>
              <a:t>CHANCE</a:t>
            </a:r>
          </a:p>
          <a:p>
            <a:endParaRPr lang="en-IN" b="1" dirty="0"/>
          </a:p>
          <a:p>
            <a:endParaRPr lang="en-IN" b="1" dirty="0"/>
          </a:p>
          <a:p>
            <a:endParaRPr lang="en-IN" b="1" dirty="0"/>
          </a:p>
          <a:p>
            <a:endParaRPr lang="en-IN" b="1" dirty="0"/>
          </a:p>
          <a:p>
            <a:endParaRPr lang="en-IN" b="1" dirty="0"/>
          </a:p>
          <a:p>
            <a:endParaRPr lang="en-IN" b="1" dirty="0"/>
          </a:p>
          <a:p>
            <a:r>
              <a:rPr lang="en-IN" b="1" dirty="0"/>
              <a:t>MAX</a:t>
            </a:r>
          </a:p>
        </p:txBody>
      </p:sp>
    </p:spTree>
    <p:extLst>
      <p:ext uri="{BB962C8B-B14F-4D97-AF65-F5344CB8AC3E}">
        <p14:creationId xmlns:p14="http://schemas.microsoft.com/office/powerpoint/2010/main" val="33621957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bject 25"/>
          <p:cNvSpPr txBox="1">
            <a:spLocks noGrp="1"/>
          </p:cNvSpPr>
          <p:nvPr>
            <p:ph type="title"/>
          </p:nvPr>
        </p:nvSpPr>
        <p:spPr>
          <a:xfrm>
            <a:off x="-990600" y="297350"/>
            <a:ext cx="13182600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275840" algn="l">
              <a:lnSpc>
                <a:spcPct val="100000"/>
              </a:lnSpc>
              <a:spcBef>
                <a:spcPts val="105"/>
              </a:spcBef>
            </a:pPr>
            <a:r>
              <a:rPr lang="en-US" sz="3200" dirty="0"/>
              <a:t>Difference Between Minimax and </a:t>
            </a:r>
            <a:r>
              <a:rPr sz="3200" dirty="0" err="1"/>
              <a:t>Expectimax</a:t>
            </a:r>
            <a:r>
              <a:rPr sz="3200" spc="-80" dirty="0"/>
              <a:t> </a:t>
            </a:r>
            <a:r>
              <a:rPr lang="en-US" sz="3200" spc="-10" dirty="0"/>
              <a:t>Algorithm</a:t>
            </a:r>
            <a:endParaRPr sz="3200" spc="-10" dirty="0"/>
          </a:p>
        </p:txBody>
      </p:sp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7991BFEB-2815-B087-EA84-EF33C6A7B9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1571612"/>
              </p:ext>
            </p:extLst>
          </p:nvPr>
        </p:nvGraphicFramePr>
        <p:xfrm>
          <a:off x="533400" y="1219200"/>
          <a:ext cx="10972800" cy="485549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981200">
                  <a:extLst>
                    <a:ext uri="{9D8B030D-6E8A-4147-A177-3AD203B41FA5}">
                      <a16:colId xmlns:a16="http://schemas.microsoft.com/office/drawing/2014/main" val="1337356851"/>
                    </a:ext>
                  </a:extLst>
                </a:gridCol>
                <a:gridCol w="4720198">
                  <a:extLst>
                    <a:ext uri="{9D8B030D-6E8A-4147-A177-3AD203B41FA5}">
                      <a16:colId xmlns:a16="http://schemas.microsoft.com/office/drawing/2014/main" val="2922038922"/>
                    </a:ext>
                  </a:extLst>
                </a:gridCol>
                <a:gridCol w="4271402">
                  <a:extLst>
                    <a:ext uri="{9D8B030D-6E8A-4147-A177-3AD203B41FA5}">
                      <a16:colId xmlns:a16="http://schemas.microsoft.com/office/drawing/2014/main" val="2923828615"/>
                    </a:ext>
                  </a:extLst>
                </a:gridCol>
              </a:tblGrid>
              <a:tr h="332422">
                <a:tc>
                  <a:txBody>
                    <a:bodyPr/>
                    <a:lstStyle/>
                    <a:p>
                      <a:r>
                        <a:rPr lang="en-IN" sz="2400" b="1" dirty="0"/>
                        <a:t>Aspect</a:t>
                      </a:r>
                    </a:p>
                  </a:txBody>
                  <a:tcPr marL="20122" marR="20122" marT="10061" marB="10061" anchor="ctr"/>
                </a:tc>
                <a:tc>
                  <a:txBody>
                    <a:bodyPr/>
                    <a:lstStyle/>
                    <a:p>
                      <a:r>
                        <a:rPr lang="en-IN" sz="2400" b="1"/>
                        <a:t>Minimax Algorithm</a:t>
                      </a:r>
                      <a:endParaRPr lang="en-IN" sz="2400"/>
                    </a:p>
                  </a:txBody>
                  <a:tcPr marL="20122" marR="20122" marT="10061" marB="10061" anchor="ctr"/>
                </a:tc>
                <a:tc>
                  <a:txBody>
                    <a:bodyPr/>
                    <a:lstStyle/>
                    <a:p>
                      <a:r>
                        <a:rPr lang="en-IN" sz="2400" b="1"/>
                        <a:t>Expectimax Algorithm</a:t>
                      </a:r>
                      <a:endParaRPr lang="en-IN" sz="2400"/>
                    </a:p>
                  </a:txBody>
                  <a:tcPr marL="20122" marR="20122" marT="10061" marB="10061" anchor="ctr"/>
                </a:tc>
                <a:extLst>
                  <a:ext uri="{0D108BD9-81ED-4DB2-BD59-A6C34878D82A}">
                    <a16:rowId xmlns:a16="http://schemas.microsoft.com/office/drawing/2014/main" val="933654652"/>
                  </a:ext>
                </a:extLst>
              </a:tr>
              <a:tr h="956094">
                <a:tc>
                  <a:txBody>
                    <a:bodyPr/>
                    <a:lstStyle/>
                    <a:p>
                      <a:r>
                        <a:rPr lang="en-IN" sz="2400" b="1" dirty="0"/>
                        <a:t>Purpose</a:t>
                      </a:r>
                      <a:endParaRPr lang="en-IN" sz="2400" dirty="0"/>
                    </a:p>
                  </a:txBody>
                  <a:tcPr marL="20122" marR="20122" marT="10061" marB="10061"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Used in </a:t>
                      </a:r>
                      <a:r>
                        <a:rPr lang="en-US" sz="2400" b="1" dirty="0"/>
                        <a:t>deterministic, adversarial games</a:t>
                      </a:r>
                      <a:r>
                        <a:rPr lang="en-US" sz="2400" dirty="0"/>
                        <a:t> (e.g., Chess, Tic-Tac-Toe).</a:t>
                      </a:r>
                    </a:p>
                  </a:txBody>
                  <a:tcPr marL="20122" marR="20122" marT="10061" marB="10061"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Used in </a:t>
                      </a:r>
                      <a:r>
                        <a:rPr lang="en-US" sz="2400" b="1" dirty="0"/>
                        <a:t>stochastic games</a:t>
                      </a:r>
                      <a:r>
                        <a:rPr lang="en-US" sz="2400" dirty="0"/>
                        <a:t> with chance elements (e.g., Backgammon, dice-based games).</a:t>
                      </a:r>
                    </a:p>
                  </a:txBody>
                  <a:tcPr marL="20122" marR="20122" marT="10061" marB="10061" anchor="ctr"/>
                </a:tc>
                <a:extLst>
                  <a:ext uri="{0D108BD9-81ED-4DB2-BD59-A6C34878D82A}">
                    <a16:rowId xmlns:a16="http://schemas.microsoft.com/office/drawing/2014/main" val="2672172356"/>
                  </a:ext>
                </a:extLst>
              </a:tr>
              <a:tr h="644258">
                <a:tc>
                  <a:txBody>
                    <a:bodyPr/>
                    <a:lstStyle/>
                    <a:p>
                      <a:r>
                        <a:rPr lang="en-IN" sz="2400" b="1"/>
                        <a:t>Decision Making</a:t>
                      </a:r>
                      <a:endParaRPr lang="en-IN" sz="2400"/>
                    </a:p>
                  </a:txBody>
                  <a:tcPr marL="20122" marR="20122" marT="10061" marB="10061"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Assumes opponent always plays </a:t>
                      </a:r>
                      <a:r>
                        <a:rPr lang="en-US" sz="2400" b="1"/>
                        <a:t>optimally</a:t>
                      </a:r>
                      <a:r>
                        <a:rPr lang="en-US" sz="2400"/>
                        <a:t> (worst-case scenario).</a:t>
                      </a:r>
                    </a:p>
                  </a:txBody>
                  <a:tcPr marL="20122" marR="20122" marT="10061" marB="10061"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Considers </a:t>
                      </a:r>
                      <a:r>
                        <a:rPr lang="en-US" sz="2400" b="1"/>
                        <a:t>expected utility</a:t>
                      </a:r>
                      <a:r>
                        <a:rPr lang="en-US" sz="2400"/>
                        <a:t> by averaging outcomes according to probability.</a:t>
                      </a:r>
                    </a:p>
                  </a:txBody>
                  <a:tcPr marL="20122" marR="20122" marT="10061" marB="10061" anchor="ctr"/>
                </a:tc>
                <a:extLst>
                  <a:ext uri="{0D108BD9-81ED-4DB2-BD59-A6C34878D82A}">
                    <a16:rowId xmlns:a16="http://schemas.microsoft.com/office/drawing/2014/main" val="415215195"/>
                  </a:ext>
                </a:extLst>
              </a:tr>
              <a:tr h="644258">
                <a:tc>
                  <a:txBody>
                    <a:bodyPr/>
                    <a:lstStyle/>
                    <a:p>
                      <a:r>
                        <a:rPr lang="en-IN" sz="2400" b="1"/>
                        <a:t>Node Types</a:t>
                      </a:r>
                      <a:endParaRPr lang="en-IN" sz="2400"/>
                    </a:p>
                  </a:txBody>
                  <a:tcPr marL="20122" marR="20122" marT="10061" marB="10061"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Max nodes (agent’s turn) and Min nodes (opponent’s turn).</a:t>
                      </a:r>
                    </a:p>
                  </a:txBody>
                  <a:tcPr marL="20122" marR="20122" marT="10061" marB="10061" anchor="ctr"/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Max nodes, Chance nodes (probabilistic outcomes), and sometimes Min nodes.</a:t>
                      </a:r>
                    </a:p>
                  </a:txBody>
                  <a:tcPr marL="20122" marR="20122" marT="10061" marB="10061" anchor="ctr"/>
                </a:tc>
                <a:extLst>
                  <a:ext uri="{0D108BD9-81ED-4DB2-BD59-A6C34878D82A}">
                    <a16:rowId xmlns:a16="http://schemas.microsoft.com/office/drawing/2014/main" val="599845696"/>
                  </a:ext>
                </a:extLst>
              </a:tr>
              <a:tr h="956094">
                <a:tc>
                  <a:txBody>
                    <a:bodyPr/>
                    <a:lstStyle/>
                    <a:p>
                      <a:r>
                        <a:rPr lang="en-IN" sz="2400" b="1"/>
                        <a:t>Evaluation</a:t>
                      </a:r>
                      <a:endParaRPr lang="en-IN" sz="2400"/>
                    </a:p>
                  </a:txBody>
                  <a:tcPr marL="20122" marR="20122" marT="10061" marB="10061"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Chooses moves that maximize the agent’s gain while minimizing opponent’s.</a:t>
                      </a:r>
                    </a:p>
                  </a:txBody>
                  <a:tcPr marL="20122" marR="20122" marT="10061" marB="10061"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Chooses moves that maximize the agent’s </a:t>
                      </a:r>
                      <a:r>
                        <a:rPr lang="en-US" sz="2400" b="1" dirty="0"/>
                        <a:t>expected value</a:t>
                      </a:r>
                      <a:r>
                        <a:rPr lang="en-US" sz="2400" dirty="0"/>
                        <a:t> of outcomes.</a:t>
                      </a:r>
                    </a:p>
                  </a:txBody>
                  <a:tcPr marL="20122" marR="20122" marT="10061" marB="10061" anchor="ctr"/>
                </a:tc>
                <a:extLst>
                  <a:ext uri="{0D108BD9-81ED-4DB2-BD59-A6C34878D82A}">
                    <a16:rowId xmlns:a16="http://schemas.microsoft.com/office/drawing/2014/main" val="76650272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FF0CD68-F186-93F9-2822-FB1264C4CF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236222"/>
              </p:ext>
            </p:extLst>
          </p:nvPr>
        </p:nvGraphicFramePr>
        <p:xfrm>
          <a:off x="609600" y="1311828"/>
          <a:ext cx="10972800" cy="524137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981200">
                  <a:extLst>
                    <a:ext uri="{9D8B030D-6E8A-4147-A177-3AD203B41FA5}">
                      <a16:colId xmlns:a16="http://schemas.microsoft.com/office/drawing/2014/main" val="1337356851"/>
                    </a:ext>
                  </a:extLst>
                </a:gridCol>
                <a:gridCol w="4720198">
                  <a:extLst>
                    <a:ext uri="{9D8B030D-6E8A-4147-A177-3AD203B41FA5}">
                      <a16:colId xmlns:a16="http://schemas.microsoft.com/office/drawing/2014/main" val="2922038922"/>
                    </a:ext>
                  </a:extLst>
                </a:gridCol>
                <a:gridCol w="4271402">
                  <a:extLst>
                    <a:ext uri="{9D8B030D-6E8A-4147-A177-3AD203B41FA5}">
                      <a16:colId xmlns:a16="http://schemas.microsoft.com/office/drawing/2014/main" val="292382861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IN" sz="2400" b="1" dirty="0"/>
                        <a:t>Aspect</a:t>
                      </a:r>
                    </a:p>
                  </a:txBody>
                  <a:tcPr marL="20122" marR="20122" marT="10061" marB="10061" anchor="ctr"/>
                </a:tc>
                <a:tc>
                  <a:txBody>
                    <a:bodyPr/>
                    <a:lstStyle/>
                    <a:p>
                      <a:r>
                        <a:rPr lang="en-IN" sz="2400" b="1"/>
                        <a:t>Minimax Algorithm</a:t>
                      </a:r>
                      <a:endParaRPr lang="en-IN" sz="2400"/>
                    </a:p>
                  </a:txBody>
                  <a:tcPr marL="20122" marR="20122" marT="10061" marB="10061" anchor="ctr"/>
                </a:tc>
                <a:tc>
                  <a:txBody>
                    <a:bodyPr/>
                    <a:lstStyle/>
                    <a:p>
                      <a:r>
                        <a:rPr lang="en-IN" sz="2400" b="1" dirty="0" err="1"/>
                        <a:t>Expectimax</a:t>
                      </a:r>
                      <a:r>
                        <a:rPr lang="en-IN" sz="2400" b="1" dirty="0"/>
                        <a:t> Algorithm</a:t>
                      </a:r>
                      <a:endParaRPr lang="en-IN" sz="2400" dirty="0"/>
                    </a:p>
                  </a:txBody>
                  <a:tcPr marL="20122" marR="20122" marT="10061" marB="10061" anchor="ctr"/>
                </a:tc>
                <a:extLst>
                  <a:ext uri="{0D108BD9-81ED-4DB2-BD59-A6C34878D82A}">
                    <a16:rowId xmlns:a16="http://schemas.microsoft.com/office/drawing/2014/main" val="933654652"/>
                  </a:ext>
                </a:extLst>
              </a:tr>
              <a:tr h="644258">
                <a:tc>
                  <a:txBody>
                    <a:bodyPr/>
                    <a:lstStyle/>
                    <a:p>
                      <a:r>
                        <a:rPr lang="en-IN" sz="2400" b="1"/>
                        <a:t>Uncertainty Handling</a:t>
                      </a:r>
                      <a:endParaRPr lang="en-IN" sz="2400"/>
                    </a:p>
                  </a:txBody>
                  <a:tcPr marL="20122" marR="20122" marT="10061" marB="10061"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No randomness; outcomes are fully predictable.</a:t>
                      </a:r>
                    </a:p>
                  </a:txBody>
                  <a:tcPr marL="20122" marR="20122" marT="10061" marB="10061"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Handles </a:t>
                      </a:r>
                      <a:r>
                        <a:rPr lang="en-US" sz="2400" b="1" dirty="0"/>
                        <a:t>uncertainty</a:t>
                      </a:r>
                      <a:r>
                        <a:rPr lang="en-US" sz="2400" dirty="0"/>
                        <a:t> by incorporating probability distributions.</a:t>
                      </a:r>
                    </a:p>
                  </a:txBody>
                  <a:tcPr marL="20122" marR="20122" marT="10061" marB="10061" anchor="ctr"/>
                </a:tc>
                <a:extLst>
                  <a:ext uri="{0D108BD9-81ED-4DB2-BD59-A6C34878D82A}">
                    <a16:rowId xmlns:a16="http://schemas.microsoft.com/office/drawing/2014/main" val="2030602284"/>
                  </a:ext>
                </a:extLst>
              </a:tr>
              <a:tr h="644258">
                <a:tc>
                  <a:txBody>
                    <a:bodyPr/>
                    <a:lstStyle/>
                    <a:p>
                      <a:r>
                        <a:rPr lang="en-IN" sz="2400" b="1"/>
                        <a:t>Applications</a:t>
                      </a:r>
                      <a:endParaRPr lang="en-IN" sz="2400"/>
                    </a:p>
                  </a:txBody>
                  <a:tcPr marL="20122" marR="20122" marT="10061" marB="10061" anchor="ctr"/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Chess, Checkers, Tic-Tac-Toe.</a:t>
                      </a:r>
                    </a:p>
                  </a:txBody>
                  <a:tcPr marL="20122" marR="20122" marT="10061" marB="10061"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Backgammon, Monopoly, Poker, AI for games involving dice or randomness.</a:t>
                      </a:r>
                    </a:p>
                  </a:txBody>
                  <a:tcPr marL="20122" marR="20122" marT="10061" marB="10061" anchor="ctr"/>
                </a:tc>
                <a:extLst>
                  <a:ext uri="{0D108BD9-81ED-4DB2-BD59-A6C34878D82A}">
                    <a16:rowId xmlns:a16="http://schemas.microsoft.com/office/drawing/2014/main" val="2954766246"/>
                  </a:ext>
                </a:extLst>
              </a:tr>
              <a:tr h="644258">
                <a:tc>
                  <a:txBody>
                    <a:bodyPr/>
                    <a:lstStyle/>
                    <a:p>
                      <a:r>
                        <a:rPr lang="en-IN" sz="2400" b="1"/>
                        <a:t>Complexity</a:t>
                      </a:r>
                      <a:endParaRPr lang="en-IN" sz="2400"/>
                    </a:p>
                  </a:txBody>
                  <a:tcPr marL="20122" marR="20122" marT="10061" marB="10061"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O(b^d), where b = branching factor, d = depth.</a:t>
                      </a:r>
                    </a:p>
                  </a:txBody>
                  <a:tcPr marL="20122" marR="20122" marT="10061" marB="10061"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Higher complexity: O(</a:t>
                      </a:r>
                      <a:r>
                        <a:rPr lang="en-US" sz="2400" dirty="0" err="1"/>
                        <a:t>b^d</a:t>
                      </a:r>
                      <a:r>
                        <a:rPr lang="en-US" sz="2400" dirty="0"/>
                        <a:t> × c), where c = number of chance outcomes.</a:t>
                      </a:r>
                    </a:p>
                  </a:txBody>
                  <a:tcPr marL="20122" marR="20122" marT="10061" marB="10061" anchor="ctr"/>
                </a:tc>
                <a:extLst>
                  <a:ext uri="{0D108BD9-81ED-4DB2-BD59-A6C34878D82A}">
                    <a16:rowId xmlns:a16="http://schemas.microsoft.com/office/drawing/2014/main" val="2743928666"/>
                  </a:ext>
                </a:extLst>
              </a:tr>
              <a:tr h="644258">
                <a:tc>
                  <a:txBody>
                    <a:bodyPr/>
                    <a:lstStyle/>
                    <a:p>
                      <a:r>
                        <a:rPr lang="en-IN" sz="2400" b="1"/>
                        <a:t>Strength</a:t>
                      </a:r>
                      <a:endParaRPr lang="en-IN" sz="2400"/>
                    </a:p>
                  </a:txBody>
                  <a:tcPr marL="20122" marR="20122" marT="10061" marB="10061" anchor="ctr"/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Guarantees optimal play against an optimal opponent.</a:t>
                      </a:r>
                    </a:p>
                  </a:txBody>
                  <a:tcPr marL="20122" marR="20122" marT="10061" marB="10061"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Provides better strategy in </a:t>
                      </a:r>
                      <a:r>
                        <a:rPr lang="en-US" sz="2400" b="1" dirty="0"/>
                        <a:t>probabilistic environments</a:t>
                      </a:r>
                      <a:r>
                        <a:rPr lang="en-US" sz="2400" dirty="0"/>
                        <a:t>.</a:t>
                      </a:r>
                    </a:p>
                  </a:txBody>
                  <a:tcPr marL="20122" marR="20122" marT="10061" marB="10061" anchor="ctr"/>
                </a:tc>
                <a:extLst>
                  <a:ext uri="{0D108BD9-81ED-4DB2-BD59-A6C34878D82A}">
                    <a16:rowId xmlns:a16="http://schemas.microsoft.com/office/drawing/2014/main" val="168202219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sz="2400" b="1"/>
                        <a:t>Weakness</a:t>
                      </a:r>
                      <a:endParaRPr lang="en-IN" sz="2400"/>
                    </a:p>
                  </a:txBody>
                  <a:tcPr marL="20122" marR="20122" marT="10061" marB="10061"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Overly pessimistic if the opponent does not always play optimally.</a:t>
                      </a:r>
                    </a:p>
                  </a:txBody>
                  <a:tcPr marL="20122" marR="20122" marT="10061" marB="10061"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Computationally expensive due to probability calculations.</a:t>
                      </a:r>
                    </a:p>
                  </a:txBody>
                  <a:tcPr marL="20122" marR="20122" marT="10061" marB="10061" anchor="ctr"/>
                </a:tc>
                <a:extLst>
                  <a:ext uri="{0D108BD9-81ED-4DB2-BD59-A6C34878D82A}">
                    <a16:rowId xmlns:a16="http://schemas.microsoft.com/office/drawing/2014/main" val="494646608"/>
                  </a:ext>
                </a:extLst>
              </a:tr>
            </a:tbl>
          </a:graphicData>
        </a:graphic>
      </p:graphicFrame>
      <p:sp>
        <p:nvSpPr>
          <p:cNvPr id="5" name="object 25">
            <a:extLst>
              <a:ext uri="{FF2B5EF4-FFF2-40B4-BE49-F238E27FC236}">
                <a16:creationId xmlns:a16="http://schemas.microsoft.com/office/drawing/2014/main" id="{F25440F6-C0AC-8566-FD88-F7472162595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-1219200" y="304800"/>
            <a:ext cx="13033375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275840" algn="l">
              <a:lnSpc>
                <a:spcPct val="100000"/>
              </a:lnSpc>
              <a:spcBef>
                <a:spcPts val="105"/>
              </a:spcBef>
            </a:pPr>
            <a:r>
              <a:rPr lang="en-US" sz="3200" dirty="0"/>
              <a:t>Difference Between Minimax and </a:t>
            </a:r>
            <a:r>
              <a:rPr sz="3200" dirty="0" err="1"/>
              <a:t>Expectimax</a:t>
            </a:r>
            <a:r>
              <a:rPr sz="3200" spc="-80" dirty="0"/>
              <a:t> </a:t>
            </a:r>
            <a:r>
              <a:rPr lang="en-US" sz="3200" spc="-10" dirty="0"/>
              <a:t>Algorithm (Contd.)</a:t>
            </a:r>
            <a:endParaRPr sz="3200" spc="-10" dirty="0"/>
          </a:p>
        </p:txBody>
      </p:sp>
    </p:spTree>
    <p:extLst>
      <p:ext uri="{BB962C8B-B14F-4D97-AF65-F5344CB8AC3E}">
        <p14:creationId xmlns:p14="http://schemas.microsoft.com/office/powerpoint/2010/main" val="1861995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4321</TotalTime>
  <Words>634</Words>
  <Application>Microsoft Office PowerPoint</Application>
  <PresentationFormat>Widescreen</PresentationFormat>
  <Paragraphs>233</Paragraphs>
  <Slides>14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Aptos</vt:lpstr>
      <vt:lpstr>Calibri</vt:lpstr>
      <vt:lpstr>Times New Roman</vt:lpstr>
      <vt:lpstr>Wingdings</vt:lpstr>
      <vt:lpstr>Office Theme</vt:lpstr>
      <vt:lpstr>Reasoning in Uncertainty</vt:lpstr>
      <vt:lpstr>Uncertain Outcomes</vt:lpstr>
      <vt:lpstr>Worst-Case vs. Average Case</vt:lpstr>
      <vt:lpstr>Expectimax Search</vt:lpstr>
      <vt:lpstr>Expectimax Pseudocode</vt:lpstr>
      <vt:lpstr>Expectimax Pseudocode</vt:lpstr>
      <vt:lpstr>Expectimax Visualization</vt:lpstr>
      <vt:lpstr>Expectimax Example</vt:lpstr>
      <vt:lpstr>Expectimax Example</vt:lpstr>
      <vt:lpstr>Expectimax Example</vt:lpstr>
      <vt:lpstr>Expectimax Example</vt:lpstr>
      <vt:lpstr>Expectimax Example</vt:lpstr>
      <vt:lpstr>Difference Between Minimax and Expectimax Algorithm</vt:lpstr>
      <vt:lpstr>Difference Between Minimax and Expectimax Algorithm (Contd.)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Reasoning in Uncertainty</dc:title>
  <cp:lastModifiedBy>Himanshu Sharma</cp:lastModifiedBy>
  <cp:revision>4</cp:revision>
  <dcterms:created xsi:type="dcterms:W3CDTF">2025-09-12T08:20:55Z</dcterms:created>
  <dcterms:modified xsi:type="dcterms:W3CDTF">2025-09-23T08:39:02Z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2025-09-12T00:00:00Z</vt:filetime>
  </property>
  <property fmtid="{D5CDD505-2E9C-101B-9397-08002B2CF9AE}" pid="3" name="LastSaved">
    <vt:filetime>2025-09-12T00:00:00Z</vt:filetime>
  </property>
  <property fmtid="{D5CDD505-2E9C-101B-9397-08002B2CF9AE}" pid="4" name="Producer">
    <vt:lpwstr>iLovePDF</vt:lpwstr>
  </property>
</Properties>
</file>