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0" r:id="rId5"/>
    <p:sldId id="261" r:id="rId6"/>
    <p:sldId id="263" r:id="rId7"/>
    <p:sldId id="264" r:id="rId8"/>
    <p:sldId id="266" r:id="rId9"/>
    <p:sldId id="267" r:id="rId10"/>
    <p:sldId id="268" r:id="rId11"/>
    <p:sldId id="269" r:id="rId12"/>
    <p:sldId id="275" r:id="rId13"/>
    <p:sldId id="270" r:id="rId14"/>
    <p:sldId id="276" r:id="rId15"/>
    <p:sldId id="271" r:id="rId16"/>
    <p:sldId id="277" r:id="rId17"/>
    <p:sldId id="278" r:id="rId18"/>
    <p:sldId id="272" r:id="rId19"/>
    <p:sldId id="279" r:id="rId20"/>
    <p:sldId id="280" r:id="rId21"/>
    <p:sldId id="274" r:id="rId22"/>
    <p:sldId id="273" r:id="rId23"/>
    <p:sldId id="286" r:id="rId24"/>
    <p:sldId id="281" r:id="rId25"/>
    <p:sldId id="282" r:id="rId26"/>
    <p:sldId id="287" r:id="rId27"/>
    <p:sldId id="283" r:id="rId28"/>
    <p:sldId id="288" r:id="rId29"/>
    <p:sldId id="284" r:id="rId30"/>
    <p:sldId id="289" r:id="rId31"/>
    <p:sldId id="285" r:id="rId32"/>
    <p:sldId id="29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notesMaster" Target="notesMasters/notesMaster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690205-3370-4340-BD43-795B8F9E9CF0}" type="datetimeFigureOut">
              <a:rPr lang="en-IN" smtClean="0"/>
              <a:t>23-09-2025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13F19-34DC-4F7C-B7EB-2BE9A4A92C16}" type="slidenum">
              <a:rPr lang="en-IN" smtClean="0"/>
              <a:t>‹#›</a:t>
            </a:fld>
            <a:endParaRPr lang="en-IN"/>
          </a:p>
        </p:txBody>
      </p:sp>
    </p:spTree>
    <p:extLst>
      <p:ext uri="{BB962C8B-B14F-4D97-AF65-F5344CB8AC3E}">
        <p14:creationId xmlns:p14="http://schemas.microsoft.com/office/powerpoint/2010/main" val="2148423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7213F19-34DC-4F7C-B7EB-2BE9A4A92C16}" type="slidenum">
              <a:rPr lang="en-IN" smtClean="0"/>
              <a:t>21</a:t>
            </a:fld>
            <a:endParaRPr lang="en-IN"/>
          </a:p>
        </p:txBody>
      </p:sp>
    </p:spTree>
    <p:extLst>
      <p:ext uri="{BB962C8B-B14F-4D97-AF65-F5344CB8AC3E}">
        <p14:creationId xmlns:p14="http://schemas.microsoft.com/office/powerpoint/2010/main" val="1909508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Characteristics of games: game examples across the dimensions of stochasticity, observability and time granularity. Note that the game examples presented are sorted by complexity (action space and branching factor) within each cube. Minimax can theoretically solve merely any deterministic, turn-based game of perfect information (red cube in the figure)—in practice, it is still impossible to solve games with substantially large branching factors and action spaces such as Go via Minimax. Any AI method that eventually approximates the Minimax tree (e.g., MCTS) can be used to tackle imperfect information, non-determinism and real-time decision making (see blue cubes in figure). Strictly speaking, Super Mario Bros (Nintendo, 1985) involves a small degree of non-determinism only when a player helps creating a particular scene; we can, thus, safely classify the game as deterministic [163].</a:t>
            </a:r>
            <a:endParaRPr lang="en-IN" dirty="0"/>
          </a:p>
          <a:p>
            <a:endParaRPr lang="en-IN" dirty="0"/>
          </a:p>
        </p:txBody>
      </p:sp>
      <p:sp>
        <p:nvSpPr>
          <p:cNvPr id="4" name="Slide Number Placeholder 3"/>
          <p:cNvSpPr>
            <a:spLocks noGrp="1"/>
          </p:cNvSpPr>
          <p:nvPr>
            <p:ph type="sldNum" sz="quarter" idx="5"/>
          </p:nvPr>
        </p:nvSpPr>
        <p:spPr/>
        <p:txBody>
          <a:bodyPr/>
          <a:lstStyle/>
          <a:p>
            <a:fld id="{37213F19-34DC-4F7C-B7EB-2BE9A4A92C16}" type="slidenum">
              <a:rPr lang="en-IN" smtClean="0"/>
              <a:t>22</a:t>
            </a:fld>
            <a:endParaRPr lang="en-IN"/>
          </a:p>
        </p:txBody>
      </p:sp>
    </p:spTree>
    <p:extLst>
      <p:ext uri="{BB962C8B-B14F-4D97-AF65-F5344CB8AC3E}">
        <p14:creationId xmlns:p14="http://schemas.microsoft.com/office/powerpoint/2010/main" val="404466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382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4260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410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6329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998541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324504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83987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34532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87340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8640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9/23/2025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807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9/23/2025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7408272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urple pawn and a rolling dice">
            <a:extLst>
              <a:ext uri="{FF2B5EF4-FFF2-40B4-BE49-F238E27FC236}">
                <a16:creationId xmlns:a16="http://schemas.microsoft.com/office/drawing/2014/main" id="{C756F5A2-91F0-FD5C-A9AB-66641201630B}"/>
              </a:ext>
            </a:extLst>
          </p:cNvPr>
          <p:cNvPicPr>
            <a:picLocks noChangeAspect="1"/>
          </p:cNvPicPr>
          <p:nvPr/>
        </p:nvPicPr>
        <p:blipFill>
          <a:blip r:embed="rId2"/>
          <a:srcRect t="12143" b="3588"/>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582DF304-1941-893D-1ABD-92B591C4AAB4}"/>
              </a:ext>
            </a:extLst>
          </p:cNvPr>
          <p:cNvSpPr>
            <a:spLocks noGrp="1"/>
          </p:cNvSpPr>
          <p:nvPr>
            <p:ph type="ctrTitle"/>
          </p:nvPr>
        </p:nvSpPr>
        <p:spPr>
          <a:xfrm>
            <a:off x="293185" y="3757429"/>
            <a:ext cx="6880500" cy="3678268"/>
          </a:xfrm>
        </p:spPr>
        <p:txBody>
          <a:bodyPr anchor="t">
            <a:normAutofit/>
          </a:bodyPr>
          <a:lstStyle/>
          <a:p>
            <a:r>
              <a:rPr lang="en-IN" sz="8000" dirty="0"/>
              <a:t>AI and Games</a:t>
            </a:r>
          </a:p>
        </p:txBody>
      </p:sp>
      <p:sp>
        <p:nvSpPr>
          <p:cNvPr id="3" name="Subtitle 2">
            <a:extLst>
              <a:ext uri="{FF2B5EF4-FFF2-40B4-BE49-F238E27FC236}">
                <a16:creationId xmlns:a16="http://schemas.microsoft.com/office/drawing/2014/main" id="{9D64C82F-88EE-5608-2F04-05FC02C30AD8}"/>
              </a:ext>
            </a:extLst>
          </p:cNvPr>
          <p:cNvSpPr>
            <a:spLocks noGrp="1"/>
          </p:cNvSpPr>
          <p:nvPr>
            <p:ph type="subTitle" idx="1"/>
          </p:nvPr>
        </p:nvSpPr>
        <p:spPr>
          <a:xfrm>
            <a:off x="7303288" y="4729138"/>
            <a:ext cx="4488812" cy="1150453"/>
          </a:xfrm>
        </p:spPr>
        <p:txBody>
          <a:bodyPr anchor="b">
            <a:normAutofit/>
          </a:bodyPr>
          <a:lstStyle/>
          <a:p>
            <a:r>
              <a:rPr lang="en-IN" dirty="0"/>
              <a:t>CSET381</a:t>
            </a:r>
          </a:p>
        </p:txBody>
      </p:sp>
    </p:spTree>
    <p:extLst>
      <p:ext uri="{BB962C8B-B14F-4D97-AF65-F5344CB8AC3E}">
        <p14:creationId xmlns:p14="http://schemas.microsoft.com/office/powerpoint/2010/main" val="19989343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780A-27E3-BF99-B42A-793B97DE7B7E}"/>
              </a:ext>
            </a:extLst>
          </p:cNvPr>
          <p:cNvSpPr>
            <a:spLocks noGrp="1"/>
          </p:cNvSpPr>
          <p:nvPr>
            <p:ph type="title"/>
          </p:nvPr>
        </p:nvSpPr>
        <p:spPr/>
        <p:txBody>
          <a:bodyPr/>
          <a:lstStyle/>
          <a:p>
            <a:r>
              <a:rPr lang="en-US" dirty="0"/>
              <a:t>Why Use AI to Play Games?</a:t>
            </a:r>
            <a:endParaRPr lang="en-IN" dirty="0"/>
          </a:p>
        </p:txBody>
      </p:sp>
      <p:sp>
        <p:nvSpPr>
          <p:cNvPr id="25" name="Rectangle 22">
            <a:extLst>
              <a:ext uri="{FF2B5EF4-FFF2-40B4-BE49-F238E27FC236}">
                <a16:creationId xmlns:a16="http://schemas.microsoft.com/office/drawing/2014/main" id="{678E312F-26A2-AF43-D290-F4007A940FDE}"/>
              </a:ext>
            </a:extLst>
          </p:cNvPr>
          <p:cNvSpPr>
            <a:spLocks noGrp="1" noChangeArrowheads="1"/>
          </p:cNvSpPr>
          <p:nvPr>
            <p:ph idx="1"/>
          </p:nvPr>
        </p:nvSpPr>
        <p:spPr bwMode="auto">
          <a:xfrm>
            <a:off x="515112" y="2410670"/>
            <a:ext cx="9365064"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Arial" panose="020B0604020202020204" pitchFamily="34" charset="0"/>
              </a:rPr>
              <a:t>Core Question:</a:t>
            </a:r>
            <a:r>
              <a:rPr kumimoji="0" lang="en-US" altLang="en-US" sz="2400" b="0" i="0" u="none" strike="noStrike" cap="none" normalizeH="0" baseline="0" dirty="0">
                <a:ln>
                  <a:noFill/>
                </a:ln>
                <a:solidFill>
                  <a:schemeClr val="tx1"/>
                </a:solidFill>
                <a:effectLst/>
                <a:latin typeface="Arial" panose="020B0604020202020204" pitchFamily="34" charset="0"/>
              </a:rPr>
              <a:t> </a:t>
            </a:r>
          </a:p>
          <a:p>
            <a:pPr marL="457200" lvl="1" indent="0" eaLnBrk="0" fontAlgn="base" hangingPunct="0">
              <a:lnSpc>
                <a:spcPct val="100000"/>
              </a:lnSpc>
              <a:spcBef>
                <a:spcPct val="0"/>
              </a:spcBef>
              <a:spcAft>
                <a:spcPct val="0"/>
              </a:spcAft>
              <a:buNone/>
            </a:pPr>
            <a:r>
              <a:rPr kumimoji="0" lang="en-US" altLang="en-US" sz="2400" b="0" i="0" u="none" strike="noStrike" cap="none" normalizeH="0" baseline="0" dirty="0">
                <a:ln>
                  <a:noFill/>
                </a:ln>
                <a:solidFill>
                  <a:srgbClr val="C00000"/>
                </a:solidFill>
                <a:effectLst/>
                <a:latin typeface="Arial" panose="020B0604020202020204" pitchFamily="34" charset="0"/>
              </a:rPr>
              <a:t>			Why deploy AI in games?</a:t>
            </a:r>
          </a:p>
          <a:p>
            <a:pPr marL="457200" lvl="1" indent="0" eaLnBrk="0" fontAlgn="base" hangingPunct="0">
              <a:lnSpc>
                <a:spcPct val="100000"/>
              </a:lnSpc>
              <a:spcBef>
                <a:spcPct val="0"/>
              </a:spcBef>
              <a:spcAft>
                <a:spcPct val="0"/>
              </a:spcAft>
              <a:buNone/>
            </a:pPr>
            <a:endParaRPr kumimoji="0" lang="en-US" altLang="en-US" sz="2400" b="0" i="0" u="none" strike="noStrike" cap="none" normalizeH="0" baseline="0" dirty="0">
              <a:ln>
                <a:noFill/>
              </a:ln>
              <a:solidFill>
                <a:srgbClr val="C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Arial" panose="020B0604020202020204" pitchFamily="34" charset="0"/>
              </a:rPr>
              <a:t>Focus: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914400" lvl="2"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Is the AI playing to win?</a:t>
            </a:r>
          </a:p>
          <a:p>
            <a:pPr marL="914400" lvl="2"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Or serving another role (entertainment, challenge, realism)?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29389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26C3D-DA46-6E1C-C307-DA12E78B3BEB}"/>
              </a:ext>
            </a:extLst>
          </p:cNvPr>
          <p:cNvSpPr>
            <a:spLocks noGrp="1"/>
          </p:cNvSpPr>
          <p:nvPr>
            <p:ph type="title"/>
          </p:nvPr>
        </p:nvSpPr>
        <p:spPr/>
        <p:txBody>
          <a:bodyPr/>
          <a:lstStyle/>
          <a:p>
            <a:r>
              <a:rPr lang="en-US" dirty="0"/>
              <a:t>Is the AI Playing to Win?</a:t>
            </a:r>
            <a:endParaRPr lang="en-IN" dirty="0"/>
          </a:p>
        </p:txBody>
      </p:sp>
      <p:sp>
        <p:nvSpPr>
          <p:cNvPr id="4" name="Rectangle 1">
            <a:extLst>
              <a:ext uri="{FF2B5EF4-FFF2-40B4-BE49-F238E27FC236}">
                <a16:creationId xmlns:a16="http://schemas.microsoft.com/office/drawing/2014/main" id="{C503E1D5-1D30-7060-FD81-A612EA434E72}"/>
              </a:ext>
            </a:extLst>
          </p:cNvPr>
          <p:cNvSpPr>
            <a:spLocks noGrp="1" noChangeArrowheads="1"/>
          </p:cNvSpPr>
          <p:nvPr>
            <p:ph idx="1"/>
          </p:nvPr>
        </p:nvSpPr>
        <p:spPr bwMode="auto">
          <a:xfrm>
            <a:off x="515111" y="2554372"/>
            <a:ext cx="10860459"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rgbClr val="C00000"/>
                </a:solidFill>
                <a:effectLst/>
                <a:latin typeface="Arial" panose="020B0604020202020204" pitchFamily="34" charset="0"/>
              </a:rPr>
              <a:t>Winning often = high performance:</a:t>
            </a:r>
          </a:p>
          <a:p>
            <a:pPr marL="3657600" lvl="8" indent="0" eaLnBrk="0" fontAlgn="base" hangingPunct="0">
              <a:lnSpc>
                <a:spcPct val="100000"/>
              </a:lnSpc>
              <a:spcBef>
                <a:spcPct val="0"/>
              </a:spcBef>
              <a:spcAft>
                <a:spcPct val="0"/>
              </a:spcAft>
              <a:buFontTx/>
              <a:buChar char="•"/>
            </a:pPr>
            <a:r>
              <a:rPr kumimoji="0" lang="en-US" altLang="en-US" sz="2600" b="0" i="0" u="none" strike="noStrike" cap="none" normalizeH="0" baseline="0" dirty="0">
                <a:ln>
                  <a:noFill/>
                </a:ln>
                <a:solidFill>
                  <a:schemeClr val="tx1"/>
                </a:solidFill>
                <a:effectLst/>
                <a:latin typeface="Arial" panose="020B0604020202020204" pitchFamily="34" charset="0"/>
              </a:rPr>
              <a:t>High scores</a:t>
            </a:r>
          </a:p>
          <a:p>
            <a:pPr marL="3657600" lvl="8" indent="0" eaLnBrk="0" fontAlgn="base" hangingPunct="0">
              <a:lnSpc>
                <a:spcPct val="100000"/>
              </a:lnSpc>
              <a:spcBef>
                <a:spcPct val="0"/>
              </a:spcBef>
              <a:spcAft>
                <a:spcPct val="0"/>
              </a:spcAft>
              <a:buFontTx/>
              <a:buChar char="•"/>
            </a:pPr>
            <a:r>
              <a:rPr kumimoji="0" lang="en-US" altLang="en-US" sz="2600" b="0" i="0" u="none" strike="noStrike" cap="none" normalizeH="0" baseline="0" dirty="0">
                <a:ln>
                  <a:noFill/>
                </a:ln>
                <a:solidFill>
                  <a:schemeClr val="tx1"/>
                </a:solidFill>
                <a:effectLst/>
                <a:latin typeface="Arial" panose="020B0604020202020204" pitchFamily="34" charset="0"/>
              </a:rPr>
              <a:t>Beating the opponent</a:t>
            </a:r>
          </a:p>
          <a:p>
            <a:pPr marL="3657600" lvl="8" indent="0" eaLnBrk="0" fontAlgn="base" hangingPunct="0">
              <a:lnSpc>
                <a:spcPct val="100000"/>
              </a:lnSpc>
              <a:spcBef>
                <a:spcPct val="0"/>
              </a:spcBef>
              <a:spcAft>
                <a:spcPct val="0"/>
              </a:spcAft>
              <a:buFontTx/>
              <a:buChar char="•"/>
            </a:pPr>
            <a:r>
              <a:rPr kumimoji="0" lang="en-US" altLang="en-US" sz="2600" b="0" i="0" u="none" strike="noStrike" cap="none" normalizeH="0" baseline="0" dirty="0">
                <a:ln>
                  <a:noFill/>
                </a:ln>
                <a:solidFill>
                  <a:schemeClr val="tx1"/>
                </a:solidFill>
                <a:effectLst/>
                <a:latin typeface="Arial" panose="020B0604020202020204" pitchFamily="34" charset="0"/>
              </a:rPr>
              <a:t>Surviving longer</a:t>
            </a:r>
          </a:p>
          <a:p>
            <a:pPr marL="457200" lvl="1" indent="0" algn="ctr" eaLnBrk="0" fontAlgn="base" hangingPunct="0">
              <a:lnSpc>
                <a:spcPct val="100000"/>
              </a:lnSpc>
              <a:spcBef>
                <a:spcPct val="0"/>
              </a:spcBef>
              <a:spcAft>
                <a:spcPct val="0"/>
              </a:spcAft>
              <a:buNone/>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28890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ABC7-0A19-4422-CE9E-951CE43C3099}"/>
              </a:ext>
            </a:extLst>
          </p:cNvPr>
          <p:cNvSpPr>
            <a:spLocks noGrp="1"/>
          </p:cNvSpPr>
          <p:nvPr>
            <p:ph type="title"/>
          </p:nvPr>
        </p:nvSpPr>
        <p:spPr/>
        <p:txBody>
          <a:bodyPr/>
          <a:lstStyle/>
          <a:p>
            <a:r>
              <a:rPr lang="en-IN" dirty="0"/>
              <a:t>AI Roles in Games</a:t>
            </a:r>
          </a:p>
        </p:txBody>
      </p:sp>
      <p:sp>
        <p:nvSpPr>
          <p:cNvPr id="4" name="Rectangle 1">
            <a:extLst>
              <a:ext uri="{FF2B5EF4-FFF2-40B4-BE49-F238E27FC236}">
                <a16:creationId xmlns:a16="http://schemas.microsoft.com/office/drawing/2014/main" id="{730F34C0-0949-5F31-15F0-FA09E415A662}"/>
              </a:ext>
            </a:extLst>
          </p:cNvPr>
          <p:cNvSpPr>
            <a:spLocks noGrp="1" noChangeArrowheads="1"/>
          </p:cNvSpPr>
          <p:nvPr>
            <p:ph idx="1"/>
          </p:nvPr>
        </p:nvSpPr>
        <p:spPr bwMode="auto">
          <a:xfrm>
            <a:off x="515112" y="2441448"/>
            <a:ext cx="9334607"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chemeClr val="tx1"/>
                </a:solidFill>
                <a:effectLst/>
                <a:latin typeface="Arial" panose="020B0604020202020204" pitchFamily="34" charset="0"/>
              </a:rPr>
              <a:t>AI can be designed to:</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2286000" lvl="5"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Play in </a:t>
            </a:r>
            <a:r>
              <a:rPr kumimoji="0" lang="en-US" altLang="en-US" sz="2400" b="1" i="0" u="none" strike="noStrike" cap="none" normalizeH="0" baseline="0" dirty="0">
                <a:ln>
                  <a:noFill/>
                </a:ln>
                <a:solidFill>
                  <a:schemeClr val="tx1"/>
                </a:solidFill>
                <a:effectLst/>
                <a:latin typeface="Arial" panose="020B0604020202020204" pitchFamily="34" charset="0"/>
              </a:rPr>
              <a:t>human-like manner</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2286000" lvl="5"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Entertain players</a:t>
            </a:r>
          </a:p>
          <a:p>
            <a:pPr marL="2286000" lvl="5"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Behave predictably for training</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Arial" panose="020B0604020202020204" pitchFamily="34" charset="0"/>
              </a:rPr>
              <a:t>Trade-off:</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Optimizing for “winning” may produce boring, non-human behavior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39251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4A6E2-1474-E6CA-1694-4A5E914A8126}"/>
              </a:ext>
            </a:extLst>
          </p:cNvPr>
          <p:cNvSpPr>
            <a:spLocks noGrp="1"/>
          </p:cNvSpPr>
          <p:nvPr>
            <p:ph type="title"/>
          </p:nvPr>
        </p:nvSpPr>
        <p:spPr/>
        <p:txBody>
          <a:bodyPr/>
          <a:lstStyle/>
          <a:p>
            <a:r>
              <a:rPr lang="en-US" dirty="0"/>
              <a:t>AI as Human or Non-Human Player</a:t>
            </a:r>
            <a:endParaRPr lang="en-IN" dirty="0"/>
          </a:p>
        </p:txBody>
      </p:sp>
      <p:sp>
        <p:nvSpPr>
          <p:cNvPr id="3" name="Content Placeholder 2">
            <a:extLst>
              <a:ext uri="{FF2B5EF4-FFF2-40B4-BE49-F238E27FC236}">
                <a16:creationId xmlns:a16="http://schemas.microsoft.com/office/drawing/2014/main" id="{9318FEDD-3C3E-DF14-40BB-D9D238F26D04}"/>
              </a:ext>
            </a:extLst>
          </p:cNvPr>
          <p:cNvSpPr>
            <a:spLocks noGrp="1"/>
          </p:cNvSpPr>
          <p:nvPr>
            <p:ph idx="1"/>
          </p:nvPr>
        </p:nvSpPr>
        <p:spPr/>
        <p:txBody>
          <a:bodyPr>
            <a:normAutofit/>
          </a:bodyPr>
          <a:lstStyle/>
          <a:p>
            <a:pPr>
              <a:buFont typeface="Arial" panose="020B0604020202020204" pitchFamily="34" charset="0"/>
              <a:buChar char="•"/>
            </a:pPr>
            <a:r>
              <a:rPr lang="en-US" sz="2400" b="1" dirty="0"/>
              <a:t>Two possibilities:</a:t>
            </a:r>
            <a:endParaRPr lang="en-US" sz="2400" dirty="0"/>
          </a:p>
          <a:p>
            <a:pPr marL="742950" lvl="1" indent="-285750">
              <a:buFont typeface="Arial" panose="020B0604020202020204" pitchFamily="34" charset="0"/>
              <a:buChar char="•"/>
            </a:pPr>
            <a:r>
              <a:rPr lang="en-US" sz="2400" b="1" dirty="0">
                <a:solidFill>
                  <a:srgbClr val="C00000"/>
                </a:solidFill>
              </a:rPr>
              <a:t>Human player role</a:t>
            </a:r>
            <a:r>
              <a:rPr lang="en-US" sz="2400" b="1" dirty="0"/>
              <a:t>:</a:t>
            </a:r>
            <a:r>
              <a:rPr lang="en-US" sz="2400" dirty="0"/>
              <a:t> AI acts as if it’s a player</a:t>
            </a:r>
          </a:p>
          <a:p>
            <a:pPr marL="1143000" lvl="2" indent="-228600">
              <a:buFont typeface="Arial" panose="020B0604020202020204" pitchFamily="34" charset="0"/>
              <a:buChar char="•"/>
            </a:pPr>
            <a:r>
              <a:rPr lang="en-US" sz="2400" dirty="0"/>
              <a:t>Seen in board games, single-player vs. AI modes</a:t>
            </a:r>
          </a:p>
          <a:p>
            <a:pPr marL="742950" lvl="1" indent="-285750">
              <a:buFont typeface="Arial" panose="020B0604020202020204" pitchFamily="34" charset="0"/>
              <a:buChar char="•"/>
            </a:pPr>
            <a:r>
              <a:rPr lang="en-US" sz="2400" b="1" dirty="0">
                <a:solidFill>
                  <a:srgbClr val="C00000"/>
                </a:solidFill>
              </a:rPr>
              <a:t>Non-player character (NPC) role</a:t>
            </a:r>
            <a:r>
              <a:rPr lang="en-US" sz="2400" b="1" dirty="0"/>
              <a:t>:</a:t>
            </a:r>
            <a:r>
              <a:rPr lang="en-US" sz="2400" dirty="0"/>
              <a:t> AI controls in-game characters</a:t>
            </a:r>
          </a:p>
          <a:p>
            <a:pPr marL="1143000" lvl="2" indent="-228600">
              <a:buFont typeface="Arial" panose="020B0604020202020204" pitchFamily="34" charset="0"/>
              <a:buChar char="•"/>
            </a:pPr>
            <a:r>
              <a:rPr lang="en-US" sz="2400" dirty="0"/>
              <a:t>Common in RPGs (e.g., </a:t>
            </a:r>
            <a:r>
              <a:rPr lang="en-US" sz="2400" i="1" dirty="0"/>
              <a:t>Skyrim</a:t>
            </a:r>
            <a:r>
              <a:rPr lang="en-US" sz="2400" dirty="0"/>
              <a:t>)</a:t>
            </a:r>
          </a:p>
          <a:p>
            <a:pPr marL="1143000" lvl="2" indent="-228600">
              <a:buFont typeface="Arial" panose="020B0604020202020204" pitchFamily="34" charset="0"/>
              <a:buChar char="•"/>
            </a:pPr>
            <a:r>
              <a:rPr lang="en-US" sz="2400" dirty="0"/>
              <a:t>NPCs usually have limited possibilities compared to main players</a:t>
            </a:r>
          </a:p>
          <a:p>
            <a:endParaRPr lang="en-IN" sz="2400" dirty="0"/>
          </a:p>
        </p:txBody>
      </p:sp>
    </p:spTree>
    <p:extLst>
      <p:ext uri="{BB962C8B-B14F-4D97-AF65-F5344CB8AC3E}">
        <p14:creationId xmlns:p14="http://schemas.microsoft.com/office/powerpoint/2010/main" val="412139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5F67-D173-607F-B946-53FA14DF654D}"/>
              </a:ext>
            </a:extLst>
          </p:cNvPr>
          <p:cNvSpPr>
            <a:spLocks noGrp="1"/>
          </p:cNvSpPr>
          <p:nvPr>
            <p:ph type="title"/>
          </p:nvPr>
        </p:nvSpPr>
        <p:spPr/>
        <p:txBody>
          <a:bodyPr/>
          <a:lstStyle/>
          <a:p>
            <a:r>
              <a:rPr lang="en-US" dirty="0"/>
              <a:t>Core Uses of AI in Games</a:t>
            </a:r>
            <a:endParaRPr lang="en-IN" dirty="0"/>
          </a:p>
        </p:txBody>
      </p:sp>
      <p:sp>
        <p:nvSpPr>
          <p:cNvPr id="3" name="Content Placeholder 2">
            <a:extLst>
              <a:ext uri="{FF2B5EF4-FFF2-40B4-BE49-F238E27FC236}">
                <a16:creationId xmlns:a16="http://schemas.microsoft.com/office/drawing/2014/main" id="{792378F0-B729-48FF-CE25-9AD5C7CF4A99}"/>
              </a:ext>
            </a:extLst>
          </p:cNvPr>
          <p:cNvSpPr>
            <a:spLocks noGrp="1"/>
          </p:cNvSpPr>
          <p:nvPr>
            <p:ph idx="1"/>
          </p:nvPr>
        </p:nvSpPr>
        <p:spPr/>
        <p:txBody>
          <a:bodyPr>
            <a:normAutofit/>
          </a:bodyPr>
          <a:lstStyle/>
          <a:p>
            <a:pPr marL="0" indent="0">
              <a:buNone/>
            </a:pPr>
            <a:r>
              <a:rPr lang="en-US" sz="2400" dirty="0"/>
              <a:t>AI may play:</a:t>
            </a:r>
          </a:p>
          <a:p>
            <a:pPr>
              <a:buFont typeface="Arial" panose="020B0604020202020204" pitchFamily="34" charset="0"/>
              <a:buChar char="•"/>
            </a:pPr>
            <a:r>
              <a:rPr lang="en-US" sz="2400" b="1" dirty="0"/>
              <a:t>To win</a:t>
            </a:r>
            <a:r>
              <a:rPr lang="en-US" sz="2400" dirty="0"/>
              <a:t> OR </a:t>
            </a:r>
            <a:r>
              <a:rPr lang="en-US" sz="2400" b="1" dirty="0"/>
              <a:t>for the experience of play</a:t>
            </a:r>
            <a:endParaRPr lang="en-US" sz="2400" dirty="0"/>
          </a:p>
          <a:p>
            <a:pPr>
              <a:buFont typeface="Arial" panose="020B0604020202020204" pitchFamily="34" charset="0"/>
              <a:buChar char="•"/>
            </a:pPr>
            <a:r>
              <a:rPr lang="en-US" sz="2400" b="1" dirty="0"/>
              <a:t>As player role</a:t>
            </a:r>
            <a:r>
              <a:rPr lang="en-US" sz="2400" dirty="0"/>
              <a:t> OR </a:t>
            </a:r>
            <a:r>
              <a:rPr lang="en-US" sz="2400" b="1" dirty="0"/>
              <a:t>as NPC role</a:t>
            </a:r>
            <a:endParaRPr lang="en-US" sz="2400" dirty="0"/>
          </a:p>
          <a:p>
            <a:endParaRPr lang="en-IN" sz="2400" dirty="0"/>
          </a:p>
        </p:txBody>
      </p:sp>
    </p:spTree>
    <p:extLst>
      <p:ext uri="{BB962C8B-B14F-4D97-AF65-F5344CB8AC3E}">
        <p14:creationId xmlns:p14="http://schemas.microsoft.com/office/powerpoint/2010/main" val="3850937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BD43E03-1C7E-5053-F323-6EF2F7605C83}"/>
              </a:ext>
            </a:extLst>
          </p:cNvPr>
          <p:cNvGraphicFramePr>
            <a:graphicFrameLocks noGrp="1"/>
          </p:cNvGraphicFramePr>
          <p:nvPr>
            <p:extLst>
              <p:ext uri="{D42A27DB-BD31-4B8C-83A1-F6EECF244321}">
                <p14:modId xmlns:p14="http://schemas.microsoft.com/office/powerpoint/2010/main" val="1805860048"/>
              </p:ext>
            </p:extLst>
          </p:nvPr>
        </p:nvGraphicFramePr>
        <p:xfrm>
          <a:off x="1099457" y="838200"/>
          <a:ext cx="9993085" cy="5943600"/>
        </p:xfrm>
        <a:graphic>
          <a:graphicData uri="http://schemas.openxmlformats.org/drawingml/2006/table">
            <a:tbl>
              <a:tblPr firstRow="1" bandRow="1">
                <a:tableStyleId>{2D5ABB26-0587-4C30-8999-92F81FD0307C}</a:tableStyleId>
              </a:tblPr>
              <a:tblGrid>
                <a:gridCol w="1805483">
                  <a:extLst>
                    <a:ext uri="{9D8B030D-6E8A-4147-A177-3AD203B41FA5}">
                      <a16:colId xmlns:a16="http://schemas.microsoft.com/office/drawing/2014/main" val="3697847870"/>
                    </a:ext>
                  </a:extLst>
                </a:gridCol>
                <a:gridCol w="4093801">
                  <a:extLst>
                    <a:ext uri="{9D8B030D-6E8A-4147-A177-3AD203B41FA5}">
                      <a16:colId xmlns:a16="http://schemas.microsoft.com/office/drawing/2014/main" val="438782891"/>
                    </a:ext>
                  </a:extLst>
                </a:gridCol>
                <a:gridCol w="4093801">
                  <a:extLst>
                    <a:ext uri="{9D8B030D-6E8A-4147-A177-3AD203B41FA5}">
                      <a16:colId xmlns:a16="http://schemas.microsoft.com/office/drawing/2014/main" val="2402286921"/>
                    </a:ext>
                  </a:extLst>
                </a:gridCol>
              </a:tblGrid>
              <a:tr h="413570">
                <a:tc>
                  <a:txBody>
                    <a:bodyPr/>
                    <a:lstStyle/>
                    <a:p>
                      <a:endParaRPr lang="en-IN"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2400" dirty="0"/>
                        <a:t>Player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2400" dirty="0"/>
                        <a:t>Non player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9664601"/>
                  </a:ext>
                </a:extLst>
              </a:tr>
              <a:tr h="1344104">
                <a:tc>
                  <a:txBody>
                    <a:bodyPr/>
                    <a:lstStyle/>
                    <a:p>
                      <a:pPr algn="just"/>
                      <a:r>
                        <a:rPr lang="en-IN" sz="2400" dirty="0"/>
                        <a:t>Win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2400" b="1" dirty="0"/>
                        <a:t>Motivation:</a:t>
                      </a:r>
                      <a:r>
                        <a:rPr lang="en-IN" sz="2400" dirty="0"/>
                        <a:t> AI testbeds, competitive AI, simulation-based testing</a:t>
                      </a:r>
                    </a:p>
                    <a:p>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dirty="0"/>
                        <a:t>Motivation:</a:t>
                      </a:r>
                      <a:r>
                        <a:rPr lang="en-US" sz="2400" dirty="0"/>
                        <a:t> Roles humans won’t play, game balancing</a:t>
                      </a:r>
                    </a:p>
                    <a:p>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0255358"/>
                  </a:ext>
                </a:extLst>
              </a:tr>
              <a:tr h="1344104">
                <a:tc>
                  <a:txBody>
                    <a:bodyPr/>
                    <a:lstStyle/>
                    <a:p>
                      <a:endParaRPr lang="en-IN" sz="2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2400" b="1" dirty="0"/>
                        <a:t>Examples:</a:t>
                      </a:r>
                      <a:r>
                        <a:rPr lang="en-IN" sz="2400" dirty="0"/>
                        <a:t> Deep Blue, AlphaGo, Watson (Jeopardy!), StarCraft</a:t>
                      </a:r>
                    </a:p>
                    <a:p>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Examples:</a:t>
                      </a:r>
                      <a:r>
                        <a:rPr lang="en-US" sz="2400" dirty="0"/>
                        <a:t> Rubber banding (dynamic difficulty adjustment)</a:t>
                      </a:r>
                    </a:p>
                    <a:p>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1172315"/>
                  </a:ext>
                </a:extLst>
              </a:tr>
              <a:tr h="723748">
                <a:tc>
                  <a:txBody>
                    <a:bodyPr/>
                    <a:lstStyle/>
                    <a:p>
                      <a:r>
                        <a:rPr lang="en-IN" sz="2400" dirty="0"/>
                        <a:t>Experience</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dirty="0"/>
                        <a:t>Motivation:</a:t>
                      </a:r>
                      <a:r>
                        <a:rPr lang="en-US" sz="2400" dirty="0"/>
                        <a:t> Simulation-based testing, game demonstrations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dirty="0"/>
                        <a:t>Motivation:</a:t>
                      </a:r>
                      <a:r>
                        <a:rPr lang="en-US" sz="2400" dirty="0"/>
                        <a:t> Believable and human-like agents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578140"/>
                  </a:ext>
                </a:extLst>
              </a:tr>
              <a:tr h="723748">
                <a:tc>
                  <a:txBody>
                    <a:bodyPr/>
                    <a:lstStyle/>
                    <a:p>
                      <a:endParaRPr lang="en-IN" sz="2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Examples:</a:t>
                      </a:r>
                      <a:r>
                        <a:rPr lang="en-US" sz="2400" dirty="0"/>
                        <a:t> Game Turing Tests, Persona modeling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Examples:</a:t>
                      </a:r>
                      <a:r>
                        <a:rPr lang="en-US" sz="2400" dirty="0"/>
                        <a:t> Storytelling NPCs, Assistive AI, Expressive agents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6953746"/>
                  </a:ext>
                </a:extLst>
              </a:tr>
            </a:tbl>
          </a:graphicData>
        </a:graphic>
      </p:graphicFrame>
      <p:sp>
        <p:nvSpPr>
          <p:cNvPr id="5" name="TextBox 4">
            <a:extLst>
              <a:ext uri="{FF2B5EF4-FFF2-40B4-BE49-F238E27FC236}">
                <a16:creationId xmlns:a16="http://schemas.microsoft.com/office/drawing/2014/main" id="{2435F7B2-DACD-F0AF-C440-5DE34B76208D}"/>
              </a:ext>
            </a:extLst>
          </p:cNvPr>
          <p:cNvSpPr txBox="1"/>
          <p:nvPr/>
        </p:nvSpPr>
        <p:spPr>
          <a:xfrm>
            <a:off x="4370962" y="228849"/>
            <a:ext cx="6096000" cy="523220"/>
          </a:xfrm>
          <a:prstGeom prst="rect">
            <a:avLst/>
          </a:prstGeom>
          <a:noFill/>
        </p:spPr>
        <p:txBody>
          <a:bodyPr wrap="square">
            <a:spAutoFit/>
          </a:bodyPr>
          <a:lstStyle/>
          <a:p>
            <a:r>
              <a:rPr lang="en-US" sz="2800" b="1" dirty="0"/>
              <a:t>Why Use of AI in Games</a:t>
            </a:r>
            <a:endParaRPr lang="en-IN" sz="2800" b="1" dirty="0"/>
          </a:p>
        </p:txBody>
      </p:sp>
    </p:spTree>
    <p:extLst>
      <p:ext uri="{BB962C8B-B14F-4D97-AF65-F5344CB8AC3E}">
        <p14:creationId xmlns:p14="http://schemas.microsoft.com/office/powerpoint/2010/main" val="383687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1C31-56A6-3DBF-8C5A-09E83E977602}"/>
              </a:ext>
            </a:extLst>
          </p:cNvPr>
          <p:cNvSpPr>
            <a:spLocks noGrp="1"/>
          </p:cNvSpPr>
          <p:nvPr>
            <p:ph type="title"/>
          </p:nvPr>
        </p:nvSpPr>
        <p:spPr/>
        <p:txBody>
          <a:bodyPr/>
          <a:lstStyle/>
          <a:p>
            <a:r>
              <a:rPr lang="en-US" dirty="0"/>
              <a:t>Playing to Win in the Player Role</a:t>
            </a:r>
            <a:endParaRPr lang="en-IN" dirty="0"/>
          </a:p>
        </p:txBody>
      </p:sp>
      <p:sp>
        <p:nvSpPr>
          <p:cNvPr id="4" name="Rectangle 1">
            <a:extLst>
              <a:ext uri="{FF2B5EF4-FFF2-40B4-BE49-F238E27FC236}">
                <a16:creationId xmlns:a16="http://schemas.microsoft.com/office/drawing/2014/main" id="{06CD5386-C0DB-766E-CBFC-AA50C8C5E449}"/>
              </a:ext>
            </a:extLst>
          </p:cNvPr>
          <p:cNvSpPr>
            <a:spLocks noGrp="1" noChangeArrowheads="1"/>
          </p:cNvSpPr>
          <p:nvPr>
            <p:ph idx="1"/>
          </p:nvPr>
        </p:nvSpPr>
        <p:spPr bwMode="auto">
          <a:xfrm>
            <a:off x="521208" y="2200115"/>
            <a:ext cx="951016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Arial" panose="020B0604020202020204" pitchFamily="34" charset="0"/>
              </a:rPr>
              <a:t>Common use in academia:</a:t>
            </a:r>
            <a:r>
              <a:rPr kumimoji="0" lang="en-US" altLang="en-US" sz="24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lang="en-US" altLang="en-US" sz="2400" dirty="0">
                <a:latin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rPr>
              <a:t>AI plays </a:t>
            </a:r>
            <a:r>
              <a:rPr kumimoji="0" lang="en-US" altLang="en-US" sz="2400" b="0" i="1" u="none" strike="noStrike" cap="none" normalizeH="0" baseline="0" dirty="0">
                <a:ln>
                  <a:noFill/>
                </a:ln>
                <a:solidFill>
                  <a:schemeClr val="tx1"/>
                </a:solidFill>
                <a:effectLst/>
                <a:latin typeface="Arial" panose="020B0604020202020204" pitchFamily="34" charset="0"/>
              </a:rPr>
              <a:t>as a human player</a:t>
            </a:r>
            <a:r>
              <a:rPr kumimoji="0" lang="en-US" altLang="en-US" sz="2400" b="0" i="0" u="none" strike="noStrike" cap="none" normalizeH="0" baseline="0" dirty="0">
                <a:ln>
                  <a:noFill/>
                </a:ln>
                <a:solidFill>
                  <a:schemeClr val="tx1"/>
                </a:solidFill>
                <a:effectLst/>
                <a:latin typeface="Arial" panose="020B0604020202020204" pitchFamily="34" charset="0"/>
              </a:rPr>
              <a:t> with the goal to </a:t>
            </a:r>
            <a:r>
              <a:rPr kumimoji="0" lang="en-US" altLang="en-US" sz="2400" b="1" i="0" u="none" strike="noStrike" cap="none" normalizeH="0" baseline="0" dirty="0">
                <a:ln>
                  <a:noFill/>
                </a:ln>
                <a:solidFill>
                  <a:schemeClr val="tx1"/>
                </a:solidFill>
                <a:effectLst/>
                <a:latin typeface="Arial" panose="020B0604020202020204" pitchFamily="34" charset="0"/>
              </a:rPr>
              <a:t>win</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Arial" panose="020B0604020202020204" pitchFamily="34" charset="0"/>
              </a:rPr>
              <a:t>Purpose: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chemeClr val="tx1"/>
                </a:solidFill>
                <a:effectLst/>
                <a:latin typeface="Arial" panose="020B0604020202020204" pitchFamily="34" charset="0"/>
              </a:rPr>
              <a:t>	Games as </a:t>
            </a:r>
            <a:r>
              <a:rPr kumimoji="0" lang="en-US" altLang="en-US" sz="2400" b="1" i="0" u="none" strike="noStrike" cap="none" normalizeH="0" baseline="0" dirty="0">
                <a:ln>
                  <a:noFill/>
                </a:ln>
                <a:solidFill>
                  <a:schemeClr val="tx1"/>
                </a:solidFill>
                <a:effectLst/>
                <a:latin typeface="Arial" panose="020B0604020202020204" pitchFamily="34" charset="0"/>
              </a:rPr>
              <a:t>AI testbeds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lvl="1" indent="0" eaLnBrk="0" fontAlgn="base" hangingPunct="0">
              <a:lnSpc>
                <a:spcPct val="100000"/>
              </a:lnSpc>
              <a:spcBef>
                <a:spcPct val="0"/>
              </a:spcBef>
              <a:spcAft>
                <a:spcPct val="0"/>
              </a:spcAft>
              <a:buNone/>
            </a:pPr>
            <a:r>
              <a:rPr kumimoji="0" lang="en-US" altLang="en-US" sz="2400" b="0" i="0" u="none" strike="noStrike" cap="none" normalizeH="0" baseline="0" dirty="0">
                <a:ln>
                  <a:noFill/>
                </a:ln>
                <a:solidFill>
                  <a:schemeClr val="tx1"/>
                </a:solidFill>
                <a:effectLst/>
                <a:latin typeface="Arial" panose="020B0604020202020204" pitchFamily="34" charset="0"/>
              </a:rPr>
              <a:t>	Evaluate </a:t>
            </a:r>
            <a:r>
              <a:rPr kumimoji="0" lang="en-US" altLang="en-US" sz="2400" b="1" i="0" u="none" strike="noStrike" cap="none" normalizeH="0" baseline="0" dirty="0">
                <a:ln>
                  <a:noFill/>
                </a:ln>
                <a:solidFill>
                  <a:schemeClr val="tx1"/>
                </a:solidFill>
                <a:effectLst/>
                <a:latin typeface="Arial" panose="020B0604020202020204" pitchFamily="34" charset="0"/>
              </a:rPr>
              <a:t>capabilities &amp; performance</a:t>
            </a:r>
            <a:r>
              <a:rPr kumimoji="0" lang="en-US" altLang="en-US" sz="2400" b="0" i="0" u="none" strike="noStrike" cap="none" normalizeH="0" baseline="0" dirty="0">
                <a:ln>
                  <a:noFill/>
                </a:ln>
                <a:solidFill>
                  <a:schemeClr val="tx1"/>
                </a:solidFill>
                <a:effectLst/>
                <a:latin typeface="Arial" panose="020B0604020202020204" pitchFamily="34" charset="0"/>
              </a:rPr>
              <a:t> of algorithms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1" i="0" u="none" strike="noStrike" cap="none" normalizeH="0" baseline="0" dirty="0">
                <a:ln>
                  <a:noFill/>
                </a:ln>
                <a:solidFill>
                  <a:schemeClr val="tx1"/>
                </a:solidFill>
                <a:effectLst/>
                <a:latin typeface="Arial" panose="020B0604020202020204" pitchFamily="34" charset="0"/>
              </a:rPr>
              <a:t>Key milestones: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lvl="1"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IBM’s </a:t>
            </a:r>
            <a:r>
              <a:rPr kumimoji="0" lang="en-US" altLang="en-US" sz="2400" b="1" i="0" u="none" strike="noStrike" cap="none" normalizeH="0" baseline="0" dirty="0">
                <a:ln>
                  <a:noFill/>
                </a:ln>
                <a:solidFill>
                  <a:schemeClr val="tx1"/>
                </a:solidFill>
                <a:effectLst/>
                <a:latin typeface="Arial" panose="020B0604020202020204" pitchFamily="34" charset="0"/>
              </a:rPr>
              <a:t>Deep Blue</a:t>
            </a:r>
            <a:r>
              <a:rPr kumimoji="0" lang="en-US" altLang="en-US" sz="2400" b="0" i="0" u="none" strike="noStrike" cap="none" normalizeH="0" baseline="0" dirty="0">
                <a:ln>
                  <a:noFill/>
                </a:ln>
                <a:solidFill>
                  <a:schemeClr val="tx1"/>
                </a:solidFill>
                <a:effectLst/>
                <a:latin typeface="Arial" panose="020B0604020202020204" pitchFamily="34" charset="0"/>
              </a:rPr>
              <a:t> defeated Garry Kasparov (Chess)</a:t>
            </a:r>
          </a:p>
          <a:p>
            <a:pPr marL="457200" lvl="1"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Google DeepMind’s </a:t>
            </a:r>
            <a:r>
              <a:rPr kumimoji="0" lang="en-US" altLang="en-US" sz="2400" b="1" i="0" u="none" strike="noStrike" cap="none" normalizeH="0" baseline="0" dirty="0">
                <a:ln>
                  <a:noFill/>
                </a:ln>
                <a:solidFill>
                  <a:schemeClr val="tx1"/>
                </a:solidFill>
                <a:effectLst/>
                <a:latin typeface="Arial" panose="020B0604020202020204" pitchFamily="34" charset="0"/>
              </a:rPr>
              <a:t>AlphaGo</a:t>
            </a:r>
            <a:r>
              <a:rPr kumimoji="0" lang="en-US" altLang="en-US" sz="2400" b="0" i="0" u="none" strike="noStrike" cap="none" normalizeH="0" baseline="0" dirty="0">
                <a:ln>
                  <a:noFill/>
                </a:ln>
                <a:solidFill>
                  <a:schemeClr val="tx1"/>
                </a:solidFill>
                <a:effectLst/>
                <a:latin typeface="Arial" panose="020B0604020202020204" pitchFamily="34" charset="0"/>
              </a:rPr>
              <a:t> defeated Lee Sedol &amp; Ke Jie (Go)</a:t>
            </a:r>
          </a:p>
          <a:p>
            <a:pPr marL="457200" lvl="1"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IBM’s </a:t>
            </a:r>
            <a:r>
              <a:rPr kumimoji="0" lang="en-US" altLang="en-US" sz="2400" b="1" i="0" u="none" strike="noStrike" cap="none" normalizeH="0" baseline="0" dirty="0">
                <a:ln>
                  <a:noFill/>
                </a:ln>
                <a:solidFill>
                  <a:schemeClr val="tx1"/>
                </a:solidFill>
                <a:effectLst/>
                <a:latin typeface="Arial" panose="020B0604020202020204" pitchFamily="34" charset="0"/>
              </a:rPr>
              <a:t>Watson</a:t>
            </a:r>
            <a:r>
              <a:rPr kumimoji="0" lang="en-US" altLang="en-US" sz="2400" b="0" i="0" u="none" strike="noStrike" cap="none" normalizeH="0" baseline="0" dirty="0">
                <a:ln>
                  <a:noFill/>
                </a:ln>
                <a:solidFill>
                  <a:schemeClr val="tx1"/>
                </a:solidFill>
                <a:effectLst/>
                <a:latin typeface="Arial" panose="020B0604020202020204" pitchFamily="34" charset="0"/>
              </a:rPr>
              <a:t> won </a:t>
            </a:r>
            <a:r>
              <a:rPr kumimoji="0" lang="en-US" altLang="en-US" sz="2400" b="0" i="1" u="none" strike="noStrike" cap="none" normalizeH="0" baseline="0" dirty="0">
                <a:ln>
                  <a:noFill/>
                </a:ln>
                <a:solidFill>
                  <a:schemeClr val="tx1"/>
                </a:solidFill>
                <a:effectLst/>
                <a:latin typeface="Arial" panose="020B0604020202020204" pitchFamily="34" charset="0"/>
              </a:rPr>
              <a:t>Jeopardy!</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40702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55598-1BD5-37AD-7FAD-FEA42B1FA367}"/>
              </a:ext>
            </a:extLst>
          </p:cNvPr>
          <p:cNvSpPr>
            <a:spLocks noGrp="1"/>
          </p:cNvSpPr>
          <p:nvPr>
            <p:ph type="title"/>
          </p:nvPr>
        </p:nvSpPr>
        <p:spPr/>
        <p:txBody>
          <a:bodyPr/>
          <a:lstStyle/>
          <a:p>
            <a:r>
              <a:rPr lang="en-US" b="1" dirty="0"/>
              <a:t>AI Playing to Win (Player Role)</a:t>
            </a:r>
            <a:br>
              <a:rPr lang="en-US" b="1" dirty="0"/>
            </a:br>
            <a:endParaRPr lang="en-IN" dirty="0"/>
          </a:p>
        </p:txBody>
      </p:sp>
      <p:sp>
        <p:nvSpPr>
          <p:cNvPr id="3" name="Content Placeholder 2">
            <a:extLst>
              <a:ext uri="{FF2B5EF4-FFF2-40B4-BE49-F238E27FC236}">
                <a16:creationId xmlns:a16="http://schemas.microsoft.com/office/drawing/2014/main" id="{6622F97A-3116-EE55-661E-2F9DB7BF738C}"/>
              </a:ext>
            </a:extLst>
          </p:cNvPr>
          <p:cNvSpPr>
            <a:spLocks noGrp="1"/>
          </p:cNvSpPr>
          <p:nvPr>
            <p:ph idx="1"/>
          </p:nvPr>
        </p:nvSpPr>
        <p:spPr>
          <a:xfrm>
            <a:off x="521208" y="1850571"/>
            <a:ext cx="11155680" cy="4495365"/>
          </a:xfrm>
        </p:spPr>
        <p:txBody>
          <a:bodyPr>
            <a:noAutofit/>
          </a:bodyPr>
          <a:lstStyle/>
          <a:p>
            <a:pPr>
              <a:buFont typeface="Arial" panose="020B0604020202020204" pitchFamily="34" charset="0"/>
              <a:buChar char="•"/>
            </a:pPr>
            <a:r>
              <a:rPr lang="en-US" sz="2400" b="1" dirty="0"/>
              <a:t>Publicized successes:</a:t>
            </a:r>
            <a:endParaRPr lang="en-US" sz="2400" dirty="0"/>
          </a:p>
          <a:p>
            <a:pPr marL="742950" lvl="1" indent="-285750">
              <a:buFont typeface="Arial" panose="020B0604020202020204" pitchFamily="34" charset="0"/>
              <a:buChar char="•"/>
            </a:pPr>
            <a:r>
              <a:rPr lang="en-US" sz="2400" dirty="0"/>
              <a:t>IBM </a:t>
            </a:r>
            <a:r>
              <a:rPr lang="en-US" sz="2400" b="1" dirty="0"/>
              <a:t>Watson</a:t>
            </a:r>
            <a:r>
              <a:rPr lang="en-US" sz="2400" dirty="0"/>
              <a:t> </a:t>
            </a:r>
          </a:p>
          <a:p>
            <a:pPr marL="742950" lvl="1" indent="-285750">
              <a:buFont typeface="Arial" panose="020B0604020202020204" pitchFamily="34" charset="0"/>
              <a:buChar char="•"/>
            </a:pPr>
            <a:r>
              <a:rPr lang="en-US" sz="2400" dirty="0"/>
              <a:t>DeepMind’s &amp; Facebook AI Research’s </a:t>
            </a:r>
            <a:r>
              <a:rPr lang="en-US" sz="2400" b="1" dirty="0"/>
              <a:t>StarCraft II</a:t>
            </a:r>
            <a:r>
              <a:rPr lang="en-US" sz="2400" dirty="0"/>
              <a:t> projects</a:t>
            </a:r>
          </a:p>
          <a:p>
            <a:pPr>
              <a:buFont typeface="Arial" panose="020B0604020202020204" pitchFamily="34" charset="0"/>
              <a:buChar char="•"/>
            </a:pPr>
            <a:r>
              <a:rPr lang="en-US" sz="2400" b="1" dirty="0"/>
              <a:t>Why games are great AI testbeds:</a:t>
            </a:r>
            <a:endParaRPr lang="en-US" sz="2400" dirty="0"/>
          </a:p>
          <a:p>
            <a:pPr marL="742950" lvl="1" indent="-285750">
              <a:buFont typeface="Arial" panose="020B0604020202020204" pitchFamily="34" charset="0"/>
              <a:buChar char="•"/>
            </a:pPr>
            <a:r>
              <a:rPr lang="en-US" sz="2400" dirty="0"/>
              <a:t>Designed to </a:t>
            </a:r>
            <a:r>
              <a:rPr lang="en-US" sz="2400" b="1" dirty="0"/>
              <a:t>challenge human intelligence</a:t>
            </a:r>
            <a:endParaRPr lang="en-US" sz="2400" dirty="0"/>
          </a:p>
          <a:p>
            <a:pPr marL="742950" lvl="1" indent="-285750">
              <a:buFont typeface="Arial" panose="020B0604020202020204" pitchFamily="34" charset="0"/>
              <a:buChar char="•"/>
            </a:pPr>
            <a:r>
              <a:rPr lang="en-US" sz="2400" dirty="0"/>
              <a:t>Provide </a:t>
            </a:r>
            <a:r>
              <a:rPr lang="en-US" sz="2400" b="1" dirty="0"/>
              <a:t>gradual skill progression</a:t>
            </a:r>
            <a:r>
              <a:rPr lang="en-US" sz="2400" dirty="0"/>
              <a:t> → good for testing AI at multiple levels</a:t>
            </a:r>
          </a:p>
          <a:p>
            <a:pPr marL="742950" lvl="1" indent="-285750">
              <a:buFont typeface="Arial" panose="020B0604020202020204" pitchFamily="34" charset="0"/>
              <a:buChar char="•"/>
            </a:pPr>
            <a:r>
              <a:rPr lang="en-US" sz="2400" dirty="0"/>
              <a:t>Fun derives from </a:t>
            </a:r>
            <a:r>
              <a:rPr lang="en-US" sz="2400" b="1" dirty="0"/>
              <a:t>learning by playing</a:t>
            </a:r>
            <a:r>
              <a:rPr lang="en-US" sz="2400" dirty="0"/>
              <a:t> → games act as teachers</a:t>
            </a:r>
          </a:p>
          <a:p>
            <a:endParaRPr lang="en-IN" sz="2400" dirty="0"/>
          </a:p>
        </p:txBody>
      </p:sp>
    </p:spTree>
    <p:extLst>
      <p:ext uri="{BB962C8B-B14F-4D97-AF65-F5344CB8AC3E}">
        <p14:creationId xmlns:p14="http://schemas.microsoft.com/office/powerpoint/2010/main" val="1910957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4902C-AF75-063B-1749-6788CA413C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B0ED3-66E6-9A3E-83C3-F3CAFA070EC5}"/>
              </a:ext>
            </a:extLst>
          </p:cNvPr>
          <p:cNvSpPr>
            <a:spLocks noGrp="1"/>
          </p:cNvSpPr>
          <p:nvPr>
            <p:ph type="title"/>
          </p:nvPr>
        </p:nvSpPr>
        <p:spPr/>
        <p:txBody>
          <a:bodyPr/>
          <a:lstStyle/>
          <a:p>
            <a:r>
              <a:rPr lang="en-US" b="1" dirty="0"/>
              <a:t>AI Playing to Win (Player Role)</a:t>
            </a:r>
            <a:br>
              <a:rPr lang="en-US" b="1" dirty="0"/>
            </a:br>
            <a:endParaRPr lang="en-IN" dirty="0"/>
          </a:p>
        </p:txBody>
      </p:sp>
      <p:sp>
        <p:nvSpPr>
          <p:cNvPr id="3" name="Content Placeholder 2">
            <a:extLst>
              <a:ext uri="{FF2B5EF4-FFF2-40B4-BE49-F238E27FC236}">
                <a16:creationId xmlns:a16="http://schemas.microsoft.com/office/drawing/2014/main" id="{E0F903F7-58EF-54E2-3CBD-81FCE1B00C77}"/>
              </a:ext>
            </a:extLst>
          </p:cNvPr>
          <p:cNvSpPr>
            <a:spLocks noGrp="1"/>
          </p:cNvSpPr>
          <p:nvPr>
            <p:ph idx="1"/>
          </p:nvPr>
        </p:nvSpPr>
        <p:spPr>
          <a:xfrm>
            <a:off x="521208" y="1850571"/>
            <a:ext cx="11155680" cy="4495365"/>
          </a:xfrm>
        </p:spPr>
        <p:txBody>
          <a:bodyPr>
            <a:noAutofit/>
          </a:bodyPr>
          <a:lstStyle/>
          <a:p>
            <a:pPr>
              <a:buFont typeface="Arial" panose="020B0604020202020204" pitchFamily="34" charset="0"/>
              <a:buChar char="•"/>
            </a:pPr>
            <a:r>
              <a:rPr lang="en-US" sz="2400" b="1" dirty="0"/>
              <a:t>Other motivations for AI playing to win:</a:t>
            </a:r>
            <a:endParaRPr lang="en-US" sz="2400" dirty="0"/>
          </a:p>
          <a:p>
            <a:pPr marL="742950" lvl="1" indent="-285750">
              <a:buFont typeface="Arial" panose="020B0604020202020204" pitchFamily="34" charset="0"/>
              <a:buChar char="•"/>
            </a:pPr>
            <a:r>
              <a:rPr lang="en-US" sz="2400" dirty="0"/>
              <a:t>Provide </a:t>
            </a:r>
            <a:r>
              <a:rPr lang="en-US" sz="2400" b="1" dirty="0"/>
              <a:t>strong challenge to human players</a:t>
            </a:r>
            <a:r>
              <a:rPr lang="en-US" sz="2400" dirty="0"/>
              <a:t> (e.g., Chess, Checkers, Go)</a:t>
            </a:r>
          </a:p>
          <a:p>
            <a:pPr marL="742950" lvl="1" indent="-285750">
              <a:buFont typeface="Arial" panose="020B0604020202020204" pitchFamily="34" charset="0"/>
              <a:buChar char="•"/>
            </a:pPr>
            <a:r>
              <a:rPr lang="en-US" sz="2400" dirty="0"/>
              <a:t>In hidden-information games (e.g., </a:t>
            </a:r>
            <a:r>
              <a:rPr lang="en-US" sz="2400" i="1" dirty="0"/>
              <a:t>Civilization</a:t>
            </a:r>
            <a:r>
              <a:rPr lang="en-US" sz="2400" dirty="0"/>
              <a:t>), AI often uses </a:t>
            </a:r>
            <a:r>
              <a:rPr lang="en-US" sz="2400" b="1" dirty="0"/>
              <a:t>cheating mechanisms</a:t>
            </a:r>
            <a:r>
              <a:rPr lang="en-US" sz="2400" dirty="0"/>
              <a:t> (access to hidden state or preferential conditions)</a:t>
            </a:r>
          </a:p>
          <a:p>
            <a:pPr>
              <a:buFont typeface="Arial" panose="020B0604020202020204" pitchFamily="34" charset="0"/>
              <a:buChar char="•"/>
            </a:pPr>
            <a:r>
              <a:rPr lang="en-US" sz="2400" b="1" dirty="0"/>
              <a:t>Game design use case:</a:t>
            </a:r>
            <a:endParaRPr lang="en-US" sz="2400" dirty="0"/>
          </a:p>
          <a:p>
            <a:pPr marL="742950" lvl="1" indent="-285750">
              <a:buFont typeface="Arial" panose="020B0604020202020204" pitchFamily="34" charset="0"/>
              <a:buChar char="•"/>
            </a:pPr>
            <a:r>
              <a:rPr lang="en-US" sz="2400" b="1" dirty="0"/>
              <a:t>Simulation-based testing</a:t>
            </a:r>
            <a:r>
              <a:rPr lang="en-US" sz="2400" dirty="0"/>
              <a:t> → agents ensure game/level is playable</a:t>
            </a:r>
          </a:p>
          <a:p>
            <a:pPr marL="742950" lvl="1" indent="-285750">
              <a:buFont typeface="Arial" panose="020B0604020202020204" pitchFamily="34" charset="0"/>
              <a:buChar char="•"/>
            </a:pPr>
            <a:r>
              <a:rPr lang="en-US" sz="2400" dirty="0"/>
              <a:t>Ideally: play in a </a:t>
            </a:r>
            <a:r>
              <a:rPr lang="en-US" sz="2400" b="1" dirty="0"/>
              <a:t>human-like style</a:t>
            </a:r>
            <a:r>
              <a:rPr lang="en-US" sz="2400" dirty="0"/>
              <a:t> to give realistic feedback</a:t>
            </a:r>
          </a:p>
          <a:p>
            <a:pPr>
              <a:buFont typeface="Arial" panose="020B0604020202020204" pitchFamily="34" charset="0"/>
              <a:buChar char="•"/>
            </a:pPr>
            <a:r>
              <a:rPr lang="en-US" sz="2400" b="1" dirty="0"/>
              <a:t>Observation:</a:t>
            </a:r>
            <a:endParaRPr lang="en-US" sz="2400" dirty="0"/>
          </a:p>
          <a:p>
            <a:pPr marL="742950" lvl="1" indent="-285750">
              <a:buFont typeface="Arial" panose="020B0604020202020204" pitchFamily="34" charset="0"/>
              <a:buChar char="•"/>
            </a:pPr>
            <a:r>
              <a:rPr lang="en-US" sz="2400" dirty="0"/>
              <a:t>Academia = strong focus on AI winning as a player</a:t>
            </a:r>
          </a:p>
          <a:p>
            <a:pPr marL="742950" lvl="1" indent="-285750">
              <a:buFont typeface="Arial" panose="020B0604020202020204" pitchFamily="34" charset="0"/>
              <a:buChar char="•"/>
            </a:pPr>
            <a:r>
              <a:rPr lang="en-US" sz="2400" dirty="0"/>
              <a:t>Industry = focus on </a:t>
            </a:r>
            <a:r>
              <a:rPr lang="en-US" sz="2400" b="1" dirty="0"/>
              <a:t>NPCs</a:t>
            </a:r>
            <a:r>
              <a:rPr lang="en-US" sz="2400" dirty="0"/>
              <a:t> and </a:t>
            </a:r>
            <a:r>
              <a:rPr lang="en-US" sz="2400" b="1" dirty="0"/>
              <a:t>experience-driven roles</a:t>
            </a:r>
            <a:endParaRPr lang="en-US" sz="2400" dirty="0"/>
          </a:p>
          <a:p>
            <a:endParaRPr lang="en-IN" sz="2400" dirty="0"/>
          </a:p>
        </p:txBody>
      </p:sp>
    </p:spTree>
    <p:extLst>
      <p:ext uri="{BB962C8B-B14F-4D97-AF65-F5344CB8AC3E}">
        <p14:creationId xmlns:p14="http://schemas.microsoft.com/office/powerpoint/2010/main" val="1962860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26597-CE77-2065-F68A-D8F15F6D71A0}"/>
              </a:ext>
            </a:extLst>
          </p:cNvPr>
          <p:cNvSpPr>
            <a:spLocks noGrp="1"/>
          </p:cNvSpPr>
          <p:nvPr>
            <p:ph type="title"/>
          </p:nvPr>
        </p:nvSpPr>
        <p:spPr/>
        <p:txBody>
          <a:bodyPr/>
          <a:lstStyle/>
          <a:p>
            <a:r>
              <a:rPr lang="en-US" b="1" dirty="0"/>
              <a:t>Playing to Win in a Non-Player Role</a:t>
            </a:r>
            <a:br>
              <a:rPr lang="en-US" b="1" dirty="0"/>
            </a:br>
            <a:endParaRPr lang="en-IN" dirty="0"/>
          </a:p>
        </p:txBody>
      </p:sp>
      <p:sp>
        <p:nvSpPr>
          <p:cNvPr id="3" name="Content Placeholder 2">
            <a:extLst>
              <a:ext uri="{FF2B5EF4-FFF2-40B4-BE49-F238E27FC236}">
                <a16:creationId xmlns:a16="http://schemas.microsoft.com/office/drawing/2014/main" id="{F122EB32-B45E-8375-A8C1-669FB2401623}"/>
              </a:ext>
            </a:extLst>
          </p:cNvPr>
          <p:cNvSpPr>
            <a:spLocks noGrp="1"/>
          </p:cNvSpPr>
          <p:nvPr>
            <p:ph idx="1"/>
          </p:nvPr>
        </p:nvSpPr>
        <p:spPr>
          <a:xfrm>
            <a:off x="518160" y="2112264"/>
            <a:ext cx="11155680" cy="3767328"/>
          </a:xfrm>
        </p:spPr>
        <p:txBody>
          <a:bodyPr>
            <a:noAutofit/>
          </a:bodyPr>
          <a:lstStyle/>
          <a:p>
            <a:pPr>
              <a:buFont typeface="Arial" panose="020B0604020202020204" pitchFamily="34" charset="0"/>
              <a:buChar char="•"/>
            </a:pPr>
            <a:r>
              <a:rPr lang="en-US" sz="2400" b="1" dirty="0"/>
              <a:t>Typical NPCs</a:t>
            </a:r>
            <a:r>
              <a:rPr lang="en-US" sz="2400" dirty="0"/>
              <a:t> → designed to be entertaining &amp; humanlike, not maximally challenging</a:t>
            </a:r>
          </a:p>
          <a:p>
            <a:pPr>
              <a:buFont typeface="Arial" panose="020B0604020202020204" pitchFamily="34" charset="0"/>
              <a:buChar char="•"/>
            </a:pPr>
            <a:r>
              <a:rPr lang="en-US" sz="2400" b="1" dirty="0"/>
              <a:t>When NPCs need to win well:</a:t>
            </a:r>
            <a:endParaRPr lang="en-US" sz="2400" dirty="0"/>
          </a:p>
          <a:p>
            <a:pPr marL="742950" lvl="1" indent="-285750">
              <a:buFont typeface="Arial" panose="020B0604020202020204" pitchFamily="34" charset="0"/>
              <a:buChar char="•"/>
            </a:pPr>
            <a:r>
              <a:rPr lang="en-US" sz="2400" b="1" dirty="0"/>
              <a:t>Strategy games</a:t>
            </a:r>
            <a:r>
              <a:rPr lang="en-US" sz="2400" dirty="0"/>
              <a:t> (e.g., </a:t>
            </a:r>
            <a:r>
              <a:rPr lang="en-US" sz="2400" i="1" dirty="0"/>
              <a:t>Civilization</a:t>
            </a:r>
            <a:r>
              <a:rPr lang="en-US" sz="2400" dirty="0"/>
              <a:t>): need strong, non-cheating opponents</a:t>
            </a:r>
          </a:p>
          <a:p>
            <a:pPr marL="742950" lvl="1" indent="-285750">
              <a:buFont typeface="Arial" panose="020B0604020202020204" pitchFamily="34" charset="0"/>
              <a:buChar char="•"/>
            </a:pPr>
            <a:r>
              <a:rPr lang="en-US" sz="2400" b="1" dirty="0"/>
              <a:t>XCOM: Enemy Unknown</a:t>
            </a:r>
            <a:r>
              <a:rPr lang="en-US" sz="2400" dirty="0"/>
              <a:t>: roles humans would not play → require winning NPCs</a:t>
            </a:r>
          </a:p>
          <a:p>
            <a:pPr>
              <a:buFont typeface="Arial" panose="020B0604020202020204" pitchFamily="34" charset="0"/>
              <a:buChar char="•"/>
            </a:pPr>
            <a:r>
              <a:rPr lang="en-US" sz="2400" b="1" dirty="0"/>
              <a:t>Prerequisite for experience-driven AI:</a:t>
            </a:r>
            <a:endParaRPr lang="en-US" sz="2400" dirty="0"/>
          </a:p>
          <a:p>
            <a:pPr marL="742950" lvl="1" indent="-285750">
              <a:buFont typeface="Arial" panose="020B0604020202020204" pitchFamily="34" charset="0"/>
              <a:buChar char="•"/>
            </a:pPr>
            <a:r>
              <a:rPr lang="en-US" sz="2400" dirty="0"/>
              <a:t>To make NPCs adapt for fun/experience, first need a </a:t>
            </a:r>
            <a:r>
              <a:rPr lang="en-US" sz="2400" b="1" dirty="0"/>
              <a:t>high-performing controller</a:t>
            </a:r>
            <a:endParaRPr lang="en-US" sz="2400" dirty="0"/>
          </a:p>
        </p:txBody>
      </p:sp>
    </p:spTree>
    <p:extLst>
      <p:ext uri="{BB962C8B-B14F-4D97-AF65-F5344CB8AC3E}">
        <p14:creationId xmlns:p14="http://schemas.microsoft.com/office/powerpoint/2010/main" val="3291365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B5286-ACCA-DB4B-02AD-6ED3997227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26580-D5F9-98F5-59C7-ADB6D8109521}"/>
              </a:ext>
            </a:extLst>
          </p:cNvPr>
          <p:cNvSpPr>
            <a:spLocks noGrp="1"/>
          </p:cNvSpPr>
          <p:nvPr>
            <p:ph type="title"/>
          </p:nvPr>
        </p:nvSpPr>
        <p:spPr/>
        <p:txBody>
          <a:bodyPr/>
          <a:lstStyle/>
          <a:p>
            <a:r>
              <a:rPr lang="en-US" b="1" dirty="0"/>
              <a:t>Playing to Win in a Non-Player Role</a:t>
            </a:r>
            <a:br>
              <a:rPr lang="en-US" b="1" dirty="0"/>
            </a:br>
            <a:endParaRPr lang="en-IN" dirty="0"/>
          </a:p>
        </p:txBody>
      </p:sp>
      <p:sp>
        <p:nvSpPr>
          <p:cNvPr id="3" name="Content Placeholder 2">
            <a:extLst>
              <a:ext uri="{FF2B5EF4-FFF2-40B4-BE49-F238E27FC236}">
                <a16:creationId xmlns:a16="http://schemas.microsoft.com/office/drawing/2014/main" id="{ECF0B153-1772-EEE5-5B02-0C9BB105FBDC}"/>
              </a:ext>
            </a:extLst>
          </p:cNvPr>
          <p:cNvSpPr>
            <a:spLocks noGrp="1"/>
          </p:cNvSpPr>
          <p:nvPr>
            <p:ph idx="1"/>
          </p:nvPr>
        </p:nvSpPr>
        <p:spPr>
          <a:xfrm>
            <a:off x="518160" y="2441448"/>
            <a:ext cx="11155680" cy="3767328"/>
          </a:xfrm>
        </p:spPr>
        <p:txBody>
          <a:bodyPr>
            <a:noAutofit/>
          </a:bodyPr>
          <a:lstStyle/>
          <a:p>
            <a:pPr>
              <a:buFont typeface="Arial" panose="020B0604020202020204" pitchFamily="34" charset="0"/>
              <a:buChar char="•"/>
            </a:pPr>
            <a:r>
              <a:rPr lang="en-US" sz="2400" b="1" dirty="0"/>
              <a:t>Example – Racing Games:</a:t>
            </a:r>
            <a:endParaRPr lang="en-US" sz="2400" dirty="0"/>
          </a:p>
          <a:p>
            <a:pPr marL="742950" lvl="1" indent="-285750">
              <a:buFont typeface="Arial" panose="020B0604020202020204" pitchFamily="34" charset="0"/>
              <a:buChar char="•"/>
            </a:pPr>
            <a:r>
              <a:rPr lang="en-US" sz="2400" b="1" dirty="0"/>
              <a:t>Rubber band AI</a:t>
            </a:r>
            <a:r>
              <a:rPr lang="en-US" sz="2400" dirty="0"/>
              <a:t>: NPC cars adjust speed to match the player</a:t>
            </a:r>
          </a:p>
          <a:p>
            <a:pPr marL="742950" lvl="1" indent="-285750">
              <a:buFont typeface="Arial" panose="020B0604020202020204" pitchFamily="34" charset="0"/>
              <a:buChar char="•"/>
            </a:pPr>
            <a:r>
              <a:rPr lang="en-US" sz="2400" dirty="0"/>
              <a:t>Works only if AI can already play well (fairly or via undetectable “cheating”)</a:t>
            </a:r>
          </a:p>
          <a:p>
            <a:pPr marL="742950" lvl="1" indent="-285750">
              <a:buFont typeface="Arial" panose="020B0604020202020204" pitchFamily="34" charset="0"/>
              <a:buChar char="•"/>
            </a:pPr>
            <a:r>
              <a:rPr lang="en-US" sz="2400" dirty="0"/>
              <a:t>AI performance is </a:t>
            </a:r>
            <a:r>
              <a:rPr lang="en-US" sz="2400" b="1" dirty="0"/>
              <a:t>dialed down</a:t>
            </a:r>
            <a:r>
              <a:rPr lang="en-US" sz="2400" dirty="0"/>
              <a:t> to balance gameplay</a:t>
            </a:r>
          </a:p>
          <a:p>
            <a:endParaRPr lang="en-IN" sz="2400" dirty="0"/>
          </a:p>
        </p:txBody>
      </p:sp>
    </p:spTree>
    <p:extLst>
      <p:ext uri="{BB962C8B-B14F-4D97-AF65-F5344CB8AC3E}">
        <p14:creationId xmlns:p14="http://schemas.microsoft.com/office/powerpoint/2010/main" val="2159844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46B03-AAA3-DF99-4B39-02C1658CA5CD}"/>
              </a:ext>
            </a:extLst>
          </p:cNvPr>
          <p:cNvSpPr>
            <a:spLocks noGrp="1"/>
          </p:cNvSpPr>
          <p:nvPr>
            <p:ph type="title"/>
          </p:nvPr>
        </p:nvSpPr>
        <p:spPr/>
        <p:txBody>
          <a:bodyPr/>
          <a:lstStyle/>
          <a:p>
            <a:r>
              <a:rPr lang="en-US" b="1" dirty="0"/>
              <a:t>Playing for Experience (Player Role)</a:t>
            </a:r>
            <a:br>
              <a:rPr lang="en-US" b="1" dirty="0"/>
            </a:br>
            <a:endParaRPr lang="en-IN" dirty="0"/>
          </a:p>
        </p:txBody>
      </p:sp>
      <p:sp>
        <p:nvSpPr>
          <p:cNvPr id="3" name="Content Placeholder 2">
            <a:extLst>
              <a:ext uri="{FF2B5EF4-FFF2-40B4-BE49-F238E27FC236}">
                <a16:creationId xmlns:a16="http://schemas.microsoft.com/office/drawing/2014/main" id="{087F28CF-4E85-5541-B9F6-C4867052549A}"/>
              </a:ext>
            </a:extLst>
          </p:cNvPr>
          <p:cNvSpPr>
            <a:spLocks noGrp="1"/>
          </p:cNvSpPr>
          <p:nvPr>
            <p:ph idx="1"/>
          </p:nvPr>
        </p:nvSpPr>
        <p:spPr/>
        <p:txBody>
          <a:bodyPr>
            <a:noAutofit/>
          </a:bodyPr>
          <a:lstStyle/>
          <a:p>
            <a:pPr>
              <a:buFont typeface="Arial" panose="020B0604020202020204" pitchFamily="34" charset="0"/>
              <a:buChar char="•"/>
            </a:pPr>
            <a:r>
              <a:rPr lang="en-US" sz="2400" b="1" dirty="0"/>
              <a:t>Why not focus on winning?</a:t>
            </a:r>
            <a:endParaRPr lang="en-US" sz="2400" dirty="0"/>
          </a:p>
          <a:p>
            <a:pPr marL="742950" lvl="1" indent="-285750">
              <a:buFont typeface="Arial" panose="020B0604020202020204" pitchFamily="34" charset="0"/>
              <a:buChar char="•"/>
            </a:pPr>
            <a:r>
              <a:rPr lang="en-US" sz="2400" dirty="0"/>
              <a:t>Need </a:t>
            </a:r>
            <a:r>
              <a:rPr lang="en-US" sz="2400" b="1" dirty="0"/>
              <a:t>human-like agents</a:t>
            </a:r>
            <a:r>
              <a:rPr lang="en-US" sz="2400" dirty="0"/>
              <a:t> instead of optimal ones</a:t>
            </a:r>
          </a:p>
          <a:p>
            <a:pPr marL="742950" lvl="1" indent="-285750">
              <a:buFont typeface="Arial" panose="020B0604020202020204" pitchFamily="34" charset="0"/>
              <a:buChar char="•"/>
            </a:pPr>
            <a:r>
              <a:rPr lang="en-US" sz="2400" dirty="0"/>
              <a:t>Supports </a:t>
            </a:r>
            <a:r>
              <a:rPr lang="en-US" sz="2400" b="1" dirty="0"/>
              <a:t>simulation-based testing</a:t>
            </a:r>
            <a:r>
              <a:rPr lang="en-US" sz="2400" dirty="0"/>
              <a:t> and demonstrations</a:t>
            </a:r>
          </a:p>
          <a:p>
            <a:pPr>
              <a:buFont typeface="Arial" panose="020B0604020202020204" pitchFamily="34" charset="0"/>
              <a:buChar char="•"/>
            </a:pPr>
            <a:r>
              <a:rPr lang="en-US" sz="2400" b="1" dirty="0"/>
              <a:t>Applications:</a:t>
            </a:r>
            <a:endParaRPr lang="en-US" sz="2400" dirty="0"/>
          </a:p>
          <a:p>
            <a:pPr marL="742950" lvl="1" indent="-285750">
              <a:buFont typeface="Arial" panose="020B0604020202020204" pitchFamily="34" charset="0"/>
              <a:buChar char="•"/>
            </a:pPr>
            <a:r>
              <a:rPr lang="en-US" sz="2400" b="1" dirty="0"/>
              <a:t>Demo modes / assist features</a:t>
            </a:r>
            <a:r>
              <a:rPr lang="en-US" sz="2400" dirty="0"/>
              <a:t> (</a:t>
            </a:r>
            <a:r>
              <a:rPr lang="en-US" sz="2400" i="1" dirty="0"/>
              <a:t>New Super Mario Bros</a:t>
            </a:r>
            <a:r>
              <a:rPr lang="en-US" sz="2400" dirty="0"/>
              <a:t> auto-play)</a:t>
            </a:r>
          </a:p>
          <a:p>
            <a:pPr marL="742950" lvl="1" indent="-285750">
              <a:buFont typeface="Arial" panose="020B0604020202020204" pitchFamily="34" charset="0"/>
              <a:buChar char="•"/>
            </a:pPr>
            <a:r>
              <a:rPr lang="en-US" sz="2400" b="1" dirty="0"/>
              <a:t>Testing game content</a:t>
            </a:r>
            <a:r>
              <a:rPr lang="en-US" sz="2400" dirty="0"/>
              <a:t> (especially procedurally generated levels)</a:t>
            </a:r>
          </a:p>
          <a:p>
            <a:pPr marL="742950" lvl="1" indent="-285750">
              <a:buFont typeface="Arial" panose="020B0604020202020204" pitchFamily="34" charset="0"/>
              <a:buChar char="•"/>
            </a:pPr>
            <a:r>
              <a:rPr lang="en-US" sz="2400" b="1" dirty="0"/>
              <a:t>Evaluating playability</a:t>
            </a:r>
            <a:r>
              <a:rPr lang="en-US" sz="2400" dirty="0"/>
              <a:t> in a human-like way</a:t>
            </a:r>
          </a:p>
          <a:p>
            <a:endParaRPr lang="en-IN" sz="2400" dirty="0"/>
          </a:p>
        </p:txBody>
      </p:sp>
    </p:spTree>
    <p:extLst>
      <p:ext uri="{BB962C8B-B14F-4D97-AF65-F5344CB8AC3E}">
        <p14:creationId xmlns:p14="http://schemas.microsoft.com/office/powerpoint/2010/main" val="3078534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481DF-0094-298A-089B-586D3BF809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ACBEE7-7905-89DD-0BF4-7FC41F3C2C60}"/>
              </a:ext>
            </a:extLst>
          </p:cNvPr>
          <p:cNvSpPr>
            <a:spLocks noGrp="1"/>
          </p:cNvSpPr>
          <p:nvPr>
            <p:ph type="title"/>
          </p:nvPr>
        </p:nvSpPr>
        <p:spPr>
          <a:xfrm>
            <a:off x="515112" y="793350"/>
            <a:ext cx="11155680" cy="1463040"/>
          </a:xfrm>
        </p:spPr>
        <p:txBody>
          <a:bodyPr/>
          <a:lstStyle/>
          <a:p>
            <a:r>
              <a:rPr lang="en-US" b="1" dirty="0"/>
              <a:t>Playing for Experience (Player Role)</a:t>
            </a:r>
            <a:br>
              <a:rPr lang="en-US" b="1" dirty="0"/>
            </a:br>
            <a:endParaRPr lang="en-IN" dirty="0"/>
          </a:p>
        </p:txBody>
      </p:sp>
      <p:sp>
        <p:nvSpPr>
          <p:cNvPr id="3" name="Content Placeholder 2">
            <a:extLst>
              <a:ext uri="{FF2B5EF4-FFF2-40B4-BE49-F238E27FC236}">
                <a16:creationId xmlns:a16="http://schemas.microsoft.com/office/drawing/2014/main" id="{42B5BE87-FB92-7444-9245-07C8CACCE7F0}"/>
              </a:ext>
            </a:extLst>
          </p:cNvPr>
          <p:cNvSpPr>
            <a:spLocks noGrp="1"/>
          </p:cNvSpPr>
          <p:nvPr>
            <p:ph idx="1"/>
          </p:nvPr>
        </p:nvSpPr>
        <p:spPr>
          <a:xfrm>
            <a:off x="515112" y="1709928"/>
            <a:ext cx="11155680" cy="3767328"/>
          </a:xfrm>
        </p:spPr>
        <p:txBody>
          <a:bodyPr>
            <a:noAutofit/>
          </a:bodyPr>
          <a:lstStyle/>
          <a:p>
            <a:pPr>
              <a:buFont typeface="Arial" panose="020B0604020202020204" pitchFamily="34" charset="0"/>
              <a:buChar char="•"/>
            </a:pPr>
            <a:r>
              <a:rPr lang="en-US" sz="2400" b="1" dirty="0"/>
              <a:t>Human-likeness goals:</a:t>
            </a:r>
            <a:endParaRPr lang="en-US" sz="2400" dirty="0"/>
          </a:p>
          <a:p>
            <a:pPr marL="742950" lvl="1" indent="-285750">
              <a:buFont typeface="Arial" panose="020B0604020202020204" pitchFamily="34" charset="0"/>
              <a:buChar char="•"/>
            </a:pPr>
            <a:r>
              <a:rPr lang="en-US" sz="2400" dirty="0"/>
              <a:t>Comparable reaction times</a:t>
            </a:r>
          </a:p>
          <a:p>
            <a:pPr marL="742950" lvl="1" indent="-285750">
              <a:buFont typeface="Arial" panose="020B0604020202020204" pitchFamily="34" charset="0"/>
              <a:buChar char="•"/>
            </a:pPr>
            <a:r>
              <a:rPr lang="en-US" sz="2400" dirty="0"/>
              <a:t>Makes mistakes like humans</a:t>
            </a:r>
          </a:p>
          <a:p>
            <a:pPr marL="742950" lvl="1" indent="-285750">
              <a:buFont typeface="Arial" panose="020B0604020202020204" pitchFamily="34" charset="0"/>
              <a:buChar char="•"/>
            </a:pPr>
            <a:r>
              <a:rPr lang="en-US" sz="2400" dirty="0"/>
              <a:t>Explores/acts with curiosity</a:t>
            </a:r>
          </a:p>
          <a:p>
            <a:pPr marL="742950" lvl="1" indent="-285750">
              <a:buFont typeface="Arial" panose="020B0604020202020204" pitchFamily="34" charset="0"/>
              <a:buChar char="•"/>
            </a:pPr>
            <a:r>
              <a:rPr lang="en-US" sz="2400" dirty="0"/>
              <a:t>Shows hesitation, varied playstyles</a:t>
            </a:r>
          </a:p>
          <a:p>
            <a:pPr>
              <a:buFont typeface="Arial" panose="020B0604020202020204" pitchFamily="34" charset="0"/>
              <a:buChar char="•"/>
            </a:pPr>
            <a:r>
              <a:rPr lang="en-US" sz="2400" b="1" dirty="0"/>
              <a:t>Competitions:</a:t>
            </a:r>
            <a:endParaRPr lang="en-US" sz="2400" dirty="0"/>
          </a:p>
          <a:p>
            <a:pPr marL="742950" lvl="1" indent="-285750">
              <a:buFont typeface="Arial" panose="020B0604020202020204" pitchFamily="34" charset="0"/>
              <a:buChar char="•"/>
            </a:pPr>
            <a:r>
              <a:rPr lang="en-US" sz="2400" b="1" dirty="0"/>
              <a:t>2K </a:t>
            </a:r>
            <a:r>
              <a:rPr lang="en-US" sz="2400" b="1" dirty="0" err="1"/>
              <a:t>BotPrize</a:t>
            </a:r>
            <a:r>
              <a:rPr lang="en-US" sz="2400" dirty="0"/>
              <a:t> (Unreal Tournament 2004)</a:t>
            </a:r>
          </a:p>
          <a:p>
            <a:pPr marL="742950" lvl="1" indent="-285750">
              <a:buFont typeface="Arial" panose="020B0604020202020204" pitchFamily="34" charset="0"/>
              <a:buChar char="•"/>
            </a:pPr>
            <a:r>
              <a:rPr lang="en-US" sz="2400" b="1" dirty="0"/>
              <a:t>Mario AI Competition</a:t>
            </a:r>
            <a:r>
              <a:rPr lang="en-US" sz="2400" dirty="0"/>
              <a:t> – agents judged on “humanness”</a:t>
            </a:r>
          </a:p>
          <a:p>
            <a:pPr>
              <a:buFont typeface="Arial" panose="020B0604020202020204" pitchFamily="34" charset="0"/>
              <a:buChar char="•"/>
            </a:pPr>
            <a:r>
              <a:rPr lang="en-US" sz="2400" b="1" dirty="0"/>
              <a:t>Player Archetypes / Personas:</a:t>
            </a:r>
            <a:endParaRPr lang="en-US" sz="2400" dirty="0"/>
          </a:p>
          <a:p>
            <a:pPr marL="742950" lvl="1" indent="-285750">
              <a:buFont typeface="Arial" panose="020B0604020202020204" pitchFamily="34" charset="0"/>
              <a:buChar char="•"/>
            </a:pPr>
            <a:r>
              <a:rPr lang="en-US" sz="2400" dirty="0"/>
              <a:t>Aggressive, cautious, curious, skilled, etc.</a:t>
            </a:r>
          </a:p>
          <a:p>
            <a:pPr marL="742950" lvl="1" indent="-285750">
              <a:buFont typeface="Arial" panose="020B0604020202020204" pitchFamily="34" charset="0"/>
              <a:buChar char="•"/>
            </a:pPr>
            <a:r>
              <a:rPr lang="en-US" sz="2400" dirty="0"/>
              <a:t>AI agents can mirror personas or adapt to specific players</a:t>
            </a:r>
          </a:p>
          <a:p>
            <a:endParaRPr lang="en-IN" sz="2400" dirty="0"/>
          </a:p>
        </p:txBody>
      </p:sp>
    </p:spTree>
    <p:extLst>
      <p:ext uri="{BB962C8B-B14F-4D97-AF65-F5344CB8AC3E}">
        <p14:creationId xmlns:p14="http://schemas.microsoft.com/office/powerpoint/2010/main" val="870965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36EB-65F6-44C9-C50C-94616B96EF53}"/>
              </a:ext>
            </a:extLst>
          </p:cNvPr>
          <p:cNvSpPr>
            <a:spLocks noGrp="1"/>
          </p:cNvSpPr>
          <p:nvPr>
            <p:ph type="title"/>
          </p:nvPr>
        </p:nvSpPr>
        <p:spPr/>
        <p:txBody>
          <a:bodyPr/>
          <a:lstStyle/>
          <a:p>
            <a:r>
              <a:rPr lang="en-IN" b="1" dirty="0"/>
              <a:t>Playing for Experience (Non-Player Role)</a:t>
            </a:r>
            <a:br>
              <a:rPr lang="en-IN" b="1" dirty="0"/>
            </a:br>
            <a:endParaRPr lang="en-IN" dirty="0"/>
          </a:p>
        </p:txBody>
      </p:sp>
      <p:sp>
        <p:nvSpPr>
          <p:cNvPr id="3" name="Content Placeholder 2">
            <a:extLst>
              <a:ext uri="{FF2B5EF4-FFF2-40B4-BE49-F238E27FC236}">
                <a16:creationId xmlns:a16="http://schemas.microsoft.com/office/drawing/2014/main" id="{7747027F-F94B-6B70-3117-49ED30C11370}"/>
              </a:ext>
            </a:extLst>
          </p:cNvPr>
          <p:cNvSpPr>
            <a:spLocks noGrp="1"/>
          </p:cNvSpPr>
          <p:nvPr>
            <p:ph idx="1"/>
          </p:nvPr>
        </p:nvSpPr>
        <p:spPr>
          <a:xfrm>
            <a:off x="521208" y="2012550"/>
            <a:ext cx="11155680" cy="3767328"/>
          </a:xfrm>
        </p:spPr>
        <p:txBody>
          <a:bodyPr>
            <a:noAutofit/>
          </a:bodyPr>
          <a:lstStyle/>
          <a:p>
            <a:pPr>
              <a:buFont typeface="Arial" panose="020B0604020202020204" pitchFamily="34" charset="0"/>
              <a:buChar char="•"/>
            </a:pPr>
            <a:r>
              <a:rPr lang="en-IN" sz="2400" b="1" dirty="0"/>
              <a:t>Most common industry goal for game AI</a:t>
            </a:r>
            <a:endParaRPr lang="en-IN" sz="2400" dirty="0"/>
          </a:p>
          <a:p>
            <a:pPr marL="742950" lvl="1" indent="-285750">
              <a:buFont typeface="Arial" panose="020B0604020202020204" pitchFamily="34" charset="0"/>
              <a:buChar char="•"/>
            </a:pPr>
            <a:r>
              <a:rPr lang="en-IN" sz="2400" dirty="0"/>
              <a:t>NPCs act in ways </a:t>
            </a:r>
            <a:r>
              <a:rPr lang="en-IN" sz="2400" b="1" dirty="0"/>
              <a:t>not focused on winning</a:t>
            </a:r>
            <a:endParaRPr lang="en-IN" sz="2400" dirty="0"/>
          </a:p>
          <a:p>
            <a:pPr marL="742950" lvl="1" indent="-285750">
              <a:buFont typeface="Arial" panose="020B0604020202020204" pitchFamily="34" charset="0"/>
              <a:buChar char="•"/>
            </a:pPr>
            <a:r>
              <a:rPr lang="en-IN" sz="2400" dirty="0"/>
              <a:t>Purpose: </a:t>
            </a:r>
            <a:r>
              <a:rPr lang="en-IN" sz="2400" b="1" dirty="0"/>
              <a:t>entertainment, believability, immersion</a:t>
            </a:r>
            <a:endParaRPr lang="en-IN" sz="2400" dirty="0"/>
          </a:p>
          <a:p>
            <a:pPr>
              <a:buFont typeface="Arial" panose="020B0604020202020204" pitchFamily="34" charset="0"/>
              <a:buChar char="•"/>
            </a:pPr>
            <a:r>
              <a:rPr lang="en-IN" sz="2400" b="1" dirty="0"/>
              <a:t>NPC roles &amp; objectives:</a:t>
            </a:r>
            <a:endParaRPr lang="en-IN" sz="2400" dirty="0"/>
          </a:p>
          <a:p>
            <a:pPr marL="742950" lvl="1" indent="-285750">
              <a:buFont typeface="Arial" panose="020B0604020202020204" pitchFamily="34" charset="0"/>
              <a:buChar char="•"/>
            </a:pPr>
            <a:r>
              <a:rPr lang="en-IN" sz="2400" dirty="0"/>
              <a:t>Adversaries, helpers, puzzle elements, storytellers, emotive characters, world population</a:t>
            </a:r>
          </a:p>
          <a:p>
            <a:pPr marL="742950" lvl="1" indent="-285750">
              <a:buFont typeface="Arial" panose="020B0604020202020204" pitchFamily="34" charset="0"/>
              <a:buChar char="•"/>
            </a:pPr>
            <a:r>
              <a:rPr lang="en-IN" sz="2400" dirty="0"/>
              <a:t>Sometimes require </a:t>
            </a:r>
            <a:r>
              <a:rPr lang="en-IN" sz="2400" b="1" dirty="0"/>
              <a:t>illusion of intelligence</a:t>
            </a:r>
            <a:r>
              <a:rPr lang="en-IN" sz="2400" dirty="0"/>
              <a:t> rather than true AI</a:t>
            </a:r>
          </a:p>
          <a:p>
            <a:endParaRPr lang="en-IN" sz="2400" dirty="0"/>
          </a:p>
        </p:txBody>
      </p:sp>
    </p:spTree>
    <p:extLst>
      <p:ext uri="{BB962C8B-B14F-4D97-AF65-F5344CB8AC3E}">
        <p14:creationId xmlns:p14="http://schemas.microsoft.com/office/powerpoint/2010/main" val="3353346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4635-3D11-3FFF-8B55-BC1BE697A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B18083-415E-F922-6B27-2032716B17D6}"/>
              </a:ext>
            </a:extLst>
          </p:cNvPr>
          <p:cNvSpPr>
            <a:spLocks noGrp="1"/>
          </p:cNvSpPr>
          <p:nvPr>
            <p:ph type="title"/>
          </p:nvPr>
        </p:nvSpPr>
        <p:spPr/>
        <p:txBody>
          <a:bodyPr/>
          <a:lstStyle/>
          <a:p>
            <a:r>
              <a:rPr lang="en-IN" b="1" dirty="0"/>
              <a:t>Playing for Experience (Non-Player Role)</a:t>
            </a:r>
            <a:br>
              <a:rPr lang="en-IN" b="1" dirty="0"/>
            </a:br>
            <a:endParaRPr lang="en-IN" dirty="0"/>
          </a:p>
        </p:txBody>
      </p:sp>
      <p:sp>
        <p:nvSpPr>
          <p:cNvPr id="3" name="Content Placeholder 2">
            <a:extLst>
              <a:ext uri="{FF2B5EF4-FFF2-40B4-BE49-F238E27FC236}">
                <a16:creationId xmlns:a16="http://schemas.microsoft.com/office/drawing/2014/main" id="{9E92B46C-E69D-FED5-6676-A4F0F66FDAEE}"/>
              </a:ext>
            </a:extLst>
          </p:cNvPr>
          <p:cNvSpPr>
            <a:spLocks noGrp="1"/>
          </p:cNvSpPr>
          <p:nvPr>
            <p:ph idx="1"/>
          </p:nvPr>
        </p:nvSpPr>
        <p:spPr>
          <a:xfrm>
            <a:off x="521208" y="2012550"/>
            <a:ext cx="11155680" cy="3767328"/>
          </a:xfrm>
        </p:spPr>
        <p:txBody>
          <a:bodyPr>
            <a:noAutofit/>
          </a:bodyPr>
          <a:lstStyle/>
          <a:p>
            <a:pPr>
              <a:buFont typeface="Arial" panose="020B0604020202020204" pitchFamily="34" charset="0"/>
              <a:buChar char="•"/>
            </a:pPr>
            <a:r>
              <a:rPr lang="en-IN" sz="2400" b="1" dirty="0"/>
              <a:t>Design choices:</a:t>
            </a:r>
            <a:endParaRPr lang="en-IN" sz="2400" dirty="0"/>
          </a:p>
          <a:p>
            <a:pPr marL="742950" lvl="1" indent="-285750">
              <a:buFont typeface="Arial" panose="020B0604020202020204" pitchFamily="34" charset="0"/>
              <a:buChar char="•"/>
            </a:pPr>
            <a:r>
              <a:rPr lang="en-IN" sz="2400" b="1" dirty="0"/>
              <a:t>Human-like or non-human-like?</a:t>
            </a:r>
            <a:r>
              <a:rPr lang="en-IN" sz="2400" dirty="0"/>
              <a:t> (depends on role: robot vs dragon)</a:t>
            </a:r>
          </a:p>
          <a:p>
            <a:pPr marL="742950" lvl="1" indent="-285750">
              <a:buFont typeface="Arial" panose="020B0604020202020204" pitchFamily="34" charset="0"/>
              <a:buChar char="•"/>
            </a:pPr>
            <a:r>
              <a:rPr lang="en-IN" sz="2400" b="1" dirty="0"/>
              <a:t>Predictability important</a:t>
            </a:r>
            <a:r>
              <a:rPr lang="en-IN" sz="2400" dirty="0"/>
              <a:t> in stealth &amp; boss battles (e.g., patrol patterns, attack cycles)</a:t>
            </a:r>
          </a:p>
          <a:p>
            <a:pPr marL="742950" lvl="1" indent="-285750">
              <a:buFont typeface="Arial" panose="020B0604020202020204" pitchFamily="34" charset="0"/>
              <a:buChar char="•"/>
            </a:pPr>
            <a:r>
              <a:rPr lang="en-IN" sz="2400" dirty="0"/>
              <a:t>Too adaptive/“intelligent” can break game design</a:t>
            </a:r>
          </a:p>
          <a:p>
            <a:pPr>
              <a:buFont typeface="Arial" panose="020B0604020202020204" pitchFamily="34" charset="0"/>
              <a:buChar char="•"/>
            </a:pPr>
            <a:r>
              <a:rPr lang="en-IN" sz="2400" b="1" dirty="0"/>
              <a:t>Challenges with “winning” NPCs:</a:t>
            </a:r>
            <a:endParaRPr lang="en-IN" sz="2400" dirty="0"/>
          </a:p>
          <a:p>
            <a:pPr marL="742950" lvl="1" indent="-285750">
              <a:buFont typeface="Arial" panose="020B0604020202020204" pitchFamily="34" charset="0"/>
              <a:buChar char="•"/>
            </a:pPr>
            <a:r>
              <a:rPr lang="en-IN" sz="2400" dirty="0"/>
              <a:t>High-performing strategies often = </a:t>
            </a:r>
            <a:r>
              <a:rPr lang="en-IN" sz="2400" b="1" dirty="0"/>
              <a:t>boring gameplay</a:t>
            </a:r>
            <a:endParaRPr lang="en-IN" sz="2400" dirty="0"/>
          </a:p>
          <a:p>
            <a:pPr marL="1143000" lvl="2" indent="-228600">
              <a:buFont typeface="Arial" panose="020B0604020202020204" pitchFamily="34" charset="0"/>
              <a:buChar char="•"/>
            </a:pPr>
            <a:r>
              <a:rPr lang="en-IN" sz="2400" dirty="0"/>
              <a:t>Example: Defensive camping in FPS, exploit strategies in FIFA 99</a:t>
            </a:r>
          </a:p>
          <a:p>
            <a:pPr marL="742950" lvl="1" indent="-285750">
              <a:buFont typeface="Arial" panose="020B0604020202020204" pitchFamily="34" charset="0"/>
              <a:buChar char="•"/>
            </a:pPr>
            <a:r>
              <a:rPr lang="en-IN" sz="2400" dirty="0"/>
              <a:t>AI may find </a:t>
            </a:r>
            <a:r>
              <a:rPr lang="en-IN" sz="2400" b="1" dirty="0"/>
              <a:t>exploits/bugs</a:t>
            </a:r>
            <a:r>
              <a:rPr lang="en-IN" sz="2400" dirty="0"/>
              <a:t> → efficient but not fun</a:t>
            </a:r>
          </a:p>
          <a:p>
            <a:endParaRPr lang="en-IN" sz="2400" dirty="0"/>
          </a:p>
        </p:txBody>
      </p:sp>
    </p:spTree>
    <p:extLst>
      <p:ext uri="{BB962C8B-B14F-4D97-AF65-F5344CB8AC3E}">
        <p14:creationId xmlns:p14="http://schemas.microsoft.com/office/powerpoint/2010/main" val="2835589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A1A99-E9EF-DE71-2105-4F3746A03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2C18D-E761-9630-103B-C7F12D471668}"/>
              </a:ext>
            </a:extLst>
          </p:cNvPr>
          <p:cNvSpPr>
            <a:spLocks noGrp="1"/>
          </p:cNvSpPr>
          <p:nvPr>
            <p:ph type="title"/>
          </p:nvPr>
        </p:nvSpPr>
        <p:spPr/>
        <p:txBody>
          <a:bodyPr/>
          <a:lstStyle/>
          <a:p>
            <a:r>
              <a:rPr lang="en-IN" b="1" dirty="0"/>
              <a:t>Playing for Experience (Non-Player Role)</a:t>
            </a:r>
            <a:br>
              <a:rPr lang="en-IN" b="1" dirty="0"/>
            </a:br>
            <a:endParaRPr lang="en-IN" dirty="0"/>
          </a:p>
        </p:txBody>
      </p:sp>
      <p:sp>
        <p:nvSpPr>
          <p:cNvPr id="3" name="Content Placeholder 2">
            <a:extLst>
              <a:ext uri="{FF2B5EF4-FFF2-40B4-BE49-F238E27FC236}">
                <a16:creationId xmlns:a16="http://schemas.microsoft.com/office/drawing/2014/main" id="{63E392C5-7A4E-900B-8483-C9C63A44CAC3}"/>
              </a:ext>
            </a:extLst>
          </p:cNvPr>
          <p:cNvSpPr>
            <a:spLocks noGrp="1"/>
          </p:cNvSpPr>
          <p:nvPr>
            <p:ph idx="1"/>
          </p:nvPr>
        </p:nvSpPr>
        <p:spPr>
          <a:xfrm>
            <a:off x="521208" y="2012550"/>
            <a:ext cx="11155680" cy="3767328"/>
          </a:xfrm>
        </p:spPr>
        <p:txBody>
          <a:bodyPr>
            <a:noAutofit/>
          </a:bodyPr>
          <a:lstStyle/>
          <a:p>
            <a:pPr>
              <a:buFont typeface="Arial" panose="020B0604020202020204" pitchFamily="34" charset="0"/>
              <a:buChar char="•"/>
            </a:pPr>
            <a:r>
              <a:rPr lang="en-IN" sz="2400" b="1" dirty="0"/>
              <a:t>Examples:</a:t>
            </a:r>
            <a:endParaRPr lang="en-IN" sz="2400" dirty="0"/>
          </a:p>
          <a:p>
            <a:pPr marL="742950" lvl="1" indent="-285750">
              <a:buFont typeface="Arial" panose="020B0604020202020204" pitchFamily="34" charset="0"/>
              <a:buChar char="•"/>
            </a:pPr>
            <a:r>
              <a:rPr lang="en-IN" sz="2400" i="1" dirty="0"/>
              <a:t>Space Invaders</a:t>
            </a:r>
            <a:r>
              <a:rPr lang="en-IN" sz="2400" dirty="0"/>
              <a:t> aliens (simple patterns)</a:t>
            </a:r>
          </a:p>
          <a:p>
            <a:pPr marL="742950" lvl="1" indent="-285750">
              <a:buFont typeface="Arial" panose="020B0604020202020204" pitchFamily="34" charset="0"/>
              <a:buChar char="•"/>
            </a:pPr>
            <a:r>
              <a:rPr lang="en-IN" sz="2400" i="1" dirty="0"/>
              <a:t>Mario</a:t>
            </a:r>
            <a:r>
              <a:rPr lang="en-IN" sz="2400" dirty="0"/>
              <a:t> </a:t>
            </a:r>
            <a:r>
              <a:rPr lang="en-IN" sz="2400" dirty="0" err="1"/>
              <a:t>Koopas</a:t>
            </a:r>
            <a:r>
              <a:rPr lang="en-IN" sz="2400" dirty="0"/>
              <a:t> (predictable movement)</a:t>
            </a:r>
          </a:p>
          <a:p>
            <a:pPr marL="742950" lvl="1" indent="-285750">
              <a:buFont typeface="Arial" panose="020B0604020202020204" pitchFamily="34" charset="0"/>
              <a:buChar char="•"/>
            </a:pPr>
            <a:r>
              <a:rPr lang="en-IN" sz="2400" i="1" dirty="0"/>
              <a:t>Bioshock Infinite</a:t>
            </a:r>
            <a:r>
              <a:rPr lang="en-IN" sz="2400" dirty="0"/>
              <a:t> NPCs (nuanced </a:t>
            </a:r>
            <a:r>
              <a:rPr lang="en-IN" sz="2400" dirty="0" err="1"/>
              <a:t>behaviors</a:t>
            </a:r>
            <a:r>
              <a:rPr lang="en-IN" sz="2400" dirty="0"/>
              <a:t>)</a:t>
            </a:r>
          </a:p>
          <a:p>
            <a:pPr marL="742950" lvl="1" indent="-285750">
              <a:buFont typeface="Arial" panose="020B0604020202020204" pitchFamily="34" charset="0"/>
              <a:buChar char="•"/>
            </a:pPr>
            <a:r>
              <a:rPr lang="en-IN" sz="2400" i="1" dirty="0"/>
              <a:t>Alien: Isolation</a:t>
            </a:r>
            <a:r>
              <a:rPr lang="en-IN" sz="2400" dirty="0"/>
              <a:t> alien (complex, adaptive tension)</a:t>
            </a:r>
          </a:p>
          <a:p>
            <a:endParaRPr lang="en-IN" sz="2400" dirty="0"/>
          </a:p>
        </p:txBody>
      </p:sp>
    </p:spTree>
    <p:extLst>
      <p:ext uri="{BB962C8B-B14F-4D97-AF65-F5344CB8AC3E}">
        <p14:creationId xmlns:p14="http://schemas.microsoft.com/office/powerpoint/2010/main" val="3655723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5AF29-CC71-2C55-3DCD-E9140223DB70}"/>
              </a:ext>
            </a:extLst>
          </p:cNvPr>
          <p:cNvSpPr>
            <a:spLocks noGrp="1"/>
          </p:cNvSpPr>
          <p:nvPr>
            <p:ph type="title"/>
          </p:nvPr>
        </p:nvSpPr>
        <p:spPr>
          <a:xfrm>
            <a:off x="521208" y="978408"/>
            <a:ext cx="12356592" cy="1463040"/>
          </a:xfrm>
        </p:spPr>
        <p:txBody>
          <a:bodyPr/>
          <a:lstStyle/>
          <a:p>
            <a:r>
              <a:rPr lang="en-US" dirty="0"/>
              <a:t>Summary of AI Game-Playing Goals &amp; Roles</a:t>
            </a:r>
            <a:endParaRPr lang="en-IN" dirty="0"/>
          </a:p>
        </p:txBody>
      </p:sp>
      <p:sp>
        <p:nvSpPr>
          <p:cNvPr id="4" name="Rectangle 1">
            <a:extLst>
              <a:ext uri="{FF2B5EF4-FFF2-40B4-BE49-F238E27FC236}">
                <a16:creationId xmlns:a16="http://schemas.microsoft.com/office/drawing/2014/main" id="{A3274E46-0327-E7EE-0336-232D030B9F11}"/>
              </a:ext>
            </a:extLst>
          </p:cNvPr>
          <p:cNvSpPr>
            <a:spLocks noGrp="1" noChangeArrowheads="1"/>
          </p:cNvSpPr>
          <p:nvPr>
            <p:ph idx="1"/>
          </p:nvPr>
        </p:nvSpPr>
        <p:spPr bwMode="auto">
          <a:xfrm>
            <a:off x="521208" y="1911636"/>
            <a:ext cx="7935186" cy="5009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Academia:</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Strong focus on </a:t>
            </a:r>
            <a:r>
              <a:rPr kumimoji="0" lang="en-US" altLang="en-US" sz="2400" b="1" i="0" u="none" strike="noStrike" cap="none" normalizeH="0" baseline="0" dirty="0">
                <a:ln>
                  <a:noFill/>
                </a:ln>
                <a:solidFill>
                  <a:schemeClr val="tx1"/>
                </a:solidFill>
                <a:effectLst/>
                <a:latin typeface="Arial" panose="020B0604020202020204" pitchFamily="34" charset="0"/>
              </a:rPr>
              <a:t>playing to win (player role)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Other perspectives often </a:t>
            </a:r>
            <a:r>
              <a:rPr kumimoji="0" lang="en-US" altLang="en-US" sz="2400" b="1" i="0" u="none" strike="noStrike" cap="none" normalizeH="0" baseline="0" dirty="0">
                <a:ln>
                  <a:noFill/>
                </a:ln>
                <a:solidFill>
                  <a:schemeClr val="tx1"/>
                </a:solidFill>
                <a:effectLst/>
                <a:latin typeface="Arial" panose="020B0604020202020204" pitchFamily="34" charset="0"/>
              </a:rPr>
              <a:t>neglected</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Industry:</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Emphasis on </a:t>
            </a:r>
            <a:r>
              <a:rPr kumimoji="0" lang="en-US" altLang="en-US" sz="2400" b="1" i="0" u="none" strike="noStrike" cap="none" normalizeH="0" baseline="0" dirty="0">
                <a:ln>
                  <a:noFill/>
                </a:ln>
                <a:solidFill>
                  <a:schemeClr val="tx1"/>
                </a:solidFill>
                <a:effectLst/>
                <a:latin typeface="Arial" panose="020B0604020202020204" pitchFamily="34" charset="0"/>
              </a:rPr>
              <a:t>playing for experience (non-player role)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Heavy reliance on </a:t>
            </a:r>
            <a:r>
              <a:rPr kumimoji="0" lang="en-US" altLang="en-US" sz="2400" b="1" i="0" u="none" strike="noStrike" cap="none" normalizeH="0" baseline="0" dirty="0">
                <a:ln>
                  <a:noFill/>
                </a:ln>
                <a:solidFill>
                  <a:schemeClr val="tx1"/>
                </a:solidFill>
                <a:effectLst/>
                <a:latin typeface="Arial" panose="020B0604020202020204" pitchFamily="34" charset="0"/>
              </a:rPr>
              <a:t>behavior authoring methods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Finite State Machines (FSMs)</a:t>
            </a:r>
          </a:p>
          <a:p>
            <a:pPr marL="457200" marR="0" lvl="1"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Behavior Trees</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91381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D1477-2678-38D2-4B56-C1A731234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CF085-E6BC-112B-C7EC-5A0328FEE575}"/>
              </a:ext>
            </a:extLst>
          </p:cNvPr>
          <p:cNvSpPr>
            <a:spLocks noGrp="1"/>
          </p:cNvSpPr>
          <p:nvPr>
            <p:ph type="title"/>
          </p:nvPr>
        </p:nvSpPr>
        <p:spPr>
          <a:xfrm>
            <a:off x="521208" y="978408"/>
            <a:ext cx="12356592" cy="1463040"/>
          </a:xfrm>
        </p:spPr>
        <p:txBody>
          <a:bodyPr/>
          <a:lstStyle/>
          <a:p>
            <a:r>
              <a:rPr lang="en-US" dirty="0"/>
              <a:t>Summary of AI Game-Playing Goals &amp; Roles</a:t>
            </a:r>
            <a:endParaRPr lang="en-IN" dirty="0"/>
          </a:p>
        </p:txBody>
      </p:sp>
      <p:sp>
        <p:nvSpPr>
          <p:cNvPr id="4" name="Rectangle 1">
            <a:extLst>
              <a:ext uri="{FF2B5EF4-FFF2-40B4-BE49-F238E27FC236}">
                <a16:creationId xmlns:a16="http://schemas.microsoft.com/office/drawing/2014/main" id="{2C64E7D3-C13E-74E8-AA9F-632F3052C1CD}"/>
              </a:ext>
            </a:extLst>
          </p:cNvPr>
          <p:cNvSpPr>
            <a:spLocks noGrp="1" noChangeArrowheads="1"/>
          </p:cNvSpPr>
          <p:nvPr>
            <p:ph idx="1"/>
          </p:nvPr>
        </p:nvSpPr>
        <p:spPr bwMode="auto">
          <a:xfrm>
            <a:off x="521208" y="1977755"/>
            <a:ext cx="11484875" cy="390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Challenge with advanced methods: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Search, optimization, and learning = </a:t>
            </a:r>
            <a:r>
              <a:rPr kumimoji="0" lang="en-US" altLang="en-US" sz="2400" b="1" i="0" u="none" strike="noStrike" cap="none" normalizeH="0" baseline="0" dirty="0">
                <a:ln>
                  <a:noFill/>
                </a:ln>
                <a:solidFill>
                  <a:schemeClr val="tx1"/>
                </a:solidFill>
                <a:effectLst/>
                <a:latin typeface="Arial" panose="020B0604020202020204" pitchFamily="34" charset="0"/>
              </a:rPr>
              <a:t>powerful but less predictable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Designers want </a:t>
            </a:r>
            <a:r>
              <a:rPr kumimoji="0" lang="en-US" altLang="en-US" sz="2400" b="1" i="0" u="none" strike="noStrike" cap="none" normalizeH="0" baseline="0" dirty="0">
                <a:ln>
                  <a:noFill/>
                </a:ln>
                <a:solidFill>
                  <a:schemeClr val="tx1"/>
                </a:solidFill>
                <a:effectLst/>
                <a:latin typeface="Arial" panose="020B0604020202020204" pitchFamily="34" charset="0"/>
              </a:rPr>
              <a:t>control + authorial intent</a:t>
            </a:r>
            <a:r>
              <a:rPr kumimoji="0" lang="en-US" altLang="en-US" sz="2400" b="0" i="0" u="none" strike="noStrike" cap="none" normalizeH="0" baseline="0" dirty="0">
                <a:ln>
                  <a:noFill/>
                </a:ln>
                <a:solidFill>
                  <a:schemeClr val="tx1"/>
                </a:solidFill>
                <a:effectLst/>
                <a:latin typeface="Arial" panose="020B0604020202020204" pitchFamily="34" charset="0"/>
              </a:rPr>
              <a:t> → tension between fun vs. realism</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Looking forward:</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Better understanding of AI roles/goals = </a:t>
            </a:r>
            <a:r>
              <a:rPr kumimoji="0" lang="en-US" altLang="en-US" sz="2400" b="1" i="0" u="none" strike="noStrike" cap="none" normalizeH="0" baseline="0" dirty="0">
                <a:ln>
                  <a:noFill/>
                </a:ln>
                <a:solidFill>
                  <a:schemeClr val="tx1"/>
                </a:solidFill>
                <a:effectLst/>
                <a:latin typeface="Arial" panose="020B0604020202020204" pitchFamily="34" charset="0"/>
              </a:rPr>
              <a:t>balance between winning &amp; experience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Convergence of academia and industry approaches</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52113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E6F4F-E037-ED4C-9017-7FF06AB5C4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1B4082-9B63-7618-737D-D48FE6AFB3FA}"/>
              </a:ext>
            </a:extLst>
          </p:cNvPr>
          <p:cNvSpPr>
            <a:spLocks noGrp="1"/>
          </p:cNvSpPr>
          <p:nvPr>
            <p:ph type="title"/>
          </p:nvPr>
        </p:nvSpPr>
        <p:spPr/>
        <p:txBody>
          <a:bodyPr/>
          <a:lstStyle/>
          <a:p>
            <a:r>
              <a:rPr lang="en-US" b="1" dirty="0"/>
              <a:t>AI &amp; Game Design – Number of Players</a:t>
            </a:r>
            <a:br>
              <a:rPr lang="en-US" b="1" dirty="0"/>
            </a:br>
            <a:endParaRPr lang="en-IN" dirty="0"/>
          </a:p>
        </p:txBody>
      </p:sp>
      <p:sp>
        <p:nvSpPr>
          <p:cNvPr id="3" name="Content Placeholder 2">
            <a:extLst>
              <a:ext uri="{FF2B5EF4-FFF2-40B4-BE49-F238E27FC236}">
                <a16:creationId xmlns:a16="http://schemas.microsoft.com/office/drawing/2014/main" id="{0776DE19-83D4-588C-2A9B-47970CDE936A}"/>
              </a:ext>
            </a:extLst>
          </p:cNvPr>
          <p:cNvSpPr>
            <a:spLocks noGrp="1"/>
          </p:cNvSpPr>
          <p:nvPr>
            <p:ph idx="1"/>
          </p:nvPr>
        </p:nvSpPr>
        <p:spPr>
          <a:xfrm>
            <a:off x="521208" y="1985050"/>
            <a:ext cx="11155680" cy="3767328"/>
          </a:xfrm>
        </p:spPr>
        <p:txBody>
          <a:bodyPr>
            <a:noAutofit/>
          </a:bodyPr>
          <a:lstStyle/>
          <a:p>
            <a:pPr>
              <a:buFont typeface="Arial" panose="020B0604020202020204" pitchFamily="34" charset="0"/>
              <a:buChar char="•"/>
            </a:pPr>
            <a:r>
              <a:rPr lang="en-US" sz="2400" b="1" dirty="0"/>
              <a:t>Game types by players</a:t>
            </a:r>
            <a:r>
              <a:rPr lang="en-US" sz="2400" dirty="0"/>
              <a:t> (Elias et al. [192]):</a:t>
            </a:r>
          </a:p>
          <a:p>
            <a:pPr marL="742950" lvl="1" indent="-285750">
              <a:buFont typeface="Arial" panose="020B0604020202020204" pitchFamily="34" charset="0"/>
              <a:buChar char="•"/>
            </a:pPr>
            <a:r>
              <a:rPr lang="en-US" sz="2400" b="1" dirty="0"/>
              <a:t>Single-player:</a:t>
            </a:r>
            <a:r>
              <a:rPr lang="en-US" sz="2400" dirty="0"/>
              <a:t> puzzles, time-trial racing</a:t>
            </a:r>
          </a:p>
          <a:p>
            <a:pPr marL="742950" lvl="1" indent="-285750">
              <a:buFont typeface="Arial" panose="020B0604020202020204" pitchFamily="34" charset="0"/>
              <a:buChar char="•"/>
            </a:pPr>
            <a:r>
              <a:rPr lang="en-US" sz="2400" b="1" dirty="0"/>
              <a:t>1.5-player:</a:t>
            </a:r>
            <a:r>
              <a:rPr lang="en-US" sz="2400" dirty="0"/>
              <a:t> FPS campaign with meaningful NPCs</a:t>
            </a:r>
          </a:p>
          <a:p>
            <a:pPr marL="742950" lvl="1" indent="-285750">
              <a:buFont typeface="Arial" panose="020B0604020202020204" pitchFamily="34" charset="0"/>
              <a:buChar char="•"/>
            </a:pPr>
            <a:r>
              <a:rPr lang="en-US" sz="2400" b="1" dirty="0"/>
              <a:t>Two-player:</a:t>
            </a:r>
            <a:r>
              <a:rPr lang="en-US" sz="2400" dirty="0"/>
              <a:t> Chess, Checkers, Spacewar!</a:t>
            </a:r>
          </a:p>
          <a:p>
            <a:pPr marL="742950" lvl="1" indent="-285750">
              <a:buFont typeface="Arial" panose="020B0604020202020204" pitchFamily="34" charset="0"/>
              <a:buChar char="•"/>
            </a:pPr>
            <a:r>
              <a:rPr lang="en-US" sz="2400" b="1" dirty="0"/>
              <a:t>Multi-player:</a:t>
            </a:r>
            <a:r>
              <a:rPr lang="en-US" sz="2400" dirty="0"/>
              <a:t> </a:t>
            </a:r>
            <a:r>
              <a:rPr lang="en-US" sz="2400" i="1" dirty="0"/>
              <a:t>League of Legends</a:t>
            </a:r>
            <a:r>
              <a:rPr lang="en-US" sz="2400" dirty="0"/>
              <a:t>, </a:t>
            </a:r>
            <a:r>
              <a:rPr lang="en-US" sz="2400" i="1" dirty="0"/>
              <a:t>Mario Kart</a:t>
            </a:r>
            <a:r>
              <a:rPr lang="en-US" sz="2400" dirty="0"/>
              <a:t>, online FPS</a:t>
            </a:r>
          </a:p>
          <a:p>
            <a:endParaRPr lang="en-IN" sz="2400" dirty="0"/>
          </a:p>
        </p:txBody>
      </p:sp>
    </p:spTree>
    <p:extLst>
      <p:ext uri="{BB962C8B-B14F-4D97-AF65-F5344CB8AC3E}">
        <p14:creationId xmlns:p14="http://schemas.microsoft.com/office/powerpoint/2010/main" val="3033491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79001-97FC-269E-7615-0F21BB899A6E}"/>
              </a:ext>
            </a:extLst>
          </p:cNvPr>
          <p:cNvSpPr>
            <a:spLocks noGrp="1"/>
          </p:cNvSpPr>
          <p:nvPr>
            <p:ph type="title"/>
          </p:nvPr>
        </p:nvSpPr>
        <p:spPr/>
        <p:txBody>
          <a:bodyPr/>
          <a:lstStyle/>
          <a:p>
            <a:r>
              <a:rPr lang="en-US" b="1" dirty="0"/>
              <a:t>AI &amp; Game Design – Number of Players</a:t>
            </a:r>
            <a:br>
              <a:rPr lang="en-US" b="1" dirty="0"/>
            </a:br>
            <a:endParaRPr lang="en-IN" dirty="0"/>
          </a:p>
        </p:txBody>
      </p:sp>
      <p:sp>
        <p:nvSpPr>
          <p:cNvPr id="3" name="Content Placeholder 2">
            <a:extLst>
              <a:ext uri="{FF2B5EF4-FFF2-40B4-BE49-F238E27FC236}">
                <a16:creationId xmlns:a16="http://schemas.microsoft.com/office/drawing/2014/main" id="{54CE7AF1-9482-2051-D7B7-0E02DE6EE53F}"/>
              </a:ext>
            </a:extLst>
          </p:cNvPr>
          <p:cNvSpPr>
            <a:spLocks noGrp="1"/>
          </p:cNvSpPr>
          <p:nvPr>
            <p:ph idx="1"/>
          </p:nvPr>
        </p:nvSpPr>
        <p:spPr>
          <a:xfrm>
            <a:off x="521208" y="1969008"/>
            <a:ext cx="11155680" cy="3767328"/>
          </a:xfrm>
        </p:spPr>
        <p:txBody>
          <a:bodyPr>
            <a:noAutofit/>
          </a:bodyPr>
          <a:lstStyle/>
          <a:p>
            <a:pPr>
              <a:buFont typeface="Arial" panose="020B0604020202020204" pitchFamily="34" charset="0"/>
              <a:buChar char="•"/>
            </a:pPr>
            <a:r>
              <a:rPr lang="en-US" sz="2400" b="1" dirty="0"/>
              <a:t>AI algorithm fit:</a:t>
            </a:r>
            <a:endParaRPr lang="en-US" sz="2400" dirty="0"/>
          </a:p>
          <a:p>
            <a:pPr marL="742950" lvl="1" indent="-285750">
              <a:buFont typeface="Arial" panose="020B0604020202020204" pitchFamily="34" charset="0"/>
              <a:buChar char="•"/>
            </a:pPr>
            <a:r>
              <a:rPr lang="en-US" sz="2400" b="1" dirty="0"/>
              <a:t>Single-player:</a:t>
            </a:r>
            <a:r>
              <a:rPr lang="en-US" sz="2400" dirty="0"/>
              <a:t> Single-agent search (BFS, DFS, A*) works well</a:t>
            </a:r>
          </a:p>
          <a:p>
            <a:pPr marL="742950" lvl="1" indent="-285750">
              <a:buFont typeface="Arial" panose="020B0604020202020204" pitchFamily="34" charset="0"/>
              <a:buChar char="•"/>
            </a:pPr>
            <a:r>
              <a:rPr lang="en-US" sz="2400" b="1" dirty="0"/>
              <a:t>Two-player zero-sum:</a:t>
            </a:r>
            <a:r>
              <a:rPr lang="en-US" sz="2400" dirty="0"/>
              <a:t> Minimax (+ α–β pruning) → optimal play</a:t>
            </a:r>
          </a:p>
          <a:p>
            <a:pPr marL="742950" lvl="1" indent="-285750">
              <a:buFont typeface="Arial" panose="020B0604020202020204" pitchFamily="34" charset="0"/>
              <a:buChar char="•"/>
            </a:pPr>
            <a:r>
              <a:rPr lang="en-US" sz="2400" b="1" dirty="0"/>
              <a:t>Multi-player:</a:t>
            </a:r>
            <a:r>
              <a:rPr lang="en-US" sz="2400" dirty="0"/>
              <a:t> Minimax becomes too complex</a:t>
            </a:r>
          </a:p>
          <a:p>
            <a:pPr marL="1143000" lvl="2" indent="-228600">
              <a:buFont typeface="Arial" panose="020B0604020202020204" pitchFamily="34" charset="0"/>
              <a:buChar char="•"/>
            </a:pPr>
            <a:r>
              <a:rPr lang="en-US" sz="2400" dirty="0"/>
              <a:t>Often approximate by modeling other players (opponents, learned behavior, random models)</a:t>
            </a:r>
          </a:p>
          <a:p>
            <a:pPr>
              <a:buFont typeface="Arial" panose="020B0604020202020204" pitchFamily="34" charset="0"/>
              <a:buChar char="•"/>
            </a:pPr>
            <a:r>
              <a:rPr lang="en-US" sz="2400" b="1" dirty="0"/>
              <a:t>Key insight:</a:t>
            </a:r>
            <a:endParaRPr lang="en-US" sz="2400" dirty="0"/>
          </a:p>
          <a:p>
            <a:pPr marL="742950" lvl="1" indent="-285750">
              <a:buFont typeface="Arial" panose="020B0604020202020204" pitchFamily="34" charset="0"/>
              <a:buChar char="•"/>
            </a:pPr>
            <a:r>
              <a:rPr lang="en-US" sz="2400" dirty="0"/>
              <a:t>Number of players greatly affects </a:t>
            </a:r>
            <a:r>
              <a:rPr lang="en-US" sz="2400" b="1" dirty="0"/>
              <a:t>which AI algorithms are effective</a:t>
            </a:r>
            <a:endParaRPr lang="en-US" sz="2400" dirty="0"/>
          </a:p>
          <a:p>
            <a:pPr marL="742950" lvl="1" indent="-285750">
              <a:buFont typeface="Arial" panose="020B0604020202020204" pitchFamily="34" charset="0"/>
              <a:buChar char="•"/>
            </a:pPr>
            <a:r>
              <a:rPr lang="en-US" sz="2400" dirty="0"/>
              <a:t>Collaboration/competition mix adds more complexity</a:t>
            </a:r>
          </a:p>
          <a:p>
            <a:endParaRPr lang="en-IN" sz="2400" dirty="0"/>
          </a:p>
        </p:txBody>
      </p:sp>
    </p:spTree>
    <p:extLst>
      <p:ext uri="{BB962C8B-B14F-4D97-AF65-F5344CB8AC3E}">
        <p14:creationId xmlns:p14="http://schemas.microsoft.com/office/powerpoint/2010/main" val="3568690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A32F41-A0A0-FC72-963E-5C2509972AE0}"/>
              </a:ext>
            </a:extLst>
          </p:cNvPr>
          <p:cNvPicPr>
            <a:picLocks noChangeAspect="1"/>
          </p:cNvPicPr>
          <p:nvPr/>
        </p:nvPicPr>
        <p:blipFill>
          <a:blip r:embed="rId3"/>
          <a:stretch>
            <a:fillRect/>
          </a:stretch>
        </p:blipFill>
        <p:spPr>
          <a:xfrm>
            <a:off x="2624763" y="354602"/>
            <a:ext cx="6942474" cy="4933738"/>
          </a:xfrm>
          <a:prstGeom prst="rect">
            <a:avLst/>
          </a:prstGeom>
        </p:spPr>
      </p:pic>
      <p:sp>
        <p:nvSpPr>
          <p:cNvPr id="5" name="TextBox 4">
            <a:extLst>
              <a:ext uri="{FF2B5EF4-FFF2-40B4-BE49-F238E27FC236}">
                <a16:creationId xmlns:a16="http://schemas.microsoft.com/office/drawing/2014/main" id="{748B4550-29F4-845F-F3A3-0DAE698E0AD5}"/>
              </a:ext>
            </a:extLst>
          </p:cNvPr>
          <p:cNvSpPr txBox="1"/>
          <p:nvPr/>
        </p:nvSpPr>
        <p:spPr>
          <a:xfrm>
            <a:off x="1634525" y="5288340"/>
            <a:ext cx="9111343" cy="830997"/>
          </a:xfrm>
          <a:prstGeom prst="rect">
            <a:avLst/>
          </a:prstGeom>
          <a:noFill/>
        </p:spPr>
        <p:txBody>
          <a:bodyPr wrap="square">
            <a:spAutoFit/>
          </a:bodyPr>
          <a:lstStyle/>
          <a:p>
            <a:pPr algn="ctr"/>
            <a:r>
              <a:rPr lang="en-US" sz="2400" b="1" dirty="0"/>
              <a:t>Characteristics of games: game examples across the dimensions of stochasticity, observability and time granularity. </a:t>
            </a:r>
            <a:endParaRPr lang="en-IN" sz="2400" b="1" dirty="0"/>
          </a:p>
        </p:txBody>
      </p:sp>
    </p:spTree>
    <p:extLst>
      <p:ext uri="{BB962C8B-B14F-4D97-AF65-F5344CB8AC3E}">
        <p14:creationId xmlns:p14="http://schemas.microsoft.com/office/powerpoint/2010/main" val="4185893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9DD8F-22ED-8BFA-FE18-167BEDAD0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8B4D00-407E-C0A6-E0C5-15931F1E10A5}"/>
              </a:ext>
            </a:extLst>
          </p:cNvPr>
          <p:cNvSpPr>
            <a:spLocks noGrp="1"/>
          </p:cNvSpPr>
          <p:nvPr>
            <p:ph type="title"/>
          </p:nvPr>
        </p:nvSpPr>
        <p:spPr/>
        <p:txBody>
          <a:bodyPr/>
          <a:lstStyle/>
          <a:p>
            <a:r>
              <a:rPr lang="en-IN" b="1" dirty="0"/>
              <a:t>AI &amp; Game Design – Stochasticity</a:t>
            </a:r>
            <a:br>
              <a:rPr lang="en-IN" b="1" dirty="0"/>
            </a:br>
            <a:endParaRPr lang="en-IN" dirty="0"/>
          </a:p>
        </p:txBody>
      </p:sp>
      <p:sp>
        <p:nvSpPr>
          <p:cNvPr id="3" name="Content Placeholder 2">
            <a:extLst>
              <a:ext uri="{FF2B5EF4-FFF2-40B4-BE49-F238E27FC236}">
                <a16:creationId xmlns:a16="http://schemas.microsoft.com/office/drawing/2014/main" id="{AEEDA14F-8E2F-91DE-8FEC-EA2CF1E49196}"/>
              </a:ext>
            </a:extLst>
          </p:cNvPr>
          <p:cNvSpPr>
            <a:spLocks noGrp="1"/>
          </p:cNvSpPr>
          <p:nvPr>
            <p:ph idx="1"/>
          </p:nvPr>
        </p:nvSpPr>
        <p:spPr>
          <a:xfrm>
            <a:off x="515112" y="1947236"/>
            <a:ext cx="11155680" cy="3767328"/>
          </a:xfrm>
        </p:spPr>
        <p:txBody>
          <a:bodyPr>
            <a:noAutofit/>
          </a:bodyPr>
          <a:lstStyle/>
          <a:p>
            <a:pPr>
              <a:buFont typeface="Arial" panose="020B0604020202020204" pitchFamily="34" charset="0"/>
              <a:buChar char="•"/>
            </a:pPr>
            <a:r>
              <a:rPr lang="en-IN" sz="2400" b="1" dirty="0"/>
              <a:t>What is Stochasticity?</a:t>
            </a:r>
            <a:endParaRPr lang="en-IN" sz="2400" dirty="0"/>
          </a:p>
          <a:p>
            <a:pPr marL="742950" lvl="1" indent="-285750">
              <a:buFont typeface="Arial" panose="020B0604020202020204" pitchFamily="34" charset="0"/>
              <a:buChar char="•"/>
            </a:pPr>
            <a:r>
              <a:rPr lang="en-IN" sz="2400" dirty="0"/>
              <a:t>Games include </a:t>
            </a:r>
            <a:r>
              <a:rPr lang="en-IN" sz="2400" b="1" dirty="0"/>
              <a:t>randomness / unpredictability</a:t>
            </a:r>
            <a:r>
              <a:rPr lang="en-IN" sz="2400" dirty="0"/>
              <a:t> (dice, cards, RNGs).</a:t>
            </a:r>
          </a:p>
          <a:p>
            <a:pPr marL="742950" lvl="1" indent="-285750">
              <a:buFont typeface="Arial" panose="020B0604020202020204" pitchFamily="34" charset="0"/>
              <a:buChar char="•"/>
            </a:pPr>
            <a:r>
              <a:rPr lang="en-IN" sz="2400" dirty="0"/>
              <a:t>Violates the </a:t>
            </a:r>
            <a:r>
              <a:rPr lang="en-IN" sz="2400" b="1" dirty="0"/>
              <a:t>Markov property</a:t>
            </a:r>
            <a:r>
              <a:rPr lang="en-IN" sz="2400" dirty="0"/>
              <a:t> → outcome not fully determined by actions.</a:t>
            </a:r>
          </a:p>
          <a:p>
            <a:pPr marL="742950" lvl="1" indent="-285750">
              <a:buFont typeface="Arial" panose="020B0604020202020204" pitchFamily="34" charset="0"/>
              <a:buChar char="•"/>
            </a:pPr>
            <a:r>
              <a:rPr lang="en-IN" sz="2400" dirty="0"/>
              <a:t>Same actions ≠ same outcome across playthroughs.</a:t>
            </a:r>
          </a:p>
          <a:p>
            <a:pPr>
              <a:buFont typeface="Arial" panose="020B0604020202020204" pitchFamily="34" charset="0"/>
              <a:buChar char="•"/>
            </a:pPr>
            <a:r>
              <a:rPr lang="en-IN" sz="2400" b="1" dirty="0"/>
              <a:t>Examples</a:t>
            </a:r>
            <a:endParaRPr lang="en-IN" sz="2400" dirty="0"/>
          </a:p>
          <a:p>
            <a:pPr marL="742950" lvl="1" indent="-285750">
              <a:buFont typeface="Arial" panose="020B0604020202020204" pitchFamily="34" charset="0"/>
              <a:buChar char="•"/>
            </a:pPr>
            <a:r>
              <a:rPr lang="en-IN" sz="2400" b="1" dirty="0"/>
              <a:t>Deterministic:</a:t>
            </a:r>
            <a:r>
              <a:rPr lang="en-IN" sz="2400" dirty="0"/>
              <a:t> Chess, Tetris.</a:t>
            </a:r>
          </a:p>
          <a:p>
            <a:pPr marL="742950" lvl="1" indent="-285750">
              <a:buFont typeface="Arial" panose="020B0604020202020204" pitchFamily="34" charset="0"/>
              <a:buChar char="•"/>
            </a:pPr>
            <a:r>
              <a:rPr lang="en-IN" sz="2400" b="1" dirty="0"/>
              <a:t>Stochastic:</a:t>
            </a:r>
            <a:r>
              <a:rPr lang="en-IN" sz="2400" dirty="0"/>
              <a:t> Roulette, Ludo, Yahtzee, Monopoly, Ms. Pac-Man.</a:t>
            </a:r>
          </a:p>
          <a:p>
            <a:endParaRPr lang="en-IN" sz="2400" dirty="0"/>
          </a:p>
        </p:txBody>
      </p:sp>
    </p:spTree>
    <p:extLst>
      <p:ext uri="{BB962C8B-B14F-4D97-AF65-F5344CB8AC3E}">
        <p14:creationId xmlns:p14="http://schemas.microsoft.com/office/powerpoint/2010/main" val="1870528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ED10-EA73-C2CD-5274-0E941C1A4A15}"/>
              </a:ext>
            </a:extLst>
          </p:cNvPr>
          <p:cNvSpPr>
            <a:spLocks noGrp="1"/>
          </p:cNvSpPr>
          <p:nvPr>
            <p:ph type="title"/>
          </p:nvPr>
        </p:nvSpPr>
        <p:spPr/>
        <p:txBody>
          <a:bodyPr/>
          <a:lstStyle/>
          <a:p>
            <a:r>
              <a:rPr lang="en-IN" b="1" dirty="0"/>
              <a:t>AI &amp; Game Design – Stochasticity</a:t>
            </a:r>
            <a:br>
              <a:rPr lang="en-IN" b="1" dirty="0"/>
            </a:br>
            <a:endParaRPr lang="en-IN" dirty="0"/>
          </a:p>
        </p:txBody>
      </p:sp>
      <p:sp>
        <p:nvSpPr>
          <p:cNvPr id="3" name="Content Placeholder 2">
            <a:extLst>
              <a:ext uri="{FF2B5EF4-FFF2-40B4-BE49-F238E27FC236}">
                <a16:creationId xmlns:a16="http://schemas.microsoft.com/office/drawing/2014/main" id="{0061760C-56D0-7D9B-88D2-4C33D1715FD7}"/>
              </a:ext>
            </a:extLst>
          </p:cNvPr>
          <p:cNvSpPr>
            <a:spLocks noGrp="1"/>
          </p:cNvSpPr>
          <p:nvPr>
            <p:ph idx="1"/>
          </p:nvPr>
        </p:nvSpPr>
        <p:spPr>
          <a:xfrm>
            <a:off x="515112" y="1947236"/>
            <a:ext cx="11155680" cy="3767328"/>
          </a:xfrm>
        </p:spPr>
        <p:txBody>
          <a:bodyPr>
            <a:noAutofit/>
          </a:bodyPr>
          <a:lstStyle/>
          <a:p>
            <a:pPr>
              <a:buFont typeface="Arial" panose="020B0604020202020204" pitchFamily="34" charset="0"/>
              <a:buChar char="•"/>
            </a:pPr>
            <a:r>
              <a:rPr lang="en-IN" sz="2400" b="1" dirty="0"/>
              <a:t>Impact on AI Algorithms</a:t>
            </a:r>
            <a:endParaRPr lang="en-IN" sz="2400" dirty="0"/>
          </a:p>
          <a:p>
            <a:pPr marL="742950" lvl="1" indent="-285750">
              <a:buFont typeface="Arial" panose="020B0604020202020204" pitchFamily="34" charset="0"/>
              <a:buChar char="•"/>
            </a:pPr>
            <a:r>
              <a:rPr lang="en-IN" sz="2400" b="1" dirty="0"/>
              <a:t>Tree Search:</a:t>
            </a:r>
            <a:r>
              <a:rPr lang="en-IN" sz="2400" dirty="0"/>
              <a:t> Must handle uncertainty (e.g., Monte Carlo Tree Search with determinization).</a:t>
            </a:r>
          </a:p>
          <a:p>
            <a:pPr marL="742950" lvl="1" indent="-285750">
              <a:buFont typeface="Arial" panose="020B0604020202020204" pitchFamily="34" charset="0"/>
              <a:buChar char="•"/>
            </a:pPr>
            <a:r>
              <a:rPr lang="en-IN" sz="2400" b="1" dirty="0"/>
              <a:t>Reinforcement Learning:</a:t>
            </a:r>
            <a:r>
              <a:rPr lang="en-IN" sz="2400" dirty="0"/>
              <a:t> Policies must be tested many times; adds computational cost.</a:t>
            </a:r>
          </a:p>
          <a:p>
            <a:pPr>
              <a:buFont typeface="Arial" panose="020B0604020202020204" pitchFamily="34" charset="0"/>
              <a:buChar char="•"/>
            </a:pPr>
            <a:r>
              <a:rPr lang="en-IN" sz="2400" b="1" dirty="0"/>
              <a:t>Opportunity:</a:t>
            </a:r>
            <a:endParaRPr lang="en-IN" sz="2400" dirty="0"/>
          </a:p>
          <a:p>
            <a:pPr marL="742950" lvl="1" indent="-285750">
              <a:buFont typeface="Arial" panose="020B0604020202020204" pitchFamily="34" charset="0"/>
              <a:buChar char="•"/>
            </a:pPr>
            <a:r>
              <a:rPr lang="en-IN" sz="2400" dirty="0"/>
              <a:t>Stochasticity can help train </a:t>
            </a:r>
            <a:r>
              <a:rPr lang="en-IN" sz="2400" b="1" dirty="0"/>
              <a:t>robust agents</a:t>
            </a:r>
            <a:r>
              <a:rPr lang="en-IN" sz="2400" dirty="0"/>
              <a:t> (less brittle than purely deterministic training).</a:t>
            </a:r>
          </a:p>
          <a:p>
            <a:pPr>
              <a:buFont typeface="Arial" panose="020B0604020202020204" pitchFamily="34" charset="0"/>
              <a:buChar char="•"/>
            </a:pPr>
            <a:r>
              <a:rPr lang="en-IN" sz="2400" b="1" dirty="0"/>
              <a:t>Special case:</a:t>
            </a:r>
            <a:endParaRPr lang="en-IN" sz="2400" dirty="0"/>
          </a:p>
          <a:p>
            <a:pPr marL="742950" lvl="1" indent="-285750">
              <a:buFont typeface="Arial" panose="020B0604020202020204" pitchFamily="34" charset="0"/>
              <a:buChar char="•"/>
            </a:pPr>
            <a:r>
              <a:rPr lang="en-IN" sz="2400" dirty="0"/>
              <a:t>Early hardware (e.g., </a:t>
            </a:r>
            <a:r>
              <a:rPr lang="en-IN" sz="2400" b="1" dirty="0"/>
              <a:t>Atari 2600</a:t>
            </a:r>
            <a:r>
              <a:rPr lang="en-IN" sz="2400" dirty="0"/>
              <a:t>) had no RNG → fully deterministic outcomes</a:t>
            </a:r>
          </a:p>
          <a:p>
            <a:endParaRPr lang="en-IN" sz="2400" dirty="0"/>
          </a:p>
        </p:txBody>
      </p:sp>
    </p:spTree>
    <p:extLst>
      <p:ext uri="{BB962C8B-B14F-4D97-AF65-F5344CB8AC3E}">
        <p14:creationId xmlns:p14="http://schemas.microsoft.com/office/powerpoint/2010/main" val="4062124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FF9A9-EEE6-DCF4-D39D-0D16BE7F413C}"/>
              </a:ext>
            </a:extLst>
          </p:cNvPr>
          <p:cNvSpPr>
            <a:spLocks noGrp="1"/>
          </p:cNvSpPr>
          <p:nvPr>
            <p:ph type="title"/>
          </p:nvPr>
        </p:nvSpPr>
        <p:spPr/>
        <p:txBody>
          <a:bodyPr/>
          <a:lstStyle/>
          <a:p>
            <a:r>
              <a:rPr lang="en-US" b="1" dirty="0"/>
              <a:t>AI &amp; Game Design – Observability</a:t>
            </a:r>
            <a:br>
              <a:rPr lang="en-US" b="1" dirty="0"/>
            </a:br>
            <a:endParaRPr lang="en-IN" dirty="0"/>
          </a:p>
        </p:txBody>
      </p:sp>
      <p:sp>
        <p:nvSpPr>
          <p:cNvPr id="3" name="Content Placeholder 2">
            <a:extLst>
              <a:ext uri="{FF2B5EF4-FFF2-40B4-BE49-F238E27FC236}">
                <a16:creationId xmlns:a16="http://schemas.microsoft.com/office/drawing/2014/main" id="{1F9A6774-8FEA-88AE-EF6E-D9B58B5DB5BB}"/>
              </a:ext>
            </a:extLst>
          </p:cNvPr>
          <p:cNvSpPr>
            <a:spLocks noGrp="1"/>
          </p:cNvSpPr>
          <p:nvPr>
            <p:ph idx="1"/>
          </p:nvPr>
        </p:nvSpPr>
        <p:spPr>
          <a:xfrm>
            <a:off x="521208" y="1914580"/>
            <a:ext cx="11155680" cy="3767328"/>
          </a:xfrm>
        </p:spPr>
        <p:txBody>
          <a:bodyPr>
            <a:noAutofit/>
          </a:bodyPr>
          <a:lstStyle/>
          <a:p>
            <a:pPr>
              <a:buFont typeface="Arial" panose="020B0604020202020204" pitchFamily="34" charset="0"/>
              <a:buChar char="•"/>
            </a:pPr>
            <a:r>
              <a:rPr lang="en-US" sz="2400" b="1" dirty="0"/>
              <a:t>What is Observability?</a:t>
            </a:r>
            <a:endParaRPr lang="en-US" sz="2400" dirty="0"/>
          </a:p>
          <a:p>
            <a:pPr marL="742950" lvl="1" indent="-285750">
              <a:buFont typeface="Arial" panose="020B0604020202020204" pitchFamily="34" charset="0"/>
              <a:buChar char="•"/>
            </a:pPr>
            <a:r>
              <a:rPr lang="en-US" sz="2400" dirty="0"/>
              <a:t>Degree to which the </a:t>
            </a:r>
            <a:r>
              <a:rPr lang="en-US" sz="2400" b="1" dirty="0"/>
              <a:t>game state is visible</a:t>
            </a:r>
            <a:r>
              <a:rPr lang="en-US" sz="2400" dirty="0"/>
              <a:t> to the player/AI.</a:t>
            </a:r>
          </a:p>
          <a:p>
            <a:pPr marL="742950" lvl="1" indent="-285750">
              <a:buFont typeface="Arial" panose="020B0604020202020204" pitchFamily="34" charset="0"/>
              <a:buChar char="•"/>
            </a:pPr>
            <a:r>
              <a:rPr lang="en-US" sz="2400" b="1" dirty="0"/>
              <a:t>Perfect information:</a:t>
            </a:r>
            <a:r>
              <a:rPr lang="en-US" sz="2400" dirty="0"/>
              <a:t> Full state known (e.g., Chess, Go, Sudoku).</a:t>
            </a:r>
          </a:p>
          <a:p>
            <a:pPr marL="742950" lvl="1" indent="-285750">
              <a:buFont typeface="Arial" panose="020B0604020202020204" pitchFamily="34" charset="0"/>
              <a:buChar char="•"/>
            </a:pPr>
            <a:r>
              <a:rPr lang="en-US" sz="2400" b="1" dirty="0"/>
              <a:t>Partial observability:</a:t>
            </a:r>
            <a:r>
              <a:rPr lang="en-US" sz="2400" dirty="0"/>
              <a:t> Hidden info exists (e.g., Poker, Battleship, Zork, StarCraft with fog of war).</a:t>
            </a:r>
          </a:p>
          <a:p>
            <a:pPr>
              <a:buFont typeface="Arial" panose="020B0604020202020204" pitchFamily="34" charset="0"/>
              <a:buChar char="•"/>
            </a:pPr>
            <a:r>
              <a:rPr lang="en-US" sz="2400" b="1" dirty="0"/>
              <a:t>Examples</a:t>
            </a:r>
            <a:endParaRPr lang="en-US" sz="2400" dirty="0"/>
          </a:p>
          <a:p>
            <a:pPr marL="742950" lvl="1" indent="-285750">
              <a:buFont typeface="Arial" panose="020B0604020202020204" pitchFamily="34" charset="0"/>
              <a:buChar char="•"/>
            </a:pPr>
            <a:r>
              <a:rPr lang="en-US" sz="2400" b="1" dirty="0"/>
              <a:t>Board games:</a:t>
            </a:r>
            <a:r>
              <a:rPr lang="en-US" sz="2400" dirty="0"/>
              <a:t> Chess (perfect info).</a:t>
            </a:r>
          </a:p>
          <a:p>
            <a:pPr marL="742950" lvl="1" indent="-285750">
              <a:buFont typeface="Arial" panose="020B0604020202020204" pitchFamily="34" charset="0"/>
              <a:buChar char="•"/>
            </a:pPr>
            <a:r>
              <a:rPr lang="en-US" sz="2400" b="1" dirty="0"/>
              <a:t>Card games:</a:t>
            </a:r>
            <a:r>
              <a:rPr lang="en-US" sz="2400" dirty="0"/>
              <a:t> Poker (hidden hands).</a:t>
            </a:r>
          </a:p>
          <a:p>
            <a:pPr marL="742950" lvl="1" indent="-285750">
              <a:buFont typeface="Arial" panose="020B0604020202020204" pitchFamily="34" charset="0"/>
              <a:buChar char="•"/>
            </a:pPr>
            <a:r>
              <a:rPr lang="en-US" sz="2400" b="1" dirty="0"/>
              <a:t>Video games:</a:t>
            </a:r>
            <a:r>
              <a:rPr lang="en-US" sz="2400" dirty="0"/>
              <a:t> Super Mario (limited screen view), Halo, StarCraft II (fog of war).</a:t>
            </a:r>
          </a:p>
          <a:p>
            <a:endParaRPr lang="en-IN" sz="2400" dirty="0"/>
          </a:p>
        </p:txBody>
      </p:sp>
    </p:spTree>
    <p:extLst>
      <p:ext uri="{BB962C8B-B14F-4D97-AF65-F5344CB8AC3E}">
        <p14:creationId xmlns:p14="http://schemas.microsoft.com/office/powerpoint/2010/main" val="816755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75706-70B2-D6CD-79E9-88B045201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56DB5-36D5-1851-A360-61ED91041977}"/>
              </a:ext>
            </a:extLst>
          </p:cNvPr>
          <p:cNvSpPr>
            <a:spLocks noGrp="1"/>
          </p:cNvSpPr>
          <p:nvPr>
            <p:ph type="title"/>
          </p:nvPr>
        </p:nvSpPr>
        <p:spPr/>
        <p:txBody>
          <a:bodyPr/>
          <a:lstStyle/>
          <a:p>
            <a:r>
              <a:rPr lang="en-US" b="1" dirty="0"/>
              <a:t>AI &amp; Game Design – Observability</a:t>
            </a:r>
            <a:br>
              <a:rPr lang="en-US" b="1" dirty="0"/>
            </a:br>
            <a:endParaRPr lang="en-IN" dirty="0"/>
          </a:p>
        </p:txBody>
      </p:sp>
      <p:sp>
        <p:nvSpPr>
          <p:cNvPr id="3" name="Content Placeholder 2">
            <a:extLst>
              <a:ext uri="{FF2B5EF4-FFF2-40B4-BE49-F238E27FC236}">
                <a16:creationId xmlns:a16="http://schemas.microsoft.com/office/drawing/2014/main" id="{DFE808F4-3A34-EC00-9347-0356277CAAD1}"/>
              </a:ext>
            </a:extLst>
          </p:cNvPr>
          <p:cNvSpPr>
            <a:spLocks noGrp="1"/>
          </p:cNvSpPr>
          <p:nvPr>
            <p:ph idx="1"/>
          </p:nvPr>
        </p:nvSpPr>
        <p:spPr>
          <a:xfrm>
            <a:off x="521208" y="1914580"/>
            <a:ext cx="11155680" cy="3767328"/>
          </a:xfrm>
        </p:spPr>
        <p:txBody>
          <a:bodyPr>
            <a:noAutofit/>
          </a:bodyPr>
          <a:lstStyle/>
          <a:p>
            <a:pPr>
              <a:buFont typeface="Arial" panose="020B0604020202020204" pitchFamily="34" charset="0"/>
              <a:buChar char="•"/>
            </a:pPr>
            <a:r>
              <a:rPr lang="en-US" sz="2400" b="1" dirty="0"/>
              <a:t>AI Approaches</a:t>
            </a:r>
            <a:endParaRPr lang="en-US" sz="2400" dirty="0"/>
          </a:p>
          <a:p>
            <a:pPr marL="742950" lvl="1" indent="-285750">
              <a:buFont typeface="Arial" panose="020B0604020202020204" pitchFamily="34" charset="0"/>
              <a:buChar char="•"/>
            </a:pPr>
            <a:r>
              <a:rPr lang="en-US" sz="2400" b="1" dirty="0"/>
              <a:t>Naïve:</a:t>
            </a:r>
            <a:r>
              <a:rPr lang="en-US" sz="2400" dirty="0"/>
              <a:t> Ignore hidden info → works in simple linear games.</a:t>
            </a:r>
          </a:p>
          <a:p>
            <a:pPr marL="742950" lvl="1" indent="-285750">
              <a:buFont typeface="Arial" panose="020B0604020202020204" pitchFamily="34" charset="0"/>
              <a:buChar char="•"/>
            </a:pPr>
            <a:r>
              <a:rPr lang="en-US" sz="2400" b="1" dirty="0"/>
              <a:t>Better:</a:t>
            </a:r>
            <a:r>
              <a:rPr lang="en-US" sz="2400" dirty="0"/>
              <a:t> Model hidden states (opponents’ hands, off-screen map, future events).</a:t>
            </a:r>
          </a:p>
          <a:p>
            <a:pPr marL="742950" lvl="1" indent="-285750">
              <a:buFont typeface="Arial" panose="020B0604020202020204" pitchFamily="34" charset="0"/>
              <a:buChar char="•"/>
            </a:pPr>
            <a:r>
              <a:rPr lang="en-US" sz="2400" b="1" dirty="0"/>
              <a:t>Advanced methods:</a:t>
            </a:r>
            <a:r>
              <a:rPr lang="en-US" sz="2400" dirty="0"/>
              <a:t> Information Set Monte Carlo Tree Search (IS-MCTS).</a:t>
            </a:r>
          </a:p>
          <a:p>
            <a:pPr>
              <a:buFont typeface="Arial" panose="020B0604020202020204" pitchFamily="34" charset="0"/>
              <a:buChar char="•"/>
            </a:pPr>
            <a:r>
              <a:rPr lang="en-US" sz="2400" b="1" dirty="0"/>
              <a:t>Impact on AI</a:t>
            </a:r>
            <a:endParaRPr lang="en-US" sz="2400" dirty="0"/>
          </a:p>
          <a:p>
            <a:pPr marL="742950" lvl="1" indent="-285750">
              <a:buFont typeface="Arial" panose="020B0604020202020204" pitchFamily="34" charset="0"/>
              <a:buChar char="•"/>
            </a:pPr>
            <a:r>
              <a:rPr lang="en-US" sz="2400" dirty="0"/>
              <a:t>Requires </a:t>
            </a:r>
            <a:r>
              <a:rPr lang="en-US" sz="2400" b="1" dirty="0"/>
              <a:t>memory</a:t>
            </a:r>
            <a:r>
              <a:rPr lang="en-US" sz="2400" dirty="0"/>
              <a:t> &amp; </a:t>
            </a:r>
            <a:r>
              <a:rPr lang="en-US" sz="2400" b="1" dirty="0"/>
              <a:t>prediction</a:t>
            </a:r>
            <a:r>
              <a:rPr lang="en-US" sz="2400" dirty="0"/>
              <a:t>.</a:t>
            </a:r>
          </a:p>
          <a:p>
            <a:pPr marL="742950" lvl="1" indent="-285750">
              <a:buFont typeface="Arial" panose="020B0604020202020204" pitchFamily="34" charset="0"/>
              <a:buChar char="•"/>
            </a:pPr>
            <a:r>
              <a:rPr lang="en-US" sz="2400" dirty="0"/>
              <a:t>Adds </a:t>
            </a:r>
            <a:r>
              <a:rPr lang="en-US" sz="2400" b="1" dirty="0"/>
              <a:t>computational complexity</a:t>
            </a:r>
            <a:r>
              <a:rPr lang="en-US" sz="2400" dirty="0"/>
              <a:t>, but improves strategic play.</a:t>
            </a:r>
          </a:p>
          <a:p>
            <a:endParaRPr lang="en-IN" sz="2400" dirty="0"/>
          </a:p>
        </p:txBody>
      </p:sp>
    </p:spTree>
    <p:extLst>
      <p:ext uri="{BB962C8B-B14F-4D97-AF65-F5344CB8AC3E}">
        <p14:creationId xmlns:p14="http://schemas.microsoft.com/office/powerpoint/2010/main" val="4241351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E1D9A-25EE-4301-3CDB-09F1A1DE7E7A}"/>
              </a:ext>
            </a:extLst>
          </p:cNvPr>
          <p:cNvSpPr>
            <a:spLocks noGrp="1"/>
          </p:cNvSpPr>
          <p:nvPr>
            <p:ph type="title"/>
          </p:nvPr>
        </p:nvSpPr>
        <p:spPr/>
        <p:txBody>
          <a:bodyPr>
            <a:normAutofit fontScale="90000"/>
          </a:bodyPr>
          <a:lstStyle/>
          <a:p>
            <a:r>
              <a:rPr lang="en-IN" b="1" dirty="0"/>
              <a:t>AI &amp; Game Design – Action Space &amp; Branching Factor</a:t>
            </a:r>
            <a:br>
              <a:rPr lang="en-IN" b="1" dirty="0"/>
            </a:br>
            <a:endParaRPr lang="en-IN" dirty="0"/>
          </a:p>
        </p:txBody>
      </p:sp>
      <p:sp>
        <p:nvSpPr>
          <p:cNvPr id="3" name="Content Placeholder 2">
            <a:extLst>
              <a:ext uri="{FF2B5EF4-FFF2-40B4-BE49-F238E27FC236}">
                <a16:creationId xmlns:a16="http://schemas.microsoft.com/office/drawing/2014/main" id="{0608A5F9-C00B-B396-D1CC-80EB7C26BE3A}"/>
              </a:ext>
            </a:extLst>
          </p:cNvPr>
          <p:cNvSpPr>
            <a:spLocks noGrp="1"/>
          </p:cNvSpPr>
          <p:nvPr>
            <p:ph idx="1"/>
          </p:nvPr>
        </p:nvSpPr>
        <p:spPr>
          <a:xfrm>
            <a:off x="521208" y="2197608"/>
            <a:ext cx="11155680" cy="3767328"/>
          </a:xfrm>
        </p:spPr>
        <p:txBody>
          <a:bodyPr>
            <a:noAutofit/>
          </a:bodyPr>
          <a:lstStyle/>
          <a:p>
            <a:pPr>
              <a:buFont typeface="Arial" panose="020B0604020202020204" pitchFamily="34" charset="0"/>
              <a:buChar char="•"/>
            </a:pPr>
            <a:r>
              <a:rPr lang="en-IN" sz="2400" b="1" dirty="0"/>
              <a:t>Action Space</a:t>
            </a:r>
            <a:endParaRPr lang="en-IN" sz="2400" dirty="0"/>
          </a:p>
          <a:p>
            <a:pPr marL="742950" lvl="1" indent="-285750">
              <a:buFont typeface="Arial" panose="020B0604020202020204" pitchFamily="34" charset="0"/>
              <a:buChar char="•"/>
            </a:pPr>
            <a:r>
              <a:rPr lang="en-IN" sz="2400" dirty="0"/>
              <a:t>Set of possible actions at each decision point.</a:t>
            </a:r>
          </a:p>
          <a:p>
            <a:pPr marL="742950" lvl="1" indent="-285750">
              <a:buFont typeface="Arial" panose="020B0604020202020204" pitchFamily="34" charset="0"/>
              <a:buChar char="•"/>
            </a:pPr>
            <a:r>
              <a:rPr lang="en-IN" sz="2400" b="1" dirty="0"/>
              <a:t>Branching Factor (b):</a:t>
            </a:r>
            <a:r>
              <a:rPr lang="en-IN" sz="2400" dirty="0"/>
              <a:t> Number of actions available.</a:t>
            </a:r>
          </a:p>
          <a:p>
            <a:pPr>
              <a:buFont typeface="Arial" panose="020B0604020202020204" pitchFamily="34" charset="0"/>
              <a:buChar char="•"/>
            </a:pPr>
            <a:r>
              <a:rPr lang="en-IN" sz="2400" b="1" dirty="0"/>
              <a:t>Examples</a:t>
            </a:r>
            <a:endParaRPr lang="en-IN" sz="2400" dirty="0"/>
          </a:p>
          <a:p>
            <a:pPr marL="742950" lvl="1" indent="-285750">
              <a:buFont typeface="Arial" panose="020B0604020202020204" pitchFamily="34" charset="0"/>
              <a:buChar char="•"/>
            </a:pPr>
            <a:r>
              <a:rPr lang="en-IN" sz="2400" b="1" dirty="0"/>
              <a:t>Flappy Bird:</a:t>
            </a:r>
            <a:r>
              <a:rPr lang="en-IN" sz="2400" dirty="0"/>
              <a:t> b = 2 (flap / no flap).</a:t>
            </a:r>
          </a:p>
          <a:p>
            <a:pPr marL="742950" lvl="1" indent="-285750">
              <a:buFont typeface="Arial" panose="020B0604020202020204" pitchFamily="34" charset="0"/>
              <a:buChar char="•"/>
            </a:pPr>
            <a:r>
              <a:rPr lang="en-IN" sz="2400" b="1" dirty="0"/>
              <a:t>Pac-Man:</a:t>
            </a:r>
            <a:r>
              <a:rPr lang="en-IN" sz="2400" dirty="0"/>
              <a:t> b = 4 (up, down, left, right).</a:t>
            </a:r>
          </a:p>
          <a:p>
            <a:pPr marL="742950" lvl="1" indent="-285750">
              <a:buFont typeface="Arial" panose="020B0604020202020204" pitchFamily="34" charset="0"/>
              <a:buChar char="•"/>
            </a:pPr>
            <a:r>
              <a:rPr lang="en-IN" sz="2400" b="1" dirty="0"/>
              <a:t>Super Mario Bros:</a:t>
            </a:r>
            <a:r>
              <a:rPr lang="en-IN" sz="2400" dirty="0"/>
              <a:t> ~32 (movement + button combos).</a:t>
            </a:r>
          </a:p>
          <a:p>
            <a:pPr marL="742950" lvl="1" indent="-285750">
              <a:buFont typeface="Arial" panose="020B0604020202020204" pitchFamily="34" charset="0"/>
              <a:buChar char="•"/>
            </a:pPr>
            <a:r>
              <a:rPr lang="en-IN" sz="2400" b="1" dirty="0"/>
              <a:t>Chess:</a:t>
            </a:r>
            <a:r>
              <a:rPr lang="en-IN" sz="2400" dirty="0"/>
              <a:t> ~35, </a:t>
            </a:r>
            <a:r>
              <a:rPr lang="en-IN" sz="2400" b="1" dirty="0"/>
              <a:t>Checkers:</a:t>
            </a:r>
            <a:r>
              <a:rPr lang="en-IN" sz="2400" dirty="0"/>
              <a:t> lower.</a:t>
            </a:r>
          </a:p>
          <a:p>
            <a:pPr marL="742950" lvl="1" indent="-285750">
              <a:buFont typeface="Arial" panose="020B0604020202020204" pitchFamily="34" charset="0"/>
              <a:buChar char="•"/>
            </a:pPr>
            <a:r>
              <a:rPr lang="en-IN" sz="2400" b="1" dirty="0"/>
              <a:t>Go:</a:t>
            </a:r>
            <a:r>
              <a:rPr lang="en-IN" sz="2400" dirty="0"/>
              <a:t> ~400 (first move).</a:t>
            </a:r>
          </a:p>
          <a:p>
            <a:pPr marL="742950" lvl="1" indent="-285750">
              <a:buFont typeface="Arial" panose="020B0604020202020204" pitchFamily="34" charset="0"/>
              <a:buChar char="•"/>
            </a:pPr>
            <a:r>
              <a:rPr lang="en-IN" sz="2400" b="1" dirty="0"/>
              <a:t>StarCraft / Civilization:</a:t>
            </a:r>
            <a:r>
              <a:rPr lang="en-IN" sz="2400" dirty="0"/>
              <a:t> millions (multiple units, continuous inputs).</a:t>
            </a:r>
          </a:p>
        </p:txBody>
      </p:sp>
    </p:spTree>
    <p:extLst>
      <p:ext uri="{BB962C8B-B14F-4D97-AF65-F5344CB8AC3E}">
        <p14:creationId xmlns:p14="http://schemas.microsoft.com/office/powerpoint/2010/main" val="868377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39F38-889B-C52F-4BBE-94CE128528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C03F8-2C45-EB34-6FB0-AEB82370A32B}"/>
              </a:ext>
            </a:extLst>
          </p:cNvPr>
          <p:cNvSpPr>
            <a:spLocks noGrp="1"/>
          </p:cNvSpPr>
          <p:nvPr>
            <p:ph type="title"/>
          </p:nvPr>
        </p:nvSpPr>
        <p:spPr/>
        <p:txBody>
          <a:bodyPr>
            <a:normAutofit fontScale="90000"/>
          </a:bodyPr>
          <a:lstStyle/>
          <a:p>
            <a:r>
              <a:rPr lang="en-IN" b="1" dirty="0"/>
              <a:t>AI &amp; Game Design – Action Space &amp; Branching Factor</a:t>
            </a:r>
            <a:br>
              <a:rPr lang="en-IN" b="1" dirty="0"/>
            </a:br>
            <a:endParaRPr lang="en-IN" dirty="0"/>
          </a:p>
        </p:txBody>
      </p:sp>
      <p:sp>
        <p:nvSpPr>
          <p:cNvPr id="3" name="Content Placeholder 2">
            <a:extLst>
              <a:ext uri="{FF2B5EF4-FFF2-40B4-BE49-F238E27FC236}">
                <a16:creationId xmlns:a16="http://schemas.microsoft.com/office/drawing/2014/main" id="{40AD152E-CFC3-635A-0C10-C77F919402CA}"/>
              </a:ext>
            </a:extLst>
          </p:cNvPr>
          <p:cNvSpPr>
            <a:spLocks noGrp="1"/>
          </p:cNvSpPr>
          <p:nvPr>
            <p:ph idx="1"/>
          </p:nvPr>
        </p:nvSpPr>
        <p:spPr>
          <a:xfrm>
            <a:off x="515112" y="2532889"/>
            <a:ext cx="11155680" cy="3767328"/>
          </a:xfrm>
        </p:spPr>
        <p:txBody>
          <a:bodyPr>
            <a:noAutofit/>
          </a:bodyPr>
          <a:lstStyle/>
          <a:p>
            <a:pPr>
              <a:buFont typeface="Arial" panose="020B0604020202020204" pitchFamily="34" charset="0"/>
              <a:buChar char="•"/>
            </a:pPr>
            <a:r>
              <a:rPr lang="en-IN" sz="2400" b="1" dirty="0"/>
              <a:t>Continuous Inputs</a:t>
            </a:r>
            <a:endParaRPr lang="en-IN" sz="2400" dirty="0"/>
          </a:p>
          <a:p>
            <a:pPr marL="742950" lvl="1" indent="-285750">
              <a:buFont typeface="Arial" panose="020B0604020202020204" pitchFamily="34" charset="0"/>
              <a:buChar char="•"/>
            </a:pPr>
            <a:r>
              <a:rPr lang="en-IN" sz="2400" dirty="0"/>
              <a:t>Modern FPS / console games → </a:t>
            </a:r>
            <a:r>
              <a:rPr lang="en-IN" sz="2400" dirty="0" err="1"/>
              <a:t>thumbsticks</a:t>
            </a:r>
            <a:r>
              <a:rPr lang="en-IN" sz="2400" dirty="0"/>
              <a:t>, touchscreens.</a:t>
            </a:r>
          </a:p>
          <a:p>
            <a:pPr marL="742950" lvl="1" indent="-285750">
              <a:buFont typeface="Arial" panose="020B0604020202020204" pitchFamily="34" charset="0"/>
              <a:buChar char="•"/>
            </a:pPr>
            <a:r>
              <a:rPr lang="en-IN" sz="2400" dirty="0"/>
              <a:t>Require </a:t>
            </a:r>
            <a:r>
              <a:rPr lang="en-IN" sz="2400" b="1" dirty="0"/>
              <a:t>discretization</a:t>
            </a:r>
            <a:r>
              <a:rPr lang="en-IN" sz="2400" dirty="0"/>
              <a:t> to make action space manageable.</a:t>
            </a:r>
          </a:p>
          <a:p>
            <a:pPr>
              <a:buFont typeface="Arial" panose="020B0604020202020204" pitchFamily="34" charset="0"/>
              <a:buChar char="•"/>
            </a:pPr>
            <a:r>
              <a:rPr lang="en-IN" sz="2400" b="1" dirty="0"/>
              <a:t>Impact on AI</a:t>
            </a:r>
            <a:endParaRPr lang="en-IN" sz="2400" dirty="0"/>
          </a:p>
          <a:p>
            <a:pPr marL="742950" lvl="1" indent="-285750">
              <a:buFont typeface="Arial" panose="020B0604020202020204" pitchFamily="34" charset="0"/>
              <a:buChar char="•"/>
            </a:pPr>
            <a:r>
              <a:rPr lang="en-IN" sz="2400" dirty="0"/>
              <a:t>Tree search complexity = </a:t>
            </a:r>
            <a:r>
              <a:rPr lang="en-IN" sz="2400" b="1" dirty="0"/>
              <a:t>O(bᵈ)</a:t>
            </a:r>
            <a:r>
              <a:rPr lang="en-IN" sz="2400" dirty="0"/>
              <a:t> (branching factor ^ depth).</a:t>
            </a:r>
          </a:p>
          <a:p>
            <a:pPr marL="742950" lvl="1" indent="-285750">
              <a:buFont typeface="Arial" panose="020B0604020202020204" pitchFamily="34" charset="0"/>
              <a:buChar char="•"/>
            </a:pPr>
            <a:r>
              <a:rPr lang="en-IN" sz="2400" dirty="0"/>
              <a:t>High branching factor = shallow search possible.</a:t>
            </a:r>
          </a:p>
          <a:p>
            <a:pPr marL="742950" lvl="1" indent="-285750">
              <a:buFont typeface="Arial" panose="020B0604020202020204" pitchFamily="34" charset="0"/>
              <a:buChar char="•"/>
            </a:pPr>
            <a:r>
              <a:rPr lang="en-IN" sz="2400" dirty="0"/>
              <a:t>Explains why </a:t>
            </a:r>
            <a:r>
              <a:rPr lang="en-IN" sz="2400" b="1" dirty="0"/>
              <a:t>Go</a:t>
            </a:r>
            <a:r>
              <a:rPr lang="en-IN" sz="2400" dirty="0"/>
              <a:t> was much harder for AI than Chess for decades.</a:t>
            </a:r>
          </a:p>
          <a:p>
            <a:endParaRPr lang="en-IN" sz="2400" dirty="0"/>
          </a:p>
        </p:txBody>
      </p:sp>
    </p:spTree>
    <p:extLst>
      <p:ext uri="{BB962C8B-B14F-4D97-AF65-F5344CB8AC3E}">
        <p14:creationId xmlns:p14="http://schemas.microsoft.com/office/powerpoint/2010/main" val="3457119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AC316-158C-209E-CAD9-C7BC68642DF4}"/>
              </a:ext>
            </a:extLst>
          </p:cNvPr>
          <p:cNvSpPr>
            <a:spLocks noGrp="1"/>
          </p:cNvSpPr>
          <p:nvPr>
            <p:ph type="title"/>
          </p:nvPr>
        </p:nvSpPr>
        <p:spPr/>
        <p:txBody>
          <a:bodyPr/>
          <a:lstStyle/>
          <a:p>
            <a:r>
              <a:rPr lang="en-US" b="1" dirty="0"/>
              <a:t>Challenges of High Branching Factor</a:t>
            </a:r>
            <a:br>
              <a:rPr lang="en-US" b="1" dirty="0"/>
            </a:br>
            <a:endParaRPr lang="en-IN" dirty="0"/>
          </a:p>
        </p:txBody>
      </p:sp>
      <p:sp>
        <p:nvSpPr>
          <p:cNvPr id="3" name="Content Placeholder 2">
            <a:extLst>
              <a:ext uri="{FF2B5EF4-FFF2-40B4-BE49-F238E27FC236}">
                <a16:creationId xmlns:a16="http://schemas.microsoft.com/office/drawing/2014/main" id="{83BB235A-F7E3-1907-2FC8-887C8E4430E0}"/>
              </a:ext>
            </a:extLst>
          </p:cNvPr>
          <p:cNvSpPr>
            <a:spLocks noGrp="1"/>
          </p:cNvSpPr>
          <p:nvPr>
            <p:ph idx="1"/>
          </p:nvPr>
        </p:nvSpPr>
        <p:spPr>
          <a:xfrm>
            <a:off x="515112" y="1934175"/>
            <a:ext cx="11155680" cy="3767328"/>
          </a:xfrm>
        </p:spPr>
        <p:txBody>
          <a:bodyPr>
            <a:noAutofit/>
          </a:bodyPr>
          <a:lstStyle/>
          <a:p>
            <a:pPr>
              <a:buFont typeface="Arial" panose="020B0604020202020204" pitchFamily="34" charset="0"/>
              <a:buChar char="•"/>
            </a:pPr>
            <a:r>
              <a:rPr lang="en-US" sz="2400" b="1" dirty="0"/>
              <a:t>Tree Search Algorithms</a:t>
            </a:r>
            <a:endParaRPr lang="en-US" sz="2400" dirty="0"/>
          </a:p>
          <a:p>
            <a:pPr marL="742950" lvl="1" indent="-285750">
              <a:buFont typeface="Arial" panose="020B0604020202020204" pitchFamily="34" charset="0"/>
              <a:buChar char="•"/>
            </a:pPr>
            <a:r>
              <a:rPr lang="en-US" sz="2400" dirty="0"/>
              <a:t>Complexity = </a:t>
            </a:r>
            <a:r>
              <a:rPr lang="en-US" sz="2400" b="1" dirty="0"/>
              <a:t>O(bᵈ)</a:t>
            </a:r>
            <a:r>
              <a:rPr lang="en-US" sz="2400" dirty="0"/>
              <a:t> grows rapidly.</a:t>
            </a:r>
          </a:p>
          <a:p>
            <a:pPr marL="742950" lvl="1" indent="-285750">
              <a:buFont typeface="Arial" panose="020B0604020202020204" pitchFamily="34" charset="0"/>
              <a:buChar char="•"/>
            </a:pPr>
            <a:r>
              <a:rPr lang="en-US" sz="2400" dirty="0"/>
              <a:t>With </a:t>
            </a:r>
            <a:r>
              <a:rPr lang="en-US" sz="2400" b="1" dirty="0"/>
              <a:t>millions of actions</a:t>
            </a:r>
            <a:r>
              <a:rPr lang="en-US" sz="2400" dirty="0"/>
              <a:t>, even depth-1 search is impractical.</a:t>
            </a:r>
          </a:p>
          <a:p>
            <a:pPr marL="742950" lvl="1" indent="-285750">
              <a:buFont typeface="Arial" panose="020B0604020202020204" pitchFamily="34" charset="0"/>
              <a:buChar char="•"/>
            </a:pPr>
            <a:r>
              <a:rPr lang="en-US" sz="2400" dirty="0"/>
              <a:t>Leads to </a:t>
            </a:r>
            <a:r>
              <a:rPr lang="en-US" sz="2400" b="1" dirty="0"/>
              <a:t>imbalanced search trees</a:t>
            </a:r>
            <a:r>
              <a:rPr lang="en-US" sz="2400" dirty="0"/>
              <a:t> → poor decision-making.</a:t>
            </a:r>
          </a:p>
          <a:p>
            <a:pPr>
              <a:buFont typeface="Arial" panose="020B0604020202020204" pitchFamily="34" charset="0"/>
              <a:buChar char="•"/>
            </a:pPr>
            <a:r>
              <a:rPr lang="en-US" sz="2400" b="1" dirty="0"/>
              <a:t>Reinforcement Learning (RL)</a:t>
            </a:r>
            <a:endParaRPr lang="en-US" sz="2400" dirty="0"/>
          </a:p>
          <a:p>
            <a:pPr marL="742950" lvl="1" indent="-285750">
              <a:buFont typeface="Arial" panose="020B0604020202020204" pitchFamily="34" charset="0"/>
              <a:buChar char="•"/>
            </a:pPr>
            <a:r>
              <a:rPr lang="en-US" sz="2400" b="1" dirty="0"/>
              <a:t>Neural network policies:</a:t>
            </a:r>
            <a:r>
              <a:rPr lang="en-US" sz="2400" dirty="0"/>
              <a:t> need one output per action, or evaluation of all → computationally expensive.</a:t>
            </a:r>
          </a:p>
          <a:p>
            <a:pPr marL="742950" lvl="1" indent="-285750">
              <a:buFont typeface="Arial" panose="020B0604020202020204" pitchFamily="34" charset="0"/>
              <a:buChar char="•"/>
            </a:pPr>
            <a:r>
              <a:rPr lang="en-US" sz="2400" b="1" dirty="0"/>
              <a:t>Exploration-exploitation dilemma:</a:t>
            </a:r>
            <a:endParaRPr lang="en-US" sz="2400" dirty="0"/>
          </a:p>
          <a:p>
            <a:pPr marL="1143000" lvl="2" indent="-228600">
              <a:buFont typeface="Arial" panose="020B0604020202020204" pitchFamily="34" charset="0"/>
              <a:buChar char="•"/>
            </a:pPr>
            <a:r>
              <a:rPr lang="en-US" sz="2400" dirty="0"/>
              <a:t>More actions = longer to explore adequately.</a:t>
            </a:r>
          </a:p>
          <a:p>
            <a:pPr marL="1143000" lvl="2" indent="-228600">
              <a:buFont typeface="Arial" panose="020B0604020202020204" pitchFamily="34" charset="0"/>
              <a:buChar char="•"/>
            </a:pPr>
            <a:r>
              <a:rPr lang="en-US" sz="2400" dirty="0"/>
              <a:t>Slows down learning.</a:t>
            </a:r>
          </a:p>
          <a:p>
            <a:endParaRPr lang="en-IN" sz="2400" dirty="0"/>
          </a:p>
        </p:txBody>
      </p:sp>
    </p:spTree>
    <p:extLst>
      <p:ext uri="{BB962C8B-B14F-4D97-AF65-F5344CB8AC3E}">
        <p14:creationId xmlns:p14="http://schemas.microsoft.com/office/powerpoint/2010/main" val="3399733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D72A-B8F5-BCDC-075F-FB5D71ED5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E2787E-5BE7-16B7-4B2E-E80A8B7730FD}"/>
              </a:ext>
            </a:extLst>
          </p:cNvPr>
          <p:cNvSpPr>
            <a:spLocks noGrp="1"/>
          </p:cNvSpPr>
          <p:nvPr>
            <p:ph type="title"/>
          </p:nvPr>
        </p:nvSpPr>
        <p:spPr/>
        <p:txBody>
          <a:bodyPr/>
          <a:lstStyle/>
          <a:p>
            <a:r>
              <a:rPr lang="en-US" b="1" dirty="0"/>
              <a:t>Challenges of High Branching Factor</a:t>
            </a:r>
            <a:br>
              <a:rPr lang="en-US" b="1" dirty="0"/>
            </a:br>
            <a:endParaRPr lang="en-IN" dirty="0"/>
          </a:p>
        </p:txBody>
      </p:sp>
      <p:sp>
        <p:nvSpPr>
          <p:cNvPr id="3" name="Content Placeholder 2">
            <a:extLst>
              <a:ext uri="{FF2B5EF4-FFF2-40B4-BE49-F238E27FC236}">
                <a16:creationId xmlns:a16="http://schemas.microsoft.com/office/drawing/2014/main" id="{90BE77EE-DD71-291D-A506-124F60B6FF22}"/>
              </a:ext>
            </a:extLst>
          </p:cNvPr>
          <p:cNvSpPr>
            <a:spLocks noGrp="1"/>
          </p:cNvSpPr>
          <p:nvPr>
            <p:ph idx="1"/>
          </p:nvPr>
        </p:nvSpPr>
        <p:spPr>
          <a:xfrm>
            <a:off x="515112" y="1934175"/>
            <a:ext cx="11155680" cy="3767328"/>
          </a:xfrm>
        </p:spPr>
        <p:txBody>
          <a:bodyPr>
            <a:noAutofit/>
          </a:bodyPr>
          <a:lstStyle/>
          <a:p>
            <a:pPr>
              <a:buFont typeface="Arial" panose="020B0604020202020204" pitchFamily="34" charset="0"/>
              <a:buChar char="•"/>
            </a:pPr>
            <a:r>
              <a:rPr lang="en-US" sz="2400" b="1" dirty="0"/>
              <a:t>Dynamic Branching Factors</a:t>
            </a:r>
            <a:endParaRPr lang="en-US" sz="2400" dirty="0"/>
          </a:p>
          <a:p>
            <a:pPr marL="742950" lvl="1" indent="-285750">
              <a:buFont typeface="Arial" panose="020B0604020202020204" pitchFamily="34" charset="0"/>
              <a:buChar char="•"/>
            </a:pPr>
            <a:r>
              <a:rPr lang="en-US" sz="2400" b="1" dirty="0"/>
              <a:t>Chess:</a:t>
            </a:r>
            <a:r>
              <a:rPr lang="en-US" sz="2400" dirty="0"/>
              <a:t> few moves at start, many in midgame, fewer in endgame.</a:t>
            </a:r>
          </a:p>
          <a:p>
            <a:pPr marL="742950" lvl="1" indent="-285750">
              <a:buFont typeface="Arial" panose="020B0604020202020204" pitchFamily="34" charset="0"/>
              <a:buChar char="•"/>
            </a:pPr>
            <a:r>
              <a:rPr lang="en-US" sz="2400" b="1" dirty="0"/>
              <a:t>Go:</a:t>
            </a:r>
            <a:r>
              <a:rPr lang="en-US" sz="2400" dirty="0"/>
              <a:t> decreases as the board fills.</a:t>
            </a:r>
          </a:p>
          <a:p>
            <a:pPr marL="742950" lvl="1" indent="-285750">
              <a:buFont typeface="Arial" panose="020B0604020202020204" pitchFamily="34" charset="0"/>
              <a:buChar char="•"/>
            </a:pPr>
            <a:r>
              <a:rPr lang="en-US" sz="2400" b="1" dirty="0"/>
              <a:t>RPGs (e.g., Final Fantasy):</a:t>
            </a:r>
            <a:r>
              <a:rPr lang="en-US" sz="2400" dirty="0"/>
              <a:t> action space expands as skills/items are acquired.</a:t>
            </a:r>
          </a:p>
          <a:p>
            <a:pPr>
              <a:buFont typeface="Arial" panose="020B0604020202020204" pitchFamily="34" charset="0"/>
              <a:buChar char="•"/>
            </a:pPr>
            <a:r>
              <a:rPr lang="en-US" sz="2400" b="1" dirty="0"/>
              <a:t>Key Insight:</a:t>
            </a:r>
            <a:endParaRPr lang="en-US" sz="2400" dirty="0"/>
          </a:p>
          <a:p>
            <a:pPr marL="742950" lvl="1" indent="-285750">
              <a:buFont typeface="Arial" panose="020B0604020202020204" pitchFamily="34" charset="0"/>
              <a:buChar char="•"/>
            </a:pPr>
            <a:r>
              <a:rPr lang="en-US" sz="2400" dirty="0"/>
              <a:t>Branching factor directly limits </a:t>
            </a:r>
            <a:r>
              <a:rPr lang="en-US" sz="2400" b="1" dirty="0"/>
              <a:t>which AI methods are feasible</a:t>
            </a:r>
            <a:r>
              <a:rPr lang="en-US" sz="2400" dirty="0"/>
              <a:t>.</a:t>
            </a:r>
          </a:p>
          <a:p>
            <a:pPr marL="742950" lvl="1" indent="-285750">
              <a:buFont typeface="Arial" panose="020B0604020202020204" pitchFamily="34" charset="0"/>
              <a:buChar char="•"/>
            </a:pPr>
            <a:r>
              <a:rPr lang="en-US" sz="2400" dirty="0"/>
              <a:t>Low b → tree search works.</a:t>
            </a:r>
          </a:p>
          <a:p>
            <a:pPr marL="742950" lvl="1" indent="-285750">
              <a:buFont typeface="Arial" panose="020B0604020202020204" pitchFamily="34" charset="0"/>
              <a:buChar char="•"/>
            </a:pPr>
            <a:r>
              <a:rPr lang="en-US" sz="2400" dirty="0"/>
              <a:t>High b → need </a:t>
            </a:r>
            <a:r>
              <a:rPr lang="en-US" sz="2400" b="1" dirty="0"/>
              <a:t>approximation, heuristics, or RL</a:t>
            </a:r>
            <a:r>
              <a:rPr lang="en-US" sz="2400" dirty="0"/>
              <a:t>.</a:t>
            </a:r>
          </a:p>
          <a:p>
            <a:endParaRPr lang="en-IN" sz="2400" dirty="0"/>
          </a:p>
        </p:txBody>
      </p:sp>
    </p:spTree>
    <p:extLst>
      <p:ext uri="{BB962C8B-B14F-4D97-AF65-F5344CB8AC3E}">
        <p14:creationId xmlns:p14="http://schemas.microsoft.com/office/powerpoint/2010/main" val="3498252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9AB75-4B7C-3D97-9A62-AFA6FC3BA770}"/>
              </a:ext>
            </a:extLst>
          </p:cNvPr>
          <p:cNvSpPr>
            <a:spLocks noGrp="1"/>
          </p:cNvSpPr>
          <p:nvPr>
            <p:ph type="title"/>
          </p:nvPr>
        </p:nvSpPr>
        <p:spPr/>
        <p:txBody>
          <a:bodyPr/>
          <a:lstStyle/>
          <a:p>
            <a:r>
              <a:rPr lang="en-US" b="1" dirty="0"/>
              <a:t>AI &amp; Game Design – Time Granularity</a:t>
            </a:r>
            <a:br>
              <a:rPr lang="en-US" b="1" dirty="0"/>
            </a:br>
            <a:endParaRPr lang="en-IN" dirty="0"/>
          </a:p>
        </p:txBody>
      </p:sp>
      <p:sp>
        <p:nvSpPr>
          <p:cNvPr id="3" name="Content Placeholder 2">
            <a:extLst>
              <a:ext uri="{FF2B5EF4-FFF2-40B4-BE49-F238E27FC236}">
                <a16:creationId xmlns:a16="http://schemas.microsoft.com/office/drawing/2014/main" id="{8C6176AE-E479-BD02-4CD0-0605351CAC5E}"/>
              </a:ext>
            </a:extLst>
          </p:cNvPr>
          <p:cNvSpPr>
            <a:spLocks noGrp="1"/>
          </p:cNvSpPr>
          <p:nvPr>
            <p:ph idx="1"/>
          </p:nvPr>
        </p:nvSpPr>
        <p:spPr>
          <a:xfrm>
            <a:off x="515112" y="1947236"/>
            <a:ext cx="11155680" cy="3767328"/>
          </a:xfrm>
        </p:spPr>
        <p:txBody>
          <a:bodyPr>
            <a:noAutofit/>
          </a:bodyPr>
          <a:lstStyle/>
          <a:p>
            <a:r>
              <a:rPr lang="en-US" sz="2400" b="1" dirty="0"/>
              <a:t>AI &amp; Game Design – Time Granularity</a:t>
            </a:r>
          </a:p>
          <a:p>
            <a:pPr>
              <a:buFont typeface="Arial" panose="020B0604020202020204" pitchFamily="34" charset="0"/>
              <a:buChar char="•"/>
            </a:pPr>
            <a:r>
              <a:rPr lang="en-US" sz="2400" b="1" dirty="0"/>
              <a:t>Definition</a:t>
            </a:r>
            <a:endParaRPr lang="en-US" sz="2400" dirty="0"/>
          </a:p>
          <a:p>
            <a:pPr marL="742950" lvl="1" indent="-285750">
              <a:buFont typeface="Arial" panose="020B0604020202020204" pitchFamily="34" charset="0"/>
              <a:buChar char="•"/>
            </a:pPr>
            <a:r>
              <a:rPr lang="en-US" sz="2400" dirty="0"/>
              <a:t>How often actions can be taken in a game.</a:t>
            </a:r>
          </a:p>
          <a:p>
            <a:pPr marL="742950" lvl="1" indent="-285750">
              <a:buFont typeface="Arial" panose="020B0604020202020204" pitchFamily="34" charset="0"/>
              <a:buChar char="•"/>
            </a:pPr>
            <a:r>
              <a:rPr lang="en-US" sz="2400" dirty="0"/>
              <a:t>Ranges from </a:t>
            </a:r>
            <a:r>
              <a:rPr lang="en-US" sz="2400" b="1" dirty="0"/>
              <a:t>turn-based</a:t>
            </a:r>
            <a:r>
              <a:rPr lang="en-US" sz="2400" dirty="0"/>
              <a:t> (discrete moves) to </a:t>
            </a:r>
            <a:r>
              <a:rPr lang="en-US" sz="2400" b="1" dirty="0"/>
              <a:t>real-time</a:t>
            </a:r>
            <a:r>
              <a:rPr lang="en-US" sz="2400" dirty="0"/>
              <a:t> (continuous actions).</a:t>
            </a:r>
          </a:p>
          <a:p>
            <a:pPr>
              <a:buFont typeface="Arial" panose="020B0604020202020204" pitchFamily="34" charset="0"/>
              <a:buChar char="•"/>
            </a:pPr>
            <a:r>
              <a:rPr lang="en-US" sz="2400" b="1" dirty="0"/>
              <a:t>Examples</a:t>
            </a:r>
            <a:endParaRPr lang="en-US" sz="2400" dirty="0"/>
          </a:p>
          <a:p>
            <a:pPr marL="742950" lvl="1" indent="-285750">
              <a:buFont typeface="Arial" panose="020B0604020202020204" pitchFamily="34" charset="0"/>
              <a:buChar char="•"/>
            </a:pPr>
            <a:r>
              <a:rPr lang="en-US" sz="2400" b="1" dirty="0"/>
              <a:t>Turn-based:</a:t>
            </a:r>
            <a:r>
              <a:rPr lang="en-US" sz="2400" dirty="0"/>
              <a:t> Chess (~40 turns per game).</a:t>
            </a:r>
          </a:p>
          <a:p>
            <a:pPr marL="742950" lvl="1" indent="-285750">
              <a:buFont typeface="Arial" panose="020B0604020202020204" pitchFamily="34" charset="0"/>
              <a:buChar char="•"/>
            </a:pPr>
            <a:r>
              <a:rPr lang="en-US" sz="2400" b="1" dirty="0"/>
              <a:t>Real-time:</a:t>
            </a:r>
            <a:r>
              <a:rPr lang="en-US" sz="2400" dirty="0"/>
              <a:t> StarCraft (3–5 actions/sec → thousands per game).</a:t>
            </a:r>
          </a:p>
          <a:p>
            <a:pPr marL="742950" lvl="1" indent="-285750">
              <a:buFont typeface="Arial" panose="020B0604020202020204" pitchFamily="34" charset="0"/>
              <a:buChar char="•"/>
            </a:pPr>
            <a:r>
              <a:rPr lang="en-US" sz="2400" b="1" dirty="0"/>
              <a:t>FPS / Racing / Platformers:</a:t>
            </a:r>
            <a:r>
              <a:rPr lang="en-US" sz="2400" dirty="0"/>
              <a:t> actions tied to frame rate (up to 60 fps).</a:t>
            </a:r>
          </a:p>
          <a:p>
            <a:endParaRPr lang="en-IN" sz="2400" dirty="0"/>
          </a:p>
        </p:txBody>
      </p:sp>
    </p:spTree>
    <p:extLst>
      <p:ext uri="{BB962C8B-B14F-4D97-AF65-F5344CB8AC3E}">
        <p14:creationId xmlns:p14="http://schemas.microsoft.com/office/powerpoint/2010/main" val="2229871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C201-2098-FE59-CF83-A04D1776D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EE4F44-9A04-67FD-187D-C91B985A9678}"/>
              </a:ext>
            </a:extLst>
          </p:cNvPr>
          <p:cNvSpPr>
            <a:spLocks noGrp="1"/>
          </p:cNvSpPr>
          <p:nvPr>
            <p:ph type="title"/>
          </p:nvPr>
        </p:nvSpPr>
        <p:spPr/>
        <p:txBody>
          <a:bodyPr/>
          <a:lstStyle/>
          <a:p>
            <a:r>
              <a:rPr lang="en-US" b="1" dirty="0"/>
              <a:t>AI &amp; Game Design – Time Granularity</a:t>
            </a:r>
            <a:br>
              <a:rPr lang="en-US" b="1" dirty="0"/>
            </a:br>
            <a:endParaRPr lang="en-IN" dirty="0"/>
          </a:p>
        </p:txBody>
      </p:sp>
      <p:sp>
        <p:nvSpPr>
          <p:cNvPr id="3" name="Content Placeholder 2">
            <a:extLst>
              <a:ext uri="{FF2B5EF4-FFF2-40B4-BE49-F238E27FC236}">
                <a16:creationId xmlns:a16="http://schemas.microsoft.com/office/drawing/2014/main" id="{4C05EF24-235C-0C8D-8EB3-171DD7603AA7}"/>
              </a:ext>
            </a:extLst>
          </p:cNvPr>
          <p:cNvSpPr>
            <a:spLocks noGrp="1"/>
          </p:cNvSpPr>
          <p:nvPr>
            <p:ph idx="1"/>
          </p:nvPr>
        </p:nvSpPr>
        <p:spPr>
          <a:xfrm>
            <a:off x="515112" y="1709928"/>
            <a:ext cx="11155680" cy="3767328"/>
          </a:xfrm>
        </p:spPr>
        <p:txBody>
          <a:bodyPr>
            <a:noAutofit/>
          </a:bodyPr>
          <a:lstStyle/>
          <a:p>
            <a:pPr>
              <a:buFont typeface="Arial" panose="020B0604020202020204" pitchFamily="34" charset="0"/>
              <a:buChar char="•"/>
            </a:pPr>
            <a:r>
              <a:rPr lang="en-US" sz="2400" b="1" dirty="0"/>
              <a:t>Implications for AI</a:t>
            </a:r>
            <a:endParaRPr lang="en-US" sz="2400" dirty="0"/>
          </a:p>
          <a:p>
            <a:pPr marL="742950" lvl="1" indent="-285750">
              <a:buFont typeface="Arial" panose="020B0604020202020204" pitchFamily="34" charset="0"/>
              <a:buChar char="•"/>
            </a:pPr>
            <a:r>
              <a:rPr lang="en-US" sz="2400" b="1" dirty="0"/>
              <a:t>Search Depth Meaning Changes</a:t>
            </a:r>
            <a:endParaRPr lang="en-US" sz="2400" dirty="0"/>
          </a:p>
          <a:p>
            <a:pPr marL="1143000" lvl="2" indent="-228600">
              <a:buFont typeface="Arial" panose="020B0604020202020204" pitchFamily="34" charset="0"/>
              <a:buChar char="•"/>
            </a:pPr>
            <a:r>
              <a:rPr lang="en-US" sz="2400" dirty="0"/>
              <a:t>10 moves ahead in Chess = strategic planning.</a:t>
            </a:r>
          </a:p>
          <a:p>
            <a:pPr marL="1143000" lvl="2" indent="-228600">
              <a:buFont typeface="Arial" panose="020B0604020202020204" pitchFamily="34" charset="0"/>
              <a:buChar char="•"/>
            </a:pPr>
            <a:r>
              <a:rPr lang="en-US" sz="2400" dirty="0"/>
              <a:t>10 actions ahead in StarCraft = a few seconds → little strategic change.</a:t>
            </a:r>
          </a:p>
          <a:p>
            <a:pPr marL="742950" lvl="1" indent="-285750">
              <a:buFont typeface="Arial" panose="020B0604020202020204" pitchFamily="34" charset="0"/>
              <a:buChar char="•"/>
            </a:pPr>
            <a:r>
              <a:rPr lang="en-US" sz="2400" b="1" dirty="0"/>
              <a:t>Computational Challenge:</a:t>
            </a:r>
            <a:endParaRPr lang="en-US" sz="2400" dirty="0"/>
          </a:p>
          <a:p>
            <a:pPr marL="1143000" lvl="2" indent="-228600">
              <a:buFont typeface="Arial" panose="020B0604020202020204" pitchFamily="34" charset="0"/>
              <a:buChar char="•"/>
            </a:pPr>
            <a:r>
              <a:rPr lang="en-US" sz="2400" dirty="0"/>
              <a:t>Real-time games require </a:t>
            </a:r>
            <a:r>
              <a:rPr lang="en-US" sz="2400" i="1" dirty="0"/>
              <a:t>hundreds/thousands</a:t>
            </a:r>
            <a:r>
              <a:rPr lang="en-US" sz="2400" dirty="0"/>
              <a:t> of action steps for meaningful lookahead; Tree search becomes infeasible.</a:t>
            </a:r>
          </a:p>
          <a:p>
            <a:pPr>
              <a:buFont typeface="Arial" panose="020B0604020202020204" pitchFamily="34" charset="0"/>
              <a:buChar char="•"/>
            </a:pPr>
            <a:r>
              <a:rPr lang="en-US" sz="2400" b="1" dirty="0"/>
              <a:t>Possible Solutions</a:t>
            </a:r>
            <a:endParaRPr lang="en-US" sz="2400" dirty="0"/>
          </a:p>
          <a:p>
            <a:pPr marL="742950" lvl="1" indent="-285750">
              <a:buFont typeface="Arial" panose="020B0604020202020204" pitchFamily="34" charset="0"/>
              <a:buChar char="•"/>
            </a:pPr>
            <a:r>
              <a:rPr lang="en-US" sz="2400" b="1" dirty="0"/>
              <a:t>Macro-actions:</a:t>
            </a:r>
            <a:r>
              <a:rPr lang="en-US" sz="2400" dirty="0"/>
              <a:t> bundle sequences of fine-grained actions (e.g., “build base”, “launch attack”).</a:t>
            </a:r>
            <a:r>
              <a:rPr lang="en-US" sz="2400" b="1" dirty="0"/>
              <a:t>Abstractions:</a:t>
            </a:r>
            <a:r>
              <a:rPr lang="en-US" sz="2400" dirty="0"/>
              <a:t> focus on strategic decisions instead of micro-moves.</a:t>
            </a:r>
          </a:p>
          <a:p>
            <a:endParaRPr lang="en-IN" sz="2400" dirty="0"/>
          </a:p>
        </p:txBody>
      </p:sp>
    </p:spTree>
    <p:extLst>
      <p:ext uri="{BB962C8B-B14F-4D97-AF65-F5344CB8AC3E}">
        <p14:creationId xmlns:p14="http://schemas.microsoft.com/office/powerpoint/2010/main" val="1333495211"/>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307</TotalTime>
  <Words>2151</Words>
  <Application>Microsoft Office PowerPoint</Application>
  <PresentationFormat>Widescreen</PresentationFormat>
  <Paragraphs>255</Paragraphs>
  <Slides>32</Slides>
  <Notes>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GestaltVTI</vt:lpstr>
      <vt:lpstr>AI and Games</vt:lpstr>
      <vt:lpstr>Why Use AI to Play Games?</vt:lpstr>
      <vt:lpstr>Is the AI Playing to Win?</vt:lpstr>
      <vt:lpstr>AI Roles in Games</vt:lpstr>
      <vt:lpstr>AI as Human or Non-Human Player</vt:lpstr>
      <vt:lpstr>Core Uses of AI in Games</vt:lpstr>
      <vt:lpstr>PowerPoint Presentation</vt:lpstr>
      <vt:lpstr>Playing to Win in the Player Role</vt:lpstr>
      <vt:lpstr>AI Playing to Win (Player Role) </vt:lpstr>
      <vt:lpstr>AI Playing to Win (Player Role) </vt:lpstr>
      <vt:lpstr>Playing to Win in a Non-Player Role </vt:lpstr>
      <vt:lpstr>Playing to Win in a Non-Player Role </vt:lpstr>
      <vt:lpstr>Playing for Experience (Player Role) </vt:lpstr>
      <vt:lpstr>Playing for Experience (Player Role) </vt:lpstr>
      <vt:lpstr>Playing for Experience (Non-Player Role) </vt:lpstr>
      <vt:lpstr>Playing for Experience (Non-Player Role) </vt:lpstr>
      <vt:lpstr>Playing for Experience (Non-Player Role) </vt:lpstr>
      <vt:lpstr>Summary of AI Game-Playing Goals &amp; Roles</vt:lpstr>
      <vt:lpstr>Summary of AI Game-Playing Goals &amp; Roles</vt:lpstr>
      <vt:lpstr>AI &amp; Game Design – Number of Players </vt:lpstr>
      <vt:lpstr>AI &amp; Game Design – Number of Players </vt:lpstr>
      <vt:lpstr>PowerPoint Presentation</vt:lpstr>
      <vt:lpstr>AI &amp; Game Design – Stochasticity </vt:lpstr>
      <vt:lpstr>AI &amp; Game Design – Stochasticity </vt:lpstr>
      <vt:lpstr>AI &amp; Game Design – Observability </vt:lpstr>
      <vt:lpstr>AI &amp; Game Design – Observability </vt:lpstr>
      <vt:lpstr>AI &amp; Game Design – Action Space &amp; Branching Factor </vt:lpstr>
      <vt:lpstr>AI &amp; Game Design – Action Space &amp; Branching Factor </vt:lpstr>
      <vt:lpstr>Challenges of High Branching Factor </vt:lpstr>
      <vt:lpstr>Challenges of High Branching Factor </vt:lpstr>
      <vt:lpstr>AI &amp; Game Design – Time Granularity </vt:lpstr>
      <vt:lpstr>AI &amp; Game Design – Time Granularity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Games</dc:title>
  <dc:creator>Shivangi Nigam</dc:creator>
  <cp:lastModifiedBy>Himanshu Sharma</cp:lastModifiedBy>
  <cp:revision>2</cp:revision>
  <dcterms:created xsi:type="dcterms:W3CDTF">2025-09-15T05:23:25Z</dcterms:created>
  <dcterms:modified xsi:type="dcterms:W3CDTF">2025-09-23T05:11:20Z</dcterms:modified>
</cp:coreProperties>
</file>