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445214945" r:id="rId2"/>
  </p:sldMasterIdLst>
  <p:sldIdLst>
    <p:sldId id="288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89" r:id="rId19"/>
    <p:sldId id="290" r:id="rId20"/>
    <p:sldId id="291" r:id="rId21"/>
    <p:sldId id="292" r:id="rId22"/>
    <p:sldId id="293" r:id="rId23"/>
    <p:sldId id="294" r:id="rId24"/>
    <p:sldId id="295" r:id="rId25"/>
    <p:sldId id="296" r:id="rId26"/>
    <p:sldId id="297" r:id="rId27"/>
    <p:sldId id="298" r:id="rId28"/>
    <p:sldId id="299" r:id="rId29"/>
    <p:sldId id="300" r:id="rId30"/>
    <p:sldId id="301" r:id="rId31"/>
    <p:sldId id="302" r:id="rId32"/>
    <p:sldId id="303" r:id="rId33"/>
    <p:sldId id="273" r:id="rId34"/>
    <p:sldId id="274" r:id="rId35"/>
    <p:sldId id="275" r:id="rId36"/>
    <p:sldId id="276" r:id="rId37"/>
    <p:sldId id="279" r:id="rId38"/>
    <p:sldId id="280" r:id="rId39"/>
    <p:sldId id="281" r:id="rId40"/>
    <p:sldId id="284" r:id="rId41"/>
    <p:sldId id="285" r:id="rId42"/>
  </p:sldIdLst>
  <p:sldSz cx="9144000" cy="5143500" type="screen16x9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87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 /><Relationship Id="rId13" Type="http://schemas.openxmlformats.org/officeDocument/2006/relationships/slide" Target="slides/slide11.xml" /><Relationship Id="rId18" Type="http://schemas.openxmlformats.org/officeDocument/2006/relationships/slide" Target="slides/slide16.xml" /><Relationship Id="rId26" Type="http://schemas.openxmlformats.org/officeDocument/2006/relationships/slide" Target="slides/slide24.xml" /><Relationship Id="rId39" Type="http://schemas.openxmlformats.org/officeDocument/2006/relationships/slide" Target="slides/slide37.xml" /><Relationship Id="rId3" Type="http://schemas.openxmlformats.org/officeDocument/2006/relationships/slide" Target="slides/slide1.xml" /><Relationship Id="rId21" Type="http://schemas.openxmlformats.org/officeDocument/2006/relationships/slide" Target="slides/slide19.xml" /><Relationship Id="rId34" Type="http://schemas.openxmlformats.org/officeDocument/2006/relationships/slide" Target="slides/slide32.xml" /><Relationship Id="rId42" Type="http://schemas.openxmlformats.org/officeDocument/2006/relationships/slide" Target="slides/slide40.xml" /><Relationship Id="rId7" Type="http://schemas.openxmlformats.org/officeDocument/2006/relationships/slide" Target="slides/slide5.xml" /><Relationship Id="rId12" Type="http://schemas.openxmlformats.org/officeDocument/2006/relationships/slide" Target="slides/slide10.xml" /><Relationship Id="rId17" Type="http://schemas.openxmlformats.org/officeDocument/2006/relationships/slide" Target="slides/slide15.xml" /><Relationship Id="rId25" Type="http://schemas.openxmlformats.org/officeDocument/2006/relationships/slide" Target="slides/slide23.xml" /><Relationship Id="rId33" Type="http://schemas.openxmlformats.org/officeDocument/2006/relationships/slide" Target="slides/slide31.xml" /><Relationship Id="rId38" Type="http://schemas.openxmlformats.org/officeDocument/2006/relationships/slide" Target="slides/slide36.xml" /><Relationship Id="rId46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16" Type="http://schemas.openxmlformats.org/officeDocument/2006/relationships/slide" Target="slides/slide14.xml" /><Relationship Id="rId20" Type="http://schemas.openxmlformats.org/officeDocument/2006/relationships/slide" Target="slides/slide18.xml" /><Relationship Id="rId29" Type="http://schemas.openxmlformats.org/officeDocument/2006/relationships/slide" Target="slides/slide27.xml" /><Relationship Id="rId41" Type="http://schemas.openxmlformats.org/officeDocument/2006/relationships/slide" Target="slides/slide3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4.xml" /><Relationship Id="rId11" Type="http://schemas.openxmlformats.org/officeDocument/2006/relationships/slide" Target="slides/slide9.xml" /><Relationship Id="rId24" Type="http://schemas.openxmlformats.org/officeDocument/2006/relationships/slide" Target="slides/slide22.xml" /><Relationship Id="rId32" Type="http://schemas.openxmlformats.org/officeDocument/2006/relationships/slide" Target="slides/slide30.xml" /><Relationship Id="rId37" Type="http://schemas.openxmlformats.org/officeDocument/2006/relationships/slide" Target="slides/slide35.xml" /><Relationship Id="rId40" Type="http://schemas.openxmlformats.org/officeDocument/2006/relationships/slide" Target="slides/slide38.xml" /><Relationship Id="rId45" Type="http://schemas.openxmlformats.org/officeDocument/2006/relationships/theme" Target="theme/theme1.xml" /><Relationship Id="rId5" Type="http://schemas.openxmlformats.org/officeDocument/2006/relationships/slide" Target="slides/slide3.xml" /><Relationship Id="rId15" Type="http://schemas.openxmlformats.org/officeDocument/2006/relationships/slide" Target="slides/slide13.xml" /><Relationship Id="rId23" Type="http://schemas.openxmlformats.org/officeDocument/2006/relationships/slide" Target="slides/slide21.xml" /><Relationship Id="rId28" Type="http://schemas.openxmlformats.org/officeDocument/2006/relationships/slide" Target="slides/slide26.xml" /><Relationship Id="rId36" Type="http://schemas.openxmlformats.org/officeDocument/2006/relationships/slide" Target="slides/slide34.xml" /><Relationship Id="rId10" Type="http://schemas.openxmlformats.org/officeDocument/2006/relationships/slide" Target="slides/slide8.xml" /><Relationship Id="rId19" Type="http://schemas.openxmlformats.org/officeDocument/2006/relationships/slide" Target="slides/slide17.xml" /><Relationship Id="rId31" Type="http://schemas.openxmlformats.org/officeDocument/2006/relationships/slide" Target="slides/slide29.xml" /><Relationship Id="rId44" Type="http://schemas.openxmlformats.org/officeDocument/2006/relationships/viewProps" Target="viewProps.xml" /><Relationship Id="rId4" Type="http://schemas.openxmlformats.org/officeDocument/2006/relationships/slide" Target="slides/slide2.xml" /><Relationship Id="rId9" Type="http://schemas.openxmlformats.org/officeDocument/2006/relationships/slide" Target="slides/slide7.xml" /><Relationship Id="rId14" Type="http://schemas.openxmlformats.org/officeDocument/2006/relationships/slide" Target="slides/slide12.xml" /><Relationship Id="rId22" Type="http://schemas.openxmlformats.org/officeDocument/2006/relationships/slide" Target="slides/slide20.xml" /><Relationship Id="rId27" Type="http://schemas.openxmlformats.org/officeDocument/2006/relationships/slide" Target="slides/slide25.xml" /><Relationship Id="rId30" Type="http://schemas.openxmlformats.org/officeDocument/2006/relationships/slide" Target="slides/slide28.xml" /><Relationship Id="rId35" Type="http://schemas.openxmlformats.org/officeDocument/2006/relationships/slide" Target="slides/slide33.xml" /><Relationship Id="rId43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79414-4D30-D816-4811-4799189D60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15B01C-52A8-5A1E-3F47-9AE10E7844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437099-D4D2-1AEA-1B1F-3BAFF4508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75514-8617-4DBE-BFAA-E9439A132F8D}" type="datetimeFigureOut">
              <a:rPr lang="en-IN" smtClean="0"/>
              <a:t>01-09-2025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70576D-5074-B5CB-91B8-73AA08F42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91FFC8-105B-D68F-B79C-B1E62D00A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D8EC2-6D11-4581-A84F-2B72BE8D2E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98079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79414-4D30-D816-4811-4799189D60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15B01C-52A8-5A1E-3F47-9AE10E7844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437099-D4D2-1AEA-1B1F-3BAFF4508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75514-8617-4DBE-BFAA-E9439A132F8D}" type="datetimeFigureOut">
              <a:rPr lang="en-IN" smtClean="0"/>
              <a:t>01-09-2025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70576D-5074-B5CB-91B8-73AA08F42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91FFC8-105B-D68F-B79C-B1E62D00A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D8EC2-6D11-4581-A84F-2B72BE8D2E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4909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CB2CF-9977-7711-0CB9-56B8A49E8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C3BD30-82E4-4331-7ECC-1EFDB303C1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B4DE0E-75EF-528A-1872-B294DB627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75514-8617-4DBE-BFAA-E9439A132F8D}" type="datetimeFigureOut">
              <a:rPr lang="en-IN" smtClean="0"/>
              <a:t>01-09-2025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6314A4-6DE6-0F8B-E445-BEE433615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9BBCED-7DB4-D82B-298E-8FC603810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D8EC2-6D11-4581-A84F-2B72BE8D2E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33939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13510-4783-CD2E-002B-DDC6FFE83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A9A2A4-B58C-7EF6-B4F3-84C90E4F5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C69CDA-A1F8-6CD3-4589-BA93454EE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75514-8617-4DBE-BFAA-E9439A132F8D}" type="datetimeFigureOut">
              <a:rPr lang="en-IN" smtClean="0"/>
              <a:t>01-09-2025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3E4EA5-047F-F5AD-AB00-D4B208B4E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185FA3-DF2F-5BD6-AF5D-5FBBBACAF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D8EC2-6D11-4581-A84F-2B72BE8D2E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0103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872DB-28F8-1DF5-974B-7E5DCB68A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4DE268-5AC0-F445-30D8-763A78165F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0907AB-E985-4117-DE5F-E91F2F43B5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D87EDD-B050-38D6-92DC-D2E482B9C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75514-8617-4DBE-BFAA-E9439A132F8D}" type="datetimeFigureOut">
              <a:rPr lang="en-IN" smtClean="0"/>
              <a:t>01-09-2025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D6CBBE-F2F4-EA9A-2D0C-B3E62A4F5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6B60FE-6DCD-5B08-4630-2CE6D2D4E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D8EC2-6D11-4581-A84F-2B72BE8D2E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9006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F0D1A-F622-4B6F-D245-A9A0337CE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F81B34-681A-B56C-DAB3-585F94B15C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49C322-21BF-628C-CD0F-51A739507A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EE0B9E-2C86-5B77-6F75-85C11BFC00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836710-395C-82A9-405F-46052C8220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CC6842-7C8B-AD26-DAC9-B591D7048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75514-8617-4DBE-BFAA-E9439A132F8D}" type="datetimeFigureOut">
              <a:rPr lang="en-IN" smtClean="0"/>
              <a:t>01-09-2025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E28156-A67A-4316-2D37-7679583F0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19A72C-EB2E-8FCA-4414-07CBF7349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D8EC2-6D11-4581-A84F-2B72BE8D2E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4589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98862-0333-CFAD-AECA-994E4F59E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5A434F-FD62-962C-23E5-0F5DBB341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75514-8617-4DBE-BFAA-E9439A132F8D}" type="datetimeFigureOut">
              <a:rPr lang="en-IN" smtClean="0"/>
              <a:t>01-09-2025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E1E83F-0295-0A1A-CBE8-467C13BE3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41C8EF-733B-C229-988E-16D417868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D8EC2-6D11-4581-A84F-2B72BE8D2E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9616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E5E3C3-2887-AF11-CFC8-6DB461675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75514-8617-4DBE-BFAA-E9439A132F8D}" type="datetimeFigureOut">
              <a:rPr lang="en-IN" smtClean="0"/>
              <a:t>01-09-2025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FC5304-B098-762E-23AD-A4B23BD92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F71309-0EA6-3D6F-3CAD-4041C9C06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D8EC2-6D11-4581-A84F-2B72BE8D2E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7165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79E47-4DB9-F6EA-2CC3-E7E0765F9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E11185-162D-93A9-2A6A-519A6304B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33E226-95F2-B343-B114-0BDC84616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33C1F1-DB2C-C769-A4FF-CFD2658D4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75514-8617-4DBE-BFAA-E9439A132F8D}" type="datetimeFigureOut">
              <a:rPr lang="en-IN" smtClean="0"/>
              <a:t>01-09-2025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61138A-8862-67B4-EEE4-B734FA86F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419A2C-0181-AD54-D473-8B44B46D7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D8EC2-6D11-4581-A84F-2B72BE8D2E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066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64566-E98B-C672-7F58-BEFEC9905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82D5B2-5FD7-2A0E-6F8B-608A57D26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EA1F92-B9D6-8E0C-E484-F4C98A5E39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205189-2DD6-80E7-F4AE-97C9EA535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75514-8617-4DBE-BFAA-E9439A132F8D}" type="datetimeFigureOut">
              <a:rPr lang="en-IN" smtClean="0"/>
              <a:t>01-09-2025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6D683B-F169-D337-2EB9-102F2F360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CFA1BC-A805-8122-CF8F-6AFB55B35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D8EC2-6D11-4581-A84F-2B72BE8D2E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71316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B06E3-8C97-976C-6AF8-375E8C956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341A7D-AF16-317A-22C5-576BFEC966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7F9857-D72F-1C33-87FB-D6CA2313A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75514-8617-4DBE-BFAA-E9439A132F8D}" type="datetimeFigureOut">
              <a:rPr lang="en-IN" smtClean="0"/>
              <a:t>01-09-2025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CE71E8-3E52-C20D-EED3-4C7BE44F9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6DBA56-4207-E8AD-0694-E9927B110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D8EC2-6D11-4581-A84F-2B72BE8D2E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01163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5C5CDAD-5500-F81F-011A-6492F6275F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E5AFB6-78EE-0643-1BED-FF8C15B12A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773CF2-F472-E97E-155F-AEA46686E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75514-8617-4DBE-BFAA-E9439A132F8D}" type="datetimeFigureOut">
              <a:rPr lang="en-IN" smtClean="0"/>
              <a:t>01-09-2025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83F0A5-1610-4C3D-3169-893B39407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F331A3-43CE-71C6-C424-C22169105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D8EC2-6D11-4581-A84F-2B72BE8D2E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2583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 /><Relationship Id="rId3" Type="http://schemas.openxmlformats.org/officeDocument/2006/relationships/slideLayout" Target="../slideLayouts/slideLayout5.xml" /><Relationship Id="rId7" Type="http://schemas.openxmlformats.org/officeDocument/2006/relationships/slideLayout" Target="../slideLayouts/slideLayout9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4.xml" /><Relationship Id="rId1" Type="http://schemas.openxmlformats.org/officeDocument/2006/relationships/slideLayout" Target="../slideLayouts/slideLayout3.xml" /><Relationship Id="rId6" Type="http://schemas.openxmlformats.org/officeDocument/2006/relationships/slideLayout" Target="../slideLayouts/slideLayout8.xml" /><Relationship Id="rId11" Type="http://schemas.openxmlformats.org/officeDocument/2006/relationships/slideLayout" Target="../slideLayouts/slideLayout13.xml" /><Relationship Id="rId5" Type="http://schemas.openxmlformats.org/officeDocument/2006/relationships/slideLayout" Target="../slideLayouts/slideLayout7.xml" /><Relationship Id="rId10" Type="http://schemas.openxmlformats.org/officeDocument/2006/relationships/slideLayout" Target="../slideLayouts/slideLayout12.xml" /><Relationship Id="rId4" Type="http://schemas.openxmlformats.org/officeDocument/2006/relationships/slideLayout" Target="../slideLayouts/slideLayout6.xml" /><Relationship Id="rId9" Type="http://schemas.openxmlformats.org/officeDocument/2006/relationships/slideLayout" Target="../slideLayouts/slideLayout1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45214943" r:id="rId1"/>
    <p:sldLayoutId id="2445214944" r:id="rId2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indent="-324900" algn="ctr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7EA9E5-0614-7454-90F4-E9D87124D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CF628-B9B6-F461-C17A-31D3619F0A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7813C8-83C7-1133-448E-F78E5EFFCC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75514-8617-4DBE-BFAA-E9439A132F8D}" type="datetimeFigureOut">
              <a:rPr lang="en-IN" smtClean="0"/>
              <a:t>01-09-2025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D4EF6-1FEA-9128-F83A-F72C0B85A2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FA48E4-7CDB-3CEC-DA4E-42FF430EB3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5D8EC2-6D11-4581-A84F-2B72BE8D2ED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7146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445214946" r:id="rId1"/>
    <p:sldLayoutId id="2445214947" r:id="rId2"/>
    <p:sldLayoutId id="2445214948" r:id="rId3"/>
    <p:sldLayoutId id="2445214949" r:id="rId4"/>
    <p:sldLayoutId id="2445214950" r:id="rId5"/>
    <p:sldLayoutId id="2445214951" r:id="rId6"/>
    <p:sldLayoutId id="2445214952" r:id="rId7"/>
    <p:sldLayoutId id="2445214953" r:id="rId8"/>
    <p:sldLayoutId id="2445214954" r:id="rId9"/>
    <p:sldLayoutId id="2445214955" r:id="rId10"/>
    <p:sldLayoutId id="244521495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1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 /><Relationship Id="rId1" Type="http://schemas.openxmlformats.org/officeDocument/2006/relationships/slideLayout" Target="../slideLayouts/slideLayout1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1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1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1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1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1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1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1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4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4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4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 /><Relationship Id="rId1" Type="http://schemas.openxmlformats.org/officeDocument/2006/relationships/slideLayout" Target="../slideLayouts/slideLayout4.xml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4.xml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 /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4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 /><Relationship Id="rId1" Type="http://schemas.openxmlformats.org/officeDocument/2006/relationships/slideLayout" Target="../slideLayouts/slideLayout4.xml" 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 /><Relationship Id="rId1" Type="http://schemas.openxmlformats.org/officeDocument/2006/relationships/slideLayout" Target="../slideLayouts/slideLayout4.xml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 /><Relationship Id="rId2" Type="http://schemas.openxmlformats.org/officeDocument/2006/relationships/image" Target="../media/image25.png" /><Relationship Id="rId1" Type="http://schemas.openxmlformats.org/officeDocument/2006/relationships/slideLayout" Target="../slideLayouts/slideLayout4.xml" 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 /><Relationship Id="rId2" Type="http://schemas.openxmlformats.org/officeDocument/2006/relationships/image" Target="../media/image27.png" /><Relationship Id="rId1" Type="http://schemas.openxmlformats.org/officeDocument/2006/relationships/slideLayout" Target="../slideLayouts/slideLayout4.xml" 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 /><Relationship Id="rId2" Type="http://schemas.openxmlformats.org/officeDocument/2006/relationships/image" Target="../media/image29.png" /><Relationship Id="rId1" Type="http://schemas.openxmlformats.org/officeDocument/2006/relationships/slideLayout" Target="../slideLayouts/slideLayout4.xml" 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 /><Relationship Id="rId1" Type="http://schemas.openxmlformats.org/officeDocument/2006/relationships/slideLayout" Target="../slideLayouts/slideLayout4.xml" 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 /><Relationship Id="rId1" Type="http://schemas.openxmlformats.org/officeDocument/2006/relationships/slideLayout" Target="../slideLayouts/slideLayout1.xml" 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 /><Relationship Id="rId1" Type="http://schemas.openxmlformats.org/officeDocument/2006/relationships/slideLayout" Target="../slideLayouts/slideLayout1.xml" 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 /><Relationship Id="rId1" Type="http://schemas.openxmlformats.org/officeDocument/2006/relationships/slideLayout" Target="../slideLayouts/slideLayout1.xml" 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 /><Relationship Id="rId1" Type="http://schemas.openxmlformats.org/officeDocument/2006/relationships/slideLayout" Target="../slideLayouts/slideLayout1.xml" 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 /><Relationship Id="rId1" Type="http://schemas.openxmlformats.org/officeDocument/2006/relationships/slideLayout" Target="../slideLayouts/slideLayout1.xml" 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 /><Relationship Id="rId1" Type="http://schemas.openxmlformats.org/officeDocument/2006/relationships/slideLayout" Target="../slideLayouts/slideLayout1.xml" 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 /><Relationship Id="rId1" Type="http://schemas.openxmlformats.org/officeDocument/2006/relationships/slideLayout" Target="../slideLayouts/slideLayout1.xml" 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 /><Relationship Id="rId1" Type="http://schemas.openxmlformats.org/officeDocument/2006/relationships/slideLayout" Target="../slideLayouts/slideLayout1.xml" 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205C6-5EFA-6D00-59C1-07ECEFD5AA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>
                <a:solidFill>
                  <a:schemeClr val="tx1"/>
                </a:solidFill>
              </a:rPr>
              <a:t>Artificial Neural Networks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11B835-5E59-635A-F498-48CBE307AD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13303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133475" y="0"/>
          <a:ext cx="8001000" cy="5143500"/>
          <a:chOff x="1133475" y="0"/>
          <a:chExt cx="8001000" cy="5143500"/>
        </a:xfrm>
      </p:grpSpPr>
      <p:pic>
        <p:nvPicPr>
          <p:cNvPr id="2" name="Slide Image" descr="An image added to the 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475" y="0"/>
            <a:ext cx="6867525" cy="5143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133475" y="0"/>
          <a:ext cx="8001000" cy="5143500"/>
          <a:chOff x="1133475" y="0"/>
          <a:chExt cx="8001000" cy="5143500"/>
        </a:xfrm>
      </p:grpSpPr>
      <p:pic>
        <p:nvPicPr>
          <p:cNvPr id="2" name="Slide Image" descr="An image added to the 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475" y="0"/>
            <a:ext cx="6867525" cy="5143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133475" y="0"/>
          <a:ext cx="8001000" cy="5143500"/>
          <a:chOff x="1133475" y="0"/>
          <a:chExt cx="8001000" cy="5143500"/>
        </a:xfrm>
      </p:grpSpPr>
      <p:pic>
        <p:nvPicPr>
          <p:cNvPr id="2" name="Slide Image" descr="An image added to the 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-6433"/>
            <a:ext cx="8496943" cy="5143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133475" y="0"/>
          <a:ext cx="8001000" cy="5143500"/>
          <a:chOff x="1133475" y="0"/>
          <a:chExt cx="8001000" cy="5143500"/>
        </a:xfrm>
      </p:grpSpPr>
      <p:pic>
        <p:nvPicPr>
          <p:cNvPr id="2" name="Slide Image" descr="An image added to the 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475" y="0"/>
            <a:ext cx="6867525" cy="5143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133475" y="0"/>
          <a:ext cx="8001000" cy="5143500"/>
          <a:chOff x="1133475" y="0"/>
          <a:chExt cx="8001000" cy="5143500"/>
        </a:xfrm>
      </p:grpSpPr>
      <p:pic>
        <p:nvPicPr>
          <p:cNvPr id="2" name="Slide Image" descr="An image added to the 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475" y="0"/>
            <a:ext cx="6867525" cy="5143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133475" y="0"/>
          <a:ext cx="8001000" cy="5143500"/>
          <a:chOff x="1133475" y="0"/>
          <a:chExt cx="8001000" cy="5143500"/>
        </a:xfrm>
      </p:grpSpPr>
      <p:pic>
        <p:nvPicPr>
          <p:cNvPr id="2" name="Slide Image" descr="An image added to the 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475" y="0"/>
            <a:ext cx="6867525" cy="5143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133475" y="0"/>
          <a:ext cx="8001000" cy="5143500"/>
          <a:chOff x="1133475" y="0"/>
          <a:chExt cx="8001000" cy="5143500"/>
        </a:xfrm>
      </p:grpSpPr>
      <p:pic>
        <p:nvPicPr>
          <p:cNvPr id="2" name="Slide Image" descr="An image added to the 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475" y="0"/>
            <a:ext cx="6867525" cy="5143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133475" y="0"/>
          <a:ext cx="8001000" cy="5143500"/>
          <a:chOff x="1133475" y="0"/>
          <a:chExt cx="8001000" cy="514350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CEF687D-6417-1E11-E96D-F18CEB04F2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237" y="0"/>
            <a:ext cx="6867525" cy="51435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4913CED-4654-6D72-CDCF-94B194208297}"/>
              </a:ext>
            </a:extLst>
          </p:cNvPr>
          <p:cNvSpPr txBox="1"/>
          <p:nvPr/>
        </p:nvSpPr>
        <p:spPr>
          <a:xfrm>
            <a:off x="3415667" y="2099427"/>
            <a:ext cx="6399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400" b="1" dirty="0"/>
              <a:t>10^11</a:t>
            </a:r>
            <a:endParaRPr lang="en-IN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92FA40-C6C5-8905-F047-AB7BCA7448C8}"/>
              </a:ext>
            </a:extLst>
          </p:cNvPr>
          <p:cNvSpPr txBox="1"/>
          <p:nvPr/>
        </p:nvSpPr>
        <p:spPr>
          <a:xfrm>
            <a:off x="4790650" y="2076125"/>
            <a:ext cx="6399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400" b="1" dirty="0"/>
              <a:t>10^15</a:t>
            </a:r>
            <a:endParaRPr lang="en-IN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2E57292-F0E5-4E18-D7B6-731A9D47A684}"/>
              </a:ext>
            </a:extLst>
          </p:cNvPr>
          <p:cNvSpPr txBox="1"/>
          <p:nvPr/>
        </p:nvSpPr>
        <p:spPr>
          <a:xfrm>
            <a:off x="5560082" y="2090994"/>
            <a:ext cx="5485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400" b="1" dirty="0"/>
              <a:t>10^2</a:t>
            </a:r>
            <a:endParaRPr lang="en-IN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ADAD7F-2AC7-BF7B-A0DC-8FD3DC657B4B}"/>
              </a:ext>
            </a:extLst>
          </p:cNvPr>
          <p:cNvSpPr txBox="1"/>
          <p:nvPr/>
        </p:nvSpPr>
        <p:spPr>
          <a:xfrm>
            <a:off x="6108630" y="2067692"/>
            <a:ext cx="5485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400" b="1" dirty="0"/>
              <a:t>10^4</a:t>
            </a:r>
            <a:endParaRPr lang="en-IN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133475" y="0"/>
          <a:ext cx="8001000" cy="5143500"/>
          <a:chOff x="1133475" y="0"/>
          <a:chExt cx="8001000" cy="5143500"/>
        </a:xfrm>
      </p:grpSpPr>
      <p:pic>
        <p:nvPicPr>
          <p:cNvPr id="2" name="Slide Image" descr="An image added to the 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475" y="0"/>
            <a:ext cx="6867525" cy="5143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133475" y="0"/>
          <a:ext cx="8001000" cy="5143500"/>
          <a:chOff x="1133475" y="0"/>
          <a:chExt cx="8001000" cy="5143500"/>
        </a:xfrm>
      </p:grpSpPr>
      <p:pic>
        <p:nvPicPr>
          <p:cNvPr id="2" name="Slide Image" descr="An image added to the 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475" y="0"/>
            <a:ext cx="6867525" cy="5143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133475" y="0"/>
          <a:ext cx="8001000" cy="5143500"/>
          <a:chOff x="1133475" y="0"/>
          <a:chExt cx="8001000" cy="5143500"/>
        </a:xfrm>
      </p:grpSpPr>
      <p:pic>
        <p:nvPicPr>
          <p:cNvPr id="2" name="Slide Image" descr="An image added to the 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475" y="0"/>
            <a:ext cx="6867525" cy="5143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133475" y="0"/>
          <a:ext cx="8001000" cy="5143500"/>
          <a:chOff x="1133475" y="0"/>
          <a:chExt cx="8001000" cy="5143500"/>
        </a:xfrm>
      </p:grpSpPr>
      <p:pic>
        <p:nvPicPr>
          <p:cNvPr id="2" name="Slide Image" descr="An image added to the 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475" y="0"/>
            <a:ext cx="6867525" cy="5143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133475" y="0"/>
          <a:ext cx="8001000" cy="5143500"/>
          <a:chOff x="1133475" y="0"/>
          <a:chExt cx="8001000" cy="5143500"/>
        </a:xfrm>
      </p:grpSpPr>
      <p:pic>
        <p:nvPicPr>
          <p:cNvPr id="2" name="Slide Image" descr="An image added to the 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475" y="0"/>
            <a:ext cx="6867525" cy="5143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133475" y="0"/>
          <a:ext cx="8001000" cy="5143500"/>
          <a:chOff x="1133475" y="0"/>
          <a:chExt cx="8001000" cy="5143500"/>
        </a:xfrm>
      </p:grpSpPr>
      <p:pic>
        <p:nvPicPr>
          <p:cNvPr id="2" name="Slide Image" descr="An image added to the 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475" y="0"/>
            <a:ext cx="6867525" cy="5143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133475" y="0"/>
          <a:ext cx="8001000" cy="5143500"/>
          <a:chOff x="1133475" y="0"/>
          <a:chExt cx="8001000" cy="5143500"/>
        </a:xfrm>
      </p:grpSpPr>
      <p:pic>
        <p:nvPicPr>
          <p:cNvPr id="2" name="Slide Image" descr="An image added to the 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1" y="0"/>
            <a:ext cx="7389440" cy="5143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29F85-CDDD-3E36-0640-28089E40E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611060"/>
          </a:xfrm>
        </p:spPr>
        <p:txBody>
          <a:bodyPr/>
          <a:lstStyle/>
          <a:p>
            <a:pPr algn="ctr"/>
            <a:r>
              <a:rPr lang="en-IN" b="1" dirty="0"/>
              <a:t>Activation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F2C465-0DD5-7910-670A-95FF47744C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951271"/>
            <a:ext cx="7886700" cy="4055807"/>
          </a:xfrm>
        </p:spPr>
        <p:txBody>
          <a:bodyPr>
            <a:normAutofit/>
          </a:bodyPr>
          <a:lstStyle/>
          <a:p>
            <a:r>
              <a:rPr lang="en-US" dirty="0"/>
              <a:t>It is a mathematical function applied to the output of a neuron. </a:t>
            </a:r>
          </a:p>
          <a:p>
            <a:r>
              <a:rPr lang="en-US" dirty="0"/>
              <a:t>It introduces non-linearity into the model, allowing the network to learn and represent complex patterns in the data.</a:t>
            </a:r>
          </a:p>
          <a:p>
            <a:r>
              <a:rPr lang="en-US" dirty="0"/>
              <a:t>Activation function decides whether a neuron should be activated by calculating the weighted sum of inputs and adding a bias term.</a:t>
            </a: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E6214B-D63D-8F81-FC51-D0A81B6790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2812318"/>
            <a:ext cx="4342788" cy="2171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1809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44587-6DB6-327D-E8BB-276C3074AC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267B4-D400-23F2-3A62-9EAD1329E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611060"/>
          </a:xfrm>
        </p:spPr>
        <p:txBody>
          <a:bodyPr/>
          <a:lstStyle/>
          <a:p>
            <a:pPr algn="ctr"/>
            <a:r>
              <a:rPr lang="en-IN" b="1" dirty="0"/>
              <a:t>Activation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716387-EB41-FB17-423B-3EFBB5146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951271"/>
            <a:ext cx="7886700" cy="40558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Non-Linearity</a:t>
            </a:r>
          </a:p>
          <a:p>
            <a:r>
              <a:rPr lang="en-US" dirty="0"/>
              <a:t>Without non-linearity even deep networks would be limited to solving only simple, linearly separable problems. </a:t>
            </a:r>
          </a:p>
          <a:p>
            <a:r>
              <a:rPr lang="en-US" dirty="0"/>
              <a:t>Activation functions help neural networks to model highly complex data distributions and solve advanced deep learning tasks.</a:t>
            </a:r>
          </a:p>
          <a:p>
            <a:r>
              <a:rPr lang="en-US" dirty="0"/>
              <a:t> Adding non-linear activation functions introduce flexibility and enable the network to learn more complex and abstract patterns from data.</a:t>
            </a:r>
          </a:p>
        </p:txBody>
      </p:sp>
    </p:spTree>
    <p:extLst>
      <p:ext uri="{BB962C8B-B14F-4D97-AF65-F5344CB8AC3E}">
        <p14:creationId xmlns:p14="http://schemas.microsoft.com/office/powerpoint/2010/main" val="14778634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BB081-9C38-9736-7EDB-6B1C4E8300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59D17-DC45-069D-938A-173CD2DBC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611060"/>
          </a:xfrm>
        </p:spPr>
        <p:txBody>
          <a:bodyPr/>
          <a:lstStyle/>
          <a:p>
            <a:pPr algn="ctr"/>
            <a:r>
              <a:rPr lang="en-IN" b="1" dirty="0"/>
              <a:t>Activation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AEF54-8C5E-4EBD-337A-F287725EA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951271"/>
            <a:ext cx="7886700" cy="40558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Non-Linearity</a:t>
            </a:r>
          </a:p>
          <a:p>
            <a:pPr fontAlgn="base"/>
            <a:r>
              <a:rPr lang="en-US" dirty="0"/>
              <a:t>To illustrate the need for non-linearity in neural networks with a specific example let's consider a network with two input nodes (i1and i2​), a single hidden layer containing neurons h1 and h2​ and an output neuron (out).</a:t>
            </a:r>
          </a:p>
          <a:p>
            <a:pPr fontAlgn="base"/>
            <a:r>
              <a:rPr lang="en-US" dirty="0"/>
              <a:t>We will use w1, w2​ as weights connecting the inputs to the hidden neuron and w5 as the weight connecting the hidden neuron to the output. We'll also include biases (b1​​ for the hidden neuron and b2​ for the output neuron) to complete the model.</a:t>
            </a:r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583943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F8898E-1246-370C-D910-CD398022A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C718D-6E84-BB22-D3F4-799FF471C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611060"/>
          </a:xfrm>
        </p:spPr>
        <p:txBody>
          <a:bodyPr/>
          <a:lstStyle/>
          <a:p>
            <a:pPr algn="ctr"/>
            <a:r>
              <a:rPr lang="en-IN" b="1" dirty="0"/>
              <a:t>Activation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7AEA2B-C602-78D7-4E80-0D22758691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951271"/>
            <a:ext cx="7886700" cy="405580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1" dirty="0"/>
          </a:p>
          <a:p>
            <a:pPr fontAlgn="base"/>
            <a:r>
              <a:rPr lang="en-IN" i="1" dirty="0"/>
              <a:t>h</a:t>
            </a:r>
            <a:r>
              <a:rPr lang="pl-PL" dirty="0"/>
              <a:t>1</a:t>
            </a:r>
            <a:r>
              <a:rPr lang="en-IN" dirty="0"/>
              <a:t> </a:t>
            </a:r>
            <a:r>
              <a:rPr lang="pl-PL" dirty="0"/>
              <a:t>​=</a:t>
            </a:r>
            <a:r>
              <a:rPr lang="en-IN" dirty="0"/>
              <a:t> </a:t>
            </a:r>
            <a:r>
              <a:rPr lang="pl-PL" i="1" dirty="0"/>
              <a:t>i</a:t>
            </a:r>
            <a:r>
              <a:rPr lang="pl-PL" dirty="0"/>
              <a:t>1​.</a:t>
            </a:r>
            <a:r>
              <a:rPr lang="pl-PL" i="1" dirty="0"/>
              <a:t>w</a:t>
            </a:r>
            <a:r>
              <a:rPr lang="pl-PL" dirty="0"/>
              <a:t>1</a:t>
            </a:r>
            <a:r>
              <a:rPr lang="en-IN" dirty="0"/>
              <a:t> </a:t>
            </a:r>
            <a:r>
              <a:rPr lang="pl-PL" dirty="0"/>
              <a:t>​+</a:t>
            </a:r>
            <a:r>
              <a:rPr lang="en-IN" dirty="0"/>
              <a:t> </a:t>
            </a:r>
            <a:r>
              <a:rPr lang="pl-PL" i="1" dirty="0"/>
              <a:t>i</a:t>
            </a:r>
            <a:r>
              <a:rPr lang="pl-PL" dirty="0"/>
              <a:t>2​.</a:t>
            </a:r>
            <a:r>
              <a:rPr lang="pl-PL" i="1" dirty="0"/>
              <a:t>w</a:t>
            </a:r>
            <a:r>
              <a:rPr lang="pl-PL" dirty="0"/>
              <a:t>3</a:t>
            </a:r>
            <a:r>
              <a:rPr lang="en-IN" dirty="0"/>
              <a:t> </a:t>
            </a:r>
            <a:r>
              <a:rPr lang="pl-PL" dirty="0"/>
              <a:t>​+</a:t>
            </a:r>
            <a:r>
              <a:rPr lang="en-IN" dirty="0"/>
              <a:t> </a:t>
            </a:r>
            <a:r>
              <a:rPr lang="pl-PL" i="1" dirty="0"/>
              <a:t>b</a:t>
            </a:r>
            <a:r>
              <a:rPr lang="pl-PL" dirty="0"/>
              <a:t>1​</a:t>
            </a:r>
          </a:p>
          <a:p>
            <a:r>
              <a:rPr lang="en-IN" dirty="0"/>
              <a:t>h</a:t>
            </a:r>
            <a:r>
              <a:rPr lang="pl-PL" dirty="0"/>
              <a:t>2</a:t>
            </a:r>
            <a:r>
              <a:rPr lang="en-IN" dirty="0"/>
              <a:t> </a:t>
            </a:r>
            <a:r>
              <a:rPr lang="pl-PL" dirty="0"/>
              <a:t>=</a:t>
            </a:r>
            <a:r>
              <a:rPr lang="en-IN" dirty="0"/>
              <a:t> </a:t>
            </a:r>
            <a:r>
              <a:rPr lang="pl-PL" dirty="0"/>
              <a:t>i1.w2</a:t>
            </a:r>
            <a:r>
              <a:rPr lang="en-IN" dirty="0"/>
              <a:t> </a:t>
            </a:r>
            <a:r>
              <a:rPr lang="pl-PL" dirty="0"/>
              <a:t>+</a:t>
            </a:r>
            <a:r>
              <a:rPr lang="en-IN" dirty="0"/>
              <a:t> </a:t>
            </a:r>
            <a:r>
              <a:rPr lang="pl-PL" dirty="0"/>
              <a:t>i2.w4</a:t>
            </a:r>
            <a:r>
              <a:rPr lang="en-IN" dirty="0"/>
              <a:t> </a:t>
            </a:r>
            <a:r>
              <a:rPr lang="pl-PL" dirty="0"/>
              <a:t>+</a:t>
            </a:r>
            <a:r>
              <a:rPr lang="en-IN" dirty="0"/>
              <a:t> </a:t>
            </a:r>
            <a:r>
              <a:rPr lang="pl-PL" dirty="0"/>
              <a:t>b2</a:t>
            </a:r>
            <a:r>
              <a:rPr lang="pl-PL" i="1" dirty="0"/>
              <a:t>h</a:t>
            </a:r>
            <a:r>
              <a:rPr lang="pl-PL" dirty="0"/>
              <a:t>2​</a:t>
            </a:r>
            <a:endParaRPr lang="en-IN" dirty="0"/>
          </a:p>
          <a:p>
            <a:r>
              <a:rPr lang="pl-PL" dirty="0"/>
              <a:t>Output</a:t>
            </a:r>
            <a:r>
              <a:rPr lang="en-IN" dirty="0"/>
              <a:t> </a:t>
            </a:r>
            <a:r>
              <a:rPr lang="pl-PL" dirty="0"/>
              <a:t>=</a:t>
            </a:r>
            <a:r>
              <a:rPr lang="en-IN" dirty="0"/>
              <a:t> </a:t>
            </a:r>
            <a:r>
              <a:rPr lang="pl-PL" i="1" dirty="0"/>
              <a:t>h</a:t>
            </a:r>
            <a:r>
              <a:rPr lang="pl-PL" dirty="0"/>
              <a:t>1​.</a:t>
            </a:r>
            <a:r>
              <a:rPr lang="pl-PL" i="1" dirty="0"/>
              <a:t>w</a:t>
            </a:r>
            <a:r>
              <a:rPr lang="pl-PL" dirty="0"/>
              <a:t>5​</a:t>
            </a:r>
            <a:r>
              <a:rPr lang="en-IN" dirty="0"/>
              <a:t> </a:t>
            </a:r>
            <a:r>
              <a:rPr lang="pl-PL" dirty="0"/>
              <a:t>+</a:t>
            </a:r>
            <a:r>
              <a:rPr lang="en-IN" dirty="0"/>
              <a:t> </a:t>
            </a:r>
            <a:r>
              <a:rPr lang="pl-PL" i="1" dirty="0"/>
              <a:t>h</a:t>
            </a:r>
            <a:r>
              <a:rPr lang="pl-PL" dirty="0"/>
              <a:t>2​.</a:t>
            </a:r>
            <a:r>
              <a:rPr lang="pl-PL" i="1" dirty="0"/>
              <a:t>w</a:t>
            </a:r>
            <a:r>
              <a:rPr lang="pl-PL" dirty="0"/>
              <a:t>6​</a:t>
            </a:r>
            <a:r>
              <a:rPr lang="en-IN" dirty="0"/>
              <a:t> </a:t>
            </a:r>
            <a:r>
              <a:rPr lang="pl-PL" dirty="0"/>
              <a:t>+</a:t>
            </a:r>
            <a:r>
              <a:rPr lang="en-IN" dirty="0"/>
              <a:t> </a:t>
            </a:r>
            <a:r>
              <a:rPr lang="pl-PL" dirty="0"/>
              <a:t>bias</a:t>
            </a:r>
            <a:br>
              <a:rPr lang="pl-PL" dirty="0"/>
            </a:br>
            <a:endParaRPr lang="en-US" dirty="0"/>
          </a:p>
          <a:p>
            <a:endParaRPr lang="en-US" dirty="0"/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E898C5-561E-0390-6334-862E0F3BEB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2651850"/>
            <a:ext cx="3978845" cy="2441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6907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E4F7E-F00D-445D-0292-A13411A0D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C98A3-AC42-B039-372D-46A7B73F2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611060"/>
          </a:xfrm>
        </p:spPr>
        <p:txBody>
          <a:bodyPr/>
          <a:lstStyle/>
          <a:p>
            <a:pPr algn="ctr"/>
            <a:r>
              <a:rPr lang="en-IN" b="1" dirty="0"/>
              <a:t>Activation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034B788-B1AD-38B4-522F-ACBAF8741DC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951271"/>
                <a:ext cx="7886700" cy="4055807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endParaRPr lang="en-US" b="1" dirty="0"/>
              </a:p>
              <a:p>
                <a:pPr fontAlgn="base"/>
                <a:r>
                  <a:rPr lang="en-IN" dirty="0"/>
                  <a:t>In order to add non-linearity, we will be using sigmoid activation function in the output layer:</a:t>
                </a:r>
              </a:p>
              <a:p>
                <a:pPr marL="0" indent="0" fontAlgn="base">
                  <a:buNone/>
                </a:pPr>
                <a:r>
                  <a:rPr lang="en-IN" dirty="0"/>
                  <a:t>                        </a:t>
                </a:r>
                <a:r>
                  <a:rPr lang="el-GR" dirty="0"/>
                  <a:t>σ(</a:t>
                </a:r>
                <a:r>
                  <a:rPr lang="en-IN" dirty="0"/>
                  <a:t>x)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1+ </m:t>
                        </m:r>
                        <m:sSup>
                          <m:sSupPr>
                            <m:ctrlPr>
                              <a:rPr lang="en-IN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den>
                    </m:f>
                  </m:oMath>
                </a14:m>
                <a:endParaRPr lang="en-IN" dirty="0"/>
              </a:p>
              <a:p>
                <a:pPr marL="0" indent="0" fontAlgn="base">
                  <a:buNone/>
                </a:pPr>
                <a:r>
                  <a:rPr lang="en-IN" dirty="0"/>
                  <a:t>                        final output = </a:t>
                </a:r>
                <a:r>
                  <a:rPr lang="pl-PL" i="1" dirty="0"/>
                  <a:t>σ</a:t>
                </a:r>
                <a:r>
                  <a:rPr lang="en-IN" i="1" dirty="0"/>
                  <a:t> </a:t>
                </a:r>
                <a:r>
                  <a:rPr lang="pl-PL" dirty="0"/>
                  <a:t>(</a:t>
                </a:r>
                <a:r>
                  <a:rPr lang="pl-PL" i="1" dirty="0"/>
                  <a:t>h</a:t>
                </a:r>
                <a:r>
                  <a:rPr lang="pl-PL" dirty="0"/>
                  <a:t>1​.</a:t>
                </a:r>
                <a:r>
                  <a:rPr lang="pl-PL" i="1" dirty="0"/>
                  <a:t>w</a:t>
                </a:r>
                <a:r>
                  <a:rPr lang="pl-PL" dirty="0"/>
                  <a:t>5​</a:t>
                </a:r>
                <a:r>
                  <a:rPr lang="en-IN" dirty="0"/>
                  <a:t> </a:t>
                </a:r>
                <a:r>
                  <a:rPr lang="pl-PL" dirty="0"/>
                  <a:t>+</a:t>
                </a:r>
                <a:r>
                  <a:rPr lang="en-IN" dirty="0"/>
                  <a:t> </a:t>
                </a:r>
                <a:r>
                  <a:rPr lang="pl-PL" i="1" dirty="0"/>
                  <a:t>h</a:t>
                </a:r>
                <a:r>
                  <a:rPr lang="pl-PL" dirty="0"/>
                  <a:t>2​.</a:t>
                </a:r>
                <a:r>
                  <a:rPr lang="pl-PL" i="1" dirty="0"/>
                  <a:t>w</a:t>
                </a:r>
                <a:r>
                  <a:rPr lang="pl-PL" dirty="0"/>
                  <a:t>6​</a:t>
                </a:r>
                <a:r>
                  <a:rPr lang="en-IN" dirty="0"/>
                  <a:t> </a:t>
                </a:r>
                <a:r>
                  <a:rPr lang="pl-PL" dirty="0"/>
                  <a:t>+</a:t>
                </a:r>
                <a:r>
                  <a:rPr lang="en-IN" dirty="0"/>
                  <a:t> </a:t>
                </a:r>
                <a:r>
                  <a:rPr lang="pl-PL" dirty="0"/>
                  <a:t>bias)</a:t>
                </a:r>
                <a:endParaRPr lang="en-IN" dirty="0"/>
              </a:p>
              <a:p>
                <a:pPr marL="0" indent="0">
                  <a:buNone/>
                </a:pPr>
                <a:r>
                  <a:rPr lang="en-IN" dirty="0"/>
                  <a:t>                        final output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IN" i="1">
                            <a:latin typeface="Cambria Math" panose="02040503050406030204" pitchFamily="18" charset="0"/>
                          </a:rPr>
                          <m:t>1+ </m:t>
                        </m:r>
                        <m:sSup>
                          <m:sSupPr>
                            <m:ctrlPr>
                              <a:rPr lang="en-I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pl-PL" i="1" dirty="0"/>
                              <m:t>h</m:t>
                            </m:r>
                            <m:r>
                              <m:rPr>
                                <m:nor/>
                              </m:rPr>
                              <a:rPr lang="pl-PL" dirty="0"/>
                              <m:t>1​.</m:t>
                            </m:r>
                            <m:r>
                              <m:rPr>
                                <m:nor/>
                              </m:rPr>
                              <a:rPr lang="pl-PL" i="1" dirty="0"/>
                              <m:t>w</m:t>
                            </m:r>
                            <m:r>
                              <m:rPr>
                                <m:nor/>
                              </m:rPr>
                              <a:rPr lang="pl-PL" dirty="0"/>
                              <m:t>5​</m:t>
                            </m:r>
                            <m:r>
                              <m:rPr>
                                <m:nor/>
                              </m:rPr>
                              <a:rPr lang="en-IN" b="0" i="0" dirty="0" smtClean="0"/>
                              <m:t> </m:t>
                            </m:r>
                            <m:r>
                              <m:rPr>
                                <m:nor/>
                              </m:rPr>
                              <a:rPr lang="pl-PL" dirty="0"/>
                              <m:t>+</m:t>
                            </m:r>
                            <m:r>
                              <m:rPr>
                                <m:nor/>
                              </m:rPr>
                              <a:rPr lang="en-IN" b="0" i="1" dirty="0" smtClean="0"/>
                              <m:t> </m:t>
                            </m:r>
                            <m:r>
                              <m:rPr>
                                <m:nor/>
                              </m:rPr>
                              <a:rPr lang="pl-PL" i="1" dirty="0"/>
                              <m:t>h</m:t>
                            </m:r>
                            <m:r>
                              <m:rPr>
                                <m:nor/>
                              </m:rPr>
                              <a:rPr lang="pl-PL" dirty="0"/>
                              <m:t>2​.</m:t>
                            </m:r>
                            <m:r>
                              <m:rPr>
                                <m:nor/>
                              </m:rPr>
                              <a:rPr lang="pl-PL" i="1" dirty="0"/>
                              <m:t>w</m:t>
                            </m:r>
                            <m:r>
                              <m:rPr>
                                <m:nor/>
                              </m:rPr>
                              <a:rPr lang="pl-PL" dirty="0"/>
                              <m:t>6</m:t>
                            </m:r>
                            <m:r>
                              <m:rPr>
                                <m:nor/>
                              </m:rPr>
                              <a:rPr lang="en-IN" b="0" i="0" dirty="0" smtClean="0"/>
                              <m:t> </m:t>
                            </m:r>
                            <m:r>
                              <m:rPr>
                                <m:nor/>
                              </m:rPr>
                              <a:rPr lang="pl-PL" dirty="0"/>
                              <m:t>​+</m:t>
                            </m:r>
                            <m:r>
                              <m:rPr>
                                <m:nor/>
                              </m:rPr>
                              <a:rPr lang="en-IN" b="0" i="0" dirty="0" smtClean="0"/>
                              <m:t> </m:t>
                            </m:r>
                            <m:r>
                              <m:rPr>
                                <m:nor/>
                              </m:rPr>
                              <a:rPr lang="pl-PL" dirty="0"/>
                              <m:t>bias</m:t>
                            </m:r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den>
                    </m:f>
                  </m:oMath>
                </a14:m>
                <a:br>
                  <a:rPr lang="en-IN" dirty="0"/>
                </a:br>
                <a:br>
                  <a:rPr lang="pl-PL" dirty="0"/>
                </a:br>
                <a:endParaRPr lang="en-US" dirty="0"/>
              </a:p>
              <a:p>
                <a:r>
                  <a:rPr lang="en-US" dirty="0"/>
                  <a:t>This gives the final output of the network after applying the sigmoid activation function in output layers, introducing the desired non-linearity.</a:t>
                </a:r>
              </a:p>
              <a:p>
                <a:endParaRPr lang="en-IN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034B788-B1AD-38B4-522F-ACBAF8741DC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951271"/>
                <a:ext cx="7886700" cy="4055807"/>
              </a:xfrm>
              <a:blipFill>
                <a:blip r:embed="rId2"/>
                <a:stretch>
                  <a:fillRect l="-77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7067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254C9F-B312-0C37-69D3-0F14C6205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8A4A4-DF1C-5702-1999-99F54151F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611060"/>
          </a:xfrm>
        </p:spPr>
        <p:txBody>
          <a:bodyPr/>
          <a:lstStyle/>
          <a:p>
            <a:pPr algn="ctr"/>
            <a:r>
              <a:rPr lang="en-IN" b="1" dirty="0"/>
              <a:t>Types of Activation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E0DB7-4D54-0394-4E71-61F4D77C4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951271"/>
            <a:ext cx="7886700" cy="4055807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IN" b="1" dirty="0"/>
              <a:t>Linear Activation Function</a:t>
            </a:r>
          </a:p>
          <a:p>
            <a:pPr fontAlgn="base"/>
            <a:r>
              <a:rPr lang="en-US" dirty="0"/>
              <a:t>The range of the output spans from −∞ to +∞.</a:t>
            </a:r>
          </a:p>
          <a:p>
            <a:pPr fontAlgn="base"/>
            <a:r>
              <a:rPr lang="en-US" dirty="0"/>
              <a:t>Linear activation function is used at just one place i.e. output layer.</a:t>
            </a:r>
          </a:p>
          <a:p>
            <a:pPr fontAlgn="base"/>
            <a:r>
              <a:rPr lang="en-US" dirty="0"/>
              <a:t>Using linear activation across all layers makes the network's ability to learn complex patterns limited.</a:t>
            </a:r>
          </a:p>
          <a:p>
            <a:pPr marL="0" indent="0" fontAlgn="base">
              <a:buNone/>
            </a:pPr>
            <a:endParaRPr lang="en-US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267B93-69CA-AEEB-77A9-FA50AA8570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543" y="2757877"/>
            <a:ext cx="3566914" cy="2249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9464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87004-381D-1BDE-3E16-B7865B3CC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65AD-8A33-17FD-2739-1C6F44F41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611060"/>
          </a:xfrm>
        </p:spPr>
        <p:txBody>
          <a:bodyPr/>
          <a:lstStyle/>
          <a:p>
            <a:pPr algn="ctr"/>
            <a:r>
              <a:rPr lang="en-IN" b="1" dirty="0"/>
              <a:t>Types of Activation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EB8CDF-50F0-B4F0-BA6B-BB690407EC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951271"/>
            <a:ext cx="7886700" cy="4055807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IN" b="1" dirty="0"/>
              <a:t>Non-Linear Activation Function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en-US" b="1" dirty="0"/>
              <a:t>Sigmoid</a:t>
            </a:r>
          </a:p>
          <a:p>
            <a:pPr lvl="2" fontAlgn="base"/>
            <a:r>
              <a:rPr lang="en-US" dirty="0"/>
              <a:t>It allows neural networks to handle and model complex patterns that linear equations cannot.</a:t>
            </a:r>
          </a:p>
          <a:p>
            <a:pPr lvl="2" fontAlgn="base"/>
            <a:r>
              <a:rPr lang="en-US" dirty="0"/>
              <a:t>The output ranges between 0 and 1, hence useful for binary classification</a:t>
            </a:r>
          </a:p>
          <a:p>
            <a:pPr marL="685800" lvl="2" indent="0" fontAlgn="base">
              <a:buNone/>
            </a:pPr>
            <a:endParaRPr lang="en-US" b="1" dirty="0"/>
          </a:p>
          <a:p>
            <a:pPr lvl="2" fontAlgn="base"/>
            <a:endParaRPr lang="en-US" dirty="0"/>
          </a:p>
          <a:p>
            <a:pPr marL="0" indent="0" fontAlgn="base">
              <a:buNone/>
            </a:pPr>
            <a:endParaRPr lang="en-US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DAF68BA-B272-DF80-E191-240E37A160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788" y="2468571"/>
            <a:ext cx="3816424" cy="2683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0212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8177EF-CD8E-419E-9FF4-DE2D33F88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52B51-06E3-A949-DD0C-9E4025CEE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611060"/>
          </a:xfrm>
        </p:spPr>
        <p:txBody>
          <a:bodyPr/>
          <a:lstStyle/>
          <a:p>
            <a:pPr algn="ctr"/>
            <a:r>
              <a:rPr lang="en-IN" b="1" dirty="0"/>
              <a:t>Types of Activation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9690BC1-4024-2A7C-3052-19C3375883D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951271"/>
                <a:ext cx="7886700" cy="4055807"/>
              </a:xfrm>
            </p:spPr>
            <p:txBody>
              <a:bodyPr>
                <a:normAutofit/>
              </a:bodyPr>
              <a:lstStyle/>
              <a:p>
                <a:pPr marL="0" indent="0" fontAlgn="base">
                  <a:buNone/>
                </a:pPr>
                <a:r>
                  <a:rPr lang="en-IN" b="1" dirty="0"/>
                  <a:t>Non-Linear Activation Functions</a:t>
                </a:r>
              </a:p>
              <a:p>
                <a:pPr marL="457200" indent="-457200" fontAlgn="base">
                  <a:buFont typeface="+mj-lt"/>
                  <a:buAutoNum type="arabicPeriod" startAt="2"/>
                </a:pPr>
                <a:r>
                  <a:rPr lang="en-US" b="1" dirty="0"/>
                  <a:t>Tanh (hyperbolic tangent function)</a:t>
                </a:r>
              </a:p>
              <a:p>
                <a:pPr lvl="2" fontAlgn="base"/>
                <a:r>
                  <a:rPr lang="en-US" dirty="0"/>
                  <a:t>is a shifted version of the sigmoid</a:t>
                </a:r>
              </a:p>
              <a:p>
                <a:pPr lvl="2" fontAlgn="base"/>
                <a:r>
                  <a:rPr lang="en-IN" dirty="0"/>
                  <a:t>It is defined as:</a:t>
                </a:r>
              </a:p>
              <a:p>
                <a:pPr marL="685800" lvl="2" indent="0" fontAlgn="base">
                  <a:buNone/>
                </a:pPr>
                <a:r>
                  <a:rPr lang="en-IN" dirty="0"/>
                  <a:t>                                f</a:t>
                </a:r>
                <a:r>
                  <a:rPr lang="el-GR" dirty="0"/>
                  <a:t>(</a:t>
                </a:r>
                <a:r>
                  <a:rPr lang="en-IN" dirty="0"/>
                  <a:t>x) = tanh(x)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IN" i="1">
                            <a:latin typeface="Cambria Math" panose="02040503050406030204" pitchFamily="18" charset="0"/>
                          </a:rPr>
                          <m:t>1+ </m:t>
                        </m:r>
                        <m:sSup>
                          <m:sSupPr>
                            <m:ctrlPr>
                              <a:rPr lang="en-I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</m:den>
                    </m:f>
                    <m:r>
                      <a:rPr lang="en-IN" b="0" i="1" smtClean="0">
                        <a:latin typeface="Cambria Math" panose="02040503050406030204" pitchFamily="18" charset="0"/>
                      </a:rPr>
                      <m:t> −1</m:t>
                    </m:r>
                  </m:oMath>
                </a14:m>
                <a:endParaRPr lang="en-IN" b="0" dirty="0"/>
              </a:p>
              <a:p>
                <a:pPr lvl="2" fontAlgn="base"/>
                <a:r>
                  <a:rPr lang="en-US" dirty="0"/>
                  <a:t>Value Range: Outputs values from -1 to +1.</a:t>
                </a:r>
              </a:p>
              <a:p>
                <a:pPr lvl="2" fontAlgn="base"/>
                <a:r>
                  <a:rPr lang="en-US" dirty="0"/>
                  <a:t>Non-linear: Enables modeling of complex data patterns.</a:t>
                </a:r>
              </a:p>
              <a:p>
                <a:pPr lvl="2" fontAlgn="base"/>
                <a:r>
                  <a:rPr lang="en-US" dirty="0"/>
                  <a:t>Use in Hidden Layers: Commonly used in hidden layers due to its zero-centered output.</a:t>
                </a:r>
              </a:p>
              <a:p>
                <a:pPr marL="685800" lvl="2" indent="0" fontAlgn="base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9690BC1-4024-2A7C-3052-19C3375883D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951271"/>
                <a:ext cx="7886700" cy="4055807"/>
              </a:xfrm>
              <a:blipFill>
                <a:blip r:embed="rId2"/>
                <a:stretch>
                  <a:fillRect l="-927" t="-165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24E8CCDF-F25D-0365-B7D7-3DFC223F6B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3314051"/>
            <a:ext cx="2981969" cy="1829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8242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753D4-E3F6-248C-C47E-D020602DF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6B277-0A17-0B8B-1AFC-F078355A6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611060"/>
          </a:xfrm>
        </p:spPr>
        <p:txBody>
          <a:bodyPr/>
          <a:lstStyle/>
          <a:p>
            <a:pPr algn="ctr"/>
            <a:r>
              <a:rPr lang="en-IN" b="1" dirty="0"/>
              <a:t>Types of Activation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0C75C8-D073-9F07-5EDF-9FD7D841D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951271"/>
            <a:ext cx="7886700" cy="4055807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IN" b="1" dirty="0"/>
              <a:t>Non-Linear Activation Functions</a:t>
            </a:r>
          </a:p>
          <a:p>
            <a:pPr marL="457200" indent="-457200" fontAlgn="base">
              <a:buFont typeface="+mj-lt"/>
              <a:buAutoNum type="arabicPeriod" startAt="3"/>
            </a:pPr>
            <a:r>
              <a:rPr lang="en-US" b="1" dirty="0" err="1"/>
              <a:t>ReLU</a:t>
            </a:r>
            <a:r>
              <a:rPr lang="en-US" dirty="0"/>
              <a:t> </a:t>
            </a:r>
            <a:r>
              <a:rPr lang="en-US" b="1" dirty="0"/>
              <a:t>(Rectified Linear Unit) Function</a:t>
            </a:r>
          </a:p>
          <a:p>
            <a:pPr lvl="2" fontAlgn="base"/>
            <a:r>
              <a:rPr lang="en-US" b="1" dirty="0"/>
              <a:t>Value Range</a:t>
            </a:r>
            <a:r>
              <a:rPr lang="en-US" dirty="0"/>
              <a:t>: (0,∞) meaning the function only outputs non-negative values.</a:t>
            </a:r>
          </a:p>
          <a:p>
            <a:pPr lvl="2" fontAlgn="base"/>
            <a:r>
              <a:rPr lang="en-US" b="1" dirty="0"/>
              <a:t>Nature</a:t>
            </a:r>
            <a:r>
              <a:rPr lang="en-US" dirty="0"/>
              <a:t>: It is a non-linear activation function, allowing neural networks to learn complex patterns and making backpropagation more efficient.</a:t>
            </a:r>
          </a:p>
          <a:p>
            <a:pPr lvl="2" fontAlgn="base"/>
            <a:r>
              <a:rPr lang="en-US" b="1" dirty="0"/>
              <a:t>Advantage over other Activation: </a:t>
            </a:r>
            <a:r>
              <a:rPr lang="en-US" dirty="0" err="1"/>
              <a:t>ReLU</a:t>
            </a:r>
            <a:r>
              <a:rPr lang="en-US" dirty="0"/>
              <a:t> is less computationally expensive than tanh and sigmoid because it involves simpler mathematical operations. At a time only a few neurons are activated making the network sparse making it efficient and easy for computation.</a:t>
            </a:r>
          </a:p>
          <a:p>
            <a:pPr lvl="2" fontAlgn="base"/>
            <a:endParaRPr lang="en-IN" b="1" dirty="0"/>
          </a:p>
          <a:p>
            <a:pPr marL="0" indent="0" fontAlgn="base">
              <a:buNone/>
            </a:pPr>
            <a:endParaRPr lang="en-US" dirty="0"/>
          </a:p>
          <a:p>
            <a:pPr marL="685800" lvl="2" indent="0" fontAlgn="base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D3BA56-64AB-3DF2-B24A-A5BD897221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3092481"/>
            <a:ext cx="2863403" cy="2051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1047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6B3AC-0202-0377-7480-0ED8498E4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817CE-7557-5CC6-B4FE-E93AF2806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611060"/>
          </a:xfrm>
        </p:spPr>
        <p:txBody>
          <a:bodyPr/>
          <a:lstStyle/>
          <a:p>
            <a:pPr algn="ctr"/>
            <a:r>
              <a:rPr lang="en-IN" b="1" dirty="0"/>
              <a:t>Types of Activation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654CA6-3C47-BC56-9C52-0B04A3A6E5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951271"/>
            <a:ext cx="7886700" cy="4055807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IN" b="1" dirty="0"/>
              <a:t>Exponential Linear Units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en-IN" b="1" dirty="0" err="1"/>
              <a:t>Softmax</a:t>
            </a:r>
            <a:r>
              <a:rPr lang="en-IN" b="1" dirty="0"/>
              <a:t> Function</a:t>
            </a:r>
          </a:p>
          <a:p>
            <a:pPr lvl="2" fontAlgn="base"/>
            <a:r>
              <a:rPr lang="en-US" dirty="0"/>
              <a:t>It is designed to handle multi-class classification problems.</a:t>
            </a:r>
          </a:p>
          <a:p>
            <a:pPr lvl="2" fontAlgn="base"/>
            <a:r>
              <a:rPr lang="en-US" dirty="0"/>
              <a:t> It transforms raw output scores from a neural network into probabilities.</a:t>
            </a:r>
          </a:p>
          <a:p>
            <a:pPr lvl="2" fontAlgn="base"/>
            <a:r>
              <a:rPr lang="en-US" dirty="0"/>
              <a:t>It works by squashing the output values of each class into the range of 0 to 1 while ensuring that the sum of all probabilities equals 1.</a:t>
            </a:r>
          </a:p>
          <a:p>
            <a:pPr lvl="2" fontAlgn="base"/>
            <a:r>
              <a:rPr lang="en-US" dirty="0"/>
              <a:t>The </a:t>
            </a:r>
            <a:r>
              <a:rPr lang="en-US" dirty="0" err="1"/>
              <a:t>Softmax</a:t>
            </a:r>
            <a:r>
              <a:rPr lang="en-US" dirty="0"/>
              <a:t> function ensures that each class is assigned a probability, helping to identify which class the input belongs to.</a:t>
            </a:r>
          </a:p>
          <a:p>
            <a:pPr marL="685800" lvl="2" indent="0" fontAlgn="base">
              <a:buNone/>
            </a:pPr>
            <a:endParaRPr lang="en-US" dirty="0"/>
          </a:p>
          <a:p>
            <a:pPr lvl="2" fontAlgn="base"/>
            <a:endParaRPr lang="en-IN" b="1" dirty="0"/>
          </a:p>
          <a:p>
            <a:pPr marL="0" indent="0" fontAlgn="base">
              <a:buNone/>
            </a:pPr>
            <a:endParaRPr lang="en-US" dirty="0"/>
          </a:p>
          <a:p>
            <a:pPr marL="685800" lvl="2" indent="0" fontAlgn="base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5F04AB-0ED8-D467-AA7B-D6582F2C50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189325"/>
            <a:ext cx="3528392" cy="1941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5997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0DFC49-7243-78C1-0001-181785287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514EC-F316-20E0-9FE8-7676B68F4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611060"/>
          </a:xfrm>
        </p:spPr>
        <p:txBody>
          <a:bodyPr/>
          <a:lstStyle/>
          <a:p>
            <a:pPr algn="ctr"/>
            <a:r>
              <a:rPr lang="en-IN" b="1" dirty="0"/>
              <a:t>Types of Activation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A9DA9F-CA83-2F23-7398-35E8E96C218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951271"/>
                <a:ext cx="7886700" cy="4055807"/>
              </a:xfrm>
            </p:spPr>
            <p:txBody>
              <a:bodyPr>
                <a:normAutofit/>
              </a:bodyPr>
              <a:lstStyle/>
              <a:p>
                <a:pPr marL="0" indent="0" fontAlgn="base">
                  <a:buNone/>
                </a:pPr>
                <a:r>
                  <a:rPr lang="en-IN" b="1" dirty="0"/>
                  <a:t>Exponential Linear Units</a:t>
                </a:r>
              </a:p>
              <a:p>
                <a:pPr marL="457200" indent="-457200" fontAlgn="base">
                  <a:buFont typeface="+mj-lt"/>
                  <a:buAutoNum type="arabicPeriod" startAt="2"/>
                </a:pPr>
                <a:r>
                  <a:rPr lang="en-IN" b="1" dirty="0"/>
                  <a:t>Softplus Function</a:t>
                </a:r>
              </a:p>
              <a:p>
                <a:pPr marL="1028700" lvl="2" indent="-342900" fontAlgn="base">
                  <a:buFont typeface="+mj-lt"/>
                  <a:buAutoNum type="arabicPeriod"/>
                </a:pPr>
                <a:r>
                  <a:rPr lang="en-US" dirty="0"/>
                  <a:t>Defined mathematically as: A(x) = log⁡(1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IN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US" dirty="0"/>
                  <a:t>).</a:t>
                </a:r>
              </a:p>
              <a:p>
                <a:pPr marL="1028700" lvl="2" indent="-342900" fontAlgn="base">
                  <a:buFont typeface="+mj-lt"/>
                  <a:buAutoNum type="arabicPeriod"/>
                </a:pPr>
                <a:r>
                  <a:rPr lang="en-US" dirty="0"/>
                  <a:t>Softplus is a smooth, continuous function, meaning it avoids the sharp discontinuities of </a:t>
                </a:r>
                <a:r>
                  <a:rPr lang="en-US" dirty="0" err="1"/>
                  <a:t>ReLU</a:t>
                </a:r>
                <a:r>
                  <a:rPr lang="en-US" dirty="0"/>
                  <a:t> which can sometimes lead to problems during optimization.</a:t>
                </a:r>
              </a:p>
              <a:p>
                <a:pPr marL="685800" lvl="2" indent="0" fontAlgn="base">
                  <a:buNone/>
                </a:pPr>
                <a:endParaRPr lang="en-IN" b="1" dirty="0"/>
              </a:p>
              <a:p>
                <a:pPr marL="685800" lvl="2" indent="0" fontAlgn="base">
                  <a:buNone/>
                </a:pPr>
                <a:endParaRPr lang="en-IN" b="1" dirty="0"/>
              </a:p>
              <a:p>
                <a:pPr marL="0" indent="0" fontAlgn="base">
                  <a:buNone/>
                </a:pPr>
                <a:endParaRPr lang="en-US" dirty="0"/>
              </a:p>
              <a:p>
                <a:pPr marL="685800" lvl="2" indent="0" fontAlgn="base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A9DA9F-CA83-2F23-7398-35E8E96C218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951271"/>
                <a:ext cx="7886700" cy="4055807"/>
              </a:xfrm>
              <a:blipFill>
                <a:blip r:embed="rId2"/>
                <a:stretch>
                  <a:fillRect l="-927" t="-165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C2FBF4BC-A58C-4EFC-F19C-C4CE80E507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370" y="2414995"/>
            <a:ext cx="3291259" cy="2461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6665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9A4598-F71B-9898-A867-80FAD2437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1868F-8C7E-F4E3-8D89-3667F7EDB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611060"/>
          </a:xfrm>
        </p:spPr>
        <p:txBody>
          <a:bodyPr/>
          <a:lstStyle/>
          <a:p>
            <a:pPr algn="ctr"/>
            <a:r>
              <a:rPr lang="en-IN" b="1" dirty="0"/>
              <a:t>Impact of Activation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D80FB3-F99E-1B56-8243-18D6DA2A0A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951271"/>
            <a:ext cx="7886700" cy="4055807"/>
          </a:xfrm>
        </p:spPr>
        <p:txBody>
          <a:bodyPr>
            <a:normAutofit/>
          </a:bodyPr>
          <a:lstStyle/>
          <a:p>
            <a:pPr fontAlgn="base"/>
            <a:r>
              <a:rPr lang="en-US" b="1" dirty="0"/>
              <a:t>Convergence Speed:</a:t>
            </a:r>
            <a:r>
              <a:rPr lang="en-US" dirty="0"/>
              <a:t> Functions like </a:t>
            </a:r>
            <a:r>
              <a:rPr lang="en-US" dirty="0" err="1"/>
              <a:t>ReLU</a:t>
            </a:r>
            <a:r>
              <a:rPr lang="en-US" dirty="0"/>
              <a:t> allow faster training by avoiding the vanishing gradient problem while Sigmoid and Tanh can slow down convergence in deep networks.</a:t>
            </a:r>
          </a:p>
          <a:p>
            <a:pPr fontAlgn="base"/>
            <a:r>
              <a:rPr lang="en-US" b="1" dirty="0"/>
              <a:t>Gradient Flow:</a:t>
            </a:r>
            <a:r>
              <a:rPr lang="en-US" dirty="0"/>
              <a:t> Activation functions like </a:t>
            </a:r>
            <a:r>
              <a:rPr lang="en-US" dirty="0" err="1"/>
              <a:t>ReLU</a:t>
            </a:r>
            <a:r>
              <a:rPr lang="en-US" dirty="0"/>
              <a:t> ensure better gradient flow, helping deeper layers learn effectively.</a:t>
            </a:r>
          </a:p>
          <a:p>
            <a:pPr fontAlgn="base"/>
            <a:r>
              <a:rPr lang="en-US" b="1" dirty="0"/>
              <a:t>Model Complexity:</a:t>
            </a:r>
            <a:r>
              <a:rPr lang="en-US" dirty="0"/>
              <a:t> Activation functions like </a:t>
            </a:r>
            <a:r>
              <a:rPr lang="en-US" dirty="0" err="1"/>
              <a:t>Softmax</a:t>
            </a:r>
            <a:r>
              <a:rPr lang="en-US" dirty="0"/>
              <a:t> allow the model to handle complex multi-class problems, whereas simpler functions like </a:t>
            </a:r>
            <a:r>
              <a:rPr lang="en-US" dirty="0" err="1"/>
              <a:t>ReLU</a:t>
            </a:r>
            <a:r>
              <a:rPr lang="en-US" dirty="0"/>
              <a:t> or Leaky </a:t>
            </a:r>
            <a:r>
              <a:rPr lang="en-US" dirty="0" err="1"/>
              <a:t>ReLU</a:t>
            </a:r>
            <a:r>
              <a:rPr lang="en-US" dirty="0"/>
              <a:t> are used for basic layers.</a:t>
            </a:r>
          </a:p>
          <a:p>
            <a:pPr fontAlgn="base"/>
            <a:endParaRPr lang="en-US" dirty="0"/>
          </a:p>
          <a:p>
            <a:pPr marL="685800" lvl="2" indent="0" fontAlgn="base">
              <a:buNone/>
            </a:pPr>
            <a:endParaRPr lang="en-IN" b="1" dirty="0"/>
          </a:p>
          <a:p>
            <a:pPr marL="685800" lvl="2" indent="0" fontAlgn="base">
              <a:buNone/>
            </a:pPr>
            <a:endParaRPr lang="en-IN" b="1" dirty="0"/>
          </a:p>
          <a:p>
            <a:pPr marL="0" indent="0" fontAlgn="base">
              <a:buNone/>
            </a:pPr>
            <a:endParaRPr lang="en-US" dirty="0"/>
          </a:p>
          <a:p>
            <a:pPr marL="685800" lvl="2" indent="0" fontAlgn="base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89988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D2AD6A-38BA-61BB-1DD3-CAFB128DE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042BF-178A-8741-FA40-DBBA79BD4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611060"/>
          </a:xfrm>
        </p:spPr>
        <p:txBody>
          <a:bodyPr/>
          <a:lstStyle/>
          <a:p>
            <a:pPr algn="ctr"/>
            <a:r>
              <a:rPr lang="en-IN" b="1" dirty="0"/>
              <a:t>Working of Forward Pass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CF685A4-C28F-901F-5D97-32543A66B4D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951271"/>
                <a:ext cx="7886700" cy="4055807"/>
              </a:xfrm>
            </p:spPr>
            <p:txBody>
              <a:bodyPr>
                <a:normAutofit/>
              </a:bodyPr>
              <a:lstStyle/>
              <a:p>
                <a:pPr fontAlgn="base"/>
                <a:endParaRPr lang="en-US" dirty="0"/>
              </a:p>
              <a:p>
                <a:pPr fontAlgn="base"/>
                <a:r>
                  <a:rPr lang="en-US" dirty="0"/>
                  <a:t>The target output is 0.5</a:t>
                </a:r>
              </a:p>
              <a:p>
                <a:pPr fontAlgn="base"/>
                <a:r>
                  <a:rPr lang="en-US" dirty="0"/>
                  <a:t>Activation function is </a:t>
                </a:r>
              </a:p>
              <a:p>
                <a:pPr marL="0" indent="0" fontAlgn="base">
                  <a:buNone/>
                </a:pPr>
                <a:r>
                  <a:rPr lang="en-US" dirty="0"/>
                  <a:t>   </a:t>
                </a:r>
                <a:r>
                  <a:rPr lang="en-US" b="1" dirty="0"/>
                  <a:t>Sigmoid</a:t>
                </a:r>
              </a:p>
              <a:p>
                <a:pPr marL="0" indent="0" fontAlgn="base">
                  <a:buNone/>
                </a:pPr>
                <a:endParaRPr lang="en-IN" dirty="0"/>
              </a:p>
              <a:p>
                <a:pPr marL="0" indent="0" fontAlgn="base">
                  <a:buNone/>
                </a:pPr>
                <a:r>
                  <a:rPr lang="pl-PL" dirty="0"/>
                  <a:t>At h1</a:t>
                </a:r>
                <a:r>
                  <a:rPr lang="en-IN" dirty="0"/>
                  <a:t>,</a:t>
                </a:r>
                <a:endParaRPr lang="pl-PL" dirty="0"/>
              </a:p>
              <a:p>
                <a:pPr marL="0" indent="0" fontAlgn="base">
                  <a:buNone/>
                </a:pPr>
                <a:r>
                  <a:rPr lang="en-IN" dirty="0"/>
                  <a:t>a</a:t>
                </a:r>
                <a:r>
                  <a:rPr lang="pl-PL" dirty="0"/>
                  <a:t>1</a:t>
                </a:r>
                <a:r>
                  <a:rPr lang="en-IN" dirty="0"/>
                  <a:t> </a:t>
                </a:r>
                <a:r>
                  <a:rPr lang="pl-PL" dirty="0"/>
                  <a:t>=</a:t>
                </a:r>
                <a:r>
                  <a:rPr lang="en-IN" dirty="0"/>
                  <a:t> </a:t>
                </a:r>
                <a:r>
                  <a:rPr lang="pl-PL" dirty="0"/>
                  <a:t>(w1,1</a:t>
                </a:r>
                <a:r>
                  <a:rPr lang="en-IN" dirty="0"/>
                  <a:t> * X</a:t>
                </a:r>
                <a:r>
                  <a:rPr lang="pl-PL" dirty="0"/>
                  <a:t>1)+(w2,1</a:t>
                </a:r>
                <a:r>
                  <a:rPr lang="en-IN" dirty="0"/>
                  <a:t> * X</a:t>
                </a:r>
                <a:r>
                  <a:rPr lang="pl-PL" dirty="0"/>
                  <a:t>2)</a:t>
                </a:r>
                <a:r>
                  <a:rPr lang="en-IN" dirty="0"/>
                  <a:t> </a:t>
                </a:r>
                <a:r>
                  <a:rPr lang="pl-PL" dirty="0"/>
                  <a:t>=</a:t>
                </a:r>
                <a:r>
                  <a:rPr lang="en-IN" dirty="0"/>
                  <a:t> </a:t>
                </a:r>
                <a:r>
                  <a:rPr lang="pl-PL" dirty="0"/>
                  <a:t>(0.2∗0.35)</a:t>
                </a:r>
                <a:r>
                  <a:rPr lang="en-IN" dirty="0"/>
                  <a:t> </a:t>
                </a:r>
                <a:r>
                  <a:rPr lang="pl-PL" dirty="0"/>
                  <a:t>+</a:t>
                </a:r>
                <a:r>
                  <a:rPr lang="en-IN" dirty="0"/>
                  <a:t> </a:t>
                </a:r>
                <a:r>
                  <a:rPr lang="pl-PL" dirty="0"/>
                  <a:t>(0.2∗0.7)</a:t>
                </a:r>
                <a:r>
                  <a:rPr lang="en-IN" dirty="0"/>
                  <a:t> </a:t>
                </a:r>
                <a:r>
                  <a:rPr lang="pl-PL" dirty="0"/>
                  <a:t>=</a:t>
                </a:r>
                <a:r>
                  <a:rPr lang="en-IN" dirty="0"/>
                  <a:t> </a:t>
                </a:r>
                <a:r>
                  <a:rPr lang="pl-PL" dirty="0"/>
                  <a:t>0.21</a:t>
                </a:r>
                <a:endParaRPr lang="en-IN" dirty="0"/>
              </a:p>
              <a:p>
                <a:pPr marL="0" indent="0" fontAlgn="base">
                  <a:buNone/>
                </a:pPr>
                <a:r>
                  <a:rPr lang="es-ES" dirty="0"/>
                  <a:t>Y3​ = F(0.21) = 1 + </a:t>
                </a:r>
                <a:r>
                  <a:rPr lang="en-IN" dirty="0"/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IN" i="1">
                            <a:latin typeface="Cambria Math" panose="02040503050406030204" pitchFamily="18" charset="0"/>
                          </a:rPr>
                          <m:t>1+ </m:t>
                        </m:r>
                        <m:sSup>
                          <m:sSupPr>
                            <m:ctrlPr>
                              <a:rPr lang="en-I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p>
                      </m:den>
                    </m:f>
                  </m:oMath>
                </a14:m>
                <a:br>
                  <a:rPr lang="es-ES" dirty="0"/>
                </a:br>
                <a:r>
                  <a:rPr lang="es-ES" dirty="0"/>
                  <a:t>	           = 1 + </a:t>
                </a:r>
                <a:r>
                  <a:rPr lang="en-IN" dirty="0"/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IN" i="1">
                            <a:latin typeface="Cambria Math" panose="02040503050406030204" pitchFamily="18" charset="0"/>
                          </a:rPr>
                          <m:t>1+ </m:t>
                        </m:r>
                        <m:sSup>
                          <m:sSupPr>
                            <m:ctrlPr>
                              <a:rPr lang="en-I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0.21</m:t>
                            </m:r>
                          </m:sup>
                        </m:sSup>
                      </m:den>
                    </m:f>
                  </m:oMath>
                </a14:m>
                <a:r>
                  <a:rPr lang="en-IN" dirty="0"/>
                  <a:t>  = </a:t>
                </a:r>
                <a:r>
                  <a:rPr lang="en-IN" b="1" dirty="0"/>
                  <a:t>0.57</a:t>
                </a:r>
              </a:p>
              <a:p>
                <a:pPr marL="0" indent="0" fontAlgn="base">
                  <a:buNone/>
                </a:pPr>
                <a:endParaRPr lang="pl-PL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CF685A4-C28F-901F-5D97-32543A66B4D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951271"/>
                <a:ext cx="7886700" cy="4055807"/>
              </a:xfrm>
              <a:blipFill>
                <a:blip r:embed="rId2"/>
                <a:stretch>
                  <a:fillRect l="-92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60F511B3-E531-EB4B-70B0-B1D4F47177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918409"/>
            <a:ext cx="4688127" cy="234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3634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0C053-A3D3-CEDE-D833-798484D73F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427D5-0963-7527-E41D-0C76ABC82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611060"/>
          </a:xfrm>
        </p:spPr>
        <p:txBody>
          <a:bodyPr/>
          <a:lstStyle/>
          <a:p>
            <a:pPr algn="ctr"/>
            <a:r>
              <a:rPr lang="en-IN" b="1" dirty="0"/>
              <a:t>Working of Forward Pass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999E77F-0251-0479-0DF5-82B98663B51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951271"/>
                <a:ext cx="7886700" cy="4055807"/>
              </a:xfrm>
            </p:spPr>
            <p:txBody>
              <a:bodyPr>
                <a:normAutofit/>
              </a:bodyPr>
              <a:lstStyle/>
              <a:p>
                <a:pPr marL="0" indent="0" fontAlgn="base">
                  <a:buNone/>
                </a:pPr>
                <a:r>
                  <a:rPr lang="en-US" dirty="0"/>
                  <a:t>Similarly, </a:t>
                </a:r>
                <a:endParaRPr lang="pl-PL" dirty="0"/>
              </a:p>
              <a:p>
                <a:pPr marL="0" indent="0" fontAlgn="base">
                  <a:buNone/>
                </a:pPr>
                <a:r>
                  <a:rPr lang="en-IN" dirty="0"/>
                  <a:t>a2 </a:t>
                </a:r>
                <a:r>
                  <a:rPr lang="pl-PL" dirty="0"/>
                  <a:t>=</a:t>
                </a:r>
                <a:r>
                  <a:rPr lang="en-IN" dirty="0"/>
                  <a:t> (0.3∗0.35) + (0.3∗0.7) = 0.315</a:t>
                </a:r>
              </a:p>
              <a:p>
                <a:pPr marL="0" indent="0" fontAlgn="base">
                  <a:buNone/>
                </a:pPr>
                <a:r>
                  <a:rPr lang="es-ES" dirty="0"/>
                  <a:t>Y4 = F(0.315) = 1 + </a:t>
                </a:r>
                <a:r>
                  <a:rPr lang="en-IN" dirty="0"/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IN" i="1">
                            <a:latin typeface="Cambria Math" panose="02040503050406030204" pitchFamily="18" charset="0"/>
                          </a:rPr>
                          <m:t>1+ </m:t>
                        </m:r>
                        <m:sSup>
                          <m:sSupPr>
                            <m:ctrlPr>
                              <a:rPr lang="en-I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0.315</m:t>
                            </m:r>
                          </m:sup>
                        </m:sSup>
                      </m:den>
                    </m:f>
                    <m:r>
                      <a:rPr lang="en-IN" b="0" i="0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IN" b="1" dirty="0"/>
                  <a:t>0.59</a:t>
                </a:r>
              </a:p>
              <a:p>
                <a:pPr marL="0" indent="0" fontAlgn="base">
                  <a:buNone/>
                </a:pPr>
                <a:r>
                  <a:rPr lang="en-IN" dirty="0"/>
                  <a:t>a</a:t>
                </a:r>
                <a:r>
                  <a:rPr lang="pl-PL" dirty="0"/>
                  <a:t>3</a:t>
                </a:r>
                <a:r>
                  <a:rPr lang="en-IN" dirty="0"/>
                  <a:t> </a:t>
                </a:r>
                <a:r>
                  <a:rPr lang="pl-PL" dirty="0"/>
                  <a:t>=</a:t>
                </a:r>
                <a:r>
                  <a:rPr lang="en-IN" dirty="0"/>
                  <a:t> </a:t>
                </a:r>
                <a:r>
                  <a:rPr lang="pl-PL" dirty="0"/>
                  <a:t>(0.3∗0.57)</a:t>
                </a:r>
                <a:r>
                  <a:rPr lang="en-IN" dirty="0"/>
                  <a:t> </a:t>
                </a:r>
                <a:r>
                  <a:rPr lang="pl-PL" dirty="0"/>
                  <a:t>+</a:t>
                </a:r>
                <a:r>
                  <a:rPr lang="en-IN" dirty="0"/>
                  <a:t> </a:t>
                </a:r>
                <a:r>
                  <a:rPr lang="pl-PL" dirty="0"/>
                  <a:t>(0.9∗0.59)</a:t>
                </a:r>
                <a:r>
                  <a:rPr lang="en-IN" dirty="0"/>
                  <a:t> </a:t>
                </a:r>
                <a:r>
                  <a:rPr lang="pl-PL" dirty="0"/>
                  <a:t>=</a:t>
                </a:r>
                <a:r>
                  <a:rPr lang="en-IN" dirty="0"/>
                  <a:t> </a:t>
                </a:r>
                <a:r>
                  <a:rPr lang="pl-PL" dirty="0"/>
                  <a:t>0.702</a:t>
                </a:r>
                <a:endParaRPr lang="en-IN" dirty="0"/>
              </a:p>
              <a:p>
                <a:pPr marL="0" indent="0" fontAlgn="base">
                  <a:buNone/>
                </a:pPr>
                <a:r>
                  <a:rPr lang="es-ES" dirty="0"/>
                  <a:t>Y5 = F(0.702) = 1 + </a:t>
                </a:r>
                <a:r>
                  <a:rPr lang="en-IN" dirty="0"/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IN" i="1">
                            <a:latin typeface="Cambria Math" panose="02040503050406030204" pitchFamily="18" charset="0"/>
                          </a:rPr>
                          <m:t>1+ </m:t>
                        </m:r>
                        <m:sSup>
                          <m:sSupPr>
                            <m:ctrlPr>
                              <a:rPr lang="en-I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−0.</m:t>
                            </m:r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702</m:t>
                            </m:r>
                          </m:sup>
                        </m:sSup>
                      </m:den>
                    </m:f>
                    <m:r>
                      <a:rPr lang="en-IN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IN" b="1" dirty="0"/>
                  <a:t>0.67</a:t>
                </a:r>
              </a:p>
              <a:p>
                <a:pPr marL="0" indent="0" fontAlgn="base">
                  <a:buNone/>
                </a:pPr>
                <a:endParaRPr lang="pl-PL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999E77F-0251-0479-0DF5-82B98663B51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951271"/>
                <a:ext cx="7886700" cy="4055807"/>
              </a:xfrm>
              <a:blipFill>
                <a:blip r:embed="rId2"/>
                <a:stretch>
                  <a:fillRect l="-927" t="-165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FA271ED4-0A88-56EA-EDEB-1752341250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979174"/>
            <a:ext cx="3960440" cy="1985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5283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68EA9B-C4CF-192C-6A5C-95AA24EF8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78F49-A752-A602-1083-7497F2B92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611060"/>
          </a:xfrm>
        </p:spPr>
        <p:txBody>
          <a:bodyPr/>
          <a:lstStyle/>
          <a:p>
            <a:pPr algn="ctr"/>
            <a:r>
              <a:rPr lang="en-IN" b="1" dirty="0"/>
              <a:t>Working of Forward Pass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6031F42-D6AA-5E69-6C94-163D828996C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951271"/>
                <a:ext cx="7886700" cy="4055807"/>
              </a:xfrm>
            </p:spPr>
            <p:txBody>
              <a:bodyPr>
                <a:normAutofit/>
              </a:bodyPr>
              <a:lstStyle/>
              <a:p>
                <a:pPr fontAlgn="base"/>
                <a:r>
                  <a:rPr lang="en-IN" dirty="0"/>
                  <a:t>The actual output is 0.5 but we obtained 0.67.</a:t>
                </a:r>
              </a:p>
              <a:p>
                <a:pPr fontAlgn="base"/>
                <a:r>
                  <a:rPr lang="en-IN" dirty="0"/>
                  <a:t>To calculate error we can use the below formula:</a:t>
                </a:r>
              </a:p>
              <a:p>
                <a:pPr marL="0" indent="0" fontAlgn="base">
                  <a:buNone/>
                </a:pPr>
                <a:r>
                  <a:rPr lang="en-IN" dirty="0"/>
                  <a:t>                                     Error  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𝑡𝑎𝑟𝑔𝑒𝑡</m:t>
                        </m:r>
                      </m:sub>
                    </m:sSub>
                    <m:r>
                      <a:rPr lang="en-IN" b="0" i="0" smtClean="0">
                        <a:latin typeface="Cambria Math" panose="02040503050406030204" pitchFamily="18" charset="0"/>
                      </a:rPr>
                      <m:t> −</m:t>
                    </m:r>
                    <m:sSub>
                      <m:sSubPr>
                        <m:ctrlPr>
                          <a:rPr lang="pt-B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i="1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IN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</m:oMath>
                </a14:m>
                <a:endParaRPr lang="en-IN" baseline="-25000" dirty="0"/>
              </a:p>
              <a:p>
                <a:pPr marL="0" indent="0" fontAlgn="base">
                  <a:buNone/>
                </a:pPr>
                <a:r>
                  <a:rPr lang="en-IN" dirty="0"/>
                  <a:t>                                     Error  = 0.5 – 0.67 = -0.17</a:t>
                </a:r>
                <a:endParaRPr lang="en-IN" baseline="-25000" dirty="0"/>
              </a:p>
              <a:p>
                <a:pPr marL="0" indent="0" fontAlgn="base">
                  <a:buNone/>
                </a:pPr>
                <a:r>
                  <a:rPr lang="en-IN" baseline="-25000" dirty="0"/>
                  <a:t>			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6031F42-D6AA-5E69-6C94-163D828996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951271"/>
                <a:ext cx="7886700" cy="4055807"/>
              </a:xfrm>
              <a:blipFill>
                <a:blip r:embed="rId2"/>
                <a:stretch>
                  <a:fillRect l="-773" t="-165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67765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133475" y="0"/>
          <a:ext cx="8001000" cy="5143500"/>
          <a:chOff x="1133475" y="0"/>
          <a:chExt cx="8001000" cy="5143500"/>
        </a:xfrm>
      </p:grpSpPr>
      <p:pic>
        <p:nvPicPr>
          <p:cNvPr id="2" name="Slide Image" descr="An image added to the 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1" y="0"/>
            <a:ext cx="7389440" cy="5143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133475" y="0"/>
          <a:ext cx="8001000" cy="5143500"/>
          <a:chOff x="1133475" y="0"/>
          <a:chExt cx="8001000" cy="5143500"/>
        </a:xfrm>
      </p:grpSpPr>
      <p:pic>
        <p:nvPicPr>
          <p:cNvPr id="2" name="Slide Image" descr="An image added to the 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7" y="0"/>
            <a:ext cx="7245424" cy="5143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133475" y="0"/>
          <a:ext cx="8001000" cy="5143500"/>
          <a:chOff x="1133475" y="0"/>
          <a:chExt cx="8001000" cy="5143500"/>
        </a:xfrm>
      </p:grpSpPr>
      <p:pic>
        <p:nvPicPr>
          <p:cNvPr id="2" name="Slide Image" descr="An image added to the 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9" y="0"/>
            <a:ext cx="7317432" cy="5143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133475" y="0"/>
          <a:ext cx="8001000" cy="5143500"/>
          <a:chOff x="1133475" y="0"/>
          <a:chExt cx="8001000" cy="5143500"/>
        </a:xfrm>
      </p:grpSpPr>
      <p:pic>
        <p:nvPicPr>
          <p:cNvPr id="2" name="Slide Image" descr="An image added to the 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1" y="0"/>
            <a:ext cx="7389440" cy="5143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133475" y="0"/>
          <a:ext cx="8001000" cy="5143500"/>
          <a:chOff x="1133475" y="0"/>
          <a:chExt cx="8001000" cy="5143500"/>
        </a:xfrm>
      </p:grpSpPr>
      <p:pic>
        <p:nvPicPr>
          <p:cNvPr id="2" name="Slide Image" descr="An image added to the 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5" y="0"/>
            <a:ext cx="7533456" cy="5143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133475" y="0"/>
          <a:ext cx="8001000" cy="5143500"/>
          <a:chOff x="1133475" y="0"/>
          <a:chExt cx="8001000" cy="5143500"/>
        </a:xfrm>
      </p:grpSpPr>
      <p:pic>
        <p:nvPicPr>
          <p:cNvPr id="2" name="Slide Image" descr="An image added to the 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9" y="0"/>
            <a:ext cx="7317432" cy="5143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133475" y="0"/>
          <a:ext cx="8001000" cy="5143500"/>
          <a:chOff x="1133475" y="0"/>
          <a:chExt cx="8001000" cy="5143500"/>
        </a:xfrm>
      </p:grpSpPr>
      <p:pic>
        <p:nvPicPr>
          <p:cNvPr id="2" name="Slide Image" descr="An image added to the 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1" y="0"/>
            <a:ext cx="7389440" cy="5143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133475" y="0"/>
          <a:ext cx="8001000" cy="5143500"/>
          <a:chOff x="1133475" y="0"/>
          <a:chExt cx="8001000" cy="5143500"/>
        </a:xfrm>
      </p:grpSpPr>
      <p:pic>
        <p:nvPicPr>
          <p:cNvPr id="2" name="Slide Image" descr="An image added to the 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1" y="0"/>
            <a:ext cx="7389440" cy="5143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133475" y="0"/>
          <a:ext cx="8001000" cy="5143500"/>
          <a:chOff x="1133475" y="0"/>
          <a:chExt cx="8001000" cy="5143500"/>
        </a:xfrm>
      </p:grpSpPr>
      <p:pic>
        <p:nvPicPr>
          <p:cNvPr id="2" name="Slide Image" descr="An image added to the 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1" y="0"/>
            <a:ext cx="7389440" cy="5143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</TotalTime>
  <Words>983</Words>
  <Application>Microsoft Office PowerPoint</Application>
  <PresentationFormat>On-screen Show (16:9)</PresentationFormat>
  <Paragraphs>101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40</vt:i4>
      </vt:variant>
    </vt:vector>
  </HeadingPairs>
  <TitlesOfParts>
    <vt:vector size="42" baseType="lpstr">
      <vt:lpstr>Theme57</vt:lpstr>
      <vt:lpstr>Office Theme</vt:lpstr>
      <vt:lpstr>Artificial Neural Networks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Activation Function</vt:lpstr>
      <vt:lpstr>Activation Function</vt:lpstr>
      <vt:lpstr>Activation Function</vt:lpstr>
      <vt:lpstr>Activation Function</vt:lpstr>
      <vt:lpstr>Activation Function</vt:lpstr>
      <vt:lpstr>Types of Activation Functions</vt:lpstr>
      <vt:lpstr>Types of Activation Functions</vt:lpstr>
      <vt:lpstr>Types of Activation Functions</vt:lpstr>
      <vt:lpstr>Types of Activation Functions</vt:lpstr>
      <vt:lpstr>Types of Activation Functions</vt:lpstr>
      <vt:lpstr>Types of Activation Functions</vt:lpstr>
      <vt:lpstr>Impact of Activation Functions</vt:lpstr>
      <vt:lpstr>Working of Forward Pass</vt:lpstr>
      <vt:lpstr>Working of Forward Pass</vt:lpstr>
      <vt:lpstr>Working of Forward Pass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 Presentation</dc:title>
  <dc:subject/>
  <dc:creator>Unknown Creator</dc:creator>
  <cp:keywords/>
  <dc:description/>
  <cp:lastModifiedBy>Himanshu Sharma</cp:lastModifiedBy>
  <cp:revision>281</cp:revision>
  <dcterms:created xsi:type="dcterms:W3CDTF">2025-08-26T08:57:47Z</dcterms:created>
  <dcterms:modified xsi:type="dcterms:W3CDTF">2025-09-01T10:00:42Z</dcterms:modified>
  <cp:category/>
</cp:coreProperties>
</file>