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diagrams/data3.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 id="2147483798" r:id="rId2"/>
  </p:sldMasterIdLst>
  <p:notesMasterIdLst>
    <p:notesMasterId r:id="rId59"/>
  </p:notesMasterIdLst>
  <p:sldIdLst>
    <p:sldId id="446" r:id="rId3"/>
    <p:sldId id="449" r:id="rId4"/>
    <p:sldId id="450" r:id="rId5"/>
    <p:sldId id="452" r:id="rId6"/>
    <p:sldId id="349" r:id="rId7"/>
    <p:sldId id="453" r:id="rId8"/>
    <p:sldId id="350" r:id="rId9"/>
    <p:sldId id="331" r:id="rId10"/>
    <p:sldId id="260" r:id="rId11"/>
    <p:sldId id="333" r:id="rId12"/>
    <p:sldId id="271" r:id="rId13"/>
    <p:sldId id="273" r:id="rId14"/>
    <p:sldId id="278" r:id="rId15"/>
    <p:sldId id="401" r:id="rId16"/>
    <p:sldId id="334" r:id="rId17"/>
    <p:sldId id="274" r:id="rId18"/>
    <p:sldId id="415" r:id="rId19"/>
    <p:sldId id="275" r:id="rId20"/>
    <p:sldId id="315" r:id="rId21"/>
    <p:sldId id="316" r:id="rId22"/>
    <p:sldId id="429" r:id="rId23"/>
    <p:sldId id="256" r:id="rId24"/>
    <p:sldId id="454" r:id="rId25"/>
    <p:sldId id="455" r:id="rId26"/>
    <p:sldId id="279" r:id="rId27"/>
    <p:sldId id="413" r:id="rId28"/>
    <p:sldId id="402" r:id="rId29"/>
    <p:sldId id="456" r:id="rId30"/>
    <p:sldId id="459" r:id="rId31"/>
    <p:sldId id="457" r:id="rId32"/>
    <p:sldId id="458" r:id="rId33"/>
    <p:sldId id="353" r:id="rId34"/>
    <p:sldId id="354" r:id="rId35"/>
    <p:sldId id="355" r:id="rId36"/>
    <p:sldId id="390" r:id="rId37"/>
    <p:sldId id="358" r:id="rId38"/>
    <p:sldId id="391" r:id="rId39"/>
    <p:sldId id="360" r:id="rId40"/>
    <p:sldId id="417" r:id="rId41"/>
    <p:sldId id="363" r:id="rId42"/>
    <p:sldId id="364" r:id="rId43"/>
    <p:sldId id="365" r:id="rId44"/>
    <p:sldId id="366" r:id="rId45"/>
    <p:sldId id="367" r:id="rId46"/>
    <p:sldId id="368" r:id="rId47"/>
    <p:sldId id="369" r:id="rId48"/>
    <p:sldId id="370" r:id="rId49"/>
    <p:sldId id="371" r:id="rId50"/>
    <p:sldId id="386" r:id="rId51"/>
    <p:sldId id="372" r:id="rId52"/>
    <p:sldId id="382" r:id="rId53"/>
    <p:sldId id="381" r:id="rId54"/>
    <p:sldId id="374" r:id="rId55"/>
    <p:sldId id="445" r:id="rId56"/>
    <p:sldId id="384" r:id="rId57"/>
    <p:sldId id="416" r:id="rId5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8FD3558-7257-4813-90D5-F6826D640FDB}">
          <p14:sldIdLst>
            <p14:sldId id="446"/>
          </p14:sldIdLst>
        </p14:section>
        <p14:section name="Search Problems" id="{62C389E9-A037-4E1B-8469-5E9846784FDE}">
          <p14:sldIdLst>
            <p14:sldId id="449"/>
            <p14:sldId id="450"/>
            <p14:sldId id="452"/>
            <p14:sldId id="349"/>
            <p14:sldId id="453"/>
            <p14:sldId id="350"/>
            <p14:sldId id="331"/>
            <p14:sldId id="260"/>
            <p14:sldId id="333"/>
            <p14:sldId id="271"/>
            <p14:sldId id="273"/>
            <p14:sldId id="278"/>
          </p14:sldIdLst>
        </p14:section>
        <p14:section name="Tree Search" id="{412A62B4-1FE7-4079-ACC5-C0C901B35D7C}">
          <p14:sldIdLst>
            <p14:sldId id="401"/>
            <p14:sldId id="334"/>
            <p14:sldId id="274"/>
            <p14:sldId id="415"/>
            <p14:sldId id="275"/>
            <p14:sldId id="315"/>
            <p14:sldId id="316"/>
          </p14:sldIdLst>
        </p14:section>
        <p14:section name="State Space" id="{060036DA-9511-4E45-9F7A-76D3D68890B2}">
          <p14:sldIdLst>
            <p14:sldId id="429"/>
            <p14:sldId id="256"/>
            <p14:sldId id="454"/>
          </p14:sldIdLst>
        </p14:section>
        <p14:section name="Uninformed Search: Breadth-first strategy" id="{414669F5-57E2-441C-ACC3-212322309E85}">
          <p14:sldIdLst>
            <p14:sldId id="455"/>
            <p14:sldId id="279"/>
            <p14:sldId id="413"/>
            <p14:sldId id="402"/>
            <p14:sldId id="456"/>
            <p14:sldId id="459"/>
            <p14:sldId id="457"/>
            <p14:sldId id="458"/>
          </p14:sldIdLst>
        </p14:section>
        <p14:section name="Informed Search: Greedy Best-First Search" id="{E25CABB0-588C-4F8C-8F53-C2939B47CCE5}">
          <p14:sldIdLst>
            <p14:sldId id="353"/>
            <p14:sldId id="354"/>
            <p14:sldId id="355"/>
            <p14:sldId id="390"/>
            <p14:sldId id="358"/>
            <p14:sldId id="391"/>
            <p14:sldId id="360"/>
            <p14:sldId id="417"/>
            <p14:sldId id="363"/>
          </p14:sldIdLst>
        </p14:section>
        <p14:section name="Informed Search: A* Search" id="{898F2598-AA96-4FB6-AC2D-C308043A1C4A}">
          <p14:sldIdLst>
            <p14:sldId id="364"/>
            <p14:sldId id="365"/>
            <p14:sldId id="366"/>
            <p14:sldId id="367"/>
            <p14:sldId id="368"/>
            <p14:sldId id="369"/>
            <p14:sldId id="370"/>
            <p14:sldId id="371"/>
            <p14:sldId id="386"/>
            <p14:sldId id="372"/>
            <p14:sldId id="382"/>
            <p14:sldId id="381"/>
            <p14:sldId id="374"/>
            <p14:sldId id="445"/>
          </p14:sldIdLst>
        </p14:section>
        <p14:section name="Summary" id="{B419AB6B-658F-48B9-9342-4C02D6BA1150}">
          <p14:sldIdLst>
            <p14:sldId id="384"/>
            <p14:sldId id="41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DBEC"/>
    <a:srgbClr val="FFC000"/>
    <a:srgbClr val="CC00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E6B74A-BD6B-496C-9981-1966B81810CF}" v="28" dt="2025-07-31T04:20:15.6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0" autoAdjust="0"/>
    <p:restoredTop sz="86391" autoAdjust="0"/>
  </p:normalViewPr>
  <p:slideViewPr>
    <p:cSldViewPr>
      <p:cViewPr varScale="1">
        <p:scale>
          <a:sx n="54" d="100"/>
          <a:sy n="54" d="100"/>
        </p:scale>
        <p:origin x="1288" y="56"/>
      </p:cViewPr>
      <p:guideLst>
        <p:guide orient="horz" pos="2160"/>
        <p:guide pos="3840"/>
      </p:guideLst>
    </p:cSldViewPr>
  </p:slideViewPr>
  <p:outlineViewPr>
    <p:cViewPr>
      <p:scale>
        <a:sx n="33" d="100"/>
        <a:sy n="33" d="100"/>
      </p:scale>
      <p:origin x="0" y="-684"/>
    </p:cViewPr>
  </p:outlineViewPr>
  <p:notesTextViewPr>
    <p:cViewPr>
      <p:scale>
        <a:sx n="3" d="2"/>
        <a:sy n="3" d="2"/>
      </p:scale>
      <p:origin x="0" y="0"/>
    </p:cViewPr>
  </p:notesTextViewPr>
  <p:sorterViewPr>
    <p:cViewPr>
      <p:scale>
        <a:sx n="100" d="100"/>
        <a:sy n="100" d="100"/>
      </p:scale>
      <p:origin x="0" y="-3192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manshu Sharma" userId="6a2c455a-7cd3-475c-b775-bcca3c24f5b2" providerId="ADAL" clId="{6AE6B74A-BD6B-496C-9981-1966B81810CF}"/>
    <pc:docChg chg="custSel modSld delSection">
      <pc:chgData name="Himanshu Sharma" userId="6a2c455a-7cd3-475c-b775-bcca3c24f5b2" providerId="ADAL" clId="{6AE6B74A-BD6B-496C-9981-1966B81810CF}" dt="2025-08-01T10:31:00.764" v="177" actId="47"/>
      <pc:docMkLst>
        <pc:docMk/>
      </pc:docMkLst>
      <pc:sldChg chg="delSp mod">
        <pc:chgData name="Himanshu Sharma" userId="6a2c455a-7cd3-475c-b775-bcca3c24f5b2" providerId="ADAL" clId="{6AE6B74A-BD6B-496C-9981-1966B81810CF}" dt="2025-07-31T04:35:52.741" v="77" actId="478"/>
        <pc:sldMkLst>
          <pc:docMk/>
          <pc:sldMk cId="3147612717" sldId="256"/>
        </pc:sldMkLst>
        <pc:spChg chg="del">
          <ac:chgData name="Himanshu Sharma" userId="6a2c455a-7cd3-475c-b775-bcca3c24f5b2" providerId="ADAL" clId="{6AE6B74A-BD6B-496C-9981-1966B81810CF}" dt="2025-07-31T04:35:50.491" v="76" actId="478"/>
          <ac:spMkLst>
            <pc:docMk/>
            <pc:sldMk cId="3147612717" sldId="256"/>
            <ac:spMk id="7" creationId="{FACB8FA8-E2DA-13C1-9414-6862763E35F4}"/>
          </ac:spMkLst>
        </pc:spChg>
        <pc:spChg chg="del">
          <ac:chgData name="Himanshu Sharma" userId="6a2c455a-7cd3-475c-b775-bcca3c24f5b2" providerId="ADAL" clId="{6AE6B74A-BD6B-496C-9981-1966B81810CF}" dt="2025-07-31T04:35:52.741" v="77" actId="478"/>
          <ac:spMkLst>
            <pc:docMk/>
            <pc:sldMk cId="3147612717" sldId="256"/>
            <ac:spMk id="9" creationId="{ECE6445D-9DD9-2056-455D-AD2119014BF2}"/>
          </ac:spMkLst>
        </pc:spChg>
      </pc:sldChg>
      <pc:sldChg chg="modSp mod">
        <pc:chgData name="Himanshu Sharma" userId="6a2c455a-7cd3-475c-b775-bcca3c24f5b2" providerId="ADAL" clId="{6AE6B74A-BD6B-496C-9981-1966B81810CF}" dt="2025-07-31T04:10:31.146" v="32" actId="1036"/>
        <pc:sldMkLst>
          <pc:docMk/>
          <pc:sldMk cId="0" sldId="271"/>
        </pc:sldMkLst>
        <pc:spChg chg="mod">
          <ac:chgData name="Himanshu Sharma" userId="6a2c455a-7cd3-475c-b775-bcca3c24f5b2" providerId="ADAL" clId="{6AE6B74A-BD6B-496C-9981-1966B81810CF}" dt="2025-07-31T04:10:31.146" v="32" actId="1036"/>
          <ac:spMkLst>
            <pc:docMk/>
            <pc:sldMk cId="0" sldId="271"/>
            <ac:spMk id="17413" creationId="{00000000-0000-0000-0000-000000000000}"/>
          </ac:spMkLst>
        </pc:spChg>
      </pc:sldChg>
      <pc:sldChg chg="modSp mod">
        <pc:chgData name="Himanshu Sharma" userId="6a2c455a-7cd3-475c-b775-bcca3c24f5b2" providerId="ADAL" clId="{6AE6B74A-BD6B-496C-9981-1966B81810CF}" dt="2025-07-31T04:19:44.653" v="46" actId="14100"/>
        <pc:sldMkLst>
          <pc:docMk/>
          <pc:sldMk cId="0" sldId="273"/>
        </pc:sldMkLst>
        <pc:spChg chg="mod">
          <ac:chgData name="Himanshu Sharma" userId="6a2c455a-7cd3-475c-b775-bcca3c24f5b2" providerId="ADAL" clId="{6AE6B74A-BD6B-496C-9981-1966B81810CF}" dt="2025-07-31T04:19:44.653" v="46" actId="14100"/>
          <ac:spMkLst>
            <pc:docMk/>
            <pc:sldMk cId="0" sldId="273"/>
            <ac:spMk id="19459" creationId="{00000000-0000-0000-0000-000000000000}"/>
          </ac:spMkLst>
        </pc:spChg>
        <pc:picChg chg="mod">
          <ac:chgData name="Himanshu Sharma" userId="6a2c455a-7cd3-475c-b775-bcca3c24f5b2" providerId="ADAL" clId="{6AE6B74A-BD6B-496C-9981-1966B81810CF}" dt="2025-07-31T04:19:30.317" v="44" actId="1038"/>
          <ac:picMkLst>
            <pc:docMk/>
            <pc:sldMk cId="0" sldId="273"/>
            <ac:picMk id="19460" creationId="{00000000-0000-0000-0000-000000000000}"/>
          </ac:picMkLst>
        </pc:picChg>
      </pc:sldChg>
      <pc:sldChg chg="modSp mod">
        <pc:chgData name="Himanshu Sharma" userId="6a2c455a-7cd3-475c-b775-bcca3c24f5b2" providerId="ADAL" clId="{6AE6B74A-BD6B-496C-9981-1966B81810CF}" dt="2025-07-31T04:22:10.966" v="74" actId="14100"/>
        <pc:sldMkLst>
          <pc:docMk/>
          <pc:sldMk cId="0" sldId="274"/>
        </pc:sldMkLst>
        <pc:spChg chg="mod">
          <ac:chgData name="Himanshu Sharma" userId="6a2c455a-7cd3-475c-b775-bcca3c24f5b2" providerId="ADAL" clId="{6AE6B74A-BD6B-496C-9981-1966B81810CF}" dt="2025-07-31T04:22:10.966" v="74" actId="14100"/>
          <ac:spMkLst>
            <pc:docMk/>
            <pc:sldMk cId="0" sldId="274"/>
            <ac:spMk id="20483" creationId="{00000000-0000-0000-0000-000000000000}"/>
          </ac:spMkLst>
        </pc:spChg>
      </pc:sldChg>
      <pc:sldChg chg="modSp mod modAnim">
        <pc:chgData name="Himanshu Sharma" userId="6a2c455a-7cd3-475c-b775-bcca3c24f5b2" providerId="ADAL" clId="{6AE6B74A-BD6B-496C-9981-1966B81810CF}" dt="2025-07-31T04:20:23.590" v="71" actId="14100"/>
        <pc:sldMkLst>
          <pc:docMk/>
          <pc:sldMk cId="0" sldId="278"/>
        </pc:sldMkLst>
        <pc:spChg chg="mod">
          <ac:chgData name="Himanshu Sharma" userId="6a2c455a-7cd3-475c-b775-bcca3c24f5b2" providerId="ADAL" clId="{6AE6B74A-BD6B-496C-9981-1966B81810CF}" dt="2025-07-31T04:20:23.590" v="71" actId="14100"/>
          <ac:spMkLst>
            <pc:docMk/>
            <pc:sldMk cId="0" sldId="278"/>
            <ac:spMk id="24579" creationId="{00000000-0000-0000-0000-000000000000}"/>
          </ac:spMkLst>
        </pc:spChg>
      </pc:sldChg>
      <pc:sldChg chg="modSp">
        <pc:chgData name="Himanshu Sharma" userId="6a2c455a-7cd3-475c-b775-bcca3c24f5b2" providerId="ADAL" clId="{6AE6B74A-BD6B-496C-9981-1966B81810CF}" dt="2025-07-31T04:09:39.938" v="29" actId="20577"/>
        <pc:sldMkLst>
          <pc:docMk/>
          <pc:sldMk cId="0" sldId="333"/>
        </pc:sldMkLst>
        <pc:spChg chg="mod">
          <ac:chgData name="Himanshu Sharma" userId="6a2c455a-7cd3-475c-b775-bcca3c24f5b2" providerId="ADAL" clId="{6AE6B74A-BD6B-496C-9981-1966B81810CF}" dt="2025-07-31T04:09:16.040" v="24" actId="20577"/>
          <ac:spMkLst>
            <pc:docMk/>
            <pc:sldMk cId="0" sldId="333"/>
            <ac:spMk id="4" creationId="{1CA8139D-6DF9-3EBD-5CE8-825562C48CC0}"/>
          </ac:spMkLst>
        </pc:spChg>
        <pc:spChg chg="mod">
          <ac:chgData name="Himanshu Sharma" userId="6a2c455a-7cd3-475c-b775-bcca3c24f5b2" providerId="ADAL" clId="{6AE6B74A-BD6B-496C-9981-1966B81810CF}" dt="2025-07-31T04:09:39.938" v="29" actId="20577"/>
          <ac:spMkLst>
            <pc:docMk/>
            <pc:sldMk cId="0" sldId="333"/>
            <ac:spMk id="6147" creationId="{00000000-0000-0000-0000-000000000000}"/>
          </ac:spMkLst>
        </pc:spChg>
      </pc:sldChg>
      <pc:sldChg chg="modSp mod">
        <pc:chgData name="Himanshu Sharma" userId="6a2c455a-7cd3-475c-b775-bcca3c24f5b2" providerId="ADAL" clId="{6AE6B74A-BD6B-496C-9981-1966B81810CF}" dt="2025-07-31T04:21:36.066" v="73" actId="1076"/>
        <pc:sldMkLst>
          <pc:docMk/>
          <pc:sldMk cId="0" sldId="334"/>
        </pc:sldMkLst>
        <pc:picChg chg="mod">
          <ac:chgData name="Himanshu Sharma" userId="6a2c455a-7cd3-475c-b775-bcca3c24f5b2" providerId="ADAL" clId="{6AE6B74A-BD6B-496C-9981-1966B81810CF}" dt="2025-07-31T04:21:36.066" v="73" actId="1076"/>
          <ac:picMkLst>
            <pc:docMk/>
            <pc:sldMk cId="0" sldId="334"/>
            <ac:picMk id="5" creationId="{D4F7EE5F-42FA-EFEF-9E1A-E17A438CFB7E}"/>
          </ac:picMkLst>
        </pc:picChg>
      </pc:sldChg>
      <pc:sldChg chg="modSp mod">
        <pc:chgData name="Himanshu Sharma" userId="6a2c455a-7cd3-475c-b775-bcca3c24f5b2" providerId="ADAL" clId="{6AE6B74A-BD6B-496C-9981-1966B81810CF}" dt="2025-08-01T10:28:42.415" v="88" actId="6549"/>
        <pc:sldMkLst>
          <pc:docMk/>
          <pc:sldMk cId="2362106796" sldId="402"/>
        </pc:sldMkLst>
        <pc:spChg chg="mod">
          <ac:chgData name="Himanshu Sharma" userId="6a2c455a-7cd3-475c-b775-bcca3c24f5b2" providerId="ADAL" clId="{6AE6B74A-BD6B-496C-9981-1966B81810CF}" dt="2025-08-01T10:28:42.415" v="88" actId="6549"/>
          <ac:spMkLst>
            <pc:docMk/>
            <pc:sldMk cId="2362106796" sldId="402"/>
            <ac:spMk id="7" creationId="{22A53CE8-0CE9-5B44-6799-B2F1866B7F18}"/>
          </ac:spMkLst>
        </pc:spChg>
      </pc:sldChg>
      <pc:sldChg chg="modSp mod">
        <pc:chgData name="Himanshu Sharma" userId="6a2c455a-7cd3-475c-b775-bcca3c24f5b2" providerId="ADAL" clId="{6AE6B74A-BD6B-496C-9981-1966B81810CF}" dt="2025-07-31T04:26:28.283" v="75" actId="14100"/>
        <pc:sldMkLst>
          <pc:docMk/>
          <pc:sldMk cId="631091638" sldId="415"/>
        </pc:sldMkLst>
        <pc:spChg chg="mod">
          <ac:chgData name="Himanshu Sharma" userId="6a2c455a-7cd3-475c-b775-bcca3c24f5b2" providerId="ADAL" clId="{6AE6B74A-BD6B-496C-9981-1966B81810CF}" dt="2025-07-31T04:26:28.283" v="75" actId="14100"/>
          <ac:spMkLst>
            <pc:docMk/>
            <pc:sldMk cId="631091638" sldId="415"/>
            <ac:spMk id="5" creationId="{06DAD876-9AB5-424E-B7CE-A6A6D5E3C7D0}"/>
          </ac:spMkLst>
        </pc:spChg>
      </pc:sldChg>
      <pc:sldChg chg="modSp mod">
        <pc:chgData name="Himanshu Sharma" userId="6a2c455a-7cd3-475c-b775-bcca3c24f5b2" providerId="ADAL" clId="{6AE6B74A-BD6B-496C-9981-1966B81810CF}" dt="2025-07-31T04:05:12.132" v="6" actId="14100"/>
        <pc:sldMkLst>
          <pc:docMk/>
          <pc:sldMk cId="934542199" sldId="449"/>
        </pc:sldMkLst>
        <pc:spChg chg="mod">
          <ac:chgData name="Himanshu Sharma" userId="6a2c455a-7cd3-475c-b775-bcca3c24f5b2" providerId="ADAL" clId="{6AE6B74A-BD6B-496C-9981-1966B81810CF}" dt="2025-07-31T04:05:12.132" v="6" actId="14100"/>
          <ac:spMkLst>
            <pc:docMk/>
            <pc:sldMk cId="934542199" sldId="449"/>
            <ac:spMk id="3" creationId="{00000000-0000-0000-0000-000000000000}"/>
          </ac:spMkLst>
        </pc:spChg>
      </pc:sldChg>
      <pc:sldChg chg="modSp mod">
        <pc:chgData name="Himanshu Sharma" userId="6a2c455a-7cd3-475c-b775-bcca3c24f5b2" providerId="ADAL" clId="{6AE6B74A-BD6B-496C-9981-1966B81810CF}" dt="2025-07-31T04:05:06.697" v="5" actId="14100"/>
        <pc:sldMkLst>
          <pc:docMk/>
          <pc:sldMk cId="2452185624" sldId="450"/>
        </pc:sldMkLst>
        <pc:spChg chg="mod">
          <ac:chgData name="Himanshu Sharma" userId="6a2c455a-7cd3-475c-b775-bcca3c24f5b2" providerId="ADAL" clId="{6AE6B74A-BD6B-496C-9981-1966B81810CF}" dt="2025-07-31T04:05:06.697" v="5" actId="14100"/>
          <ac:spMkLst>
            <pc:docMk/>
            <pc:sldMk cId="2452185624" sldId="450"/>
            <ac:spMk id="3" creationId="{00000000-0000-0000-0000-000000000000}"/>
          </ac:spMkLst>
        </pc:spChg>
      </pc:sldChg>
      <pc:sldChg chg="modSp mod">
        <pc:chgData name="Himanshu Sharma" userId="6a2c455a-7cd3-475c-b775-bcca3c24f5b2" providerId="ADAL" clId="{6AE6B74A-BD6B-496C-9981-1966B81810CF}" dt="2025-07-31T04:05:57.889" v="22" actId="20577"/>
        <pc:sldMkLst>
          <pc:docMk/>
          <pc:sldMk cId="1474149868" sldId="452"/>
        </pc:sldMkLst>
        <pc:spChg chg="mod">
          <ac:chgData name="Himanshu Sharma" userId="6a2c455a-7cd3-475c-b775-bcca3c24f5b2" providerId="ADAL" clId="{6AE6B74A-BD6B-496C-9981-1966B81810CF}" dt="2025-07-31T04:05:57.889" v="22" actId="20577"/>
          <ac:spMkLst>
            <pc:docMk/>
            <pc:sldMk cId="1474149868" sldId="452"/>
            <ac:spMk id="3" creationId="{00000000-0000-0000-0000-000000000000}"/>
          </ac:spMkLst>
        </pc:spChg>
      </pc:sldChg>
      <pc:sldChg chg="modSp mod">
        <pc:chgData name="Himanshu Sharma" userId="6a2c455a-7cd3-475c-b775-bcca3c24f5b2" providerId="ADAL" clId="{6AE6B74A-BD6B-496C-9981-1966B81810CF}" dt="2025-07-31T04:07:02.298" v="23" actId="14100"/>
        <pc:sldMkLst>
          <pc:docMk/>
          <pc:sldMk cId="2093457211" sldId="453"/>
        </pc:sldMkLst>
        <pc:spChg chg="mod">
          <ac:chgData name="Himanshu Sharma" userId="6a2c455a-7cd3-475c-b775-bcca3c24f5b2" providerId="ADAL" clId="{6AE6B74A-BD6B-496C-9981-1966B81810CF}" dt="2025-07-31T04:07:02.298" v="23" actId="14100"/>
          <ac:spMkLst>
            <pc:docMk/>
            <pc:sldMk cId="2093457211" sldId="453"/>
            <ac:spMk id="3" creationId="{D5BE37DF-221C-3BA2-26D6-56E121AF41CB}"/>
          </ac:spMkLst>
        </pc:spChg>
      </pc:sldChg>
      <pc:sldChg chg="modSp mod">
        <pc:chgData name="Himanshu Sharma" userId="6a2c455a-7cd3-475c-b775-bcca3c24f5b2" providerId="ADAL" clId="{6AE6B74A-BD6B-496C-9981-1966B81810CF}" dt="2025-08-01T10:07:58.075" v="79" actId="14100"/>
        <pc:sldMkLst>
          <pc:docMk/>
          <pc:sldMk cId="4256516518" sldId="455"/>
        </pc:sldMkLst>
        <pc:spChg chg="mod">
          <ac:chgData name="Himanshu Sharma" userId="6a2c455a-7cd3-475c-b775-bcca3c24f5b2" providerId="ADAL" clId="{6AE6B74A-BD6B-496C-9981-1966B81810CF}" dt="2025-08-01T10:07:58.075" v="79" actId="14100"/>
          <ac:spMkLst>
            <pc:docMk/>
            <pc:sldMk cId="4256516518" sldId="455"/>
            <ac:spMk id="25603" creationId="{ABFCE8D0-011B-8FFF-DA15-C3CDB37C0D62}"/>
          </ac:spMkLst>
        </pc:spChg>
      </pc:sldChg>
      <pc:sldChg chg="modSp mod">
        <pc:chgData name="Himanshu Sharma" userId="6a2c455a-7cd3-475c-b775-bcca3c24f5b2" providerId="ADAL" clId="{6AE6B74A-BD6B-496C-9981-1966B81810CF}" dt="2025-08-01T10:28:19.254" v="81" actId="57"/>
        <pc:sldMkLst>
          <pc:docMk/>
          <pc:sldMk cId="3434697046" sldId="457"/>
        </pc:sldMkLst>
        <pc:spChg chg="mod">
          <ac:chgData name="Himanshu Sharma" userId="6a2c455a-7cd3-475c-b775-bcca3c24f5b2" providerId="ADAL" clId="{6AE6B74A-BD6B-496C-9981-1966B81810CF}" dt="2025-08-01T10:28:19.254" v="81" actId="57"/>
          <ac:spMkLst>
            <pc:docMk/>
            <pc:sldMk cId="3434697046" sldId="457"/>
            <ac:spMk id="7" creationId="{F8BACD26-D9C0-B80B-E9A5-78F5A1204BA6}"/>
          </ac:spMkLst>
        </pc:spChg>
      </pc:sldChg>
      <pc:sldChg chg="modSp mod">
        <pc:chgData name="Himanshu Sharma" userId="6a2c455a-7cd3-475c-b775-bcca3c24f5b2" providerId="ADAL" clId="{6AE6B74A-BD6B-496C-9981-1966B81810CF}" dt="2025-08-01T10:29:33.416" v="175" actId="20577"/>
        <pc:sldMkLst>
          <pc:docMk/>
          <pc:sldMk cId="2837857887" sldId="458"/>
        </pc:sldMkLst>
        <pc:spChg chg="mod">
          <ac:chgData name="Himanshu Sharma" userId="6a2c455a-7cd3-475c-b775-bcca3c24f5b2" providerId="ADAL" clId="{6AE6B74A-BD6B-496C-9981-1966B81810CF}" dt="2025-08-01T10:29:33.416" v="175" actId="20577"/>
          <ac:spMkLst>
            <pc:docMk/>
            <pc:sldMk cId="2837857887" sldId="458"/>
            <ac:spMk id="7" creationId="{D340CBA9-EC04-A433-E101-AFC3E4021FB0}"/>
          </ac:spMkLst>
        </pc:spChg>
      </pc:sldChg>
      <pc:sldChg chg="modSp mod">
        <pc:chgData name="Himanshu Sharma" userId="6a2c455a-7cd3-475c-b775-bcca3c24f5b2" providerId="ADAL" clId="{6AE6B74A-BD6B-496C-9981-1966B81810CF}" dt="2025-08-01T10:27:57.512" v="80" actId="20577"/>
        <pc:sldMkLst>
          <pc:docMk/>
          <pc:sldMk cId="3849592469" sldId="459"/>
        </pc:sldMkLst>
        <pc:spChg chg="mod">
          <ac:chgData name="Himanshu Sharma" userId="6a2c455a-7cd3-475c-b775-bcca3c24f5b2" providerId="ADAL" clId="{6AE6B74A-BD6B-496C-9981-1966B81810CF}" dt="2025-08-01T10:27:57.512" v="80" actId="20577"/>
          <ac:spMkLst>
            <pc:docMk/>
            <pc:sldMk cId="3849592469" sldId="459"/>
            <ac:spMk id="7" creationId="{48E8C1BB-C270-9222-28C0-4A1C7DE5DDC7}"/>
          </ac:spMkLst>
        </pc:spChg>
      </pc:sldChg>
    </pc:docChg>
  </pc:docChgLst>
</pc:chgInfo>
</file>

<file path=ppt/diagrams/_rels/data3.xml.rels><?xml version="1.0" encoding="UTF-8" standalone="yes"?>
<Relationships xmlns="http://schemas.openxmlformats.org/package/2006/relationships"><Relationship Id="rId1" Type="http://schemas.openxmlformats.org/officeDocument/2006/relationships/image" Target="../media/image32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CB35F0-DD7C-44B7-A5EE-FA5F074BB79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09331C5-3173-479A-991A-130DE1C12DC1}">
      <dgm:prSet custT="1"/>
      <dgm:spPr/>
      <dgm:t>
        <a:bodyPr/>
        <a:lstStyle/>
        <a:p>
          <a:r>
            <a:rPr lang="en-US" sz="2400" dirty="0"/>
            <a:t>Given a search problem definition</a:t>
          </a:r>
        </a:p>
      </dgm:t>
    </dgm:pt>
    <dgm:pt modelId="{FB5829C9-BCE3-4442-951E-C2C9542065F6}" type="parTrans" cxnId="{8C2E26C2-0238-4D88-856A-972958EA1005}">
      <dgm:prSet/>
      <dgm:spPr/>
      <dgm:t>
        <a:bodyPr/>
        <a:lstStyle/>
        <a:p>
          <a:endParaRPr lang="en-US" sz="2400"/>
        </a:p>
      </dgm:t>
    </dgm:pt>
    <dgm:pt modelId="{B0DEE2C9-A5A9-485E-AD79-939446786DF5}" type="sibTrans" cxnId="{8C2E26C2-0238-4D88-856A-972958EA1005}">
      <dgm:prSet/>
      <dgm:spPr/>
      <dgm:t>
        <a:bodyPr/>
        <a:lstStyle/>
        <a:p>
          <a:endParaRPr lang="en-US" sz="2400"/>
        </a:p>
      </dgm:t>
    </dgm:pt>
    <dgm:pt modelId="{7830783F-9F12-4D05-BAAA-4021C7065760}">
      <dgm:prSet custT="1"/>
      <dgm:spPr/>
      <dgm:t>
        <a:bodyPr/>
        <a:lstStyle/>
        <a:p>
          <a:r>
            <a:rPr lang="en-US" sz="2400" dirty="0"/>
            <a:t>Initial state</a:t>
          </a:r>
        </a:p>
      </dgm:t>
    </dgm:pt>
    <dgm:pt modelId="{726606B3-11A0-4651-B4CC-860830C1F0EB}" type="parTrans" cxnId="{08CE92E4-9B06-41DE-83CC-15BCC88653FA}">
      <dgm:prSet/>
      <dgm:spPr/>
      <dgm:t>
        <a:bodyPr/>
        <a:lstStyle/>
        <a:p>
          <a:endParaRPr lang="en-US" sz="2400"/>
        </a:p>
      </dgm:t>
    </dgm:pt>
    <dgm:pt modelId="{EC91F9A7-770B-4D17-ACE1-43AD505FAC78}" type="sibTrans" cxnId="{08CE92E4-9B06-41DE-83CC-15BCC88653FA}">
      <dgm:prSet/>
      <dgm:spPr/>
      <dgm:t>
        <a:bodyPr/>
        <a:lstStyle/>
        <a:p>
          <a:endParaRPr lang="en-US" sz="2400"/>
        </a:p>
      </dgm:t>
    </dgm:pt>
    <dgm:pt modelId="{61D9AF60-CC36-477E-88EB-42B03A7530F7}">
      <dgm:prSet custT="1"/>
      <dgm:spPr/>
      <dgm:t>
        <a:bodyPr/>
        <a:lstStyle/>
        <a:p>
          <a:r>
            <a:rPr lang="en-US" sz="2400" dirty="0"/>
            <a:t>Actions</a:t>
          </a:r>
        </a:p>
      </dgm:t>
    </dgm:pt>
    <dgm:pt modelId="{A083548C-B958-42AF-857A-BA52DBA2DEDD}" type="parTrans" cxnId="{FF63512A-B75F-482B-BD9C-09223D0B54CB}">
      <dgm:prSet/>
      <dgm:spPr/>
      <dgm:t>
        <a:bodyPr/>
        <a:lstStyle/>
        <a:p>
          <a:endParaRPr lang="en-US" sz="2400"/>
        </a:p>
      </dgm:t>
    </dgm:pt>
    <dgm:pt modelId="{427F5599-2440-4B96-AC6B-B68DF4D99358}" type="sibTrans" cxnId="{FF63512A-B75F-482B-BD9C-09223D0B54CB}">
      <dgm:prSet/>
      <dgm:spPr/>
      <dgm:t>
        <a:bodyPr/>
        <a:lstStyle/>
        <a:p>
          <a:endParaRPr lang="en-US" sz="2400"/>
        </a:p>
      </dgm:t>
    </dgm:pt>
    <dgm:pt modelId="{A6D83732-67A5-4F7E-9591-F91564075C9F}">
      <dgm:prSet custT="1"/>
      <dgm:spPr/>
      <dgm:t>
        <a:bodyPr/>
        <a:lstStyle/>
        <a:p>
          <a:r>
            <a:rPr lang="en-US" sz="2400" dirty="0"/>
            <a:t>Transition model</a:t>
          </a:r>
        </a:p>
      </dgm:t>
    </dgm:pt>
    <dgm:pt modelId="{F82C7628-CA4F-4405-8BC8-64EAD12D5907}" type="parTrans" cxnId="{AFEA61F9-CDEC-4207-9D8E-9A2BB126CE48}">
      <dgm:prSet/>
      <dgm:spPr/>
      <dgm:t>
        <a:bodyPr/>
        <a:lstStyle/>
        <a:p>
          <a:endParaRPr lang="en-US" sz="2400"/>
        </a:p>
      </dgm:t>
    </dgm:pt>
    <dgm:pt modelId="{75C393A3-9ADF-4939-A2E3-A1407EC30A5E}" type="sibTrans" cxnId="{AFEA61F9-CDEC-4207-9D8E-9A2BB126CE48}">
      <dgm:prSet/>
      <dgm:spPr/>
      <dgm:t>
        <a:bodyPr/>
        <a:lstStyle/>
        <a:p>
          <a:endParaRPr lang="en-US" sz="2400"/>
        </a:p>
      </dgm:t>
    </dgm:pt>
    <dgm:pt modelId="{F0335D94-D374-41AD-8817-3F88B24B6920}">
      <dgm:prSet custT="1"/>
      <dgm:spPr/>
      <dgm:t>
        <a:bodyPr/>
        <a:lstStyle/>
        <a:p>
          <a:r>
            <a:rPr lang="en-US" sz="2400" dirty="0"/>
            <a:t>Goal state</a:t>
          </a:r>
        </a:p>
      </dgm:t>
    </dgm:pt>
    <dgm:pt modelId="{C5C3229C-26EA-4C2B-ADF5-8CE31BFD2B56}" type="parTrans" cxnId="{7C040ABF-F808-4E1A-BCE9-29A065211413}">
      <dgm:prSet/>
      <dgm:spPr/>
      <dgm:t>
        <a:bodyPr/>
        <a:lstStyle/>
        <a:p>
          <a:endParaRPr lang="en-US" sz="2400"/>
        </a:p>
      </dgm:t>
    </dgm:pt>
    <dgm:pt modelId="{DC5FFA83-1564-44FE-A05D-DEC072FB324A}" type="sibTrans" cxnId="{7C040ABF-F808-4E1A-BCE9-29A065211413}">
      <dgm:prSet/>
      <dgm:spPr/>
      <dgm:t>
        <a:bodyPr/>
        <a:lstStyle/>
        <a:p>
          <a:endParaRPr lang="en-US" sz="2400"/>
        </a:p>
      </dgm:t>
    </dgm:pt>
    <dgm:pt modelId="{27D33799-3B04-4365-B080-7CE7041B6744}">
      <dgm:prSet custT="1"/>
      <dgm:spPr/>
      <dgm:t>
        <a:bodyPr/>
        <a:lstStyle/>
        <a:p>
          <a:r>
            <a:rPr lang="en-US" sz="2400" dirty="0"/>
            <a:t>Path cost</a:t>
          </a:r>
        </a:p>
      </dgm:t>
    </dgm:pt>
    <dgm:pt modelId="{9B34E884-74EA-42FF-BD61-5E46FC81D493}" type="parTrans" cxnId="{201E55EB-D9CE-49F4-AD53-991BAF673B02}">
      <dgm:prSet/>
      <dgm:spPr/>
      <dgm:t>
        <a:bodyPr/>
        <a:lstStyle/>
        <a:p>
          <a:endParaRPr lang="en-US" sz="2400"/>
        </a:p>
      </dgm:t>
    </dgm:pt>
    <dgm:pt modelId="{682E82E2-7787-4B51-9E0C-BE9912162640}" type="sibTrans" cxnId="{201E55EB-D9CE-49F4-AD53-991BAF673B02}">
      <dgm:prSet/>
      <dgm:spPr/>
      <dgm:t>
        <a:bodyPr/>
        <a:lstStyle/>
        <a:p>
          <a:endParaRPr lang="en-US" sz="2400"/>
        </a:p>
      </dgm:t>
    </dgm:pt>
    <dgm:pt modelId="{A474BE47-4AC3-4F4F-A58E-4DCA74DCFC50}" type="pres">
      <dgm:prSet presAssocID="{C4CB35F0-DD7C-44B7-A5EE-FA5F074BB79A}" presName="Name0" presStyleCnt="0">
        <dgm:presLayoutVars>
          <dgm:dir/>
          <dgm:animLvl val="lvl"/>
          <dgm:resizeHandles val="exact"/>
        </dgm:presLayoutVars>
      </dgm:prSet>
      <dgm:spPr/>
    </dgm:pt>
    <dgm:pt modelId="{4F716255-B208-4099-8B7B-F8286980C794}" type="pres">
      <dgm:prSet presAssocID="{B09331C5-3173-479A-991A-130DE1C12DC1}" presName="composite" presStyleCnt="0"/>
      <dgm:spPr/>
    </dgm:pt>
    <dgm:pt modelId="{7AB49BB4-A94C-41D3-94D4-8DEFEB2DB72C}" type="pres">
      <dgm:prSet presAssocID="{B09331C5-3173-479A-991A-130DE1C12DC1}" presName="parTx" presStyleLbl="alignNode1" presStyleIdx="0" presStyleCnt="1">
        <dgm:presLayoutVars>
          <dgm:chMax val="0"/>
          <dgm:chPref val="0"/>
          <dgm:bulletEnabled val="1"/>
        </dgm:presLayoutVars>
      </dgm:prSet>
      <dgm:spPr/>
    </dgm:pt>
    <dgm:pt modelId="{75826E61-882F-4E42-B2DE-53BD198C8B82}" type="pres">
      <dgm:prSet presAssocID="{B09331C5-3173-479A-991A-130DE1C12DC1}" presName="desTx" presStyleLbl="alignAccFollowNode1" presStyleIdx="0" presStyleCnt="1">
        <dgm:presLayoutVars>
          <dgm:bulletEnabled val="1"/>
        </dgm:presLayoutVars>
      </dgm:prSet>
      <dgm:spPr/>
    </dgm:pt>
  </dgm:ptLst>
  <dgm:cxnLst>
    <dgm:cxn modelId="{0B13DE07-506D-430A-8094-3CED932A67DF}" type="presOf" srcId="{A6D83732-67A5-4F7E-9591-F91564075C9F}" destId="{75826E61-882F-4E42-B2DE-53BD198C8B82}" srcOrd="0" destOrd="2" presId="urn:microsoft.com/office/officeart/2005/8/layout/hList1"/>
    <dgm:cxn modelId="{9DF7D512-55FA-41AD-8A0A-4993F081FA96}" type="presOf" srcId="{C4CB35F0-DD7C-44B7-A5EE-FA5F074BB79A}" destId="{A474BE47-4AC3-4F4F-A58E-4DCA74DCFC50}" srcOrd="0" destOrd="0" presId="urn:microsoft.com/office/officeart/2005/8/layout/hList1"/>
    <dgm:cxn modelId="{FF63512A-B75F-482B-BD9C-09223D0B54CB}" srcId="{B09331C5-3173-479A-991A-130DE1C12DC1}" destId="{61D9AF60-CC36-477E-88EB-42B03A7530F7}" srcOrd="1" destOrd="0" parTransId="{A083548C-B958-42AF-857A-BA52DBA2DEDD}" sibTransId="{427F5599-2440-4B96-AC6B-B68DF4D99358}"/>
    <dgm:cxn modelId="{F12F0041-9083-4B2F-9479-8A446A63C24E}" type="presOf" srcId="{61D9AF60-CC36-477E-88EB-42B03A7530F7}" destId="{75826E61-882F-4E42-B2DE-53BD198C8B82}" srcOrd="0" destOrd="1" presId="urn:microsoft.com/office/officeart/2005/8/layout/hList1"/>
    <dgm:cxn modelId="{F7199764-38BE-4EE6-979C-5C83910F2A20}" type="presOf" srcId="{B09331C5-3173-479A-991A-130DE1C12DC1}" destId="{7AB49BB4-A94C-41D3-94D4-8DEFEB2DB72C}" srcOrd="0" destOrd="0" presId="urn:microsoft.com/office/officeart/2005/8/layout/hList1"/>
    <dgm:cxn modelId="{1AAA8F4C-BF24-4E52-9000-8B5339ABF60B}" type="presOf" srcId="{27D33799-3B04-4365-B080-7CE7041B6744}" destId="{75826E61-882F-4E42-B2DE-53BD198C8B82}" srcOrd="0" destOrd="4" presId="urn:microsoft.com/office/officeart/2005/8/layout/hList1"/>
    <dgm:cxn modelId="{3B809D72-991F-4357-B1CB-1A73E0D4BC93}" type="presOf" srcId="{7830783F-9F12-4D05-BAAA-4021C7065760}" destId="{75826E61-882F-4E42-B2DE-53BD198C8B82}" srcOrd="0" destOrd="0" presId="urn:microsoft.com/office/officeart/2005/8/layout/hList1"/>
    <dgm:cxn modelId="{64E6F553-7D23-488F-9FAC-DC596BD9BB59}" type="presOf" srcId="{F0335D94-D374-41AD-8817-3F88B24B6920}" destId="{75826E61-882F-4E42-B2DE-53BD198C8B82}" srcOrd="0" destOrd="3" presId="urn:microsoft.com/office/officeart/2005/8/layout/hList1"/>
    <dgm:cxn modelId="{7C040ABF-F808-4E1A-BCE9-29A065211413}" srcId="{B09331C5-3173-479A-991A-130DE1C12DC1}" destId="{F0335D94-D374-41AD-8817-3F88B24B6920}" srcOrd="3" destOrd="0" parTransId="{C5C3229C-26EA-4C2B-ADF5-8CE31BFD2B56}" sibTransId="{DC5FFA83-1564-44FE-A05D-DEC072FB324A}"/>
    <dgm:cxn modelId="{8C2E26C2-0238-4D88-856A-972958EA1005}" srcId="{C4CB35F0-DD7C-44B7-A5EE-FA5F074BB79A}" destId="{B09331C5-3173-479A-991A-130DE1C12DC1}" srcOrd="0" destOrd="0" parTransId="{FB5829C9-BCE3-4442-951E-C2C9542065F6}" sibTransId="{B0DEE2C9-A5A9-485E-AD79-939446786DF5}"/>
    <dgm:cxn modelId="{08CE92E4-9B06-41DE-83CC-15BCC88653FA}" srcId="{B09331C5-3173-479A-991A-130DE1C12DC1}" destId="{7830783F-9F12-4D05-BAAA-4021C7065760}" srcOrd="0" destOrd="0" parTransId="{726606B3-11A0-4651-B4CC-860830C1F0EB}" sibTransId="{EC91F9A7-770B-4D17-ACE1-43AD505FAC78}"/>
    <dgm:cxn modelId="{201E55EB-D9CE-49F4-AD53-991BAF673B02}" srcId="{B09331C5-3173-479A-991A-130DE1C12DC1}" destId="{27D33799-3B04-4365-B080-7CE7041B6744}" srcOrd="4" destOrd="0" parTransId="{9B34E884-74EA-42FF-BD61-5E46FC81D493}" sibTransId="{682E82E2-7787-4B51-9E0C-BE9912162640}"/>
    <dgm:cxn modelId="{AFEA61F9-CDEC-4207-9D8E-9A2BB126CE48}" srcId="{B09331C5-3173-479A-991A-130DE1C12DC1}" destId="{A6D83732-67A5-4F7E-9591-F91564075C9F}" srcOrd="2" destOrd="0" parTransId="{F82C7628-CA4F-4405-8BC8-64EAD12D5907}" sibTransId="{75C393A3-9ADF-4939-A2E3-A1407EC30A5E}"/>
    <dgm:cxn modelId="{BCFC57D9-065A-419B-A19A-801121FE42A3}" type="presParOf" srcId="{A474BE47-4AC3-4F4F-A58E-4DCA74DCFC50}" destId="{4F716255-B208-4099-8B7B-F8286980C794}" srcOrd="0" destOrd="0" presId="urn:microsoft.com/office/officeart/2005/8/layout/hList1"/>
    <dgm:cxn modelId="{A6DD11C1-FCC1-4ECB-B5C5-17028639224F}" type="presParOf" srcId="{4F716255-B208-4099-8B7B-F8286980C794}" destId="{7AB49BB4-A94C-41D3-94D4-8DEFEB2DB72C}" srcOrd="0" destOrd="0" presId="urn:microsoft.com/office/officeart/2005/8/layout/hList1"/>
    <dgm:cxn modelId="{77FE4B48-19A1-4837-AA93-74A7B27413DD}" type="presParOf" srcId="{4F716255-B208-4099-8B7B-F8286980C794}" destId="{75826E61-882F-4E42-B2DE-53BD198C8B8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A58764-EBBE-49BF-A498-49139B7CB44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E0C0BF2-F4D1-4727-ADCF-9B451ABC73DB}">
      <dgm:prSet/>
      <dgm:spPr/>
      <dgm:t>
        <a:bodyPr/>
        <a:lstStyle/>
        <a:p>
          <a:r>
            <a:rPr lang="en-US" dirty="0"/>
            <a:t>Best-First Search</a:t>
          </a:r>
        </a:p>
      </dgm:t>
    </dgm:pt>
    <dgm:pt modelId="{73B01A1B-E2B4-4509-8641-7469EA41DDAA}" type="parTrans" cxnId="{D76041C7-DD70-46B3-B28C-24F4E12957D4}">
      <dgm:prSet/>
      <dgm:spPr/>
      <dgm:t>
        <a:bodyPr/>
        <a:lstStyle/>
        <a:p>
          <a:endParaRPr lang="en-US"/>
        </a:p>
      </dgm:t>
    </dgm:pt>
    <dgm:pt modelId="{F9814398-7DA9-4AA7-8484-4444395A0F34}" type="sibTrans" cxnId="{D76041C7-DD70-46B3-B28C-24F4E12957D4}">
      <dgm:prSet/>
      <dgm:spPr/>
      <dgm:t>
        <a:bodyPr/>
        <a:lstStyle/>
        <a:p>
          <a:endParaRPr lang="en-US"/>
        </a:p>
      </dgm:t>
    </dgm:pt>
    <mc:AlternateContent xmlns:mc="http://schemas.openxmlformats.org/markup-compatibility/2006" xmlns:a14="http://schemas.microsoft.com/office/drawing/2010/main">
      <mc:Choice Requires="a14">
        <dgm:pt modelId="{EC73D527-BE38-4729-9A4D-0823CBA25C0D}">
          <dgm:prSet custT="1"/>
          <dgm:spPr/>
          <dgm:t>
            <a:bodyPr/>
            <a:lstStyle/>
            <a:p>
              <a:pPr/>
              <a:r>
                <a:rPr lang="en-US" sz="2400" dirty="0"/>
                <a:t>Expand the frontier using</a:t>
              </a:r>
              <a:br>
                <a:rPr lang="en-US" sz="2400" dirty="0"/>
              </a:b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 </m:t>
                    </m:r>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𝑛</m:t>
                        </m:r>
                      </m:e>
                    </m:d>
                    <m:r>
                      <a:rPr lang="en-US" sz="2400" b="0" i="1" smtClean="0">
                        <a:latin typeface="Cambria Math" panose="02040503050406030204" pitchFamily="18" charset="0"/>
                      </a:rPr>
                      <m:t>=</m:t>
                    </m:r>
                    <m:r>
                      <a:rPr lang="en-US" sz="2400" b="0" i="1" smtClean="0">
                        <a:latin typeface="Cambria Math" panose="02040503050406030204" pitchFamily="18" charset="0"/>
                      </a:rPr>
                      <m:t>h</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m:t>
                    </m:r>
                  </m:oMath>
                </m:oMathPara>
              </a14:m>
              <a:endParaRPr lang="en-US" sz="2400" dirty="0"/>
            </a:p>
          </dgm:t>
        </dgm:pt>
      </mc:Choice>
      <mc:Fallback xmlns="">
        <dgm:pt modelId="{EC73D527-BE38-4729-9A4D-0823CBA25C0D}">
          <dgm:prSet custT="1"/>
          <dgm:spPr/>
          <dgm:t>
            <a:bodyPr/>
            <a:lstStyle/>
            <a:p>
              <a:r>
                <a:rPr lang="en-US" sz="2400" dirty="0"/>
                <a:t>Expand the frontier using</a:t>
              </a:r>
              <a:br>
                <a:rPr lang="en-US" sz="2400" dirty="0"/>
              </a:br>
              <a:r>
                <a:rPr lang="en-US" sz="2400" b="0" i="0">
                  <a:latin typeface="Cambria Math" panose="02040503050406030204" pitchFamily="18" charset="0"/>
                </a:rPr>
                <a:t> 𝑓(𝑛)=ℎ(𝑛)</a:t>
              </a:r>
              <a:endParaRPr lang="en-US" sz="2400" dirty="0"/>
            </a:p>
          </dgm:t>
        </dgm:pt>
      </mc:Fallback>
    </mc:AlternateContent>
    <dgm:pt modelId="{ACC501FE-A2DA-490D-AF45-42F62616BD47}" type="parTrans" cxnId="{0E8B253E-8D53-4D10-B37A-4EF9D0379F52}">
      <dgm:prSet/>
      <dgm:spPr/>
      <dgm:t>
        <a:bodyPr/>
        <a:lstStyle/>
        <a:p>
          <a:endParaRPr lang="en-US"/>
        </a:p>
      </dgm:t>
    </dgm:pt>
    <dgm:pt modelId="{AF618160-5B07-428C-AE26-4B29479CF0A6}" type="sibTrans" cxnId="{0E8B253E-8D53-4D10-B37A-4EF9D0379F52}">
      <dgm:prSet/>
      <dgm:spPr/>
      <dgm:t>
        <a:bodyPr/>
        <a:lstStyle/>
        <a:p>
          <a:endParaRPr lang="en-US"/>
        </a:p>
      </dgm:t>
    </dgm:pt>
    <dgm:pt modelId="{B3C12791-4D5E-42F8-A981-E2D6EC9606A4}" type="pres">
      <dgm:prSet presAssocID="{2CA58764-EBBE-49BF-A498-49139B7CB444}" presName="Name0" presStyleCnt="0">
        <dgm:presLayoutVars>
          <dgm:dir/>
          <dgm:animLvl val="lvl"/>
          <dgm:resizeHandles val="exact"/>
        </dgm:presLayoutVars>
      </dgm:prSet>
      <dgm:spPr/>
    </dgm:pt>
    <dgm:pt modelId="{2C759D0A-DD49-4496-98DB-8559F7A2A54B}" type="pres">
      <dgm:prSet presAssocID="{0E0C0BF2-F4D1-4727-ADCF-9B451ABC73DB}" presName="linNode" presStyleCnt="0"/>
      <dgm:spPr/>
    </dgm:pt>
    <dgm:pt modelId="{A1947C06-6504-4B2C-BA4A-52FBD55BC516}" type="pres">
      <dgm:prSet presAssocID="{0E0C0BF2-F4D1-4727-ADCF-9B451ABC73DB}" presName="parentText" presStyleLbl="node1" presStyleIdx="0" presStyleCnt="2" custLinFactNeighborX="-70773" custLinFactNeighborY="3737">
        <dgm:presLayoutVars>
          <dgm:chMax val="1"/>
          <dgm:bulletEnabled val="1"/>
        </dgm:presLayoutVars>
      </dgm:prSet>
      <dgm:spPr/>
    </dgm:pt>
    <dgm:pt modelId="{CBB345F7-9E86-46C2-B70D-C74E54A750E2}" type="pres">
      <dgm:prSet presAssocID="{F9814398-7DA9-4AA7-8484-4444395A0F34}" presName="sp" presStyleCnt="0"/>
      <dgm:spPr/>
    </dgm:pt>
    <dgm:pt modelId="{B4FC76ED-2B95-4493-8031-AB9620827C7A}" type="pres">
      <dgm:prSet presAssocID="{EC73D527-BE38-4729-9A4D-0823CBA25C0D}" presName="linNode" presStyleCnt="0"/>
      <dgm:spPr/>
    </dgm:pt>
    <dgm:pt modelId="{B991C32F-A05D-4B9E-8E65-9276A1A5031C}" type="pres">
      <dgm:prSet presAssocID="{EC73D527-BE38-4729-9A4D-0823CBA25C0D}" presName="parentText" presStyleLbl="node1" presStyleIdx="1" presStyleCnt="2" custScaleX="110682" custLinFactY="-1263" custLinFactNeighborX="82206" custLinFactNeighborY="-100000">
        <dgm:presLayoutVars>
          <dgm:chMax val="1"/>
          <dgm:bulletEnabled val="1"/>
        </dgm:presLayoutVars>
      </dgm:prSet>
      <dgm:spPr/>
    </dgm:pt>
  </dgm:ptLst>
  <dgm:cxnLst>
    <dgm:cxn modelId="{0E8B253E-8D53-4D10-B37A-4EF9D0379F52}" srcId="{2CA58764-EBBE-49BF-A498-49139B7CB444}" destId="{EC73D527-BE38-4729-9A4D-0823CBA25C0D}" srcOrd="1" destOrd="0" parTransId="{ACC501FE-A2DA-490D-AF45-42F62616BD47}" sibTransId="{AF618160-5B07-428C-AE26-4B29479CF0A6}"/>
    <dgm:cxn modelId="{C8B5C046-E234-4B63-82BA-F181354B3231}" type="presOf" srcId="{EC73D527-BE38-4729-9A4D-0823CBA25C0D}" destId="{B991C32F-A05D-4B9E-8E65-9276A1A5031C}" srcOrd="0" destOrd="0" presId="urn:microsoft.com/office/officeart/2005/8/layout/vList5"/>
    <dgm:cxn modelId="{E16E1B4D-7C1C-4E89-8216-ED63007AD517}" type="presOf" srcId="{0E0C0BF2-F4D1-4727-ADCF-9B451ABC73DB}" destId="{A1947C06-6504-4B2C-BA4A-52FBD55BC516}" srcOrd="0" destOrd="0" presId="urn:microsoft.com/office/officeart/2005/8/layout/vList5"/>
    <dgm:cxn modelId="{CDFBD0A8-D350-4F34-ADD8-C10B1520383A}" type="presOf" srcId="{2CA58764-EBBE-49BF-A498-49139B7CB444}" destId="{B3C12791-4D5E-42F8-A981-E2D6EC9606A4}" srcOrd="0" destOrd="0" presId="urn:microsoft.com/office/officeart/2005/8/layout/vList5"/>
    <dgm:cxn modelId="{D76041C7-DD70-46B3-B28C-24F4E12957D4}" srcId="{2CA58764-EBBE-49BF-A498-49139B7CB444}" destId="{0E0C0BF2-F4D1-4727-ADCF-9B451ABC73DB}" srcOrd="0" destOrd="0" parTransId="{73B01A1B-E2B4-4509-8641-7469EA41DDAA}" sibTransId="{F9814398-7DA9-4AA7-8484-4444395A0F34}"/>
    <dgm:cxn modelId="{D284200D-B2F3-489D-980B-0E4A4F582B75}" type="presParOf" srcId="{B3C12791-4D5E-42F8-A981-E2D6EC9606A4}" destId="{2C759D0A-DD49-4496-98DB-8559F7A2A54B}" srcOrd="0" destOrd="0" presId="urn:microsoft.com/office/officeart/2005/8/layout/vList5"/>
    <dgm:cxn modelId="{3081EBBA-C193-4A7C-A8FA-14C5A6AFBBF1}" type="presParOf" srcId="{2C759D0A-DD49-4496-98DB-8559F7A2A54B}" destId="{A1947C06-6504-4B2C-BA4A-52FBD55BC516}" srcOrd="0" destOrd="0" presId="urn:microsoft.com/office/officeart/2005/8/layout/vList5"/>
    <dgm:cxn modelId="{C1E0438C-F71A-4416-8AED-35A5872FC6DC}" type="presParOf" srcId="{B3C12791-4D5E-42F8-A981-E2D6EC9606A4}" destId="{CBB345F7-9E86-46C2-B70D-C74E54A750E2}" srcOrd="1" destOrd="0" presId="urn:microsoft.com/office/officeart/2005/8/layout/vList5"/>
    <dgm:cxn modelId="{86C72FDE-D25D-49E1-A421-90C3D40163ED}" type="presParOf" srcId="{B3C12791-4D5E-42F8-A981-E2D6EC9606A4}" destId="{B4FC76ED-2B95-4493-8031-AB9620827C7A}" srcOrd="2" destOrd="0" presId="urn:microsoft.com/office/officeart/2005/8/layout/vList5"/>
    <dgm:cxn modelId="{78162856-6315-4243-809C-C037F636D67A}" type="presParOf" srcId="{B4FC76ED-2B95-4493-8031-AB9620827C7A}" destId="{B991C32F-A05D-4B9E-8E65-9276A1A5031C}"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A58764-EBBE-49BF-A498-49139B7CB44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E0C0BF2-F4D1-4727-ADCF-9B451ABC73DB}">
      <dgm:prSet/>
      <dgm:spPr/>
      <dgm:t>
        <a:bodyPr/>
        <a:lstStyle/>
        <a:p>
          <a:r>
            <a:rPr lang="en-US" dirty="0"/>
            <a:t>Best-First Search</a:t>
          </a:r>
        </a:p>
      </dgm:t>
    </dgm:pt>
    <dgm:pt modelId="{73B01A1B-E2B4-4509-8641-7469EA41DDAA}" type="parTrans" cxnId="{D76041C7-DD70-46B3-B28C-24F4E12957D4}">
      <dgm:prSet/>
      <dgm:spPr/>
      <dgm:t>
        <a:bodyPr/>
        <a:lstStyle/>
        <a:p>
          <a:endParaRPr lang="en-US"/>
        </a:p>
      </dgm:t>
    </dgm:pt>
    <dgm:pt modelId="{F9814398-7DA9-4AA7-8484-4444395A0F34}" type="sibTrans" cxnId="{D76041C7-DD70-46B3-B28C-24F4E12957D4}">
      <dgm:prSet/>
      <dgm:spPr/>
      <dgm:t>
        <a:bodyPr/>
        <a:lstStyle/>
        <a:p>
          <a:endParaRPr lang="en-US"/>
        </a:p>
      </dgm:t>
    </dgm:pt>
    <dgm:pt modelId="{EC73D527-BE38-4729-9A4D-0823CBA25C0D}">
      <dgm:prSet custT="1"/>
      <dgm:spPr>
        <a:blipFill>
          <a:blip xmlns:r="http://schemas.openxmlformats.org/officeDocument/2006/relationships" r:embed="rId1"/>
          <a:stretch>
            <a:fillRect/>
          </a:stretch>
        </a:blipFill>
      </dgm:spPr>
      <dgm:t>
        <a:bodyPr/>
        <a:lstStyle/>
        <a:p>
          <a:r>
            <a:rPr lang="en-IN">
              <a:noFill/>
            </a:rPr>
            <a:t> </a:t>
          </a:r>
        </a:p>
      </dgm:t>
    </dgm:pt>
    <dgm:pt modelId="{ACC501FE-A2DA-490D-AF45-42F62616BD47}" type="parTrans" cxnId="{0E8B253E-8D53-4D10-B37A-4EF9D0379F52}">
      <dgm:prSet/>
      <dgm:spPr/>
      <dgm:t>
        <a:bodyPr/>
        <a:lstStyle/>
        <a:p>
          <a:endParaRPr lang="en-US"/>
        </a:p>
      </dgm:t>
    </dgm:pt>
    <dgm:pt modelId="{AF618160-5B07-428C-AE26-4B29479CF0A6}" type="sibTrans" cxnId="{0E8B253E-8D53-4D10-B37A-4EF9D0379F52}">
      <dgm:prSet/>
      <dgm:spPr/>
      <dgm:t>
        <a:bodyPr/>
        <a:lstStyle/>
        <a:p>
          <a:endParaRPr lang="en-US"/>
        </a:p>
      </dgm:t>
    </dgm:pt>
    <dgm:pt modelId="{B3C12791-4D5E-42F8-A981-E2D6EC9606A4}" type="pres">
      <dgm:prSet presAssocID="{2CA58764-EBBE-49BF-A498-49139B7CB444}" presName="Name0" presStyleCnt="0">
        <dgm:presLayoutVars>
          <dgm:dir/>
          <dgm:animLvl val="lvl"/>
          <dgm:resizeHandles val="exact"/>
        </dgm:presLayoutVars>
      </dgm:prSet>
      <dgm:spPr/>
    </dgm:pt>
    <dgm:pt modelId="{2C759D0A-DD49-4496-98DB-8559F7A2A54B}" type="pres">
      <dgm:prSet presAssocID="{0E0C0BF2-F4D1-4727-ADCF-9B451ABC73DB}" presName="linNode" presStyleCnt="0"/>
      <dgm:spPr/>
    </dgm:pt>
    <dgm:pt modelId="{A1947C06-6504-4B2C-BA4A-52FBD55BC516}" type="pres">
      <dgm:prSet presAssocID="{0E0C0BF2-F4D1-4727-ADCF-9B451ABC73DB}" presName="parentText" presStyleLbl="node1" presStyleIdx="0" presStyleCnt="2" custLinFactNeighborX="-70773" custLinFactNeighborY="3737">
        <dgm:presLayoutVars>
          <dgm:chMax val="1"/>
          <dgm:bulletEnabled val="1"/>
        </dgm:presLayoutVars>
      </dgm:prSet>
      <dgm:spPr/>
    </dgm:pt>
    <dgm:pt modelId="{CBB345F7-9E86-46C2-B70D-C74E54A750E2}" type="pres">
      <dgm:prSet presAssocID="{F9814398-7DA9-4AA7-8484-4444395A0F34}" presName="sp" presStyleCnt="0"/>
      <dgm:spPr/>
    </dgm:pt>
    <dgm:pt modelId="{B4FC76ED-2B95-4493-8031-AB9620827C7A}" type="pres">
      <dgm:prSet presAssocID="{EC73D527-BE38-4729-9A4D-0823CBA25C0D}" presName="linNode" presStyleCnt="0"/>
      <dgm:spPr/>
    </dgm:pt>
    <dgm:pt modelId="{B991C32F-A05D-4B9E-8E65-9276A1A5031C}" type="pres">
      <dgm:prSet presAssocID="{EC73D527-BE38-4729-9A4D-0823CBA25C0D}" presName="parentText" presStyleLbl="node1" presStyleIdx="1" presStyleCnt="2" custScaleX="110682" custLinFactY="-1263" custLinFactNeighborX="82206" custLinFactNeighborY="-100000">
        <dgm:presLayoutVars>
          <dgm:chMax val="1"/>
          <dgm:bulletEnabled val="1"/>
        </dgm:presLayoutVars>
      </dgm:prSet>
      <dgm:spPr/>
    </dgm:pt>
  </dgm:ptLst>
  <dgm:cxnLst>
    <dgm:cxn modelId="{0E8B253E-8D53-4D10-B37A-4EF9D0379F52}" srcId="{2CA58764-EBBE-49BF-A498-49139B7CB444}" destId="{EC73D527-BE38-4729-9A4D-0823CBA25C0D}" srcOrd="1" destOrd="0" parTransId="{ACC501FE-A2DA-490D-AF45-42F62616BD47}" sibTransId="{AF618160-5B07-428C-AE26-4B29479CF0A6}"/>
    <dgm:cxn modelId="{C8B5C046-E234-4B63-82BA-F181354B3231}" type="presOf" srcId="{EC73D527-BE38-4729-9A4D-0823CBA25C0D}" destId="{B991C32F-A05D-4B9E-8E65-9276A1A5031C}" srcOrd="0" destOrd="0" presId="urn:microsoft.com/office/officeart/2005/8/layout/vList5"/>
    <dgm:cxn modelId="{E16E1B4D-7C1C-4E89-8216-ED63007AD517}" type="presOf" srcId="{0E0C0BF2-F4D1-4727-ADCF-9B451ABC73DB}" destId="{A1947C06-6504-4B2C-BA4A-52FBD55BC516}" srcOrd="0" destOrd="0" presId="urn:microsoft.com/office/officeart/2005/8/layout/vList5"/>
    <dgm:cxn modelId="{CDFBD0A8-D350-4F34-ADD8-C10B1520383A}" type="presOf" srcId="{2CA58764-EBBE-49BF-A498-49139B7CB444}" destId="{B3C12791-4D5E-42F8-A981-E2D6EC9606A4}" srcOrd="0" destOrd="0" presId="urn:microsoft.com/office/officeart/2005/8/layout/vList5"/>
    <dgm:cxn modelId="{D76041C7-DD70-46B3-B28C-24F4E12957D4}" srcId="{2CA58764-EBBE-49BF-A498-49139B7CB444}" destId="{0E0C0BF2-F4D1-4727-ADCF-9B451ABC73DB}" srcOrd="0" destOrd="0" parTransId="{73B01A1B-E2B4-4509-8641-7469EA41DDAA}" sibTransId="{F9814398-7DA9-4AA7-8484-4444395A0F34}"/>
    <dgm:cxn modelId="{D284200D-B2F3-489D-980B-0E4A4F582B75}" type="presParOf" srcId="{B3C12791-4D5E-42F8-A981-E2D6EC9606A4}" destId="{2C759D0A-DD49-4496-98DB-8559F7A2A54B}" srcOrd="0" destOrd="0" presId="urn:microsoft.com/office/officeart/2005/8/layout/vList5"/>
    <dgm:cxn modelId="{3081EBBA-C193-4A7C-A8FA-14C5A6AFBBF1}" type="presParOf" srcId="{2C759D0A-DD49-4496-98DB-8559F7A2A54B}" destId="{A1947C06-6504-4B2C-BA4A-52FBD55BC516}" srcOrd="0" destOrd="0" presId="urn:microsoft.com/office/officeart/2005/8/layout/vList5"/>
    <dgm:cxn modelId="{C1E0438C-F71A-4416-8AED-35A5872FC6DC}" type="presParOf" srcId="{B3C12791-4D5E-42F8-A981-E2D6EC9606A4}" destId="{CBB345F7-9E86-46C2-B70D-C74E54A750E2}" srcOrd="1" destOrd="0" presId="urn:microsoft.com/office/officeart/2005/8/layout/vList5"/>
    <dgm:cxn modelId="{86C72FDE-D25D-49E1-A421-90C3D40163ED}" type="presParOf" srcId="{B3C12791-4D5E-42F8-A981-E2D6EC9606A4}" destId="{B4FC76ED-2B95-4493-8031-AB9620827C7A}" srcOrd="2" destOrd="0" presId="urn:microsoft.com/office/officeart/2005/8/layout/vList5"/>
    <dgm:cxn modelId="{78162856-6315-4243-809C-C037F636D67A}" type="presParOf" srcId="{B4FC76ED-2B95-4493-8031-AB9620827C7A}" destId="{B991C32F-A05D-4B9E-8E65-9276A1A5031C}"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49BB4-A94C-41D3-94D4-8DEFEB2DB72C}">
      <dsp:nvSpPr>
        <dsp:cNvPr id="0" name=""/>
        <dsp:cNvSpPr/>
      </dsp:nvSpPr>
      <dsp:spPr>
        <a:xfrm>
          <a:off x="0" y="19439"/>
          <a:ext cx="2756884" cy="9216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Given a search problem definition</a:t>
          </a:r>
        </a:p>
      </dsp:txBody>
      <dsp:txXfrm>
        <a:off x="0" y="19439"/>
        <a:ext cx="2756884" cy="921600"/>
      </dsp:txXfrm>
    </dsp:sp>
    <dsp:sp modelId="{75826E61-882F-4E42-B2DE-53BD198C8B82}">
      <dsp:nvSpPr>
        <dsp:cNvPr id="0" name=""/>
        <dsp:cNvSpPr/>
      </dsp:nvSpPr>
      <dsp:spPr>
        <a:xfrm>
          <a:off x="0" y="941040"/>
          <a:ext cx="2756884" cy="223992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Initial state</a:t>
          </a:r>
        </a:p>
        <a:p>
          <a:pPr marL="228600" lvl="1" indent="-228600" algn="l" defTabSz="1066800">
            <a:lnSpc>
              <a:spcPct val="90000"/>
            </a:lnSpc>
            <a:spcBef>
              <a:spcPct val="0"/>
            </a:spcBef>
            <a:spcAft>
              <a:spcPct val="15000"/>
            </a:spcAft>
            <a:buChar char="•"/>
          </a:pPr>
          <a:r>
            <a:rPr lang="en-US" sz="2400" kern="1200" dirty="0"/>
            <a:t>Actions</a:t>
          </a:r>
        </a:p>
        <a:p>
          <a:pPr marL="228600" lvl="1" indent="-228600" algn="l" defTabSz="1066800">
            <a:lnSpc>
              <a:spcPct val="90000"/>
            </a:lnSpc>
            <a:spcBef>
              <a:spcPct val="0"/>
            </a:spcBef>
            <a:spcAft>
              <a:spcPct val="15000"/>
            </a:spcAft>
            <a:buChar char="•"/>
          </a:pPr>
          <a:r>
            <a:rPr lang="en-US" sz="2400" kern="1200" dirty="0"/>
            <a:t>Transition model</a:t>
          </a:r>
        </a:p>
        <a:p>
          <a:pPr marL="228600" lvl="1" indent="-228600" algn="l" defTabSz="1066800">
            <a:lnSpc>
              <a:spcPct val="90000"/>
            </a:lnSpc>
            <a:spcBef>
              <a:spcPct val="0"/>
            </a:spcBef>
            <a:spcAft>
              <a:spcPct val="15000"/>
            </a:spcAft>
            <a:buChar char="•"/>
          </a:pPr>
          <a:r>
            <a:rPr lang="en-US" sz="2400" kern="1200" dirty="0"/>
            <a:t>Goal state</a:t>
          </a:r>
        </a:p>
        <a:p>
          <a:pPr marL="228600" lvl="1" indent="-228600" algn="l" defTabSz="1066800">
            <a:lnSpc>
              <a:spcPct val="90000"/>
            </a:lnSpc>
            <a:spcBef>
              <a:spcPct val="0"/>
            </a:spcBef>
            <a:spcAft>
              <a:spcPct val="15000"/>
            </a:spcAft>
            <a:buChar char="•"/>
          </a:pPr>
          <a:r>
            <a:rPr lang="en-US" sz="2400" kern="1200" dirty="0"/>
            <a:t>Path cost</a:t>
          </a:r>
        </a:p>
      </dsp:txBody>
      <dsp:txXfrm>
        <a:off x="0" y="941040"/>
        <a:ext cx="2756884" cy="2239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947C06-6504-4B2C-BA4A-52FBD55BC516}">
      <dsp:nvSpPr>
        <dsp:cNvPr id="0" name=""/>
        <dsp:cNvSpPr/>
      </dsp:nvSpPr>
      <dsp:spPr>
        <a:xfrm>
          <a:off x="362706" y="79372"/>
          <a:ext cx="2839212" cy="21225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dirty="0"/>
            <a:t>Best-First Search</a:t>
          </a:r>
        </a:p>
      </dsp:txBody>
      <dsp:txXfrm>
        <a:off x="466320" y="182986"/>
        <a:ext cx="2631984" cy="1915324"/>
      </dsp:txXfrm>
    </dsp:sp>
    <dsp:sp modelId="{B991C32F-A05D-4B9E-8E65-9276A1A5031C}">
      <dsp:nvSpPr>
        <dsp:cNvPr id="0" name=""/>
        <dsp:cNvSpPr/>
      </dsp:nvSpPr>
      <dsp:spPr>
        <a:xfrm>
          <a:off x="4706104" y="79372"/>
          <a:ext cx="3142496" cy="21225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Expand the frontier using</a:t>
          </a:r>
          <a:br>
            <a:rPr lang="en-US" sz="2400" kern="1200" dirty="0"/>
          </a:br>
          <a14:m xmlns:a14="http://schemas.microsoft.com/office/drawing/2010/main">
            <m:oMathPara xmlns:m="http://schemas.openxmlformats.org/officeDocument/2006/math">
              <m:oMathParaPr>
                <m:jc m:val="centerGroup"/>
              </m:oMathParaPr>
              <m:oMath xmlns:m="http://schemas.openxmlformats.org/officeDocument/2006/math">
                <m:r>
                  <a:rPr lang="en-US" sz="2400" b="0" i="1" kern="1200" smtClean="0">
                    <a:latin typeface="Cambria Math" panose="02040503050406030204" pitchFamily="18" charset="0"/>
                  </a:rPr>
                  <m:t> </m:t>
                </m:r>
                <m:r>
                  <a:rPr lang="en-US" sz="2400" b="0" i="1" kern="1200" smtClean="0">
                    <a:latin typeface="Cambria Math" panose="02040503050406030204" pitchFamily="18" charset="0"/>
                  </a:rPr>
                  <m:t>𝑓</m:t>
                </m:r>
                <m:d>
                  <m:dPr>
                    <m:ctrlPr>
                      <a:rPr lang="en-US" sz="2400" b="0" i="1" kern="1200" smtClean="0">
                        <a:latin typeface="Cambria Math" panose="02040503050406030204" pitchFamily="18" charset="0"/>
                      </a:rPr>
                    </m:ctrlPr>
                  </m:dPr>
                  <m:e>
                    <m:r>
                      <a:rPr lang="en-US" sz="2400" b="0" i="1" kern="1200" smtClean="0">
                        <a:latin typeface="Cambria Math" panose="02040503050406030204" pitchFamily="18" charset="0"/>
                      </a:rPr>
                      <m:t>𝑛</m:t>
                    </m:r>
                  </m:e>
                </m:d>
                <m:r>
                  <a:rPr lang="en-US" sz="2400" b="0" i="1" kern="1200" smtClean="0">
                    <a:latin typeface="Cambria Math" panose="02040503050406030204" pitchFamily="18" charset="0"/>
                  </a:rPr>
                  <m:t>=</m:t>
                </m:r>
                <m:r>
                  <a:rPr lang="en-US" sz="2400" b="0" i="1" kern="1200" smtClean="0">
                    <a:latin typeface="Cambria Math" panose="02040503050406030204" pitchFamily="18" charset="0"/>
                  </a:rPr>
                  <m:t>h</m:t>
                </m:r>
                <m:r>
                  <a:rPr lang="en-US" sz="2400" b="0" i="1" kern="1200" smtClean="0">
                    <a:latin typeface="Cambria Math" panose="02040503050406030204" pitchFamily="18" charset="0"/>
                  </a:rPr>
                  <m:t>(</m:t>
                </m:r>
                <m:r>
                  <a:rPr lang="en-US" sz="2400" b="0" i="1" kern="1200" smtClean="0">
                    <a:latin typeface="Cambria Math" panose="02040503050406030204" pitchFamily="18" charset="0"/>
                  </a:rPr>
                  <m:t>𝑛</m:t>
                </m:r>
                <m:r>
                  <a:rPr lang="en-US" sz="2400" b="0" i="1" kern="1200" smtClean="0">
                    <a:latin typeface="Cambria Math" panose="02040503050406030204" pitchFamily="18" charset="0"/>
                  </a:rPr>
                  <m:t>)</m:t>
                </m:r>
              </m:oMath>
            </m:oMathPara>
          </a14:m>
          <a:endParaRPr lang="en-US" sz="2400" kern="1200" dirty="0"/>
        </a:p>
      </dsp:txBody>
      <dsp:txXfrm>
        <a:off x="4809718" y="182986"/>
        <a:ext cx="2935268" cy="191532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Calibri" panose="020F0502020204030204" pitchFamily="34" charset="0"/>
              </a:defRPr>
            </a:lvl1pPr>
          </a:lstStyle>
          <a:p>
            <a:endParaRPr lang="en-US" dirty="0"/>
          </a:p>
        </p:txBody>
      </p:sp>
      <p:sp>
        <p:nvSpPr>
          <p:cNvPr id="109571"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Calibri" panose="020F0502020204030204" pitchFamily="34" charset="0"/>
              </a:defRPr>
            </a:lvl1pPr>
          </a:lstStyle>
          <a:p>
            <a:endParaRPr lang="en-US" dirty="0"/>
          </a:p>
        </p:txBody>
      </p:sp>
      <p:sp>
        <p:nvSpPr>
          <p:cNvPr id="109572"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p:spPr>
      </p:sp>
      <p:sp>
        <p:nvSpPr>
          <p:cNvPr id="109573"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9574"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Calibri" panose="020F0502020204030204" pitchFamily="34" charset="0"/>
              </a:defRPr>
            </a:lvl1pPr>
          </a:lstStyle>
          <a:p>
            <a:endParaRPr lang="en-US" dirty="0"/>
          </a:p>
        </p:txBody>
      </p:sp>
      <p:sp>
        <p:nvSpPr>
          <p:cNvPr id="109575"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Calibri" panose="020F0502020204030204" pitchFamily="34" charset="0"/>
              </a:defRPr>
            </a:lvl1pPr>
          </a:lstStyle>
          <a:p>
            <a:fld id="{3AED0B83-FA1E-482D-AD89-4E224F76AB5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AED0B83-FA1E-482D-AD89-4E224F76AB55}" type="slidenum">
              <a:rPr lang="en-US" smtClean="0"/>
              <a:pPr/>
              <a:t>1</a:t>
            </a:fld>
            <a:endParaRPr lang="en-US" dirty="0"/>
          </a:p>
        </p:txBody>
      </p:sp>
    </p:spTree>
    <p:extLst>
      <p:ext uri="{BB962C8B-B14F-4D97-AF65-F5344CB8AC3E}">
        <p14:creationId xmlns:p14="http://schemas.microsoft.com/office/powerpoint/2010/main" val="312422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754576A-F041-465B-B05C-90CC0BF4FA50}"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64A44-B8CF-53B4-0E56-A8FB8918B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2BA26-B659-26FA-FAF7-C218FD54E578}"/>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3B78B212-E538-8BBE-674A-E4A31480D34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FA63123-4673-C236-C91A-98EA7B644A36}"/>
              </a:ext>
            </a:extLst>
          </p:cNvPr>
          <p:cNvSpPr>
            <a:spLocks noGrp="1"/>
          </p:cNvSpPr>
          <p:nvPr>
            <p:ph type="sldNum" sz="quarter" idx="10"/>
          </p:nvPr>
        </p:nvSpPr>
        <p:spPr/>
        <p:txBody>
          <a:bodyPr/>
          <a:lstStyle/>
          <a:p>
            <a:fld id="{2754576A-F041-465B-B05C-90CC0BF4FA50}" type="slidenum">
              <a:rPr lang="en-US" smtClean="0"/>
              <a:pPr/>
              <a:t>6</a:t>
            </a:fld>
            <a:endParaRPr lang="en-US"/>
          </a:p>
        </p:txBody>
      </p:sp>
    </p:spTree>
    <p:extLst>
      <p:ext uri="{BB962C8B-B14F-4D97-AF65-F5344CB8AC3E}">
        <p14:creationId xmlns:p14="http://schemas.microsoft.com/office/powerpoint/2010/main" val="2504407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54576A-F041-465B-B05C-90CC0BF4FA50}"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ED0B83-FA1E-482D-AD89-4E224F76AB55}"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14</a:t>
            </a:fld>
            <a:endParaRPr lang="en-US"/>
          </a:p>
        </p:txBody>
      </p:sp>
    </p:spTree>
    <p:extLst>
      <p:ext uri="{BB962C8B-B14F-4D97-AF65-F5344CB8AC3E}">
        <p14:creationId xmlns:p14="http://schemas.microsoft.com/office/powerpoint/2010/main" val="552218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21</a:t>
            </a:fld>
            <a:endParaRPr lang="en-US"/>
          </a:p>
        </p:txBody>
      </p:sp>
    </p:spTree>
    <p:extLst>
      <p:ext uri="{BB962C8B-B14F-4D97-AF65-F5344CB8AC3E}">
        <p14:creationId xmlns:p14="http://schemas.microsoft.com/office/powerpoint/2010/main" val="4070255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92C2-3A5D-2B34-1E41-BE37A8DC9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276530-C3E6-8231-BB09-53D16479E33D}"/>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258D2DF4-6780-819A-E702-90966A588E34}"/>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8F1714CD-C812-D94A-C940-49A969206398}"/>
              </a:ext>
            </a:extLst>
          </p:cNvPr>
          <p:cNvSpPr>
            <a:spLocks noGrp="1"/>
          </p:cNvSpPr>
          <p:nvPr>
            <p:ph type="sldNum" sz="quarter" idx="10"/>
          </p:nvPr>
        </p:nvSpPr>
        <p:spPr/>
        <p:txBody>
          <a:bodyPr/>
          <a:lstStyle/>
          <a:p>
            <a:fld id="{3AED0B83-FA1E-482D-AD89-4E224F76AB55}" type="slidenum">
              <a:rPr lang="en-US" smtClean="0"/>
              <a:pPr/>
              <a:t>24</a:t>
            </a:fld>
            <a:endParaRPr lang="en-US"/>
          </a:p>
        </p:txBody>
      </p:sp>
    </p:spTree>
    <p:extLst>
      <p:ext uri="{BB962C8B-B14F-4D97-AF65-F5344CB8AC3E}">
        <p14:creationId xmlns:p14="http://schemas.microsoft.com/office/powerpoint/2010/main" val="879539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26</a:t>
            </a:fld>
            <a:endParaRPr lang="en-US"/>
          </a:p>
        </p:txBody>
      </p:sp>
    </p:spTree>
    <p:extLst>
      <p:ext uri="{BB962C8B-B14F-4D97-AF65-F5344CB8AC3E}">
        <p14:creationId xmlns:p14="http://schemas.microsoft.com/office/powerpoint/2010/main" val="1423660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FF443-B503-2572-52B3-E9D640B65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8FEF29-E78A-4B5A-63C0-9298FB79AFC0}"/>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757C27D2-6EC8-221F-6333-09B474E10051}"/>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1F2252AF-7920-45C8-A21B-F2C7632DF3E2}"/>
              </a:ext>
            </a:extLst>
          </p:cNvPr>
          <p:cNvSpPr>
            <a:spLocks noGrp="1"/>
          </p:cNvSpPr>
          <p:nvPr>
            <p:ph type="sldNum" sz="quarter" idx="10"/>
          </p:nvPr>
        </p:nvSpPr>
        <p:spPr/>
        <p:txBody>
          <a:bodyPr/>
          <a:lstStyle/>
          <a:p>
            <a:fld id="{3AED0B83-FA1E-482D-AD89-4E224F76AB55}" type="slidenum">
              <a:rPr lang="en-US" smtClean="0"/>
              <a:pPr/>
              <a:t>29</a:t>
            </a:fld>
            <a:endParaRPr lang="en-US"/>
          </a:p>
        </p:txBody>
      </p:sp>
    </p:spTree>
    <p:extLst>
      <p:ext uri="{BB962C8B-B14F-4D97-AF65-F5344CB8AC3E}">
        <p14:creationId xmlns:p14="http://schemas.microsoft.com/office/powerpoint/2010/main" val="1607494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38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39</a:t>
            </a:fld>
            <a:endParaRPr lang="en-US"/>
          </a:p>
        </p:txBody>
      </p:sp>
    </p:spTree>
    <p:extLst>
      <p:ext uri="{BB962C8B-B14F-4D97-AF65-F5344CB8AC3E}">
        <p14:creationId xmlns:p14="http://schemas.microsoft.com/office/powerpoint/2010/main" val="2489896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Dates back to 1968 </a:t>
            </a:r>
          </a:p>
        </p:txBody>
      </p:sp>
      <p:sp>
        <p:nvSpPr>
          <p:cNvPr id="4" name="Slide Number Placeholder 3"/>
          <p:cNvSpPr>
            <a:spLocks noGrp="1"/>
          </p:cNvSpPr>
          <p:nvPr>
            <p:ph type="sldNum" sz="quarter" idx="10"/>
          </p:nvPr>
        </p:nvSpPr>
        <p:spPr/>
        <p:txBody>
          <a:bodyPr/>
          <a:lstStyle/>
          <a:p>
            <a:fld id="{CA8F1D18-9638-4932-8910-B6EDCB447AA8}" type="slidenum">
              <a:rPr lang="en-US" smtClean="0"/>
              <a:pPr/>
              <a:t>42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48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49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50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51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52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8F1D18-9638-4932-8910-B6EDCB447AA8}" type="slidenum">
              <a:rPr lang="en-US" smtClean="0"/>
              <a:pPr/>
              <a:t>53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ED0B83-FA1E-482D-AD89-4E224F76AB55}" type="slidenum">
              <a:rPr lang="en-US" smtClean="0"/>
              <a:pPr/>
              <a:t>55</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ED0B83-FA1E-482D-AD89-4E224F76AB55}" type="slidenum">
              <a:rPr lang="en-US" smtClean="0"/>
              <a:pPr/>
              <a:t>56</a:t>
            </a:fld>
            <a:endParaRPr lang="en-US"/>
          </a:p>
        </p:txBody>
      </p:sp>
    </p:spTree>
    <p:extLst>
      <p:ext uri="{BB962C8B-B14F-4D97-AF65-F5344CB8AC3E}">
        <p14:creationId xmlns:p14="http://schemas.microsoft.com/office/powerpoint/2010/main" val="879119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62471-1CC7-1C1E-9A61-5861F1F7CE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52F51D7-185D-64FB-6E83-49E99BBF8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E748771-C98C-6B9E-B97E-564C4B0CF962}"/>
              </a:ext>
            </a:extLst>
          </p:cNvPr>
          <p:cNvSpPr>
            <a:spLocks noGrp="1"/>
          </p:cNvSpPr>
          <p:nvPr>
            <p:ph type="dt" sz="half" idx="10"/>
          </p:nvPr>
        </p:nvSpPr>
        <p:spPr/>
        <p:txBody>
          <a:bodyPr/>
          <a:lstStyle/>
          <a:p>
            <a:fld id="{FDB68C03-DCF9-4B87-BBF6-8F2088376604}" type="datetimeFigureOut">
              <a:rPr lang="en-US" smtClean="0"/>
              <a:t>8/1/2025</a:t>
            </a:fld>
            <a:endParaRPr lang="en-US"/>
          </a:p>
        </p:txBody>
      </p:sp>
      <p:sp>
        <p:nvSpPr>
          <p:cNvPr id="5" name="Footer Placeholder 4">
            <a:extLst>
              <a:ext uri="{FF2B5EF4-FFF2-40B4-BE49-F238E27FC236}">
                <a16:creationId xmlns:a16="http://schemas.microsoft.com/office/drawing/2014/main" id="{5438F4FC-6DF0-EB9C-4449-39F20BD60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7224B-C5DE-ABDA-6462-746D14D8CB19}"/>
              </a:ext>
            </a:extLst>
          </p:cNvPr>
          <p:cNvSpPr>
            <a:spLocks noGrp="1"/>
          </p:cNvSpPr>
          <p:nvPr>
            <p:ph type="sldNum" sz="quarter" idx="12"/>
          </p:nvPr>
        </p:nvSpPr>
        <p:spPr/>
        <p:txBody>
          <a:bodyPr/>
          <a:lstStyle/>
          <a:p>
            <a:fld id="{E97C47EE-1537-423B-A9B2-96D7BC867AC1}" type="slidenum">
              <a:rPr lang="en-US" smtClean="0"/>
              <a:t>‹#›</a:t>
            </a:fld>
            <a:endParaRPr lang="en-US"/>
          </a:p>
        </p:txBody>
      </p:sp>
    </p:spTree>
    <p:extLst>
      <p:ext uri="{BB962C8B-B14F-4D97-AF65-F5344CB8AC3E}">
        <p14:creationId xmlns:p14="http://schemas.microsoft.com/office/powerpoint/2010/main" val="256535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A139F-E50A-49BB-4AC7-3C72EC1861A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8F3F54C-359F-86F6-E617-D23AC0466A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D7A8B4-3F1E-54E8-5942-45CD0CDD5598}"/>
              </a:ext>
            </a:extLst>
          </p:cNvPr>
          <p:cNvSpPr>
            <a:spLocks noGrp="1"/>
          </p:cNvSpPr>
          <p:nvPr>
            <p:ph type="dt" sz="half" idx="10"/>
          </p:nvPr>
        </p:nvSpPr>
        <p:spPr/>
        <p:txBody>
          <a:bodyPr/>
          <a:lstStyle/>
          <a:p>
            <a:fld id="{C764DE79-268F-4C1A-8933-263129D2AF90}" type="datetimeFigureOut">
              <a:rPr lang="en-US" smtClean="0"/>
              <a:t>8/1/2025</a:t>
            </a:fld>
            <a:endParaRPr lang="en-US" dirty="0"/>
          </a:p>
        </p:txBody>
      </p:sp>
      <p:sp>
        <p:nvSpPr>
          <p:cNvPr id="5" name="Footer Placeholder 4">
            <a:extLst>
              <a:ext uri="{FF2B5EF4-FFF2-40B4-BE49-F238E27FC236}">
                <a16:creationId xmlns:a16="http://schemas.microsoft.com/office/drawing/2014/main" id="{1C86F37C-4AAE-F091-37B9-D7C8AC2892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38FF3E-AA02-4CCA-E5F6-CA3B727A91B9}"/>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60856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2BF7D-BE78-E2D4-17C6-F675D526BC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6366841-5FAE-46BB-6A5A-5EAB1C2280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D23A7D-FED8-6802-FE74-BDD1E0313101}"/>
              </a:ext>
            </a:extLst>
          </p:cNvPr>
          <p:cNvSpPr>
            <a:spLocks noGrp="1"/>
          </p:cNvSpPr>
          <p:nvPr>
            <p:ph type="dt" sz="half" idx="10"/>
          </p:nvPr>
        </p:nvSpPr>
        <p:spPr/>
        <p:txBody>
          <a:bodyPr/>
          <a:lstStyle/>
          <a:p>
            <a:fld id="{FDB68C03-DCF9-4B87-BBF6-8F2088376604}" type="datetimeFigureOut">
              <a:rPr lang="en-US" smtClean="0"/>
              <a:t>8/1/2025</a:t>
            </a:fld>
            <a:endParaRPr lang="en-US"/>
          </a:p>
        </p:txBody>
      </p:sp>
      <p:sp>
        <p:nvSpPr>
          <p:cNvPr id="5" name="Footer Placeholder 4">
            <a:extLst>
              <a:ext uri="{FF2B5EF4-FFF2-40B4-BE49-F238E27FC236}">
                <a16:creationId xmlns:a16="http://schemas.microsoft.com/office/drawing/2014/main" id="{00560C7D-1CD5-0945-70FC-86A4A53A8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734CF-D0C3-9E80-ED4B-03849CC22993}"/>
              </a:ext>
            </a:extLst>
          </p:cNvPr>
          <p:cNvSpPr>
            <a:spLocks noGrp="1"/>
          </p:cNvSpPr>
          <p:nvPr>
            <p:ph type="sldNum" sz="quarter" idx="12"/>
          </p:nvPr>
        </p:nvSpPr>
        <p:spPr/>
        <p:txBody>
          <a:bodyPr/>
          <a:lstStyle/>
          <a:p>
            <a:fld id="{E97C47EE-1537-423B-A9B2-96D7BC867AC1}" type="slidenum">
              <a:rPr lang="en-US" smtClean="0"/>
              <a:t>‹#›</a:t>
            </a:fld>
            <a:endParaRPr lang="en-US"/>
          </a:p>
        </p:txBody>
      </p:sp>
    </p:spTree>
    <p:extLst>
      <p:ext uri="{BB962C8B-B14F-4D97-AF65-F5344CB8AC3E}">
        <p14:creationId xmlns:p14="http://schemas.microsoft.com/office/powerpoint/2010/main" val="2991703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AB5F-7D6D-CE7C-3620-EEEFCC729D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9B932ED-BCC6-DF30-4275-1B94479CA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59F6C48-BBA6-20AB-5B3F-DC8787D2F2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7537A7B-450B-0C44-5C65-159619E1BBA5}"/>
              </a:ext>
            </a:extLst>
          </p:cNvPr>
          <p:cNvSpPr>
            <a:spLocks noGrp="1"/>
          </p:cNvSpPr>
          <p:nvPr>
            <p:ph type="dt" sz="half" idx="10"/>
          </p:nvPr>
        </p:nvSpPr>
        <p:spPr/>
        <p:txBody>
          <a:bodyPr/>
          <a:lstStyle/>
          <a:p>
            <a:fld id="{FDB68C03-DCF9-4B87-BBF6-8F2088376604}" type="datetimeFigureOut">
              <a:rPr lang="en-US" smtClean="0"/>
              <a:t>8/1/2025</a:t>
            </a:fld>
            <a:endParaRPr lang="en-US"/>
          </a:p>
        </p:txBody>
      </p:sp>
      <p:sp>
        <p:nvSpPr>
          <p:cNvPr id="6" name="Footer Placeholder 5">
            <a:extLst>
              <a:ext uri="{FF2B5EF4-FFF2-40B4-BE49-F238E27FC236}">
                <a16:creationId xmlns:a16="http://schemas.microsoft.com/office/drawing/2014/main" id="{9EBEC114-481E-93AA-756B-4EF70B5471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8FEDD0-D3EF-33DB-2F5A-D682FC219094}"/>
              </a:ext>
            </a:extLst>
          </p:cNvPr>
          <p:cNvSpPr>
            <a:spLocks noGrp="1"/>
          </p:cNvSpPr>
          <p:nvPr>
            <p:ph type="sldNum" sz="quarter" idx="12"/>
          </p:nvPr>
        </p:nvSpPr>
        <p:spPr/>
        <p:txBody>
          <a:bodyPr/>
          <a:lstStyle/>
          <a:p>
            <a:fld id="{E97C47EE-1537-423B-A9B2-96D7BC867AC1}" type="slidenum">
              <a:rPr lang="en-US" smtClean="0"/>
              <a:t>‹#›</a:t>
            </a:fld>
            <a:endParaRPr lang="en-US"/>
          </a:p>
        </p:txBody>
      </p:sp>
    </p:spTree>
    <p:extLst>
      <p:ext uri="{BB962C8B-B14F-4D97-AF65-F5344CB8AC3E}">
        <p14:creationId xmlns:p14="http://schemas.microsoft.com/office/powerpoint/2010/main" val="130050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ACF2-839F-A415-DF43-52D1CD10117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CF73D86-9482-33C3-73A1-9332B61BBA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8E3DE2-6B6D-0000-AEB2-F1DF5CDFB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5F625E5-53C0-48CA-A160-0616DF227F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9E12E3-42D1-C269-49C8-C831895C3F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C6A9C76-7D6B-07DB-8EBE-776F58573DAC}"/>
              </a:ext>
            </a:extLst>
          </p:cNvPr>
          <p:cNvSpPr>
            <a:spLocks noGrp="1"/>
          </p:cNvSpPr>
          <p:nvPr>
            <p:ph type="dt" sz="half" idx="10"/>
          </p:nvPr>
        </p:nvSpPr>
        <p:spPr/>
        <p:txBody>
          <a:bodyPr/>
          <a:lstStyle/>
          <a:p>
            <a:r>
              <a:rPr lang="en-US"/>
              <a:t>14 Jan 2004</a:t>
            </a:r>
          </a:p>
        </p:txBody>
      </p:sp>
      <p:sp>
        <p:nvSpPr>
          <p:cNvPr id="8" name="Footer Placeholder 7">
            <a:extLst>
              <a:ext uri="{FF2B5EF4-FFF2-40B4-BE49-F238E27FC236}">
                <a16:creationId xmlns:a16="http://schemas.microsoft.com/office/drawing/2014/main" id="{C9C4EAB1-52BF-B4B2-3F8C-15CA4733C9C4}"/>
              </a:ext>
            </a:extLst>
          </p:cNvPr>
          <p:cNvSpPr>
            <a:spLocks noGrp="1"/>
          </p:cNvSpPr>
          <p:nvPr>
            <p:ph type="ftr" sz="quarter" idx="11"/>
          </p:nvPr>
        </p:nvSpPr>
        <p:spPr/>
        <p:txBody>
          <a:bodyPr/>
          <a:lstStyle/>
          <a:p>
            <a:r>
              <a:rPr lang="en-US"/>
              <a:t>CS 3243 - Blind Search</a:t>
            </a:r>
          </a:p>
        </p:txBody>
      </p:sp>
      <p:sp>
        <p:nvSpPr>
          <p:cNvPr id="9" name="Slide Number Placeholder 8">
            <a:extLst>
              <a:ext uri="{FF2B5EF4-FFF2-40B4-BE49-F238E27FC236}">
                <a16:creationId xmlns:a16="http://schemas.microsoft.com/office/drawing/2014/main" id="{142B9290-B0D3-17EB-2D7B-FC394647E0F9}"/>
              </a:ext>
            </a:extLst>
          </p:cNvPr>
          <p:cNvSpPr>
            <a:spLocks noGrp="1"/>
          </p:cNvSpPr>
          <p:nvPr>
            <p:ph type="sldNum" sz="quarter" idx="12"/>
          </p:nvPr>
        </p:nvSpPr>
        <p:spPr/>
        <p:txBody>
          <a:bodyPr/>
          <a:lstStyle/>
          <a:p>
            <a:fld id="{43B963AB-989A-489E-AE33-EB41FB033A09}" type="slidenum">
              <a:rPr lang="en-US" smtClean="0"/>
              <a:pPr/>
              <a:t>‹#›</a:t>
            </a:fld>
            <a:endParaRPr lang="en-US"/>
          </a:p>
        </p:txBody>
      </p:sp>
    </p:spTree>
    <p:extLst>
      <p:ext uri="{BB962C8B-B14F-4D97-AF65-F5344CB8AC3E}">
        <p14:creationId xmlns:p14="http://schemas.microsoft.com/office/powerpoint/2010/main" val="1346498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0ECEF-5BBF-C5E4-21C1-9DB3DC15200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09AF252-16AD-ABA3-5695-F20A2717C840}"/>
              </a:ext>
            </a:extLst>
          </p:cNvPr>
          <p:cNvSpPr>
            <a:spLocks noGrp="1"/>
          </p:cNvSpPr>
          <p:nvPr>
            <p:ph type="dt" sz="half" idx="10"/>
          </p:nvPr>
        </p:nvSpPr>
        <p:spPr/>
        <p:txBody>
          <a:bodyPr/>
          <a:lstStyle/>
          <a:p>
            <a:r>
              <a:rPr lang="en-US"/>
              <a:t>14 Jan 2004</a:t>
            </a:r>
          </a:p>
        </p:txBody>
      </p:sp>
      <p:sp>
        <p:nvSpPr>
          <p:cNvPr id="4" name="Footer Placeholder 3">
            <a:extLst>
              <a:ext uri="{FF2B5EF4-FFF2-40B4-BE49-F238E27FC236}">
                <a16:creationId xmlns:a16="http://schemas.microsoft.com/office/drawing/2014/main" id="{DBA724B7-F54B-22CC-1EA4-CEEE90AEEE15}"/>
              </a:ext>
            </a:extLst>
          </p:cNvPr>
          <p:cNvSpPr>
            <a:spLocks noGrp="1"/>
          </p:cNvSpPr>
          <p:nvPr>
            <p:ph type="ftr" sz="quarter" idx="11"/>
          </p:nvPr>
        </p:nvSpPr>
        <p:spPr/>
        <p:txBody>
          <a:bodyPr/>
          <a:lstStyle/>
          <a:p>
            <a:r>
              <a:rPr lang="en-US"/>
              <a:t>CS 3243 - Blind Search</a:t>
            </a:r>
          </a:p>
        </p:txBody>
      </p:sp>
      <p:sp>
        <p:nvSpPr>
          <p:cNvPr id="5" name="Slide Number Placeholder 4">
            <a:extLst>
              <a:ext uri="{FF2B5EF4-FFF2-40B4-BE49-F238E27FC236}">
                <a16:creationId xmlns:a16="http://schemas.microsoft.com/office/drawing/2014/main" id="{FBB2681C-12BC-F7AD-21E4-67349FF20872}"/>
              </a:ext>
            </a:extLst>
          </p:cNvPr>
          <p:cNvSpPr>
            <a:spLocks noGrp="1"/>
          </p:cNvSpPr>
          <p:nvPr>
            <p:ph type="sldNum" sz="quarter" idx="12"/>
          </p:nvPr>
        </p:nvSpPr>
        <p:spPr/>
        <p:txBody>
          <a:bodyPr/>
          <a:lstStyle/>
          <a:p>
            <a:fld id="{768102A7-0C28-44F0-898D-773E064A07DF}" type="slidenum">
              <a:rPr lang="en-US" smtClean="0"/>
              <a:pPr/>
              <a:t>‹#›</a:t>
            </a:fld>
            <a:endParaRPr lang="en-US"/>
          </a:p>
        </p:txBody>
      </p:sp>
    </p:spTree>
    <p:extLst>
      <p:ext uri="{BB962C8B-B14F-4D97-AF65-F5344CB8AC3E}">
        <p14:creationId xmlns:p14="http://schemas.microsoft.com/office/powerpoint/2010/main" val="3154155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0463A8-A015-BC95-24EF-26C589F251D9}"/>
              </a:ext>
            </a:extLst>
          </p:cNvPr>
          <p:cNvSpPr>
            <a:spLocks noGrp="1"/>
          </p:cNvSpPr>
          <p:nvPr>
            <p:ph type="dt" sz="half" idx="10"/>
          </p:nvPr>
        </p:nvSpPr>
        <p:spPr/>
        <p:txBody>
          <a:bodyPr/>
          <a:lstStyle/>
          <a:p>
            <a:r>
              <a:rPr lang="en-US"/>
              <a:t>14 Jan 2004</a:t>
            </a:r>
          </a:p>
        </p:txBody>
      </p:sp>
      <p:sp>
        <p:nvSpPr>
          <p:cNvPr id="3" name="Footer Placeholder 2">
            <a:extLst>
              <a:ext uri="{FF2B5EF4-FFF2-40B4-BE49-F238E27FC236}">
                <a16:creationId xmlns:a16="http://schemas.microsoft.com/office/drawing/2014/main" id="{16F6F11F-926B-EBF0-86E3-E6F17FD67BE8}"/>
              </a:ext>
            </a:extLst>
          </p:cNvPr>
          <p:cNvSpPr>
            <a:spLocks noGrp="1"/>
          </p:cNvSpPr>
          <p:nvPr>
            <p:ph type="ftr" sz="quarter" idx="11"/>
          </p:nvPr>
        </p:nvSpPr>
        <p:spPr/>
        <p:txBody>
          <a:bodyPr/>
          <a:lstStyle/>
          <a:p>
            <a:r>
              <a:rPr lang="en-US"/>
              <a:t>CS 3243 - Blind Search</a:t>
            </a:r>
          </a:p>
        </p:txBody>
      </p:sp>
      <p:sp>
        <p:nvSpPr>
          <p:cNvPr id="4" name="Slide Number Placeholder 3">
            <a:extLst>
              <a:ext uri="{FF2B5EF4-FFF2-40B4-BE49-F238E27FC236}">
                <a16:creationId xmlns:a16="http://schemas.microsoft.com/office/drawing/2014/main" id="{C7A92338-6A4D-334B-17B5-DF46BA3A7E22}"/>
              </a:ext>
            </a:extLst>
          </p:cNvPr>
          <p:cNvSpPr>
            <a:spLocks noGrp="1"/>
          </p:cNvSpPr>
          <p:nvPr>
            <p:ph type="sldNum" sz="quarter" idx="12"/>
          </p:nvPr>
        </p:nvSpPr>
        <p:spPr/>
        <p:txBody>
          <a:bodyPr/>
          <a:lstStyle/>
          <a:p>
            <a:fld id="{A2F3BF20-175F-47CA-9386-D7A8446B7C29}" type="slidenum">
              <a:rPr lang="en-US" smtClean="0"/>
              <a:pPr/>
              <a:t>‹#›</a:t>
            </a:fld>
            <a:endParaRPr lang="en-US"/>
          </a:p>
        </p:txBody>
      </p:sp>
    </p:spTree>
    <p:extLst>
      <p:ext uri="{BB962C8B-B14F-4D97-AF65-F5344CB8AC3E}">
        <p14:creationId xmlns:p14="http://schemas.microsoft.com/office/powerpoint/2010/main" val="461982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2449-C9BD-A256-CF69-9AC1E4291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5D1D1BF-58D0-4C3F-C1F6-53EDA31936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31AC679-A133-E03A-B5B6-73D1FFAA82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8B4359-FBFD-B405-6D94-5B27CEA9579E}"/>
              </a:ext>
            </a:extLst>
          </p:cNvPr>
          <p:cNvSpPr>
            <a:spLocks noGrp="1"/>
          </p:cNvSpPr>
          <p:nvPr>
            <p:ph type="dt" sz="half" idx="10"/>
          </p:nvPr>
        </p:nvSpPr>
        <p:spPr/>
        <p:txBody>
          <a:bodyPr/>
          <a:lstStyle/>
          <a:p>
            <a:r>
              <a:rPr lang="en-US"/>
              <a:t>14 Jan 2004</a:t>
            </a:r>
          </a:p>
        </p:txBody>
      </p:sp>
      <p:sp>
        <p:nvSpPr>
          <p:cNvPr id="6" name="Footer Placeholder 5">
            <a:extLst>
              <a:ext uri="{FF2B5EF4-FFF2-40B4-BE49-F238E27FC236}">
                <a16:creationId xmlns:a16="http://schemas.microsoft.com/office/drawing/2014/main" id="{3D3BA100-4BA8-E8C5-BC2B-A8937673CDD5}"/>
              </a:ext>
            </a:extLst>
          </p:cNvPr>
          <p:cNvSpPr>
            <a:spLocks noGrp="1"/>
          </p:cNvSpPr>
          <p:nvPr>
            <p:ph type="ftr" sz="quarter" idx="11"/>
          </p:nvPr>
        </p:nvSpPr>
        <p:spPr/>
        <p:txBody>
          <a:bodyPr/>
          <a:lstStyle/>
          <a:p>
            <a:r>
              <a:rPr lang="en-US"/>
              <a:t>CS 3243 - Blind Search</a:t>
            </a:r>
          </a:p>
        </p:txBody>
      </p:sp>
      <p:sp>
        <p:nvSpPr>
          <p:cNvPr id="7" name="Slide Number Placeholder 6">
            <a:extLst>
              <a:ext uri="{FF2B5EF4-FFF2-40B4-BE49-F238E27FC236}">
                <a16:creationId xmlns:a16="http://schemas.microsoft.com/office/drawing/2014/main" id="{D894D749-308A-2A98-A93F-1911E4ACD0C7}"/>
              </a:ext>
            </a:extLst>
          </p:cNvPr>
          <p:cNvSpPr>
            <a:spLocks noGrp="1"/>
          </p:cNvSpPr>
          <p:nvPr>
            <p:ph type="sldNum" sz="quarter" idx="12"/>
          </p:nvPr>
        </p:nvSpPr>
        <p:spPr/>
        <p:txBody>
          <a:bodyPr/>
          <a:lstStyle/>
          <a:p>
            <a:fld id="{39724606-A38D-498A-B460-2362EA3C915A}" type="slidenum">
              <a:rPr lang="en-US" smtClean="0"/>
              <a:pPr/>
              <a:t>‹#›</a:t>
            </a:fld>
            <a:endParaRPr lang="en-US"/>
          </a:p>
        </p:txBody>
      </p:sp>
    </p:spTree>
    <p:extLst>
      <p:ext uri="{BB962C8B-B14F-4D97-AF65-F5344CB8AC3E}">
        <p14:creationId xmlns:p14="http://schemas.microsoft.com/office/powerpoint/2010/main" val="50081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7A9A-1D0E-46D5-52F1-5193FCF44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70A5ABB-67CF-88A4-F935-AF1361A2BA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EA9EBE9-AE2C-9DA5-CB64-916F8A782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0D2162-C4D7-4572-5C91-7C4B06A62AAD}"/>
              </a:ext>
            </a:extLst>
          </p:cNvPr>
          <p:cNvSpPr>
            <a:spLocks noGrp="1"/>
          </p:cNvSpPr>
          <p:nvPr>
            <p:ph type="dt" sz="half" idx="10"/>
          </p:nvPr>
        </p:nvSpPr>
        <p:spPr/>
        <p:txBody>
          <a:bodyPr/>
          <a:lstStyle/>
          <a:p>
            <a:r>
              <a:rPr lang="en-US"/>
              <a:t>14 Jan 2004</a:t>
            </a:r>
          </a:p>
        </p:txBody>
      </p:sp>
      <p:sp>
        <p:nvSpPr>
          <p:cNvPr id="6" name="Footer Placeholder 5">
            <a:extLst>
              <a:ext uri="{FF2B5EF4-FFF2-40B4-BE49-F238E27FC236}">
                <a16:creationId xmlns:a16="http://schemas.microsoft.com/office/drawing/2014/main" id="{6DAE9A9E-F237-8759-59C4-14C3536EE483}"/>
              </a:ext>
            </a:extLst>
          </p:cNvPr>
          <p:cNvSpPr>
            <a:spLocks noGrp="1"/>
          </p:cNvSpPr>
          <p:nvPr>
            <p:ph type="ftr" sz="quarter" idx="11"/>
          </p:nvPr>
        </p:nvSpPr>
        <p:spPr/>
        <p:txBody>
          <a:bodyPr/>
          <a:lstStyle/>
          <a:p>
            <a:r>
              <a:rPr lang="en-US"/>
              <a:t>CS 3243 - Blind Search</a:t>
            </a:r>
          </a:p>
        </p:txBody>
      </p:sp>
      <p:sp>
        <p:nvSpPr>
          <p:cNvPr id="7" name="Slide Number Placeholder 6">
            <a:extLst>
              <a:ext uri="{FF2B5EF4-FFF2-40B4-BE49-F238E27FC236}">
                <a16:creationId xmlns:a16="http://schemas.microsoft.com/office/drawing/2014/main" id="{2AB71371-60BE-C4F4-4C40-FDCA6D5DE3A6}"/>
              </a:ext>
            </a:extLst>
          </p:cNvPr>
          <p:cNvSpPr>
            <a:spLocks noGrp="1"/>
          </p:cNvSpPr>
          <p:nvPr>
            <p:ph type="sldNum" sz="quarter" idx="12"/>
          </p:nvPr>
        </p:nvSpPr>
        <p:spPr/>
        <p:txBody>
          <a:bodyPr/>
          <a:lstStyle/>
          <a:p>
            <a:fld id="{DB1E55EC-528B-4849-B14F-C2768CDCAD28}" type="slidenum">
              <a:rPr lang="en-US" smtClean="0"/>
              <a:pPr/>
              <a:t>‹#›</a:t>
            </a:fld>
            <a:endParaRPr lang="en-US"/>
          </a:p>
        </p:txBody>
      </p:sp>
    </p:spTree>
    <p:extLst>
      <p:ext uri="{BB962C8B-B14F-4D97-AF65-F5344CB8AC3E}">
        <p14:creationId xmlns:p14="http://schemas.microsoft.com/office/powerpoint/2010/main" val="221954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07DC-4047-FAC1-78C6-745B96D7DDA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B555773-2D37-FFA1-1EF9-278838F5FA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CDF643-4675-AAAF-72F4-61228F566F37}"/>
              </a:ext>
            </a:extLst>
          </p:cNvPr>
          <p:cNvSpPr>
            <a:spLocks noGrp="1"/>
          </p:cNvSpPr>
          <p:nvPr>
            <p:ph type="dt" sz="half" idx="10"/>
          </p:nvPr>
        </p:nvSpPr>
        <p:spPr/>
        <p:txBody>
          <a:bodyPr/>
          <a:lstStyle/>
          <a:p>
            <a:r>
              <a:rPr lang="en-US"/>
              <a:t>14 Jan 2004</a:t>
            </a:r>
          </a:p>
        </p:txBody>
      </p:sp>
      <p:sp>
        <p:nvSpPr>
          <p:cNvPr id="5" name="Footer Placeholder 4">
            <a:extLst>
              <a:ext uri="{FF2B5EF4-FFF2-40B4-BE49-F238E27FC236}">
                <a16:creationId xmlns:a16="http://schemas.microsoft.com/office/drawing/2014/main" id="{8A6D12AB-628E-87E0-8086-8A4D57498AA6}"/>
              </a:ext>
            </a:extLst>
          </p:cNvPr>
          <p:cNvSpPr>
            <a:spLocks noGrp="1"/>
          </p:cNvSpPr>
          <p:nvPr>
            <p:ph type="ftr" sz="quarter" idx="11"/>
          </p:nvPr>
        </p:nvSpPr>
        <p:spPr/>
        <p:txBody>
          <a:bodyPr/>
          <a:lstStyle/>
          <a:p>
            <a:r>
              <a:rPr lang="en-US"/>
              <a:t>CS 3243 - Blind Search</a:t>
            </a:r>
          </a:p>
        </p:txBody>
      </p:sp>
      <p:sp>
        <p:nvSpPr>
          <p:cNvPr id="6" name="Slide Number Placeholder 5">
            <a:extLst>
              <a:ext uri="{FF2B5EF4-FFF2-40B4-BE49-F238E27FC236}">
                <a16:creationId xmlns:a16="http://schemas.microsoft.com/office/drawing/2014/main" id="{8CF17798-0AC1-BCA5-D758-A1346D66EC8A}"/>
              </a:ext>
            </a:extLst>
          </p:cNvPr>
          <p:cNvSpPr>
            <a:spLocks noGrp="1"/>
          </p:cNvSpPr>
          <p:nvPr>
            <p:ph type="sldNum" sz="quarter" idx="12"/>
          </p:nvPr>
        </p:nvSpPr>
        <p:spPr/>
        <p:txBody>
          <a:bodyPr/>
          <a:lstStyle/>
          <a:p>
            <a:fld id="{FF2426BF-23F7-454A-AE34-F8D0C0837188}" type="slidenum">
              <a:rPr lang="en-US" smtClean="0"/>
              <a:pPr/>
              <a:t>‹#›</a:t>
            </a:fld>
            <a:endParaRPr lang="en-US"/>
          </a:p>
        </p:txBody>
      </p:sp>
    </p:spTree>
    <p:extLst>
      <p:ext uri="{BB962C8B-B14F-4D97-AF65-F5344CB8AC3E}">
        <p14:creationId xmlns:p14="http://schemas.microsoft.com/office/powerpoint/2010/main" val="3259417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3F4712-E953-BFA0-28F6-537BF5D764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AD6CDE3-60EF-EC09-5DD1-C8B9652CC4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F8294E-BE41-6257-48B0-D76720E0A580}"/>
              </a:ext>
            </a:extLst>
          </p:cNvPr>
          <p:cNvSpPr>
            <a:spLocks noGrp="1"/>
          </p:cNvSpPr>
          <p:nvPr>
            <p:ph type="dt" sz="half" idx="10"/>
          </p:nvPr>
        </p:nvSpPr>
        <p:spPr/>
        <p:txBody>
          <a:bodyPr/>
          <a:lstStyle/>
          <a:p>
            <a:r>
              <a:rPr lang="en-US"/>
              <a:t>14 Jan 2004</a:t>
            </a:r>
          </a:p>
        </p:txBody>
      </p:sp>
      <p:sp>
        <p:nvSpPr>
          <p:cNvPr id="5" name="Footer Placeholder 4">
            <a:extLst>
              <a:ext uri="{FF2B5EF4-FFF2-40B4-BE49-F238E27FC236}">
                <a16:creationId xmlns:a16="http://schemas.microsoft.com/office/drawing/2014/main" id="{23872401-AA58-C2BE-8928-78BA2BA1E07E}"/>
              </a:ext>
            </a:extLst>
          </p:cNvPr>
          <p:cNvSpPr>
            <a:spLocks noGrp="1"/>
          </p:cNvSpPr>
          <p:nvPr>
            <p:ph type="ftr" sz="quarter" idx="11"/>
          </p:nvPr>
        </p:nvSpPr>
        <p:spPr/>
        <p:txBody>
          <a:bodyPr/>
          <a:lstStyle/>
          <a:p>
            <a:r>
              <a:rPr lang="en-US"/>
              <a:t>CS 3243 - Blind Search</a:t>
            </a:r>
          </a:p>
        </p:txBody>
      </p:sp>
      <p:sp>
        <p:nvSpPr>
          <p:cNvPr id="6" name="Slide Number Placeholder 5">
            <a:extLst>
              <a:ext uri="{FF2B5EF4-FFF2-40B4-BE49-F238E27FC236}">
                <a16:creationId xmlns:a16="http://schemas.microsoft.com/office/drawing/2014/main" id="{F91F8A83-D556-549A-98B3-947479C60D2A}"/>
              </a:ext>
            </a:extLst>
          </p:cNvPr>
          <p:cNvSpPr>
            <a:spLocks noGrp="1"/>
          </p:cNvSpPr>
          <p:nvPr>
            <p:ph type="sldNum" sz="quarter" idx="12"/>
          </p:nvPr>
        </p:nvSpPr>
        <p:spPr/>
        <p:txBody>
          <a:bodyPr/>
          <a:lstStyle/>
          <a:p>
            <a:fld id="{14BF256C-05D7-4F8B-A8CD-2D886136ABC4}" type="slidenum">
              <a:rPr lang="en-US" smtClean="0"/>
              <a:pPr/>
              <a:t>‹#›</a:t>
            </a:fld>
            <a:endParaRPr lang="en-US"/>
          </a:p>
        </p:txBody>
      </p:sp>
    </p:spTree>
    <p:extLst>
      <p:ext uri="{BB962C8B-B14F-4D97-AF65-F5344CB8AC3E}">
        <p14:creationId xmlns:p14="http://schemas.microsoft.com/office/powerpoint/2010/main" val="1138780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62471-1CC7-1C1E-9A61-5861F1F7CE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52F51D7-185D-64FB-6E83-49E99BBF8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E748771-C98C-6B9E-B97E-564C4B0CF962}"/>
              </a:ext>
            </a:extLst>
          </p:cNvPr>
          <p:cNvSpPr>
            <a:spLocks noGrp="1"/>
          </p:cNvSpPr>
          <p:nvPr>
            <p:ph type="dt" sz="half" idx="10"/>
          </p:nvPr>
        </p:nvSpPr>
        <p:spPr/>
        <p:txBody>
          <a:bodyPr/>
          <a:lstStyle/>
          <a:p>
            <a:fld id="{FDB68C03-DCF9-4B87-BBF6-8F2088376604}" type="datetimeFigureOut">
              <a:rPr lang="en-US" smtClean="0"/>
              <a:t>8/1/2025</a:t>
            </a:fld>
            <a:endParaRPr lang="en-US"/>
          </a:p>
        </p:txBody>
      </p:sp>
      <p:sp>
        <p:nvSpPr>
          <p:cNvPr id="5" name="Footer Placeholder 4">
            <a:extLst>
              <a:ext uri="{FF2B5EF4-FFF2-40B4-BE49-F238E27FC236}">
                <a16:creationId xmlns:a16="http://schemas.microsoft.com/office/drawing/2014/main" id="{5438F4FC-6DF0-EB9C-4449-39F20BD60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7224B-C5DE-ABDA-6462-746D14D8CB19}"/>
              </a:ext>
            </a:extLst>
          </p:cNvPr>
          <p:cNvSpPr>
            <a:spLocks noGrp="1"/>
          </p:cNvSpPr>
          <p:nvPr>
            <p:ph type="sldNum" sz="quarter" idx="12"/>
          </p:nvPr>
        </p:nvSpPr>
        <p:spPr/>
        <p:txBody>
          <a:bodyPr/>
          <a:lstStyle/>
          <a:p>
            <a:fld id="{E97C47EE-1537-423B-A9B2-96D7BC867AC1}" type="slidenum">
              <a:rPr lang="en-US" smtClean="0"/>
              <a:t>‹#›</a:t>
            </a:fld>
            <a:endParaRPr lang="en-US"/>
          </a:p>
        </p:txBody>
      </p:sp>
    </p:spTree>
    <p:extLst>
      <p:ext uri="{BB962C8B-B14F-4D97-AF65-F5344CB8AC3E}">
        <p14:creationId xmlns:p14="http://schemas.microsoft.com/office/powerpoint/2010/main" val="3700928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A139F-E50A-49BB-4AC7-3C72EC1861A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8F3F54C-359F-86F6-E617-D23AC0466A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D7A8B4-3F1E-54E8-5942-45CD0CDD5598}"/>
              </a:ext>
            </a:extLst>
          </p:cNvPr>
          <p:cNvSpPr>
            <a:spLocks noGrp="1"/>
          </p:cNvSpPr>
          <p:nvPr>
            <p:ph type="dt" sz="half" idx="10"/>
          </p:nvPr>
        </p:nvSpPr>
        <p:spPr/>
        <p:txBody>
          <a:bodyPr/>
          <a:lstStyle/>
          <a:p>
            <a:fld id="{C764DE79-268F-4C1A-8933-263129D2AF90}" type="datetimeFigureOut">
              <a:rPr lang="en-US" smtClean="0"/>
              <a:t>8/1/2025</a:t>
            </a:fld>
            <a:endParaRPr lang="en-US" dirty="0"/>
          </a:p>
        </p:txBody>
      </p:sp>
      <p:sp>
        <p:nvSpPr>
          <p:cNvPr id="5" name="Footer Placeholder 4">
            <a:extLst>
              <a:ext uri="{FF2B5EF4-FFF2-40B4-BE49-F238E27FC236}">
                <a16:creationId xmlns:a16="http://schemas.microsoft.com/office/drawing/2014/main" id="{1C86F37C-4AAE-F091-37B9-D7C8AC2892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38FF3E-AA02-4CCA-E5F6-CA3B727A91B9}"/>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4946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2BF7D-BE78-E2D4-17C6-F675D526BC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6366841-5FAE-46BB-6A5A-5EAB1C2280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D23A7D-FED8-6802-FE74-BDD1E0313101}"/>
              </a:ext>
            </a:extLst>
          </p:cNvPr>
          <p:cNvSpPr>
            <a:spLocks noGrp="1"/>
          </p:cNvSpPr>
          <p:nvPr>
            <p:ph type="dt" sz="half" idx="10"/>
          </p:nvPr>
        </p:nvSpPr>
        <p:spPr/>
        <p:txBody>
          <a:bodyPr/>
          <a:lstStyle/>
          <a:p>
            <a:fld id="{FDB68C03-DCF9-4B87-BBF6-8F2088376604}" type="datetimeFigureOut">
              <a:rPr lang="en-US" smtClean="0"/>
              <a:t>8/1/2025</a:t>
            </a:fld>
            <a:endParaRPr lang="en-US"/>
          </a:p>
        </p:txBody>
      </p:sp>
      <p:sp>
        <p:nvSpPr>
          <p:cNvPr id="5" name="Footer Placeholder 4">
            <a:extLst>
              <a:ext uri="{FF2B5EF4-FFF2-40B4-BE49-F238E27FC236}">
                <a16:creationId xmlns:a16="http://schemas.microsoft.com/office/drawing/2014/main" id="{00560C7D-1CD5-0945-70FC-86A4A53A8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734CF-D0C3-9E80-ED4B-03849CC22993}"/>
              </a:ext>
            </a:extLst>
          </p:cNvPr>
          <p:cNvSpPr>
            <a:spLocks noGrp="1"/>
          </p:cNvSpPr>
          <p:nvPr>
            <p:ph type="sldNum" sz="quarter" idx="12"/>
          </p:nvPr>
        </p:nvSpPr>
        <p:spPr/>
        <p:txBody>
          <a:bodyPr/>
          <a:lstStyle/>
          <a:p>
            <a:fld id="{E97C47EE-1537-423B-A9B2-96D7BC867AC1}" type="slidenum">
              <a:rPr lang="en-US" smtClean="0"/>
              <a:t>‹#›</a:t>
            </a:fld>
            <a:endParaRPr lang="en-US"/>
          </a:p>
        </p:txBody>
      </p:sp>
    </p:spTree>
    <p:extLst>
      <p:ext uri="{BB962C8B-B14F-4D97-AF65-F5344CB8AC3E}">
        <p14:creationId xmlns:p14="http://schemas.microsoft.com/office/powerpoint/2010/main" val="3405353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AB5F-7D6D-CE7C-3620-EEEFCC729D9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9B932ED-BCC6-DF30-4275-1B94479CA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59F6C48-BBA6-20AB-5B3F-DC8787D2F2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7537A7B-450B-0C44-5C65-159619E1BBA5}"/>
              </a:ext>
            </a:extLst>
          </p:cNvPr>
          <p:cNvSpPr>
            <a:spLocks noGrp="1"/>
          </p:cNvSpPr>
          <p:nvPr>
            <p:ph type="dt" sz="half" idx="10"/>
          </p:nvPr>
        </p:nvSpPr>
        <p:spPr/>
        <p:txBody>
          <a:bodyPr/>
          <a:lstStyle/>
          <a:p>
            <a:fld id="{FDB68C03-DCF9-4B87-BBF6-8F2088376604}" type="datetimeFigureOut">
              <a:rPr lang="en-US" smtClean="0"/>
              <a:t>8/1/2025</a:t>
            </a:fld>
            <a:endParaRPr lang="en-US"/>
          </a:p>
        </p:txBody>
      </p:sp>
      <p:sp>
        <p:nvSpPr>
          <p:cNvPr id="6" name="Footer Placeholder 5">
            <a:extLst>
              <a:ext uri="{FF2B5EF4-FFF2-40B4-BE49-F238E27FC236}">
                <a16:creationId xmlns:a16="http://schemas.microsoft.com/office/drawing/2014/main" id="{9EBEC114-481E-93AA-756B-4EF70B5471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8FEDD0-D3EF-33DB-2F5A-D682FC219094}"/>
              </a:ext>
            </a:extLst>
          </p:cNvPr>
          <p:cNvSpPr>
            <a:spLocks noGrp="1"/>
          </p:cNvSpPr>
          <p:nvPr>
            <p:ph type="sldNum" sz="quarter" idx="12"/>
          </p:nvPr>
        </p:nvSpPr>
        <p:spPr/>
        <p:txBody>
          <a:bodyPr/>
          <a:lstStyle/>
          <a:p>
            <a:fld id="{E97C47EE-1537-423B-A9B2-96D7BC867AC1}" type="slidenum">
              <a:rPr lang="en-US" smtClean="0"/>
              <a:t>‹#›</a:t>
            </a:fld>
            <a:endParaRPr lang="en-US"/>
          </a:p>
        </p:txBody>
      </p:sp>
    </p:spTree>
    <p:extLst>
      <p:ext uri="{BB962C8B-B14F-4D97-AF65-F5344CB8AC3E}">
        <p14:creationId xmlns:p14="http://schemas.microsoft.com/office/powerpoint/2010/main" val="1288244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ACF2-839F-A415-DF43-52D1CD10117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CF73D86-9482-33C3-73A1-9332B61BBA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8E3DE2-6B6D-0000-AEB2-F1DF5CDFB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5F625E5-53C0-48CA-A160-0616DF227F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9E12E3-42D1-C269-49C8-C831895C3F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C6A9C76-7D6B-07DB-8EBE-776F58573DAC}"/>
              </a:ext>
            </a:extLst>
          </p:cNvPr>
          <p:cNvSpPr>
            <a:spLocks noGrp="1"/>
          </p:cNvSpPr>
          <p:nvPr>
            <p:ph type="dt" sz="half" idx="10"/>
          </p:nvPr>
        </p:nvSpPr>
        <p:spPr/>
        <p:txBody>
          <a:bodyPr/>
          <a:lstStyle/>
          <a:p>
            <a:r>
              <a:rPr lang="en-US"/>
              <a:t>14 Jan 2004</a:t>
            </a:r>
          </a:p>
        </p:txBody>
      </p:sp>
      <p:sp>
        <p:nvSpPr>
          <p:cNvPr id="8" name="Footer Placeholder 7">
            <a:extLst>
              <a:ext uri="{FF2B5EF4-FFF2-40B4-BE49-F238E27FC236}">
                <a16:creationId xmlns:a16="http://schemas.microsoft.com/office/drawing/2014/main" id="{C9C4EAB1-52BF-B4B2-3F8C-15CA4733C9C4}"/>
              </a:ext>
            </a:extLst>
          </p:cNvPr>
          <p:cNvSpPr>
            <a:spLocks noGrp="1"/>
          </p:cNvSpPr>
          <p:nvPr>
            <p:ph type="ftr" sz="quarter" idx="11"/>
          </p:nvPr>
        </p:nvSpPr>
        <p:spPr/>
        <p:txBody>
          <a:bodyPr/>
          <a:lstStyle/>
          <a:p>
            <a:r>
              <a:rPr lang="en-US"/>
              <a:t>CS 3243 - Blind Search</a:t>
            </a:r>
          </a:p>
        </p:txBody>
      </p:sp>
      <p:sp>
        <p:nvSpPr>
          <p:cNvPr id="9" name="Slide Number Placeholder 8">
            <a:extLst>
              <a:ext uri="{FF2B5EF4-FFF2-40B4-BE49-F238E27FC236}">
                <a16:creationId xmlns:a16="http://schemas.microsoft.com/office/drawing/2014/main" id="{142B9290-B0D3-17EB-2D7B-FC394647E0F9}"/>
              </a:ext>
            </a:extLst>
          </p:cNvPr>
          <p:cNvSpPr>
            <a:spLocks noGrp="1"/>
          </p:cNvSpPr>
          <p:nvPr>
            <p:ph type="sldNum" sz="quarter" idx="12"/>
          </p:nvPr>
        </p:nvSpPr>
        <p:spPr/>
        <p:txBody>
          <a:bodyPr/>
          <a:lstStyle/>
          <a:p>
            <a:fld id="{43B963AB-989A-489E-AE33-EB41FB033A09}" type="slidenum">
              <a:rPr lang="en-US" smtClean="0"/>
              <a:pPr/>
              <a:t>‹#›</a:t>
            </a:fld>
            <a:endParaRPr lang="en-US"/>
          </a:p>
        </p:txBody>
      </p:sp>
    </p:spTree>
    <p:extLst>
      <p:ext uri="{BB962C8B-B14F-4D97-AF65-F5344CB8AC3E}">
        <p14:creationId xmlns:p14="http://schemas.microsoft.com/office/powerpoint/2010/main" val="2587212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0ECEF-5BBF-C5E4-21C1-9DB3DC15200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09AF252-16AD-ABA3-5695-F20A2717C840}"/>
              </a:ext>
            </a:extLst>
          </p:cNvPr>
          <p:cNvSpPr>
            <a:spLocks noGrp="1"/>
          </p:cNvSpPr>
          <p:nvPr>
            <p:ph type="dt" sz="half" idx="10"/>
          </p:nvPr>
        </p:nvSpPr>
        <p:spPr/>
        <p:txBody>
          <a:bodyPr/>
          <a:lstStyle/>
          <a:p>
            <a:r>
              <a:rPr lang="en-US"/>
              <a:t>14 Jan 2004</a:t>
            </a:r>
          </a:p>
        </p:txBody>
      </p:sp>
      <p:sp>
        <p:nvSpPr>
          <p:cNvPr id="4" name="Footer Placeholder 3">
            <a:extLst>
              <a:ext uri="{FF2B5EF4-FFF2-40B4-BE49-F238E27FC236}">
                <a16:creationId xmlns:a16="http://schemas.microsoft.com/office/drawing/2014/main" id="{DBA724B7-F54B-22CC-1EA4-CEEE90AEEE15}"/>
              </a:ext>
            </a:extLst>
          </p:cNvPr>
          <p:cNvSpPr>
            <a:spLocks noGrp="1"/>
          </p:cNvSpPr>
          <p:nvPr>
            <p:ph type="ftr" sz="quarter" idx="11"/>
          </p:nvPr>
        </p:nvSpPr>
        <p:spPr/>
        <p:txBody>
          <a:bodyPr/>
          <a:lstStyle/>
          <a:p>
            <a:r>
              <a:rPr lang="en-US"/>
              <a:t>CS 3243 - Blind Search</a:t>
            </a:r>
          </a:p>
        </p:txBody>
      </p:sp>
      <p:sp>
        <p:nvSpPr>
          <p:cNvPr id="5" name="Slide Number Placeholder 4">
            <a:extLst>
              <a:ext uri="{FF2B5EF4-FFF2-40B4-BE49-F238E27FC236}">
                <a16:creationId xmlns:a16="http://schemas.microsoft.com/office/drawing/2014/main" id="{FBB2681C-12BC-F7AD-21E4-67349FF20872}"/>
              </a:ext>
            </a:extLst>
          </p:cNvPr>
          <p:cNvSpPr>
            <a:spLocks noGrp="1"/>
          </p:cNvSpPr>
          <p:nvPr>
            <p:ph type="sldNum" sz="quarter" idx="12"/>
          </p:nvPr>
        </p:nvSpPr>
        <p:spPr/>
        <p:txBody>
          <a:bodyPr/>
          <a:lstStyle/>
          <a:p>
            <a:fld id="{768102A7-0C28-44F0-898D-773E064A07DF}" type="slidenum">
              <a:rPr lang="en-US" smtClean="0"/>
              <a:pPr/>
              <a:t>‹#›</a:t>
            </a:fld>
            <a:endParaRPr lang="en-US"/>
          </a:p>
        </p:txBody>
      </p:sp>
    </p:spTree>
    <p:extLst>
      <p:ext uri="{BB962C8B-B14F-4D97-AF65-F5344CB8AC3E}">
        <p14:creationId xmlns:p14="http://schemas.microsoft.com/office/powerpoint/2010/main" val="1142130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0463A8-A015-BC95-24EF-26C589F251D9}"/>
              </a:ext>
            </a:extLst>
          </p:cNvPr>
          <p:cNvSpPr>
            <a:spLocks noGrp="1"/>
          </p:cNvSpPr>
          <p:nvPr>
            <p:ph type="dt" sz="half" idx="10"/>
          </p:nvPr>
        </p:nvSpPr>
        <p:spPr/>
        <p:txBody>
          <a:bodyPr/>
          <a:lstStyle/>
          <a:p>
            <a:r>
              <a:rPr lang="en-US"/>
              <a:t>14 Jan 2004</a:t>
            </a:r>
          </a:p>
        </p:txBody>
      </p:sp>
      <p:sp>
        <p:nvSpPr>
          <p:cNvPr id="3" name="Footer Placeholder 2">
            <a:extLst>
              <a:ext uri="{FF2B5EF4-FFF2-40B4-BE49-F238E27FC236}">
                <a16:creationId xmlns:a16="http://schemas.microsoft.com/office/drawing/2014/main" id="{16F6F11F-926B-EBF0-86E3-E6F17FD67BE8}"/>
              </a:ext>
            </a:extLst>
          </p:cNvPr>
          <p:cNvSpPr>
            <a:spLocks noGrp="1"/>
          </p:cNvSpPr>
          <p:nvPr>
            <p:ph type="ftr" sz="quarter" idx="11"/>
          </p:nvPr>
        </p:nvSpPr>
        <p:spPr/>
        <p:txBody>
          <a:bodyPr/>
          <a:lstStyle/>
          <a:p>
            <a:r>
              <a:rPr lang="en-US"/>
              <a:t>CS 3243 - Blind Search</a:t>
            </a:r>
          </a:p>
        </p:txBody>
      </p:sp>
      <p:sp>
        <p:nvSpPr>
          <p:cNvPr id="4" name="Slide Number Placeholder 3">
            <a:extLst>
              <a:ext uri="{FF2B5EF4-FFF2-40B4-BE49-F238E27FC236}">
                <a16:creationId xmlns:a16="http://schemas.microsoft.com/office/drawing/2014/main" id="{C7A92338-6A4D-334B-17B5-DF46BA3A7E22}"/>
              </a:ext>
            </a:extLst>
          </p:cNvPr>
          <p:cNvSpPr>
            <a:spLocks noGrp="1"/>
          </p:cNvSpPr>
          <p:nvPr>
            <p:ph type="sldNum" sz="quarter" idx="12"/>
          </p:nvPr>
        </p:nvSpPr>
        <p:spPr/>
        <p:txBody>
          <a:bodyPr/>
          <a:lstStyle/>
          <a:p>
            <a:fld id="{A2F3BF20-175F-47CA-9386-D7A8446B7C29}" type="slidenum">
              <a:rPr lang="en-US" smtClean="0"/>
              <a:pPr/>
              <a:t>‹#›</a:t>
            </a:fld>
            <a:endParaRPr lang="en-US"/>
          </a:p>
        </p:txBody>
      </p:sp>
    </p:spTree>
    <p:extLst>
      <p:ext uri="{BB962C8B-B14F-4D97-AF65-F5344CB8AC3E}">
        <p14:creationId xmlns:p14="http://schemas.microsoft.com/office/powerpoint/2010/main" val="41726542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2449-C9BD-A256-CF69-9AC1E4291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5D1D1BF-58D0-4C3F-C1F6-53EDA31936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31AC679-A133-E03A-B5B6-73D1FFAA82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8B4359-FBFD-B405-6D94-5B27CEA9579E}"/>
              </a:ext>
            </a:extLst>
          </p:cNvPr>
          <p:cNvSpPr>
            <a:spLocks noGrp="1"/>
          </p:cNvSpPr>
          <p:nvPr>
            <p:ph type="dt" sz="half" idx="10"/>
          </p:nvPr>
        </p:nvSpPr>
        <p:spPr/>
        <p:txBody>
          <a:bodyPr/>
          <a:lstStyle/>
          <a:p>
            <a:r>
              <a:rPr lang="en-US"/>
              <a:t>14 Jan 2004</a:t>
            </a:r>
          </a:p>
        </p:txBody>
      </p:sp>
      <p:sp>
        <p:nvSpPr>
          <p:cNvPr id="6" name="Footer Placeholder 5">
            <a:extLst>
              <a:ext uri="{FF2B5EF4-FFF2-40B4-BE49-F238E27FC236}">
                <a16:creationId xmlns:a16="http://schemas.microsoft.com/office/drawing/2014/main" id="{3D3BA100-4BA8-E8C5-BC2B-A8937673CDD5}"/>
              </a:ext>
            </a:extLst>
          </p:cNvPr>
          <p:cNvSpPr>
            <a:spLocks noGrp="1"/>
          </p:cNvSpPr>
          <p:nvPr>
            <p:ph type="ftr" sz="quarter" idx="11"/>
          </p:nvPr>
        </p:nvSpPr>
        <p:spPr/>
        <p:txBody>
          <a:bodyPr/>
          <a:lstStyle/>
          <a:p>
            <a:r>
              <a:rPr lang="en-US"/>
              <a:t>CS 3243 - Blind Search</a:t>
            </a:r>
          </a:p>
        </p:txBody>
      </p:sp>
      <p:sp>
        <p:nvSpPr>
          <p:cNvPr id="7" name="Slide Number Placeholder 6">
            <a:extLst>
              <a:ext uri="{FF2B5EF4-FFF2-40B4-BE49-F238E27FC236}">
                <a16:creationId xmlns:a16="http://schemas.microsoft.com/office/drawing/2014/main" id="{D894D749-308A-2A98-A93F-1911E4ACD0C7}"/>
              </a:ext>
            </a:extLst>
          </p:cNvPr>
          <p:cNvSpPr>
            <a:spLocks noGrp="1"/>
          </p:cNvSpPr>
          <p:nvPr>
            <p:ph type="sldNum" sz="quarter" idx="12"/>
          </p:nvPr>
        </p:nvSpPr>
        <p:spPr/>
        <p:txBody>
          <a:bodyPr/>
          <a:lstStyle/>
          <a:p>
            <a:fld id="{39724606-A38D-498A-B460-2362EA3C915A}" type="slidenum">
              <a:rPr lang="en-US" smtClean="0"/>
              <a:pPr/>
              <a:t>‹#›</a:t>
            </a:fld>
            <a:endParaRPr lang="en-US"/>
          </a:p>
        </p:txBody>
      </p:sp>
    </p:spTree>
    <p:extLst>
      <p:ext uri="{BB962C8B-B14F-4D97-AF65-F5344CB8AC3E}">
        <p14:creationId xmlns:p14="http://schemas.microsoft.com/office/powerpoint/2010/main" val="432904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7A9A-1D0E-46D5-52F1-5193FCF44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70A5ABB-67CF-88A4-F935-AF1361A2BA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EA9EBE9-AE2C-9DA5-CB64-916F8A782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0D2162-C4D7-4572-5C91-7C4B06A62AAD}"/>
              </a:ext>
            </a:extLst>
          </p:cNvPr>
          <p:cNvSpPr>
            <a:spLocks noGrp="1"/>
          </p:cNvSpPr>
          <p:nvPr>
            <p:ph type="dt" sz="half" idx="10"/>
          </p:nvPr>
        </p:nvSpPr>
        <p:spPr/>
        <p:txBody>
          <a:bodyPr/>
          <a:lstStyle/>
          <a:p>
            <a:r>
              <a:rPr lang="en-US"/>
              <a:t>14 Jan 2004</a:t>
            </a:r>
          </a:p>
        </p:txBody>
      </p:sp>
      <p:sp>
        <p:nvSpPr>
          <p:cNvPr id="6" name="Footer Placeholder 5">
            <a:extLst>
              <a:ext uri="{FF2B5EF4-FFF2-40B4-BE49-F238E27FC236}">
                <a16:creationId xmlns:a16="http://schemas.microsoft.com/office/drawing/2014/main" id="{6DAE9A9E-F237-8759-59C4-14C3536EE483}"/>
              </a:ext>
            </a:extLst>
          </p:cNvPr>
          <p:cNvSpPr>
            <a:spLocks noGrp="1"/>
          </p:cNvSpPr>
          <p:nvPr>
            <p:ph type="ftr" sz="quarter" idx="11"/>
          </p:nvPr>
        </p:nvSpPr>
        <p:spPr/>
        <p:txBody>
          <a:bodyPr/>
          <a:lstStyle/>
          <a:p>
            <a:r>
              <a:rPr lang="en-US"/>
              <a:t>CS 3243 - Blind Search</a:t>
            </a:r>
          </a:p>
        </p:txBody>
      </p:sp>
      <p:sp>
        <p:nvSpPr>
          <p:cNvPr id="7" name="Slide Number Placeholder 6">
            <a:extLst>
              <a:ext uri="{FF2B5EF4-FFF2-40B4-BE49-F238E27FC236}">
                <a16:creationId xmlns:a16="http://schemas.microsoft.com/office/drawing/2014/main" id="{2AB71371-60BE-C4F4-4C40-FDCA6D5DE3A6}"/>
              </a:ext>
            </a:extLst>
          </p:cNvPr>
          <p:cNvSpPr>
            <a:spLocks noGrp="1"/>
          </p:cNvSpPr>
          <p:nvPr>
            <p:ph type="sldNum" sz="quarter" idx="12"/>
          </p:nvPr>
        </p:nvSpPr>
        <p:spPr/>
        <p:txBody>
          <a:bodyPr/>
          <a:lstStyle/>
          <a:p>
            <a:fld id="{DB1E55EC-528B-4849-B14F-C2768CDCAD28}" type="slidenum">
              <a:rPr lang="en-US" smtClean="0"/>
              <a:pPr/>
              <a:t>‹#›</a:t>
            </a:fld>
            <a:endParaRPr lang="en-US"/>
          </a:p>
        </p:txBody>
      </p:sp>
    </p:spTree>
    <p:extLst>
      <p:ext uri="{BB962C8B-B14F-4D97-AF65-F5344CB8AC3E}">
        <p14:creationId xmlns:p14="http://schemas.microsoft.com/office/powerpoint/2010/main" val="146199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07DC-4047-FAC1-78C6-745B96D7DDA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B555773-2D37-FFA1-1EF9-278838F5FA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BCDF643-4675-AAAF-72F4-61228F566F37}"/>
              </a:ext>
            </a:extLst>
          </p:cNvPr>
          <p:cNvSpPr>
            <a:spLocks noGrp="1"/>
          </p:cNvSpPr>
          <p:nvPr>
            <p:ph type="dt" sz="half" idx="10"/>
          </p:nvPr>
        </p:nvSpPr>
        <p:spPr/>
        <p:txBody>
          <a:bodyPr/>
          <a:lstStyle/>
          <a:p>
            <a:r>
              <a:rPr lang="en-US"/>
              <a:t>14 Jan 2004</a:t>
            </a:r>
          </a:p>
        </p:txBody>
      </p:sp>
      <p:sp>
        <p:nvSpPr>
          <p:cNvPr id="5" name="Footer Placeholder 4">
            <a:extLst>
              <a:ext uri="{FF2B5EF4-FFF2-40B4-BE49-F238E27FC236}">
                <a16:creationId xmlns:a16="http://schemas.microsoft.com/office/drawing/2014/main" id="{8A6D12AB-628E-87E0-8086-8A4D57498AA6}"/>
              </a:ext>
            </a:extLst>
          </p:cNvPr>
          <p:cNvSpPr>
            <a:spLocks noGrp="1"/>
          </p:cNvSpPr>
          <p:nvPr>
            <p:ph type="ftr" sz="quarter" idx="11"/>
          </p:nvPr>
        </p:nvSpPr>
        <p:spPr/>
        <p:txBody>
          <a:bodyPr/>
          <a:lstStyle/>
          <a:p>
            <a:r>
              <a:rPr lang="en-US"/>
              <a:t>CS 3243 - Blind Search</a:t>
            </a:r>
          </a:p>
        </p:txBody>
      </p:sp>
      <p:sp>
        <p:nvSpPr>
          <p:cNvPr id="6" name="Slide Number Placeholder 5">
            <a:extLst>
              <a:ext uri="{FF2B5EF4-FFF2-40B4-BE49-F238E27FC236}">
                <a16:creationId xmlns:a16="http://schemas.microsoft.com/office/drawing/2014/main" id="{8CF17798-0AC1-BCA5-D758-A1346D66EC8A}"/>
              </a:ext>
            </a:extLst>
          </p:cNvPr>
          <p:cNvSpPr>
            <a:spLocks noGrp="1"/>
          </p:cNvSpPr>
          <p:nvPr>
            <p:ph type="sldNum" sz="quarter" idx="12"/>
          </p:nvPr>
        </p:nvSpPr>
        <p:spPr/>
        <p:txBody>
          <a:bodyPr/>
          <a:lstStyle/>
          <a:p>
            <a:fld id="{FF2426BF-23F7-454A-AE34-F8D0C0837188}" type="slidenum">
              <a:rPr lang="en-US" smtClean="0"/>
              <a:pPr/>
              <a:t>‹#›</a:t>
            </a:fld>
            <a:endParaRPr lang="en-US"/>
          </a:p>
        </p:txBody>
      </p:sp>
    </p:spTree>
    <p:extLst>
      <p:ext uri="{BB962C8B-B14F-4D97-AF65-F5344CB8AC3E}">
        <p14:creationId xmlns:p14="http://schemas.microsoft.com/office/powerpoint/2010/main" val="2107077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3F4712-E953-BFA0-28F6-537BF5D764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AD6CDE3-60EF-EC09-5DD1-C8B9652CC4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F8294E-BE41-6257-48B0-D76720E0A580}"/>
              </a:ext>
            </a:extLst>
          </p:cNvPr>
          <p:cNvSpPr>
            <a:spLocks noGrp="1"/>
          </p:cNvSpPr>
          <p:nvPr>
            <p:ph type="dt" sz="half" idx="10"/>
          </p:nvPr>
        </p:nvSpPr>
        <p:spPr/>
        <p:txBody>
          <a:bodyPr/>
          <a:lstStyle/>
          <a:p>
            <a:r>
              <a:rPr lang="en-US"/>
              <a:t>14 Jan 2004</a:t>
            </a:r>
          </a:p>
        </p:txBody>
      </p:sp>
      <p:sp>
        <p:nvSpPr>
          <p:cNvPr id="5" name="Footer Placeholder 4">
            <a:extLst>
              <a:ext uri="{FF2B5EF4-FFF2-40B4-BE49-F238E27FC236}">
                <a16:creationId xmlns:a16="http://schemas.microsoft.com/office/drawing/2014/main" id="{23872401-AA58-C2BE-8928-78BA2BA1E07E}"/>
              </a:ext>
            </a:extLst>
          </p:cNvPr>
          <p:cNvSpPr>
            <a:spLocks noGrp="1"/>
          </p:cNvSpPr>
          <p:nvPr>
            <p:ph type="ftr" sz="quarter" idx="11"/>
          </p:nvPr>
        </p:nvSpPr>
        <p:spPr/>
        <p:txBody>
          <a:bodyPr/>
          <a:lstStyle/>
          <a:p>
            <a:r>
              <a:rPr lang="en-US"/>
              <a:t>CS 3243 - Blind Search</a:t>
            </a:r>
          </a:p>
        </p:txBody>
      </p:sp>
      <p:sp>
        <p:nvSpPr>
          <p:cNvPr id="6" name="Slide Number Placeholder 5">
            <a:extLst>
              <a:ext uri="{FF2B5EF4-FFF2-40B4-BE49-F238E27FC236}">
                <a16:creationId xmlns:a16="http://schemas.microsoft.com/office/drawing/2014/main" id="{F91F8A83-D556-549A-98B3-947479C60D2A}"/>
              </a:ext>
            </a:extLst>
          </p:cNvPr>
          <p:cNvSpPr>
            <a:spLocks noGrp="1"/>
          </p:cNvSpPr>
          <p:nvPr>
            <p:ph type="sldNum" sz="quarter" idx="12"/>
          </p:nvPr>
        </p:nvSpPr>
        <p:spPr/>
        <p:txBody>
          <a:bodyPr/>
          <a:lstStyle/>
          <a:p>
            <a:fld id="{14BF256C-05D7-4F8B-A8CD-2D886136ABC4}" type="slidenum">
              <a:rPr lang="en-US" smtClean="0"/>
              <a:pPr/>
              <a:t>‹#›</a:t>
            </a:fld>
            <a:endParaRPr lang="en-US"/>
          </a:p>
        </p:txBody>
      </p:sp>
    </p:spTree>
    <p:extLst>
      <p:ext uri="{BB962C8B-B14F-4D97-AF65-F5344CB8AC3E}">
        <p14:creationId xmlns:p14="http://schemas.microsoft.com/office/powerpoint/2010/main" val="1216155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C7A73-30A2-E913-D712-2CBBB56E37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7B8F298-1DEE-94A1-1A8A-18ABDB32AE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D77C130-C05A-10B6-15A1-D4CA638FFD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smtClean="0"/>
              <a:t>8/1/2025</a:t>
            </a:fld>
            <a:endParaRPr lang="en-US" dirty="0"/>
          </a:p>
        </p:txBody>
      </p:sp>
      <p:sp>
        <p:nvSpPr>
          <p:cNvPr id="5" name="Footer Placeholder 4">
            <a:extLst>
              <a:ext uri="{FF2B5EF4-FFF2-40B4-BE49-F238E27FC236}">
                <a16:creationId xmlns:a16="http://schemas.microsoft.com/office/drawing/2014/main" id="{74F64716-FDC7-5466-0A51-0710E3E264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1FD8342-5272-3B32-1299-4188D11698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7C47EE-1537-423B-A9B2-96D7BC867AC1}" type="slidenum">
              <a:rPr lang="en-US" smtClean="0"/>
              <a:t>‹#›</a:t>
            </a:fld>
            <a:endParaRPr lang="en-US"/>
          </a:p>
        </p:txBody>
      </p:sp>
    </p:spTree>
    <p:extLst>
      <p:ext uri="{BB962C8B-B14F-4D97-AF65-F5344CB8AC3E}">
        <p14:creationId xmlns:p14="http://schemas.microsoft.com/office/powerpoint/2010/main" val="3892775374"/>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C7A73-30A2-E913-D712-2CBBB56E37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7B8F298-1DEE-94A1-1A8A-18ABDB32AE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D77C130-C05A-10B6-15A1-D4CA638FFD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smtClean="0"/>
              <a:t>8/1/2025</a:t>
            </a:fld>
            <a:endParaRPr lang="en-US" dirty="0"/>
          </a:p>
        </p:txBody>
      </p:sp>
      <p:sp>
        <p:nvSpPr>
          <p:cNvPr id="5" name="Footer Placeholder 4">
            <a:extLst>
              <a:ext uri="{FF2B5EF4-FFF2-40B4-BE49-F238E27FC236}">
                <a16:creationId xmlns:a16="http://schemas.microsoft.com/office/drawing/2014/main" id="{74F64716-FDC7-5466-0A51-0710E3E264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1FD8342-5272-3B32-1299-4188D11698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7C47EE-1537-423B-A9B2-96D7BC867AC1}" type="slidenum">
              <a:rPr lang="en-US" smtClean="0"/>
              <a:t>‹#›</a:t>
            </a:fld>
            <a:endParaRPr lang="en-US"/>
          </a:p>
        </p:txBody>
      </p:sp>
    </p:spTree>
    <p:extLst>
      <p:ext uri="{BB962C8B-B14F-4D97-AF65-F5344CB8AC3E}">
        <p14:creationId xmlns:p14="http://schemas.microsoft.com/office/powerpoint/2010/main" val="86186804"/>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5.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5.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5.png"/><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diagramColors" Target="../diagrams/colors20.xml"/><Relationship Id="rId5" Type="http://schemas.openxmlformats.org/officeDocument/2006/relationships/diagramQuickStyle" Target="../diagrams/quickStyle2.xml"/><Relationship Id="rId10" Type="http://schemas.openxmlformats.org/officeDocument/2006/relationships/diagramQuickStyle" Target="../diagrams/quickStyle20.xml"/><Relationship Id="rId4" Type="http://schemas.openxmlformats.org/officeDocument/2006/relationships/diagramLayout" Target="../diagrams/layout2.xml"/><Relationship Id="rId9" Type="http://schemas.openxmlformats.org/officeDocument/2006/relationships/diagramLayout" Target="../diagrams/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1.png"/><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en.wikipedia.org/wiki/A*_search_algorith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3D abstract blue and gold cube illustration">
            <a:extLst>
              <a:ext uri="{FF2B5EF4-FFF2-40B4-BE49-F238E27FC236}">
                <a16:creationId xmlns:a16="http://schemas.microsoft.com/office/drawing/2014/main" id="{AD91D733-9AE1-7F8A-303A-AE4E413CCE13}"/>
              </a:ext>
            </a:extLst>
          </p:cNvPr>
          <p:cNvPicPr>
            <a:picLocks noChangeAspect="1"/>
          </p:cNvPicPr>
          <p:nvPr/>
        </p:nvPicPr>
        <p:blipFill>
          <a:blip r:embed="rId3"/>
          <a:srcRect b="6250"/>
          <a:stretch>
            <a:fillRect/>
          </a:stretch>
        </p:blipFill>
        <p:spPr>
          <a:xfrm>
            <a:off x="-3047" y="10"/>
            <a:ext cx="12191999" cy="6857990"/>
          </a:xfrm>
          <a:prstGeom prst="rect">
            <a:avLst/>
          </a:prstGeom>
        </p:spPr>
      </p:pic>
      <p:sp>
        <p:nvSpPr>
          <p:cNvPr id="55" name="Rectangle 5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1CF25C-40CA-0B92-DDEC-52C51D50D727}"/>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IN" sz="5200">
                <a:solidFill>
                  <a:srgbClr val="FFFFFF"/>
                </a:solidFill>
              </a:rPr>
              <a:t>Applications of AI</a:t>
            </a:r>
          </a:p>
        </p:txBody>
      </p:sp>
      <p:sp>
        <p:nvSpPr>
          <p:cNvPr id="3" name="Subtitle 2">
            <a:extLst>
              <a:ext uri="{FF2B5EF4-FFF2-40B4-BE49-F238E27FC236}">
                <a16:creationId xmlns:a16="http://schemas.microsoft.com/office/drawing/2014/main" id="{D2CF9690-390F-C4F3-1076-A65CD662BB78}"/>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lnSpcReduction="10000"/>
          </a:bodyPr>
          <a:lstStyle/>
          <a:p>
            <a:r>
              <a:rPr lang="en-US" sz="4000" dirty="0">
                <a:solidFill>
                  <a:srgbClr val="FFFFFF"/>
                </a:solidFill>
                <a:effectLst/>
              </a:rPr>
              <a:t>Introduction to Search: </a:t>
            </a:r>
          </a:p>
          <a:p>
            <a:r>
              <a:rPr lang="en-US" sz="4000" dirty="0">
                <a:solidFill>
                  <a:srgbClr val="FFFFFF"/>
                </a:solidFill>
                <a:effectLst/>
              </a:rPr>
              <a:t>Problem Solving &amp; Search Space</a:t>
            </a:r>
            <a:endParaRPr lang="en-IN" sz="4000" dirty="0">
              <a:solidFill>
                <a:srgbClr val="FFFFFF"/>
              </a:solidFill>
              <a:effectLst/>
              <a:latin typeface="Arial" panose="020B0604020202020204" pitchFamily="34" charset="0"/>
              <a:ea typeface="Arial" panose="020B0604020202020204" pitchFamily="34" charset="0"/>
            </a:endParaRPr>
          </a:p>
          <a:p>
            <a:endParaRPr lang="en-IN" dirty="0">
              <a:solidFill>
                <a:srgbClr val="FFFFFF"/>
              </a:solidFill>
            </a:endParaRPr>
          </a:p>
        </p:txBody>
      </p:sp>
      <p:sp>
        <p:nvSpPr>
          <p:cNvPr id="4" name="Date Placeholder 3">
            <a:extLst>
              <a:ext uri="{FF2B5EF4-FFF2-40B4-BE49-F238E27FC236}">
                <a16:creationId xmlns:a16="http://schemas.microsoft.com/office/drawing/2014/main" id="{634E77FD-3FCD-FB4D-980E-74B7471FC460}"/>
              </a:ext>
            </a:extLst>
          </p:cNvPr>
          <p:cNvSpPr>
            <a:spLocks noGrp="1"/>
          </p:cNvSpPr>
          <p:nvPr>
            <p:ph type="dt" sz="half" idx="10"/>
          </p:nvPr>
        </p:nvSpPr>
        <p:spPr>
          <a:xfrm>
            <a:off x="838200" y="6356350"/>
            <a:ext cx="2743200" cy="365125"/>
          </a:xfrm>
        </p:spPr>
        <p:txBody>
          <a:bodyPr>
            <a:normAutofit/>
          </a:bodyPr>
          <a:lstStyle/>
          <a:p>
            <a:pPr>
              <a:spcAft>
                <a:spcPts val="600"/>
              </a:spcAft>
            </a:pPr>
            <a:fld id="{8D7843E3-D6EE-4829-9BB1-77B028623158}" type="datetime1">
              <a:rPr lang="en-US">
                <a:solidFill>
                  <a:srgbClr val="FFFFFF"/>
                </a:solidFill>
              </a:rPr>
              <a:pPr>
                <a:spcAft>
                  <a:spcPts val="600"/>
                </a:spcAft>
              </a:pPr>
              <a:t>8/1/2025</a:t>
            </a:fld>
            <a:endParaRPr lang="en-US">
              <a:solidFill>
                <a:srgbClr val="FFFFFF"/>
              </a:solidFill>
            </a:endParaRPr>
          </a:p>
        </p:txBody>
      </p:sp>
      <p:sp>
        <p:nvSpPr>
          <p:cNvPr id="6" name="Slide Number Placeholder 5">
            <a:extLst>
              <a:ext uri="{FF2B5EF4-FFF2-40B4-BE49-F238E27FC236}">
                <a16:creationId xmlns:a16="http://schemas.microsoft.com/office/drawing/2014/main" id="{CB031B7E-4804-1F36-BB0A-4516B5758810}"/>
              </a:ext>
            </a:extLst>
          </p:cNvPr>
          <p:cNvSpPr>
            <a:spLocks noGrp="1"/>
          </p:cNvSpPr>
          <p:nvPr>
            <p:ph type="sldNum" sz="quarter" idx="12"/>
          </p:nvPr>
        </p:nvSpPr>
        <p:spPr>
          <a:xfrm>
            <a:off x="8610600" y="6356350"/>
            <a:ext cx="2743200" cy="365125"/>
          </a:xfrm>
        </p:spPr>
        <p:txBody>
          <a:bodyPr>
            <a:normAutofit/>
          </a:bodyPr>
          <a:lstStyle/>
          <a:p>
            <a:pPr>
              <a:spcAft>
                <a:spcPts val="600"/>
              </a:spcAft>
            </a:pPr>
            <a:fld id="{E97C47EE-1537-423B-A9B2-96D7BC867AC1}" type="slidenum">
              <a:rPr lang="en-US">
                <a:solidFill>
                  <a:srgbClr val="FFFFFF"/>
                </a:solidFill>
              </a:rPr>
              <a:pPr>
                <a:spcAft>
                  <a:spcPts val="600"/>
                </a:spcAft>
              </a:pPr>
              <a:t>1</a:t>
            </a:fld>
            <a:endParaRPr lang="en-US">
              <a:solidFill>
                <a:srgbClr val="FFFFFF"/>
              </a:solidFill>
            </a:endParaRPr>
          </a:p>
        </p:txBody>
      </p:sp>
    </p:spTree>
    <p:extLst>
      <p:ext uri="{BB962C8B-B14F-4D97-AF65-F5344CB8AC3E}">
        <p14:creationId xmlns:p14="http://schemas.microsoft.com/office/powerpoint/2010/main" val="376119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dirty="0"/>
              <a:t>Problem Solving as Search</a:t>
            </a:r>
          </a:p>
        </p:txBody>
      </p:sp>
      <p:sp>
        <p:nvSpPr>
          <p:cNvPr id="3" name="Content Placeholder 2"/>
          <p:cNvSpPr>
            <a:spLocks noGrp="1"/>
          </p:cNvSpPr>
          <p:nvPr>
            <p:ph idx="1"/>
          </p:nvPr>
        </p:nvSpPr>
        <p:spPr>
          <a:xfrm>
            <a:off x="609600" y="1825625"/>
            <a:ext cx="11353800" cy="4351338"/>
          </a:xfrm>
        </p:spPr>
        <p:txBody>
          <a:bodyPr/>
          <a:lstStyle/>
          <a:p>
            <a:pPr marL="0" indent="0">
              <a:buNone/>
            </a:pPr>
            <a:r>
              <a:rPr dirty="0"/>
              <a:t>• </a:t>
            </a:r>
            <a:r>
              <a:rPr lang="en-IN" dirty="0"/>
              <a:t>AI </a:t>
            </a:r>
            <a:r>
              <a:rPr dirty="0"/>
              <a:t>Agent has a model of the world with a known </a:t>
            </a:r>
            <a:r>
              <a:rPr dirty="0">
                <a:solidFill>
                  <a:srgbClr val="FF0000"/>
                </a:solidFill>
              </a:rPr>
              <a:t>initial</a:t>
            </a:r>
            <a:r>
              <a:rPr dirty="0"/>
              <a:t> </a:t>
            </a:r>
            <a:r>
              <a:rPr dirty="0">
                <a:solidFill>
                  <a:srgbClr val="FF0000"/>
                </a:solidFill>
              </a:rPr>
              <a:t>state</a:t>
            </a:r>
            <a:r>
              <a:rPr dirty="0"/>
              <a:t> and </a:t>
            </a:r>
            <a:r>
              <a:rPr dirty="0">
                <a:solidFill>
                  <a:srgbClr val="FF0000"/>
                </a:solidFill>
              </a:rPr>
              <a:t>goal</a:t>
            </a:r>
            <a:r>
              <a:rPr dirty="0"/>
              <a:t>.</a:t>
            </a:r>
            <a:endParaRPr lang="en-US" dirty="0"/>
          </a:p>
          <a:p>
            <a:pPr marL="0" indent="0">
              <a:buNone/>
            </a:pPr>
            <a:endParaRPr dirty="0"/>
          </a:p>
          <a:p>
            <a:pPr marL="0" indent="0">
              <a:buNone/>
            </a:pPr>
            <a:r>
              <a:rPr dirty="0"/>
              <a:t>• </a:t>
            </a:r>
            <a:r>
              <a:rPr dirty="0">
                <a:solidFill>
                  <a:srgbClr val="FF0000"/>
                </a:solidFill>
              </a:rPr>
              <a:t>Search</a:t>
            </a:r>
            <a:r>
              <a:rPr dirty="0"/>
              <a:t> = find a path (sequence of actions) from start state to goal state.</a:t>
            </a:r>
            <a:endParaRPr lang="en-US" dirty="0"/>
          </a:p>
          <a:p>
            <a:pPr marL="0" indent="0">
              <a:buNone/>
            </a:pPr>
            <a:endParaRPr dirty="0"/>
          </a:p>
          <a:p>
            <a:pPr marL="0" indent="0">
              <a:buNone/>
            </a:pPr>
            <a:r>
              <a:rPr dirty="0"/>
              <a:t>• </a:t>
            </a:r>
            <a:r>
              <a:rPr dirty="0">
                <a:solidFill>
                  <a:srgbClr val="FF0000"/>
                </a:solidFill>
              </a:rPr>
              <a:t>Performed</a:t>
            </a:r>
            <a:r>
              <a:rPr dirty="0"/>
              <a:t> in a state space: all possible configurations of the world.</a:t>
            </a:r>
            <a:endParaRPr lang="en-US" dirty="0"/>
          </a:p>
          <a:p>
            <a:pPr marL="0" indent="0">
              <a:buNone/>
            </a:pPr>
            <a:endParaRPr dirty="0"/>
          </a:p>
          <a:p>
            <a:pPr marL="0" indent="0">
              <a:buNone/>
            </a:pPr>
            <a:r>
              <a:rPr dirty="0"/>
              <a:t>• This is different from searching the web or looking for physical objects.</a:t>
            </a:r>
          </a:p>
          <a:p>
            <a:endParaRPr dirty="0"/>
          </a:p>
        </p:txBody>
      </p:sp>
    </p:spTree>
    <p:extLst>
      <p:ext uri="{BB962C8B-B14F-4D97-AF65-F5344CB8AC3E}">
        <p14:creationId xmlns:p14="http://schemas.microsoft.com/office/powerpoint/2010/main" val="93454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10515600" cy="1325563"/>
          </a:xfrm>
        </p:spPr>
        <p:txBody>
          <a:bodyPr/>
          <a:lstStyle/>
          <a:p>
            <a:r>
              <a:t>State Space Representation</a:t>
            </a:r>
          </a:p>
        </p:txBody>
      </p:sp>
      <p:sp>
        <p:nvSpPr>
          <p:cNvPr id="3" name="Content Placeholder 2"/>
          <p:cNvSpPr>
            <a:spLocks noGrp="1"/>
          </p:cNvSpPr>
          <p:nvPr>
            <p:ph idx="1"/>
          </p:nvPr>
        </p:nvSpPr>
        <p:spPr>
          <a:xfrm>
            <a:off x="838200" y="1825625"/>
            <a:ext cx="10896600" cy="4351338"/>
          </a:xfrm>
        </p:spPr>
        <p:txBody>
          <a:bodyPr/>
          <a:lstStyle/>
          <a:p>
            <a:pPr marL="0" indent="0">
              <a:buNone/>
            </a:pPr>
            <a:r>
              <a:rPr dirty="0"/>
              <a:t>• A </a:t>
            </a:r>
            <a:r>
              <a:rPr dirty="0">
                <a:solidFill>
                  <a:srgbClr val="FF0000"/>
                </a:solidFill>
              </a:rPr>
              <a:t>state</a:t>
            </a:r>
            <a:r>
              <a:rPr dirty="0"/>
              <a:t> captures everything needed to predict outcomes of actions.</a:t>
            </a:r>
            <a:endParaRPr lang="en-US" dirty="0"/>
          </a:p>
          <a:p>
            <a:pPr marL="0" indent="0">
              <a:buNone/>
            </a:pPr>
            <a:endParaRPr dirty="0"/>
          </a:p>
          <a:p>
            <a:pPr marL="0" indent="0">
              <a:buNone/>
            </a:pPr>
            <a:r>
              <a:rPr dirty="0"/>
              <a:t>• Assumptions: full observability, deterministic actions, known goals.</a:t>
            </a:r>
            <a:endParaRPr lang="en-US" dirty="0"/>
          </a:p>
          <a:p>
            <a:pPr marL="0" indent="0">
              <a:buNone/>
            </a:pPr>
            <a:endParaRPr dirty="0"/>
          </a:p>
          <a:p>
            <a:pPr marL="0" indent="0">
              <a:buNone/>
            </a:pPr>
            <a:r>
              <a:rPr dirty="0"/>
              <a:t>• </a:t>
            </a:r>
            <a:r>
              <a:rPr dirty="0">
                <a:solidFill>
                  <a:srgbClr val="FF0000"/>
                </a:solidFill>
              </a:rPr>
              <a:t>Solution</a:t>
            </a:r>
            <a:r>
              <a:rPr dirty="0"/>
              <a:t> = a sequence of actions leading to a goal state.</a:t>
            </a:r>
          </a:p>
          <a:p>
            <a:pPr marL="0" indent="0">
              <a:buNone/>
            </a:pPr>
            <a:endParaRPr lang="en-IN" dirty="0"/>
          </a:p>
          <a:p>
            <a:pPr marL="0" indent="0">
              <a:buNone/>
            </a:pPr>
            <a:r>
              <a:rPr dirty="0">
                <a:solidFill>
                  <a:srgbClr val="0070C0"/>
                </a:solidFill>
              </a:rPr>
              <a:t>Example: Robot navigating rooms or delivering parcels</a:t>
            </a:r>
            <a:r>
              <a:rPr dirty="0"/>
              <a:t>.</a:t>
            </a:r>
          </a:p>
          <a:p>
            <a:endParaRPr dirty="0"/>
          </a:p>
        </p:txBody>
      </p:sp>
    </p:spTree>
    <p:extLst>
      <p:ext uri="{BB962C8B-B14F-4D97-AF65-F5344CB8AC3E}">
        <p14:creationId xmlns:p14="http://schemas.microsoft.com/office/powerpoint/2010/main" val="2452185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515600" cy="1325563"/>
          </a:xfrm>
        </p:spPr>
        <p:txBody>
          <a:bodyPr/>
          <a:lstStyle/>
          <a:p>
            <a:r>
              <a:rPr dirty="0"/>
              <a:t>Examples of Search Problems</a:t>
            </a:r>
          </a:p>
        </p:txBody>
      </p:sp>
      <p:sp>
        <p:nvSpPr>
          <p:cNvPr id="3" name="Content Placeholder 2"/>
          <p:cNvSpPr>
            <a:spLocks noGrp="1"/>
          </p:cNvSpPr>
          <p:nvPr>
            <p:ph idx="1"/>
          </p:nvPr>
        </p:nvSpPr>
        <p:spPr/>
        <p:txBody>
          <a:bodyPr/>
          <a:lstStyle/>
          <a:p>
            <a:pPr marL="0" indent="0">
              <a:buNone/>
            </a:pPr>
            <a:r>
              <a:rPr dirty="0"/>
              <a:t>• </a:t>
            </a:r>
            <a:r>
              <a:rPr dirty="0">
                <a:solidFill>
                  <a:srgbClr val="FF0000"/>
                </a:solidFill>
              </a:rPr>
              <a:t>Route Planning</a:t>
            </a:r>
            <a:r>
              <a:rPr dirty="0"/>
              <a:t>: Finding the best path from </a:t>
            </a:r>
            <a:r>
              <a:rPr lang="en-US" dirty="0"/>
              <a:t>location X</a:t>
            </a:r>
            <a:r>
              <a:rPr dirty="0"/>
              <a:t> to </a:t>
            </a:r>
            <a:r>
              <a:rPr lang="en-US" dirty="0"/>
              <a:t>Y</a:t>
            </a:r>
            <a:r>
              <a:rPr dirty="0"/>
              <a:t>.</a:t>
            </a:r>
            <a:endParaRPr lang="en-US" dirty="0"/>
          </a:p>
          <a:p>
            <a:pPr marL="0" indent="0">
              <a:buNone/>
            </a:pPr>
            <a:endParaRPr dirty="0"/>
          </a:p>
          <a:p>
            <a:pPr marL="0" indent="0">
              <a:buNone/>
            </a:pPr>
            <a:r>
              <a:rPr lang="en-IN" dirty="0"/>
              <a:t>•</a:t>
            </a:r>
            <a:r>
              <a:rPr dirty="0"/>
              <a:t> </a:t>
            </a:r>
            <a:r>
              <a:rPr dirty="0">
                <a:solidFill>
                  <a:srgbClr val="FF0000"/>
                </a:solidFill>
              </a:rPr>
              <a:t>Vacuum World</a:t>
            </a:r>
            <a:r>
              <a:rPr dirty="0"/>
              <a:t>: Clean all dirty locations with minimal moves.</a:t>
            </a:r>
            <a:endParaRPr lang="en-US" dirty="0"/>
          </a:p>
          <a:p>
            <a:pPr marL="0" indent="0">
              <a:buNone/>
            </a:pPr>
            <a:endParaRPr dirty="0"/>
          </a:p>
          <a:p>
            <a:pPr marL="0" indent="0">
              <a:buNone/>
            </a:pPr>
            <a:r>
              <a:rPr dirty="0"/>
              <a:t>• </a:t>
            </a:r>
            <a:r>
              <a:rPr dirty="0">
                <a:solidFill>
                  <a:srgbClr val="FF0000"/>
                </a:solidFill>
              </a:rPr>
              <a:t>8-Puzzle</a:t>
            </a:r>
            <a:r>
              <a:rPr dirty="0"/>
              <a:t>: Reach the goal tile configuration.</a:t>
            </a:r>
            <a:endParaRPr lang="en-US" dirty="0"/>
          </a:p>
          <a:p>
            <a:pPr marL="0" indent="0">
              <a:buNone/>
            </a:pPr>
            <a:endParaRPr dirty="0"/>
          </a:p>
          <a:p>
            <a:pPr marL="0" indent="0">
              <a:buNone/>
            </a:pPr>
            <a:r>
              <a:rPr dirty="0"/>
              <a:t>• </a:t>
            </a:r>
            <a:r>
              <a:rPr dirty="0">
                <a:solidFill>
                  <a:srgbClr val="FF0000"/>
                </a:solidFill>
              </a:rPr>
              <a:t>Tutoring System</a:t>
            </a:r>
            <a:r>
              <a:rPr dirty="0"/>
              <a:t>: Teach student to master all target topics.</a:t>
            </a:r>
          </a:p>
          <a:p>
            <a:endParaRPr dirty="0"/>
          </a:p>
        </p:txBody>
      </p:sp>
    </p:spTree>
    <p:extLst>
      <p:ext uri="{BB962C8B-B14F-4D97-AF65-F5344CB8AC3E}">
        <p14:creationId xmlns:p14="http://schemas.microsoft.com/office/powerpoint/2010/main" val="147414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1143000"/>
          </a:xfrm>
        </p:spPr>
        <p:txBody>
          <a:bodyPr/>
          <a:lstStyle/>
          <a:p>
            <a:r>
              <a:rPr lang="en-US" dirty="0"/>
              <a:t>What are Search Problems?</a:t>
            </a:r>
          </a:p>
        </p:txBody>
      </p:sp>
      <p:sp>
        <p:nvSpPr>
          <p:cNvPr id="3" name="Content Placeholder 2"/>
          <p:cNvSpPr>
            <a:spLocks noGrp="1"/>
          </p:cNvSpPr>
          <p:nvPr>
            <p:ph idx="1"/>
          </p:nvPr>
        </p:nvSpPr>
        <p:spPr>
          <a:xfrm>
            <a:off x="609600" y="1570037"/>
            <a:ext cx="10820400" cy="4525963"/>
          </a:xfrm>
        </p:spPr>
        <p:txBody>
          <a:bodyPr>
            <a:normAutofit/>
          </a:bodyPr>
          <a:lstStyle/>
          <a:p>
            <a:r>
              <a:rPr lang="en-US" dirty="0"/>
              <a:t>We will consider the problem of designing </a:t>
            </a:r>
            <a:r>
              <a:rPr lang="en-US" b="1" dirty="0">
                <a:solidFill>
                  <a:srgbClr val="FF0000"/>
                </a:solidFill>
              </a:rPr>
              <a:t>goal-based agents</a:t>
            </a:r>
            <a:r>
              <a:rPr lang="en-US" dirty="0"/>
              <a:t> in </a:t>
            </a:r>
          </a:p>
          <a:p>
            <a:pPr lvl="1"/>
            <a:r>
              <a:rPr lang="en-US" sz="2800" b="1" dirty="0">
                <a:solidFill>
                  <a:srgbClr val="0070C0"/>
                </a:solidFill>
              </a:rPr>
              <a:t>known</a:t>
            </a:r>
            <a:r>
              <a:rPr lang="en-US" sz="2800" dirty="0">
                <a:solidFill>
                  <a:srgbClr val="0070C0"/>
                </a:solidFill>
              </a:rPr>
              <a:t>, </a:t>
            </a:r>
          </a:p>
          <a:p>
            <a:pPr lvl="1"/>
            <a:r>
              <a:rPr lang="en-US" sz="2800" b="1" dirty="0">
                <a:solidFill>
                  <a:srgbClr val="0070C0"/>
                </a:solidFill>
              </a:rPr>
              <a:t>fully observable, </a:t>
            </a:r>
          </a:p>
          <a:p>
            <a:pPr lvl="1"/>
            <a:r>
              <a:rPr lang="en-US" sz="2800" b="1" dirty="0">
                <a:solidFill>
                  <a:srgbClr val="0070C0"/>
                </a:solidFill>
              </a:rPr>
              <a:t>and deterministic </a:t>
            </a:r>
            <a:r>
              <a:rPr lang="en-US" sz="2800" dirty="0"/>
              <a:t>environments.</a:t>
            </a:r>
          </a:p>
          <a:p>
            <a:endParaRPr lang="en-US" dirty="0"/>
          </a:p>
          <a:p>
            <a:endParaRPr lang="en-US" dirty="0"/>
          </a:p>
          <a:p>
            <a:r>
              <a:rPr lang="en-US" dirty="0"/>
              <a:t>Example environment:</a:t>
            </a:r>
          </a:p>
        </p:txBody>
      </p:sp>
      <p:pic>
        <p:nvPicPr>
          <p:cNvPr id="1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PencilSketch/>
                    </a14:imgEffect>
                  </a14:imgLayer>
                </a14:imgProps>
              </a:ext>
            </a:extLst>
          </a:blip>
          <a:srcRect/>
          <a:stretch>
            <a:fillRect/>
          </a:stretch>
        </p:blipFill>
        <p:spPr bwMode="auto">
          <a:xfrm>
            <a:off x="7430978" y="3091543"/>
            <a:ext cx="2960528" cy="3004457"/>
          </a:xfrm>
          <a:prstGeom prst="rect">
            <a:avLst/>
          </a:prstGeom>
          <a:noFill/>
          <a:ln w="9525">
            <a:noFill/>
            <a:miter lim="800000"/>
            <a:headEnd/>
            <a:tailEnd/>
          </a:ln>
        </p:spPr>
      </p:pic>
      <p:sp>
        <p:nvSpPr>
          <p:cNvPr id="11" name="Down Arrow 10"/>
          <p:cNvSpPr/>
          <p:nvPr/>
        </p:nvSpPr>
        <p:spPr>
          <a:xfrm>
            <a:off x="7595452" y="2860470"/>
            <a:ext cx="164474" cy="2225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315200" y="2452170"/>
            <a:ext cx="889451" cy="369332"/>
          </a:xfrm>
          <a:prstGeom prst="rect">
            <a:avLst/>
          </a:prstGeom>
          <a:noFill/>
        </p:spPr>
        <p:txBody>
          <a:bodyPr wrap="square" rtlCol="0">
            <a:spAutoFit/>
          </a:bodyPr>
          <a:lstStyle/>
          <a:p>
            <a:r>
              <a:rPr lang="en-US" dirty="0"/>
              <a:t>Start</a:t>
            </a:r>
          </a:p>
        </p:txBody>
      </p:sp>
      <p:sp>
        <p:nvSpPr>
          <p:cNvPr id="13" name="Down Arrow 12"/>
          <p:cNvSpPr/>
          <p:nvPr/>
        </p:nvSpPr>
        <p:spPr>
          <a:xfrm rot="5400000">
            <a:off x="10499935" y="5765007"/>
            <a:ext cx="166914" cy="2192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0708197" y="5673928"/>
            <a:ext cx="889451" cy="369332"/>
          </a:xfrm>
          <a:prstGeom prst="rect">
            <a:avLst/>
          </a:prstGeom>
          <a:noFill/>
        </p:spPr>
        <p:txBody>
          <a:bodyPr wrap="square" rtlCol="0">
            <a:spAutoFit/>
          </a:bodyPr>
          <a:lstStyle/>
          <a:p>
            <a:r>
              <a:rPr lang="en-US" dirty="0"/>
              <a:t>Exit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animBg="1"/>
      <p:bldP spid="12" grpId="0"/>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74E69-2F06-982D-9A3C-D009990132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D52B9A-4AA0-BF37-97AD-61DB0C62E493}"/>
              </a:ext>
            </a:extLst>
          </p:cNvPr>
          <p:cNvSpPr>
            <a:spLocks noGrp="1"/>
          </p:cNvSpPr>
          <p:nvPr>
            <p:ph type="title"/>
          </p:nvPr>
        </p:nvSpPr>
        <p:spPr>
          <a:xfrm>
            <a:off x="533400" y="152400"/>
            <a:ext cx="8229600" cy="1143000"/>
          </a:xfrm>
        </p:spPr>
        <p:txBody>
          <a:bodyPr/>
          <a:lstStyle/>
          <a:p>
            <a:r>
              <a:rPr lang="en-US" dirty="0"/>
              <a:t>Planning for Search Problems</a:t>
            </a:r>
          </a:p>
        </p:txBody>
      </p:sp>
      <p:sp>
        <p:nvSpPr>
          <p:cNvPr id="3" name="Content Placeholder 2">
            <a:extLst>
              <a:ext uri="{FF2B5EF4-FFF2-40B4-BE49-F238E27FC236}">
                <a16:creationId xmlns:a16="http://schemas.microsoft.com/office/drawing/2014/main" id="{D5BE37DF-221C-3BA2-26D6-56E121AF41CB}"/>
              </a:ext>
            </a:extLst>
          </p:cNvPr>
          <p:cNvSpPr>
            <a:spLocks noGrp="1"/>
          </p:cNvSpPr>
          <p:nvPr>
            <p:ph idx="1"/>
          </p:nvPr>
        </p:nvSpPr>
        <p:spPr>
          <a:xfrm>
            <a:off x="436927" y="1476496"/>
            <a:ext cx="7475184" cy="4771903"/>
          </a:xfrm>
        </p:spPr>
        <p:txBody>
          <a:bodyPr>
            <a:noAutofit/>
          </a:bodyPr>
          <a:lstStyle/>
          <a:p>
            <a:pPr>
              <a:lnSpc>
                <a:spcPct val="120000"/>
              </a:lnSpc>
            </a:pPr>
            <a:r>
              <a:rPr lang="en-US" sz="2400" dirty="0"/>
              <a:t>For now, we consider only a discrete environment using an </a:t>
            </a:r>
            <a:r>
              <a:rPr lang="en-US" sz="2400" b="1" dirty="0">
                <a:solidFill>
                  <a:srgbClr val="FF0000"/>
                </a:solidFill>
              </a:rPr>
              <a:t>atomic state representation </a:t>
            </a:r>
            <a:r>
              <a:rPr lang="en-US" sz="2400" dirty="0"/>
              <a:t>(states are just labeled 1, 2, 3, …). </a:t>
            </a:r>
          </a:p>
          <a:p>
            <a:pPr>
              <a:lnSpc>
                <a:spcPct val="120000"/>
              </a:lnSpc>
            </a:pPr>
            <a:r>
              <a:rPr lang="en-US" sz="2400" dirty="0"/>
              <a:t>The </a:t>
            </a:r>
            <a:r>
              <a:rPr lang="en-US" sz="2400" b="1" dirty="0">
                <a:solidFill>
                  <a:srgbClr val="FF0000"/>
                </a:solidFill>
              </a:rPr>
              <a:t>state space </a:t>
            </a:r>
            <a:r>
              <a:rPr lang="en-US" sz="2400" dirty="0"/>
              <a:t>is the set of all possible states of the environment and some states are marked as </a:t>
            </a:r>
            <a:r>
              <a:rPr lang="en-US" sz="2400" b="1" dirty="0">
                <a:solidFill>
                  <a:srgbClr val="0070C0"/>
                </a:solidFill>
              </a:rPr>
              <a:t>goal states</a:t>
            </a:r>
            <a:r>
              <a:rPr lang="en-US" sz="2400" dirty="0">
                <a:solidFill>
                  <a:srgbClr val="0070C0"/>
                </a:solidFill>
              </a:rPr>
              <a:t>.</a:t>
            </a:r>
          </a:p>
          <a:p>
            <a:pPr>
              <a:lnSpc>
                <a:spcPct val="120000"/>
              </a:lnSpc>
            </a:pPr>
            <a:r>
              <a:rPr lang="en-US" sz="2400" dirty="0"/>
              <a:t>The </a:t>
            </a:r>
            <a:r>
              <a:rPr lang="en-US" sz="2400" b="1" dirty="0">
                <a:solidFill>
                  <a:srgbClr val="FF0000"/>
                </a:solidFill>
              </a:rPr>
              <a:t>optimal solution </a:t>
            </a:r>
            <a:r>
              <a:rPr lang="en-US" sz="2400" dirty="0"/>
              <a:t>is the sequence of actions (or equivalently a sequence of states) that gives the lowest path cost for reaching the goal.</a:t>
            </a:r>
          </a:p>
        </p:txBody>
      </p:sp>
      <p:sp>
        <p:nvSpPr>
          <p:cNvPr id="5" name="Down Arrow 4">
            <a:extLst>
              <a:ext uri="{FF2B5EF4-FFF2-40B4-BE49-F238E27FC236}">
                <a16:creationId xmlns:a16="http://schemas.microsoft.com/office/drawing/2014/main" id="{5BECB04A-66B3-B3F7-D8BF-34B07B310F45}"/>
              </a:ext>
            </a:extLst>
          </p:cNvPr>
          <p:cNvSpPr/>
          <p:nvPr/>
        </p:nvSpPr>
        <p:spPr>
          <a:xfrm>
            <a:off x="8105495" y="1518804"/>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B792D87-0B28-65BA-7F2D-1111F5B4CD69}"/>
              </a:ext>
            </a:extLst>
          </p:cNvPr>
          <p:cNvSpPr txBox="1"/>
          <p:nvPr/>
        </p:nvSpPr>
        <p:spPr>
          <a:xfrm>
            <a:off x="7401633" y="1179172"/>
            <a:ext cx="1483925" cy="369332"/>
          </a:xfrm>
          <a:prstGeom prst="rect">
            <a:avLst/>
          </a:prstGeom>
          <a:noFill/>
        </p:spPr>
        <p:txBody>
          <a:bodyPr wrap="square" rtlCol="0">
            <a:spAutoFit/>
          </a:bodyPr>
          <a:lstStyle/>
          <a:p>
            <a:pPr algn="ctr"/>
            <a:r>
              <a:rPr lang="en-US" dirty="0">
                <a:solidFill>
                  <a:srgbClr val="0070C0"/>
                </a:solidFill>
              </a:rPr>
              <a:t>Initial state</a:t>
            </a:r>
          </a:p>
        </p:txBody>
      </p:sp>
      <p:sp>
        <p:nvSpPr>
          <p:cNvPr id="7" name="Down Arrow 6">
            <a:extLst>
              <a:ext uri="{FF2B5EF4-FFF2-40B4-BE49-F238E27FC236}">
                <a16:creationId xmlns:a16="http://schemas.microsoft.com/office/drawing/2014/main" id="{B312BC72-48DA-FEAA-1237-A6492EC4CAE8}"/>
              </a:ext>
            </a:extLst>
          </p:cNvPr>
          <p:cNvSpPr/>
          <p:nvPr/>
        </p:nvSpPr>
        <p:spPr>
          <a:xfrm rot="5400000">
            <a:off x="10793559" y="4223904"/>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005789D-EEE3-538E-0A95-0964C67AB088}"/>
              </a:ext>
            </a:extLst>
          </p:cNvPr>
          <p:cNvSpPr txBox="1"/>
          <p:nvPr/>
        </p:nvSpPr>
        <p:spPr>
          <a:xfrm>
            <a:off x="11066027" y="4072874"/>
            <a:ext cx="668773" cy="646331"/>
          </a:xfrm>
          <a:prstGeom prst="rect">
            <a:avLst/>
          </a:prstGeom>
          <a:noFill/>
        </p:spPr>
        <p:txBody>
          <a:bodyPr wrap="none" rtlCol="0">
            <a:spAutoFit/>
          </a:bodyPr>
          <a:lstStyle/>
          <a:p>
            <a:r>
              <a:rPr lang="en-US" dirty="0">
                <a:solidFill>
                  <a:srgbClr val="0070C0"/>
                </a:solidFill>
              </a:rPr>
              <a:t>Goal </a:t>
            </a:r>
            <a:br>
              <a:rPr lang="en-US" dirty="0">
                <a:solidFill>
                  <a:srgbClr val="0070C0"/>
                </a:solidFill>
              </a:rPr>
            </a:br>
            <a:r>
              <a:rPr lang="en-US" dirty="0">
                <a:solidFill>
                  <a:srgbClr val="0070C0"/>
                </a:solidFill>
              </a:rPr>
              <a:t>state</a:t>
            </a:r>
          </a:p>
        </p:txBody>
      </p:sp>
      <p:pic>
        <p:nvPicPr>
          <p:cNvPr id="9" name="Picture 2">
            <a:extLst>
              <a:ext uri="{FF2B5EF4-FFF2-40B4-BE49-F238E27FC236}">
                <a16:creationId xmlns:a16="http://schemas.microsoft.com/office/drawing/2014/main" id="{891E6CBF-FBAA-3145-3E10-ABAF5AC811BF}"/>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PencilSketch/>
                    </a14:imgEffect>
                  </a14:imgLayer>
                </a14:imgProps>
              </a:ext>
            </a:extLst>
          </a:blip>
          <a:srcRect/>
          <a:stretch>
            <a:fillRect/>
          </a:stretch>
        </p:blipFill>
        <p:spPr bwMode="auto">
          <a:xfrm>
            <a:off x="8012259" y="1860230"/>
            <a:ext cx="2667000" cy="2706574"/>
          </a:xfrm>
          <a:prstGeom prst="rect">
            <a:avLst/>
          </a:prstGeom>
          <a:noFill/>
          <a:ln w="9525">
            <a:noFill/>
            <a:miter lim="800000"/>
            <a:headEnd/>
            <a:tailEnd/>
          </a:ln>
        </p:spPr>
      </p:pic>
      <p:sp>
        <p:nvSpPr>
          <p:cNvPr id="10" name="Oval 9">
            <a:extLst>
              <a:ext uri="{FF2B5EF4-FFF2-40B4-BE49-F238E27FC236}">
                <a16:creationId xmlns:a16="http://schemas.microsoft.com/office/drawing/2014/main" id="{8C83F3C8-5A95-9324-48F2-C1F45D913459}"/>
              </a:ext>
            </a:extLst>
          </p:cNvPr>
          <p:cNvSpPr/>
          <p:nvPr/>
        </p:nvSpPr>
        <p:spPr>
          <a:xfrm>
            <a:off x="10542156" y="4262004"/>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z</a:t>
            </a:r>
          </a:p>
        </p:txBody>
      </p:sp>
      <p:sp>
        <p:nvSpPr>
          <p:cNvPr id="11" name="Oval 10">
            <a:extLst>
              <a:ext uri="{FF2B5EF4-FFF2-40B4-BE49-F238E27FC236}">
                <a16:creationId xmlns:a16="http://schemas.microsoft.com/office/drawing/2014/main" id="{0E98E3F1-74B6-0721-BFAE-E967836B2EE4}"/>
              </a:ext>
            </a:extLst>
          </p:cNvPr>
          <p:cNvSpPr/>
          <p:nvPr/>
        </p:nvSpPr>
        <p:spPr>
          <a:xfrm>
            <a:off x="8149414" y="1859898"/>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1</a:t>
            </a:r>
          </a:p>
        </p:txBody>
      </p:sp>
      <p:sp>
        <p:nvSpPr>
          <p:cNvPr id="35" name="Freeform: Shape 34">
            <a:extLst>
              <a:ext uri="{FF2B5EF4-FFF2-40B4-BE49-F238E27FC236}">
                <a16:creationId xmlns:a16="http://schemas.microsoft.com/office/drawing/2014/main" id="{D29E7CA7-8888-42F3-0761-9CA16BDB5F52}"/>
              </a:ext>
            </a:extLst>
          </p:cNvPr>
          <p:cNvSpPr/>
          <p:nvPr/>
        </p:nvSpPr>
        <p:spPr>
          <a:xfrm>
            <a:off x="8187220" y="2052684"/>
            <a:ext cx="2365551" cy="2275128"/>
          </a:xfrm>
          <a:custGeom>
            <a:avLst/>
            <a:gdLst>
              <a:gd name="connsiteX0" fmla="*/ 23795 w 2365551"/>
              <a:gd name="connsiteY0" fmla="*/ 0 h 2275128"/>
              <a:gd name="connsiteX1" fmla="*/ 34946 w 2365551"/>
              <a:gd name="connsiteY1" fmla="*/ 312234 h 2275128"/>
              <a:gd name="connsiteX2" fmla="*/ 336029 w 2365551"/>
              <a:gd name="connsiteY2" fmla="*/ 66908 h 2275128"/>
              <a:gd name="connsiteX3" fmla="*/ 1150068 w 2365551"/>
              <a:gd name="connsiteY3" fmla="*/ 78059 h 2275128"/>
              <a:gd name="connsiteX4" fmla="*/ 1172370 w 2365551"/>
              <a:gd name="connsiteY4" fmla="*/ 323386 h 2275128"/>
              <a:gd name="connsiteX5" fmla="*/ 2242887 w 2365551"/>
              <a:gd name="connsiteY5" fmla="*/ 334537 h 2275128"/>
              <a:gd name="connsiteX6" fmla="*/ 1997560 w 2365551"/>
              <a:gd name="connsiteY6" fmla="*/ 914400 h 2275128"/>
              <a:gd name="connsiteX7" fmla="*/ 1975258 w 2365551"/>
              <a:gd name="connsiteY7" fmla="*/ 936703 h 2275128"/>
              <a:gd name="connsiteX8" fmla="*/ 1964107 w 2365551"/>
              <a:gd name="connsiteY8" fmla="*/ 1449659 h 2275128"/>
              <a:gd name="connsiteX9" fmla="*/ 1674175 w 2365551"/>
              <a:gd name="connsiteY9" fmla="*/ 1438508 h 2275128"/>
              <a:gd name="connsiteX10" fmla="*/ 1462302 w 2365551"/>
              <a:gd name="connsiteY10" fmla="*/ 613317 h 2275128"/>
              <a:gd name="connsiteX11" fmla="*/ 782078 w 2365551"/>
              <a:gd name="connsiteY11" fmla="*/ 635620 h 2275128"/>
              <a:gd name="connsiteX12" fmla="*/ 770926 w 2365551"/>
              <a:gd name="connsiteY12" fmla="*/ 869795 h 2275128"/>
              <a:gd name="connsiteX13" fmla="*/ 692868 w 2365551"/>
              <a:gd name="connsiteY13" fmla="*/ 880947 h 2275128"/>
              <a:gd name="connsiteX14" fmla="*/ 659414 w 2365551"/>
              <a:gd name="connsiteY14" fmla="*/ 892098 h 2275128"/>
              <a:gd name="connsiteX15" fmla="*/ 625960 w 2365551"/>
              <a:gd name="connsiteY15" fmla="*/ 1471961 h 2275128"/>
              <a:gd name="connsiteX16" fmla="*/ 871287 w 2365551"/>
              <a:gd name="connsiteY16" fmla="*/ 1460810 h 2275128"/>
              <a:gd name="connsiteX17" fmla="*/ 882439 w 2365551"/>
              <a:gd name="connsiteY17" fmla="*/ 1237786 h 2275128"/>
              <a:gd name="connsiteX18" fmla="*/ 1216975 w 2365551"/>
              <a:gd name="connsiteY18" fmla="*/ 1248937 h 2275128"/>
              <a:gd name="connsiteX19" fmla="*/ 1228126 w 2365551"/>
              <a:gd name="connsiteY19" fmla="*/ 2007220 h 2275128"/>
              <a:gd name="connsiteX20" fmla="*/ 1406546 w 2365551"/>
              <a:gd name="connsiteY20" fmla="*/ 1996068 h 2275128"/>
              <a:gd name="connsiteX21" fmla="*/ 1428848 w 2365551"/>
              <a:gd name="connsiteY21" fmla="*/ 1572322 h 2275128"/>
              <a:gd name="connsiteX22" fmla="*/ 1518058 w 2365551"/>
              <a:gd name="connsiteY22" fmla="*/ 1594625 h 2275128"/>
              <a:gd name="connsiteX23" fmla="*/ 1685326 w 2365551"/>
              <a:gd name="connsiteY23" fmla="*/ 1661532 h 2275128"/>
              <a:gd name="connsiteX24" fmla="*/ 2265190 w 2365551"/>
              <a:gd name="connsiteY24" fmla="*/ 1750742 h 2275128"/>
              <a:gd name="connsiteX25" fmla="*/ 2365551 w 2365551"/>
              <a:gd name="connsiteY25" fmla="*/ 2274849 h 227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65551" h="2275128">
                <a:moveTo>
                  <a:pt x="23795" y="0"/>
                </a:moveTo>
                <a:cubicBezTo>
                  <a:pt x="27512" y="104078"/>
                  <a:pt x="-38695" y="238593"/>
                  <a:pt x="34946" y="312234"/>
                </a:cubicBezTo>
                <a:cubicBezTo>
                  <a:pt x="385596" y="662884"/>
                  <a:pt x="334314" y="102925"/>
                  <a:pt x="336029" y="66908"/>
                </a:cubicBezTo>
                <a:cubicBezTo>
                  <a:pt x="607375" y="70625"/>
                  <a:pt x="890622" y="-1505"/>
                  <a:pt x="1150068" y="78059"/>
                </a:cubicBezTo>
                <a:cubicBezTo>
                  <a:pt x="1228572" y="102134"/>
                  <a:pt x="1092429" y="304624"/>
                  <a:pt x="1172370" y="323386"/>
                </a:cubicBezTo>
                <a:cubicBezTo>
                  <a:pt x="1519788" y="404923"/>
                  <a:pt x="1886048" y="330820"/>
                  <a:pt x="2242887" y="334537"/>
                </a:cubicBezTo>
                <a:cubicBezTo>
                  <a:pt x="2228259" y="1139118"/>
                  <a:pt x="2434942" y="933416"/>
                  <a:pt x="1997560" y="914400"/>
                </a:cubicBezTo>
                <a:cubicBezTo>
                  <a:pt x="1987056" y="913943"/>
                  <a:pt x="1982692" y="929269"/>
                  <a:pt x="1975258" y="936703"/>
                </a:cubicBezTo>
                <a:cubicBezTo>
                  <a:pt x="1971541" y="1107688"/>
                  <a:pt x="2052099" y="1303006"/>
                  <a:pt x="1964107" y="1449659"/>
                </a:cubicBezTo>
                <a:cubicBezTo>
                  <a:pt x="1914347" y="1532592"/>
                  <a:pt x="1710542" y="1528126"/>
                  <a:pt x="1674175" y="1438508"/>
                </a:cubicBezTo>
                <a:cubicBezTo>
                  <a:pt x="1287360" y="485286"/>
                  <a:pt x="1986401" y="798295"/>
                  <a:pt x="1462302" y="613317"/>
                </a:cubicBezTo>
                <a:cubicBezTo>
                  <a:pt x="1235561" y="620751"/>
                  <a:pt x="994777" y="556715"/>
                  <a:pt x="782078" y="635620"/>
                </a:cubicBezTo>
                <a:cubicBezTo>
                  <a:pt x="708810" y="662800"/>
                  <a:pt x="797632" y="796353"/>
                  <a:pt x="770926" y="869795"/>
                </a:cubicBezTo>
                <a:cubicBezTo>
                  <a:pt x="761944" y="894496"/>
                  <a:pt x="718887" y="877230"/>
                  <a:pt x="692868" y="880947"/>
                </a:cubicBezTo>
                <a:cubicBezTo>
                  <a:pt x="681717" y="884664"/>
                  <a:pt x="670420" y="887971"/>
                  <a:pt x="659414" y="892098"/>
                </a:cubicBezTo>
                <a:cubicBezTo>
                  <a:pt x="430734" y="977851"/>
                  <a:pt x="604950" y="946689"/>
                  <a:pt x="625960" y="1471961"/>
                </a:cubicBezTo>
                <a:cubicBezTo>
                  <a:pt x="707736" y="1468244"/>
                  <a:pt x="810834" y="1516006"/>
                  <a:pt x="871287" y="1460810"/>
                </a:cubicBezTo>
                <a:cubicBezTo>
                  <a:pt x="926256" y="1410621"/>
                  <a:pt x="818976" y="1276682"/>
                  <a:pt x="882439" y="1237786"/>
                </a:cubicBezTo>
                <a:cubicBezTo>
                  <a:pt x="977567" y="1179482"/>
                  <a:pt x="1105463" y="1245220"/>
                  <a:pt x="1216975" y="1248937"/>
                </a:cubicBezTo>
                <a:cubicBezTo>
                  <a:pt x="1220692" y="1501698"/>
                  <a:pt x="1165956" y="1762196"/>
                  <a:pt x="1228126" y="2007220"/>
                </a:cubicBezTo>
                <a:cubicBezTo>
                  <a:pt x="1242781" y="2064979"/>
                  <a:pt x="1381575" y="2050173"/>
                  <a:pt x="1406546" y="1996068"/>
                </a:cubicBezTo>
                <a:cubicBezTo>
                  <a:pt x="1465819" y="1867642"/>
                  <a:pt x="1421414" y="1713571"/>
                  <a:pt x="1428848" y="1572322"/>
                </a:cubicBezTo>
                <a:cubicBezTo>
                  <a:pt x="1458585" y="1579756"/>
                  <a:pt x="1489449" y="1583622"/>
                  <a:pt x="1518058" y="1594625"/>
                </a:cubicBezTo>
                <a:cubicBezTo>
                  <a:pt x="1655933" y="1647654"/>
                  <a:pt x="1465602" y="1622549"/>
                  <a:pt x="1685326" y="1661532"/>
                </a:cubicBezTo>
                <a:cubicBezTo>
                  <a:pt x="1877881" y="1695695"/>
                  <a:pt x="2071902" y="1721005"/>
                  <a:pt x="2265190" y="1750742"/>
                </a:cubicBezTo>
                <a:cubicBezTo>
                  <a:pt x="2276974" y="2304579"/>
                  <a:pt x="2101599" y="2274849"/>
                  <a:pt x="2365551" y="2274849"/>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9345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animBg="1"/>
      <p:bldP spid="11"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a:t>Planning for Search Problems</a:t>
            </a:r>
          </a:p>
        </p:txBody>
      </p:sp>
      <p:sp>
        <p:nvSpPr>
          <p:cNvPr id="5" name="Down Arrow 4">
            <a:extLst>
              <a:ext uri="{FF2B5EF4-FFF2-40B4-BE49-F238E27FC236}">
                <a16:creationId xmlns:a16="http://schemas.microsoft.com/office/drawing/2014/main" id="{073A3626-0AFF-4DB0-9BD3-AB42694A6ECD}"/>
              </a:ext>
            </a:extLst>
          </p:cNvPr>
          <p:cNvSpPr/>
          <p:nvPr/>
        </p:nvSpPr>
        <p:spPr>
          <a:xfrm>
            <a:off x="8105495" y="1518804"/>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6B475CD-320D-4BEC-8249-FAB7C36E4220}"/>
              </a:ext>
            </a:extLst>
          </p:cNvPr>
          <p:cNvSpPr txBox="1"/>
          <p:nvPr/>
        </p:nvSpPr>
        <p:spPr>
          <a:xfrm>
            <a:off x="7401633" y="1179172"/>
            <a:ext cx="1483925" cy="369332"/>
          </a:xfrm>
          <a:prstGeom prst="rect">
            <a:avLst/>
          </a:prstGeom>
          <a:noFill/>
        </p:spPr>
        <p:txBody>
          <a:bodyPr wrap="square" rtlCol="0">
            <a:spAutoFit/>
          </a:bodyPr>
          <a:lstStyle/>
          <a:p>
            <a:pPr algn="ctr"/>
            <a:r>
              <a:rPr lang="en-US" dirty="0">
                <a:solidFill>
                  <a:srgbClr val="0070C0"/>
                </a:solidFill>
              </a:rPr>
              <a:t>Initial state</a:t>
            </a:r>
          </a:p>
        </p:txBody>
      </p:sp>
      <p:sp>
        <p:nvSpPr>
          <p:cNvPr id="7" name="Down Arrow 6">
            <a:extLst>
              <a:ext uri="{FF2B5EF4-FFF2-40B4-BE49-F238E27FC236}">
                <a16:creationId xmlns:a16="http://schemas.microsoft.com/office/drawing/2014/main" id="{50D635EB-0989-48D8-A8A1-D3A13DCCAA82}"/>
              </a:ext>
            </a:extLst>
          </p:cNvPr>
          <p:cNvSpPr/>
          <p:nvPr/>
        </p:nvSpPr>
        <p:spPr>
          <a:xfrm rot="5400000">
            <a:off x="10793559" y="4223904"/>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1210C4A-14C0-45E5-9525-BE6B00C02E6E}"/>
              </a:ext>
            </a:extLst>
          </p:cNvPr>
          <p:cNvSpPr txBox="1"/>
          <p:nvPr/>
        </p:nvSpPr>
        <p:spPr>
          <a:xfrm>
            <a:off x="11066027" y="4072874"/>
            <a:ext cx="668773" cy="646331"/>
          </a:xfrm>
          <a:prstGeom prst="rect">
            <a:avLst/>
          </a:prstGeom>
          <a:noFill/>
        </p:spPr>
        <p:txBody>
          <a:bodyPr wrap="none" rtlCol="0">
            <a:spAutoFit/>
          </a:bodyPr>
          <a:lstStyle/>
          <a:p>
            <a:r>
              <a:rPr lang="en-US" dirty="0">
                <a:solidFill>
                  <a:srgbClr val="0070C0"/>
                </a:solidFill>
              </a:rPr>
              <a:t>Goal </a:t>
            </a:r>
            <a:br>
              <a:rPr lang="en-US" dirty="0">
                <a:solidFill>
                  <a:srgbClr val="0070C0"/>
                </a:solidFill>
              </a:rPr>
            </a:br>
            <a:r>
              <a:rPr lang="en-US" dirty="0">
                <a:solidFill>
                  <a:srgbClr val="0070C0"/>
                </a:solidFill>
              </a:rPr>
              <a:t>state</a:t>
            </a:r>
          </a:p>
        </p:txBody>
      </p:sp>
      <p:pic>
        <p:nvPicPr>
          <p:cNvPr id="9" name="Picture 2">
            <a:extLst>
              <a:ext uri="{FF2B5EF4-FFF2-40B4-BE49-F238E27FC236}">
                <a16:creationId xmlns:a16="http://schemas.microsoft.com/office/drawing/2014/main" id="{115D41D1-098D-4C6D-B23C-D38D3CD0B6F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PencilSketch/>
                    </a14:imgEffect>
                  </a14:imgLayer>
                </a14:imgProps>
              </a:ext>
            </a:extLst>
          </a:blip>
          <a:srcRect/>
          <a:stretch>
            <a:fillRect/>
          </a:stretch>
        </p:blipFill>
        <p:spPr bwMode="auto">
          <a:xfrm>
            <a:off x="8012259" y="1860230"/>
            <a:ext cx="2667000" cy="2706574"/>
          </a:xfrm>
          <a:prstGeom prst="rect">
            <a:avLst/>
          </a:prstGeom>
          <a:noFill/>
          <a:ln w="9525">
            <a:noFill/>
            <a:miter lim="800000"/>
            <a:headEnd/>
            <a:tailEnd/>
          </a:ln>
        </p:spPr>
      </p:pic>
      <p:sp>
        <p:nvSpPr>
          <p:cNvPr id="10" name="Oval 9">
            <a:extLst>
              <a:ext uri="{FF2B5EF4-FFF2-40B4-BE49-F238E27FC236}">
                <a16:creationId xmlns:a16="http://schemas.microsoft.com/office/drawing/2014/main" id="{763C5F09-DFCB-4B62-A993-0E7C238B344C}"/>
              </a:ext>
            </a:extLst>
          </p:cNvPr>
          <p:cNvSpPr/>
          <p:nvPr/>
        </p:nvSpPr>
        <p:spPr>
          <a:xfrm>
            <a:off x="10542156" y="4262004"/>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z</a:t>
            </a:r>
          </a:p>
        </p:txBody>
      </p:sp>
      <p:sp>
        <p:nvSpPr>
          <p:cNvPr id="11" name="Oval 10">
            <a:extLst>
              <a:ext uri="{FF2B5EF4-FFF2-40B4-BE49-F238E27FC236}">
                <a16:creationId xmlns:a16="http://schemas.microsoft.com/office/drawing/2014/main" id="{083E1FD8-D598-4E42-B662-5A00630748E9}"/>
              </a:ext>
            </a:extLst>
          </p:cNvPr>
          <p:cNvSpPr/>
          <p:nvPr/>
        </p:nvSpPr>
        <p:spPr>
          <a:xfrm>
            <a:off x="8149414" y="1859898"/>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1</a:t>
            </a:r>
          </a:p>
        </p:txBody>
      </p:sp>
      <p:sp>
        <p:nvSpPr>
          <p:cNvPr id="18" name="Rectangle 17">
            <a:extLst>
              <a:ext uri="{FF2B5EF4-FFF2-40B4-BE49-F238E27FC236}">
                <a16:creationId xmlns:a16="http://schemas.microsoft.com/office/drawing/2014/main" id="{45F34364-3894-46B7-9BF7-13C4B30D6779}"/>
              </a:ext>
            </a:extLst>
          </p:cNvPr>
          <p:cNvSpPr/>
          <p:nvPr/>
        </p:nvSpPr>
        <p:spPr>
          <a:xfrm>
            <a:off x="609601" y="1455376"/>
            <a:ext cx="6851196" cy="4055534"/>
          </a:xfrm>
          <a:prstGeom prst="rect">
            <a:avLst/>
          </a:prstGeom>
        </p:spPr>
        <p:txBody>
          <a:bodyPr wrap="square">
            <a:spAutoFit/>
          </a:bodyPr>
          <a:lstStyle/>
          <a:p>
            <a:pPr>
              <a:lnSpc>
                <a:spcPct val="120000"/>
              </a:lnSpc>
            </a:pPr>
            <a:r>
              <a:rPr lang="en-US" sz="2400" b="1" dirty="0"/>
              <a:t>Phases:</a:t>
            </a:r>
          </a:p>
          <a:p>
            <a:pPr marL="342900" indent="-342900">
              <a:lnSpc>
                <a:spcPct val="120000"/>
              </a:lnSpc>
              <a:buFont typeface="+mj-lt"/>
              <a:buAutoNum type="arabicParenR"/>
            </a:pPr>
            <a:r>
              <a:rPr lang="en-US" sz="2400" b="1" dirty="0">
                <a:solidFill>
                  <a:srgbClr val="0070C0"/>
                </a:solidFill>
              </a:rPr>
              <a:t>Search/Planning</a:t>
            </a:r>
            <a:r>
              <a:rPr lang="en-US" sz="2400" dirty="0"/>
              <a:t>: the process of looking for the </a:t>
            </a:r>
            <a:r>
              <a:rPr lang="en-US" sz="2400" b="1" dirty="0">
                <a:solidFill>
                  <a:srgbClr val="FF0000"/>
                </a:solidFill>
              </a:rPr>
              <a:t>sequence of actions</a:t>
            </a:r>
            <a:r>
              <a:rPr lang="en-US" sz="2400" dirty="0"/>
              <a:t> that reaches a goal state. Requires that the agent knows what happens when it moves!</a:t>
            </a:r>
            <a:endParaRPr lang="en-US" sz="2400" b="1" dirty="0"/>
          </a:p>
          <a:p>
            <a:pPr marL="342900" indent="-342900">
              <a:lnSpc>
                <a:spcPct val="120000"/>
              </a:lnSpc>
              <a:buFont typeface="+mj-lt"/>
              <a:buAutoNum type="arabicParenR"/>
            </a:pPr>
            <a:r>
              <a:rPr lang="en-US" sz="2400" b="1" dirty="0">
                <a:solidFill>
                  <a:srgbClr val="0070C0"/>
                </a:solidFill>
              </a:rPr>
              <a:t>Execution</a:t>
            </a:r>
            <a:r>
              <a:rPr lang="en-US" sz="2400" dirty="0"/>
              <a:t>: Once the agent begins executing the search solution in a deterministic, known environment, it can ignore its percepts (</a:t>
            </a:r>
            <a:r>
              <a:rPr lang="en-US" sz="2400" b="1" dirty="0">
                <a:solidFill>
                  <a:srgbClr val="FF0000"/>
                </a:solidFill>
              </a:rPr>
              <a:t>open-loop system</a:t>
            </a:r>
            <a:r>
              <a:rPr lang="en-US" sz="2400" dirty="0"/>
              <a:t>).</a:t>
            </a:r>
          </a:p>
        </p:txBody>
      </p:sp>
      <p:sp>
        <p:nvSpPr>
          <p:cNvPr id="35" name="Freeform: Shape 34">
            <a:extLst>
              <a:ext uri="{FF2B5EF4-FFF2-40B4-BE49-F238E27FC236}">
                <a16:creationId xmlns:a16="http://schemas.microsoft.com/office/drawing/2014/main" id="{E0D0D545-B943-4285-A339-83D7F794D602}"/>
              </a:ext>
            </a:extLst>
          </p:cNvPr>
          <p:cNvSpPr/>
          <p:nvPr/>
        </p:nvSpPr>
        <p:spPr>
          <a:xfrm>
            <a:off x="8187220" y="2052684"/>
            <a:ext cx="2365551" cy="2275128"/>
          </a:xfrm>
          <a:custGeom>
            <a:avLst/>
            <a:gdLst>
              <a:gd name="connsiteX0" fmla="*/ 23795 w 2365551"/>
              <a:gd name="connsiteY0" fmla="*/ 0 h 2275128"/>
              <a:gd name="connsiteX1" fmla="*/ 34946 w 2365551"/>
              <a:gd name="connsiteY1" fmla="*/ 312234 h 2275128"/>
              <a:gd name="connsiteX2" fmla="*/ 336029 w 2365551"/>
              <a:gd name="connsiteY2" fmla="*/ 66908 h 2275128"/>
              <a:gd name="connsiteX3" fmla="*/ 1150068 w 2365551"/>
              <a:gd name="connsiteY3" fmla="*/ 78059 h 2275128"/>
              <a:gd name="connsiteX4" fmla="*/ 1172370 w 2365551"/>
              <a:gd name="connsiteY4" fmla="*/ 323386 h 2275128"/>
              <a:gd name="connsiteX5" fmla="*/ 2242887 w 2365551"/>
              <a:gd name="connsiteY5" fmla="*/ 334537 h 2275128"/>
              <a:gd name="connsiteX6" fmla="*/ 1997560 w 2365551"/>
              <a:gd name="connsiteY6" fmla="*/ 914400 h 2275128"/>
              <a:gd name="connsiteX7" fmla="*/ 1975258 w 2365551"/>
              <a:gd name="connsiteY7" fmla="*/ 936703 h 2275128"/>
              <a:gd name="connsiteX8" fmla="*/ 1964107 w 2365551"/>
              <a:gd name="connsiteY8" fmla="*/ 1449659 h 2275128"/>
              <a:gd name="connsiteX9" fmla="*/ 1674175 w 2365551"/>
              <a:gd name="connsiteY9" fmla="*/ 1438508 h 2275128"/>
              <a:gd name="connsiteX10" fmla="*/ 1462302 w 2365551"/>
              <a:gd name="connsiteY10" fmla="*/ 613317 h 2275128"/>
              <a:gd name="connsiteX11" fmla="*/ 782078 w 2365551"/>
              <a:gd name="connsiteY11" fmla="*/ 635620 h 2275128"/>
              <a:gd name="connsiteX12" fmla="*/ 770926 w 2365551"/>
              <a:gd name="connsiteY12" fmla="*/ 869795 h 2275128"/>
              <a:gd name="connsiteX13" fmla="*/ 692868 w 2365551"/>
              <a:gd name="connsiteY13" fmla="*/ 880947 h 2275128"/>
              <a:gd name="connsiteX14" fmla="*/ 659414 w 2365551"/>
              <a:gd name="connsiteY14" fmla="*/ 892098 h 2275128"/>
              <a:gd name="connsiteX15" fmla="*/ 625960 w 2365551"/>
              <a:gd name="connsiteY15" fmla="*/ 1471961 h 2275128"/>
              <a:gd name="connsiteX16" fmla="*/ 871287 w 2365551"/>
              <a:gd name="connsiteY16" fmla="*/ 1460810 h 2275128"/>
              <a:gd name="connsiteX17" fmla="*/ 882439 w 2365551"/>
              <a:gd name="connsiteY17" fmla="*/ 1237786 h 2275128"/>
              <a:gd name="connsiteX18" fmla="*/ 1216975 w 2365551"/>
              <a:gd name="connsiteY18" fmla="*/ 1248937 h 2275128"/>
              <a:gd name="connsiteX19" fmla="*/ 1228126 w 2365551"/>
              <a:gd name="connsiteY19" fmla="*/ 2007220 h 2275128"/>
              <a:gd name="connsiteX20" fmla="*/ 1406546 w 2365551"/>
              <a:gd name="connsiteY20" fmla="*/ 1996068 h 2275128"/>
              <a:gd name="connsiteX21" fmla="*/ 1428848 w 2365551"/>
              <a:gd name="connsiteY21" fmla="*/ 1572322 h 2275128"/>
              <a:gd name="connsiteX22" fmla="*/ 1518058 w 2365551"/>
              <a:gd name="connsiteY22" fmla="*/ 1594625 h 2275128"/>
              <a:gd name="connsiteX23" fmla="*/ 1685326 w 2365551"/>
              <a:gd name="connsiteY23" fmla="*/ 1661532 h 2275128"/>
              <a:gd name="connsiteX24" fmla="*/ 2265190 w 2365551"/>
              <a:gd name="connsiteY24" fmla="*/ 1750742 h 2275128"/>
              <a:gd name="connsiteX25" fmla="*/ 2365551 w 2365551"/>
              <a:gd name="connsiteY25" fmla="*/ 2274849 h 227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65551" h="2275128">
                <a:moveTo>
                  <a:pt x="23795" y="0"/>
                </a:moveTo>
                <a:cubicBezTo>
                  <a:pt x="27512" y="104078"/>
                  <a:pt x="-38695" y="238593"/>
                  <a:pt x="34946" y="312234"/>
                </a:cubicBezTo>
                <a:cubicBezTo>
                  <a:pt x="385596" y="662884"/>
                  <a:pt x="334314" y="102925"/>
                  <a:pt x="336029" y="66908"/>
                </a:cubicBezTo>
                <a:cubicBezTo>
                  <a:pt x="607375" y="70625"/>
                  <a:pt x="890622" y="-1505"/>
                  <a:pt x="1150068" y="78059"/>
                </a:cubicBezTo>
                <a:cubicBezTo>
                  <a:pt x="1228572" y="102134"/>
                  <a:pt x="1092429" y="304624"/>
                  <a:pt x="1172370" y="323386"/>
                </a:cubicBezTo>
                <a:cubicBezTo>
                  <a:pt x="1519788" y="404923"/>
                  <a:pt x="1886048" y="330820"/>
                  <a:pt x="2242887" y="334537"/>
                </a:cubicBezTo>
                <a:cubicBezTo>
                  <a:pt x="2228259" y="1139118"/>
                  <a:pt x="2434942" y="933416"/>
                  <a:pt x="1997560" y="914400"/>
                </a:cubicBezTo>
                <a:cubicBezTo>
                  <a:pt x="1987056" y="913943"/>
                  <a:pt x="1982692" y="929269"/>
                  <a:pt x="1975258" y="936703"/>
                </a:cubicBezTo>
                <a:cubicBezTo>
                  <a:pt x="1971541" y="1107688"/>
                  <a:pt x="2052099" y="1303006"/>
                  <a:pt x="1964107" y="1449659"/>
                </a:cubicBezTo>
                <a:cubicBezTo>
                  <a:pt x="1914347" y="1532592"/>
                  <a:pt x="1710542" y="1528126"/>
                  <a:pt x="1674175" y="1438508"/>
                </a:cubicBezTo>
                <a:cubicBezTo>
                  <a:pt x="1287360" y="485286"/>
                  <a:pt x="1986401" y="798295"/>
                  <a:pt x="1462302" y="613317"/>
                </a:cubicBezTo>
                <a:cubicBezTo>
                  <a:pt x="1235561" y="620751"/>
                  <a:pt x="994777" y="556715"/>
                  <a:pt x="782078" y="635620"/>
                </a:cubicBezTo>
                <a:cubicBezTo>
                  <a:pt x="708810" y="662800"/>
                  <a:pt x="797632" y="796353"/>
                  <a:pt x="770926" y="869795"/>
                </a:cubicBezTo>
                <a:cubicBezTo>
                  <a:pt x="761944" y="894496"/>
                  <a:pt x="718887" y="877230"/>
                  <a:pt x="692868" y="880947"/>
                </a:cubicBezTo>
                <a:cubicBezTo>
                  <a:pt x="681717" y="884664"/>
                  <a:pt x="670420" y="887971"/>
                  <a:pt x="659414" y="892098"/>
                </a:cubicBezTo>
                <a:cubicBezTo>
                  <a:pt x="430734" y="977851"/>
                  <a:pt x="604950" y="946689"/>
                  <a:pt x="625960" y="1471961"/>
                </a:cubicBezTo>
                <a:cubicBezTo>
                  <a:pt x="707736" y="1468244"/>
                  <a:pt x="810834" y="1516006"/>
                  <a:pt x="871287" y="1460810"/>
                </a:cubicBezTo>
                <a:cubicBezTo>
                  <a:pt x="926256" y="1410621"/>
                  <a:pt x="818976" y="1276682"/>
                  <a:pt x="882439" y="1237786"/>
                </a:cubicBezTo>
                <a:cubicBezTo>
                  <a:pt x="977567" y="1179482"/>
                  <a:pt x="1105463" y="1245220"/>
                  <a:pt x="1216975" y="1248937"/>
                </a:cubicBezTo>
                <a:cubicBezTo>
                  <a:pt x="1220692" y="1501698"/>
                  <a:pt x="1165956" y="1762196"/>
                  <a:pt x="1228126" y="2007220"/>
                </a:cubicBezTo>
                <a:cubicBezTo>
                  <a:pt x="1242781" y="2064979"/>
                  <a:pt x="1381575" y="2050173"/>
                  <a:pt x="1406546" y="1996068"/>
                </a:cubicBezTo>
                <a:cubicBezTo>
                  <a:pt x="1465819" y="1867642"/>
                  <a:pt x="1421414" y="1713571"/>
                  <a:pt x="1428848" y="1572322"/>
                </a:cubicBezTo>
                <a:cubicBezTo>
                  <a:pt x="1458585" y="1579756"/>
                  <a:pt x="1489449" y="1583622"/>
                  <a:pt x="1518058" y="1594625"/>
                </a:cubicBezTo>
                <a:cubicBezTo>
                  <a:pt x="1655933" y="1647654"/>
                  <a:pt x="1465602" y="1622549"/>
                  <a:pt x="1685326" y="1661532"/>
                </a:cubicBezTo>
                <a:cubicBezTo>
                  <a:pt x="1877881" y="1695695"/>
                  <a:pt x="2071902" y="1721005"/>
                  <a:pt x="2265190" y="1750742"/>
                </a:cubicBezTo>
                <a:cubicBezTo>
                  <a:pt x="2276974" y="2304579"/>
                  <a:pt x="2101599" y="2274849"/>
                  <a:pt x="2365551" y="2274849"/>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a:extLst>
              <a:ext uri="{FF2B5EF4-FFF2-40B4-BE49-F238E27FC236}">
                <a16:creationId xmlns:a16="http://schemas.microsoft.com/office/drawing/2014/main" id="{BB2C9399-489E-4F3C-BA01-A07DCA723D3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PencilSketch/>
                    </a14:imgEffect>
                  </a14:imgLayer>
                </a14:imgProps>
              </a:ext>
            </a:extLst>
          </a:blip>
          <a:srcRect/>
          <a:stretch>
            <a:fillRect/>
          </a:stretch>
        </p:blipFill>
        <p:spPr bwMode="auto">
          <a:xfrm>
            <a:off x="7773426" y="1929630"/>
            <a:ext cx="2667000" cy="2706574"/>
          </a:xfrm>
          <a:prstGeom prst="rect">
            <a:avLst/>
          </a:prstGeom>
          <a:noFill/>
          <a:ln w="9525">
            <a:noFill/>
            <a:miter lim="800000"/>
            <a:headEnd/>
            <a:tailEnd/>
          </a:ln>
        </p:spPr>
      </p:pic>
      <p:sp>
        <p:nvSpPr>
          <p:cNvPr id="2" name="Title 1"/>
          <p:cNvSpPr>
            <a:spLocks noGrp="1"/>
          </p:cNvSpPr>
          <p:nvPr>
            <p:ph type="title"/>
          </p:nvPr>
        </p:nvSpPr>
        <p:spPr>
          <a:xfrm>
            <a:off x="533400" y="-1742"/>
            <a:ext cx="10515600" cy="1325563"/>
          </a:xfrm>
        </p:spPr>
        <p:txBody>
          <a:bodyPr/>
          <a:lstStyle/>
          <a:p>
            <a:r>
              <a:rPr lang="en-US" dirty="0"/>
              <a:t>Definition of a Search Problem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16849" y="1583462"/>
                <a:ext cx="7204051" cy="2722802"/>
              </a:xfrm>
            </p:spPr>
            <p:txBody>
              <a:bodyPr>
                <a:noAutofit/>
              </a:bodyPr>
              <a:lstStyle/>
              <a:p>
                <a:r>
                  <a:rPr lang="en-US" b="1" dirty="0">
                    <a:solidFill>
                      <a:srgbClr val="FF0000"/>
                    </a:solidFill>
                  </a:rPr>
                  <a:t>Initial state: </a:t>
                </a:r>
                <a:r>
                  <a:rPr lang="en-US" dirty="0"/>
                  <a:t>state description</a:t>
                </a:r>
                <a:endParaRPr lang="en-US" b="1" dirty="0">
                  <a:solidFill>
                    <a:srgbClr val="CC0099"/>
                  </a:solidFill>
                </a:endParaRPr>
              </a:p>
              <a:p>
                <a:r>
                  <a:rPr lang="en-US" b="1" dirty="0">
                    <a:solidFill>
                      <a:srgbClr val="FF0000"/>
                    </a:solidFill>
                  </a:rPr>
                  <a:t>Actions: </a:t>
                </a:r>
                <a:r>
                  <a:rPr lang="en-US" dirty="0"/>
                  <a:t>set of possible actions </a:t>
                </a:r>
                <a14:m>
                  <m:oMath xmlns:m="http://schemas.openxmlformats.org/officeDocument/2006/math">
                    <m:r>
                      <a:rPr lang="en-US" b="0" i="1" smtClean="0">
                        <a:latin typeface="Cambria Math" panose="02040503050406030204" pitchFamily="18" charset="0"/>
                      </a:rPr>
                      <m:t>𝐴</m:t>
                    </m:r>
                  </m:oMath>
                </a14:m>
                <a:endParaRPr lang="en-US" dirty="0"/>
              </a:p>
              <a:p>
                <a:r>
                  <a:rPr lang="en-US" b="1" dirty="0">
                    <a:solidFill>
                      <a:srgbClr val="FF0000"/>
                    </a:solidFill>
                  </a:rPr>
                  <a:t>Transition model: </a:t>
                </a:r>
                <a:r>
                  <a:rPr lang="en-US" dirty="0"/>
                  <a:t>a function that defines the new state resulting from performing an action in the current state</a:t>
                </a:r>
              </a:p>
              <a:p>
                <a:r>
                  <a:rPr lang="en-US" b="1" dirty="0">
                    <a:solidFill>
                      <a:srgbClr val="FF0000"/>
                    </a:solidFill>
                  </a:rPr>
                  <a:t>Goal state: </a:t>
                </a:r>
                <a:r>
                  <a:rPr lang="en-US" dirty="0"/>
                  <a:t>state description</a:t>
                </a:r>
                <a:endParaRPr lang="en-US" b="1" dirty="0">
                  <a:solidFill>
                    <a:srgbClr val="CC0099"/>
                  </a:solidFill>
                </a:endParaRPr>
              </a:p>
              <a:p>
                <a:r>
                  <a:rPr lang="en-US" b="1" dirty="0">
                    <a:solidFill>
                      <a:srgbClr val="FF0000"/>
                    </a:solidFill>
                  </a:rPr>
                  <a:t>Path cost: </a:t>
                </a:r>
                <a:r>
                  <a:rPr lang="en-US" dirty="0"/>
                  <a:t>the sum of </a:t>
                </a:r>
                <a:r>
                  <a:rPr lang="en-US" i="1" dirty="0"/>
                  <a:t>step costs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16849" y="1583462"/>
                <a:ext cx="7204051" cy="2722802"/>
              </a:xfrm>
              <a:blipFill>
                <a:blip r:embed="rId5"/>
                <a:stretch>
                  <a:fillRect l="-1524" t="-4036" b="-27354"/>
                </a:stretch>
              </a:blipFill>
            </p:spPr>
            <p:txBody>
              <a:bodyPr/>
              <a:lstStyle/>
              <a:p>
                <a:r>
                  <a:rPr lang="en-IN">
                    <a:noFill/>
                  </a:rPr>
                  <a:t> </a:t>
                </a:r>
              </a:p>
            </p:txBody>
          </p:sp>
        </mc:Fallback>
      </mc:AlternateContent>
      <p:sp>
        <p:nvSpPr>
          <p:cNvPr id="11" name="Rectangle 10">
            <a:extLst>
              <a:ext uri="{FF2B5EF4-FFF2-40B4-BE49-F238E27FC236}">
                <a16:creationId xmlns:a16="http://schemas.microsoft.com/office/drawing/2014/main" id="{FF089EAF-5603-4020-A011-DB456AC78F44}"/>
              </a:ext>
            </a:extLst>
          </p:cNvPr>
          <p:cNvSpPr/>
          <p:nvPr/>
        </p:nvSpPr>
        <p:spPr>
          <a:xfrm>
            <a:off x="457200" y="5598789"/>
            <a:ext cx="11026670" cy="1015663"/>
          </a:xfrm>
          <a:prstGeom prst="rect">
            <a:avLst/>
          </a:prstGeom>
        </p:spPr>
        <p:txBody>
          <a:bodyPr wrap="square">
            <a:spAutoFit/>
          </a:bodyPr>
          <a:lstStyle/>
          <a:p>
            <a:r>
              <a:rPr lang="en-US" sz="2000" b="1" dirty="0">
                <a:solidFill>
                  <a:srgbClr val="0070C0"/>
                </a:solidFill>
              </a:rPr>
              <a:t>Important</a:t>
            </a:r>
            <a:r>
              <a:rPr lang="en-US" sz="2000" dirty="0">
                <a:solidFill>
                  <a:srgbClr val="0070C0"/>
                </a:solidFill>
              </a:rPr>
              <a:t>: The</a:t>
            </a:r>
            <a:r>
              <a:rPr lang="en-US" sz="2000" b="1" dirty="0">
                <a:solidFill>
                  <a:srgbClr val="0070C0"/>
                </a:solidFill>
              </a:rPr>
              <a:t> state space </a:t>
            </a:r>
            <a:r>
              <a:rPr lang="en-US" sz="2000" dirty="0">
                <a:solidFill>
                  <a:srgbClr val="0070C0"/>
                </a:solidFill>
              </a:rPr>
              <a:t>is typically too large to be enumerated, or it is continuous. Therefore, the problem is defined by initial state, actions and the transition model and not the set of all possible states.</a:t>
            </a:r>
          </a:p>
        </p:txBody>
      </p:sp>
      <p:sp>
        <p:nvSpPr>
          <p:cNvPr id="20" name="Oval 19">
            <a:extLst>
              <a:ext uri="{FF2B5EF4-FFF2-40B4-BE49-F238E27FC236}">
                <a16:creationId xmlns:a16="http://schemas.microsoft.com/office/drawing/2014/main" id="{631C85B5-5EBA-401A-B072-48103AE4F82C}"/>
              </a:ext>
            </a:extLst>
          </p:cNvPr>
          <p:cNvSpPr/>
          <p:nvPr/>
        </p:nvSpPr>
        <p:spPr>
          <a:xfrm>
            <a:off x="8766950" y="2055793"/>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g</a:t>
            </a:r>
          </a:p>
        </p:txBody>
      </p:sp>
      <p:cxnSp>
        <p:nvCxnSpPr>
          <p:cNvPr id="23" name="Straight Arrow Connector 22">
            <a:extLst>
              <a:ext uri="{FF2B5EF4-FFF2-40B4-BE49-F238E27FC236}">
                <a16:creationId xmlns:a16="http://schemas.microsoft.com/office/drawing/2014/main" id="{A5906607-DFD0-4CA7-A1C8-A23F69CF93E6}"/>
              </a:ext>
            </a:extLst>
          </p:cNvPr>
          <p:cNvCxnSpPr>
            <a:cxnSpLocks/>
          </p:cNvCxnSpPr>
          <p:nvPr/>
        </p:nvCxnSpPr>
        <p:spPr>
          <a:xfrm>
            <a:off x="8274503" y="3054362"/>
            <a:ext cx="0" cy="152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C7DA1FB-0A25-44FA-821F-8ADD503ABA32}"/>
              </a:ext>
            </a:extLst>
          </p:cNvPr>
          <p:cNvSpPr/>
          <p:nvPr/>
        </p:nvSpPr>
        <p:spPr>
          <a:xfrm>
            <a:off x="9027979" y="2077798"/>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err="1"/>
              <a:t>i</a:t>
            </a:r>
            <a:endParaRPr lang="en-US" sz="1400" dirty="0"/>
          </a:p>
        </p:txBody>
      </p:sp>
      <p:grpSp>
        <p:nvGrpSpPr>
          <p:cNvPr id="6" name="Group 5">
            <a:extLst>
              <a:ext uri="{FF2B5EF4-FFF2-40B4-BE49-F238E27FC236}">
                <a16:creationId xmlns:a16="http://schemas.microsoft.com/office/drawing/2014/main" id="{7E3F831D-7D4F-3B99-3CF0-D67BC5383826}"/>
              </a:ext>
            </a:extLst>
          </p:cNvPr>
          <p:cNvGrpSpPr/>
          <p:nvPr/>
        </p:nvGrpSpPr>
        <p:grpSpPr>
          <a:xfrm>
            <a:off x="8964499" y="1533909"/>
            <a:ext cx="1459863" cy="369332"/>
            <a:chOff x="6759181" y="1447800"/>
            <a:chExt cx="1459863" cy="369332"/>
          </a:xfrm>
        </p:grpSpPr>
        <p:cxnSp>
          <p:nvCxnSpPr>
            <p:cNvPr id="22" name="Straight Arrow Connector 21">
              <a:extLst>
                <a:ext uri="{FF2B5EF4-FFF2-40B4-BE49-F238E27FC236}">
                  <a16:creationId xmlns:a16="http://schemas.microsoft.com/office/drawing/2014/main" id="{65673889-0999-4224-AE70-F37A3481AF62}"/>
                </a:ext>
              </a:extLst>
            </p:cNvPr>
            <p:cNvCxnSpPr>
              <a:cxnSpLocks/>
            </p:cNvCxnSpPr>
            <p:nvPr/>
          </p:nvCxnSpPr>
          <p:spPr>
            <a:xfrm>
              <a:off x="7977811" y="1634580"/>
              <a:ext cx="24123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571BA5E-860F-497F-B1C2-6AA8B09C1901}"/>
                </a:ext>
              </a:extLst>
            </p:cNvPr>
            <p:cNvSpPr txBox="1"/>
            <p:nvPr/>
          </p:nvSpPr>
          <p:spPr>
            <a:xfrm>
              <a:off x="6759181" y="1447800"/>
              <a:ext cx="1231263" cy="369332"/>
            </a:xfrm>
            <a:prstGeom prst="rect">
              <a:avLst/>
            </a:prstGeom>
            <a:noFill/>
          </p:spPr>
          <p:txBody>
            <a:bodyPr wrap="square" rtlCol="0">
              <a:spAutoFit/>
            </a:bodyPr>
            <a:lstStyle/>
            <a:p>
              <a:r>
                <a:rPr lang="en-US" dirty="0">
                  <a:solidFill>
                    <a:srgbClr val="0070C0"/>
                  </a:solidFill>
                </a:rPr>
                <a:t>Transitions</a:t>
              </a:r>
            </a:p>
          </p:txBody>
        </p:sp>
      </p:grpSp>
      <p:sp>
        <p:nvSpPr>
          <p:cNvPr id="26" name="TextBox 25">
            <a:extLst>
              <a:ext uri="{FF2B5EF4-FFF2-40B4-BE49-F238E27FC236}">
                <a16:creationId xmlns:a16="http://schemas.microsoft.com/office/drawing/2014/main" id="{7A0BC9ED-5B8D-4565-A622-5EE8EBBD0DDC}"/>
              </a:ext>
            </a:extLst>
          </p:cNvPr>
          <p:cNvSpPr txBox="1"/>
          <p:nvPr/>
        </p:nvSpPr>
        <p:spPr>
          <a:xfrm>
            <a:off x="8961437" y="1231224"/>
            <a:ext cx="2461020" cy="369332"/>
          </a:xfrm>
          <a:prstGeom prst="rect">
            <a:avLst/>
          </a:prstGeom>
          <a:noFill/>
        </p:spPr>
        <p:txBody>
          <a:bodyPr wrap="square" rtlCol="0">
            <a:spAutoFit/>
          </a:bodyPr>
          <a:lstStyle/>
          <a:p>
            <a:r>
              <a:rPr lang="en-US" dirty="0">
                <a:solidFill>
                  <a:srgbClr val="0070C0"/>
                </a:solidFill>
              </a:rPr>
              <a:t>Actions: {N, E, S, W}</a:t>
            </a:r>
          </a:p>
        </p:txBody>
      </p:sp>
      <p:cxnSp>
        <p:nvCxnSpPr>
          <p:cNvPr id="17" name="Straight Connector 16">
            <a:extLst>
              <a:ext uri="{FF2B5EF4-FFF2-40B4-BE49-F238E27FC236}">
                <a16:creationId xmlns:a16="http://schemas.microsoft.com/office/drawing/2014/main" id="{29687937-4135-4287-8ED0-00C110B5596F}"/>
              </a:ext>
            </a:extLst>
          </p:cNvPr>
          <p:cNvCxnSpPr/>
          <p:nvPr/>
        </p:nvCxnSpPr>
        <p:spPr>
          <a:xfrm>
            <a:off x="7773427" y="2055793"/>
            <a:ext cx="2682297" cy="0"/>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Straight Connector 26">
            <a:extLst>
              <a:ext uri="{FF2B5EF4-FFF2-40B4-BE49-F238E27FC236}">
                <a16:creationId xmlns:a16="http://schemas.microsoft.com/office/drawing/2014/main" id="{469C5812-42DE-40DC-BDBD-1FFFCE448FCA}"/>
              </a:ext>
            </a:extLst>
          </p:cNvPr>
          <p:cNvCxnSpPr/>
          <p:nvPr/>
        </p:nvCxnSpPr>
        <p:spPr>
          <a:xfrm>
            <a:off x="7773427" y="2208193"/>
            <a:ext cx="2682297" cy="0"/>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Straight Connector 27">
            <a:extLst>
              <a:ext uri="{FF2B5EF4-FFF2-40B4-BE49-F238E27FC236}">
                <a16:creationId xmlns:a16="http://schemas.microsoft.com/office/drawing/2014/main" id="{8337C082-C11C-4A5E-8046-ABC50F3CE1D3}"/>
              </a:ext>
            </a:extLst>
          </p:cNvPr>
          <p:cNvCxnSpPr/>
          <p:nvPr/>
        </p:nvCxnSpPr>
        <p:spPr>
          <a:xfrm>
            <a:off x="7746870" y="2346304"/>
            <a:ext cx="2682297" cy="0"/>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10128FD0-995C-44C6-BC82-E8B6DD8664B1}"/>
              </a:ext>
            </a:extLst>
          </p:cNvPr>
          <p:cNvCxnSpPr/>
          <p:nvPr/>
        </p:nvCxnSpPr>
        <p:spPr>
          <a:xfrm>
            <a:off x="7762167" y="2498704"/>
            <a:ext cx="2682297" cy="0"/>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EE473A66-8C99-435D-89ED-C3CB92A4D343}"/>
              </a:ext>
            </a:extLst>
          </p:cNvPr>
          <p:cNvCxnSpPr/>
          <p:nvPr/>
        </p:nvCxnSpPr>
        <p:spPr>
          <a:xfrm>
            <a:off x="7762167" y="2651104"/>
            <a:ext cx="2682297" cy="0"/>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a:extLst>
              <a:ext uri="{FF2B5EF4-FFF2-40B4-BE49-F238E27FC236}">
                <a16:creationId xmlns:a16="http://schemas.microsoft.com/office/drawing/2014/main" id="{2D4C0013-827F-43B0-B1C5-F1F166FC5150}"/>
              </a:ext>
            </a:extLst>
          </p:cNvPr>
          <p:cNvCxnSpPr>
            <a:cxnSpLocks/>
          </p:cNvCxnSpPr>
          <p:nvPr/>
        </p:nvCxnSpPr>
        <p:spPr>
          <a:xfrm>
            <a:off x="7904762" y="1925399"/>
            <a:ext cx="0" cy="2722801"/>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a:extLst>
              <a:ext uri="{FF2B5EF4-FFF2-40B4-BE49-F238E27FC236}">
                <a16:creationId xmlns:a16="http://schemas.microsoft.com/office/drawing/2014/main" id="{8317EB5F-59B7-4B98-AAD0-4F438034304A}"/>
              </a:ext>
            </a:extLst>
          </p:cNvPr>
          <p:cNvCxnSpPr>
            <a:cxnSpLocks/>
          </p:cNvCxnSpPr>
          <p:nvPr/>
        </p:nvCxnSpPr>
        <p:spPr>
          <a:xfrm>
            <a:off x="8066966" y="1909504"/>
            <a:ext cx="0" cy="2722801"/>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a:extLst>
              <a:ext uri="{FF2B5EF4-FFF2-40B4-BE49-F238E27FC236}">
                <a16:creationId xmlns:a16="http://schemas.microsoft.com/office/drawing/2014/main" id="{EAAE9D7B-1F76-48F2-BA81-C37C75D16EEA}"/>
              </a:ext>
            </a:extLst>
          </p:cNvPr>
          <p:cNvCxnSpPr>
            <a:cxnSpLocks/>
          </p:cNvCxnSpPr>
          <p:nvPr/>
        </p:nvCxnSpPr>
        <p:spPr>
          <a:xfrm>
            <a:off x="8215565" y="1909504"/>
            <a:ext cx="0" cy="2722801"/>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a:extLst>
              <a:ext uri="{FF2B5EF4-FFF2-40B4-BE49-F238E27FC236}">
                <a16:creationId xmlns:a16="http://schemas.microsoft.com/office/drawing/2014/main" id="{23F52CD6-6A81-4DA4-BEEC-59386F2D6FDA}"/>
              </a:ext>
            </a:extLst>
          </p:cNvPr>
          <p:cNvCxnSpPr>
            <a:cxnSpLocks/>
          </p:cNvCxnSpPr>
          <p:nvPr/>
        </p:nvCxnSpPr>
        <p:spPr>
          <a:xfrm>
            <a:off x="8367965" y="1889105"/>
            <a:ext cx="0" cy="2722801"/>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58AFD909-C193-49F1-A066-9C45405DA878}"/>
              </a:ext>
            </a:extLst>
          </p:cNvPr>
          <p:cNvCxnSpPr>
            <a:cxnSpLocks/>
          </p:cNvCxnSpPr>
          <p:nvPr/>
        </p:nvCxnSpPr>
        <p:spPr>
          <a:xfrm>
            <a:off x="7746869" y="4810104"/>
            <a:ext cx="260924" cy="0"/>
          </a:xfrm>
          <a:prstGeom prst="line">
            <a:avLst/>
          </a:prstGeom>
          <a:ln w="19050" cap="flat" cmpd="sng" algn="ctr">
            <a:solidFill>
              <a:schemeClr val="accent2"/>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5" name="TextBox 44">
            <a:extLst>
              <a:ext uri="{FF2B5EF4-FFF2-40B4-BE49-F238E27FC236}">
                <a16:creationId xmlns:a16="http://schemas.microsoft.com/office/drawing/2014/main" id="{E68A1506-39CD-4A5C-83C9-2ACC7F826366}"/>
              </a:ext>
            </a:extLst>
          </p:cNvPr>
          <p:cNvSpPr txBox="1"/>
          <p:nvPr/>
        </p:nvSpPr>
        <p:spPr>
          <a:xfrm>
            <a:off x="7980962" y="4676001"/>
            <a:ext cx="1309526" cy="276999"/>
          </a:xfrm>
          <a:prstGeom prst="rect">
            <a:avLst/>
          </a:prstGeom>
          <a:noFill/>
        </p:spPr>
        <p:txBody>
          <a:bodyPr wrap="none" rtlCol="0">
            <a:spAutoFit/>
          </a:bodyPr>
          <a:lstStyle/>
          <a:p>
            <a:r>
              <a:rPr lang="en-US" sz="1200" dirty="0">
                <a:solidFill>
                  <a:schemeClr val="accent2"/>
                </a:solidFill>
              </a:rPr>
              <a:t>Discretization grid</a:t>
            </a:r>
          </a:p>
        </p:txBody>
      </p:sp>
      <p:sp>
        <p:nvSpPr>
          <p:cNvPr id="38" name="Down Arrow 4">
            <a:extLst>
              <a:ext uri="{FF2B5EF4-FFF2-40B4-BE49-F238E27FC236}">
                <a16:creationId xmlns:a16="http://schemas.microsoft.com/office/drawing/2014/main" id="{9B86BD56-3633-4A66-BC43-D6E0BE064858}"/>
              </a:ext>
            </a:extLst>
          </p:cNvPr>
          <p:cNvSpPr/>
          <p:nvPr/>
        </p:nvSpPr>
        <p:spPr>
          <a:xfrm>
            <a:off x="7866662" y="1583462"/>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277BC777-037B-4AB0-AEB7-53A9DF889355}"/>
              </a:ext>
            </a:extLst>
          </p:cNvPr>
          <p:cNvSpPr txBox="1"/>
          <p:nvPr/>
        </p:nvSpPr>
        <p:spPr>
          <a:xfrm>
            <a:off x="7162800" y="1243830"/>
            <a:ext cx="1483925" cy="369332"/>
          </a:xfrm>
          <a:prstGeom prst="rect">
            <a:avLst/>
          </a:prstGeom>
          <a:noFill/>
        </p:spPr>
        <p:txBody>
          <a:bodyPr wrap="square" rtlCol="0">
            <a:spAutoFit/>
          </a:bodyPr>
          <a:lstStyle/>
          <a:p>
            <a:pPr algn="ctr"/>
            <a:r>
              <a:rPr lang="en-US" dirty="0">
                <a:solidFill>
                  <a:srgbClr val="0070C0"/>
                </a:solidFill>
              </a:rPr>
              <a:t>Initial state</a:t>
            </a:r>
          </a:p>
        </p:txBody>
      </p:sp>
      <p:sp>
        <p:nvSpPr>
          <p:cNvPr id="40" name="Oval 39">
            <a:extLst>
              <a:ext uri="{FF2B5EF4-FFF2-40B4-BE49-F238E27FC236}">
                <a16:creationId xmlns:a16="http://schemas.microsoft.com/office/drawing/2014/main" id="{591E3298-22B0-4212-90A8-E1A0D2EEBE2B}"/>
              </a:ext>
            </a:extLst>
          </p:cNvPr>
          <p:cNvSpPr/>
          <p:nvPr/>
        </p:nvSpPr>
        <p:spPr>
          <a:xfrm>
            <a:off x="7910581" y="1924556"/>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1</a:t>
            </a:r>
          </a:p>
        </p:txBody>
      </p:sp>
      <p:sp>
        <p:nvSpPr>
          <p:cNvPr id="44" name="Oval 43">
            <a:extLst>
              <a:ext uri="{FF2B5EF4-FFF2-40B4-BE49-F238E27FC236}">
                <a16:creationId xmlns:a16="http://schemas.microsoft.com/office/drawing/2014/main" id="{2DC0CDDF-A4C1-406D-AE6F-F91B19B419D9}"/>
              </a:ext>
            </a:extLst>
          </p:cNvPr>
          <p:cNvSpPr/>
          <p:nvPr/>
        </p:nvSpPr>
        <p:spPr>
          <a:xfrm>
            <a:off x="7907126" y="2353953"/>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4</a:t>
            </a:r>
          </a:p>
        </p:txBody>
      </p:sp>
      <p:sp>
        <p:nvSpPr>
          <p:cNvPr id="46" name="Oval 45">
            <a:extLst>
              <a:ext uri="{FF2B5EF4-FFF2-40B4-BE49-F238E27FC236}">
                <a16:creationId xmlns:a16="http://schemas.microsoft.com/office/drawing/2014/main" id="{984B5B67-6D05-4485-ADD9-072D535E7789}"/>
              </a:ext>
            </a:extLst>
          </p:cNvPr>
          <p:cNvSpPr/>
          <p:nvPr/>
        </p:nvSpPr>
        <p:spPr>
          <a:xfrm>
            <a:off x="8198303" y="3206762"/>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a</a:t>
            </a:r>
          </a:p>
        </p:txBody>
      </p:sp>
      <p:cxnSp>
        <p:nvCxnSpPr>
          <p:cNvPr id="47" name="Straight Arrow Connector 46">
            <a:extLst>
              <a:ext uri="{FF2B5EF4-FFF2-40B4-BE49-F238E27FC236}">
                <a16:creationId xmlns:a16="http://schemas.microsoft.com/office/drawing/2014/main" id="{2E4ED78A-43EA-4C5D-81B3-EE4117FDC788}"/>
              </a:ext>
            </a:extLst>
          </p:cNvPr>
          <p:cNvCxnSpPr>
            <a:cxnSpLocks/>
          </p:cNvCxnSpPr>
          <p:nvPr/>
        </p:nvCxnSpPr>
        <p:spPr>
          <a:xfrm>
            <a:off x="7981699" y="2055540"/>
            <a:ext cx="0" cy="174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5234026-4A72-40D5-A45D-467527A6F844}"/>
              </a:ext>
            </a:extLst>
          </p:cNvPr>
          <p:cNvCxnSpPr>
            <a:cxnSpLocks/>
          </p:cNvCxnSpPr>
          <p:nvPr/>
        </p:nvCxnSpPr>
        <p:spPr>
          <a:xfrm>
            <a:off x="7980962" y="2563776"/>
            <a:ext cx="0" cy="204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63CF492-00EA-448F-8BF3-26C164A7AD88}"/>
              </a:ext>
            </a:extLst>
          </p:cNvPr>
          <p:cNvCxnSpPr>
            <a:cxnSpLocks/>
          </p:cNvCxnSpPr>
          <p:nvPr/>
        </p:nvCxnSpPr>
        <p:spPr>
          <a:xfrm>
            <a:off x="7971711" y="2996430"/>
            <a:ext cx="1905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Down Arrow 6">
            <a:extLst>
              <a:ext uri="{FF2B5EF4-FFF2-40B4-BE49-F238E27FC236}">
                <a16:creationId xmlns:a16="http://schemas.microsoft.com/office/drawing/2014/main" id="{56072883-650A-4C0E-80EC-F512D4DB22FD}"/>
              </a:ext>
            </a:extLst>
          </p:cNvPr>
          <p:cNvSpPr/>
          <p:nvPr/>
        </p:nvSpPr>
        <p:spPr>
          <a:xfrm rot="5400000">
            <a:off x="10542629" y="4294019"/>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5AD0C5CE-DA21-48E5-8865-6144965F8A03}"/>
              </a:ext>
            </a:extLst>
          </p:cNvPr>
          <p:cNvSpPr txBox="1"/>
          <p:nvPr/>
        </p:nvSpPr>
        <p:spPr>
          <a:xfrm>
            <a:off x="10815097" y="4142989"/>
            <a:ext cx="668773" cy="646331"/>
          </a:xfrm>
          <a:prstGeom prst="rect">
            <a:avLst/>
          </a:prstGeom>
          <a:noFill/>
        </p:spPr>
        <p:txBody>
          <a:bodyPr wrap="none" rtlCol="0">
            <a:spAutoFit/>
          </a:bodyPr>
          <a:lstStyle/>
          <a:p>
            <a:r>
              <a:rPr lang="en-US" dirty="0">
                <a:solidFill>
                  <a:srgbClr val="0070C0"/>
                </a:solidFill>
              </a:rPr>
              <a:t>Goal </a:t>
            </a:r>
            <a:br>
              <a:rPr lang="en-US" dirty="0">
                <a:solidFill>
                  <a:srgbClr val="0070C0"/>
                </a:solidFill>
              </a:rPr>
            </a:br>
            <a:r>
              <a:rPr lang="en-US" dirty="0">
                <a:solidFill>
                  <a:srgbClr val="0070C0"/>
                </a:solidFill>
              </a:rPr>
              <a:t>state</a:t>
            </a:r>
          </a:p>
        </p:txBody>
      </p:sp>
      <p:sp>
        <p:nvSpPr>
          <p:cNvPr id="56" name="Oval 55">
            <a:extLst>
              <a:ext uri="{FF2B5EF4-FFF2-40B4-BE49-F238E27FC236}">
                <a16:creationId xmlns:a16="http://schemas.microsoft.com/office/drawing/2014/main" id="{27F92480-ACCD-4408-BFAD-29C5DBE0B302}"/>
              </a:ext>
            </a:extLst>
          </p:cNvPr>
          <p:cNvSpPr/>
          <p:nvPr/>
        </p:nvSpPr>
        <p:spPr>
          <a:xfrm>
            <a:off x="10291226" y="4332119"/>
            <a:ext cx="152400" cy="152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z</a:t>
            </a:r>
          </a:p>
        </p:txBody>
      </p:sp>
      <p:sp>
        <p:nvSpPr>
          <p:cNvPr id="4" name="Freeform: Shape 3">
            <a:extLst>
              <a:ext uri="{FF2B5EF4-FFF2-40B4-BE49-F238E27FC236}">
                <a16:creationId xmlns:a16="http://schemas.microsoft.com/office/drawing/2014/main" id="{283C8E63-C221-496D-3FD8-F7E9C8FB4B3A}"/>
              </a:ext>
            </a:extLst>
          </p:cNvPr>
          <p:cNvSpPr/>
          <p:nvPr/>
        </p:nvSpPr>
        <p:spPr>
          <a:xfrm>
            <a:off x="7948387" y="2082030"/>
            <a:ext cx="2365551" cy="2275128"/>
          </a:xfrm>
          <a:custGeom>
            <a:avLst/>
            <a:gdLst>
              <a:gd name="connsiteX0" fmla="*/ 23795 w 2365551"/>
              <a:gd name="connsiteY0" fmla="*/ 0 h 2275128"/>
              <a:gd name="connsiteX1" fmla="*/ 34946 w 2365551"/>
              <a:gd name="connsiteY1" fmla="*/ 312234 h 2275128"/>
              <a:gd name="connsiteX2" fmla="*/ 336029 w 2365551"/>
              <a:gd name="connsiteY2" fmla="*/ 66908 h 2275128"/>
              <a:gd name="connsiteX3" fmla="*/ 1150068 w 2365551"/>
              <a:gd name="connsiteY3" fmla="*/ 78059 h 2275128"/>
              <a:gd name="connsiteX4" fmla="*/ 1172370 w 2365551"/>
              <a:gd name="connsiteY4" fmla="*/ 323386 h 2275128"/>
              <a:gd name="connsiteX5" fmla="*/ 2242887 w 2365551"/>
              <a:gd name="connsiteY5" fmla="*/ 334537 h 2275128"/>
              <a:gd name="connsiteX6" fmla="*/ 1997560 w 2365551"/>
              <a:gd name="connsiteY6" fmla="*/ 914400 h 2275128"/>
              <a:gd name="connsiteX7" fmla="*/ 1975258 w 2365551"/>
              <a:gd name="connsiteY7" fmla="*/ 936703 h 2275128"/>
              <a:gd name="connsiteX8" fmla="*/ 1964107 w 2365551"/>
              <a:gd name="connsiteY8" fmla="*/ 1449659 h 2275128"/>
              <a:gd name="connsiteX9" fmla="*/ 1674175 w 2365551"/>
              <a:gd name="connsiteY9" fmla="*/ 1438508 h 2275128"/>
              <a:gd name="connsiteX10" fmla="*/ 1462302 w 2365551"/>
              <a:gd name="connsiteY10" fmla="*/ 613317 h 2275128"/>
              <a:gd name="connsiteX11" fmla="*/ 782078 w 2365551"/>
              <a:gd name="connsiteY11" fmla="*/ 635620 h 2275128"/>
              <a:gd name="connsiteX12" fmla="*/ 770926 w 2365551"/>
              <a:gd name="connsiteY12" fmla="*/ 869795 h 2275128"/>
              <a:gd name="connsiteX13" fmla="*/ 692868 w 2365551"/>
              <a:gd name="connsiteY13" fmla="*/ 880947 h 2275128"/>
              <a:gd name="connsiteX14" fmla="*/ 659414 w 2365551"/>
              <a:gd name="connsiteY14" fmla="*/ 892098 h 2275128"/>
              <a:gd name="connsiteX15" fmla="*/ 625960 w 2365551"/>
              <a:gd name="connsiteY15" fmla="*/ 1471961 h 2275128"/>
              <a:gd name="connsiteX16" fmla="*/ 871287 w 2365551"/>
              <a:gd name="connsiteY16" fmla="*/ 1460810 h 2275128"/>
              <a:gd name="connsiteX17" fmla="*/ 882439 w 2365551"/>
              <a:gd name="connsiteY17" fmla="*/ 1237786 h 2275128"/>
              <a:gd name="connsiteX18" fmla="*/ 1216975 w 2365551"/>
              <a:gd name="connsiteY18" fmla="*/ 1248937 h 2275128"/>
              <a:gd name="connsiteX19" fmla="*/ 1228126 w 2365551"/>
              <a:gd name="connsiteY19" fmla="*/ 2007220 h 2275128"/>
              <a:gd name="connsiteX20" fmla="*/ 1406546 w 2365551"/>
              <a:gd name="connsiteY20" fmla="*/ 1996068 h 2275128"/>
              <a:gd name="connsiteX21" fmla="*/ 1428848 w 2365551"/>
              <a:gd name="connsiteY21" fmla="*/ 1572322 h 2275128"/>
              <a:gd name="connsiteX22" fmla="*/ 1518058 w 2365551"/>
              <a:gd name="connsiteY22" fmla="*/ 1594625 h 2275128"/>
              <a:gd name="connsiteX23" fmla="*/ 1685326 w 2365551"/>
              <a:gd name="connsiteY23" fmla="*/ 1661532 h 2275128"/>
              <a:gd name="connsiteX24" fmla="*/ 2265190 w 2365551"/>
              <a:gd name="connsiteY24" fmla="*/ 1750742 h 2275128"/>
              <a:gd name="connsiteX25" fmla="*/ 2365551 w 2365551"/>
              <a:gd name="connsiteY25" fmla="*/ 2274849 h 227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65551" h="2275128">
                <a:moveTo>
                  <a:pt x="23795" y="0"/>
                </a:moveTo>
                <a:cubicBezTo>
                  <a:pt x="27512" y="104078"/>
                  <a:pt x="-38695" y="238593"/>
                  <a:pt x="34946" y="312234"/>
                </a:cubicBezTo>
                <a:cubicBezTo>
                  <a:pt x="385596" y="662884"/>
                  <a:pt x="334314" y="102925"/>
                  <a:pt x="336029" y="66908"/>
                </a:cubicBezTo>
                <a:cubicBezTo>
                  <a:pt x="607375" y="70625"/>
                  <a:pt x="890622" y="-1505"/>
                  <a:pt x="1150068" y="78059"/>
                </a:cubicBezTo>
                <a:cubicBezTo>
                  <a:pt x="1228572" y="102134"/>
                  <a:pt x="1092429" y="304624"/>
                  <a:pt x="1172370" y="323386"/>
                </a:cubicBezTo>
                <a:cubicBezTo>
                  <a:pt x="1519788" y="404923"/>
                  <a:pt x="1886048" y="330820"/>
                  <a:pt x="2242887" y="334537"/>
                </a:cubicBezTo>
                <a:cubicBezTo>
                  <a:pt x="2228259" y="1139118"/>
                  <a:pt x="2434942" y="933416"/>
                  <a:pt x="1997560" y="914400"/>
                </a:cubicBezTo>
                <a:cubicBezTo>
                  <a:pt x="1987056" y="913943"/>
                  <a:pt x="1982692" y="929269"/>
                  <a:pt x="1975258" y="936703"/>
                </a:cubicBezTo>
                <a:cubicBezTo>
                  <a:pt x="1971541" y="1107688"/>
                  <a:pt x="2052099" y="1303006"/>
                  <a:pt x="1964107" y="1449659"/>
                </a:cubicBezTo>
                <a:cubicBezTo>
                  <a:pt x="1914347" y="1532592"/>
                  <a:pt x="1710542" y="1528126"/>
                  <a:pt x="1674175" y="1438508"/>
                </a:cubicBezTo>
                <a:cubicBezTo>
                  <a:pt x="1287360" y="485286"/>
                  <a:pt x="1986401" y="798295"/>
                  <a:pt x="1462302" y="613317"/>
                </a:cubicBezTo>
                <a:cubicBezTo>
                  <a:pt x="1235561" y="620751"/>
                  <a:pt x="994777" y="556715"/>
                  <a:pt x="782078" y="635620"/>
                </a:cubicBezTo>
                <a:cubicBezTo>
                  <a:pt x="708810" y="662800"/>
                  <a:pt x="797632" y="796353"/>
                  <a:pt x="770926" y="869795"/>
                </a:cubicBezTo>
                <a:cubicBezTo>
                  <a:pt x="761944" y="894496"/>
                  <a:pt x="718887" y="877230"/>
                  <a:pt x="692868" y="880947"/>
                </a:cubicBezTo>
                <a:cubicBezTo>
                  <a:pt x="681717" y="884664"/>
                  <a:pt x="670420" y="887971"/>
                  <a:pt x="659414" y="892098"/>
                </a:cubicBezTo>
                <a:cubicBezTo>
                  <a:pt x="430734" y="977851"/>
                  <a:pt x="604950" y="946689"/>
                  <a:pt x="625960" y="1471961"/>
                </a:cubicBezTo>
                <a:cubicBezTo>
                  <a:pt x="707736" y="1468244"/>
                  <a:pt x="810834" y="1516006"/>
                  <a:pt x="871287" y="1460810"/>
                </a:cubicBezTo>
                <a:cubicBezTo>
                  <a:pt x="926256" y="1410621"/>
                  <a:pt x="818976" y="1276682"/>
                  <a:pt x="882439" y="1237786"/>
                </a:cubicBezTo>
                <a:cubicBezTo>
                  <a:pt x="977567" y="1179482"/>
                  <a:pt x="1105463" y="1245220"/>
                  <a:pt x="1216975" y="1248937"/>
                </a:cubicBezTo>
                <a:cubicBezTo>
                  <a:pt x="1220692" y="1501698"/>
                  <a:pt x="1165956" y="1762196"/>
                  <a:pt x="1228126" y="2007220"/>
                </a:cubicBezTo>
                <a:cubicBezTo>
                  <a:pt x="1242781" y="2064979"/>
                  <a:pt x="1381575" y="2050173"/>
                  <a:pt x="1406546" y="1996068"/>
                </a:cubicBezTo>
                <a:cubicBezTo>
                  <a:pt x="1465819" y="1867642"/>
                  <a:pt x="1421414" y="1713571"/>
                  <a:pt x="1428848" y="1572322"/>
                </a:cubicBezTo>
                <a:cubicBezTo>
                  <a:pt x="1458585" y="1579756"/>
                  <a:pt x="1489449" y="1583622"/>
                  <a:pt x="1518058" y="1594625"/>
                </a:cubicBezTo>
                <a:cubicBezTo>
                  <a:pt x="1655933" y="1647654"/>
                  <a:pt x="1465602" y="1622549"/>
                  <a:pt x="1685326" y="1661532"/>
                </a:cubicBezTo>
                <a:cubicBezTo>
                  <a:pt x="1877881" y="1695695"/>
                  <a:pt x="2071902" y="1721005"/>
                  <a:pt x="2265190" y="1750742"/>
                </a:cubicBezTo>
                <a:cubicBezTo>
                  <a:pt x="2276974" y="2304579"/>
                  <a:pt x="2101599" y="2274849"/>
                  <a:pt x="2365551" y="2274849"/>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8F475D2A-AF34-6688-6C09-D1F0D640DB67}"/>
              </a:ext>
            </a:extLst>
          </p:cNvPr>
          <p:cNvCxnSpPr>
            <a:cxnSpLocks/>
          </p:cNvCxnSpPr>
          <p:nvPr/>
        </p:nvCxnSpPr>
        <p:spPr>
          <a:xfrm>
            <a:off x="7980962" y="2153998"/>
            <a:ext cx="0" cy="174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2B9670E-D744-66E0-8741-906EBFC92A5A}"/>
              </a:ext>
            </a:extLst>
          </p:cNvPr>
          <p:cNvCxnSpPr>
            <a:cxnSpLocks/>
          </p:cNvCxnSpPr>
          <p:nvPr/>
        </p:nvCxnSpPr>
        <p:spPr>
          <a:xfrm>
            <a:off x="7980962" y="2792376"/>
            <a:ext cx="0" cy="204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46D190C-E2C5-EF90-53AC-89D4D0B11A5D}"/>
              </a:ext>
            </a:extLst>
          </p:cNvPr>
          <p:cNvCxnSpPr>
            <a:cxnSpLocks/>
          </p:cNvCxnSpPr>
          <p:nvPr/>
        </p:nvCxnSpPr>
        <p:spPr>
          <a:xfrm>
            <a:off x="8144506" y="2996430"/>
            <a:ext cx="1421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38" grpId="0" uiExpand="1" animBg="1"/>
      <p:bldP spid="39" grpId="0" uiExpand="1"/>
      <p:bldP spid="54" grpId="0" uiExpand="1" animBg="1"/>
      <p:bldP spid="55" grpId="0" uiExpand="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1" y="0"/>
            <a:ext cx="10515600" cy="1325563"/>
          </a:xfrm>
        </p:spPr>
        <p:txBody>
          <a:bodyPr/>
          <a:lstStyle/>
          <a:p>
            <a:r>
              <a:rPr lang="en-US" dirty="0"/>
              <a:t>Example: Romania Vacation</a:t>
            </a:r>
          </a:p>
        </p:txBody>
      </p:sp>
      <p:sp>
        <p:nvSpPr>
          <p:cNvPr id="6147" name="Rectangle 3"/>
          <p:cNvSpPr>
            <a:spLocks noGrp="1" noChangeArrowheads="1"/>
          </p:cNvSpPr>
          <p:nvPr>
            <p:ph idx="1"/>
          </p:nvPr>
        </p:nvSpPr>
        <p:spPr>
          <a:xfrm>
            <a:off x="322376" y="2438400"/>
            <a:ext cx="6078424" cy="4038600"/>
          </a:xfrm>
        </p:spPr>
        <p:txBody>
          <a:bodyPr>
            <a:normAutofit/>
          </a:bodyPr>
          <a:lstStyle/>
          <a:p>
            <a:r>
              <a:rPr lang="en-US" sz="2400" b="1" dirty="0">
                <a:solidFill>
                  <a:srgbClr val="FF0000"/>
                </a:solidFill>
              </a:rPr>
              <a:t>Initial state: </a:t>
            </a:r>
            <a:r>
              <a:rPr lang="en-US" sz="2400" dirty="0"/>
              <a:t>Arad</a:t>
            </a:r>
          </a:p>
          <a:p>
            <a:r>
              <a:rPr lang="en-US" sz="2400" b="1" dirty="0">
                <a:solidFill>
                  <a:srgbClr val="FF0000"/>
                </a:solidFill>
              </a:rPr>
              <a:t>Actions: </a:t>
            </a:r>
            <a:r>
              <a:rPr lang="en-US" sz="2400" dirty="0"/>
              <a:t>Drive from one city to another.</a:t>
            </a:r>
          </a:p>
          <a:p>
            <a:r>
              <a:rPr lang="en-US" sz="2400" b="1" dirty="0">
                <a:solidFill>
                  <a:srgbClr val="FF0000"/>
                </a:solidFill>
              </a:rPr>
              <a:t>Transition model and states: </a:t>
            </a:r>
            <a:r>
              <a:rPr lang="en-US" sz="2400" dirty="0"/>
              <a:t>If you go from city A to city B, you end up in city B.</a:t>
            </a:r>
          </a:p>
          <a:p>
            <a:r>
              <a:rPr lang="en-US" sz="2400" b="1" dirty="0">
                <a:solidFill>
                  <a:srgbClr val="FF0000"/>
                </a:solidFill>
              </a:rPr>
              <a:t>Goal state: </a:t>
            </a:r>
            <a:r>
              <a:rPr lang="en-US" sz="2400" dirty="0"/>
              <a:t>Bucharest</a:t>
            </a:r>
          </a:p>
          <a:p>
            <a:r>
              <a:rPr lang="en-US" sz="2400" b="1" dirty="0">
                <a:solidFill>
                  <a:srgbClr val="FF0000"/>
                </a:solidFill>
              </a:rPr>
              <a:t>Path cost: </a:t>
            </a:r>
            <a:r>
              <a:rPr lang="en-US" sz="2400" dirty="0"/>
              <a:t>Sum of edge costs.</a:t>
            </a:r>
          </a:p>
        </p:txBody>
      </p:sp>
      <p:sp>
        <p:nvSpPr>
          <p:cNvPr id="8" name="Rectangle 3"/>
          <p:cNvSpPr txBox="1">
            <a:spLocks noChangeArrowheads="1"/>
          </p:cNvSpPr>
          <p:nvPr/>
        </p:nvSpPr>
        <p:spPr>
          <a:xfrm>
            <a:off x="444193" y="1237132"/>
            <a:ext cx="8121804" cy="1020763"/>
          </a:xfrm>
          <a:prstGeom prst="rect">
            <a:avLst/>
          </a:prstGeom>
        </p:spPr>
        <p:txBody>
          <a:bodyPr vert="horz" lIns="91440" tIns="45720" rIns="91440" bIns="45720" rtlCol="0">
            <a:normAutofit/>
          </a:bodyPr>
          <a:lstStyle/>
          <a:p>
            <a:pPr marL="342900" indent="-342900">
              <a:lnSpc>
                <a:spcPct val="90000"/>
              </a:lnSpc>
              <a:spcBef>
                <a:spcPct val="20000"/>
              </a:spcBef>
              <a:buFont typeface="Arial" pitchFamily="34" charset="0"/>
              <a:buChar char="•"/>
              <a:defRPr/>
            </a:pPr>
            <a:r>
              <a:rPr lang="en-US" sz="2400" dirty="0"/>
              <a:t>On vacation in Romania; currently in Arad</a:t>
            </a:r>
          </a:p>
          <a:p>
            <a:pPr marL="342900" indent="-342900">
              <a:lnSpc>
                <a:spcPct val="90000"/>
              </a:lnSpc>
              <a:spcBef>
                <a:spcPct val="20000"/>
              </a:spcBef>
              <a:buFont typeface="Arial" pitchFamily="34" charset="0"/>
              <a:buChar char="•"/>
              <a:defRPr/>
            </a:pPr>
            <a:r>
              <a:rPr lang="en-US" sz="2400" dirty="0"/>
              <a:t>Flight leaves tomorrow from Bucharest</a:t>
            </a:r>
          </a:p>
        </p:txBody>
      </p:sp>
      <p:pic>
        <p:nvPicPr>
          <p:cNvPr id="6148" name="Picture 4"/>
          <p:cNvPicPr>
            <a:picLocks noChangeAspect="1" noChangeArrowheads="1"/>
          </p:cNvPicPr>
          <p:nvPr/>
        </p:nvPicPr>
        <p:blipFill>
          <a:blip r:embed="rId3" cstate="print"/>
          <a:srcRect/>
          <a:stretch>
            <a:fillRect/>
          </a:stretch>
        </p:blipFill>
        <p:spPr bwMode="auto">
          <a:xfrm>
            <a:off x="9500758" y="532669"/>
            <a:ext cx="2330604" cy="1828800"/>
          </a:xfrm>
          <a:prstGeom prst="rect">
            <a:avLst/>
          </a:prstGeom>
          <a:noFill/>
          <a:ln w="9525">
            <a:noFill/>
            <a:miter lim="800000"/>
            <a:headEnd/>
            <a:tailEnd/>
          </a:ln>
        </p:spPr>
      </p:pic>
      <p:grpSp>
        <p:nvGrpSpPr>
          <p:cNvPr id="9" name="Group 8">
            <a:extLst>
              <a:ext uri="{FF2B5EF4-FFF2-40B4-BE49-F238E27FC236}">
                <a16:creationId xmlns:a16="http://schemas.microsoft.com/office/drawing/2014/main" id="{F6BDE0A0-2BF2-9268-0DEE-9961CA5A41F3}"/>
              </a:ext>
            </a:extLst>
          </p:cNvPr>
          <p:cNvGrpSpPr/>
          <p:nvPr/>
        </p:nvGrpSpPr>
        <p:grpSpPr>
          <a:xfrm>
            <a:off x="6304778" y="2408761"/>
            <a:ext cx="5564847" cy="4038601"/>
            <a:chOff x="3219450" y="2438400"/>
            <a:chExt cx="5564847" cy="4038601"/>
          </a:xfrm>
        </p:grpSpPr>
        <p:pic>
          <p:nvPicPr>
            <p:cNvPr id="7" name="Picture 4" descr="romania-distances"/>
            <p:cNvPicPr>
              <a:picLocks noChangeAspect="1" noChangeArrowheads="1"/>
            </p:cNvPicPr>
            <p:nvPr/>
          </p:nvPicPr>
          <p:blipFill>
            <a:blip r:embed="rId4" cstate="print"/>
            <a:srcRect/>
            <a:stretch>
              <a:fillRect/>
            </a:stretch>
          </p:blipFill>
          <p:spPr>
            <a:xfrm>
              <a:off x="3219450" y="2982166"/>
              <a:ext cx="5308345" cy="3190034"/>
            </a:xfrm>
            <a:prstGeom prst="rect">
              <a:avLst/>
            </a:prstGeom>
            <a:noFill/>
            <a:ln/>
          </p:spPr>
        </p:pic>
        <p:sp>
          <p:nvSpPr>
            <p:cNvPr id="2" name="TextBox 1">
              <a:extLst>
                <a:ext uri="{FF2B5EF4-FFF2-40B4-BE49-F238E27FC236}">
                  <a16:creationId xmlns:a16="http://schemas.microsoft.com/office/drawing/2014/main" id="{6282CE05-BDBB-4578-955F-BDE7ACD162AE}"/>
                </a:ext>
              </a:extLst>
            </p:cNvPr>
            <p:cNvSpPr txBox="1"/>
            <p:nvPr/>
          </p:nvSpPr>
          <p:spPr>
            <a:xfrm>
              <a:off x="7021250" y="6107668"/>
              <a:ext cx="1763047" cy="369332"/>
            </a:xfrm>
            <a:prstGeom prst="rect">
              <a:avLst/>
            </a:prstGeom>
            <a:noFill/>
          </p:spPr>
          <p:txBody>
            <a:bodyPr wrap="none" rtlCol="0">
              <a:spAutoFit/>
            </a:bodyPr>
            <a:lstStyle/>
            <a:p>
              <a:r>
                <a:rPr lang="en-US" dirty="0"/>
                <a:t>Distance in miles</a:t>
              </a:r>
            </a:p>
          </p:txBody>
        </p:sp>
        <p:sp>
          <p:nvSpPr>
            <p:cNvPr id="3" name="TextBox 2">
              <a:extLst>
                <a:ext uri="{FF2B5EF4-FFF2-40B4-BE49-F238E27FC236}">
                  <a16:creationId xmlns:a16="http://schemas.microsoft.com/office/drawing/2014/main" id="{8B627B7D-AA80-4000-814A-D4331D096E00}"/>
                </a:ext>
              </a:extLst>
            </p:cNvPr>
            <p:cNvSpPr txBox="1"/>
            <p:nvPr/>
          </p:nvSpPr>
          <p:spPr>
            <a:xfrm>
              <a:off x="4114800" y="2438400"/>
              <a:ext cx="4235603" cy="646331"/>
            </a:xfrm>
            <a:prstGeom prst="rect">
              <a:avLst/>
            </a:prstGeom>
            <a:noFill/>
          </p:spPr>
          <p:txBody>
            <a:bodyPr wrap="square" rtlCol="0">
              <a:spAutoFit/>
            </a:bodyPr>
            <a:lstStyle/>
            <a:p>
              <a:pPr algn="ctr"/>
              <a:r>
                <a:rPr lang="en-US" b="1" dirty="0"/>
                <a:t>State Space/Transition model</a:t>
              </a:r>
            </a:p>
            <a:p>
              <a:pPr algn="ctr"/>
              <a:r>
                <a:rPr lang="en-US" dirty="0"/>
                <a:t>Defined as a graph</a:t>
              </a:r>
            </a:p>
          </p:txBody>
        </p:sp>
        <p:sp>
          <p:nvSpPr>
            <p:cNvPr id="4" name="Rectangle 3">
              <a:extLst>
                <a:ext uri="{FF2B5EF4-FFF2-40B4-BE49-F238E27FC236}">
                  <a16:creationId xmlns:a16="http://schemas.microsoft.com/office/drawing/2014/main" id="{423F1CE8-6643-4911-9EE8-41F8B0BE2694}"/>
                </a:ext>
              </a:extLst>
            </p:cNvPr>
            <p:cNvSpPr/>
            <p:nvPr/>
          </p:nvSpPr>
          <p:spPr>
            <a:xfrm>
              <a:off x="3219450" y="2438401"/>
              <a:ext cx="5511954" cy="403860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5" name="Arrow: Down 4">
            <a:extLst>
              <a:ext uri="{FF2B5EF4-FFF2-40B4-BE49-F238E27FC236}">
                <a16:creationId xmlns:a16="http://schemas.microsoft.com/office/drawing/2014/main" id="{0D34B89B-F4C1-4473-B4C6-CB22829EDEB0}"/>
              </a:ext>
            </a:extLst>
          </p:cNvPr>
          <p:cNvSpPr/>
          <p:nvPr/>
        </p:nvSpPr>
        <p:spPr>
          <a:xfrm rot="2322737">
            <a:off x="9405986" y="1920200"/>
            <a:ext cx="496523" cy="646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C3E7D6D-785B-56BC-087C-21CD5ED86ADA}"/>
              </a:ext>
            </a:extLst>
          </p:cNvPr>
          <p:cNvSpPr txBox="1"/>
          <p:nvPr/>
        </p:nvSpPr>
        <p:spPr>
          <a:xfrm>
            <a:off x="9500758" y="234436"/>
            <a:ext cx="2368867" cy="369332"/>
          </a:xfrm>
          <a:prstGeom prst="rect">
            <a:avLst/>
          </a:prstGeom>
          <a:noFill/>
        </p:spPr>
        <p:txBody>
          <a:bodyPr wrap="square" rtlCol="0">
            <a:spAutoFit/>
          </a:bodyPr>
          <a:lstStyle/>
          <a:p>
            <a:r>
              <a:rPr lang="en-US" b="1" dirty="0"/>
              <a:t>Original Description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DB00C61-76E1-4F5C-9775-E3ED9E739797}"/>
              </a:ext>
            </a:extLst>
          </p:cNvPr>
          <p:cNvPicPr>
            <a:picLocks noChangeAspect="1" noChangeArrowheads="1"/>
          </p:cNvPicPr>
          <p:nvPr/>
        </p:nvPicPr>
        <p:blipFill>
          <a:blip r:embed="rId3" cstate="print"/>
          <a:srcRect/>
          <a:stretch>
            <a:fillRect/>
          </a:stretch>
        </p:blipFill>
        <p:spPr bwMode="auto">
          <a:xfrm>
            <a:off x="5295900" y="1094009"/>
            <a:ext cx="5894042" cy="2807934"/>
          </a:xfrm>
          <a:prstGeom prst="rect">
            <a:avLst/>
          </a:prstGeom>
          <a:noFill/>
          <a:ln w="9525">
            <a:noFill/>
            <a:miter lim="800000"/>
            <a:headEnd/>
            <a:tailEnd/>
          </a:ln>
        </p:spPr>
      </p:pic>
      <p:sp>
        <p:nvSpPr>
          <p:cNvPr id="6146" name="Rectangle 2"/>
          <p:cNvSpPr>
            <a:spLocks noGrp="1" noChangeArrowheads="1"/>
          </p:cNvSpPr>
          <p:nvPr>
            <p:ph type="title"/>
          </p:nvPr>
        </p:nvSpPr>
        <p:spPr>
          <a:xfrm>
            <a:off x="381000" y="12865"/>
            <a:ext cx="8229600" cy="1143000"/>
          </a:xfrm>
        </p:spPr>
        <p:txBody>
          <a:bodyPr/>
          <a:lstStyle/>
          <a:p>
            <a:r>
              <a:rPr lang="en-US" dirty="0"/>
              <a:t>Example: Vacuum world</a:t>
            </a:r>
          </a:p>
        </p:txBody>
      </p:sp>
      <p:sp>
        <p:nvSpPr>
          <p:cNvPr id="6147" name="Rectangle 3"/>
          <p:cNvSpPr>
            <a:spLocks noGrp="1" noChangeArrowheads="1"/>
          </p:cNvSpPr>
          <p:nvPr>
            <p:ph idx="1"/>
          </p:nvPr>
        </p:nvSpPr>
        <p:spPr>
          <a:xfrm>
            <a:off x="790787" y="4086943"/>
            <a:ext cx="8448907" cy="2394779"/>
          </a:xfrm>
        </p:spPr>
        <p:txBody>
          <a:bodyPr>
            <a:normAutofit/>
          </a:bodyPr>
          <a:lstStyle/>
          <a:p>
            <a:r>
              <a:rPr lang="en-US" sz="2400" b="1" dirty="0">
                <a:solidFill>
                  <a:srgbClr val="0070C0"/>
                </a:solidFill>
              </a:rPr>
              <a:t>Initial</a:t>
            </a:r>
            <a:r>
              <a:rPr lang="en-US" sz="2400" b="1" dirty="0">
                <a:solidFill>
                  <a:srgbClr val="FF0000"/>
                </a:solidFill>
              </a:rPr>
              <a:t> </a:t>
            </a:r>
            <a:r>
              <a:rPr lang="en-US" sz="2400" b="1" dirty="0">
                <a:solidFill>
                  <a:srgbClr val="0070C0"/>
                </a:solidFill>
              </a:rPr>
              <a:t>State:</a:t>
            </a:r>
            <a:r>
              <a:rPr lang="en-US" sz="2400" b="1" dirty="0">
                <a:solidFill>
                  <a:srgbClr val="FF0000"/>
                </a:solidFill>
              </a:rPr>
              <a:t> </a:t>
            </a:r>
            <a:r>
              <a:rPr lang="en-US" sz="2400" dirty="0"/>
              <a:t>Defined by agent location and dirt location.</a:t>
            </a:r>
            <a:endParaRPr lang="en-US" sz="2400" b="1" dirty="0">
              <a:solidFill>
                <a:srgbClr val="FF0000"/>
              </a:solidFill>
            </a:endParaRPr>
          </a:p>
          <a:p>
            <a:r>
              <a:rPr lang="en-US" sz="2400" b="1" dirty="0">
                <a:solidFill>
                  <a:srgbClr val="0070C0"/>
                </a:solidFill>
              </a:rPr>
              <a:t>Actions:</a:t>
            </a:r>
            <a:r>
              <a:rPr lang="en-US" sz="2400" b="1" dirty="0">
                <a:solidFill>
                  <a:srgbClr val="FF0000"/>
                </a:solidFill>
              </a:rPr>
              <a:t> </a:t>
            </a:r>
            <a:r>
              <a:rPr lang="en-US" sz="2400" dirty="0"/>
              <a:t>Left, right, clean</a:t>
            </a:r>
            <a:endParaRPr lang="en-US" sz="2400" b="1" dirty="0">
              <a:solidFill>
                <a:srgbClr val="FF0000"/>
              </a:solidFill>
            </a:endParaRPr>
          </a:p>
          <a:p>
            <a:r>
              <a:rPr lang="en-US" sz="2400" b="1" dirty="0">
                <a:solidFill>
                  <a:srgbClr val="0070C0"/>
                </a:solidFill>
              </a:rPr>
              <a:t>Transition model:</a:t>
            </a:r>
            <a:r>
              <a:rPr lang="en-US" sz="2400" b="1" dirty="0">
                <a:solidFill>
                  <a:srgbClr val="FF0000"/>
                </a:solidFill>
              </a:rPr>
              <a:t> </a:t>
            </a:r>
            <a:r>
              <a:rPr lang="en-US" sz="2400" dirty="0"/>
              <a:t>Clean a location or move.</a:t>
            </a:r>
          </a:p>
          <a:p>
            <a:r>
              <a:rPr lang="en-US" sz="2400" b="1" dirty="0">
                <a:solidFill>
                  <a:srgbClr val="0070C0"/>
                </a:solidFill>
              </a:rPr>
              <a:t>Goal state:</a:t>
            </a:r>
            <a:r>
              <a:rPr lang="en-US" sz="2400" b="1" dirty="0">
                <a:solidFill>
                  <a:srgbClr val="FF0000"/>
                </a:solidFill>
              </a:rPr>
              <a:t> </a:t>
            </a:r>
            <a:r>
              <a:rPr lang="en-US" sz="2400" dirty="0"/>
              <a:t>All locations are clean.</a:t>
            </a:r>
            <a:endParaRPr lang="en-US" sz="2400" b="1" dirty="0">
              <a:solidFill>
                <a:srgbClr val="FF0000"/>
              </a:solidFill>
            </a:endParaRPr>
          </a:p>
          <a:p>
            <a:r>
              <a:rPr lang="en-US" sz="2400" b="1" dirty="0">
                <a:solidFill>
                  <a:srgbClr val="0070C0"/>
                </a:solidFill>
              </a:rPr>
              <a:t>Path cost: </a:t>
            </a:r>
            <a:r>
              <a:rPr lang="en-US" sz="2400" dirty="0"/>
              <a:t>E.g., number if actions</a:t>
            </a:r>
          </a:p>
          <a:p>
            <a:endParaRPr lang="en-US" sz="2400" dirty="0"/>
          </a:p>
        </p:txBody>
      </p:sp>
      <p:pic>
        <p:nvPicPr>
          <p:cNvPr id="6" name="Picture 4" descr="vacuum2-environment"/>
          <p:cNvPicPr>
            <a:picLocks noChangeAspect="1" noChangeArrowheads="1"/>
          </p:cNvPicPr>
          <p:nvPr/>
        </p:nvPicPr>
        <p:blipFill>
          <a:blip r:embed="rId4" cstate="print"/>
          <a:srcRect/>
          <a:stretch>
            <a:fillRect/>
          </a:stretch>
        </p:blipFill>
        <p:spPr bwMode="auto">
          <a:xfrm>
            <a:off x="10172700" y="381000"/>
            <a:ext cx="1866900" cy="955158"/>
          </a:xfrm>
          <a:prstGeom prst="rect">
            <a:avLst/>
          </a:prstGeom>
          <a:noFill/>
        </p:spPr>
      </p:pic>
      <p:sp>
        <p:nvSpPr>
          <p:cNvPr id="2" name="Rectangle 1">
            <a:extLst>
              <a:ext uri="{FF2B5EF4-FFF2-40B4-BE49-F238E27FC236}">
                <a16:creationId xmlns:a16="http://schemas.microsoft.com/office/drawing/2014/main" id="{97F4CACD-9913-48F7-9C59-F69D6F28DB24}"/>
              </a:ext>
            </a:extLst>
          </p:cNvPr>
          <p:cNvSpPr/>
          <p:nvPr/>
        </p:nvSpPr>
        <p:spPr>
          <a:xfrm>
            <a:off x="7124700" y="3048000"/>
            <a:ext cx="2209800" cy="533400"/>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7" name="TextBox 6">
            <a:extLst>
              <a:ext uri="{FF2B5EF4-FFF2-40B4-BE49-F238E27FC236}">
                <a16:creationId xmlns:a16="http://schemas.microsoft.com/office/drawing/2014/main" id="{54DA0C8D-BFCA-4641-A774-A2D21D63B506}"/>
              </a:ext>
            </a:extLst>
          </p:cNvPr>
          <p:cNvSpPr txBox="1"/>
          <p:nvPr/>
        </p:nvSpPr>
        <p:spPr>
          <a:xfrm>
            <a:off x="5589843" y="3176756"/>
            <a:ext cx="1240917" cy="369332"/>
          </a:xfrm>
          <a:prstGeom prst="rect">
            <a:avLst/>
          </a:prstGeom>
          <a:noFill/>
        </p:spPr>
        <p:txBody>
          <a:bodyPr wrap="none" rtlCol="0">
            <a:spAutoFit/>
          </a:bodyPr>
          <a:lstStyle/>
          <a:p>
            <a:r>
              <a:rPr lang="en-US" b="1" dirty="0">
                <a:solidFill>
                  <a:schemeClr val="accent2">
                    <a:lumMod val="50000"/>
                  </a:schemeClr>
                </a:solidFill>
              </a:rPr>
              <a:t>Goal states</a:t>
            </a:r>
          </a:p>
        </p:txBody>
      </p:sp>
      <p:sp>
        <p:nvSpPr>
          <p:cNvPr id="9" name="TextBox 8">
            <a:extLst>
              <a:ext uri="{FF2B5EF4-FFF2-40B4-BE49-F238E27FC236}">
                <a16:creationId xmlns:a16="http://schemas.microsoft.com/office/drawing/2014/main" id="{9912DB9D-3668-43DE-997C-42B87B79392C}"/>
              </a:ext>
            </a:extLst>
          </p:cNvPr>
          <p:cNvSpPr txBox="1"/>
          <p:nvPr/>
        </p:nvSpPr>
        <p:spPr>
          <a:xfrm>
            <a:off x="4991100" y="1104491"/>
            <a:ext cx="1447800" cy="369332"/>
          </a:xfrm>
          <a:prstGeom prst="rect">
            <a:avLst/>
          </a:prstGeom>
          <a:noFill/>
        </p:spPr>
        <p:txBody>
          <a:bodyPr wrap="square">
            <a:spAutoFit/>
          </a:bodyPr>
          <a:lstStyle/>
          <a:p>
            <a:r>
              <a:rPr lang="en-US" b="1" dirty="0"/>
              <a:t>State Space</a:t>
            </a:r>
            <a:endParaRPr lang="en-US" dirty="0"/>
          </a:p>
        </p:txBody>
      </p:sp>
      <p:sp>
        <p:nvSpPr>
          <p:cNvPr id="4" name="TextBox 3">
            <a:extLst>
              <a:ext uri="{FF2B5EF4-FFF2-40B4-BE49-F238E27FC236}">
                <a16:creationId xmlns:a16="http://schemas.microsoft.com/office/drawing/2014/main" id="{1CA8139D-6DF9-3EBD-5CE8-825562C48CC0}"/>
              </a:ext>
            </a:extLst>
          </p:cNvPr>
          <p:cNvSpPr txBox="1"/>
          <p:nvPr/>
        </p:nvSpPr>
        <p:spPr>
          <a:xfrm>
            <a:off x="1638300" y="1744241"/>
            <a:ext cx="2438400" cy="923330"/>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dirty="0"/>
              <a:t>There are 8 possible atomic states of the system.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P spid="2"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0"/>
            <a:ext cx="10515600" cy="1325563"/>
          </a:xfrm>
        </p:spPr>
        <p:txBody>
          <a:bodyPr/>
          <a:lstStyle/>
          <a:p>
            <a:r>
              <a:rPr lang="en-US" dirty="0"/>
              <a:t>Example: Sliding-tile Puzzle</a:t>
            </a:r>
          </a:p>
        </p:txBody>
      </p:sp>
      <mc:AlternateContent xmlns:mc="http://schemas.openxmlformats.org/markup-compatibility/2006" xmlns:a14="http://schemas.microsoft.com/office/drawing/2010/main">
        <mc:Choice Requires="a14">
          <p:sp>
            <p:nvSpPr>
              <p:cNvPr id="17413" name="Rectangle 5"/>
              <p:cNvSpPr>
                <a:spLocks noGrp="1" noChangeArrowheads="1"/>
              </p:cNvSpPr>
              <p:nvPr>
                <p:ph idx="1"/>
              </p:nvPr>
            </p:nvSpPr>
            <p:spPr>
              <a:xfrm>
                <a:off x="914400" y="1620838"/>
                <a:ext cx="10668000" cy="5084762"/>
              </a:xfrm>
              <a:noFill/>
              <a:ln/>
            </p:spPr>
            <p:txBody>
              <a:bodyPr>
                <a:noAutofit/>
              </a:bodyPr>
              <a:lstStyle/>
              <a:p>
                <a:pPr>
                  <a:lnSpc>
                    <a:spcPct val="100000"/>
                  </a:lnSpc>
                </a:pPr>
                <a:r>
                  <a:rPr lang="en-US" sz="2400" b="1" dirty="0">
                    <a:solidFill>
                      <a:srgbClr val="FF0000"/>
                    </a:solidFill>
                  </a:rPr>
                  <a:t>Initial State: </a:t>
                </a:r>
                <a:r>
                  <a:rPr lang="en-US" sz="2400" dirty="0"/>
                  <a:t>A given configuration.</a:t>
                </a:r>
                <a:endParaRPr lang="en-US" sz="2400" dirty="0">
                  <a:solidFill>
                    <a:srgbClr val="FF0000"/>
                  </a:solidFill>
                </a:endParaRPr>
              </a:p>
              <a:p>
                <a:pPr>
                  <a:lnSpc>
                    <a:spcPct val="100000"/>
                  </a:lnSpc>
                </a:pPr>
                <a:r>
                  <a:rPr lang="en-US" sz="2400" b="1" dirty="0">
                    <a:solidFill>
                      <a:srgbClr val="FF0000"/>
                    </a:solidFill>
                  </a:rPr>
                  <a:t>Actions: </a:t>
                </a:r>
                <a:r>
                  <a:rPr lang="en-US" sz="2400" dirty="0"/>
                  <a:t>Move blank left, right, up, down </a:t>
                </a:r>
                <a:endParaRPr lang="en-US" sz="2400" b="1" dirty="0">
                  <a:solidFill>
                    <a:srgbClr val="FF0000"/>
                  </a:solidFill>
                </a:endParaRPr>
              </a:p>
              <a:p>
                <a:pPr>
                  <a:lnSpc>
                    <a:spcPct val="100000"/>
                  </a:lnSpc>
                </a:pPr>
                <a:r>
                  <a:rPr lang="en-US" sz="2400" b="1" dirty="0">
                    <a:solidFill>
                      <a:srgbClr val="FF0000"/>
                    </a:solidFill>
                  </a:rPr>
                  <a:t>Transition model: </a:t>
                </a:r>
                <a:r>
                  <a:rPr lang="en-US" sz="2400" dirty="0"/>
                  <a:t>Move a tile</a:t>
                </a:r>
                <a:endParaRPr lang="en-US" sz="2400" b="1" dirty="0">
                  <a:solidFill>
                    <a:srgbClr val="FF0000"/>
                  </a:solidFill>
                </a:endParaRPr>
              </a:p>
              <a:p>
                <a:pPr>
                  <a:lnSpc>
                    <a:spcPct val="100000"/>
                  </a:lnSpc>
                </a:pPr>
                <a:r>
                  <a:rPr lang="en-US" sz="2400" b="1" dirty="0">
                    <a:solidFill>
                      <a:srgbClr val="FF0000"/>
                    </a:solidFill>
                  </a:rPr>
                  <a:t>Goal state: </a:t>
                </a:r>
                <a:r>
                  <a:rPr lang="en-US" sz="2400" dirty="0"/>
                  <a:t>Tiles are arranged empty and 1-8 in order</a:t>
                </a:r>
                <a:endParaRPr lang="en-US" sz="2400" b="1" dirty="0">
                  <a:solidFill>
                    <a:srgbClr val="FF0000"/>
                  </a:solidFill>
                </a:endParaRPr>
              </a:p>
              <a:p>
                <a:pPr>
                  <a:lnSpc>
                    <a:spcPct val="100000"/>
                  </a:lnSpc>
                </a:pPr>
                <a:r>
                  <a:rPr lang="en-US" sz="2400" b="1" dirty="0">
                    <a:solidFill>
                      <a:srgbClr val="FF0000"/>
                    </a:solidFill>
                  </a:rPr>
                  <a:t>Path cost: </a:t>
                </a:r>
                <a:r>
                  <a:rPr lang="en-US" sz="2400" dirty="0"/>
                  <a:t>1 per tile move.</a:t>
                </a:r>
              </a:p>
              <a:p>
                <a:pPr marL="0" indent="0">
                  <a:lnSpc>
                    <a:spcPct val="120000"/>
                  </a:lnSpc>
                  <a:buNone/>
                </a:pPr>
                <a:r>
                  <a:rPr lang="en-US" sz="2400" b="1" dirty="0"/>
                  <a:t>State space size: </a:t>
                </a:r>
                <a:r>
                  <a:rPr lang="en-US" sz="2400" dirty="0"/>
                  <a:t>Each state describes the location of each tile (including the empty one). ½ of the permutations are unreachable.</a:t>
                </a:r>
              </a:p>
              <a:p>
                <a:pPr lvl="2">
                  <a:lnSpc>
                    <a:spcPct val="120000"/>
                  </a:lnSpc>
                </a:pPr>
                <a:r>
                  <a:rPr lang="en-US" sz="2400" dirty="0"/>
                  <a:t>8-puzzle: </a:t>
                </a:r>
                <a14:m>
                  <m:oMath xmlns:m="http://schemas.openxmlformats.org/officeDocument/2006/math">
                    <m:r>
                      <a:rPr lang="en-US" sz="2400" i="1" dirty="0">
                        <a:latin typeface="Cambria Math" panose="02040503050406030204" pitchFamily="18" charset="0"/>
                      </a:rPr>
                      <m:t>9!/2=181,440 </m:t>
                    </m:r>
                  </m:oMath>
                </a14:m>
                <a:r>
                  <a:rPr lang="en-US" sz="2400" dirty="0"/>
                  <a:t>states</a:t>
                </a:r>
              </a:p>
              <a:p>
                <a:pPr lvl="2">
                  <a:lnSpc>
                    <a:spcPct val="120000"/>
                  </a:lnSpc>
                </a:pPr>
                <a:r>
                  <a:rPr lang="en-US" sz="2400" dirty="0"/>
                  <a:t>15-puzzle: </a:t>
                </a:r>
                <a14:m>
                  <m:oMath xmlns:m="http://schemas.openxmlformats.org/officeDocument/2006/math">
                    <m:r>
                      <a:rPr lang="en-US" sz="2400" i="1" dirty="0">
                        <a:latin typeface="Cambria Math" panose="02040503050406030204" pitchFamily="18" charset="0"/>
                      </a:rPr>
                      <m:t>16!/2 </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rPr>
                      <m:t> </m:t>
                    </m:r>
                    <m:sSup>
                      <m:sSupPr>
                        <m:ctrlPr>
                          <a:rPr lang="en-US" sz="2400" i="1" dirty="0">
                            <a:latin typeface="Cambria Math" panose="02040503050406030204" pitchFamily="18" charset="0"/>
                            <a:ea typeface="Cambria Math" panose="02040503050406030204" pitchFamily="18" charset="0"/>
                          </a:rPr>
                        </m:ctrlPr>
                      </m:sSupPr>
                      <m:e>
                        <m:r>
                          <a:rPr lang="en-US" sz="2400" i="1" dirty="0">
                            <a:latin typeface="Cambria Math" panose="02040503050406030204" pitchFamily="18" charset="0"/>
                          </a:rPr>
                          <m:t>10</m:t>
                        </m:r>
                      </m:e>
                      <m:sup>
                        <m:r>
                          <a:rPr lang="en-US" sz="2400" i="1" dirty="0">
                            <a:latin typeface="Cambria Math" panose="02040503050406030204" pitchFamily="18" charset="0"/>
                          </a:rPr>
                          <m:t>13</m:t>
                        </m:r>
                      </m:sup>
                    </m:sSup>
                  </m:oMath>
                </a14:m>
                <a:r>
                  <a:rPr lang="en-US" sz="2400" dirty="0"/>
                  <a:t> states</a:t>
                </a:r>
              </a:p>
              <a:p>
                <a:pPr lvl="2">
                  <a:lnSpc>
                    <a:spcPct val="120000"/>
                  </a:lnSpc>
                </a:pPr>
                <a:r>
                  <a:rPr lang="en-US" sz="2400" dirty="0"/>
                  <a:t>24-puzzle: </a:t>
                </a:r>
                <a14:m>
                  <m:oMath xmlns:m="http://schemas.openxmlformats.org/officeDocument/2006/math">
                    <m:r>
                      <a:rPr lang="en-US" sz="2400" i="1" dirty="0">
                        <a:latin typeface="Cambria Math" panose="02040503050406030204" pitchFamily="18" charset="0"/>
                      </a:rPr>
                      <m:t>25!/2 </m:t>
                    </m:r>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rPr>
                      <m:t> 10</m:t>
                    </m:r>
                    <m:r>
                      <a:rPr lang="en-US" sz="2400" i="1" baseline="30000" dirty="0">
                        <a:latin typeface="Cambria Math" panose="02040503050406030204" pitchFamily="18" charset="0"/>
                      </a:rPr>
                      <m:t>25</m:t>
                    </m:r>
                    <m:r>
                      <a:rPr lang="en-US" sz="2400" i="1" dirty="0">
                        <a:latin typeface="Cambria Math" panose="02040503050406030204" pitchFamily="18" charset="0"/>
                      </a:rPr>
                      <m:t> </m:t>
                    </m:r>
                  </m:oMath>
                </a14:m>
                <a:r>
                  <a:rPr lang="en-US" sz="2400" dirty="0"/>
                  <a:t>states</a:t>
                </a:r>
                <a:endParaRPr lang="en-US" sz="2400" dirty="0">
                  <a:solidFill>
                    <a:srgbClr val="CC0099"/>
                  </a:solidFill>
                </a:endParaRPr>
              </a:p>
              <a:p>
                <a:pPr>
                  <a:lnSpc>
                    <a:spcPct val="120000"/>
                  </a:lnSpc>
                </a:pPr>
                <a:endParaRPr lang="en-US" sz="2400" dirty="0"/>
              </a:p>
            </p:txBody>
          </p:sp>
        </mc:Choice>
        <mc:Fallback xmlns="">
          <p:sp>
            <p:nvSpPr>
              <p:cNvPr id="17413" name="Rectangle 5"/>
              <p:cNvSpPr>
                <a:spLocks noGrp="1" noRot="1" noChangeAspect="1" noMove="1" noResize="1" noEditPoints="1" noAdjustHandles="1" noChangeArrowheads="1" noChangeShapeType="1" noTextEdit="1"/>
              </p:cNvSpPr>
              <p:nvPr>
                <p:ph idx="1"/>
              </p:nvPr>
            </p:nvSpPr>
            <p:spPr>
              <a:xfrm>
                <a:off x="914400" y="1620838"/>
                <a:ext cx="10668000" cy="5084762"/>
              </a:xfrm>
              <a:blipFill>
                <a:blip r:embed="rId3"/>
                <a:stretch>
                  <a:fillRect l="-857" t="-959"/>
                </a:stretch>
              </a:blipFill>
              <a:ln/>
            </p:spPr>
            <p:txBody>
              <a:bodyPr/>
              <a:lstStyle/>
              <a:p>
                <a:r>
                  <a:rPr lang="en-IN">
                    <a:noFill/>
                  </a:rPr>
                  <a:t> </a:t>
                </a:r>
              </a:p>
            </p:txBody>
          </p:sp>
        </mc:Fallback>
      </mc:AlternateContent>
      <p:pic>
        <p:nvPicPr>
          <p:cNvPr id="17414" name="Picture 6" descr="8puzzle"/>
          <p:cNvPicPr>
            <a:picLocks noChangeAspect="1" noChangeArrowheads="1"/>
          </p:cNvPicPr>
          <p:nvPr/>
        </p:nvPicPr>
        <p:blipFill>
          <a:blip r:embed="rId4" cstate="print"/>
          <a:srcRect r="49396"/>
          <a:stretch>
            <a:fillRect/>
          </a:stretch>
        </p:blipFill>
        <p:spPr bwMode="auto">
          <a:xfrm>
            <a:off x="7010400" y="990600"/>
            <a:ext cx="2154555" cy="2162175"/>
          </a:xfrm>
          <a:prstGeom prst="rect">
            <a:avLst/>
          </a:prstGeom>
          <a:noFill/>
        </p:spPr>
      </p:pic>
      <p:pic>
        <p:nvPicPr>
          <p:cNvPr id="8" name="Picture 6" descr="8puzzle"/>
          <p:cNvPicPr>
            <a:picLocks noChangeAspect="1" noChangeArrowheads="1"/>
          </p:cNvPicPr>
          <p:nvPr/>
        </p:nvPicPr>
        <p:blipFill>
          <a:blip r:embed="rId4" cstate="print"/>
          <a:srcRect l="49396"/>
          <a:stretch>
            <a:fillRect/>
          </a:stretch>
        </p:blipFill>
        <p:spPr bwMode="auto">
          <a:xfrm>
            <a:off x="9164955" y="990600"/>
            <a:ext cx="2154555" cy="21621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0"/>
            <a:ext cx="10515600" cy="1325563"/>
          </a:xfrm>
        </p:spPr>
        <p:txBody>
          <a:bodyPr/>
          <a:lstStyle/>
          <a:p>
            <a:r>
              <a:rPr lang="en-US" dirty="0"/>
              <a:t>Example: Robot Motion Planning</a:t>
            </a:r>
          </a:p>
        </p:txBody>
      </p:sp>
      <p:sp>
        <p:nvSpPr>
          <p:cNvPr id="19459" name="Rectangle 3"/>
          <p:cNvSpPr>
            <a:spLocks noGrp="1" noChangeArrowheads="1"/>
          </p:cNvSpPr>
          <p:nvPr>
            <p:ph idx="1"/>
          </p:nvPr>
        </p:nvSpPr>
        <p:spPr>
          <a:xfrm>
            <a:off x="381000" y="1260248"/>
            <a:ext cx="11506200" cy="4454751"/>
          </a:xfrm>
        </p:spPr>
        <p:txBody>
          <a:bodyPr>
            <a:noAutofit/>
          </a:bodyPr>
          <a:lstStyle/>
          <a:p>
            <a:pPr>
              <a:lnSpc>
                <a:spcPct val="80000"/>
              </a:lnSpc>
            </a:pPr>
            <a:r>
              <a:rPr lang="en-US" sz="2400" b="1" dirty="0">
                <a:solidFill>
                  <a:srgbClr val="FF0000"/>
                </a:solidFill>
              </a:rPr>
              <a:t>Initial State: </a:t>
            </a:r>
            <a:r>
              <a:rPr lang="en-US" sz="2400" dirty="0"/>
              <a:t>Current arm position with real-valued coordinates of robot joint angles.</a:t>
            </a:r>
          </a:p>
          <a:p>
            <a:pPr>
              <a:lnSpc>
                <a:spcPct val="80000"/>
              </a:lnSpc>
            </a:pPr>
            <a:endParaRPr lang="en-US" sz="2400" dirty="0"/>
          </a:p>
          <a:p>
            <a:pPr>
              <a:lnSpc>
                <a:spcPct val="80000"/>
              </a:lnSpc>
            </a:pPr>
            <a:r>
              <a:rPr lang="en-US" sz="2400" b="1" dirty="0">
                <a:solidFill>
                  <a:srgbClr val="FF0000"/>
                </a:solidFill>
              </a:rPr>
              <a:t>Actions: </a:t>
            </a:r>
            <a:r>
              <a:rPr lang="en-US" sz="2400" dirty="0"/>
              <a:t>Continuous motions of robot joints.</a:t>
            </a:r>
          </a:p>
          <a:p>
            <a:pPr>
              <a:lnSpc>
                <a:spcPct val="80000"/>
              </a:lnSpc>
            </a:pPr>
            <a:endParaRPr lang="en-US" sz="2400" dirty="0"/>
          </a:p>
          <a:p>
            <a:pPr>
              <a:lnSpc>
                <a:spcPct val="80000"/>
              </a:lnSpc>
            </a:pPr>
            <a:r>
              <a:rPr lang="en-US" sz="2400" b="1" dirty="0">
                <a:solidFill>
                  <a:srgbClr val="FF0000"/>
                </a:solidFill>
              </a:rPr>
              <a:t>Transition model: </a:t>
            </a:r>
            <a:r>
              <a:rPr lang="en-US" sz="2400" dirty="0"/>
              <a:t>Movement.</a:t>
            </a:r>
          </a:p>
          <a:p>
            <a:pPr>
              <a:lnSpc>
                <a:spcPct val="80000"/>
              </a:lnSpc>
            </a:pPr>
            <a:endParaRPr lang="en-US" sz="2400" dirty="0"/>
          </a:p>
          <a:p>
            <a:pPr>
              <a:lnSpc>
                <a:spcPct val="80000"/>
              </a:lnSpc>
            </a:pPr>
            <a:r>
              <a:rPr lang="en-US" sz="2400" b="1" dirty="0">
                <a:solidFill>
                  <a:srgbClr val="FF0000"/>
                </a:solidFill>
              </a:rPr>
              <a:t>Goal state: </a:t>
            </a:r>
            <a:r>
              <a:rPr lang="en-US" sz="2400" dirty="0"/>
              <a:t>Desired final configuration (e.g., object is grasped).</a:t>
            </a:r>
          </a:p>
          <a:p>
            <a:pPr>
              <a:lnSpc>
                <a:spcPct val="80000"/>
              </a:lnSpc>
            </a:pPr>
            <a:endParaRPr lang="en-US" sz="2400" dirty="0"/>
          </a:p>
          <a:p>
            <a:pPr>
              <a:lnSpc>
                <a:spcPct val="80000"/>
              </a:lnSpc>
            </a:pPr>
            <a:r>
              <a:rPr lang="en-US" sz="2400" b="1" dirty="0">
                <a:solidFill>
                  <a:srgbClr val="FF0000"/>
                </a:solidFill>
              </a:rPr>
              <a:t>Path cost: </a:t>
            </a:r>
            <a:r>
              <a:rPr lang="en-US" sz="2400" dirty="0"/>
              <a:t>Time to execute, smoothness of path, etc.</a:t>
            </a:r>
          </a:p>
        </p:txBody>
      </p:sp>
      <p:pic>
        <p:nvPicPr>
          <p:cNvPr id="19460" name="Picture 4" descr="stanford-arm+blocks"/>
          <p:cNvPicPr>
            <a:picLocks noChangeAspect="1" noChangeArrowheads="1"/>
          </p:cNvPicPr>
          <p:nvPr/>
        </p:nvPicPr>
        <p:blipFill>
          <a:blip r:embed="rId3" cstate="print"/>
          <a:srcRect/>
          <a:stretch>
            <a:fillRect/>
          </a:stretch>
        </p:blipFill>
        <p:spPr bwMode="auto">
          <a:xfrm>
            <a:off x="6010275" y="4435701"/>
            <a:ext cx="5800725" cy="23241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18255"/>
            <a:ext cx="10515600" cy="1325563"/>
          </a:xfrm>
        </p:spPr>
        <p:txBody>
          <a:bodyPr/>
          <a:lstStyle/>
          <a:p>
            <a:r>
              <a:rPr lang="en-US" dirty="0"/>
              <a:t>Search Strategies: Properties</a:t>
            </a:r>
          </a:p>
        </p:txBody>
      </p:sp>
      <p:sp>
        <p:nvSpPr>
          <p:cNvPr id="24579" name="Rectangle 3"/>
          <p:cNvSpPr>
            <a:spLocks noGrp="1" noChangeArrowheads="1"/>
          </p:cNvSpPr>
          <p:nvPr>
            <p:ph idx="1"/>
          </p:nvPr>
        </p:nvSpPr>
        <p:spPr>
          <a:xfrm>
            <a:off x="457200" y="1253331"/>
            <a:ext cx="11277600" cy="5586414"/>
          </a:xfrm>
        </p:spPr>
        <p:txBody>
          <a:bodyPr>
            <a:normAutofit/>
          </a:bodyPr>
          <a:lstStyle/>
          <a:p>
            <a:pPr>
              <a:lnSpc>
                <a:spcPct val="90000"/>
              </a:lnSpc>
            </a:pPr>
            <a:r>
              <a:rPr lang="en-US" dirty="0"/>
              <a:t>A </a:t>
            </a:r>
            <a:r>
              <a:rPr lang="en-US" b="1" dirty="0">
                <a:solidFill>
                  <a:srgbClr val="FF0000"/>
                </a:solidFill>
              </a:rPr>
              <a:t>search strategy</a:t>
            </a:r>
            <a:r>
              <a:rPr lang="en-US" b="1" dirty="0"/>
              <a:t> </a:t>
            </a:r>
            <a:r>
              <a:rPr lang="en-US" dirty="0"/>
              <a:t>is defined by picking the </a:t>
            </a:r>
            <a:r>
              <a:rPr lang="en-US" b="1" dirty="0">
                <a:solidFill>
                  <a:srgbClr val="0070C0"/>
                </a:solidFill>
              </a:rPr>
              <a:t>order of node expansion</a:t>
            </a:r>
            <a:r>
              <a:rPr lang="en-US" dirty="0">
                <a:solidFill>
                  <a:srgbClr val="0070C0"/>
                </a:solidFill>
              </a:rPr>
              <a:t>.</a:t>
            </a:r>
          </a:p>
          <a:p>
            <a:pPr>
              <a:lnSpc>
                <a:spcPct val="90000"/>
              </a:lnSpc>
            </a:pPr>
            <a:endParaRPr lang="en-US" dirty="0">
              <a:solidFill>
                <a:srgbClr val="0070C0"/>
              </a:solidFill>
            </a:endParaRPr>
          </a:p>
          <a:p>
            <a:pPr>
              <a:lnSpc>
                <a:spcPct val="90000"/>
              </a:lnSpc>
            </a:pPr>
            <a:r>
              <a:rPr lang="en-US" dirty="0"/>
              <a:t>Strategies are evaluated along the following dimensions:</a:t>
            </a:r>
          </a:p>
          <a:p>
            <a:pPr marL="0" indent="0">
              <a:lnSpc>
                <a:spcPct val="90000"/>
              </a:lnSpc>
              <a:buNone/>
            </a:pPr>
            <a:endParaRPr lang="en-US" dirty="0"/>
          </a:p>
          <a:p>
            <a:pPr lvl="1">
              <a:lnSpc>
                <a:spcPct val="90000"/>
              </a:lnSpc>
            </a:pPr>
            <a:r>
              <a:rPr lang="en-US" sz="2800" b="1" dirty="0">
                <a:solidFill>
                  <a:srgbClr val="0070C0"/>
                </a:solidFill>
              </a:rPr>
              <a:t>Completeness:</a:t>
            </a:r>
            <a:r>
              <a:rPr lang="en-US" sz="2800" dirty="0">
                <a:solidFill>
                  <a:srgbClr val="0070C0"/>
                </a:solidFill>
              </a:rPr>
              <a:t> </a:t>
            </a:r>
            <a:r>
              <a:rPr lang="en-US" sz="2800" dirty="0"/>
              <a:t>does it always find a solution if one exists?</a:t>
            </a:r>
          </a:p>
          <a:p>
            <a:pPr lvl="1">
              <a:lnSpc>
                <a:spcPct val="90000"/>
              </a:lnSpc>
            </a:pPr>
            <a:endParaRPr lang="en-US" sz="2800" dirty="0"/>
          </a:p>
          <a:p>
            <a:pPr lvl="1">
              <a:lnSpc>
                <a:spcPct val="90000"/>
              </a:lnSpc>
            </a:pPr>
            <a:r>
              <a:rPr lang="en-US" sz="2800" b="1" dirty="0">
                <a:solidFill>
                  <a:srgbClr val="0070C0"/>
                </a:solidFill>
              </a:rPr>
              <a:t>Optimality:</a:t>
            </a:r>
            <a:r>
              <a:rPr lang="en-US" sz="2800" dirty="0">
                <a:solidFill>
                  <a:srgbClr val="FF0000"/>
                </a:solidFill>
              </a:rPr>
              <a:t> </a:t>
            </a:r>
            <a:r>
              <a:rPr lang="en-US" sz="2800" dirty="0"/>
              <a:t>does it always find a least-cost solution?</a:t>
            </a:r>
          </a:p>
          <a:p>
            <a:pPr lvl="1">
              <a:lnSpc>
                <a:spcPct val="90000"/>
              </a:lnSpc>
            </a:pPr>
            <a:endParaRPr lang="en-US" sz="2800" dirty="0"/>
          </a:p>
          <a:p>
            <a:pPr lvl="1">
              <a:lnSpc>
                <a:spcPct val="90000"/>
              </a:lnSpc>
            </a:pPr>
            <a:r>
              <a:rPr lang="en-US" sz="2800" b="1" dirty="0">
                <a:solidFill>
                  <a:srgbClr val="0070C0"/>
                </a:solidFill>
              </a:rPr>
              <a:t>Time complexity: </a:t>
            </a:r>
            <a:r>
              <a:rPr lang="en-US" sz="2800" dirty="0"/>
              <a:t>how long does it take?</a:t>
            </a:r>
          </a:p>
          <a:p>
            <a:pPr lvl="1">
              <a:lnSpc>
                <a:spcPct val="90000"/>
              </a:lnSpc>
            </a:pPr>
            <a:endParaRPr lang="en-US" sz="2800" dirty="0"/>
          </a:p>
          <a:p>
            <a:pPr lvl="1">
              <a:lnSpc>
                <a:spcPct val="90000"/>
              </a:lnSpc>
            </a:pPr>
            <a:r>
              <a:rPr lang="en-US" sz="2800" b="1" dirty="0">
                <a:solidFill>
                  <a:srgbClr val="0070C0"/>
                </a:solidFill>
              </a:rPr>
              <a:t>Space complexity: </a:t>
            </a:r>
            <a:r>
              <a:rPr lang="en-US" sz="2800" dirty="0">
                <a:solidFill>
                  <a:srgbClr val="0070C0"/>
                </a:solidFill>
              </a:rPr>
              <a:t> </a:t>
            </a:r>
            <a:r>
              <a:rPr lang="en-US" sz="2800" dirty="0"/>
              <a:t>how much memory does it need?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579">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5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191" y="-15834"/>
            <a:ext cx="10515600" cy="1325563"/>
          </a:xfrm>
        </p:spPr>
        <p:txBody>
          <a:bodyPr/>
          <a:lstStyle/>
          <a:p>
            <a:r>
              <a:rPr lang="en-US" dirty="0"/>
              <a:t>Solving Search Problems</a:t>
            </a:r>
          </a:p>
        </p:txBody>
      </p:sp>
      <p:graphicFrame>
        <p:nvGraphicFramePr>
          <p:cNvPr id="8" name="Content Placeholder 7">
            <a:extLst>
              <a:ext uri="{FF2B5EF4-FFF2-40B4-BE49-F238E27FC236}">
                <a16:creationId xmlns:a16="http://schemas.microsoft.com/office/drawing/2014/main" id="{1A6D5AF7-114F-4BD9-9A5D-050071A97E56}"/>
              </a:ext>
            </a:extLst>
          </p:cNvPr>
          <p:cNvGraphicFramePr>
            <a:graphicFrameLocks noGrp="1"/>
          </p:cNvGraphicFramePr>
          <p:nvPr>
            <p:ph idx="4294967295"/>
            <p:extLst>
              <p:ext uri="{D42A27DB-BD31-4B8C-83A1-F6EECF244321}">
                <p14:modId xmlns:p14="http://schemas.microsoft.com/office/powerpoint/2010/main" val="3557938513"/>
              </p:ext>
            </p:extLst>
          </p:nvPr>
        </p:nvGraphicFramePr>
        <p:xfrm>
          <a:off x="838200" y="3429000"/>
          <a:ext cx="2756884"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5909678-34B1-4086-BE16-74D3C62031C2}"/>
              </a:ext>
            </a:extLst>
          </p:cNvPr>
          <p:cNvSpPr/>
          <p:nvPr/>
        </p:nvSpPr>
        <p:spPr>
          <a:xfrm>
            <a:off x="4437935" y="4549170"/>
            <a:ext cx="3316130" cy="1569660"/>
          </a:xfrm>
          <a:prstGeom prst="rect">
            <a:avLst/>
          </a:prstGeom>
        </p:spPr>
        <p:txBody>
          <a:bodyPr wrap="square">
            <a:spAutoFit/>
          </a:bodyPr>
          <a:lstStyle/>
          <a:p>
            <a:r>
              <a:rPr lang="en-US" sz="2400" dirty="0"/>
              <a:t>How do we find the optimal solution (sequence of actions/states)?</a:t>
            </a:r>
          </a:p>
        </p:txBody>
      </p:sp>
      <p:sp>
        <p:nvSpPr>
          <p:cNvPr id="3" name="TextBox 2">
            <a:extLst>
              <a:ext uri="{FF2B5EF4-FFF2-40B4-BE49-F238E27FC236}">
                <a16:creationId xmlns:a16="http://schemas.microsoft.com/office/drawing/2014/main" id="{75C77B91-470E-4D83-B04D-01194B871D1C}"/>
              </a:ext>
            </a:extLst>
          </p:cNvPr>
          <p:cNvSpPr txBox="1"/>
          <p:nvPr/>
        </p:nvSpPr>
        <p:spPr>
          <a:xfrm>
            <a:off x="8534400" y="4506370"/>
            <a:ext cx="2252215"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2400" dirty="0"/>
              <a:t>Construct a search tree for the state space graph!</a:t>
            </a:r>
          </a:p>
        </p:txBody>
      </p:sp>
      <p:sp>
        <p:nvSpPr>
          <p:cNvPr id="4" name="Arrow: Right 3">
            <a:extLst>
              <a:ext uri="{FF2B5EF4-FFF2-40B4-BE49-F238E27FC236}">
                <a16:creationId xmlns:a16="http://schemas.microsoft.com/office/drawing/2014/main" id="{8E275448-7194-49A8-9718-B24D47A51189}"/>
              </a:ext>
            </a:extLst>
          </p:cNvPr>
          <p:cNvSpPr/>
          <p:nvPr/>
        </p:nvSpPr>
        <p:spPr>
          <a:xfrm>
            <a:off x="7470485" y="4953000"/>
            <a:ext cx="629520" cy="457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a:p>
        </p:txBody>
      </p:sp>
      <p:sp>
        <p:nvSpPr>
          <p:cNvPr id="11" name="TextBox 10">
            <a:extLst>
              <a:ext uri="{FF2B5EF4-FFF2-40B4-BE49-F238E27FC236}">
                <a16:creationId xmlns:a16="http://schemas.microsoft.com/office/drawing/2014/main" id="{92E9BD7E-A37C-69D9-8EF1-18DD4FF20AC7}"/>
              </a:ext>
            </a:extLst>
          </p:cNvPr>
          <p:cNvSpPr txBox="1"/>
          <p:nvPr/>
        </p:nvSpPr>
        <p:spPr>
          <a:xfrm>
            <a:off x="682190" y="1244103"/>
            <a:ext cx="10515599" cy="1938992"/>
          </a:xfrm>
          <a:prstGeom prst="rect">
            <a:avLst/>
          </a:prstGeom>
          <a:noFill/>
        </p:spPr>
        <p:txBody>
          <a:bodyPr wrap="square">
            <a:spAutoFit/>
          </a:bodyPr>
          <a:lstStyle/>
          <a:p>
            <a:r>
              <a:rPr lang="en-IN" sz="2400" dirty="0"/>
              <a:t>Once the problem is formulated, need to solve it.</a:t>
            </a:r>
          </a:p>
          <a:p>
            <a:endParaRPr lang="en-IN" sz="2400" dirty="0"/>
          </a:p>
          <a:p>
            <a:r>
              <a:rPr lang="en-IN" sz="2400" dirty="0"/>
              <a:t> Solution </a:t>
            </a:r>
            <a:r>
              <a:rPr lang="en-IN" sz="2400" dirty="0">
                <a:solidFill>
                  <a:srgbClr val="0070C0"/>
                </a:solidFill>
              </a:rPr>
              <a:t>– action sequences</a:t>
            </a:r>
            <a:r>
              <a:rPr lang="en-IN" sz="2400" dirty="0"/>
              <a:t>. </a:t>
            </a:r>
          </a:p>
          <a:p>
            <a:endParaRPr lang="en-IN" sz="2400" dirty="0"/>
          </a:p>
          <a:p>
            <a:r>
              <a:rPr lang="en-IN" sz="2400" dirty="0"/>
              <a:t>Search algorithms work by considering various possible action sequences.</a:t>
            </a:r>
          </a:p>
        </p:txBody>
      </p:sp>
    </p:spTree>
    <p:extLst>
      <p:ext uri="{BB962C8B-B14F-4D97-AF65-F5344CB8AC3E}">
        <p14:creationId xmlns:p14="http://schemas.microsoft.com/office/powerpoint/2010/main" val="99316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38200" y="0"/>
            <a:ext cx="10515600" cy="1325563"/>
          </a:xfrm>
        </p:spPr>
        <p:txBody>
          <a:bodyPr/>
          <a:lstStyle/>
          <a:p>
            <a:r>
              <a:rPr lang="en-US" dirty="0"/>
              <a:t>Tree Search Algorithm Outline</a:t>
            </a:r>
          </a:p>
        </p:txBody>
      </p:sp>
      <p:pic>
        <p:nvPicPr>
          <p:cNvPr id="5" name="Picture 4">
            <a:extLst>
              <a:ext uri="{FF2B5EF4-FFF2-40B4-BE49-F238E27FC236}">
                <a16:creationId xmlns:a16="http://schemas.microsoft.com/office/drawing/2014/main" id="{D4F7EE5F-42FA-EFEF-9E1A-E17A438CFB7E}"/>
              </a:ext>
            </a:extLst>
          </p:cNvPr>
          <p:cNvPicPr>
            <a:picLocks noChangeAspect="1"/>
          </p:cNvPicPr>
          <p:nvPr/>
        </p:nvPicPr>
        <p:blipFill>
          <a:blip r:embed="rId3"/>
          <a:stretch>
            <a:fillRect/>
          </a:stretch>
        </p:blipFill>
        <p:spPr>
          <a:xfrm>
            <a:off x="460881" y="1981200"/>
            <a:ext cx="11270238" cy="380212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3169"/>
            <a:ext cx="10515600" cy="1325563"/>
          </a:xfrm>
        </p:spPr>
        <p:txBody>
          <a:bodyPr/>
          <a:lstStyle/>
          <a:p>
            <a:r>
              <a:rPr lang="en-US" dirty="0"/>
              <a:t>Creating a Search Tree</a:t>
            </a:r>
          </a:p>
        </p:txBody>
      </p:sp>
      <p:sp>
        <p:nvSpPr>
          <p:cNvPr id="20483" name="Rectangle 3"/>
          <p:cNvSpPr>
            <a:spLocks noGrp="1" noChangeArrowheads="1"/>
          </p:cNvSpPr>
          <p:nvPr>
            <p:ph idx="1"/>
          </p:nvPr>
        </p:nvSpPr>
        <p:spPr>
          <a:xfrm>
            <a:off x="806282" y="1137516"/>
            <a:ext cx="7329911" cy="5644283"/>
          </a:xfrm>
        </p:spPr>
        <p:txBody>
          <a:bodyPr>
            <a:noAutofit/>
          </a:bodyPr>
          <a:lstStyle/>
          <a:p>
            <a:r>
              <a:rPr lang="en-US" sz="2000" dirty="0"/>
              <a:t>Superimpose a “what if” tree of possible actions and outcomes (states) on the state space graph.</a:t>
            </a:r>
          </a:p>
          <a:p>
            <a:r>
              <a:rPr lang="en-US" sz="2000" dirty="0"/>
              <a:t>The</a:t>
            </a:r>
            <a:r>
              <a:rPr lang="en-US" sz="2000" b="1" dirty="0">
                <a:solidFill>
                  <a:srgbClr val="FF0000"/>
                </a:solidFill>
              </a:rPr>
              <a:t> Root node</a:t>
            </a:r>
            <a:r>
              <a:rPr lang="en-US" sz="2000" dirty="0"/>
              <a:t> represents the initial stare.</a:t>
            </a:r>
          </a:p>
          <a:p>
            <a:r>
              <a:rPr lang="en-US" sz="2000" dirty="0"/>
              <a:t>An action child node is reached by an </a:t>
            </a:r>
            <a:r>
              <a:rPr lang="en-US" sz="2000" b="1" dirty="0">
                <a:solidFill>
                  <a:srgbClr val="FF0000"/>
                </a:solidFill>
              </a:rPr>
              <a:t>edge</a:t>
            </a:r>
            <a:r>
              <a:rPr lang="en-US" sz="2000" dirty="0"/>
              <a:t> representing an action. The corresponding state is defined by the transition model.</a:t>
            </a:r>
          </a:p>
          <a:p>
            <a:r>
              <a:rPr lang="en-US" sz="2000" dirty="0"/>
              <a:t>Trees cannot have </a:t>
            </a:r>
            <a:r>
              <a:rPr lang="en-US" sz="2000" b="1" dirty="0">
                <a:solidFill>
                  <a:srgbClr val="FF0000"/>
                </a:solidFill>
              </a:rPr>
              <a:t>cycles (loops). </a:t>
            </a:r>
            <a:r>
              <a:rPr lang="en-US" sz="2000" dirty="0"/>
              <a:t>Cycles in the search space must be broken to prevent infinite loops.</a:t>
            </a:r>
            <a:endParaRPr lang="en-US" sz="2000" b="1" dirty="0">
              <a:solidFill>
                <a:srgbClr val="FF0000"/>
              </a:solidFill>
            </a:endParaRPr>
          </a:p>
          <a:p>
            <a:r>
              <a:rPr lang="en-US" sz="2000" dirty="0"/>
              <a:t>Trees</a:t>
            </a:r>
            <a:r>
              <a:rPr lang="en-US" sz="2000" b="1" dirty="0"/>
              <a:t> </a:t>
            </a:r>
            <a:r>
              <a:rPr lang="en-US" sz="2000" dirty="0"/>
              <a:t>cannot have </a:t>
            </a:r>
            <a:r>
              <a:rPr lang="en-US" sz="2000" dirty="0">
                <a:solidFill>
                  <a:srgbClr val="FF0000"/>
                </a:solidFill>
              </a:rPr>
              <a:t> </a:t>
            </a:r>
            <a:r>
              <a:rPr lang="en-US" sz="2000" b="1" dirty="0">
                <a:solidFill>
                  <a:srgbClr val="FF0000"/>
                </a:solidFill>
              </a:rPr>
              <a:t>multiple paths to the same state.</a:t>
            </a:r>
            <a:r>
              <a:rPr lang="en-US" sz="2000" dirty="0"/>
              <a:t> These are called redundant paths. Removing other redundant paths improves search efficiency.</a:t>
            </a:r>
          </a:p>
          <a:p>
            <a:r>
              <a:rPr lang="en-US" sz="2000" dirty="0"/>
              <a:t>A </a:t>
            </a:r>
            <a:r>
              <a:rPr lang="en-US" sz="2000" b="1" dirty="0">
                <a:solidFill>
                  <a:srgbClr val="FF0000"/>
                </a:solidFill>
              </a:rPr>
              <a:t>path</a:t>
            </a:r>
            <a:r>
              <a:rPr lang="en-US" sz="2000" dirty="0"/>
              <a:t> through the tree corresponds to a sequence of actions (states).</a:t>
            </a:r>
          </a:p>
          <a:p>
            <a:r>
              <a:rPr lang="en-US" sz="2000" dirty="0"/>
              <a:t>A </a:t>
            </a:r>
            <a:r>
              <a:rPr lang="en-US" sz="2000" b="1" dirty="0">
                <a:solidFill>
                  <a:srgbClr val="FF0000"/>
                </a:solidFill>
              </a:rPr>
              <a:t>solution</a:t>
            </a:r>
            <a:r>
              <a:rPr lang="en-US" sz="2000" dirty="0"/>
              <a:t> is a path ending in a node representing a goal state.</a:t>
            </a:r>
          </a:p>
          <a:p>
            <a:r>
              <a:rPr lang="en-US" sz="2000" b="1" dirty="0">
                <a:solidFill>
                  <a:srgbClr val="FF0000"/>
                </a:solidFill>
              </a:rPr>
              <a:t>Nodes vs. states</a:t>
            </a:r>
            <a:r>
              <a:rPr lang="en-US" sz="2000" b="1" dirty="0"/>
              <a:t>: </a:t>
            </a:r>
            <a:r>
              <a:rPr lang="en-US" sz="2000" dirty="0"/>
              <a:t>Each tree node represents a state of the system. If redundant path cannot be prevented then state can be represented by multiple nodes in the tree.</a:t>
            </a:r>
          </a:p>
        </p:txBody>
      </p:sp>
      <p:grpSp>
        <p:nvGrpSpPr>
          <p:cNvPr id="8" name="Group 7"/>
          <p:cNvGrpSpPr/>
          <p:nvPr/>
        </p:nvGrpSpPr>
        <p:grpSpPr>
          <a:xfrm>
            <a:off x="8198154" y="1371600"/>
            <a:ext cx="2991909" cy="4646588"/>
            <a:chOff x="2748904" y="1792069"/>
            <a:chExt cx="2991909" cy="4646588"/>
          </a:xfrm>
        </p:grpSpPr>
        <p:sp>
          <p:nvSpPr>
            <p:cNvPr id="10" name="TextBox 9"/>
            <p:cNvSpPr txBox="1"/>
            <p:nvPr/>
          </p:nvSpPr>
          <p:spPr>
            <a:xfrm>
              <a:off x="3429000" y="4572000"/>
              <a:ext cx="676788" cy="923330"/>
            </a:xfrm>
            <a:prstGeom prst="rect">
              <a:avLst/>
            </a:prstGeom>
            <a:noFill/>
          </p:spPr>
          <p:txBody>
            <a:bodyPr wrap="none" rtlCol="0">
              <a:spAutoFit/>
            </a:bodyPr>
            <a:lstStyle/>
            <a:p>
              <a:r>
                <a:rPr lang="en-US" sz="5400" dirty="0">
                  <a:solidFill>
                    <a:srgbClr val="0070C0"/>
                  </a:solidFill>
                </a:rPr>
                <a:t>…</a:t>
              </a:r>
            </a:p>
          </p:txBody>
        </p:sp>
        <p:sp>
          <p:nvSpPr>
            <p:cNvPr id="11" name="TextBox 10"/>
            <p:cNvSpPr txBox="1"/>
            <p:nvPr/>
          </p:nvSpPr>
          <p:spPr>
            <a:xfrm>
              <a:off x="4200012" y="4572000"/>
              <a:ext cx="676788" cy="923330"/>
            </a:xfrm>
            <a:prstGeom prst="rect">
              <a:avLst/>
            </a:prstGeom>
            <a:noFill/>
          </p:spPr>
          <p:txBody>
            <a:bodyPr wrap="none" rtlCol="0">
              <a:spAutoFit/>
            </a:bodyPr>
            <a:lstStyle/>
            <a:p>
              <a:r>
                <a:rPr lang="en-US" sz="5400" dirty="0">
                  <a:solidFill>
                    <a:srgbClr val="0070C0"/>
                  </a:solidFill>
                </a:rPr>
                <a:t>…</a:t>
              </a:r>
            </a:p>
          </p:txBody>
        </p:sp>
        <p:sp>
          <p:nvSpPr>
            <p:cNvPr id="13" name="Oval 12"/>
            <p:cNvSpPr/>
            <p:nvPr/>
          </p:nvSpPr>
          <p:spPr>
            <a:xfrm>
              <a:off x="4419600" y="2438400"/>
              <a:ext cx="304800" cy="3048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cxnSp>
          <p:nvCxnSpPr>
            <p:cNvPr id="14" name="Straight Arrow Connector 13"/>
            <p:cNvCxnSpPr/>
            <p:nvPr/>
          </p:nvCxnSpPr>
          <p:spPr>
            <a:xfrm rot="5400000">
              <a:off x="3955863" y="2812863"/>
              <a:ext cx="654237" cy="4256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3346262" y="3771900"/>
              <a:ext cx="654237" cy="4256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2949480" y="4670517"/>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3308162" y="5931686"/>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f</a:t>
              </a:r>
            </a:p>
          </p:txBody>
        </p:sp>
        <p:cxnSp>
          <p:nvCxnSpPr>
            <p:cNvPr id="18" name="Straight Arrow Connector 17"/>
            <p:cNvCxnSpPr/>
            <p:nvPr/>
          </p:nvCxnSpPr>
          <p:spPr>
            <a:xfrm rot="5400000">
              <a:off x="3389953" y="5453115"/>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6200000" flipH="1">
              <a:off x="4533900" y="2812863"/>
              <a:ext cx="654237" cy="4256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H="1">
              <a:off x="3924300" y="3771900"/>
              <a:ext cx="654237" cy="4256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3406680" y="4702080"/>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4092484" y="4702080"/>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H="1">
              <a:off x="4549683" y="4702080"/>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5257799" y="3657601"/>
              <a:ext cx="258564" cy="63278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962400" y="1792069"/>
              <a:ext cx="1447800" cy="646331"/>
            </a:xfrm>
            <a:prstGeom prst="rect">
              <a:avLst/>
            </a:prstGeom>
          </p:spPr>
          <p:txBody>
            <a:bodyPr wrap="square">
              <a:spAutoFit/>
            </a:bodyPr>
            <a:lstStyle/>
            <a:p>
              <a:pPr algn="ctr"/>
              <a:r>
                <a:rPr lang="en-US" dirty="0"/>
                <a:t>Root node  = </a:t>
              </a:r>
              <a:r>
                <a:rPr lang="en-US" b="1" dirty="0">
                  <a:solidFill>
                    <a:schemeClr val="accent1"/>
                  </a:solidFill>
                </a:rPr>
                <a:t>Initial state</a:t>
              </a:r>
            </a:p>
          </p:txBody>
        </p:sp>
        <p:sp>
          <p:nvSpPr>
            <p:cNvPr id="27" name="Rectangle 26"/>
            <p:cNvSpPr/>
            <p:nvPr/>
          </p:nvSpPr>
          <p:spPr>
            <a:xfrm>
              <a:off x="2748904" y="3087821"/>
              <a:ext cx="1226312" cy="369332"/>
            </a:xfrm>
            <a:prstGeom prst="rect">
              <a:avLst/>
            </a:prstGeom>
          </p:spPr>
          <p:txBody>
            <a:bodyPr wrap="square">
              <a:spAutoFit/>
            </a:bodyPr>
            <a:lstStyle/>
            <a:p>
              <a:pPr algn="ctr"/>
              <a:r>
                <a:rPr lang="en-US" dirty="0"/>
                <a:t>Child node</a:t>
              </a:r>
            </a:p>
          </p:txBody>
        </p:sp>
        <p:sp>
          <p:nvSpPr>
            <p:cNvPr id="28" name="Rectangle 27"/>
            <p:cNvSpPr/>
            <p:nvPr/>
          </p:nvSpPr>
          <p:spPr>
            <a:xfrm>
              <a:off x="2826153" y="2657053"/>
              <a:ext cx="1477777" cy="369332"/>
            </a:xfrm>
            <a:prstGeom prst="rect">
              <a:avLst/>
            </a:prstGeom>
          </p:spPr>
          <p:txBody>
            <a:bodyPr wrap="none">
              <a:spAutoFit/>
            </a:bodyPr>
            <a:lstStyle/>
            <a:p>
              <a:r>
                <a:rPr lang="en-US" dirty="0"/>
                <a:t>Edge = </a:t>
              </a:r>
              <a:r>
                <a:rPr lang="en-US" b="1" dirty="0">
                  <a:solidFill>
                    <a:schemeClr val="accent1"/>
                  </a:solidFill>
                </a:rPr>
                <a:t>Action</a:t>
              </a:r>
            </a:p>
          </p:txBody>
        </p:sp>
        <p:sp>
          <p:nvSpPr>
            <p:cNvPr id="29" name="Rectangle 28"/>
            <p:cNvSpPr/>
            <p:nvPr/>
          </p:nvSpPr>
          <p:spPr>
            <a:xfrm>
              <a:off x="3749690" y="5792326"/>
              <a:ext cx="1991123" cy="646331"/>
            </a:xfrm>
            <a:prstGeom prst="rect">
              <a:avLst/>
            </a:prstGeom>
          </p:spPr>
          <p:txBody>
            <a:bodyPr wrap="none">
              <a:spAutoFit/>
            </a:bodyPr>
            <a:lstStyle/>
            <a:p>
              <a:r>
                <a:rPr lang="en-US" dirty="0"/>
                <a:t>Node representing </a:t>
              </a:r>
              <a:br>
                <a:rPr lang="en-US" dirty="0"/>
              </a:br>
              <a:r>
                <a:rPr lang="en-US" dirty="0"/>
                <a:t>a </a:t>
              </a:r>
              <a:r>
                <a:rPr lang="en-US" b="1" dirty="0">
                  <a:solidFill>
                    <a:schemeClr val="accent2"/>
                  </a:solidFill>
                </a:rPr>
                <a:t>Goal state</a:t>
              </a:r>
            </a:p>
          </p:txBody>
        </p:sp>
        <p:sp>
          <p:nvSpPr>
            <p:cNvPr id="30" name="Oval 29"/>
            <p:cNvSpPr/>
            <p:nvPr/>
          </p:nvSpPr>
          <p:spPr>
            <a:xfrm>
              <a:off x="3810000" y="3352800"/>
              <a:ext cx="304800" cy="304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31" name="Oval 30"/>
            <p:cNvSpPr/>
            <p:nvPr/>
          </p:nvSpPr>
          <p:spPr>
            <a:xfrm>
              <a:off x="3276600" y="4311837"/>
              <a:ext cx="304800" cy="304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32" name="Oval 31"/>
            <p:cNvSpPr/>
            <p:nvPr/>
          </p:nvSpPr>
          <p:spPr>
            <a:xfrm>
              <a:off x="5029200" y="3352800"/>
              <a:ext cx="304800" cy="304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33" name="Oval 32"/>
            <p:cNvSpPr/>
            <p:nvPr/>
          </p:nvSpPr>
          <p:spPr>
            <a:xfrm>
              <a:off x="4419600" y="4311837"/>
              <a:ext cx="304800" cy="304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grpSp>
      <p:grpSp>
        <p:nvGrpSpPr>
          <p:cNvPr id="9" name="Group 8">
            <a:extLst>
              <a:ext uri="{FF2B5EF4-FFF2-40B4-BE49-F238E27FC236}">
                <a16:creationId xmlns:a16="http://schemas.microsoft.com/office/drawing/2014/main" id="{8D287CE2-4FFC-75A4-EB2C-3DFCB1A37CF6}"/>
              </a:ext>
            </a:extLst>
          </p:cNvPr>
          <p:cNvGrpSpPr/>
          <p:nvPr/>
        </p:nvGrpSpPr>
        <p:grpSpPr>
          <a:xfrm>
            <a:off x="10523087" y="2685536"/>
            <a:ext cx="1364113" cy="970815"/>
            <a:chOff x="7738689" y="2685535"/>
            <a:chExt cx="1364113" cy="970820"/>
          </a:xfrm>
        </p:grpSpPr>
        <p:sp>
          <p:nvSpPr>
            <p:cNvPr id="42" name="Rectangle 41">
              <a:extLst>
                <a:ext uri="{FF2B5EF4-FFF2-40B4-BE49-F238E27FC236}">
                  <a16:creationId xmlns:a16="http://schemas.microsoft.com/office/drawing/2014/main" id="{B22A040B-3919-4942-B7C7-64E7EB35E7F9}"/>
                </a:ext>
              </a:extLst>
            </p:cNvPr>
            <p:cNvSpPr/>
            <p:nvPr/>
          </p:nvSpPr>
          <p:spPr>
            <a:xfrm>
              <a:off x="7876490" y="2685535"/>
              <a:ext cx="1226312" cy="738664"/>
            </a:xfrm>
            <a:prstGeom prst="rect">
              <a:avLst/>
            </a:prstGeom>
          </p:spPr>
          <p:txBody>
            <a:bodyPr wrap="square">
              <a:spAutoFit/>
            </a:bodyPr>
            <a:lstStyle/>
            <a:p>
              <a:pPr algn="ctr"/>
              <a:r>
                <a:rPr lang="en-US" sz="1400" dirty="0"/>
                <a:t>Non-cycle redundant</a:t>
              </a:r>
            </a:p>
            <a:p>
              <a:pPr algn="ctr"/>
              <a:r>
                <a:rPr lang="en-US" sz="1400" dirty="0"/>
                <a:t>path</a:t>
              </a:r>
            </a:p>
          </p:txBody>
        </p:sp>
        <p:grpSp>
          <p:nvGrpSpPr>
            <p:cNvPr id="43" name="Group 42">
              <a:extLst>
                <a:ext uri="{FF2B5EF4-FFF2-40B4-BE49-F238E27FC236}">
                  <a16:creationId xmlns:a16="http://schemas.microsoft.com/office/drawing/2014/main" id="{55989EFE-E4C9-4186-8D71-597B85C68F60}"/>
                </a:ext>
              </a:extLst>
            </p:cNvPr>
            <p:cNvGrpSpPr/>
            <p:nvPr/>
          </p:nvGrpSpPr>
          <p:grpSpPr>
            <a:xfrm>
              <a:off x="7738689" y="3424523"/>
              <a:ext cx="626533" cy="231832"/>
              <a:chOff x="1219200" y="5045084"/>
              <a:chExt cx="2289484" cy="431902"/>
            </a:xfrm>
          </p:grpSpPr>
          <p:cxnSp>
            <p:nvCxnSpPr>
              <p:cNvPr id="44" name="Straight Connector 43">
                <a:extLst>
                  <a:ext uri="{FF2B5EF4-FFF2-40B4-BE49-F238E27FC236}">
                    <a16:creationId xmlns:a16="http://schemas.microsoft.com/office/drawing/2014/main" id="{BD597AAC-0047-4B0F-894D-F6241ACEEBDE}"/>
                  </a:ext>
                </a:extLst>
              </p:cNvPr>
              <p:cNvCxnSpPr>
                <a:cxnSpLocks/>
              </p:cNvCxnSpPr>
              <p:nvPr/>
            </p:nvCxnSpPr>
            <p:spPr>
              <a:xfrm>
                <a:off x="1219200" y="5045084"/>
                <a:ext cx="2209800" cy="4319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C9E55B2-4647-400B-A3B5-90BA76DA7834}"/>
                  </a:ext>
                </a:extLst>
              </p:cNvPr>
              <p:cNvCxnSpPr>
                <a:cxnSpLocks/>
              </p:cNvCxnSpPr>
              <p:nvPr/>
            </p:nvCxnSpPr>
            <p:spPr>
              <a:xfrm flipH="1">
                <a:off x="1219200" y="5045084"/>
                <a:ext cx="2289484" cy="4319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38" name="Group 37">
            <a:extLst>
              <a:ext uri="{FF2B5EF4-FFF2-40B4-BE49-F238E27FC236}">
                <a16:creationId xmlns:a16="http://schemas.microsoft.com/office/drawing/2014/main" id="{5531DEB8-606C-CF93-4E17-6138B33E1DF5}"/>
              </a:ext>
            </a:extLst>
          </p:cNvPr>
          <p:cNvGrpSpPr/>
          <p:nvPr/>
        </p:nvGrpSpPr>
        <p:grpSpPr>
          <a:xfrm>
            <a:off x="7994719" y="2391044"/>
            <a:ext cx="1963522" cy="3092721"/>
            <a:chOff x="6500133" y="2391043"/>
            <a:chExt cx="1963522" cy="3092721"/>
          </a:xfrm>
        </p:grpSpPr>
        <p:sp>
          <p:nvSpPr>
            <p:cNvPr id="39" name="Rectangle 38">
              <a:extLst>
                <a:ext uri="{FF2B5EF4-FFF2-40B4-BE49-F238E27FC236}">
                  <a16:creationId xmlns:a16="http://schemas.microsoft.com/office/drawing/2014/main" id="{9105FE34-4611-45AF-B2C8-50E2984917BF}"/>
                </a:ext>
              </a:extLst>
            </p:cNvPr>
            <p:cNvSpPr/>
            <p:nvPr/>
          </p:nvSpPr>
          <p:spPr>
            <a:xfrm>
              <a:off x="6500133" y="4975605"/>
              <a:ext cx="1533009" cy="369332"/>
            </a:xfrm>
            <a:prstGeom prst="rect">
              <a:avLst/>
            </a:prstGeom>
          </p:spPr>
          <p:txBody>
            <a:bodyPr wrap="square">
              <a:spAutoFit/>
            </a:bodyPr>
            <a:lstStyle/>
            <a:p>
              <a:pPr algn="ctr"/>
              <a:r>
                <a:rPr lang="en-US" dirty="0">
                  <a:solidFill>
                    <a:schemeClr val="accent2"/>
                  </a:solidFill>
                </a:rPr>
                <a:t>Solution path</a:t>
              </a:r>
            </a:p>
          </p:txBody>
        </p:sp>
        <p:grpSp>
          <p:nvGrpSpPr>
            <p:cNvPr id="24" name="Group 23">
              <a:extLst>
                <a:ext uri="{FF2B5EF4-FFF2-40B4-BE49-F238E27FC236}">
                  <a16:creationId xmlns:a16="http://schemas.microsoft.com/office/drawing/2014/main" id="{BDECA28C-240E-7496-3D52-131939943F61}"/>
                </a:ext>
              </a:extLst>
            </p:cNvPr>
            <p:cNvGrpSpPr/>
            <p:nvPr/>
          </p:nvGrpSpPr>
          <p:grpSpPr>
            <a:xfrm>
              <a:off x="7506649" y="2391043"/>
              <a:ext cx="957006" cy="3092721"/>
              <a:chOff x="7506649" y="2391043"/>
              <a:chExt cx="957006" cy="3092721"/>
            </a:xfrm>
          </p:grpSpPr>
          <p:cxnSp>
            <p:nvCxnSpPr>
              <p:cNvPr id="3" name="Straight Arrow Connector 2">
                <a:extLst>
                  <a:ext uri="{FF2B5EF4-FFF2-40B4-BE49-F238E27FC236}">
                    <a16:creationId xmlns:a16="http://schemas.microsoft.com/office/drawing/2014/main" id="{59FEBE58-4685-386B-C6A7-3FCF7BF2B1BC}"/>
                  </a:ext>
                </a:extLst>
              </p:cNvPr>
              <p:cNvCxnSpPr>
                <a:cxnSpLocks/>
              </p:cNvCxnSpPr>
              <p:nvPr/>
            </p:nvCxnSpPr>
            <p:spPr>
              <a:xfrm flipH="1">
                <a:off x="7551753" y="4812064"/>
                <a:ext cx="402461" cy="671700"/>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40" name="Straight Connector 39">
                <a:extLst>
                  <a:ext uri="{FF2B5EF4-FFF2-40B4-BE49-F238E27FC236}">
                    <a16:creationId xmlns:a16="http://schemas.microsoft.com/office/drawing/2014/main" id="{66652061-1483-0B6B-D242-4D99CEB6E2C5}"/>
                  </a:ext>
                </a:extLst>
              </p:cNvPr>
              <p:cNvCxnSpPr>
                <a:cxnSpLocks/>
                <a:endCxn id="31" idx="6"/>
              </p:cNvCxnSpPr>
              <p:nvPr/>
            </p:nvCxnSpPr>
            <p:spPr>
              <a:xfrm flipH="1">
                <a:off x="7506649" y="2391043"/>
                <a:ext cx="957006" cy="1652725"/>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41" name="Straight Connector 40">
                <a:extLst>
                  <a:ext uri="{FF2B5EF4-FFF2-40B4-BE49-F238E27FC236}">
                    <a16:creationId xmlns:a16="http://schemas.microsoft.com/office/drawing/2014/main" id="{C40584B3-7C87-585A-C5D4-0C685F7A8CAC}"/>
                  </a:ext>
                </a:extLst>
              </p:cNvPr>
              <p:cNvCxnSpPr>
                <a:cxnSpLocks/>
                <a:stCxn id="31" idx="6"/>
              </p:cNvCxnSpPr>
              <p:nvPr/>
            </p:nvCxnSpPr>
            <p:spPr>
              <a:xfrm>
                <a:off x="7506649" y="4043768"/>
                <a:ext cx="426289" cy="777941"/>
              </a:xfrm>
              <a:prstGeom prst="line">
                <a:avLst/>
              </a:prstGeom>
              <a:ln w="57150"/>
            </p:spPr>
            <p:style>
              <a:lnRef idx="3">
                <a:schemeClr val="accent2"/>
              </a:lnRef>
              <a:fillRef idx="0">
                <a:schemeClr val="accent2"/>
              </a:fillRef>
              <a:effectRef idx="2">
                <a:schemeClr val="accent2"/>
              </a:effectRef>
              <a:fontRef idx="minor">
                <a:schemeClr val="tx1"/>
              </a:fontRef>
            </p:style>
          </p:cxnSp>
        </p:grpSp>
      </p:grpSp>
      <p:grpSp>
        <p:nvGrpSpPr>
          <p:cNvPr id="12" name="Group 11">
            <a:extLst>
              <a:ext uri="{FF2B5EF4-FFF2-40B4-BE49-F238E27FC236}">
                <a16:creationId xmlns:a16="http://schemas.microsoft.com/office/drawing/2014/main" id="{C26CB06A-D585-3262-E226-F6BC2B4FFAE2}"/>
              </a:ext>
            </a:extLst>
          </p:cNvPr>
          <p:cNvGrpSpPr/>
          <p:nvPr/>
        </p:nvGrpSpPr>
        <p:grpSpPr>
          <a:xfrm>
            <a:off x="7543977" y="4174801"/>
            <a:ext cx="1447623" cy="397239"/>
            <a:chOff x="4800600" y="4174800"/>
            <a:chExt cx="1447623" cy="397239"/>
          </a:xfrm>
        </p:grpSpPr>
        <p:sp>
          <p:nvSpPr>
            <p:cNvPr id="34" name="Rectangle 33">
              <a:extLst>
                <a:ext uri="{FF2B5EF4-FFF2-40B4-BE49-F238E27FC236}">
                  <a16:creationId xmlns:a16="http://schemas.microsoft.com/office/drawing/2014/main" id="{018F8CBD-0FF9-413A-B4D5-AAC5A8B148C2}"/>
                </a:ext>
              </a:extLst>
            </p:cNvPr>
            <p:cNvSpPr/>
            <p:nvPr/>
          </p:nvSpPr>
          <p:spPr>
            <a:xfrm>
              <a:off x="4800600" y="4203842"/>
              <a:ext cx="1226312" cy="307777"/>
            </a:xfrm>
            <a:prstGeom prst="rect">
              <a:avLst/>
            </a:prstGeom>
          </p:spPr>
          <p:txBody>
            <a:bodyPr wrap="square">
              <a:spAutoFit/>
            </a:bodyPr>
            <a:lstStyle/>
            <a:p>
              <a:pPr algn="ctr"/>
              <a:r>
                <a:rPr lang="en-US" sz="1400" dirty="0"/>
                <a:t>Cycle</a:t>
              </a:r>
              <a:endParaRPr lang="en-US" dirty="0"/>
            </a:p>
          </p:txBody>
        </p:sp>
        <p:grpSp>
          <p:nvGrpSpPr>
            <p:cNvPr id="35" name="Group 34">
              <a:extLst>
                <a:ext uri="{FF2B5EF4-FFF2-40B4-BE49-F238E27FC236}">
                  <a16:creationId xmlns:a16="http://schemas.microsoft.com/office/drawing/2014/main" id="{935FE1E2-6862-4B7C-9BCA-FCC147456DF1}"/>
                </a:ext>
              </a:extLst>
            </p:cNvPr>
            <p:cNvGrpSpPr/>
            <p:nvPr/>
          </p:nvGrpSpPr>
          <p:grpSpPr>
            <a:xfrm>
              <a:off x="5482280" y="4174800"/>
              <a:ext cx="765943" cy="397239"/>
              <a:chOff x="1219200" y="5045074"/>
              <a:chExt cx="2289484" cy="431902"/>
            </a:xfrm>
          </p:grpSpPr>
          <p:cxnSp>
            <p:nvCxnSpPr>
              <p:cNvPr id="36" name="Straight Connector 35">
                <a:extLst>
                  <a:ext uri="{FF2B5EF4-FFF2-40B4-BE49-F238E27FC236}">
                    <a16:creationId xmlns:a16="http://schemas.microsoft.com/office/drawing/2014/main" id="{33E656F0-7E44-4750-A40B-08B26E1C2881}"/>
                  </a:ext>
                </a:extLst>
              </p:cNvPr>
              <p:cNvCxnSpPr>
                <a:cxnSpLocks/>
              </p:cNvCxnSpPr>
              <p:nvPr/>
            </p:nvCxnSpPr>
            <p:spPr>
              <a:xfrm>
                <a:off x="1219200" y="5045074"/>
                <a:ext cx="2209800" cy="4319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98E7255-DDDF-4DB3-B9D7-63987FDC9C4F}"/>
                  </a:ext>
                </a:extLst>
              </p:cNvPr>
              <p:cNvCxnSpPr>
                <a:cxnSpLocks/>
              </p:cNvCxnSpPr>
              <p:nvPr/>
            </p:nvCxnSpPr>
            <p:spPr>
              <a:xfrm flipH="1">
                <a:off x="1219200" y="5045074"/>
                <a:ext cx="2289484" cy="4319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4" name="Oval 3">
            <a:extLst>
              <a:ext uri="{FF2B5EF4-FFF2-40B4-BE49-F238E27FC236}">
                <a16:creationId xmlns:a16="http://schemas.microsoft.com/office/drawing/2014/main" id="{0187AC6C-39F3-24CA-7924-BFFADDDF6F49}"/>
              </a:ext>
            </a:extLst>
          </p:cNvPr>
          <p:cNvSpPr/>
          <p:nvPr/>
        </p:nvSpPr>
        <p:spPr>
          <a:xfrm>
            <a:off x="8252865" y="4614889"/>
            <a:ext cx="304800" cy="304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cxnSp>
        <p:nvCxnSpPr>
          <p:cNvPr id="2" name="Straight Arrow Connector 1">
            <a:extLst>
              <a:ext uri="{FF2B5EF4-FFF2-40B4-BE49-F238E27FC236}">
                <a16:creationId xmlns:a16="http://schemas.microsoft.com/office/drawing/2014/main" id="{8C6F20CA-AACE-BF99-E049-030955EC0712}"/>
              </a:ext>
            </a:extLst>
          </p:cNvPr>
          <p:cNvCxnSpPr/>
          <p:nvPr/>
        </p:nvCxnSpPr>
        <p:spPr>
          <a:xfrm rot="5400000">
            <a:off x="10498737" y="4314348"/>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9FEA737-8951-0217-5767-65D2896A9500}"/>
              </a:ext>
            </a:extLst>
          </p:cNvPr>
          <p:cNvCxnSpPr/>
          <p:nvPr/>
        </p:nvCxnSpPr>
        <p:spPr>
          <a:xfrm rot="16200000" flipH="1">
            <a:off x="10955936" y="4314348"/>
            <a:ext cx="501837" cy="3048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1C4F03D7-FD9F-B0E7-C75A-3E3F547A1C57}"/>
              </a:ext>
            </a:extLst>
          </p:cNvPr>
          <p:cNvSpPr/>
          <p:nvPr/>
        </p:nvSpPr>
        <p:spPr>
          <a:xfrm>
            <a:off x="10825852" y="3924104"/>
            <a:ext cx="304800" cy="304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7" name="TextBox 6">
            <a:extLst>
              <a:ext uri="{FF2B5EF4-FFF2-40B4-BE49-F238E27FC236}">
                <a16:creationId xmlns:a16="http://schemas.microsoft.com/office/drawing/2014/main" id="{2CE28A43-022F-2733-AE6A-DC930EC0DEDC}"/>
              </a:ext>
            </a:extLst>
          </p:cNvPr>
          <p:cNvSpPr txBox="1"/>
          <p:nvPr/>
        </p:nvSpPr>
        <p:spPr>
          <a:xfrm>
            <a:off x="10674152" y="4127852"/>
            <a:ext cx="676788" cy="923330"/>
          </a:xfrm>
          <a:prstGeom prst="rect">
            <a:avLst/>
          </a:prstGeom>
          <a:noFill/>
        </p:spPr>
        <p:txBody>
          <a:bodyPr wrap="none" rtlCol="0">
            <a:spAutoFit/>
          </a:bodyPr>
          <a:lstStyle/>
          <a:p>
            <a:r>
              <a:rPr lang="en-US" sz="5400" dirty="0">
                <a:solidFill>
                  <a:srgbClr val="0070C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48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48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9027-A669-4E9F-88BB-9B65EE4BFAAE}"/>
              </a:ext>
            </a:extLst>
          </p:cNvPr>
          <p:cNvSpPr>
            <a:spLocks noGrp="1"/>
          </p:cNvSpPr>
          <p:nvPr>
            <p:ph type="title"/>
          </p:nvPr>
        </p:nvSpPr>
        <p:spPr>
          <a:xfrm>
            <a:off x="685800" y="-27709"/>
            <a:ext cx="10515600" cy="1325563"/>
          </a:xfrm>
        </p:spPr>
        <p:txBody>
          <a:bodyPr/>
          <a:lstStyle/>
          <a:p>
            <a:r>
              <a:rPr lang="en-US" dirty="0"/>
              <a:t>Typical Tree Search vs. AI Search</a:t>
            </a:r>
          </a:p>
        </p:txBody>
      </p:sp>
      <p:sp>
        <p:nvSpPr>
          <p:cNvPr id="4" name="Content Placeholder 3">
            <a:extLst>
              <a:ext uri="{FF2B5EF4-FFF2-40B4-BE49-F238E27FC236}">
                <a16:creationId xmlns:a16="http://schemas.microsoft.com/office/drawing/2014/main" id="{416DDDA6-AE40-4D9F-B2FA-432DA7239574}"/>
              </a:ext>
            </a:extLst>
          </p:cNvPr>
          <p:cNvSpPr>
            <a:spLocks noGrp="1"/>
          </p:cNvSpPr>
          <p:nvPr>
            <p:ph sz="half" idx="1"/>
          </p:nvPr>
        </p:nvSpPr>
        <p:spPr>
          <a:xfrm>
            <a:off x="342901" y="1354056"/>
            <a:ext cx="4838699" cy="4351338"/>
          </a:xfrm>
        </p:spPr>
        <p:txBody>
          <a:bodyPr>
            <a:noAutofit/>
          </a:bodyPr>
          <a:lstStyle/>
          <a:p>
            <a:pPr marL="0" indent="0" algn="ctr">
              <a:buNone/>
            </a:pPr>
            <a:r>
              <a:rPr lang="en-US" sz="2400" b="1" dirty="0">
                <a:solidFill>
                  <a:srgbClr val="0070C0"/>
                </a:solidFill>
              </a:rPr>
              <a:t>Typical tree search</a:t>
            </a:r>
            <a:endParaRPr lang="en-US" sz="2400" b="1" dirty="0"/>
          </a:p>
          <a:p>
            <a:r>
              <a:rPr lang="en-US" sz="2400" dirty="0"/>
              <a:t>Assumes a given tree that fits in memory.</a:t>
            </a:r>
          </a:p>
          <a:p>
            <a:endParaRPr lang="en-US" sz="2400" dirty="0"/>
          </a:p>
          <a:p>
            <a:endParaRPr lang="en-US" sz="2400" dirty="0"/>
          </a:p>
          <a:p>
            <a:pPr marL="0" indent="0">
              <a:buNone/>
            </a:pPr>
            <a:endParaRPr lang="en-US" sz="2400" dirty="0"/>
          </a:p>
          <a:p>
            <a:pPr marL="0" indent="0">
              <a:buNone/>
            </a:pPr>
            <a:endParaRPr lang="en-US" sz="2400" dirty="0"/>
          </a:p>
          <a:p>
            <a:r>
              <a:rPr lang="en-US" sz="2400" dirty="0"/>
              <a:t>Trees have by construction no cycles or redundant paths.</a:t>
            </a:r>
          </a:p>
          <a:p>
            <a:endParaRPr lang="en-US" sz="2400" dirty="0"/>
          </a:p>
          <a:p>
            <a:endParaRPr lang="en-US" sz="2400" dirty="0"/>
          </a:p>
        </p:txBody>
      </p:sp>
      <p:sp>
        <p:nvSpPr>
          <p:cNvPr id="5" name="Content Placeholder 4">
            <a:extLst>
              <a:ext uri="{FF2B5EF4-FFF2-40B4-BE49-F238E27FC236}">
                <a16:creationId xmlns:a16="http://schemas.microsoft.com/office/drawing/2014/main" id="{06DAD876-9AB5-424E-B7CE-A6A6D5E3C7D0}"/>
              </a:ext>
            </a:extLst>
          </p:cNvPr>
          <p:cNvSpPr>
            <a:spLocks noGrp="1"/>
          </p:cNvSpPr>
          <p:nvPr>
            <p:ph sz="half" idx="2"/>
          </p:nvPr>
        </p:nvSpPr>
        <p:spPr>
          <a:xfrm>
            <a:off x="5105400" y="1354056"/>
            <a:ext cx="7007679" cy="5199144"/>
          </a:xfrm>
        </p:spPr>
        <p:txBody>
          <a:bodyPr>
            <a:noAutofit/>
          </a:bodyPr>
          <a:lstStyle/>
          <a:p>
            <a:pPr marL="0" indent="0" algn="ctr">
              <a:buNone/>
            </a:pPr>
            <a:r>
              <a:rPr lang="en-US" sz="2400" b="1" dirty="0">
                <a:solidFill>
                  <a:srgbClr val="0070C0"/>
                </a:solidFill>
              </a:rPr>
              <a:t>AI tree/graph search</a:t>
            </a:r>
            <a:endParaRPr lang="en-US" sz="2400" b="1" dirty="0"/>
          </a:p>
          <a:p>
            <a:r>
              <a:rPr lang="en-US" sz="2400" dirty="0"/>
              <a:t>The search tree is too large to fit into </a:t>
            </a:r>
            <a:r>
              <a:rPr lang="en-US" sz="2400" b="1" dirty="0">
                <a:solidFill>
                  <a:srgbClr val="FF0000"/>
                </a:solidFill>
              </a:rPr>
              <a:t>memory</a:t>
            </a:r>
            <a:r>
              <a:rPr lang="en-US" sz="2400" dirty="0"/>
              <a:t>. </a:t>
            </a:r>
          </a:p>
          <a:p>
            <a:pPr marL="685800" lvl="1" indent="-342900">
              <a:buFont typeface="+mj-lt"/>
              <a:buAutoNum type="alphaLcPeriod"/>
            </a:pPr>
            <a:r>
              <a:rPr lang="en-US" b="1" dirty="0"/>
              <a:t>Builds parts of  the tree </a:t>
            </a:r>
            <a:r>
              <a:rPr lang="en-US" dirty="0"/>
              <a:t>from the initial state using the transition function representing the graph.</a:t>
            </a:r>
          </a:p>
          <a:p>
            <a:pPr marL="685800" lvl="1" indent="-342900">
              <a:buFont typeface="+mj-lt"/>
              <a:buAutoNum type="alphaLcPeriod"/>
            </a:pPr>
            <a:r>
              <a:rPr lang="en-US" b="1" dirty="0"/>
              <a:t>Memory management </a:t>
            </a:r>
            <a:r>
              <a:rPr lang="en-US" dirty="0"/>
              <a:t>is very important.</a:t>
            </a:r>
          </a:p>
          <a:p>
            <a:r>
              <a:rPr lang="en-US" sz="2400" dirty="0"/>
              <a:t>The search space is typically a very large and complicated graph. Memory-efficient </a:t>
            </a:r>
            <a:r>
              <a:rPr lang="en-US" sz="2400" b="1" dirty="0">
                <a:solidFill>
                  <a:srgbClr val="FF0000"/>
                </a:solidFill>
              </a:rPr>
              <a:t>cycle checking</a:t>
            </a:r>
            <a:r>
              <a:rPr lang="en-US" sz="2400" dirty="0">
                <a:solidFill>
                  <a:srgbClr val="FF0000"/>
                </a:solidFill>
              </a:rPr>
              <a:t> </a:t>
            </a:r>
            <a:r>
              <a:rPr lang="en-US" sz="2400" dirty="0"/>
              <a:t>is very important to avoid infinite loops or minimize searching parts of the search space multiple times. </a:t>
            </a:r>
          </a:p>
          <a:p>
            <a:r>
              <a:rPr lang="en-US" sz="2400" dirty="0"/>
              <a:t>Checking redundant paths often requires too much memory and we accept searching the same part multiple times.</a:t>
            </a:r>
          </a:p>
        </p:txBody>
      </p:sp>
      <p:cxnSp>
        <p:nvCxnSpPr>
          <p:cNvPr id="6" name="Straight Connector 5">
            <a:extLst>
              <a:ext uri="{FF2B5EF4-FFF2-40B4-BE49-F238E27FC236}">
                <a16:creationId xmlns:a16="http://schemas.microsoft.com/office/drawing/2014/main" id="{DE28F12C-B901-F9B6-CBBA-E5404AF248E8}"/>
              </a:ext>
            </a:extLst>
          </p:cNvPr>
          <p:cNvCxnSpPr/>
          <p:nvPr/>
        </p:nvCxnSpPr>
        <p:spPr>
          <a:xfrm>
            <a:off x="5181600" y="1447800"/>
            <a:ext cx="0" cy="480060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31091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74192" y="-2157"/>
            <a:ext cx="10515600" cy="1325563"/>
          </a:xfrm>
        </p:spPr>
        <p:txBody>
          <a:bodyPr/>
          <a:lstStyle/>
          <a:p>
            <a:r>
              <a:rPr lang="en-US" dirty="0"/>
              <a:t>Tree Search Example</a:t>
            </a:r>
          </a:p>
        </p:txBody>
      </p:sp>
      <p:pic>
        <p:nvPicPr>
          <p:cNvPr id="21508" name="Picture 4" descr="search-map1c"/>
          <p:cNvPicPr>
            <a:picLocks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2538984" y="1676400"/>
            <a:ext cx="6986016" cy="1728216"/>
          </a:xfrm>
          <a:prstGeom prst="rect">
            <a:avLst/>
          </a:prstGeom>
          <a:noFill/>
        </p:spPr>
      </p:pic>
      <p:pic>
        <p:nvPicPr>
          <p:cNvPr id="7" name="Picture 4" descr="romania-distances"/>
          <p:cNvPicPr>
            <a:picLocks noChangeAspect="1" noChangeArrowheads="1"/>
          </p:cNvPicPr>
          <p:nvPr/>
        </p:nvPicPr>
        <p:blipFill>
          <a:blip r:embed="rId5" cstate="print"/>
          <a:srcRect/>
          <a:stretch>
            <a:fillRect/>
          </a:stretch>
        </p:blipFill>
        <p:spPr>
          <a:xfrm>
            <a:off x="3429001" y="3456434"/>
            <a:ext cx="5279943" cy="3172966"/>
          </a:xfrm>
          <a:prstGeom prst="rect">
            <a:avLst/>
          </a:prstGeom>
          <a:noFill/>
          <a:ln/>
        </p:spPr>
      </p:pic>
      <p:sp>
        <p:nvSpPr>
          <p:cNvPr id="5" name="Rectangle: Rounded Corners 4">
            <a:extLst>
              <a:ext uri="{FF2B5EF4-FFF2-40B4-BE49-F238E27FC236}">
                <a16:creationId xmlns:a16="http://schemas.microsoft.com/office/drawing/2014/main" id="{9D048B3D-62C5-4B6B-A1E6-E58D13AAF595}"/>
              </a:ext>
            </a:extLst>
          </p:cNvPr>
          <p:cNvSpPr/>
          <p:nvPr/>
        </p:nvSpPr>
        <p:spPr>
          <a:xfrm>
            <a:off x="3314700" y="1475807"/>
            <a:ext cx="5562600" cy="533400"/>
          </a:xfrm>
          <a:prstGeom prst="roundRect">
            <a:avLst/>
          </a:prstGeom>
          <a:noFill/>
          <a:ln w="9525" cap="flat" cmpd="sng" algn="ctr">
            <a:solidFill>
              <a:srgbClr val="FF0000"/>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TextBox 5">
            <a:extLst>
              <a:ext uri="{FF2B5EF4-FFF2-40B4-BE49-F238E27FC236}">
                <a16:creationId xmlns:a16="http://schemas.microsoft.com/office/drawing/2014/main" id="{04E0B44B-579F-4FA8-BB7E-E434706A7F0B}"/>
              </a:ext>
            </a:extLst>
          </p:cNvPr>
          <p:cNvSpPr txBox="1"/>
          <p:nvPr/>
        </p:nvSpPr>
        <p:spPr>
          <a:xfrm>
            <a:off x="9219608" y="1506023"/>
            <a:ext cx="933845" cy="369332"/>
          </a:xfrm>
          <a:prstGeom prst="rect">
            <a:avLst/>
          </a:prstGeom>
          <a:noFill/>
        </p:spPr>
        <p:txBody>
          <a:bodyPr wrap="none" rtlCol="0">
            <a:spAutoFit/>
          </a:bodyPr>
          <a:lstStyle/>
          <a:p>
            <a:r>
              <a:rPr lang="en-US" dirty="0"/>
              <a:t>Frontier</a:t>
            </a:r>
          </a:p>
        </p:txBody>
      </p:sp>
      <p:cxnSp>
        <p:nvCxnSpPr>
          <p:cNvPr id="3" name="Straight Arrow Connector 2">
            <a:extLst>
              <a:ext uri="{FF2B5EF4-FFF2-40B4-BE49-F238E27FC236}">
                <a16:creationId xmlns:a16="http://schemas.microsoft.com/office/drawing/2014/main" id="{FE462B81-3A2F-470B-914E-B45A0396CA0D}"/>
              </a:ext>
            </a:extLst>
          </p:cNvPr>
          <p:cNvCxnSpPr/>
          <p:nvPr/>
        </p:nvCxnSpPr>
        <p:spPr>
          <a:xfrm>
            <a:off x="3962400" y="4419600"/>
            <a:ext cx="2667000" cy="1371600"/>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
        <p:nvSpPr>
          <p:cNvPr id="4" name="TextBox 3">
            <a:extLst>
              <a:ext uri="{FF2B5EF4-FFF2-40B4-BE49-F238E27FC236}">
                <a16:creationId xmlns:a16="http://schemas.microsoft.com/office/drawing/2014/main" id="{F2BA7F18-57E2-6DDF-35C6-35C2618D0695}"/>
              </a:ext>
            </a:extLst>
          </p:cNvPr>
          <p:cNvSpPr txBox="1"/>
          <p:nvPr/>
        </p:nvSpPr>
        <p:spPr>
          <a:xfrm>
            <a:off x="7162800" y="3429000"/>
            <a:ext cx="1755802" cy="369332"/>
          </a:xfrm>
          <a:prstGeom prst="rect">
            <a:avLst/>
          </a:prstGeom>
          <a:noFill/>
        </p:spPr>
        <p:txBody>
          <a:bodyPr wrap="none" rtlCol="0">
            <a:spAutoFit/>
          </a:bodyPr>
          <a:lstStyle/>
          <a:p>
            <a:r>
              <a:rPr lang="en-US" dirty="0"/>
              <a:t>Transition model</a:t>
            </a:r>
          </a:p>
        </p:txBody>
      </p:sp>
      <p:sp>
        <p:nvSpPr>
          <p:cNvPr id="8" name="Rectangle 7">
            <a:extLst>
              <a:ext uri="{FF2B5EF4-FFF2-40B4-BE49-F238E27FC236}">
                <a16:creationId xmlns:a16="http://schemas.microsoft.com/office/drawing/2014/main" id="{B78437C2-E630-573A-B2D1-DC4097F7BFA3}"/>
              </a:ext>
            </a:extLst>
          </p:cNvPr>
          <p:cNvSpPr/>
          <p:nvPr/>
        </p:nvSpPr>
        <p:spPr>
          <a:xfrm>
            <a:off x="3124200" y="3320482"/>
            <a:ext cx="5943600" cy="346131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9" name="Oval 8">
            <a:extLst>
              <a:ext uri="{FF2B5EF4-FFF2-40B4-BE49-F238E27FC236}">
                <a16:creationId xmlns:a16="http://schemas.microsoft.com/office/drawing/2014/main" id="{D1CE3C75-A732-7D51-ADB4-E3BBD0ACA798}"/>
              </a:ext>
            </a:extLst>
          </p:cNvPr>
          <p:cNvSpPr/>
          <p:nvPr/>
        </p:nvSpPr>
        <p:spPr>
          <a:xfrm>
            <a:off x="3657600" y="4203191"/>
            <a:ext cx="304800" cy="329182"/>
          </a:xfrm>
          <a:prstGeom prst="ellipse">
            <a:avLst/>
          </a:prstGeom>
          <a:noFill/>
          <a:ln w="28575" cap="flat" cmpd="sng" algn="ctr">
            <a:solidFill>
              <a:schemeClr val="bg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773907" y="-11576"/>
            <a:ext cx="10515600" cy="1325563"/>
          </a:xfrm>
        </p:spPr>
        <p:txBody>
          <a:bodyPr/>
          <a:lstStyle/>
          <a:p>
            <a:r>
              <a:rPr lang="en-US" dirty="0"/>
              <a:t>Tree Search Example</a:t>
            </a:r>
          </a:p>
        </p:txBody>
      </p:sp>
      <p:pic>
        <p:nvPicPr>
          <p:cNvPr id="75780" name="Picture 4" descr="search-map2c"/>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a:xfrm>
            <a:off x="2538414" y="1671639"/>
            <a:ext cx="6986587" cy="1724025"/>
          </a:xfrm>
          <a:noFill/>
          <a:ln/>
        </p:spPr>
      </p:pic>
      <p:pic>
        <p:nvPicPr>
          <p:cNvPr id="7" name="Picture 4" descr="romania-distances"/>
          <p:cNvPicPr>
            <a:picLocks noChangeAspect="1" noChangeArrowheads="1"/>
          </p:cNvPicPr>
          <p:nvPr/>
        </p:nvPicPr>
        <p:blipFill>
          <a:blip r:embed="rId5" cstate="print"/>
          <a:srcRect/>
          <a:stretch>
            <a:fillRect/>
          </a:stretch>
        </p:blipFill>
        <p:spPr>
          <a:xfrm>
            <a:off x="3505200" y="3457574"/>
            <a:ext cx="5278046" cy="3171826"/>
          </a:xfrm>
          <a:prstGeom prst="rect">
            <a:avLst/>
          </a:prstGeom>
          <a:noFill/>
          <a:ln/>
        </p:spPr>
      </p:pic>
      <p:sp>
        <p:nvSpPr>
          <p:cNvPr id="2" name="TextBox 1">
            <a:extLst>
              <a:ext uri="{FF2B5EF4-FFF2-40B4-BE49-F238E27FC236}">
                <a16:creationId xmlns:a16="http://schemas.microsoft.com/office/drawing/2014/main" id="{D4DE90C8-02CD-4486-BFCA-183F237EC384}"/>
              </a:ext>
            </a:extLst>
          </p:cNvPr>
          <p:cNvSpPr txBox="1"/>
          <p:nvPr/>
        </p:nvSpPr>
        <p:spPr>
          <a:xfrm>
            <a:off x="7239000" y="1582223"/>
            <a:ext cx="1593770" cy="369332"/>
          </a:xfrm>
          <a:prstGeom prst="rect">
            <a:avLst/>
          </a:prstGeom>
          <a:noFill/>
        </p:spPr>
        <p:txBody>
          <a:bodyPr wrap="none" rtlCol="0">
            <a:spAutoFit/>
          </a:bodyPr>
          <a:lstStyle/>
          <a:p>
            <a:r>
              <a:rPr lang="en-US" dirty="0"/>
              <a:t>1. Expand Arad</a:t>
            </a:r>
          </a:p>
        </p:txBody>
      </p:sp>
      <p:sp>
        <p:nvSpPr>
          <p:cNvPr id="3" name="Rectangle: Rounded Corners 2">
            <a:extLst>
              <a:ext uri="{FF2B5EF4-FFF2-40B4-BE49-F238E27FC236}">
                <a16:creationId xmlns:a16="http://schemas.microsoft.com/office/drawing/2014/main" id="{1255725C-0C1D-4539-BAF0-B10FD4466656}"/>
              </a:ext>
            </a:extLst>
          </p:cNvPr>
          <p:cNvSpPr/>
          <p:nvPr/>
        </p:nvSpPr>
        <p:spPr>
          <a:xfrm>
            <a:off x="3657600" y="2057400"/>
            <a:ext cx="5562600" cy="533400"/>
          </a:xfrm>
          <a:prstGeom prst="roundRect">
            <a:avLst/>
          </a:prstGeom>
          <a:noFill/>
          <a:ln w="9525" cap="flat" cmpd="sng" algn="ctr">
            <a:solidFill>
              <a:srgbClr val="FF0000"/>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8" name="TextBox 7">
            <a:extLst>
              <a:ext uri="{FF2B5EF4-FFF2-40B4-BE49-F238E27FC236}">
                <a16:creationId xmlns:a16="http://schemas.microsoft.com/office/drawing/2014/main" id="{F5D70510-3A84-417A-915A-E8440AEA050B}"/>
              </a:ext>
            </a:extLst>
          </p:cNvPr>
          <p:cNvSpPr txBox="1"/>
          <p:nvPr/>
        </p:nvSpPr>
        <p:spPr>
          <a:xfrm>
            <a:off x="9220201" y="2107095"/>
            <a:ext cx="933845" cy="369332"/>
          </a:xfrm>
          <a:prstGeom prst="rect">
            <a:avLst/>
          </a:prstGeom>
          <a:noFill/>
        </p:spPr>
        <p:txBody>
          <a:bodyPr wrap="none" rtlCol="0">
            <a:spAutoFit/>
          </a:bodyPr>
          <a:lstStyle/>
          <a:p>
            <a:r>
              <a:rPr lang="en-US" dirty="0"/>
              <a:t>Frontier</a:t>
            </a:r>
          </a:p>
        </p:txBody>
      </p:sp>
      <p:sp>
        <p:nvSpPr>
          <p:cNvPr id="9" name="Oval 8">
            <a:extLst>
              <a:ext uri="{FF2B5EF4-FFF2-40B4-BE49-F238E27FC236}">
                <a16:creationId xmlns:a16="http://schemas.microsoft.com/office/drawing/2014/main" id="{3E384DE9-A2E5-45D2-A9F0-4EF888BB8AEE}"/>
              </a:ext>
            </a:extLst>
          </p:cNvPr>
          <p:cNvSpPr/>
          <p:nvPr/>
        </p:nvSpPr>
        <p:spPr>
          <a:xfrm>
            <a:off x="4876800" y="4537584"/>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0" name="Oval 9">
            <a:extLst>
              <a:ext uri="{FF2B5EF4-FFF2-40B4-BE49-F238E27FC236}">
                <a16:creationId xmlns:a16="http://schemas.microsoft.com/office/drawing/2014/main" id="{ACD1270E-1E26-4E08-8807-C52D91B1AF13}"/>
              </a:ext>
            </a:extLst>
          </p:cNvPr>
          <p:cNvSpPr/>
          <p:nvPr/>
        </p:nvSpPr>
        <p:spPr>
          <a:xfrm>
            <a:off x="3733800" y="5021771"/>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1" name="Oval 10">
            <a:extLst>
              <a:ext uri="{FF2B5EF4-FFF2-40B4-BE49-F238E27FC236}">
                <a16:creationId xmlns:a16="http://schemas.microsoft.com/office/drawing/2014/main" id="{82DC03A8-BAE9-488F-84AD-2CA7FE9B150F}"/>
              </a:ext>
            </a:extLst>
          </p:cNvPr>
          <p:cNvSpPr/>
          <p:nvPr/>
        </p:nvSpPr>
        <p:spPr>
          <a:xfrm>
            <a:off x="3893634" y="3762374"/>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2" name="Oval 11">
            <a:extLst>
              <a:ext uri="{FF2B5EF4-FFF2-40B4-BE49-F238E27FC236}">
                <a16:creationId xmlns:a16="http://schemas.microsoft.com/office/drawing/2014/main" id="{CCFFAA73-B0A7-4BD5-9939-0F87BE95767F}"/>
              </a:ext>
            </a:extLst>
          </p:cNvPr>
          <p:cNvSpPr/>
          <p:nvPr/>
        </p:nvSpPr>
        <p:spPr>
          <a:xfrm>
            <a:off x="3733800" y="4170812"/>
            <a:ext cx="304800" cy="329182"/>
          </a:xfrm>
          <a:prstGeom prst="ellipse">
            <a:avLst/>
          </a:prstGeom>
          <a:noFill/>
          <a:ln w="28575" cap="flat" cmpd="sng" algn="ctr">
            <a:solidFill>
              <a:schemeClr val="bg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 name="TextBox 3">
            <a:extLst>
              <a:ext uri="{FF2B5EF4-FFF2-40B4-BE49-F238E27FC236}">
                <a16:creationId xmlns:a16="http://schemas.microsoft.com/office/drawing/2014/main" id="{48D03A57-A239-621F-0310-C0846B6E8CAC}"/>
              </a:ext>
            </a:extLst>
          </p:cNvPr>
          <p:cNvSpPr txBox="1"/>
          <p:nvPr/>
        </p:nvSpPr>
        <p:spPr>
          <a:xfrm>
            <a:off x="7239000" y="3429000"/>
            <a:ext cx="1755802" cy="369332"/>
          </a:xfrm>
          <a:prstGeom prst="rect">
            <a:avLst/>
          </a:prstGeom>
          <a:noFill/>
        </p:spPr>
        <p:txBody>
          <a:bodyPr wrap="none" rtlCol="0">
            <a:spAutoFit/>
          </a:bodyPr>
          <a:lstStyle/>
          <a:p>
            <a:r>
              <a:rPr lang="en-US" dirty="0"/>
              <a:t>Transition model</a:t>
            </a:r>
          </a:p>
        </p:txBody>
      </p:sp>
      <p:sp>
        <p:nvSpPr>
          <p:cNvPr id="5" name="Rectangle 4">
            <a:extLst>
              <a:ext uri="{FF2B5EF4-FFF2-40B4-BE49-F238E27FC236}">
                <a16:creationId xmlns:a16="http://schemas.microsoft.com/office/drawing/2014/main" id="{A6EBE704-004A-F4D8-E6F6-A8BAB3DA0F71}"/>
              </a:ext>
            </a:extLst>
          </p:cNvPr>
          <p:cNvSpPr/>
          <p:nvPr/>
        </p:nvSpPr>
        <p:spPr>
          <a:xfrm>
            <a:off x="3200400" y="3320482"/>
            <a:ext cx="5943600" cy="346131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10892" y="-2811"/>
            <a:ext cx="10515600" cy="1325563"/>
          </a:xfrm>
        </p:spPr>
        <p:txBody>
          <a:bodyPr/>
          <a:lstStyle/>
          <a:p>
            <a:r>
              <a:rPr lang="en-US" dirty="0"/>
              <a:t>Tree Search Example</a:t>
            </a:r>
          </a:p>
        </p:txBody>
      </p:sp>
      <p:pic>
        <p:nvPicPr>
          <p:cNvPr id="76804" name="Picture 4" descr="search-map3c"/>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a:xfrm>
            <a:off x="2538414" y="1671639"/>
            <a:ext cx="6986587" cy="1724025"/>
          </a:xfrm>
          <a:noFill/>
          <a:ln/>
        </p:spPr>
      </p:pic>
      <p:sp>
        <p:nvSpPr>
          <p:cNvPr id="8" name="Freeform 7"/>
          <p:cNvSpPr/>
          <p:nvPr/>
        </p:nvSpPr>
        <p:spPr>
          <a:xfrm>
            <a:off x="2244456" y="1976895"/>
            <a:ext cx="7248472" cy="1426919"/>
          </a:xfrm>
          <a:custGeom>
            <a:avLst/>
            <a:gdLst>
              <a:gd name="connsiteX0" fmla="*/ 643180 w 7798231"/>
              <a:gd name="connsiteY0" fmla="*/ 700006 h 1560163"/>
              <a:gd name="connsiteX1" fmla="*/ 2859437 w 7798231"/>
              <a:gd name="connsiteY1" fmla="*/ 731003 h 1560163"/>
              <a:gd name="connsiteX2" fmla="*/ 4037309 w 7798231"/>
              <a:gd name="connsiteY2" fmla="*/ 591518 h 1560163"/>
              <a:gd name="connsiteX3" fmla="*/ 4688237 w 7798231"/>
              <a:gd name="connsiteY3" fmla="*/ 250556 h 1560163"/>
              <a:gd name="connsiteX4" fmla="*/ 6036590 w 7798231"/>
              <a:gd name="connsiteY4" fmla="*/ 18081 h 1560163"/>
              <a:gd name="connsiteX5" fmla="*/ 7555424 w 7798231"/>
              <a:gd name="connsiteY5" fmla="*/ 142067 h 1560163"/>
              <a:gd name="connsiteX6" fmla="*/ 7493431 w 7798231"/>
              <a:gd name="connsiteY6" fmla="*/ 622515 h 1560163"/>
              <a:gd name="connsiteX7" fmla="*/ 5943600 w 7798231"/>
              <a:gd name="connsiteY7" fmla="*/ 762000 h 1560163"/>
              <a:gd name="connsiteX8" fmla="*/ 4626244 w 7798231"/>
              <a:gd name="connsiteY8" fmla="*/ 560522 h 1560163"/>
              <a:gd name="connsiteX9" fmla="*/ 4130298 w 7798231"/>
              <a:gd name="connsiteY9" fmla="*/ 1056467 h 1560163"/>
              <a:gd name="connsiteX10" fmla="*/ 3665349 w 7798231"/>
              <a:gd name="connsiteY10" fmla="*/ 1521417 h 1560163"/>
              <a:gd name="connsiteX11" fmla="*/ 503695 w 7798231"/>
              <a:gd name="connsiteY11" fmla="*/ 1288942 h 1560163"/>
              <a:gd name="connsiteX12" fmla="*/ 643180 w 7798231"/>
              <a:gd name="connsiteY12" fmla="*/ 700006 h 1560163"/>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4399581 w 7571568"/>
              <a:gd name="connsiteY8" fmla="*/ 560522 h 1502044"/>
              <a:gd name="connsiteX9" fmla="*/ 3903635 w 7571568"/>
              <a:gd name="connsiteY9" fmla="*/ 1056467 h 1502044"/>
              <a:gd name="connsiteX10" fmla="*/ 2078710 w 7571568"/>
              <a:gd name="connsiteY10" fmla="*/ 1463298 h 1502044"/>
              <a:gd name="connsiteX11" fmla="*/ 277032 w 7571568"/>
              <a:gd name="connsiteY11" fmla="*/ 1288942 h 1502044"/>
              <a:gd name="connsiteX12" fmla="*/ 416517 w 7571568"/>
              <a:gd name="connsiteY12"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4288509 w 7571568"/>
              <a:gd name="connsiteY8" fmla="*/ 777498 h 1502044"/>
              <a:gd name="connsiteX9" fmla="*/ 3903635 w 7571568"/>
              <a:gd name="connsiteY9" fmla="*/ 1056467 h 1502044"/>
              <a:gd name="connsiteX10" fmla="*/ 2078710 w 7571568"/>
              <a:gd name="connsiteY10" fmla="*/ 1463298 h 1502044"/>
              <a:gd name="connsiteX11" fmla="*/ 277032 w 7571568"/>
              <a:gd name="connsiteY11" fmla="*/ 1288942 h 1502044"/>
              <a:gd name="connsiteX12" fmla="*/ 416517 w 7571568"/>
              <a:gd name="connsiteY12"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4288509 w 7571568"/>
              <a:gd name="connsiteY8" fmla="*/ 777498 h 1502044"/>
              <a:gd name="connsiteX9" fmla="*/ 3903635 w 7571568"/>
              <a:gd name="connsiteY9" fmla="*/ 1056467 h 1502044"/>
              <a:gd name="connsiteX10" fmla="*/ 2078710 w 7571568"/>
              <a:gd name="connsiteY10" fmla="*/ 1463298 h 1502044"/>
              <a:gd name="connsiteX11" fmla="*/ 277032 w 7571568"/>
              <a:gd name="connsiteY11" fmla="*/ 1288942 h 1502044"/>
              <a:gd name="connsiteX12" fmla="*/ 416517 w 7571568"/>
              <a:gd name="connsiteY12"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4288509 w 7571568"/>
              <a:gd name="connsiteY8" fmla="*/ 777498 h 1502044"/>
              <a:gd name="connsiteX9" fmla="*/ 3903635 w 7571568"/>
              <a:gd name="connsiteY9" fmla="*/ 1056467 h 1502044"/>
              <a:gd name="connsiteX10" fmla="*/ 2078710 w 7571568"/>
              <a:gd name="connsiteY10" fmla="*/ 1463298 h 1502044"/>
              <a:gd name="connsiteX11" fmla="*/ 277032 w 7571568"/>
              <a:gd name="connsiteY11" fmla="*/ 1288942 h 1502044"/>
              <a:gd name="connsiteX12" fmla="*/ 416517 w 7571568"/>
              <a:gd name="connsiteY12"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4288509 w 7571568"/>
              <a:gd name="connsiteY8" fmla="*/ 777498 h 1502044"/>
              <a:gd name="connsiteX9" fmla="*/ 3903635 w 7571568"/>
              <a:gd name="connsiteY9" fmla="*/ 1056467 h 1502044"/>
              <a:gd name="connsiteX10" fmla="*/ 2078710 w 7571568"/>
              <a:gd name="connsiteY10" fmla="*/ 1463298 h 1502044"/>
              <a:gd name="connsiteX11" fmla="*/ 277032 w 7571568"/>
              <a:gd name="connsiteY11" fmla="*/ 1288942 h 1502044"/>
              <a:gd name="connsiteX12" fmla="*/ 416517 w 7571568"/>
              <a:gd name="connsiteY12"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5272"/>
              <a:gd name="connsiteX1" fmla="*/ 2632774 w 7571568"/>
              <a:gd name="connsiteY1" fmla="*/ 731003 h 1505272"/>
              <a:gd name="connsiteX2" fmla="*/ 3810646 w 7571568"/>
              <a:gd name="connsiteY2" fmla="*/ 591518 h 1505272"/>
              <a:gd name="connsiteX3" fmla="*/ 4461574 w 7571568"/>
              <a:gd name="connsiteY3" fmla="*/ 250556 h 1505272"/>
              <a:gd name="connsiteX4" fmla="*/ 5809927 w 7571568"/>
              <a:gd name="connsiteY4" fmla="*/ 18081 h 1505272"/>
              <a:gd name="connsiteX5" fmla="*/ 7328761 w 7571568"/>
              <a:gd name="connsiteY5" fmla="*/ 142067 h 1505272"/>
              <a:gd name="connsiteX6" fmla="*/ 7266768 w 7571568"/>
              <a:gd name="connsiteY6" fmla="*/ 622515 h 1505272"/>
              <a:gd name="connsiteX7" fmla="*/ 5716937 w 7571568"/>
              <a:gd name="connsiteY7" fmla="*/ 762000 h 1505272"/>
              <a:gd name="connsiteX8" fmla="*/ 3903635 w 7571568"/>
              <a:gd name="connsiteY8" fmla="*/ 1056467 h 1505272"/>
              <a:gd name="connsiteX9" fmla="*/ 2078710 w 7571568"/>
              <a:gd name="connsiteY9" fmla="*/ 1463298 h 1505272"/>
              <a:gd name="connsiteX10" fmla="*/ 277032 w 7571568"/>
              <a:gd name="connsiteY10" fmla="*/ 1288942 h 1505272"/>
              <a:gd name="connsiteX11" fmla="*/ 416517 w 7571568"/>
              <a:gd name="connsiteY11" fmla="*/ 700006 h 1505272"/>
              <a:gd name="connsiteX0" fmla="*/ 416517 w 7571568"/>
              <a:gd name="connsiteY0" fmla="*/ 700006 h 1505272"/>
              <a:gd name="connsiteX1" fmla="*/ 2632774 w 7571568"/>
              <a:gd name="connsiteY1" fmla="*/ 731003 h 1505272"/>
              <a:gd name="connsiteX2" fmla="*/ 3810646 w 7571568"/>
              <a:gd name="connsiteY2" fmla="*/ 591518 h 1505272"/>
              <a:gd name="connsiteX3" fmla="*/ 4461574 w 7571568"/>
              <a:gd name="connsiteY3" fmla="*/ 250556 h 1505272"/>
              <a:gd name="connsiteX4" fmla="*/ 5809927 w 7571568"/>
              <a:gd name="connsiteY4" fmla="*/ 18081 h 1505272"/>
              <a:gd name="connsiteX5" fmla="*/ 7328761 w 7571568"/>
              <a:gd name="connsiteY5" fmla="*/ 142067 h 1505272"/>
              <a:gd name="connsiteX6" fmla="*/ 7266768 w 7571568"/>
              <a:gd name="connsiteY6" fmla="*/ 622515 h 1505272"/>
              <a:gd name="connsiteX7" fmla="*/ 5716937 w 7571568"/>
              <a:gd name="connsiteY7" fmla="*/ 762000 h 1505272"/>
              <a:gd name="connsiteX8" fmla="*/ 3903635 w 7571568"/>
              <a:gd name="connsiteY8" fmla="*/ 1056467 h 1505272"/>
              <a:gd name="connsiteX9" fmla="*/ 2078710 w 7571568"/>
              <a:gd name="connsiteY9" fmla="*/ 1463298 h 1505272"/>
              <a:gd name="connsiteX10" fmla="*/ 277032 w 7571568"/>
              <a:gd name="connsiteY10" fmla="*/ 1288942 h 1505272"/>
              <a:gd name="connsiteX11" fmla="*/ 416517 w 7571568"/>
              <a:gd name="connsiteY11" fmla="*/ 700006 h 1505272"/>
              <a:gd name="connsiteX0" fmla="*/ 416517 w 7571568"/>
              <a:gd name="connsiteY0" fmla="*/ 700006 h 1518187"/>
              <a:gd name="connsiteX1" fmla="*/ 2632774 w 7571568"/>
              <a:gd name="connsiteY1" fmla="*/ 731003 h 1518187"/>
              <a:gd name="connsiteX2" fmla="*/ 3810646 w 7571568"/>
              <a:gd name="connsiteY2" fmla="*/ 591518 h 1518187"/>
              <a:gd name="connsiteX3" fmla="*/ 4461574 w 7571568"/>
              <a:gd name="connsiteY3" fmla="*/ 250556 h 1518187"/>
              <a:gd name="connsiteX4" fmla="*/ 5809927 w 7571568"/>
              <a:gd name="connsiteY4" fmla="*/ 18081 h 1518187"/>
              <a:gd name="connsiteX5" fmla="*/ 7328761 w 7571568"/>
              <a:gd name="connsiteY5" fmla="*/ 142067 h 1518187"/>
              <a:gd name="connsiteX6" fmla="*/ 7266768 w 7571568"/>
              <a:gd name="connsiteY6" fmla="*/ 622515 h 1518187"/>
              <a:gd name="connsiteX7" fmla="*/ 5716937 w 7571568"/>
              <a:gd name="connsiteY7" fmla="*/ 762000 h 1518187"/>
              <a:gd name="connsiteX8" fmla="*/ 3903635 w 7571568"/>
              <a:gd name="connsiteY8" fmla="*/ 1056467 h 1518187"/>
              <a:gd name="connsiteX9" fmla="*/ 2078710 w 7571568"/>
              <a:gd name="connsiteY9" fmla="*/ 1463298 h 1518187"/>
              <a:gd name="connsiteX10" fmla="*/ 277032 w 7571568"/>
              <a:gd name="connsiteY10" fmla="*/ 1288942 h 1518187"/>
              <a:gd name="connsiteX11" fmla="*/ 416517 w 7571568"/>
              <a:gd name="connsiteY11" fmla="*/ 700006 h 1518187"/>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716937 w 7571568"/>
              <a:gd name="connsiteY7" fmla="*/ 762000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71568"/>
              <a:gd name="connsiteY0" fmla="*/ 700006 h 1502044"/>
              <a:gd name="connsiteX1" fmla="*/ 2632774 w 7571568"/>
              <a:gd name="connsiteY1" fmla="*/ 731003 h 1502044"/>
              <a:gd name="connsiteX2" fmla="*/ 3810646 w 7571568"/>
              <a:gd name="connsiteY2" fmla="*/ 591518 h 1502044"/>
              <a:gd name="connsiteX3" fmla="*/ 4461574 w 7571568"/>
              <a:gd name="connsiteY3" fmla="*/ 250556 h 1502044"/>
              <a:gd name="connsiteX4" fmla="*/ 5809927 w 7571568"/>
              <a:gd name="connsiteY4" fmla="*/ 18081 h 1502044"/>
              <a:gd name="connsiteX5" fmla="*/ 7328761 w 7571568"/>
              <a:gd name="connsiteY5" fmla="*/ 142067 h 1502044"/>
              <a:gd name="connsiteX6" fmla="*/ 7266768 w 7571568"/>
              <a:gd name="connsiteY6" fmla="*/ 622515 h 1502044"/>
              <a:gd name="connsiteX7" fmla="*/ 5888709 w 7571568"/>
              <a:gd name="connsiteY7" fmla="*/ 625098 h 1502044"/>
              <a:gd name="connsiteX8" fmla="*/ 3903635 w 7571568"/>
              <a:gd name="connsiteY8" fmla="*/ 1056467 h 1502044"/>
              <a:gd name="connsiteX9" fmla="*/ 2078710 w 7571568"/>
              <a:gd name="connsiteY9" fmla="*/ 1463298 h 1502044"/>
              <a:gd name="connsiteX10" fmla="*/ 277032 w 7571568"/>
              <a:gd name="connsiteY10" fmla="*/ 1288942 h 1502044"/>
              <a:gd name="connsiteX11" fmla="*/ 416517 w 7571568"/>
              <a:gd name="connsiteY11" fmla="*/ 700006 h 1502044"/>
              <a:gd name="connsiteX0" fmla="*/ 416517 w 7558438"/>
              <a:gd name="connsiteY0" fmla="*/ 633708 h 1435746"/>
              <a:gd name="connsiteX1" fmla="*/ 2632774 w 7558438"/>
              <a:gd name="connsiteY1" fmla="*/ 664705 h 1435746"/>
              <a:gd name="connsiteX2" fmla="*/ 3810646 w 7558438"/>
              <a:gd name="connsiteY2" fmla="*/ 525220 h 1435746"/>
              <a:gd name="connsiteX3" fmla="*/ 4461574 w 7558438"/>
              <a:gd name="connsiteY3" fmla="*/ 184258 h 1435746"/>
              <a:gd name="connsiteX4" fmla="*/ 5888709 w 7558438"/>
              <a:gd name="connsiteY4" fmla="*/ 101600 h 1435746"/>
              <a:gd name="connsiteX5" fmla="*/ 7328761 w 7558438"/>
              <a:gd name="connsiteY5" fmla="*/ 75769 h 1435746"/>
              <a:gd name="connsiteX6" fmla="*/ 7266768 w 7558438"/>
              <a:gd name="connsiteY6" fmla="*/ 556217 h 1435746"/>
              <a:gd name="connsiteX7" fmla="*/ 5888709 w 7558438"/>
              <a:gd name="connsiteY7" fmla="*/ 558800 h 1435746"/>
              <a:gd name="connsiteX8" fmla="*/ 3903635 w 7558438"/>
              <a:gd name="connsiteY8" fmla="*/ 990169 h 1435746"/>
              <a:gd name="connsiteX9" fmla="*/ 2078710 w 7558438"/>
              <a:gd name="connsiteY9" fmla="*/ 1397000 h 1435746"/>
              <a:gd name="connsiteX10" fmla="*/ 277032 w 7558438"/>
              <a:gd name="connsiteY10" fmla="*/ 1222644 h 1435746"/>
              <a:gd name="connsiteX11" fmla="*/ 416517 w 7558438"/>
              <a:gd name="connsiteY11" fmla="*/ 633708 h 1435746"/>
              <a:gd name="connsiteX0" fmla="*/ 416517 w 7558438"/>
              <a:gd name="connsiteY0" fmla="*/ 633708 h 1435746"/>
              <a:gd name="connsiteX1" fmla="*/ 2632774 w 7558438"/>
              <a:gd name="connsiteY1" fmla="*/ 664705 h 1435746"/>
              <a:gd name="connsiteX2" fmla="*/ 3810646 w 7558438"/>
              <a:gd name="connsiteY2" fmla="*/ 525220 h 1435746"/>
              <a:gd name="connsiteX3" fmla="*/ 4593309 w 7558438"/>
              <a:gd name="connsiteY3" fmla="*/ 101600 h 1435746"/>
              <a:gd name="connsiteX4" fmla="*/ 5888709 w 7558438"/>
              <a:gd name="connsiteY4" fmla="*/ 101600 h 1435746"/>
              <a:gd name="connsiteX5" fmla="*/ 7328761 w 7558438"/>
              <a:gd name="connsiteY5" fmla="*/ 75769 h 1435746"/>
              <a:gd name="connsiteX6" fmla="*/ 7266768 w 7558438"/>
              <a:gd name="connsiteY6" fmla="*/ 556217 h 1435746"/>
              <a:gd name="connsiteX7" fmla="*/ 5888709 w 7558438"/>
              <a:gd name="connsiteY7" fmla="*/ 558800 h 1435746"/>
              <a:gd name="connsiteX8" fmla="*/ 3903635 w 7558438"/>
              <a:gd name="connsiteY8" fmla="*/ 990169 h 1435746"/>
              <a:gd name="connsiteX9" fmla="*/ 2078710 w 7558438"/>
              <a:gd name="connsiteY9" fmla="*/ 1397000 h 1435746"/>
              <a:gd name="connsiteX10" fmla="*/ 277032 w 7558438"/>
              <a:gd name="connsiteY10" fmla="*/ 1222644 h 1435746"/>
              <a:gd name="connsiteX11" fmla="*/ 416517 w 7558438"/>
              <a:gd name="connsiteY11" fmla="*/ 633708 h 1435746"/>
              <a:gd name="connsiteX0" fmla="*/ 416517 w 7533037"/>
              <a:gd name="connsiteY0" fmla="*/ 688813 h 1490851"/>
              <a:gd name="connsiteX1" fmla="*/ 2632774 w 7533037"/>
              <a:gd name="connsiteY1" fmla="*/ 719810 h 1490851"/>
              <a:gd name="connsiteX2" fmla="*/ 3810646 w 7533037"/>
              <a:gd name="connsiteY2" fmla="*/ 580325 h 1490851"/>
              <a:gd name="connsiteX3" fmla="*/ 4593309 w 7533037"/>
              <a:gd name="connsiteY3" fmla="*/ 156705 h 1490851"/>
              <a:gd name="connsiteX4" fmla="*/ 6041109 w 7533037"/>
              <a:gd name="connsiteY4" fmla="*/ 4305 h 1490851"/>
              <a:gd name="connsiteX5" fmla="*/ 7328761 w 7533037"/>
              <a:gd name="connsiteY5" fmla="*/ 130874 h 1490851"/>
              <a:gd name="connsiteX6" fmla="*/ 7266768 w 7533037"/>
              <a:gd name="connsiteY6" fmla="*/ 611322 h 1490851"/>
              <a:gd name="connsiteX7" fmla="*/ 5888709 w 7533037"/>
              <a:gd name="connsiteY7" fmla="*/ 613905 h 1490851"/>
              <a:gd name="connsiteX8" fmla="*/ 3903635 w 7533037"/>
              <a:gd name="connsiteY8" fmla="*/ 1045274 h 1490851"/>
              <a:gd name="connsiteX9" fmla="*/ 2078710 w 7533037"/>
              <a:gd name="connsiteY9" fmla="*/ 1452105 h 1490851"/>
              <a:gd name="connsiteX10" fmla="*/ 277032 w 7533037"/>
              <a:gd name="connsiteY10" fmla="*/ 1277749 h 1490851"/>
              <a:gd name="connsiteX11" fmla="*/ 416517 w 7533037"/>
              <a:gd name="connsiteY11" fmla="*/ 688813 h 1490851"/>
              <a:gd name="connsiteX0" fmla="*/ 403817 w 7520337"/>
              <a:gd name="connsiteY0" fmla="*/ 688813 h 1426919"/>
              <a:gd name="connsiteX1" fmla="*/ 2620074 w 7520337"/>
              <a:gd name="connsiteY1" fmla="*/ 719810 h 1426919"/>
              <a:gd name="connsiteX2" fmla="*/ 3797946 w 7520337"/>
              <a:gd name="connsiteY2" fmla="*/ 580325 h 1426919"/>
              <a:gd name="connsiteX3" fmla="*/ 4580609 w 7520337"/>
              <a:gd name="connsiteY3" fmla="*/ 156705 h 1426919"/>
              <a:gd name="connsiteX4" fmla="*/ 6028409 w 7520337"/>
              <a:gd name="connsiteY4" fmla="*/ 4305 h 1426919"/>
              <a:gd name="connsiteX5" fmla="*/ 7316061 w 7520337"/>
              <a:gd name="connsiteY5" fmla="*/ 130874 h 1426919"/>
              <a:gd name="connsiteX6" fmla="*/ 7254068 w 7520337"/>
              <a:gd name="connsiteY6" fmla="*/ 611322 h 1426919"/>
              <a:gd name="connsiteX7" fmla="*/ 5876009 w 7520337"/>
              <a:gd name="connsiteY7" fmla="*/ 613905 h 1426919"/>
              <a:gd name="connsiteX8" fmla="*/ 3890935 w 7520337"/>
              <a:gd name="connsiteY8" fmla="*/ 1045274 h 1426919"/>
              <a:gd name="connsiteX9" fmla="*/ 1989810 w 7520337"/>
              <a:gd name="connsiteY9" fmla="*/ 1299706 h 1426919"/>
              <a:gd name="connsiteX10" fmla="*/ 264332 w 7520337"/>
              <a:gd name="connsiteY10" fmla="*/ 1277749 h 1426919"/>
              <a:gd name="connsiteX11" fmla="*/ 403817 w 7520337"/>
              <a:gd name="connsiteY11" fmla="*/ 688813 h 1426919"/>
              <a:gd name="connsiteX0" fmla="*/ 430939 w 7547459"/>
              <a:gd name="connsiteY0" fmla="*/ 688813 h 1426919"/>
              <a:gd name="connsiteX1" fmla="*/ 2647196 w 7547459"/>
              <a:gd name="connsiteY1" fmla="*/ 719810 h 1426919"/>
              <a:gd name="connsiteX2" fmla="*/ 3825068 w 7547459"/>
              <a:gd name="connsiteY2" fmla="*/ 580325 h 1426919"/>
              <a:gd name="connsiteX3" fmla="*/ 4607731 w 7547459"/>
              <a:gd name="connsiteY3" fmla="*/ 156705 h 1426919"/>
              <a:gd name="connsiteX4" fmla="*/ 6055531 w 7547459"/>
              <a:gd name="connsiteY4" fmla="*/ 4305 h 1426919"/>
              <a:gd name="connsiteX5" fmla="*/ 7343183 w 7547459"/>
              <a:gd name="connsiteY5" fmla="*/ 130874 h 1426919"/>
              <a:gd name="connsiteX6" fmla="*/ 7281190 w 7547459"/>
              <a:gd name="connsiteY6" fmla="*/ 611322 h 1426919"/>
              <a:gd name="connsiteX7" fmla="*/ 5903131 w 7547459"/>
              <a:gd name="connsiteY7" fmla="*/ 613905 h 1426919"/>
              <a:gd name="connsiteX8" fmla="*/ 3918057 w 7547459"/>
              <a:gd name="connsiteY8" fmla="*/ 1045274 h 1426919"/>
              <a:gd name="connsiteX9" fmla="*/ 2016932 w 7547459"/>
              <a:gd name="connsiteY9" fmla="*/ 1299706 h 1426919"/>
              <a:gd name="connsiteX10" fmla="*/ 264332 w 7547459"/>
              <a:gd name="connsiteY10" fmla="*/ 1071106 h 1426919"/>
              <a:gd name="connsiteX11" fmla="*/ 430939 w 7547459"/>
              <a:gd name="connsiteY11" fmla="*/ 688813 h 1426919"/>
              <a:gd name="connsiteX0" fmla="*/ 430939 w 7547459"/>
              <a:gd name="connsiteY0" fmla="*/ 688813 h 1426919"/>
              <a:gd name="connsiteX1" fmla="*/ 2647196 w 7547459"/>
              <a:gd name="connsiteY1" fmla="*/ 719810 h 1426919"/>
              <a:gd name="connsiteX2" fmla="*/ 3464732 w 7547459"/>
              <a:gd name="connsiteY2" fmla="*/ 613906 h 1426919"/>
              <a:gd name="connsiteX3" fmla="*/ 4607731 w 7547459"/>
              <a:gd name="connsiteY3" fmla="*/ 156705 h 1426919"/>
              <a:gd name="connsiteX4" fmla="*/ 6055531 w 7547459"/>
              <a:gd name="connsiteY4" fmla="*/ 4305 h 1426919"/>
              <a:gd name="connsiteX5" fmla="*/ 7343183 w 7547459"/>
              <a:gd name="connsiteY5" fmla="*/ 130874 h 1426919"/>
              <a:gd name="connsiteX6" fmla="*/ 7281190 w 7547459"/>
              <a:gd name="connsiteY6" fmla="*/ 611322 h 1426919"/>
              <a:gd name="connsiteX7" fmla="*/ 5903131 w 7547459"/>
              <a:gd name="connsiteY7" fmla="*/ 613905 h 1426919"/>
              <a:gd name="connsiteX8" fmla="*/ 3918057 w 7547459"/>
              <a:gd name="connsiteY8" fmla="*/ 1045274 h 1426919"/>
              <a:gd name="connsiteX9" fmla="*/ 2016932 w 7547459"/>
              <a:gd name="connsiteY9" fmla="*/ 1299706 h 1426919"/>
              <a:gd name="connsiteX10" fmla="*/ 264332 w 7547459"/>
              <a:gd name="connsiteY10" fmla="*/ 1071106 h 1426919"/>
              <a:gd name="connsiteX11" fmla="*/ 430939 w 7547459"/>
              <a:gd name="connsiteY11" fmla="*/ 688813 h 1426919"/>
              <a:gd name="connsiteX0" fmla="*/ 430939 w 7547459"/>
              <a:gd name="connsiteY0" fmla="*/ 688813 h 1426919"/>
              <a:gd name="connsiteX1" fmla="*/ 2647196 w 7547459"/>
              <a:gd name="connsiteY1" fmla="*/ 719810 h 1426919"/>
              <a:gd name="connsiteX2" fmla="*/ 3464732 w 7547459"/>
              <a:gd name="connsiteY2" fmla="*/ 613906 h 1426919"/>
              <a:gd name="connsiteX3" fmla="*/ 4607731 w 7547459"/>
              <a:gd name="connsiteY3" fmla="*/ 156705 h 1426919"/>
              <a:gd name="connsiteX4" fmla="*/ 6055531 w 7547459"/>
              <a:gd name="connsiteY4" fmla="*/ 4305 h 1426919"/>
              <a:gd name="connsiteX5" fmla="*/ 7343183 w 7547459"/>
              <a:gd name="connsiteY5" fmla="*/ 130874 h 1426919"/>
              <a:gd name="connsiteX6" fmla="*/ 7281190 w 7547459"/>
              <a:gd name="connsiteY6" fmla="*/ 611322 h 1426919"/>
              <a:gd name="connsiteX7" fmla="*/ 5903131 w 7547459"/>
              <a:gd name="connsiteY7" fmla="*/ 613905 h 1426919"/>
              <a:gd name="connsiteX8" fmla="*/ 3918057 w 7547459"/>
              <a:gd name="connsiteY8" fmla="*/ 1045274 h 1426919"/>
              <a:gd name="connsiteX9" fmla="*/ 2016932 w 7547459"/>
              <a:gd name="connsiteY9" fmla="*/ 1299706 h 1426919"/>
              <a:gd name="connsiteX10" fmla="*/ 264332 w 7547459"/>
              <a:gd name="connsiteY10" fmla="*/ 1071106 h 1426919"/>
              <a:gd name="connsiteX11" fmla="*/ 430939 w 7547459"/>
              <a:gd name="connsiteY11" fmla="*/ 688813 h 1426919"/>
              <a:gd name="connsiteX0" fmla="*/ 430939 w 7547459"/>
              <a:gd name="connsiteY0" fmla="*/ 688813 h 1426919"/>
              <a:gd name="connsiteX1" fmla="*/ 2647196 w 7547459"/>
              <a:gd name="connsiteY1" fmla="*/ 719810 h 1426919"/>
              <a:gd name="connsiteX2" fmla="*/ 3464732 w 7547459"/>
              <a:gd name="connsiteY2" fmla="*/ 613906 h 1426919"/>
              <a:gd name="connsiteX3" fmla="*/ 4607731 w 7547459"/>
              <a:gd name="connsiteY3" fmla="*/ 156705 h 1426919"/>
              <a:gd name="connsiteX4" fmla="*/ 6055531 w 7547459"/>
              <a:gd name="connsiteY4" fmla="*/ 4305 h 1426919"/>
              <a:gd name="connsiteX5" fmla="*/ 7343183 w 7547459"/>
              <a:gd name="connsiteY5" fmla="*/ 130874 h 1426919"/>
              <a:gd name="connsiteX6" fmla="*/ 7281190 w 7547459"/>
              <a:gd name="connsiteY6" fmla="*/ 611322 h 1426919"/>
              <a:gd name="connsiteX7" fmla="*/ 5903131 w 7547459"/>
              <a:gd name="connsiteY7" fmla="*/ 613905 h 1426919"/>
              <a:gd name="connsiteX8" fmla="*/ 3918057 w 7547459"/>
              <a:gd name="connsiteY8" fmla="*/ 1045274 h 1426919"/>
              <a:gd name="connsiteX9" fmla="*/ 2016932 w 7547459"/>
              <a:gd name="connsiteY9" fmla="*/ 1299706 h 1426919"/>
              <a:gd name="connsiteX10" fmla="*/ 264332 w 7547459"/>
              <a:gd name="connsiteY10" fmla="*/ 1071106 h 1426919"/>
              <a:gd name="connsiteX11" fmla="*/ 430939 w 7547459"/>
              <a:gd name="connsiteY11" fmla="*/ 688813 h 1426919"/>
              <a:gd name="connsiteX0" fmla="*/ 430939 w 7547459"/>
              <a:gd name="connsiteY0" fmla="*/ 688813 h 1426919"/>
              <a:gd name="connsiteX1" fmla="*/ 2647196 w 7547459"/>
              <a:gd name="connsiteY1" fmla="*/ 719810 h 1426919"/>
              <a:gd name="connsiteX2" fmla="*/ 3464732 w 7547459"/>
              <a:gd name="connsiteY2" fmla="*/ 613906 h 1426919"/>
              <a:gd name="connsiteX3" fmla="*/ 4607731 w 7547459"/>
              <a:gd name="connsiteY3" fmla="*/ 156705 h 1426919"/>
              <a:gd name="connsiteX4" fmla="*/ 6055531 w 7547459"/>
              <a:gd name="connsiteY4" fmla="*/ 4305 h 1426919"/>
              <a:gd name="connsiteX5" fmla="*/ 7343183 w 7547459"/>
              <a:gd name="connsiteY5" fmla="*/ 130874 h 1426919"/>
              <a:gd name="connsiteX6" fmla="*/ 7281190 w 7547459"/>
              <a:gd name="connsiteY6" fmla="*/ 611322 h 1426919"/>
              <a:gd name="connsiteX7" fmla="*/ 5903131 w 7547459"/>
              <a:gd name="connsiteY7" fmla="*/ 613905 h 1426919"/>
              <a:gd name="connsiteX8" fmla="*/ 3918057 w 7547459"/>
              <a:gd name="connsiteY8" fmla="*/ 1045274 h 1426919"/>
              <a:gd name="connsiteX9" fmla="*/ 2016932 w 7547459"/>
              <a:gd name="connsiteY9" fmla="*/ 1299706 h 1426919"/>
              <a:gd name="connsiteX10" fmla="*/ 264332 w 7547459"/>
              <a:gd name="connsiteY10" fmla="*/ 1071106 h 1426919"/>
              <a:gd name="connsiteX11" fmla="*/ 430939 w 7547459"/>
              <a:gd name="connsiteY11" fmla="*/ 688813 h 1426919"/>
              <a:gd name="connsiteX0" fmla="*/ 430939 w 7547459"/>
              <a:gd name="connsiteY0" fmla="*/ 688813 h 1426919"/>
              <a:gd name="connsiteX1" fmla="*/ 2647196 w 7547459"/>
              <a:gd name="connsiteY1" fmla="*/ 719810 h 1426919"/>
              <a:gd name="connsiteX2" fmla="*/ 3464732 w 7547459"/>
              <a:gd name="connsiteY2" fmla="*/ 613906 h 1426919"/>
              <a:gd name="connsiteX3" fmla="*/ 4607731 w 7547459"/>
              <a:gd name="connsiteY3" fmla="*/ 156705 h 1426919"/>
              <a:gd name="connsiteX4" fmla="*/ 6055531 w 7547459"/>
              <a:gd name="connsiteY4" fmla="*/ 4305 h 1426919"/>
              <a:gd name="connsiteX5" fmla="*/ 7343183 w 7547459"/>
              <a:gd name="connsiteY5" fmla="*/ 130874 h 1426919"/>
              <a:gd name="connsiteX6" fmla="*/ 7281190 w 7547459"/>
              <a:gd name="connsiteY6" fmla="*/ 611322 h 1426919"/>
              <a:gd name="connsiteX7" fmla="*/ 5903131 w 7547459"/>
              <a:gd name="connsiteY7" fmla="*/ 613905 h 1426919"/>
              <a:gd name="connsiteX8" fmla="*/ 3918057 w 7547459"/>
              <a:gd name="connsiteY8" fmla="*/ 1045274 h 1426919"/>
              <a:gd name="connsiteX9" fmla="*/ 2016932 w 7547459"/>
              <a:gd name="connsiteY9" fmla="*/ 1299706 h 1426919"/>
              <a:gd name="connsiteX10" fmla="*/ 264332 w 7547459"/>
              <a:gd name="connsiteY10" fmla="*/ 1071106 h 1426919"/>
              <a:gd name="connsiteX11" fmla="*/ 430939 w 7547459"/>
              <a:gd name="connsiteY11" fmla="*/ 688813 h 1426919"/>
              <a:gd name="connsiteX0" fmla="*/ 346344 w 7462864"/>
              <a:gd name="connsiteY0" fmla="*/ 688813 h 1426919"/>
              <a:gd name="connsiteX1" fmla="*/ 2562601 w 7462864"/>
              <a:gd name="connsiteY1" fmla="*/ 719810 h 1426919"/>
              <a:gd name="connsiteX2" fmla="*/ 3380137 w 7462864"/>
              <a:gd name="connsiteY2" fmla="*/ 613906 h 1426919"/>
              <a:gd name="connsiteX3" fmla="*/ 4523136 w 7462864"/>
              <a:gd name="connsiteY3" fmla="*/ 156705 h 1426919"/>
              <a:gd name="connsiteX4" fmla="*/ 5970936 w 7462864"/>
              <a:gd name="connsiteY4" fmla="*/ 4305 h 1426919"/>
              <a:gd name="connsiteX5" fmla="*/ 7258588 w 7462864"/>
              <a:gd name="connsiteY5" fmla="*/ 130874 h 1426919"/>
              <a:gd name="connsiteX6" fmla="*/ 7196595 w 7462864"/>
              <a:gd name="connsiteY6" fmla="*/ 611322 h 1426919"/>
              <a:gd name="connsiteX7" fmla="*/ 5818536 w 7462864"/>
              <a:gd name="connsiteY7" fmla="*/ 613905 h 1426919"/>
              <a:gd name="connsiteX8" fmla="*/ 3833462 w 7462864"/>
              <a:gd name="connsiteY8" fmla="*/ 1045274 h 1426919"/>
              <a:gd name="connsiteX9" fmla="*/ 1932337 w 7462864"/>
              <a:gd name="connsiteY9" fmla="*/ 1299706 h 1426919"/>
              <a:gd name="connsiteX10" fmla="*/ 484537 w 7462864"/>
              <a:gd name="connsiteY10" fmla="*/ 1223506 h 1426919"/>
              <a:gd name="connsiteX11" fmla="*/ 346344 w 7462864"/>
              <a:gd name="connsiteY11" fmla="*/ 688813 h 1426919"/>
              <a:gd name="connsiteX0" fmla="*/ 346344 w 7248472"/>
              <a:gd name="connsiteY0" fmla="*/ 766306 h 1426919"/>
              <a:gd name="connsiteX1" fmla="*/ 2348209 w 7248472"/>
              <a:gd name="connsiteY1" fmla="*/ 719810 h 1426919"/>
              <a:gd name="connsiteX2" fmla="*/ 3165745 w 7248472"/>
              <a:gd name="connsiteY2" fmla="*/ 613906 h 1426919"/>
              <a:gd name="connsiteX3" fmla="*/ 4308744 w 7248472"/>
              <a:gd name="connsiteY3" fmla="*/ 156705 h 1426919"/>
              <a:gd name="connsiteX4" fmla="*/ 5756544 w 7248472"/>
              <a:gd name="connsiteY4" fmla="*/ 4305 h 1426919"/>
              <a:gd name="connsiteX5" fmla="*/ 7044196 w 7248472"/>
              <a:gd name="connsiteY5" fmla="*/ 130874 h 1426919"/>
              <a:gd name="connsiteX6" fmla="*/ 6982203 w 7248472"/>
              <a:gd name="connsiteY6" fmla="*/ 611322 h 1426919"/>
              <a:gd name="connsiteX7" fmla="*/ 5604144 w 7248472"/>
              <a:gd name="connsiteY7" fmla="*/ 613905 h 1426919"/>
              <a:gd name="connsiteX8" fmla="*/ 3619070 w 7248472"/>
              <a:gd name="connsiteY8" fmla="*/ 1045274 h 1426919"/>
              <a:gd name="connsiteX9" fmla="*/ 1717945 w 7248472"/>
              <a:gd name="connsiteY9" fmla="*/ 1299706 h 1426919"/>
              <a:gd name="connsiteX10" fmla="*/ 270145 w 7248472"/>
              <a:gd name="connsiteY10" fmla="*/ 1223506 h 1426919"/>
              <a:gd name="connsiteX11" fmla="*/ 346344 w 7248472"/>
              <a:gd name="connsiteY11" fmla="*/ 766306 h 1426919"/>
              <a:gd name="connsiteX0" fmla="*/ 346344 w 7248472"/>
              <a:gd name="connsiteY0" fmla="*/ 690106 h 1426919"/>
              <a:gd name="connsiteX1" fmla="*/ 2348209 w 7248472"/>
              <a:gd name="connsiteY1" fmla="*/ 719810 h 1426919"/>
              <a:gd name="connsiteX2" fmla="*/ 3165745 w 7248472"/>
              <a:gd name="connsiteY2" fmla="*/ 613906 h 1426919"/>
              <a:gd name="connsiteX3" fmla="*/ 4308744 w 7248472"/>
              <a:gd name="connsiteY3" fmla="*/ 156705 h 1426919"/>
              <a:gd name="connsiteX4" fmla="*/ 5756544 w 7248472"/>
              <a:gd name="connsiteY4" fmla="*/ 4305 h 1426919"/>
              <a:gd name="connsiteX5" fmla="*/ 7044196 w 7248472"/>
              <a:gd name="connsiteY5" fmla="*/ 130874 h 1426919"/>
              <a:gd name="connsiteX6" fmla="*/ 6982203 w 7248472"/>
              <a:gd name="connsiteY6" fmla="*/ 611322 h 1426919"/>
              <a:gd name="connsiteX7" fmla="*/ 5604144 w 7248472"/>
              <a:gd name="connsiteY7" fmla="*/ 613905 h 1426919"/>
              <a:gd name="connsiteX8" fmla="*/ 3619070 w 7248472"/>
              <a:gd name="connsiteY8" fmla="*/ 1045274 h 1426919"/>
              <a:gd name="connsiteX9" fmla="*/ 1717945 w 7248472"/>
              <a:gd name="connsiteY9" fmla="*/ 1299706 h 1426919"/>
              <a:gd name="connsiteX10" fmla="*/ 270145 w 7248472"/>
              <a:gd name="connsiteY10" fmla="*/ 1223506 h 1426919"/>
              <a:gd name="connsiteX11" fmla="*/ 346344 w 7248472"/>
              <a:gd name="connsiteY11" fmla="*/ 690106 h 1426919"/>
              <a:gd name="connsiteX0" fmla="*/ 333644 w 7235772"/>
              <a:gd name="connsiteY0" fmla="*/ 690106 h 1426919"/>
              <a:gd name="connsiteX1" fmla="*/ 2335509 w 7235772"/>
              <a:gd name="connsiteY1" fmla="*/ 719810 h 1426919"/>
              <a:gd name="connsiteX2" fmla="*/ 3153045 w 7235772"/>
              <a:gd name="connsiteY2" fmla="*/ 613906 h 1426919"/>
              <a:gd name="connsiteX3" fmla="*/ 4296044 w 7235772"/>
              <a:gd name="connsiteY3" fmla="*/ 156705 h 1426919"/>
              <a:gd name="connsiteX4" fmla="*/ 5743844 w 7235772"/>
              <a:gd name="connsiteY4" fmla="*/ 4305 h 1426919"/>
              <a:gd name="connsiteX5" fmla="*/ 7031496 w 7235772"/>
              <a:gd name="connsiteY5" fmla="*/ 130874 h 1426919"/>
              <a:gd name="connsiteX6" fmla="*/ 6969503 w 7235772"/>
              <a:gd name="connsiteY6" fmla="*/ 611322 h 1426919"/>
              <a:gd name="connsiteX7" fmla="*/ 5591444 w 7235772"/>
              <a:gd name="connsiteY7" fmla="*/ 613905 h 1426919"/>
              <a:gd name="connsiteX8" fmla="*/ 3606370 w 7235772"/>
              <a:gd name="connsiteY8" fmla="*/ 1045274 h 1426919"/>
              <a:gd name="connsiteX9" fmla="*/ 1705245 w 7235772"/>
              <a:gd name="connsiteY9" fmla="*/ 1299706 h 1426919"/>
              <a:gd name="connsiteX10" fmla="*/ 333644 w 7235772"/>
              <a:gd name="connsiteY10" fmla="*/ 1147306 h 1426919"/>
              <a:gd name="connsiteX11" fmla="*/ 333644 w 7235772"/>
              <a:gd name="connsiteY11" fmla="*/ 690106 h 1426919"/>
              <a:gd name="connsiteX0" fmla="*/ 346344 w 7248472"/>
              <a:gd name="connsiteY0" fmla="*/ 690106 h 1426919"/>
              <a:gd name="connsiteX1" fmla="*/ 2348209 w 7248472"/>
              <a:gd name="connsiteY1" fmla="*/ 719810 h 1426919"/>
              <a:gd name="connsiteX2" fmla="*/ 3165745 w 7248472"/>
              <a:gd name="connsiteY2" fmla="*/ 613906 h 1426919"/>
              <a:gd name="connsiteX3" fmla="*/ 4308744 w 7248472"/>
              <a:gd name="connsiteY3" fmla="*/ 156705 h 1426919"/>
              <a:gd name="connsiteX4" fmla="*/ 5756544 w 7248472"/>
              <a:gd name="connsiteY4" fmla="*/ 4305 h 1426919"/>
              <a:gd name="connsiteX5" fmla="*/ 7044196 w 7248472"/>
              <a:gd name="connsiteY5" fmla="*/ 130874 h 1426919"/>
              <a:gd name="connsiteX6" fmla="*/ 6982203 w 7248472"/>
              <a:gd name="connsiteY6" fmla="*/ 611322 h 1426919"/>
              <a:gd name="connsiteX7" fmla="*/ 5604144 w 7248472"/>
              <a:gd name="connsiteY7" fmla="*/ 613905 h 1426919"/>
              <a:gd name="connsiteX8" fmla="*/ 3619070 w 7248472"/>
              <a:gd name="connsiteY8" fmla="*/ 1045274 h 1426919"/>
              <a:gd name="connsiteX9" fmla="*/ 1717945 w 7248472"/>
              <a:gd name="connsiteY9" fmla="*/ 1299706 h 1426919"/>
              <a:gd name="connsiteX10" fmla="*/ 270144 w 7248472"/>
              <a:gd name="connsiteY10" fmla="*/ 1147306 h 1426919"/>
              <a:gd name="connsiteX11" fmla="*/ 346344 w 7248472"/>
              <a:gd name="connsiteY11" fmla="*/ 690106 h 142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48472" h="1426919">
                <a:moveTo>
                  <a:pt x="346344" y="690106"/>
                </a:moveTo>
                <a:cubicBezTo>
                  <a:pt x="692688" y="618857"/>
                  <a:pt x="1878309" y="732510"/>
                  <a:pt x="2348209" y="719810"/>
                </a:cubicBezTo>
                <a:cubicBezTo>
                  <a:pt x="2818109" y="707110"/>
                  <a:pt x="2876443" y="804621"/>
                  <a:pt x="3165745" y="613906"/>
                </a:cubicBezTo>
                <a:cubicBezTo>
                  <a:pt x="3455047" y="423191"/>
                  <a:pt x="3876944" y="258305"/>
                  <a:pt x="4308744" y="156705"/>
                </a:cubicBezTo>
                <a:cubicBezTo>
                  <a:pt x="4740544" y="55105"/>
                  <a:pt x="5300635" y="8610"/>
                  <a:pt x="5756544" y="4305"/>
                </a:cubicBezTo>
                <a:cubicBezTo>
                  <a:pt x="6212453" y="0"/>
                  <a:pt x="6839920" y="29705"/>
                  <a:pt x="7044196" y="130874"/>
                </a:cubicBezTo>
                <a:cubicBezTo>
                  <a:pt x="7248472" y="232043"/>
                  <a:pt x="7222212" y="530817"/>
                  <a:pt x="6982203" y="611322"/>
                </a:cubicBezTo>
                <a:cubicBezTo>
                  <a:pt x="6742194" y="691827"/>
                  <a:pt x="6127212" y="646194"/>
                  <a:pt x="5604144" y="613905"/>
                </a:cubicBezTo>
                <a:cubicBezTo>
                  <a:pt x="5078493" y="622945"/>
                  <a:pt x="4211714" y="441741"/>
                  <a:pt x="3619070" y="1045274"/>
                </a:cubicBezTo>
                <a:cubicBezTo>
                  <a:pt x="3085025" y="1426919"/>
                  <a:pt x="2276099" y="1282701"/>
                  <a:pt x="1717945" y="1299706"/>
                </a:cubicBezTo>
                <a:cubicBezTo>
                  <a:pt x="1159791" y="1316711"/>
                  <a:pt x="498744" y="1248906"/>
                  <a:pt x="270144" y="1147306"/>
                </a:cubicBezTo>
                <a:cubicBezTo>
                  <a:pt x="41544" y="1045706"/>
                  <a:pt x="0" y="761355"/>
                  <a:pt x="346344" y="690106"/>
                </a:cubicBezTo>
                <a:close/>
              </a:path>
            </a:pathLst>
          </a:cu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9061962" y="1688068"/>
            <a:ext cx="933845" cy="369332"/>
          </a:xfrm>
          <a:prstGeom prst="rect">
            <a:avLst/>
          </a:prstGeom>
          <a:noFill/>
        </p:spPr>
        <p:txBody>
          <a:bodyPr wrap="none" rtlCol="0">
            <a:spAutoFit/>
          </a:bodyPr>
          <a:lstStyle/>
          <a:p>
            <a:r>
              <a:rPr lang="en-US" dirty="0"/>
              <a:t>Frontier</a:t>
            </a:r>
          </a:p>
        </p:txBody>
      </p:sp>
      <p:sp>
        <p:nvSpPr>
          <p:cNvPr id="10" name="TextBox 9">
            <a:extLst>
              <a:ext uri="{FF2B5EF4-FFF2-40B4-BE49-F238E27FC236}">
                <a16:creationId xmlns:a16="http://schemas.microsoft.com/office/drawing/2014/main" id="{9D32D472-F6A7-473F-BBA8-0DCF9977C4C6}"/>
              </a:ext>
            </a:extLst>
          </p:cNvPr>
          <p:cNvSpPr txBox="1"/>
          <p:nvPr/>
        </p:nvSpPr>
        <p:spPr>
          <a:xfrm>
            <a:off x="2244457" y="2134943"/>
            <a:ext cx="1608133" cy="369332"/>
          </a:xfrm>
          <a:prstGeom prst="rect">
            <a:avLst/>
          </a:prstGeom>
          <a:noFill/>
        </p:spPr>
        <p:txBody>
          <a:bodyPr wrap="none" rtlCol="0">
            <a:spAutoFit/>
          </a:bodyPr>
          <a:lstStyle/>
          <a:p>
            <a:r>
              <a:rPr lang="en-US" dirty="0"/>
              <a:t>2. Expand Sibiu</a:t>
            </a:r>
          </a:p>
        </p:txBody>
      </p:sp>
      <p:pic>
        <p:nvPicPr>
          <p:cNvPr id="11" name="Picture 4" descr="romania-distances">
            <a:extLst>
              <a:ext uri="{FF2B5EF4-FFF2-40B4-BE49-F238E27FC236}">
                <a16:creationId xmlns:a16="http://schemas.microsoft.com/office/drawing/2014/main" id="{97B2D255-7FB5-4D3D-841B-5752BBE5D27E}"/>
              </a:ext>
            </a:extLst>
          </p:cNvPr>
          <p:cNvPicPr>
            <a:picLocks noChangeAspect="1" noChangeArrowheads="1"/>
          </p:cNvPicPr>
          <p:nvPr/>
        </p:nvPicPr>
        <p:blipFill>
          <a:blip r:embed="rId5" cstate="print"/>
          <a:srcRect/>
          <a:stretch>
            <a:fillRect/>
          </a:stretch>
        </p:blipFill>
        <p:spPr>
          <a:xfrm>
            <a:off x="3886200" y="3457574"/>
            <a:ext cx="5278046" cy="3171826"/>
          </a:xfrm>
          <a:prstGeom prst="rect">
            <a:avLst/>
          </a:prstGeom>
          <a:noFill/>
          <a:ln/>
        </p:spPr>
      </p:pic>
      <p:sp>
        <p:nvSpPr>
          <p:cNvPr id="12" name="Oval 11">
            <a:extLst>
              <a:ext uri="{FF2B5EF4-FFF2-40B4-BE49-F238E27FC236}">
                <a16:creationId xmlns:a16="http://schemas.microsoft.com/office/drawing/2014/main" id="{987B2805-A04B-4C0A-976D-13B674BCEB8D}"/>
              </a:ext>
            </a:extLst>
          </p:cNvPr>
          <p:cNvSpPr/>
          <p:nvPr/>
        </p:nvSpPr>
        <p:spPr>
          <a:xfrm>
            <a:off x="4114800" y="4191000"/>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3" name="Oval 12">
            <a:extLst>
              <a:ext uri="{FF2B5EF4-FFF2-40B4-BE49-F238E27FC236}">
                <a16:creationId xmlns:a16="http://schemas.microsoft.com/office/drawing/2014/main" id="{88BBB50D-BF74-414E-BF5F-54174907CE53}"/>
              </a:ext>
            </a:extLst>
          </p:cNvPr>
          <p:cNvSpPr/>
          <p:nvPr/>
        </p:nvSpPr>
        <p:spPr>
          <a:xfrm>
            <a:off x="6220423" y="4648200"/>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4" name="Oval 13">
            <a:extLst>
              <a:ext uri="{FF2B5EF4-FFF2-40B4-BE49-F238E27FC236}">
                <a16:creationId xmlns:a16="http://schemas.microsoft.com/office/drawing/2014/main" id="{04682399-767A-43D5-B887-9F194570AD63}"/>
              </a:ext>
            </a:extLst>
          </p:cNvPr>
          <p:cNvSpPr/>
          <p:nvPr/>
        </p:nvSpPr>
        <p:spPr>
          <a:xfrm>
            <a:off x="4460488" y="3352686"/>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5" name="Oval 14">
            <a:extLst>
              <a:ext uri="{FF2B5EF4-FFF2-40B4-BE49-F238E27FC236}">
                <a16:creationId xmlns:a16="http://schemas.microsoft.com/office/drawing/2014/main" id="{F3C85D7A-8DF9-46E2-9E6C-EE53B30D19B9}"/>
              </a:ext>
            </a:extLst>
          </p:cNvPr>
          <p:cNvSpPr/>
          <p:nvPr/>
        </p:nvSpPr>
        <p:spPr>
          <a:xfrm>
            <a:off x="5549024" y="4977382"/>
            <a:ext cx="304800" cy="329182"/>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7" name="Oval 16">
            <a:extLst>
              <a:ext uri="{FF2B5EF4-FFF2-40B4-BE49-F238E27FC236}">
                <a16:creationId xmlns:a16="http://schemas.microsoft.com/office/drawing/2014/main" id="{A06AEF80-FA19-4201-970E-6677EE202BB1}"/>
              </a:ext>
            </a:extLst>
          </p:cNvPr>
          <p:cNvSpPr/>
          <p:nvPr/>
        </p:nvSpPr>
        <p:spPr>
          <a:xfrm>
            <a:off x="5244224" y="4483609"/>
            <a:ext cx="304800" cy="329182"/>
          </a:xfrm>
          <a:prstGeom prst="ellipse">
            <a:avLst/>
          </a:prstGeom>
          <a:noFill/>
          <a:ln w="28575" cap="flat" cmpd="sng" algn="ctr">
            <a:solidFill>
              <a:schemeClr val="bg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 name="Speech Bubble: Rectangle 1">
            <a:extLst>
              <a:ext uri="{FF2B5EF4-FFF2-40B4-BE49-F238E27FC236}">
                <a16:creationId xmlns:a16="http://schemas.microsoft.com/office/drawing/2014/main" id="{477829B3-F2D1-4D4B-91F4-D481BCE2B034}"/>
              </a:ext>
            </a:extLst>
          </p:cNvPr>
          <p:cNvSpPr/>
          <p:nvPr/>
        </p:nvSpPr>
        <p:spPr>
          <a:xfrm>
            <a:off x="2152651" y="3657601"/>
            <a:ext cx="1278561" cy="621791"/>
          </a:xfrm>
          <a:prstGeom prst="wedgeRectCallout">
            <a:avLst>
              <a:gd name="adj1" fmla="val 57125"/>
              <a:gd name="adj2" fmla="val -21013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Example of a cycle</a:t>
            </a:r>
          </a:p>
        </p:txBody>
      </p:sp>
      <p:sp>
        <p:nvSpPr>
          <p:cNvPr id="3" name="TextBox 2">
            <a:extLst>
              <a:ext uri="{FF2B5EF4-FFF2-40B4-BE49-F238E27FC236}">
                <a16:creationId xmlns:a16="http://schemas.microsoft.com/office/drawing/2014/main" id="{A536A736-27D8-396F-AF11-BDA8860B2900}"/>
              </a:ext>
            </a:extLst>
          </p:cNvPr>
          <p:cNvSpPr txBox="1"/>
          <p:nvPr/>
        </p:nvSpPr>
        <p:spPr>
          <a:xfrm>
            <a:off x="7620000" y="3429000"/>
            <a:ext cx="1755802" cy="369332"/>
          </a:xfrm>
          <a:prstGeom prst="rect">
            <a:avLst/>
          </a:prstGeom>
          <a:noFill/>
        </p:spPr>
        <p:txBody>
          <a:bodyPr wrap="none" rtlCol="0">
            <a:spAutoFit/>
          </a:bodyPr>
          <a:lstStyle/>
          <a:p>
            <a:r>
              <a:rPr lang="en-US" dirty="0"/>
              <a:t>Transition model</a:t>
            </a:r>
          </a:p>
        </p:txBody>
      </p:sp>
      <p:sp>
        <p:nvSpPr>
          <p:cNvPr id="4" name="Rectangle 3">
            <a:extLst>
              <a:ext uri="{FF2B5EF4-FFF2-40B4-BE49-F238E27FC236}">
                <a16:creationId xmlns:a16="http://schemas.microsoft.com/office/drawing/2014/main" id="{F5C1F982-99DD-D1C7-C76F-D3C58978645F}"/>
              </a:ext>
            </a:extLst>
          </p:cNvPr>
          <p:cNvSpPr/>
          <p:nvPr/>
        </p:nvSpPr>
        <p:spPr>
          <a:xfrm>
            <a:off x="3581400" y="3320482"/>
            <a:ext cx="5943600" cy="346131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TextBox 4">
            <a:extLst>
              <a:ext uri="{FF2B5EF4-FFF2-40B4-BE49-F238E27FC236}">
                <a16:creationId xmlns:a16="http://schemas.microsoft.com/office/drawing/2014/main" id="{DD94D350-73AD-6B0D-8B20-2A0C71C50AC2}"/>
              </a:ext>
            </a:extLst>
          </p:cNvPr>
          <p:cNvSpPr txBox="1"/>
          <p:nvPr/>
        </p:nvSpPr>
        <p:spPr>
          <a:xfrm flipH="1">
            <a:off x="1779605" y="4662873"/>
            <a:ext cx="1590239" cy="1200329"/>
          </a:xfrm>
          <a:prstGeom prst="rect">
            <a:avLst/>
          </a:prstGeom>
          <a:noFill/>
        </p:spPr>
        <p:txBody>
          <a:bodyPr wrap="square" rtlCol="0">
            <a:spAutoFit/>
          </a:bodyPr>
          <a:lstStyle/>
          <a:p>
            <a:r>
              <a:rPr lang="en-US" dirty="0"/>
              <a:t>We could have also expanded Timisoara or </a:t>
            </a:r>
            <a:r>
              <a:rPr lang="en-US" dirty="0" err="1"/>
              <a:t>Zerind</a:t>
            </a:r>
            <a:r>
              <a:rPr lang="en-US" dirty="0"/>
              <a:t>!</a:t>
            </a:r>
          </a:p>
        </p:txBody>
      </p:sp>
      <p:cxnSp>
        <p:nvCxnSpPr>
          <p:cNvPr id="7" name="Straight Connector 6">
            <a:extLst>
              <a:ext uri="{FF2B5EF4-FFF2-40B4-BE49-F238E27FC236}">
                <a16:creationId xmlns:a16="http://schemas.microsoft.com/office/drawing/2014/main" id="{75A58988-1DF2-E558-4844-2E6D127ACB37}"/>
              </a:ext>
            </a:extLst>
          </p:cNvPr>
          <p:cNvCxnSpPr>
            <a:cxnSpLocks/>
            <a:stCxn id="12" idx="6"/>
          </p:cNvCxnSpPr>
          <p:nvPr/>
        </p:nvCxnSpPr>
        <p:spPr>
          <a:xfrm>
            <a:off x="4419600" y="4355592"/>
            <a:ext cx="824624" cy="292609"/>
          </a:xfrm>
          <a:prstGeom prst="line">
            <a:avLst/>
          </a:prstGeom>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animBg="1"/>
      <p:bldP spid="13" grpId="0" animBg="1"/>
      <p:bldP spid="14" grpId="0" animBg="1"/>
      <p:bldP spid="15"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0"/>
            <a:ext cx="10515600" cy="1325563"/>
          </a:xfrm>
        </p:spPr>
        <p:txBody>
          <a:bodyPr/>
          <a:lstStyle/>
          <a:p>
            <a:r>
              <a:rPr lang="en-US" dirty="0"/>
              <a:t>Time and Space Complexity of Tree Search</a:t>
            </a:r>
          </a:p>
        </p:txBody>
      </p:sp>
      <mc:AlternateContent xmlns:mc="http://schemas.openxmlformats.org/markup-compatibility/2006" xmlns:a14="http://schemas.microsoft.com/office/drawing/2010/main">
        <mc:Choice Requires="a14">
          <p:sp>
            <p:nvSpPr>
              <p:cNvPr id="24579" name="Rectangle 3"/>
              <p:cNvSpPr>
                <a:spLocks noGrp="1" noChangeArrowheads="1"/>
              </p:cNvSpPr>
              <p:nvPr>
                <p:ph idx="1"/>
              </p:nvPr>
            </p:nvSpPr>
            <p:spPr>
              <a:xfrm>
                <a:off x="838200" y="1325563"/>
                <a:ext cx="10896600" cy="4498975"/>
              </a:xfrm>
            </p:spPr>
            <p:txBody>
              <a:bodyPr>
                <a:noAutofit/>
              </a:bodyPr>
              <a:lstStyle/>
              <a:p>
                <a:pPr>
                  <a:lnSpc>
                    <a:spcPct val="90000"/>
                  </a:lnSpc>
                </a:pPr>
                <a:r>
                  <a:rPr lang="en-US" sz="2400" dirty="0"/>
                  <a:t>Time and space complexity depend on the </a:t>
                </a:r>
                <a:r>
                  <a:rPr lang="en-US" sz="2400" b="1" dirty="0">
                    <a:solidFill>
                      <a:srgbClr val="0070C0"/>
                    </a:solidFill>
                  </a:rPr>
                  <a:t>number of tree nodes </a:t>
                </a:r>
                <a14:m>
                  <m:oMath xmlns:m="http://schemas.openxmlformats.org/officeDocument/2006/math">
                    <m:r>
                      <a:rPr lang="en-US" sz="2400" b="1" i="1" dirty="0" smtClean="0">
                        <a:solidFill>
                          <a:srgbClr val="0070C0"/>
                        </a:solidFill>
                        <a:latin typeface="Cambria Math" panose="02040503050406030204" pitchFamily="18" charset="0"/>
                      </a:rPr>
                      <m:t>𝒏</m:t>
                    </m:r>
                  </m:oMath>
                </a14:m>
                <a:r>
                  <a:rPr lang="en-US" sz="2400" b="1" dirty="0">
                    <a:solidFill>
                      <a:srgbClr val="0070C0"/>
                    </a:solidFill>
                  </a:rPr>
                  <a:t> </a:t>
                </a:r>
                <a:r>
                  <a:rPr lang="en-US" sz="2400" dirty="0"/>
                  <a:t>searched till a goal node is found:</a:t>
                </a:r>
                <a14:m>
                  <m:oMath xmlns:m="http://schemas.openxmlformats.org/officeDocument/2006/math">
                    <m:r>
                      <a:rPr lang="en-IN" sz="2400" b="0" i="0" smtClean="0">
                        <a:latin typeface="Cambria Math" panose="02040503050406030204" pitchFamily="18" charset="0"/>
                      </a:rPr>
                      <m:t> </m:t>
                    </m:r>
                    <m:r>
                      <a:rPr lang="en-US" sz="2400" i="1">
                        <a:latin typeface="Cambria Math" panose="02040503050406030204" pitchFamily="18" charset="0"/>
                      </a:rPr>
                      <m:t>𝑂</m:t>
                    </m:r>
                    <m:r>
                      <a:rPr lang="en-US" sz="2400" i="1">
                        <a:latin typeface="Cambria Math" panose="02040503050406030204" pitchFamily="18" charset="0"/>
                      </a:rPr>
                      <m:t>(</m:t>
                    </m:r>
                    <m:r>
                      <a:rPr lang="en-US" sz="2400" i="1">
                        <a:latin typeface="Cambria Math" panose="02040503050406030204" pitchFamily="18" charset="0"/>
                      </a:rPr>
                      <m:t>𝑛</m:t>
                    </m:r>
                    <m:r>
                      <a:rPr lang="en-US" sz="2400" i="1">
                        <a:latin typeface="Cambria Math" panose="02040503050406030204" pitchFamily="18" charset="0"/>
                      </a:rPr>
                      <m:t>)</m:t>
                    </m:r>
                  </m:oMath>
                </a14:m>
                <a:endParaRPr lang="en-US" sz="2400" dirty="0"/>
              </a:p>
              <a:p>
                <a:pPr marL="0" indent="0">
                  <a:buNone/>
                </a:pPr>
                <a:endParaRPr lang="en-US" sz="2400" dirty="0"/>
              </a:p>
              <a:p>
                <a:r>
                  <a:rPr lang="en-US" sz="2400" dirty="0"/>
                  <a:t>We have the following options:</a:t>
                </a:r>
              </a:p>
              <a:p>
                <a:pPr lvl="1">
                  <a:buFont typeface="Wingdings" panose="05000000000000000000" pitchFamily="2" charset="2"/>
                  <a:buChar char="§"/>
                </a:pPr>
                <a:r>
                  <a:rPr lang="en-US" b="1" dirty="0">
                    <a:solidFill>
                      <a:srgbClr val="FF0000"/>
                    </a:solidFill>
                  </a:rPr>
                  <a:t>Estimate the reachable state space size. </a:t>
                </a:r>
                <a:r>
                  <a:rPr lang="en-US" dirty="0"/>
                  <a:t>A larger state space will be harder to search.</a:t>
                </a:r>
              </a:p>
              <a:p>
                <a:pPr lvl="1">
                  <a:buFont typeface="Wingdings" panose="05000000000000000000" pitchFamily="2" charset="2"/>
                  <a:buChar char="§"/>
                </a:pPr>
                <a:r>
                  <a:rPr lang="en-US" b="1" dirty="0">
                    <a:solidFill>
                      <a:srgbClr val="FF0000"/>
                    </a:solidFill>
                  </a:rPr>
                  <a:t>Estimate the number of searched tree nodes </a:t>
                </a:r>
                <a:r>
                  <a:rPr lang="en-US" dirty="0"/>
                  <a:t>directly.</a:t>
                </a:r>
              </a:p>
              <a:p>
                <a:endParaRPr lang="en-US" sz="2400" dirty="0"/>
              </a:p>
              <a:p>
                <a:r>
                  <a:rPr lang="en-US" sz="2400" dirty="0"/>
                  <a:t>Estimating the complexity is important to judge:</a:t>
                </a:r>
              </a:p>
              <a:p>
                <a:pPr lvl="1">
                  <a:buFont typeface="Wingdings" panose="05000000000000000000" pitchFamily="2" charset="2"/>
                  <a:buChar char="§"/>
                </a:pPr>
                <a:r>
                  <a:rPr lang="en-US" dirty="0"/>
                  <a:t>How difficult is the problem?</a:t>
                </a:r>
              </a:p>
              <a:p>
                <a:pPr lvl="1">
                  <a:buFont typeface="Wingdings" panose="05000000000000000000" pitchFamily="2" charset="2"/>
                  <a:buChar char="§"/>
                </a:pPr>
                <a:r>
                  <a:rPr lang="en-US" dirty="0"/>
                  <a:t>What algorithm will fit in memory?</a:t>
                </a:r>
              </a:p>
              <a:p>
                <a:pPr lvl="1">
                  <a:buFont typeface="Wingdings" panose="05000000000000000000" pitchFamily="2" charset="2"/>
                  <a:buChar char="§"/>
                </a:pPr>
                <a:r>
                  <a:rPr lang="en-US" dirty="0"/>
                  <a:t>Can we find a solution fast enough?</a:t>
                </a:r>
              </a:p>
              <a:p>
                <a:pPr lvl="1">
                  <a:buFont typeface="Wingdings" panose="05000000000000000000" pitchFamily="2" charset="2"/>
                  <a:buChar char="§"/>
                </a:pPr>
                <a:r>
                  <a:rPr lang="en-US" dirty="0"/>
                  <a:t>Can we find the optimal solution or do we need to use a heuristic?</a:t>
                </a:r>
              </a:p>
            </p:txBody>
          </p:sp>
        </mc:Choice>
        <mc:Fallback xmlns="">
          <p:sp>
            <p:nvSpPr>
              <p:cNvPr id="24579" name="Rectangle 3"/>
              <p:cNvSpPr>
                <a:spLocks noGrp="1" noRot="1" noChangeAspect="1" noMove="1" noResize="1" noEditPoints="1" noAdjustHandles="1" noChangeArrowheads="1" noChangeShapeType="1" noTextEdit="1"/>
              </p:cNvSpPr>
              <p:nvPr>
                <p:ph idx="1"/>
              </p:nvPr>
            </p:nvSpPr>
            <p:spPr>
              <a:xfrm>
                <a:off x="838200" y="1325563"/>
                <a:ext cx="10896600" cy="4498975"/>
              </a:xfrm>
              <a:blipFill>
                <a:blip r:embed="rId3"/>
                <a:stretch>
                  <a:fillRect l="-783" t="-1762" b="-20054"/>
                </a:stretch>
              </a:blipFill>
            </p:spPr>
            <p:txBody>
              <a:bodyPr/>
              <a:lstStyle/>
              <a:p>
                <a:r>
                  <a:rPr lang="en-IN">
                    <a:noFill/>
                  </a:rPr>
                  <a:t> </a:t>
                </a:r>
              </a:p>
            </p:txBody>
          </p:sp>
        </mc:Fallback>
      </mc:AlternateContent>
    </p:spTree>
    <p:extLst>
      <p:ext uri="{BB962C8B-B14F-4D97-AF65-F5344CB8AC3E}">
        <p14:creationId xmlns:p14="http://schemas.microsoft.com/office/powerpoint/2010/main" val="1136128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8118D6-875C-4F36-B0D3-613393EA516B}"/>
              </a:ext>
            </a:extLst>
          </p:cNvPr>
          <p:cNvSpPr>
            <a:spLocks noGrp="1"/>
          </p:cNvSpPr>
          <p:nvPr>
            <p:ph type="title"/>
          </p:nvPr>
        </p:nvSpPr>
        <p:spPr>
          <a:xfrm>
            <a:off x="533400" y="-193"/>
            <a:ext cx="10515600" cy="1325563"/>
          </a:xfrm>
        </p:spPr>
        <p:txBody>
          <a:bodyPr>
            <a:normAutofit/>
          </a:bodyPr>
          <a:lstStyle/>
          <a:p>
            <a:r>
              <a:rPr lang="en-US" dirty="0"/>
              <a:t>State Space</a:t>
            </a:r>
          </a:p>
        </p:txBody>
      </p:sp>
      <p:sp>
        <p:nvSpPr>
          <p:cNvPr id="5" name="Content Placeholder 4">
            <a:extLst>
              <a:ext uri="{FF2B5EF4-FFF2-40B4-BE49-F238E27FC236}">
                <a16:creationId xmlns:a16="http://schemas.microsoft.com/office/drawing/2014/main" id="{185DDB57-3B13-4459-BDD1-8D24C72653BF}"/>
              </a:ext>
            </a:extLst>
          </p:cNvPr>
          <p:cNvSpPr>
            <a:spLocks noGrp="1"/>
          </p:cNvSpPr>
          <p:nvPr>
            <p:ph idx="1"/>
          </p:nvPr>
        </p:nvSpPr>
        <p:spPr>
          <a:xfrm>
            <a:off x="547848" y="1324024"/>
            <a:ext cx="10882152" cy="4753455"/>
          </a:xfrm>
        </p:spPr>
        <p:txBody>
          <a:bodyPr>
            <a:noAutofit/>
          </a:bodyPr>
          <a:lstStyle/>
          <a:p>
            <a:r>
              <a:rPr lang="en-US" sz="2400" dirty="0"/>
              <a:t>Number of different states the agent and environment can be in.</a:t>
            </a:r>
          </a:p>
          <a:p>
            <a:endParaRPr lang="en-US" sz="2400" b="1" dirty="0">
              <a:solidFill>
                <a:srgbClr val="0070C0"/>
              </a:solidFill>
            </a:endParaRPr>
          </a:p>
          <a:p>
            <a:r>
              <a:rPr lang="en-US" sz="2400" b="1" dirty="0">
                <a:solidFill>
                  <a:srgbClr val="0070C0"/>
                </a:solidFill>
              </a:rPr>
              <a:t>Reachable states </a:t>
            </a:r>
            <a:r>
              <a:rPr lang="en-US" sz="2400" dirty="0"/>
              <a:t>are defined by the initial state and the transition model. Only reachable states are important for search.</a:t>
            </a:r>
          </a:p>
          <a:p>
            <a:endParaRPr lang="en-US" sz="2400" dirty="0"/>
          </a:p>
        </p:txBody>
      </p:sp>
    </p:spTree>
    <p:extLst>
      <p:ext uri="{BB962C8B-B14F-4D97-AF65-F5344CB8AC3E}">
        <p14:creationId xmlns:p14="http://schemas.microsoft.com/office/powerpoint/2010/main" val="314761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2032-BFDE-6053-DAFE-553BCDE4C6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B3BDD1-0CB0-5F14-4AEC-A4743B1F15E2}"/>
              </a:ext>
            </a:extLst>
          </p:cNvPr>
          <p:cNvPicPr>
            <a:picLocks noChangeAspect="1"/>
          </p:cNvPicPr>
          <p:nvPr/>
        </p:nvPicPr>
        <p:blipFill>
          <a:blip r:embed="rId2"/>
          <a:stretch>
            <a:fillRect/>
          </a:stretch>
        </p:blipFill>
        <p:spPr>
          <a:xfrm>
            <a:off x="5257800" y="808230"/>
            <a:ext cx="6785801" cy="4452848"/>
          </a:xfrm>
          <a:prstGeom prst="rect">
            <a:avLst/>
          </a:prstGeom>
        </p:spPr>
      </p:pic>
      <p:sp>
        <p:nvSpPr>
          <p:cNvPr id="4" name="Title 3">
            <a:extLst>
              <a:ext uri="{FF2B5EF4-FFF2-40B4-BE49-F238E27FC236}">
                <a16:creationId xmlns:a16="http://schemas.microsoft.com/office/drawing/2014/main" id="{6750383E-8853-4A66-AB13-4F18FF789A7F}"/>
              </a:ext>
            </a:extLst>
          </p:cNvPr>
          <p:cNvSpPr>
            <a:spLocks noGrp="1"/>
          </p:cNvSpPr>
          <p:nvPr>
            <p:ph type="title"/>
          </p:nvPr>
        </p:nvSpPr>
        <p:spPr>
          <a:xfrm>
            <a:off x="533400" y="-193"/>
            <a:ext cx="10515600" cy="1325563"/>
          </a:xfrm>
        </p:spPr>
        <p:txBody>
          <a:bodyPr>
            <a:normAutofit/>
          </a:bodyPr>
          <a:lstStyle/>
          <a:p>
            <a:r>
              <a:rPr lang="en-US" dirty="0"/>
              <a:t>State Space Graphs</a:t>
            </a:r>
          </a:p>
        </p:txBody>
      </p:sp>
      <p:sp>
        <p:nvSpPr>
          <p:cNvPr id="5" name="Content Placeholder 4">
            <a:extLst>
              <a:ext uri="{FF2B5EF4-FFF2-40B4-BE49-F238E27FC236}">
                <a16:creationId xmlns:a16="http://schemas.microsoft.com/office/drawing/2014/main" id="{2B3DFF78-2DCB-BB17-1706-39AAFDB4DE46}"/>
              </a:ext>
            </a:extLst>
          </p:cNvPr>
          <p:cNvSpPr>
            <a:spLocks noGrp="1"/>
          </p:cNvSpPr>
          <p:nvPr>
            <p:ph idx="1"/>
          </p:nvPr>
        </p:nvSpPr>
        <p:spPr>
          <a:xfrm>
            <a:off x="547848" y="1324024"/>
            <a:ext cx="6157752" cy="4753455"/>
          </a:xfrm>
        </p:spPr>
        <p:txBody>
          <a:bodyPr>
            <a:noAutofit/>
          </a:bodyPr>
          <a:lstStyle/>
          <a:p>
            <a:pPr>
              <a:lnSpc>
                <a:spcPct val="150000"/>
              </a:lnSpc>
            </a:pPr>
            <a:r>
              <a:rPr lang="en-US" sz="2400" dirty="0"/>
              <a:t>A representation of a search problem</a:t>
            </a:r>
          </a:p>
          <a:p>
            <a:pPr lvl="1">
              <a:lnSpc>
                <a:spcPct val="100000"/>
              </a:lnSpc>
            </a:pPr>
            <a:r>
              <a:rPr lang="en-US" dirty="0"/>
              <a:t>Nodes are (abstracted) world configurations</a:t>
            </a:r>
          </a:p>
          <a:p>
            <a:pPr lvl="1">
              <a:lnSpc>
                <a:spcPct val="100000"/>
              </a:lnSpc>
            </a:pPr>
            <a:r>
              <a:rPr lang="en-US" dirty="0"/>
              <a:t>Arcs represent successors (action results)</a:t>
            </a:r>
          </a:p>
          <a:p>
            <a:pPr lvl="1">
              <a:lnSpc>
                <a:spcPct val="100000"/>
              </a:lnSpc>
            </a:pPr>
            <a:r>
              <a:rPr lang="en-US" dirty="0"/>
              <a:t>The goal test is a set of goal nodes (maybe only one)</a:t>
            </a:r>
          </a:p>
          <a:p>
            <a:pPr lvl="1">
              <a:lnSpc>
                <a:spcPct val="100000"/>
              </a:lnSpc>
            </a:pPr>
            <a:r>
              <a:rPr lang="en-US" b="1" dirty="0"/>
              <a:t>Each state occurs only once</a:t>
            </a:r>
          </a:p>
          <a:p>
            <a:pPr>
              <a:lnSpc>
                <a:spcPct val="150000"/>
              </a:lnSpc>
            </a:pPr>
            <a:r>
              <a:rPr lang="en-US" sz="2400" dirty="0"/>
              <a:t>The full graph is usually too large.</a:t>
            </a:r>
          </a:p>
          <a:p>
            <a:pPr>
              <a:lnSpc>
                <a:spcPct val="150000"/>
              </a:lnSpc>
            </a:pPr>
            <a:r>
              <a:rPr lang="en-US" sz="2400" dirty="0"/>
              <a:t> The graph is built and explored implicitly </a:t>
            </a:r>
            <a:r>
              <a:rPr lang="en-US" sz="2400" dirty="0" err="1"/>
              <a:t>byapplying</a:t>
            </a:r>
            <a:r>
              <a:rPr lang="en-US" sz="2400" dirty="0"/>
              <a:t> actions on states.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71362DC-A263-0250-9017-DA21680BB0D3}"/>
                  </a:ext>
                </a:extLst>
              </p:cNvPr>
              <p:cNvSpPr txBox="1"/>
              <p:nvPr/>
            </p:nvSpPr>
            <p:spPr>
              <a:xfrm>
                <a:off x="10366162" y="2057401"/>
                <a:ext cx="304800"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𝑥</m:t>
                          </m:r>
                        </m:e>
                        <m:sub>
                          <m:r>
                            <a:rPr lang="en-US" sz="1200" i="1">
                              <a:latin typeface="Cambria Math" panose="02040503050406030204" pitchFamily="18" charset="0"/>
                            </a:rPr>
                            <m:t>1</m:t>
                          </m:r>
                        </m:sub>
                      </m:sSub>
                    </m:oMath>
                  </m:oMathPara>
                </a14:m>
                <a:endParaRPr lang="en-US" sz="1200" dirty="0"/>
              </a:p>
            </p:txBody>
          </p:sp>
        </mc:Choice>
        <mc:Fallback xmlns="">
          <p:sp>
            <p:nvSpPr>
              <p:cNvPr id="7" name="TextBox 6">
                <a:extLst>
                  <a:ext uri="{FF2B5EF4-FFF2-40B4-BE49-F238E27FC236}">
                    <a16:creationId xmlns:a16="http://schemas.microsoft.com/office/drawing/2014/main" id="{571362DC-A263-0250-9017-DA21680BB0D3}"/>
                  </a:ext>
                </a:extLst>
              </p:cNvPr>
              <p:cNvSpPr txBox="1">
                <a:spLocks noRot="1" noChangeAspect="1" noMove="1" noResize="1" noEditPoints="1" noAdjustHandles="1" noChangeArrowheads="1" noChangeShapeType="1" noTextEdit="1"/>
              </p:cNvSpPr>
              <p:nvPr/>
            </p:nvSpPr>
            <p:spPr>
              <a:xfrm>
                <a:off x="10366162" y="2057401"/>
                <a:ext cx="304800" cy="276999"/>
              </a:xfrm>
              <a:prstGeom prst="rect">
                <a:avLst/>
              </a:prstGeom>
              <a:blipFill>
                <a:blip r:embed="rId3"/>
                <a:stretch>
                  <a:fillRect/>
                </a:stretch>
              </a:blipFill>
            </p:spPr>
            <p:txBody>
              <a:bodyPr/>
              <a:lstStyle/>
              <a:p>
                <a:r>
                  <a:rPr lang="en-IN">
                    <a:noFill/>
                  </a:rPr>
                  <a:t> </a:t>
                </a:r>
              </a:p>
            </p:txBody>
          </p:sp>
        </mc:Fallback>
      </mc:AlternateContent>
      <p:sp>
        <p:nvSpPr>
          <p:cNvPr id="9" name="TextBox 8">
            <a:extLst>
              <a:ext uri="{FF2B5EF4-FFF2-40B4-BE49-F238E27FC236}">
                <a16:creationId xmlns:a16="http://schemas.microsoft.com/office/drawing/2014/main" id="{D30A4540-B14D-2346-A4BE-F3924DD31CE1}"/>
              </a:ext>
            </a:extLst>
          </p:cNvPr>
          <p:cNvSpPr txBox="1"/>
          <p:nvPr/>
        </p:nvSpPr>
        <p:spPr>
          <a:xfrm>
            <a:off x="10370516" y="2334399"/>
            <a:ext cx="304800" cy="276999"/>
          </a:xfrm>
          <a:prstGeom prst="rect">
            <a:avLst/>
          </a:prstGeom>
          <a:noFill/>
        </p:spPr>
        <p:txBody>
          <a:bodyPr wrap="square">
            <a:spAutoFit/>
          </a:bodyPr>
          <a:lstStyle/>
          <a:p>
            <a:r>
              <a:rPr lang="en-US" sz="1200" dirty="0"/>
              <a:t>…</a:t>
            </a:r>
          </a:p>
        </p:txBody>
      </p:sp>
    </p:spTree>
    <p:extLst>
      <p:ext uri="{BB962C8B-B14F-4D97-AF65-F5344CB8AC3E}">
        <p14:creationId xmlns:p14="http://schemas.microsoft.com/office/powerpoint/2010/main" val="152224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06C3E-A8D9-5C7F-920A-C41D36D0FB8A}"/>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8ECBD146-C26F-2509-0613-8B2A13955A4E}"/>
              </a:ext>
            </a:extLst>
          </p:cNvPr>
          <p:cNvSpPr>
            <a:spLocks noGrp="1" noChangeArrowheads="1"/>
          </p:cNvSpPr>
          <p:nvPr>
            <p:ph type="title"/>
          </p:nvPr>
        </p:nvSpPr>
        <p:spPr>
          <a:xfrm>
            <a:off x="685800" y="0"/>
            <a:ext cx="10515600" cy="1325563"/>
          </a:xfrm>
        </p:spPr>
        <p:txBody>
          <a:bodyPr/>
          <a:lstStyle/>
          <a:p>
            <a:r>
              <a:rPr lang="en-US" dirty="0"/>
              <a:t>Search Strategies</a:t>
            </a:r>
          </a:p>
        </p:txBody>
      </p:sp>
      <p:sp>
        <p:nvSpPr>
          <p:cNvPr id="25603" name="Rectangle 3">
            <a:extLst>
              <a:ext uri="{FF2B5EF4-FFF2-40B4-BE49-F238E27FC236}">
                <a16:creationId xmlns:a16="http://schemas.microsoft.com/office/drawing/2014/main" id="{ABFCE8D0-011B-8FFF-DA15-C3CDB37C0D62}"/>
              </a:ext>
            </a:extLst>
          </p:cNvPr>
          <p:cNvSpPr>
            <a:spLocks noGrp="1" noChangeArrowheads="1"/>
          </p:cNvSpPr>
          <p:nvPr>
            <p:ph idx="1"/>
          </p:nvPr>
        </p:nvSpPr>
        <p:spPr>
          <a:xfrm>
            <a:off x="838200" y="1325563"/>
            <a:ext cx="10515600" cy="4851400"/>
          </a:xfrm>
        </p:spPr>
        <p:txBody>
          <a:bodyPr>
            <a:normAutofit/>
          </a:bodyPr>
          <a:lstStyle/>
          <a:p>
            <a:pPr marL="0" indent="0">
              <a:buNone/>
            </a:pPr>
            <a:r>
              <a:rPr lang="en-US" sz="2400" dirty="0"/>
              <a:t>The strategy for exploration of nodes leads to a variety of search algorithms</a:t>
            </a:r>
          </a:p>
          <a:p>
            <a:pPr marL="0" indent="0">
              <a:buNone/>
            </a:pPr>
            <a:endParaRPr lang="en-US" sz="2400" dirty="0"/>
          </a:p>
          <a:p>
            <a:pPr marL="0" indent="0">
              <a:buNone/>
            </a:pPr>
            <a:r>
              <a:rPr lang="en-US" sz="2400" dirty="0">
                <a:solidFill>
                  <a:srgbClr val="0070C0"/>
                </a:solidFill>
              </a:rPr>
              <a:t>1</a:t>
            </a:r>
            <a:r>
              <a:rPr lang="en-US" sz="2400" b="1" dirty="0">
                <a:solidFill>
                  <a:srgbClr val="0070C0"/>
                </a:solidFill>
              </a:rPr>
              <a:t>. Uninformed Search</a:t>
            </a:r>
          </a:p>
          <a:p>
            <a:pPr marL="0" indent="0">
              <a:buNone/>
            </a:pPr>
            <a:r>
              <a:rPr lang="en-US" sz="2400" dirty="0"/>
              <a:t> Only use information about the state in the problem definition.</a:t>
            </a:r>
          </a:p>
          <a:p>
            <a:pPr marL="0" indent="0">
              <a:buNone/>
            </a:pPr>
            <a:r>
              <a:rPr lang="en-US" sz="2400" dirty="0"/>
              <a:t> Generate successors and distinguish goal states from no-goal states.</a:t>
            </a:r>
          </a:p>
          <a:p>
            <a:pPr marL="0" indent="0">
              <a:buNone/>
            </a:pPr>
            <a:endParaRPr lang="en-US" sz="2400" dirty="0"/>
          </a:p>
          <a:p>
            <a:pPr marL="0" indent="0">
              <a:buNone/>
            </a:pPr>
            <a:r>
              <a:rPr lang="en-US" sz="2400" dirty="0">
                <a:solidFill>
                  <a:srgbClr val="0070C0"/>
                </a:solidFill>
              </a:rPr>
              <a:t>2. </a:t>
            </a:r>
            <a:r>
              <a:rPr lang="en-US" sz="2400" b="1" dirty="0">
                <a:solidFill>
                  <a:srgbClr val="0070C0"/>
                </a:solidFill>
              </a:rPr>
              <a:t>Informed Search</a:t>
            </a:r>
          </a:p>
          <a:p>
            <a:pPr marL="0" indent="0">
              <a:buNone/>
            </a:pPr>
            <a:r>
              <a:rPr lang="en-US" sz="2400" dirty="0"/>
              <a:t>Use problem-specific knowledge beyond the problem definition</a:t>
            </a:r>
          </a:p>
          <a:p>
            <a:pPr marL="0" indent="0">
              <a:buNone/>
            </a:pPr>
            <a:r>
              <a:rPr lang="en-US" sz="2400" dirty="0"/>
              <a:t>Heuristics for more efficient search</a:t>
            </a:r>
          </a:p>
        </p:txBody>
      </p:sp>
    </p:spTree>
    <p:extLst>
      <p:ext uri="{BB962C8B-B14F-4D97-AF65-F5344CB8AC3E}">
        <p14:creationId xmlns:p14="http://schemas.microsoft.com/office/powerpoint/2010/main" val="4256516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0163"/>
            <a:ext cx="10515600" cy="1325563"/>
          </a:xfrm>
        </p:spPr>
        <p:txBody>
          <a:bodyPr/>
          <a:lstStyle/>
          <a:p>
            <a:r>
              <a:rPr lang="en-US" dirty="0"/>
              <a:t>Uninformed Search Strategies</a:t>
            </a:r>
          </a:p>
        </p:txBody>
      </p:sp>
      <p:sp>
        <p:nvSpPr>
          <p:cNvPr id="25603" name="Rectangle 3"/>
          <p:cNvSpPr>
            <a:spLocks noGrp="1" noChangeArrowheads="1"/>
          </p:cNvSpPr>
          <p:nvPr>
            <p:ph idx="1"/>
          </p:nvPr>
        </p:nvSpPr>
        <p:spPr>
          <a:xfrm>
            <a:off x="685800" y="1447800"/>
            <a:ext cx="10515600" cy="4351338"/>
          </a:xfrm>
        </p:spPr>
        <p:txBody>
          <a:bodyPr>
            <a:normAutofit fontScale="92500" lnSpcReduction="20000"/>
          </a:bodyPr>
          <a:lstStyle/>
          <a:p>
            <a:pPr marL="0" indent="0">
              <a:buNone/>
            </a:pPr>
            <a:r>
              <a:rPr lang="en-US" dirty="0"/>
              <a:t>The search algorithm/planning agent is </a:t>
            </a:r>
            <a:r>
              <a:rPr lang="en-US" b="1" dirty="0">
                <a:solidFill>
                  <a:srgbClr val="0070C0"/>
                </a:solidFill>
              </a:rPr>
              <a:t>not provided with information about how close a state is to the goal state</a:t>
            </a:r>
            <a:r>
              <a:rPr lang="en-US" dirty="0">
                <a:solidFill>
                  <a:srgbClr val="0070C0"/>
                </a:solidFill>
              </a:rPr>
              <a:t>. </a:t>
            </a:r>
          </a:p>
          <a:p>
            <a:pPr marL="0" indent="0">
              <a:buNone/>
            </a:pPr>
            <a:endParaRPr lang="en-US" dirty="0"/>
          </a:p>
          <a:p>
            <a:pPr marL="0" indent="0">
              <a:buNone/>
            </a:pPr>
            <a:r>
              <a:rPr lang="en-US" dirty="0"/>
              <a:t>It only uses the labels of the </a:t>
            </a:r>
            <a:r>
              <a:rPr lang="en-US" b="1" dirty="0">
                <a:solidFill>
                  <a:srgbClr val="FF0000"/>
                </a:solidFill>
              </a:rPr>
              <a:t>atomic states </a:t>
            </a:r>
            <a:r>
              <a:rPr lang="en-US" dirty="0"/>
              <a:t>and the transition function.</a:t>
            </a:r>
          </a:p>
          <a:p>
            <a:pPr marL="0" indent="0">
              <a:buNone/>
            </a:pPr>
            <a:endParaRPr lang="en-US" dirty="0"/>
          </a:p>
          <a:p>
            <a:pPr marL="0" indent="0">
              <a:buNone/>
            </a:pPr>
            <a:r>
              <a:rPr lang="en-US" dirty="0"/>
              <a:t>It blindly searches, following a simple strategy, until it reaches the goal state.</a:t>
            </a:r>
          </a:p>
          <a:p>
            <a:endParaRPr lang="en-US" dirty="0"/>
          </a:p>
          <a:p>
            <a:pPr marL="0" indent="0">
              <a:buNone/>
            </a:pPr>
            <a:r>
              <a:rPr lang="en-US" dirty="0"/>
              <a:t>Search strategies:</a:t>
            </a:r>
          </a:p>
          <a:p>
            <a:pPr lvl="1"/>
            <a:r>
              <a:rPr lang="en-US" b="1" dirty="0"/>
              <a:t>Breadth-first search strategy</a:t>
            </a:r>
            <a:r>
              <a:rPr lang="en-US" dirty="0"/>
              <a:t>: BFS and uniform-cost search</a:t>
            </a:r>
          </a:p>
          <a:p>
            <a:pPr lvl="1"/>
            <a:endParaRPr lang="en-US" dirty="0"/>
          </a:p>
          <a:p>
            <a:pPr lvl="1"/>
            <a:r>
              <a:rPr lang="en-US" b="1" dirty="0"/>
              <a:t>Depth-first search strategy</a:t>
            </a:r>
            <a:r>
              <a:rPr lang="en-US" dirty="0"/>
              <a:t>: DFS and Iterative deepening search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0"/>
            <a:ext cx="10515600" cy="1325563"/>
          </a:xfrm>
        </p:spPr>
        <p:txBody>
          <a:bodyPr/>
          <a:lstStyle/>
          <a:p>
            <a:r>
              <a:rPr lang="en-US" dirty="0"/>
              <a:t>Breadth-First Search (BFS)</a:t>
            </a:r>
          </a:p>
        </p:txBody>
      </p:sp>
      <p:sp>
        <p:nvSpPr>
          <p:cNvPr id="25603" name="Rectangle 3"/>
          <p:cNvSpPr>
            <a:spLocks noGrp="1" noChangeArrowheads="1"/>
          </p:cNvSpPr>
          <p:nvPr>
            <p:ph idx="1"/>
          </p:nvPr>
        </p:nvSpPr>
        <p:spPr>
          <a:xfrm>
            <a:off x="685800" y="1325563"/>
            <a:ext cx="7886700" cy="820303"/>
          </a:xfrm>
        </p:spPr>
        <p:txBody>
          <a:bodyPr>
            <a:normAutofit lnSpcReduction="10000"/>
          </a:bodyPr>
          <a:lstStyle/>
          <a:p>
            <a:pPr marL="0" indent="0">
              <a:buNone/>
            </a:pPr>
            <a:r>
              <a:rPr lang="en-US" b="1" dirty="0"/>
              <a:t>Expansion rule: </a:t>
            </a:r>
            <a:r>
              <a:rPr lang="en-US" dirty="0"/>
              <a:t>Expand shallowest unexpanded node in the frontier (=</a:t>
            </a:r>
            <a:r>
              <a:rPr lang="en-US" b="1" dirty="0"/>
              <a:t>FIFO</a:t>
            </a:r>
            <a:r>
              <a:rPr lang="en-US" dirty="0"/>
              <a:t>). </a:t>
            </a:r>
          </a:p>
        </p:txBody>
      </p:sp>
      <p:pic>
        <p:nvPicPr>
          <p:cNvPr id="2" name="Picture 1">
            <a:extLst>
              <a:ext uri="{FF2B5EF4-FFF2-40B4-BE49-F238E27FC236}">
                <a16:creationId xmlns:a16="http://schemas.microsoft.com/office/drawing/2014/main" id="{50478804-D19B-42CB-9174-573046574EBF}"/>
              </a:ext>
            </a:extLst>
          </p:cNvPr>
          <p:cNvPicPr>
            <a:picLocks noChangeAspect="1"/>
          </p:cNvPicPr>
          <p:nvPr/>
        </p:nvPicPr>
        <p:blipFill>
          <a:blip r:embed="rId3"/>
          <a:stretch>
            <a:fillRect/>
          </a:stretch>
        </p:blipFill>
        <p:spPr>
          <a:xfrm>
            <a:off x="58996" y="2126077"/>
            <a:ext cx="11599604" cy="2750723"/>
          </a:xfrm>
          <a:prstGeom prst="rect">
            <a:avLst/>
          </a:prstGeom>
        </p:spPr>
      </p:pic>
      <p:sp>
        <p:nvSpPr>
          <p:cNvPr id="3" name="Rectangle 2">
            <a:extLst>
              <a:ext uri="{FF2B5EF4-FFF2-40B4-BE49-F238E27FC236}">
                <a16:creationId xmlns:a16="http://schemas.microsoft.com/office/drawing/2014/main" id="{6586C735-C78E-442B-A9DB-C9383AB15207}"/>
              </a:ext>
            </a:extLst>
          </p:cNvPr>
          <p:cNvSpPr/>
          <p:nvPr/>
        </p:nvSpPr>
        <p:spPr>
          <a:xfrm>
            <a:off x="1371600" y="4953000"/>
            <a:ext cx="10058400" cy="175432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r>
              <a:rPr lang="en-US" b="1" dirty="0"/>
              <a:t>Data Structures</a:t>
            </a:r>
          </a:p>
          <a:p>
            <a:pPr marL="285750" indent="-285750">
              <a:buFont typeface="Arial" panose="020B0604020202020204" pitchFamily="34" charset="0"/>
              <a:buChar char="•"/>
            </a:pPr>
            <a:r>
              <a:rPr lang="en-US" b="1" dirty="0"/>
              <a:t>Frontier </a:t>
            </a:r>
            <a:r>
              <a:rPr lang="en-US" dirty="0"/>
              <a:t>data structure: holds references to the green nodes (green) and is implemented as a FIFO </a:t>
            </a:r>
            <a:r>
              <a:rPr lang="en-US" b="1" dirty="0"/>
              <a:t>queue</a:t>
            </a:r>
            <a:r>
              <a:rPr lang="en-US" dirty="0"/>
              <a:t>.</a:t>
            </a:r>
          </a:p>
          <a:p>
            <a:pPr marL="285750" indent="-285750">
              <a:buFont typeface="Arial" panose="020B0604020202020204" pitchFamily="34" charset="0"/>
              <a:buChar char="•"/>
            </a:pPr>
            <a:r>
              <a:rPr lang="en-US" b="1" dirty="0"/>
              <a:t>Reached</a:t>
            </a:r>
            <a:r>
              <a:rPr lang="en-US" dirty="0"/>
              <a:t> data structure: holds references to all visited nodes (gray and green) and is used to prevent visiting nodes more than once (cycle and redundant path checking).</a:t>
            </a:r>
          </a:p>
          <a:p>
            <a:pPr marL="285750" indent="-285750">
              <a:buFont typeface="Arial" panose="020B0604020202020204" pitchFamily="34" charset="0"/>
              <a:buChar char="•"/>
            </a:pPr>
            <a:r>
              <a:rPr lang="en-US" dirty="0"/>
              <a:t>Builds a</a:t>
            </a:r>
            <a:r>
              <a:rPr lang="en-US" b="1" dirty="0"/>
              <a:t> complete tree </a:t>
            </a:r>
            <a:r>
              <a:rPr lang="en-US" dirty="0"/>
              <a:t>with links between parent and child.</a:t>
            </a:r>
            <a:endParaRPr lang="en-US" b="1" dirty="0"/>
          </a:p>
        </p:txBody>
      </p:sp>
    </p:spTree>
    <p:extLst>
      <p:ext uri="{BB962C8B-B14F-4D97-AF65-F5344CB8AC3E}">
        <p14:creationId xmlns:p14="http://schemas.microsoft.com/office/powerpoint/2010/main" val="3460953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778E-116C-4A58-BEA9-76E3144E1FE8}"/>
              </a:ext>
            </a:extLst>
          </p:cNvPr>
          <p:cNvSpPr>
            <a:spLocks noGrp="1"/>
          </p:cNvSpPr>
          <p:nvPr>
            <p:ph type="title"/>
          </p:nvPr>
        </p:nvSpPr>
        <p:spPr>
          <a:xfrm>
            <a:off x="626037" y="-40085"/>
            <a:ext cx="10515600" cy="1325563"/>
          </a:xfrm>
        </p:spPr>
        <p:txBody>
          <a:bodyPr/>
          <a:lstStyle/>
          <a:p>
            <a:r>
              <a:rPr lang="en-US" dirty="0"/>
              <a:t>Implementation: Breadth-First Search </a:t>
            </a:r>
          </a:p>
        </p:txBody>
      </p:sp>
      <p:sp>
        <p:nvSpPr>
          <p:cNvPr id="7" name="TextBox 6">
            <a:extLst>
              <a:ext uri="{FF2B5EF4-FFF2-40B4-BE49-F238E27FC236}">
                <a16:creationId xmlns:a16="http://schemas.microsoft.com/office/drawing/2014/main" id="{22A53CE8-0CE9-5B44-6799-B2F1866B7F18}"/>
              </a:ext>
            </a:extLst>
          </p:cNvPr>
          <p:cNvSpPr txBox="1"/>
          <p:nvPr/>
        </p:nvSpPr>
        <p:spPr>
          <a:xfrm>
            <a:off x="626037" y="1219200"/>
            <a:ext cx="10803963" cy="5025030"/>
          </a:xfrm>
          <a:prstGeom prst="rect">
            <a:avLst/>
          </a:prstGeom>
          <a:noFill/>
        </p:spPr>
        <p:txBody>
          <a:bodyPr wrap="square">
            <a:spAutoFit/>
          </a:bodyPr>
          <a:lstStyle/>
          <a:p>
            <a:pPr>
              <a:lnSpc>
                <a:spcPct val="150000"/>
              </a:lnSpc>
            </a:pPr>
            <a:r>
              <a:rPr lang="en-IN" sz="2400" dirty="0"/>
              <a:t>• </a:t>
            </a:r>
            <a:r>
              <a:rPr lang="en-IN" sz="2400" dirty="0">
                <a:solidFill>
                  <a:srgbClr val="FF0000"/>
                </a:solidFill>
              </a:rPr>
              <a:t>Expansion Strategy</a:t>
            </a:r>
          </a:p>
          <a:p>
            <a:pPr>
              <a:lnSpc>
                <a:spcPct val="150000"/>
              </a:lnSpc>
            </a:pPr>
            <a:r>
              <a:rPr lang="en-IN" sz="2400" dirty="0"/>
              <a:t>Expands the shallowest unexplored node in the frontier of the search tree.</a:t>
            </a:r>
          </a:p>
          <a:p>
            <a:pPr>
              <a:lnSpc>
                <a:spcPct val="150000"/>
              </a:lnSpc>
            </a:pPr>
            <a:r>
              <a:rPr lang="en-IN" sz="2400" dirty="0">
                <a:solidFill>
                  <a:srgbClr val="FF0000"/>
                </a:solidFill>
              </a:rPr>
              <a:t>Time Complexity</a:t>
            </a:r>
          </a:p>
          <a:p>
            <a:pPr>
              <a:lnSpc>
                <a:spcPct val="150000"/>
              </a:lnSpc>
            </a:pPr>
            <a:r>
              <a:rPr lang="en-IN" sz="2400" dirty="0"/>
              <a:t>Search takes time </a:t>
            </a:r>
          </a:p>
          <a:p>
            <a:pPr>
              <a:lnSpc>
                <a:spcPct val="150000"/>
              </a:lnSpc>
            </a:pPr>
            <a:r>
              <a:rPr lang="en-IN" sz="2400" dirty="0"/>
              <a:t>O(b</a:t>
            </a:r>
            <a:r>
              <a:rPr lang="en-IN" sz="2400" baseline="30000" dirty="0"/>
              <a:t>d</a:t>
            </a:r>
            <a:r>
              <a:rPr lang="en-IN" sz="2400" dirty="0"/>
              <a:t>)</a:t>
            </a:r>
          </a:p>
          <a:p>
            <a:pPr>
              <a:lnSpc>
                <a:spcPct val="150000"/>
              </a:lnSpc>
            </a:pPr>
            <a:r>
              <a:rPr lang="en-IN" sz="2400" dirty="0">
                <a:solidFill>
                  <a:srgbClr val="FF0000"/>
                </a:solidFill>
              </a:rPr>
              <a:t> Space Complexity</a:t>
            </a:r>
          </a:p>
          <a:p>
            <a:pPr>
              <a:lnSpc>
                <a:spcPct val="150000"/>
              </a:lnSpc>
            </a:pPr>
            <a:r>
              <a:rPr lang="en-IN" sz="2400" dirty="0"/>
              <a:t>• Frontier nodes O(b</a:t>
            </a:r>
            <a:r>
              <a:rPr lang="en-IN" sz="2400" baseline="30000" dirty="0"/>
              <a:t>d</a:t>
            </a:r>
            <a:r>
              <a:rPr lang="en-IN" sz="2400" dirty="0"/>
              <a:t>)</a:t>
            </a:r>
          </a:p>
          <a:p>
            <a:pPr>
              <a:lnSpc>
                <a:spcPct val="150000"/>
              </a:lnSpc>
            </a:pPr>
            <a:r>
              <a:rPr lang="en-IN" sz="2400" dirty="0"/>
              <a:t>• Explored nodes O(b</a:t>
            </a:r>
            <a:r>
              <a:rPr lang="en-IN" sz="2400" baseline="30000" dirty="0"/>
              <a:t>d-1</a:t>
            </a:r>
            <a:r>
              <a:rPr lang="en-IN" sz="2400" dirty="0"/>
              <a:t>)</a:t>
            </a:r>
          </a:p>
          <a:p>
            <a:pPr>
              <a:lnSpc>
                <a:spcPct val="150000"/>
              </a:lnSpc>
            </a:pPr>
            <a:r>
              <a:rPr lang="en-IN" sz="2400" dirty="0"/>
              <a:t>• Memory requirement is a problem.</a:t>
            </a:r>
          </a:p>
        </p:txBody>
      </p:sp>
      <p:pic>
        <p:nvPicPr>
          <p:cNvPr id="12" name="Picture 11">
            <a:extLst>
              <a:ext uri="{FF2B5EF4-FFF2-40B4-BE49-F238E27FC236}">
                <a16:creationId xmlns:a16="http://schemas.microsoft.com/office/drawing/2014/main" id="{B30F845A-D6B0-579D-FF28-B7AD021DC94A}"/>
              </a:ext>
            </a:extLst>
          </p:cNvPr>
          <p:cNvPicPr>
            <a:picLocks noChangeAspect="1"/>
          </p:cNvPicPr>
          <p:nvPr/>
        </p:nvPicPr>
        <p:blipFill>
          <a:blip r:embed="rId2"/>
          <a:stretch>
            <a:fillRect/>
          </a:stretch>
        </p:blipFill>
        <p:spPr>
          <a:xfrm>
            <a:off x="6096000" y="2544763"/>
            <a:ext cx="5181600" cy="3572984"/>
          </a:xfrm>
          <a:prstGeom prst="rect">
            <a:avLst/>
          </a:prstGeom>
        </p:spPr>
      </p:pic>
    </p:spTree>
    <p:extLst>
      <p:ext uri="{BB962C8B-B14F-4D97-AF65-F5344CB8AC3E}">
        <p14:creationId xmlns:p14="http://schemas.microsoft.com/office/powerpoint/2010/main" val="2362106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7ECD2-D1A2-3263-F1D3-0CCC2F7CDB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89F96-3AA3-539E-FFD5-F8754379A36C}"/>
              </a:ext>
            </a:extLst>
          </p:cNvPr>
          <p:cNvSpPr>
            <a:spLocks noGrp="1"/>
          </p:cNvSpPr>
          <p:nvPr>
            <p:ph type="title"/>
          </p:nvPr>
        </p:nvSpPr>
        <p:spPr>
          <a:xfrm>
            <a:off x="626037" y="-40085"/>
            <a:ext cx="10515600" cy="1325563"/>
          </a:xfrm>
        </p:spPr>
        <p:txBody>
          <a:bodyPr/>
          <a:lstStyle/>
          <a:p>
            <a:r>
              <a:rPr lang="en-US" dirty="0"/>
              <a:t>Implementation: Breadth-First Search </a:t>
            </a:r>
          </a:p>
        </p:txBody>
      </p:sp>
      <p:sp>
        <p:nvSpPr>
          <p:cNvPr id="7" name="TextBox 6">
            <a:extLst>
              <a:ext uri="{FF2B5EF4-FFF2-40B4-BE49-F238E27FC236}">
                <a16:creationId xmlns:a16="http://schemas.microsoft.com/office/drawing/2014/main" id="{ACC7D49B-734B-3F4D-063A-B78F766E0428}"/>
              </a:ext>
            </a:extLst>
          </p:cNvPr>
          <p:cNvSpPr txBox="1"/>
          <p:nvPr/>
        </p:nvSpPr>
        <p:spPr>
          <a:xfrm>
            <a:off x="730332" y="914400"/>
            <a:ext cx="10803963" cy="5579028"/>
          </a:xfrm>
          <a:prstGeom prst="rect">
            <a:avLst/>
          </a:prstGeom>
          <a:noFill/>
        </p:spPr>
        <p:txBody>
          <a:bodyPr wrap="square">
            <a:spAutoFit/>
          </a:bodyPr>
          <a:lstStyle/>
          <a:p>
            <a:pPr>
              <a:lnSpc>
                <a:spcPct val="150000"/>
              </a:lnSpc>
            </a:pPr>
            <a:r>
              <a:rPr lang="en-US" sz="2400" b="1" dirty="0">
                <a:solidFill>
                  <a:srgbClr val="0070C0"/>
                </a:solidFill>
              </a:rPr>
              <a:t>• Is it complete?</a:t>
            </a:r>
          </a:p>
          <a:p>
            <a:pPr>
              <a:lnSpc>
                <a:spcPct val="150000"/>
              </a:lnSpc>
            </a:pPr>
            <a:r>
              <a:rPr lang="en-US" sz="2400" dirty="0"/>
              <a:t> </a:t>
            </a:r>
            <a:r>
              <a:rPr lang="en-US" sz="2400" dirty="0">
                <a:solidFill>
                  <a:srgbClr val="FF0000"/>
                </a:solidFill>
              </a:rPr>
              <a:t>Yes</a:t>
            </a:r>
            <a:r>
              <a:rPr lang="en-US" sz="2400" dirty="0"/>
              <a:t>.</a:t>
            </a:r>
          </a:p>
          <a:p>
            <a:pPr>
              <a:lnSpc>
                <a:spcPct val="150000"/>
              </a:lnSpc>
            </a:pPr>
            <a:r>
              <a:rPr lang="en-US" sz="2400" dirty="0"/>
              <a:t>• The shallowest goal is at a finite depth, d</a:t>
            </a:r>
          </a:p>
          <a:p>
            <a:pPr>
              <a:lnSpc>
                <a:spcPct val="150000"/>
              </a:lnSpc>
            </a:pPr>
            <a:r>
              <a:rPr lang="en-US" sz="2400" dirty="0"/>
              <a:t>• If the branching factor, b, is finite </a:t>
            </a:r>
          </a:p>
          <a:p>
            <a:pPr>
              <a:lnSpc>
                <a:spcPct val="150000"/>
              </a:lnSpc>
            </a:pPr>
            <a:r>
              <a:rPr lang="en-US" sz="2400" dirty="0"/>
              <a:t>then BFS will find it.</a:t>
            </a:r>
          </a:p>
          <a:p>
            <a:pPr>
              <a:lnSpc>
                <a:spcPct val="150000"/>
              </a:lnSpc>
            </a:pPr>
            <a:r>
              <a:rPr lang="en-US" sz="2400" b="1" dirty="0">
                <a:solidFill>
                  <a:srgbClr val="0070C0"/>
                </a:solidFill>
              </a:rPr>
              <a:t>• Is it optimal?</a:t>
            </a:r>
          </a:p>
          <a:p>
            <a:pPr>
              <a:lnSpc>
                <a:spcPct val="150000"/>
              </a:lnSpc>
            </a:pPr>
            <a:r>
              <a:rPr lang="en-US" sz="2400" dirty="0"/>
              <a:t> </a:t>
            </a:r>
            <a:r>
              <a:rPr lang="en-US" sz="2400" dirty="0">
                <a:solidFill>
                  <a:srgbClr val="FF0000"/>
                </a:solidFill>
              </a:rPr>
              <a:t>Yes</a:t>
            </a:r>
            <a:r>
              <a:rPr lang="en-US" sz="2400" dirty="0"/>
              <a:t>. </a:t>
            </a:r>
          </a:p>
          <a:p>
            <a:pPr>
              <a:lnSpc>
                <a:spcPct val="150000"/>
              </a:lnSpc>
            </a:pPr>
            <a:r>
              <a:rPr lang="en-US" sz="2400" dirty="0"/>
              <a:t>If the path cost is a non-decreasing </a:t>
            </a:r>
          </a:p>
          <a:p>
            <a:pPr>
              <a:lnSpc>
                <a:spcPct val="150000"/>
              </a:lnSpc>
            </a:pPr>
            <a:r>
              <a:rPr lang="en-US" sz="2400" dirty="0"/>
              <a:t>function of depth.</a:t>
            </a:r>
          </a:p>
          <a:p>
            <a:pPr>
              <a:lnSpc>
                <a:spcPct val="150000"/>
              </a:lnSpc>
            </a:pPr>
            <a:r>
              <a:rPr lang="en-US" sz="2400" dirty="0"/>
              <a:t> For example, if all edge costs are equal.</a:t>
            </a:r>
            <a:endParaRPr lang="en-IN" sz="2400" dirty="0"/>
          </a:p>
        </p:txBody>
      </p:sp>
      <p:pic>
        <p:nvPicPr>
          <p:cNvPr id="12" name="Picture 11">
            <a:extLst>
              <a:ext uri="{FF2B5EF4-FFF2-40B4-BE49-F238E27FC236}">
                <a16:creationId xmlns:a16="http://schemas.microsoft.com/office/drawing/2014/main" id="{45D9FC14-900A-BE8F-3C6E-EC4C09ED38BD}"/>
              </a:ext>
            </a:extLst>
          </p:cNvPr>
          <p:cNvPicPr>
            <a:picLocks noChangeAspect="1"/>
          </p:cNvPicPr>
          <p:nvPr/>
        </p:nvPicPr>
        <p:blipFill>
          <a:blip r:embed="rId2"/>
          <a:stretch>
            <a:fillRect/>
          </a:stretch>
        </p:blipFill>
        <p:spPr>
          <a:xfrm>
            <a:off x="6096000" y="2544763"/>
            <a:ext cx="5181600" cy="3572984"/>
          </a:xfrm>
          <a:prstGeom prst="rect">
            <a:avLst/>
          </a:prstGeom>
        </p:spPr>
      </p:pic>
    </p:spTree>
    <p:extLst>
      <p:ext uri="{BB962C8B-B14F-4D97-AF65-F5344CB8AC3E}">
        <p14:creationId xmlns:p14="http://schemas.microsoft.com/office/powerpoint/2010/main" val="3445913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C6EFF-EEE0-F93C-DCCB-35827859AC15}"/>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56C71742-C04B-14F0-0CC9-009E21854FD3}"/>
              </a:ext>
            </a:extLst>
          </p:cNvPr>
          <p:cNvSpPr>
            <a:spLocks noGrp="1" noChangeArrowheads="1"/>
          </p:cNvSpPr>
          <p:nvPr>
            <p:ph type="title"/>
          </p:nvPr>
        </p:nvSpPr>
        <p:spPr>
          <a:xfrm>
            <a:off x="533400" y="0"/>
            <a:ext cx="10515600" cy="1325563"/>
          </a:xfrm>
        </p:spPr>
        <p:txBody>
          <a:bodyPr/>
          <a:lstStyle/>
          <a:p>
            <a:r>
              <a:rPr lang="en-US" dirty="0"/>
              <a:t>Depth-First Search (DFS)</a:t>
            </a:r>
          </a:p>
        </p:txBody>
      </p:sp>
      <p:sp>
        <p:nvSpPr>
          <p:cNvPr id="7" name="TextBox 6">
            <a:extLst>
              <a:ext uri="{FF2B5EF4-FFF2-40B4-BE49-F238E27FC236}">
                <a16:creationId xmlns:a16="http://schemas.microsoft.com/office/drawing/2014/main" id="{48E8C1BB-C270-9222-28C0-4A1C7DE5DDC7}"/>
              </a:ext>
            </a:extLst>
          </p:cNvPr>
          <p:cNvSpPr txBox="1"/>
          <p:nvPr/>
        </p:nvSpPr>
        <p:spPr>
          <a:xfrm>
            <a:off x="503712" y="1219200"/>
            <a:ext cx="8259288" cy="1200329"/>
          </a:xfrm>
          <a:prstGeom prst="rect">
            <a:avLst/>
          </a:prstGeom>
          <a:noFill/>
        </p:spPr>
        <p:txBody>
          <a:bodyPr wrap="square">
            <a:spAutoFit/>
          </a:bodyPr>
          <a:lstStyle/>
          <a:p>
            <a:r>
              <a:rPr lang="en-IN" sz="2400" b="1" dirty="0">
                <a:solidFill>
                  <a:srgbClr val="0070C0"/>
                </a:solidFill>
              </a:rPr>
              <a:t>Strategy</a:t>
            </a:r>
            <a:r>
              <a:rPr lang="en-IN" sz="2400" dirty="0"/>
              <a:t>: expand a deepest node first</a:t>
            </a:r>
          </a:p>
          <a:p>
            <a:endParaRPr lang="en-IN" sz="2400" dirty="0"/>
          </a:p>
          <a:p>
            <a:r>
              <a:rPr lang="en-IN" sz="2400" b="1" dirty="0">
                <a:solidFill>
                  <a:srgbClr val="0070C0"/>
                </a:solidFill>
              </a:rPr>
              <a:t>Implementation</a:t>
            </a:r>
            <a:r>
              <a:rPr lang="en-IN" sz="2400" dirty="0"/>
              <a:t>: Frontier is a LIFO stack</a:t>
            </a:r>
          </a:p>
        </p:txBody>
      </p:sp>
      <p:pic>
        <p:nvPicPr>
          <p:cNvPr id="9" name="Picture 8">
            <a:extLst>
              <a:ext uri="{FF2B5EF4-FFF2-40B4-BE49-F238E27FC236}">
                <a16:creationId xmlns:a16="http://schemas.microsoft.com/office/drawing/2014/main" id="{AE86C28E-06C9-A54C-1888-0C088E6FA37B}"/>
              </a:ext>
            </a:extLst>
          </p:cNvPr>
          <p:cNvPicPr>
            <a:picLocks noChangeAspect="1"/>
          </p:cNvPicPr>
          <p:nvPr/>
        </p:nvPicPr>
        <p:blipFill>
          <a:blip r:embed="rId3"/>
          <a:stretch>
            <a:fillRect/>
          </a:stretch>
        </p:blipFill>
        <p:spPr>
          <a:xfrm>
            <a:off x="7086600" y="381000"/>
            <a:ext cx="4494743" cy="2362200"/>
          </a:xfrm>
          <a:prstGeom prst="rect">
            <a:avLst/>
          </a:prstGeom>
        </p:spPr>
      </p:pic>
      <p:pic>
        <p:nvPicPr>
          <p:cNvPr id="13" name="Picture 12">
            <a:extLst>
              <a:ext uri="{FF2B5EF4-FFF2-40B4-BE49-F238E27FC236}">
                <a16:creationId xmlns:a16="http://schemas.microsoft.com/office/drawing/2014/main" id="{66AB2227-CF99-D0C3-930E-2942500523A6}"/>
              </a:ext>
            </a:extLst>
          </p:cNvPr>
          <p:cNvPicPr>
            <a:picLocks noChangeAspect="1"/>
          </p:cNvPicPr>
          <p:nvPr/>
        </p:nvPicPr>
        <p:blipFill>
          <a:blip r:embed="rId4"/>
          <a:stretch>
            <a:fillRect/>
          </a:stretch>
        </p:blipFill>
        <p:spPr>
          <a:xfrm>
            <a:off x="7287679" y="3581400"/>
            <a:ext cx="4092584" cy="2051085"/>
          </a:xfrm>
          <a:prstGeom prst="rect">
            <a:avLst/>
          </a:prstGeom>
        </p:spPr>
      </p:pic>
      <p:pic>
        <p:nvPicPr>
          <p:cNvPr id="15" name="Picture 14">
            <a:extLst>
              <a:ext uri="{FF2B5EF4-FFF2-40B4-BE49-F238E27FC236}">
                <a16:creationId xmlns:a16="http://schemas.microsoft.com/office/drawing/2014/main" id="{6BD4E018-418F-0483-BCE0-CFB6E720540E}"/>
              </a:ext>
            </a:extLst>
          </p:cNvPr>
          <p:cNvPicPr>
            <a:picLocks noChangeAspect="1"/>
          </p:cNvPicPr>
          <p:nvPr/>
        </p:nvPicPr>
        <p:blipFill>
          <a:blip r:embed="rId5"/>
          <a:stretch>
            <a:fillRect/>
          </a:stretch>
        </p:blipFill>
        <p:spPr>
          <a:xfrm>
            <a:off x="861459" y="2679894"/>
            <a:ext cx="6346743" cy="3854095"/>
          </a:xfrm>
          <a:prstGeom prst="rect">
            <a:avLst/>
          </a:prstGeom>
        </p:spPr>
      </p:pic>
    </p:spTree>
    <p:extLst>
      <p:ext uri="{BB962C8B-B14F-4D97-AF65-F5344CB8AC3E}">
        <p14:creationId xmlns:p14="http://schemas.microsoft.com/office/powerpoint/2010/main" val="3849592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E3560-A945-7511-8838-E5DD2AB39D5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4EBE708-0AEE-A69C-44A7-37F0829F6C4D}"/>
              </a:ext>
            </a:extLst>
          </p:cNvPr>
          <p:cNvPicPr>
            <a:picLocks noChangeAspect="1"/>
          </p:cNvPicPr>
          <p:nvPr/>
        </p:nvPicPr>
        <p:blipFill>
          <a:blip r:embed="rId2"/>
          <a:stretch>
            <a:fillRect/>
          </a:stretch>
        </p:blipFill>
        <p:spPr>
          <a:xfrm>
            <a:off x="6553200" y="2046666"/>
            <a:ext cx="5638515" cy="4669668"/>
          </a:xfrm>
          <a:prstGeom prst="rect">
            <a:avLst/>
          </a:prstGeom>
        </p:spPr>
      </p:pic>
      <p:sp>
        <p:nvSpPr>
          <p:cNvPr id="2" name="Title 1">
            <a:extLst>
              <a:ext uri="{FF2B5EF4-FFF2-40B4-BE49-F238E27FC236}">
                <a16:creationId xmlns:a16="http://schemas.microsoft.com/office/drawing/2014/main" id="{A6BCCA6A-F8EA-B0FA-D8FA-71520CE2F20D}"/>
              </a:ext>
            </a:extLst>
          </p:cNvPr>
          <p:cNvSpPr>
            <a:spLocks noGrp="1"/>
          </p:cNvSpPr>
          <p:nvPr>
            <p:ph type="title"/>
          </p:nvPr>
        </p:nvSpPr>
        <p:spPr>
          <a:xfrm>
            <a:off x="626037" y="-40085"/>
            <a:ext cx="10515600" cy="1325563"/>
          </a:xfrm>
        </p:spPr>
        <p:txBody>
          <a:bodyPr/>
          <a:lstStyle/>
          <a:p>
            <a:r>
              <a:rPr lang="en-US" dirty="0"/>
              <a:t>Implementation: Depth-First Search </a:t>
            </a:r>
          </a:p>
        </p:txBody>
      </p:sp>
      <p:sp>
        <p:nvSpPr>
          <p:cNvPr id="7" name="TextBox 6">
            <a:extLst>
              <a:ext uri="{FF2B5EF4-FFF2-40B4-BE49-F238E27FC236}">
                <a16:creationId xmlns:a16="http://schemas.microsoft.com/office/drawing/2014/main" id="{F8BACD26-D9C0-B80B-E9A5-78F5A1204BA6}"/>
              </a:ext>
            </a:extLst>
          </p:cNvPr>
          <p:cNvSpPr txBox="1"/>
          <p:nvPr/>
        </p:nvSpPr>
        <p:spPr>
          <a:xfrm>
            <a:off x="730332" y="914400"/>
            <a:ext cx="10803963" cy="5579028"/>
          </a:xfrm>
          <a:prstGeom prst="rect">
            <a:avLst/>
          </a:prstGeom>
          <a:noFill/>
        </p:spPr>
        <p:txBody>
          <a:bodyPr wrap="square">
            <a:spAutoFit/>
          </a:bodyPr>
          <a:lstStyle/>
          <a:p>
            <a:pPr>
              <a:lnSpc>
                <a:spcPct val="150000"/>
              </a:lnSpc>
            </a:pPr>
            <a:r>
              <a:rPr lang="en-US" sz="2400" b="1" dirty="0">
                <a:solidFill>
                  <a:srgbClr val="0070C0"/>
                </a:solidFill>
              </a:rPr>
              <a:t>Expansion Strategy</a:t>
            </a:r>
          </a:p>
          <a:p>
            <a:pPr>
              <a:lnSpc>
                <a:spcPct val="150000"/>
              </a:lnSpc>
            </a:pPr>
            <a:r>
              <a:rPr lang="en-US" sz="2400" dirty="0"/>
              <a:t>• Expands the deepest unexplored node in </a:t>
            </a:r>
            <a:r>
              <a:rPr lang="en-US" sz="2400" dirty="0" err="1"/>
              <a:t>thefrontier</a:t>
            </a:r>
            <a:r>
              <a:rPr lang="en-US" sz="2400" dirty="0"/>
              <a:t> of the search tree</a:t>
            </a:r>
          </a:p>
          <a:p>
            <a:pPr>
              <a:lnSpc>
                <a:spcPct val="150000"/>
              </a:lnSpc>
            </a:pPr>
            <a:r>
              <a:rPr lang="en-US" sz="2400" b="1" dirty="0">
                <a:solidFill>
                  <a:srgbClr val="0070C0"/>
                </a:solidFill>
              </a:rPr>
              <a:t>Time Complexity</a:t>
            </a:r>
          </a:p>
          <a:p>
            <a:pPr>
              <a:lnSpc>
                <a:spcPct val="150000"/>
              </a:lnSpc>
            </a:pPr>
            <a:r>
              <a:rPr lang="en-US" sz="2400" dirty="0"/>
              <a:t>• Worst case: processes the whole tree.</a:t>
            </a:r>
          </a:p>
          <a:p>
            <a:pPr>
              <a:lnSpc>
                <a:spcPct val="150000"/>
              </a:lnSpc>
            </a:pPr>
            <a:r>
              <a:rPr lang="en-US" sz="2400" dirty="0"/>
              <a:t>• If m is finite, takes time O(b</a:t>
            </a:r>
            <a:r>
              <a:rPr lang="en-US" sz="2400" baseline="30000" dirty="0"/>
              <a:t>m</a:t>
            </a:r>
            <a:r>
              <a:rPr lang="en-US" sz="2400" dirty="0"/>
              <a:t>)</a:t>
            </a:r>
          </a:p>
          <a:p>
            <a:pPr>
              <a:lnSpc>
                <a:spcPct val="150000"/>
              </a:lnSpc>
            </a:pPr>
            <a:r>
              <a:rPr lang="en-US" sz="2400" b="1" dirty="0">
                <a:solidFill>
                  <a:srgbClr val="0070C0"/>
                </a:solidFill>
              </a:rPr>
              <a:t>Space Complexity</a:t>
            </a:r>
          </a:p>
          <a:p>
            <a:pPr>
              <a:lnSpc>
                <a:spcPct val="150000"/>
              </a:lnSpc>
            </a:pPr>
            <a:r>
              <a:rPr lang="en-US" sz="2400" dirty="0"/>
              <a:t>• Frontier stores:</a:t>
            </a:r>
          </a:p>
          <a:p>
            <a:pPr lvl="1">
              <a:lnSpc>
                <a:spcPct val="150000"/>
              </a:lnSpc>
            </a:pPr>
            <a:r>
              <a:rPr lang="en-US" sz="2400" dirty="0"/>
              <a:t>• Single path from the root to the leaf node.</a:t>
            </a:r>
          </a:p>
          <a:p>
            <a:pPr lvl="1">
              <a:lnSpc>
                <a:spcPct val="150000"/>
              </a:lnSpc>
            </a:pPr>
            <a:r>
              <a:rPr lang="en-US" sz="2400" dirty="0"/>
              <a:t>• Sibling nodes on the path that are unexplored.</a:t>
            </a:r>
          </a:p>
          <a:p>
            <a:pPr>
              <a:lnSpc>
                <a:spcPct val="150000"/>
              </a:lnSpc>
            </a:pPr>
            <a:r>
              <a:rPr lang="en-US" sz="2400" dirty="0"/>
              <a:t>• Memory requirement is low O(bm)</a:t>
            </a:r>
            <a:endParaRPr lang="en-IN" sz="2400" dirty="0"/>
          </a:p>
        </p:txBody>
      </p:sp>
    </p:spTree>
    <p:extLst>
      <p:ext uri="{BB962C8B-B14F-4D97-AF65-F5344CB8AC3E}">
        <p14:creationId xmlns:p14="http://schemas.microsoft.com/office/powerpoint/2010/main" val="3434697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2E4A4-34A2-CA54-923A-C606B177A2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52595-7785-E4D4-6F09-81F7CA2565E9}"/>
              </a:ext>
            </a:extLst>
          </p:cNvPr>
          <p:cNvSpPr>
            <a:spLocks noGrp="1"/>
          </p:cNvSpPr>
          <p:nvPr>
            <p:ph type="title"/>
          </p:nvPr>
        </p:nvSpPr>
        <p:spPr>
          <a:xfrm>
            <a:off x="626037" y="-40085"/>
            <a:ext cx="10515600" cy="1325563"/>
          </a:xfrm>
        </p:spPr>
        <p:txBody>
          <a:bodyPr/>
          <a:lstStyle/>
          <a:p>
            <a:r>
              <a:rPr lang="en-US" dirty="0"/>
              <a:t>Implementation: Depth-First Search </a:t>
            </a:r>
          </a:p>
        </p:txBody>
      </p:sp>
      <p:sp>
        <p:nvSpPr>
          <p:cNvPr id="7" name="TextBox 6">
            <a:extLst>
              <a:ext uri="{FF2B5EF4-FFF2-40B4-BE49-F238E27FC236}">
                <a16:creationId xmlns:a16="http://schemas.microsoft.com/office/drawing/2014/main" id="{D340CBA9-EC04-A433-E101-AFC3E4021FB0}"/>
              </a:ext>
            </a:extLst>
          </p:cNvPr>
          <p:cNvSpPr txBox="1"/>
          <p:nvPr/>
        </p:nvSpPr>
        <p:spPr>
          <a:xfrm>
            <a:off x="730332" y="914400"/>
            <a:ext cx="10803963" cy="3363037"/>
          </a:xfrm>
          <a:prstGeom prst="rect">
            <a:avLst/>
          </a:prstGeom>
          <a:noFill/>
        </p:spPr>
        <p:txBody>
          <a:bodyPr wrap="square">
            <a:spAutoFit/>
          </a:bodyPr>
          <a:lstStyle/>
          <a:p>
            <a:pPr>
              <a:lnSpc>
                <a:spcPct val="150000"/>
              </a:lnSpc>
            </a:pPr>
            <a:r>
              <a:rPr lang="en-US" sz="2400" b="1" dirty="0">
                <a:solidFill>
                  <a:srgbClr val="0070C0"/>
                </a:solidFill>
              </a:rPr>
              <a:t>• Is it complete?</a:t>
            </a:r>
          </a:p>
          <a:p>
            <a:pPr>
              <a:lnSpc>
                <a:spcPct val="150000"/>
              </a:lnSpc>
            </a:pPr>
            <a:r>
              <a:rPr lang="en-US" sz="2400" dirty="0"/>
              <a:t>• </a:t>
            </a:r>
            <a:r>
              <a:rPr lang="en-US" sz="2400" b="1" dirty="0">
                <a:solidFill>
                  <a:srgbClr val="FF0000"/>
                </a:solidFill>
              </a:rPr>
              <a:t>Yes (Partially)</a:t>
            </a:r>
            <a:r>
              <a:rPr lang="en-US" sz="2400" dirty="0">
                <a:solidFill>
                  <a:srgbClr val="FF0000"/>
                </a:solidFill>
              </a:rPr>
              <a:t>, if m is finite</a:t>
            </a:r>
            <a:r>
              <a:rPr lang="en-US" sz="2400" dirty="0"/>
              <a:t>. Eventually, finds the path. But if there exists a cycle, then the DFS will enter an endless loop</a:t>
            </a:r>
          </a:p>
          <a:p>
            <a:pPr>
              <a:lnSpc>
                <a:spcPct val="150000"/>
              </a:lnSpc>
            </a:pPr>
            <a:endParaRPr lang="en-US" sz="2400" dirty="0"/>
          </a:p>
          <a:p>
            <a:pPr>
              <a:lnSpc>
                <a:spcPct val="150000"/>
              </a:lnSpc>
            </a:pPr>
            <a:r>
              <a:rPr lang="en-US" sz="2400" b="1" dirty="0">
                <a:solidFill>
                  <a:srgbClr val="0070C0"/>
                </a:solidFill>
              </a:rPr>
              <a:t>• Is it optimal?</a:t>
            </a:r>
          </a:p>
          <a:p>
            <a:pPr>
              <a:lnSpc>
                <a:spcPct val="150000"/>
              </a:lnSpc>
            </a:pPr>
            <a:r>
              <a:rPr lang="en-US" sz="2400" b="1" dirty="0"/>
              <a:t>• </a:t>
            </a:r>
            <a:r>
              <a:rPr lang="en-US" sz="2400" b="1" dirty="0">
                <a:solidFill>
                  <a:srgbClr val="FF0000"/>
                </a:solidFill>
              </a:rPr>
              <a:t>No</a:t>
            </a:r>
            <a:r>
              <a:rPr lang="en-US" sz="2400" dirty="0"/>
              <a:t>, it finds the “leftmost” solution, regardless of depth or cost</a:t>
            </a:r>
            <a:endParaRPr lang="en-IN" sz="2400" dirty="0"/>
          </a:p>
        </p:txBody>
      </p:sp>
    </p:spTree>
    <p:extLst>
      <p:ext uri="{BB962C8B-B14F-4D97-AF65-F5344CB8AC3E}">
        <p14:creationId xmlns:p14="http://schemas.microsoft.com/office/powerpoint/2010/main" val="2837857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865"/>
            <a:ext cx="10515600" cy="1325563"/>
          </a:xfrm>
        </p:spPr>
        <p:txBody>
          <a:bodyPr/>
          <a:lstStyle/>
          <a:p>
            <a:r>
              <a:rPr lang="en-US" dirty="0"/>
              <a:t>Informed Search</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85800" y="1179512"/>
                <a:ext cx="11201400" cy="4498975"/>
              </a:xfrm>
            </p:spPr>
            <p:txBody>
              <a:bodyPr>
                <a:noAutofit/>
              </a:bodyPr>
              <a:lstStyle/>
              <a:p>
                <a:r>
                  <a:rPr lang="en-US" sz="2400" dirty="0"/>
                  <a:t>AI search problems typically have a very large search space. We would like to improve efficiency by </a:t>
                </a:r>
                <a:r>
                  <a:rPr lang="en-US" sz="2400" b="1" dirty="0">
                    <a:solidFill>
                      <a:srgbClr val="FF0000"/>
                    </a:solidFill>
                  </a:rPr>
                  <a:t>expanding as few nodes as possible.</a:t>
                </a:r>
                <a:endParaRPr lang="en-US" sz="2400" dirty="0">
                  <a:solidFill>
                    <a:srgbClr val="FF0000"/>
                  </a:solidFill>
                </a:endParaRPr>
              </a:p>
              <a:p>
                <a:endParaRPr lang="en-US" sz="2400" dirty="0"/>
              </a:p>
              <a:p>
                <a:r>
                  <a:rPr lang="en-US" sz="2400" dirty="0"/>
                  <a:t>The agent can use </a:t>
                </a:r>
                <a:r>
                  <a:rPr lang="en-US" sz="2400" b="1" dirty="0">
                    <a:solidFill>
                      <a:srgbClr val="FF0000"/>
                    </a:solidFill>
                  </a:rPr>
                  <a:t>additional information </a:t>
                </a:r>
                <a:r>
                  <a:rPr lang="en-US" sz="2400" dirty="0"/>
                  <a:t>in the form of “hints” about what promising states are to explore first. These hints are derived from </a:t>
                </a:r>
              </a:p>
              <a:p>
                <a:pPr lvl="1"/>
                <a:r>
                  <a:rPr lang="en-US" dirty="0"/>
                  <a:t>information the agent has (e.g., a map with the goal location marked) or</a:t>
                </a:r>
              </a:p>
              <a:p>
                <a:pPr lvl="1"/>
                <a:r>
                  <a:rPr lang="en-US" dirty="0"/>
                  <a:t>percepts coming from a sensor (e.g., a GPS sensor and coordinates of the goal).</a:t>
                </a:r>
              </a:p>
              <a:p>
                <a:endParaRPr lang="en-US" sz="2400" dirty="0"/>
              </a:p>
              <a:p>
                <a:r>
                  <a:rPr lang="en-US" sz="2400" dirty="0"/>
                  <a:t>The agent uses a </a:t>
                </a:r>
                <a:r>
                  <a:rPr lang="en-US" sz="2400" b="1" dirty="0">
                    <a:solidFill>
                      <a:srgbClr val="FF0000"/>
                    </a:solidFill>
                  </a:rPr>
                  <a:t>heuristic function </a:t>
                </a:r>
                <a14:m>
                  <m:oMath xmlns:m="http://schemas.openxmlformats.org/officeDocument/2006/math">
                    <m:r>
                      <a:rPr lang="en-US" sz="2400" b="1" i="1" dirty="0" smtClean="0">
                        <a:solidFill>
                          <a:srgbClr val="FF0000"/>
                        </a:solidFill>
                        <a:latin typeface="Cambria Math" panose="02040503050406030204" pitchFamily="18" charset="0"/>
                      </a:rPr>
                      <m:t>𝒉</m:t>
                    </m:r>
                    <m:r>
                      <a:rPr lang="en-US" sz="2400" b="1" i="1" dirty="0" smtClean="0">
                        <a:solidFill>
                          <a:srgbClr val="FF0000"/>
                        </a:solidFill>
                        <a:latin typeface="Cambria Math" panose="02040503050406030204" pitchFamily="18" charset="0"/>
                      </a:rPr>
                      <m:t>(</m:t>
                    </m:r>
                    <m:r>
                      <a:rPr lang="en-US" sz="2400" b="1" i="1" dirty="0" smtClean="0">
                        <a:solidFill>
                          <a:srgbClr val="FF0000"/>
                        </a:solidFill>
                        <a:latin typeface="Cambria Math" panose="02040503050406030204" pitchFamily="18" charset="0"/>
                      </a:rPr>
                      <m:t>𝒏</m:t>
                    </m:r>
                    <m:r>
                      <a:rPr lang="en-US" sz="2400" b="1" i="1" dirty="0" smtClean="0">
                        <a:solidFill>
                          <a:srgbClr val="FF0000"/>
                        </a:solidFill>
                        <a:latin typeface="Cambria Math" panose="02040503050406030204" pitchFamily="18" charset="0"/>
                      </a:rPr>
                      <m:t>)</m:t>
                    </m:r>
                  </m:oMath>
                </a14:m>
                <a:r>
                  <a:rPr lang="en-US" sz="2400" b="1" dirty="0">
                    <a:solidFill>
                      <a:srgbClr val="FF0000"/>
                    </a:solidFill>
                  </a:rPr>
                  <a:t> </a:t>
                </a:r>
                <a:r>
                  <a:rPr lang="en-US" sz="2400" dirty="0"/>
                  <a:t>to rank nodes in the frontier and always select the most promising node in the frontier for expansion using the </a:t>
                </a:r>
                <a:r>
                  <a:rPr lang="en-US" sz="2400" b="1" dirty="0">
                    <a:solidFill>
                      <a:srgbClr val="FF0000"/>
                    </a:solidFill>
                  </a:rPr>
                  <a:t>best-first search </a:t>
                </a:r>
                <a:r>
                  <a:rPr lang="en-US" sz="2400" dirty="0"/>
                  <a:t>strategy.</a:t>
                </a:r>
              </a:p>
              <a:p>
                <a:r>
                  <a:rPr lang="en-US" sz="2400" dirty="0"/>
                  <a:t>Discussed algorithms: </a:t>
                </a:r>
                <a:r>
                  <a:rPr lang="en-US" sz="2400" dirty="0">
                    <a:solidFill>
                      <a:srgbClr val="0070C0"/>
                    </a:solidFill>
                  </a:rPr>
                  <a:t>Greedy best-first search, A* search</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85800" y="1179512"/>
                <a:ext cx="11201400" cy="4498975"/>
              </a:xfrm>
              <a:blipFill>
                <a:blip r:embed="rId3"/>
                <a:stretch>
                  <a:fillRect l="-762" t="-1759" b="-17185"/>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833"/>
            <a:ext cx="8229600" cy="1143000"/>
          </a:xfrm>
        </p:spPr>
        <p:txBody>
          <a:bodyPr/>
          <a:lstStyle/>
          <a:p>
            <a:r>
              <a:rPr lang="en-US" dirty="0"/>
              <a:t>Heuristic Function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219201"/>
                <a:ext cx="11125200" cy="4525963"/>
              </a:xfrm>
            </p:spPr>
            <p:txBody>
              <a:bodyPr>
                <a:normAutofit/>
              </a:bodyPr>
              <a:lstStyle/>
              <a:p>
                <a:r>
                  <a:rPr lang="en-US" sz="2400" b="1" dirty="0">
                    <a:solidFill>
                      <a:srgbClr val="FF0000"/>
                    </a:solidFill>
                  </a:rPr>
                  <a:t>Heuristic function </a:t>
                </a:r>
                <a14:m>
                  <m:oMath xmlns:m="http://schemas.openxmlformats.org/officeDocument/2006/math">
                    <m:r>
                      <a:rPr lang="en-US" sz="2400" i="1" dirty="0">
                        <a:latin typeface="Cambria Math" panose="02040503050406030204" pitchFamily="18" charset="0"/>
                      </a:rPr>
                      <m:t>h</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 </m:t>
                    </m:r>
                  </m:oMath>
                </a14:m>
                <a:r>
                  <a:rPr lang="en-US" sz="2400" dirty="0"/>
                  <a:t>estimates the cost of reaching a node representing the goal state from the current node </a:t>
                </a:r>
                <a14:m>
                  <m:oMath xmlns:m="http://schemas.openxmlformats.org/officeDocument/2006/math">
                    <m:r>
                      <a:rPr lang="en-US" sz="2400" i="1" dirty="0">
                        <a:latin typeface="Cambria Math" panose="02040503050406030204" pitchFamily="18" charset="0"/>
                      </a:rPr>
                      <m:t>𝑛</m:t>
                    </m:r>
                  </m:oMath>
                </a14:m>
                <a:r>
                  <a:rPr lang="en-US" sz="2400" i="1" dirty="0"/>
                  <a:t>.</a:t>
                </a:r>
                <a:endParaRPr lang="en-US" sz="2400" dirty="0"/>
              </a:p>
              <a:p>
                <a:r>
                  <a:rPr lang="en-US" sz="2400" dirty="0"/>
                  <a:t>Examples: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219201"/>
                <a:ext cx="11125200" cy="4525963"/>
              </a:xfrm>
              <a:blipFill>
                <a:blip r:embed="rId3"/>
                <a:stretch>
                  <a:fillRect l="-712" t="-1752"/>
                </a:stretch>
              </a:blipFill>
            </p:spPr>
            <p:txBody>
              <a:bodyPr/>
              <a:lstStyle/>
              <a:p>
                <a:r>
                  <a:rPr lang="en-IN">
                    <a:noFill/>
                  </a:rPr>
                  <a:t> </a:t>
                </a:r>
              </a:p>
            </p:txBody>
          </p:sp>
        </mc:Fallback>
      </mc:AlternateContent>
      <p:pic>
        <p:nvPicPr>
          <p:cNvPr id="5"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PencilSketch/>
                    </a14:imgEffect>
                  </a14:imgLayer>
                </a14:imgProps>
              </a:ext>
            </a:extLst>
          </a:blip>
          <a:srcRect/>
          <a:stretch>
            <a:fillRect/>
          </a:stretch>
        </p:blipFill>
        <p:spPr bwMode="auto">
          <a:xfrm>
            <a:off x="2279643" y="3206399"/>
            <a:ext cx="3272163" cy="3272163"/>
          </a:xfrm>
          <a:prstGeom prst="rect">
            <a:avLst/>
          </a:prstGeom>
          <a:noFill/>
          <a:ln w="9525">
            <a:noFill/>
            <a:miter lim="800000"/>
            <a:headEnd/>
            <a:tailEnd/>
          </a:ln>
        </p:spPr>
      </p:pic>
      <p:sp>
        <p:nvSpPr>
          <p:cNvPr id="6" name="Down Arrow 5"/>
          <p:cNvSpPr/>
          <p:nvPr/>
        </p:nvSpPr>
        <p:spPr>
          <a:xfrm>
            <a:off x="2461430" y="2954737"/>
            <a:ext cx="181787" cy="2423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084309" y="2661038"/>
            <a:ext cx="1144865" cy="369332"/>
          </a:xfrm>
          <a:prstGeom prst="rect">
            <a:avLst/>
          </a:prstGeom>
          <a:noFill/>
        </p:spPr>
        <p:txBody>
          <a:bodyPr wrap="none" rtlCol="0">
            <a:spAutoFit/>
          </a:bodyPr>
          <a:lstStyle/>
          <a:p>
            <a:r>
              <a:rPr lang="en-US" dirty="0"/>
              <a:t>Start state</a:t>
            </a:r>
          </a:p>
        </p:txBody>
      </p:sp>
      <p:sp>
        <p:nvSpPr>
          <p:cNvPr id="8" name="Down Arrow 7"/>
          <p:cNvSpPr/>
          <p:nvPr/>
        </p:nvSpPr>
        <p:spPr>
          <a:xfrm rot="5400000">
            <a:off x="5696007" y="6075411"/>
            <a:ext cx="181787" cy="2423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896562" y="6488668"/>
            <a:ext cx="1128450" cy="369332"/>
          </a:xfrm>
          <a:prstGeom prst="rect">
            <a:avLst/>
          </a:prstGeom>
          <a:noFill/>
        </p:spPr>
        <p:txBody>
          <a:bodyPr wrap="none" rtlCol="0">
            <a:spAutoFit/>
          </a:bodyPr>
          <a:lstStyle/>
          <a:p>
            <a:r>
              <a:rPr lang="en-US" dirty="0"/>
              <a:t>Goal state</a:t>
            </a:r>
          </a:p>
        </p:txBody>
      </p:sp>
      <p:sp>
        <p:nvSpPr>
          <p:cNvPr id="10" name="5-Point Star 9"/>
          <p:cNvSpPr/>
          <p:nvPr/>
        </p:nvSpPr>
        <p:spPr>
          <a:xfrm>
            <a:off x="3491555" y="5448437"/>
            <a:ext cx="181787" cy="18178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3612745" y="5569627"/>
            <a:ext cx="1878464" cy="666552"/>
          </a:xfrm>
          <a:prstGeom prst="line">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2" name="Picture 2">
            <a:extLst>
              <a:ext uri="{FF2B5EF4-FFF2-40B4-BE49-F238E27FC236}">
                <a16:creationId xmlns:a16="http://schemas.microsoft.com/office/drawing/2014/main" id="{DF9E533F-BB9B-4439-8E8F-5DED1104394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PencilSketch/>
                    </a14:imgEffect>
                  </a14:imgLayer>
                </a14:imgProps>
              </a:ext>
            </a:extLst>
          </a:blip>
          <a:srcRect/>
          <a:stretch>
            <a:fillRect/>
          </a:stretch>
        </p:blipFill>
        <p:spPr bwMode="auto">
          <a:xfrm>
            <a:off x="6470643" y="3177824"/>
            <a:ext cx="3272163" cy="3272163"/>
          </a:xfrm>
          <a:prstGeom prst="rect">
            <a:avLst/>
          </a:prstGeom>
          <a:noFill/>
          <a:ln w="9525">
            <a:noFill/>
            <a:miter lim="800000"/>
            <a:headEnd/>
            <a:tailEnd/>
          </a:ln>
        </p:spPr>
      </p:pic>
      <p:sp>
        <p:nvSpPr>
          <p:cNvPr id="13" name="Down Arrow 5">
            <a:extLst>
              <a:ext uri="{FF2B5EF4-FFF2-40B4-BE49-F238E27FC236}">
                <a16:creationId xmlns:a16="http://schemas.microsoft.com/office/drawing/2014/main" id="{B3F9EDDE-1211-49CC-AE28-0DEA8B67AF1F}"/>
              </a:ext>
            </a:extLst>
          </p:cNvPr>
          <p:cNvSpPr/>
          <p:nvPr/>
        </p:nvSpPr>
        <p:spPr>
          <a:xfrm>
            <a:off x="6652430" y="2926162"/>
            <a:ext cx="181787" cy="2423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4A4A6DB-BDAD-44F5-B13C-B4880EE656EE}"/>
              </a:ext>
            </a:extLst>
          </p:cNvPr>
          <p:cNvSpPr txBox="1"/>
          <p:nvPr/>
        </p:nvSpPr>
        <p:spPr>
          <a:xfrm>
            <a:off x="6275309" y="2632463"/>
            <a:ext cx="1144865" cy="369332"/>
          </a:xfrm>
          <a:prstGeom prst="rect">
            <a:avLst/>
          </a:prstGeom>
          <a:noFill/>
        </p:spPr>
        <p:txBody>
          <a:bodyPr wrap="none" rtlCol="0">
            <a:spAutoFit/>
          </a:bodyPr>
          <a:lstStyle/>
          <a:p>
            <a:r>
              <a:rPr lang="en-US" dirty="0"/>
              <a:t>Start state</a:t>
            </a:r>
          </a:p>
        </p:txBody>
      </p:sp>
      <p:sp>
        <p:nvSpPr>
          <p:cNvPr id="15" name="Down Arrow 7">
            <a:extLst>
              <a:ext uri="{FF2B5EF4-FFF2-40B4-BE49-F238E27FC236}">
                <a16:creationId xmlns:a16="http://schemas.microsoft.com/office/drawing/2014/main" id="{6552566B-6F41-412F-BD9D-8B255E817642}"/>
              </a:ext>
            </a:extLst>
          </p:cNvPr>
          <p:cNvSpPr/>
          <p:nvPr/>
        </p:nvSpPr>
        <p:spPr>
          <a:xfrm rot="5400000">
            <a:off x="9863997" y="6046836"/>
            <a:ext cx="181787" cy="2423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7F9CFA2-F858-4809-8B7D-A3225899B45B}"/>
              </a:ext>
            </a:extLst>
          </p:cNvPr>
          <p:cNvSpPr txBox="1"/>
          <p:nvPr/>
        </p:nvSpPr>
        <p:spPr>
          <a:xfrm>
            <a:off x="9463350" y="6488668"/>
            <a:ext cx="1128450" cy="369332"/>
          </a:xfrm>
          <a:prstGeom prst="rect">
            <a:avLst/>
          </a:prstGeom>
          <a:noFill/>
        </p:spPr>
        <p:txBody>
          <a:bodyPr wrap="none" rtlCol="0">
            <a:spAutoFit/>
          </a:bodyPr>
          <a:lstStyle/>
          <a:p>
            <a:r>
              <a:rPr lang="en-US" dirty="0"/>
              <a:t>Goal state</a:t>
            </a:r>
          </a:p>
        </p:txBody>
      </p:sp>
      <p:sp>
        <p:nvSpPr>
          <p:cNvPr id="17" name="5-Point Star 9">
            <a:extLst>
              <a:ext uri="{FF2B5EF4-FFF2-40B4-BE49-F238E27FC236}">
                <a16:creationId xmlns:a16="http://schemas.microsoft.com/office/drawing/2014/main" id="{C5FBD971-D576-46B5-B778-F31D90E6A82B}"/>
              </a:ext>
            </a:extLst>
          </p:cNvPr>
          <p:cNvSpPr/>
          <p:nvPr/>
        </p:nvSpPr>
        <p:spPr>
          <a:xfrm>
            <a:off x="7682555" y="5419862"/>
            <a:ext cx="181787" cy="18178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FFB86754-9901-4B12-8CBE-445BFFF5B1E5}"/>
              </a:ext>
            </a:extLst>
          </p:cNvPr>
          <p:cNvCxnSpPr/>
          <p:nvPr/>
        </p:nvCxnSpPr>
        <p:spPr>
          <a:xfrm>
            <a:off x="7803745" y="5541052"/>
            <a:ext cx="1878464" cy="666552"/>
          </a:xfrm>
          <a:prstGeom prst="bentConnector3">
            <a:avLst>
              <a:gd name="adj1" fmla="val 308"/>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4" name="Rectangle 3">
            <a:extLst>
              <a:ext uri="{FF2B5EF4-FFF2-40B4-BE49-F238E27FC236}">
                <a16:creationId xmlns:a16="http://schemas.microsoft.com/office/drawing/2014/main" id="{19042422-30D2-4FB5-9682-F3AE7571F65B}"/>
              </a:ext>
            </a:extLst>
          </p:cNvPr>
          <p:cNvSpPr/>
          <p:nvPr/>
        </p:nvSpPr>
        <p:spPr>
          <a:xfrm>
            <a:off x="2952447" y="2356238"/>
            <a:ext cx="1952779" cy="369332"/>
          </a:xfrm>
          <a:prstGeom prst="rect">
            <a:avLst/>
          </a:prstGeom>
        </p:spPr>
        <p:txBody>
          <a:bodyPr wrap="none">
            <a:spAutoFit/>
          </a:bodyPr>
          <a:lstStyle/>
          <a:p>
            <a:r>
              <a:rPr lang="en-US" b="1" dirty="0"/>
              <a:t>Euclidean distance</a:t>
            </a:r>
          </a:p>
        </p:txBody>
      </p:sp>
      <p:sp>
        <p:nvSpPr>
          <p:cNvPr id="19" name="Rectangle 18">
            <a:extLst>
              <a:ext uri="{FF2B5EF4-FFF2-40B4-BE49-F238E27FC236}">
                <a16:creationId xmlns:a16="http://schemas.microsoft.com/office/drawing/2014/main" id="{6B0D99D0-DFBD-4069-8820-82E7E0CAE9B6}"/>
              </a:ext>
            </a:extLst>
          </p:cNvPr>
          <p:cNvSpPr/>
          <p:nvPr/>
        </p:nvSpPr>
        <p:spPr>
          <a:xfrm>
            <a:off x="7141929" y="2367906"/>
            <a:ext cx="2099614" cy="369332"/>
          </a:xfrm>
          <a:prstGeom prst="rect">
            <a:avLst/>
          </a:prstGeom>
        </p:spPr>
        <p:txBody>
          <a:bodyPr wrap="none">
            <a:spAutoFit/>
          </a:bodyPr>
          <a:lstStyle/>
          <a:p>
            <a:r>
              <a:rPr lang="en-US" b="1" dirty="0"/>
              <a:t>Manhattan distance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76200"/>
            <a:ext cx="10515600" cy="1325563"/>
          </a:xfrm>
        </p:spPr>
        <p:txBody>
          <a:bodyPr/>
          <a:lstStyle/>
          <a:p>
            <a:r>
              <a:rPr lang="en-US" dirty="0"/>
              <a:t>Heuristic for the Romania Problem</a:t>
            </a:r>
          </a:p>
        </p:txBody>
      </p:sp>
      <p:pic>
        <p:nvPicPr>
          <p:cNvPr id="8196" name="Picture 4" descr="romania2"/>
          <p:cNvPicPr>
            <a:picLocks noChangeAspect="1" noChangeArrowheads="1"/>
          </p:cNvPicPr>
          <p:nvPr/>
        </p:nvPicPr>
        <p:blipFill>
          <a:blip r:embed="rId3" cstate="print"/>
          <a:srcRect/>
          <a:stretch>
            <a:fillRect/>
          </a:stretch>
        </p:blipFill>
        <p:spPr bwMode="auto">
          <a:xfrm>
            <a:off x="1194460" y="1580483"/>
            <a:ext cx="10260279" cy="5029200"/>
          </a:xfrm>
          <a:prstGeom prst="rect">
            <a:avLst/>
          </a:prstGeom>
          <a:noFill/>
        </p:spPr>
      </p:pic>
      <p:sp>
        <p:nvSpPr>
          <p:cNvPr id="7" name="Rectangle 6">
            <a:extLst>
              <a:ext uri="{FF2B5EF4-FFF2-40B4-BE49-F238E27FC236}">
                <a16:creationId xmlns:a16="http://schemas.microsoft.com/office/drawing/2014/main" id="{F78DBA2A-F6A5-49BF-96B9-767627D3AC80}"/>
              </a:ext>
            </a:extLst>
          </p:cNvPr>
          <p:cNvSpPr/>
          <p:nvPr/>
        </p:nvSpPr>
        <p:spPr>
          <a:xfrm>
            <a:off x="9748930" y="1905000"/>
            <a:ext cx="614271" cy="400110"/>
          </a:xfrm>
          <a:prstGeom prst="rect">
            <a:avLst/>
          </a:prstGeom>
        </p:spPr>
        <p:txBody>
          <a:bodyPr wrap="none">
            <a:spAutoFit/>
          </a:bodyPr>
          <a:lstStyle/>
          <a:p>
            <a:r>
              <a:rPr lang="en-US" sz="2000" b="1" i="1" dirty="0"/>
              <a:t>h</a:t>
            </a:r>
            <a:r>
              <a:rPr lang="en-US" sz="2000" b="1" dirty="0"/>
              <a:t>(</a:t>
            </a:r>
            <a:r>
              <a:rPr lang="en-US" sz="2000" b="1" i="1" dirty="0"/>
              <a:t>n</a:t>
            </a:r>
            <a:r>
              <a:rPr lang="en-US" sz="2000" b="1" dirty="0"/>
              <a:t>)</a:t>
            </a:r>
          </a:p>
        </p:txBody>
      </p:sp>
      <p:sp>
        <p:nvSpPr>
          <p:cNvPr id="2" name="TextBox 1">
            <a:extLst>
              <a:ext uri="{FF2B5EF4-FFF2-40B4-BE49-F238E27FC236}">
                <a16:creationId xmlns:a16="http://schemas.microsoft.com/office/drawing/2014/main" id="{DFB2DA8B-530E-3480-9EF1-91951EBF384E}"/>
              </a:ext>
            </a:extLst>
          </p:cNvPr>
          <p:cNvSpPr txBox="1"/>
          <p:nvPr/>
        </p:nvSpPr>
        <p:spPr>
          <a:xfrm>
            <a:off x="685800" y="1118818"/>
            <a:ext cx="10972800" cy="461665"/>
          </a:xfrm>
          <a:prstGeom prst="rect">
            <a:avLst/>
          </a:prstGeom>
          <a:noFill/>
        </p:spPr>
        <p:txBody>
          <a:bodyPr wrap="square" rtlCol="0">
            <a:spAutoFit/>
          </a:bodyPr>
          <a:lstStyle/>
          <a:p>
            <a:r>
              <a:rPr lang="en-US" sz="2400" dirty="0"/>
              <a:t>Estimate the driving distance from Arad to Bucharest using a straight-line distance.</a:t>
            </a:r>
          </a:p>
        </p:txBody>
      </p:sp>
      <p:sp>
        <p:nvSpPr>
          <p:cNvPr id="4" name="Oval 3">
            <a:extLst>
              <a:ext uri="{FF2B5EF4-FFF2-40B4-BE49-F238E27FC236}">
                <a16:creationId xmlns:a16="http://schemas.microsoft.com/office/drawing/2014/main" id="{7E81295B-94F7-16E4-C004-0A9784F7815D}"/>
              </a:ext>
            </a:extLst>
          </p:cNvPr>
          <p:cNvSpPr/>
          <p:nvPr/>
        </p:nvSpPr>
        <p:spPr>
          <a:xfrm>
            <a:off x="1905000" y="2754333"/>
            <a:ext cx="609600" cy="446067"/>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Oval 4">
            <a:extLst>
              <a:ext uri="{FF2B5EF4-FFF2-40B4-BE49-F238E27FC236}">
                <a16:creationId xmlns:a16="http://schemas.microsoft.com/office/drawing/2014/main" id="{3F527A35-B54A-2D95-8C44-1F2B0C36B132}"/>
              </a:ext>
            </a:extLst>
          </p:cNvPr>
          <p:cNvSpPr/>
          <p:nvPr/>
        </p:nvSpPr>
        <p:spPr>
          <a:xfrm>
            <a:off x="5791200" y="4800600"/>
            <a:ext cx="1066800" cy="533400"/>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B22628DF-9595-EB93-31F4-B9C6D3306957}"/>
              </a:ext>
            </a:extLst>
          </p:cNvPr>
          <p:cNvCxnSpPr>
            <a:cxnSpLocks/>
          </p:cNvCxnSpPr>
          <p:nvPr/>
        </p:nvCxnSpPr>
        <p:spPr>
          <a:xfrm>
            <a:off x="2362200" y="3009902"/>
            <a:ext cx="3657600" cy="1943098"/>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
        <p:nvSpPr>
          <p:cNvPr id="9" name="Oval 8">
            <a:extLst>
              <a:ext uri="{FF2B5EF4-FFF2-40B4-BE49-F238E27FC236}">
                <a16:creationId xmlns:a16="http://schemas.microsoft.com/office/drawing/2014/main" id="{6C6C391E-8BF1-7C12-BFFE-0645E1200BE3}"/>
              </a:ext>
            </a:extLst>
          </p:cNvPr>
          <p:cNvSpPr/>
          <p:nvPr/>
        </p:nvSpPr>
        <p:spPr>
          <a:xfrm>
            <a:off x="8377329" y="2133205"/>
            <a:ext cx="1909671" cy="25977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8D9CEAD-8352-4F84-4D86-31BAF43A91E9}"/>
              </a:ext>
            </a:extLst>
          </p:cNvPr>
          <p:cNvSpPr txBox="1"/>
          <p:nvPr/>
        </p:nvSpPr>
        <p:spPr>
          <a:xfrm rot="1576214">
            <a:off x="3426984" y="3796784"/>
            <a:ext cx="685800" cy="369332"/>
          </a:xfrm>
          <a:prstGeom prst="rect">
            <a:avLst/>
          </a:prstGeom>
          <a:noFill/>
        </p:spPr>
        <p:txBody>
          <a:bodyPr wrap="square" rtlCol="0">
            <a:spAutoFit/>
          </a:bodyPr>
          <a:lstStyle/>
          <a:p>
            <a:r>
              <a:rPr lang="en-US" b="1" dirty="0">
                <a:solidFill>
                  <a:schemeClr val="accent2"/>
                </a:solidFill>
              </a:rPr>
              <a:t>366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22311"/>
            <a:ext cx="10515600" cy="1325563"/>
          </a:xfrm>
        </p:spPr>
        <p:txBody>
          <a:bodyPr/>
          <a:lstStyle/>
          <a:p>
            <a:r>
              <a:rPr lang="en-US" dirty="0"/>
              <a:t>Greedy Best-First Search Example</a:t>
            </a:r>
          </a:p>
        </p:txBody>
      </p:sp>
      <p:pic>
        <p:nvPicPr>
          <p:cNvPr id="10244" name="Picture 4" descr="greedy-progress01c"/>
          <p:cNvPicPr>
            <a:picLocks noChangeAspect="1" noChangeArrowheads="1"/>
          </p:cNvPicPr>
          <p:nvPr/>
        </p:nvPicPr>
        <p:blipFill>
          <a:blip r:embed="rId3" cstate="print"/>
          <a:srcRect/>
          <a:stretch>
            <a:fillRect/>
          </a:stretch>
        </p:blipFill>
        <p:spPr bwMode="auto">
          <a:xfrm>
            <a:off x="3276600" y="1828801"/>
            <a:ext cx="5467350" cy="1990725"/>
          </a:xfrm>
          <a:prstGeom prst="rect">
            <a:avLst/>
          </a:prstGeom>
          <a:noFill/>
        </p:spPr>
      </p:pic>
      <p:pic>
        <p:nvPicPr>
          <p:cNvPr id="4" name="Picture 4" descr="romania2"/>
          <p:cNvPicPr>
            <a:picLocks noChangeAspect="1" noChangeArrowheads="1"/>
          </p:cNvPicPr>
          <p:nvPr/>
        </p:nvPicPr>
        <p:blipFill>
          <a:blip r:embed="rId4" cstate="print"/>
          <a:srcRect/>
          <a:stretch>
            <a:fillRect/>
          </a:stretch>
        </p:blipFill>
        <p:spPr bwMode="auto">
          <a:xfrm>
            <a:off x="1676400" y="2281635"/>
            <a:ext cx="8763000" cy="4295291"/>
          </a:xfrm>
          <a:prstGeom prst="rect">
            <a:avLst/>
          </a:prstGeom>
          <a:noFill/>
        </p:spPr>
      </p:pic>
      <p:sp>
        <p:nvSpPr>
          <p:cNvPr id="5" name="Oval 4"/>
          <p:cNvSpPr/>
          <p:nvPr/>
        </p:nvSpPr>
        <p:spPr>
          <a:xfrm>
            <a:off x="5029200" y="4572000"/>
            <a:ext cx="457200" cy="304800"/>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6" name="Oval 5"/>
          <p:cNvSpPr/>
          <p:nvPr/>
        </p:nvSpPr>
        <p:spPr>
          <a:xfrm>
            <a:off x="7620000" y="5867400"/>
            <a:ext cx="685800" cy="381000"/>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 name="Rectangle 1">
            <a:extLst>
              <a:ext uri="{FF2B5EF4-FFF2-40B4-BE49-F238E27FC236}">
                <a16:creationId xmlns:a16="http://schemas.microsoft.com/office/drawing/2014/main" id="{6813A329-F65E-4329-9D0F-2A7F26023156}"/>
              </a:ext>
            </a:extLst>
          </p:cNvPr>
          <p:cNvSpPr/>
          <p:nvPr/>
        </p:nvSpPr>
        <p:spPr>
          <a:xfrm>
            <a:off x="554182" y="1199006"/>
            <a:ext cx="11104418" cy="830997"/>
          </a:xfrm>
          <a:prstGeom prst="rect">
            <a:avLst/>
          </a:prstGeom>
        </p:spPr>
        <p:txBody>
          <a:bodyPr wrap="square">
            <a:spAutoFit/>
          </a:bodyPr>
          <a:lstStyle/>
          <a:p>
            <a:r>
              <a:rPr lang="en-US" sz="2400" b="1" dirty="0">
                <a:solidFill>
                  <a:srgbClr val="0070C0"/>
                </a:solidFill>
              </a:rPr>
              <a:t>Expansion rule: Expand the node that has the lowest value of the heuristic function </a:t>
            </a:r>
            <a:r>
              <a:rPr lang="en-US" sz="2400" b="1" i="1" dirty="0">
                <a:solidFill>
                  <a:srgbClr val="0070C0"/>
                </a:solidFill>
              </a:rPr>
              <a:t>h</a:t>
            </a:r>
            <a:r>
              <a:rPr lang="en-US" sz="2400" b="1" dirty="0">
                <a:solidFill>
                  <a:srgbClr val="0070C0"/>
                </a:solidFill>
              </a:rPr>
              <a:t>(</a:t>
            </a:r>
            <a:r>
              <a:rPr lang="en-US" sz="2400" b="1" i="1" dirty="0">
                <a:solidFill>
                  <a:srgbClr val="0070C0"/>
                </a:solidFill>
              </a:rPr>
              <a:t>n</a:t>
            </a:r>
            <a:r>
              <a:rPr lang="en-US" sz="2400" b="1" dirty="0">
                <a:solidFill>
                  <a:srgbClr val="0070C0"/>
                </a:solidFill>
              </a:rPr>
              <a:t>)</a:t>
            </a:r>
          </a:p>
        </p:txBody>
      </p:sp>
      <p:sp>
        <p:nvSpPr>
          <p:cNvPr id="8" name="Oval 7">
            <a:extLst>
              <a:ext uri="{FF2B5EF4-FFF2-40B4-BE49-F238E27FC236}">
                <a16:creationId xmlns:a16="http://schemas.microsoft.com/office/drawing/2014/main" id="{BE048C35-3A6E-4B42-803D-03F8170F3848}"/>
              </a:ext>
            </a:extLst>
          </p:cNvPr>
          <p:cNvSpPr/>
          <p:nvPr/>
        </p:nvSpPr>
        <p:spPr>
          <a:xfrm>
            <a:off x="9268968" y="4114800"/>
            <a:ext cx="1371600" cy="228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DBCCA6DC-EE15-42ED-A9EB-EAE135849C46}"/>
              </a:ext>
            </a:extLst>
          </p:cNvPr>
          <p:cNvCxnSpPr>
            <a:cxnSpLocks/>
          </p:cNvCxnSpPr>
          <p:nvPr/>
        </p:nvCxnSpPr>
        <p:spPr>
          <a:xfrm>
            <a:off x="5410200" y="4724400"/>
            <a:ext cx="2362200" cy="1295400"/>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
        <p:nvSpPr>
          <p:cNvPr id="3" name="Rectangle 2">
            <a:extLst>
              <a:ext uri="{FF2B5EF4-FFF2-40B4-BE49-F238E27FC236}">
                <a16:creationId xmlns:a16="http://schemas.microsoft.com/office/drawing/2014/main" id="{72EE3BD0-89FD-4BAB-9EE2-A555148474C0}"/>
              </a:ext>
            </a:extLst>
          </p:cNvPr>
          <p:cNvSpPr/>
          <p:nvPr/>
        </p:nvSpPr>
        <p:spPr>
          <a:xfrm>
            <a:off x="5646210" y="1905000"/>
            <a:ext cx="678391" cy="369332"/>
          </a:xfrm>
          <a:prstGeom prst="rect">
            <a:avLst/>
          </a:prstGeom>
        </p:spPr>
        <p:txBody>
          <a:bodyPr wrap="none">
            <a:spAutoFit/>
          </a:bodyPr>
          <a:lstStyle/>
          <a:p>
            <a:r>
              <a:rPr lang="en-US" i="1" dirty="0"/>
              <a:t>h</a:t>
            </a:r>
            <a:r>
              <a:rPr lang="en-US" dirty="0"/>
              <a:t>(</a:t>
            </a:r>
            <a:r>
              <a:rPr lang="en-US" i="1" dirty="0"/>
              <a:t>n</a:t>
            </a:r>
            <a:r>
              <a:rPr lang="en-US" dirty="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greedy-progress02c"/>
          <p:cNvPicPr>
            <a:picLocks noChangeAspect="1" noChangeArrowheads="1"/>
          </p:cNvPicPr>
          <p:nvPr/>
        </p:nvPicPr>
        <p:blipFill>
          <a:blip r:embed="rId3" cstate="print"/>
          <a:srcRect/>
          <a:stretch>
            <a:fillRect/>
          </a:stretch>
        </p:blipFill>
        <p:spPr bwMode="auto">
          <a:xfrm>
            <a:off x="1866539" y="1219200"/>
            <a:ext cx="7125061" cy="2057400"/>
          </a:xfrm>
          <a:prstGeom prst="rect">
            <a:avLst/>
          </a:prstGeom>
          <a:noFill/>
        </p:spPr>
      </p:pic>
      <p:sp>
        <p:nvSpPr>
          <p:cNvPr id="47106" name="Rectangle 2"/>
          <p:cNvSpPr>
            <a:spLocks noGrp="1" noChangeArrowheads="1"/>
          </p:cNvSpPr>
          <p:nvPr>
            <p:ph type="title"/>
          </p:nvPr>
        </p:nvSpPr>
        <p:spPr>
          <a:xfrm>
            <a:off x="457200" y="22312"/>
            <a:ext cx="10515600" cy="1325563"/>
          </a:xfrm>
        </p:spPr>
        <p:txBody>
          <a:bodyPr/>
          <a:lstStyle/>
          <a:p>
            <a:r>
              <a:rPr lang="en-US" dirty="0"/>
              <a:t>Greedy Best-First Search Example</a:t>
            </a:r>
          </a:p>
        </p:txBody>
      </p:sp>
      <p:pic>
        <p:nvPicPr>
          <p:cNvPr id="4" name="Picture 4" descr="romania2"/>
          <p:cNvPicPr>
            <a:picLocks noChangeAspect="1" noChangeArrowheads="1"/>
          </p:cNvPicPr>
          <p:nvPr/>
        </p:nvPicPr>
        <p:blipFill>
          <a:blip r:embed="rId4" cstate="print"/>
          <a:srcRect/>
          <a:stretch>
            <a:fillRect/>
          </a:stretch>
        </p:blipFill>
        <p:spPr bwMode="auto">
          <a:xfrm>
            <a:off x="1600200" y="2109874"/>
            <a:ext cx="9686848" cy="4748126"/>
          </a:xfrm>
          <a:prstGeom prst="rect">
            <a:avLst/>
          </a:prstGeom>
          <a:noFill/>
        </p:spPr>
      </p:pic>
      <p:sp>
        <p:nvSpPr>
          <p:cNvPr id="5" name="Oval 4"/>
          <p:cNvSpPr/>
          <p:nvPr/>
        </p:nvSpPr>
        <p:spPr>
          <a:xfrm>
            <a:off x="6096000" y="4850562"/>
            <a:ext cx="457200" cy="304800"/>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6" name="Oval 5"/>
          <p:cNvSpPr/>
          <p:nvPr/>
        </p:nvSpPr>
        <p:spPr>
          <a:xfrm>
            <a:off x="7620000" y="5867400"/>
            <a:ext cx="685800" cy="381000"/>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7" name="Oval 6">
            <a:extLst>
              <a:ext uri="{FF2B5EF4-FFF2-40B4-BE49-F238E27FC236}">
                <a16:creationId xmlns:a16="http://schemas.microsoft.com/office/drawing/2014/main" id="{80B746B4-B1B9-44D5-BA81-8439BB79491A}"/>
              </a:ext>
            </a:extLst>
          </p:cNvPr>
          <p:cNvSpPr/>
          <p:nvPr/>
        </p:nvSpPr>
        <p:spPr>
          <a:xfrm>
            <a:off x="9220200" y="5867400"/>
            <a:ext cx="1371600" cy="228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6A8D76BF-BDD2-4FC5-9A22-719605291D78}"/>
              </a:ext>
            </a:extLst>
          </p:cNvPr>
          <p:cNvCxnSpPr>
            <a:cxnSpLocks/>
          </p:cNvCxnSpPr>
          <p:nvPr/>
        </p:nvCxnSpPr>
        <p:spPr>
          <a:xfrm>
            <a:off x="5410200" y="4724400"/>
            <a:ext cx="914400" cy="3048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F5C6AF60-49DE-C944-9261-51D40A266408}"/>
              </a:ext>
            </a:extLst>
          </p:cNvPr>
          <p:cNvCxnSpPr>
            <a:cxnSpLocks/>
          </p:cNvCxnSpPr>
          <p:nvPr/>
        </p:nvCxnSpPr>
        <p:spPr>
          <a:xfrm>
            <a:off x="6324600" y="5029200"/>
            <a:ext cx="1447800" cy="990600"/>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greedy-progress03c"/>
          <p:cNvPicPr>
            <a:picLocks noChangeAspect="1" noChangeArrowheads="1"/>
          </p:cNvPicPr>
          <p:nvPr/>
        </p:nvPicPr>
        <p:blipFill>
          <a:blip r:embed="rId3" cstate="print"/>
          <a:srcRect/>
          <a:stretch>
            <a:fillRect/>
          </a:stretch>
        </p:blipFill>
        <p:spPr bwMode="auto">
          <a:xfrm>
            <a:off x="-1" y="1219994"/>
            <a:ext cx="6066839" cy="2209006"/>
          </a:xfrm>
          <a:prstGeom prst="rect">
            <a:avLst/>
          </a:prstGeom>
          <a:noFill/>
        </p:spPr>
      </p:pic>
      <p:sp>
        <p:nvSpPr>
          <p:cNvPr id="48130" name="Rectangle 2"/>
          <p:cNvSpPr>
            <a:spLocks noGrp="1" noChangeArrowheads="1"/>
          </p:cNvSpPr>
          <p:nvPr>
            <p:ph type="title"/>
          </p:nvPr>
        </p:nvSpPr>
        <p:spPr>
          <a:xfrm>
            <a:off x="685800" y="0"/>
            <a:ext cx="10515600" cy="1325563"/>
          </a:xfrm>
        </p:spPr>
        <p:txBody>
          <a:bodyPr/>
          <a:lstStyle/>
          <a:p>
            <a:r>
              <a:rPr lang="en-US" dirty="0"/>
              <a:t>Greedy Best-First Search Example</a:t>
            </a:r>
          </a:p>
        </p:txBody>
      </p:sp>
      <p:pic>
        <p:nvPicPr>
          <p:cNvPr id="4" name="Picture 4" descr="romania2"/>
          <p:cNvPicPr>
            <a:picLocks noChangeAspect="1" noChangeArrowheads="1"/>
          </p:cNvPicPr>
          <p:nvPr/>
        </p:nvPicPr>
        <p:blipFill>
          <a:blip r:embed="rId4" cstate="print"/>
          <a:srcRect/>
          <a:stretch>
            <a:fillRect/>
          </a:stretch>
        </p:blipFill>
        <p:spPr bwMode="auto">
          <a:xfrm>
            <a:off x="3316309" y="2545556"/>
            <a:ext cx="8723291" cy="4275827"/>
          </a:xfrm>
          <a:prstGeom prst="rect">
            <a:avLst/>
          </a:prstGeom>
          <a:noFill/>
        </p:spPr>
      </p:pic>
      <p:sp>
        <p:nvSpPr>
          <p:cNvPr id="5" name="Oval 4"/>
          <p:cNvSpPr/>
          <p:nvPr/>
        </p:nvSpPr>
        <p:spPr>
          <a:xfrm>
            <a:off x="6811701" y="4837841"/>
            <a:ext cx="457200" cy="304800"/>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6" name="Oval 5"/>
          <p:cNvSpPr/>
          <p:nvPr/>
        </p:nvSpPr>
        <p:spPr>
          <a:xfrm>
            <a:off x="7620000" y="5867400"/>
            <a:ext cx="685800" cy="381000"/>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7" name="Oval 6">
            <a:extLst>
              <a:ext uri="{FF2B5EF4-FFF2-40B4-BE49-F238E27FC236}">
                <a16:creationId xmlns:a16="http://schemas.microsoft.com/office/drawing/2014/main" id="{10F009FA-EFF8-44D1-B93C-B44494A504D8}"/>
              </a:ext>
            </a:extLst>
          </p:cNvPr>
          <p:cNvSpPr/>
          <p:nvPr/>
        </p:nvSpPr>
        <p:spPr>
          <a:xfrm>
            <a:off x="9220200" y="4724400"/>
            <a:ext cx="1371600" cy="228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0F465874-9D6D-4222-AF59-64148EFA6B50}"/>
              </a:ext>
            </a:extLst>
          </p:cNvPr>
          <p:cNvCxnSpPr>
            <a:cxnSpLocks/>
          </p:cNvCxnSpPr>
          <p:nvPr/>
        </p:nvCxnSpPr>
        <p:spPr>
          <a:xfrm>
            <a:off x="5410200" y="4724400"/>
            <a:ext cx="914400" cy="277038"/>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97706A2-1E18-4BBE-B631-20117199C7C7}"/>
              </a:ext>
            </a:extLst>
          </p:cNvPr>
          <p:cNvCxnSpPr>
            <a:cxnSpLocks/>
          </p:cNvCxnSpPr>
          <p:nvPr/>
        </p:nvCxnSpPr>
        <p:spPr>
          <a:xfrm>
            <a:off x="6324600" y="5001438"/>
            <a:ext cx="762000"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434775BF-DE75-1BE1-4E78-7F02BD59FCB1}"/>
              </a:ext>
            </a:extLst>
          </p:cNvPr>
          <p:cNvCxnSpPr>
            <a:cxnSpLocks/>
          </p:cNvCxnSpPr>
          <p:nvPr/>
        </p:nvCxnSpPr>
        <p:spPr>
          <a:xfrm>
            <a:off x="7086600" y="5105400"/>
            <a:ext cx="685800" cy="914400"/>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greedy-progress04c"/>
          <p:cNvPicPr>
            <a:picLocks noChangeAspect="1" noChangeArrowheads="1"/>
          </p:cNvPicPr>
          <p:nvPr/>
        </p:nvPicPr>
        <p:blipFill>
          <a:blip r:embed="rId3" cstate="print"/>
          <a:srcRect/>
          <a:stretch>
            <a:fillRect/>
          </a:stretch>
        </p:blipFill>
        <p:spPr bwMode="auto">
          <a:xfrm>
            <a:off x="428749" y="1206784"/>
            <a:ext cx="5467350" cy="1990725"/>
          </a:xfrm>
          <a:prstGeom prst="rect">
            <a:avLst/>
          </a:prstGeom>
          <a:noFill/>
        </p:spPr>
      </p:pic>
      <p:sp>
        <p:nvSpPr>
          <p:cNvPr id="49154" name="Rectangle 2"/>
          <p:cNvSpPr>
            <a:spLocks noGrp="1" noChangeArrowheads="1"/>
          </p:cNvSpPr>
          <p:nvPr>
            <p:ph type="title"/>
          </p:nvPr>
        </p:nvSpPr>
        <p:spPr>
          <a:xfrm>
            <a:off x="609600" y="29496"/>
            <a:ext cx="10515600" cy="1325563"/>
          </a:xfrm>
        </p:spPr>
        <p:txBody>
          <a:bodyPr/>
          <a:lstStyle/>
          <a:p>
            <a:r>
              <a:rPr lang="en-US" dirty="0"/>
              <a:t>Greedy Best-First Search Example</a:t>
            </a:r>
          </a:p>
        </p:txBody>
      </p:sp>
      <p:pic>
        <p:nvPicPr>
          <p:cNvPr id="4" name="Picture 4" descr="romania2"/>
          <p:cNvPicPr>
            <a:picLocks noChangeAspect="1" noChangeArrowheads="1"/>
          </p:cNvPicPr>
          <p:nvPr/>
        </p:nvPicPr>
        <p:blipFill>
          <a:blip r:embed="rId4" cstate="print"/>
          <a:srcRect/>
          <a:stretch>
            <a:fillRect/>
          </a:stretch>
        </p:blipFill>
        <p:spPr bwMode="auto">
          <a:xfrm>
            <a:off x="3320682" y="2362200"/>
            <a:ext cx="8598636" cy="4214726"/>
          </a:xfrm>
          <a:prstGeom prst="rect">
            <a:avLst/>
          </a:prstGeom>
          <a:noFill/>
        </p:spPr>
      </p:pic>
      <p:sp>
        <p:nvSpPr>
          <p:cNvPr id="6" name="Oval 5"/>
          <p:cNvSpPr/>
          <p:nvPr/>
        </p:nvSpPr>
        <p:spPr>
          <a:xfrm>
            <a:off x="7620000" y="5867400"/>
            <a:ext cx="685800" cy="381000"/>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ACE05D85-C802-48A6-843A-9110DD87E92E}"/>
              </a:ext>
            </a:extLst>
          </p:cNvPr>
          <p:cNvCxnSpPr/>
          <p:nvPr/>
        </p:nvCxnSpPr>
        <p:spPr>
          <a:xfrm>
            <a:off x="5410200" y="4724400"/>
            <a:ext cx="914400" cy="2286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0E125D5-DC1E-4678-B2BA-41982719EC83}"/>
              </a:ext>
            </a:extLst>
          </p:cNvPr>
          <p:cNvCxnSpPr>
            <a:cxnSpLocks/>
          </p:cNvCxnSpPr>
          <p:nvPr/>
        </p:nvCxnSpPr>
        <p:spPr>
          <a:xfrm>
            <a:off x="6324600" y="5001438"/>
            <a:ext cx="762000"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D49CB5D-1B80-4844-9594-49B26C57E141}"/>
              </a:ext>
            </a:extLst>
          </p:cNvPr>
          <p:cNvCxnSpPr>
            <a:cxnSpLocks/>
          </p:cNvCxnSpPr>
          <p:nvPr/>
        </p:nvCxnSpPr>
        <p:spPr>
          <a:xfrm>
            <a:off x="7086600" y="5001438"/>
            <a:ext cx="762000" cy="1018362"/>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F557EE-C26D-455B-869B-F2F1E551F9BA}"/>
              </a:ext>
            </a:extLst>
          </p:cNvPr>
          <p:cNvSpPr txBox="1"/>
          <p:nvPr/>
        </p:nvSpPr>
        <p:spPr>
          <a:xfrm>
            <a:off x="6448303" y="1274298"/>
            <a:ext cx="5743697" cy="830997"/>
          </a:xfrm>
          <a:prstGeom prst="rect">
            <a:avLst/>
          </a:prstGeom>
          <a:noFill/>
        </p:spPr>
        <p:txBody>
          <a:bodyPr wrap="square" rtlCol="0">
            <a:spAutoFit/>
          </a:bodyPr>
          <a:lstStyle/>
          <a:p>
            <a:r>
              <a:rPr lang="en-US" sz="2400" dirty="0">
                <a:solidFill>
                  <a:srgbClr val="0070C0"/>
                </a:solidFill>
              </a:rPr>
              <a:t>Total: </a:t>
            </a:r>
          </a:p>
          <a:p>
            <a:r>
              <a:rPr lang="en-US" sz="2400" dirty="0">
                <a:solidFill>
                  <a:srgbClr val="0070C0"/>
                </a:solidFill>
              </a:rPr>
              <a:t>  140 + 99 + 211 = 450 miles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956"/>
            <a:ext cx="10515600" cy="1325563"/>
          </a:xfrm>
        </p:spPr>
        <p:txBody>
          <a:bodyPr/>
          <a:lstStyle/>
          <a:p>
            <a:r>
              <a:rPr lang="en-US" dirty="0"/>
              <a:t>Implementation of Greedy Best-First search</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8F4918BD-A2D7-41A1-A1E1-BBAB64FB6E0A}"/>
                  </a:ext>
                </a:extLst>
              </p:cNvPr>
              <p:cNvGraphicFramePr>
                <a:graphicFrameLocks noGrp="1"/>
              </p:cNvGraphicFramePr>
              <p:nvPr>
                <p:ph idx="1"/>
                <p:extLst>
                  <p:ext uri="{D42A27DB-BD31-4B8C-83A1-F6EECF244321}">
                    <p14:modId xmlns:p14="http://schemas.microsoft.com/office/powerpoint/2010/main" val="1206718224"/>
                  </p:ext>
                </p:extLst>
              </p:nvPr>
            </p:nvGraphicFramePr>
            <p:xfrm>
              <a:off x="1981200" y="2286000"/>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4" name="Content Placeholder 3">
                <a:extLst>
                  <a:ext uri="{FF2B5EF4-FFF2-40B4-BE49-F238E27FC236}">
                    <a16:creationId xmlns:a16="http://schemas.microsoft.com/office/drawing/2014/main" id="{8F4918BD-A2D7-41A1-A1E1-BBAB64FB6E0A}"/>
                  </a:ext>
                </a:extLst>
              </p:cNvPr>
              <p:cNvGraphicFramePr>
                <a:graphicFrameLocks noGrp="1"/>
              </p:cNvGraphicFramePr>
              <p:nvPr>
                <p:ph idx="1"/>
                <p:extLst>
                  <p:ext uri="{D42A27DB-BD31-4B8C-83A1-F6EECF244321}">
                    <p14:modId xmlns:p14="http://schemas.microsoft.com/office/powerpoint/2010/main" val="1206718224"/>
                  </p:ext>
                </p:extLst>
              </p:nvPr>
            </p:nvGraphicFramePr>
            <p:xfrm>
              <a:off x="1981200" y="2286000"/>
              <a:ext cx="78867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sp>
        <p:nvSpPr>
          <p:cNvPr id="5" name="Cross 4">
            <a:extLst>
              <a:ext uri="{FF2B5EF4-FFF2-40B4-BE49-F238E27FC236}">
                <a16:creationId xmlns:a16="http://schemas.microsoft.com/office/drawing/2014/main" id="{5ED469A2-3E33-4204-B1C5-2D50F4C69902}"/>
              </a:ext>
            </a:extLst>
          </p:cNvPr>
          <p:cNvSpPr/>
          <p:nvPr/>
        </p:nvSpPr>
        <p:spPr>
          <a:xfrm>
            <a:off x="5486400" y="2819400"/>
            <a:ext cx="990600" cy="990600"/>
          </a:xfrm>
          <a:prstGeom prst="plus">
            <a:avLst>
              <a:gd name="adj" fmla="val 43293"/>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665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10515600" cy="1325563"/>
          </a:xfrm>
        </p:spPr>
        <p:txBody>
          <a:bodyPr>
            <a:normAutofit/>
          </a:bodyPr>
          <a:lstStyle/>
          <a:p>
            <a:r>
              <a:rPr lang="en-US" dirty="0"/>
              <a:t>Properties of Greedy Best-First Search</a:t>
            </a:r>
          </a:p>
        </p:txBody>
      </p:sp>
      <mc:AlternateContent xmlns:mc="http://schemas.openxmlformats.org/markup-compatibility/2006" xmlns:a14="http://schemas.microsoft.com/office/drawing/2010/main">
        <mc:Choice Requires="a14">
          <p:sp>
            <p:nvSpPr>
              <p:cNvPr id="14339" name="Rectangle 3"/>
              <p:cNvSpPr>
                <a:spLocks noGrp="1" noChangeArrowheads="1"/>
              </p:cNvSpPr>
              <p:nvPr>
                <p:ph idx="1"/>
              </p:nvPr>
            </p:nvSpPr>
            <p:spPr/>
            <p:txBody>
              <a:bodyPr>
                <a:normAutofit fontScale="92500" lnSpcReduction="20000"/>
              </a:bodyPr>
              <a:lstStyle/>
              <a:p>
                <a:r>
                  <a:rPr lang="en-US" sz="2400" b="1" dirty="0">
                    <a:solidFill>
                      <a:srgbClr val="FF0000"/>
                    </a:solidFill>
                  </a:rPr>
                  <a:t>Complete?</a:t>
                </a:r>
              </a:p>
              <a:p>
                <a:pPr lvl="1">
                  <a:buNone/>
                </a:pPr>
                <a:r>
                  <a:rPr lang="en-US" sz="2400" dirty="0"/>
                  <a:t>Yes – Best-first search if complete in finite spaces.</a:t>
                </a:r>
              </a:p>
              <a:p>
                <a:endParaRPr lang="en-US" sz="2400" b="1" dirty="0">
                  <a:solidFill>
                    <a:srgbClr val="CC0099"/>
                  </a:solidFill>
                </a:endParaRPr>
              </a:p>
              <a:p>
                <a:r>
                  <a:rPr lang="en-US" sz="2400" b="1" dirty="0">
                    <a:solidFill>
                      <a:srgbClr val="FF0000"/>
                    </a:solidFill>
                  </a:rPr>
                  <a:t>Optimal? </a:t>
                </a:r>
              </a:p>
              <a:p>
                <a:pPr lvl="1">
                  <a:buNone/>
                </a:pPr>
                <a:r>
                  <a:rPr lang="en-US" sz="2400" dirty="0"/>
                  <a:t>No</a:t>
                </a:r>
              </a:p>
              <a:p>
                <a:endParaRPr lang="en-US" sz="2400" b="1" dirty="0">
                  <a:solidFill>
                    <a:srgbClr val="CC0099"/>
                  </a:solidFill>
                </a:endParaRPr>
              </a:p>
              <a:p>
                <a:r>
                  <a:rPr lang="en-US" sz="2400" b="1" dirty="0">
                    <a:solidFill>
                      <a:srgbClr val="FF0000"/>
                    </a:solidFill>
                  </a:rPr>
                  <a:t>Time? </a:t>
                </a:r>
              </a:p>
              <a:p>
                <a:pPr lvl="1">
                  <a:buNone/>
                </a:pPr>
                <a:r>
                  <a:rPr lang="en-US" sz="2400" dirty="0"/>
                  <a:t>Worst case: </a:t>
                </a:r>
                <a:r>
                  <a:rPr lang="en-US" sz="2400" i="1" dirty="0"/>
                  <a:t>O</a:t>
                </a:r>
                <a:r>
                  <a:rPr lang="en-US" sz="2400" dirty="0"/>
                  <a:t>(</a:t>
                </a:r>
                <a:r>
                  <a:rPr lang="en-US" sz="2400" i="1" dirty="0" err="1"/>
                  <a:t>b</a:t>
                </a:r>
                <a:r>
                  <a:rPr lang="en-US" sz="2400" i="1" baseline="30000" dirty="0" err="1"/>
                  <a:t>m</a:t>
                </a:r>
                <a:r>
                  <a:rPr lang="en-US" sz="2400" dirty="0"/>
                  <a:t>) </a:t>
                </a:r>
                <a:r>
                  <a:rPr lang="en-US" sz="2400" dirty="0">
                    <a:sym typeface="Wingdings" panose="05000000000000000000" pitchFamily="2" charset="2"/>
                  </a:rPr>
                  <a:t> like DFS</a:t>
                </a:r>
                <a:endParaRPr lang="en-US" sz="2400" dirty="0"/>
              </a:p>
              <a:p>
                <a:pPr lvl="1">
                  <a:buNone/>
                </a:pPr>
                <a:r>
                  <a:rPr lang="en-US" sz="2400" dirty="0"/>
                  <a:t>Best case: </a:t>
                </a:r>
                <a:r>
                  <a:rPr lang="en-US" sz="2400" i="1" dirty="0"/>
                  <a:t>O</a:t>
                </a:r>
                <a:r>
                  <a:rPr lang="en-US" sz="2400" dirty="0"/>
                  <a:t>(</a:t>
                </a:r>
                <a:r>
                  <a:rPr lang="en-US" sz="2400" i="1" dirty="0" err="1"/>
                  <a:t>bm</a:t>
                </a:r>
                <a:r>
                  <a:rPr lang="en-US" sz="2400" dirty="0"/>
                  <a:t>) – If </a:t>
                </a:r>
                <a14:m>
                  <m:oMath xmlns:m="http://schemas.openxmlformats.org/officeDocument/2006/math">
                    <m:r>
                      <a:rPr lang="en-US" sz="2400" i="1" dirty="0">
                        <a:latin typeface="Cambria Math" panose="02040503050406030204" pitchFamily="18" charset="0"/>
                      </a:rPr>
                      <m:t>h</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oMath>
                </a14:m>
                <a:r>
                  <a:rPr lang="en-US" sz="2400" dirty="0"/>
                  <a:t> is 100% accurate we only expand a single path.</a:t>
                </a:r>
              </a:p>
              <a:p>
                <a:endParaRPr lang="en-US" sz="2400" b="1" dirty="0">
                  <a:solidFill>
                    <a:srgbClr val="CC0099"/>
                  </a:solidFill>
                </a:endParaRPr>
              </a:p>
              <a:p>
                <a:r>
                  <a:rPr lang="en-US" sz="2400" b="1" dirty="0">
                    <a:solidFill>
                      <a:srgbClr val="FF0000"/>
                    </a:solidFill>
                  </a:rPr>
                  <a:t>Space?</a:t>
                </a:r>
              </a:p>
              <a:p>
                <a:pPr lvl="1">
                  <a:buNone/>
                </a:pPr>
                <a:r>
                  <a:rPr lang="en-US" sz="2400" dirty="0"/>
                  <a:t>Same as time complexity.</a:t>
                </a:r>
              </a:p>
            </p:txBody>
          </p:sp>
        </mc:Choice>
        <mc:Fallback xmlns="">
          <p:sp>
            <p:nvSpPr>
              <p:cNvPr id="14339" name="Rectangle 3"/>
              <p:cNvSpPr>
                <a:spLocks noGrp="1" noRot="1" noChangeAspect="1" noMove="1" noResize="1" noEditPoints="1" noAdjustHandles="1" noChangeArrowheads="1" noChangeShapeType="1" noTextEdit="1"/>
              </p:cNvSpPr>
              <p:nvPr>
                <p:ph idx="1"/>
              </p:nvPr>
            </p:nvSpPr>
            <p:spPr>
              <a:blipFill>
                <a:blip r:embed="rId3"/>
                <a:stretch>
                  <a:fillRect l="-696" t="-2661"/>
                </a:stretch>
              </a:blipFill>
            </p:spPr>
            <p:txBody>
              <a:bodyPr/>
              <a:lstStyle/>
              <a:p>
                <a:r>
                  <a:rPr lang="en-IN">
                    <a:noFill/>
                  </a:rPr>
                  <a:t> </a:t>
                </a:r>
              </a:p>
            </p:txBody>
          </p:sp>
        </mc:Fallback>
      </mc:AlternateContent>
      <p:sp>
        <p:nvSpPr>
          <p:cNvPr id="4" name="Rectangle 3">
            <a:extLst>
              <a:ext uri="{FF2B5EF4-FFF2-40B4-BE49-F238E27FC236}">
                <a16:creationId xmlns:a16="http://schemas.microsoft.com/office/drawing/2014/main" id="{08A93E16-2B41-4503-8382-D85B56C6A5BC}"/>
              </a:ext>
            </a:extLst>
          </p:cNvPr>
          <p:cNvSpPr/>
          <p:nvPr/>
        </p:nvSpPr>
        <p:spPr>
          <a:xfrm>
            <a:off x="7524750" y="2895601"/>
            <a:ext cx="2514600" cy="6955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nSpc>
                <a:spcPct val="90000"/>
              </a:lnSpc>
            </a:pPr>
            <a:r>
              <a:rPr lang="en-US" sz="1400" i="1" dirty="0"/>
              <a:t>d: </a:t>
            </a:r>
            <a:r>
              <a:rPr lang="en-US" sz="1400" dirty="0"/>
              <a:t>depth of the optimal solution</a:t>
            </a:r>
          </a:p>
          <a:p>
            <a:pPr>
              <a:lnSpc>
                <a:spcPct val="90000"/>
              </a:lnSpc>
            </a:pPr>
            <a:r>
              <a:rPr lang="en-US" sz="1400" i="1" dirty="0"/>
              <a:t>m: </a:t>
            </a:r>
            <a:r>
              <a:rPr lang="en-US" sz="1400" dirty="0"/>
              <a:t>max. depth of tree</a:t>
            </a:r>
          </a:p>
          <a:p>
            <a:r>
              <a:rPr lang="en-US" sz="1400" i="1" dirty="0"/>
              <a:t>b:</a:t>
            </a:r>
            <a:r>
              <a:rPr lang="en-US" sz="1400" dirty="0"/>
              <a:t> maximum branching factor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Optimality Problem of </a:t>
            </a:r>
            <a:br>
              <a:rPr lang="en-US" dirty="0"/>
            </a:br>
            <a:r>
              <a:rPr lang="en-US" dirty="0"/>
              <a:t>Greedy Best-First search</a:t>
            </a:r>
          </a:p>
        </p:txBody>
      </p:sp>
      <p:pic>
        <p:nvPicPr>
          <p:cNvPr id="53250" name="Picture 2"/>
          <p:cNvPicPr>
            <a:picLocks noChangeAspect="1" noChangeArrowheads="1"/>
          </p:cNvPicPr>
          <p:nvPr/>
        </p:nvPicPr>
        <p:blipFill>
          <a:blip r:embed="rId3" cstate="print"/>
          <a:srcRect/>
          <a:stretch>
            <a:fillRect/>
          </a:stretch>
        </p:blipFill>
        <p:spPr bwMode="auto">
          <a:xfrm>
            <a:off x="2362201" y="2286000"/>
            <a:ext cx="7448835" cy="3124200"/>
          </a:xfrm>
          <a:prstGeom prst="rect">
            <a:avLst/>
          </a:prstGeom>
          <a:noFill/>
          <a:ln w="9525">
            <a:noFill/>
            <a:miter lim="800000"/>
            <a:headEnd/>
            <a:tailEnd/>
          </a:ln>
        </p:spPr>
      </p:pic>
      <p:cxnSp>
        <p:nvCxnSpPr>
          <p:cNvPr id="4" name="Straight Arrow Connector 3">
            <a:extLst>
              <a:ext uri="{FF2B5EF4-FFF2-40B4-BE49-F238E27FC236}">
                <a16:creationId xmlns:a16="http://schemas.microsoft.com/office/drawing/2014/main" id="{2CE8323A-63A6-4343-BE86-66AF738ED2FC}"/>
              </a:ext>
            </a:extLst>
          </p:cNvPr>
          <p:cNvCxnSpPr>
            <a:cxnSpLocks/>
          </p:cNvCxnSpPr>
          <p:nvPr/>
        </p:nvCxnSpPr>
        <p:spPr>
          <a:xfrm>
            <a:off x="3352800" y="4343400"/>
            <a:ext cx="838200"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25AF2FD-A6D4-40B4-97FB-A170B078FE9B}"/>
                  </a:ext>
                </a:extLst>
              </p:cNvPr>
              <p:cNvSpPr txBox="1"/>
              <p:nvPr/>
            </p:nvSpPr>
            <p:spPr>
              <a:xfrm>
                <a:off x="4272093" y="5257800"/>
                <a:ext cx="3495414" cy="92333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pPr algn="ctr"/>
                <a14:m>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=1</m:t>
                    </m:r>
                  </m:oMath>
                </a14:m>
                <a:r>
                  <a:rPr lang="en-US" dirty="0"/>
                  <a:t> is better than </a:t>
                </a:r>
                <a14:m>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=2</m:t>
                    </m:r>
                  </m:oMath>
                </a14:m>
                <a:r>
                  <a:rPr lang="en-US" dirty="0"/>
                  <a:t>. </a:t>
                </a:r>
                <a:br>
                  <a:rPr lang="en-US" dirty="0"/>
                </a:br>
                <a:r>
                  <a:rPr lang="en-US" dirty="0"/>
                  <a:t>Greedy best-first will go this way and never reconsider!</a:t>
                </a:r>
              </a:p>
            </p:txBody>
          </p:sp>
        </mc:Choice>
        <mc:Fallback xmlns="">
          <p:sp>
            <p:nvSpPr>
              <p:cNvPr id="5" name="TextBox 4">
                <a:extLst>
                  <a:ext uri="{FF2B5EF4-FFF2-40B4-BE49-F238E27FC236}">
                    <a16:creationId xmlns:a16="http://schemas.microsoft.com/office/drawing/2014/main" id="{325AF2FD-A6D4-40B4-97FB-A170B078FE9B}"/>
                  </a:ext>
                </a:extLst>
              </p:cNvPr>
              <p:cNvSpPr txBox="1">
                <a:spLocks noRot="1" noChangeAspect="1" noMove="1" noResize="1" noEditPoints="1" noAdjustHandles="1" noChangeArrowheads="1" noChangeShapeType="1" noTextEdit="1"/>
              </p:cNvSpPr>
              <p:nvPr/>
            </p:nvSpPr>
            <p:spPr>
              <a:xfrm>
                <a:off x="4272093" y="5257800"/>
                <a:ext cx="3495414" cy="923330"/>
              </a:xfrm>
              <a:prstGeom prst="rect">
                <a:avLst/>
              </a:prstGeom>
              <a:blipFill>
                <a:blip r:embed="rId4"/>
                <a:stretch>
                  <a:fillRect t="-2597" b="-8442"/>
                </a:stretch>
              </a:blipFill>
            </p:spPr>
            <p:txBody>
              <a:bodyPr/>
              <a:lstStyle/>
              <a:p>
                <a:r>
                  <a:rPr lang="en-IN">
                    <a:noFill/>
                  </a:rPr>
                  <a:t> </a:t>
                </a:r>
              </a:p>
            </p:txBody>
          </p:sp>
        </mc:Fallback>
      </mc:AlternateContent>
      <p:cxnSp>
        <p:nvCxnSpPr>
          <p:cNvPr id="10" name="Straight Arrow Connector 9">
            <a:extLst>
              <a:ext uri="{FF2B5EF4-FFF2-40B4-BE49-F238E27FC236}">
                <a16:creationId xmlns:a16="http://schemas.microsoft.com/office/drawing/2014/main" id="{18EB2F36-4F4A-28CE-1B8D-B6AACF4B2D7E}"/>
              </a:ext>
            </a:extLst>
          </p:cNvPr>
          <p:cNvCxnSpPr>
            <a:cxnSpLocks/>
          </p:cNvCxnSpPr>
          <p:nvPr/>
        </p:nvCxnSpPr>
        <p:spPr>
          <a:xfrm>
            <a:off x="4343400" y="4343400"/>
            <a:ext cx="4876800"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extBox 2">
            <a:extLst>
              <a:ext uri="{FF2B5EF4-FFF2-40B4-BE49-F238E27FC236}">
                <a16:creationId xmlns:a16="http://schemas.microsoft.com/office/drawing/2014/main" id="{413E9EE6-5B4E-BACD-81F1-3686999B98D9}"/>
              </a:ext>
            </a:extLst>
          </p:cNvPr>
          <p:cNvSpPr txBox="1"/>
          <p:nvPr/>
        </p:nvSpPr>
        <p:spPr>
          <a:xfrm>
            <a:off x="2209800" y="1828800"/>
            <a:ext cx="7620000" cy="369332"/>
          </a:xfrm>
          <a:prstGeom prst="rect">
            <a:avLst/>
          </a:prstGeom>
          <a:noFill/>
        </p:spPr>
        <p:txBody>
          <a:bodyPr wrap="square" rtlCol="0">
            <a:spAutoFit/>
          </a:bodyPr>
          <a:lstStyle/>
          <a:p>
            <a:r>
              <a:rPr lang="en-US" dirty="0"/>
              <a:t>Greedy best-first search only considers the estimated cost to the goal.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26432" y="-3013"/>
            <a:ext cx="10515600" cy="1325563"/>
          </a:xfrm>
        </p:spPr>
        <p:txBody>
          <a:bodyPr/>
          <a:lstStyle/>
          <a:p>
            <a:r>
              <a:rPr lang="en-US" dirty="0"/>
              <a:t>A</a:t>
            </a:r>
            <a:r>
              <a:rPr lang="en-US" baseline="30000" dirty="0"/>
              <a:t>*</a:t>
            </a:r>
            <a:r>
              <a:rPr lang="en-US" dirty="0"/>
              <a:t> Search</a:t>
            </a:r>
          </a:p>
        </p:txBody>
      </p:sp>
      <mc:AlternateContent xmlns:mc="http://schemas.openxmlformats.org/markup-compatibility/2006" xmlns:a14="http://schemas.microsoft.com/office/drawing/2010/main">
        <mc:Choice Requires="a14">
          <p:sp>
            <p:nvSpPr>
              <p:cNvPr id="15363" name="Rectangle 3"/>
              <p:cNvSpPr>
                <a:spLocks noGrp="1" noChangeArrowheads="1"/>
              </p:cNvSpPr>
              <p:nvPr>
                <p:ph idx="1"/>
              </p:nvPr>
            </p:nvSpPr>
            <p:spPr>
              <a:xfrm>
                <a:off x="614557" y="2533740"/>
                <a:ext cx="9915525" cy="3721101"/>
              </a:xfrm>
            </p:spPr>
            <p:txBody>
              <a:bodyPr>
                <a:noAutofit/>
              </a:bodyPr>
              <a:lstStyle/>
              <a:p>
                <a:pPr>
                  <a:lnSpc>
                    <a:spcPct val="120000"/>
                  </a:lnSpc>
                </a:pPr>
                <a:r>
                  <a:rPr lang="en-US" sz="2400" b="1" dirty="0"/>
                  <a:t>Idea</a:t>
                </a:r>
                <a:r>
                  <a:rPr lang="en-US" sz="2400" dirty="0"/>
                  <a:t>: Take the cost of the path to </a:t>
                </a:r>
                <a14:m>
                  <m:oMath xmlns:m="http://schemas.openxmlformats.org/officeDocument/2006/math">
                    <m:r>
                      <a:rPr lang="en-US" sz="2400" i="1" dirty="0">
                        <a:latin typeface="Cambria Math" panose="02040503050406030204" pitchFamily="18" charset="0"/>
                      </a:rPr>
                      <m:t>𝑛</m:t>
                    </m:r>
                  </m:oMath>
                </a14:m>
                <a:r>
                  <a:rPr lang="en-US" sz="2400" dirty="0"/>
                  <a:t> called </a:t>
                </a:r>
                <a14:m>
                  <m:oMath xmlns:m="http://schemas.openxmlformats.org/officeDocument/2006/math">
                    <m:r>
                      <a:rPr lang="en-US" sz="2400" i="1" dirty="0">
                        <a:solidFill>
                          <a:srgbClr val="FF0000"/>
                        </a:solidFill>
                        <a:latin typeface="Cambria Math" panose="02040503050406030204" pitchFamily="18" charset="0"/>
                      </a:rPr>
                      <m:t>𝑔</m:t>
                    </m:r>
                    <m:r>
                      <a:rPr lang="en-US" sz="2400" i="1" dirty="0">
                        <a:solidFill>
                          <a:srgbClr val="FF0000"/>
                        </a:solidFill>
                        <a:latin typeface="Cambria Math" panose="02040503050406030204" pitchFamily="18" charset="0"/>
                      </a:rPr>
                      <m:t>(</m:t>
                    </m:r>
                    <m:r>
                      <a:rPr lang="en-US" sz="2400" i="1" dirty="0">
                        <a:solidFill>
                          <a:srgbClr val="FF0000"/>
                        </a:solidFill>
                        <a:latin typeface="Cambria Math" panose="02040503050406030204" pitchFamily="18" charset="0"/>
                      </a:rPr>
                      <m:t>𝑛</m:t>
                    </m:r>
                    <m:r>
                      <a:rPr lang="en-US" sz="2400" i="1" dirty="0">
                        <a:solidFill>
                          <a:srgbClr val="FF0000"/>
                        </a:solidFill>
                        <a:latin typeface="Cambria Math" panose="02040503050406030204" pitchFamily="18" charset="0"/>
                      </a:rPr>
                      <m:t>)</m:t>
                    </m:r>
                  </m:oMath>
                </a14:m>
                <a:r>
                  <a:rPr lang="en-US" sz="2400" dirty="0"/>
                  <a:t> into account to avoid expanding paths that are already very expensive.</a:t>
                </a:r>
              </a:p>
              <a:p>
                <a:pPr>
                  <a:lnSpc>
                    <a:spcPct val="120000"/>
                  </a:lnSpc>
                </a:pPr>
                <a:r>
                  <a:rPr lang="en-US" sz="2400" dirty="0"/>
                  <a:t>The evaluation function </a:t>
                </a:r>
                <a14:m>
                  <m:oMath xmlns:m="http://schemas.openxmlformats.org/officeDocument/2006/math">
                    <m:r>
                      <a:rPr lang="en-US" sz="2400" i="1" dirty="0">
                        <a:solidFill>
                          <a:srgbClr val="FF0000"/>
                        </a:solidFill>
                        <a:latin typeface="Cambria Math" panose="02040503050406030204" pitchFamily="18" charset="0"/>
                      </a:rPr>
                      <m:t>𝑓</m:t>
                    </m:r>
                    <m:r>
                      <a:rPr lang="en-US" sz="2400" i="1" dirty="0">
                        <a:solidFill>
                          <a:srgbClr val="FF0000"/>
                        </a:solidFill>
                        <a:latin typeface="Cambria Math" panose="02040503050406030204" pitchFamily="18" charset="0"/>
                      </a:rPr>
                      <m:t>(</m:t>
                    </m:r>
                    <m:r>
                      <a:rPr lang="en-US" sz="2400" i="1" dirty="0">
                        <a:solidFill>
                          <a:srgbClr val="FF0000"/>
                        </a:solidFill>
                        <a:latin typeface="Cambria Math" panose="02040503050406030204" pitchFamily="18" charset="0"/>
                      </a:rPr>
                      <m:t>𝑛</m:t>
                    </m:r>
                    <m:r>
                      <a:rPr lang="en-US" sz="2400" i="1" dirty="0">
                        <a:solidFill>
                          <a:srgbClr val="FF0000"/>
                        </a:solidFill>
                        <a:latin typeface="Cambria Math" panose="02040503050406030204" pitchFamily="18" charset="0"/>
                      </a:rPr>
                      <m:t>)</m:t>
                    </m:r>
                  </m:oMath>
                </a14:m>
                <a:r>
                  <a:rPr lang="en-US" sz="2400" dirty="0">
                    <a:solidFill>
                      <a:srgbClr val="FF0000"/>
                    </a:solidFill>
                  </a:rPr>
                  <a:t> </a:t>
                </a:r>
                <a:r>
                  <a:rPr lang="en-US" sz="2400" dirty="0"/>
                  <a:t>is the estimated total cost of the path through node </a:t>
                </a:r>
                <a14:m>
                  <m:oMath xmlns:m="http://schemas.openxmlformats.org/officeDocument/2006/math">
                    <m:r>
                      <a:rPr lang="en-US" sz="2400" i="1" dirty="0">
                        <a:latin typeface="Cambria Math" panose="02040503050406030204" pitchFamily="18" charset="0"/>
                      </a:rPr>
                      <m:t>𝑛</m:t>
                    </m:r>
                  </m:oMath>
                </a14:m>
                <a:r>
                  <a:rPr lang="en-US" sz="2400" dirty="0"/>
                  <a:t> to the goal:</a:t>
                </a:r>
              </a:p>
              <a:p>
                <a:pPr algn="ctr">
                  <a:lnSpc>
                    <a:spcPct val="120000"/>
                  </a:lnSpc>
                  <a:buNone/>
                </a:pPr>
                <a14:m>
                  <m:oMathPara xmlns:m="http://schemas.openxmlformats.org/officeDocument/2006/math">
                    <m:oMathParaPr>
                      <m:jc m:val="centerGroup"/>
                    </m:oMathParaPr>
                    <m:oMath xmlns:m="http://schemas.openxmlformats.org/officeDocument/2006/math">
                      <m:r>
                        <a:rPr lang="en-US" sz="2400" i="1" dirty="0">
                          <a:solidFill>
                            <a:srgbClr val="FF0000"/>
                          </a:solidFill>
                          <a:latin typeface="Cambria Math" panose="02040503050406030204" pitchFamily="18" charset="0"/>
                        </a:rPr>
                        <m:t>𝑓</m:t>
                      </m:r>
                      <m:r>
                        <a:rPr lang="en-US" sz="2400" i="1" dirty="0">
                          <a:solidFill>
                            <a:srgbClr val="FF0000"/>
                          </a:solidFill>
                          <a:latin typeface="Cambria Math" panose="02040503050406030204" pitchFamily="18" charset="0"/>
                        </a:rPr>
                        <m:t>(</m:t>
                      </m:r>
                      <m:r>
                        <a:rPr lang="en-US" sz="2400" i="1" dirty="0">
                          <a:solidFill>
                            <a:srgbClr val="FF0000"/>
                          </a:solidFill>
                          <a:latin typeface="Cambria Math" panose="02040503050406030204" pitchFamily="18" charset="0"/>
                        </a:rPr>
                        <m:t>𝑛</m:t>
                      </m:r>
                      <m:r>
                        <a:rPr lang="en-US" sz="2400" i="1" dirty="0">
                          <a:solidFill>
                            <a:srgbClr val="FF0000"/>
                          </a:solidFill>
                          <a:latin typeface="Cambria Math" panose="02040503050406030204" pitchFamily="18" charset="0"/>
                        </a:rPr>
                        <m:t>) = </m:t>
                      </m:r>
                      <m:r>
                        <a:rPr lang="en-US" sz="2400" i="1" dirty="0">
                          <a:solidFill>
                            <a:srgbClr val="FF0000"/>
                          </a:solidFill>
                          <a:latin typeface="Cambria Math" panose="02040503050406030204" pitchFamily="18" charset="0"/>
                        </a:rPr>
                        <m:t>𝑔</m:t>
                      </m:r>
                      <m:r>
                        <a:rPr lang="en-US" sz="2400" i="1" dirty="0">
                          <a:solidFill>
                            <a:srgbClr val="FF0000"/>
                          </a:solidFill>
                          <a:latin typeface="Cambria Math" panose="02040503050406030204" pitchFamily="18" charset="0"/>
                        </a:rPr>
                        <m:t>(</m:t>
                      </m:r>
                      <m:r>
                        <a:rPr lang="en-US" sz="2400" i="1" dirty="0">
                          <a:solidFill>
                            <a:srgbClr val="FF0000"/>
                          </a:solidFill>
                          <a:latin typeface="Cambria Math" panose="02040503050406030204" pitchFamily="18" charset="0"/>
                        </a:rPr>
                        <m:t>𝑛</m:t>
                      </m:r>
                      <m:r>
                        <a:rPr lang="en-US" sz="2400" i="1" dirty="0">
                          <a:solidFill>
                            <a:srgbClr val="FF0000"/>
                          </a:solidFill>
                          <a:latin typeface="Cambria Math" panose="02040503050406030204" pitchFamily="18" charset="0"/>
                        </a:rPr>
                        <m:t>) + </m:t>
                      </m:r>
                      <m:r>
                        <a:rPr lang="en-US" sz="2400" i="1" dirty="0">
                          <a:solidFill>
                            <a:srgbClr val="FF0000"/>
                          </a:solidFill>
                          <a:latin typeface="Cambria Math" panose="02040503050406030204" pitchFamily="18" charset="0"/>
                        </a:rPr>
                        <m:t>h</m:t>
                      </m:r>
                      <m:r>
                        <a:rPr lang="en-US" sz="2400" i="1" dirty="0">
                          <a:solidFill>
                            <a:srgbClr val="FF0000"/>
                          </a:solidFill>
                          <a:latin typeface="Cambria Math" panose="02040503050406030204" pitchFamily="18" charset="0"/>
                        </a:rPr>
                        <m:t>(</m:t>
                      </m:r>
                      <m:r>
                        <a:rPr lang="en-US" sz="2400" i="1" dirty="0">
                          <a:solidFill>
                            <a:srgbClr val="FF0000"/>
                          </a:solidFill>
                          <a:latin typeface="Cambria Math" panose="02040503050406030204" pitchFamily="18" charset="0"/>
                        </a:rPr>
                        <m:t>𝑛</m:t>
                      </m:r>
                      <m:r>
                        <a:rPr lang="en-US" sz="2400" i="1" dirty="0">
                          <a:solidFill>
                            <a:srgbClr val="FF0000"/>
                          </a:solidFill>
                          <a:latin typeface="Cambria Math" panose="02040503050406030204" pitchFamily="18" charset="0"/>
                        </a:rPr>
                        <m:t>)</m:t>
                      </m:r>
                    </m:oMath>
                  </m:oMathPara>
                </a14:m>
                <a:br>
                  <a:rPr lang="en-US" sz="2400" dirty="0">
                    <a:solidFill>
                      <a:srgbClr val="FF0000"/>
                    </a:solidFill>
                  </a:rPr>
                </a:br>
                <a:endParaRPr lang="en-US" sz="2400" dirty="0">
                  <a:solidFill>
                    <a:srgbClr val="FF0000"/>
                  </a:solidFill>
                </a:endParaRPr>
              </a:p>
              <a:p>
                <a:pPr lvl="1">
                  <a:lnSpc>
                    <a:spcPct val="120000"/>
                  </a:lnSpc>
                  <a:buNone/>
                </a:pPr>
                <a14:m>
                  <m:oMath xmlns:m="http://schemas.openxmlformats.org/officeDocument/2006/math">
                    <m:r>
                      <a:rPr lang="en-US" i="1" dirty="0" smtClean="0">
                        <a:latin typeface="Cambria Math" panose="02040503050406030204" pitchFamily="18" charset="0"/>
                      </a:rPr>
                      <m:t>𝑔</m:t>
                    </m:r>
                    <m:r>
                      <a:rPr lang="en-US" i="1" dirty="0" smtClean="0">
                        <a:latin typeface="Cambria Math" panose="02040503050406030204" pitchFamily="18" charset="0"/>
                      </a:rPr>
                      <m:t>(</m:t>
                    </m:r>
                    <m:r>
                      <a:rPr lang="en-US" i="1" dirty="0" smtClean="0">
                        <a:latin typeface="Cambria Math" panose="02040503050406030204" pitchFamily="18" charset="0"/>
                      </a:rPr>
                      <m:t>𝑛</m:t>
                    </m:r>
                    <m:r>
                      <a:rPr lang="en-US" i="1" dirty="0" smtClean="0">
                        <a:latin typeface="Cambria Math" panose="02040503050406030204" pitchFamily="18" charset="0"/>
                      </a:rPr>
                      <m:t>)</m:t>
                    </m:r>
                  </m:oMath>
                </a14:m>
                <a:r>
                  <a:rPr lang="en-US" dirty="0"/>
                  <a:t>: cost so far to reach </a:t>
                </a:r>
                <a:r>
                  <a:rPr lang="en-US" i="1" dirty="0"/>
                  <a:t>n </a:t>
                </a:r>
                <a:r>
                  <a:rPr lang="en-US" dirty="0"/>
                  <a:t>(path cost)</a:t>
                </a:r>
              </a:p>
              <a:p>
                <a:pPr lvl="1">
                  <a:lnSpc>
                    <a:spcPct val="120000"/>
                  </a:lnSpc>
                  <a:buNone/>
                </a:pPr>
                <a14:m>
                  <m:oMath xmlns:m="http://schemas.openxmlformats.org/officeDocument/2006/math">
                    <m:r>
                      <a:rPr lang="en-US" i="1" dirty="0" smtClean="0">
                        <a:latin typeface="Cambria Math" panose="02040503050406030204" pitchFamily="18" charset="0"/>
                      </a:rPr>
                      <m:t>h</m:t>
                    </m:r>
                    <m:r>
                      <a:rPr lang="en-US" i="1" dirty="0" smtClean="0">
                        <a:latin typeface="Cambria Math" panose="02040503050406030204" pitchFamily="18" charset="0"/>
                      </a:rPr>
                      <m:t>(</m:t>
                    </m:r>
                    <m:r>
                      <a:rPr lang="en-US" i="1" dirty="0" smtClean="0">
                        <a:latin typeface="Cambria Math" panose="02040503050406030204" pitchFamily="18" charset="0"/>
                      </a:rPr>
                      <m:t>𝑛</m:t>
                    </m:r>
                    <m:r>
                      <a:rPr lang="en-US" i="1" dirty="0" smtClean="0">
                        <a:latin typeface="Cambria Math" panose="02040503050406030204" pitchFamily="18" charset="0"/>
                      </a:rPr>
                      <m:t>)</m:t>
                    </m:r>
                  </m:oMath>
                </a14:m>
                <a:r>
                  <a:rPr lang="en-US" dirty="0"/>
                  <a:t>: estimated cost from </a:t>
                </a:r>
                <a:r>
                  <a:rPr lang="en-US" i="1" dirty="0"/>
                  <a:t>n</a:t>
                </a:r>
                <a:r>
                  <a:rPr lang="en-US" dirty="0"/>
                  <a:t> to goal (heuristic)</a:t>
                </a:r>
              </a:p>
              <a:p>
                <a:pPr>
                  <a:lnSpc>
                    <a:spcPct val="120000"/>
                  </a:lnSpc>
                </a:pPr>
                <a:r>
                  <a:rPr lang="en-US" sz="2400" dirty="0"/>
                  <a:t>The agent in the example above will stop at n with </a:t>
                </a:r>
                <a14:m>
                  <m:oMath xmlns:m="http://schemas.openxmlformats.org/officeDocument/2006/math">
                    <m:r>
                      <a:rPr lang="en-US" sz="2400" i="1" dirty="0">
                        <a:latin typeface="Cambria Math" panose="02040503050406030204" pitchFamily="18" charset="0"/>
                      </a:rPr>
                      <m:t>𝑓</m:t>
                    </m:r>
                    <m:d>
                      <m:dPr>
                        <m:ctrlPr>
                          <a:rPr lang="en-US" sz="2400" i="1" dirty="0">
                            <a:latin typeface="Cambria Math" panose="02040503050406030204" pitchFamily="18" charset="0"/>
                          </a:rPr>
                        </m:ctrlPr>
                      </m:dPr>
                      <m:e>
                        <m:r>
                          <a:rPr lang="en-US" sz="2400" i="1" dirty="0">
                            <a:latin typeface="Cambria Math" panose="02040503050406030204" pitchFamily="18" charset="0"/>
                          </a:rPr>
                          <m:t>𝑛</m:t>
                        </m:r>
                      </m:e>
                    </m:d>
                    <m:r>
                      <a:rPr lang="en-US" sz="2400" i="1" dirty="0">
                        <a:latin typeface="Cambria Math" panose="02040503050406030204" pitchFamily="18" charset="0"/>
                      </a:rPr>
                      <m:t>=3+1=4 </m:t>
                    </m:r>
                  </m:oMath>
                </a14:m>
                <a:r>
                  <a:rPr lang="en-US" sz="2400" dirty="0"/>
                  <a:t>and chose the path up with a better </a:t>
                </a:r>
                <a14:m>
                  <m:oMath xmlns:m="http://schemas.openxmlformats.org/officeDocument/2006/math">
                    <m:r>
                      <a:rPr lang="en-US" sz="2400" i="1" dirty="0">
                        <a:latin typeface="Cambria Math" panose="02040503050406030204" pitchFamily="18" charset="0"/>
                      </a:rPr>
                      <m:t>𝑓</m:t>
                    </m:r>
                    <m:d>
                      <m:dPr>
                        <m:ctrlPr>
                          <a:rPr lang="en-US" sz="2400" i="1" dirty="0">
                            <a:latin typeface="Cambria Math" panose="02040503050406030204" pitchFamily="18" charset="0"/>
                          </a:rPr>
                        </m:ctrlPr>
                      </m:dPr>
                      <m:e>
                        <m:r>
                          <a:rPr lang="en-US" sz="2400" i="1" dirty="0">
                            <a:latin typeface="Cambria Math" panose="02040503050406030204" pitchFamily="18" charset="0"/>
                          </a:rPr>
                          <m:t>𝑛</m:t>
                        </m:r>
                        <m:r>
                          <a:rPr lang="en-US" sz="2400" i="1" dirty="0">
                            <a:latin typeface="Cambria Math" panose="02040503050406030204" pitchFamily="18" charset="0"/>
                          </a:rPr>
                          <m:t>’</m:t>
                        </m:r>
                      </m:e>
                    </m:d>
                    <m:r>
                      <a:rPr lang="en-US" sz="2400" i="1" dirty="0">
                        <a:latin typeface="Cambria Math" panose="02040503050406030204" pitchFamily="18" charset="0"/>
                      </a:rPr>
                      <m:t>=1+2=3.</m:t>
                    </m:r>
                  </m:oMath>
                </a14:m>
                <a:endParaRPr lang="en-US" sz="2400" dirty="0"/>
              </a:p>
              <a:p>
                <a:pPr lvl="1">
                  <a:lnSpc>
                    <a:spcPct val="120000"/>
                  </a:lnSpc>
                  <a:buNone/>
                </a:pPr>
                <a:endParaRPr lang="en-US" dirty="0"/>
              </a:p>
              <a:p>
                <a:pPr>
                  <a:lnSpc>
                    <a:spcPct val="120000"/>
                  </a:lnSpc>
                  <a:buNone/>
                </a:pPr>
                <a:r>
                  <a:rPr lang="en-US" sz="2400" b="1" dirty="0"/>
                  <a:t>Note: </a:t>
                </a:r>
                <a:r>
                  <a:rPr lang="en-US" sz="2400" dirty="0"/>
                  <a:t>For greedy best-first search we just used </a:t>
                </a:r>
                <a14:m>
                  <m:oMath xmlns:m="http://schemas.openxmlformats.org/officeDocument/2006/math">
                    <m:r>
                      <a:rPr lang="en-US" sz="2400" i="1" dirty="0">
                        <a:latin typeface="Cambria Math" panose="02040503050406030204" pitchFamily="18" charset="0"/>
                      </a:rPr>
                      <m:t>𝑓</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 = </m:t>
                    </m:r>
                    <m:r>
                      <a:rPr lang="en-US" sz="2400" i="1" dirty="0">
                        <a:latin typeface="Cambria Math" panose="02040503050406030204" pitchFamily="18" charset="0"/>
                      </a:rPr>
                      <m:t>h</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oMath>
                </a14:m>
                <a:endParaRPr lang="en-US" sz="2400" i="1" dirty="0"/>
              </a:p>
            </p:txBody>
          </p:sp>
        </mc:Choice>
        <mc:Fallback xmlns="">
          <p:sp>
            <p:nvSpPr>
              <p:cNvPr id="15363" name="Rectangle 3"/>
              <p:cNvSpPr>
                <a:spLocks noGrp="1" noRot="1" noChangeAspect="1" noMove="1" noResize="1" noEditPoints="1" noAdjustHandles="1" noChangeArrowheads="1" noChangeShapeType="1" noTextEdit="1"/>
              </p:cNvSpPr>
              <p:nvPr>
                <p:ph idx="1"/>
              </p:nvPr>
            </p:nvSpPr>
            <p:spPr>
              <a:xfrm>
                <a:off x="614557" y="2533740"/>
                <a:ext cx="9915525" cy="3721101"/>
              </a:xfrm>
              <a:blipFill>
                <a:blip r:embed="rId3"/>
                <a:stretch>
                  <a:fillRect l="-984" b="-50820"/>
                </a:stretch>
              </a:blipFill>
            </p:spPr>
            <p:txBody>
              <a:bodyPr/>
              <a:lstStyle/>
              <a:p>
                <a:r>
                  <a:rPr lang="en-IN">
                    <a:noFill/>
                  </a:rPr>
                  <a:t> </a:t>
                </a:r>
              </a:p>
            </p:txBody>
          </p:sp>
        </mc:Fallback>
      </mc:AlternateContent>
      <p:pic>
        <p:nvPicPr>
          <p:cNvPr id="4" name="Picture 2">
            <a:extLst>
              <a:ext uri="{FF2B5EF4-FFF2-40B4-BE49-F238E27FC236}">
                <a16:creationId xmlns:a16="http://schemas.microsoft.com/office/drawing/2014/main" id="{8050E4B3-19FF-42E1-A029-53CCB7BE384B}"/>
              </a:ext>
            </a:extLst>
          </p:cNvPr>
          <p:cNvPicPr>
            <a:picLocks noChangeAspect="1" noChangeArrowheads="1"/>
          </p:cNvPicPr>
          <p:nvPr/>
        </p:nvPicPr>
        <p:blipFill>
          <a:blip r:embed="rId4" cstate="print"/>
          <a:srcRect/>
          <a:stretch>
            <a:fillRect/>
          </a:stretch>
        </p:blipFill>
        <p:spPr bwMode="auto">
          <a:xfrm>
            <a:off x="6208188" y="0"/>
            <a:ext cx="5831412" cy="2445818"/>
          </a:xfrm>
          <a:prstGeom prst="rect">
            <a:avLst/>
          </a:prstGeom>
          <a:noFill/>
          <a:ln w="9525">
            <a:noFill/>
            <a:miter lim="800000"/>
            <a:headEnd/>
            <a:tailEnd/>
          </a:ln>
        </p:spPr>
      </p:pic>
      <p:grpSp>
        <p:nvGrpSpPr>
          <p:cNvPr id="2" name="Group 1">
            <a:extLst>
              <a:ext uri="{FF2B5EF4-FFF2-40B4-BE49-F238E27FC236}">
                <a16:creationId xmlns:a16="http://schemas.microsoft.com/office/drawing/2014/main" id="{FBD468E3-7788-296C-52DB-D4E95FC5D3D1}"/>
              </a:ext>
            </a:extLst>
          </p:cNvPr>
          <p:cNvGrpSpPr/>
          <p:nvPr/>
        </p:nvGrpSpPr>
        <p:grpSpPr>
          <a:xfrm>
            <a:off x="6908858" y="953218"/>
            <a:ext cx="3358108" cy="650726"/>
            <a:chOff x="3520070" y="1403000"/>
            <a:chExt cx="3358108" cy="650726"/>
          </a:xfrm>
        </p:grpSpPr>
        <p:cxnSp>
          <p:nvCxnSpPr>
            <p:cNvPr id="5" name="Straight Arrow Connector 4">
              <a:extLst>
                <a:ext uri="{FF2B5EF4-FFF2-40B4-BE49-F238E27FC236}">
                  <a16:creationId xmlns:a16="http://schemas.microsoft.com/office/drawing/2014/main" id="{FD6A9D31-1CEF-4245-B246-4C686BD15221}"/>
                </a:ext>
              </a:extLst>
            </p:cNvPr>
            <p:cNvCxnSpPr>
              <a:cxnSpLocks/>
            </p:cNvCxnSpPr>
            <p:nvPr/>
          </p:nvCxnSpPr>
          <p:spPr>
            <a:xfrm flipV="1">
              <a:off x="3520070" y="1828800"/>
              <a:ext cx="2192338" cy="4026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2FD92A-E0CA-43CE-A2C6-91E5C7AD891F}"/>
                    </a:ext>
                  </a:extLst>
                </p:cNvPr>
                <p:cNvSpPr txBox="1"/>
                <p:nvPr/>
              </p:nvSpPr>
              <p:spPr>
                <a:xfrm>
                  <a:off x="4118044" y="1403000"/>
                  <a:ext cx="997324" cy="369332"/>
                </a:xfrm>
                <a:prstGeom prst="rect">
                  <a:avLst/>
                </a:prstGeom>
                <a:noFill/>
              </p:spPr>
              <p:txBody>
                <a:bodyPr wrap="none" rtlCol="0">
                  <a:spAutoFit/>
                </a:bodyPr>
                <a:lstStyle/>
                <a:p>
                  <a14:m>
                    <m:oMath xmlns:m="http://schemas.openxmlformats.org/officeDocument/2006/math">
                      <m:r>
                        <a:rPr lang="en-US" i="1" dirty="0">
                          <a:solidFill>
                            <a:srgbClr val="FF0000"/>
                          </a:solidFill>
                          <a:latin typeface="Cambria Math" panose="02040503050406030204" pitchFamily="18" charset="0"/>
                        </a:rPr>
                        <m:t>𝑔</m:t>
                      </m:r>
                      <m:r>
                        <a:rPr lang="en-US" i="1" dirty="0">
                          <a:solidFill>
                            <a:srgbClr val="FF0000"/>
                          </a:solidFill>
                          <a:latin typeface="Cambria Math" panose="02040503050406030204" pitchFamily="18" charset="0"/>
                        </a:rPr>
                        <m:t>(</m:t>
                      </m:r>
                      <m:r>
                        <a:rPr lang="en-US" i="1" dirty="0">
                          <a:solidFill>
                            <a:srgbClr val="FF0000"/>
                          </a:solidFill>
                          <a:latin typeface="Cambria Math" panose="02040503050406030204" pitchFamily="18" charset="0"/>
                        </a:rPr>
                        <m:t>𝑛</m:t>
                      </m:r>
                      <m:r>
                        <a:rPr lang="en-US" i="1" dirty="0">
                          <a:solidFill>
                            <a:srgbClr val="FF0000"/>
                          </a:solidFill>
                          <a:latin typeface="Cambria Math" panose="02040503050406030204" pitchFamily="18" charset="0"/>
                        </a:rPr>
                        <m:t>)</m:t>
                      </m:r>
                    </m:oMath>
                  </a14:m>
                  <a:r>
                    <a:rPr lang="en-US" dirty="0">
                      <a:solidFill>
                        <a:srgbClr val="FF0000"/>
                      </a:solidFill>
                    </a:rPr>
                    <a:t> = 3</a:t>
                  </a:r>
                </a:p>
              </p:txBody>
            </p:sp>
          </mc:Choice>
          <mc:Fallback xmlns="">
            <p:sp>
              <p:nvSpPr>
                <p:cNvPr id="3" name="TextBox 2">
                  <a:extLst>
                    <a:ext uri="{FF2B5EF4-FFF2-40B4-BE49-F238E27FC236}">
                      <a16:creationId xmlns:a16="http://schemas.microsoft.com/office/drawing/2014/main" id="{DF2FD92A-E0CA-43CE-A2C6-91E5C7AD891F}"/>
                    </a:ext>
                  </a:extLst>
                </p:cNvPr>
                <p:cNvSpPr txBox="1">
                  <a:spLocks noRot="1" noChangeAspect="1" noMove="1" noResize="1" noEditPoints="1" noAdjustHandles="1" noChangeArrowheads="1" noChangeShapeType="1" noTextEdit="1"/>
                </p:cNvSpPr>
                <p:nvPr/>
              </p:nvSpPr>
              <p:spPr>
                <a:xfrm>
                  <a:off x="4118044" y="1403000"/>
                  <a:ext cx="997324" cy="369332"/>
                </a:xfrm>
                <a:prstGeom prst="rect">
                  <a:avLst/>
                </a:prstGeom>
                <a:blipFill>
                  <a:blip r:embed="rId5"/>
                  <a:stretch>
                    <a:fillRect t="-8197" r="-4294" b="-2459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1EC98FBB-7443-4725-B9EB-9E3DCB1CCDA3}"/>
                </a:ext>
              </a:extLst>
            </p:cNvPr>
            <p:cNvSpPr txBox="1"/>
            <p:nvPr/>
          </p:nvSpPr>
          <p:spPr>
            <a:xfrm>
              <a:off x="5692344" y="1684394"/>
              <a:ext cx="306494" cy="369332"/>
            </a:xfrm>
            <a:prstGeom prst="rect">
              <a:avLst/>
            </a:prstGeom>
            <a:noFill/>
          </p:spPr>
          <p:txBody>
            <a:bodyPr wrap="none" rtlCol="0">
              <a:spAutoFit/>
            </a:bodyPr>
            <a:lstStyle/>
            <a:p>
              <a:r>
                <a:rPr lang="en-US" dirty="0">
                  <a:solidFill>
                    <a:srgbClr val="FF0000"/>
                  </a:solidFill>
                </a:rPr>
                <a:t>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EBBC9DD-B294-BFB5-30EC-9F47663B4409}"/>
                    </a:ext>
                  </a:extLst>
                </p:cNvPr>
                <p:cNvSpPr txBox="1"/>
                <p:nvPr/>
              </p:nvSpPr>
              <p:spPr>
                <a:xfrm>
                  <a:off x="5845591" y="1438314"/>
                  <a:ext cx="1032587" cy="369332"/>
                </a:xfrm>
                <a:prstGeom prst="rect">
                  <a:avLst/>
                </a:prstGeom>
                <a:noFill/>
              </p:spPr>
              <p:txBody>
                <a:bodyPr wrap="square">
                  <a:spAutoFit/>
                </a:bodyPr>
                <a:lstStyle/>
                <a:p>
                  <a14:m>
                    <m:oMath xmlns:m="http://schemas.openxmlformats.org/officeDocument/2006/math">
                      <m:r>
                        <m:rPr>
                          <m:sty m:val="p"/>
                        </m:rPr>
                        <a:rPr lang="en-US" dirty="0">
                          <a:solidFill>
                            <a:srgbClr val="FF0000"/>
                          </a:solidFill>
                          <a:latin typeface="Cambria Math" panose="02040503050406030204" pitchFamily="18" charset="0"/>
                        </a:rPr>
                        <m:t>f</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panose="02040503050406030204" pitchFamily="18" charset="0"/>
                            </a:rPr>
                            <m:t>𝑛</m:t>
                          </m:r>
                        </m:e>
                      </m:d>
                      <m:r>
                        <a:rPr lang="en-US" i="1" dirty="0">
                          <a:solidFill>
                            <a:srgbClr val="FF0000"/>
                          </a:solidFill>
                          <a:latin typeface="Cambria Math" panose="02040503050406030204" pitchFamily="18" charset="0"/>
                        </a:rPr>
                        <m:t>=4</m:t>
                      </m:r>
                    </m:oMath>
                  </a14:m>
                  <a:r>
                    <a:rPr lang="en-US" dirty="0">
                      <a:solidFill>
                        <a:srgbClr val="FF0000"/>
                      </a:solidFill>
                    </a:rPr>
                    <a:t> </a:t>
                  </a:r>
                  <a:endParaRPr lang="en-US" dirty="0"/>
                </a:p>
              </p:txBody>
            </p:sp>
          </mc:Choice>
          <mc:Fallback xmlns="">
            <p:sp>
              <p:nvSpPr>
                <p:cNvPr id="10" name="TextBox 9">
                  <a:extLst>
                    <a:ext uri="{FF2B5EF4-FFF2-40B4-BE49-F238E27FC236}">
                      <a16:creationId xmlns:a16="http://schemas.microsoft.com/office/drawing/2014/main" id="{3EBBC9DD-B294-BFB5-30EC-9F47663B4409}"/>
                    </a:ext>
                  </a:extLst>
                </p:cNvPr>
                <p:cNvSpPr txBox="1">
                  <a:spLocks noRot="1" noChangeAspect="1" noMove="1" noResize="1" noEditPoints="1" noAdjustHandles="1" noChangeArrowheads="1" noChangeShapeType="1" noTextEdit="1"/>
                </p:cNvSpPr>
                <p:nvPr/>
              </p:nvSpPr>
              <p:spPr>
                <a:xfrm>
                  <a:off x="5845591" y="1438314"/>
                  <a:ext cx="1032587" cy="369332"/>
                </a:xfrm>
                <a:prstGeom prst="rect">
                  <a:avLst/>
                </a:prstGeom>
                <a:blipFill>
                  <a:blip r:embed="rId6"/>
                  <a:stretch>
                    <a:fillRect/>
                  </a:stretch>
                </a:blipFill>
              </p:spPr>
              <p:txBody>
                <a:bodyPr/>
                <a:lstStyle/>
                <a:p>
                  <a:r>
                    <a:rPr lang="en-US">
                      <a:noFill/>
                    </a:rPr>
                    <a:t> </a:t>
                  </a:r>
                </a:p>
              </p:txBody>
            </p:sp>
          </mc:Fallback>
        </mc:AlternateContent>
      </p:grpSp>
      <p:grpSp>
        <p:nvGrpSpPr>
          <p:cNvPr id="6" name="Group 5">
            <a:extLst>
              <a:ext uri="{FF2B5EF4-FFF2-40B4-BE49-F238E27FC236}">
                <a16:creationId xmlns:a16="http://schemas.microsoft.com/office/drawing/2014/main" id="{56444927-56B6-4DB1-294B-496AEAF9EA64}"/>
              </a:ext>
            </a:extLst>
          </p:cNvPr>
          <p:cNvGrpSpPr/>
          <p:nvPr/>
        </p:nvGrpSpPr>
        <p:grpSpPr>
          <a:xfrm>
            <a:off x="7437108" y="282649"/>
            <a:ext cx="1514281" cy="566697"/>
            <a:chOff x="4048319" y="732430"/>
            <a:chExt cx="1514281" cy="566697"/>
          </a:xfrm>
        </p:grpSpPr>
        <p:sp>
          <p:nvSpPr>
            <p:cNvPr id="7" name="TextBox 6">
              <a:extLst>
                <a:ext uri="{FF2B5EF4-FFF2-40B4-BE49-F238E27FC236}">
                  <a16:creationId xmlns:a16="http://schemas.microsoft.com/office/drawing/2014/main" id="{8E844EA0-B60E-AE6E-A73C-470FBFEB2088}"/>
                </a:ext>
              </a:extLst>
            </p:cNvPr>
            <p:cNvSpPr txBox="1"/>
            <p:nvPr/>
          </p:nvSpPr>
          <p:spPr>
            <a:xfrm>
              <a:off x="4048319" y="929795"/>
              <a:ext cx="364202" cy="369332"/>
            </a:xfrm>
            <a:prstGeom prst="rect">
              <a:avLst/>
            </a:prstGeom>
            <a:noFill/>
          </p:spPr>
          <p:txBody>
            <a:bodyPr wrap="none" rtlCol="0">
              <a:spAutoFit/>
            </a:bodyPr>
            <a:lstStyle/>
            <a:p>
              <a:r>
                <a:rPr lang="en-US" dirty="0">
                  <a:solidFill>
                    <a:srgbClr val="FF0000"/>
                  </a:solidFill>
                </a:rPr>
                <a:t>n’</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3E8DA57-F78D-B0C5-D723-22F2D5B98D49}"/>
                    </a:ext>
                  </a:extLst>
                </p:cNvPr>
                <p:cNvSpPr txBox="1"/>
                <p:nvPr/>
              </p:nvSpPr>
              <p:spPr>
                <a:xfrm>
                  <a:off x="4261231" y="732430"/>
                  <a:ext cx="1301369" cy="369332"/>
                </a:xfrm>
                <a:prstGeom prst="rect">
                  <a:avLst/>
                </a:prstGeom>
                <a:noFill/>
              </p:spPr>
              <p:txBody>
                <a:bodyPr wrap="square">
                  <a:spAutoFit/>
                </a:bodyPr>
                <a:lstStyle/>
                <a:p>
                  <a14:m>
                    <m:oMath xmlns:m="http://schemas.openxmlformats.org/officeDocument/2006/math">
                      <m:r>
                        <m:rPr>
                          <m:sty m:val="p"/>
                        </m:rPr>
                        <a:rPr lang="en-US" dirty="0">
                          <a:solidFill>
                            <a:srgbClr val="FF0000"/>
                          </a:solidFill>
                          <a:latin typeface="Cambria Math" panose="02040503050406030204" pitchFamily="18" charset="0"/>
                        </a:rPr>
                        <m:t>f</m:t>
                      </m:r>
                      <m:d>
                        <m:dPr>
                          <m:ctrlPr>
                            <a:rPr lang="en-US" i="1" dirty="0">
                              <a:solidFill>
                                <a:srgbClr val="FF0000"/>
                              </a:solidFill>
                              <a:latin typeface="Cambria Math" panose="02040503050406030204" pitchFamily="18" charset="0"/>
                            </a:rPr>
                          </m:ctrlPr>
                        </m:dPr>
                        <m:e>
                          <m:r>
                            <a:rPr lang="en-US" i="1" dirty="0">
                              <a:solidFill>
                                <a:srgbClr val="FF0000"/>
                              </a:solidFill>
                              <a:latin typeface="Cambria Math" panose="02040503050406030204" pitchFamily="18" charset="0"/>
                            </a:rPr>
                            <m:t>𝑛</m:t>
                          </m:r>
                          <m:r>
                            <a:rPr lang="en-US" i="1" dirty="0">
                              <a:solidFill>
                                <a:srgbClr val="FF0000"/>
                              </a:solidFill>
                              <a:latin typeface="Cambria Math" panose="02040503050406030204" pitchFamily="18" charset="0"/>
                            </a:rPr>
                            <m:t>′</m:t>
                          </m:r>
                        </m:e>
                      </m:d>
                      <m:r>
                        <a:rPr lang="en-US" i="1" dirty="0">
                          <a:solidFill>
                            <a:srgbClr val="FF0000"/>
                          </a:solidFill>
                          <a:latin typeface="Cambria Math" panose="02040503050406030204" pitchFamily="18" charset="0"/>
                        </a:rPr>
                        <m:t>=3</m:t>
                      </m:r>
                    </m:oMath>
                  </a14:m>
                  <a:r>
                    <a:rPr lang="en-US" dirty="0">
                      <a:solidFill>
                        <a:srgbClr val="FF0000"/>
                      </a:solidFill>
                    </a:rPr>
                    <a:t> </a:t>
                  </a:r>
                  <a:endParaRPr lang="en-US" dirty="0"/>
                </a:p>
              </p:txBody>
            </p:sp>
          </mc:Choice>
          <mc:Fallback xmlns="">
            <p:sp>
              <p:nvSpPr>
                <p:cNvPr id="14" name="TextBox 13">
                  <a:extLst>
                    <a:ext uri="{FF2B5EF4-FFF2-40B4-BE49-F238E27FC236}">
                      <a16:creationId xmlns:a16="http://schemas.microsoft.com/office/drawing/2014/main" id="{43E8DA57-F78D-B0C5-D723-22F2D5B98D49}"/>
                    </a:ext>
                  </a:extLst>
                </p:cNvPr>
                <p:cNvSpPr txBox="1">
                  <a:spLocks noRot="1" noChangeAspect="1" noMove="1" noResize="1" noEditPoints="1" noAdjustHandles="1" noChangeArrowheads="1" noChangeShapeType="1" noTextEdit="1"/>
                </p:cNvSpPr>
                <p:nvPr/>
              </p:nvSpPr>
              <p:spPr>
                <a:xfrm>
                  <a:off x="4261231" y="732430"/>
                  <a:ext cx="1301369" cy="369332"/>
                </a:xfrm>
                <a:prstGeom prst="rect">
                  <a:avLst/>
                </a:prstGeom>
                <a:blipFill>
                  <a:blip r:embed="rId7"/>
                  <a:stretch>
                    <a:fillRect/>
                  </a:stretch>
                </a:blipFill>
              </p:spPr>
              <p:txBody>
                <a:bodyPr/>
                <a:lstStyle/>
                <a:p>
                  <a:r>
                    <a:rPr lang="en-US">
                      <a:noFill/>
                    </a:rPr>
                    <a:t> </a:t>
                  </a:r>
                </a:p>
              </p:txBody>
            </p:sp>
          </mc:Fallback>
        </mc:AlternateContent>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0861"/>
            <a:ext cx="10515600" cy="1325563"/>
          </a:xfrm>
        </p:spPr>
        <p:txBody>
          <a:bodyPr/>
          <a:lstStyle/>
          <a:p>
            <a:r>
              <a:rPr lang="en-US" dirty="0"/>
              <a:t>A</a:t>
            </a:r>
            <a:r>
              <a:rPr lang="en-US" baseline="30000" dirty="0"/>
              <a:t>*</a:t>
            </a:r>
            <a:r>
              <a:rPr lang="en-US" dirty="0"/>
              <a:t> Search Example</a:t>
            </a:r>
          </a:p>
        </p:txBody>
      </p:sp>
      <p:pic>
        <p:nvPicPr>
          <p:cNvPr id="16388" name="Picture 4" descr="astar-progress01c"/>
          <p:cNvPicPr>
            <a:picLocks noChangeAspect="1" noChangeArrowheads="1"/>
          </p:cNvPicPr>
          <p:nvPr/>
        </p:nvPicPr>
        <p:blipFill>
          <a:blip r:embed="rId3" cstate="print"/>
          <a:srcRect/>
          <a:stretch>
            <a:fillRect/>
          </a:stretch>
        </p:blipFill>
        <p:spPr bwMode="auto">
          <a:xfrm>
            <a:off x="3429000" y="1524001"/>
            <a:ext cx="5410200" cy="2219325"/>
          </a:xfrm>
          <a:prstGeom prst="rect">
            <a:avLst/>
          </a:prstGeom>
          <a:noFill/>
        </p:spPr>
      </p:pic>
      <p:pic>
        <p:nvPicPr>
          <p:cNvPr id="4" name="Picture 4" descr="romania2"/>
          <p:cNvPicPr>
            <a:picLocks noChangeAspect="1" noChangeArrowheads="1"/>
          </p:cNvPicPr>
          <p:nvPr/>
        </p:nvPicPr>
        <p:blipFill>
          <a:blip r:embed="rId4" cstate="print"/>
          <a:srcRect/>
          <a:stretch>
            <a:fillRect/>
          </a:stretch>
        </p:blipFill>
        <p:spPr bwMode="auto">
          <a:xfrm>
            <a:off x="3124200" y="2757078"/>
            <a:ext cx="5334000" cy="2614525"/>
          </a:xfrm>
          <a:prstGeom prst="rect">
            <a:avLst/>
          </a:prstGeom>
          <a:noFill/>
        </p:spPr>
      </p:pic>
      <p:sp>
        <p:nvSpPr>
          <p:cNvPr id="5" name="Oval 4"/>
          <p:cNvSpPr/>
          <p:nvPr/>
        </p:nvSpPr>
        <p:spPr>
          <a:xfrm>
            <a:off x="3048000" y="3366677"/>
            <a:ext cx="457200" cy="304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638800" y="4662077"/>
            <a:ext cx="685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93473A1-553A-474C-865E-85F656AB4074}"/>
              </a:ext>
            </a:extLst>
          </p:cNvPr>
          <p:cNvSpPr/>
          <p:nvPr/>
        </p:nvSpPr>
        <p:spPr>
          <a:xfrm>
            <a:off x="7239000" y="2909477"/>
            <a:ext cx="1295400" cy="228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BEBD854-9CBC-4AE4-8DAC-9C1D32048B3E}"/>
                  </a:ext>
                </a:extLst>
              </p:cNvPr>
              <p:cNvSpPr/>
              <p:nvPr/>
            </p:nvSpPr>
            <p:spPr>
              <a:xfrm>
                <a:off x="8664273" y="1291385"/>
                <a:ext cx="2757871"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dirty="0">
                          <a:latin typeface="Cambria Math" panose="02040503050406030204" pitchFamily="18" charset="0"/>
                        </a:rPr>
                        <m:t>𝒇</m:t>
                      </m:r>
                      <m:d>
                        <m:dPr>
                          <m:ctrlPr>
                            <a:rPr lang="en-US" sz="2000" b="1" i="1" dirty="0">
                              <a:latin typeface="Cambria Math" panose="02040503050406030204" pitchFamily="18" charset="0"/>
                            </a:rPr>
                          </m:ctrlPr>
                        </m:dPr>
                        <m:e>
                          <m:r>
                            <a:rPr lang="en-US" sz="2000" b="1" i="1" dirty="0">
                              <a:latin typeface="Cambria Math" panose="02040503050406030204" pitchFamily="18" charset="0"/>
                            </a:rPr>
                            <m:t>𝒏</m:t>
                          </m:r>
                        </m:e>
                      </m:d>
                      <m:r>
                        <a:rPr lang="en-US" sz="2000" b="1" i="1" dirty="0">
                          <a:latin typeface="Cambria Math" panose="02040503050406030204" pitchFamily="18" charset="0"/>
                        </a:rPr>
                        <m:t>=</m:t>
                      </m:r>
                      <m:r>
                        <a:rPr lang="en-US" sz="2000" b="1" i="1" dirty="0">
                          <a:latin typeface="Cambria Math" panose="02040503050406030204" pitchFamily="18" charset="0"/>
                        </a:rPr>
                        <m:t>𝒈</m:t>
                      </m:r>
                      <m:r>
                        <a:rPr lang="en-US" sz="2000" b="1" i="1" dirty="0">
                          <a:latin typeface="Cambria Math" panose="02040503050406030204" pitchFamily="18" charset="0"/>
                        </a:rPr>
                        <m:t>(</m:t>
                      </m:r>
                      <m:r>
                        <a:rPr lang="en-US" sz="2000" b="1" i="1" dirty="0">
                          <a:latin typeface="Cambria Math" panose="02040503050406030204" pitchFamily="18" charset="0"/>
                        </a:rPr>
                        <m:t>𝒏</m:t>
                      </m:r>
                      <m:r>
                        <a:rPr lang="en-US" sz="2000" b="1" i="1" dirty="0">
                          <a:latin typeface="Cambria Math" panose="02040503050406030204" pitchFamily="18" charset="0"/>
                        </a:rPr>
                        <m:t>)+</m:t>
                      </m:r>
                      <m:r>
                        <a:rPr lang="en-US" sz="2000" b="1" i="1" dirty="0">
                          <a:latin typeface="Cambria Math" panose="02040503050406030204" pitchFamily="18" charset="0"/>
                        </a:rPr>
                        <m:t>𝒉</m:t>
                      </m:r>
                      <m:r>
                        <a:rPr lang="en-US" sz="2000" b="1" i="1" dirty="0">
                          <a:latin typeface="Cambria Math" panose="02040503050406030204" pitchFamily="18" charset="0"/>
                        </a:rPr>
                        <m:t>(</m:t>
                      </m:r>
                      <m:r>
                        <a:rPr lang="en-US" sz="2000" b="1" i="1" dirty="0">
                          <a:latin typeface="Cambria Math" panose="02040503050406030204" pitchFamily="18" charset="0"/>
                        </a:rPr>
                        <m:t>𝒏</m:t>
                      </m:r>
                      <m:r>
                        <a:rPr lang="en-US" sz="2000" b="1" i="1" dirty="0">
                          <a:latin typeface="Cambria Math" panose="02040503050406030204" pitchFamily="18" charset="0"/>
                        </a:rPr>
                        <m:t>)=</m:t>
                      </m:r>
                    </m:oMath>
                  </m:oMathPara>
                </a14:m>
                <a:endParaRPr lang="en-US" sz="2000" b="1" dirty="0"/>
              </a:p>
            </p:txBody>
          </p:sp>
        </mc:Choice>
        <mc:Fallback xmlns="">
          <p:sp>
            <p:nvSpPr>
              <p:cNvPr id="9" name="Rectangle 8">
                <a:extLst>
                  <a:ext uri="{FF2B5EF4-FFF2-40B4-BE49-F238E27FC236}">
                    <a16:creationId xmlns:a16="http://schemas.microsoft.com/office/drawing/2014/main" id="{9BEBD854-9CBC-4AE4-8DAC-9C1D32048B3E}"/>
                  </a:ext>
                </a:extLst>
              </p:cNvPr>
              <p:cNvSpPr>
                <a:spLocks noRot="1" noChangeAspect="1" noMove="1" noResize="1" noEditPoints="1" noAdjustHandles="1" noChangeArrowheads="1" noChangeShapeType="1" noTextEdit="1"/>
              </p:cNvSpPr>
              <p:nvPr/>
            </p:nvSpPr>
            <p:spPr>
              <a:xfrm>
                <a:off x="8664273" y="1291385"/>
                <a:ext cx="2757871" cy="400110"/>
              </a:xfrm>
              <a:prstGeom prst="rect">
                <a:avLst/>
              </a:prstGeom>
              <a:blipFill>
                <a:blip r:embed="rId5"/>
                <a:stretch>
                  <a:fillRect b="-15385"/>
                </a:stretch>
              </a:blipFill>
            </p:spPr>
            <p:txBody>
              <a:bodyPr/>
              <a:lstStyle/>
              <a:p>
                <a:r>
                  <a:rPr lang="en-IN">
                    <a:noFill/>
                  </a:rPr>
                  <a:t> </a:t>
                </a:r>
              </a:p>
            </p:txBody>
          </p:sp>
        </mc:Fallback>
      </mc:AlternateContent>
      <p:sp>
        <p:nvSpPr>
          <p:cNvPr id="3" name="TextBox 2">
            <a:extLst>
              <a:ext uri="{FF2B5EF4-FFF2-40B4-BE49-F238E27FC236}">
                <a16:creationId xmlns:a16="http://schemas.microsoft.com/office/drawing/2014/main" id="{14D88E30-70AF-43FE-8C03-67CF21969240}"/>
              </a:ext>
            </a:extLst>
          </p:cNvPr>
          <p:cNvSpPr txBox="1"/>
          <p:nvPr/>
        </p:nvSpPr>
        <p:spPr>
          <a:xfrm>
            <a:off x="428625" y="1183631"/>
            <a:ext cx="9353550" cy="461665"/>
          </a:xfrm>
          <a:prstGeom prst="rect">
            <a:avLst/>
          </a:prstGeom>
          <a:noFill/>
        </p:spPr>
        <p:txBody>
          <a:bodyPr wrap="square" rtlCol="0">
            <a:spAutoFit/>
          </a:bodyPr>
          <a:lstStyle/>
          <a:p>
            <a:r>
              <a:rPr lang="en-US" sz="2400" b="1" dirty="0">
                <a:solidFill>
                  <a:srgbClr val="0070C0"/>
                </a:solidFill>
              </a:rPr>
              <a:t>Expansion rule: Expand the node with the smallest f(n)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E145298-964F-6404-7565-B95D4B60A115}"/>
                  </a:ext>
                </a:extLst>
              </p:cNvPr>
              <p:cNvSpPr txBox="1"/>
              <p:nvPr/>
            </p:nvSpPr>
            <p:spPr>
              <a:xfrm>
                <a:off x="7297882" y="2380818"/>
                <a:ext cx="609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m:oMathPara>
                </a14:m>
                <a:endParaRPr lang="en-US" dirty="0"/>
              </a:p>
            </p:txBody>
          </p:sp>
        </mc:Choice>
        <mc:Fallback xmlns="">
          <p:sp>
            <p:nvSpPr>
              <p:cNvPr id="2" name="TextBox 1">
                <a:extLst>
                  <a:ext uri="{FF2B5EF4-FFF2-40B4-BE49-F238E27FC236}">
                    <a16:creationId xmlns:a16="http://schemas.microsoft.com/office/drawing/2014/main" id="{6E145298-964F-6404-7565-B95D4B60A115}"/>
                  </a:ext>
                </a:extLst>
              </p:cNvPr>
              <p:cNvSpPr txBox="1">
                <a:spLocks noRot="1" noChangeAspect="1" noMove="1" noResize="1" noEditPoints="1" noAdjustHandles="1" noChangeArrowheads="1" noChangeShapeType="1" noTextEdit="1"/>
              </p:cNvSpPr>
              <p:nvPr/>
            </p:nvSpPr>
            <p:spPr>
              <a:xfrm>
                <a:off x="7297882" y="2380818"/>
                <a:ext cx="609600" cy="369332"/>
              </a:xfrm>
              <a:prstGeom prst="rect">
                <a:avLst/>
              </a:prstGeom>
              <a:blipFill>
                <a:blip r:embed="rId6"/>
                <a:stretch>
                  <a:fillRect r="-8000" b="-13333"/>
                </a:stretch>
              </a:blipFill>
            </p:spPr>
            <p:txBody>
              <a:bodyPr/>
              <a:lstStyle/>
              <a:p>
                <a:r>
                  <a:rPr lang="en-IN">
                    <a:noFill/>
                  </a:rPr>
                  <a:t> </a:t>
                </a:r>
              </a:p>
            </p:txBody>
          </p:sp>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astar-progress02c"/>
          <p:cNvPicPr>
            <a:picLocks noChangeAspect="1" noChangeArrowheads="1"/>
          </p:cNvPicPr>
          <p:nvPr/>
        </p:nvPicPr>
        <p:blipFill>
          <a:blip r:embed="rId3" cstate="print"/>
          <a:srcRect/>
          <a:stretch>
            <a:fillRect/>
          </a:stretch>
        </p:blipFill>
        <p:spPr bwMode="auto">
          <a:xfrm>
            <a:off x="3429000" y="1524001"/>
            <a:ext cx="5410200" cy="2219325"/>
          </a:xfrm>
          <a:prstGeom prst="rect">
            <a:avLst/>
          </a:prstGeom>
          <a:noFill/>
        </p:spPr>
      </p:pic>
      <p:sp>
        <p:nvSpPr>
          <p:cNvPr id="17410" name="Rectangle 2"/>
          <p:cNvSpPr>
            <a:spLocks noGrp="1" noChangeArrowheads="1"/>
          </p:cNvSpPr>
          <p:nvPr>
            <p:ph type="title"/>
          </p:nvPr>
        </p:nvSpPr>
        <p:spPr>
          <a:xfrm>
            <a:off x="572140" y="-404"/>
            <a:ext cx="10515600" cy="1325563"/>
          </a:xfrm>
        </p:spPr>
        <p:txBody>
          <a:bodyPr/>
          <a:lstStyle/>
          <a:p>
            <a:r>
              <a:rPr lang="en-US" dirty="0"/>
              <a:t>A</a:t>
            </a:r>
            <a:r>
              <a:rPr lang="en-US" baseline="30000" dirty="0"/>
              <a:t>*</a:t>
            </a:r>
            <a:r>
              <a:rPr lang="en-US" dirty="0"/>
              <a:t> Search Example</a:t>
            </a:r>
          </a:p>
        </p:txBody>
      </p:sp>
      <p:pic>
        <p:nvPicPr>
          <p:cNvPr id="4" name="Picture 4" descr="romania2"/>
          <p:cNvPicPr>
            <a:picLocks noChangeAspect="1" noChangeArrowheads="1"/>
          </p:cNvPicPr>
          <p:nvPr/>
        </p:nvPicPr>
        <p:blipFill>
          <a:blip r:embed="rId4" cstate="print"/>
          <a:srcRect/>
          <a:stretch>
            <a:fillRect/>
          </a:stretch>
        </p:blipFill>
        <p:spPr bwMode="auto">
          <a:xfrm>
            <a:off x="3162940" y="3259470"/>
            <a:ext cx="5334000" cy="2614525"/>
          </a:xfrm>
          <a:prstGeom prst="rect">
            <a:avLst/>
          </a:prstGeom>
          <a:noFill/>
        </p:spPr>
      </p:pic>
      <p:sp>
        <p:nvSpPr>
          <p:cNvPr id="5" name="Oval 4"/>
          <p:cNvSpPr/>
          <p:nvPr/>
        </p:nvSpPr>
        <p:spPr>
          <a:xfrm>
            <a:off x="4130873" y="4104596"/>
            <a:ext cx="457200" cy="3048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677540" y="5164469"/>
            <a:ext cx="685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D9C4EC7-843A-4BF2-8457-F1A5AE872A0A}"/>
              </a:ext>
            </a:extLst>
          </p:cNvPr>
          <p:cNvSpPr/>
          <p:nvPr/>
        </p:nvSpPr>
        <p:spPr>
          <a:xfrm>
            <a:off x="7430140" y="5164469"/>
            <a:ext cx="1295400" cy="228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DA0FB795-D558-45EC-B122-C058A33D6F3D}"/>
              </a:ext>
            </a:extLst>
          </p:cNvPr>
          <p:cNvCxnSpPr/>
          <p:nvPr/>
        </p:nvCxnSpPr>
        <p:spPr>
          <a:xfrm>
            <a:off x="3467740" y="4021469"/>
            <a:ext cx="914400" cy="2286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A77AC84-3A38-4028-8731-19C3412E72D2}"/>
                  </a:ext>
                </a:extLst>
              </p:cNvPr>
              <p:cNvSpPr/>
              <p:nvPr/>
            </p:nvSpPr>
            <p:spPr>
              <a:xfrm>
                <a:off x="8496940" y="1524000"/>
                <a:ext cx="2025298" cy="338554"/>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𝑔</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h</m:t>
                      </m:r>
                      <m:r>
                        <a:rPr lang="en-US" sz="1600" i="1" dirty="0">
                          <a:latin typeface="Cambria Math" panose="02040503050406030204" pitchFamily="18" charset="0"/>
                        </a:rPr>
                        <m:t>(</m:t>
                      </m:r>
                      <m:r>
                        <a:rPr lang="en-US" sz="1600" i="1" dirty="0">
                          <a:latin typeface="Cambria Math" panose="02040503050406030204" pitchFamily="18" charset="0"/>
                        </a:rPr>
                        <m:t>𝑛</m:t>
                      </m:r>
                      <m:r>
                        <a:rPr lang="en-US" sz="1600" i="1" dirty="0">
                          <a:latin typeface="Cambria Math" panose="02040503050406030204" pitchFamily="18" charset="0"/>
                        </a:rPr>
                        <m:t>)</m:t>
                      </m:r>
                    </m:oMath>
                  </m:oMathPara>
                </a14:m>
                <a:endParaRPr lang="en-US" sz="1600" dirty="0"/>
              </a:p>
            </p:txBody>
          </p:sp>
        </mc:Choice>
        <mc:Fallback xmlns="">
          <p:sp>
            <p:nvSpPr>
              <p:cNvPr id="9" name="Rectangle 8">
                <a:extLst>
                  <a:ext uri="{FF2B5EF4-FFF2-40B4-BE49-F238E27FC236}">
                    <a16:creationId xmlns:a16="http://schemas.microsoft.com/office/drawing/2014/main" id="{3A77AC84-3A38-4028-8731-19C3412E72D2}"/>
                  </a:ext>
                </a:extLst>
              </p:cNvPr>
              <p:cNvSpPr>
                <a:spLocks noRot="1" noChangeAspect="1" noMove="1" noResize="1" noEditPoints="1" noAdjustHandles="1" noChangeArrowheads="1" noChangeShapeType="1" noTextEdit="1"/>
              </p:cNvSpPr>
              <p:nvPr/>
            </p:nvSpPr>
            <p:spPr>
              <a:xfrm>
                <a:off x="8496940" y="1524000"/>
                <a:ext cx="2025298" cy="338554"/>
              </a:xfrm>
              <a:prstGeom prst="rect">
                <a:avLst/>
              </a:prstGeom>
              <a:blipFill>
                <a:blip r:embed="rId5"/>
                <a:stretch>
                  <a:fillRect b="-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873F2FF-B8EE-EBC4-6525-639D6BF7B0DD}"/>
                  </a:ext>
                </a:extLst>
              </p:cNvPr>
              <p:cNvSpPr txBox="1"/>
              <p:nvPr/>
            </p:nvSpPr>
            <p:spPr>
              <a:xfrm>
                <a:off x="7336622" y="2883210"/>
                <a:ext cx="609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m:oMathPara>
                </a14:m>
                <a:endParaRPr lang="en-US" dirty="0"/>
              </a:p>
            </p:txBody>
          </p:sp>
        </mc:Choice>
        <mc:Fallback xmlns="">
          <p:sp>
            <p:nvSpPr>
              <p:cNvPr id="2" name="TextBox 1">
                <a:extLst>
                  <a:ext uri="{FF2B5EF4-FFF2-40B4-BE49-F238E27FC236}">
                    <a16:creationId xmlns:a16="http://schemas.microsoft.com/office/drawing/2014/main" id="{7873F2FF-B8EE-EBC4-6525-639D6BF7B0DD}"/>
                  </a:ext>
                </a:extLst>
              </p:cNvPr>
              <p:cNvSpPr txBox="1">
                <a:spLocks noRot="1" noChangeAspect="1" noMove="1" noResize="1" noEditPoints="1" noAdjustHandles="1" noChangeArrowheads="1" noChangeShapeType="1" noTextEdit="1"/>
              </p:cNvSpPr>
              <p:nvPr/>
            </p:nvSpPr>
            <p:spPr>
              <a:xfrm>
                <a:off x="7336622" y="2883210"/>
                <a:ext cx="609600" cy="369332"/>
              </a:xfrm>
              <a:prstGeom prst="rect">
                <a:avLst/>
              </a:prstGeom>
              <a:blipFill>
                <a:blip r:embed="rId6"/>
                <a:stretch>
                  <a:fillRect r="-8000" b="-11475"/>
                </a:stretch>
              </a:blipFill>
            </p:spPr>
            <p:txBody>
              <a:bodyPr/>
              <a:lstStyle/>
              <a:p>
                <a:r>
                  <a:rPr lang="en-IN">
                    <a:noFill/>
                  </a:rPr>
                  <a:t> </a:t>
                </a:r>
              </a:p>
            </p:txBody>
          </p:sp>
        </mc:Fallback>
      </mc:AlternateContent>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A</a:t>
            </a:r>
            <a:r>
              <a:rPr lang="en-US" baseline="30000" dirty="0"/>
              <a:t>*</a:t>
            </a:r>
            <a:r>
              <a:rPr lang="en-US" dirty="0"/>
              <a:t> Search Example</a:t>
            </a:r>
          </a:p>
        </p:txBody>
      </p:sp>
      <p:pic>
        <p:nvPicPr>
          <p:cNvPr id="18437" name="Picture 5" descr="astar-progress03c"/>
          <p:cNvPicPr>
            <a:picLocks noChangeAspect="1" noChangeArrowheads="1"/>
          </p:cNvPicPr>
          <p:nvPr/>
        </p:nvPicPr>
        <p:blipFill>
          <a:blip r:embed="rId3" cstate="print"/>
          <a:srcRect/>
          <a:stretch>
            <a:fillRect/>
          </a:stretch>
        </p:blipFill>
        <p:spPr bwMode="auto">
          <a:xfrm>
            <a:off x="3429000" y="1524001"/>
            <a:ext cx="5410200" cy="2219325"/>
          </a:xfrm>
          <a:prstGeom prst="rect">
            <a:avLst/>
          </a:prstGeom>
          <a:noFill/>
        </p:spPr>
      </p:pic>
      <p:pic>
        <p:nvPicPr>
          <p:cNvPr id="4" name="Picture 4" descr="romania2"/>
          <p:cNvPicPr>
            <a:picLocks noChangeAspect="1" noChangeArrowheads="1"/>
          </p:cNvPicPr>
          <p:nvPr/>
        </p:nvPicPr>
        <p:blipFill>
          <a:blip r:embed="rId4" cstate="print"/>
          <a:srcRect/>
          <a:stretch>
            <a:fillRect/>
          </a:stretch>
        </p:blipFill>
        <p:spPr bwMode="auto">
          <a:xfrm>
            <a:off x="5105400" y="3962401"/>
            <a:ext cx="5334000" cy="2614525"/>
          </a:xfrm>
          <a:prstGeom prst="rect">
            <a:avLst/>
          </a:prstGeom>
          <a:noFill/>
        </p:spPr>
      </p:pic>
      <p:sp>
        <p:nvSpPr>
          <p:cNvPr id="5" name="Oval 4"/>
          <p:cNvSpPr/>
          <p:nvPr/>
        </p:nvSpPr>
        <p:spPr>
          <a:xfrm>
            <a:off x="6278301" y="5244296"/>
            <a:ext cx="457200" cy="3048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620000" y="5867400"/>
            <a:ext cx="685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557A8EFF-56CF-4AB5-A043-015E4736E416}"/>
              </a:ext>
            </a:extLst>
          </p:cNvPr>
          <p:cNvCxnSpPr/>
          <p:nvPr/>
        </p:nvCxnSpPr>
        <p:spPr>
          <a:xfrm>
            <a:off x="5410200" y="4724400"/>
            <a:ext cx="914400" cy="2286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2AE8D6A-9C02-4835-B88E-9827644C9089}"/>
              </a:ext>
            </a:extLst>
          </p:cNvPr>
          <p:cNvCxnSpPr>
            <a:cxnSpLocks/>
          </p:cNvCxnSpPr>
          <p:nvPr/>
        </p:nvCxnSpPr>
        <p:spPr>
          <a:xfrm>
            <a:off x="6248400" y="4953000"/>
            <a:ext cx="228600" cy="3810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32BE5B62-974F-4C93-9885-06AAC77B93D7}"/>
              </a:ext>
            </a:extLst>
          </p:cNvPr>
          <p:cNvSpPr/>
          <p:nvPr/>
        </p:nvSpPr>
        <p:spPr>
          <a:xfrm>
            <a:off x="9372600" y="5791200"/>
            <a:ext cx="1295400" cy="228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1862E68-355D-2ACE-63FA-8B1C5BE01053}"/>
                  </a:ext>
                </a:extLst>
              </p:cNvPr>
              <p:cNvSpPr/>
              <p:nvPr/>
            </p:nvSpPr>
            <p:spPr>
              <a:xfrm>
                <a:off x="8496940" y="1524000"/>
                <a:ext cx="2025298" cy="338554"/>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𝑔</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h</m:t>
                      </m:r>
                      <m:r>
                        <a:rPr lang="en-US" sz="1600" i="1" dirty="0">
                          <a:latin typeface="Cambria Math" panose="02040503050406030204" pitchFamily="18" charset="0"/>
                        </a:rPr>
                        <m:t>(</m:t>
                      </m:r>
                      <m:r>
                        <a:rPr lang="en-US" sz="1600" i="1" dirty="0">
                          <a:latin typeface="Cambria Math" panose="02040503050406030204" pitchFamily="18" charset="0"/>
                        </a:rPr>
                        <m:t>𝑛</m:t>
                      </m:r>
                      <m:r>
                        <a:rPr lang="en-US" sz="1600" i="1" dirty="0">
                          <a:latin typeface="Cambria Math" panose="02040503050406030204" pitchFamily="18" charset="0"/>
                        </a:rPr>
                        <m:t>)</m:t>
                      </m:r>
                    </m:oMath>
                  </m:oMathPara>
                </a14:m>
                <a:endParaRPr lang="en-US" sz="1600" dirty="0"/>
              </a:p>
            </p:txBody>
          </p:sp>
        </mc:Choice>
        <mc:Fallback xmlns="">
          <p:sp>
            <p:nvSpPr>
              <p:cNvPr id="2" name="Rectangle 1">
                <a:extLst>
                  <a:ext uri="{FF2B5EF4-FFF2-40B4-BE49-F238E27FC236}">
                    <a16:creationId xmlns:a16="http://schemas.microsoft.com/office/drawing/2014/main" id="{31862E68-355D-2ACE-63FA-8B1C5BE01053}"/>
                  </a:ext>
                </a:extLst>
              </p:cNvPr>
              <p:cNvSpPr>
                <a:spLocks noRot="1" noChangeAspect="1" noMove="1" noResize="1" noEditPoints="1" noAdjustHandles="1" noChangeArrowheads="1" noChangeShapeType="1" noTextEdit="1"/>
              </p:cNvSpPr>
              <p:nvPr/>
            </p:nvSpPr>
            <p:spPr>
              <a:xfrm>
                <a:off x="8496940" y="1524000"/>
                <a:ext cx="2025298" cy="338554"/>
              </a:xfrm>
              <a:prstGeom prst="rect">
                <a:avLst/>
              </a:prstGeom>
              <a:blipFill>
                <a:blip r:embed="rId5"/>
                <a:stretch>
                  <a:fillRect b="-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73866C0-A61C-FE9D-CFC9-BAA2290C7701}"/>
                  </a:ext>
                </a:extLst>
              </p:cNvPr>
              <p:cNvSpPr txBox="1"/>
              <p:nvPr/>
            </p:nvSpPr>
            <p:spPr>
              <a:xfrm>
                <a:off x="9279082" y="3586141"/>
                <a:ext cx="609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A73866C0-A61C-FE9D-CFC9-BAA2290C7701}"/>
                  </a:ext>
                </a:extLst>
              </p:cNvPr>
              <p:cNvSpPr txBox="1">
                <a:spLocks noRot="1" noChangeAspect="1" noMove="1" noResize="1" noEditPoints="1" noAdjustHandles="1" noChangeArrowheads="1" noChangeShapeType="1" noTextEdit="1"/>
              </p:cNvSpPr>
              <p:nvPr/>
            </p:nvSpPr>
            <p:spPr>
              <a:xfrm>
                <a:off x="9279082" y="3586141"/>
                <a:ext cx="609600" cy="369332"/>
              </a:xfrm>
              <a:prstGeom prst="rect">
                <a:avLst/>
              </a:prstGeom>
              <a:blipFill>
                <a:blip r:embed="rId6"/>
                <a:stretch>
                  <a:fillRect r="-8000" b="-13115"/>
                </a:stretch>
              </a:blipFill>
            </p:spPr>
            <p:txBody>
              <a:bodyPr/>
              <a:lstStyle/>
              <a:p>
                <a:r>
                  <a:rPr lang="en-IN">
                    <a:noFill/>
                  </a:rPr>
                  <a:t> </a:t>
                </a:r>
              </a:p>
            </p:txBody>
          </p:sp>
        </mc:Fallback>
      </mc:AlternateContent>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A</a:t>
            </a:r>
            <a:r>
              <a:rPr lang="en-US" baseline="30000" dirty="0"/>
              <a:t>*</a:t>
            </a:r>
            <a:r>
              <a:rPr lang="en-US" dirty="0"/>
              <a:t> Search Example</a:t>
            </a:r>
          </a:p>
        </p:txBody>
      </p:sp>
      <p:pic>
        <p:nvPicPr>
          <p:cNvPr id="19460" name="Picture 4" descr="astar-progress04c"/>
          <p:cNvPicPr>
            <a:picLocks noChangeAspect="1" noChangeArrowheads="1"/>
          </p:cNvPicPr>
          <p:nvPr/>
        </p:nvPicPr>
        <p:blipFill>
          <a:blip r:embed="rId3" cstate="print"/>
          <a:srcRect/>
          <a:stretch>
            <a:fillRect/>
          </a:stretch>
        </p:blipFill>
        <p:spPr bwMode="auto">
          <a:xfrm>
            <a:off x="3429000" y="1524001"/>
            <a:ext cx="5410200" cy="2219325"/>
          </a:xfrm>
          <a:prstGeom prst="rect">
            <a:avLst/>
          </a:prstGeom>
          <a:noFill/>
        </p:spPr>
      </p:pic>
      <p:pic>
        <p:nvPicPr>
          <p:cNvPr id="4" name="Picture 4" descr="romania2"/>
          <p:cNvPicPr>
            <a:picLocks noChangeAspect="1" noChangeArrowheads="1"/>
          </p:cNvPicPr>
          <p:nvPr/>
        </p:nvPicPr>
        <p:blipFill>
          <a:blip r:embed="rId4" cstate="print"/>
          <a:srcRect/>
          <a:stretch>
            <a:fillRect/>
          </a:stretch>
        </p:blipFill>
        <p:spPr bwMode="auto">
          <a:xfrm>
            <a:off x="5105400" y="3962401"/>
            <a:ext cx="5334000" cy="2614525"/>
          </a:xfrm>
          <a:prstGeom prst="rect">
            <a:avLst/>
          </a:prstGeom>
          <a:noFill/>
        </p:spPr>
      </p:pic>
      <p:sp>
        <p:nvSpPr>
          <p:cNvPr id="6" name="Oval 5"/>
          <p:cNvSpPr/>
          <p:nvPr/>
        </p:nvSpPr>
        <p:spPr>
          <a:xfrm>
            <a:off x="7620000" y="5867400"/>
            <a:ext cx="685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68AED4F-B79A-4881-AF1E-9AFD743E399A}"/>
              </a:ext>
            </a:extLst>
          </p:cNvPr>
          <p:cNvSpPr/>
          <p:nvPr/>
        </p:nvSpPr>
        <p:spPr>
          <a:xfrm>
            <a:off x="6858000" y="4922455"/>
            <a:ext cx="457200" cy="3048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2A487AFC-31E4-477F-B450-0BD35B3F7896}"/>
              </a:ext>
            </a:extLst>
          </p:cNvPr>
          <p:cNvCxnSpPr/>
          <p:nvPr/>
        </p:nvCxnSpPr>
        <p:spPr>
          <a:xfrm>
            <a:off x="5410200" y="4724400"/>
            <a:ext cx="914400" cy="2286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5DF604-9758-4E62-B803-ED0EB2DE4C48}"/>
              </a:ext>
            </a:extLst>
          </p:cNvPr>
          <p:cNvCxnSpPr>
            <a:cxnSpLocks/>
          </p:cNvCxnSpPr>
          <p:nvPr/>
        </p:nvCxnSpPr>
        <p:spPr>
          <a:xfrm>
            <a:off x="6248400" y="4953000"/>
            <a:ext cx="228600" cy="3810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6DE5A5B-6FEA-4875-9910-0797AD5D8755}"/>
              </a:ext>
            </a:extLst>
          </p:cNvPr>
          <p:cNvCxnSpPr>
            <a:cxnSpLocks/>
          </p:cNvCxnSpPr>
          <p:nvPr/>
        </p:nvCxnSpPr>
        <p:spPr>
          <a:xfrm>
            <a:off x="6324600" y="4953000"/>
            <a:ext cx="723900" cy="9525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A919EC2-6AFF-F280-B66A-23EE008A11F9}"/>
                  </a:ext>
                </a:extLst>
              </p:cNvPr>
              <p:cNvSpPr/>
              <p:nvPr/>
            </p:nvSpPr>
            <p:spPr>
              <a:xfrm>
                <a:off x="8496940" y="1524000"/>
                <a:ext cx="2025298" cy="338554"/>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𝑔</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h</m:t>
                      </m:r>
                      <m:r>
                        <a:rPr lang="en-US" sz="1600" i="1" dirty="0">
                          <a:latin typeface="Cambria Math" panose="02040503050406030204" pitchFamily="18" charset="0"/>
                        </a:rPr>
                        <m:t>(</m:t>
                      </m:r>
                      <m:r>
                        <a:rPr lang="en-US" sz="1600" i="1" dirty="0">
                          <a:latin typeface="Cambria Math" panose="02040503050406030204" pitchFamily="18" charset="0"/>
                        </a:rPr>
                        <m:t>𝑛</m:t>
                      </m:r>
                      <m:r>
                        <a:rPr lang="en-US" sz="1600" i="1" dirty="0">
                          <a:latin typeface="Cambria Math" panose="02040503050406030204" pitchFamily="18" charset="0"/>
                        </a:rPr>
                        <m:t>)</m:t>
                      </m:r>
                    </m:oMath>
                  </m:oMathPara>
                </a14:m>
                <a:endParaRPr lang="en-US" sz="1600" dirty="0"/>
              </a:p>
            </p:txBody>
          </p:sp>
        </mc:Choice>
        <mc:Fallback xmlns="">
          <p:sp>
            <p:nvSpPr>
              <p:cNvPr id="2" name="Rectangle 1">
                <a:extLst>
                  <a:ext uri="{FF2B5EF4-FFF2-40B4-BE49-F238E27FC236}">
                    <a16:creationId xmlns:a16="http://schemas.microsoft.com/office/drawing/2014/main" id="{EA919EC2-6AFF-F280-B66A-23EE008A11F9}"/>
                  </a:ext>
                </a:extLst>
              </p:cNvPr>
              <p:cNvSpPr>
                <a:spLocks noRot="1" noChangeAspect="1" noMove="1" noResize="1" noEditPoints="1" noAdjustHandles="1" noChangeArrowheads="1" noChangeShapeType="1" noTextEdit="1"/>
              </p:cNvSpPr>
              <p:nvPr/>
            </p:nvSpPr>
            <p:spPr>
              <a:xfrm>
                <a:off x="8496940" y="1524000"/>
                <a:ext cx="2025298" cy="338554"/>
              </a:xfrm>
              <a:prstGeom prst="rect">
                <a:avLst/>
              </a:prstGeom>
              <a:blipFill>
                <a:blip r:embed="rId5"/>
                <a:stretch>
                  <a:fillRect b="-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36FDBD6-AAC1-1587-7BB5-AB6FBF3175BB}"/>
                  </a:ext>
                </a:extLst>
              </p:cNvPr>
              <p:cNvSpPr txBox="1"/>
              <p:nvPr/>
            </p:nvSpPr>
            <p:spPr>
              <a:xfrm>
                <a:off x="9279082" y="3586141"/>
                <a:ext cx="609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D36FDBD6-AAC1-1587-7BB5-AB6FBF3175BB}"/>
                  </a:ext>
                </a:extLst>
              </p:cNvPr>
              <p:cNvSpPr txBox="1">
                <a:spLocks noRot="1" noChangeAspect="1" noMove="1" noResize="1" noEditPoints="1" noAdjustHandles="1" noChangeArrowheads="1" noChangeShapeType="1" noTextEdit="1"/>
              </p:cNvSpPr>
              <p:nvPr/>
            </p:nvSpPr>
            <p:spPr>
              <a:xfrm>
                <a:off x="9279082" y="3586141"/>
                <a:ext cx="609600" cy="369332"/>
              </a:xfrm>
              <a:prstGeom prst="rect">
                <a:avLst/>
              </a:prstGeom>
              <a:blipFill>
                <a:blip r:embed="rId6"/>
                <a:stretch>
                  <a:fillRect r="-8000" b="-13115"/>
                </a:stretch>
              </a:blipFill>
            </p:spPr>
            <p:txBody>
              <a:bodyPr/>
              <a:lstStyle/>
              <a:p>
                <a:r>
                  <a:rPr lang="en-IN">
                    <a:noFill/>
                  </a:rPr>
                  <a:t> </a:t>
                </a:r>
              </a:p>
            </p:txBody>
          </p:sp>
        </mc:Fallback>
      </mc:AlternateContent>
      <p:sp>
        <p:nvSpPr>
          <p:cNvPr id="12" name="Speech Bubble: Rectangle with Corners Rounded 11">
            <a:extLst>
              <a:ext uri="{FF2B5EF4-FFF2-40B4-BE49-F238E27FC236}">
                <a16:creationId xmlns:a16="http://schemas.microsoft.com/office/drawing/2014/main" id="{580B4910-35A0-9335-EDC6-B3AC5C0415C3}"/>
              </a:ext>
            </a:extLst>
          </p:cNvPr>
          <p:cNvSpPr/>
          <p:nvPr/>
        </p:nvSpPr>
        <p:spPr>
          <a:xfrm>
            <a:off x="2438400" y="3824468"/>
            <a:ext cx="2133600" cy="914400"/>
          </a:xfrm>
          <a:prstGeom prst="wedgeRoundRectCallout">
            <a:avLst>
              <a:gd name="adj1" fmla="val 108467"/>
              <a:gd name="adj2" fmla="val -17567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t>Reconsiders </a:t>
            </a:r>
            <a:r>
              <a:rPr lang="en-US" sz="1400" dirty="0" err="1"/>
              <a:t>Rimnicu</a:t>
            </a:r>
            <a:r>
              <a:rPr lang="en-US" sz="1400" dirty="0"/>
              <a:t> </a:t>
            </a:r>
            <a:r>
              <a:rPr lang="en-US" sz="1400" dirty="0" err="1"/>
              <a:t>Vilcea</a:t>
            </a:r>
            <a:r>
              <a:rPr lang="en-US" sz="1400" dirty="0"/>
              <a:t> because </a:t>
            </a:r>
            <a:r>
              <a:rPr lang="en-US" sz="1400" dirty="0" err="1"/>
              <a:t>Fagaras</a:t>
            </a:r>
            <a:r>
              <a:rPr lang="en-US" sz="1400" dirty="0"/>
              <a:t> may have a shorter total cost to Bucharest.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A</a:t>
            </a:r>
            <a:r>
              <a:rPr lang="en-US" baseline="30000" dirty="0"/>
              <a:t>*</a:t>
            </a:r>
            <a:r>
              <a:rPr lang="en-US" dirty="0"/>
              <a:t> Search Example</a:t>
            </a:r>
          </a:p>
        </p:txBody>
      </p:sp>
      <p:pic>
        <p:nvPicPr>
          <p:cNvPr id="20484" name="Picture 4" descr="astar-progress05c"/>
          <p:cNvPicPr>
            <a:picLocks noChangeAspect="1" noChangeArrowheads="1"/>
          </p:cNvPicPr>
          <p:nvPr/>
        </p:nvPicPr>
        <p:blipFill>
          <a:blip r:embed="rId3" cstate="print"/>
          <a:srcRect/>
          <a:stretch>
            <a:fillRect/>
          </a:stretch>
        </p:blipFill>
        <p:spPr bwMode="auto">
          <a:xfrm>
            <a:off x="3429000" y="1524001"/>
            <a:ext cx="5410200" cy="2219325"/>
          </a:xfrm>
          <a:prstGeom prst="rect">
            <a:avLst/>
          </a:prstGeom>
          <a:noFill/>
        </p:spPr>
      </p:pic>
      <p:pic>
        <p:nvPicPr>
          <p:cNvPr id="4" name="Picture 4" descr="romania2"/>
          <p:cNvPicPr>
            <a:picLocks noChangeAspect="1" noChangeArrowheads="1"/>
          </p:cNvPicPr>
          <p:nvPr/>
        </p:nvPicPr>
        <p:blipFill>
          <a:blip r:embed="rId4" cstate="print"/>
          <a:srcRect/>
          <a:stretch>
            <a:fillRect/>
          </a:stretch>
        </p:blipFill>
        <p:spPr bwMode="auto">
          <a:xfrm>
            <a:off x="5105400" y="3962401"/>
            <a:ext cx="5334000" cy="2614525"/>
          </a:xfrm>
          <a:prstGeom prst="rect">
            <a:avLst/>
          </a:prstGeom>
          <a:noFill/>
        </p:spPr>
      </p:pic>
      <p:sp>
        <p:nvSpPr>
          <p:cNvPr id="5" name="Oval 4"/>
          <p:cNvSpPr/>
          <p:nvPr/>
        </p:nvSpPr>
        <p:spPr>
          <a:xfrm>
            <a:off x="5029200" y="4572000"/>
            <a:ext cx="457200" cy="3048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620000" y="5867400"/>
            <a:ext cx="685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48B003C-7E15-48BD-8C00-8B636849420D}"/>
              </a:ext>
            </a:extLst>
          </p:cNvPr>
          <p:cNvSpPr/>
          <p:nvPr/>
        </p:nvSpPr>
        <p:spPr>
          <a:xfrm>
            <a:off x="6934200" y="5569527"/>
            <a:ext cx="457200" cy="3048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143A7F89-1514-4397-AC3A-87968EDC7966}"/>
              </a:ext>
            </a:extLst>
          </p:cNvPr>
          <p:cNvCxnSpPr/>
          <p:nvPr/>
        </p:nvCxnSpPr>
        <p:spPr>
          <a:xfrm>
            <a:off x="5410200" y="4724400"/>
            <a:ext cx="914400" cy="2286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BCF0F55-6A35-4BB5-A218-B6492FFF3605}"/>
              </a:ext>
            </a:extLst>
          </p:cNvPr>
          <p:cNvCxnSpPr>
            <a:cxnSpLocks/>
          </p:cNvCxnSpPr>
          <p:nvPr/>
        </p:nvCxnSpPr>
        <p:spPr>
          <a:xfrm>
            <a:off x="6248400" y="4953000"/>
            <a:ext cx="228600" cy="3810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189B718-8F08-41D3-A892-1DAF533E3D67}"/>
              </a:ext>
            </a:extLst>
          </p:cNvPr>
          <p:cNvCxnSpPr>
            <a:cxnSpLocks/>
          </p:cNvCxnSpPr>
          <p:nvPr/>
        </p:nvCxnSpPr>
        <p:spPr>
          <a:xfrm>
            <a:off x="6477000" y="5334000"/>
            <a:ext cx="685800" cy="3810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8BEA38A-4089-4334-8568-86C91A308209}"/>
              </a:ext>
            </a:extLst>
          </p:cNvPr>
          <p:cNvCxnSpPr>
            <a:cxnSpLocks/>
          </p:cNvCxnSpPr>
          <p:nvPr/>
        </p:nvCxnSpPr>
        <p:spPr>
          <a:xfrm>
            <a:off x="6284976" y="4953000"/>
            <a:ext cx="801624" cy="762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A88C9C5B-36AD-2F43-78F3-6AEDC556C40D}"/>
                  </a:ext>
                </a:extLst>
              </p:cNvPr>
              <p:cNvSpPr/>
              <p:nvPr/>
            </p:nvSpPr>
            <p:spPr>
              <a:xfrm>
                <a:off x="8496940" y="1524000"/>
                <a:ext cx="2025298" cy="338554"/>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𝑔</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h</m:t>
                      </m:r>
                      <m:r>
                        <a:rPr lang="en-US" sz="1600" i="1" dirty="0">
                          <a:latin typeface="Cambria Math" panose="02040503050406030204" pitchFamily="18" charset="0"/>
                        </a:rPr>
                        <m:t>(</m:t>
                      </m:r>
                      <m:r>
                        <a:rPr lang="en-US" sz="1600" i="1" dirty="0">
                          <a:latin typeface="Cambria Math" panose="02040503050406030204" pitchFamily="18" charset="0"/>
                        </a:rPr>
                        <m:t>𝑛</m:t>
                      </m:r>
                      <m:r>
                        <a:rPr lang="en-US" sz="1600" i="1" dirty="0">
                          <a:latin typeface="Cambria Math" panose="02040503050406030204" pitchFamily="18" charset="0"/>
                        </a:rPr>
                        <m:t>)</m:t>
                      </m:r>
                    </m:oMath>
                  </m:oMathPara>
                </a14:m>
                <a:endParaRPr lang="en-US" sz="1600" dirty="0"/>
              </a:p>
            </p:txBody>
          </p:sp>
        </mc:Choice>
        <mc:Fallback xmlns="">
          <p:sp>
            <p:nvSpPr>
              <p:cNvPr id="3" name="Rectangle 2">
                <a:extLst>
                  <a:ext uri="{FF2B5EF4-FFF2-40B4-BE49-F238E27FC236}">
                    <a16:creationId xmlns:a16="http://schemas.microsoft.com/office/drawing/2014/main" id="{A88C9C5B-36AD-2F43-78F3-6AEDC556C40D}"/>
                  </a:ext>
                </a:extLst>
              </p:cNvPr>
              <p:cNvSpPr>
                <a:spLocks noRot="1" noChangeAspect="1" noMove="1" noResize="1" noEditPoints="1" noAdjustHandles="1" noChangeArrowheads="1" noChangeShapeType="1" noTextEdit="1"/>
              </p:cNvSpPr>
              <p:nvPr/>
            </p:nvSpPr>
            <p:spPr>
              <a:xfrm>
                <a:off x="8496940" y="1524000"/>
                <a:ext cx="2025298" cy="338554"/>
              </a:xfrm>
              <a:prstGeom prst="rect">
                <a:avLst/>
              </a:prstGeom>
              <a:blipFill>
                <a:blip r:embed="rId5"/>
                <a:stretch>
                  <a:fillRect b="-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A082BB0-ED0E-8275-8AD5-8AB403BB5F5B}"/>
                  </a:ext>
                </a:extLst>
              </p:cNvPr>
              <p:cNvSpPr txBox="1"/>
              <p:nvPr/>
            </p:nvSpPr>
            <p:spPr>
              <a:xfrm>
                <a:off x="9279082" y="3586141"/>
                <a:ext cx="609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m:oMathPara>
                </a14:m>
                <a:endParaRPr lang="en-US" dirty="0"/>
              </a:p>
            </p:txBody>
          </p:sp>
        </mc:Choice>
        <mc:Fallback xmlns="">
          <p:sp>
            <p:nvSpPr>
              <p:cNvPr id="2" name="TextBox 1">
                <a:extLst>
                  <a:ext uri="{FF2B5EF4-FFF2-40B4-BE49-F238E27FC236}">
                    <a16:creationId xmlns:a16="http://schemas.microsoft.com/office/drawing/2014/main" id="{3A082BB0-ED0E-8275-8AD5-8AB403BB5F5B}"/>
                  </a:ext>
                </a:extLst>
              </p:cNvPr>
              <p:cNvSpPr txBox="1">
                <a:spLocks noRot="1" noChangeAspect="1" noMove="1" noResize="1" noEditPoints="1" noAdjustHandles="1" noChangeArrowheads="1" noChangeShapeType="1" noTextEdit="1"/>
              </p:cNvSpPr>
              <p:nvPr/>
            </p:nvSpPr>
            <p:spPr>
              <a:xfrm>
                <a:off x="9279082" y="3586141"/>
                <a:ext cx="609600" cy="369332"/>
              </a:xfrm>
              <a:prstGeom prst="rect">
                <a:avLst/>
              </a:prstGeom>
              <a:blipFill>
                <a:blip r:embed="rId6"/>
                <a:stretch>
                  <a:fillRect r="-8000" b="-13115"/>
                </a:stretch>
              </a:blipFill>
            </p:spPr>
            <p:txBody>
              <a:bodyPr/>
              <a:lstStyle/>
              <a:p>
                <a:r>
                  <a:rPr lang="en-IN">
                    <a:noFill/>
                  </a:rPr>
                  <a:t> </a:t>
                </a:r>
              </a:p>
            </p:txBody>
          </p:sp>
        </mc:Fallback>
      </mc:AlternateContent>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A</a:t>
            </a:r>
            <a:r>
              <a:rPr lang="en-US" baseline="30000" dirty="0"/>
              <a:t>*</a:t>
            </a:r>
            <a:r>
              <a:rPr lang="en-US" dirty="0"/>
              <a:t> Search Example</a:t>
            </a:r>
          </a:p>
        </p:txBody>
      </p:sp>
      <p:pic>
        <p:nvPicPr>
          <p:cNvPr id="21508" name="Picture 4" descr="astar-progress06c"/>
          <p:cNvPicPr>
            <a:picLocks noChangeAspect="1" noChangeArrowheads="1"/>
          </p:cNvPicPr>
          <p:nvPr/>
        </p:nvPicPr>
        <p:blipFill>
          <a:blip r:embed="rId3" cstate="print"/>
          <a:srcRect/>
          <a:stretch>
            <a:fillRect/>
          </a:stretch>
        </p:blipFill>
        <p:spPr bwMode="auto">
          <a:xfrm>
            <a:off x="3429000" y="1524001"/>
            <a:ext cx="5410200" cy="2219325"/>
          </a:xfrm>
          <a:prstGeom prst="rect">
            <a:avLst/>
          </a:prstGeom>
          <a:noFill/>
        </p:spPr>
      </p:pic>
      <p:pic>
        <p:nvPicPr>
          <p:cNvPr id="4" name="Picture 4" descr="romania2"/>
          <p:cNvPicPr>
            <a:picLocks noChangeAspect="1" noChangeArrowheads="1"/>
          </p:cNvPicPr>
          <p:nvPr/>
        </p:nvPicPr>
        <p:blipFill>
          <a:blip r:embed="rId4" cstate="print"/>
          <a:srcRect/>
          <a:stretch>
            <a:fillRect/>
          </a:stretch>
        </p:blipFill>
        <p:spPr bwMode="auto">
          <a:xfrm>
            <a:off x="5105400" y="3962401"/>
            <a:ext cx="5334000" cy="2614525"/>
          </a:xfrm>
          <a:prstGeom prst="rect">
            <a:avLst/>
          </a:prstGeom>
          <a:noFill/>
        </p:spPr>
      </p:pic>
      <p:sp>
        <p:nvSpPr>
          <p:cNvPr id="6" name="Oval 5"/>
          <p:cNvSpPr/>
          <p:nvPr/>
        </p:nvSpPr>
        <p:spPr>
          <a:xfrm>
            <a:off x="7620000" y="5867400"/>
            <a:ext cx="685800" cy="3810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58ED45C1-2E7A-4FE2-BDE4-ADEABE08D166}"/>
              </a:ext>
            </a:extLst>
          </p:cNvPr>
          <p:cNvCxnSpPr/>
          <p:nvPr/>
        </p:nvCxnSpPr>
        <p:spPr>
          <a:xfrm>
            <a:off x="5410200" y="4724400"/>
            <a:ext cx="914400" cy="2286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50EEBA0-C4C2-4957-8142-8CCFFC25C9D2}"/>
              </a:ext>
            </a:extLst>
          </p:cNvPr>
          <p:cNvCxnSpPr>
            <a:cxnSpLocks/>
          </p:cNvCxnSpPr>
          <p:nvPr/>
        </p:nvCxnSpPr>
        <p:spPr>
          <a:xfrm>
            <a:off x="6248400" y="4953000"/>
            <a:ext cx="228600" cy="3810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4C494C0-C02D-403A-8345-5BAADBFAC651}"/>
              </a:ext>
            </a:extLst>
          </p:cNvPr>
          <p:cNvCxnSpPr>
            <a:cxnSpLocks/>
          </p:cNvCxnSpPr>
          <p:nvPr/>
        </p:nvCxnSpPr>
        <p:spPr>
          <a:xfrm>
            <a:off x="6477000" y="5334000"/>
            <a:ext cx="685800" cy="3810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8A648A1-8831-4D89-BFC5-88FF9FAA7A77}"/>
              </a:ext>
            </a:extLst>
          </p:cNvPr>
          <p:cNvCxnSpPr>
            <a:cxnSpLocks/>
          </p:cNvCxnSpPr>
          <p:nvPr/>
        </p:nvCxnSpPr>
        <p:spPr>
          <a:xfrm>
            <a:off x="6284976" y="4953000"/>
            <a:ext cx="801624" cy="7620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EEDDD60-3463-428D-A2AB-75B364D533CE}"/>
              </a:ext>
            </a:extLst>
          </p:cNvPr>
          <p:cNvCxnSpPr>
            <a:cxnSpLocks/>
          </p:cNvCxnSpPr>
          <p:nvPr/>
        </p:nvCxnSpPr>
        <p:spPr>
          <a:xfrm>
            <a:off x="7239000" y="5715000"/>
            <a:ext cx="533400" cy="30003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B718CB1-619C-2C6B-08C1-0BAFD7B5B034}"/>
                  </a:ext>
                </a:extLst>
              </p:cNvPr>
              <p:cNvSpPr/>
              <p:nvPr/>
            </p:nvSpPr>
            <p:spPr>
              <a:xfrm>
                <a:off x="8496940" y="1524000"/>
                <a:ext cx="2025298" cy="338554"/>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𝑔</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m:t>
                      </m:r>
                      <m:r>
                        <a:rPr lang="en-US" sz="1600" i="1" dirty="0">
                          <a:latin typeface="Cambria Math" panose="02040503050406030204" pitchFamily="18" charset="0"/>
                        </a:rPr>
                        <m:t>h</m:t>
                      </m:r>
                      <m:r>
                        <a:rPr lang="en-US" sz="1600" i="1" dirty="0">
                          <a:latin typeface="Cambria Math" panose="02040503050406030204" pitchFamily="18" charset="0"/>
                        </a:rPr>
                        <m:t>(</m:t>
                      </m:r>
                      <m:r>
                        <a:rPr lang="en-US" sz="1600" i="1" dirty="0">
                          <a:latin typeface="Cambria Math" panose="02040503050406030204" pitchFamily="18" charset="0"/>
                        </a:rPr>
                        <m:t>𝑛</m:t>
                      </m:r>
                      <m:r>
                        <a:rPr lang="en-US" sz="1600" i="1" dirty="0">
                          <a:latin typeface="Cambria Math" panose="02040503050406030204" pitchFamily="18" charset="0"/>
                        </a:rPr>
                        <m:t>)</m:t>
                      </m:r>
                    </m:oMath>
                  </m:oMathPara>
                </a14:m>
                <a:endParaRPr lang="en-US" sz="1600" dirty="0"/>
              </a:p>
            </p:txBody>
          </p:sp>
        </mc:Choice>
        <mc:Fallback xmlns="">
          <p:sp>
            <p:nvSpPr>
              <p:cNvPr id="2" name="Rectangle 1">
                <a:extLst>
                  <a:ext uri="{FF2B5EF4-FFF2-40B4-BE49-F238E27FC236}">
                    <a16:creationId xmlns:a16="http://schemas.microsoft.com/office/drawing/2014/main" id="{2B718CB1-619C-2C6B-08C1-0BAFD7B5B034}"/>
                  </a:ext>
                </a:extLst>
              </p:cNvPr>
              <p:cNvSpPr>
                <a:spLocks noRot="1" noChangeAspect="1" noMove="1" noResize="1" noEditPoints="1" noAdjustHandles="1" noChangeArrowheads="1" noChangeShapeType="1" noTextEdit="1"/>
              </p:cNvSpPr>
              <p:nvPr/>
            </p:nvSpPr>
            <p:spPr>
              <a:xfrm>
                <a:off x="8496940" y="1524000"/>
                <a:ext cx="2025298" cy="338554"/>
              </a:xfrm>
              <a:prstGeom prst="rect">
                <a:avLst/>
              </a:prstGeom>
              <a:blipFill>
                <a:blip r:embed="rId5"/>
                <a:stretch>
                  <a:fillRect b="-50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27C0A9B-C552-B4E2-3471-02813DCBBA1B}"/>
                  </a:ext>
                </a:extLst>
              </p:cNvPr>
              <p:cNvSpPr txBox="1"/>
              <p:nvPr/>
            </p:nvSpPr>
            <p:spPr>
              <a:xfrm>
                <a:off x="9279082" y="3586141"/>
                <a:ext cx="609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h</m:t>
                      </m:r>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C27C0A9B-C552-B4E2-3471-02813DCBBA1B}"/>
                  </a:ext>
                </a:extLst>
              </p:cNvPr>
              <p:cNvSpPr txBox="1">
                <a:spLocks noRot="1" noChangeAspect="1" noMove="1" noResize="1" noEditPoints="1" noAdjustHandles="1" noChangeArrowheads="1" noChangeShapeType="1" noTextEdit="1"/>
              </p:cNvSpPr>
              <p:nvPr/>
            </p:nvSpPr>
            <p:spPr>
              <a:xfrm>
                <a:off x="9279082" y="3586141"/>
                <a:ext cx="609600" cy="369332"/>
              </a:xfrm>
              <a:prstGeom prst="rect">
                <a:avLst/>
              </a:prstGeom>
              <a:blipFill>
                <a:blip r:embed="rId6"/>
                <a:stretch>
                  <a:fillRect r="-8000" b="-13115"/>
                </a:stretch>
              </a:blipFill>
            </p:spPr>
            <p:txBody>
              <a:bodyPr/>
              <a:lstStyle/>
              <a:p>
                <a:r>
                  <a:rPr lang="en-IN">
                    <a:noFill/>
                  </a:rPr>
                  <a:t> </a:t>
                </a:r>
              </a:p>
            </p:txBody>
          </p:sp>
        </mc:Fallback>
      </mc:AlternateContent>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5545EA-0FCB-4793-B4AF-7C6FD6A3D7AC}"/>
              </a:ext>
            </a:extLst>
          </p:cNvPr>
          <p:cNvSpPr>
            <a:spLocks noGrp="1"/>
          </p:cNvSpPr>
          <p:nvPr>
            <p:ph type="title"/>
          </p:nvPr>
        </p:nvSpPr>
        <p:spPr/>
        <p:txBody>
          <a:bodyPr/>
          <a:lstStyle/>
          <a:p>
            <a:r>
              <a:rPr lang="en-US" dirty="0"/>
              <a:t>BFS vs. A* Search</a:t>
            </a:r>
          </a:p>
        </p:txBody>
      </p:sp>
      <p:pic>
        <p:nvPicPr>
          <p:cNvPr id="4" name="Content Placeholder 3" descr="Astar_progress_animation.gif"/>
          <p:cNvPicPr>
            <a:picLocks noGrp="1" noChangeAspect="1"/>
          </p:cNvPicPr>
          <p:nvPr>
            <p:ph idx="1"/>
          </p:nvPr>
        </p:nvPicPr>
        <p:blipFill>
          <a:blip r:embed="rId3" cstate="print"/>
          <a:stretch>
            <a:fillRect/>
          </a:stretch>
        </p:blipFill>
        <p:spPr>
          <a:xfrm>
            <a:off x="3115495" y="3429000"/>
            <a:ext cx="2400300" cy="2400300"/>
          </a:xfrm>
        </p:spPr>
      </p:pic>
      <p:sp>
        <p:nvSpPr>
          <p:cNvPr id="5" name="TextBox 4"/>
          <p:cNvSpPr txBox="1"/>
          <p:nvPr/>
        </p:nvSpPr>
        <p:spPr>
          <a:xfrm>
            <a:off x="2438401" y="6096000"/>
            <a:ext cx="1877245" cy="369332"/>
          </a:xfrm>
          <a:prstGeom prst="rect">
            <a:avLst/>
          </a:prstGeom>
          <a:noFill/>
        </p:spPr>
        <p:txBody>
          <a:bodyPr wrap="none" rtlCol="0">
            <a:spAutoFit/>
          </a:bodyPr>
          <a:lstStyle/>
          <a:p>
            <a:r>
              <a:rPr lang="en-US" dirty="0"/>
              <a:t>Source: </a:t>
            </a:r>
            <a:r>
              <a:rPr lang="en-US" dirty="0">
                <a:hlinkClick r:id="rId4"/>
              </a:rPr>
              <a:t>Wikipedia</a:t>
            </a:r>
            <a:endParaRPr lang="en-US" dirty="0"/>
          </a:p>
        </p:txBody>
      </p:sp>
      <p:pic>
        <p:nvPicPr>
          <p:cNvPr id="6" name="Picture 5">
            <a:extLst>
              <a:ext uri="{FF2B5EF4-FFF2-40B4-BE49-F238E27FC236}">
                <a16:creationId xmlns:a16="http://schemas.microsoft.com/office/drawing/2014/main" id="{FB38F3D5-8DF7-4A97-8108-93F16F068D2F}"/>
              </a:ext>
            </a:extLst>
          </p:cNvPr>
          <p:cNvPicPr>
            <a:picLocks noChangeAspect="1"/>
          </p:cNvPicPr>
          <p:nvPr/>
        </p:nvPicPr>
        <p:blipFill rotWithShape="1">
          <a:blip r:embed="rId5"/>
          <a:srcRect l="41851" t="37215" r="41667" b="32421"/>
          <a:stretch/>
        </p:blipFill>
        <p:spPr>
          <a:xfrm>
            <a:off x="6705600" y="3352800"/>
            <a:ext cx="2697038" cy="2590800"/>
          </a:xfrm>
          <a:prstGeom prst="rect">
            <a:avLst/>
          </a:prstGeom>
        </p:spPr>
      </p:pic>
      <p:pic>
        <p:nvPicPr>
          <p:cNvPr id="8" name="Picture 7">
            <a:extLst>
              <a:ext uri="{FF2B5EF4-FFF2-40B4-BE49-F238E27FC236}">
                <a16:creationId xmlns:a16="http://schemas.microsoft.com/office/drawing/2014/main" id="{8FCF072A-FA3A-46BA-8FCA-5D499D385C70}"/>
              </a:ext>
            </a:extLst>
          </p:cNvPr>
          <p:cNvPicPr>
            <a:picLocks noChangeAspect="1"/>
          </p:cNvPicPr>
          <p:nvPr/>
        </p:nvPicPr>
        <p:blipFill rotWithShape="1">
          <a:blip r:embed="rId6"/>
          <a:srcRect l="41319" t="30823" r="42500" b="38814"/>
          <a:stretch/>
        </p:blipFill>
        <p:spPr>
          <a:xfrm>
            <a:off x="6769815" y="762000"/>
            <a:ext cx="2632823" cy="2576262"/>
          </a:xfrm>
          <a:prstGeom prst="rect">
            <a:avLst/>
          </a:prstGeom>
        </p:spPr>
      </p:pic>
      <p:sp>
        <p:nvSpPr>
          <p:cNvPr id="9" name="TextBox 8">
            <a:extLst>
              <a:ext uri="{FF2B5EF4-FFF2-40B4-BE49-F238E27FC236}">
                <a16:creationId xmlns:a16="http://schemas.microsoft.com/office/drawing/2014/main" id="{1ADE0F94-4D55-457B-BFB3-E33620534152}"/>
              </a:ext>
            </a:extLst>
          </p:cNvPr>
          <p:cNvSpPr txBox="1"/>
          <p:nvPr/>
        </p:nvSpPr>
        <p:spPr>
          <a:xfrm>
            <a:off x="5963045" y="1668656"/>
            <a:ext cx="990600" cy="523220"/>
          </a:xfrm>
          <a:prstGeom prst="rect">
            <a:avLst/>
          </a:prstGeom>
          <a:noFill/>
        </p:spPr>
        <p:txBody>
          <a:bodyPr wrap="square" rtlCol="0">
            <a:spAutoFit/>
          </a:bodyPr>
          <a:lstStyle/>
          <a:p>
            <a:r>
              <a:rPr lang="en-US" sz="2800" dirty="0"/>
              <a:t>BFS</a:t>
            </a:r>
          </a:p>
        </p:txBody>
      </p:sp>
      <p:sp>
        <p:nvSpPr>
          <p:cNvPr id="10" name="TextBox 9">
            <a:extLst>
              <a:ext uri="{FF2B5EF4-FFF2-40B4-BE49-F238E27FC236}">
                <a16:creationId xmlns:a16="http://schemas.microsoft.com/office/drawing/2014/main" id="{C3B05934-0907-4334-A667-1C38DCC42D3E}"/>
              </a:ext>
            </a:extLst>
          </p:cNvPr>
          <p:cNvSpPr txBox="1"/>
          <p:nvPr/>
        </p:nvSpPr>
        <p:spPr>
          <a:xfrm>
            <a:off x="2195180" y="3996720"/>
            <a:ext cx="990600" cy="523220"/>
          </a:xfrm>
          <a:prstGeom prst="rect">
            <a:avLst/>
          </a:prstGeom>
          <a:noFill/>
        </p:spPr>
        <p:txBody>
          <a:bodyPr wrap="square" rtlCol="0">
            <a:spAutoFit/>
          </a:bodyPr>
          <a:lstStyle/>
          <a:p>
            <a:r>
              <a:rPr lang="en-US" sz="2800" dirty="0"/>
              <a:t>A*</a:t>
            </a:r>
          </a:p>
        </p:txBody>
      </p:sp>
      <p:cxnSp>
        <p:nvCxnSpPr>
          <p:cNvPr id="13" name="Straight Arrow Connector 12">
            <a:extLst>
              <a:ext uri="{FF2B5EF4-FFF2-40B4-BE49-F238E27FC236}">
                <a16:creationId xmlns:a16="http://schemas.microsoft.com/office/drawing/2014/main" id="{D9F1D701-E9BA-40B7-A70A-17CF2ED2A940}"/>
              </a:ext>
            </a:extLst>
          </p:cNvPr>
          <p:cNvCxnSpPr/>
          <p:nvPr/>
        </p:nvCxnSpPr>
        <p:spPr>
          <a:xfrm flipV="1">
            <a:off x="3477445" y="3810000"/>
            <a:ext cx="1676400" cy="16764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 name="TextBox 1">
            <a:extLst>
              <a:ext uri="{FF2B5EF4-FFF2-40B4-BE49-F238E27FC236}">
                <a16:creationId xmlns:a16="http://schemas.microsoft.com/office/drawing/2014/main" id="{2691EB31-CFD4-07EC-3FC8-8FB7FF290E71}"/>
              </a:ext>
            </a:extLst>
          </p:cNvPr>
          <p:cNvSpPr txBox="1"/>
          <p:nvPr/>
        </p:nvSpPr>
        <p:spPr>
          <a:xfrm>
            <a:off x="6096000" y="3983308"/>
            <a:ext cx="990600" cy="523220"/>
          </a:xfrm>
          <a:prstGeom prst="rect">
            <a:avLst/>
          </a:prstGeom>
          <a:noFill/>
        </p:spPr>
        <p:txBody>
          <a:bodyPr wrap="square" rtlCol="0">
            <a:spAutoFit/>
          </a:bodyPr>
          <a:lstStyle/>
          <a:p>
            <a:r>
              <a:rPr lang="en-US" sz="2800" dirty="0"/>
              <a:t>A*</a:t>
            </a:r>
          </a:p>
        </p:txBody>
      </p:sp>
      <p:sp>
        <p:nvSpPr>
          <p:cNvPr id="7" name="TextBox 6">
            <a:extLst>
              <a:ext uri="{FF2B5EF4-FFF2-40B4-BE49-F238E27FC236}">
                <a16:creationId xmlns:a16="http://schemas.microsoft.com/office/drawing/2014/main" id="{BBE7D8FB-4EE2-D0D9-2BED-867C8263E823}"/>
              </a:ext>
            </a:extLst>
          </p:cNvPr>
          <p:cNvSpPr txBox="1"/>
          <p:nvPr/>
        </p:nvSpPr>
        <p:spPr>
          <a:xfrm>
            <a:off x="6735418" y="6092688"/>
            <a:ext cx="2378765" cy="646331"/>
          </a:xfrm>
          <a:prstGeom prst="rect">
            <a:avLst/>
          </a:prstGeom>
          <a:noFill/>
        </p:spPr>
        <p:txBody>
          <a:bodyPr wrap="square" rtlCol="0">
            <a:spAutoFit/>
          </a:bodyPr>
          <a:lstStyle/>
          <a:p>
            <a:pPr algn="ctr"/>
            <a:r>
              <a:rPr lang="en-US" dirty="0"/>
              <a:t>A* Search expands fewer nodes than BFS!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Optimality: Admissible Heuristics</a:t>
            </a:r>
          </a:p>
        </p:txBody>
      </p:sp>
      <mc:AlternateContent xmlns:mc="http://schemas.openxmlformats.org/markup-compatibility/2006" xmlns:a14="http://schemas.microsoft.com/office/drawing/2010/main">
        <mc:Choice Requires="a14">
          <p:sp>
            <p:nvSpPr>
              <p:cNvPr id="22531" name="Rectangle 3"/>
              <p:cNvSpPr>
                <a:spLocks noGrp="1" noChangeArrowheads="1"/>
              </p:cNvSpPr>
              <p:nvPr>
                <p:ph idx="1"/>
              </p:nvPr>
            </p:nvSpPr>
            <p:spPr/>
            <p:txBody>
              <a:bodyPr>
                <a:normAutofit/>
              </a:bodyPr>
              <a:lstStyle/>
              <a:p>
                <a:pPr marL="0" indent="0">
                  <a:buNone/>
                </a:pPr>
                <a:r>
                  <a:rPr lang="en-US" sz="2400" b="1" dirty="0"/>
                  <a:t>Definition: </a:t>
                </a:r>
                <a:r>
                  <a:rPr lang="en-US" sz="2400" dirty="0"/>
                  <a:t>A heuristic </a:t>
                </a:r>
                <a14:m>
                  <m:oMath xmlns:m="http://schemas.openxmlformats.org/officeDocument/2006/math">
                    <m:r>
                      <a:rPr lang="en-US" sz="2400" i="1" dirty="0">
                        <a:latin typeface="Cambria Math" panose="02040503050406030204" pitchFamily="18" charset="0"/>
                        <a:cs typeface="Arial" pitchFamily="34" charset="0"/>
                      </a:rPr>
                      <m:t>h</m:t>
                    </m:r>
                  </m:oMath>
                </a14:m>
                <a:r>
                  <a:rPr lang="en-US" sz="2400" dirty="0"/>
                  <a:t> is </a:t>
                </a:r>
                <a:r>
                  <a:rPr lang="en-US" sz="2400" b="1" dirty="0">
                    <a:solidFill>
                      <a:srgbClr val="FF0000"/>
                    </a:solidFill>
                  </a:rPr>
                  <a:t>admissible</a:t>
                </a:r>
                <a:r>
                  <a:rPr lang="en-US" sz="2400" dirty="0"/>
                  <a:t> if for every node </a:t>
                </a:r>
                <a14:m>
                  <m:oMath xmlns:m="http://schemas.openxmlformats.org/officeDocument/2006/math">
                    <m:r>
                      <a:rPr lang="en-US" sz="2400" i="1" dirty="0">
                        <a:latin typeface="Cambria Math" panose="02040503050406030204" pitchFamily="18" charset="0"/>
                      </a:rPr>
                      <m:t>𝑛</m:t>
                    </m:r>
                  </m:oMath>
                </a14:m>
                <a:r>
                  <a:rPr lang="en-US" sz="2400" dirty="0"/>
                  <a:t>, </a:t>
                </a:r>
                <a14:m>
                  <m:oMath xmlns:m="http://schemas.openxmlformats.org/officeDocument/2006/math">
                    <m:r>
                      <a:rPr lang="en-US" sz="2400" i="1" dirty="0">
                        <a:latin typeface="Cambria Math" panose="02040503050406030204" pitchFamily="18" charset="0"/>
                      </a:rPr>
                      <m:t>h</m:t>
                    </m:r>
                    <m:d>
                      <m:dPr>
                        <m:ctrlPr>
                          <a:rPr lang="en-US" sz="2400" i="1" dirty="0">
                            <a:latin typeface="Cambria Math" panose="02040503050406030204" pitchFamily="18" charset="0"/>
                          </a:rPr>
                        </m:ctrlPr>
                      </m:dPr>
                      <m:e>
                        <m:r>
                          <a:rPr lang="en-US" sz="2400" i="1" dirty="0">
                            <a:latin typeface="Cambria Math" panose="02040503050406030204" pitchFamily="18" charset="0"/>
                          </a:rPr>
                          <m:t>𝑛</m:t>
                        </m:r>
                      </m:e>
                    </m:d>
                    <m:r>
                      <a:rPr lang="en-US" sz="2400" i="1" dirty="0">
                        <a:latin typeface="Cambria Math" panose="02040503050406030204" pitchFamily="18" charset="0"/>
                        <a:cs typeface="Arial" pitchFamily="34" charset="0"/>
                      </a:rPr>
                      <m:t>≤</m:t>
                    </m:r>
                    <m:r>
                      <a:rPr lang="en-US" sz="2400" i="1" dirty="0">
                        <a:latin typeface="Cambria Math" panose="02040503050406030204" pitchFamily="18" charset="0"/>
                      </a:rPr>
                      <m:t> </m:t>
                    </m:r>
                    <m:sSup>
                      <m:sSupPr>
                        <m:ctrlPr>
                          <a:rPr lang="en-US" sz="2400" i="1" dirty="0">
                            <a:latin typeface="Cambria Math" panose="02040503050406030204" pitchFamily="18" charset="0"/>
                            <a:cs typeface="Arial" pitchFamily="34" charset="0"/>
                          </a:rPr>
                        </m:ctrlPr>
                      </m:sSupPr>
                      <m:e>
                        <m:r>
                          <a:rPr lang="en-US" sz="2400" i="1" dirty="0">
                            <a:latin typeface="Cambria Math" panose="02040503050406030204" pitchFamily="18" charset="0"/>
                          </a:rPr>
                          <m:t>h</m:t>
                        </m:r>
                      </m:e>
                      <m:sup>
                        <m:r>
                          <a:rPr lang="en-US" sz="2400" i="1" dirty="0">
                            <a:latin typeface="Cambria Math" panose="02040503050406030204" pitchFamily="18" charset="0"/>
                          </a:rPr>
                          <m:t>∗</m:t>
                        </m:r>
                      </m:sup>
                    </m:sSup>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oMath>
                </a14:m>
                <a:r>
                  <a:rPr lang="en-US" sz="2400" i="1" dirty="0"/>
                  <a:t>, </a:t>
                </a:r>
                <a:r>
                  <a:rPr lang="en-US" sz="2400" dirty="0"/>
                  <a:t>where </a:t>
                </a:r>
                <a14:m>
                  <m:oMath xmlns:m="http://schemas.openxmlformats.org/officeDocument/2006/math">
                    <m:sSup>
                      <m:sSupPr>
                        <m:ctrlPr>
                          <a:rPr lang="en-US" sz="2400" i="1" dirty="0">
                            <a:latin typeface="Cambria Math" panose="02040503050406030204" pitchFamily="18" charset="0"/>
                            <a:cs typeface="Arial" pitchFamily="34" charset="0"/>
                          </a:rPr>
                        </m:ctrlPr>
                      </m:sSupPr>
                      <m:e>
                        <m:r>
                          <a:rPr lang="en-US" sz="2400" i="1" dirty="0">
                            <a:latin typeface="Cambria Math" panose="02040503050406030204" pitchFamily="18" charset="0"/>
                          </a:rPr>
                          <m:t>h</m:t>
                        </m:r>
                      </m:e>
                      <m:sup>
                        <m:r>
                          <a:rPr lang="en-US" sz="2400" i="1" dirty="0">
                            <a:latin typeface="Cambria Math" panose="02040503050406030204" pitchFamily="18" charset="0"/>
                          </a:rPr>
                          <m:t>∗</m:t>
                        </m:r>
                      </m:sup>
                    </m:sSup>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oMath>
                </a14:m>
                <a:r>
                  <a:rPr lang="en-US" sz="2400" dirty="0"/>
                  <a:t> is the true cost to reach the goal state from </a:t>
                </a:r>
                <a14:m>
                  <m:oMath xmlns:m="http://schemas.openxmlformats.org/officeDocument/2006/math">
                    <m:r>
                      <a:rPr lang="en-US" sz="2400" i="1" dirty="0">
                        <a:latin typeface="Cambria Math" panose="02040503050406030204" pitchFamily="18" charset="0"/>
                      </a:rPr>
                      <m:t>𝑛</m:t>
                    </m:r>
                  </m:oMath>
                </a14:m>
                <a:r>
                  <a:rPr lang="en-US" sz="2400" i="1" dirty="0"/>
                  <a:t>.</a:t>
                </a:r>
                <a:endParaRPr lang="en-US" sz="2400" dirty="0"/>
              </a:p>
              <a:p>
                <a:pPr marL="0" indent="0">
                  <a:buNone/>
                </a:pPr>
                <a:r>
                  <a:rPr lang="en-US" sz="2400" dirty="0"/>
                  <a:t>I.e., an admissible heuristic is a </a:t>
                </a:r>
                <a:r>
                  <a:rPr lang="en-US" sz="2400" b="1" dirty="0">
                    <a:solidFill>
                      <a:srgbClr val="FF0000"/>
                    </a:solidFill>
                  </a:rPr>
                  <a:t>lower bound</a:t>
                </a:r>
                <a:r>
                  <a:rPr lang="en-US" sz="2400" dirty="0"/>
                  <a:t> and never overestimates the true cost to reach the goal.</a:t>
                </a:r>
              </a:p>
              <a:p>
                <a:pPr marL="0" indent="0">
                  <a:buNone/>
                </a:pPr>
                <a:endParaRPr lang="en-US" sz="2400" dirty="0"/>
              </a:p>
              <a:p>
                <a:pPr marL="0" indent="0">
                  <a:buNone/>
                </a:pPr>
                <a:r>
                  <a:rPr lang="en-US" sz="2400" b="1" dirty="0"/>
                  <a:t>Example</a:t>
                </a:r>
                <a:r>
                  <a:rPr lang="en-US" sz="2400" dirty="0"/>
                  <a:t>: Straight line distance never overestimates the actual road distance.</a:t>
                </a:r>
              </a:p>
              <a:p>
                <a:endParaRPr lang="en-US" sz="2400" b="1" dirty="0">
                  <a:solidFill>
                    <a:srgbClr val="CC0099"/>
                  </a:solidFill>
                </a:endParaRPr>
              </a:p>
              <a:p>
                <a:pPr marL="0" indent="0">
                  <a:buNone/>
                </a:pPr>
                <a:r>
                  <a:rPr lang="en-US" sz="2400" b="1" dirty="0">
                    <a:solidFill>
                      <a:srgbClr val="FF0000"/>
                    </a:solidFill>
                  </a:rPr>
                  <a:t>Theorem:</a:t>
                </a:r>
                <a:r>
                  <a:rPr lang="en-US" sz="2400" dirty="0">
                    <a:solidFill>
                      <a:srgbClr val="FF0000"/>
                    </a:solidFill>
                  </a:rPr>
                  <a:t> </a:t>
                </a:r>
                <a:r>
                  <a:rPr lang="en-US" sz="2400" dirty="0"/>
                  <a:t>If </a:t>
                </a:r>
                <a14:m>
                  <m:oMath xmlns:m="http://schemas.openxmlformats.org/officeDocument/2006/math">
                    <m:r>
                      <a:rPr lang="en-US" sz="2400" i="1" dirty="0">
                        <a:latin typeface="Cambria Math" panose="02040503050406030204" pitchFamily="18" charset="0"/>
                        <a:cs typeface="Arial" pitchFamily="34" charset="0"/>
                      </a:rPr>
                      <m:t>h</m:t>
                    </m:r>
                  </m:oMath>
                </a14:m>
                <a:r>
                  <a:rPr lang="en-US" sz="2400" i="1" dirty="0"/>
                  <a:t> </a:t>
                </a:r>
                <a:r>
                  <a:rPr lang="en-US" sz="2400" dirty="0"/>
                  <a:t>is admissible, A</a:t>
                </a:r>
                <a:r>
                  <a:rPr lang="en-US" sz="2400" baseline="30000" dirty="0"/>
                  <a:t>*</a:t>
                </a:r>
                <a:r>
                  <a:rPr lang="en-US" sz="2400" dirty="0"/>
                  <a:t> is optimal.</a:t>
                </a:r>
              </a:p>
              <a:p>
                <a:pPr marL="0" indent="0">
                  <a:buNone/>
                </a:pPr>
                <a:endParaRPr lang="en-US" sz="2400" dirty="0"/>
              </a:p>
            </p:txBody>
          </p:sp>
        </mc:Choice>
        <mc:Fallback xmlns="">
          <p:sp>
            <p:nvSpPr>
              <p:cNvPr id="22531" name="Rectangle 3"/>
              <p:cNvSpPr>
                <a:spLocks noGrp="1" noRot="1" noChangeAspect="1" noMove="1" noResize="1" noEditPoints="1" noAdjustHandles="1" noChangeArrowheads="1" noChangeShapeType="1" noTextEdit="1"/>
              </p:cNvSpPr>
              <p:nvPr>
                <p:ph idx="1"/>
              </p:nvPr>
            </p:nvSpPr>
            <p:spPr>
              <a:blipFill>
                <a:blip r:embed="rId3"/>
                <a:stretch>
                  <a:fillRect l="-928" t="-1821" r="-1333"/>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Proof of Optimality of </a:t>
            </a:r>
            <a:br>
              <a:rPr lang="en-US" dirty="0"/>
            </a:br>
            <a:r>
              <a:rPr lang="en-US" dirty="0"/>
              <a:t>A* Search</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90750" y="4794487"/>
                <a:ext cx="7886700" cy="1758713"/>
              </a:xfrm>
            </p:spPr>
            <p:txBody>
              <a:bodyPr>
                <a:normAutofit fontScale="55000" lnSpcReduction="20000"/>
              </a:bodyPr>
              <a:lstStyle/>
              <a:p>
                <a:pPr>
                  <a:lnSpc>
                    <a:spcPct val="120000"/>
                  </a:lnSpc>
                </a:pPr>
                <a:r>
                  <a:rPr lang="en-US" sz="2800" dirty="0"/>
                  <a:t>Suppose A* terminates its search at goal </a:t>
                </a:r>
                <a14:m>
                  <m:oMath xmlns:m="http://schemas.openxmlformats.org/officeDocument/2006/math">
                    <m:sSup>
                      <m:sSupPr>
                        <m:ctrlPr>
                          <a:rPr lang="en-US" sz="2800" i="1" dirty="0">
                            <a:latin typeface="Cambria Math" panose="02040503050406030204" pitchFamily="18" charset="0"/>
                          </a:rPr>
                        </m:ctrlPr>
                      </m:sSupPr>
                      <m:e>
                        <m:r>
                          <a:rPr lang="en-US" sz="2800" i="1" dirty="0">
                            <a:latin typeface="Cambria Math" panose="02040503050406030204" pitchFamily="18" charset="0"/>
                          </a:rPr>
                          <m:t>𝑛</m:t>
                        </m:r>
                      </m:e>
                      <m:sup>
                        <m:r>
                          <a:rPr lang="en-US" sz="2800" i="1" dirty="0">
                            <a:latin typeface="Cambria Math" panose="02040503050406030204" pitchFamily="18" charset="0"/>
                          </a:rPr>
                          <m:t>∗</m:t>
                        </m:r>
                      </m:sup>
                    </m:sSup>
                  </m:oMath>
                </a14:m>
                <a:r>
                  <a:rPr lang="en-US" sz="2800" dirty="0"/>
                  <a:t> at a cost of </a:t>
                </a:r>
                <a14:m>
                  <m:oMath xmlns:m="http://schemas.openxmlformats.org/officeDocument/2006/math">
                    <m:sSup>
                      <m:sSupPr>
                        <m:ctrlPr>
                          <a:rPr lang="en-US" sz="2800" i="1" dirty="0">
                            <a:latin typeface="Cambria Math" panose="02040503050406030204" pitchFamily="18" charset="0"/>
                          </a:rPr>
                        </m:ctrlPr>
                      </m:sSupPr>
                      <m:e>
                        <m:r>
                          <a:rPr lang="en-US" sz="2800" i="1" dirty="0">
                            <a:latin typeface="Cambria Math" panose="02040503050406030204" pitchFamily="18" charset="0"/>
                          </a:rPr>
                          <m:t>𝐶</m:t>
                        </m:r>
                      </m:e>
                      <m:sup>
                        <m:r>
                          <a:rPr lang="en-US" sz="2800" i="1" dirty="0">
                            <a:latin typeface="Cambria Math" panose="02040503050406030204" pitchFamily="18" charset="0"/>
                          </a:rPr>
                          <m:t>∗</m:t>
                        </m:r>
                      </m:sup>
                    </m:sSup>
                    <m:r>
                      <a:rPr lang="en-US" sz="2800" i="1" dirty="0">
                        <a:latin typeface="Cambria Math" panose="02040503050406030204" pitchFamily="18" charset="0"/>
                      </a:rPr>
                      <m:t>=</m:t>
                    </m:r>
                    <m:r>
                      <a:rPr lang="en-US" sz="2800" i="1" dirty="0">
                        <a:latin typeface="Cambria Math" panose="02040503050406030204" pitchFamily="18" charset="0"/>
                      </a:rPr>
                      <m:t>𝑓</m:t>
                    </m:r>
                    <m:d>
                      <m:dPr>
                        <m:ctrlPr>
                          <a:rPr lang="en-US" sz="2800" i="1" dirty="0">
                            <a:latin typeface="Cambria Math" panose="02040503050406030204" pitchFamily="18" charset="0"/>
                          </a:rPr>
                        </m:ctrlPr>
                      </m:dPr>
                      <m:e>
                        <m:sSup>
                          <m:sSupPr>
                            <m:ctrlPr>
                              <a:rPr lang="en-US" sz="2800" i="1" dirty="0">
                                <a:latin typeface="Cambria Math" panose="02040503050406030204" pitchFamily="18" charset="0"/>
                              </a:rPr>
                            </m:ctrlPr>
                          </m:sSupPr>
                          <m:e>
                            <m:r>
                              <a:rPr lang="en-US" sz="2800" i="1" dirty="0">
                                <a:latin typeface="Cambria Math" panose="02040503050406030204" pitchFamily="18" charset="0"/>
                              </a:rPr>
                              <m:t>𝑛</m:t>
                            </m:r>
                          </m:e>
                          <m:sup>
                            <m:r>
                              <a:rPr lang="en-US" sz="2800" i="1" dirty="0">
                                <a:latin typeface="Cambria Math" panose="02040503050406030204" pitchFamily="18" charset="0"/>
                              </a:rPr>
                              <m:t>∗</m:t>
                            </m:r>
                          </m:sup>
                        </m:sSup>
                      </m:e>
                    </m:d>
                  </m:oMath>
                </a14:m>
                <a:r>
                  <a:rPr lang="en-US" sz="2800" dirty="0"/>
                  <a:t>.</a:t>
                </a:r>
              </a:p>
              <a:p>
                <a:pPr>
                  <a:lnSpc>
                    <a:spcPct val="120000"/>
                  </a:lnSpc>
                </a:pPr>
                <a:r>
                  <a:rPr lang="en-US" sz="2800" dirty="0"/>
                  <a:t>All unexplored nodes </a:t>
                </a:r>
                <a14:m>
                  <m:oMath xmlns:m="http://schemas.openxmlformats.org/officeDocument/2006/math">
                    <m:r>
                      <a:rPr lang="en-US" sz="2800" i="1" dirty="0">
                        <a:latin typeface="Cambria Math" panose="02040503050406030204" pitchFamily="18" charset="0"/>
                      </a:rPr>
                      <m:t>𝑛</m:t>
                    </m:r>
                  </m:oMath>
                </a14:m>
                <a:r>
                  <a:rPr lang="en-US" sz="2800" dirty="0"/>
                  <a:t> have </a:t>
                </a:r>
                <a14:m>
                  <m:oMath xmlns:m="http://schemas.openxmlformats.org/officeDocument/2006/math">
                    <m:r>
                      <a:rPr lang="en-US" sz="2800" i="1" dirty="0">
                        <a:latin typeface="Cambria Math" panose="02040503050406030204" pitchFamily="18" charset="0"/>
                      </a:rPr>
                      <m:t>𝑓</m:t>
                    </m:r>
                    <m:d>
                      <m:dPr>
                        <m:ctrlPr>
                          <a:rPr lang="en-US" sz="2800" i="1" dirty="0">
                            <a:latin typeface="Cambria Math" panose="02040503050406030204" pitchFamily="18" charset="0"/>
                          </a:rPr>
                        </m:ctrlPr>
                      </m:dPr>
                      <m:e>
                        <m:r>
                          <a:rPr lang="en-US" sz="2800" i="1" dirty="0">
                            <a:latin typeface="Cambria Math" panose="02040503050406030204" pitchFamily="18" charset="0"/>
                          </a:rPr>
                          <m:t>𝑛</m:t>
                        </m:r>
                      </m:e>
                    </m:d>
                    <m:r>
                      <a:rPr lang="en-US" sz="2800" i="1" dirty="0">
                        <a:latin typeface="Cambria Math" panose="02040503050406030204" pitchFamily="18" charset="0"/>
                      </a:rPr>
                      <m:t>≥ </m:t>
                    </m:r>
                    <m:r>
                      <a:rPr lang="en-US" sz="2800" i="1" dirty="0">
                        <a:latin typeface="Cambria Math" panose="02040503050406030204" pitchFamily="18" charset="0"/>
                        <a:sym typeface="Symbol"/>
                      </a:rPr>
                      <m:t>𝑓</m:t>
                    </m:r>
                    <m:r>
                      <a:rPr lang="en-US" sz="2800" i="1" dirty="0">
                        <a:latin typeface="Cambria Math" panose="02040503050406030204" pitchFamily="18" charset="0"/>
                        <a:sym typeface="Symbol"/>
                      </a:rPr>
                      <m:t>(</m:t>
                    </m:r>
                    <m:sSup>
                      <m:sSupPr>
                        <m:ctrlPr>
                          <a:rPr lang="en-US" sz="2800" i="1" dirty="0">
                            <a:latin typeface="Cambria Math" panose="02040503050406030204" pitchFamily="18" charset="0"/>
                            <a:sym typeface="Symbol"/>
                          </a:rPr>
                        </m:ctrlPr>
                      </m:sSupPr>
                      <m:e>
                        <m:r>
                          <a:rPr lang="en-US" sz="2800" i="1" dirty="0">
                            <a:latin typeface="Cambria Math" panose="02040503050406030204" pitchFamily="18" charset="0"/>
                            <a:sym typeface="Symbol"/>
                          </a:rPr>
                          <m:t>𝑛</m:t>
                        </m:r>
                      </m:e>
                      <m:sup>
                        <m:r>
                          <a:rPr lang="en-US" sz="2800" i="1" dirty="0">
                            <a:latin typeface="Cambria Math" panose="02040503050406030204" pitchFamily="18" charset="0"/>
                            <a:sym typeface="Symbol"/>
                          </a:rPr>
                          <m:t>∗</m:t>
                        </m:r>
                      </m:sup>
                    </m:sSup>
                    <m:r>
                      <a:rPr lang="en-US" sz="2800" i="1" dirty="0">
                        <a:latin typeface="Cambria Math" panose="02040503050406030204" pitchFamily="18" charset="0"/>
                        <a:sym typeface="Symbol"/>
                      </a:rPr>
                      <m:t>)</m:t>
                    </m:r>
                    <m:r>
                      <a:rPr lang="en-US" sz="2800" i="1" dirty="0">
                        <a:latin typeface="Cambria Math" panose="02040503050406030204" pitchFamily="18" charset="0"/>
                      </a:rPr>
                      <m:t> </m:t>
                    </m:r>
                  </m:oMath>
                </a14:m>
                <a:r>
                  <a:rPr lang="en-US" sz="2800" dirty="0"/>
                  <a:t>or they would have been explored before </a:t>
                </a:r>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𝑛</m:t>
                        </m:r>
                      </m:e>
                      <m:sup>
                        <m:r>
                          <a:rPr lang="en-US" sz="2800" i="1">
                            <a:latin typeface="Cambria Math" panose="02040503050406030204" pitchFamily="18" charset="0"/>
                          </a:rPr>
                          <m:t>∗</m:t>
                        </m:r>
                      </m:sup>
                    </m:sSup>
                    <m:r>
                      <a:rPr lang="en-US" sz="2800" i="1">
                        <a:latin typeface="Cambria Math" panose="02040503050406030204" pitchFamily="18" charset="0"/>
                      </a:rPr>
                      <m:t>.</m:t>
                    </m:r>
                  </m:oMath>
                </a14:m>
                <a:endParaRPr lang="en-US" sz="2800" dirty="0"/>
              </a:p>
              <a:p>
                <a:pPr>
                  <a:lnSpc>
                    <a:spcPct val="120000"/>
                  </a:lnSpc>
                </a:pPr>
                <a:r>
                  <a:rPr lang="en-US" sz="2800" dirty="0"/>
                  <a:t>Since </a:t>
                </a:r>
                <a14:m>
                  <m:oMath xmlns:m="http://schemas.openxmlformats.org/officeDocument/2006/math">
                    <m:r>
                      <a:rPr lang="en-US" sz="2800" i="1" dirty="0">
                        <a:latin typeface="Cambria Math" panose="02040503050406030204" pitchFamily="18" charset="0"/>
                      </a:rPr>
                      <m:t>𝑓</m:t>
                    </m:r>
                    <m:r>
                      <a:rPr lang="en-US" sz="2800" i="1" dirty="0">
                        <a:latin typeface="Cambria Math" panose="02040503050406030204" pitchFamily="18" charset="0"/>
                      </a:rPr>
                      <m:t>(</m:t>
                    </m:r>
                    <m:r>
                      <a:rPr lang="en-US" sz="2800" i="1" dirty="0">
                        <a:latin typeface="Cambria Math" panose="02040503050406030204" pitchFamily="18" charset="0"/>
                      </a:rPr>
                      <m:t>𝑛</m:t>
                    </m:r>
                    <m:r>
                      <a:rPr lang="en-US" sz="2800" i="1" dirty="0">
                        <a:latin typeface="Cambria Math" panose="02040503050406030204" pitchFamily="18" charset="0"/>
                      </a:rPr>
                      <m:t>)</m:t>
                    </m:r>
                  </m:oMath>
                </a14:m>
                <a:r>
                  <a:rPr lang="en-US" sz="2800" dirty="0"/>
                  <a:t> is an </a:t>
                </a:r>
                <a:r>
                  <a:rPr lang="en-US" sz="2800" i="1" dirty="0"/>
                  <a:t>optimistic</a:t>
                </a:r>
                <a:r>
                  <a:rPr lang="en-US" sz="2800" dirty="0"/>
                  <a:t> estimate, it is impossible for </a:t>
                </a:r>
                <a14:m>
                  <m:oMath xmlns:m="http://schemas.openxmlformats.org/officeDocument/2006/math">
                    <m:r>
                      <a:rPr lang="en-US" sz="2800" i="1" dirty="0">
                        <a:latin typeface="Cambria Math" panose="02040503050406030204" pitchFamily="18" charset="0"/>
                      </a:rPr>
                      <m:t>𝑛</m:t>
                    </m:r>
                  </m:oMath>
                </a14:m>
                <a:r>
                  <a:rPr lang="en-US" sz="2800" dirty="0"/>
                  <a:t> to have a successor goal state </a:t>
                </a:r>
                <a14:m>
                  <m:oMath xmlns:m="http://schemas.openxmlformats.org/officeDocument/2006/math">
                    <m:r>
                      <a:rPr lang="en-US" sz="2800" i="1" dirty="0">
                        <a:latin typeface="Cambria Math" panose="02040503050406030204" pitchFamily="18" charset="0"/>
                      </a:rPr>
                      <m:t>𝑛</m:t>
                    </m:r>
                    <m:r>
                      <a:rPr lang="en-US" sz="2800" i="1" dirty="0">
                        <a:latin typeface="Cambria Math" panose="02040503050406030204" pitchFamily="18" charset="0"/>
                      </a:rPr>
                      <m:t>’</m:t>
                    </m:r>
                  </m:oMath>
                </a14:m>
                <a:r>
                  <a:rPr lang="en-US" sz="2800" dirty="0"/>
                  <a:t> with </a:t>
                </a:r>
                <a14:m>
                  <m:oMath xmlns:m="http://schemas.openxmlformats.org/officeDocument/2006/math">
                    <m:r>
                      <a:rPr lang="en-US" sz="2800" i="1" dirty="0">
                        <a:latin typeface="Cambria Math" panose="02040503050406030204" pitchFamily="18" charset="0"/>
                      </a:rPr>
                      <m:t>𝐶</m:t>
                    </m:r>
                    <m:r>
                      <a:rPr lang="en-US" sz="2800" i="1" dirty="0">
                        <a:latin typeface="Cambria Math" panose="02040503050406030204" pitchFamily="18" charset="0"/>
                      </a:rPr>
                      <m:t>′&lt; </m:t>
                    </m:r>
                    <m:sSup>
                      <m:sSupPr>
                        <m:ctrlPr>
                          <a:rPr lang="en-US" sz="2800" i="1" dirty="0">
                            <a:latin typeface="Cambria Math" panose="02040503050406030204" pitchFamily="18" charset="0"/>
                          </a:rPr>
                        </m:ctrlPr>
                      </m:sSupPr>
                      <m:e>
                        <m:r>
                          <a:rPr lang="en-US" sz="2800" i="1" dirty="0">
                            <a:latin typeface="Cambria Math" panose="02040503050406030204" pitchFamily="18" charset="0"/>
                          </a:rPr>
                          <m:t>𝐶</m:t>
                        </m:r>
                      </m:e>
                      <m:sup>
                        <m:r>
                          <a:rPr lang="en-US" sz="2800" i="1" dirty="0">
                            <a:latin typeface="Cambria Math" panose="02040503050406030204" pitchFamily="18" charset="0"/>
                          </a:rPr>
                          <m:t>∗</m:t>
                        </m:r>
                      </m:sup>
                    </m:sSup>
                  </m:oMath>
                </a14:m>
                <a:r>
                  <a:rPr lang="en-US" sz="2800" dirty="0"/>
                  <a:t>.</a:t>
                </a:r>
              </a:p>
              <a:p>
                <a:pPr>
                  <a:lnSpc>
                    <a:spcPct val="120000"/>
                  </a:lnSpc>
                </a:pPr>
                <a:r>
                  <a:rPr lang="en-US" sz="2800" dirty="0"/>
                  <a:t>This proofs that </a:t>
                </a:r>
                <a14:m>
                  <m:oMath xmlns:m="http://schemas.openxmlformats.org/officeDocument/2006/math">
                    <m:sSup>
                      <m:sSupPr>
                        <m:ctrlPr>
                          <a:rPr lang="en-US" sz="2800" i="1" dirty="0">
                            <a:latin typeface="Cambria Math" panose="02040503050406030204" pitchFamily="18" charset="0"/>
                          </a:rPr>
                        </m:ctrlPr>
                      </m:sSupPr>
                      <m:e>
                        <m:r>
                          <a:rPr lang="en-US" sz="2800" i="1" dirty="0">
                            <a:latin typeface="Cambria Math" panose="02040503050406030204" pitchFamily="18" charset="0"/>
                          </a:rPr>
                          <m:t>𝑛</m:t>
                        </m:r>
                      </m:e>
                      <m:sup>
                        <m:r>
                          <a:rPr lang="en-US" sz="2800" i="1" dirty="0">
                            <a:latin typeface="Cambria Math" panose="02040503050406030204" pitchFamily="18" charset="0"/>
                          </a:rPr>
                          <m:t>∗</m:t>
                        </m:r>
                      </m:sup>
                    </m:sSup>
                  </m:oMath>
                </a14:m>
                <a:r>
                  <a:rPr lang="en-US" sz="2800" dirty="0"/>
                  <a:t> must be an optimal solution.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90750" y="4794487"/>
                <a:ext cx="7886700" cy="1758713"/>
              </a:xfrm>
              <a:blipFill>
                <a:blip r:embed="rId3"/>
                <a:stretch>
                  <a:fillRect l="-232" t="-346"/>
                </a:stretch>
              </a:blipFill>
            </p:spPr>
            <p:txBody>
              <a:bodyPr/>
              <a:lstStyle/>
              <a:p>
                <a:r>
                  <a:rPr lang="en-IN">
                    <a:noFill/>
                  </a:rPr>
                  <a:t> </a:t>
                </a:r>
              </a:p>
            </p:txBody>
          </p:sp>
        </mc:Fallback>
      </mc:AlternateContent>
      <p:cxnSp>
        <p:nvCxnSpPr>
          <p:cNvPr id="6" name="Straight Connector 5"/>
          <p:cNvCxnSpPr/>
          <p:nvPr/>
        </p:nvCxnSpPr>
        <p:spPr>
          <a:xfrm rot="10800000" flipV="1">
            <a:off x="4135157" y="1383268"/>
            <a:ext cx="1447800" cy="129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H="1">
            <a:off x="5582957" y="1383268"/>
            <a:ext cx="1600200" cy="160020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7106957" y="2907268"/>
            <a:ext cx="228600" cy="2286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p>
        </p:txBody>
      </p:sp>
      <p:sp>
        <p:nvSpPr>
          <p:cNvPr id="10" name="TextBox 9"/>
          <p:cNvSpPr txBox="1"/>
          <p:nvPr/>
        </p:nvSpPr>
        <p:spPr>
          <a:xfrm>
            <a:off x="6781800" y="2743200"/>
            <a:ext cx="290464" cy="338554"/>
          </a:xfrm>
          <a:prstGeom prst="rect">
            <a:avLst/>
          </a:prstGeom>
          <a:noFill/>
        </p:spPr>
        <p:txBody>
          <a:bodyPr wrap="none" rtlCol="0">
            <a:spAutoFit/>
          </a:bodyPr>
          <a:lstStyle/>
          <a:p>
            <a:r>
              <a:rPr lang="en-US" sz="1600" i="1" dirty="0"/>
              <a:t>n</a:t>
            </a:r>
          </a:p>
        </p:txBody>
      </p:sp>
      <p:sp>
        <p:nvSpPr>
          <p:cNvPr id="11" name="Oval 10"/>
          <p:cNvSpPr/>
          <p:nvPr/>
        </p:nvSpPr>
        <p:spPr>
          <a:xfrm>
            <a:off x="4058957" y="2526268"/>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TextBox 11"/>
          <p:cNvSpPr txBox="1"/>
          <p:nvPr/>
        </p:nvSpPr>
        <p:spPr>
          <a:xfrm>
            <a:off x="4363757" y="2450068"/>
            <a:ext cx="913648" cy="338554"/>
          </a:xfrm>
          <a:prstGeom prst="rect">
            <a:avLst/>
          </a:prstGeom>
          <a:noFill/>
        </p:spPr>
        <p:txBody>
          <a:bodyPr wrap="none" rtlCol="0">
            <a:spAutoFit/>
          </a:bodyPr>
          <a:lstStyle/>
          <a:p>
            <a:r>
              <a:rPr lang="en-US" sz="1600" i="1" dirty="0"/>
              <a:t>n</a:t>
            </a:r>
            <a:r>
              <a:rPr lang="en-US" sz="1600" dirty="0"/>
              <a:t>* (goal)</a:t>
            </a:r>
          </a:p>
        </p:txBody>
      </p:sp>
      <mc:AlternateContent xmlns:mc="http://schemas.openxmlformats.org/markup-compatibility/2006" xmlns:a14="http://schemas.microsoft.com/office/drawing/2010/main">
        <mc:Choice Requires="a14">
          <p:sp>
            <p:nvSpPr>
              <p:cNvPr id="15" name="Rectangle 14"/>
              <p:cNvSpPr/>
              <p:nvPr/>
            </p:nvSpPr>
            <p:spPr>
              <a:xfrm>
                <a:off x="2979485" y="2806899"/>
                <a:ext cx="255384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600" i="1" dirty="0">
                              <a:latin typeface="Cambria Math" panose="02040503050406030204" pitchFamily="18" charset="0"/>
                            </a:rPr>
                          </m:ctrlPr>
                        </m:sSupPr>
                        <m:e>
                          <m:r>
                            <a:rPr lang="en-US" sz="1600" i="1" dirty="0">
                              <a:latin typeface="Cambria Math" panose="02040503050406030204" pitchFamily="18" charset="0"/>
                            </a:rPr>
                            <m:t>𝐶</m:t>
                          </m:r>
                        </m:e>
                        <m:sup>
                          <m:r>
                            <a:rPr lang="en-US" sz="1600" i="1" dirty="0">
                              <a:latin typeface="Cambria Math" panose="02040503050406030204" pitchFamily="18" charset="0"/>
                            </a:rPr>
                            <m:t>∗</m:t>
                          </m:r>
                        </m:sup>
                      </m:sSup>
                      <m:r>
                        <a:rPr lang="en-US" sz="1600" i="1" dirty="0">
                          <a:latin typeface="Cambria Math" panose="02040503050406030204" pitchFamily="18" charset="0"/>
                        </a:rPr>
                        <m:t>=</m:t>
                      </m:r>
                      <m:r>
                        <a:rPr lang="en-US" sz="1600" i="1" dirty="0">
                          <a:latin typeface="Cambria Math" panose="02040503050406030204" pitchFamily="18" charset="0"/>
                        </a:rPr>
                        <m:t>𝑓</m:t>
                      </m:r>
                      <m:r>
                        <a:rPr lang="en-US" sz="1600" i="1" dirty="0">
                          <a:latin typeface="Cambria Math" panose="02040503050406030204" pitchFamily="18" charset="0"/>
                        </a:rPr>
                        <m:t>(</m:t>
                      </m:r>
                      <m:sSup>
                        <m:sSupPr>
                          <m:ctrlPr>
                            <a:rPr lang="en-US" sz="1600" i="1" dirty="0">
                              <a:latin typeface="Cambria Math" panose="02040503050406030204" pitchFamily="18" charset="0"/>
                            </a:rPr>
                          </m:ctrlPr>
                        </m:sSupPr>
                        <m:e>
                          <m:r>
                            <a:rPr lang="en-US" sz="1600" i="1" dirty="0">
                              <a:latin typeface="Cambria Math" panose="02040503050406030204" pitchFamily="18" charset="0"/>
                            </a:rPr>
                            <m:t>𝑛</m:t>
                          </m:r>
                        </m:e>
                        <m:sup>
                          <m:r>
                            <a:rPr lang="en-US" sz="1600" i="1" dirty="0">
                              <a:latin typeface="Cambria Math" panose="02040503050406030204" pitchFamily="18" charset="0"/>
                            </a:rPr>
                            <m:t>∗</m:t>
                          </m:r>
                        </m:sup>
                      </m:sSup>
                      <m:r>
                        <a:rPr lang="en-US" sz="1600" i="1" dirty="0">
                          <a:latin typeface="Cambria Math" panose="02040503050406030204" pitchFamily="18" charset="0"/>
                        </a:rPr>
                        <m:t>) = </m:t>
                      </m:r>
                      <m:r>
                        <a:rPr lang="en-US" sz="1600" i="1" dirty="0">
                          <a:latin typeface="Cambria Math" panose="02040503050406030204" pitchFamily="18" charset="0"/>
                        </a:rPr>
                        <m:t>𝑔</m:t>
                      </m:r>
                      <m:r>
                        <a:rPr lang="en-US" sz="1600" i="1" dirty="0">
                          <a:latin typeface="Cambria Math" panose="02040503050406030204" pitchFamily="18" charset="0"/>
                        </a:rPr>
                        <m:t>(</m:t>
                      </m:r>
                      <m:sSup>
                        <m:sSupPr>
                          <m:ctrlPr>
                            <a:rPr lang="en-US" sz="1600" i="1" dirty="0">
                              <a:latin typeface="Cambria Math" panose="02040503050406030204" pitchFamily="18" charset="0"/>
                            </a:rPr>
                          </m:ctrlPr>
                        </m:sSupPr>
                        <m:e>
                          <m:r>
                            <a:rPr lang="en-US" sz="1600" i="1" dirty="0">
                              <a:latin typeface="Cambria Math" panose="02040503050406030204" pitchFamily="18" charset="0"/>
                            </a:rPr>
                            <m:t>𝑛</m:t>
                          </m:r>
                        </m:e>
                        <m:sup>
                          <m:r>
                            <a:rPr lang="en-US" sz="1600" i="1" dirty="0">
                              <a:latin typeface="Cambria Math" panose="02040503050406030204" pitchFamily="18" charset="0"/>
                            </a:rPr>
                            <m:t>∗</m:t>
                          </m:r>
                        </m:sup>
                      </m:sSup>
                      <m:r>
                        <a:rPr lang="en-US" sz="1600" i="1" dirty="0">
                          <a:latin typeface="Cambria Math" panose="02040503050406030204" pitchFamily="18" charset="0"/>
                        </a:rPr>
                        <m:t>) + 0 </m:t>
                      </m:r>
                    </m:oMath>
                  </m:oMathPara>
                </a14:m>
                <a:endParaRPr lang="en-US" sz="1600" dirty="0"/>
              </a:p>
            </p:txBody>
          </p:sp>
        </mc:Choice>
        <mc:Fallback xmlns="">
          <p:sp>
            <p:nvSpPr>
              <p:cNvPr id="15" name="Rectangle 14"/>
              <p:cNvSpPr>
                <a:spLocks noRot="1" noChangeAspect="1" noMove="1" noResize="1" noEditPoints="1" noAdjustHandles="1" noChangeArrowheads="1" noChangeShapeType="1" noTextEdit="1"/>
              </p:cNvSpPr>
              <p:nvPr/>
            </p:nvSpPr>
            <p:spPr>
              <a:xfrm>
                <a:off x="2979485" y="2806899"/>
                <a:ext cx="2553841" cy="338554"/>
              </a:xfrm>
              <a:prstGeom prst="rect">
                <a:avLst/>
              </a:prstGeom>
              <a:blipFill>
                <a:blip r:embed="rId4"/>
                <a:stretch>
                  <a:fillRect b="-892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7429796" y="2894699"/>
                <a:ext cx="157703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rPr>
                        <m:t>≥  </m:t>
                      </m:r>
                      <m:r>
                        <a:rPr lang="en-US" sz="1600" i="1" dirty="0">
                          <a:latin typeface="Cambria Math" panose="02040503050406030204" pitchFamily="18" charset="0"/>
                          <a:sym typeface="Symbol"/>
                        </a:rPr>
                        <m:t>𝑓</m:t>
                      </m:r>
                      <m:r>
                        <a:rPr lang="en-US" sz="1600" i="1" dirty="0">
                          <a:latin typeface="Cambria Math" panose="02040503050406030204" pitchFamily="18" charset="0"/>
                          <a:sym typeface="Symbol"/>
                        </a:rPr>
                        <m:t>(</m:t>
                      </m:r>
                      <m:sSup>
                        <m:sSupPr>
                          <m:ctrlPr>
                            <a:rPr lang="en-US" sz="1600" i="1" dirty="0">
                              <a:latin typeface="Cambria Math" panose="02040503050406030204" pitchFamily="18" charset="0"/>
                              <a:sym typeface="Symbol"/>
                            </a:rPr>
                          </m:ctrlPr>
                        </m:sSupPr>
                        <m:e>
                          <m:r>
                            <a:rPr lang="en-US" sz="1600" i="1" dirty="0">
                              <a:latin typeface="Cambria Math" panose="02040503050406030204" pitchFamily="18" charset="0"/>
                              <a:sym typeface="Symbol"/>
                            </a:rPr>
                            <m:t>𝑛</m:t>
                          </m:r>
                        </m:e>
                        <m:sup>
                          <m:r>
                            <a:rPr lang="en-US" sz="1600" i="1" dirty="0">
                              <a:latin typeface="Cambria Math" panose="02040503050406030204" pitchFamily="18" charset="0"/>
                              <a:sym typeface="Symbol"/>
                            </a:rPr>
                            <m:t>∗</m:t>
                          </m:r>
                        </m:sup>
                      </m:sSup>
                      <m:r>
                        <a:rPr lang="en-US" sz="1600" i="1" dirty="0">
                          <a:latin typeface="Cambria Math" panose="02040503050406030204" pitchFamily="18" charset="0"/>
                          <a:sym typeface="Symbol"/>
                        </a:rPr>
                        <m:t>)</m:t>
                      </m:r>
                      <m:r>
                        <a:rPr lang="en-US" sz="1600" i="1" dirty="0">
                          <a:latin typeface="Cambria Math" panose="02040503050406030204" pitchFamily="18" charset="0"/>
                        </a:rPr>
                        <m:t> </m:t>
                      </m:r>
                    </m:oMath>
                  </m:oMathPara>
                </a14:m>
                <a:endParaRPr lang="en-US" sz="1600" dirty="0"/>
              </a:p>
            </p:txBody>
          </p:sp>
        </mc:Choice>
        <mc:Fallback xmlns="">
          <p:sp>
            <p:nvSpPr>
              <p:cNvPr id="16" name="Rectangle 15"/>
              <p:cNvSpPr>
                <a:spLocks noRot="1" noChangeAspect="1" noMove="1" noResize="1" noEditPoints="1" noAdjustHandles="1" noChangeArrowheads="1" noChangeShapeType="1" noTextEdit="1"/>
              </p:cNvSpPr>
              <p:nvPr/>
            </p:nvSpPr>
            <p:spPr>
              <a:xfrm>
                <a:off x="7429796" y="2894699"/>
                <a:ext cx="1577034" cy="338554"/>
              </a:xfrm>
              <a:prstGeom prst="rect">
                <a:avLst/>
              </a:prstGeom>
              <a:blipFill>
                <a:blip r:embed="rId5"/>
                <a:stretch>
                  <a:fillRect b="-10909"/>
                </a:stretch>
              </a:blipFill>
            </p:spPr>
            <p:txBody>
              <a:bodyPr/>
              <a:lstStyle/>
              <a:p>
                <a:r>
                  <a:rPr lang="en-IN">
                    <a:noFill/>
                  </a:rPr>
                  <a:t> </a:t>
                </a:r>
              </a:p>
            </p:txBody>
          </p:sp>
        </mc:Fallback>
      </mc:AlternateContent>
      <p:cxnSp>
        <p:nvCxnSpPr>
          <p:cNvPr id="18" name="Straight Connector 17"/>
          <p:cNvCxnSpPr>
            <a:stCxn id="9" idx="5"/>
          </p:cNvCxnSpPr>
          <p:nvPr/>
        </p:nvCxnSpPr>
        <p:spPr>
          <a:xfrm rot="16200000" flipH="1">
            <a:off x="7302079" y="3102390"/>
            <a:ext cx="643078" cy="64307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7868957" y="3669268"/>
            <a:ext cx="228600" cy="2286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600"/>
          </a:p>
        </p:txBody>
      </p:sp>
      <p:sp>
        <p:nvSpPr>
          <p:cNvPr id="21" name="TextBox 20"/>
          <p:cNvSpPr txBox="1"/>
          <p:nvPr/>
        </p:nvSpPr>
        <p:spPr>
          <a:xfrm>
            <a:off x="6507660" y="3623445"/>
            <a:ext cx="1372492" cy="338554"/>
          </a:xfrm>
          <a:prstGeom prst="rect">
            <a:avLst/>
          </a:prstGeom>
          <a:noFill/>
        </p:spPr>
        <p:txBody>
          <a:bodyPr wrap="none" rtlCol="0">
            <a:spAutoFit/>
          </a:bodyPr>
          <a:lstStyle/>
          <a:p>
            <a:r>
              <a:rPr lang="en-US" sz="1600" i="1" dirty="0"/>
              <a:t>n’ (other goal)</a:t>
            </a:r>
            <a:endParaRPr lang="en-US" sz="1600" dirty="0"/>
          </a:p>
        </p:txBody>
      </p:sp>
      <mc:AlternateContent xmlns:mc="http://schemas.openxmlformats.org/markup-compatibility/2006" xmlns:a14="http://schemas.microsoft.com/office/drawing/2010/main">
        <mc:Choice Requires="a14">
          <p:sp>
            <p:nvSpPr>
              <p:cNvPr id="23" name="Rectangle 22"/>
              <p:cNvSpPr/>
              <p:nvPr/>
            </p:nvSpPr>
            <p:spPr>
              <a:xfrm>
                <a:off x="6927032" y="3979804"/>
                <a:ext cx="2932726"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i="1" dirty="0">
                          <a:latin typeface="Cambria Math" panose="02040503050406030204" pitchFamily="18" charset="0"/>
                        </a:rPr>
                        <m:t>𝑔</m:t>
                      </m:r>
                      <m:d>
                        <m:dPr>
                          <m:ctrlPr>
                            <a:rPr lang="en-US" sz="1600" i="1" dirty="0">
                              <a:latin typeface="Cambria Math" panose="02040503050406030204" pitchFamily="18" charset="0"/>
                            </a:rPr>
                          </m:ctrlPr>
                        </m:dPr>
                        <m:e>
                          <m:sSup>
                            <m:sSupPr>
                              <m:ctrlPr>
                                <a:rPr lang="en-US" sz="1600" i="1" dirty="0">
                                  <a:latin typeface="Cambria Math" panose="02040503050406030204" pitchFamily="18" charset="0"/>
                                </a:rPr>
                              </m:ctrlPr>
                            </m:sSupPr>
                            <m:e>
                              <m:r>
                                <a:rPr lang="en-US" sz="1600" i="1" dirty="0">
                                  <a:latin typeface="Cambria Math" panose="02040503050406030204" pitchFamily="18" charset="0"/>
                                </a:rPr>
                                <m:t>𝑛</m:t>
                              </m:r>
                            </m:e>
                            <m:sup>
                              <m:r>
                                <a:rPr lang="en-US" sz="1600" i="1" dirty="0">
                                  <a:latin typeface="Cambria Math" panose="02040503050406030204" pitchFamily="18" charset="0"/>
                                </a:rPr>
                                <m:t>′</m:t>
                              </m:r>
                            </m:sup>
                          </m:sSup>
                        </m:e>
                      </m:d>
                      <m:r>
                        <a:rPr lang="en-US" sz="1600" i="1" dirty="0">
                          <a:latin typeface="Cambria Math" panose="02040503050406030204" pitchFamily="18" charset="0"/>
                        </a:rPr>
                        <m:t>≥  </m:t>
                      </m:r>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𝑛</m:t>
                          </m:r>
                        </m:e>
                      </m:d>
                      <m:r>
                        <a:rPr lang="en-US" sz="1600" i="1" dirty="0">
                          <a:latin typeface="Cambria Math" panose="02040503050406030204" pitchFamily="18" charset="0"/>
                          <a:ea typeface="Cambria Math" panose="02040503050406030204" pitchFamily="18" charset="0"/>
                        </a:rPr>
                        <m:t>⟺</m:t>
                      </m:r>
                      <m:r>
                        <a:rPr lang="en-US" sz="1600" i="1" dirty="0">
                          <a:latin typeface="Cambria Math" panose="02040503050406030204" pitchFamily="18" charset="0"/>
                        </a:rPr>
                        <m:t>𝑔</m:t>
                      </m:r>
                      <m:d>
                        <m:dPr>
                          <m:ctrlPr>
                            <a:rPr lang="en-US" sz="1600" i="1" dirty="0">
                              <a:latin typeface="Cambria Math" panose="02040503050406030204" pitchFamily="18" charset="0"/>
                            </a:rPr>
                          </m:ctrlPr>
                        </m:dPr>
                        <m:e>
                          <m:sSup>
                            <m:sSupPr>
                              <m:ctrlPr>
                                <a:rPr lang="en-US" sz="1600" i="1" dirty="0">
                                  <a:latin typeface="Cambria Math" panose="02040503050406030204" pitchFamily="18" charset="0"/>
                                </a:rPr>
                              </m:ctrlPr>
                            </m:sSupPr>
                            <m:e>
                              <m:r>
                                <a:rPr lang="en-US" sz="1600" i="1" dirty="0">
                                  <a:latin typeface="Cambria Math" panose="02040503050406030204" pitchFamily="18" charset="0"/>
                                </a:rPr>
                                <m:t>𝑛</m:t>
                              </m:r>
                            </m:e>
                            <m:sup>
                              <m:r>
                                <a:rPr lang="en-US" sz="1600" i="1" dirty="0">
                                  <a:latin typeface="Cambria Math" panose="02040503050406030204" pitchFamily="18" charset="0"/>
                                </a:rPr>
                                <m:t>′</m:t>
                              </m:r>
                            </m:sup>
                          </m:sSup>
                        </m:e>
                      </m:d>
                      <m:r>
                        <a:rPr lang="en-US" sz="1600" i="1" dirty="0">
                          <a:latin typeface="Cambria Math" panose="02040503050406030204" pitchFamily="18" charset="0"/>
                        </a:rPr>
                        <m:t>≥ </m:t>
                      </m:r>
                      <m:sSup>
                        <m:sSupPr>
                          <m:ctrlPr>
                            <a:rPr lang="en-US" sz="1600" i="1" dirty="0">
                              <a:latin typeface="Cambria Math" panose="02040503050406030204" pitchFamily="18" charset="0"/>
                              <a:sym typeface="Symbol"/>
                            </a:rPr>
                          </m:ctrlPr>
                        </m:sSupPr>
                        <m:e>
                          <m:r>
                            <a:rPr lang="en-US" sz="1600" i="1" dirty="0">
                              <a:latin typeface="Cambria Math" panose="02040503050406030204" pitchFamily="18" charset="0"/>
                            </a:rPr>
                            <m:t>𝐶</m:t>
                          </m:r>
                        </m:e>
                        <m:sup>
                          <m:r>
                            <a:rPr lang="en-US" sz="1600" i="1" dirty="0">
                              <a:latin typeface="Cambria Math" panose="02040503050406030204" pitchFamily="18" charset="0"/>
                            </a:rPr>
                            <m:t>∗</m:t>
                          </m:r>
                        </m:sup>
                      </m:sSup>
                      <m:r>
                        <a:rPr lang="en-US" sz="1600" i="1" dirty="0">
                          <a:latin typeface="Cambria Math" panose="02040503050406030204" pitchFamily="18" charset="0"/>
                        </a:rPr>
                        <m:t> </m:t>
                      </m:r>
                    </m:oMath>
                  </m:oMathPara>
                </a14:m>
                <a:endParaRPr lang="en-US" sz="1600" dirty="0"/>
              </a:p>
            </p:txBody>
          </p:sp>
        </mc:Choice>
        <mc:Fallback xmlns="">
          <p:sp>
            <p:nvSpPr>
              <p:cNvPr id="23" name="Rectangle 22"/>
              <p:cNvSpPr>
                <a:spLocks noRot="1" noChangeAspect="1" noMove="1" noResize="1" noEditPoints="1" noAdjustHandles="1" noChangeArrowheads="1" noChangeShapeType="1" noTextEdit="1"/>
              </p:cNvSpPr>
              <p:nvPr/>
            </p:nvSpPr>
            <p:spPr>
              <a:xfrm>
                <a:off x="6927032" y="3979804"/>
                <a:ext cx="2932726" cy="338554"/>
              </a:xfrm>
              <a:prstGeom prst="rect">
                <a:avLst/>
              </a:prstGeom>
              <a:blipFill>
                <a:blip r:embed="rId6"/>
                <a:stretch>
                  <a:fillRect b="-1090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356A35BE-A8E7-45DA-8EFF-A8AA655CE1F8}"/>
                  </a:ext>
                </a:extLst>
              </p:cNvPr>
              <p:cNvSpPr/>
              <p:nvPr/>
            </p:nvSpPr>
            <p:spPr>
              <a:xfrm>
                <a:off x="7776545" y="843242"/>
                <a:ext cx="1914114"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dirty="0">
                          <a:latin typeface="Cambria Math" panose="02040503050406030204" pitchFamily="18" charset="0"/>
                        </a:rPr>
                        <m:t>𝑓</m:t>
                      </m:r>
                      <m:r>
                        <a:rPr lang="en-US" sz="1400" i="1" dirty="0">
                          <a:latin typeface="Cambria Math" panose="02040503050406030204" pitchFamily="18" charset="0"/>
                        </a:rPr>
                        <m:t>(</m:t>
                      </m:r>
                      <m:r>
                        <a:rPr lang="en-US" sz="1400" i="1" dirty="0">
                          <a:latin typeface="Cambria Math" panose="02040503050406030204" pitchFamily="18" charset="0"/>
                        </a:rPr>
                        <m:t>𝑛</m:t>
                      </m:r>
                      <m:r>
                        <a:rPr lang="en-US" sz="1400" i="1" dirty="0">
                          <a:latin typeface="Cambria Math" panose="02040503050406030204" pitchFamily="18" charset="0"/>
                        </a:rPr>
                        <m:t>) = </m:t>
                      </m:r>
                      <m:r>
                        <a:rPr lang="en-US" sz="1400" i="1" dirty="0">
                          <a:latin typeface="Cambria Math" panose="02040503050406030204" pitchFamily="18" charset="0"/>
                        </a:rPr>
                        <m:t>𝑔</m:t>
                      </m:r>
                      <m:r>
                        <a:rPr lang="en-US" sz="1400" i="1" dirty="0">
                          <a:latin typeface="Cambria Math" panose="02040503050406030204" pitchFamily="18" charset="0"/>
                        </a:rPr>
                        <m:t>(</m:t>
                      </m:r>
                      <m:r>
                        <a:rPr lang="en-US" sz="1400" i="1" dirty="0">
                          <a:latin typeface="Cambria Math" panose="02040503050406030204" pitchFamily="18" charset="0"/>
                        </a:rPr>
                        <m:t>𝑛</m:t>
                      </m:r>
                      <m:r>
                        <a:rPr lang="en-US" sz="1400" i="1" dirty="0">
                          <a:latin typeface="Cambria Math" panose="02040503050406030204" pitchFamily="18" charset="0"/>
                        </a:rPr>
                        <m:t>) + </m:t>
                      </m:r>
                      <m:r>
                        <a:rPr lang="en-US" sz="1400" i="1" dirty="0">
                          <a:latin typeface="Cambria Math" panose="02040503050406030204" pitchFamily="18" charset="0"/>
                        </a:rPr>
                        <m:t>h</m:t>
                      </m:r>
                      <m:r>
                        <a:rPr lang="en-US" sz="1400" i="1" dirty="0">
                          <a:latin typeface="Cambria Math" panose="02040503050406030204" pitchFamily="18" charset="0"/>
                        </a:rPr>
                        <m:t>(</m:t>
                      </m:r>
                      <m:r>
                        <a:rPr lang="en-US" sz="1400" i="1" dirty="0">
                          <a:latin typeface="Cambria Math" panose="02040503050406030204" pitchFamily="18" charset="0"/>
                        </a:rPr>
                        <m:t>𝑛</m:t>
                      </m:r>
                      <m:r>
                        <a:rPr lang="en-US" sz="1400" i="1" dirty="0">
                          <a:latin typeface="Cambria Math" panose="02040503050406030204" pitchFamily="18" charset="0"/>
                        </a:rPr>
                        <m:t>)</m:t>
                      </m:r>
                    </m:oMath>
                  </m:oMathPara>
                </a14:m>
                <a:endParaRPr lang="en-US" sz="1400" dirty="0"/>
              </a:p>
            </p:txBody>
          </p:sp>
        </mc:Choice>
        <mc:Fallback xmlns="">
          <p:sp>
            <p:nvSpPr>
              <p:cNvPr id="17" name="Rectangle 16">
                <a:extLst>
                  <a:ext uri="{FF2B5EF4-FFF2-40B4-BE49-F238E27FC236}">
                    <a16:creationId xmlns:a16="http://schemas.microsoft.com/office/drawing/2014/main" id="{356A35BE-A8E7-45DA-8EFF-A8AA655CE1F8}"/>
                  </a:ext>
                </a:extLst>
              </p:cNvPr>
              <p:cNvSpPr>
                <a:spLocks noRot="1" noChangeAspect="1" noMove="1" noResize="1" noEditPoints="1" noAdjustHandles="1" noChangeArrowheads="1" noChangeShapeType="1" noTextEdit="1"/>
              </p:cNvSpPr>
              <p:nvPr/>
            </p:nvSpPr>
            <p:spPr>
              <a:xfrm>
                <a:off x="7776545" y="843242"/>
                <a:ext cx="1914114" cy="307777"/>
              </a:xfrm>
              <a:prstGeom prst="rect">
                <a:avLst/>
              </a:prstGeom>
              <a:blipFill>
                <a:blip r:embed="rId7"/>
                <a:stretch>
                  <a:fillRect b="-588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7159086-AB07-4054-9B2F-7B26EEA586BE}"/>
                  </a:ext>
                </a:extLst>
              </p:cNvPr>
              <p:cNvSpPr txBox="1"/>
              <p:nvPr/>
            </p:nvSpPr>
            <p:spPr>
              <a:xfrm>
                <a:off x="7322721" y="1185495"/>
                <a:ext cx="259655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i="1" dirty="0">
                          <a:latin typeface="Cambria Math" panose="02040503050406030204" pitchFamily="18" charset="0"/>
                        </a:rPr>
                        <m:t>𝑓</m:t>
                      </m:r>
                      <m:r>
                        <a:rPr lang="en-US" sz="1400" i="1" dirty="0">
                          <a:latin typeface="Cambria Math" panose="02040503050406030204" pitchFamily="18" charset="0"/>
                        </a:rPr>
                        <m:t>(</m:t>
                      </m:r>
                      <m:sSup>
                        <m:sSupPr>
                          <m:ctrlPr>
                            <a:rPr lang="en-US" sz="1400" i="1" dirty="0">
                              <a:latin typeface="Cambria Math" panose="02040503050406030204" pitchFamily="18" charset="0"/>
                            </a:rPr>
                          </m:ctrlPr>
                        </m:sSupPr>
                        <m:e>
                          <m:r>
                            <a:rPr lang="en-US" sz="1400" i="1" dirty="0">
                              <a:latin typeface="Cambria Math" panose="02040503050406030204" pitchFamily="18" charset="0"/>
                            </a:rPr>
                            <m:t>𝑛</m:t>
                          </m:r>
                        </m:e>
                        <m:sup>
                          <m:r>
                            <a:rPr lang="en-US" sz="1400" i="1" dirty="0">
                              <a:latin typeface="Cambria Math" panose="02040503050406030204" pitchFamily="18" charset="0"/>
                            </a:rPr>
                            <m:t>∗</m:t>
                          </m:r>
                        </m:sup>
                      </m:sSup>
                      <m:r>
                        <a:rPr lang="en-US" sz="1400" i="1" dirty="0">
                          <a:latin typeface="Cambria Math" panose="02040503050406030204" pitchFamily="18" charset="0"/>
                        </a:rPr>
                        <m:t>) = </m:t>
                      </m:r>
                      <m:r>
                        <a:rPr lang="en-US" sz="1400" i="1" dirty="0">
                          <a:latin typeface="Cambria Math" panose="02040503050406030204" pitchFamily="18" charset="0"/>
                        </a:rPr>
                        <m:t>𝑔</m:t>
                      </m:r>
                      <m:r>
                        <a:rPr lang="en-US" sz="1400" i="1" dirty="0">
                          <a:latin typeface="Cambria Math" panose="02040503050406030204" pitchFamily="18" charset="0"/>
                        </a:rPr>
                        <m:t>(</m:t>
                      </m:r>
                      <m:r>
                        <a:rPr lang="en-US" sz="1400" i="1" dirty="0">
                          <a:latin typeface="Cambria Math" panose="02040503050406030204" pitchFamily="18" charset="0"/>
                        </a:rPr>
                        <m:t>𝑛</m:t>
                      </m:r>
                      <m:r>
                        <a:rPr lang="en-US" sz="1400" i="1" dirty="0">
                          <a:latin typeface="Cambria Math" panose="02040503050406030204" pitchFamily="18" charset="0"/>
                        </a:rPr>
                        <m:t>) +0</m:t>
                      </m:r>
                    </m:oMath>
                  </m:oMathPara>
                </a14:m>
                <a:endParaRPr lang="en-US" sz="1400" dirty="0"/>
              </a:p>
            </p:txBody>
          </p:sp>
        </mc:Choice>
        <mc:Fallback xmlns="">
          <p:sp>
            <p:nvSpPr>
              <p:cNvPr id="19" name="TextBox 18">
                <a:extLst>
                  <a:ext uri="{FF2B5EF4-FFF2-40B4-BE49-F238E27FC236}">
                    <a16:creationId xmlns:a16="http://schemas.microsoft.com/office/drawing/2014/main" id="{A7159086-AB07-4054-9B2F-7B26EEA586BE}"/>
                  </a:ext>
                </a:extLst>
              </p:cNvPr>
              <p:cNvSpPr txBox="1">
                <a:spLocks noRot="1" noChangeAspect="1" noMove="1" noResize="1" noEditPoints="1" noAdjustHandles="1" noChangeArrowheads="1" noChangeShapeType="1" noTextEdit="1"/>
              </p:cNvSpPr>
              <p:nvPr/>
            </p:nvSpPr>
            <p:spPr>
              <a:xfrm>
                <a:off x="7322721" y="1185495"/>
                <a:ext cx="2596550" cy="307777"/>
              </a:xfrm>
              <a:prstGeom prst="rect">
                <a:avLst/>
              </a:prstGeom>
              <a:blipFill>
                <a:blip r:embed="rId8"/>
                <a:stretch>
                  <a:fillRect b="-5882"/>
                </a:stretch>
              </a:blipFill>
            </p:spPr>
            <p:txBody>
              <a:bodyPr/>
              <a:lstStyle/>
              <a:p>
                <a:r>
                  <a:rPr lang="en-IN">
                    <a:noFill/>
                  </a:rPr>
                  <a:t> </a:t>
                </a:r>
              </a:p>
            </p:txBody>
          </p:sp>
        </mc:Fallback>
      </mc:AlternateContent>
      <p:sp>
        <p:nvSpPr>
          <p:cNvPr id="5" name="TextBox 4">
            <a:extLst>
              <a:ext uri="{FF2B5EF4-FFF2-40B4-BE49-F238E27FC236}">
                <a16:creationId xmlns:a16="http://schemas.microsoft.com/office/drawing/2014/main" id="{C16A10A8-775A-418B-846A-46FB9DACAB82}"/>
              </a:ext>
            </a:extLst>
          </p:cNvPr>
          <p:cNvSpPr txBox="1"/>
          <p:nvPr/>
        </p:nvSpPr>
        <p:spPr>
          <a:xfrm>
            <a:off x="6642949" y="1176553"/>
            <a:ext cx="1287340" cy="307777"/>
          </a:xfrm>
          <a:prstGeom prst="rect">
            <a:avLst/>
          </a:prstGeom>
          <a:noFill/>
        </p:spPr>
        <p:txBody>
          <a:bodyPr wrap="none" rtlCol="0">
            <a:spAutoFit/>
          </a:bodyPr>
          <a:lstStyle/>
          <a:p>
            <a:r>
              <a:rPr lang="en-US" sz="1400" dirty="0"/>
              <a:t>For goal states: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CAFA438-DB26-49E6-9AB9-C615E5BB9BDA}"/>
                  </a:ext>
                </a:extLst>
              </p:cNvPr>
              <p:cNvSpPr txBox="1"/>
              <p:nvPr/>
            </p:nvSpPr>
            <p:spPr>
              <a:xfrm>
                <a:off x="7448139" y="2556344"/>
                <a:ext cx="2517420" cy="338554"/>
              </a:xfrm>
              <a:prstGeom prst="rect">
                <a:avLst/>
              </a:prstGeom>
              <a:noFill/>
            </p:spPr>
            <p:txBody>
              <a:bodyPr wrap="none" rtlCol="0">
                <a:spAutoFit/>
              </a:bodyPr>
              <a:lstStyle/>
              <a:p>
                <a:r>
                  <a:rPr lang="en-US" sz="1600" dirty="0"/>
                  <a:t>Any unexplored node </a:t>
                </a:r>
                <a14:m>
                  <m:oMath xmlns:m="http://schemas.openxmlformats.org/officeDocument/2006/math">
                    <m:r>
                      <a:rPr lang="en-US" sz="1600" i="1" dirty="0">
                        <a:latin typeface="Cambria Math" panose="02040503050406030204" pitchFamily="18" charset="0"/>
                      </a:rPr>
                      <m:t>𝑛</m:t>
                    </m:r>
                  </m:oMath>
                </a14:m>
                <a:r>
                  <a:rPr lang="en-US" sz="1600" dirty="0"/>
                  <a:t> has:</a:t>
                </a:r>
              </a:p>
            </p:txBody>
          </p:sp>
        </mc:Choice>
        <mc:Fallback xmlns="">
          <p:sp>
            <p:nvSpPr>
              <p:cNvPr id="7" name="TextBox 6">
                <a:extLst>
                  <a:ext uri="{FF2B5EF4-FFF2-40B4-BE49-F238E27FC236}">
                    <a16:creationId xmlns:a16="http://schemas.microsoft.com/office/drawing/2014/main" id="{1CAFA438-DB26-49E6-9AB9-C615E5BB9BDA}"/>
                  </a:ext>
                </a:extLst>
              </p:cNvPr>
              <p:cNvSpPr txBox="1">
                <a:spLocks noRot="1" noChangeAspect="1" noMove="1" noResize="1" noEditPoints="1" noAdjustHandles="1" noChangeArrowheads="1" noChangeShapeType="1" noTextEdit="1"/>
              </p:cNvSpPr>
              <p:nvPr/>
            </p:nvSpPr>
            <p:spPr>
              <a:xfrm>
                <a:off x="7448139" y="2556344"/>
                <a:ext cx="2517420" cy="338554"/>
              </a:xfrm>
              <a:prstGeom prst="rect">
                <a:avLst/>
              </a:prstGeom>
              <a:blipFill>
                <a:blip r:embed="rId9"/>
                <a:stretch>
                  <a:fillRect l="-1453" t="-5357" r="-4358" b="-21429"/>
                </a:stretch>
              </a:blipFill>
            </p:spPr>
            <p:txBody>
              <a:bodyPr/>
              <a:lstStyle/>
              <a:p>
                <a:r>
                  <a:rPr lang="en-IN">
                    <a:noFill/>
                  </a:rPr>
                  <a:t> </a:t>
                </a:r>
              </a:p>
            </p:txBody>
          </p:sp>
        </mc:Fallback>
      </mc:AlternateContent>
      <p:sp>
        <p:nvSpPr>
          <p:cNvPr id="13" name="Rectangle 12">
            <a:extLst>
              <a:ext uri="{FF2B5EF4-FFF2-40B4-BE49-F238E27FC236}">
                <a16:creationId xmlns:a16="http://schemas.microsoft.com/office/drawing/2014/main" id="{6FF398BE-4CE1-4864-9587-E5636F0F5841}"/>
              </a:ext>
            </a:extLst>
          </p:cNvPr>
          <p:cNvSpPr/>
          <p:nvPr/>
        </p:nvSpPr>
        <p:spPr>
          <a:xfrm>
            <a:off x="6553201" y="685801"/>
            <a:ext cx="3366071" cy="858304"/>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1" grpId="1"/>
      <p:bldP spid="2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Guarantees of A* Search</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dirty="0"/>
                  <a:t>A* is </a:t>
                </a:r>
                <a:r>
                  <a:rPr lang="en-US" b="1" dirty="0">
                    <a:solidFill>
                      <a:srgbClr val="FF0000"/>
                    </a:solidFill>
                  </a:rPr>
                  <a:t>optimally efficient </a:t>
                </a:r>
              </a:p>
              <a:p>
                <a:pPr lvl="1"/>
                <a:endParaRPr lang="en-US" dirty="0"/>
              </a:p>
              <a:p>
                <a:pPr marL="342900" lvl="1" indent="0">
                  <a:buNone/>
                </a:pPr>
                <a:r>
                  <a:rPr lang="en-US" dirty="0"/>
                  <a:t>No other tree-based search algorithm that employs the same heuristic can expand fewer nodes and still guarantee the optimal solution.</a:t>
                </a:r>
              </a:p>
              <a:p>
                <a:pPr marL="685800" lvl="1" indent="-342900">
                  <a:buFont typeface="+mj-lt"/>
                  <a:buAutoNum type="alphaLcPeriod"/>
                </a:pPr>
                <a:endParaRPr lang="en-US" dirty="0"/>
              </a:p>
              <a:p>
                <a:pPr marL="0" indent="0">
                  <a:buNone/>
                </a:pPr>
                <a:endParaRPr lang="en-US" dirty="0"/>
              </a:p>
              <a:p>
                <a:pPr marL="0" indent="0">
                  <a:buNone/>
                </a:pPr>
                <a:r>
                  <a:rPr lang="en-US" b="1" dirty="0"/>
                  <a:t>Proof</a:t>
                </a:r>
                <a:r>
                  <a:rPr lang="en-US" dirty="0"/>
                  <a:t>: Any algorithm that does not expand all nodes with</a:t>
                </a:r>
                <a:br>
                  <a:rPr lang="en-US" i="1" dirty="0">
                    <a:latin typeface="Cambria Math" panose="02040503050406030204" pitchFamily="18" charset="0"/>
                  </a:rPr>
                </a:br>
                <a14:m>
                  <m:oMath xmlns:m="http://schemas.openxmlformats.org/officeDocument/2006/math">
                    <m:r>
                      <a:rPr lang="en-US" i="1" dirty="0" smtClean="0">
                        <a:latin typeface="Cambria Math" panose="02040503050406030204" pitchFamily="18" charset="0"/>
                      </a:rPr>
                      <m:t> </m:t>
                    </m:r>
                    <m:r>
                      <a:rPr lang="en-US" i="1" dirty="0" smtClean="0">
                        <a:latin typeface="Cambria Math" panose="02040503050406030204" pitchFamily="18" charset="0"/>
                      </a:rPr>
                      <m:t>𝑓</m:t>
                    </m:r>
                    <m:r>
                      <a:rPr lang="en-US" i="1" dirty="0" smtClean="0">
                        <a:latin typeface="Cambria Math" panose="02040503050406030204" pitchFamily="18" charset="0"/>
                      </a:rPr>
                      <m:t>(</m:t>
                    </m:r>
                    <m:r>
                      <a:rPr lang="en-US" i="1" dirty="0" smtClean="0">
                        <a:latin typeface="Cambria Math" panose="02040503050406030204" pitchFamily="18" charset="0"/>
                      </a:rPr>
                      <m:t>𝑛</m:t>
                    </m:r>
                    <m:r>
                      <a:rPr lang="en-US" i="1" dirty="0" smtClean="0">
                        <a:latin typeface="Cambria Math" panose="02040503050406030204" pitchFamily="18" charset="0"/>
                      </a:rPr>
                      <m:t>) &lt; </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𝐶</m:t>
                        </m:r>
                      </m:e>
                      <m:sup>
                        <m:r>
                          <a:rPr lang="en-US" b="0" i="1" dirty="0" smtClean="0">
                            <a:latin typeface="Cambria Math" panose="02040503050406030204" pitchFamily="18" charset="0"/>
                          </a:rPr>
                          <m:t>∗</m:t>
                        </m:r>
                      </m:sup>
                    </m:sSup>
                    <m:r>
                      <a:rPr lang="en-US" i="1" dirty="0" smtClean="0">
                        <a:latin typeface="Cambria Math" panose="02040503050406030204" pitchFamily="18" charset="0"/>
                      </a:rPr>
                      <m:t> </m:t>
                    </m:r>
                  </m:oMath>
                </a14:m>
                <a:r>
                  <a:rPr lang="en-US" dirty="0"/>
                  <a:t>(the lowest cost of going to a goal node) cannot be optimal. It risks missing the optimal solution.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27" t="-1541"/>
                </a:stretch>
              </a:blipFill>
            </p:spPr>
            <p:txBody>
              <a:bodyPr/>
              <a:lstStyle/>
              <a:p>
                <a:r>
                  <a:rPr lang="en-US">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Properties of A*Search</a:t>
            </a:r>
          </a:p>
        </p:txBody>
      </p:sp>
      <mc:AlternateContent xmlns:mc="http://schemas.openxmlformats.org/markup-compatibility/2006" xmlns:a14="http://schemas.microsoft.com/office/drawing/2010/main">
        <mc:Choice Requires="a14">
          <p:sp>
            <p:nvSpPr>
              <p:cNvPr id="27651" name="Rectangle 3"/>
              <p:cNvSpPr>
                <a:spLocks noGrp="1" noChangeArrowheads="1"/>
              </p:cNvSpPr>
              <p:nvPr>
                <p:ph idx="1"/>
              </p:nvPr>
            </p:nvSpPr>
            <p:spPr/>
            <p:txBody>
              <a:bodyPr>
                <a:normAutofit fontScale="92500" lnSpcReduction="10000"/>
              </a:bodyPr>
              <a:lstStyle/>
              <a:p>
                <a:r>
                  <a:rPr lang="en-US" sz="2400" b="1" dirty="0">
                    <a:solidFill>
                      <a:srgbClr val="FF0000"/>
                    </a:solidFill>
                  </a:rPr>
                  <a:t>Complete?</a:t>
                </a:r>
              </a:p>
              <a:p>
                <a:pPr lvl="1">
                  <a:buNone/>
                </a:pPr>
                <a:r>
                  <a:rPr lang="en-US" sz="2400" dirty="0"/>
                  <a:t>Yes</a:t>
                </a:r>
              </a:p>
              <a:p>
                <a:endParaRPr lang="en-US" sz="2400" b="1" dirty="0">
                  <a:solidFill>
                    <a:srgbClr val="CC0099"/>
                  </a:solidFill>
                </a:endParaRPr>
              </a:p>
              <a:p>
                <a:r>
                  <a:rPr lang="en-US" sz="2400" b="1" dirty="0">
                    <a:solidFill>
                      <a:srgbClr val="FF0000"/>
                    </a:solidFill>
                  </a:rPr>
                  <a:t>Optimal?</a:t>
                </a:r>
              </a:p>
              <a:p>
                <a:pPr lvl="1">
                  <a:buNone/>
                </a:pPr>
                <a:r>
                  <a:rPr lang="en-US" sz="2400" dirty="0"/>
                  <a:t>Yes</a:t>
                </a:r>
              </a:p>
              <a:p>
                <a:endParaRPr lang="en-US" sz="2400" b="1" dirty="0">
                  <a:solidFill>
                    <a:srgbClr val="CC0099"/>
                  </a:solidFill>
                </a:endParaRPr>
              </a:p>
              <a:p>
                <a:r>
                  <a:rPr lang="en-US" sz="2400" b="1" dirty="0">
                    <a:solidFill>
                      <a:srgbClr val="FF0000"/>
                    </a:solidFill>
                  </a:rPr>
                  <a:t>Time?</a:t>
                </a:r>
              </a:p>
              <a:p>
                <a:pPr lvl="1">
                  <a:buNone/>
                </a:pPr>
                <a:r>
                  <a:rPr lang="en-US" sz="2400" dirty="0"/>
                  <a:t>Number of nodes for which </a:t>
                </a:r>
                <a14:m>
                  <m:oMath xmlns:m="http://schemas.openxmlformats.org/officeDocument/2006/math">
                    <m:r>
                      <a:rPr lang="en-US" sz="2400" i="1" dirty="0">
                        <a:latin typeface="Cambria Math" panose="02040503050406030204" pitchFamily="18" charset="0"/>
                      </a:rPr>
                      <m:t>𝑓</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 ≤ </m:t>
                    </m:r>
                    <m:sSup>
                      <m:sSupPr>
                        <m:ctrlPr>
                          <a:rPr lang="en-US" sz="2400" i="1" dirty="0">
                            <a:latin typeface="Cambria Math" panose="02040503050406030204" pitchFamily="18" charset="0"/>
                            <a:cs typeface="Arial" pitchFamily="34" charset="0"/>
                          </a:rPr>
                        </m:ctrlPr>
                      </m:sSupPr>
                      <m:e>
                        <m:r>
                          <a:rPr lang="en-US" sz="2400" i="1" dirty="0">
                            <a:latin typeface="Cambria Math" panose="02040503050406030204" pitchFamily="18" charset="0"/>
                          </a:rPr>
                          <m:t>𝐶</m:t>
                        </m:r>
                      </m:e>
                      <m:sup>
                        <m:r>
                          <a:rPr lang="en-US" sz="2400" i="1" dirty="0">
                            <a:latin typeface="Cambria Math" panose="02040503050406030204" pitchFamily="18" charset="0"/>
                          </a:rPr>
                          <m:t>∗</m:t>
                        </m:r>
                      </m:sup>
                    </m:sSup>
                  </m:oMath>
                </a14:m>
                <a:r>
                  <a:rPr lang="en-US" sz="2400" dirty="0"/>
                  <a:t> in the worst case </a:t>
                </a:r>
                <a14:m>
                  <m:oMath xmlns:m="http://schemas.openxmlformats.org/officeDocument/2006/math">
                    <m:r>
                      <a:rPr lang="en-US" sz="2400" i="1">
                        <a:latin typeface="Cambria Math" panose="02040503050406030204" pitchFamily="18" charset="0"/>
                      </a:rPr>
                      <m:t>𝑂</m:t>
                    </m:r>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𝑏</m:t>
                        </m:r>
                      </m:e>
                      <m:sup>
                        <m:r>
                          <a:rPr lang="en-US" sz="2400" i="1">
                            <a:latin typeface="Cambria Math" panose="02040503050406030204" pitchFamily="18" charset="0"/>
                          </a:rPr>
                          <m:t>𝑑</m:t>
                        </m:r>
                      </m:sup>
                    </m:sSup>
                    <m:r>
                      <a:rPr lang="en-US" sz="2400" i="1">
                        <a:latin typeface="Cambria Math" panose="02040503050406030204" pitchFamily="18" charset="0"/>
                      </a:rPr>
                      <m:t>)</m:t>
                    </m:r>
                  </m:oMath>
                </a14:m>
                <a:r>
                  <a:rPr lang="en-US" sz="2400" dirty="0"/>
                  <a:t> like BFS.</a:t>
                </a:r>
              </a:p>
              <a:p>
                <a:endParaRPr lang="en-US" sz="2400" b="1" dirty="0">
                  <a:solidFill>
                    <a:srgbClr val="CC0099"/>
                  </a:solidFill>
                </a:endParaRPr>
              </a:p>
              <a:p>
                <a:r>
                  <a:rPr lang="en-US" sz="2400" b="1" dirty="0">
                    <a:solidFill>
                      <a:srgbClr val="FF0000"/>
                    </a:solidFill>
                  </a:rPr>
                  <a:t>Space?</a:t>
                </a:r>
              </a:p>
              <a:p>
                <a:pPr lvl="1">
                  <a:buNone/>
                </a:pPr>
                <a:r>
                  <a:rPr lang="en-US" sz="2400" dirty="0"/>
                  <a:t>Same as time complexity. This is often too high unless a very good heuristic is know.</a:t>
                </a:r>
              </a:p>
            </p:txBody>
          </p:sp>
        </mc:Choice>
        <mc:Fallback xmlns="">
          <p:sp>
            <p:nvSpPr>
              <p:cNvPr id="27651" name="Rectangle 3"/>
              <p:cNvSpPr>
                <a:spLocks noGrp="1" noRot="1" noChangeAspect="1" noMove="1" noResize="1" noEditPoints="1" noAdjustHandles="1" noChangeArrowheads="1" noChangeShapeType="1" noTextEdit="1"/>
              </p:cNvSpPr>
              <p:nvPr>
                <p:ph idx="1"/>
              </p:nvPr>
            </p:nvSpPr>
            <p:spPr>
              <a:blipFill>
                <a:blip r:embed="rId3"/>
                <a:stretch>
                  <a:fillRect l="-696" t="-2101" b="-2661"/>
                </a:stretch>
              </a:blipFill>
            </p:spPr>
            <p:txBody>
              <a:bodyPr/>
              <a:lstStyle/>
              <a:p>
                <a:r>
                  <a:rPr lang="en-IN">
                    <a:noFill/>
                  </a:rPr>
                  <a:t> </a:t>
                </a:r>
              </a:p>
            </p:txBody>
          </p:sp>
        </mc:Fallback>
      </mc:AlternateContent>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B7EA6-8025-90E1-E37A-575A8A03C50C}"/>
              </a:ext>
            </a:extLst>
          </p:cNvPr>
          <p:cNvSpPr>
            <a:spLocks noGrp="1"/>
          </p:cNvSpPr>
          <p:nvPr>
            <p:ph type="title"/>
          </p:nvPr>
        </p:nvSpPr>
        <p:spPr/>
        <p:txBody>
          <a:bodyPr/>
          <a:lstStyle/>
          <a:p>
            <a:r>
              <a:rPr lang="en-US" dirty="0"/>
              <a:t>Iterative-Deepening A* Search – IDA*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F068FC-89B3-09BC-2DDC-E641BE15087F}"/>
                  </a:ext>
                </a:extLst>
              </p:cNvPr>
              <p:cNvSpPr>
                <a:spLocks noGrp="1"/>
              </p:cNvSpPr>
              <p:nvPr>
                <p:ph idx="1"/>
              </p:nvPr>
            </p:nvSpPr>
            <p:spPr/>
            <p:txBody>
              <a:bodyPr>
                <a:normAutofit fontScale="70000" lnSpcReduction="20000"/>
              </a:bodyPr>
              <a:lstStyle/>
              <a:p>
                <a:r>
                  <a:rPr lang="en-US" b="1" dirty="0"/>
                  <a:t>Idea</a:t>
                </a:r>
                <a:r>
                  <a:rPr lang="en-US" dirty="0"/>
                  <a:t>: A* search without a reached data structure.</a:t>
                </a:r>
              </a:p>
              <a:p>
                <a:r>
                  <a:rPr lang="en-US" b="1" dirty="0"/>
                  <a:t>Remember</a:t>
                </a:r>
                <a:r>
                  <a:rPr lang="en-US" dirty="0"/>
                  <a:t>: Regular IDA is uninformed and increases the cutoff by one after each iteration.</a:t>
                </a:r>
              </a:p>
              <a:p>
                <a:endParaRPr lang="en-US" dirty="0"/>
              </a:p>
              <a:p>
                <a:r>
                  <a:rPr lang="en-US" dirty="0"/>
                  <a:t>IDA* uses the cost </a:t>
                </a:r>
                <a14:m>
                  <m:oMath xmlns:m="http://schemas.openxmlformats.org/officeDocument/2006/math">
                    <m:r>
                      <a:rPr lang="en-US" i="1" dirty="0" smtClean="0">
                        <a:latin typeface="Cambria Math" panose="02040503050406030204" pitchFamily="18" charset="0"/>
                      </a:rPr>
                      <m:t>𝑓</m:t>
                    </m:r>
                    <m:r>
                      <a:rPr lang="en-US" i="1" dirty="0" smtClean="0">
                        <a:latin typeface="Cambria Math" panose="02040503050406030204" pitchFamily="18" charset="0"/>
                      </a:rPr>
                      <m:t>=</m:t>
                    </m:r>
                    <m:r>
                      <a:rPr lang="en-US" i="1" dirty="0" err="1">
                        <a:latin typeface="Cambria Math" panose="02040503050406030204" pitchFamily="18" charset="0"/>
                      </a:rPr>
                      <m:t>𝑔</m:t>
                    </m:r>
                    <m:r>
                      <a:rPr lang="en-US" i="1" dirty="0" err="1" smtClean="0">
                        <a:latin typeface="Cambria Math" panose="02040503050406030204" pitchFamily="18" charset="0"/>
                      </a:rPr>
                      <m:t>+</m:t>
                    </m:r>
                    <m:r>
                      <a:rPr lang="en-US" i="1" dirty="0" err="1" smtClean="0">
                        <a:latin typeface="Cambria Math" panose="02040503050406030204" pitchFamily="18" charset="0"/>
                      </a:rPr>
                      <m:t>h</m:t>
                    </m:r>
                  </m:oMath>
                </a14:m>
                <a:r>
                  <a:rPr lang="en-US" dirty="0"/>
                  <a:t> of a node as the cutoff. In each iteration, the cost cutoff increases slightly. It is optimal if steps are small and </a:t>
                </a:r>
                <a14:m>
                  <m:oMath xmlns:m="http://schemas.openxmlformats.org/officeDocument/2006/math">
                    <m:r>
                      <a:rPr lang="en-US" i="1" dirty="0" smtClean="0">
                        <a:latin typeface="Cambria Math" panose="02040503050406030204" pitchFamily="18" charset="0"/>
                      </a:rPr>
                      <m:t>h</m:t>
                    </m:r>
                  </m:oMath>
                </a14:m>
                <a:r>
                  <a:rPr lang="en-US" dirty="0"/>
                  <a:t> is admissible. </a:t>
                </a:r>
              </a:p>
              <a:p>
                <a:r>
                  <a:rPr lang="en-US" b="1" dirty="0"/>
                  <a:t>Issues</a:t>
                </a:r>
                <a:r>
                  <a:rPr lang="en-US" dirty="0"/>
                  <a:t>: </a:t>
                </a:r>
              </a:p>
              <a:p>
                <a:pPr lvl="1"/>
                <a:r>
                  <a:rPr lang="en-US" dirty="0"/>
                  <a:t>By how much to increase the cutoff in each iteration.</a:t>
                </a:r>
              </a:p>
              <a:p>
                <a:pPr lvl="1"/>
                <a:r>
                  <a:rPr lang="en-US" dirty="0"/>
                  <a:t>Rebuilds the tree many times.</a:t>
                </a:r>
              </a:p>
              <a:p>
                <a:endParaRPr lang="en-US" dirty="0"/>
              </a:p>
              <a:p>
                <a:r>
                  <a:rPr lang="en-US" b="1" dirty="0"/>
                  <a:t>Other memory-bounded variants of A* search</a:t>
                </a:r>
                <a:r>
                  <a:rPr lang="en-US" dirty="0"/>
                  <a:t>: </a:t>
                </a:r>
              </a:p>
              <a:p>
                <a:pPr lvl="1"/>
                <a:r>
                  <a:rPr lang="en-US" dirty="0"/>
                  <a:t>Recursive best-first search (RBFS) adds a </a:t>
                </a:r>
                <a14:m>
                  <m:oMath xmlns:m="http://schemas.openxmlformats.org/officeDocument/2006/math">
                    <m:r>
                      <a:rPr lang="en-US" i="1" dirty="0" smtClean="0">
                        <a:latin typeface="Cambria Math" panose="02040503050406030204" pitchFamily="18" charset="0"/>
                      </a:rPr>
                      <m:t>𝑓</m:t>
                    </m:r>
                  </m:oMath>
                </a14:m>
                <a:r>
                  <a:rPr lang="en-US" dirty="0"/>
                  <a:t>-limit to the depth-first search behavior of best-first search.</a:t>
                </a:r>
              </a:p>
              <a:p>
                <a:pPr lvl="1"/>
                <a:r>
                  <a:rPr lang="en-US" dirty="0"/>
                  <a:t>Simplified memory-bounded A* (SMA*) performs A* till the memory is full and then drops the worst (highest </a:t>
                </a:r>
                <a14:m>
                  <m:oMath xmlns:m="http://schemas.openxmlformats.org/officeDocument/2006/math">
                    <m:r>
                      <a:rPr lang="en-US" i="1" dirty="0" smtClean="0">
                        <a:latin typeface="Cambria Math" panose="02040503050406030204" pitchFamily="18" charset="0"/>
                      </a:rPr>
                      <m:t>𝑓</m:t>
                    </m:r>
                  </m:oMath>
                </a14:m>
                <a:r>
                  <a:rPr lang="en-US" dirty="0"/>
                  <a:t>) leaf node from memory. It can rebuild the node later if needed.</a:t>
                </a:r>
              </a:p>
            </p:txBody>
          </p:sp>
        </mc:Choice>
        <mc:Fallback xmlns="">
          <p:sp>
            <p:nvSpPr>
              <p:cNvPr id="3" name="Content Placeholder 2">
                <a:extLst>
                  <a:ext uri="{FF2B5EF4-FFF2-40B4-BE49-F238E27FC236}">
                    <a16:creationId xmlns:a16="http://schemas.microsoft.com/office/drawing/2014/main" id="{64F068FC-89B3-09BC-2DDC-E641BE15087F}"/>
                  </a:ext>
                </a:extLst>
              </p:cNvPr>
              <p:cNvSpPr>
                <a:spLocks noGrp="1" noRot="1" noChangeAspect="1" noMove="1" noResize="1" noEditPoints="1" noAdjustHandles="1" noChangeArrowheads="1" noChangeShapeType="1" noTextEdit="1"/>
              </p:cNvSpPr>
              <p:nvPr>
                <p:ph idx="1"/>
              </p:nvPr>
            </p:nvSpPr>
            <p:spPr>
              <a:blipFill>
                <a:blip r:embed="rId2"/>
                <a:stretch>
                  <a:fillRect l="-522" t="-2381"/>
                </a:stretch>
              </a:blipFill>
            </p:spPr>
            <p:txBody>
              <a:bodyPr/>
              <a:lstStyle/>
              <a:p>
                <a:r>
                  <a:rPr lang="en-IN">
                    <a:noFill/>
                  </a:rPr>
                  <a:t> </a:t>
                </a:r>
              </a:p>
            </p:txBody>
          </p:sp>
        </mc:Fallback>
      </mc:AlternateContent>
    </p:spTree>
    <p:extLst>
      <p:ext uri="{BB962C8B-B14F-4D97-AF65-F5344CB8AC3E}">
        <p14:creationId xmlns:p14="http://schemas.microsoft.com/office/powerpoint/2010/main" val="96270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155142"/>
            <a:ext cx="10261879" cy="868362"/>
          </a:xfrm>
        </p:spPr>
        <p:txBody>
          <a:bodyPr>
            <a:normAutofit fontScale="90000"/>
          </a:bodyPr>
          <a:lstStyle/>
          <a:p>
            <a:r>
              <a:rPr lang="en-US" dirty="0">
                <a:latin typeface="+mn-lt"/>
              </a:rPr>
              <a:t>Summary: </a:t>
            </a:r>
            <a:br>
              <a:rPr lang="en-US" dirty="0">
                <a:latin typeface="+mn-lt"/>
              </a:rPr>
            </a:br>
            <a:r>
              <a:rPr lang="en-US" dirty="0">
                <a:latin typeface="+mn-lt"/>
              </a:rPr>
              <a:t>All Search Strategies</a:t>
            </a:r>
          </a:p>
        </p:txBody>
      </p:sp>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665919544"/>
                  </p:ext>
                </p:extLst>
              </p:nvPr>
            </p:nvGraphicFramePr>
            <p:xfrm>
              <a:off x="464127" y="1232360"/>
              <a:ext cx="7924800" cy="5732825"/>
            </p:xfrm>
            <a:graphic>
              <a:graphicData uri="http://schemas.openxmlformats.org/drawingml/2006/table">
                <a:tbl>
                  <a:tblPr firstRow="1" bandRow="1">
                    <a:tableStyleId>{5C22544A-7EE6-4342-B048-85BDC9FD1C3A}</a:tableStyleId>
                  </a:tblPr>
                  <a:tblGrid>
                    <a:gridCol w="1584960">
                      <a:extLst>
                        <a:ext uri="{9D8B030D-6E8A-4147-A177-3AD203B41FA5}">
                          <a16:colId xmlns:a16="http://schemas.microsoft.com/office/drawing/2014/main" val="20000"/>
                        </a:ext>
                      </a:extLst>
                    </a:gridCol>
                    <a:gridCol w="1584960">
                      <a:extLst>
                        <a:ext uri="{9D8B030D-6E8A-4147-A177-3AD203B41FA5}">
                          <a16:colId xmlns:a16="http://schemas.microsoft.com/office/drawing/2014/main" val="20001"/>
                        </a:ext>
                      </a:extLst>
                    </a:gridCol>
                    <a:gridCol w="1584960">
                      <a:extLst>
                        <a:ext uri="{9D8B030D-6E8A-4147-A177-3AD203B41FA5}">
                          <a16:colId xmlns:a16="http://schemas.microsoft.com/office/drawing/2014/main" val="20002"/>
                        </a:ext>
                      </a:extLst>
                    </a:gridCol>
                    <a:gridCol w="1584960">
                      <a:extLst>
                        <a:ext uri="{9D8B030D-6E8A-4147-A177-3AD203B41FA5}">
                          <a16:colId xmlns:a16="http://schemas.microsoft.com/office/drawing/2014/main" val="20003"/>
                        </a:ext>
                      </a:extLst>
                    </a:gridCol>
                    <a:gridCol w="1584960">
                      <a:extLst>
                        <a:ext uri="{9D8B030D-6E8A-4147-A177-3AD203B41FA5}">
                          <a16:colId xmlns:a16="http://schemas.microsoft.com/office/drawing/2014/main" val="20004"/>
                        </a:ext>
                      </a:extLst>
                    </a:gridCol>
                  </a:tblGrid>
                  <a:tr h="592125">
                    <a:tc>
                      <a:txBody>
                        <a:bodyPr/>
                        <a:lstStyle/>
                        <a:p>
                          <a:pPr algn="ctr"/>
                          <a:r>
                            <a:rPr lang="en-US" sz="1800" dirty="0"/>
                            <a:t>Algorithm</a:t>
                          </a:r>
                        </a:p>
                      </a:txBody>
                      <a:tcPr anchor="ctr">
                        <a:lnR w="38100" cap="flat" cmpd="sng" algn="ctr">
                          <a:solidFill>
                            <a:schemeClr val="bg1"/>
                          </a:solidFill>
                          <a:prstDash val="solid"/>
                          <a:round/>
                          <a:headEnd type="none" w="med" len="med"/>
                          <a:tailEnd type="none" w="med" len="med"/>
                        </a:lnR>
                      </a:tcPr>
                    </a:tc>
                    <a:tc>
                      <a:txBody>
                        <a:bodyPr/>
                        <a:lstStyle/>
                        <a:p>
                          <a:pPr algn="ctr"/>
                          <a:r>
                            <a:rPr lang="en-US" sz="1800" dirty="0"/>
                            <a:t>Complete?</a:t>
                          </a:r>
                        </a:p>
                      </a:txBody>
                      <a:tcPr anchor="ctr">
                        <a:lnL w="38100" cap="flat" cmpd="sng" algn="ctr">
                          <a:solidFill>
                            <a:schemeClr val="bg1"/>
                          </a:solidFill>
                          <a:prstDash val="solid"/>
                          <a:round/>
                          <a:headEnd type="none" w="med" len="med"/>
                          <a:tailEnd type="none" w="med" len="med"/>
                        </a:lnL>
                      </a:tcPr>
                    </a:tc>
                    <a:tc>
                      <a:txBody>
                        <a:bodyPr/>
                        <a:lstStyle/>
                        <a:p>
                          <a:pPr algn="ctr"/>
                          <a:r>
                            <a:rPr lang="en-US" sz="1800" dirty="0"/>
                            <a:t>Optimal?</a:t>
                          </a:r>
                        </a:p>
                      </a:txBody>
                      <a:tcPr anchor="ctr"/>
                    </a:tc>
                    <a:tc>
                      <a:txBody>
                        <a:bodyPr/>
                        <a:lstStyle/>
                        <a:p>
                          <a:pPr algn="ctr"/>
                          <a:r>
                            <a:rPr lang="en-US" sz="1800" dirty="0"/>
                            <a:t>Time complexity</a:t>
                          </a:r>
                        </a:p>
                      </a:txBody>
                      <a:tcPr anchor="ctr"/>
                    </a:tc>
                    <a:tc>
                      <a:txBody>
                        <a:bodyPr/>
                        <a:lstStyle/>
                        <a:p>
                          <a:pPr algn="ctr"/>
                          <a:r>
                            <a:rPr lang="en-US" sz="1800" dirty="0"/>
                            <a:t>Space complexity</a:t>
                          </a:r>
                        </a:p>
                      </a:txBody>
                      <a:tcPr anchor="ctr"/>
                    </a:tc>
                    <a:extLst>
                      <a:ext uri="{0D108BD9-81ED-4DB2-BD59-A6C34878D82A}">
                        <a16:rowId xmlns:a16="http://schemas.microsoft.com/office/drawing/2014/main" val="10000"/>
                      </a:ext>
                    </a:extLst>
                  </a:tr>
                  <a:tr h="627583">
                    <a:tc>
                      <a:txBody>
                        <a:bodyPr/>
                        <a:lstStyle/>
                        <a:p>
                          <a:pPr algn="ctr"/>
                          <a:r>
                            <a:rPr lang="en-US" sz="1800" b="1" dirty="0"/>
                            <a:t>BFS (Breadth-first search)</a:t>
                          </a:r>
                        </a:p>
                      </a:txBody>
                      <a:tcPr anchor="ctr">
                        <a:lnR w="38100" cap="flat" cmpd="sng" algn="ctr">
                          <a:solidFill>
                            <a:schemeClr val="bg1"/>
                          </a:solidFill>
                          <a:prstDash val="solid"/>
                          <a:round/>
                          <a:headEnd type="none" w="med" len="med"/>
                          <a:tailEnd type="none" w="med" len="med"/>
                        </a:lnR>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If all step </a:t>
                          </a:r>
                          <a:br>
                            <a:rPr lang="en-US" sz="1600" dirty="0">
                              <a:latin typeface="+mn-lt"/>
                            </a:rPr>
                          </a:br>
                          <a:r>
                            <a:rPr lang="en-US" sz="1600" dirty="0">
                              <a:latin typeface="+mn-lt"/>
                            </a:rPr>
                            <a:t>costs are equal</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𝑂</m:t>
                                </m:r>
                                <m:r>
                                  <a:rPr lang="en-US" sz="1600" i="1" dirty="0" smtClean="0">
                                    <a:latin typeface="Cambria Math" panose="02040503050406030204" pitchFamily="18" charset="0"/>
                                  </a:rPr>
                                  <m:t>(</m:t>
                                </m:r>
                                <m:r>
                                  <a:rPr lang="en-US" sz="1600" i="1" dirty="0" err="1">
                                    <a:latin typeface="Cambria Math" panose="02040503050406030204" pitchFamily="18" charset="0"/>
                                  </a:rPr>
                                  <m:t>𝑏</m:t>
                                </m:r>
                                <m:r>
                                  <a:rPr lang="en-US" sz="1600" i="1" baseline="30000" dirty="0" err="1">
                                    <a:latin typeface="Cambria Math" panose="02040503050406030204" pitchFamily="18" charset="0"/>
                                  </a:rPr>
                                  <m:t>𝑑</m:t>
                                </m:r>
                                <m:r>
                                  <a:rPr lang="en-US" sz="1600" i="1" dirty="0">
                                    <a:latin typeface="Cambria Math" panose="02040503050406030204" pitchFamily="18" charset="0"/>
                                  </a:rPr>
                                  <m:t>)</m:t>
                                </m:r>
                              </m:oMath>
                            </m:oMathPara>
                          </a14:m>
                          <a:endParaRPr lang="en-US" sz="1600" dirty="0">
                            <a:latin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𝑂</m:t>
                                </m:r>
                                <m:r>
                                  <a:rPr lang="en-US" sz="1600" i="1" dirty="0" smtClean="0">
                                    <a:latin typeface="Cambria Math" panose="02040503050406030204" pitchFamily="18" charset="0"/>
                                  </a:rPr>
                                  <m:t>(</m:t>
                                </m:r>
                                <m:r>
                                  <a:rPr lang="en-US" sz="1600" i="1" dirty="0" err="1">
                                    <a:latin typeface="Cambria Math" panose="02040503050406030204" pitchFamily="18" charset="0"/>
                                  </a:rPr>
                                  <m:t>𝑏</m:t>
                                </m:r>
                                <m:r>
                                  <a:rPr lang="en-US" sz="1600" i="1" baseline="30000" dirty="0" err="1">
                                    <a:latin typeface="Cambria Math" panose="02040503050406030204" pitchFamily="18" charset="0"/>
                                  </a:rPr>
                                  <m:t>𝑑</m:t>
                                </m:r>
                                <m:r>
                                  <a:rPr lang="en-US" sz="1600" i="1" dirty="0">
                                    <a:latin typeface="Cambria Math" panose="02040503050406030204" pitchFamily="18" charset="0"/>
                                  </a:rPr>
                                  <m:t>)</m:t>
                                </m:r>
                              </m:oMath>
                            </m:oMathPara>
                          </a14:m>
                          <a:endParaRPr lang="en-US" sz="1600" dirty="0">
                            <a:latin typeface="+mn-lt"/>
                          </a:endParaRPr>
                        </a:p>
                      </a:txBody>
                      <a:tcPr anchor="ctr"/>
                    </a:tc>
                    <a:extLst>
                      <a:ext uri="{0D108BD9-81ED-4DB2-BD59-A6C34878D82A}">
                        <a16:rowId xmlns:a16="http://schemas.microsoft.com/office/drawing/2014/main" val="10001"/>
                      </a:ext>
                    </a:extLst>
                  </a:tr>
                  <a:tr h="673257">
                    <a:tc>
                      <a:txBody>
                        <a:bodyPr/>
                        <a:lstStyle/>
                        <a:p>
                          <a:pPr algn="ctr"/>
                          <a:r>
                            <a:rPr lang="en-US" sz="1800" b="1" dirty="0"/>
                            <a:t>Uniform-cost</a:t>
                          </a:r>
                          <a:br>
                            <a:rPr lang="en-US" sz="1800" b="1" dirty="0"/>
                          </a:br>
                          <a:r>
                            <a:rPr lang="en-US" sz="1800" b="1" dirty="0"/>
                            <a:t>Search</a:t>
                          </a:r>
                        </a:p>
                      </a:txBody>
                      <a:tcPr anchor="ctr">
                        <a:lnR w="38100" cap="flat" cmpd="sng" algn="ctr">
                          <a:solidFill>
                            <a:schemeClr val="bg1"/>
                          </a:solidFill>
                          <a:prstDash val="solid"/>
                          <a:round/>
                          <a:headEnd type="none" w="med" len="med"/>
                          <a:tailEnd type="none" w="med" len="med"/>
                        </a:lnR>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tcPr>
                    </a:tc>
                    <a:tc>
                      <a:txBody>
                        <a:bodyPr/>
                        <a:lstStyle/>
                        <a:p>
                          <a:pPr algn="ctr"/>
                          <a:r>
                            <a:rPr lang="en-US" sz="1600" dirty="0"/>
                            <a:t>Yes</a:t>
                          </a:r>
                        </a:p>
                      </a:txBody>
                      <a:tcPr anchor="ct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Number of nodes with </a:t>
                          </a:r>
                          <a14:m>
                            <m:oMath xmlns:m="http://schemas.openxmlformats.org/officeDocument/2006/math">
                              <m:r>
                                <a:rPr lang="en-US" sz="1600" i="1" dirty="0" smtClean="0">
                                  <a:latin typeface="Cambria Math" panose="02040503050406030204" pitchFamily="18" charset="0"/>
                                </a:rPr>
                                <m:t>𝑔</m:t>
                              </m:r>
                              <m:r>
                                <a:rPr lang="en-US" sz="1600" i="1" dirty="0" smtClean="0">
                                  <a:latin typeface="Cambria Math" panose="02040503050406030204" pitchFamily="18" charset="0"/>
                                </a:rPr>
                                <m:t>(</m:t>
                              </m:r>
                              <m:r>
                                <a:rPr lang="en-US" sz="1600" i="1" dirty="0" smtClean="0">
                                  <a:latin typeface="Cambria Math" panose="02040503050406030204" pitchFamily="18" charset="0"/>
                                </a:rPr>
                                <m:t>𝑛</m:t>
                              </m:r>
                              <m:r>
                                <a:rPr lang="en-US" sz="1600" i="1" dirty="0" smtClean="0">
                                  <a:latin typeface="Cambria Math" panose="02040503050406030204" pitchFamily="18" charset="0"/>
                                </a:rPr>
                                <m:t>) ≤ </m:t>
                              </m:r>
                              <m:sSup>
                                <m:sSupPr>
                                  <m:ctrlPr>
                                    <a:rPr lang="en-US" sz="1600" b="0" i="1" dirty="0" smtClean="0">
                                      <a:latin typeface="Cambria Math" panose="02040503050406030204" pitchFamily="18" charset="0"/>
                                      <a:cs typeface="Arial" pitchFamily="34" charset="0"/>
                                    </a:rPr>
                                  </m:ctrlPr>
                                </m:sSupPr>
                                <m:e>
                                  <m:r>
                                    <a:rPr lang="en-US" sz="1600" i="1" dirty="0">
                                      <a:latin typeface="Cambria Math" panose="02040503050406030204" pitchFamily="18" charset="0"/>
                                    </a:rPr>
                                    <m:t>𝐶</m:t>
                                  </m:r>
                                </m:e>
                                <m:sup>
                                  <m:r>
                                    <a:rPr lang="en-US" sz="1600" b="0" i="1" dirty="0" smtClean="0">
                                      <a:latin typeface="Cambria Math" panose="02040503050406030204" pitchFamily="18" charset="0"/>
                                    </a:rPr>
                                    <m:t>∗</m:t>
                                  </m:r>
                                </m:sup>
                              </m:sSup>
                            </m:oMath>
                          </a14:m>
                          <a:endParaRPr lang="en-US" sz="1600" dirty="0">
                            <a:latin typeface="+mn-lt"/>
                          </a:endParaRPr>
                        </a:p>
                      </a:txBody>
                      <a:tcPr anchor="ctr"/>
                    </a:tc>
                    <a:tc hMerge="1">
                      <a:txBody>
                        <a:bodyPr/>
                        <a:lstStyle/>
                        <a:p>
                          <a:endParaRPr lang="en-US" dirty="0"/>
                        </a:p>
                      </a:txBody>
                      <a:tcPr anchor="ctr"/>
                    </a:tc>
                    <a:extLst>
                      <a:ext uri="{0D108BD9-81ED-4DB2-BD59-A6C34878D82A}">
                        <a16:rowId xmlns:a16="http://schemas.microsoft.com/office/drawing/2014/main" val="10002"/>
                      </a:ext>
                    </a:extLst>
                  </a:tr>
                  <a:tr h="698004">
                    <a:tc>
                      <a:txBody>
                        <a:bodyPr/>
                        <a:lstStyle/>
                        <a:p>
                          <a:pPr algn="ctr"/>
                          <a:r>
                            <a:rPr lang="en-US" sz="1800" b="1" dirty="0"/>
                            <a:t>DFS</a:t>
                          </a:r>
                        </a:p>
                      </a:txBody>
                      <a:tcPr anchor="ctr">
                        <a:lnR w="38100" cap="flat" cmpd="sng" algn="ctr">
                          <a:solidFill>
                            <a:schemeClr val="bg1"/>
                          </a:solidFill>
                          <a:prstDash val="solid"/>
                          <a:round/>
                          <a:headEnd type="none" w="med" len="med"/>
                          <a:tailEnd type="none" w="med" len="med"/>
                        </a:ln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In finite spaces </a:t>
                          </a:r>
                          <a:br>
                            <a:rPr lang="en-US" sz="1600" dirty="0">
                              <a:latin typeface="+mn-lt"/>
                            </a:rPr>
                          </a:br>
                          <a:r>
                            <a:rPr lang="en-US" sz="1600" dirty="0">
                              <a:latin typeface="+mn-lt"/>
                            </a:rPr>
                            <a:t>(cycles checking)</a:t>
                          </a:r>
                        </a:p>
                        <a:p>
                          <a:pPr algn="ctr"/>
                          <a:endParaRPr lang="en-US" sz="1600" dirty="0"/>
                        </a:p>
                      </a:txBody>
                      <a:tcPr anchor="ctr">
                        <a:lnL w="38100" cap="flat" cmpd="sng" algn="ctr">
                          <a:solidFill>
                            <a:schemeClr val="bg1"/>
                          </a:solidFill>
                          <a:prstDash val="solid"/>
                          <a:round/>
                          <a:headEnd type="none" w="med" len="med"/>
                          <a:tailEnd type="none" w="med" len="med"/>
                        </a:lnL>
                      </a:tcPr>
                    </a:tc>
                    <a:tc>
                      <a:txBody>
                        <a:bodyPr/>
                        <a:lstStyle/>
                        <a:p>
                          <a:pPr algn="ctr"/>
                          <a:r>
                            <a:rPr lang="en-US" sz="1600" b="1" dirty="0"/>
                            <a:t>No</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𝑂</m:t>
                                </m:r>
                                <m:r>
                                  <a:rPr lang="en-US" sz="1600" i="1" dirty="0" smtClean="0">
                                    <a:latin typeface="Cambria Math" panose="02040503050406030204" pitchFamily="18" charset="0"/>
                                  </a:rPr>
                                  <m:t>(</m:t>
                                </m:r>
                                <m:r>
                                  <a:rPr lang="en-US" sz="1600" i="1" dirty="0" err="1">
                                    <a:latin typeface="Cambria Math" panose="02040503050406030204" pitchFamily="18" charset="0"/>
                                  </a:rPr>
                                  <m:t>𝑏</m:t>
                                </m:r>
                                <m:r>
                                  <a:rPr lang="en-US" sz="1600" i="1" baseline="30000" dirty="0" err="1">
                                    <a:latin typeface="Cambria Math" panose="02040503050406030204" pitchFamily="18" charset="0"/>
                                  </a:rPr>
                                  <m:t>𝑚</m:t>
                                </m:r>
                                <m:r>
                                  <a:rPr lang="en-US" sz="1600" i="1" dirty="0">
                                    <a:latin typeface="Cambria Math" panose="02040503050406030204" pitchFamily="18" charset="0"/>
                                  </a:rPr>
                                  <m:t>)</m:t>
                                </m:r>
                              </m:oMath>
                            </m:oMathPara>
                          </a14:m>
                          <a:endParaRPr lang="en-US" sz="1600" dirty="0">
                            <a:latin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𝑂</m:t>
                                </m:r>
                                <m:r>
                                  <a:rPr lang="en-US" sz="1600" i="1" dirty="0" smtClean="0">
                                    <a:latin typeface="Cambria Math" panose="02040503050406030204" pitchFamily="18" charset="0"/>
                                  </a:rPr>
                                  <m:t>(</m:t>
                                </m:r>
                                <m:r>
                                  <a:rPr lang="en-US" sz="1600" i="1" dirty="0" err="1">
                                    <a:latin typeface="Cambria Math" panose="02040503050406030204" pitchFamily="18" charset="0"/>
                                  </a:rPr>
                                  <m:t>𝑏𝑚</m:t>
                                </m:r>
                                <m:r>
                                  <a:rPr lang="en-US" sz="1600" i="1" dirty="0">
                                    <a:latin typeface="Cambria Math" panose="02040503050406030204" pitchFamily="18" charset="0"/>
                                  </a:rPr>
                                  <m:t>)</m:t>
                                </m:r>
                              </m:oMath>
                            </m:oMathPara>
                          </a14:m>
                          <a:endParaRPr lang="en-US" sz="1600" dirty="0">
                            <a:latin typeface="+mn-lt"/>
                          </a:endParaRPr>
                        </a:p>
                      </a:txBody>
                      <a:tcPr anchor="ctr"/>
                    </a:tc>
                    <a:extLst>
                      <a:ext uri="{0D108BD9-81ED-4DB2-BD59-A6C34878D82A}">
                        <a16:rowId xmlns:a16="http://schemas.microsoft.com/office/drawing/2014/main" val="10003"/>
                      </a:ext>
                    </a:extLst>
                  </a:tr>
                  <a:tr h="685744">
                    <a:tc>
                      <a:txBody>
                        <a:bodyPr/>
                        <a:lstStyle/>
                        <a:p>
                          <a:pPr algn="ctr"/>
                          <a:r>
                            <a:rPr lang="en-US" sz="1800" b="1" dirty="0"/>
                            <a:t>IDS</a:t>
                          </a:r>
                        </a:p>
                      </a:txBody>
                      <a:tcPr anchor="ctr">
                        <a:lnR w="38100" cap="flat" cmpd="sng" algn="ctr">
                          <a:solidFill>
                            <a:schemeClr val="bg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If all step </a:t>
                          </a:r>
                          <a:br>
                            <a:rPr lang="en-US" sz="1600" dirty="0">
                              <a:latin typeface="+mn-lt"/>
                            </a:rPr>
                          </a:br>
                          <a:r>
                            <a:rPr lang="en-US" sz="1600" dirty="0">
                              <a:latin typeface="+mn-lt"/>
                            </a:rPr>
                            <a:t>costs are equal</a:t>
                          </a:r>
                        </a:p>
                      </a:txBody>
                      <a:tcPr anchor="ctr">
                        <a:lnB w="381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𝑂</m:t>
                                </m:r>
                                <m:r>
                                  <a:rPr lang="en-US" sz="1600" i="1" dirty="0" smtClean="0">
                                    <a:latin typeface="Cambria Math" panose="02040503050406030204" pitchFamily="18" charset="0"/>
                                  </a:rPr>
                                  <m:t>(</m:t>
                                </m:r>
                                <m:r>
                                  <a:rPr lang="en-US" sz="1600" i="1" dirty="0" err="1">
                                    <a:latin typeface="Cambria Math" panose="02040503050406030204" pitchFamily="18" charset="0"/>
                                  </a:rPr>
                                  <m:t>𝑏</m:t>
                                </m:r>
                                <m:r>
                                  <a:rPr lang="en-US" sz="1600" i="1" baseline="30000" dirty="0" err="1">
                                    <a:latin typeface="Cambria Math" panose="02040503050406030204" pitchFamily="18" charset="0"/>
                                  </a:rPr>
                                  <m:t>𝑑</m:t>
                                </m:r>
                                <m:r>
                                  <a:rPr lang="en-US" sz="1600" i="1" dirty="0">
                                    <a:latin typeface="Cambria Math" panose="02040503050406030204" pitchFamily="18" charset="0"/>
                                  </a:rPr>
                                  <m:t>)</m:t>
                                </m:r>
                              </m:oMath>
                            </m:oMathPara>
                          </a14:m>
                          <a:endParaRPr lang="en-US" sz="1600" dirty="0">
                            <a:latin typeface="+mn-lt"/>
                          </a:endParaRPr>
                        </a:p>
                      </a:txBody>
                      <a:tcPr anchor="ctr">
                        <a:lnB w="381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𝑂</m:t>
                                </m:r>
                                <m:r>
                                  <a:rPr lang="en-US" sz="1600" i="1" dirty="0" smtClean="0">
                                    <a:latin typeface="Cambria Math" panose="02040503050406030204" pitchFamily="18" charset="0"/>
                                  </a:rPr>
                                  <m:t>(</m:t>
                                </m:r>
                                <m:r>
                                  <a:rPr lang="en-US" sz="1600" i="1" dirty="0" smtClean="0">
                                    <a:latin typeface="Cambria Math" panose="02040503050406030204" pitchFamily="18" charset="0"/>
                                  </a:rPr>
                                  <m:t>𝑏𝑑</m:t>
                                </m:r>
                                <m:r>
                                  <a:rPr lang="en-US" sz="1600" i="1" dirty="0" smtClean="0">
                                    <a:latin typeface="Cambria Math" panose="02040503050406030204" pitchFamily="18" charset="0"/>
                                  </a:rPr>
                                  <m:t>)</m:t>
                                </m:r>
                              </m:oMath>
                            </m:oMathPara>
                          </a14:m>
                          <a:endParaRPr lang="en-US" sz="1600" dirty="0">
                            <a:latin typeface="+mn-lt"/>
                          </a:endParaRPr>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85744">
                    <a:tc>
                      <a:txBody>
                        <a:bodyPr/>
                        <a:lstStyle/>
                        <a:p>
                          <a:pPr algn="ctr"/>
                          <a:r>
                            <a:rPr lang="en-US" sz="1800" b="1" dirty="0"/>
                            <a:t>Greedy best-first Search</a:t>
                          </a:r>
                        </a:p>
                      </a:txBody>
                      <a:tcPr anchor="ctr">
                        <a:lnR w="381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In finite spaces </a:t>
                          </a:r>
                          <a:br>
                            <a:rPr lang="en-US" sz="1600" dirty="0">
                              <a:latin typeface="+mn-lt"/>
                            </a:rPr>
                          </a:br>
                          <a:r>
                            <a:rPr lang="en-US" sz="1600" dirty="0">
                              <a:latin typeface="+mn-lt"/>
                            </a:rPr>
                            <a:t>(cycles checking)</a:t>
                          </a:r>
                        </a:p>
                        <a:p>
                          <a:pPr algn="ctr"/>
                          <a:endParaRPr lang="en-US" sz="1600" dirty="0"/>
                        </a:p>
                      </a:txBody>
                      <a:tcPr anchor="ctr">
                        <a:lnL w="38100" cap="flat" cmpd="sng" algn="ctr">
                          <a:solidFill>
                            <a:schemeClr val="bg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1600" dirty="0"/>
                            <a:t>No</a:t>
                          </a:r>
                        </a:p>
                      </a:txBody>
                      <a:tcPr anchor="ctr">
                        <a:lnT w="38100" cap="flat" cmpd="sng" algn="ctr">
                          <a:solidFill>
                            <a:schemeClr val="tx1"/>
                          </a:solidFill>
                          <a:prstDash val="solid"/>
                          <a:round/>
                          <a:headEnd type="none" w="med" len="med"/>
                          <a:tailEnd type="none" w="med" len="med"/>
                        </a:lnT>
                      </a:tcPr>
                    </a:tc>
                    <a:tc gridSpan="2">
                      <a:txBody>
                        <a:bodyPr/>
                        <a:lstStyle/>
                        <a:p>
                          <a:pPr algn="ctr"/>
                          <a:r>
                            <a:rPr lang="en-US" sz="1600" dirty="0"/>
                            <a:t>Depends on heuristic</a:t>
                          </a:r>
                          <a:br>
                            <a:rPr lang="en-US" sz="1600" dirty="0"/>
                          </a:br>
                          <a14:m>
                            <m:oMathPara xmlns:m="http://schemas.openxmlformats.org/officeDocument/2006/math">
                              <m:oMathParaPr>
                                <m:jc m:val="center"/>
                              </m:oMathParaPr>
                              <m:oMath xmlns:m="http://schemas.openxmlformats.org/officeDocument/2006/math">
                                <m:r>
                                  <m:rPr>
                                    <m:nor/>
                                  </m:rPr>
                                  <a:rPr lang="en-US" sz="1600" dirty="0" smtClean="0"/>
                                  <m:t>Best</m:t>
                                </m:r>
                                <m:r>
                                  <m:rPr>
                                    <m:nor/>
                                  </m:rPr>
                                  <a:rPr lang="en-US" sz="1600" dirty="0" smtClean="0"/>
                                  <m:t> </m:t>
                                </m:r>
                                <m:r>
                                  <m:rPr>
                                    <m:nor/>
                                  </m:rPr>
                                  <a:rPr lang="en-US" sz="1600" dirty="0" smtClean="0"/>
                                  <m:t>case</m:t>
                                </m:r>
                                <m:r>
                                  <m:rPr>
                                    <m:nor/>
                                  </m:rPr>
                                  <a:rPr lang="en-US" sz="1600" dirty="0" smtClean="0"/>
                                  <m:t>: </m:t>
                                </m:r>
                                <m:r>
                                  <a:rPr lang="en-US" sz="1600" i="1" dirty="0">
                                    <a:latin typeface="Cambria Math" panose="02040503050406030204" pitchFamily="18" charset="0"/>
                                  </a:rPr>
                                  <m:t>𝑂</m:t>
                                </m:r>
                                <m:r>
                                  <a:rPr lang="en-US" sz="1600" i="1" dirty="0">
                                    <a:latin typeface="Cambria Math" panose="02040503050406030204" pitchFamily="18" charset="0"/>
                                  </a:rPr>
                                  <m:t>(</m:t>
                                </m:r>
                                <m:r>
                                  <a:rPr lang="en-US" sz="1600" i="1" dirty="0" err="1">
                                    <a:latin typeface="Cambria Math" panose="02040503050406030204" pitchFamily="18" charset="0"/>
                                  </a:rPr>
                                  <m:t>𝑏𝑑</m:t>
                                </m:r>
                                <m:r>
                                  <a:rPr lang="en-US" sz="1600" i="1" dirty="0">
                                    <a:latin typeface="Cambria Math" panose="02040503050406030204" pitchFamily="18" charset="0"/>
                                  </a:rPr>
                                  <m:t>)</m:t>
                                </m:r>
                              </m:oMath>
                            </m:oMathPara>
                          </a14:m>
                          <a:endParaRPr lang="en-US" sz="1600" dirty="0"/>
                        </a:p>
                        <a:p>
                          <a:pPr algn="ctr"/>
                          <a:r>
                            <a:rPr lang="en-US" sz="1600" dirty="0">
                              <a:latin typeface="+mn-lt"/>
                            </a:rPr>
                            <a:t>Worst case: </a:t>
                          </a:r>
                          <a14:m>
                            <m:oMath xmlns:m="http://schemas.openxmlformats.org/officeDocument/2006/math">
                              <m:r>
                                <a:rPr lang="en-US" sz="1600" i="1" dirty="0" smtClean="0">
                                  <a:latin typeface="Cambria Math" panose="02040503050406030204" pitchFamily="18" charset="0"/>
                                </a:rPr>
                                <m:t>𝑂</m:t>
                              </m:r>
                              <m:d>
                                <m:dPr>
                                  <m:ctrlPr>
                                    <a:rPr lang="en-US" sz="1600" i="1" dirty="0" smtClean="0">
                                      <a:latin typeface="Cambria Math" panose="02040503050406030204" pitchFamily="18" charset="0"/>
                                    </a:rPr>
                                  </m:ctrlPr>
                                </m:dPr>
                                <m:e>
                                  <m:r>
                                    <a:rPr lang="en-US" sz="1600" i="1" dirty="0" err="1">
                                      <a:latin typeface="Cambria Math" panose="02040503050406030204" pitchFamily="18" charset="0"/>
                                    </a:rPr>
                                    <m:t>𝑏</m:t>
                                  </m:r>
                                  <m:r>
                                    <a:rPr lang="en-US" sz="1600" i="1" baseline="30000" dirty="0" err="1">
                                      <a:latin typeface="Cambria Math" panose="02040503050406030204" pitchFamily="18" charset="0"/>
                                    </a:rPr>
                                    <m:t>𝑚</m:t>
                                  </m:r>
                                </m:e>
                              </m:d>
                            </m:oMath>
                          </a14:m>
                          <a:endParaRPr lang="en-US" sz="1600" dirty="0"/>
                        </a:p>
                      </a:txBody>
                      <a:tcPr anchor="ctr">
                        <a:lnT w="38100" cap="flat" cmpd="sng" algn="ctr">
                          <a:solidFill>
                            <a:schemeClr val="tx1"/>
                          </a:solidFill>
                          <a:prstDash val="solid"/>
                          <a:round/>
                          <a:headEnd type="none" w="med" len="med"/>
                          <a:tailEnd type="none" w="med" len="med"/>
                        </a:lnT>
                      </a:tcPr>
                    </a:tc>
                    <a:tc hMerge="1">
                      <a:txBody>
                        <a:bodyPr/>
                        <a:lstStyle/>
                        <a:p>
                          <a:endParaRPr lang="en-US" dirty="0"/>
                        </a:p>
                      </a:txBody>
                      <a:tcPr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5"/>
                      </a:ext>
                    </a:extLst>
                  </a:tr>
                  <a:tr h="685744">
                    <a:tc>
                      <a:txBody>
                        <a:bodyPr/>
                        <a:lstStyle/>
                        <a:p>
                          <a:pPr algn="ctr"/>
                          <a:r>
                            <a:rPr lang="en-US" sz="1800" b="1" dirty="0"/>
                            <a:t>A* Search</a:t>
                          </a:r>
                        </a:p>
                      </a:txBody>
                      <a:tcPr anchor="ctr">
                        <a:lnR w="38100" cap="flat" cmpd="sng" algn="ctr">
                          <a:solidFill>
                            <a:schemeClr val="bg1"/>
                          </a:solidFill>
                          <a:prstDash val="solid"/>
                          <a:round/>
                          <a:headEnd type="none" w="med" len="med"/>
                          <a:tailEnd type="none" w="med" len="med"/>
                        </a:lnR>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tcPr>
                    </a:tc>
                    <a:tc>
                      <a:txBody>
                        <a:bodyPr/>
                        <a:lstStyle/>
                        <a:p>
                          <a:pPr algn="ctr"/>
                          <a:r>
                            <a:rPr lang="en-US" sz="1600" dirty="0"/>
                            <a:t>Yes</a:t>
                          </a:r>
                        </a:p>
                      </a:txBody>
                      <a:tcPr anchor="ct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Number of nodes with </a:t>
                          </a:r>
                          <a:br>
                            <a:rPr lang="en-US" sz="1600" dirty="0">
                              <a:latin typeface="+mn-lt"/>
                            </a:rPr>
                          </a:b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𝑔</m:t>
                                </m:r>
                                <m:r>
                                  <a:rPr lang="en-US" sz="1600" i="1" dirty="0" smtClean="0">
                                    <a:latin typeface="Cambria Math" panose="02040503050406030204" pitchFamily="18" charset="0"/>
                                  </a:rPr>
                                  <m:t>(</m:t>
                                </m:r>
                                <m:r>
                                  <a:rPr lang="en-US" sz="1600" i="1" dirty="0" smtClean="0">
                                    <a:latin typeface="Cambria Math" panose="02040503050406030204" pitchFamily="18" charset="0"/>
                                  </a:rPr>
                                  <m:t>𝑛</m:t>
                                </m:r>
                                <m:r>
                                  <a:rPr lang="en-US" sz="1600" i="1" dirty="0" smtClean="0">
                                    <a:latin typeface="Cambria Math" panose="02040503050406030204" pitchFamily="18" charset="0"/>
                                  </a:rPr>
                                  <m:t>)+</m:t>
                                </m:r>
                                <m:r>
                                  <a:rPr lang="en-US" sz="1600" i="1" dirty="0" smtClean="0">
                                    <a:latin typeface="Cambria Math" panose="02040503050406030204" pitchFamily="18" charset="0"/>
                                  </a:rPr>
                                  <m:t>h</m:t>
                                </m:r>
                                <m:r>
                                  <a:rPr lang="en-US" sz="1600" i="1" dirty="0" smtClean="0">
                                    <a:latin typeface="Cambria Math" panose="02040503050406030204" pitchFamily="18" charset="0"/>
                                  </a:rPr>
                                  <m:t>(</m:t>
                                </m:r>
                                <m:r>
                                  <a:rPr lang="en-US" sz="1600" i="1" dirty="0" smtClean="0">
                                    <a:latin typeface="Cambria Math" panose="02040503050406030204" pitchFamily="18" charset="0"/>
                                  </a:rPr>
                                  <m:t>𝑛</m:t>
                                </m:r>
                                <m:r>
                                  <a:rPr lang="en-US" sz="1600" i="1" dirty="0" smtClean="0">
                                    <a:latin typeface="Cambria Math" panose="02040503050406030204" pitchFamily="18" charset="0"/>
                                  </a:rPr>
                                  <m:t>) ≤ </m:t>
                                </m:r>
                                <m:sSup>
                                  <m:sSupPr>
                                    <m:ctrlPr>
                                      <a:rPr lang="en-US" sz="1600" b="0" i="1" dirty="0" smtClean="0">
                                        <a:latin typeface="Cambria Math" panose="02040503050406030204" pitchFamily="18" charset="0"/>
                                        <a:cs typeface="Arial" pitchFamily="34" charset="0"/>
                                      </a:rPr>
                                    </m:ctrlPr>
                                  </m:sSupPr>
                                  <m:e>
                                    <m:r>
                                      <a:rPr lang="en-US" sz="1600" i="1" dirty="0">
                                        <a:latin typeface="Cambria Math" panose="02040503050406030204" pitchFamily="18" charset="0"/>
                                      </a:rPr>
                                      <m:t>𝐶</m:t>
                                    </m:r>
                                  </m:e>
                                  <m:sup>
                                    <m:r>
                                      <a:rPr lang="en-US" sz="1600" b="0" i="1" dirty="0" smtClean="0">
                                        <a:latin typeface="Cambria Math" panose="02040503050406030204" pitchFamily="18" charset="0"/>
                                      </a:rPr>
                                      <m:t>∗</m:t>
                                    </m:r>
                                  </m:sup>
                                </m:sSup>
                              </m:oMath>
                            </m:oMathPara>
                          </a14:m>
                          <a:endParaRPr lang="en-US" sz="1600" dirty="0">
                            <a:latin typeface="+mn-lt"/>
                          </a:endParaRPr>
                        </a:p>
                      </a:txBody>
                      <a:tcPr anchor="ctr"/>
                    </a:tc>
                    <a:tc hMerge="1">
                      <a:txBody>
                        <a:bodyPr/>
                        <a:lstStyle/>
                        <a:p>
                          <a:endParaRPr lang="en-US" dirty="0"/>
                        </a:p>
                      </a:txBody>
                      <a:tcPr anchor="ctr"/>
                    </a:tc>
                    <a:extLst>
                      <a:ext uri="{0D108BD9-81ED-4DB2-BD59-A6C34878D82A}">
                        <a16:rowId xmlns:a16="http://schemas.microsoft.com/office/drawing/2014/main" val="10006"/>
                      </a:ext>
                    </a:extLst>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665919544"/>
                  </p:ext>
                </p:extLst>
              </p:nvPr>
            </p:nvGraphicFramePr>
            <p:xfrm>
              <a:off x="464127" y="1232360"/>
              <a:ext cx="7924800" cy="5732825"/>
            </p:xfrm>
            <a:graphic>
              <a:graphicData uri="http://schemas.openxmlformats.org/drawingml/2006/table">
                <a:tbl>
                  <a:tblPr firstRow="1" bandRow="1">
                    <a:tableStyleId>{5C22544A-7EE6-4342-B048-85BDC9FD1C3A}</a:tableStyleId>
                  </a:tblPr>
                  <a:tblGrid>
                    <a:gridCol w="1584960">
                      <a:extLst>
                        <a:ext uri="{9D8B030D-6E8A-4147-A177-3AD203B41FA5}">
                          <a16:colId xmlns:a16="http://schemas.microsoft.com/office/drawing/2014/main" val="20000"/>
                        </a:ext>
                      </a:extLst>
                    </a:gridCol>
                    <a:gridCol w="1584960">
                      <a:extLst>
                        <a:ext uri="{9D8B030D-6E8A-4147-A177-3AD203B41FA5}">
                          <a16:colId xmlns:a16="http://schemas.microsoft.com/office/drawing/2014/main" val="20001"/>
                        </a:ext>
                      </a:extLst>
                    </a:gridCol>
                    <a:gridCol w="1584960">
                      <a:extLst>
                        <a:ext uri="{9D8B030D-6E8A-4147-A177-3AD203B41FA5}">
                          <a16:colId xmlns:a16="http://schemas.microsoft.com/office/drawing/2014/main" val="20002"/>
                        </a:ext>
                      </a:extLst>
                    </a:gridCol>
                    <a:gridCol w="1584960">
                      <a:extLst>
                        <a:ext uri="{9D8B030D-6E8A-4147-A177-3AD203B41FA5}">
                          <a16:colId xmlns:a16="http://schemas.microsoft.com/office/drawing/2014/main" val="20003"/>
                        </a:ext>
                      </a:extLst>
                    </a:gridCol>
                    <a:gridCol w="1584960">
                      <a:extLst>
                        <a:ext uri="{9D8B030D-6E8A-4147-A177-3AD203B41FA5}">
                          <a16:colId xmlns:a16="http://schemas.microsoft.com/office/drawing/2014/main" val="20004"/>
                        </a:ext>
                      </a:extLst>
                    </a:gridCol>
                  </a:tblGrid>
                  <a:tr h="640080">
                    <a:tc>
                      <a:txBody>
                        <a:bodyPr/>
                        <a:lstStyle/>
                        <a:p>
                          <a:pPr algn="ctr"/>
                          <a:r>
                            <a:rPr lang="en-US" sz="1800" dirty="0"/>
                            <a:t>Algorithm</a:t>
                          </a:r>
                        </a:p>
                      </a:txBody>
                      <a:tcPr anchor="ctr">
                        <a:lnR w="38100" cap="flat" cmpd="sng" algn="ctr">
                          <a:solidFill>
                            <a:schemeClr val="bg1"/>
                          </a:solidFill>
                          <a:prstDash val="solid"/>
                          <a:round/>
                          <a:headEnd type="none" w="med" len="med"/>
                          <a:tailEnd type="none" w="med" len="med"/>
                        </a:lnR>
                      </a:tcPr>
                    </a:tc>
                    <a:tc>
                      <a:txBody>
                        <a:bodyPr/>
                        <a:lstStyle/>
                        <a:p>
                          <a:pPr algn="ctr"/>
                          <a:r>
                            <a:rPr lang="en-US" sz="1800" dirty="0"/>
                            <a:t>Complete?</a:t>
                          </a:r>
                        </a:p>
                      </a:txBody>
                      <a:tcPr anchor="ctr">
                        <a:lnL w="38100" cap="flat" cmpd="sng" algn="ctr">
                          <a:solidFill>
                            <a:schemeClr val="bg1"/>
                          </a:solidFill>
                          <a:prstDash val="solid"/>
                          <a:round/>
                          <a:headEnd type="none" w="med" len="med"/>
                          <a:tailEnd type="none" w="med" len="med"/>
                        </a:lnL>
                      </a:tcPr>
                    </a:tc>
                    <a:tc>
                      <a:txBody>
                        <a:bodyPr/>
                        <a:lstStyle/>
                        <a:p>
                          <a:pPr algn="ctr"/>
                          <a:r>
                            <a:rPr lang="en-US" sz="1800" dirty="0"/>
                            <a:t>Optimal?</a:t>
                          </a:r>
                        </a:p>
                      </a:txBody>
                      <a:tcPr anchor="ctr"/>
                    </a:tc>
                    <a:tc>
                      <a:txBody>
                        <a:bodyPr/>
                        <a:lstStyle/>
                        <a:p>
                          <a:pPr algn="ctr"/>
                          <a:r>
                            <a:rPr lang="en-US" sz="1800" dirty="0"/>
                            <a:t>Time complexity</a:t>
                          </a:r>
                        </a:p>
                      </a:txBody>
                      <a:tcPr anchor="ctr"/>
                    </a:tc>
                    <a:tc>
                      <a:txBody>
                        <a:bodyPr/>
                        <a:lstStyle/>
                        <a:p>
                          <a:pPr algn="ctr"/>
                          <a:r>
                            <a:rPr lang="en-US" sz="1800" dirty="0"/>
                            <a:t>Space complexity</a:t>
                          </a:r>
                        </a:p>
                      </a:txBody>
                      <a:tcPr anchor="ctr"/>
                    </a:tc>
                    <a:extLst>
                      <a:ext uri="{0D108BD9-81ED-4DB2-BD59-A6C34878D82A}">
                        <a16:rowId xmlns:a16="http://schemas.microsoft.com/office/drawing/2014/main" val="10000"/>
                      </a:ext>
                    </a:extLst>
                  </a:tr>
                  <a:tr h="914400">
                    <a:tc>
                      <a:txBody>
                        <a:bodyPr/>
                        <a:lstStyle/>
                        <a:p>
                          <a:pPr algn="ctr"/>
                          <a:r>
                            <a:rPr lang="en-US" sz="1800" b="1" dirty="0"/>
                            <a:t>BFS (Breadth-first search)</a:t>
                          </a:r>
                        </a:p>
                      </a:txBody>
                      <a:tcPr anchor="ctr">
                        <a:lnR w="38100" cap="flat" cmpd="sng" algn="ctr">
                          <a:solidFill>
                            <a:schemeClr val="bg1"/>
                          </a:solidFill>
                          <a:prstDash val="solid"/>
                          <a:round/>
                          <a:headEnd type="none" w="med" len="med"/>
                          <a:tailEnd type="none" w="med" len="med"/>
                        </a:lnR>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If all step </a:t>
                          </a:r>
                          <a:br>
                            <a:rPr lang="en-US" sz="1600" dirty="0">
                              <a:latin typeface="+mn-lt"/>
                            </a:rPr>
                          </a:br>
                          <a:r>
                            <a:rPr lang="en-US" sz="1600" dirty="0">
                              <a:latin typeface="+mn-lt"/>
                            </a:rPr>
                            <a:t>costs are equal</a:t>
                          </a:r>
                        </a:p>
                      </a:txBody>
                      <a:tcPr anchor="ctr"/>
                    </a:tc>
                    <a:tc>
                      <a:txBody>
                        <a:bodyPr/>
                        <a:lstStyle/>
                        <a:p>
                          <a:endParaRPr lang="en-US"/>
                        </a:p>
                      </a:txBody>
                      <a:tcPr anchor="ctr">
                        <a:blipFill>
                          <a:blip r:embed="rId3"/>
                          <a:stretch>
                            <a:fillRect l="-300769" t="-72667" r="-101538" b="-460000"/>
                          </a:stretch>
                        </a:blipFill>
                      </a:tcPr>
                    </a:tc>
                    <a:tc>
                      <a:txBody>
                        <a:bodyPr/>
                        <a:lstStyle/>
                        <a:p>
                          <a:endParaRPr lang="en-US"/>
                        </a:p>
                      </a:txBody>
                      <a:tcPr anchor="ctr">
                        <a:blipFill>
                          <a:blip r:embed="rId3"/>
                          <a:stretch>
                            <a:fillRect l="-400769" t="-72667" r="-1538" b="-460000"/>
                          </a:stretch>
                        </a:blipFill>
                      </a:tcPr>
                    </a:tc>
                    <a:extLst>
                      <a:ext uri="{0D108BD9-81ED-4DB2-BD59-A6C34878D82A}">
                        <a16:rowId xmlns:a16="http://schemas.microsoft.com/office/drawing/2014/main" val="10001"/>
                      </a:ext>
                    </a:extLst>
                  </a:tr>
                  <a:tr h="673257">
                    <a:tc>
                      <a:txBody>
                        <a:bodyPr/>
                        <a:lstStyle/>
                        <a:p>
                          <a:pPr algn="ctr"/>
                          <a:r>
                            <a:rPr lang="en-US" sz="1800" b="1" dirty="0"/>
                            <a:t>Uniform-cost</a:t>
                          </a:r>
                          <a:br>
                            <a:rPr lang="en-US" sz="1800" b="1" dirty="0"/>
                          </a:br>
                          <a:r>
                            <a:rPr lang="en-US" sz="1800" b="1" dirty="0"/>
                            <a:t>Search</a:t>
                          </a:r>
                        </a:p>
                      </a:txBody>
                      <a:tcPr anchor="ctr">
                        <a:lnR w="38100" cap="flat" cmpd="sng" algn="ctr">
                          <a:solidFill>
                            <a:schemeClr val="bg1"/>
                          </a:solidFill>
                          <a:prstDash val="solid"/>
                          <a:round/>
                          <a:headEnd type="none" w="med" len="med"/>
                          <a:tailEnd type="none" w="med" len="med"/>
                        </a:lnR>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tcPr>
                    </a:tc>
                    <a:tc>
                      <a:txBody>
                        <a:bodyPr/>
                        <a:lstStyle/>
                        <a:p>
                          <a:pPr algn="ctr"/>
                          <a:r>
                            <a:rPr lang="en-US" sz="1600" dirty="0"/>
                            <a:t>Yes</a:t>
                          </a:r>
                        </a:p>
                      </a:txBody>
                      <a:tcPr anchor="ctr"/>
                    </a:tc>
                    <a:tc gridSpan="2">
                      <a:txBody>
                        <a:bodyPr/>
                        <a:lstStyle/>
                        <a:p>
                          <a:endParaRPr lang="en-US"/>
                        </a:p>
                      </a:txBody>
                      <a:tcPr anchor="ctr">
                        <a:blipFill>
                          <a:blip r:embed="rId3"/>
                          <a:stretch>
                            <a:fillRect l="-150385" t="-233333" r="-769" b="-521622"/>
                          </a:stretch>
                        </a:blipFill>
                      </a:tcPr>
                    </a:tc>
                    <a:tc hMerge="1">
                      <a:txBody>
                        <a:bodyPr/>
                        <a:lstStyle/>
                        <a:p>
                          <a:endParaRPr lang="en-US" dirty="0"/>
                        </a:p>
                      </a:txBody>
                      <a:tcPr anchor="ctr"/>
                    </a:tc>
                    <a:extLst>
                      <a:ext uri="{0D108BD9-81ED-4DB2-BD59-A6C34878D82A}">
                        <a16:rowId xmlns:a16="http://schemas.microsoft.com/office/drawing/2014/main" val="10002"/>
                      </a:ext>
                    </a:extLst>
                  </a:tr>
                  <a:tr h="1066800">
                    <a:tc>
                      <a:txBody>
                        <a:bodyPr/>
                        <a:lstStyle/>
                        <a:p>
                          <a:pPr algn="ctr"/>
                          <a:r>
                            <a:rPr lang="en-US" sz="1800" b="1" dirty="0"/>
                            <a:t>DFS</a:t>
                          </a:r>
                        </a:p>
                      </a:txBody>
                      <a:tcPr anchor="ctr">
                        <a:lnR w="38100" cap="flat" cmpd="sng" algn="ctr">
                          <a:solidFill>
                            <a:schemeClr val="bg1"/>
                          </a:solidFill>
                          <a:prstDash val="solid"/>
                          <a:round/>
                          <a:headEnd type="none" w="med" len="med"/>
                          <a:tailEnd type="none" w="med" len="med"/>
                        </a:ln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In finite spaces </a:t>
                          </a:r>
                          <a:br>
                            <a:rPr lang="en-US" sz="1600" dirty="0">
                              <a:latin typeface="+mn-lt"/>
                            </a:rPr>
                          </a:br>
                          <a:r>
                            <a:rPr lang="en-US" sz="1600" dirty="0">
                              <a:latin typeface="+mn-lt"/>
                            </a:rPr>
                            <a:t>(cycles checking)</a:t>
                          </a:r>
                        </a:p>
                        <a:p>
                          <a:pPr algn="ctr"/>
                          <a:endParaRPr lang="en-US" sz="1600" dirty="0"/>
                        </a:p>
                      </a:txBody>
                      <a:tcPr anchor="ctr">
                        <a:lnL w="38100" cap="flat" cmpd="sng" algn="ctr">
                          <a:solidFill>
                            <a:schemeClr val="bg1"/>
                          </a:solidFill>
                          <a:prstDash val="solid"/>
                          <a:round/>
                          <a:headEnd type="none" w="med" len="med"/>
                          <a:tailEnd type="none" w="med" len="med"/>
                        </a:lnL>
                      </a:tcPr>
                    </a:tc>
                    <a:tc>
                      <a:txBody>
                        <a:bodyPr/>
                        <a:lstStyle/>
                        <a:p>
                          <a:pPr algn="ctr"/>
                          <a:r>
                            <a:rPr lang="en-US" sz="1600" b="1" dirty="0"/>
                            <a:t>No</a:t>
                          </a:r>
                        </a:p>
                      </a:txBody>
                      <a:tcPr anchor="ctr"/>
                    </a:tc>
                    <a:tc>
                      <a:txBody>
                        <a:bodyPr/>
                        <a:lstStyle/>
                        <a:p>
                          <a:endParaRPr lang="en-US"/>
                        </a:p>
                      </a:txBody>
                      <a:tcPr anchor="ctr">
                        <a:blipFill>
                          <a:blip r:embed="rId3"/>
                          <a:stretch>
                            <a:fillRect l="-300769" t="-211429" r="-101538" b="-230857"/>
                          </a:stretch>
                        </a:blipFill>
                      </a:tcPr>
                    </a:tc>
                    <a:tc>
                      <a:txBody>
                        <a:bodyPr/>
                        <a:lstStyle/>
                        <a:p>
                          <a:endParaRPr lang="en-US"/>
                        </a:p>
                      </a:txBody>
                      <a:tcPr anchor="ctr">
                        <a:blipFill>
                          <a:blip r:embed="rId3"/>
                          <a:stretch>
                            <a:fillRect l="-400769" t="-211429" r="-1538" b="-230857"/>
                          </a:stretch>
                        </a:blipFill>
                      </a:tcPr>
                    </a:tc>
                    <a:extLst>
                      <a:ext uri="{0D108BD9-81ED-4DB2-BD59-A6C34878D82A}">
                        <a16:rowId xmlns:a16="http://schemas.microsoft.com/office/drawing/2014/main" val="10003"/>
                      </a:ext>
                    </a:extLst>
                  </a:tr>
                  <a:tr h="685744">
                    <a:tc>
                      <a:txBody>
                        <a:bodyPr/>
                        <a:lstStyle/>
                        <a:p>
                          <a:pPr algn="ctr"/>
                          <a:r>
                            <a:rPr lang="en-US" sz="1800" b="1" dirty="0"/>
                            <a:t>IDS</a:t>
                          </a:r>
                        </a:p>
                      </a:txBody>
                      <a:tcPr anchor="ctr">
                        <a:lnR w="38100" cap="flat" cmpd="sng" algn="ctr">
                          <a:solidFill>
                            <a:schemeClr val="bg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If all step </a:t>
                          </a:r>
                          <a:br>
                            <a:rPr lang="en-US" sz="1600" dirty="0">
                              <a:latin typeface="+mn-lt"/>
                            </a:rPr>
                          </a:br>
                          <a:r>
                            <a:rPr lang="en-US" sz="1600" dirty="0">
                              <a:latin typeface="+mn-lt"/>
                            </a:rPr>
                            <a:t>costs are equal</a:t>
                          </a:r>
                        </a:p>
                      </a:txBody>
                      <a:tcPr anchor="ctr">
                        <a:lnB w="38100" cap="flat" cmpd="sng" algn="ctr">
                          <a:solidFill>
                            <a:schemeClr val="tx1"/>
                          </a:solidFill>
                          <a:prstDash val="solid"/>
                          <a:round/>
                          <a:headEnd type="none" w="med" len="med"/>
                          <a:tailEnd type="none" w="med" len="med"/>
                        </a:lnB>
                      </a:tcPr>
                    </a:tc>
                    <a:tc>
                      <a:txBody>
                        <a:bodyPr/>
                        <a:lstStyle/>
                        <a:p>
                          <a:endParaRPr lang="en-US"/>
                        </a:p>
                      </a:txBody>
                      <a:tcPr anchor="ctr">
                        <a:lnB w="38100" cap="flat" cmpd="sng" algn="ctr">
                          <a:solidFill>
                            <a:schemeClr val="tx1"/>
                          </a:solidFill>
                          <a:prstDash val="solid"/>
                          <a:round/>
                          <a:headEnd type="none" w="med" len="med"/>
                          <a:tailEnd type="none" w="med" len="med"/>
                        </a:lnB>
                        <a:blipFill>
                          <a:blip r:embed="rId3"/>
                          <a:stretch>
                            <a:fillRect l="-300769" t="-486607" r="-101538" b="-260714"/>
                          </a:stretch>
                        </a:blipFill>
                      </a:tcPr>
                    </a:tc>
                    <a:tc>
                      <a:txBody>
                        <a:bodyPr/>
                        <a:lstStyle/>
                        <a:p>
                          <a:endParaRPr lang="en-US"/>
                        </a:p>
                      </a:txBody>
                      <a:tcPr anchor="ctr">
                        <a:lnB w="38100" cap="flat" cmpd="sng" algn="ctr">
                          <a:solidFill>
                            <a:schemeClr val="tx1"/>
                          </a:solidFill>
                          <a:prstDash val="solid"/>
                          <a:round/>
                          <a:headEnd type="none" w="med" len="med"/>
                          <a:tailEnd type="none" w="med" len="med"/>
                        </a:lnB>
                        <a:blipFill>
                          <a:blip r:embed="rId3"/>
                          <a:stretch>
                            <a:fillRect l="-400769" t="-486607" r="-1538" b="-260714"/>
                          </a:stretch>
                        </a:blipFill>
                      </a:tcPr>
                    </a:tc>
                    <a:extLst>
                      <a:ext uri="{0D108BD9-81ED-4DB2-BD59-A6C34878D82A}">
                        <a16:rowId xmlns:a16="http://schemas.microsoft.com/office/drawing/2014/main" val="10004"/>
                      </a:ext>
                    </a:extLst>
                  </a:tr>
                  <a:tr h="1066800">
                    <a:tc>
                      <a:txBody>
                        <a:bodyPr/>
                        <a:lstStyle/>
                        <a:p>
                          <a:pPr algn="ctr"/>
                          <a:r>
                            <a:rPr lang="en-US" sz="1800" b="1" dirty="0"/>
                            <a:t>Greedy best-first Search</a:t>
                          </a:r>
                        </a:p>
                      </a:txBody>
                      <a:tcPr anchor="ctr">
                        <a:lnR w="381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dirty="0">
                              <a:latin typeface="+mn-lt"/>
                            </a:rPr>
                            <a:t>In finite spaces </a:t>
                          </a:r>
                          <a:br>
                            <a:rPr lang="en-US" sz="1600" dirty="0">
                              <a:latin typeface="+mn-lt"/>
                            </a:rPr>
                          </a:br>
                          <a:r>
                            <a:rPr lang="en-US" sz="1600" dirty="0">
                              <a:latin typeface="+mn-lt"/>
                            </a:rPr>
                            <a:t>(cycles checking)</a:t>
                          </a:r>
                        </a:p>
                        <a:p>
                          <a:pPr algn="ctr"/>
                          <a:endParaRPr lang="en-US" sz="1600" dirty="0"/>
                        </a:p>
                      </a:txBody>
                      <a:tcPr anchor="ctr">
                        <a:lnL w="38100" cap="flat" cmpd="sng" algn="ctr">
                          <a:solidFill>
                            <a:schemeClr val="bg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1600" dirty="0"/>
                            <a:t>No</a:t>
                          </a:r>
                        </a:p>
                      </a:txBody>
                      <a:tcPr anchor="ctr">
                        <a:lnT w="38100" cap="flat" cmpd="sng" algn="ctr">
                          <a:solidFill>
                            <a:schemeClr val="tx1"/>
                          </a:solidFill>
                          <a:prstDash val="solid"/>
                          <a:round/>
                          <a:headEnd type="none" w="med" len="med"/>
                          <a:tailEnd type="none" w="med" len="med"/>
                        </a:lnT>
                      </a:tcPr>
                    </a:tc>
                    <a:tc gridSpan="2">
                      <a:txBody>
                        <a:bodyPr/>
                        <a:lstStyle/>
                        <a:p>
                          <a:endParaRPr lang="en-US"/>
                        </a:p>
                      </a:txBody>
                      <a:tcPr anchor="ctr">
                        <a:lnT w="38100" cap="flat" cmpd="sng" algn="ctr">
                          <a:solidFill>
                            <a:schemeClr val="tx1"/>
                          </a:solidFill>
                          <a:prstDash val="solid"/>
                          <a:round/>
                          <a:headEnd type="none" w="med" len="med"/>
                          <a:tailEnd type="none" w="med" len="med"/>
                        </a:lnT>
                        <a:blipFill>
                          <a:blip r:embed="rId3"/>
                          <a:stretch>
                            <a:fillRect l="-150385" t="-375429" r="-769" b="-66857"/>
                          </a:stretch>
                        </a:blipFill>
                      </a:tcPr>
                    </a:tc>
                    <a:tc hMerge="1">
                      <a:txBody>
                        <a:bodyPr/>
                        <a:lstStyle/>
                        <a:p>
                          <a:endParaRPr lang="en-US" dirty="0"/>
                        </a:p>
                      </a:txBody>
                      <a:tcPr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5"/>
                      </a:ext>
                    </a:extLst>
                  </a:tr>
                  <a:tr h="685744">
                    <a:tc>
                      <a:txBody>
                        <a:bodyPr/>
                        <a:lstStyle/>
                        <a:p>
                          <a:pPr algn="ctr"/>
                          <a:r>
                            <a:rPr lang="en-US" sz="1800" b="1" dirty="0"/>
                            <a:t>A* Search</a:t>
                          </a:r>
                        </a:p>
                      </a:txBody>
                      <a:tcPr anchor="ctr">
                        <a:lnR w="38100" cap="flat" cmpd="sng" algn="ctr">
                          <a:solidFill>
                            <a:schemeClr val="bg1"/>
                          </a:solidFill>
                          <a:prstDash val="solid"/>
                          <a:round/>
                          <a:headEnd type="none" w="med" len="med"/>
                          <a:tailEnd type="none" w="med" len="med"/>
                        </a:lnR>
                      </a:tcPr>
                    </a:tc>
                    <a:tc>
                      <a:txBody>
                        <a:bodyPr/>
                        <a:lstStyle/>
                        <a:p>
                          <a:pPr algn="ctr"/>
                          <a:r>
                            <a:rPr lang="en-US" sz="1600" dirty="0"/>
                            <a:t>Yes</a:t>
                          </a:r>
                        </a:p>
                      </a:txBody>
                      <a:tcPr anchor="ctr">
                        <a:lnL w="38100" cap="flat" cmpd="sng" algn="ctr">
                          <a:solidFill>
                            <a:schemeClr val="bg1"/>
                          </a:solidFill>
                          <a:prstDash val="solid"/>
                          <a:round/>
                          <a:headEnd type="none" w="med" len="med"/>
                          <a:tailEnd type="none" w="med" len="med"/>
                        </a:lnL>
                      </a:tcPr>
                    </a:tc>
                    <a:tc>
                      <a:txBody>
                        <a:bodyPr/>
                        <a:lstStyle/>
                        <a:p>
                          <a:pPr algn="ctr"/>
                          <a:r>
                            <a:rPr lang="en-US" sz="1600" dirty="0"/>
                            <a:t>Yes</a:t>
                          </a:r>
                        </a:p>
                      </a:txBody>
                      <a:tcPr anchor="ctr"/>
                    </a:tc>
                    <a:tc gridSpan="2">
                      <a:txBody>
                        <a:bodyPr/>
                        <a:lstStyle/>
                        <a:p>
                          <a:endParaRPr lang="en-US"/>
                        </a:p>
                      </a:txBody>
                      <a:tcPr anchor="ctr">
                        <a:blipFill>
                          <a:blip r:embed="rId3"/>
                          <a:stretch>
                            <a:fillRect l="-150385" t="-736283" r="-769" b="-3540"/>
                          </a:stretch>
                        </a:blipFill>
                      </a:tcPr>
                    </a:tc>
                    <a:tc hMerge="1">
                      <a:txBody>
                        <a:bodyPr/>
                        <a:lstStyle/>
                        <a:p>
                          <a:endParaRPr lang="en-US" dirty="0"/>
                        </a:p>
                      </a:txBody>
                      <a:tcPr anchor="ctr"/>
                    </a:tc>
                    <a:extLst>
                      <a:ext uri="{0D108BD9-81ED-4DB2-BD59-A6C34878D82A}">
                        <a16:rowId xmlns:a16="http://schemas.microsoft.com/office/drawing/2014/main" val="10006"/>
                      </a:ext>
                    </a:extLst>
                  </a:tr>
                </a:tbl>
              </a:graphicData>
            </a:graphic>
          </p:graphicFrame>
        </mc:Fallback>
      </mc:AlternateContent>
      <p:sp>
        <p:nvSpPr>
          <p:cNvPr id="3" name="Rectangle 2">
            <a:extLst>
              <a:ext uri="{FF2B5EF4-FFF2-40B4-BE49-F238E27FC236}">
                <a16:creationId xmlns:a16="http://schemas.microsoft.com/office/drawing/2014/main" id="{B8F6266B-B6E3-46D0-8870-F1AFB7596898}"/>
              </a:ext>
            </a:extLst>
          </p:cNvPr>
          <p:cNvSpPr/>
          <p:nvPr/>
        </p:nvSpPr>
        <p:spPr>
          <a:xfrm>
            <a:off x="7749353" y="120918"/>
            <a:ext cx="4442647" cy="1077218"/>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en-US" sz="1600" dirty="0"/>
              <a:t>b:    maximum branching factor of the search tree</a:t>
            </a:r>
          </a:p>
          <a:p>
            <a:r>
              <a:rPr lang="en-US" sz="1600" dirty="0"/>
              <a:t>d:    depth of the optimal solution</a:t>
            </a:r>
          </a:p>
          <a:p>
            <a:r>
              <a:rPr lang="en-US" sz="1600" dirty="0"/>
              <a:t>m:   maximum length of any path in the state space</a:t>
            </a:r>
          </a:p>
          <a:p>
            <a:r>
              <a:rPr lang="en-US" sz="1600" dirty="0"/>
              <a:t>C*:  cost of optimal solution</a:t>
            </a:r>
          </a:p>
        </p:txBody>
      </p:sp>
      <p:sp>
        <p:nvSpPr>
          <p:cNvPr id="4" name="Rectangle 3">
            <a:extLst>
              <a:ext uri="{FF2B5EF4-FFF2-40B4-BE49-F238E27FC236}">
                <a16:creationId xmlns:a16="http://schemas.microsoft.com/office/drawing/2014/main" id="{CDF61E80-4B55-8979-0EEC-874E5C0C9D98}"/>
              </a:ext>
            </a:extLst>
          </p:cNvPr>
          <p:cNvSpPr/>
          <p:nvPr/>
        </p:nvSpPr>
        <p:spPr>
          <a:xfrm>
            <a:off x="6858000" y="3352800"/>
            <a:ext cx="1371600" cy="12954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F0DA85-90AE-4AAC-7555-21DC3B1F4A14}"/>
              </a:ext>
            </a:extLst>
          </p:cNvPr>
          <p:cNvSpPr/>
          <p:nvPr/>
        </p:nvSpPr>
        <p:spPr>
          <a:xfrm>
            <a:off x="5715001" y="5438551"/>
            <a:ext cx="4648200" cy="7362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dirty="0">
                <a:solidFill>
                  <a:srgbClr val="FF0000"/>
                </a:solidFill>
              </a:rPr>
              <a:t>With a good heuristic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as Best-First Search</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0E34E8AE-CDF7-4C36-9458-8A8DAF645078}"/>
                  </a:ext>
                </a:extLst>
              </p:cNvPr>
              <p:cNvSpPr>
                <a:spLocks noGrp="1"/>
              </p:cNvSpPr>
              <p:nvPr>
                <p:ph idx="1"/>
              </p:nvPr>
            </p:nvSpPr>
            <p:spPr>
              <a:xfrm>
                <a:off x="2152650" y="1524001"/>
                <a:ext cx="7886700" cy="4652963"/>
              </a:xfrm>
            </p:spPr>
            <p:txBody>
              <a:bodyPr>
                <a:normAutofit fontScale="85000" lnSpcReduction="20000"/>
              </a:bodyPr>
              <a:lstStyle/>
              <a:p>
                <a:r>
                  <a:rPr lang="en-US" sz="2000" dirty="0"/>
                  <a:t>All discussed search strategies can be implemented using Best-first search.</a:t>
                </a:r>
              </a:p>
              <a:p>
                <a:r>
                  <a:rPr lang="en-US" sz="2000" dirty="0"/>
                  <a:t>Best-first search expands always the </a:t>
                </a:r>
                <a:r>
                  <a:rPr lang="en-US" sz="2000" b="1" dirty="0"/>
                  <a:t>node with the minimum value of an evaluation function </a:t>
                </a:r>
                <a14:m>
                  <m:oMath xmlns:m="http://schemas.openxmlformats.org/officeDocument/2006/math">
                    <m:r>
                      <a:rPr lang="en-US" sz="2000" b="1" i="1" dirty="0">
                        <a:latin typeface="Cambria Math" panose="02040503050406030204" pitchFamily="18" charset="0"/>
                      </a:rPr>
                      <m:t>𝒇</m:t>
                    </m:r>
                    <m:r>
                      <a:rPr lang="en-US" sz="2000" b="1" i="1" dirty="0">
                        <a:latin typeface="Cambria Math" panose="02040503050406030204" pitchFamily="18" charset="0"/>
                      </a:rPr>
                      <m:t>(</m:t>
                    </m:r>
                    <m:r>
                      <a:rPr lang="en-US" sz="2000" b="1" i="1" dirty="0">
                        <a:latin typeface="Cambria Math" panose="02040503050406030204" pitchFamily="18" charset="0"/>
                      </a:rPr>
                      <m:t>𝒏</m:t>
                    </m:r>
                    <m:r>
                      <a:rPr lang="en-US" sz="2000" b="1" i="1" dirty="0">
                        <a:latin typeface="Cambria Math" panose="02040503050406030204" pitchFamily="18" charset="0"/>
                      </a:rPr>
                      <m:t>)</m:t>
                    </m:r>
                  </m:oMath>
                </a14:m>
                <a:r>
                  <a:rPr lang="en-US" sz="2000" b="1" dirty="0"/>
                  <a:t>.</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b="1" dirty="0"/>
              </a:p>
              <a:p>
                <a:r>
                  <a:rPr lang="en-US" sz="2000" b="1" dirty="0"/>
                  <a:t>Important note: </a:t>
                </a:r>
                <a:r>
                  <a:rPr lang="en-US" sz="2000" dirty="0"/>
                  <a:t>Do not implement DFS/IDS using Best-first search! </a:t>
                </a:r>
                <a:br>
                  <a:rPr lang="en-US" sz="2000" dirty="0"/>
                </a:br>
                <a:r>
                  <a:rPr lang="en-US" sz="2000" dirty="0"/>
                  <a:t>You will get poor space complexity from BFS and the disadvantages of DFS (not optimal and worse time complexity).</a:t>
                </a:r>
              </a:p>
              <a:p>
                <a:endParaRPr lang="en-US" sz="2000" dirty="0"/>
              </a:p>
              <a:p>
                <a:endParaRPr lang="en-US" sz="2000" dirty="0"/>
              </a:p>
              <a:p>
                <a:endParaRPr lang="en-US" sz="2000" dirty="0"/>
              </a:p>
            </p:txBody>
          </p:sp>
        </mc:Choice>
        <mc:Fallback xmlns="">
          <p:sp>
            <p:nvSpPr>
              <p:cNvPr id="6" name="Content Placeholder 5">
                <a:extLst>
                  <a:ext uri="{FF2B5EF4-FFF2-40B4-BE49-F238E27FC236}">
                    <a16:creationId xmlns:a16="http://schemas.microsoft.com/office/drawing/2014/main" id="{0E34E8AE-CDF7-4C36-9458-8A8DAF645078}"/>
                  </a:ext>
                </a:extLst>
              </p:cNvPr>
              <p:cNvSpPr>
                <a:spLocks noGrp="1" noRot="1" noChangeAspect="1" noMove="1" noResize="1" noEditPoints="1" noAdjustHandles="1" noChangeArrowheads="1" noChangeShapeType="1" noTextEdit="1"/>
              </p:cNvSpPr>
              <p:nvPr>
                <p:ph idx="1"/>
              </p:nvPr>
            </p:nvSpPr>
            <p:spPr>
              <a:xfrm>
                <a:off x="2152650" y="1524001"/>
                <a:ext cx="7886700" cy="4652963"/>
              </a:xfrm>
              <a:blipFill>
                <a:blip r:embed="rId3"/>
                <a:stretch>
                  <a:fillRect l="-386" t="-170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7" name="Table 7">
                <a:extLst>
                  <a:ext uri="{FF2B5EF4-FFF2-40B4-BE49-F238E27FC236}">
                    <a16:creationId xmlns:a16="http://schemas.microsoft.com/office/drawing/2014/main" id="{F801AAD9-28D9-4F75-AA97-25540DA4F5E3}"/>
                  </a:ext>
                </a:extLst>
              </p:cNvPr>
              <p:cNvGraphicFramePr>
                <a:graphicFrameLocks noGrp="1"/>
              </p:cNvGraphicFramePr>
              <p:nvPr>
                <p:extLst>
                  <p:ext uri="{D42A27DB-BD31-4B8C-83A1-F6EECF244321}">
                    <p14:modId xmlns:p14="http://schemas.microsoft.com/office/powerpoint/2010/main" val="2046048234"/>
                  </p:ext>
                </p:extLst>
              </p:nvPr>
            </p:nvGraphicFramePr>
            <p:xfrm>
              <a:off x="2819400" y="2667000"/>
              <a:ext cx="6553200" cy="2987040"/>
            </p:xfrm>
            <a:graphic>
              <a:graphicData uri="http://schemas.openxmlformats.org/drawingml/2006/table">
                <a:tbl>
                  <a:tblPr firstRow="1" bandRow="1">
                    <a:tableStyleId>{5C22544A-7EE6-4342-B048-85BDC9FD1C3A}</a:tableStyleId>
                  </a:tblPr>
                  <a:tblGrid>
                    <a:gridCol w="3581400">
                      <a:extLst>
                        <a:ext uri="{9D8B030D-6E8A-4147-A177-3AD203B41FA5}">
                          <a16:colId xmlns:a16="http://schemas.microsoft.com/office/drawing/2014/main" val="2199455995"/>
                        </a:ext>
                      </a:extLst>
                    </a:gridCol>
                    <a:gridCol w="2971800">
                      <a:extLst>
                        <a:ext uri="{9D8B030D-6E8A-4147-A177-3AD203B41FA5}">
                          <a16:colId xmlns:a16="http://schemas.microsoft.com/office/drawing/2014/main" val="2480919178"/>
                        </a:ext>
                      </a:extLst>
                    </a:gridCol>
                  </a:tblGrid>
                  <a:tr h="370840">
                    <a:tc>
                      <a:txBody>
                        <a:bodyPr/>
                        <a:lstStyle/>
                        <a:p>
                          <a:pPr algn="l"/>
                          <a:r>
                            <a:rPr lang="en-US" sz="2000" b="1" dirty="0"/>
                            <a:t>Search Strategy</a:t>
                          </a:r>
                        </a:p>
                      </a:txBody>
                      <a:tcPr/>
                    </a:tc>
                    <a:tc>
                      <a:txBody>
                        <a:bodyPr/>
                        <a:lstStyle/>
                        <a:p>
                          <a:pPr algn="ctr"/>
                          <a:r>
                            <a:rPr lang="en-US" sz="2000" dirty="0"/>
                            <a:t>Evaluation function </a:t>
                          </a:r>
                          <a14:m>
                            <m:oMath xmlns:m="http://schemas.openxmlformats.org/officeDocument/2006/math">
                              <m:r>
                                <a:rPr lang="en-US" sz="2000" b="1" i="1" smtClean="0">
                                  <a:latin typeface="Cambria Math" panose="02040503050406030204" pitchFamily="18" charset="0"/>
                                </a:rPr>
                                <m:t>𝒇</m:t>
                              </m:r>
                              <m:r>
                                <a:rPr lang="en-US" sz="2000" b="1" i="1" smtClean="0">
                                  <a:latin typeface="Cambria Math" panose="02040503050406030204" pitchFamily="18" charset="0"/>
                                </a:rPr>
                                <m:t>(</m:t>
                              </m:r>
                              <m:r>
                                <a:rPr lang="en-US" sz="2000" b="1" i="1" smtClean="0">
                                  <a:latin typeface="Cambria Math" panose="02040503050406030204" pitchFamily="18" charset="0"/>
                                </a:rPr>
                                <m:t>𝒏</m:t>
                              </m:r>
                              <m:r>
                                <a:rPr lang="en-US" sz="2000" b="1" i="1" smtClean="0">
                                  <a:latin typeface="Cambria Math" panose="02040503050406030204" pitchFamily="18" charset="0"/>
                                </a:rPr>
                                <m:t>)</m:t>
                              </m:r>
                            </m:oMath>
                          </a14:m>
                          <a:endParaRPr lang="en-US" sz="2000" dirty="0"/>
                        </a:p>
                      </a:txBody>
                      <a:tcPr/>
                    </a:tc>
                    <a:extLst>
                      <a:ext uri="{0D108BD9-81ED-4DB2-BD59-A6C34878D82A}">
                        <a16:rowId xmlns:a16="http://schemas.microsoft.com/office/drawing/2014/main" val="32724796"/>
                      </a:ext>
                    </a:extLst>
                  </a:tr>
                  <a:tr h="370840">
                    <a:tc>
                      <a:txBody>
                        <a:bodyPr/>
                        <a:lstStyle/>
                        <a:p>
                          <a:r>
                            <a:rPr lang="en-US" sz="2000" b="1" dirty="0"/>
                            <a:t>BFS (Breadth-first search)</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z="2000" b="0" i="1" dirty="0" smtClean="0">
                                  <a:latin typeface="Cambria Math" panose="02040503050406030204" pitchFamily="18" charset="0"/>
                                </a:rPr>
                                <m:t>𝑔</m:t>
                              </m:r>
                              <m:r>
                                <a:rPr lang="en-US" sz="2000" b="0" i="1" dirty="0" smtClean="0">
                                  <a:latin typeface="Cambria Math" panose="02040503050406030204" pitchFamily="18" charset="0"/>
                                </a:rPr>
                                <m:t>(</m:t>
                              </m:r>
                              <m:r>
                                <a:rPr lang="en-US" sz="2000" b="0" i="1" dirty="0" smtClean="0">
                                  <a:latin typeface="Cambria Math" panose="02040503050406030204" pitchFamily="18" charset="0"/>
                                </a:rPr>
                                <m:t>𝑛</m:t>
                              </m:r>
                              <m:r>
                                <a:rPr lang="en-US" sz="2000" b="0" i="1" dirty="0" smtClean="0">
                                  <a:latin typeface="Cambria Math" panose="02040503050406030204" pitchFamily="18" charset="0"/>
                                </a:rPr>
                                <m:t>)</m:t>
                              </m:r>
                            </m:oMath>
                          </a14:m>
                          <a:r>
                            <a:rPr lang="en-US" sz="2000" dirty="0"/>
                            <a:t> (=uniform path cost)</a:t>
                          </a:r>
                        </a:p>
                      </a:txBody>
                      <a:tcPr/>
                    </a:tc>
                    <a:extLst>
                      <a:ext uri="{0D108BD9-81ED-4DB2-BD59-A6C34878D82A}">
                        <a16:rowId xmlns:a16="http://schemas.microsoft.com/office/drawing/2014/main" val="1409969715"/>
                      </a:ext>
                    </a:extLst>
                  </a:tr>
                  <a:tr h="370840">
                    <a:tc>
                      <a:txBody>
                        <a:bodyPr/>
                        <a:lstStyle/>
                        <a:p>
                          <a:r>
                            <a:rPr lang="en-US" sz="2000" b="1" dirty="0"/>
                            <a:t>Uniform-cost Search</a:t>
                          </a:r>
                        </a:p>
                      </a:txBody>
                      <a:tcPr/>
                    </a:tc>
                    <a:tc>
                      <a:txBody>
                        <a:bodyPr/>
                        <a:lstStyle/>
                        <a:p>
                          <a:pPr algn="ctr"/>
                          <a14:m>
                            <m:oMath xmlns:m="http://schemas.openxmlformats.org/officeDocument/2006/math">
                              <m:r>
                                <a:rPr lang="en-US" sz="2000" b="0" i="1" dirty="0" smtClean="0">
                                  <a:latin typeface="Cambria Math" panose="02040503050406030204" pitchFamily="18" charset="0"/>
                                </a:rPr>
                                <m:t>𝑔</m:t>
                              </m:r>
                              <m:r>
                                <a:rPr lang="en-US" sz="2000" b="0" i="1" dirty="0" smtClean="0">
                                  <a:latin typeface="Cambria Math" panose="02040503050406030204" pitchFamily="18" charset="0"/>
                                </a:rPr>
                                <m:t>(</m:t>
                              </m:r>
                              <m:r>
                                <a:rPr lang="en-US" sz="2000" b="0" i="1" dirty="0" smtClean="0">
                                  <a:latin typeface="Cambria Math" panose="02040503050406030204" pitchFamily="18" charset="0"/>
                                </a:rPr>
                                <m:t>𝑛</m:t>
                              </m:r>
                              <m:r>
                                <a:rPr lang="en-US" sz="2000" b="0" i="1" dirty="0" smtClean="0">
                                  <a:latin typeface="Cambria Math" panose="02040503050406030204" pitchFamily="18" charset="0"/>
                                </a:rPr>
                                <m:t>)</m:t>
                              </m:r>
                            </m:oMath>
                          </a14:m>
                          <a:r>
                            <a:rPr lang="en-US" sz="2000" dirty="0"/>
                            <a:t> (=path cost)</a:t>
                          </a:r>
                        </a:p>
                      </a:txBody>
                      <a:tcPr/>
                    </a:tc>
                    <a:extLst>
                      <a:ext uri="{0D108BD9-81ED-4DB2-BD59-A6C34878D82A}">
                        <a16:rowId xmlns:a16="http://schemas.microsoft.com/office/drawing/2014/main" val="3724469291"/>
                      </a:ext>
                    </a:extLst>
                  </a:tr>
                  <a:tr h="370840">
                    <a:tc>
                      <a:txBody>
                        <a:bodyPr/>
                        <a:lstStyle/>
                        <a:p>
                          <a:r>
                            <a:rPr lang="en-US" sz="2000" b="1" dirty="0"/>
                            <a:t>DFS/IDS (see note below!)</a:t>
                          </a:r>
                        </a:p>
                      </a:txBody>
                      <a:tcPr/>
                    </a:tc>
                    <a:tc>
                      <a:txBody>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m:t>
                                </m:r>
                                <m:r>
                                  <a:rPr lang="en-US" sz="2000" b="0" i="1" dirty="0" smtClean="0">
                                    <a:latin typeface="Cambria Math" panose="02040503050406030204" pitchFamily="18" charset="0"/>
                                  </a:rPr>
                                  <m:t>𝑔</m:t>
                                </m:r>
                                <m:r>
                                  <a:rPr lang="en-US" sz="2000" b="0" i="1" dirty="0" smtClean="0">
                                    <a:latin typeface="Cambria Math" panose="02040503050406030204" pitchFamily="18" charset="0"/>
                                  </a:rPr>
                                  <m:t>(</m:t>
                                </m:r>
                                <m:r>
                                  <a:rPr lang="en-US" sz="2000" b="0" i="1" dirty="0" smtClean="0">
                                    <a:latin typeface="Cambria Math" panose="02040503050406030204" pitchFamily="18" charset="0"/>
                                  </a:rPr>
                                  <m:t>𝑛</m:t>
                                </m:r>
                                <m:r>
                                  <a:rPr lang="en-US" sz="2000" b="0" i="1" dirty="0" smtClean="0">
                                    <a:latin typeface="Cambria Math" panose="02040503050406030204" pitchFamily="18" charset="0"/>
                                  </a:rPr>
                                  <m:t>)</m:t>
                                </m:r>
                              </m:oMath>
                            </m:oMathPara>
                          </a14:m>
                          <a:endParaRPr lang="en-US" sz="2000" dirty="0"/>
                        </a:p>
                      </a:txBody>
                      <a:tcPr/>
                    </a:tc>
                    <a:extLst>
                      <a:ext uri="{0D108BD9-81ED-4DB2-BD59-A6C34878D82A}">
                        <a16:rowId xmlns:a16="http://schemas.microsoft.com/office/drawing/2014/main" val="1255110076"/>
                      </a:ext>
                    </a:extLst>
                  </a:tr>
                  <a:tr h="370840">
                    <a:tc>
                      <a:txBody>
                        <a:bodyPr/>
                        <a:lstStyle/>
                        <a:p>
                          <a:r>
                            <a:rPr lang="en-US" sz="2000" b="1" dirty="0"/>
                            <a:t>Greedy Best-first Search</a:t>
                          </a:r>
                        </a:p>
                      </a:txBody>
                      <a:tcPr/>
                    </a:tc>
                    <a:tc>
                      <a:txBody>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h</m:t>
                                </m:r>
                                <m:r>
                                  <a:rPr lang="en-US" sz="2000" b="0" i="1" smtClean="0">
                                    <a:latin typeface="Cambria Math" panose="02040503050406030204" pitchFamily="18" charset="0"/>
                                  </a:rPr>
                                  <m:t>(</m:t>
                                </m:r>
                                <m:r>
                                  <a:rPr lang="en-US" sz="2000" b="0" i="1" smtClean="0">
                                    <a:latin typeface="Cambria Math" panose="02040503050406030204" pitchFamily="18" charset="0"/>
                                  </a:rPr>
                                  <m:t>𝑛</m:t>
                                </m:r>
                                <m:r>
                                  <a:rPr lang="en-US" sz="2000" b="0" i="1" smtClean="0">
                                    <a:latin typeface="Cambria Math" panose="02040503050406030204" pitchFamily="18" charset="0"/>
                                  </a:rPr>
                                  <m:t>)</m:t>
                                </m:r>
                              </m:oMath>
                            </m:oMathPara>
                          </a14:m>
                          <a:endParaRPr lang="en-US" sz="2000" dirty="0"/>
                        </a:p>
                      </a:txBody>
                      <a:tcPr/>
                    </a:tc>
                    <a:extLst>
                      <a:ext uri="{0D108BD9-81ED-4DB2-BD59-A6C34878D82A}">
                        <a16:rowId xmlns:a16="http://schemas.microsoft.com/office/drawing/2014/main" val="3556244319"/>
                      </a:ext>
                    </a:extLst>
                  </a:tr>
                  <a:tr h="370840">
                    <a:tc>
                      <a:txBody>
                        <a:bodyPr/>
                        <a:lstStyle/>
                        <a:p>
                          <a:r>
                            <a:rPr lang="en-US" sz="2000" b="1" dirty="0"/>
                            <a:t>(weighted) A* Search</a:t>
                          </a:r>
                        </a:p>
                      </a:txBody>
                      <a:tcPr/>
                    </a:tc>
                    <a:tc>
                      <a:txBody>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𝑛</m:t>
                                    </m:r>
                                  </m:e>
                                </m:d>
                                <m:r>
                                  <a:rPr lang="en-US" sz="2000" b="0" i="1" smtClean="0">
                                    <a:latin typeface="Cambria Math" panose="02040503050406030204" pitchFamily="18" charset="0"/>
                                  </a:rPr>
                                  <m:t>+</m:t>
                                </m:r>
                                <m:r>
                                  <a:rPr lang="en-US" sz="2000" b="0" i="1" smtClean="0">
                                    <a:latin typeface="Cambria Math" panose="02040503050406030204" pitchFamily="18" charset="0"/>
                                  </a:rPr>
                                  <m:t>𝑊</m:t>
                                </m:r>
                                <m:r>
                                  <a:rPr lang="en-US" sz="2000" b="0" i="1" smtClean="0">
                                    <a:latin typeface="Cambria Math" panose="02040503050406030204" pitchFamily="18" charset="0"/>
                                  </a:rPr>
                                  <m:t>×</m:t>
                                </m:r>
                                <m:r>
                                  <a:rPr lang="en-US" sz="2000" b="0" i="1" smtClean="0">
                                    <a:latin typeface="Cambria Math" panose="02040503050406030204" pitchFamily="18" charset="0"/>
                                  </a:rPr>
                                  <m:t>h</m:t>
                                </m:r>
                                <m:r>
                                  <a:rPr lang="en-US" sz="2000" b="0" i="1" smtClean="0">
                                    <a:latin typeface="Cambria Math" panose="02040503050406030204" pitchFamily="18" charset="0"/>
                                  </a:rPr>
                                  <m:t>(</m:t>
                                </m:r>
                                <m:r>
                                  <a:rPr lang="en-US" sz="2000" b="0" i="1" smtClean="0">
                                    <a:latin typeface="Cambria Math" panose="02040503050406030204" pitchFamily="18" charset="0"/>
                                  </a:rPr>
                                  <m:t>𝑛</m:t>
                                </m:r>
                                <m:r>
                                  <a:rPr lang="en-US" sz="2000" b="0" i="1" smtClean="0">
                                    <a:latin typeface="Cambria Math" panose="02040503050406030204" pitchFamily="18" charset="0"/>
                                  </a:rPr>
                                  <m:t>)</m:t>
                                </m:r>
                              </m:oMath>
                            </m:oMathPara>
                          </a14:m>
                          <a:endParaRPr lang="en-US" sz="2000" dirty="0"/>
                        </a:p>
                      </a:txBody>
                      <a:tcPr/>
                    </a:tc>
                    <a:extLst>
                      <a:ext uri="{0D108BD9-81ED-4DB2-BD59-A6C34878D82A}">
                        <a16:rowId xmlns:a16="http://schemas.microsoft.com/office/drawing/2014/main" val="3585196568"/>
                      </a:ext>
                    </a:extLst>
                  </a:tr>
                </a:tbl>
              </a:graphicData>
            </a:graphic>
          </p:graphicFrame>
        </mc:Choice>
        <mc:Fallback xmlns="">
          <p:graphicFrame>
            <p:nvGraphicFramePr>
              <p:cNvPr id="7" name="Table 7">
                <a:extLst>
                  <a:ext uri="{FF2B5EF4-FFF2-40B4-BE49-F238E27FC236}">
                    <a16:creationId xmlns:a16="http://schemas.microsoft.com/office/drawing/2014/main" id="{F801AAD9-28D9-4F75-AA97-25540DA4F5E3}"/>
                  </a:ext>
                </a:extLst>
              </p:cNvPr>
              <p:cNvGraphicFramePr>
                <a:graphicFrameLocks noGrp="1"/>
              </p:cNvGraphicFramePr>
              <p:nvPr>
                <p:extLst>
                  <p:ext uri="{D42A27DB-BD31-4B8C-83A1-F6EECF244321}">
                    <p14:modId xmlns:p14="http://schemas.microsoft.com/office/powerpoint/2010/main" val="2046048234"/>
                  </p:ext>
                </p:extLst>
              </p:nvPr>
            </p:nvGraphicFramePr>
            <p:xfrm>
              <a:off x="2819400" y="2667000"/>
              <a:ext cx="6553200" cy="2987040"/>
            </p:xfrm>
            <a:graphic>
              <a:graphicData uri="http://schemas.openxmlformats.org/drawingml/2006/table">
                <a:tbl>
                  <a:tblPr firstRow="1" bandRow="1">
                    <a:tableStyleId>{5C22544A-7EE6-4342-B048-85BDC9FD1C3A}</a:tableStyleId>
                  </a:tblPr>
                  <a:tblGrid>
                    <a:gridCol w="3581400">
                      <a:extLst>
                        <a:ext uri="{9D8B030D-6E8A-4147-A177-3AD203B41FA5}">
                          <a16:colId xmlns:a16="http://schemas.microsoft.com/office/drawing/2014/main" val="2199455995"/>
                        </a:ext>
                      </a:extLst>
                    </a:gridCol>
                    <a:gridCol w="2971800">
                      <a:extLst>
                        <a:ext uri="{9D8B030D-6E8A-4147-A177-3AD203B41FA5}">
                          <a16:colId xmlns:a16="http://schemas.microsoft.com/office/drawing/2014/main" val="2480919178"/>
                        </a:ext>
                      </a:extLst>
                    </a:gridCol>
                  </a:tblGrid>
                  <a:tr h="701040">
                    <a:tc>
                      <a:txBody>
                        <a:bodyPr/>
                        <a:lstStyle/>
                        <a:p>
                          <a:pPr algn="l"/>
                          <a:r>
                            <a:rPr lang="en-US" sz="2000" b="1" dirty="0"/>
                            <a:t>Search Strategy</a:t>
                          </a:r>
                        </a:p>
                      </a:txBody>
                      <a:tcPr/>
                    </a:tc>
                    <a:tc>
                      <a:txBody>
                        <a:bodyPr/>
                        <a:lstStyle/>
                        <a:p>
                          <a:endParaRPr lang="en-US"/>
                        </a:p>
                      </a:txBody>
                      <a:tcPr>
                        <a:blipFill>
                          <a:blip r:embed="rId4"/>
                          <a:stretch>
                            <a:fillRect l="-120697" t="-4348" r="-820" b="-341739"/>
                          </a:stretch>
                        </a:blipFill>
                      </a:tcPr>
                    </a:tc>
                    <a:extLst>
                      <a:ext uri="{0D108BD9-81ED-4DB2-BD59-A6C34878D82A}">
                        <a16:rowId xmlns:a16="http://schemas.microsoft.com/office/drawing/2014/main" val="32724796"/>
                      </a:ext>
                    </a:extLst>
                  </a:tr>
                  <a:tr h="701040">
                    <a:tc>
                      <a:txBody>
                        <a:bodyPr/>
                        <a:lstStyle/>
                        <a:p>
                          <a:r>
                            <a:rPr lang="en-US" sz="2000" b="1" dirty="0"/>
                            <a:t>BFS (Breadth-first search)</a:t>
                          </a:r>
                        </a:p>
                      </a:txBody>
                      <a:tcPr/>
                    </a:tc>
                    <a:tc>
                      <a:txBody>
                        <a:bodyPr/>
                        <a:lstStyle/>
                        <a:p>
                          <a:endParaRPr lang="en-US"/>
                        </a:p>
                      </a:txBody>
                      <a:tcPr>
                        <a:blipFill>
                          <a:blip r:embed="rId4"/>
                          <a:stretch>
                            <a:fillRect l="-120697" t="-104348" r="-820" b="-241739"/>
                          </a:stretch>
                        </a:blipFill>
                      </a:tcPr>
                    </a:tc>
                    <a:extLst>
                      <a:ext uri="{0D108BD9-81ED-4DB2-BD59-A6C34878D82A}">
                        <a16:rowId xmlns:a16="http://schemas.microsoft.com/office/drawing/2014/main" val="1409969715"/>
                      </a:ext>
                    </a:extLst>
                  </a:tr>
                  <a:tr h="396240">
                    <a:tc>
                      <a:txBody>
                        <a:bodyPr/>
                        <a:lstStyle/>
                        <a:p>
                          <a:r>
                            <a:rPr lang="en-US" sz="2000" b="1" dirty="0"/>
                            <a:t>Uniform-cost Search</a:t>
                          </a:r>
                        </a:p>
                      </a:txBody>
                      <a:tcPr/>
                    </a:tc>
                    <a:tc>
                      <a:txBody>
                        <a:bodyPr/>
                        <a:lstStyle/>
                        <a:p>
                          <a:endParaRPr lang="en-US"/>
                        </a:p>
                      </a:txBody>
                      <a:tcPr>
                        <a:blipFill>
                          <a:blip r:embed="rId4"/>
                          <a:stretch>
                            <a:fillRect l="-120697" t="-356061" r="-820" b="-321212"/>
                          </a:stretch>
                        </a:blipFill>
                      </a:tcPr>
                    </a:tc>
                    <a:extLst>
                      <a:ext uri="{0D108BD9-81ED-4DB2-BD59-A6C34878D82A}">
                        <a16:rowId xmlns:a16="http://schemas.microsoft.com/office/drawing/2014/main" val="3724469291"/>
                      </a:ext>
                    </a:extLst>
                  </a:tr>
                  <a:tr h="396240">
                    <a:tc>
                      <a:txBody>
                        <a:bodyPr/>
                        <a:lstStyle/>
                        <a:p>
                          <a:r>
                            <a:rPr lang="en-US" sz="2000" b="1" dirty="0"/>
                            <a:t>DFS/IDS (see note below!)</a:t>
                          </a:r>
                        </a:p>
                      </a:txBody>
                      <a:tcPr/>
                    </a:tc>
                    <a:tc>
                      <a:txBody>
                        <a:bodyPr/>
                        <a:lstStyle/>
                        <a:p>
                          <a:endParaRPr lang="en-US"/>
                        </a:p>
                      </a:txBody>
                      <a:tcPr>
                        <a:blipFill>
                          <a:blip r:embed="rId4"/>
                          <a:stretch>
                            <a:fillRect l="-120697" t="-463077" r="-820" b="-226154"/>
                          </a:stretch>
                        </a:blipFill>
                      </a:tcPr>
                    </a:tc>
                    <a:extLst>
                      <a:ext uri="{0D108BD9-81ED-4DB2-BD59-A6C34878D82A}">
                        <a16:rowId xmlns:a16="http://schemas.microsoft.com/office/drawing/2014/main" val="1255110076"/>
                      </a:ext>
                    </a:extLst>
                  </a:tr>
                  <a:tr h="396240">
                    <a:tc>
                      <a:txBody>
                        <a:bodyPr/>
                        <a:lstStyle/>
                        <a:p>
                          <a:r>
                            <a:rPr lang="en-US" sz="2000" b="1" dirty="0"/>
                            <a:t>Greedy Best-first Search</a:t>
                          </a:r>
                        </a:p>
                      </a:txBody>
                      <a:tcPr/>
                    </a:tc>
                    <a:tc>
                      <a:txBody>
                        <a:bodyPr/>
                        <a:lstStyle/>
                        <a:p>
                          <a:endParaRPr lang="en-US"/>
                        </a:p>
                      </a:txBody>
                      <a:tcPr>
                        <a:blipFill>
                          <a:blip r:embed="rId4"/>
                          <a:stretch>
                            <a:fillRect l="-120697" t="-563077" r="-820" b="-126154"/>
                          </a:stretch>
                        </a:blipFill>
                      </a:tcPr>
                    </a:tc>
                    <a:extLst>
                      <a:ext uri="{0D108BD9-81ED-4DB2-BD59-A6C34878D82A}">
                        <a16:rowId xmlns:a16="http://schemas.microsoft.com/office/drawing/2014/main" val="3556244319"/>
                      </a:ext>
                    </a:extLst>
                  </a:tr>
                  <a:tr h="396240">
                    <a:tc>
                      <a:txBody>
                        <a:bodyPr/>
                        <a:lstStyle/>
                        <a:p>
                          <a:r>
                            <a:rPr lang="en-US" sz="2000" b="1" dirty="0"/>
                            <a:t>(weighted) A* Search</a:t>
                          </a:r>
                        </a:p>
                      </a:txBody>
                      <a:tcPr/>
                    </a:tc>
                    <a:tc>
                      <a:txBody>
                        <a:bodyPr/>
                        <a:lstStyle/>
                        <a:p>
                          <a:endParaRPr lang="en-US"/>
                        </a:p>
                      </a:txBody>
                      <a:tcPr>
                        <a:blipFill>
                          <a:blip r:embed="rId4"/>
                          <a:stretch>
                            <a:fillRect l="-120697" t="-663077" r="-820" b="-26154"/>
                          </a:stretch>
                        </a:blipFill>
                      </a:tcPr>
                    </a:tc>
                    <a:extLst>
                      <a:ext uri="{0D108BD9-81ED-4DB2-BD59-A6C34878D82A}">
                        <a16:rowId xmlns:a16="http://schemas.microsoft.com/office/drawing/2014/main" val="3585196568"/>
                      </a:ext>
                    </a:extLst>
                  </a:tr>
                </a:tbl>
              </a:graphicData>
            </a:graphic>
          </p:graphicFrame>
        </mc:Fallback>
      </mc:AlternateContent>
      <p:cxnSp>
        <p:nvCxnSpPr>
          <p:cNvPr id="4" name="Straight Connector 3">
            <a:extLst>
              <a:ext uri="{FF2B5EF4-FFF2-40B4-BE49-F238E27FC236}">
                <a16:creationId xmlns:a16="http://schemas.microsoft.com/office/drawing/2014/main" id="{483C12D9-C856-3E61-7BF4-004C6C90F0D9}"/>
              </a:ext>
            </a:extLst>
          </p:cNvPr>
          <p:cNvCxnSpPr/>
          <p:nvPr/>
        </p:nvCxnSpPr>
        <p:spPr>
          <a:xfrm>
            <a:off x="2819400" y="4038600"/>
            <a:ext cx="5867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80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TM03457452[[fn=Celestial]]</Template>
  <TotalTime>24609</TotalTime>
  <Words>3564</Words>
  <Application>Microsoft Office PowerPoint</Application>
  <PresentationFormat>Widescreen</PresentationFormat>
  <Paragraphs>548</Paragraphs>
  <Slides>56</Slides>
  <Notes>45</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56</vt:i4>
      </vt:variant>
    </vt:vector>
  </HeadingPairs>
  <TitlesOfParts>
    <vt:vector size="64" baseType="lpstr">
      <vt:lpstr>Aptos</vt:lpstr>
      <vt:lpstr>Aptos Display</vt:lpstr>
      <vt:lpstr>Arial</vt:lpstr>
      <vt:lpstr>Calibri</vt:lpstr>
      <vt:lpstr>Cambria Math</vt:lpstr>
      <vt:lpstr>Wingdings</vt:lpstr>
      <vt:lpstr>Office Theme</vt:lpstr>
      <vt:lpstr>1_Office Theme</vt:lpstr>
      <vt:lpstr>Applications of AI</vt:lpstr>
      <vt:lpstr>Problem Solving as Search</vt:lpstr>
      <vt:lpstr>State Space Representation</vt:lpstr>
      <vt:lpstr>Examples of Search Problems</vt:lpstr>
      <vt:lpstr>What are Search Problems?</vt:lpstr>
      <vt:lpstr>Planning for Search Problems</vt:lpstr>
      <vt:lpstr>Planning for Search Problems</vt:lpstr>
      <vt:lpstr>Definition of a Search Problem</vt:lpstr>
      <vt:lpstr>Example: Romania Vacation</vt:lpstr>
      <vt:lpstr>Example: Vacuum world</vt:lpstr>
      <vt:lpstr>Example: Sliding-tile Puzzle</vt:lpstr>
      <vt:lpstr>Example: Robot Motion Planning</vt:lpstr>
      <vt:lpstr>Search Strategies: Properties</vt:lpstr>
      <vt:lpstr>Solving Search Problems</vt:lpstr>
      <vt:lpstr>Tree Search Algorithm Outline</vt:lpstr>
      <vt:lpstr>Creating a Search Tree</vt:lpstr>
      <vt:lpstr>Typical Tree Search vs. AI Search</vt:lpstr>
      <vt:lpstr>Tree Search Example</vt:lpstr>
      <vt:lpstr>Tree Search Example</vt:lpstr>
      <vt:lpstr>Tree Search Example</vt:lpstr>
      <vt:lpstr>Time and Space Complexity of Tree Search</vt:lpstr>
      <vt:lpstr>State Space</vt:lpstr>
      <vt:lpstr>State Space Graphs</vt:lpstr>
      <vt:lpstr>Search Strategies</vt:lpstr>
      <vt:lpstr>Uninformed Search Strategies</vt:lpstr>
      <vt:lpstr>Breadth-First Search (BFS)</vt:lpstr>
      <vt:lpstr>Implementation: Breadth-First Search </vt:lpstr>
      <vt:lpstr>Implementation: Breadth-First Search </vt:lpstr>
      <vt:lpstr>Depth-First Search (DFS)</vt:lpstr>
      <vt:lpstr>Implementation: Depth-First Search </vt:lpstr>
      <vt:lpstr>Implementation: Depth-First Search </vt:lpstr>
      <vt:lpstr>Informed Search</vt:lpstr>
      <vt:lpstr>Heuristic Function</vt:lpstr>
      <vt:lpstr>Heuristic for the Romania Problem</vt:lpstr>
      <vt:lpstr>Greedy Best-First Search Example</vt:lpstr>
      <vt:lpstr>Greedy Best-First Search Example</vt:lpstr>
      <vt:lpstr>Greedy Best-First Search Example</vt:lpstr>
      <vt:lpstr>Greedy Best-First Search Example</vt:lpstr>
      <vt:lpstr>Implementation of Greedy Best-First search</vt:lpstr>
      <vt:lpstr>Properties of Greedy Best-First Search</vt:lpstr>
      <vt:lpstr>The Optimality Problem of  Greedy Best-First search</vt:lpstr>
      <vt:lpstr>A* Search</vt:lpstr>
      <vt:lpstr>A* Search Example</vt:lpstr>
      <vt:lpstr>A* Search Example</vt:lpstr>
      <vt:lpstr>A* Search Example</vt:lpstr>
      <vt:lpstr>A* Search Example</vt:lpstr>
      <vt:lpstr>A* Search Example</vt:lpstr>
      <vt:lpstr>A* Search Example</vt:lpstr>
      <vt:lpstr>BFS vs. A* Search</vt:lpstr>
      <vt:lpstr>Optimality: Admissible Heuristics</vt:lpstr>
      <vt:lpstr>Proof of Optimality of  A* Search</vt:lpstr>
      <vt:lpstr>Guarantees of A* Search</vt:lpstr>
      <vt:lpstr>Properties of A*Search</vt:lpstr>
      <vt:lpstr>Iterative-Deepening A* Search – IDA*</vt:lpstr>
      <vt:lpstr>Summary:  All Search Strategies</vt:lpstr>
      <vt:lpstr>Implementation as Best-First 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Solving problems by searching</dc:title>
  <dc:creator>michael</dc:creator>
  <cp:lastModifiedBy>Himanshu Sharma</cp:lastModifiedBy>
  <cp:revision>208</cp:revision>
  <dcterms:created xsi:type="dcterms:W3CDTF">2020-09-15T14:04:03Z</dcterms:created>
  <dcterms:modified xsi:type="dcterms:W3CDTF">2025-08-01T10:31:10Z</dcterms:modified>
</cp:coreProperties>
</file>