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7"/>
  </p:notesMasterIdLst>
  <p:sldIdLst>
    <p:sldId id="311" r:id="rId2"/>
    <p:sldId id="394" r:id="rId3"/>
    <p:sldId id="323" r:id="rId4"/>
    <p:sldId id="398" r:id="rId5"/>
    <p:sldId id="399" r:id="rId6"/>
    <p:sldId id="332" r:id="rId7"/>
    <p:sldId id="396" r:id="rId8"/>
    <p:sldId id="318" r:id="rId9"/>
    <p:sldId id="319" r:id="rId10"/>
    <p:sldId id="296" r:id="rId11"/>
    <p:sldId id="309" r:id="rId12"/>
    <p:sldId id="326" r:id="rId13"/>
    <p:sldId id="295" r:id="rId14"/>
    <p:sldId id="325" r:id="rId15"/>
    <p:sldId id="304" r:id="rId16"/>
    <p:sldId id="297" r:id="rId17"/>
    <p:sldId id="397" r:id="rId18"/>
    <p:sldId id="289" r:id="rId19"/>
    <p:sldId id="299" r:id="rId20"/>
    <p:sldId id="327" r:id="rId21"/>
    <p:sldId id="324" r:id="rId22"/>
    <p:sldId id="320" r:id="rId23"/>
    <p:sldId id="329" r:id="rId24"/>
    <p:sldId id="307" r:id="rId25"/>
    <p:sldId id="300" r:id="rId26"/>
    <p:sldId id="331" r:id="rId27"/>
    <p:sldId id="310" r:id="rId28"/>
    <p:sldId id="321" r:id="rId29"/>
    <p:sldId id="313" r:id="rId30"/>
    <p:sldId id="322" r:id="rId31"/>
    <p:sldId id="316" r:id="rId32"/>
    <p:sldId id="330" r:id="rId33"/>
    <p:sldId id="333" r:id="rId34"/>
    <p:sldId id="317" r:id="rId35"/>
    <p:sldId id="395" r:id="rId36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B811594F-1CEC-41E4-8EE7-D4795917EF39}">
          <p14:sldIdLst>
            <p14:sldId id="311"/>
            <p14:sldId id="394"/>
            <p14:sldId id="323"/>
            <p14:sldId id="398"/>
            <p14:sldId id="399"/>
            <p14:sldId id="332"/>
            <p14:sldId id="396"/>
            <p14:sldId id="318"/>
            <p14:sldId id="319"/>
          </p14:sldIdLst>
        </p14:section>
        <p14:section name="Hill Climbing Search" id="{3AEC6051-A6C7-4F27-A616-ABF9A66EA65A}">
          <p14:sldIdLst>
            <p14:sldId id="296"/>
            <p14:sldId id="309"/>
            <p14:sldId id="326"/>
            <p14:sldId id="295"/>
            <p14:sldId id="325"/>
            <p14:sldId id="304"/>
            <p14:sldId id="297"/>
          </p14:sldIdLst>
        </p14:section>
        <p14:section name="Local Optima" id="{ED8E3F8E-7FA3-4E23-9B59-6B2992B2299E}">
          <p14:sldIdLst>
            <p14:sldId id="397"/>
            <p14:sldId id="289"/>
            <p14:sldId id="299"/>
            <p14:sldId id="327"/>
            <p14:sldId id="324"/>
          </p14:sldIdLst>
        </p14:section>
        <p14:section name="Simulated Annealing" id="{CF318AF0-5F1A-4123-BB81-5F192874B105}">
          <p14:sldIdLst>
            <p14:sldId id="320"/>
            <p14:sldId id="329"/>
            <p14:sldId id="307"/>
            <p14:sldId id="300"/>
            <p14:sldId id="331"/>
            <p14:sldId id="310"/>
          </p14:sldIdLst>
        </p14:section>
        <p14:section name="Evolutionary Algorithms" id="{C1DB9E0E-E8CD-4241-A97A-4A854AFEC432}">
          <p14:sldIdLst>
            <p14:sldId id="321"/>
            <p14:sldId id="313"/>
          </p14:sldIdLst>
        </p14:section>
        <p14:section name="Search in Continuous Spaces" id="{9920D5FC-3E98-4CF8-A880-0CC2C2E08E2E}">
          <p14:sldIdLst>
            <p14:sldId id="322"/>
            <p14:sldId id="316"/>
            <p14:sldId id="330"/>
            <p14:sldId id="333"/>
            <p14:sldId id="317"/>
          </p14:sldIdLst>
        </p14:section>
        <p14:section name="Wrapup" id="{F09551BD-4D44-4754-AD30-064144997958}">
          <p14:sldIdLst>
            <p14:sldId id="39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7030A0"/>
    <a:srgbClr val="CC00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5" autoAdjust="0"/>
    <p:restoredTop sz="92701" autoAdjust="0"/>
  </p:normalViewPr>
  <p:slideViewPr>
    <p:cSldViewPr>
      <p:cViewPr varScale="1">
        <p:scale>
          <a:sx n="58" d="100"/>
          <a:sy n="58" d="100"/>
        </p:scale>
        <p:origin x="964" y="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48" y="76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27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manshu Sharma" userId="6a2c455a-7cd3-475c-b775-bcca3c24f5b2" providerId="ADAL" clId="{23B7C3CB-469C-40A8-9AE1-5B6D4AD26804}"/>
    <pc:docChg chg="modSld">
      <pc:chgData name="Himanshu Sharma" userId="6a2c455a-7cd3-475c-b775-bcca3c24f5b2" providerId="ADAL" clId="{23B7C3CB-469C-40A8-9AE1-5B6D4AD26804}" dt="2025-08-07T05:46:18.487" v="14" actId="14100"/>
      <pc:docMkLst>
        <pc:docMk/>
      </pc:docMkLst>
      <pc:sldChg chg="modSp mod">
        <pc:chgData name="Himanshu Sharma" userId="6a2c455a-7cd3-475c-b775-bcca3c24f5b2" providerId="ADAL" clId="{23B7C3CB-469C-40A8-9AE1-5B6D4AD26804}" dt="2025-08-07T05:46:18.487" v="14" actId="14100"/>
        <pc:sldMkLst>
          <pc:docMk/>
          <pc:sldMk cId="3887196170" sldId="311"/>
        </pc:sldMkLst>
        <pc:spChg chg="mod">
          <ac:chgData name="Himanshu Sharma" userId="6a2c455a-7cd3-475c-b775-bcca3c24f5b2" providerId="ADAL" clId="{23B7C3CB-469C-40A8-9AE1-5B6D4AD26804}" dt="2025-08-07T05:46:18.487" v="14" actId="14100"/>
          <ac:spMkLst>
            <pc:docMk/>
            <pc:sldMk cId="3887196170" sldId="311"/>
            <ac:spMk id="12" creationId="{D5B0D461-8CDF-9DBF-2013-4B173A39D536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7C6803-CA4B-420D-A759-A0176716CDEC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0BB3CC82-3478-4D41-B047-5280D621838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What is Local Search?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0"/>
              </a:ext>
            </a:extLst>
          </dgm14:cNvPr>
        </a:ext>
      </dgm:extLst>
    </dgm:pt>
    <dgm:pt modelId="{EC9FA683-7C9F-4F3C-9D7B-F4134175B941}" type="parTrans" cxnId="{4D78158A-6127-4485-9228-4830BE8F9308}">
      <dgm:prSet/>
      <dgm:spPr/>
      <dgm:t>
        <a:bodyPr/>
        <a:lstStyle/>
        <a:p>
          <a:endParaRPr lang="en-US"/>
        </a:p>
      </dgm:t>
    </dgm:pt>
    <dgm:pt modelId="{4AA0B62A-EBAA-4094-BAAD-7D30DA2065F6}" type="sibTrans" cxnId="{4D78158A-6127-4485-9228-4830BE8F930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7E2C9DA-AF71-49BE-8463-230D4FAEACD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Hill-Climbing Search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0"/>
              </a:ext>
            </a:extLst>
          </dgm14:cNvPr>
        </a:ext>
      </dgm:extLst>
    </dgm:pt>
    <dgm:pt modelId="{7ED67AEE-3EFA-42A3-9FB2-7E51CBD1AD0A}" type="parTrans" cxnId="{73BAC23A-4B06-47EF-832B-1E7F17048948}">
      <dgm:prSet/>
      <dgm:spPr/>
      <dgm:t>
        <a:bodyPr/>
        <a:lstStyle/>
        <a:p>
          <a:endParaRPr lang="en-US"/>
        </a:p>
      </dgm:t>
    </dgm:pt>
    <dgm:pt modelId="{4D78A9AF-DCE9-40A1-968E-8A84669BB17C}" type="sibTrans" cxnId="{73BAC23A-4B06-47EF-832B-1E7F1704894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A686FD9-F517-4034-849B-38895D14ED9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Simulated Annealing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0"/>
              </a:ext>
            </a:extLst>
          </dgm14:cNvPr>
        </a:ext>
      </dgm:extLst>
    </dgm:pt>
    <dgm:pt modelId="{B5AC7067-DFCC-4F66-B792-E6FD34576449}" type="parTrans" cxnId="{9F78771E-D83F-4FE3-A44B-F778098C046F}">
      <dgm:prSet/>
      <dgm:spPr/>
      <dgm:t>
        <a:bodyPr/>
        <a:lstStyle/>
        <a:p>
          <a:endParaRPr lang="en-US"/>
        </a:p>
      </dgm:t>
    </dgm:pt>
    <dgm:pt modelId="{C9797574-41BD-42CD-B50E-64C62694529C}" type="sibTrans" cxnId="{9F78771E-D83F-4FE3-A44B-F778098C046F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74B4ED53-1771-488D-ABAD-21D1DA690E5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Evolutionary Algorithms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0"/>
              </a:ext>
            </a:extLst>
          </dgm14:cNvPr>
        </a:ext>
      </dgm:extLst>
    </dgm:pt>
    <dgm:pt modelId="{6EE8B661-5343-4B26-B6C6-894D5D8A7773}" type="parTrans" cxnId="{ABB642C9-CEA5-4E8F-847C-482E95851269}">
      <dgm:prSet/>
      <dgm:spPr/>
      <dgm:t>
        <a:bodyPr/>
        <a:lstStyle/>
        <a:p>
          <a:endParaRPr lang="en-US"/>
        </a:p>
      </dgm:t>
    </dgm:pt>
    <dgm:pt modelId="{877A99D1-B351-4E05-99E6-5FAD7B69E1C8}" type="sibTrans" cxnId="{ABB642C9-CEA5-4E8F-847C-482E9585126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227DA0E-23FC-4CFA-8C59-414EB0E01F6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Search in Continuous Spaces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0"/>
              </a:ext>
            </a:extLst>
          </dgm14:cNvPr>
        </a:ext>
      </dgm:extLst>
    </dgm:pt>
    <dgm:pt modelId="{3DB6186E-4551-43E5-86B1-E1DD65E0DC9E}" type="parTrans" cxnId="{E42A713B-7206-49A5-9A6C-85CF3F2FC3FC}">
      <dgm:prSet/>
      <dgm:spPr/>
      <dgm:t>
        <a:bodyPr/>
        <a:lstStyle/>
        <a:p>
          <a:endParaRPr lang="en-US"/>
        </a:p>
      </dgm:t>
    </dgm:pt>
    <dgm:pt modelId="{5AFFAE01-E256-4EE8-9509-B262F1BD23CD}" type="sibTrans" cxnId="{E42A713B-7206-49A5-9A6C-85CF3F2FC3FC}">
      <dgm:prSet/>
      <dgm:spPr/>
      <dgm:t>
        <a:bodyPr/>
        <a:lstStyle/>
        <a:p>
          <a:endParaRPr lang="en-US"/>
        </a:p>
      </dgm:t>
    </dgm:pt>
    <dgm:pt modelId="{F39D8180-7E49-4232-9532-1A26E5532E83}" type="pres">
      <dgm:prSet presAssocID="{277C6803-CA4B-420D-A759-A0176716CDEC}" presName="root" presStyleCnt="0">
        <dgm:presLayoutVars>
          <dgm:dir/>
          <dgm:resizeHandles val="exact"/>
        </dgm:presLayoutVars>
      </dgm:prSet>
      <dgm:spPr/>
    </dgm:pt>
    <dgm:pt modelId="{EF45E122-665A-4966-9DD5-B7B0B496A985}" type="pres">
      <dgm:prSet presAssocID="{277C6803-CA4B-420D-A759-A0176716CDEC}" presName="container" presStyleCnt="0">
        <dgm:presLayoutVars>
          <dgm:dir/>
          <dgm:resizeHandles val="exact"/>
        </dgm:presLayoutVars>
      </dgm:prSet>
      <dgm:spPr/>
    </dgm:pt>
    <dgm:pt modelId="{3EEC2FDA-9C49-4D1B-9D43-BE7D55945C20}" type="pres">
      <dgm:prSet presAssocID="{0BB3CC82-3478-4D41-B047-5280D6218386}" presName="compNode" presStyleCnt="0"/>
      <dgm:spPr/>
    </dgm:pt>
    <dgm:pt modelId="{13F63C9D-1640-408F-BD20-275964CCBE82}" type="pres">
      <dgm:prSet presAssocID="{0BB3CC82-3478-4D41-B047-5280D6218386}" presName="iconBgRect" presStyleLbl="bgShp" presStyleIdx="0" presStyleCnt="5"/>
      <dgm:spPr/>
    </dgm:pt>
    <dgm:pt modelId="{8F7AD903-C547-4A7F-8F79-98F5C0FC6797}" type="pres">
      <dgm:prSet presAssocID="{0BB3CC82-3478-4D41-B047-5280D6218386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807FCFB3-5E7D-4381-BFD8-4F5D337D631F}" type="pres">
      <dgm:prSet presAssocID="{0BB3CC82-3478-4D41-B047-5280D6218386}" presName="spaceRect" presStyleCnt="0"/>
      <dgm:spPr/>
    </dgm:pt>
    <dgm:pt modelId="{9D166A73-4B24-4BBD-8583-E8536B68614F}" type="pres">
      <dgm:prSet presAssocID="{0BB3CC82-3478-4D41-B047-5280D6218386}" presName="textRect" presStyleLbl="revTx" presStyleIdx="0" presStyleCnt="5">
        <dgm:presLayoutVars>
          <dgm:chMax val="1"/>
          <dgm:chPref val="1"/>
        </dgm:presLayoutVars>
      </dgm:prSet>
      <dgm:spPr/>
    </dgm:pt>
    <dgm:pt modelId="{AAC24217-E69A-4F04-847F-6CEF9F2EB03B}" type="pres">
      <dgm:prSet presAssocID="{4AA0B62A-EBAA-4094-BAAD-7D30DA2065F6}" presName="sibTrans" presStyleLbl="sibTrans2D1" presStyleIdx="0" presStyleCnt="0"/>
      <dgm:spPr/>
    </dgm:pt>
    <dgm:pt modelId="{84EC9A97-B366-4E1E-B040-DE3E1058A5EF}" type="pres">
      <dgm:prSet presAssocID="{87E2C9DA-AF71-49BE-8463-230D4FAEACDF}" presName="compNode" presStyleCnt="0"/>
      <dgm:spPr/>
    </dgm:pt>
    <dgm:pt modelId="{B272D191-1671-4FAA-91CE-CCC02BEE1ADC}" type="pres">
      <dgm:prSet presAssocID="{87E2C9DA-AF71-49BE-8463-230D4FAEACDF}" presName="iconBgRect" presStyleLbl="bgShp" presStyleIdx="1" presStyleCnt="5"/>
      <dgm:spPr/>
    </dgm:pt>
    <dgm:pt modelId="{7F93AC39-CF4B-4AD7-9CAA-B484F81A07F9}" type="pres">
      <dgm:prSet presAssocID="{87E2C9DA-AF71-49BE-8463-230D4FAEACDF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imbing"/>
        </a:ext>
      </dgm:extLst>
    </dgm:pt>
    <dgm:pt modelId="{84A732DE-8775-4EF5-A5F0-30C49155561A}" type="pres">
      <dgm:prSet presAssocID="{87E2C9DA-AF71-49BE-8463-230D4FAEACDF}" presName="spaceRect" presStyleCnt="0"/>
      <dgm:spPr/>
    </dgm:pt>
    <dgm:pt modelId="{B9C76939-22E2-47EC-A12C-DC7AE355726F}" type="pres">
      <dgm:prSet presAssocID="{87E2C9DA-AF71-49BE-8463-230D4FAEACDF}" presName="textRect" presStyleLbl="revTx" presStyleIdx="1" presStyleCnt="5">
        <dgm:presLayoutVars>
          <dgm:chMax val="1"/>
          <dgm:chPref val="1"/>
        </dgm:presLayoutVars>
      </dgm:prSet>
      <dgm:spPr/>
    </dgm:pt>
    <dgm:pt modelId="{197E6881-359A-4A1E-8C05-B21A7F0F24EB}" type="pres">
      <dgm:prSet presAssocID="{4D78A9AF-DCE9-40A1-968E-8A84669BB17C}" presName="sibTrans" presStyleLbl="sibTrans2D1" presStyleIdx="0" presStyleCnt="0"/>
      <dgm:spPr/>
    </dgm:pt>
    <dgm:pt modelId="{175CC63B-3D18-4EAD-B542-F3817DBC50DC}" type="pres">
      <dgm:prSet presAssocID="{4A686FD9-F517-4034-849B-38895D14ED95}" presName="compNode" presStyleCnt="0"/>
      <dgm:spPr/>
    </dgm:pt>
    <dgm:pt modelId="{3AD94E5A-BA64-48A2-9AA7-69D69AC0C06E}" type="pres">
      <dgm:prSet presAssocID="{4A686FD9-F517-4034-849B-38895D14ED95}" presName="iconBgRect" presStyleLbl="bgShp" presStyleIdx="2" presStyleCnt="5"/>
      <dgm:spPr/>
    </dgm:pt>
    <dgm:pt modelId="{6544AF63-51B0-48F7-BADC-C0EBA0E6BFA7}" type="pres">
      <dgm:prSet presAssocID="{4A686FD9-F517-4034-849B-38895D14ED95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ask"/>
        </a:ext>
      </dgm:extLst>
    </dgm:pt>
    <dgm:pt modelId="{E79488DC-A08A-4E6C-A42F-304C5B872752}" type="pres">
      <dgm:prSet presAssocID="{4A686FD9-F517-4034-849B-38895D14ED95}" presName="spaceRect" presStyleCnt="0"/>
      <dgm:spPr/>
    </dgm:pt>
    <dgm:pt modelId="{D6E77A1B-AC51-4D4C-957A-961D5995A270}" type="pres">
      <dgm:prSet presAssocID="{4A686FD9-F517-4034-849B-38895D14ED95}" presName="textRect" presStyleLbl="revTx" presStyleIdx="2" presStyleCnt="5">
        <dgm:presLayoutVars>
          <dgm:chMax val="1"/>
          <dgm:chPref val="1"/>
        </dgm:presLayoutVars>
      </dgm:prSet>
      <dgm:spPr/>
    </dgm:pt>
    <dgm:pt modelId="{43C86641-BE7F-4677-A124-C4986B03C5AB}" type="pres">
      <dgm:prSet presAssocID="{C9797574-41BD-42CD-B50E-64C62694529C}" presName="sibTrans" presStyleLbl="sibTrans2D1" presStyleIdx="0" presStyleCnt="0"/>
      <dgm:spPr/>
    </dgm:pt>
    <dgm:pt modelId="{4AAF4380-787E-4F35-A30A-8842781AEEEA}" type="pres">
      <dgm:prSet presAssocID="{74B4ED53-1771-488D-ABAD-21D1DA690E51}" presName="compNode" presStyleCnt="0"/>
      <dgm:spPr/>
    </dgm:pt>
    <dgm:pt modelId="{CF5C2EDD-1862-42F6-A01E-7EB1AB1F4E5C}" type="pres">
      <dgm:prSet presAssocID="{74B4ED53-1771-488D-ABAD-21D1DA690E51}" presName="iconBgRect" presStyleLbl="bgShp" presStyleIdx="3" presStyleCnt="5"/>
      <dgm:spPr/>
    </dgm:pt>
    <dgm:pt modelId="{66F78562-F12E-40A9-AC93-F56E38733713}" type="pres">
      <dgm:prSet presAssocID="{74B4ED53-1771-488D-ABAD-21D1DA690E51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955FE3A7-0833-4D19-87B0-9A02B7CAE062}" type="pres">
      <dgm:prSet presAssocID="{74B4ED53-1771-488D-ABAD-21D1DA690E51}" presName="spaceRect" presStyleCnt="0"/>
      <dgm:spPr/>
    </dgm:pt>
    <dgm:pt modelId="{7A35E554-1321-43D0-ACA8-3B9F8750D0F7}" type="pres">
      <dgm:prSet presAssocID="{74B4ED53-1771-488D-ABAD-21D1DA690E51}" presName="textRect" presStyleLbl="revTx" presStyleIdx="3" presStyleCnt="5">
        <dgm:presLayoutVars>
          <dgm:chMax val="1"/>
          <dgm:chPref val="1"/>
        </dgm:presLayoutVars>
      </dgm:prSet>
      <dgm:spPr/>
    </dgm:pt>
    <dgm:pt modelId="{D7179136-76C5-4034-BF5C-5B55831CDA65}" type="pres">
      <dgm:prSet presAssocID="{877A99D1-B351-4E05-99E6-5FAD7B69E1C8}" presName="sibTrans" presStyleLbl="sibTrans2D1" presStyleIdx="0" presStyleCnt="0"/>
      <dgm:spPr/>
    </dgm:pt>
    <dgm:pt modelId="{382350B2-C0B1-45EC-A250-6FDA8D3B5F86}" type="pres">
      <dgm:prSet presAssocID="{9227DA0E-23FC-4CFA-8C59-414EB0E01F6C}" presName="compNode" presStyleCnt="0"/>
      <dgm:spPr/>
    </dgm:pt>
    <dgm:pt modelId="{736C912A-6017-4DA6-A671-F696B2C8E139}" type="pres">
      <dgm:prSet presAssocID="{9227DA0E-23FC-4CFA-8C59-414EB0E01F6C}" presName="iconBgRect" presStyleLbl="bgShp" presStyleIdx="4" presStyleCnt="5"/>
      <dgm:spPr/>
    </dgm:pt>
    <dgm:pt modelId="{B0625879-4D1D-4C74-847F-92B8443CBFE9}" type="pres">
      <dgm:prSet presAssocID="{9227DA0E-23FC-4CFA-8C59-414EB0E01F6C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me"/>
        </a:ext>
      </dgm:extLst>
    </dgm:pt>
    <dgm:pt modelId="{EF67F971-B411-40DD-9ED8-4482231F8447}" type="pres">
      <dgm:prSet presAssocID="{9227DA0E-23FC-4CFA-8C59-414EB0E01F6C}" presName="spaceRect" presStyleCnt="0"/>
      <dgm:spPr/>
    </dgm:pt>
    <dgm:pt modelId="{7098454D-52FF-4421-87B1-C340F4401F36}" type="pres">
      <dgm:prSet presAssocID="{9227DA0E-23FC-4CFA-8C59-414EB0E01F6C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FA397511-3650-48BA-9322-BCCDBA1ABC29}" type="presOf" srcId="{4AA0B62A-EBAA-4094-BAAD-7D30DA2065F6}" destId="{AAC24217-E69A-4F04-847F-6CEF9F2EB03B}" srcOrd="0" destOrd="0" presId="urn:microsoft.com/office/officeart/2018/2/layout/IconCircleList"/>
    <dgm:cxn modelId="{89C7D818-51BE-4B16-947C-F21818952601}" type="presOf" srcId="{87E2C9DA-AF71-49BE-8463-230D4FAEACDF}" destId="{B9C76939-22E2-47EC-A12C-DC7AE355726F}" srcOrd="0" destOrd="0" presId="urn:microsoft.com/office/officeart/2018/2/layout/IconCircleList"/>
    <dgm:cxn modelId="{9F78771E-D83F-4FE3-A44B-F778098C046F}" srcId="{277C6803-CA4B-420D-A759-A0176716CDEC}" destId="{4A686FD9-F517-4034-849B-38895D14ED95}" srcOrd="2" destOrd="0" parTransId="{B5AC7067-DFCC-4F66-B792-E6FD34576449}" sibTransId="{C9797574-41BD-42CD-B50E-64C62694529C}"/>
    <dgm:cxn modelId="{7B248434-CE84-48F0-A559-1ECE4B689270}" type="presOf" srcId="{C9797574-41BD-42CD-B50E-64C62694529C}" destId="{43C86641-BE7F-4677-A124-C4986B03C5AB}" srcOrd="0" destOrd="0" presId="urn:microsoft.com/office/officeart/2018/2/layout/IconCircleList"/>
    <dgm:cxn modelId="{73BAC23A-4B06-47EF-832B-1E7F17048948}" srcId="{277C6803-CA4B-420D-A759-A0176716CDEC}" destId="{87E2C9DA-AF71-49BE-8463-230D4FAEACDF}" srcOrd="1" destOrd="0" parTransId="{7ED67AEE-3EFA-42A3-9FB2-7E51CBD1AD0A}" sibTransId="{4D78A9AF-DCE9-40A1-968E-8A84669BB17C}"/>
    <dgm:cxn modelId="{E42A713B-7206-49A5-9A6C-85CF3F2FC3FC}" srcId="{277C6803-CA4B-420D-A759-A0176716CDEC}" destId="{9227DA0E-23FC-4CFA-8C59-414EB0E01F6C}" srcOrd="4" destOrd="0" parTransId="{3DB6186E-4551-43E5-86B1-E1DD65E0DC9E}" sibTransId="{5AFFAE01-E256-4EE8-9509-B262F1BD23CD}"/>
    <dgm:cxn modelId="{7E404369-2A43-43EF-BA43-D2CB54CB600B}" type="presOf" srcId="{877A99D1-B351-4E05-99E6-5FAD7B69E1C8}" destId="{D7179136-76C5-4034-BF5C-5B55831CDA65}" srcOrd="0" destOrd="0" presId="urn:microsoft.com/office/officeart/2018/2/layout/IconCircleList"/>
    <dgm:cxn modelId="{FF1BB450-6788-4231-8446-025C816168F1}" type="presOf" srcId="{4D78A9AF-DCE9-40A1-968E-8A84669BB17C}" destId="{197E6881-359A-4A1E-8C05-B21A7F0F24EB}" srcOrd="0" destOrd="0" presId="urn:microsoft.com/office/officeart/2018/2/layout/IconCircleList"/>
    <dgm:cxn modelId="{DC6DCA50-C428-454E-B3D3-B638A482D3FD}" type="presOf" srcId="{74B4ED53-1771-488D-ABAD-21D1DA690E51}" destId="{7A35E554-1321-43D0-ACA8-3B9F8750D0F7}" srcOrd="0" destOrd="0" presId="urn:microsoft.com/office/officeart/2018/2/layout/IconCircleList"/>
    <dgm:cxn modelId="{6F204279-2E3A-4211-A49B-22482A4C7CFC}" type="presOf" srcId="{0BB3CC82-3478-4D41-B047-5280D6218386}" destId="{9D166A73-4B24-4BBD-8583-E8536B68614F}" srcOrd="0" destOrd="0" presId="urn:microsoft.com/office/officeart/2018/2/layout/IconCircleList"/>
    <dgm:cxn modelId="{4D78158A-6127-4485-9228-4830BE8F9308}" srcId="{277C6803-CA4B-420D-A759-A0176716CDEC}" destId="{0BB3CC82-3478-4D41-B047-5280D6218386}" srcOrd="0" destOrd="0" parTransId="{EC9FA683-7C9F-4F3C-9D7B-F4134175B941}" sibTransId="{4AA0B62A-EBAA-4094-BAAD-7D30DA2065F6}"/>
    <dgm:cxn modelId="{F1A24E96-7EEF-4AD0-A585-3BD9591F91A5}" type="presOf" srcId="{277C6803-CA4B-420D-A759-A0176716CDEC}" destId="{F39D8180-7E49-4232-9532-1A26E5532E83}" srcOrd="0" destOrd="0" presId="urn:microsoft.com/office/officeart/2018/2/layout/IconCircleList"/>
    <dgm:cxn modelId="{15BFD8BA-3CCC-4930-A1AD-2B7B76DAB909}" type="presOf" srcId="{9227DA0E-23FC-4CFA-8C59-414EB0E01F6C}" destId="{7098454D-52FF-4421-87B1-C340F4401F36}" srcOrd="0" destOrd="0" presId="urn:microsoft.com/office/officeart/2018/2/layout/IconCircleList"/>
    <dgm:cxn modelId="{0AEE5CBD-2A21-40F3-A3B8-06F6B9FFE5E4}" type="presOf" srcId="{4A686FD9-F517-4034-849B-38895D14ED95}" destId="{D6E77A1B-AC51-4D4C-957A-961D5995A270}" srcOrd="0" destOrd="0" presId="urn:microsoft.com/office/officeart/2018/2/layout/IconCircleList"/>
    <dgm:cxn modelId="{ABB642C9-CEA5-4E8F-847C-482E95851269}" srcId="{277C6803-CA4B-420D-A759-A0176716CDEC}" destId="{74B4ED53-1771-488D-ABAD-21D1DA690E51}" srcOrd="3" destOrd="0" parTransId="{6EE8B661-5343-4B26-B6C6-894D5D8A7773}" sibTransId="{877A99D1-B351-4E05-99E6-5FAD7B69E1C8}"/>
    <dgm:cxn modelId="{26746BE0-B7EB-4203-A522-C66BDAC2AF45}" type="presParOf" srcId="{F39D8180-7E49-4232-9532-1A26E5532E83}" destId="{EF45E122-665A-4966-9DD5-B7B0B496A985}" srcOrd="0" destOrd="0" presId="urn:microsoft.com/office/officeart/2018/2/layout/IconCircleList"/>
    <dgm:cxn modelId="{791AB2C7-357A-4A89-BCDE-ADC2670DEE0C}" type="presParOf" srcId="{EF45E122-665A-4966-9DD5-B7B0B496A985}" destId="{3EEC2FDA-9C49-4D1B-9D43-BE7D55945C20}" srcOrd="0" destOrd="0" presId="urn:microsoft.com/office/officeart/2018/2/layout/IconCircleList"/>
    <dgm:cxn modelId="{8C8D9E92-3172-4A11-958D-7733F5E4934C}" type="presParOf" srcId="{3EEC2FDA-9C49-4D1B-9D43-BE7D55945C20}" destId="{13F63C9D-1640-408F-BD20-275964CCBE82}" srcOrd="0" destOrd="0" presId="urn:microsoft.com/office/officeart/2018/2/layout/IconCircleList"/>
    <dgm:cxn modelId="{A48C56D9-A682-4D42-A7F9-751FB1EFE896}" type="presParOf" srcId="{3EEC2FDA-9C49-4D1B-9D43-BE7D55945C20}" destId="{8F7AD903-C547-4A7F-8F79-98F5C0FC6797}" srcOrd="1" destOrd="0" presId="urn:microsoft.com/office/officeart/2018/2/layout/IconCircleList"/>
    <dgm:cxn modelId="{732D13A2-9D2A-49A4-BD37-130A09966563}" type="presParOf" srcId="{3EEC2FDA-9C49-4D1B-9D43-BE7D55945C20}" destId="{807FCFB3-5E7D-4381-BFD8-4F5D337D631F}" srcOrd="2" destOrd="0" presId="urn:microsoft.com/office/officeart/2018/2/layout/IconCircleList"/>
    <dgm:cxn modelId="{40FDBF56-A33B-46AE-99B5-C5937FF17FCB}" type="presParOf" srcId="{3EEC2FDA-9C49-4D1B-9D43-BE7D55945C20}" destId="{9D166A73-4B24-4BBD-8583-E8536B68614F}" srcOrd="3" destOrd="0" presId="urn:microsoft.com/office/officeart/2018/2/layout/IconCircleList"/>
    <dgm:cxn modelId="{D8C901DD-1D34-4D6B-8E0D-32660C48F08C}" type="presParOf" srcId="{EF45E122-665A-4966-9DD5-B7B0B496A985}" destId="{AAC24217-E69A-4F04-847F-6CEF9F2EB03B}" srcOrd="1" destOrd="0" presId="urn:microsoft.com/office/officeart/2018/2/layout/IconCircleList"/>
    <dgm:cxn modelId="{F8EDFE94-339B-461F-AA5D-E5C30425511F}" type="presParOf" srcId="{EF45E122-665A-4966-9DD5-B7B0B496A985}" destId="{84EC9A97-B366-4E1E-B040-DE3E1058A5EF}" srcOrd="2" destOrd="0" presId="urn:microsoft.com/office/officeart/2018/2/layout/IconCircleList"/>
    <dgm:cxn modelId="{056B23EE-C356-4DDF-9D6B-100179CA101A}" type="presParOf" srcId="{84EC9A97-B366-4E1E-B040-DE3E1058A5EF}" destId="{B272D191-1671-4FAA-91CE-CCC02BEE1ADC}" srcOrd="0" destOrd="0" presId="urn:microsoft.com/office/officeart/2018/2/layout/IconCircleList"/>
    <dgm:cxn modelId="{86F36135-297B-403E-81AC-3E76021E1F2C}" type="presParOf" srcId="{84EC9A97-B366-4E1E-B040-DE3E1058A5EF}" destId="{7F93AC39-CF4B-4AD7-9CAA-B484F81A07F9}" srcOrd="1" destOrd="0" presId="urn:microsoft.com/office/officeart/2018/2/layout/IconCircleList"/>
    <dgm:cxn modelId="{B13C94C8-2492-4CDF-BCE3-543574692360}" type="presParOf" srcId="{84EC9A97-B366-4E1E-B040-DE3E1058A5EF}" destId="{84A732DE-8775-4EF5-A5F0-30C49155561A}" srcOrd="2" destOrd="0" presId="urn:microsoft.com/office/officeart/2018/2/layout/IconCircleList"/>
    <dgm:cxn modelId="{FCEEDE0F-FAD5-4EF2-83EB-5FB7262E1A01}" type="presParOf" srcId="{84EC9A97-B366-4E1E-B040-DE3E1058A5EF}" destId="{B9C76939-22E2-47EC-A12C-DC7AE355726F}" srcOrd="3" destOrd="0" presId="urn:microsoft.com/office/officeart/2018/2/layout/IconCircleList"/>
    <dgm:cxn modelId="{A15E016C-9D1E-4FB5-9CA5-CA1070A96FD4}" type="presParOf" srcId="{EF45E122-665A-4966-9DD5-B7B0B496A985}" destId="{197E6881-359A-4A1E-8C05-B21A7F0F24EB}" srcOrd="3" destOrd="0" presId="urn:microsoft.com/office/officeart/2018/2/layout/IconCircleList"/>
    <dgm:cxn modelId="{A4A5259A-43EA-442C-AE88-BFD097DAB3F3}" type="presParOf" srcId="{EF45E122-665A-4966-9DD5-B7B0B496A985}" destId="{175CC63B-3D18-4EAD-B542-F3817DBC50DC}" srcOrd="4" destOrd="0" presId="urn:microsoft.com/office/officeart/2018/2/layout/IconCircleList"/>
    <dgm:cxn modelId="{46A4E3AF-3457-4C26-B37E-048A6C91682C}" type="presParOf" srcId="{175CC63B-3D18-4EAD-B542-F3817DBC50DC}" destId="{3AD94E5A-BA64-48A2-9AA7-69D69AC0C06E}" srcOrd="0" destOrd="0" presId="urn:microsoft.com/office/officeart/2018/2/layout/IconCircleList"/>
    <dgm:cxn modelId="{6B6D8196-FC76-4E63-84F9-F5FDF726D4E5}" type="presParOf" srcId="{175CC63B-3D18-4EAD-B542-F3817DBC50DC}" destId="{6544AF63-51B0-48F7-BADC-C0EBA0E6BFA7}" srcOrd="1" destOrd="0" presId="urn:microsoft.com/office/officeart/2018/2/layout/IconCircleList"/>
    <dgm:cxn modelId="{DA1585EB-E21B-4C7D-86AF-F1341E492CAB}" type="presParOf" srcId="{175CC63B-3D18-4EAD-B542-F3817DBC50DC}" destId="{E79488DC-A08A-4E6C-A42F-304C5B872752}" srcOrd="2" destOrd="0" presId="urn:microsoft.com/office/officeart/2018/2/layout/IconCircleList"/>
    <dgm:cxn modelId="{72A0E30B-BB4E-47BE-A8A0-94EA5236F0B6}" type="presParOf" srcId="{175CC63B-3D18-4EAD-B542-F3817DBC50DC}" destId="{D6E77A1B-AC51-4D4C-957A-961D5995A270}" srcOrd="3" destOrd="0" presId="urn:microsoft.com/office/officeart/2018/2/layout/IconCircleList"/>
    <dgm:cxn modelId="{CDBC5AD1-4275-4A5C-98D2-405E6F6C5EEC}" type="presParOf" srcId="{EF45E122-665A-4966-9DD5-B7B0B496A985}" destId="{43C86641-BE7F-4677-A124-C4986B03C5AB}" srcOrd="5" destOrd="0" presId="urn:microsoft.com/office/officeart/2018/2/layout/IconCircleList"/>
    <dgm:cxn modelId="{EAB4FB89-8613-4389-906D-6DC8AA0F505E}" type="presParOf" srcId="{EF45E122-665A-4966-9DD5-B7B0B496A985}" destId="{4AAF4380-787E-4F35-A30A-8842781AEEEA}" srcOrd="6" destOrd="0" presId="urn:microsoft.com/office/officeart/2018/2/layout/IconCircleList"/>
    <dgm:cxn modelId="{53E2899B-835D-4AF9-9AB7-31E1E7C14D13}" type="presParOf" srcId="{4AAF4380-787E-4F35-A30A-8842781AEEEA}" destId="{CF5C2EDD-1862-42F6-A01E-7EB1AB1F4E5C}" srcOrd="0" destOrd="0" presId="urn:microsoft.com/office/officeart/2018/2/layout/IconCircleList"/>
    <dgm:cxn modelId="{CFF116CE-3E83-43F3-A52A-5FDD920BF358}" type="presParOf" srcId="{4AAF4380-787E-4F35-A30A-8842781AEEEA}" destId="{66F78562-F12E-40A9-AC93-F56E38733713}" srcOrd="1" destOrd="0" presId="urn:microsoft.com/office/officeart/2018/2/layout/IconCircleList"/>
    <dgm:cxn modelId="{8E77A66E-CEAC-4627-A8A8-6CBC39ABA94A}" type="presParOf" srcId="{4AAF4380-787E-4F35-A30A-8842781AEEEA}" destId="{955FE3A7-0833-4D19-87B0-9A02B7CAE062}" srcOrd="2" destOrd="0" presId="urn:microsoft.com/office/officeart/2018/2/layout/IconCircleList"/>
    <dgm:cxn modelId="{B43C049B-5BA7-4C96-9520-03DFE9438BCC}" type="presParOf" srcId="{4AAF4380-787E-4F35-A30A-8842781AEEEA}" destId="{7A35E554-1321-43D0-ACA8-3B9F8750D0F7}" srcOrd="3" destOrd="0" presId="urn:microsoft.com/office/officeart/2018/2/layout/IconCircleList"/>
    <dgm:cxn modelId="{1E8FBBD7-9A11-4321-9ABE-B900074636A7}" type="presParOf" srcId="{EF45E122-665A-4966-9DD5-B7B0B496A985}" destId="{D7179136-76C5-4034-BF5C-5B55831CDA65}" srcOrd="7" destOrd="0" presId="urn:microsoft.com/office/officeart/2018/2/layout/IconCircleList"/>
    <dgm:cxn modelId="{98BF452F-6A94-4C68-91CF-4C76C8A75B7C}" type="presParOf" srcId="{EF45E122-665A-4966-9DD5-B7B0B496A985}" destId="{382350B2-C0B1-45EC-A250-6FDA8D3B5F86}" srcOrd="8" destOrd="0" presId="urn:microsoft.com/office/officeart/2018/2/layout/IconCircleList"/>
    <dgm:cxn modelId="{2ED253A3-0210-4A76-B64B-A2CC1BA8B5CE}" type="presParOf" srcId="{382350B2-C0B1-45EC-A250-6FDA8D3B5F86}" destId="{736C912A-6017-4DA6-A671-F696B2C8E139}" srcOrd="0" destOrd="0" presId="urn:microsoft.com/office/officeart/2018/2/layout/IconCircleList"/>
    <dgm:cxn modelId="{95024F4E-34F4-4C1E-9894-6B4C6904C0B5}" type="presParOf" srcId="{382350B2-C0B1-45EC-A250-6FDA8D3B5F86}" destId="{B0625879-4D1D-4C74-847F-92B8443CBFE9}" srcOrd="1" destOrd="0" presId="urn:microsoft.com/office/officeart/2018/2/layout/IconCircleList"/>
    <dgm:cxn modelId="{F3764D30-FBA0-45F1-907D-B01BA29B3DD7}" type="presParOf" srcId="{382350B2-C0B1-45EC-A250-6FDA8D3B5F86}" destId="{EF67F971-B411-40DD-9ED8-4482231F8447}" srcOrd="2" destOrd="0" presId="urn:microsoft.com/office/officeart/2018/2/layout/IconCircleList"/>
    <dgm:cxn modelId="{87864B28-F11D-4EBD-B24A-93EFC5E720C8}" type="presParOf" srcId="{382350B2-C0B1-45EC-A250-6FDA8D3B5F86}" destId="{7098454D-52FF-4421-87B1-C340F4401F36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F63C9D-1640-408F-BD20-275964CCBE82}">
      <dsp:nvSpPr>
        <dsp:cNvPr id="0" name=""/>
        <dsp:cNvSpPr/>
      </dsp:nvSpPr>
      <dsp:spPr>
        <a:xfrm>
          <a:off x="616935" y="1100"/>
          <a:ext cx="921683" cy="92168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7AD903-C547-4A7F-8F79-98F5C0FC6797}">
      <dsp:nvSpPr>
        <dsp:cNvPr id="0" name=""/>
        <dsp:cNvSpPr/>
      </dsp:nvSpPr>
      <dsp:spPr>
        <a:xfrm>
          <a:off x="810488" y="194654"/>
          <a:ext cx="534576" cy="53457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166A73-4B24-4BBD-8583-E8536B68614F}">
      <dsp:nvSpPr>
        <dsp:cNvPr id="0" name=""/>
        <dsp:cNvSpPr/>
      </dsp:nvSpPr>
      <dsp:spPr>
        <a:xfrm>
          <a:off x="1736122" y="1100"/>
          <a:ext cx="2172539" cy="921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What is Local Search?</a:t>
          </a:r>
        </a:p>
      </dsp:txBody>
      <dsp:txXfrm>
        <a:off x="1736122" y="1100"/>
        <a:ext cx="2172539" cy="921683"/>
      </dsp:txXfrm>
    </dsp:sp>
    <dsp:sp modelId="{B272D191-1671-4FAA-91CE-CCC02BEE1ADC}">
      <dsp:nvSpPr>
        <dsp:cNvPr id="0" name=""/>
        <dsp:cNvSpPr/>
      </dsp:nvSpPr>
      <dsp:spPr>
        <a:xfrm>
          <a:off x="4287209" y="1100"/>
          <a:ext cx="921683" cy="92168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93AC39-CF4B-4AD7-9CAA-B484F81A07F9}">
      <dsp:nvSpPr>
        <dsp:cNvPr id="0" name=""/>
        <dsp:cNvSpPr/>
      </dsp:nvSpPr>
      <dsp:spPr>
        <a:xfrm>
          <a:off x="4480763" y="194654"/>
          <a:ext cx="534576" cy="53457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C76939-22E2-47EC-A12C-DC7AE355726F}">
      <dsp:nvSpPr>
        <dsp:cNvPr id="0" name=""/>
        <dsp:cNvSpPr/>
      </dsp:nvSpPr>
      <dsp:spPr>
        <a:xfrm>
          <a:off x="5406396" y="1100"/>
          <a:ext cx="2172539" cy="921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Hill-Climbing Search</a:t>
          </a:r>
        </a:p>
      </dsp:txBody>
      <dsp:txXfrm>
        <a:off x="5406396" y="1100"/>
        <a:ext cx="2172539" cy="921683"/>
      </dsp:txXfrm>
    </dsp:sp>
    <dsp:sp modelId="{3AD94E5A-BA64-48A2-9AA7-69D69AC0C06E}">
      <dsp:nvSpPr>
        <dsp:cNvPr id="0" name=""/>
        <dsp:cNvSpPr/>
      </dsp:nvSpPr>
      <dsp:spPr>
        <a:xfrm>
          <a:off x="616935" y="1635560"/>
          <a:ext cx="921683" cy="92168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44AF63-51B0-48F7-BADC-C0EBA0E6BFA7}">
      <dsp:nvSpPr>
        <dsp:cNvPr id="0" name=""/>
        <dsp:cNvSpPr/>
      </dsp:nvSpPr>
      <dsp:spPr>
        <a:xfrm>
          <a:off x="810488" y="1829114"/>
          <a:ext cx="534576" cy="53457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E77A1B-AC51-4D4C-957A-961D5995A270}">
      <dsp:nvSpPr>
        <dsp:cNvPr id="0" name=""/>
        <dsp:cNvSpPr/>
      </dsp:nvSpPr>
      <dsp:spPr>
        <a:xfrm>
          <a:off x="1736122" y="1635560"/>
          <a:ext cx="2172539" cy="921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Simulated Annealing</a:t>
          </a:r>
        </a:p>
      </dsp:txBody>
      <dsp:txXfrm>
        <a:off x="1736122" y="1635560"/>
        <a:ext cx="2172539" cy="921683"/>
      </dsp:txXfrm>
    </dsp:sp>
    <dsp:sp modelId="{CF5C2EDD-1862-42F6-A01E-7EB1AB1F4E5C}">
      <dsp:nvSpPr>
        <dsp:cNvPr id="0" name=""/>
        <dsp:cNvSpPr/>
      </dsp:nvSpPr>
      <dsp:spPr>
        <a:xfrm>
          <a:off x="4287209" y="1635560"/>
          <a:ext cx="921683" cy="92168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F78562-F12E-40A9-AC93-F56E38733713}">
      <dsp:nvSpPr>
        <dsp:cNvPr id="0" name=""/>
        <dsp:cNvSpPr/>
      </dsp:nvSpPr>
      <dsp:spPr>
        <a:xfrm>
          <a:off x="4480763" y="1829114"/>
          <a:ext cx="534576" cy="53457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35E554-1321-43D0-ACA8-3B9F8750D0F7}">
      <dsp:nvSpPr>
        <dsp:cNvPr id="0" name=""/>
        <dsp:cNvSpPr/>
      </dsp:nvSpPr>
      <dsp:spPr>
        <a:xfrm>
          <a:off x="5406396" y="1635560"/>
          <a:ext cx="2172539" cy="921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Evolutionary Algorithms</a:t>
          </a:r>
        </a:p>
      </dsp:txBody>
      <dsp:txXfrm>
        <a:off x="5406396" y="1635560"/>
        <a:ext cx="2172539" cy="921683"/>
      </dsp:txXfrm>
    </dsp:sp>
    <dsp:sp modelId="{736C912A-6017-4DA6-A671-F696B2C8E139}">
      <dsp:nvSpPr>
        <dsp:cNvPr id="0" name=""/>
        <dsp:cNvSpPr/>
      </dsp:nvSpPr>
      <dsp:spPr>
        <a:xfrm>
          <a:off x="616935" y="3270020"/>
          <a:ext cx="921683" cy="92168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625879-4D1D-4C74-847F-92B8443CBFE9}">
      <dsp:nvSpPr>
        <dsp:cNvPr id="0" name=""/>
        <dsp:cNvSpPr/>
      </dsp:nvSpPr>
      <dsp:spPr>
        <a:xfrm>
          <a:off x="810488" y="3463574"/>
          <a:ext cx="534576" cy="53457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98454D-52FF-4421-87B1-C340F4401F36}">
      <dsp:nvSpPr>
        <dsp:cNvPr id="0" name=""/>
        <dsp:cNvSpPr/>
      </dsp:nvSpPr>
      <dsp:spPr>
        <a:xfrm>
          <a:off x="1736122" y="3270020"/>
          <a:ext cx="2172539" cy="921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Search in Continuous Spaces</a:t>
          </a:r>
        </a:p>
      </dsp:txBody>
      <dsp:txXfrm>
        <a:off x="1736122" y="3270020"/>
        <a:ext cx="2172539" cy="9216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46E2045A-045A-4BC7-A4D3-1395440B1C3D}" type="datetimeFigureOut">
              <a:rPr lang="en-US" smtClean="0"/>
              <a:pPr/>
              <a:t>8/7/2025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CA8F1D18-9638-4932-8910-B6EDCB447AA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26EB2-E18E-A516-0594-8A24606AE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AB0524-99CA-8AAB-290F-A0DDF92B20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E9F17B-0690-97D0-B7FA-2346F60D99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0D382A-C645-CC9E-8D35-AA383C8657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849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79459-4778-5347-8599-77F55DA22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FBCFB9-06E7-19FE-39D8-BEE239F8D4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AA6E8C-F59B-EB36-4778-C3A6841879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4ADCDE-FA3C-ACA0-145F-281042AE79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542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4656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32BA5-DDE3-E5F5-235C-CEBD9D769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FF5675-F680-29DA-B1D8-6B0C88BD9F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18A164-8EB3-511F-4F41-488BAA8CD4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904B25-2530-F25E-FBBD-09C5D9450C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4291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5480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3128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5521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8902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D9DA4-02CE-43F5-9CF0-D49D363C84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945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541FF-43FD-4C27-B2AB-C7A86A2D65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671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06D21-1181-4166-8079-A41C583EFA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482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4A6A7-A8A8-444E-955C-ECC81D9EE3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45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F21B-BA12-430D-BE3E-273EE4A9C6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224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AA154-AEC2-45BD-83B5-605C6AF79F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336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C9F4F-55B6-427D-981E-09CF38EE50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588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70B25-377E-4295-B49E-194E8FC687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050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44E4E-8BDE-4300-9999-9D2DCD00CB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837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BB250-A250-4885-A268-87B3538DFE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98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6124F-E4DF-44CD-BFA1-9C4215F3C6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111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13C7E-08E5-4BBC-8983-6EE86B3B32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064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0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2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3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microsoft.com/office/2007/relationships/hdphoto" Target="../media/hdphoto3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0.png"/><Relationship Id="rId5" Type="http://schemas.openxmlformats.org/officeDocument/2006/relationships/image" Target="../media/image340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0.png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0.png"/><Relationship Id="rId3" Type="http://schemas.openxmlformats.org/officeDocument/2006/relationships/image" Target="../media/image38.png"/><Relationship Id="rId7" Type="http://schemas.openxmlformats.org/officeDocument/2006/relationships/image" Target="../media/image46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480.png"/><Relationship Id="rId4" Type="http://schemas.openxmlformats.org/officeDocument/2006/relationships/image" Target="../media/image440.png"/><Relationship Id="rId9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D0D6D3E-D7F9-4591-9CA9-DDF4DB1F7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334531-89EB-4B5B-9C66-24A9E35E2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39" y="1012536"/>
            <a:ext cx="4613300" cy="3163224"/>
          </a:xfrm>
        </p:spPr>
        <p:txBody>
          <a:bodyPr anchor="t">
            <a:normAutofit/>
          </a:bodyPr>
          <a:lstStyle/>
          <a:p>
            <a:pPr algn="l"/>
            <a:br>
              <a:rPr lang="en-US" sz="7200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en-US" sz="7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Local Search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A21AF66-BFF7-4BB6-8A4E-8100796891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38" y="416128"/>
            <a:ext cx="4408228" cy="1192815"/>
          </a:xfrm>
        </p:spPr>
        <p:txBody>
          <a:bodyPr anchor="b">
            <a:normAutofit/>
          </a:bodyPr>
          <a:lstStyle/>
          <a:p>
            <a:pPr algn="l"/>
            <a:r>
              <a:rPr lang="en-US" sz="4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CSET381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23336" y="-3"/>
            <a:ext cx="4068664" cy="6858000"/>
          </a:xfrm>
          <a:prstGeom prst="rect">
            <a:avLst/>
          </a:prstGeom>
          <a:gradFill>
            <a:gsLst>
              <a:gs pos="26000">
                <a:srgbClr val="000000"/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23336" y="-3"/>
            <a:ext cx="3611463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6000"/>
                </a:schemeClr>
              </a:gs>
              <a:gs pos="100000">
                <a:srgbClr val="000000">
                  <a:alpha val="5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230721" y="-107390"/>
            <a:ext cx="3853890" cy="4068665"/>
          </a:xfrm>
          <a:prstGeom prst="rect">
            <a:avLst/>
          </a:prstGeom>
          <a:gradFill>
            <a:gsLst>
              <a:gs pos="0">
                <a:srgbClr val="000000">
                  <a:alpha val="34000"/>
                </a:srgbClr>
              </a:gs>
              <a:gs pos="96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58D72E84-B89E-4D86-8F6D-3D5C1F718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13550" r="11451" b="1"/>
          <a:stretch>
            <a:fillRect/>
          </a:stretch>
        </p:blipFill>
        <p:spPr bwMode="auto">
          <a:xfrm>
            <a:off x="5652066" y="762000"/>
            <a:ext cx="5746762" cy="5746762"/>
          </a:xfrm>
          <a:custGeom>
            <a:avLst/>
            <a:gdLst/>
            <a:ahLst/>
            <a:cxnLst/>
            <a:rect l="l" t="t" r="r" b="b"/>
            <a:pathLst>
              <a:path w="5031136" h="5031136">
                <a:moveTo>
                  <a:pt x="2515568" y="0"/>
                </a:moveTo>
                <a:cubicBezTo>
                  <a:pt x="3904878" y="0"/>
                  <a:pt x="5031136" y="1126258"/>
                  <a:pt x="5031136" y="2515568"/>
                </a:cubicBezTo>
                <a:cubicBezTo>
                  <a:pt x="5031136" y="3904878"/>
                  <a:pt x="3904878" y="5031136"/>
                  <a:pt x="2515568" y="5031136"/>
                </a:cubicBezTo>
                <a:cubicBezTo>
                  <a:pt x="1126258" y="5031136"/>
                  <a:pt x="0" y="3904878"/>
                  <a:pt x="0" y="2515568"/>
                </a:cubicBezTo>
                <a:cubicBezTo>
                  <a:pt x="0" y="1126258"/>
                  <a:pt x="1126258" y="0"/>
                  <a:pt x="2515568" y="0"/>
                </a:cubicBezTo>
                <a:close/>
              </a:path>
            </a:pathLst>
          </a:custGeom>
          <a:noFill/>
        </p:spPr>
      </p:pic>
      <p:sp>
        <p:nvSpPr>
          <p:cNvPr id="12" name="Subtitle 4">
            <a:extLst>
              <a:ext uri="{FF2B5EF4-FFF2-40B4-BE49-F238E27FC236}">
                <a16:creationId xmlns:a16="http://schemas.microsoft.com/office/drawing/2014/main" id="{D5B0D461-8CDF-9DBF-2013-4B173A39D536}"/>
              </a:ext>
            </a:extLst>
          </p:cNvPr>
          <p:cNvSpPr txBox="1">
            <a:spLocks/>
          </p:cNvSpPr>
          <p:nvPr/>
        </p:nvSpPr>
        <p:spPr>
          <a:xfrm>
            <a:off x="411588" y="5486400"/>
            <a:ext cx="4613300" cy="1208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Dr. Himanshu Sharma</a:t>
            </a:r>
            <a:endParaRPr lang="en-US" sz="32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196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7A84F-7178-4E19-A3E7-3440EE65C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2697" y="348866"/>
            <a:ext cx="7533018" cy="877729"/>
          </a:xfrm>
        </p:spPr>
        <p:txBody>
          <a:bodyPr anchor="ctr">
            <a:normAutofit/>
          </a:bodyPr>
          <a:lstStyle/>
          <a:p>
            <a:pPr algn="ctr"/>
            <a:r>
              <a:rPr lang="en-US" sz="5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Content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B238EBBB-C40E-49A2-AEE3-552325398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9048256"/>
              </p:ext>
            </p:extLst>
          </p:nvPr>
        </p:nvGraphicFramePr>
        <p:xfrm>
          <a:off x="2007043" y="2112580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0430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A165C-97BD-4EEB-937C-A39FA6DE0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23769"/>
            <a:ext cx="8610600" cy="1642969"/>
          </a:xfrm>
        </p:spPr>
        <p:txBody>
          <a:bodyPr anchor="b">
            <a:normAutofit/>
          </a:bodyPr>
          <a:lstStyle/>
          <a:p>
            <a:r>
              <a:rPr lang="en-US" sz="3500" dirty="0"/>
              <a:t>Recap: Uninformed and Informed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B065CC-A541-4744-B3BB-47F67E5B4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7800"/>
            <a:ext cx="7599289" cy="3522569"/>
          </a:xfrm>
        </p:spPr>
        <p:txBody>
          <a:bodyPr anchor="t"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/>
              <a:t>Tries to </a:t>
            </a:r>
            <a:r>
              <a:rPr lang="en-US" sz="2000" b="1" dirty="0">
                <a:solidFill>
                  <a:srgbClr val="C00000"/>
                </a:solidFill>
              </a:rPr>
              <a:t>plan</a:t>
            </a:r>
            <a:r>
              <a:rPr lang="en-US" sz="2000" dirty="0"/>
              <a:t> the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best path</a:t>
            </a:r>
            <a:r>
              <a:rPr lang="en-US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000" dirty="0"/>
              <a:t>from a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given initial state</a:t>
            </a:r>
            <a:r>
              <a:rPr lang="en-US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000" dirty="0"/>
              <a:t>to a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given goal state.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000" b="1" dirty="0"/>
          </a:p>
          <a:p>
            <a:pPr>
              <a:lnSpc>
                <a:spcPct val="120000"/>
              </a:lnSpc>
            </a:pPr>
            <a:r>
              <a:rPr lang="en-US" sz="2000" dirty="0"/>
              <a:t>Often comes with completeness and optimality guarantees (BFS, A* Search, IDS).</a:t>
            </a:r>
          </a:p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C00000"/>
                </a:solidFill>
              </a:rPr>
              <a:t>Issue</a:t>
            </a:r>
            <a:r>
              <a:rPr lang="en-US" sz="2000" dirty="0"/>
              <a:t>: Typically have to search a large portion of the search space and therefore need a lot of time and memory.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000" dirty="0"/>
          </a:p>
          <a:p>
            <a:pPr marL="0" indent="0">
              <a:lnSpc>
                <a:spcPct val="120000"/>
              </a:lnSpc>
              <a:buNone/>
            </a:pPr>
            <a:endParaRPr lang="en-US" sz="2000" dirty="0"/>
          </a:p>
        </p:txBody>
      </p:sp>
      <p:grpSp>
        <p:nvGrpSpPr>
          <p:cNvPr id="12" name="Group 11" descr="A picture of a maze with the path from the initial state to the goal highlighted.">
            <a:extLst>
              <a:ext uri="{FF2B5EF4-FFF2-40B4-BE49-F238E27FC236}">
                <a16:creationId xmlns:a16="http://schemas.microsoft.com/office/drawing/2014/main" id="{79A33511-DBF6-4432-3C7A-E04E15A751FA}"/>
              </a:ext>
            </a:extLst>
          </p:cNvPr>
          <p:cNvGrpSpPr/>
          <p:nvPr/>
        </p:nvGrpSpPr>
        <p:grpSpPr>
          <a:xfrm>
            <a:off x="7696200" y="1667716"/>
            <a:ext cx="4191000" cy="3522568"/>
            <a:chOff x="4506033" y="1793968"/>
            <a:chExt cx="4408834" cy="3664297"/>
          </a:xfrm>
        </p:grpSpPr>
        <p:sp>
          <p:nvSpPr>
            <p:cNvPr id="4" name="Down Arrow 4">
              <a:extLst>
                <a:ext uri="{FF2B5EF4-FFF2-40B4-BE49-F238E27FC236}">
                  <a16:creationId xmlns:a16="http://schemas.microsoft.com/office/drawing/2014/main" id="{C6FF4BA4-F871-4A83-8A28-DAAA5DF99891}"/>
                </a:ext>
              </a:extLst>
            </p:cNvPr>
            <p:cNvSpPr/>
            <p:nvPr/>
          </p:nvSpPr>
          <p:spPr>
            <a:xfrm>
              <a:off x="5209896" y="2133600"/>
              <a:ext cx="228600" cy="3048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688422A-31D7-4170-80EE-46B4141E7DF5}"/>
                </a:ext>
              </a:extLst>
            </p:cNvPr>
            <p:cNvSpPr txBox="1"/>
            <p:nvPr/>
          </p:nvSpPr>
          <p:spPr>
            <a:xfrm>
              <a:off x="4506033" y="1793968"/>
              <a:ext cx="1483925" cy="445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11480">
                <a:spcAft>
                  <a:spcPts val="600"/>
                </a:spcAft>
              </a:pPr>
              <a:r>
                <a:rPr lang="en-US" sz="1620">
                  <a:solidFill>
                    <a:srgbClr val="0070C0"/>
                  </a:solidFill>
                </a:rPr>
                <a:t>Initial state</a:t>
              </a:r>
              <a:endParaRPr lang="en-US">
                <a:solidFill>
                  <a:srgbClr val="0070C0"/>
                </a:solidFill>
              </a:endParaRPr>
            </a:p>
          </p:txBody>
        </p:sp>
        <p:sp>
          <p:nvSpPr>
            <p:cNvPr id="6" name="Down Arrow 6">
              <a:extLst>
                <a:ext uri="{FF2B5EF4-FFF2-40B4-BE49-F238E27FC236}">
                  <a16:creationId xmlns:a16="http://schemas.microsoft.com/office/drawing/2014/main" id="{012CE22A-7EA3-4226-BA03-F15BA6EFCA00}"/>
                </a:ext>
              </a:extLst>
            </p:cNvPr>
            <p:cNvSpPr/>
            <p:nvPr/>
          </p:nvSpPr>
          <p:spPr>
            <a:xfrm rot="5400000">
              <a:off x="7897960" y="4838700"/>
              <a:ext cx="228600" cy="3048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4F05A65-D34F-4AC8-A4FF-7FA25D269424}"/>
                </a:ext>
              </a:extLst>
            </p:cNvPr>
            <p:cNvSpPr txBox="1"/>
            <p:nvPr/>
          </p:nvSpPr>
          <p:spPr>
            <a:xfrm>
              <a:off x="8170427" y="4687668"/>
              <a:ext cx="744440" cy="7705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11480">
                <a:spcAft>
                  <a:spcPts val="600"/>
                </a:spcAft>
              </a:pPr>
              <a:r>
                <a:rPr lang="en-US" sz="1620">
                  <a:solidFill>
                    <a:srgbClr val="0070C0"/>
                  </a:solidFill>
                </a:rPr>
                <a:t>Goal </a:t>
              </a:r>
              <a:br>
                <a:rPr lang="en-US" sz="1620">
                  <a:solidFill>
                    <a:srgbClr val="0070C0"/>
                  </a:solidFill>
                </a:rPr>
              </a:br>
              <a:r>
                <a:rPr lang="en-US" sz="1620">
                  <a:solidFill>
                    <a:srgbClr val="0070C0"/>
                  </a:solidFill>
                </a:rPr>
                <a:t>state</a:t>
              </a:r>
              <a:endParaRPr lang="en-US">
                <a:solidFill>
                  <a:srgbClr val="0070C0"/>
                </a:solidFill>
              </a:endParaRPr>
            </a:p>
          </p:txBody>
        </p:sp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02DF080F-BD2E-4894-931D-1605BAD00B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6660" y="2475026"/>
              <a:ext cx="2667000" cy="27065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578D61D2-8702-47A7-97CC-04E0B38CD54B}"/>
                </a:ext>
              </a:extLst>
            </p:cNvPr>
            <p:cNvSpPr/>
            <p:nvPr/>
          </p:nvSpPr>
          <p:spPr>
            <a:xfrm>
              <a:off x="7646557" y="4876800"/>
              <a:ext cx="152400" cy="1524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1567721-8D1B-4C28-ACD3-ECEB9EAFA179}"/>
                </a:ext>
              </a:extLst>
            </p:cNvPr>
            <p:cNvSpPr/>
            <p:nvPr/>
          </p:nvSpPr>
          <p:spPr>
            <a:xfrm>
              <a:off x="5253815" y="2474694"/>
              <a:ext cx="152400" cy="1524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AE07DB4-C098-4EA6-9E59-3D5FEF00119A}"/>
                </a:ext>
              </a:extLst>
            </p:cNvPr>
            <p:cNvSpPr/>
            <p:nvPr/>
          </p:nvSpPr>
          <p:spPr>
            <a:xfrm>
              <a:off x="5291620" y="2667480"/>
              <a:ext cx="2365551" cy="2275128"/>
            </a:xfrm>
            <a:custGeom>
              <a:avLst/>
              <a:gdLst>
                <a:gd name="connsiteX0" fmla="*/ 23795 w 2365551"/>
                <a:gd name="connsiteY0" fmla="*/ 0 h 2275128"/>
                <a:gd name="connsiteX1" fmla="*/ 34946 w 2365551"/>
                <a:gd name="connsiteY1" fmla="*/ 312234 h 2275128"/>
                <a:gd name="connsiteX2" fmla="*/ 336029 w 2365551"/>
                <a:gd name="connsiteY2" fmla="*/ 66908 h 2275128"/>
                <a:gd name="connsiteX3" fmla="*/ 1150068 w 2365551"/>
                <a:gd name="connsiteY3" fmla="*/ 78059 h 2275128"/>
                <a:gd name="connsiteX4" fmla="*/ 1172370 w 2365551"/>
                <a:gd name="connsiteY4" fmla="*/ 323386 h 2275128"/>
                <a:gd name="connsiteX5" fmla="*/ 2242887 w 2365551"/>
                <a:gd name="connsiteY5" fmla="*/ 334537 h 2275128"/>
                <a:gd name="connsiteX6" fmla="*/ 1997560 w 2365551"/>
                <a:gd name="connsiteY6" fmla="*/ 914400 h 2275128"/>
                <a:gd name="connsiteX7" fmla="*/ 1975258 w 2365551"/>
                <a:gd name="connsiteY7" fmla="*/ 936703 h 2275128"/>
                <a:gd name="connsiteX8" fmla="*/ 1964107 w 2365551"/>
                <a:gd name="connsiteY8" fmla="*/ 1449659 h 2275128"/>
                <a:gd name="connsiteX9" fmla="*/ 1674175 w 2365551"/>
                <a:gd name="connsiteY9" fmla="*/ 1438508 h 2275128"/>
                <a:gd name="connsiteX10" fmla="*/ 1462302 w 2365551"/>
                <a:gd name="connsiteY10" fmla="*/ 613317 h 2275128"/>
                <a:gd name="connsiteX11" fmla="*/ 782078 w 2365551"/>
                <a:gd name="connsiteY11" fmla="*/ 635620 h 2275128"/>
                <a:gd name="connsiteX12" fmla="*/ 770926 w 2365551"/>
                <a:gd name="connsiteY12" fmla="*/ 869795 h 2275128"/>
                <a:gd name="connsiteX13" fmla="*/ 692868 w 2365551"/>
                <a:gd name="connsiteY13" fmla="*/ 880947 h 2275128"/>
                <a:gd name="connsiteX14" fmla="*/ 659414 w 2365551"/>
                <a:gd name="connsiteY14" fmla="*/ 892098 h 2275128"/>
                <a:gd name="connsiteX15" fmla="*/ 625960 w 2365551"/>
                <a:gd name="connsiteY15" fmla="*/ 1471961 h 2275128"/>
                <a:gd name="connsiteX16" fmla="*/ 871287 w 2365551"/>
                <a:gd name="connsiteY16" fmla="*/ 1460810 h 2275128"/>
                <a:gd name="connsiteX17" fmla="*/ 882439 w 2365551"/>
                <a:gd name="connsiteY17" fmla="*/ 1237786 h 2275128"/>
                <a:gd name="connsiteX18" fmla="*/ 1216975 w 2365551"/>
                <a:gd name="connsiteY18" fmla="*/ 1248937 h 2275128"/>
                <a:gd name="connsiteX19" fmla="*/ 1228126 w 2365551"/>
                <a:gd name="connsiteY19" fmla="*/ 2007220 h 2275128"/>
                <a:gd name="connsiteX20" fmla="*/ 1406546 w 2365551"/>
                <a:gd name="connsiteY20" fmla="*/ 1996068 h 2275128"/>
                <a:gd name="connsiteX21" fmla="*/ 1428848 w 2365551"/>
                <a:gd name="connsiteY21" fmla="*/ 1572322 h 2275128"/>
                <a:gd name="connsiteX22" fmla="*/ 1518058 w 2365551"/>
                <a:gd name="connsiteY22" fmla="*/ 1594625 h 2275128"/>
                <a:gd name="connsiteX23" fmla="*/ 1685326 w 2365551"/>
                <a:gd name="connsiteY23" fmla="*/ 1661532 h 2275128"/>
                <a:gd name="connsiteX24" fmla="*/ 2265190 w 2365551"/>
                <a:gd name="connsiteY24" fmla="*/ 1750742 h 2275128"/>
                <a:gd name="connsiteX25" fmla="*/ 2365551 w 2365551"/>
                <a:gd name="connsiteY25" fmla="*/ 2274849 h 2275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365551" h="2275128">
                  <a:moveTo>
                    <a:pt x="23795" y="0"/>
                  </a:moveTo>
                  <a:cubicBezTo>
                    <a:pt x="27512" y="104078"/>
                    <a:pt x="-38695" y="238593"/>
                    <a:pt x="34946" y="312234"/>
                  </a:cubicBezTo>
                  <a:cubicBezTo>
                    <a:pt x="385596" y="662884"/>
                    <a:pt x="334314" y="102925"/>
                    <a:pt x="336029" y="66908"/>
                  </a:cubicBezTo>
                  <a:cubicBezTo>
                    <a:pt x="607375" y="70625"/>
                    <a:pt x="890622" y="-1505"/>
                    <a:pt x="1150068" y="78059"/>
                  </a:cubicBezTo>
                  <a:cubicBezTo>
                    <a:pt x="1228572" y="102134"/>
                    <a:pt x="1092429" y="304624"/>
                    <a:pt x="1172370" y="323386"/>
                  </a:cubicBezTo>
                  <a:cubicBezTo>
                    <a:pt x="1519788" y="404923"/>
                    <a:pt x="1886048" y="330820"/>
                    <a:pt x="2242887" y="334537"/>
                  </a:cubicBezTo>
                  <a:cubicBezTo>
                    <a:pt x="2228259" y="1139118"/>
                    <a:pt x="2434942" y="933416"/>
                    <a:pt x="1997560" y="914400"/>
                  </a:cubicBezTo>
                  <a:cubicBezTo>
                    <a:pt x="1987056" y="913943"/>
                    <a:pt x="1982692" y="929269"/>
                    <a:pt x="1975258" y="936703"/>
                  </a:cubicBezTo>
                  <a:cubicBezTo>
                    <a:pt x="1971541" y="1107688"/>
                    <a:pt x="2052099" y="1303006"/>
                    <a:pt x="1964107" y="1449659"/>
                  </a:cubicBezTo>
                  <a:cubicBezTo>
                    <a:pt x="1914347" y="1532592"/>
                    <a:pt x="1710542" y="1528126"/>
                    <a:pt x="1674175" y="1438508"/>
                  </a:cubicBezTo>
                  <a:cubicBezTo>
                    <a:pt x="1287360" y="485286"/>
                    <a:pt x="1986401" y="798295"/>
                    <a:pt x="1462302" y="613317"/>
                  </a:cubicBezTo>
                  <a:cubicBezTo>
                    <a:pt x="1235561" y="620751"/>
                    <a:pt x="994777" y="556715"/>
                    <a:pt x="782078" y="635620"/>
                  </a:cubicBezTo>
                  <a:cubicBezTo>
                    <a:pt x="708810" y="662800"/>
                    <a:pt x="797632" y="796353"/>
                    <a:pt x="770926" y="869795"/>
                  </a:cubicBezTo>
                  <a:cubicBezTo>
                    <a:pt x="761944" y="894496"/>
                    <a:pt x="718887" y="877230"/>
                    <a:pt x="692868" y="880947"/>
                  </a:cubicBezTo>
                  <a:cubicBezTo>
                    <a:pt x="681717" y="884664"/>
                    <a:pt x="670420" y="887971"/>
                    <a:pt x="659414" y="892098"/>
                  </a:cubicBezTo>
                  <a:cubicBezTo>
                    <a:pt x="430734" y="977851"/>
                    <a:pt x="604950" y="946689"/>
                    <a:pt x="625960" y="1471961"/>
                  </a:cubicBezTo>
                  <a:cubicBezTo>
                    <a:pt x="707736" y="1468244"/>
                    <a:pt x="810834" y="1516006"/>
                    <a:pt x="871287" y="1460810"/>
                  </a:cubicBezTo>
                  <a:cubicBezTo>
                    <a:pt x="926256" y="1410621"/>
                    <a:pt x="818976" y="1276682"/>
                    <a:pt x="882439" y="1237786"/>
                  </a:cubicBezTo>
                  <a:cubicBezTo>
                    <a:pt x="977567" y="1179482"/>
                    <a:pt x="1105463" y="1245220"/>
                    <a:pt x="1216975" y="1248937"/>
                  </a:cubicBezTo>
                  <a:cubicBezTo>
                    <a:pt x="1220692" y="1501698"/>
                    <a:pt x="1165956" y="1762196"/>
                    <a:pt x="1228126" y="2007220"/>
                  </a:cubicBezTo>
                  <a:cubicBezTo>
                    <a:pt x="1242781" y="2064979"/>
                    <a:pt x="1381575" y="2050173"/>
                    <a:pt x="1406546" y="1996068"/>
                  </a:cubicBezTo>
                  <a:cubicBezTo>
                    <a:pt x="1465819" y="1867642"/>
                    <a:pt x="1421414" y="1713571"/>
                    <a:pt x="1428848" y="1572322"/>
                  </a:cubicBezTo>
                  <a:cubicBezTo>
                    <a:pt x="1458585" y="1579756"/>
                    <a:pt x="1489449" y="1583622"/>
                    <a:pt x="1518058" y="1594625"/>
                  </a:cubicBezTo>
                  <a:cubicBezTo>
                    <a:pt x="1655933" y="1647654"/>
                    <a:pt x="1465602" y="1622549"/>
                    <a:pt x="1685326" y="1661532"/>
                  </a:cubicBezTo>
                  <a:cubicBezTo>
                    <a:pt x="1877881" y="1695695"/>
                    <a:pt x="2071902" y="1721005"/>
                    <a:pt x="2265190" y="1750742"/>
                  </a:cubicBezTo>
                  <a:cubicBezTo>
                    <a:pt x="2276974" y="2304579"/>
                    <a:pt x="2101599" y="2274849"/>
                    <a:pt x="2365551" y="2274849"/>
                  </a:cubicBezTo>
                </a:path>
              </a:pathLst>
            </a:cu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98555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51BD86-65A8-2E3C-46DB-7ED9B7065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786" name="Slide Background">
            <a:extLst>
              <a:ext uri="{FF2B5EF4-FFF2-40B4-BE49-F238E27FC236}">
                <a16:creationId xmlns:a16="http://schemas.microsoft.com/office/drawing/2014/main" id="{AF6CB648-9554-488A-B457-99CAAD1DA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2787" name="Rectangle 32786">
            <a:extLst>
              <a:ext uri="{FF2B5EF4-FFF2-40B4-BE49-F238E27FC236}">
                <a16:creationId xmlns:a16="http://schemas.microsoft.com/office/drawing/2014/main" id="{E3ADCBE7-9330-1CDA-00EB-CDD12DB722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4290"/>
            <a:ext cx="12192000" cy="1733407"/>
          </a:xfrm>
          <a:prstGeom prst="rect">
            <a:avLst/>
          </a:prstGeom>
          <a:ln>
            <a:noFill/>
          </a:ln>
          <a:effectLst>
            <a:outerShdw blurRad="254000" dist="38100" dir="5460000" sx="94000" sy="94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5857CC4A-F6DB-AC6E-161E-001FA0C837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1802" y="240241"/>
            <a:ext cx="10760054" cy="1228299"/>
          </a:xfrm>
        </p:spPr>
        <p:txBody>
          <a:bodyPr>
            <a:normAutofit/>
          </a:bodyPr>
          <a:lstStyle/>
          <a:p>
            <a:r>
              <a:rPr lang="en-US" sz="4000" dirty="0"/>
              <a:t>Local Search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771" name="Rectangle 3">
                <a:extLst>
                  <a:ext uri="{FF2B5EF4-FFF2-40B4-BE49-F238E27FC236}">
                    <a16:creationId xmlns:a16="http://schemas.microsoft.com/office/drawing/2014/main" id="{0FAB4855-F52B-6E7E-7067-17DF42476C6B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761802" y="2321476"/>
                <a:ext cx="6629598" cy="3850724"/>
              </a:xfrm>
            </p:spPr>
            <p:txBody>
              <a:bodyPr anchor="ctr">
                <a:normAutofit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2000" dirty="0"/>
                  <a:t>Assume we know the utility of each possible state given by a utility function</a:t>
                </a:r>
                <a:br>
                  <a:rPr lang="en-US" sz="2000" dirty="0"/>
                </a:br>
                <a:r>
                  <a:rPr lang="en-US" sz="2000" dirty="0"/>
                  <a:t>			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0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sz="20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>
                  <a:solidFill>
                    <a:srgbClr val="C00000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sz="2000" dirty="0"/>
                  <a:t>We use a factored state description. Here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= 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pPr>
                  <a:lnSpc>
                    <a:spcPct val="120000"/>
                  </a:lnSpc>
                </a:pPr>
                <a:r>
                  <a:rPr lang="en-US" sz="2000" dirty="0"/>
                  <a:t>How can we identify the best or at least a “</a:t>
                </a:r>
                <a:r>
                  <a:rPr lang="en-US" sz="2000" dirty="0">
                    <a:solidFill>
                      <a:srgbClr val="C00000"/>
                    </a:solidFill>
                  </a:rPr>
                  <a:t>good</a:t>
                </a:r>
                <a:r>
                  <a:rPr lang="en-US" sz="2000" dirty="0"/>
                  <a:t>” state?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sz="2000" dirty="0"/>
                  <a:t>This is the </a:t>
                </a:r>
                <a:r>
                  <a:rPr lang="en-US" sz="2000" b="1" dirty="0">
                    <a:solidFill>
                      <a:schemeClr val="accent1">
                        <a:lumMod val="75000"/>
                      </a:schemeClr>
                    </a:solidFill>
                  </a:rPr>
                  <a:t>optimization problem</a:t>
                </a:r>
                <a:r>
                  <a:rPr lang="en-US" sz="2000" dirty="0">
                    <a:solidFill>
                      <a:schemeClr val="accent1">
                        <a:lumMod val="75000"/>
                      </a:schemeClr>
                    </a:solidFill>
                  </a:rPr>
                  <a:t>:</a:t>
                </a:r>
                <a:br>
                  <a:rPr lang="en-US" sz="2000" i="1" dirty="0"/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unc>
                      <m:funcPr>
                        <m:ctrlP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argmax</m:t>
                            </m:r>
                          </m:e>
                          <m:lim>
                            <m:r>
                              <a:rPr lang="en-US" sz="2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sz="2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lim>
                        </m:limLow>
                      </m:fName>
                      <m:e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sz="2000" dirty="0"/>
              </a:p>
              <a:p>
                <a:pPr>
                  <a:lnSpc>
                    <a:spcPct val="120000"/>
                  </a:lnSpc>
                </a:pPr>
                <a:r>
                  <a:rPr lang="en-US" sz="2000" dirty="0"/>
                  <a:t>We need a fast and memory-efficient way to find the best/a good state. </a:t>
                </a:r>
              </a:p>
            </p:txBody>
          </p:sp>
        </mc:Choice>
        <mc:Fallback xmlns="">
          <p:sp>
            <p:nvSpPr>
              <p:cNvPr id="32771" name="Rectangle 3">
                <a:extLst>
                  <a:ext uri="{FF2B5EF4-FFF2-40B4-BE49-F238E27FC236}">
                    <a16:creationId xmlns:a16="http://schemas.microsoft.com/office/drawing/2014/main" id="{0FAB4855-F52B-6E7E-7067-17DF42476C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1802" y="2321476"/>
                <a:ext cx="6629598" cy="3850724"/>
              </a:xfrm>
              <a:blipFill>
                <a:blip r:embed="rId3"/>
                <a:stretch>
                  <a:fillRect l="-827" r="-827" b="-158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9B2C116D-DAB3-61B1-7B68-BB8BE6A4ACC2}"/>
              </a:ext>
            </a:extLst>
          </p:cNvPr>
          <p:cNvGrpSpPr/>
          <p:nvPr/>
        </p:nvGrpSpPr>
        <p:grpSpPr>
          <a:xfrm>
            <a:off x="7467600" y="1969358"/>
            <a:ext cx="4571999" cy="4050441"/>
            <a:chOff x="-1546649" y="1197356"/>
            <a:chExt cx="4714979" cy="4589946"/>
          </a:xfrm>
        </p:grpSpPr>
        <p:pic>
          <p:nvPicPr>
            <p:cNvPr id="6" name="Picture 2" descr="See the source image">
              <a:extLst>
                <a:ext uri="{FF2B5EF4-FFF2-40B4-BE49-F238E27FC236}">
                  <a16:creationId xmlns:a16="http://schemas.microsoft.com/office/drawing/2014/main" id="{77412AD3-5ACE-20AE-DAB8-930C91F52A6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29" t="4954" r="14354"/>
            <a:stretch/>
          </p:blipFill>
          <p:spPr bwMode="auto">
            <a:xfrm>
              <a:off x="-1403670" y="1197356"/>
              <a:ext cx="4572000" cy="45899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5F68432-BEDB-7AF9-B7DD-058321BC9104}"/>
                </a:ext>
              </a:extLst>
            </p:cNvPr>
            <p:cNvSpPr txBox="1"/>
            <p:nvPr/>
          </p:nvSpPr>
          <p:spPr>
            <a:xfrm rot="4719605">
              <a:off x="-1969778" y="3093594"/>
              <a:ext cx="1336993" cy="49073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defTabSz="536571">
                <a:spcAft>
                  <a:spcPts val="634"/>
                </a:spcAft>
              </a:pPr>
              <a:r>
                <a:rPr lang="en-US" sz="21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Utility U</a:t>
              </a:r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FFB4ECB-00D8-49F1-87DA-7FD0F4FB5603}"/>
                </a:ext>
              </a:extLst>
            </p:cNvPr>
            <p:cNvSpPr txBox="1"/>
            <p:nvPr/>
          </p:nvSpPr>
          <p:spPr>
            <a:xfrm rot="2217323">
              <a:off x="-534235" y="4854152"/>
              <a:ext cx="645788" cy="51441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defTabSz="536571">
                <a:spcAft>
                  <a:spcPts val="634"/>
                </a:spcAft>
              </a:pPr>
              <a:r>
                <a:rPr lang="en-US" sz="21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x    </a:t>
              </a:r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AEB72F4-3D0C-7F9F-9C27-D21C9FEE3220}"/>
                </a:ext>
              </a:extLst>
            </p:cNvPr>
            <p:cNvSpPr txBox="1"/>
            <p:nvPr/>
          </p:nvSpPr>
          <p:spPr>
            <a:xfrm rot="18588051">
              <a:off x="2109103" y="4622467"/>
              <a:ext cx="683142" cy="49073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defTabSz="536571">
                <a:spcAft>
                  <a:spcPts val="634"/>
                </a:spcAft>
              </a:pPr>
              <a:r>
                <a:rPr lang="en-US" sz="21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y    </a:t>
              </a: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3562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385F5E-4405-ABC7-47AD-CEFB02A48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786" name="Slide Background">
            <a:extLst>
              <a:ext uri="{FF2B5EF4-FFF2-40B4-BE49-F238E27FC236}">
                <a16:creationId xmlns:a16="http://schemas.microsoft.com/office/drawing/2014/main" id="{78D02BC1-69F3-122C-D050-2E60064A38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2787" name="Rectangle 32786">
            <a:extLst>
              <a:ext uri="{FF2B5EF4-FFF2-40B4-BE49-F238E27FC236}">
                <a16:creationId xmlns:a16="http://schemas.microsoft.com/office/drawing/2014/main" id="{F72A1C03-EB19-E599-6E53-740B32081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4290"/>
            <a:ext cx="12192000" cy="1733407"/>
          </a:xfrm>
          <a:prstGeom prst="rect">
            <a:avLst/>
          </a:prstGeom>
          <a:ln>
            <a:noFill/>
          </a:ln>
          <a:effectLst>
            <a:outerShdw blurRad="254000" dist="38100" dir="5460000" sx="94000" sy="94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A9C65068-3F2D-4D3A-2F08-D14715F7AD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1802" y="240241"/>
            <a:ext cx="10760054" cy="1228299"/>
          </a:xfrm>
        </p:spPr>
        <p:txBody>
          <a:bodyPr>
            <a:normAutofit/>
          </a:bodyPr>
          <a:lstStyle/>
          <a:p>
            <a:r>
              <a:rPr lang="en-US" sz="4000" dirty="0"/>
              <a:t>Local Search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8696C900-2754-851A-294F-E6FE2CD98CE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959259"/>
            <a:ext cx="6629598" cy="2590800"/>
          </a:xfrm>
        </p:spPr>
        <p:txBody>
          <a:bodyPr anchor="ctr">
            <a:normAutofit/>
          </a:bodyPr>
          <a:lstStyle/>
          <a:p>
            <a:pPr marL="457200" lvl="1" indent="0">
              <a:buNone/>
            </a:pPr>
            <a:r>
              <a:rPr lang="en-US" sz="2800" dirty="0">
                <a:solidFill>
                  <a:srgbClr val="C00000"/>
                </a:solidFill>
              </a:rPr>
              <a:t>Idea: </a:t>
            </a:r>
          </a:p>
          <a:p>
            <a:pPr marL="457200" lvl="1" indent="0">
              <a:buNone/>
            </a:pPr>
            <a:endParaRPr lang="en-US" sz="1600" dirty="0"/>
          </a:p>
          <a:p>
            <a:pPr marL="756000" lvl="1" indent="0">
              <a:lnSpc>
                <a:spcPct val="130000"/>
              </a:lnSpc>
              <a:buNone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Start with a current solution (a state) and improve the solution by moving from the current state to a “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</a:rPr>
              <a:t>neighbouring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” better state (a.k.a. performing a series of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local moves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).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192A994-6EAF-82C3-C74D-481F6049F308}"/>
              </a:ext>
            </a:extLst>
          </p:cNvPr>
          <p:cNvGrpSpPr/>
          <p:nvPr/>
        </p:nvGrpSpPr>
        <p:grpSpPr>
          <a:xfrm>
            <a:off x="7086626" y="1873561"/>
            <a:ext cx="4648174" cy="3733800"/>
            <a:chOff x="-1486200" y="1197356"/>
            <a:chExt cx="4654530" cy="4589946"/>
          </a:xfrm>
        </p:grpSpPr>
        <p:pic>
          <p:nvPicPr>
            <p:cNvPr id="4" name="Picture 2" descr="See the source image">
              <a:extLst>
                <a:ext uri="{FF2B5EF4-FFF2-40B4-BE49-F238E27FC236}">
                  <a16:creationId xmlns:a16="http://schemas.microsoft.com/office/drawing/2014/main" id="{1710ED65-D951-3FD8-28A7-6057737A88F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29" t="4954" r="14354"/>
            <a:stretch/>
          </p:blipFill>
          <p:spPr bwMode="auto">
            <a:xfrm>
              <a:off x="-1403670" y="1197356"/>
              <a:ext cx="4572000" cy="45899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09FFB3D-87D2-800B-B9BB-2291FD1ADAAE}"/>
                </a:ext>
              </a:extLst>
            </p:cNvPr>
            <p:cNvSpPr txBox="1"/>
            <p:nvPr/>
          </p:nvSpPr>
          <p:spPr>
            <a:xfrm rot="4719605">
              <a:off x="-1884766" y="3154043"/>
              <a:ext cx="1166970" cy="36983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Utility U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F9E1F04-6593-E776-237E-7D5C2DB9927F}"/>
                </a:ext>
              </a:extLst>
            </p:cNvPr>
            <p:cNvSpPr txBox="1"/>
            <p:nvPr/>
          </p:nvSpPr>
          <p:spPr>
            <a:xfrm rot="2217323">
              <a:off x="-459504" y="4884352"/>
              <a:ext cx="496327" cy="45401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x   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8EAD36B-D262-32F9-1D4E-7C73604F94CC}"/>
                </a:ext>
              </a:extLst>
            </p:cNvPr>
            <p:cNvSpPr txBox="1"/>
            <p:nvPr/>
          </p:nvSpPr>
          <p:spPr>
            <a:xfrm rot="18588051">
              <a:off x="2143069" y="4682915"/>
              <a:ext cx="615211" cy="36983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y   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2892B0E-B919-ACFC-FD82-94DE844F01F9}"/>
              </a:ext>
            </a:extLst>
          </p:cNvPr>
          <p:cNvGrpSpPr/>
          <p:nvPr/>
        </p:nvGrpSpPr>
        <p:grpSpPr>
          <a:xfrm>
            <a:off x="8836091" y="1658238"/>
            <a:ext cx="2454015" cy="1693681"/>
            <a:chOff x="2411531" y="1658237"/>
            <a:chExt cx="2454015" cy="169368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B926BBB-0CB8-EC3D-9450-05514AA9F6E9}"/>
                </a:ext>
              </a:extLst>
            </p:cNvPr>
            <p:cNvSpPr txBox="1"/>
            <p:nvPr/>
          </p:nvSpPr>
          <p:spPr>
            <a:xfrm>
              <a:off x="2470341" y="2982586"/>
              <a:ext cx="2904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1899F1F-7911-E36B-DF52-B5AA0BF23BE5}"/>
                </a:ext>
              </a:extLst>
            </p:cNvPr>
            <p:cNvSpPr txBox="1"/>
            <p:nvPr/>
          </p:nvSpPr>
          <p:spPr>
            <a:xfrm>
              <a:off x="2411531" y="2663194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26AEE609-6835-5445-A0EE-5B0CD838051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556763" y="2910482"/>
              <a:ext cx="34037" cy="21371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Speech Bubble: Rectangle 16">
              <a:extLst>
                <a:ext uri="{FF2B5EF4-FFF2-40B4-BE49-F238E27FC236}">
                  <a16:creationId xmlns:a16="http://schemas.microsoft.com/office/drawing/2014/main" id="{EF9BD0A6-0106-C49C-30D5-9493AC3D6E0A}"/>
                </a:ext>
              </a:extLst>
            </p:cNvPr>
            <p:cNvSpPr/>
            <p:nvPr/>
          </p:nvSpPr>
          <p:spPr>
            <a:xfrm>
              <a:off x="3278833" y="1658237"/>
              <a:ext cx="1586713" cy="614798"/>
            </a:xfrm>
            <a:prstGeom prst="wedgeRectCallout">
              <a:avLst>
                <a:gd name="adj1" fmla="val -90977"/>
                <a:gd name="adj2" fmla="val 17038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Local improvement  move from state to state</a:t>
              </a:r>
            </a:p>
          </p:txBody>
        </p: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8C6981A-B1C5-3FBB-785B-BA8F87368DF1}"/>
              </a:ext>
            </a:extLst>
          </p:cNvPr>
          <p:cNvCxnSpPr/>
          <p:nvPr/>
        </p:nvCxnSpPr>
        <p:spPr>
          <a:xfrm flipH="1">
            <a:off x="8936725" y="1918123"/>
            <a:ext cx="204042" cy="362256"/>
          </a:xfrm>
          <a:prstGeom prst="straightConnector1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847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777" name="Rectangle 32776">
            <a:extLst>
              <a:ext uri="{FF2B5EF4-FFF2-40B4-BE49-F238E27FC236}">
                <a16:creationId xmlns:a16="http://schemas.microsoft.com/office/drawing/2014/main" id="{E02239D2-A05D-4A1C-9F06-FBA7FC730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33003"/>
            <a:ext cx="8985250" cy="1118394"/>
          </a:xfrm>
        </p:spPr>
        <p:txBody>
          <a:bodyPr anchor="t">
            <a:normAutofit/>
          </a:bodyPr>
          <a:lstStyle/>
          <a:p>
            <a:r>
              <a:rPr lang="en-US" sz="4000" dirty="0"/>
              <a:t>Main Differences to Tree Search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99C35D-6D24-460D-B6A3-69851B102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9650" y="1847849"/>
            <a:ext cx="9994900" cy="4254501"/>
          </a:xfrm>
        </p:spPr>
        <p:txBody>
          <a:bodyPr>
            <a:normAutofit/>
          </a:bodyPr>
          <a:lstStyle/>
          <a:p>
            <a:pPr marL="800100" lvl="1" indent="-457200">
              <a:lnSpc>
                <a:spcPct val="120000"/>
              </a:lnSpc>
              <a:buFont typeface="+mj-lt"/>
              <a:buAutoNum type="alphaLcParenR"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The goal states are unknown</a:t>
            </a:r>
            <a:r>
              <a:rPr lang="en-US" sz="2000" b="1" dirty="0"/>
              <a:t>, </a:t>
            </a:r>
            <a:r>
              <a:rPr lang="en-US" sz="2000" dirty="0"/>
              <a:t>but we know or can calculate the utility for each state. We want to identify a high-utility state.</a:t>
            </a:r>
            <a:endParaRPr lang="en-US" sz="2000" b="1" dirty="0"/>
          </a:p>
          <a:p>
            <a:pPr marL="800100" lvl="1" indent="-457200">
              <a:lnSpc>
                <a:spcPct val="120000"/>
              </a:lnSpc>
              <a:buFont typeface="+mj-lt"/>
              <a:buAutoNum type="alphaLcParenR"/>
            </a:pPr>
            <a:endParaRPr lang="en-US" sz="2000" dirty="0"/>
          </a:p>
          <a:p>
            <a:pPr marL="800100" lvl="1" indent="-457200">
              <a:lnSpc>
                <a:spcPct val="120000"/>
              </a:lnSpc>
              <a:buFont typeface="+mj-lt"/>
              <a:buAutoNum type="alphaLcParenR"/>
            </a:pPr>
            <a:r>
              <a:rPr lang="en-US" sz="2000" dirty="0"/>
              <a:t>Often, no explicit initial state is given, and the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path to the goal and the path cost are not important.</a:t>
            </a:r>
          </a:p>
          <a:p>
            <a:pPr marL="800100" lvl="1" indent="-457200">
              <a:lnSpc>
                <a:spcPct val="120000"/>
              </a:lnSpc>
              <a:buFont typeface="+mj-lt"/>
              <a:buAutoNum type="alphaLcParenR"/>
            </a:pPr>
            <a:endParaRPr lang="en-US" sz="2000" b="1" dirty="0"/>
          </a:p>
          <a:p>
            <a:pPr marL="800100" lvl="1" indent="-457200">
              <a:lnSpc>
                <a:spcPct val="120000"/>
              </a:lnSpc>
              <a:buFont typeface="+mj-lt"/>
              <a:buAutoNum type="alphaLcParenR"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No search tree</a:t>
            </a:r>
            <a:r>
              <a:rPr lang="en-US" sz="2000" dirty="0"/>
              <a:t>. Just stores the current state and moves to a “better” state if possible. Needs little memory and only requires very simple code.</a:t>
            </a:r>
          </a:p>
        </p:txBody>
      </p:sp>
    </p:spTree>
    <p:extLst>
      <p:ext uri="{BB962C8B-B14F-4D97-AF65-F5344CB8AC3E}">
        <p14:creationId xmlns:p14="http://schemas.microsoft.com/office/powerpoint/2010/main" val="2412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CBAA75-7DA7-E3CF-A797-4D2D8BFA0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777" name="Rectangle 32776">
            <a:extLst>
              <a:ext uri="{FF2B5EF4-FFF2-40B4-BE49-F238E27FC236}">
                <a16:creationId xmlns:a16="http://schemas.microsoft.com/office/drawing/2014/main" id="{E02239D2-A05D-4A1C-9F06-FBA7FC730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D50B679B-D76E-B5D2-CAEA-60C0DB3554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8985250" cy="1118394"/>
          </a:xfrm>
        </p:spPr>
        <p:txBody>
          <a:bodyPr anchor="t">
            <a:normAutofit/>
          </a:bodyPr>
          <a:lstStyle/>
          <a:p>
            <a:r>
              <a:rPr lang="en-US" sz="4000" dirty="0"/>
              <a:t>Use of Local Search in AI</a:t>
            </a:r>
          </a:p>
        </p:txBody>
      </p:sp>
      <p:pic>
        <p:nvPicPr>
          <p:cNvPr id="32774" name="Graphic 32773" descr="Magnifying glass">
            <a:extLst>
              <a:ext uri="{FF2B5EF4-FFF2-40B4-BE49-F238E27FC236}">
                <a16:creationId xmlns:a16="http://schemas.microsoft.com/office/drawing/2014/main" id="{2F5CB94C-453B-C0E0-C34C-6A88C36848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4476" y="508000"/>
            <a:ext cx="749300" cy="7493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4E8E6C51-5EA4-E53F-3F2C-32C0DDD7772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23421" y="1524000"/>
                <a:ext cx="9994900" cy="4254501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2000" b="1" dirty="0">
                    <a:solidFill>
                      <a:srgbClr val="C00000"/>
                    </a:solidFill>
                  </a:rPr>
                  <a:t>Goal-based agent</a:t>
                </a:r>
                <a:r>
                  <a:rPr lang="en-US" sz="2000" dirty="0"/>
                  <a:t>: Identify a good goal state with a good utility before planning a path to that state using a planning agent.</a:t>
                </a:r>
                <a:endParaRPr lang="en-US" sz="2000" b="1" dirty="0"/>
              </a:p>
              <a:p>
                <a:pPr>
                  <a:lnSpc>
                    <a:spcPct val="120000"/>
                  </a:lnSpc>
                </a:pPr>
                <a:endParaRPr lang="en-US" sz="2000" b="1" dirty="0"/>
              </a:p>
              <a:p>
                <a:pPr>
                  <a:lnSpc>
                    <a:spcPct val="120000"/>
                  </a:lnSpc>
                </a:pPr>
                <a:r>
                  <a:rPr lang="en-US" sz="2000" b="1" dirty="0">
                    <a:solidFill>
                      <a:srgbClr val="C00000"/>
                    </a:solidFill>
                  </a:rPr>
                  <a:t>Utility-based agent</a:t>
                </a:r>
                <a:r>
                  <a:rPr lang="en-US" sz="2000" dirty="0"/>
                  <a:t>: Always move to a neighboring state with higher utility. A simple greedy method used for 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sz="2000" dirty="0"/>
                  <a:t>complicated/large state spaces or 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sz="2000" dirty="0"/>
                  <a:t>online search</a:t>
                </a:r>
              </a:p>
              <a:p>
                <a:pPr>
                  <a:lnSpc>
                    <a:spcPct val="120000"/>
                  </a:lnSpc>
                </a:pPr>
                <a:endParaRPr lang="en-US" sz="2000" b="1" dirty="0"/>
              </a:p>
              <a:p>
                <a:pPr>
                  <a:lnSpc>
                    <a:spcPct val="120000"/>
                  </a:lnSpc>
                </a:pPr>
                <a:r>
                  <a:rPr lang="en-US" sz="2000" b="1" dirty="0">
                    <a:solidFill>
                      <a:srgbClr val="C00000"/>
                    </a:solidFill>
                  </a:rPr>
                  <a:t>General optimization</a:t>
                </a:r>
                <a:r>
                  <a:rPr lang="en-US" sz="2000" dirty="0"/>
                  <a:t>: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can be replaced by a general objective function. Local search is an effective heuristic to find good solutions</a:t>
                </a:r>
                <a:r>
                  <a:rPr lang="en-US" sz="2000" b="1" dirty="0"/>
                  <a:t> </a:t>
                </a:r>
                <a:r>
                  <a:rPr lang="en-US" sz="2000" dirty="0"/>
                  <a:t>in complicated search spaces. </a:t>
                </a:r>
                <a:br>
                  <a:rPr lang="en-US" sz="2000" dirty="0"/>
                </a:br>
                <a:r>
                  <a:rPr lang="en-US" sz="2000" dirty="0"/>
                  <a:t>E.g., stochastic gradient descent to train neural networks (minimize the prediction error)</a:t>
                </a: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4E8E6C51-5EA4-E53F-3F2C-32C0DDD777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23421" y="1524000"/>
                <a:ext cx="9994900" cy="4254501"/>
              </a:xfrm>
              <a:blipFill>
                <a:blip r:embed="rId5"/>
                <a:stretch>
                  <a:fillRect l="-549" b="-1361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8030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Defining A Local Search Problem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447800"/>
            <a:ext cx="9448800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n-US" sz="2000" b="1" dirty="0"/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C00000"/>
                </a:solidFill>
              </a:rPr>
              <a:t>State space</a:t>
            </a:r>
            <a:r>
              <a:rPr lang="en-US" sz="2000" b="1" dirty="0"/>
              <a:t>: </a:t>
            </a:r>
            <a:r>
              <a:rPr lang="en-US" sz="2000" dirty="0"/>
              <a:t>How large is the state space?</a:t>
            </a: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C00000"/>
                </a:solidFill>
              </a:rPr>
              <a:t>State representation</a:t>
            </a:r>
            <a:r>
              <a:rPr lang="en-US" sz="2000" b="1" dirty="0"/>
              <a:t>:</a:t>
            </a:r>
            <a:r>
              <a:rPr lang="en-US" sz="2000" dirty="0"/>
              <a:t> How do we define a factored state representation?</a:t>
            </a: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C00000"/>
                </a:solidFill>
              </a:rPr>
              <a:t>Objective function</a:t>
            </a:r>
            <a:r>
              <a:rPr lang="en-US" sz="2000" dirty="0"/>
              <a:t>: What is a possible utility function given the state representation?</a:t>
            </a: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C00000"/>
                </a:solidFill>
              </a:rPr>
              <a:t>Local neighborhood</a:t>
            </a:r>
            <a:r>
              <a:rPr lang="en-US" sz="2000" b="1" dirty="0"/>
              <a:t>: </a:t>
            </a:r>
            <a:r>
              <a:rPr lang="en-US" sz="2000" dirty="0"/>
              <a:t>What states are close to each other?</a:t>
            </a:r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07FFDB44-ACD0-F097-6550-0580E2B984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15400" y="3810000"/>
            <a:ext cx="2209800" cy="685800"/>
          </a:xfrm>
          <a:prstGeom prst="wedgeRectCallout">
            <a:avLst>
              <a:gd name="adj1" fmla="val -124629"/>
              <a:gd name="adj2" fmla="val -69163"/>
            </a:avLst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Replaces the transition function.</a:t>
            </a:r>
          </a:p>
        </p:txBody>
      </p:sp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67449F75-E0AA-F8C2-E189-8CD60D3CA8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37824" y="2057400"/>
            <a:ext cx="1873176" cy="609600"/>
          </a:xfrm>
          <a:prstGeom prst="wedgeRectCallout">
            <a:avLst>
              <a:gd name="adj1" fmla="val -127442"/>
              <a:gd name="adj2" fmla="val 59268"/>
            </a:avLst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Replaces the goal state</a:t>
            </a:r>
          </a:p>
        </p:txBody>
      </p:sp>
    </p:spTree>
    <p:extLst>
      <p:ext uri="{BB962C8B-B14F-4D97-AF65-F5344CB8AC3E}">
        <p14:creationId xmlns:p14="http://schemas.microsoft.com/office/powerpoint/2010/main" val="905770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308F1441-649C-6E20-719E-5F5C1B03C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9576763" y="1143001"/>
            <a:ext cx="2269997" cy="2376255"/>
          </a:xfrm>
          <a:prstGeom prst="rect">
            <a:avLst/>
          </a:prstGeom>
          <a:noFill/>
          <a:effectLst/>
        </p:spPr>
      </p:pic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99957" y="457085"/>
            <a:ext cx="6129443" cy="874229"/>
          </a:xfrm>
        </p:spPr>
        <p:txBody>
          <a:bodyPr>
            <a:noAutofit/>
          </a:bodyPr>
          <a:lstStyle/>
          <a:p>
            <a:r>
              <a:rPr lang="en-US" sz="4000" dirty="0"/>
              <a:t>Example: </a:t>
            </a:r>
            <a:r>
              <a:rPr lang="en-US" sz="4000" i="1" dirty="0"/>
              <a:t>n</a:t>
            </a:r>
            <a:r>
              <a:rPr lang="en-US" sz="4000" dirty="0"/>
              <a:t>-Queens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795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99957" y="1603716"/>
                <a:ext cx="8854301" cy="4720884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sz="2000" dirty="0"/>
                  <a:t>Place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/>
                  <a:t> queens on a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/>
                  <a:t> chess board so no two queens are in the same row, column or diagonal.</a:t>
                </a:r>
              </a:p>
              <a:p>
                <a:pPr marL="0" indent="0">
                  <a:buNone/>
                </a:pPr>
                <a:r>
                  <a:rPr lang="en-US" sz="2000" b="1" dirty="0"/>
                  <a:t>Defining the search problem:</a:t>
                </a:r>
              </a:p>
              <a:p>
                <a:pPr marL="0" indent="0">
                  <a:buNone/>
                </a:pPr>
                <a:r>
                  <a:rPr lang="en-US" sz="2000" b="1" dirty="0">
                    <a:solidFill>
                      <a:schemeClr val="accent1">
                        <a:lumMod val="75000"/>
                      </a:schemeClr>
                    </a:solidFill>
                  </a:rPr>
                  <a:t>State space</a:t>
                </a:r>
                <a:r>
                  <a:rPr lang="en-US" sz="2000" b="1" dirty="0"/>
                  <a:t>: </a:t>
                </a:r>
                <a:r>
                  <a:rPr lang="en-US" sz="2000" dirty="0"/>
                  <a:t>All possible </a:t>
                </a:r>
                <a:r>
                  <a:rPr lang="en-US" sz="2000" i="1" dirty="0"/>
                  <a:t>n</a:t>
                </a:r>
                <a:r>
                  <a:rPr lang="en-US" sz="2000" dirty="0"/>
                  <a:t>-queen configurations. How many are there?</a:t>
                </a:r>
              </a:p>
              <a:p>
                <a:r>
                  <a:rPr lang="en-US" sz="2000" dirty="0">
                    <a:solidFill>
                      <a:srgbClr val="FF0000"/>
                    </a:solidFill>
                  </a:rPr>
                  <a:t>4-queens problem: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16</m:t>
                            </m:r>
                          </m:num>
                          <m:den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d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=1820</m:t>
                    </m:r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en-US" sz="2000" b="1" dirty="0">
                    <a:solidFill>
                      <a:schemeClr val="accent1">
                        <a:lumMod val="75000"/>
                      </a:schemeClr>
                    </a:solidFill>
                  </a:rPr>
                  <a:t>State representation</a:t>
                </a:r>
                <a:r>
                  <a:rPr lang="en-US" sz="2000" b="1" dirty="0"/>
                  <a:t>:</a:t>
                </a:r>
                <a:r>
                  <a:rPr lang="en-US" sz="2000" dirty="0"/>
                  <a:t> How do we define a factored representation?</a:t>
                </a:r>
              </a:p>
              <a:p>
                <a:r>
                  <a:rPr lang="en-US" sz="2000" dirty="0">
                    <a:solidFill>
                      <a:srgbClr val="FF0000"/>
                    </a:solidFill>
                  </a:rPr>
                  <a:t>E.g.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2, </m:t>
                    </m:r>
                    <m:r>
                      <a:rPr lang="en-US" sz="2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3, </m:t>
                    </m:r>
                    <m:r>
                      <a:rPr lang="en-US" sz="2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4, </m:t>
                    </m:r>
                    <m:r>
                      <a:rPr lang="en-US" sz="2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1)</m:t>
                    </m:r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en-US" sz="2000" b="1" dirty="0">
                    <a:solidFill>
                      <a:schemeClr val="accent1">
                        <a:lumMod val="75000"/>
                      </a:schemeClr>
                    </a:solidFill>
                  </a:rPr>
                  <a:t>Objective function</a:t>
                </a:r>
                <a:r>
                  <a:rPr lang="en-US" sz="2000" dirty="0"/>
                  <a:t>: What is a possible utility function given the state representation?</a:t>
                </a:r>
              </a:p>
              <a:p>
                <a:r>
                  <a:rPr lang="en-US" sz="2000" dirty="0">
                    <a:solidFill>
                      <a:srgbClr val="FF0000"/>
                    </a:solidFill>
                  </a:rPr>
                  <a:t>Maximizing utility means minimize the number of pairwise conflicts based on the state representation.</a:t>
                </a:r>
              </a:p>
              <a:p>
                <a:pPr marL="0" indent="0">
                  <a:buNone/>
                </a:pPr>
                <a:r>
                  <a:rPr lang="en-US" sz="2000" b="1" dirty="0">
                    <a:solidFill>
                      <a:schemeClr val="accent1">
                        <a:lumMod val="75000"/>
                      </a:schemeClr>
                    </a:solidFill>
                  </a:rPr>
                  <a:t>Local neighborhood</a:t>
                </a:r>
                <a:r>
                  <a:rPr lang="en-US" sz="2000" b="1" dirty="0"/>
                  <a:t>: </a:t>
                </a:r>
                <a:r>
                  <a:rPr lang="en-US" sz="2000" dirty="0"/>
                  <a:t>What states are close to each other?</a:t>
                </a:r>
              </a:p>
              <a:p>
                <a:r>
                  <a:rPr lang="en-US" sz="2000" dirty="0">
                    <a:solidFill>
                      <a:srgbClr val="FF0000"/>
                    </a:solidFill>
                  </a:rPr>
                  <a:t>Move a single queen.</a:t>
                </a:r>
              </a:p>
            </p:txBody>
          </p:sp>
        </mc:Choice>
        <mc:Fallback xmlns="">
          <p:sp>
            <p:nvSpPr>
              <p:cNvPr id="3379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9957" y="1603716"/>
                <a:ext cx="8854301" cy="4720884"/>
              </a:xfrm>
              <a:blipFill>
                <a:blip r:embed="rId4"/>
                <a:stretch>
                  <a:fillRect l="-689" t="-1806" r="-55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9576762" y="3716228"/>
            <a:ext cx="2269998" cy="2376256"/>
          </a:xfrm>
          <a:prstGeom prst="rect">
            <a:avLst/>
          </a:prstGeom>
          <a:noFill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8C8693F-28D7-4E3C-BAC7-6D55CB84B445}"/>
              </a:ext>
            </a:extLst>
          </p:cNvPr>
          <p:cNvSpPr txBox="1"/>
          <p:nvPr/>
        </p:nvSpPr>
        <p:spPr>
          <a:xfrm>
            <a:off x="9576762" y="5976405"/>
            <a:ext cx="2351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0 conflicts = utility of 0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88484E4-B438-06A2-DB3F-CFD46878401B}"/>
              </a:ext>
            </a:extLst>
          </p:cNvPr>
          <p:cNvGrpSpPr/>
          <p:nvPr/>
        </p:nvGrpSpPr>
        <p:grpSpPr>
          <a:xfrm>
            <a:off x="9541711" y="735024"/>
            <a:ext cx="2421689" cy="2250882"/>
            <a:chOff x="650748" y="735024"/>
            <a:chExt cx="2421689" cy="2250882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5C8B8165-DAFB-4507-9B7D-87FA081E5FC3}"/>
                </a:ext>
              </a:extLst>
            </p:cNvPr>
            <p:cNvSpPr/>
            <p:nvPr/>
          </p:nvSpPr>
          <p:spPr>
            <a:xfrm>
              <a:off x="1225296" y="1143000"/>
              <a:ext cx="685800" cy="130818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D235F5F-13B2-44AF-A581-4EF2FE686016}"/>
                </a:ext>
              </a:extLst>
            </p:cNvPr>
            <p:cNvSpPr/>
            <p:nvPr/>
          </p:nvSpPr>
          <p:spPr>
            <a:xfrm rot="2455604">
              <a:off x="956827" y="1677722"/>
              <a:ext cx="685800" cy="130818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A290F7D-C942-4D81-A391-6F834D948001}"/>
                </a:ext>
              </a:extLst>
            </p:cNvPr>
            <p:cNvSpPr txBox="1"/>
            <p:nvPr/>
          </p:nvSpPr>
          <p:spPr>
            <a:xfrm>
              <a:off x="650748" y="735024"/>
              <a:ext cx="24216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2 conflicts = utility of -2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CCC4DA4-30AF-ED7C-7EC6-FA93CDD51093}"/>
              </a:ext>
            </a:extLst>
          </p:cNvPr>
          <p:cNvSpPr txBox="1"/>
          <p:nvPr/>
        </p:nvSpPr>
        <p:spPr>
          <a:xfrm>
            <a:off x="9576762" y="3384228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a       b       c         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49C6A7-FE9F-51C6-CD63-E431B84DDC65}"/>
              </a:ext>
            </a:extLst>
          </p:cNvPr>
          <p:cNvSpPr txBox="1"/>
          <p:nvPr/>
        </p:nvSpPr>
        <p:spPr>
          <a:xfrm>
            <a:off x="9354258" y="1284316"/>
            <a:ext cx="3749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r>
              <a:rPr lang="en-US" dirty="0"/>
              <a:t>1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EBC18288-0D79-0115-5A00-BB37B8D10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24714" y="6156453"/>
            <a:ext cx="3546129" cy="513448"/>
          </a:xfrm>
          <a:prstGeom prst="wedgeRectCallout">
            <a:avLst>
              <a:gd name="adj1" fmla="val 71968"/>
              <a:gd name="adj2" fmla="val -57874"/>
            </a:avLst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Has its optimum at the goal state. Similar to a heuristic in A* search. No need to be admissible.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04806B4-EB61-B5BD-F81E-267AE6945DBA}"/>
              </a:ext>
            </a:extLst>
          </p:cNvPr>
          <p:cNvGrpSpPr/>
          <p:nvPr/>
        </p:nvGrpSpPr>
        <p:grpSpPr>
          <a:xfrm>
            <a:off x="10643562" y="2057401"/>
            <a:ext cx="797270" cy="651835"/>
            <a:chOff x="1752600" y="2057400"/>
            <a:chExt cx="797270" cy="651835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31A8CA6-DA86-AF53-E131-A3F3BA3F4212}"/>
                </a:ext>
              </a:extLst>
            </p:cNvPr>
            <p:cNvCxnSpPr/>
            <p:nvPr/>
          </p:nvCxnSpPr>
          <p:spPr>
            <a:xfrm>
              <a:off x="1752600" y="2057400"/>
              <a:ext cx="762000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B0FA5FA-20E4-6B31-2B71-C70A535C30D4}"/>
                </a:ext>
              </a:extLst>
            </p:cNvPr>
            <p:cNvSpPr txBox="1"/>
            <p:nvPr/>
          </p:nvSpPr>
          <p:spPr>
            <a:xfrm>
              <a:off x="1826339" y="2062904"/>
              <a:ext cx="7235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Local </a:t>
              </a:r>
              <a:br>
                <a:rPr lang="en-US" b="1" dirty="0">
                  <a:solidFill>
                    <a:srgbClr val="FF0000"/>
                  </a:solidFill>
                </a:rPr>
              </a:br>
              <a:r>
                <a:rPr lang="en-US" b="1" dirty="0">
                  <a:solidFill>
                    <a:srgbClr val="FF0000"/>
                  </a:solidFill>
                </a:rPr>
                <a:t>move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8851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lack Chess Queen Clip Art at Clker.com - vector clip art online, royalty  free &amp; public domain">
            <a:extLst>
              <a:ext uri="{FF2B5EF4-FFF2-40B4-BE49-F238E27FC236}">
                <a16:creationId xmlns:a16="http://schemas.microsoft.com/office/drawing/2014/main" id="{D3AB00B5-ED38-4A68-A344-CDD6864F4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5423" y="181426"/>
            <a:ext cx="2811340" cy="2637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500130" y="1367119"/>
            <a:ext cx="11158470" cy="2637973"/>
          </a:xfrm>
        </p:spPr>
        <p:txBody>
          <a:bodyPr>
            <a:no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Goal</a:t>
            </a:r>
            <a:r>
              <a:rPr lang="en-US" sz="2000" b="1" dirty="0"/>
              <a:t>: </a:t>
            </a:r>
            <a:r>
              <a:rPr lang="en-US" sz="2000" dirty="0"/>
              <a:t>Put </a:t>
            </a:r>
            <a:r>
              <a:rPr lang="en-US" sz="2000" i="1" dirty="0"/>
              <a:t>n</a:t>
            </a:r>
            <a:r>
              <a:rPr lang="en-US" sz="2000" dirty="0"/>
              <a:t> queens on an </a:t>
            </a:r>
            <a:r>
              <a:rPr lang="en-US" sz="2000" i="1" dirty="0"/>
              <a:t>n </a:t>
            </a:r>
            <a:r>
              <a:rPr lang="en-US" sz="2000" i="1" dirty="0">
                <a:cs typeface="Calibri" panose="020F0502020204030204" pitchFamily="34" charset="0"/>
              </a:rPr>
              <a:t>× </a:t>
            </a:r>
            <a:r>
              <a:rPr lang="en-US" sz="2000" i="1" dirty="0"/>
              <a:t>n</a:t>
            </a:r>
            <a:r>
              <a:rPr lang="en-US" sz="2000" dirty="0"/>
              <a:t> board with no two queens on the same row, column, or diagonal.
</a:t>
            </a:r>
            <a:r>
              <a:rPr lang="en-US" sz="2000" b="1" dirty="0">
                <a:solidFill>
                  <a:srgbClr val="C00000"/>
                </a:solidFill>
              </a:rPr>
              <a:t>State space</a:t>
            </a:r>
            <a:r>
              <a:rPr lang="en-US" sz="2000" b="1" dirty="0"/>
              <a:t>: </a:t>
            </a:r>
            <a:r>
              <a:rPr lang="en-US" sz="2000" dirty="0"/>
              <a:t>all possible </a:t>
            </a:r>
            <a:r>
              <a:rPr lang="en-US" sz="2000" i="1" dirty="0"/>
              <a:t>n</a:t>
            </a:r>
            <a:r>
              <a:rPr lang="en-US" sz="2000" dirty="0"/>
              <a:t>-queen configurations. We can restrict the state space:  Only one queen per column.</a:t>
            </a:r>
          </a:p>
          <a:p>
            <a:r>
              <a:rPr lang="en-US" sz="2000" b="1" dirty="0">
                <a:solidFill>
                  <a:srgbClr val="C00000"/>
                </a:solidFill>
              </a:rPr>
              <a:t>State representation</a:t>
            </a:r>
            <a:r>
              <a:rPr lang="en-US" sz="2000" b="1" dirty="0"/>
              <a:t>: </a:t>
            </a:r>
            <a:r>
              <a:rPr lang="en-US" sz="2000" dirty="0"/>
              <a:t>row position of each queen in its column (e.g., 2, 3, 2, 3)</a:t>
            </a:r>
          </a:p>
          <a:p>
            <a:r>
              <a:rPr lang="en-US" sz="2000" b="1" dirty="0">
                <a:solidFill>
                  <a:srgbClr val="C00000"/>
                </a:solidFill>
              </a:rPr>
              <a:t>Objective function</a:t>
            </a:r>
            <a:r>
              <a:rPr lang="en-US" sz="2000" b="1" dirty="0"/>
              <a:t>:</a:t>
            </a:r>
            <a:r>
              <a:rPr lang="en-US" sz="2000" dirty="0"/>
              <a:t> minimize the number of pairwise conflicts.</a:t>
            </a:r>
          </a:p>
          <a:p>
            <a:r>
              <a:rPr lang="en-US" sz="2000" b="1" dirty="0">
                <a:solidFill>
                  <a:srgbClr val="C00000"/>
                </a:solidFill>
              </a:rPr>
              <a:t>Local neighborhood</a:t>
            </a:r>
            <a:r>
              <a:rPr lang="en-US" sz="2000" b="1" dirty="0"/>
              <a:t>: </a:t>
            </a:r>
            <a:r>
              <a:rPr lang="en-US" sz="2000" dirty="0"/>
              <a:t>Move one queen anywhere in its column.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Improvement strategy</a:t>
            </a:r>
          </a:p>
          <a:p>
            <a:pPr lvl="1"/>
            <a:r>
              <a:rPr lang="en-US" sz="2000" dirty="0"/>
              <a:t>Find a local neighboring state (move one queen within its column) to reduce conflicts.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Speech Bubble: Rectangle 1">
                <a:extLst>
                  <a:ext uri="{FF2B5EF4-FFF2-40B4-BE49-F238E27FC236}">
                    <a16:creationId xmlns:a16="http://schemas.microsoft.com/office/drawing/2014/main" id="{088CBF87-2968-4B93-A482-C4872646A856}"/>
                  </a:ext>
                </a:extLst>
              </p:cNvPr>
              <p:cNvSpPr/>
              <p:nvPr/>
            </p:nvSpPr>
            <p:spPr>
              <a:xfrm>
                <a:off x="9677400" y="2274687"/>
                <a:ext cx="2590800" cy="1154313"/>
              </a:xfrm>
              <a:prstGeom prst="wedgeRectCallout">
                <a:avLst>
                  <a:gd name="adj1" fmla="val -71004"/>
                  <a:gd name="adj2" fmla="val -68172"/>
                </a:avLst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/>
                  <a:t>4-queens problem: State space is reduced from 1820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=256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" name="Speech Bubble: Rectangle 1">
                <a:extLst>
                  <a:ext uri="{FF2B5EF4-FFF2-40B4-BE49-F238E27FC236}">
                    <a16:creationId xmlns:a16="http://schemas.microsoft.com/office/drawing/2014/main" id="{088CBF87-2968-4B93-A482-C4872646A8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7400" y="2274687"/>
                <a:ext cx="2590800" cy="1154313"/>
              </a:xfrm>
              <a:prstGeom prst="wedgeRectCallout">
                <a:avLst>
                  <a:gd name="adj1" fmla="val -71004"/>
                  <a:gd name="adj2" fmla="val -68172"/>
                </a:avLst>
              </a:prstGeom>
              <a:blipFill>
                <a:blip r:embed="rId4"/>
                <a:stretch>
                  <a:fillRect r="-1536" b="-346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 descr="Three chess boards showing how two local moves lead to the global optimum gotr the 4-queens problem.">
            <a:extLst>
              <a:ext uri="{FF2B5EF4-FFF2-40B4-BE49-F238E27FC236}">
                <a16:creationId xmlns:a16="http://schemas.microsoft.com/office/drawing/2014/main" id="{740CED50-5358-B1A8-739B-377942C3A521}"/>
              </a:ext>
            </a:extLst>
          </p:cNvPr>
          <p:cNvGrpSpPr/>
          <p:nvPr/>
        </p:nvGrpSpPr>
        <p:grpSpPr>
          <a:xfrm>
            <a:off x="2007742" y="4572000"/>
            <a:ext cx="8050658" cy="2133600"/>
            <a:chOff x="338645" y="4191000"/>
            <a:chExt cx="8279258" cy="25146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09600" y="4191000"/>
              <a:ext cx="8008303" cy="2514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EBD50DC9-14B1-43FA-9A09-B0020404B22B}"/>
                </a:ext>
              </a:extLst>
            </p:cNvPr>
            <p:cNvCxnSpPr/>
            <p:nvPr/>
          </p:nvCxnSpPr>
          <p:spPr>
            <a:xfrm flipV="1">
              <a:off x="4419600" y="4648200"/>
              <a:ext cx="0" cy="38100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C7758A79-43AA-4B6C-9B70-06F6787B8E0D}"/>
                </a:ext>
              </a:extLst>
            </p:cNvPr>
            <p:cNvCxnSpPr>
              <a:cxnSpLocks/>
            </p:cNvCxnSpPr>
            <p:nvPr/>
          </p:nvCxnSpPr>
          <p:spPr>
            <a:xfrm>
              <a:off x="7848600" y="5410200"/>
              <a:ext cx="0" cy="38100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29818BF-19E7-57F1-793E-866C4FC27070}"/>
                </a:ext>
              </a:extLst>
            </p:cNvPr>
            <p:cNvSpPr txBox="1"/>
            <p:nvPr/>
          </p:nvSpPr>
          <p:spPr>
            <a:xfrm>
              <a:off x="338645" y="4349859"/>
              <a:ext cx="374904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4</a:t>
              </a:r>
            </a:p>
            <a:p>
              <a:endParaRPr lang="en-US" sz="1600" dirty="0"/>
            </a:p>
            <a:p>
              <a:r>
                <a:rPr lang="en-US" sz="1600" dirty="0"/>
                <a:t>3</a:t>
              </a:r>
            </a:p>
            <a:p>
              <a:endParaRPr lang="en-US" sz="1600" dirty="0"/>
            </a:p>
            <a:p>
              <a:r>
                <a:rPr lang="en-US" sz="1600" dirty="0"/>
                <a:t>2</a:t>
              </a:r>
            </a:p>
            <a:p>
              <a:endParaRPr lang="en-US" sz="1600" dirty="0"/>
            </a:p>
            <a:p>
              <a:r>
                <a:rPr lang="en-US" sz="1600" dirty="0"/>
                <a:t>1</a:t>
              </a:r>
            </a:p>
          </p:txBody>
        </p:sp>
      </p:grpSp>
      <p:sp>
        <p:nvSpPr>
          <p:cNvPr id="10" name="Rectangle 2">
            <a:extLst>
              <a:ext uri="{FF2B5EF4-FFF2-40B4-BE49-F238E27FC236}">
                <a16:creationId xmlns:a16="http://schemas.microsoft.com/office/drawing/2014/main" id="{F41894A5-80F3-1AC5-4AED-5B09C8102C82}"/>
              </a:ext>
            </a:extLst>
          </p:cNvPr>
          <p:cNvSpPr txBox="1">
            <a:spLocks noChangeArrowheads="1"/>
          </p:cNvSpPr>
          <p:nvPr/>
        </p:nvSpPr>
        <p:spPr>
          <a:xfrm>
            <a:off x="499957" y="457085"/>
            <a:ext cx="6129443" cy="8742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/>
              <a:t>Example: </a:t>
            </a:r>
            <a:r>
              <a:rPr lang="en-US" sz="4000" i="1"/>
              <a:t>n</a:t>
            </a:r>
            <a:r>
              <a:rPr lang="en-US" sz="4000"/>
              <a:t>-Queens Problem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A940916C-193D-448B-9751-5B147ABA8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28600"/>
            <a:ext cx="2811340" cy="2637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Example: </a:t>
            </a:r>
            <a:r>
              <a:rPr lang="en-US" sz="4000" i="1" dirty="0"/>
              <a:t>n</a:t>
            </a:r>
            <a:r>
              <a:rPr lang="en-US" sz="4000" dirty="0"/>
              <a:t>-Queens Problem 2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3B9D64AC-89F9-40A1-9909-DF1B5D88CB2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33450" y="1667645"/>
            <a:ext cx="10877549" cy="742537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/>
              <a:t>Find the best local move: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Evaluate the objective function for all local neighbors </a:t>
            </a:r>
            <a:r>
              <a:rPr lang="en-US" sz="2000" dirty="0"/>
              <a:t>(moving a single queen in its column while leaving the others in place).</a:t>
            </a:r>
          </a:p>
          <a:p>
            <a:pPr marL="0" indent="0">
              <a:buNone/>
            </a:pPr>
            <a:endParaRPr 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253459" y="3247023"/>
                <a:ext cx="4552950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Best local improvement has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 = 12</m:t>
                    </m:r>
                  </m:oMath>
                </a14:m>
                <a:br>
                  <a:rPr lang="en-US" sz="2000" dirty="0"/>
                </a:br>
                <a:br>
                  <a:rPr lang="en-US" sz="2000" dirty="0"/>
                </a:br>
                <a:r>
                  <a:rPr lang="en-US" sz="2000" b="1" dirty="0"/>
                  <a:t>Notes</a:t>
                </a:r>
                <a:r>
                  <a:rPr lang="en-US" sz="2000" dirty="0"/>
                  <a:t>: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There are many options with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 = 12</m:t>
                    </m:r>
                  </m:oMath>
                </a14:m>
                <a:r>
                  <a:rPr lang="en-US" sz="2000" dirty="0"/>
                  <a:t>. </a:t>
                </a:r>
                <a:br>
                  <a:rPr lang="en-US" sz="2000" dirty="0"/>
                </a:br>
                <a:r>
                  <a:rPr lang="en-US" sz="2000" dirty="0"/>
                  <a:t>We typically pick one randomly.</a:t>
                </a:r>
              </a:p>
              <a:p>
                <a:endParaRPr lang="en-US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b="1" dirty="0">
                    <a:solidFill>
                      <a:schemeClr val="accent1">
                        <a:lumMod val="75000"/>
                      </a:schemeClr>
                    </a:solidFill>
                  </a:rPr>
                  <a:t>Calculating all the objective values may be expensive!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3459" y="3247023"/>
                <a:ext cx="4552950" cy="2862322"/>
              </a:xfrm>
              <a:prstGeom prst="rect">
                <a:avLst/>
              </a:prstGeom>
              <a:blipFill>
                <a:blip r:embed="rId4"/>
                <a:stretch>
                  <a:fillRect l="-1473" t="-127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B93A93FA-A2FC-9855-43CC-78A85894940B}"/>
              </a:ext>
            </a:extLst>
          </p:cNvPr>
          <p:cNvGrpSpPr/>
          <p:nvPr/>
        </p:nvGrpSpPr>
        <p:grpSpPr>
          <a:xfrm>
            <a:off x="2971800" y="3165483"/>
            <a:ext cx="4343400" cy="3692517"/>
            <a:chOff x="628650" y="3129677"/>
            <a:chExt cx="3429000" cy="3259455"/>
          </a:xfrm>
        </p:grpSpPr>
        <p:pic>
          <p:nvPicPr>
            <p:cNvPr id="5" name="Picture 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16734" y="3129677"/>
              <a:ext cx="2789236" cy="2789236"/>
            </a:xfrm>
            <a:prstGeom prst="rect">
              <a:avLst/>
            </a:prstGeom>
            <a:noFill/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F637A78F-A85A-7C61-151B-D5FDB6AA06C9}"/>
                    </a:ext>
                  </a:extLst>
                </p:cNvPr>
                <p:cNvSpPr txBox="1"/>
                <p:nvPr/>
              </p:nvSpPr>
              <p:spPr>
                <a:xfrm>
                  <a:off x="628650" y="6019800"/>
                  <a:ext cx="342900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dirty="0"/>
                    <a:t>Current objective value: </a:t>
                  </a:r>
                  <a14:m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= 17 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F637A78F-A85A-7C61-151B-D5FDB6AA06C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8650" y="6019800"/>
                  <a:ext cx="3429000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1421" t="-10000" b="-2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B3CB1726-3248-812D-B9D3-8DB523BFC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200" y="3635496"/>
            <a:ext cx="2306646" cy="1241304"/>
          </a:xfrm>
          <a:prstGeom prst="wedgeRoundRectCallout">
            <a:avLst>
              <a:gd name="adj1" fmla="val 68919"/>
              <a:gd name="adj2" fmla="val -70495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Objective value after moving the queen in column 1 to this square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lack Chess Queen Clip Art at Clker.com - vector clip art online, royalty  free &amp; public domain">
            <a:extLst>
              <a:ext uri="{FF2B5EF4-FFF2-40B4-BE49-F238E27FC236}">
                <a16:creationId xmlns:a16="http://schemas.microsoft.com/office/drawing/2014/main" id="{A940916C-193D-448B-9751-5B147ABA8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4572" y="2387554"/>
            <a:ext cx="2811340" cy="2637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Example: </a:t>
            </a:r>
            <a:r>
              <a:rPr lang="en-US" sz="4000" i="1" dirty="0"/>
              <a:t>n</a:t>
            </a:r>
            <a:r>
              <a:rPr lang="en-US" sz="4000" dirty="0"/>
              <a:t>-Queens Problem 3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6496A3A4-B382-4590-BCD2-531E237CC10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856560" y="1600201"/>
                <a:ext cx="11106839" cy="236219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 lnSpcReduction="10000"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30000"/>
                  </a:lnSpc>
                  <a:buNone/>
                </a:pPr>
                <a:r>
                  <a:rPr lang="en-US" sz="2400" dirty="0"/>
                  <a:t>Formulation as an optimization problem: </a:t>
                </a:r>
                <a:br>
                  <a:rPr lang="en-US" sz="2400" dirty="0"/>
                </a:br>
                <a:r>
                  <a:rPr lang="en-US" sz="2400" dirty="0">
                    <a:solidFill>
                      <a:schemeClr val="accent1">
                        <a:lumMod val="75000"/>
                      </a:schemeClr>
                    </a:solidFill>
                  </a:rPr>
                  <a:t>Find the best state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chemeClr val="accent1">
                        <a:lumMod val="75000"/>
                      </a:schemeClr>
                    </a:solidFill>
                  </a:rPr>
                  <a:t> representing an arrangement of queens.</a:t>
                </a:r>
              </a:p>
              <a:p>
                <a:pPr marL="0" indent="0">
                  <a:lnSpc>
                    <a:spcPct val="120000"/>
                  </a:lnSpc>
                  <a:buNone/>
                </a:pPr>
                <a:endParaRPr lang="en-US" sz="200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0" indent="0">
                  <a:lnSpc>
                    <a:spcPct val="120000"/>
                  </a:lnSpc>
                  <a:buNone/>
                </a:pPr>
                <a:r>
                  <a:rPr lang="en-US" sz="2000" dirty="0">
                    <a:solidFill>
                      <a:srgbClr val="C00000"/>
                    </a:solidFill>
                  </a:rPr>
                  <a:t>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argmin</m:t>
                        </m:r>
                      </m:e>
                      <m:sub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sz="200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conflicts</m:t>
                    </m:r>
                    <m:r>
                      <a:rPr lang="en-US" sz="20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br>
                  <a:rPr lang="en-US" sz="2000" dirty="0"/>
                </a:br>
                <a:r>
                  <a:rPr lang="en-US" sz="2000" dirty="0"/>
                  <a:t>     </a:t>
                </a:r>
                <a:br>
                  <a:rPr lang="en-US" sz="2000" dirty="0"/>
                </a:br>
                <a:r>
                  <a:rPr lang="en-US" sz="2000" dirty="0"/>
                  <a:t>     subject to: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/>
                  <a:t> has one queen per column</a:t>
                </a:r>
              </a:p>
            </p:txBody>
          </p:sp>
        </mc:Choice>
        <mc:Fallback xmlns="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6496A3A4-B382-4590-BCD2-531E237CC1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560" y="1600201"/>
                <a:ext cx="11106839" cy="2362199"/>
              </a:xfrm>
              <a:prstGeom prst="rect">
                <a:avLst/>
              </a:prstGeom>
              <a:blipFill>
                <a:blip r:embed="rId4"/>
                <a:stretch>
                  <a:fillRect l="-714" b="-413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F491A92E-CD92-46F1-B618-EFD86556003A}"/>
              </a:ext>
            </a:extLst>
          </p:cNvPr>
          <p:cNvSpPr/>
          <p:nvPr/>
        </p:nvSpPr>
        <p:spPr>
          <a:xfrm>
            <a:off x="6629400" y="2925764"/>
            <a:ext cx="2895600" cy="838201"/>
          </a:xfrm>
          <a:prstGeom prst="wedgeRoundRectCallout">
            <a:avLst>
              <a:gd name="adj1" fmla="val -96531"/>
              <a:gd name="adj2" fmla="val 39873"/>
              <a:gd name="adj3" fmla="val 16667"/>
            </a:avLst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Remember: This makes the problem a lot easier.</a:t>
            </a:r>
          </a:p>
        </p:txBody>
      </p:sp>
      <p:grpSp>
        <p:nvGrpSpPr>
          <p:cNvPr id="3" name="Group 2" descr="Three chess boards showing how two local moves lead to the global optimum gotr the 4-queens problem.">
            <a:extLst>
              <a:ext uri="{FF2B5EF4-FFF2-40B4-BE49-F238E27FC236}">
                <a16:creationId xmlns:a16="http://schemas.microsoft.com/office/drawing/2014/main" id="{0E0D1F7F-494B-9EC6-2BD8-F355AFA6E717}"/>
              </a:ext>
            </a:extLst>
          </p:cNvPr>
          <p:cNvGrpSpPr/>
          <p:nvPr/>
        </p:nvGrpSpPr>
        <p:grpSpPr>
          <a:xfrm>
            <a:off x="2133601" y="4191000"/>
            <a:ext cx="8008303" cy="2514600"/>
            <a:chOff x="609600" y="4191000"/>
            <a:chExt cx="8008303" cy="2514600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88F5F962-B611-4D06-9D14-410A002A22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09600" y="4191000"/>
              <a:ext cx="8008303" cy="2514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6A502DE8-9635-4E03-BE6D-82070B46F8A4}"/>
                </a:ext>
              </a:extLst>
            </p:cNvPr>
            <p:cNvCxnSpPr/>
            <p:nvPr/>
          </p:nvCxnSpPr>
          <p:spPr>
            <a:xfrm flipV="1">
              <a:off x="4419600" y="4648200"/>
              <a:ext cx="0" cy="38100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216AEBC-87B7-4029-BB06-6BA8641479B1}"/>
                </a:ext>
              </a:extLst>
            </p:cNvPr>
            <p:cNvCxnSpPr>
              <a:cxnSpLocks/>
            </p:cNvCxnSpPr>
            <p:nvPr/>
          </p:nvCxnSpPr>
          <p:spPr>
            <a:xfrm>
              <a:off x="7848600" y="5410200"/>
              <a:ext cx="0" cy="38100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39562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7D76F2D-BBC9-4D1A-8A3E-5A4195063E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0530" y="674784"/>
            <a:ext cx="28575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Example: Traveling Salesman Problem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24000"/>
                <a:ext cx="6781800" cy="1899980"/>
              </a:xfrm>
            </p:spPr>
            <p:txBody>
              <a:bodyPr>
                <a:noAutofit/>
              </a:bodyPr>
              <a:lstStyle/>
              <a:p>
                <a:r>
                  <a:rPr lang="en-US" sz="2000" b="1" dirty="0">
                    <a:solidFill>
                      <a:srgbClr val="C00000"/>
                    </a:solidFill>
                  </a:rPr>
                  <a:t>Goal</a:t>
                </a:r>
                <a:r>
                  <a:rPr lang="en-US" sz="2000" b="1" dirty="0"/>
                  <a:t>:</a:t>
                </a:r>
                <a:r>
                  <a:rPr lang="en-US" sz="2000" dirty="0"/>
                  <a:t> Find the shortest tour connecting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/>
                  <a:t> cities</a:t>
                </a:r>
              </a:p>
              <a:p>
                <a:r>
                  <a:rPr lang="en-US" sz="2000" b="1" dirty="0">
                    <a:solidFill>
                      <a:srgbClr val="C00000"/>
                    </a:solidFill>
                  </a:rPr>
                  <a:t>State space</a:t>
                </a:r>
                <a:r>
                  <a:rPr lang="en-US" sz="2000" b="1" dirty="0"/>
                  <a:t>: </a:t>
                </a:r>
                <a:r>
                  <a:rPr lang="en-US" sz="2000" dirty="0"/>
                  <a:t>all possible tours</a:t>
                </a:r>
              </a:p>
              <a:p>
                <a:r>
                  <a:rPr lang="en-US" sz="2000" b="1" dirty="0">
                    <a:solidFill>
                      <a:srgbClr val="C00000"/>
                    </a:solidFill>
                  </a:rPr>
                  <a:t>State representation</a:t>
                </a:r>
                <a:r>
                  <a:rPr lang="en-US" sz="2000" b="1" dirty="0"/>
                  <a:t>: </a:t>
                </a:r>
                <a:r>
                  <a:rPr lang="en-US" sz="2000" dirty="0"/>
                  <a:t>tour (order in which to visit the cities) = a permutation. There are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!</m:t>
                    </m:r>
                  </m:oMath>
                </a14:m>
                <a:r>
                  <a:rPr lang="en-US" sz="2000" dirty="0"/>
                  <a:t> Many permutations.</a:t>
                </a:r>
              </a:p>
              <a:p>
                <a:r>
                  <a:rPr lang="en-US" sz="2000" b="1" dirty="0">
                    <a:solidFill>
                      <a:srgbClr val="C00000"/>
                    </a:solidFill>
                  </a:rPr>
                  <a:t>Objective function</a:t>
                </a:r>
                <a:r>
                  <a:rPr lang="en-US" sz="2000" b="1" dirty="0"/>
                  <a:t>:</a:t>
                </a:r>
                <a:r>
                  <a:rPr lang="en-US" sz="2000" dirty="0"/>
                  <a:t> length of tour</a:t>
                </a:r>
              </a:p>
              <a:p>
                <a:r>
                  <a:rPr lang="en-US" sz="2000" b="1" dirty="0">
                    <a:solidFill>
                      <a:srgbClr val="C00000"/>
                    </a:solidFill>
                  </a:rPr>
                  <a:t>Local neighborhood</a:t>
                </a:r>
                <a:r>
                  <a:rPr lang="en-US" sz="2000" b="1" dirty="0"/>
                  <a:t>: </a:t>
                </a:r>
                <a:r>
                  <a:rPr lang="en-US" sz="2000" dirty="0"/>
                  <a:t>reverse the order of visiting a few cities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24000"/>
                <a:ext cx="6781800" cy="1899980"/>
              </a:xfrm>
              <a:blipFill>
                <a:blip r:embed="rId4"/>
                <a:stretch>
                  <a:fillRect l="-809" t="-3205" r="-1709" b="-2371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 descr="A figure showing a traveling salesman tour as a graph and the changes a local move that reverses the order of three cities has.">
            <a:extLst>
              <a:ext uri="{FF2B5EF4-FFF2-40B4-BE49-F238E27FC236}">
                <a16:creationId xmlns:a16="http://schemas.microsoft.com/office/drawing/2014/main" id="{FDD0D083-C155-4FE8-8DBC-542210BBA59B}"/>
              </a:ext>
            </a:extLst>
          </p:cNvPr>
          <p:cNvGrpSpPr/>
          <p:nvPr/>
        </p:nvGrpSpPr>
        <p:grpSpPr>
          <a:xfrm>
            <a:off x="2057400" y="3875184"/>
            <a:ext cx="7311237" cy="3053198"/>
            <a:chOff x="576695" y="3561113"/>
            <a:chExt cx="7235037" cy="3137873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968376" y="3886200"/>
              <a:ext cx="5715000" cy="2345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1629822" y="3962400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068222" y="3962400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B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568576" y="4812268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C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815976" y="5410200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D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873376" y="5410200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E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058822" y="3962400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497222" y="3962400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B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997576" y="4812268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C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244976" y="5410200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D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02376" y="5410200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E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529479" y="6320928"/>
              <a:ext cx="8304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AB</a:t>
              </a:r>
              <a:r>
                <a:rPr lang="en-US" b="1" dirty="0">
                  <a:solidFill>
                    <a:srgbClr val="FF0000"/>
                  </a:solidFill>
                </a:rPr>
                <a:t>D</a:t>
              </a:r>
              <a:r>
                <a:rPr lang="en-US" b="1" dirty="0"/>
                <a:t>E</a:t>
              </a:r>
              <a:r>
                <a:rPr lang="en-US" b="1" dirty="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096000" y="6308208"/>
              <a:ext cx="8338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AB</a:t>
              </a:r>
              <a:r>
                <a:rPr lang="en-US" b="1" dirty="0">
                  <a:solidFill>
                    <a:srgbClr val="FF0000"/>
                  </a:solidFill>
                </a:rPr>
                <a:t>C</a:t>
              </a:r>
              <a:r>
                <a:rPr lang="en-US" b="1" dirty="0"/>
                <a:t>E</a:t>
              </a:r>
              <a:r>
                <a:rPr lang="en-US" b="1" dirty="0">
                  <a:solidFill>
                    <a:srgbClr val="FF0000"/>
                  </a:solidFill>
                </a:rPr>
                <a:t>D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4DB345-4D4D-D10A-C3C1-948A283EA856}"/>
                </a:ext>
              </a:extLst>
            </p:cNvPr>
            <p:cNvSpPr txBox="1"/>
            <p:nvPr/>
          </p:nvSpPr>
          <p:spPr>
            <a:xfrm>
              <a:off x="576695" y="6114211"/>
              <a:ext cx="19389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State representation (permutation):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6DB813A-0AF4-3C02-2DAD-796E03969EC8}"/>
                </a:ext>
              </a:extLst>
            </p:cNvPr>
            <p:cNvSpPr txBox="1"/>
            <p:nvPr/>
          </p:nvSpPr>
          <p:spPr>
            <a:xfrm>
              <a:off x="619476" y="3561113"/>
              <a:ext cx="44739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Local move to reverse the order of cities C, E and D: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F46D46EB-17C9-1621-CFE1-1AFD1D610E03}"/>
                </a:ext>
              </a:extLst>
            </p:cNvPr>
            <p:cNvCxnSpPr>
              <a:cxnSpLocks/>
            </p:cNvCxnSpPr>
            <p:nvPr/>
          </p:nvCxnSpPr>
          <p:spPr>
            <a:xfrm>
              <a:off x="2302202" y="4045143"/>
              <a:ext cx="304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0BA8A3AD-294E-D70F-630E-44509CE20710}"/>
                </a:ext>
              </a:extLst>
            </p:cNvPr>
            <p:cNvCxnSpPr>
              <a:cxnSpLocks/>
            </p:cNvCxnSpPr>
            <p:nvPr/>
          </p:nvCxnSpPr>
          <p:spPr>
            <a:xfrm>
              <a:off x="5731871" y="4031228"/>
              <a:ext cx="304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CC491-E198-4646-B2A6-E4B5A9820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Example: Traveling Salesman Problem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B8800D-3A38-4C27-927F-8AD1A6674DA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94016" y="1680598"/>
                <a:ext cx="7886700" cy="189927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dirty="0"/>
                  <a:t>Formulation as an optimization problem: </a:t>
                </a:r>
                <a:br>
                  <a:rPr lang="en-US" sz="2400" dirty="0"/>
                </a:br>
                <a:r>
                  <a:rPr lang="en-US" sz="2400" dirty="0"/>
                  <a:t>Find the best tour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i="1" dirty="0">
                    <a:latin typeface="Cambria Math" panose="02040503050406030204" pitchFamily="18" charset="0"/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en-US" sz="1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sz="1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sz="1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argmin</m:t>
                        </m:r>
                      </m:e>
                      <m:sub>
                        <m:r>
                          <a:rPr lang="en-US" sz="1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US" sz="1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sz="18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US" sz="180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tourLength</m:t>
                    </m:r>
                    <m:d>
                      <m:dPr>
                        <m:ctrlPr>
                          <a:rPr lang="en-US" sz="1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</m:d>
                  </m:oMath>
                </a14:m>
                <a:endParaRPr lang="en-US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br>
                  <a:rPr lang="en-US" sz="1800" dirty="0"/>
                </a:br>
                <a:r>
                  <a:rPr lang="en-US" sz="1800" dirty="0"/>
                  <a:t>        </a:t>
                </a:r>
                <a:r>
                  <a:rPr lang="en-US" sz="1800" dirty="0" err="1"/>
                  <a:t>s.t.</a:t>
                </a:r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1800" dirty="0"/>
                  <a:t> is a valid permutation (i.e., sub-tour elimination) 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B8800D-3A38-4C27-927F-8AD1A6674D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94016" y="1680598"/>
                <a:ext cx="7886700" cy="1899279"/>
              </a:xfrm>
              <a:blipFill>
                <a:blip r:embed="rId2"/>
                <a:stretch>
                  <a:fillRect l="-1237" t="-4502" b="-160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1DADCE7C-FFD7-7AE1-E6BA-03DA20856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168554" y="3705262"/>
            <a:ext cx="7167179" cy="2924139"/>
            <a:chOff x="644553" y="3705261"/>
            <a:chExt cx="7167179" cy="2924139"/>
          </a:xfrm>
        </p:grpSpPr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BCE71D8A-AE0D-BBCC-6711-C607AD61E9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68376" y="4032057"/>
              <a:ext cx="5715000" cy="2345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E06C135-DF46-DFF6-E9EB-321F38921835}"/>
                </a:ext>
              </a:extLst>
            </p:cNvPr>
            <p:cNvSpPr txBox="1"/>
            <p:nvPr/>
          </p:nvSpPr>
          <p:spPr>
            <a:xfrm>
              <a:off x="1629822" y="4108257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F488E53-2710-22D4-75D4-601D308B0E41}"/>
                </a:ext>
              </a:extLst>
            </p:cNvPr>
            <p:cNvSpPr txBox="1"/>
            <p:nvPr/>
          </p:nvSpPr>
          <p:spPr>
            <a:xfrm>
              <a:off x="4068222" y="4108257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B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4B7A628-E911-C587-663D-4C5B592AD298}"/>
                </a:ext>
              </a:extLst>
            </p:cNvPr>
            <p:cNvSpPr txBox="1"/>
            <p:nvPr/>
          </p:nvSpPr>
          <p:spPr>
            <a:xfrm>
              <a:off x="3568576" y="4958125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C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50998F6-69E4-E2B1-ABC3-22036162D616}"/>
                </a:ext>
              </a:extLst>
            </p:cNvPr>
            <p:cNvSpPr txBox="1"/>
            <p:nvPr/>
          </p:nvSpPr>
          <p:spPr>
            <a:xfrm>
              <a:off x="1815976" y="5556057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D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0F89A74-8298-1730-11E9-26DE40B673D9}"/>
                </a:ext>
              </a:extLst>
            </p:cNvPr>
            <p:cNvSpPr txBox="1"/>
            <p:nvPr/>
          </p:nvSpPr>
          <p:spPr>
            <a:xfrm>
              <a:off x="3873376" y="5556057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E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ED45D02-1760-F6A7-8B0C-B224F60DFB19}"/>
                </a:ext>
              </a:extLst>
            </p:cNvPr>
            <p:cNvSpPr txBox="1"/>
            <p:nvPr/>
          </p:nvSpPr>
          <p:spPr>
            <a:xfrm>
              <a:off x="5058822" y="4108257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DC48308-A984-A2BF-E6DF-B9A4DD6F3E5A}"/>
                </a:ext>
              </a:extLst>
            </p:cNvPr>
            <p:cNvSpPr txBox="1"/>
            <p:nvPr/>
          </p:nvSpPr>
          <p:spPr>
            <a:xfrm>
              <a:off x="7497222" y="4108257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B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A813F5C-B6A9-EEA9-B3B6-1F41CD90A650}"/>
                </a:ext>
              </a:extLst>
            </p:cNvPr>
            <p:cNvSpPr txBox="1"/>
            <p:nvPr/>
          </p:nvSpPr>
          <p:spPr>
            <a:xfrm>
              <a:off x="6997576" y="4958125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C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94C5492-B571-7AD1-AC63-8A9BF115B92E}"/>
                </a:ext>
              </a:extLst>
            </p:cNvPr>
            <p:cNvSpPr txBox="1"/>
            <p:nvPr/>
          </p:nvSpPr>
          <p:spPr>
            <a:xfrm>
              <a:off x="5244976" y="5556057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D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592B7C3-08AF-EBC1-9998-734643B01994}"/>
                </a:ext>
              </a:extLst>
            </p:cNvPr>
            <p:cNvSpPr txBox="1"/>
            <p:nvPr/>
          </p:nvSpPr>
          <p:spPr>
            <a:xfrm>
              <a:off x="7302376" y="5556057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E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BF179A5-BD65-A490-B19A-B1C490CCF628}"/>
                </a:ext>
              </a:extLst>
            </p:cNvPr>
            <p:cNvSpPr txBox="1"/>
            <p:nvPr/>
          </p:nvSpPr>
          <p:spPr>
            <a:xfrm>
              <a:off x="2600270" y="6260068"/>
              <a:ext cx="8304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AB</a:t>
              </a:r>
              <a:r>
                <a:rPr lang="en-US" b="1" dirty="0">
                  <a:solidFill>
                    <a:srgbClr val="FF0000"/>
                  </a:solidFill>
                </a:rPr>
                <a:t>D</a:t>
              </a:r>
              <a:r>
                <a:rPr lang="en-US" b="1" dirty="0"/>
                <a:t>E</a:t>
              </a:r>
              <a:r>
                <a:rPr lang="en-US" b="1" dirty="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3BD4C21-062C-3801-4DB8-F7AF95DDD440}"/>
                </a:ext>
              </a:extLst>
            </p:cNvPr>
            <p:cNvSpPr txBox="1"/>
            <p:nvPr/>
          </p:nvSpPr>
          <p:spPr>
            <a:xfrm>
              <a:off x="6036671" y="6243004"/>
              <a:ext cx="8338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AB</a:t>
              </a:r>
              <a:r>
                <a:rPr lang="en-US" b="1" dirty="0">
                  <a:solidFill>
                    <a:srgbClr val="FF0000"/>
                  </a:solidFill>
                </a:rPr>
                <a:t>C</a:t>
              </a:r>
              <a:r>
                <a:rPr lang="en-US" b="1" dirty="0"/>
                <a:t>E</a:t>
              </a:r>
              <a:r>
                <a:rPr lang="en-US" b="1" dirty="0">
                  <a:solidFill>
                    <a:srgbClr val="FF0000"/>
                  </a:solidFill>
                </a:rPr>
                <a:t>D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5163951-A2E3-96A8-0070-A4AFBECB3AD5}"/>
                </a:ext>
              </a:extLst>
            </p:cNvPr>
            <p:cNvSpPr txBox="1"/>
            <p:nvPr/>
          </p:nvSpPr>
          <p:spPr>
            <a:xfrm>
              <a:off x="661341" y="6260716"/>
              <a:ext cx="19456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State representation: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4AF8B37-B2B4-C2BC-16A6-CF6BFDC92FDE}"/>
                </a:ext>
              </a:extLst>
            </p:cNvPr>
            <p:cNvSpPr txBox="1"/>
            <p:nvPr/>
          </p:nvSpPr>
          <p:spPr>
            <a:xfrm>
              <a:off x="644553" y="3705261"/>
              <a:ext cx="44739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Local move to reverse the order of cities C, E and D: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AA00CCBD-5B6D-7EF9-E6B7-63B638EAF842}"/>
                </a:ext>
              </a:extLst>
            </p:cNvPr>
            <p:cNvCxnSpPr>
              <a:cxnSpLocks/>
            </p:cNvCxnSpPr>
            <p:nvPr/>
          </p:nvCxnSpPr>
          <p:spPr>
            <a:xfrm>
              <a:off x="2302202" y="4191000"/>
              <a:ext cx="304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1453CFAD-1DDC-4F61-1E47-F97D71428FF0}"/>
                </a:ext>
              </a:extLst>
            </p:cNvPr>
            <p:cNvCxnSpPr>
              <a:cxnSpLocks/>
            </p:cNvCxnSpPr>
            <p:nvPr/>
          </p:nvCxnSpPr>
          <p:spPr>
            <a:xfrm>
              <a:off x="5731871" y="4177085"/>
              <a:ext cx="304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8" name="Picture 2">
            <a:extLst>
              <a:ext uri="{FF2B5EF4-FFF2-40B4-BE49-F238E27FC236}">
                <a16:creationId xmlns:a16="http://schemas.microsoft.com/office/drawing/2014/main" id="{5A1949D0-1933-EF08-04AF-58807CDC2A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0530" y="674784"/>
            <a:ext cx="28575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4653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o Dirt Bike Can Master This Impossible Hill Climb - The Drive">
            <a:extLst>
              <a:ext uri="{FF2B5EF4-FFF2-40B4-BE49-F238E27FC236}">
                <a16:creationId xmlns:a16="http://schemas.microsoft.com/office/drawing/2014/main" id="{A000EF0C-FEDF-49DF-9D73-9DF027F780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11" t="9091" r="13607"/>
          <a:stretch/>
        </p:blipFill>
        <p:spPr bwMode="auto">
          <a:xfrm>
            <a:off x="15240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7414" y="4114800"/>
            <a:ext cx="6021186" cy="1364728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b="1" dirty="0"/>
              <a:t>Hill-Climbing Search </a:t>
            </a:r>
            <a:br>
              <a:rPr lang="en-US" sz="4400" b="1" dirty="0"/>
            </a:br>
            <a:r>
              <a:rPr lang="en-US" sz="4400" b="1" dirty="0"/>
              <a:t>aka Greedy Local Search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7414" y="5479529"/>
            <a:ext cx="6021186" cy="738392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b="1" dirty="0"/>
              <a:t>Idea: </a:t>
            </a:r>
            <a:r>
              <a:rPr lang="en-US" sz="2000" dirty="0"/>
              <a:t>keep a single “current” state and try to find better neighboring states.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F76187-6CA9-465D-A688-29571588EDDA}"/>
              </a:ext>
            </a:extLst>
          </p:cNvPr>
          <p:cNvSpPr txBox="1"/>
          <p:nvPr/>
        </p:nvSpPr>
        <p:spPr>
          <a:xfrm>
            <a:off x="7696200" y="6376737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MotorCycleUSA.com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Hill-Climbing Search (Greedy Local Search)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B05243-9E47-495A-B4DB-EA2AB3FF6C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3725758"/>
            <a:ext cx="8360396" cy="3437042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b="1" dirty="0"/>
              <a:t>Variants</a:t>
            </a:r>
            <a:r>
              <a:rPr lang="en-US" sz="2000" dirty="0"/>
              <a:t>:</a:t>
            </a:r>
          </a:p>
          <a:p>
            <a:pPr>
              <a:lnSpc>
                <a:spcPct val="120000"/>
              </a:lnSpc>
            </a:pP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Steepest ascent hill climbing</a:t>
            </a:r>
            <a:r>
              <a:rPr lang="en-US" sz="1800" b="1" dirty="0"/>
              <a:t>: </a:t>
            </a:r>
            <a:r>
              <a:rPr lang="en-US" sz="1800" dirty="0"/>
              <a:t>Check all possible successors and choose </a:t>
            </a:r>
            <a:r>
              <a:rPr lang="en-US" sz="1800" dirty="0">
                <a:solidFill>
                  <a:srgbClr val="FF0000"/>
                </a:solidFill>
              </a:rPr>
              <a:t>the highest-valued successor.</a:t>
            </a:r>
            <a:endParaRPr lang="en-US" sz="1800" b="1" dirty="0"/>
          </a:p>
          <a:p>
            <a:pPr>
              <a:lnSpc>
                <a:spcPct val="120000"/>
              </a:lnSpc>
            </a:pP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Stochastic hill climbing</a:t>
            </a:r>
            <a:r>
              <a:rPr lang="en-US" sz="1800" b="1" dirty="0"/>
              <a:t>: </a:t>
            </a:r>
            <a:r>
              <a:rPr lang="en-US" sz="1800" dirty="0">
                <a:solidFill>
                  <a:srgbClr val="FF0000"/>
                </a:solidFill>
              </a:rPr>
              <a:t>Choose randomly among </a:t>
            </a:r>
            <a:r>
              <a:rPr lang="en-US" sz="1800" b="1" dirty="0">
                <a:solidFill>
                  <a:srgbClr val="FF0000"/>
                </a:solidFill>
              </a:rPr>
              <a:t>all</a:t>
            </a:r>
            <a:r>
              <a:rPr lang="en-US" sz="1800" dirty="0">
                <a:solidFill>
                  <a:srgbClr val="FF0000"/>
                </a:solidFill>
              </a:rPr>
              <a:t> uphill (improvement) moves</a:t>
            </a:r>
            <a:r>
              <a:rPr lang="en-US" sz="1800" dirty="0"/>
              <a:t>.</a:t>
            </a:r>
          </a:p>
          <a:p>
            <a:pPr>
              <a:lnSpc>
                <a:spcPct val="120000"/>
              </a:lnSpc>
            </a:pP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First-choice stochastic hill climbing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r>
              <a:rPr lang="en-US" sz="1800" dirty="0"/>
              <a:t>  </a:t>
            </a:r>
            <a:r>
              <a:rPr lang="en-US" sz="1800" dirty="0">
                <a:solidFill>
                  <a:srgbClr val="FF0000"/>
                </a:solidFill>
              </a:rPr>
              <a:t>Generate randomly </a:t>
            </a:r>
            <a:r>
              <a:rPr lang="en-US" sz="1800" b="1" dirty="0">
                <a:solidFill>
                  <a:srgbClr val="FF0000"/>
                </a:solidFill>
              </a:rPr>
              <a:t>one</a:t>
            </a:r>
            <a:r>
              <a:rPr lang="en-US" sz="1800" dirty="0">
                <a:solidFill>
                  <a:srgbClr val="FF0000"/>
                </a:solidFill>
              </a:rPr>
              <a:t> new successor at a time and only move to better ones. </a:t>
            </a:r>
            <a:r>
              <a:rPr lang="en-US" sz="1800" dirty="0"/>
              <a:t>This is what people often mean by “stochastic hill climbing.” It is equivalent to a, but computationally much cheaper.</a:t>
            </a:r>
            <a:endParaRPr lang="en-US" sz="1800" b="1" dirty="0"/>
          </a:p>
        </p:txBody>
      </p:sp>
      <p:grpSp>
        <p:nvGrpSpPr>
          <p:cNvPr id="6" name="Group 5" descr="The hill climbing algorithm.">
            <a:extLst>
              <a:ext uri="{FF2B5EF4-FFF2-40B4-BE49-F238E27FC236}">
                <a16:creationId xmlns:a16="http://schemas.microsoft.com/office/drawing/2014/main" id="{566C3C05-5334-836D-A9DD-4B5AE9CEFD03}"/>
              </a:ext>
            </a:extLst>
          </p:cNvPr>
          <p:cNvGrpSpPr/>
          <p:nvPr/>
        </p:nvGrpSpPr>
        <p:grpSpPr>
          <a:xfrm>
            <a:off x="1524000" y="1096964"/>
            <a:ext cx="9220200" cy="2789236"/>
            <a:chOff x="685800" y="1234121"/>
            <a:chExt cx="7364200" cy="210554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624CD61-FB43-41D7-BE5E-6D6E173884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5800" y="1507387"/>
              <a:ext cx="6705600" cy="1765562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8CB08426-7BC5-4386-85F4-94612E52F291}"/>
                </a:ext>
              </a:extLst>
            </p:cNvPr>
            <p:cNvSpPr/>
            <p:nvPr/>
          </p:nvSpPr>
          <p:spPr>
            <a:xfrm>
              <a:off x="2286000" y="2369344"/>
              <a:ext cx="2590800" cy="228600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Speech Bubble: Rectangle with Corners Rounded 4">
              <a:extLst>
                <a:ext uri="{FF2B5EF4-FFF2-40B4-BE49-F238E27FC236}">
                  <a16:creationId xmlns:a16="http://schemas.microsoft.com/office/drawing/2014/main" id="{FE0FF18E-744F-EC8F-F9C7-A9F473543CEE}"/>
                </a:ext>
              </a:extLst>
            </p:cNvPr>
            <p:cNvSpPr/>
            <p:nvPr/>
          </p:nvSpPr>
          <p:spPr>
            <a:xfrm>
              <a:off x="4572000" y="1945735"/>
              <a:ext cx="3429000" cy="313921"/>
            </a:xfrm>
            <a:prstGeom prst="wedgeRoundRectCallout">
              <a:avLst>
                <a:gd name="adj1" fmla="val -82652"/>
                <a:gd name="adj2" fmla="val -25138"/>
                <a:gd name="adj3" fmla="val 16667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We often start with a random state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DDAF884-9F48-712D-F1C4-2468C8C04060}"/>
                </a:ext>
              </a:extLst>
            </p:cNvPr>
            <p:cNvSpPr txBox="1"/>
            <p:nvPr/>
          </p:nvSpPr>
          <p:spPr>
            <a:xfrm>
              <a:off x="6504004" y="1234121"/>
              <a:ext cx="1545996" cy="388982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/>
                <a:t>Maximization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Speech Bubble: Rectangle with Corners Rounded 9">
                  <a:extLst>
                    <a:ext uri="{FF2B5EF4-FFF2-40B4-BE49-F238E27FC236}">
                      <a16:creationId xmlns:a16="http://schemas.microsoft.com/office/drawing/2014/main" id="{A20B294D-59E9-5287-A6CB-A18147F7BFB8}"/>
                    </a:ext>
                  </a:extLst>
                </p:cNvPr>
                <p:cNvSpPr/>
                <p:nvPr/>
              </p:nvSpPr>
              <p:spPr>
                <a:xfrm>
                  <a:off x="3311338" y="3111062"/>
                  <a:ext cx="2286000" cy="228600"/>
                </a:xfrm>
                <a:prstGeom prst="wedgeRoundRectCallout">
                  <a:avLst>
                    <a:gd name="adj1" fmla="val -56926"/>
                    <a:gd name="adj2" fmla="val -138635"/>
                    <a:gd name="adj3" fmla="val 16667"/>
                  </a:avLst>
                </a:prstGeom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dirty="0"/>
                    <a:t>Use </a:t>
                  </a:r>
                  <a14:m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≥ </m:t>
                      </m:r>
                    </m:oMath>
                  </a14:m>
                  <a:r>
                    <a:rPr lang="en-US" sz="1600" dirty="0"/>
                    <a:t>for minimization</a:t>
                  </a:r>
                </a:p>
              </p:txBody>
            </p:sp>
          </mc:Choice>
          <mc:Fallback xmlns="">
            <p:sp>
              <p:nvSpPr>
                <p:cNvPr id="10" name="Speech Bubble: Rectangle with Corners Rounded 9">
                  <a:extLst>
                    <a:ext uri="{FF2B5EF4-FFF2-40B4-BE49-F238E27FC236}">
                      <a16:creationId xmlns:a16="http://schemas.microsoft.com/office/drawing/2014/main" id="{A20B294D-59E9-5287-A6CB-A18147F7BFB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11338" y="3111062"/>
                  <a:ext cx="2286000" cy="228600"/>
                </a:xfrm>
                <a:prstGeom prst="wedgeRoundRectCallout">
                  <a:avLst>
                    <a:gd name="adj1" fmla="val -56926"/>
                    <a:gd name="adj2" fmla="val -138635"/>
                    <a:gd name="adj3" fmla="val 16667"/>
                  </a:avLst>
                </a:prstGeom>
                <a:blipFill>
                  <a:blip r:embed="rId5"/>
                  <a:stretch>
                    <a:fillRect b="-2763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F83835D-1075-4BE6-BD61-D1EF11215F86}"/>
              </a:ext>
            </a:extLst>
          </p:cNvPr>
          <p:cNvGrpSpPr/>
          <p:nvPr/>
        </p:nvGrpSpPr>
        <p:grpSpPr>
          <a:xfrm>
            <a:off x="9067800" y="3147175"/>
            <a:ext cx="2963240" cy="3399753"/>
            <a:chOff x="5996782" y="3339662"/>
            <a:chExt cx="2963240" cy="339975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A95DDC0-F261-E15A-927B-835828A72F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5996782" y="3339662"/>
              <a:ext cx="2963240" cy="3061138"/>
              <a:chOff x="5996782" y="3339662"/>
              <a:chExt cx="2963240" cy="3061138"/>
            </a:xfrm>
          </p:grpSpPr>
          <p:pic>
            <p:nvPicPr>
              <p:cNvPr id="7" name="Picture 5" descr="8queens-successors">
                <a:extLst>
                  <a:ext uri="{FF2B5EF4-FFF2-40B4-BE49-F238E27FC236}">
                    <a16:creationId xmlns:a16="http://schemas.microsoft.com/office/drawing/2014/main" id="{73D0EA30-76AC-57ED-60F6-88390B76D5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5996782" y="3611564"/>
                <a:ext cx="2789236" cy="2789236"/>
              </a:xfrm>
              <a:prstGeom prst="rect">
                <a:avLst/>
              </a:prstGeom>
              <a:noFill/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1F85ED8-4F6A-42FB-C284-CB398796FEAD}"/>
                  </a:ext>
                </a:extLst>
              </p:cNvPr>
              <p:cNvSpPr txBox="1"/>
              <p:nvPr/>
            </p:nvSpPr>
            <p:spPr>
              <a:xfrm>
                <a:off x="7543800" y="3339662"/>
                <a:ext cx="1416222" cy="369332"/>
              </a:xfrm>
              <a:prstGeom prst="rect">
                <a:avLst/>
              </a:prstGeom>
            </p:spPr>
            <p:style>
              <a:lnRef idx="2">
                <a:schemeClr val="accent2">
                  <a:shade val="15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dirty="0"/>
                  <a:t>Minimization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3B708FCA-0E49-E8CE-13B1-422B456B2BA6}"/>
                    </a:ext>
                  </a:extLst>
                </p:cNvPr>
                <p:cNvSpPr txBox="1"/>
                <p:nvPr/>
              </p:nvSpPr>
              <p:spPr>
                <a:xfrm>
                  <a:off x="6781800" y="6370083"/>
                  <a:ext cx="152400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 = 17 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3B708FCA-0E49-E8CE-13B1-422B456B2BA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81800" y="6370083"/>
                  <a:ext cx="1524000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9B42FB5B-6030-BD81-8151-66A2AFDA0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alphaModFix amt="50000"/>
          </a:blip>
          <a:srcRect/>
          <a:stretch>
            <a:fillRect/>
          </a:stretch>
        </p:blipFill>
        <p:spPr bwMode="auto">
          <a:xfrm>
            <a:off x="1524020" y="2"/>
            <a:ext cx="9143980" cy="6857999"/>
          </a:xfrm>
          <a:prstGeom prst="rect">
            <a:avLst/>
          </a:prstGeom>
          <a:noFill/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4EFBE5E-0CD5-E3C7-75D5-A04367E66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1122362"/>
            <a:ext cx="6858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Local Optima</a:t>
            </a:r>
          </a:p>
        </p:txBody>
      </p:sp>
    </p:spTree>
    <p:extLst>
      <p:ext uri="{BB962C8B-B14F-4D97-AF65-F5344CB8AC3E}">
        <p14:creationId xmlns:p14="http://schemas.microsoft.com/office/powerpoint/2010/main" val="19494103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Local Optima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600200"/>
            <a:ext cx="10820400" cy="129540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/>
              <a:t>Hill-climbing search is like greedy best-first search with the objective function as a (maybe not admissible) heuristic. It only stores the current state (has no frontier data structure) and just stops at a dead end. </a:t>
            </a:r>
            <a:endParaRPr lang="en-US" sz="2000" dirty="0">
              <a:solidFill>
                <a:srgbClr val="FF0000"/>
              </a:solidFill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en-US" sz="2000" dirty="0">
                <a:solidFill>
                  <a:srgbClr val="FF0000"/>
                </a:solidFill>
              </a:rPr>
              <a:t>Is it complete/optimal?</a:t>
            </a:r>
          </a:p>
          <a:p>
            <a:pPr lvl="1">
              <a:lnSpc>
                <a:spcPct val="140000"/>
              </a:lnSpc>
            </a:pPr>
            <a:r>
              <a:rPr lang="en-US" sz="2000" dirty="0"/>
              <a:t>No – can get stuck in local optima.</a:t>
            </a:r>
          </a:p>
          <a:p>
            <a:pPr>
              <a:lnSpc>
                <a:spcPct val="140000"/>
              </a:lnSpc>
            </a:pPr>
            <a:endParaRPr lang="en-US" sz="2000" dirty="0"/>
          </a:p>
        </p:txBody>
      </p:sp>
      <p:grpSp>
        <p:nvGrpSpPr>
          <p:cNvPr id="4" name="Group 3" descr="Example of a local optimum for the 8-queens problem.">
            <a:extLst>
              <a:ext uri="{FF2B5EF4-FFF2-40B4-BE49-F238E27FC236}">
                <a16:creationId xmlns:a16="http://schemas.microsoft.com/office/drawing/2014/main" id="{94B939D2-8610-317E-E2A6-427F984CAF45}"/>
              </a:ext>
            </a:extLst>
          </p:cNvPr>
          <p:cNvGrpSpPr/>
          <p:nvPr/>
        </p:nvGrpSpPr>
        <p:grpSpPr>
          <a:xfrm>
            <a:off x="5791200" y="3048001"/>
            <a:ext cx="2018297" cy="2355363"/>
            <a:chOff x="1981200" y="3048000"/>
            <a:chExt cx="2018297" cy="2355363"/>
          </a:xfrm>
        </p:grpSpPr>
        <p:pic>
          <p:nvPicPr>
            <p:cNvPr id="5" name="Picture 4" descr="8queens-local-minimum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81200" y="3048000"/>
              <a:ext cx="2018297" cy="2018297"/>
            </a:xfrm>
            <a:prstGeom prst="rect">
              <a:avLst/>
            </a:prstGeom>
            <a:noFill/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2539359" y="5034031"/>
                  <a:ext cx="90197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 = 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39359" y="5034031"/>
                  <a:ext cx="901978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9EDB6D02-2483-460C-B304-CF188FB2CE8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95600" y="3200400"/>
              <a:ext cx="661044" cy="724763"/>
            </a:xfrm>
            <a:prstGeom prst="line">
              <a:avLst/>
            </a:prstGeom>
            <a:ln w="57150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19CC51E-A478-4C05-AE45-6CFA9B540D81}"/>
              </a:ext>
            </a:extLst>
          </p:cNvPr>
          <p:cNvSpPr txBox="1"/>
          <p:nvPr/>
        </p:nvSpPr>
        <p:spPr>
          <a:xfrm>
            <a:off x="8251831" y="3179986"/>
            <a:ext cx="33439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Example: local optimum for the 8-queens problem. No single queen can be moved within its column to improve the objective function.</a:t>
            </a: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1C3F5A-F544-CE10-72BB-7FCE8A2BF847}"/>
              </a:ext>
            </a:extLst>
          </p:cNvPr>
          <p:cNvSpPr txBox="1"/>
          <p:nvPr/>
        </p:nvSpPr>
        <p:spPr>
          <a:xfrm>
            <a:off x="1447800" y="5350684"/>
            <a:ext cx="8298346" cy="1169551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/>
              <a:t>Simple approach that can help with local optima:</a:t>
            </a:r>
          </a:p>
          <a:p>
            <a:pPr lvl="1"/>
            <a:r>
              <a:rPr lang="en-US" b="1" dirty="0"/>
              <a:t>Random-restart hill climbing</a:t>
            </a:r>
            <a:r>
              <a:rPr lang="en-US" sz="2000" b="1" dirty="0"/>
              <a:t>: </a:t>
            </a:r>
            <a:r>
              <a:rPr lang="en-US" sz="1600" dirty="0"/>
              <a:t>Restart hill-climbing many times with random initial states and return the best solution. This strategy can be used for any stochastic (i.e., randomized) algorithm.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60872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/>
              <a:t>The State Space “Landscape”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4453" y="5334000"/>
            <a:ext cx="8229600" cy="1376108"/>
          </a:xfr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/>
              <a:t>How to escape local maxima?</a:t>
            </a:r>
          </a:p>
          <a:p>
            <a:pPr marL="342900" lvl="1" indent="0">
              <a:buNone/>
            </a:pPr>
            <a:r>
              <a:rPr lang="en-US" sz="1800" dirty="0">
                <a:sym typeface="Wingdings" panose="05000000000000000000" pitchFamily="2" charset="2"/>
              </a:rPr>
              <a:t></a:t>
            </a:r>
            <a:r>
              <a:rPr lang="en-US" sz="1800" dirty="0"/>
              <a:t> Random restart hill-climbing can help.</a:t>
            </a:r>
          </a:p>
          <a:p>
            <a:pPr marL="0" indent="0">
              <a:buNone/>
            </a:pPr>
            <a:r>
              <a:rPr lang="en-US" sz="2000" dirty="0"/>
              <a:t>What about “shoulders” (called “ridges” in higher-dimensional spaces)?</a:t>
            </a:r>
          </a:p>
          <a:p>
            <a:pPr marL="342900" lvl="1" indent="0">
              <a:buNone/>
            </a:pPr>
            <a:r>
              <a:rPr lang="en-US" sz="1800" dirty="0">
                <a:sym typeface="Wingdings" panose="05000000000000000000" pitchFamily="2" charset="2"/>
              </a:rPr>
              <a:t> Hill-climbing that allows sideways moves and uses momentum.</a:t>
            </a:r>
            <a:endParaRPr lang="en-US" sz="1800" dirty="0"/>
          </a:p>
        </p:txBody>
      </p:sp>
      <p:grpSp>
        <p:nvGrpSpPr>
          <p:cNvPr id="6" name="Group 5" descr="A line graph showing local and global maxima in an objective function.">
            <a:extLst>
              <a:ext uri="{FF2B5EF4-FFF2-40B4-BE49-F238E27FC236}">
                <a16:creationId xmlns:a16="http://schemas.microsoft.com/office/drawing/2014/main" id="{C546AFAC-61D3-C6C7-F194-875593BF97E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2667001" y="1801744"/>
            <a:ext cx="6410877" cy="3563308"/>
            <a:chOff x="1285323" y="1301143"/>
            <a:chExt cx="7096676" cy="3788125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5400" y="1388727"/>
              <a:ext cx="6410779" cy="35151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03514D4-9F24-415D-9593-4D65E2583BBF}"/>
                </a:ext>
              </a:extLst>
            </p:cNvPr>
            <p:cNvSpPr txBox="1"/>
            <p:nvPr/>
          </p:nvSpPr>
          <p:spPr>
            <a:xfrm>
              <a:off x="6643956" y="4533037"/>
              <a:ext cx="1738043" cy="556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Neighbors placed next to each other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E0A3D2B4-CC27-A9A4-1F51-E62C80359A7C}"/>
                    </a:ext>
                  </a:extLst>
                </p:cNvPr>
                <p:cNvSpPr txBox="1"/>
                <p:nvPr/>
              </p:nvSpPr>
              <p:spPr>
                <a:xfrm>
                  <a:off x="1285323" y="1809440"/>
                  <a:ext cx="685800" cy="39263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𝑢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E0A3D2B4-CC27-A9A4-1F51-E62C80359A7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85323" y="1809440"/>
                  <a:ext cx="685800" cy="39263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0864C093-D0CC-96E4-B295-B48A3F7B16B5}"/>
                    </a:ext>
                  </a:extLst>
                </p:cNvPr>
                <p:cNvSpPr txBox="1"/>
                <p:nvPr/>
              </p:nvSpPr>
              <p:spPr>
                <a:xfrm>
                  <a:off x="4381500" y="4583524"/>
                  <a:ext cx="838200" cy="39263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0864C093-D0CC-96E4-B295-B48A3F7B16B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81500" y="4583524"/>
                  <a:ext cx="838200" cy="39263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C5D2F43-8B7F-6651-2521-734EBA73EA88}"/>
                </a:ext>
              </a:extLst>
            </p:cNvPr>
            <p:cNvSpPr txBox="1"/>
            <p:nvPr/>
          </p:nvSpPr>
          <p:spPr>
            <a:xfrm>
              <a:off x="6499621" y="1301143"/>
              <a:ext cx="1738043" cy="392634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Maximization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FEE459-1EC3-47A5-B67F-38FD57565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9400" y="-254826"/>
            <a:ext cx="6788403" cy="1642969"/>
          </a:xfrm>
        </p:spPr>
        <p:txBody>
          <a:bodyPr anchor="b">
            <a:normAutofit/>
          </a:bodyPr>
          <a:lstStyle/>
          <a:p>
            <a:r>
              <a:rPr lang="en-US" sz="4000" dirty="0"/>
              <a:t>Minimization vs. Maximization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95D77A8-5A4E-4D5F-8EA2-46E0B61E167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36397" y="2418408"/>
                <a:ext cx="5797803" cy="3522569"/>
              </a:xfrm>
            </p:spPr>
            <p:txBody>
              <a:bodyPr anchor="t">
                <a:normAutofit/>
              </a:bodyPr>
              <a:lstStyle/>
              <a:p>
                <a:r>
                  <a:rPr lang="en-US" sz="2000" dirty="0"/>
                  <a:t>The name </a:t>
                </a:r>
                <a:r>
                  <a:rPr lang="en-US" sz="2000" b="1" dirty="0"/>
                  <a:t>hill climbing </a:t>
                </a:r>
                <a:r>
                  <a:rPr lang="en-US" sz="2000" dirty="0"/>
                  <a:t>used in AI implies </a:t>
                </a:r>
                <a:r>
                  <a:rPr lang="en-US" sz="2000" b="1" dirty="0">
                    <a:solidFill>
                      <a:schemeClr val="accent1">
                        <a:lumMod val="75000"/>
                      </a:schemeClr>
                    </a:solidFill>
                  </a:rPr>
                  <a:t>maximizing a function</a:t>
                </a:r>
                <a:r>
                  <a:rPr lang="en-US" sz="2000" dirty="0">
                    <a:solidFill>
                      <a:schemeClr val="accent1">
                        <a:lumMod val="75000"/>
                      </a:schemeClr>
                    </a:solidFill>
                  </a:rPr>
                  <a:t>.</a:t>
                </a:r>
              </a:p>
              <a:p>
                <a:r>
                  <a:rPr lang="en-US" sz="2000" dirty="0"/>
                  <a:t> Optimizers often prefer to state problems as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minimization</a:t>
                </a:r>
                <a:r>
                  <a:rPr lang="en-US" sz="2000" dirty="0"/>
                  <a:t> problems and refer to hill climbing as </a:t>
                </a:r>
                <a:r>
                  <a:rPr lang="en-US" sz="2000" b="1" dirty="0">
                    <a:solidFill>
                      <a:schemeClr val="accent1">
                        <a:lumMod val="75000"/>
                      </a:schemeClr>
                    </a:solidFill>
                  </a:rPr>
                  <a:t>gradient descent</a:t>
                </a:r>
                <a:r>
                  <a:rPr lang="en-US" sz="2000" dirty="0">
                    <a:solidFill>
                      <a:schemeClr val="accent1">
                        <a:lumMod val="75000"/>
                      </a:schemeClr>
                    </a:solidFill>
                  </a:rPr>
                  <a:t>.</a:t>
                </a:r>
              </a:p>
              <a:p>
                <a:r>
                  <a:rPr lang="en-US" sz="2000" dirty="0"/>
                  <a:t>Minimization and maximization are equivalent problems:</a:t>
                </a:r>
              </a:p>
              <a:p>
                <a:endParaRPr lang="en-US" sz="20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ma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fName>
                      <m:e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en-US" sz="2000" dirty="0"/>
                  <a:t>            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⟺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>
                    <a:sym typeface="Wingdings" panose="05000000000000000000" pitchFamily="2" charset="2"/>
                  </a:rPr>
                  <a:t>         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en-US" sz="2000" dirty="0">
                    <a:sym typeface="Wingdings" panose="05000000000000000000" pitchFamily="2" charset="2"/>
                  </a:rPr>
                  <a:t> 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95D77A8-5A4E-4D5F-8EA2-46E0B61E16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36397" y="2418408"/>
                <a:ext cx="5797803" cy="3522569"/>
              </a:xfrm>
              <a:blipFill>
                <a:blip r:embed="rId2"/>
                <a:stretch>
                  <a:fillRect l="-945" t="-190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>
            <a:extLst>
              <a:ext uri="{FF2B5EF4-FFF2-40B4-BE49-F238E27FC236}">
                <a16:creationId xmlns:a16="http://schemas.microsoft.com/office/drawing/2014/main" id="{1BD23812-605A-4010-80C7-49DECFCA5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6781800" y="2133600"/>
            <a:ext cx="5201023" cy="2851461"/>
          </a:xfrm>
          <a:prstGeom prst="rect">
            <a:avLst/>
          </a:prstGeom>
          <a:noFill/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4590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3A5E6-24CD-4FB3-93C1-5114940FD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9703" y="151299"/>
            <a:ext cx="8276304" cy="1608328"/>
          </a:xfrm>
        </p:spPr>
        <p:txBody>
          <a:bodyPr>
            <a:normAutofit/>
          </a:bodyPr>
          <a:lstStyle/>
          <a:p>
            <a:r>
              <a:rPr lang="en-US" sz="3200" dirty="0"/>
              <a:t>Convex vs. Non-Convex Optimization Problems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9F690CC-33C8-4C98-87F6-0DA45DF92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327064" y="1618798"/>
            <a:ext cx="3730752" cy="3689205"/>
            <a:chOff x="480885" y="2559195"/>
            <a:chExt cx="3730752" cy="3689205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CA24316F-865D-4B9E-BF02-C8BB10DA45E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l="3130" r="1035" b="3"/>
            <a:stretch/>
          </p:blipFill>
          <p:spPr bwMode="auto">
            <a:xfrm>
              <a:off x="480885" y="2928527"/>
              <a:ext cx="3730752" cy="2919580"/>
            </a:xfrm>
            <a:prstGeom prst="rect">
              <a:avLst/>
            </a:prstGeom>
            <a:noFill/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4886B41-752A-4EB0-85A4-32DC46851AF4}"/>
                </a:ext>
              </a:extLst>
            </p:cNvPr>
            <p:cNvSpPr txBox="1"/>
            <p:nvPr/>
          </p:nvSpPr>
          <p:spPr>
            <a:xfrm>
              <a:off x="936561" y="2559195"/>
              <a:ext cx="2819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Non-convex Problem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99A8217-7829-4656-A293-7FBE7DC529E3}"/>
                </a:ext>
              </a:extLst>
            </p:cNvPr>
            <p:cNvSpPr txBox="1"/>
            <p:nvPr/>
          </p:nvSpPr>
          <p:spPr>
            <a:xfrm>
              <a:off x="936561" y="5879068"/>
              <a:ext cx="2819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Many local optima </a:t>
              </a:r>
              <a:r>
                <a:rPr lang="en-US" dirty="0">
                  <a:sym typeface="Wingdings" panose="05000000000000000000" pitchFamily="2" charset="2"/>
                </a:rPr>
                <a:t> hard</a:t>
              </a:r>
              <a:endParaRPr lang="en-US" dirty="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3C8AF2F-CEFE-4484-854B-8E2650268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984248" y="1541676"/>
            <a:ext cx="3730752" cy="4440831"/>
            <a:chOff x="4932363" y="2539148"/>
            <a:chExt cx="3730752" cy="444083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BBA5D3C-72AB-4F37-B219-560E69A553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1335" t="5707"/>
            <a:stretch/>
          </p:blipFill>
          <p:spPr>
            <a:xfrm>
              <a:off x="4932363" y="3024468"/>
              <a:ext cx="3730752" cy="272769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726502BB-F296-4EA1-973E-434C4D6A17C1}"/>
                    </a:ext>
                  </a:extLst>
                </p:cNvPr>
                <p:cNvSpPr txBox="1"/>
                <p:nvPr/>
              </p:nvSpPr>
              <p:spPr>
                <a:xfrm>
                  <a:off x="5257800" y="5779650"/>
                  <a:ext cx="3027007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/>
                    <a:t>One global optimum + </a:t>
                  </a:r>
                  <a:br>
                    <a:rPr lang="en-US" dirty="0"/>
                  </a:br>
                  <a:r>
                    <a:rPr lang="en-US" dirty="0"/>
                    <a:t>continuous smooth function </a:t>
                  </a:r>
                  <a:r>
                    <a:rPr lang="en-US" dirty="0">
                      <a:sym typeface="Wingdings" panose="05000000000000000000" pitchFamily="2" charset="2"/>
                    </a:rPr>
                    <a:t> calculus makes it easy (solve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=0</m:t>
                      </m:r>
                    </m:oMath>
                  </a14:m>
                  <a:r>
                    <a:rPr lang="en-US" dirty="0">
                      <a:sym typeface="Wingdings" panose="05000000000000000000" pitchFamily="2" charset="2"/>
                    </a:rPr>
                    <a:t>)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726502BB-F296-4EA1-973E-434C4D6A17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57800" y="5779650"/>
                  <a:ext cx="3027007" cy="1200329"/>
                </a:xfrm>
                <a:prstGeom prst="rect">
                  <a:avLst/>
                </a:prstGeom>
                <a:blipFill>
                  <a:blip r:embed="rId4"/>
                  <a:stretch>
                    <a:fillRect t="-2538" b="-710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08C3530-2B6D-40FD-A4FB-87A0D7DD5BA3}"/>
                </a:ext>
              </a:extLst>
            </p:cNvPr>
            <p:cNvSpPr txBox="1"/>
            <p:nvPr/>
          </p:nvSpPr>
          <p:spPr>
            <a:xfrm>
              <a:off x="5282645" y="2539148"/>
              <a:ext cx="30270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Convex Problem</a:t>
              </a:r>
            </a:p>
          </p:txBody>
        </p:sp>
      </p:grp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A71CE066-396A-4551-AC9D-6E6636CFA695}"/>
              </a:ext>
            </a:extLst>
          </p:cNvPr>
          <p:cNvSpPr/>
          <p:nvPr/>
        </p:nvSpPr>
        <p:spPr>
          <a:xfrm>
            <a:off x="6468369" y="5541570"/>
            <a:ext cx="3887638" cy="1011631"/>
          </a:xfrm>
          <a:prstGeom prst="wedgeRectCallout">
            <a:avLst>
              <a:gd name="adj1" fmla="val -11427"/>
              <a:gd name="adj2" fmla="val -74869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Many AI problems are in addition discrete (the objective function is not differentiable). We often have to settle for a local optimum.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76F264-AB07-0883-1CB6-70BE037282DB}"/>
              </a:ext>
            </a:extLst>
          </p:cNvPr>
          <p:cNvSpPr txBox="1"/>
          <p:nvPr/>
        </p:nvSpPr>
        <p:spPr>
          <a:xfrm>
            <a:off x="2209800" y="1158601"/>
            <a:ext cx="1416222" cy="3693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Minimization</a:t>
            </a:r>
          </a:p>
        </p:txBody>
      </p:sp>
    </p:spTree>
    <p:extLst>
      <p:ext uri="{BB962C8B-B14F-4D97-AF65-F5344CB8AC3E}">
        <p14:creationId xmlns:p14="http://schemas.microsoft.com/office/powerpoint/2010/main" val="1815001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achine Learning and Simulated Annealing | by Macromoltek, Inc. | Medium">
            <a:extLst>
              <a:ext uri="{FF2B5EF4-FFF2-40B4-BE49-F238E27FC236}">
                <a16:creationId xmlns:a16="http://schemas.microsoft.com/office/drawing/2014/main" id="{8304ABDF-4BD8-43D6-818B-C2B46304C1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9" t="9091" r="8302"/>
          <a:stretch/>
        </p:blipFill>
        <p:spPr bwMode="auto">
          <a:xfrm>
            <a:off x="15240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CFBFDB9-6C57-442F-8592-E732F1DA0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7414" y="5105400"/>
            <a:ext cx="6808922" cy="75512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700" dirty="0"/>
              <a:t>Simulated Annealing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44688D-8B78-4F4F-B597-DB26DB0E05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7414" y="5624946"/>
            <a:ext cx="6808922" cy="592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Using heat to escape local optima…</a:t>
            </a:r>
          </a:p>
        </p:txBody>
      </p:sp>
    </p:spTree>
    <p:extLst>
      <p:ext uri="{BB962C8B-B14F-4D97-AF65-F5344CB8AC3E}">
        <p14:creationId xmlns:p14="http://schemas.microsoft.com/office/powerpoint/2010/main" val="35760136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76200"/>
            <a:ext cx="8229600" cy="1143000"/>
          </a:xfrm>
        </p:spPr>
        <p:txBody>
          <a:bodyPr/>
          <a:lstStyle/>
          <a:p>
            <a:r>
              <a:rPr lang="en-US" dirty="0"/>
              <a:t>Idea of Simulated Annealing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239983"/>
            <a:ext cx="11277600" cy="1579417"/>
          </a:xfrm>
        </p:spPr>
        <p:txBody>
          <a:bodyPr>
            <a:normAutofit/>
          </a:bodyPr>
          <a:lstStyle/>
          <a:p>
            <a:r>
              <a:rPr lang="en-US" sz="2000" dirty="0"/>
              <a:t>Use first-choice stochastic hill climbing + escape local minima by </a:t>
            </a:r>
            <a:r>
              <a:rPr lang="en-US" sz="2000" b="1" dirty="0">
                <a:solidFill>
                  <a:srgbClr val="FF0000"/>
                </a:solidFill>
              </a:rPr>
              <a:t>allowing some “bad” moves </a:t>
            </a:r>
            <a:r>
              <a:rPr lang="en-US" sz="2000" dirty="0"/>
              <a:t>but gradually decreasing their frequency.</a:t>
            </a:r>
            <a:endParaRPr lang="en-US" sz="2000" i="1" dirty="0"/>
          </a:p>
          <a:p>
            <a:r>
              <a:rPr lang="en-US" sz="2000" dirty="0"/>
              <a:t>Inspired by the process of controlled cooling of glass or metals. Decreasing the temperature means decreasing the chance of accepting bad moves.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grpSp>
        <p:nvGrpSpPr>
          <p:cNvPr id="5" name="Group 4" descr="A line chart showing how simulated annealing uses local moves that hurt the objective function to escape local optima.">
            <a:extLst>
              <a:ext uri="{FF2B5EF4-FFF2-40B4-BE49-F238E27FC236}">
                <a16:creationId xmlns:a16="http://schemas.microsoft.com/office/drawing/2014/main" id="{A88D550F-617E-17A5-FC94-4D1AAA8D64B0}"/>
              </a:ext>
            </a:extLst>
          </p:cNvPr>
          <p:cNvGrpSpPr/>
          <p:nvPr/>
        </p:nvGrpSpPr>
        <p:grpSpPr>
          <a:xfrm>
            <a:off x="2667000" y="3043811"/>
            <a:ext cx="6478118" cy="3810517"/>
            <a:chOff x="837082" y="2476903"/>
            <a:chExt cx="7049617" cy="426065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BB88A498-4238-4F25-927A-B25A07FFD214}"/>
                </a:ext>
              </a:extLst>
            </p:cNvPr>
            <p:cNvSpPr/>
            <p:nvPr/>
          </p:nvSpPr>
          <p:spPr>
            <a:xfrm>
              <a:off x="2229852" y="3230843"/>
              <a:ext cx="4704348" cy="2725030"/>
            </a:xfrm>
            <a:custGeom>
              <a:avLst/>
              <a:gdLst>
                <a:gd name="connsiteX0" fmla="*/ 0 w 4704348"/>
                <a:gd name="connsiteY0" fmla="*/ 619262 h 2725030"/>
                <a:gd name="connsiteX1" fmla="*/ 517358 w 4704348"/>
                <a:gd name="connsiteY1" fmla="*/ 619262 h 2725030"/>
                <a:gd name="connsiteX2" fmla="*/ 1624263 w 4704348"/>
                <a:gd name="connsiteY2" fmla="*/ 2724789 h 2725030"/>
                <a:gd name="connsiteX3" fmla="*/ 1973179 w 4704348"/>
                <a:gd name="connsiteY3" fmla="*/ 474883 h 2725030"/>
                <a:gd name="connsiteX4" fmla="*/ 2863516 w 4704348"/>
                <a:gd name="connsiteY4" fmla="*/ 41746 h 2725030"/>
                <a:gd name="connsiteX5" fmla="*/ 3561348 w 4704348"/>
                <a:gd name="connsiteY5" fmla="*/ 1136620 h 2725030"/>
                <a:gd name="connsiteX6" fmla="*/ 3922295 w 4704348"/>
                <a:gd name="connsiteY6" fmla="*/ 366599 h 2725030"/>
                <a:gd name="connsiteX7" fmla="*/ 4704348 w 4704348"/>
                <a:gd name="connsiteY7" fmla="*/ 77841 h 2725030"/>
                <a:gd name="connsiteX8" fmla="*/ 4704348 w 4704348"/>
                <a:gd name="connsiteY8" fmla="*/ 77841 h 27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04348" h="2725030">
                  <a:moveTo>
                    <a:pt x="0" y="619262"/>
                  </a:moveTo>
                  <a:cubicBezTo>
                    <a:pt x="123324" y="443801"/>
                    <a:pt x="246648" y="268341"/>
                    <a:pt x="517358" y="619262"/>
                  </a:cubicBezTo>
                  <a:cubicBezTo>
                    <a:pt x="788069" y="970183"/>
                    <a:pt x="1381626" y="2748852"/>
                    <a:pt x="1624263" y="2724789"/>
                  </a:cubicBezTo>
                  <a:cubicBezTo>
                    <a:pt x="1866900" y="2700726"/>
                    <a:pt x="1766637" y="922057"/>
                    <a:pt x="1973179" y="474883"/>
                  </a:cubicBezTo>
                  <a:cubicBezTo>
                    <a:pt x="2179721" y="27709"/>
                    <a:pt x="2598821" y="-68543"/>
                    <a:pt x="2863516" y="41746"/>
                  </a:cubicBezTo>
                  <a:cubicBezTo>
                    <a:pt x="3128211" y="152035"/>
                    <a:pt x="3384885" y="1082478"/>
                    <a:pt x="3561348" y="1136620"/>
                  </a:cubicBezTo>
                  <a:cubicBezTo>
                    <a:pt x="3737811" y="1190762"/>
                    <a:pt x="3731795" y="543062"/>
                    <a:pt x="3922295" y="366599"/>
                  </a:cubicBezTo>
                  <a:cubicBezTo>
                    <a:pt x="4112795" y="190136"/>
                    <a:pt x="4704348" y="77841"/>
                    <a:pt x="4704348" y="77841"/>
                  </a:cubicBezTo>
                  <a:lnTo>
                    <a:pt x="4704348" y="77841"/>
                  </a:ln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B738C4E-A95D-489D-9579-FD6EA674D243}"/>
                </a:ext>
              </a:extLst>
            </p:cNvPr>
            <p:cNvCxnSpPr/>
            <p:nvPr/>
          </p:nvCxnSpPr>
          <p:spPr>
            <a:xfrm flipV="1">
              <a:off x="1752600" y="2971801"/>
              <a:ext cx="0" cy="335279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4F3055B-35B4-4F24-B50E-AFEA83252DF1}"/>
                </a:ext>
              </a:extLst>
            </p:cNvPr>
            <p:cNvCxnSpPr/>
            <p:nvPr/>
          </p:nvCxnSpPr>
          <p:spPr>
            <a:xfrm>
              <a:off x="1752600" y="6324600"/>
              <a:ext cx="5867400" cy="0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FCF25BC-6DE7-4C7F-B463-C41C39C3D4FB}"/>
                </a:ext>
              </a:extLst>
            </p:cNvPr>
            <p:cNvSpPr/>
            <p:nvPr/>
          </p:nvSpPr>
          <p:spPr>
            <a:xfrm>
              <a:off x="3778879" y="5879073"/>
              <a:ext cx="164430" cy="152391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0590B38D-363A-4750-9B90-379BC952981D}"/>
                </a:ext>
              </a:extLst>
            </p:cNvPr>
            <p:cNvSpPr/>
            <p:nvPr/>
          </p:nvSpPr>
          <p:spPr>
            <a:xfrm>
              <a:off x="5257800" y="3483526"/>
              <a:ext cx="164430" cy="152391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394592C-C5E3-4E49-AA57-DE1194BE7340}"/>
                </a:ext>
              </a:extLst>
            </p:cNvPr>
            <p:cNvSpPr txBox="1"/>
            <p:nvPr/>
          </p:nvSpPr>
          <p:spPr>
            <a:xfrm rot="16200000">
              <a:off x="423127" y="4444378"/>
              <a:ext cx="2137936" cy="4019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Objective function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007E55B-C211-40A0-8CB5-98DD3DB595B9}"/>
                </a:ext>
              </a:extLst>
            </p:cNvPr>
            <p:cNvSpPr txBox="1"/>
            <p:nvPr/>
          </p:nvSpPr>
          <p:spPr>
            <a:xfrm>
              <a:off x="4419600" y="6324600"/>
              <a:ext cx="3048000" cy="412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State space</a:t>
              </a:r>
            </a:p>
          </p:txBody>
        </p:sp>
        <p:sp>
          <p:nvSpPr>
            <p:cNvPr id="2" name="Speech Bubble: Rectangle 1">
              <a:extLst>
                <a:ext uri="{FF2B5EF4-FFF2-40B4-BE49-F238E27FC236}">
                  <a16:creationId xmlns:a16="http://schemas.microsoft.com/office/drawing/2014/main" id="{FEA9AAFB-F0EB-468F-A6B6-AEADBB6ACFA7}"/>
                </a:ext>
              </a:extLst>
            </p:cNvPr>
            <p:cNvSpPr/>
            <p:nvPr/>
          </p:nvSpPr>
          <p:spPr>
            <a:xfrm>
              <a:off x="5896565" y="2480521"/>
              <a:ext cx="1990134" cy="567487"/>
            </a:xfrm>
            <a:prstGeom prst="wedgeRectCallout">
              <a:avLst>
                <a:gd name="adj1" fmla="val -87023"/>
                <a:gd name="adj2" fmla="val 10912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“bad” local move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018AF8A-3755-47F2-8DCA-44AEBD5C28BE}"/>
                </a:ext>
              </a:extLst>
            </p:cNvPr>
            <p:cNvSpPr/>
            <p:nvPr/>
          </p:nvSpPr>
          <p:spPr>
            <a:xfrm>
              <a:off x="4686300" y="3124636"/>
              <a:ext cx="164430" cy="152391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160C125-8151-450F-B950-4AF441121E06}"/>
                </a:ext>
              </a:extLst>
            </p:cNvPr>
            <p:cNvSpPr/>
            <p:nvPr/>
          </p:nvSpPr>
          <p:spPr>
            <a:xfrm>
              <a:off x="4046150" y="3743904"/>
              <a:ext cx="164430" cy="152391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0F9820E1-19DE-4652-B094-FE5DC9034E6D}"/>
                </a:ext>
              </a:extLst>
            </p:cNvPr>
            <p:cNvSpPr/>
            <p:nvPr/>
          </p:nvSpPr>
          <p:spPr>
            <a:xfrm>
              <a:off x="3956385" y="5081196"/>
              <a:ext cx="164430" cy="152391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0D8F8B6D-96F1-43A5-89C9-E0712A42F7C8}"/>
                </a:ext>
              </a:extLst>
            </p:cNvPr>
            <p:cNvCxnSpPr>
              <a:cxnSpLocks/>
              <a:stCxn id="16" idx="3"/>
              <a:endCxn id="18" idx="7"/>
            </p:cNvCxnSpPr>
            <p:nvPr/>
          </p:nvCxnSpPr>
          <p:spPr>
            <a:xfrm flipH="1">
              <a:off x="4186500" y="3254711"/>
              <a:ext cx="523880" cy="511509"/>
            </a:xfrm>
            <a:prstGeom prst="straightConnector1">
              <a:avLst/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7A63618E-3997-44A4-BA2F-A4E689AB018A}"/>
                </a:ext>
              </a:extLst>
            </p:cNvPr>
            <p:cNvCxnSpPr>
              <a:cxnSpLocks/>
              <a:stCxn id="18" idx="4"/>
              <a:endCxn id="20" idx="0"/>
            </p:cNvCxnSpPr>
            <p:nvPr/>
          </p:nvCxnSpPr>
          <p:spPr>
            <a:xfrm flipH="1">
              <a:off x="4038600" y="3896295"/>
              <a:ext cx="89765" cy="1184902"/>
            </a:xfrm>
            <a:prstGeom prst="straightConnector1">
              <a:avLst/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1581C6C6-0114-4CDF-8932-468CF2F249FA}"/>
                </a:ext>
              </a:extLst>
            </p:cNvPr>
            <p:cNvCxnSpPr>
              <a:cxnSpLocks/>
              <a:stCxn id="24" idx="1"/>
              <a:endCxn id="16" idx="6"/>
            </p:cNvCxnSpPr>
            <p:nvPr/>
          </p:nvCxnSpPr>
          <p:spPr>
            <a:xfrm flipH="1" flipV="1">
              <a:off x="4850730" y="3200832"/>
              <a:ext cx="431150" cy="305011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D689285B-5362-4E22-8540-0C04B7AE626A}"/>
                </a:ext>
              </a:extLst>
            </p:cNvPr>
            <p:cNvCxnSpPr>
              <a:cxnSpLocks/>
              <a:stCxn id="20" idx="4"/>
              <a:endCxn id="23" idx="7"/>
            </p:cNvCxnSpPr>
            <p:nvPr/>
          </p:nvCxnSpPr>
          <p:spPr>
            <a:xfrm flipH="1">
              <a:off x="3919229" y="5233588"/>
              <a:ext cx="119371" cy="667802"/>
            </a:xfrm>
            <a:prstGeom prst="straightConnector1">
              <a:avLst/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7804D84-59A2-46E1-F0D0-79D80C6F9B24}"/>
                </a:ext>
              </a:extLst>
            </p:cNvPr>
            <p:cNvSpPr txBox="1"/>
            <p:nvPr/>
          </p:nvSpPr>
          <p:spPr>
            <a:xfrm>
              <a:off x="837082" y="2476903"/>
              <a:ext cx="1576741" cy="412962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Minimization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39891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97364" y="76200"/>
            <a:ext cx="8229600" cy="1143000"/>
          </a:xfrm>
        </p:spPr>
        <p:txBody>
          <a:bodyPr/>
          <a:lstStyle/>
          <a:p>
            <a:r>
              <a:rPr lang="en-US" dirty="0"/>
              <a:t>Simulated Annealing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915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914400" y="1382783"/>
                <a:ext cx="10591800" cy="1571720"/>
              </a:xfrm>
            </p:spPr>
            <p:txBody>
              <a:bodyPr>
                <a:noAutofit/>
              </a:bodyPr>
              <a:lstStyle/>
              <a:p>
                <a:r>
                  <a:rPr lang="en-US" sz="2000" dirty="0"/>
                  <a:t>Use first-choice stochastic hill climbing + escape local minima by allowing some “</a:t>
                </a:r>
                <a:r>
                  <a:rPr lang="en-US" sz="2000" dirty="0">
                    <a:solidFill>
                      <a:srgbClr val="C00000"/>
                    </a:solidFill>
                  </a:rPr>
                  <a:t>bad</a:t>
                </a:r>
                <a:r>
                  <a:rPr lang="en-US" sz="2000" dirty="0"/>
                  <a:t>” moves but gradually decreasing their frequency as we get closer to the solution.</a:t>
                </a:r>
              </a:p>
              <a:p>
                <a:r>
                  <a:rPr lang="en-US" sz="2000" dirty="0"/>
                  <a:t>Annealing tries to reach a low energy state: A negative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dirty="0"/>
                  <a:t> means the solution gets better.</a:t>
                </a:r>
              </a:p>
              <a:p>
                <a:r>
                  <a:rPr lang="en-US" sz="2000" dirty="0"/>
                  <a:t> The probability of accepting “</a:t>
                </a:r>
                <a:r>
                  <a:rPr lang="en-US" sz="2000" dirty="0">
                    <a:solidFill>
                      <a:srgbClr val="C00000"/>
                    </a:solidFill>
                  </a:rPr>
                  <a:t>bad</a:t>
                </a:r>
                <a:r>
                  <a:rPr lang="en-US" sz="2000" dirty="0"/>
                  <a:t>” moves follows the annealing schedule, which reduces the temperature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000" dirty="0"/>
                  <a:t> over time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891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1382783"/>
                <a:ext cx="10591800" cy="1571720"/>
              </a:xfrm>
              <a:blipFill>
                <a:blip r:embed="rId3"/>
                <a:stretch>
                  <a:fillRect l="-518" t="-4264" b="-1627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6DF12840-478B-E66F-518E-B14367B7DA11}"/>
              </a:ext>
            </a:extLst>
          </p:cNvPr>
          <p:cNvGrpSpPr/>
          <p:nvPr/>
        </p:nvGrpSpPr>
        <p:grpSpPr>
          <a:xfrm>
            <a:off x="2284429" y="2989987"/>
            <a:ext cx="7327852" cy="3383301"/>
            <a:chOff x="760429" y="2989986"/>
            <a:chExt cx="7327852" cy="338330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9E4DA17-3F53-4822-B860-49A5B33E05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0429" y="3361434"/>
              <a:ext cx="7327852" cy="2540099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9DCE432-FFCC-4847-B992-99ECD289E083}"/>
                </a:ext>
              </a:extLst>
            </p:cNvPr>
            <p:cNvSpPr/>
            <p:nvPr/>
          </p:nvSpPr>
          <p:spPr>
            <a:xfrm>
              <a:off x="2152650" y="4687052"/>
              <a:ext cx="3619500" cy="283744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D3D5211C-0F88-4E15-8C63-25B69B500F94}"/>
                    </a:ext>
                  </a:extLst>
                </p:cNvPr>
                <p:cNvSpPr txBox="1"/>
                <p:nvPr/>
              </p:nvSpPr>
              <p:spPr>
                <a:xfrm>
                  <a:off x="760429" y="6003955"/>
                  <a:ext cx="5499052" cy="369332"/>
                </a:xfrm>
                <a:prstGeom prst="rect">
                  <a:avLst/>
                </a:prstGeom>
              </p:spPr>
              <p:style>
                <a:lnRef idx="3">
                  <a:schemeClr val="lt1"/>
                </a:lnRef>
                <a:fillRef idx="1">
                  <a:schemeClr val="accent2"/>
                </a:fillRef>
                <a:effectRef idx="1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/>
                    <a:t>Note: Use </a:t>
                  </a:r>
                  <a14:m>
                    <m:oMath xmlns:m="http://schemas.openxmlformats.org/officeDocument/2006/math"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𝑉𝐴𝐿𝑈𝐸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𝑛𝑒𝑥𝑡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) – 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𝑉𝐴𝐿𝑈𝐸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𝑐𝑢𝑟𝑟𝑒𝑛𝑡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) </m:t>
                      </m:r>
                    </m:oMath>
                  </a14:m>
                  <a:r>
                    <a:rPr lang="en-US" dirty="0"/>
                    <a:t>for minimization</a:t>
                  </a:r>
                </a:p>
              </p:txBody>
            </p:sp>
          </mc:Choice>
          <mc:Fallback xmlns=""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D3D5211C-0F88-4E15-8C63-25B69B500F9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0429" y="6003955"/>
                  <a:ext cx="5499052" cy="369332"/>
                </a:xfrm>
                <a:prstGeom prst="rect">
                  <a:avLst/>
                </a:prstGeom>
                <a:blipFill>
                  <a:blip r:embed="rId5"/>
                  <a:stretch>
                    <a:fillRect t="-7937" b="-222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" name="Speech Bubble: Rectangle with Corners Rounded 3">
              <a:extLst>
                <a:ext uri="{FF2B5EF4-FFF2-40B4-BE49-F238E27FC236}">
                  <a16:creationId xmlns:a16="http://schemas.microsoft.com/office/drawing/2014/main" id="{77583697-6487-245E-D2B9-962B3B723C25}"/>
                </a:ext>
              </a:extLst>
            </p:cNvPr>
            <p:cNvSpPr/>
            <p:nvPr/>
          </p:nvSpPr>
          <p:spPr>
            <a:xfrm>
              <a:off x="3962400" y="3747753"/>
              <a:ext cx="3886200" cy="313921"/>
            </a:xfrm>
            <a:prstGeom prst="wedgeRoundRectCallout">
              <a:avLst>
                <a:gd name="adj1" fmla="val -56299"/>
                <a:gd name="adj2" fmla="val -21711"/>
                <a:gd name="adj3" fmla="val 16667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Typically, we start with a random state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E2519B8-A295-E293-407D-C6C19B76DB00}"/>
                </a:ext>
              </a:extLst>
            </p:cNvPr>
            <p:cNvSpPr txBox="1"/>
            <p:nvPr/>
          </p:nvSpPr>
          <p:spPr>
            <a:xfrm>
              <a:off x="6638910" y="2989986"/>
              <a:ext cx="1449371" cy="369332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/>
                <a:t>Maximization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9A06A59-10A0-0DEB-B273-3CBC620EC677}"/>
                    </a:ext>
                  </a:extLst>
                </p:cNvPr>
                <p:cNvSpPr txBox="1"/>
                <p:nvPr/>
              </p:nvSpPr>
              <p:spPr>
                <a:xfrm>
                  <a:off x="1524000" y="5225270"/>
                  <a:ext cx="1390651" cy="283743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r>
                    <a:rPr lang="en-US" sz="17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if</a:t>
                  </a:r>
                  <a:r>
                    <a:rPr lang="en-US" sz="1700" dirty="0"/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700" dirty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1700" i="1" dirty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1700" i="1" dirty="0">
                          <a:latin typeface="Cambria Math" panose="02040503050406030204" pitchFamily="18" charset="0"/>
                        </a:rPr>
                        <m:t>≤ 0</m:t>
                      </m:r>
                    </m:oMath>
                  </a14:m>
                  <a:r>
                    <a:rPr lang="en-US" sz="1700" dirty="0"/>
                    <a:t> </a:t>
                  </a:r>
                  <a:r>
                    <a:rPr lang="en-US" sz="17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then</a:t>
                  </a: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9A06A59-10A0-0DEB-B273-3CBC620EC67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24000" y="5225270"/>
                  <a:ext cx="1390651" cy="283743"/>
                </a:xfrm>
                <a:prstGeom prst="rect">
                  <a:avLst/>
                </a:prstGeom>
                <a:blipFill>
                  <a:blip r:embed="rId6"/>
                  <a:stretch>
                    <a:fillRect l="-9211" t="-25532" r="-7895" b="-340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1A378652-AA0A-4C4A-BA6B-041F1F31EF29}"/>
              </a:ext>
            </a:extLst>
          </p:cNvPr>
          <p:cNvSpPr/>
          <p:nvPr/>
        </p:nvSpPr>
        <p:spPr>
          <a:xfrm>
            <a:off x="7848600" y="5079777"/>
            <a:ext cx="2514600" cy="1323810"/>
          </a:xfrm>
          <a:prstGeom prst="wedgeRectCallout">
            <a:avLst>
              <a:gd name="adj1" fmla="val -65769"/>
              <a:gd name="adj2" fmla="val -167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/>
              <a:t>Accept “bad” moves with a probability  inspired by the acceptance criterion in the Metropolis–Hastings MCMC algorithm.</a:t>
            </a:r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CBA8124E-6934-4A72-B73D-1A88B88D2D55}"/>
              </a:ext>
            </a:extLst>
          </p:cNvPr>
          <p:cNvSpPr/>
          <p:nvPr/>
        </p:nvSpPr>
        <p:spPr>
          <a:xfrm>
            <a:off x="7848600" y="4377421"/>
            <a:ext cx="2514600" cy="438728"/>
          </a:xfrm>
          <a:prstGeom prst="wedgeRectCallout">
            <a:avLst>
              <a:gd name="adj1" fmla="val -129345"/>
              <a:gd name="adj2" fmla="val 1713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/>
              <a:t>Always accept good moves that reduce the energy.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The Effect of Temperature</a:t>
            </a:r>
          </a:p>
        </p:txBody>
      </p:sp>
      <p:grpSp>
        <p:nvGrpSpPr>
          <p:cNvPr id="8" name="Group 7" descr="A chart showing the effect of temperature on the chance of accepting a bad local move.">
            <a:extLst>
              <a:ext uri="{FF2B5EF4-FFF2-40B4-BE49-F238E27FC236}">
                <a16:creationId xmlns:a16="http://schemas.microsoft.com/office/drawing/2014/main" id="{C9B9A307-B972-04A8-6F37-FA9E0EE4F3CA}"/>
              </a:ext>
            </a:extLst>
          </p:cNvPr>
          <p:cNvGrpSpPr/>
          <p:nvPr/>
        </p:nvGrpSpPr>
        <p:grpSpPr>
          <a:xfrm>
            <a:off x="6096000" y="1418648"/>
            <a:ext cx="5696540" cy="4662918"/>
            <a:chOff x="1291426" y="1764268"/>
            <a:chExt cx="5947574" cy="4992491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98167" y="1764268"/>
              <a:ext cx="5240833" cy="419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3558780" y="6064746"/>
                  <a:ext cx="2368942" cy="69201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>
                      <a:sym typeface="Symbol"/>
                    </a:rPr>
                    <a:t>-E</a:t>
                  </a:r>
                  <a:br>
                    <a:rPr lang="en-US" dirty="0">
                      <a:sym typeface="Symbol"/>
                    </a:rPr>
                  </a:br>
                  <a14:m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sym typeface="Symbol"/>
                        </a:rPr>
                        <m:t>←</m:t>
                      </m:r>
                    </m:oMath>
                  </a14:m>
                  <a:r>
                    <a:rPr lang="en-US" dirty="0">
                      <a:sym typeface="Symbol"/>
                    </a:rPr>
                    <a:t>solution gets worse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58780" y="6064746"/>
                  <a:ext cx="2368942" cy="692013"/>
                </a:xfrm>
                <a:prstGeom prst="rect">
                  <a:avLst/>
                </a:prstGeom>
                <a:blipFill>
                  <a:blip r:embed="rId4"/>
                  <a:stretch>
                    <a:fillRect t="-6604" r="-269" b="-141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BDAA81F-8782-45E2-95BD-34C72ABDAA61}"/>
                </a:ext>
              </a:extLst>
            </p:cNvPr>
            <p:cNvSpPr txBox="1"/>
            <p:nvPr/>
          </p:nvSpPr>
          <p:spPr>
            <a:xfrm rot="16200000">
              <a:off x="-284956" y="3522361"/>
              <a:ext cx="3827578" cy="674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Prob. of accepting a worse state </a:t>
              </a:r>
              <a:br>
                <a:rPr lang="en-US" dirty="0"/>
              </a:br>
              <a:r>
                <a:rPr lang="en-US" dirty="0">
                  <a:sym typeface="Symbol"/>
                </a:rPr>
                <a:t>exp(-E/</a:t>
              </a:r>
              <a:r>
                <a:rPr lang="en-US" i="1" dirty="0">
                  <a:sym typeface="Symbol"/>
                </a:rPr>
                <a:t>T</a:t>
              </a:r>
              <a:r>
                <a:rPr lang="en-US" dirty="0">
                  <a:sym typeface="Symbol"/>
                </a:rPr>
                <a:t>)</a:t>
              </a:r>
              <a:endParaRPr lang="en-US" dirty="0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036074B0-905C-9D6B-72DA-A555C3120245}"/>
              </a:ext>
            </a:extLst>
          </p:cNvPr>
          <p:cNvSpPr txBox="1"/>
          <p:nvPr/>
        </p:nvSpPr>
        <p:spPr>
          <a:xfrm>
            <a:off x="1005506" y="1690688"/>
            <a:ext cx="5543179" cy="2352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Convert the changes due to “bad” moves into an acceptance probability depending</a:t>
            </a:r>
            <a:br>
              <a:rPr lang="en-US" sz="2000" dirty="0"/>
            </a:br>
            <a:r>
              <a:rPr lang="en-US" sz="2000" dirty="0"/>
              <a:t>on the temperature. 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The criterion uses the negative part of the exponential function.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142C0CA-4381-4C26-A9BD-CF0952ADC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297" y="815974"/>
            <a:ext cx="3443503" cy="34435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645D78-63EA-4A10-97DF-4B852383A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Cooling Schedule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04CBB6-6246-44D5-9D03-9974A120C8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02865" y="1690688"/>
                <a:ext cx="10960535" cy="4351338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2000" dirty="0"/>
                  <a:t>The cooling schedule is very important. </a:t>
                </a:r>
                <a:br>
                  <a:rPr lang="en-US" sz="2000" dirty="0"/>
                </a:br>
                <a:r>
                  <a:rPr lang="en-US" sz="2000" dirty="0"/>
                  <a:t>Popular schedules for the temperature at time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/>
                  <a:t>:</a:t>
                </a:r>
              </a:p>
              <a:p>
                <a:r>
                  <a:rPr lang="en-US" sz="2000" b="1" dirty="0"/>
                  <a:t>Classic simulated annealing: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log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⁡(1+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sz="2000" dirty="0"/>
              </a:p>
              <a:p>
                <a:r>
                  <a:rPr lang="en-US" sz="2000" b="1" dirty="0"/>
                  <a:t>Exponential cooling  </a:t>
                </a:r>
                <a:r>
                  <a:rPr lang="en-US" sz="2000" dirty="0">
                    <a:solidFill>
                      <a:schemeClr val="bg1">
                        <a:lumMod val="50000"/>
                      </a:schemeClr>
                    </a:solidFill>
                  </a:rPr>
                  <a:t>(Kirkpatrick, </a:t>
                </a:r>
                <a:r>
                  <a:rPr lang="en-US" sz="2000" dirty="0" err="1">
                    <a:solidFill>
                      <a:schemeClr val="bg1">
                        <a:lumMod val="50000"/>
                      </a:schemeClr>
                    </a:solidFill>
                  </a:rPr>
                  <a:t>Gelatt</a:t>
                </a:r>
                <a:r>
                  <a:rPr lang="en-US" sz="2000" dirty="0">
                    <a:solidFill>
                      <a:schemeClr val="bg1">
                        <a:lumMod val="50000"/>
                      </a:schemeClr>
                    </a:solidFill>
                  </a:rPr>
                  <a:t> and </a:t>
                </a:r>
                <a:r>
                  <a:rPr lang="en-US" sz="2000" dirty="0" err="1">
                    <a:solidFill>
                      <a:schemeClr val="bg1">
                        <a:lumMod val="50000"/>
                      </a:schemeClr>
                    </a:solidFill>
                  </a:rPr>
                  <a:t>Vecchi</a:t>
                </a:r>
                <a:r>
                  <a:rPr lang="en-US" sz="2000" dirty="0">
                    <a:solidFill>
                      <a:schemeClr val="bg1">
                        <a:lumMod val="50000"/>
                      </a:schemeClr>
                    </a:solidFill>
                  </a:rPr>
                  <a:t>; 1983)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US" sz="2000" dirty="0"/>
                  <a:t>     for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0.8&lt;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en-US" sz="2000" dirty="0"/>
                  <a:t> </a:t>
                </a:r>
                <a:endParaRPr lang="en-US" sz="2000" b="1" dirty="0"/>
              </a:p>
              <a:p>
                <a:r>
                  <a:rPr lang="en-US" sz="2000" b="1" dirty="0"/>
                  <a:t>Fast simulated annealing </a:t>
                </a:r>
                <a:r>
                  <a:rPr lang="en-US" sz="2000" dirty="0">
                    <a:solidFill>
                      <a:schemeClr val="bg1">
                        <a:lumMod val="50000"/>
                      </a:schemeClr>
                    </a:solidFill>
                  </a:rPr>
                  <a:t>(</a:t>
                </a:r>
                <a:r>
                  <a:rPr lang="en-US" sz="2000" dirty="0" err="1">
                    <a:solidFill>
                      <a:schemeClr val="bg1">
                        <a:lumMod val="50000"/>
                      </a:schemeClr>
                    </a:solidFill>
                  </a:rPr>
                  <a:t>Szy</a:t>
                </a:r>
                <a:r>
                  <a:rPr lang="en-US" sz="2000" dirty="0">
                    <a:solidFill>
                      <a:schemeClr val="bg1">
                        <a:lumMod val="50000"/>
                      </a:schemeClr>
                    </a:solidFill>
                  </a:rPr>
                  <a:t> and Hartley; 1987)</a:t>
                </a:r>
                <a:r>
                  <a:rPr lang="en-US" sz="2000" dirty="0"/>
                  <a:t>	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/>
                  <a:t>Notes:</a:t>
                </a:r>
                <a:endParaRPr lang="en-US" sz="2000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ts val="300"/>
                  </a:spcBef>
                </a:pPr>
                <a:r>
                  <a:rPr lang="en-US" sz="2000" dirty="0"/>
                  <a:t>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/>
                  <a:t> to provide a high probability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den>
                        </m:f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that any move will be accepted at time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 = 0</m:t>
                    </m:r>
                  </m:oMath>
                </a14:m>
                <a:r>
                  <a:rPr lang="en-US" sz="2000" dirty="0"/>
                  <a:t>.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is determined by the worst possible move.</a:t>
                </a:r>
              </a:p>
              <a:p>
                <a:pPr>
                  <a:lnSpc>
                    <a:spcPct val="100000"/>
                  </a:lnSpc>
                  <a:spcBef>
                    <a:spcPts val="3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000" dirty="0"/>
                  <a:t> will not become 0 but very small. Stop when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 (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2000" dirty="0"/>
                  <a:t> is a very small constant).</a:t>
                </a:r>
              </a:p>
              <a:p>
                <a:pPr>
                  <a:lnSpc>
                    <a:spcPct val="100000"/>
                  </a:lnSpc>
                  <a:spcBef>
                    <a:spcPts val="300"/>
                  </a:spcBef>
                </a:pPr>
                <a:r>
                  <a:rPr lang="en-US" sz="2000" dirty="0"/>
                  <a:t>The best schedule (cooling rate) is typically determined by trial-and-error. The goal is to have a low chance of getting stuck in a local optima.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300"/>
                  </a:spcBef>
                  <a:buNone/>
                </a:pP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04CBB6-6246-44D5-9D03-9974A120C8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02865" y="1690688"/>
                <a:ext cx="10960535" cy="4351338"/>
              </a:xfrm>
              <a:blipFill>
                <a:blip r:embed="rId3"/>
                <a:stretch>
                  <a:fillRect l="-612" t="-1401" b="-2002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35503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Simulated Annealing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Guarantee</a:t>
            </a:r>
          </a:p>
          <a:p>
            <a:pPr marL="0" indent="0">
              <a:buNone/>
            </a:pPr>
            <a:r>
              <a:rPr lang="en-US" dirty="0"/>
              <a:t>If the temperature is decreased </a:t>
            </a:r>
            <a:r>
              <a:rPr lang="en-US" b="1" dirty="0"/>
              <a:t>slowly enough</a:t>
            </a:r>
            <a:r>
              <a:rPr lang="en-US" dirty="0"/>
              <a:t>, then simulated annealing search will find a </a:t>
            </a:r>
            <a:r>
              <a:rPr lang="en-US" b="1" dirty="0"/>
              <a:t>global optimum</a:t>
            </a:r>
            <a:r>
              <a:rPr lang="en-US" dirty="0"/>
              <a:t> with a probability approaching one.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However:</a:t>
            </a:r>
          </a:p>
          <a:p>
            <a:pPr lvl="1"/>
            <a:r>
              <a:rPr lang="en-US" dirty="0"/>
              <a:t>This usually takes an impractically long time.</a:t>
            </a:r>
          </a:p>
          <a:p>
            <a:pPr lvl="1"/>
            <a:r>
              <a:rPr lang="en-US" dirty="0"/>
              <a:t>The best cooling schedule and local move need to be determined experimentally.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05BECA7-0183-48D3-8C11-FBB314842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272" y="4071597"/>
            <a:ext cx="7886700" cy="1286544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/>
              <a:t>Evolutionary Algorithms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7741F3D-D946-4EFC-AE5A-5B7E09D30B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602" y="5572126"/>
            <a:ext cx="7882041" cy="556964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dirty="0"/>
              <a:t>A Population-based Metaheuristics</a:t>
            </a:r>
          </a:p>
        </p:txBody>
      </p:sp>
      <p:pic>
        <p:nvPicPr>
          <p:cNvPr id="3074" name="Picture 2" descr="How Did Humans Evolve? - HISTORY">
            <a:extLst>
              <a:ext uri="{FF2B5EF4-FFF2-40B4-BE49-F238E27FC236}">
                <a16:creationId xmlns:a16="http://schemas.microsoft.com/office/drawing/2014/main" id="{2ECC42EE-47C5-42B1-BD6F-0F6918D168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50" b="4924"/>
          <a:stretch/>
        </p:blipFill>
        <p:spPr bwMode="auto">
          <a:xfrm>
            <a:off x="1524021" y="2"/>
            <a:ext cx="9143979" cy="3900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55088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FFFAE-EFDF-49BB-8F34-46D96EFC7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Evolutionary Algorithms / Genetic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40006-CD6C-43E3-B5D6-AFE7D4019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744200" cy="3034504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/>
              <a:t>A metaheuristic for </a:t>
            </a:r>
            <a:r>
              <a:rPr lang="en-US" sz="2600" b="1" dirty="0">
                <a:solidFill>
                  <a:srgbClr val="FF0000"/>
                </a:solidFill>
              </a:rPr>
              <a:t>population-</a:t>
            </a:r>
            <a:r>
              <a:rPr lang="en-US" sz="2600" dirty="0"/>
              <a:t>based optimization.  </a:t>
            </a:r>
          </a:p>
          <a:p>
            <a:r>
              <a:rPr lang="en-US" sz="2600" dirty="0"/>
              <a:t>Uses mechanisms inspired by biological evolution (genetics):</a:t>
            </a:r>
          </a:p>
          <a:p>
            <a:pPr lvl="1"/>
            <a:r>
              <a:rPr lang="en-US" dirty="0"/>
              <a:t>Reproduction: Random selection with probability based on a </a:t>
            </a:r>
            <a:r>
              <a:rPr lang="en-US" b="1" dirty="0">
                <a:solidFill>
                  <a:srgbClr val="FF0000"/>
                </a:solidFill>
              </a:rPr>
              <a:t>fitness</a:t>
            </a:r>
            <a:r>
              <a:rPr lang="en-US" dirty="0"/>
              <a:t> function.</a:t>
            </a:r>
          </a:p>
          <a:p>
            <a:pPr lvl="1"/>
            <a:r>
              <a:rPr lang="en-US" dirty="0"/>
              <a:t>Random recombination (crossover)</a:t>
            </a:r>
          </a:p>
          <a:p>
            <a:pPr lvl="1"/>
            <a:r>
              <a:rPr lang="en-US" dirty="0"/>
              <a:t>Random mutation</a:t>
            </a:r>
          </a:p>
          <a:p>
            <a:pPr lvl="1"/>
            <a:r>
              <a:rPr lang="en-US" dirty="0"/>
              <a:t>Repeated for many generations</a:t>
            </a:r>
          </a:p>
          <a:p>
            <a:pPr lvl="1"/>
            <a:endParaRPr lang="en-US" dirty="0"/>
          </a:p>
          <a:p>
            <a:r>
              <a:rPr lang="en-US" dirty="0"/>
              <a:t>Example: 8-queens problem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45D924B-3E08-F89D-B3B2-51221E3526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949783" y="3247300"/>
            <a:ext cx="8450513" cy="3246063"/>
            <a:chOff x="425782" y="3247299"/>
            <a:chExt cx="8450513" cy="324606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C0B2814-F1F8-4D43-86FB-34844A1D73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0275" y="4559221"/>
              <a:ext cx="5404128" cy="1670136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2AA020C-914A-4738-A082-4CB0B25170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94146" y="3276600"/>
              <a:ext cx="3359647" cy="1018616"/>
            </a:xfrm>
            <a:prstGeom prst="rect">
              <a:avLst/>
            </a:prstGeom>
          </p:spPr>
        </p:pic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2E8C26DE-8C8B-435B-8A08-B2B5B13D27E1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flipH="1">
              <a:off x="4140068" y="3771900"/>
              <a:ext cx="1117732" cy="9525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810548C8-9565-4B85-A54B-F8DCD640B030}"/>
                </a:ext>
              </a:extLst>
            </p:cNvPr>
            <p:cNvSpPr/>
            <p:nvPr/>
          </p:nvSpPr>
          <p:spPr>
            <a:xfrm>
              <a:off x="5257800" y="3276600"/>
              <a:ext cx="3460418" cy="990600"/>
            </a:xfrm>
            <a:prstGeom prst="roundRect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ight Brace 18">
              <a:extLst>
                <a:ext uri="{FF2B5EF4-FFF2-40B4-BE49-F238E27FC236}">
                  <a16:creationId xmlns:a16="http://schemas.microsoft.com/office/drawing/2014/main" id="{67621FA5-A37F-4235-B5EC-56DEACF5529C}"/>
                </a:ext>
              </a:extLst>
            </p:cNvPr>
            <p:cNvSpPr/>
            <p:nvPr/>
          </p:nvSpPr>
          <p:spPr>
            <a:xfrm>
              <a:off x="6019801" y="4511899"/>
              <a:ext cx="150321" cy="1386692"/>
            </a:xfrm>
            <a:prstGeom prst="rightBrac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2CF9C78B-B750-4717-9BB4-5DC26836BD64}"/>
                </a:ext>
              </a:extLst>
            </p:cNvPr>
            <p:cNvGrpSpPr/>
            <p:nvPr/>
          </p:nvGrpSpPr>
          <p:grpSpPr>
            <a:xfrm>
              <a:off x="425782" y="5255178"/>
              <a:ext cx="5898818" cy="1238184"/>
              <a:chOff x="425782" y="5407578"/>
              <a:chExt cx="5898818" cy="1238184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D89B68D6-5980-475B-AA49-25096CC09CB2}"/>
                  </a:ext>
                </a:extLst>
              </p:cNvPr>
              <p:cNvCxnSpPr/>
              <p:nvPr/>
            </p:nvCxnSpPr>
            <p:spPr>
              <a:xfrm flipH="1" flipV="1">
                <a:off x="425782" y="6598440"/>
                <a:ext cx="5898818" cy="47322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F9B7D367-5F94-44A6-B9B6-35E0F28EF273}"/>
                  </a:ext>
                </a:extLst>
              </p:cNvPr>
              <p:cNvCxnSpPr/>
              <p:nvPr/>
            </p:nvCxnSpPr>
            <p:spPr>
              <a:xfrm>
                <a:off x="6324600" y="5407578"/>
                <a:ext cx="0" cy="1238184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0EF54276-09BB-4C23-A163-3D13FA000847}"/>
                  </a:ext>
                </a:extLst>
              </p:cNvPr>
              <p:cNvCxnSpPr/>
              <p:nvPr/>
            </p:nvCxnSpPr>
            <p:spPr>
              <a:xfrm flipV="1">
                <a:off x="425782" y="5407578"/>
                <a:ext cx="0" cy="1190862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0FC71E9F-3D02-48AE-BBF8-D7065F94109C}"/>
                  </a:ext>
                </a:extLst>
              </p:cNvPr>
              <p:cNvCxnSpPr/>
              <p:nvPr/>
            </p:nvCxnSpPr>
            <p:spPr>
              <a:xfrm>
                <a:off x="425782" y="5410200"/>
                <a:ext cx="29449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E1A7E4B-27D6-4743-89C5-8CD17FBD5E1A}"/>
                </a:ext>
              </a:extLst>
            </p:cNvPr>
            <p:cNvSpPr txBox="1"/>
            <p:nvPr/>
          </p:nvSpPr>
          <p:spPr>
            <a:xfrm>
              <a:off x="2932296" y="6171357"/>
              <a:ext cx="13572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accent2"/>
                  </a:solidFill>
                </a:rPr>
                <a:t>next generation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EC36D43F-437A-488E-BFE0-E87F6363C3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82714" y="6324600"/>
              <a:ext cx="34958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6" name="Speech Bubble: Rectangle with Corners Rounded 5">
              <a:extLst>
                <a:ext uri="{FF2B5EF4-FFF2-40B4-BE49-F238E27FC236}">
                  <a16:creationId xmlns:a16="http://schemas.microsoft.com/office/drawing/2014/main" id="{F4686822-ADF9-466B-ACEC-0CE426330DDD}"/>
                </a:ext>
              </a:extLst>
            </p:cNvPr>
            <p:cNvSpPr/>
            <p:nvPr/>
          </p:nvSpPr>
          <p:spPr>
            <a:xfrm>
              <a:off x="6716349" y="4558504"/>
              <a:ext cx="2159946" cy="1752600"/>
            </a:xfrm>
            <a:prstGeom prst="wedgeRoundRectCallout">
              <a:avLst>
                <a:gd name="adj1" fmla="val -29679"/>
                <a:gd name="adj2" fmla="val -72029"/>
                <a:gd name="adj3" fmla="val 166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Individual = state</a:t>
              </a:r>
              <a:br>
                <a:rPr lang="en-US" dirty="0"/>
              </a:br>
              <a:r>
                <a:rPr lang="en-US" b="1" dirty="0"/>
                <a:t>representation</a:t>
              </a:r>
              <a:r>
                <a:rPr lang="en-US" dirty="0"/>
                <a:t> as a chromosome: row of the queen in each column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F3D9B35-D890-4576-8782-BADB83F89341}"/>
                </a:ext>
              </a:extLst>
            </p:cNvPr>
            <p:cNvSpPr txBox="1"/>
            <p:nvPr/>
          </p:nvSpPr>
          <p:spPr>
            <a:xfrm>
              <a:off x="5320291" y="3247299"/>
              <a:ext cx="235962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8</a:t>
              </a:r>
            </a:p>
            <a:p>
              <a:r>
                <a:rPr lang="en-US" sz="800" dirty="0"/>
                <a:t>7</a:t>
              </a:r>
            </a:p>
            <a:p>
              <a:r>
                <a:rPr lang="en-US" sz="800" dirty="0"/>
                <a:t>6</a:t>
              </a:r>
            </a:p>
            <a:p>
              <a:r>
                <a:rPr lang="en-US" sz="800" dirty="0"/>
                <a:t>5</a:t>
              </a:r>
            </a:p>
            <a:p>
              <a:r>
                <a:rPr lang="en-US" sz="800" dirty="0"/>
                <a:t>4</a:t>
              </a:r>
            </a:p>
            <a:p>
              <a:r>
                <a:rPr lang="en-US" sz="800" dirty="0"/>
                <a:t>3</a:t>
              </a:r>
            </a:p>
            <a:p>
              <a:r>
                <a:rPr lang="en-US" sz="800" dirty="0"/>
                <a:t>2</a:t>
              </a:r>
            </a:p>
            <a:p>
              <a:r>
                <a:rPr lang="en-US" sz="800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552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3CF52F-7B91-4E3D-B499-FCD139183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9695" y="5372802"/>
            <a:ext cx="5972610" cy="812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dirty="0"/>
              <a:t>Search in Continuous Spaces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9E7834-612A-D0DB-C9C5-95DEA7EDE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3130" r="1035" b="3"/>
          <a:stretch/>
        </p:blipFill>
        <p:spPr bwMode="auto">
          <a:xfrm>
            <a:off x="2667000" y="543072"/>
            <a:ext cx="6171616" cy="48297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599429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1CB77-AB20-45FB-840D-C40141FFD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Methods: Discretization of Continuous Space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EE21AE-4AA1-41EA-8900-1C974169C75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90600" y="1524001"/>
                <a:ext cx="9048750" cy="4652962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/>
                  <a:t>Use atomic states and create a graph as the transition function.</a:t>
                </a:r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r>
                  <a:rPr lang="en-US" sz="2000" dirty="0"/>
                  <a:t>Use a grid with spacing of size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US" sz="2000" dirty="0"/>
              </a:p>
              <a:p>
                <a:pPr marL="342900" lvl="1" indent="0">
                  <a:buNone/>
                </a:pPr>
                <a:r>
                  <a:rPr lang="en-US" sz="2000" dirty="0"/>
                  <a:t>Note: You probably need a way</a:t>
                </a:r>
                <a:br>
                  <a:rPr lang="en-US" sz="2000" dirty="0"/>
                </a:br>
                <a:r>
                  <a:rPr lang="en-US" sz="2000" dirty="0"/>
                  <a:t>           finer grid!</a:t>
                </a:r>
                <a:br>
                  <a:rPr lang="en-US" sz="2000" dirty="0"/>
                </a:br>
                <a:r>
                  <a:rPr lang="en-US" sz="2000" dirty="0"/>
                  <a:t>      </a:t>
                </a:r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EE21AE-4AA1-41EA-8900-1C974169C75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0600" y="1524001"/>
                <a:ext cx="9048750" cy="4652962"/>
              </a:xfrm>
              <a:blipFill>
                <a:blip r:embed="rId2"/>
                <a:stretch>
                  <a:fillRect l="-606" t="-131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 descr="Discretizing a map of Romania into a graph that connects the major cities. ">
            <a:extLst>
              <a:ext uri="{FF2B5EF4-FFF2-40B4-BE49-F238E27FC236}">
                <a16:creationId xmlns:a16="http://schemas.microsoft.com/office/drawing/2014/main" id="{2948FCF3-99ED-4EF4-B0F2-D5542D41CA18}"/>
              </a:ext>
            </a:extLst>
          </p:cNvPr>
          <p:cNvGrpSpPr/>
          <p:nvPr/>
        </p:nvGrpSpPr>
        <p:grpSpPr>
          <a:xfrm>
            <a:off x="3124200" y="2012673"/>
            <a:ext cx="5702450" cy="1934713"/>
            <a:chOff x="1536546" y="2256287"/>
            <a:chExt cx="5702450" cy="1934713"/>
          </a:xfrm>
        </p:grpSpPr>
        <p:pic>
          <p:nvPicPr>
            <p:cNvPr id="5" name="Picture 4" descr="romania-distances">
              <a:extLst>
                <a:ext uri="{FF2B5EF4-FFF2-40B4-BE49-F238E27FC236}">
                  <a16:creationId xmlns:a16="http://schemas.microsoft.com/office/drawing/2014/main" id="{EB4CC2F8-66AD-494E-B5AA-B5C220E7FC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4114800" y="2313525"/>
              <a:ext cx="3124196" cy="1877475"/>
            </a:xfrm>
            <a:prstGeom prst="rect">
              <a:avLst/>
            </a:prstGeom>
            <a:noFill/>
            <a:ln/>
          </p:spPr>
        </p:pic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id="{FC2BEE9E-7CC1-4623-87FF-A0641230D9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36546" y="2256287"/>
              <a:ext cx="2330604" cy="1828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8D907417-1BCF-4FF6-B6B7-14C6765A0589}"/>
                </a:ext>
              </a:extLst>
            </p:cNvPr>
            <p:cNvSpPr/>
            <p:nvPr/>
          </p:nvSpPr>
          <p:spPr>
            <a:xfrm>
              <a:off x="3733800" y="3077643"/>
              <a:ext cx="533400" cy="4572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 descr="Discretizing the map of Romania using a grid.">
            <a:extLst>
              <a:ext uri="{FF2B5EF4-FFF2-40B4-BE49-F238E27FC236}">
                <a16:creationId xmlns:a16="http://schemas.microsoft.com/office/drawing/2014/main" id="{3A977063-43B4-6CD3-EDE6-55ACF5FC1A2C}"/>
              </a:ext>
            </a:extLst>
          </p:cNvPr>
          <p:cNvGrpSpPr/>
          <p:nvPr/>
        </p:nvGrpSpPr>
        <p:grpSpPr>
          <a:xfrm>
            <a:off x="6172201" y="4025826"/>
            <a:ext cx="2849989" cy="2616346"/>
            <a:chOff x="4648200" y="4025826"/>
            <a:chExt cx="2849989" cy="2616346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A6309FC-1A42-F62D-F3D7-1A3DE8E0AD79}"/>
                </a:ext>
              </a:extLst>
            </p:cNvPr>
            <p:cNvGrpSpPr/>
            <p:nvPr/>
          </p:nvGrpSpPr>
          <p:grpSpPr>
            <a:xfrm>
              <a:off x="4648200" y="4025826"/>
              <a:ext cx="2849989" cy="2616346"/>
              <a:chOff x="5608211" y="4172770"/>
              <a:chExt cx="2849989" cy="2616346"/>
            </a:xfrm>
          </p:grpSpPr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A6A21ECD-5CDE-4EC0-8491-CA71898D3C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24554" y="6492874"/>
                <a:ext cx="2533646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0E185C9B-887E-4F8B-A7C7-589B558587D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937984" y="4419600"/>
                <a:ext cx="1" cy="207327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21D32B6-7648-4FBA-A397-0523CE1D50BE}"/>
                  </a:ext>
                </a:extLst>
              </p:cNvPr>
              <p:cNvSpPr txBox="1"/>
              <p:nvPr/>
            </p:nvSpPr>
            <p:spPr>
              <a:xfrm>
                <a:off x="6935234" y="6419784"/>
                <a:ext cx="2840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x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07DF480-052F-4119-827A-FCE6844F9578}"/>
                  </a:ext>
                </a:extLst>
              </p:cNvPr>
              <p:cNvSpPr txBox="1"/>
              <p:nvPr/>
            </p:nvSpPr>
            <p:spPr>
              <a:xfrm>
                <a:off x="5608211" y="5309671"/>
                <a:ext cx="2888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y</a:t>
                </a:r>
              </a:p>
            </p:txBody>
          </p:sp>
          <p:pic>
            <p:nvPicPr>
              <p:cNvPr id="14" name="Picture 4">
                <a:extLst>
                  <a:ext uri="{FF2B5EF4-FFF2-40B4-BE49-F238E27FC236}">
                    <a16:creationId xmlns:a16="http://schemas.microsoft.com/office/drawing/2014/main" id="{AD23D120-FE88-4C11-BB33-E1E469D8A5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5943604" y="4648200"/>
                <a:ext cx="2330604" cy="1828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746EB43A-DA48-436E-A6B2-35F6F5E6540F}"/>
                  </a:ext>
                </a:extLst>
              </p:cNvPr>
              <p:cNvCxnSpPr/>
              <p:nvPr/>
            </p:nvCxnSpPr>
            <p:spPr>
              <a:xfrm>
                <a:off x="6248404" y="4419600"/>
                <a:ext cx="0" cy="207327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02338A24-64F3-4757-8EA2-5679B52A891F}"/>
                  </a:ext>
                </a:extLst>
              </p:cNvPr>
              <p:cNvCxnSpPr/>
              <p:nvPr/>
            </p:nvCxnSpPr>
            <p:spPr>
              <a:xfrm>
                <a:off x="6553204" y="4419600"/>
                <a:ext cx="0" cy="207327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EB0BEAE6-5428-4E4F-9E1F-C49EFE62813D}"/>
                  </a:ext>
                </a:extLst>
              </p:cNvPr>
              <p:cNvCxnSpPr/>
              <p:nvPr/>
            </p:nvCxnSpPr>
            <p:spPr>
              <a:xfrm>
                <a:off x="6858004" y="4419600"/>
                <a:ext cx="0" cy="207327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0CA98B25-F84C-490D-8FCA-697F380147B6}"/>
                  </a:ext>
                </a:extLst>
              </p:cNvPr>
              <p:cNvCxnSpPr/>
              <p:nvPr/>
            </p:nvCxnSpPr>
            <p:spPr>
              <a:xfrm>
                <a:off x="7162804" y="4419600"/>
                <a:ext cx="0" cy="207327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DA80FADA-2B4A-4BCE-80A4-9177D219AEA4}"/>
                  </a:ext>
                </a:extLst>
              </p:cNvPr>
              <p:cNvCxnSpPr/>
              <p:nvPr/>
            </p:nvCxnSpPr>
            <p:spPr>
              <a:xfrm>
                <a:off x="7467604" y="4419600"/>
                <a:ext cx="0" cy="207327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412FA915-3344-4514-95DA-BB5C149D2A2F}"/>
                  </a:ext>
                </a:extLst>
              </p:cNvPr>
              <p:cNvCxnSpPr/>
              <p:nvPr/>
            </p:nvCxnSpPr>
            <p:spPr>
              <a:xfrm>
                <a:off x="7772404" y="4419600"/>
                <a:ext cx="0" cy="207327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3F864849-3C58-4C21-8B02-ABE85707CE67}"/>
                  </a:ext>
                </a:extLst>
              </p:cNvPr>
              <p:cNvCxnSpPr/>
              <p:nvPr/>
            </p:nvCxnSpPr>
            <p:spPr>
              <a:xfrm>
                <a:off x="8077204" y="4419600"/>
                <a:ext cx="0" cy="207327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BE081DDC-C4EE-4522-B73B-B42C786955C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943604" y="6154639"/>
                <a:ext cx="2362200" cy="1756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BCA3FC65-7464-431A-B6FF-6656C1E7A7D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943604" y="5849839"/>
                <a:ext cx="2362200" cy="1756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327126AA-ACC2-4AFE-A09B-E52660D92FE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943604" y="5562600"/>
                <a:ext cx="2362200" cy="1756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5D70E09B-73A3-4135-BACE-7C620BBFB15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943604" y="5257800"/>
                <a:ext cx="2362200" cy="1756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37FFF577-559A-483B-903B-495718F1E5E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943604" y="4953000"/>
                <a:ext cx="2362200" cy="1756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038096B7-AB02-47EB-83A2-3BDF9A6B2B5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943604" y="4648200"/>
                <a:ext cx="2362200" cy="1756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44542AF1-ED6E-4F7F-86FA-9C48794C3EB6}"/>
                  </a:ext>
                </a:extLst>
              </p:cNvPr>
              <p:cNvCxnSpPr/>
              <p:nvPr/>
            </p:nvCxnSpPr>
            <p:spPr>
              <a:xfrm>
                <a:off x="7772404" y="4495800"/>
                <a:ext cx="304800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5B066E6B-51AC-44D8-9D12-54093C910B80}"/>
                      </a:ext>
                    </a:extLst>
                  </p:cNvPr>
                  <p:cNvSpPr txBox="1"/>
                  <p:nvPr/>
                </p:nvSpPr>
                <p:spPr>
                  <a:xfrm>
                    <a:off x="7772403" y="4172770"/>
                    <a:ext cx="248348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𝛿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5B066E6B-51AC-44D8-9D12-54093C910B8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772403" y="4172770"/>
                    <a:ext cx="24834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r="-225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9420CBF-1C0E-1471-A75B-C32BF128475E}"/>
                </a:ext>
              </a:extLst>
            </p:cNvPr>
            <p:cNvCxnSpPr/>
            <p:nvPr/>
          </p:nvCxnSpPr>
          <p:spPr>
            <a:xfrm>
              <a:off x="5486400" y="4953000"/>
              <a:ext cx="25415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CD211C5-F91B-F060-A43F-9C9CF04274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55570" y="2583585"/>
            <a:ext cx="597631" cy="1891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889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1CB77-AB20-45FB-840D-C40141FFD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Example: Discretization of Continuous Space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E21AE-4AA1-41EA-8900-1C974169C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820862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How did we discretize this space?   </a:t>
            </a:r>
          </a:p>
          <a:p>
            <a:endParaRPr lang="en-US" dirty="0"/>
          </a:p>
        </p:txBody>
      </p:sp>
      <p:grpSp>
        <p:nvGrpSpPr>
          <p:cNvPr id="15" name="Group 14" descr="A picture of a maze.">
            <a:extLst>
              <a:ext uri="{FF2B5EF4-FFF2-40B4-BE49-F238E27FC236}">
                <a16:creationId xmlns:a16="http://schemas.microsoft.com/office/drawing/2014/main" id="{F55B8C66-B430-52B2-8FEC-5AFB8DE63312}"/>
              </a:ext>
            </a:extLst>
          </p:cNvPr>
          <p:cNvGrpSpPr/>
          <p:nvPr/>
        </p:nvGrpSpPr>
        <p:grpSpPr>
          <a:xfrm>
            <a:off x="4467934" y="2272713"/>
            <a:ext cx="4142667" cy="3756527"/>
            <a:chOff x="2943933" y="2272712"/>
            <a:chExt cx="4142667" cy="3756527"/>
          </a:xfrm>
        </p:grpSpPr>
        <p:sp>
          <p:nvSpPr>
            <p:cNvPr id="26" name="Down Arrow 4">
              <a:extLst>
                <a:ext uri="{FF2B5EF4-FFF2-40B4-BE49-F238E27FC236}">
                  <a16:creationId xmlns:a16="http://schemas.microsoft.com/office/drawing/2014/main" id="{BA21D0A7-663C-4EE8-A298-5C090BF3D6AF}"/>
                </a:ext>
              </a:extLst>
            </p:cNvPr>
            <p:cNvSpPr/>
            <p:nvPr/>
          </p:nvSpPr>
          <p:spPr>
            <a:xfrm>
              <a:off x="3457296" y="2662237"/>
              <a:ext cx="228600" cy="3048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19F513F-94BA-4C45-AC6A-355537B2A152}"/>
                </a:ext>
              </a:extLst>
            </p:cNvPr>
            <p:cNvSpPr txBox="1"/>
            <p:nvPr/>
          </p:nvSpPr>
          <p:spPr>
            <a:xfrm>
              <a:off x="2943933" y="2272712"/>
              <a:ext cx="14839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70C0"/>
                  </a:solidFill>
                </a:rPr>
                <a:t>Initial state</a:t>
              </a:r>
            </a:p>
          </p:txBody>
        </p:sp>
        <p:sp>
          <p:nvSpPr>
            <p:cNvPr id="33" name="Down Arrow 6">
              <a:extLst>
                <a:ext uri="{FF2B5EF4-FFF2-40B4-BE49-F238E27FC236}">
                  <a16:creationId xmlns:a16="http://schemas.microsoft.com/office/drawing/2014/main" id="{D92D673D-A835-4C5C-A94A-54D710F0FF87}"/>
                </a:ext>
              </a:extLst>
            </p:cNvPr>
            <p:cNvSpPr/>
            <p:nvPr/>
          </p:nvSpPr>
          <p:spPr>
            <a:xfrm rot="5400000">
              <a:off x="6145360" y="5367337"/>
              <a:ext cx="228600" cy="3048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DD08D5D-E18D-4774-99E9-17089014AD3E}"/>
                </a:ext>
              </a:extLst>
            </p:cNvPr>
            <p:cNvSpPr txBox="1"/>
            <p:nvPr/>
          </p:nvSpPr>
          <p:spPr>
            <a:xfrm>
              <a:off x="6417827" y="5216306"/>
              <a:ext cx="66877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Goal </a:t>
              </a:r>
              <a:br>
                <a:rPr lang="en-US" dirty="0">
                  <a:solidFill>
                    <a:srgbClr val="0070C0"/>
                  </a:solidFill>
                </a:rPr>
              </a:br>
              <a:r>
                <a:rPr lang="en-US" dirty="0">
                  <a:solidFill>
                    <a:srgbClr val="0070C0"/>
                  </a:solidFill>
                </a:rPr>
                <a:t>state</a:t>
              </a:r>
            </a:p>
          </p:txBody>
        </p:sp>
        <p:pic>
          <p:nvPicPr>
            <p:cNvPr id="35" name="Picture 2">
              <a:extLst>
                <a:ext uri="{FF2B5EF4-FFF2-40B4-BE49-F238E27FC236}">
                  <a16:creationId xmlns:a16="http://schemas.microsoft.com/office/drawing/2014/main" id="{2D9B678F-99E4-403F-8390-467321317A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4060" y="3003663"/>
              <a:ext cx="2667000" cy="27065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E42F982A-3EF2-47FC-9218-469F2FF10685}"/>
                </a:ext>
              </a:extLst>
            </p:cNvPr>
            <p:cNvSpPr/>
            <p:nvPr/>
          </p:nvSpPr>
          <p:spPr>
            <a:xfrm>
              <a:off x="5893957" y="5405437"/>
              <a:ext cx="152400" cy="1524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30BBF683-FD53-4807-B4F7-D6A8C52E90C0}"/>
                </a:ext>
              </a:extLst>
            </p:cNvPr>
            <p:cNvSpPr/>
            <p:nvPr/>
          </p:nvSpPr>
          <p:spPr>
            <a:xfrm>
              <a:off x="3501215" y="3003331"/>
              <a:ext cx="152400" cy="1524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8C36D08-5A69-464D-AA7E-806E695CAD64}"/>
                </a:ext>
              </a:extLst>
            </p:cNvPr>
            <p:cNvSpPr/>
            <p:nvPr/>
          </p:nvSpPr>
          <p:spPr>
            <a:xfrm>
              <a:off x="3539020" y="3196117"/>
              <a:ext cx="2365551" cy="2275128"/>
            </a:xfrm>
            <a:custGeom>
              <a:avLst/>
              <a:gdLst>
                <a:gd name="connsiteX0" fmla="*/ 23795 w 2365551"/>
                <a:gd name="connsiteY0" fmla="*/ 0 h 2275128"/>
                <a:gd name="connsiteX1" fmla="*/ 34946 w 2365551"/>
                <a:gd name="connsiteY1" fmla="*/ 312234 h 2275128"/>
                <a:gd name="connsiteX2" fmla="*/ 336029 w 2365551"/>
                <a:gd name="connsiteY2" fmla="*/ 66908 h 2275128"/>
                <a:gd name="connsiteX3" fmla="*/ 1150068 w 2365551"/>
                <a:gd name="connsiteY3" fmla="*/ 78059 h 2275128"/>
                <a:gd name="connsiteX4" fmla="*/ 1172370 w 2365551"/>
                <a:gd name="connsiteY4" fmla="*/ 323386 h 2275128"/>
                <a:gd name="connsiteX5" fmla="*/ 2242887 w 2365551"/>
                <a:gd name="connsiteY5" fmla="*/ 334537 h 2275128"/>
                <a:gd name="connsiteX6" fmla="*/ 1997560 w 2365551"/>
                <a:gd name="connsiteY6" fmla="*/ 914400 h 2275128"/>
                <a:gd name="connsiteX7" fmla="*/ 1975258 w 2365551"/>
                <a:gd name="connsiteY7" fmla="*/ 936703 h 2275128"/>
                <a:gd name="connsiteX8" fmla="*/ 1964107 w 2365551"/>
                <a:gd name="connsiteY8" fmla="*/ 1449659 h 2275128"/>
                <a:gd name="connsiteX9" fmla="*/ 1674175 w 2365551"/>
                <a:gd name="connsiteY9" fmla="*/ 1438508 h 2275128"/>
                <a:gd name="connsiteX10" fmla="*/ 1462302 w 2365551"/>
                <a:gd name="connsiteY10" fmla="*/ 613317 h 2275128"/>
                <a:gd name="connsiteX11" fmla="*/ 782078 w 2365551"/>
                <a:gd name="connsiteY11" fmla="*/ 635620 h 2275128"/>
                <a:gd name="connsiteX12" fmla="*/ 770926 w 2365551"/>
                <a:gd name="connsiteY12" fmla="*/ 869795 h 2275128"/>
                <a:gd name="connsiteX13" fmla="*/ 692868 w 2365551"/>
                <a:gd name="connsiteY13" fmla="*/ 880947 h 2275128"/>
                <a:gd name="connsiteX14" fmla="*/ 659414 w 2365551"/>
                <a:gd name="connsiteY14" fmla="*/ 892098 h 2275128"/>
                <a:gd name="connsiteX15" fmla="*/ 625960 w 2365551"/>
                <a:gd name="connsiteY15" fmla="*/ 1471961 h 2275128"/>
                <a:gd name="connsiteX16" fmla="*/ 871287 w 2365551"/>
                <a:gd name="connsiteY16" fmla="*/ 1460810 h 2275128"/>
                <a:gd name="connsiteX17" fmla="*/ 882439 w 2365551"/>
                <a:gd name="connsiteY17" fmla="*/ 1237786 h 2275128"/>
                <a:gd name="connsiteX18" fmla="*/ 1216975 w 2365551"/>
                <a:gd name="connsiteY18" fmla="*/ 1248937 h 2275128"/>
                <a:gd name="connsiteX19" fmla="*/ 1228126 w 2365551"/>
                <a:gd name="connsiteY19" fmla="*/ 2007220 h 2275128"/>
                <a:gd name="connsiteX20" fmla="*/ 1406546 w 2365551"/>
                <a:gd name="connsiteY20" fmla="*/ 1996068 h 2275128"/>
                <a:gd name="connsiteX21" fmla="*/ 1428848 w 2365551"/>
                <a:gd name="connsiteY21" fmla="*/ 1572322 h 2275128"/>
                <a:gd name="connsiteX22" fmla="*/ 1518058 w 2365551"/>
                <a:gd name="connsiteY22" fmla="*/ 1594625 h 2275128"/>
                <a:gd name="connsiteX23" fmla="*/ 1685326 w 2365551"/>
                <a:gd name="connsiteY23" fmla="*/ 1661532 h 2275128"/>
                <a:gd name="connsiteX24" fmla="*/ 2265190 w 2365551"/>
                <a:gd name="connsiteY24" fmla="*/ 1750742 h 2275128"/>
                <a:gd name="connsiteX25" fmla="*/ 2365551 w 2365551"/>
                <a:gd name="connsiteY25" fmla="*/ 2274849 h 2275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365551" h="2275128">
                  <a:moveTo>
                    <a:pt x="23795" y="0"/>
                  </a:moveTo>
                  <a:cubicBezTo>
                    <a:pt x="27512" y="104078"/>
                    <a:pt x="-38695" y="238593"/>
                    <a:pt x="34946" y="312234"/>
                  </a:cubicBezTo>
                  <a:cubicBezTo>
                    <a:pt x="385596" y="662884"/>
                    <a:pt x="334314" y="102925"/>
                    <a:pt x="336029" y="66908"/>
                  </a:cubicBezTo>
                  <a:cubicBezTo>
                    <a:pt x="607375" y="70625"/>
                    <a:pt x="890622" y="-1505"/>
                    <a:pt x="1150068" y="78059"/>
                  </a:cubicBezTo>
                  <a:cubicBezTo>
                    <a:pt x="1228572" y="102134"/>
                    <a:pt x="1092429" y="304624"/>
                    <a:pt x="1172370" y="323386"/>
                  </a:cubicBezTo>
                  <a:cubicBezTo>
                    <a:pt x="1519788" y="404923"/>
                    <a:pt x="1886048" y="330820"/>
                    <a:pt x="2242887" y="334537"/>
                  </a:cubicBezTo>
                  <a:cubicBezTo>
                    <a:pt x="2228259" y="1139118"/>
                    <a:pt x="2434942" y="933416"/>
                    <a:pt x="1997560" y="914400"/>
                  </a:cubicBezTo>
                  <a:cubicBezTo>
                    <a:pt x="1987056" y="913943"/>
                    <a:pt x="1982692" y="929269"/>
                    <a:pt x="1975258" y="936703"/>
                  </a:cubicBezTo>
                  <a:cubicBezTo>
                    <a:pt x="1971541" y="1107688"/>
                    <a:pt x="2052099" y="1303006"/>
                    <a:pt x="1964107" y="1449659"/>
                  </a:cubicBezTo>
                  <a:cubicBezTo>
                    <a:pt x="1914347" y="1532592"/>
                    <a:pt x="1710542" y="1528126"/>
                    <a:pt x="1674175" y="1438508"/>
                  </a:cubicBezTo>
                  <a:cubicBezTo>
                    <a:pt x="1287360" y="485286"/>
                    <a:pt x="1986401" y="798295"/>
                    <a:pt x="1462302" y="613317"/>
                  </a:cubicBezTo>
                  <a:cubicBezTo>
                    <a:pt x="1235561" y="620751"/>
                    <a:pt x="994777" y="556715"/>
                    <a:pt x="782078" y="635620"/>
                  </a:cubicBezTo>
                  <a:cubicBezTo>
                    <a:pt x="708810" y="662800"/>
                    <a:pt x="797632" y="796353"/>
                    <a:pt x="770926" y="869795"/>
                  </a:cubicBezTo>
                  <a:cubicBezTo>
                    <a:pt x="761944" y="894496"/>
                    <a:pt x="718887" y="877230"/>
                    <a:pt x="692868" y="880947"/>
                  </a:cubicBezTo>
                  <a:cubicBezTo>
                    <a:pt x="681717" y="884664"/>
                    <a:pt x="670420" y="887971"/>
                    <a:pt x="659414" y="892098"/>
                  </a:cubicBezTo>
                  <a:cubicBezTo>
                    <a:pt x="430734" y="977851"/>
                    <a:pt x="604950" y="946689"/>
                    <a:pt x="625960" y="1471961"/>
                  </a:cubicBezTo>
                  <a:cubicBezTo>
                    <a:pt x="707736" y="1468244"/>
                    <a:pt x="810834" y="1516006"/>
                    <a:pt x="871287" y="1460810"/>
                  </a:cubicBezTo>
                  <a:cubicBezTo>
                    <a:pt x="926256" y="1410621"/>
                    <a:pt x="818976" y="1276682"/>
                    <a:pt x="882439" y="1237786"/>
                  </a:cubicBezTo>
                  <a:cubicBezTo>
                    <a:pt x="977567" y="1179482"/>
                    <a:pt x="1105463" y="1245220"/>
                    <a:pt x="1216975" y="1248937"/>
                  </a:cubicBezTo>
                  <a:cubicBezTo>
                    <a:pt x="1220692" y="1501698"/>
                    <a:pt x="1165956" y="1762196"/>
                    <a:pt x="1228126" y="2007220"/>
                  </a:cubicBezTo>
                  <a:cubicBezTo>
                    <a:pt x="1242781" y="2064979"/>
                    <a:pt x="1381575" y="2050173"/>
                    <a:pt x="1406546" y="1996068"/>
                  </a:cubicBezTo>
                  <a:cubicBezTo>
                    <a:pt x="1465819" y="1867642"/>
                    <a:pt x="1421414" y="1713571"/>
                    <a:pt x="1428848" y="1572322"/>
                  </a:cubicBezTo>
                  <a:cubicBezTo>
                    <a:pt x="1458585" y="1579756"/>
                    <a:pt x="1489449" y="1583622"/>
                    <a:pt x="1518058" y="1594625"/>
                  </a:cubicBezTo>
                  <a:cubicBezTo>
                    <a:pt x="1655933" y="1647654"/>
                    <a:pt x="1465602" y="1622549"/>
                    <a:pt x="1685326" y="1661532"/>
                  </a:cubicBezTo>
                  <a:cubicBezTo>
                    <a:pt x="1877881" y="1695695"/>
                    <a:pt x="2071902" y="1721005"/>
                    <a:pt x="2265190" y="1750742"/>
                  </a:cubicBezTo>
                  <a:cubicBezTo>
                    <a:pt x="2276974" y="2304579"/>
                    <a:pt x="2101599" y="2274849"/>
                    <a:pt x="2365551" y="2274849"/>
                  </a:cubicBezTo>
                </a:path>
              </a:pathLst>
            </a:cu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9B70850-24EB-0906-494F-F0B6F6E7075A}"/>
                </a:ext>
              </a:extLst>
            </p:cNvPr>
            <p:cNvGrpSpPr/>
            <p:nvPr/>
          </p:nvGrpSpPr>
          <p:grpSpPr>
            <a:xfrm>
              <a:off x="3322206" y="2965344"/>
              <a:ext cx="2708854" cy="3063895"/>
              <a:chOff x="954173" y="2804279"/>
              <a:chExt cx="2708854" cy="3063895"/>
            </a:xfrm>
          </p:grpSpPr>
          <p:cxnSp>
            <p:nvCxnSpPr>
              <p:cNvPr id="4" name="Straight Connector 3">
                <a:extLst>
                  <a:ext uri="{FF2B5EF4-FFF2-40B4-BE49-F238E27FC236}">
                    <a16:creationId xmlns:a16="http://schemas.microsoft.com/office/drawing/2014/main" id="{F03D0B79-7E9F-162D-73CE-E63E8567F7AC}"/>
                  </a:ext>
                </a:extLst>
              </p:cNvPr>
              <p:cNvCxnSpPr/>
              <p:nvPr/>
            </p:nvCxnSpPr>
            <p:spPr>
              <a:xfrm>
                <a:off x="980730" y="2970968"/>
                <a:ext cx="2682297" cy="0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sysDot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61F29334-24F0-047C-269B-FECD1BDDF741}"/>
                  </a:ext>
                </a:extLst>
              </p:cNvPr>
              <p:cNvCxnSpPr/>
              <p:nvPr/>
            </p:nvCxnSpPr>
            <p:spPr>
              <a:xfrm>
                <a:off x="980730" y="3123368"/>
                <a:ext cx="2682297" cy="0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sysDot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71AAE656-6026-432B-D860-D3E0FA7FE1B2}"/>
                  </a:ext>
                </a:extLst>
              </p:cNvPr>
              <p:cNvCxnSpPr/>
              <p:nvPr/>
            </p:nvCxnSpPr>
            <p:spPr>
              <a:xfrm>
                <a:off x="969470" y="3413879"/>
                <a:ext cx="2682297" cy="0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sysDot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0AE41F4E-7E2F-E1E7-8975-6AA2A642B6C7}"/>
                  </a:ext>
                </a:extLst>
              </p:cNvPr>
              <p:cNvCxnSpPr/>
              <p:nvPr/>
            </p:nvCxnSpPr>
            <p:spPr>
              <a:xfrm>
                <a:off x="969470" y="3566279"/>
                <a:ext cx="2682297" cy="0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sysDot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4E875328-9B22-C7B6-1105-06B9E38B00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2066" y="2840573"/>
                <a:ext cx="0" cy="2722801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sysDot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093B99BF-2C4D-07C0-6FBB-53B8A974E2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74270" y="2824678"/>
                <a:ext cx="0" cy="2722801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sysDot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B7088393-649A-850E-0C15-520535B27A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22869" y="2824678"/>
                <a:ext cx="0" cy="2722801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sysDot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FB6AF8ED-0131-0714-91DE-BD0FC3AA00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75269" y="2804279"/>
                <a:ext cx="0" cy="2722801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sysDot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A06095FC-8DE4-CEFB-C612-64A2BA4A90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4173" y="5725279"/>
                <a:ext cx="260924" cy="0"/>
              </a:xfrm>
              <a:prstGeom prst="line">
                <a:avLst/>
              </a:prstGeom>
              <a:ln w="19050" cap="flat" cmpd="sng" algn="ctr">
                <a:solidFill>
                  <a:schemeClr val="accent2"/>
                </a:solidFill>
                <a:prstDash val="sysDot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61CE088-4BAE-0EEB-75AB-FB13DE47F531}"/>
                  </a:ext>
                </a:extLst>
              </p:cNvPr>
              <p:cNvSpPr txBox="1"/>
              <p:nvPr/>
            </p:nvSpPr>
            <p:spPr>
              <a:xfrm>
                <a:off x="1188266" y="5591175"/>
                <a:ext cx="13095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accent2"/>
                    </a:solidFill>
                  </a:rPr>
                  <a:t>Discretization grid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145181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1CB77-AB20-45FB-840D-C40141FFD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Search in Continuous Spaces: Gradient Descent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EE21AE-4AA1-41EA-8900-1C974169C75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44040"/>
                <a:ext cx="9182100" cy="5361562"/>
              </a:xfrm>
            </p:spPr>
            <p:txBody>
              <a:bodyPr>
                <a:normAutofit fontScale="85000" lnSpcReduction="20000"/>
              </a:bodyPr>
              <a:lstStyle/>
              <a:p>
                <a:pPr marL="0" indent="0">
                  <a:lnSpc>
                    <a:spcPct val="80000"/>
                  </a:lnSpc>
                  <a:buNone/>
                </a:pPr>
                <a:r>
                  <a:rPr lang="en-US" sz="1600" b="1" dirty="0"/>
                  <a:t>State representation</a:t>
                </a:r>
                <a:r>
                  <a:rPr lang="en-US" sz="1600" dirty="0"/>
                  <a:t>: </a:t>
                </a:r>
                <a14:m>
                  <m:oMath xmlns:m="http://schemas.openxmlformats.org/officeDocument/2006/math">
                    <m:r>
                      <a:rPr lang="en-US" sz="16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endParaRPr lang="en-US" sz="1600" dirty="0"/>
              </a:p>
              <a:p>
                <a:pPr marL="0" indent="0">
                  <a:lnSpc>
                    <a:spcPct val="80000"/>
                  </a:lnSpc>
                  <a:buNone/>
                </a:pPr>
                <a:r>
                  <a:rPr lang="en-US" sz="1600" b="1" dirty="0"/>
                  <a:t>State space size</a:t>
                </a:r>
                <a:r>
                  <a:rPr lang="en-US" sz="1600" dirty="0"/>
                  <a:t>: infinite</a:t>
                </a:r>
                <a:endParaRPr lang="en-US" sz="1600" b="1" dirty="0"/>
              </a:p>
              <a:p>
                <a:pPr marL="0" indent="0">
                  <a:lnSpc>
                    <a:spcPct val="80000"/>
                  </a:lnSpc>
                  <a:buNone/>
                </a:pPr>
                <a:r>
                  <a:rPr lang="en-US" sz="1600" b="1" dirty="0"/>
                  <a:t>Objective function</a:t>
                </a:r>
                <a:r>
                  <a:rPr lang="en-US" sz="1600" dirty="0"/>
                  <a:t>: min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endParaRPr lang="en-US" sz="1600" dirty="0"/>
              </a:p>
              <a:p>
                <a:pPr marL="0" indent="0">
                  <a:lnSpc>
                    <a:spcPct val="80000"/>
                  </a:lnSpc>
                  <a:buNone/>
                </a:pPr>
                <a:r>
                  <a:rPr lang="en-US" sz="1600" b="1" dirty="0"/>
                  <a:t>Local neighborhood</a:t>
                </a:r>
                <a:r>
                  <a:rPr lang="en-US" sz="1600" dirty="0"/>
                  <a:t>: small changes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sz="1600" dirty="0"/>
              </a:p>
              <a:p>
                <a:pPr marL="0" indent="0">
                  <a:buNone/>
                </a:pPr>
                <a:endParaRPr lang="en-US" sz="1600" dirty="0"/>
              </a:p>
              <a:p>
                <a:pPr marL="0" indent="0">
                  <a:lnSpc>
                    <a:spcPct val="120000"/>
                  </a:lnSpc>
                  <a:buNone/>
                </a:pPr>
                <a:r>
                  <a:rPr lang="en-US" sz="1600" dirty="0"/>
                  <a:t>Gradient at point </a:t>
                </a:r>
                <a14:m>
                  <m:oMath xmlns:m="http://schemas.openxmlformats.org/officeDocument/2006/math">
                    <m:r>
                      <a:rPr lang="en-US" sz="16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1600" dirty="0"/>
                  <a:t>: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</m:d>
                          </m:num>
                          <m:den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f>
                          <m:f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</m:d>
                          </m:num>
                          <m:den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  <m:r>
                          <m:rPr>
                            <m:nor/>
                          </m:rPr>
                          <a:rPr lang="en-US" sz="1600" dirty="0"/>
                          <m:t>, …, </m:t>
                        </m:r>
                        <m:f>
                          <m:f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</m:d>
                          </m:num>
                          <m:den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br>
                  <a:rPr lang="en-US" sz="1600" dirty="0"/>
                </a:br>
                <a:r>
                  <a:rPr lang="en-US" sz="1600" dirty="0"/>
                  <a:t>           (=evaluation of the Jacobian matrix at </a:t>
                </a:r>
                <a14:m>
                  <m:oMath xmlns:m="http://schemas.openxmlformats.org/officeDocument/2006/math">
                    <m:r>
                      <a:rPr lang="en-US" sz="1600" b="1" i="1" dirty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1600" dirty="0"/>
                  <a:t>)</a:t>
                </a:r>
              </a:p>
              <a:p>
                <a:pPr marL="0" indent="0">
                  <a:buNone/>
                </a:pPr>
                <a:r>
                  <a:rPr lang="en-US" sz="1600" dirty="0"/>
                  <a:t>Find optimum by solving: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1600" dirty="0">
                  <a:ea typeface="Cambria Math" panose="02040503050406030204" pitchFamily="18" charset="0"/>
                </a:endParaRPr>
              </a:p>
              <a:p>
                <a:endParaRPr lang="en-US" sz="1600" dirty="0"/>
              </a:p>
              <a:p>
                <a:r>
                  <a:rPr lang="en-US" sz="1600" b="1" dirty="0"/>
                  <a:t>Gradient descent (= Steepest-ascend hill climbing for minimization)  </a:t>
                </a:r>
                <a:br>
                  <a:rPr lang="en-US" sz="1600" dirty="0"/>
                </a:br>
                <a:r>
                  <a:rPr lang="en-US" sz="1600" dirty="0"/>
                  <a:t>with step size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600" dirty="0"/>
                  <a:t> (typically reduced over time)</a:t>
                </a:r>
              </a:p>
              <a:p>
                <a:pPr marL="0" indent="0" algn="ctr">
                  <a:buNone/>
                </a:pPr>
                <a:r>
                  <a:rPr lang="en-US" sz="1600" dirty="0"/>
                  <a:t>Repeat: </a:t>
                </a:r>
                <a14:m>
                  <m:oMath xmlns:m="http://schemas.openxmlformats.org/officeDocument/2006/math">
                    <m:r>
                      <a:rPr lang="en-US" sz="16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a:rPr lang="en-US" sz="16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m:rPr>
                        <m:sty m:val="p"/>
                      </m:rP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en-US" sz="1600" dirty="0"/>
                  <a:t>  </a:t>
                </a:r>
                <a:endParaRPr lang="en-US" sz="1600" b="1" dirty="0"/>
              </a:p>
              <a:p>
                <a:pPr>
                  <a:lnSpc>
                    <a:spcPct val="120000"/>
                  </a:lnSpc>
                </a:pPr>
                <a:r>
                  <a:rPr lang="en-US" sz="1600" b="1" dirty="0"/>
                  <a:t>Newton-Raphson method</a:t>
                </a:r>
                <a:br>
                  <a:rPr lang="en-US" sz="1600" dirty="0"/>
                </a:br>
                <a:r>
                  <a:rPr lang="en-US" sz="1600" dirty="0"/>
                  <a:t>uses the inverse of the Hessian matrix (second-order partial derivative of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en-US" sz="1600" dirty="0"/>
                  <a:t>)</a:t>
                </a:r>
                <a:br>
                  <a:rPr lang="en-US" sz="1600" dirty="0"/>
                </a:b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1600" dirty="0"/>
                  <a:t> as the optimal step size</a:t>
                </a:r>
              </a:p>
              <a:p>
                <a:pPr marL="0" indent="0" algn="ctr">
                  <a:buNone/>
                </a:pPr>
                <a:r>
                  <a:rPr lang="en-US" sz="1600" b="1" dirty="0"/>
                  <a:t> </a:t>
                </a:r>
                <a:r>
                  <a:rPr lang="en-US" sz="1600" dirty="0"/>
                  <a:t>Repeat: </a:t>
                </a:r>
                <a14:m>
                  <m:oMath xmlns:m="http://schemas.openxmlformats.org/officeDocument/2006/math">
                    <m:r>
                      <a:rPr lang="en-US" sz="16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a:rPr lang="en-US" sz="16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sub>
                      <m:sup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bSup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16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m:rPr>
                        <m:sty m:val="p"/>
                      </m:rP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endParaRPr lang="en-US" sz="1600" dirty="0"/>
              </a:p>
              <a:p>
                <a:pPr marL="0" indent="0">
                  <a:buNone/>
                </a:pPr>
                <a:endParaRPr lang="en-US" sz="1600" dirty="0"/>
              </a:p>
              <a:p>
                <a:pPr marL="0" indent="0">
                  <a:buNone/>
                </a:pPr>
                <a:r>
                  <a:rPr lang="en-US" sz="1600" dirty="0"/>
                  <a:t>Note: May get stuck in a local optimum if the search space is non-convex! Use simulated annealing, momentum or other methods to escape local optima.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EE21AE-4AA1-41EA-8900-1C974169C75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44040"/>
                <a:ext cx="9182100" cy="5361562"/>
              </a:xfrm>
              <a:blipFill>
                <a:blip r:embed="rId2"/>
                <a:stretch>
                  <a:fillRect l="-199" t="-136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A696503-F6D8-46BC-B66C-8C24521C4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638800" y="3276600"/>
            <a:ext cx="2136648" cy="76200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48F421B8-BDBC-34CF-42FA-2095AA004772}"/>
              </a:ext>
            </a:extLst>
          </p:cNvPr>
          <p:cNvGrpSpPr/>
          <p:nvPr/>
        </p:nvGrpSpPr>
        <p:grpSpPr>
          <a:xfrm>
            <a:off x="6495602" y="838200"/>
            <a:ext cx="4096198" cy="2743200"/>
            <a:chOff x="4971602" y="838200"/>
            <a:chExt cx="4096198" cy="274320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9BC7E4C-F11E-802C-4813-8829B2C9D6B5}"/>
                </a:ext>
              </a:extLst>
            </p:cNvPr>
            <p:cNvGrpSpPr/>
            <p:nvPr/>
          </p:nvGrpSpPr>
          <p:grpSpPr>
            <a:xfrm>
              <a:off x="4971602" y="838200"/>
              <a:ext cx="4096198" cy="2743200"/>
              <a:chOff x="4971602" y="838200"/>
              <a:chExt cx="4096198" cy="2743200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6E47571D-8E83-4518-8F37-124321FBEDD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1335" t="5706" b="-535"/>
              <a:stretch/>
            </p:blipFill>
            <p:spPr>
              <a:xfrm>
                <a:off x="5337048" y="838200"/>
                <a:ext cx="3730752" cy="2743200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2DA414C7-B46B-44D9-8FD8-DCBC8E188145}"/>
                      </a:ext>
                    </a:extLst>
                  </p:cNvPr>
                  <p:cNvSpPr txBox="1"/>
                  <p:nvPr/>
                </p:nvSpPr>
                <p:spPr>
                  <a:xfrm>
                    <a:off x="4971602" y="1363475"/>
                    <a:ext cx="578492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b="1" i="1" dirty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en-US" sz="1400" dirty="0"/>
                  </a:p>
                </p:txBody>
              </p:sp>
            </mc:Choice>
            <mc:Fallback xmlns="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2DA414C7-B46B-44D9-8FD8-DCBC8E18814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71602" y="1363475"/>
                    <a:ext cx="578492" cy="307777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8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04AC9360-E4F6-47C4-B3FE-88F561A54881}"/>
                      </a:ext>
                    </a:extLst>
                  </p:cNvPr>
                  <p:cNvSpPr txBox="1"/>
                  <p:nvPr/>
                </p:nvSpPr>
                <p:spPr>
                  <a:xfrm>
                    <a:off x="5944864" y="3118263"/>
                    <a:ext cx="397801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400" dirty="0"/>
                  </a:p>
                </p:txBody>
              </p:sp>
            </mc:Choice>
            <mc:Fallback xmlns=""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04AC9360-E4F6-47C4-B3FE-88F561A5488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44864" y="3118263"/>
                    <a:ext cx="397801" cy="307777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1A622CE2-1729-4819-95E5-362252D9EB09}"/>
                      </a:ext>
                    </a:extLst>
                  </p:cNvPr>
                  <p:cNvSpPr txBox="1"/>
                  <p:nvPr/>
                </p:nvSpPr>
                <p:spPr>
                  <a:xfrm>
                    <a:off x="8160460" y="3101858"/>
                    <a:ext cx="401970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1400" dirty="0"/>
                  </a:p>
                </p:txBody>
              </p:sp>
            </mc:Choice>
            <mc:Fallback xmlns="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1A622CE2-1729-4819-95E5-362252D9EB0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60460" y="3101858"/>
                    <a:ext cx="401970" cy="307777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4" name="Multiplication Sign 13">
              <a:extLst>
                <a:ext uri="{FF2B5EF4-FFF2-40B4-BE49-F238E27FC236}">
                  <a16:creationId xmlns:a16="http://schemas.microsoft.com/office/drawing/2014/main" id="{5F986F9B-272C-42A4-8421-C4F51EDACF68}"/>
                </a:ext>
              </a:extLst>
            </p:cNvPr>
            <p:cNvSpPr/>
            <p:nvPr/>
          </p:nvSpPr>
          <p:spPr>
            <a:xfrm>
              <a:off x="8023099" y="2201070"/>
              <a:ext cx="209549" cy="237330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888C16C8-6167-5A9E-7747-F85018856F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73162" y="2395390"/>
              <a:ext cx="174499" cy="15240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2138AF1-D9A6-4204-8DA9-3C74E869A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191000" y="2133600"/>
            <a:ext cx="2743200" cy="30480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17CAA74-189D-A58A-D90E-FAA218F2AB77}"/>
              </a:ext>
            </a:extLst>
          </p:cNvPr>
          <p:cNvGrpSpPr/>
          <p:nvPr/>
        </p:nvGrpSpPr>
        <p:grpSpPr>
          <a:xfrm>
            <a:off x="7775448" y="2381400"/>
            <a:ext cx="2133600" cy="3562201"/>
            <a:chOff x="6251448" y="2381399"/>
            <a:chExt cx="2133600" cy="3562201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EB77392-FE12-249F-FB78-D52821007DA3}"/>
                </a:ext>
              </a:extLst>
            </p:cNvPr>
            <p:cNvGrpSpPr/>
            <p:nvPr/>
          </p:nvGrpSpPr>
          <p:grpSpPr>
            <a:xfrm>
              <a:off x="6251448" y="2381399"/>
              <a:ext cx="2133600" cy="3562201"/>
              <a:chOff x="6251448" y="2381399"/>
              <a:chExt cx="2133600" cy="3562201"/>
            </a:xfrm>
          </p:grpSpPr>
          <p:pic>
            <p:nvPicPr>
              <p:cNvPr id="1026" name="Picture 2">
                <a:extLst>
                  <a:ext uri="{FF2B5EF4-FFF2-40B4-BE49-F238E27FC236}">
                    <a16:creationId xmlns:a16="http://schemas.microsoft.com/office/drawing/2014/main" id="{C58366AA-2056-4300-84DA-668DFFA94D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336" t="7383" r="55413" b="7025"/>
              <a:stretch/>
            </p:blipFill>
            <p:spPr bwMode="auto">
              <a:xfrm>
                <a:off x="6251448" y="3632816"/>
                <a:ext cx="2133600" cy="23107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Multiplication Sign 15">
                <a:extLst>
                  <a:ext uri="{FF2B5EF4-FFF2-40B4-BE49-F238E27FC236}">
                    <a16:creationId xmlns:a16="http://schemas.microsoft.com/office/drawing/2014/main" id="{082BC5DE-A2FC-4459-8D5E-4891CF84E8F6}"/>
                  </a:ext>
                </a:extLst>
              </p:cNvPr>
              <p:cNvSpPr/>
              <p:nvPr/>
            </p:nvSpPr>
            <p:spPr>
              <a:xfrm>
                <a:off x="8055686" y="4258470"/>
                <a:ext cx="209549" cy="237330"/>
              </a:xfrm>
              <a:prstGeom prst="mathMultiply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A360CD63-032B-11E0-B54F-3CC217D239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23861" y="2381399"/>
                <a:ext cx="32587" cy="1934072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0A44B8CC-2087-C783-1FF8-113D30561AD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48600" y="4429050"/>
                <a:ext cx="199061" cy="6675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3CB43587-D758-7A4E-8FFC-69AA4046A284}"/>
                    </a:ext>
                  </a:extLst>
                </p:cNvPr>
                <p:cNvSpPr txBox="1"/>
                <p:nvPr/>
              </p:nvSpPr>
              <p:spPr>
                <a:xfrm>
                  <a:off x="7546848" y="4200815"/>
                  <a:ext cx="685800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11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  <m:r>
                          <a:rPr lang="en-US" sz="11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11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1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</m:oMath>
                    </m:oMathPara>
                  </a14:m>
                  <a:endParaRPr lang="en-US" sz="11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3CB43587-D758-7A4E-8FFC-69AA4046A28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46848" y="4200815"/>
                  <a:ext cx="685800" cy="261610"/>
                </a:xfrm>
                <a:prstGeom prst="rect">
                  <a:avLst/>
                </a:prstGeom>
                <a:blipFill>
                  <a:blip r:embed="rId10"/>
                  <a:stretch>
                    <a:fillRect b="-69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179306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1CB77-AB20-45FB-840D-C40141FFD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4200" dirty="0"/>
              <a:t>Search in Continuous Spaces: Stochastic Gradient Descent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E21AE-4AA1-41EA-8900-1C974169C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sz="2000" dirty="0"/>
              <a:t>What if the mathematical formulation of the objective function is not known?</a:t>
            </a:r>
          </a:p>
          <a:p>
            <a:r>
              <a:rPr lang="en-US" sz="2000" dirty="0"/>
              <a:t>We may have objective values at fixed points, called the </a:t>
            </a:r>
            <a:r>
              <a:rPr lang="en-US" sz="2000" b="1" dirty="0"/>
              <a:t>training data</a:t>
            </a:r>
            <a:r>
              <a:rPr lang="en-US" sz="2000" dirty="0"/>
              <a:t>.</a:t>
            </a:r>
          </a:p>
          <a:p>
            <a:r>
              <a:rPr lang="en-US" sz="2000" dirty="0"/>
              <a:t>In this case, we can perform gradient descent with an approximation of the gradient using the data points as a sample. This is called </a:t>
            </a:r>
            <a:r>
              <a:rPr lang="en-US" sz="2000" b="1" dirty="0"/>
              <a:t>stochastic gradient descent (SGD). 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>
                <a:sym typeface="Wingdings" panose="05000000000000000000" pitchFamily="2" charset="2"/>
              </a:rPr>
              <a:t> </a:t>
            </a:r>
            <a:r>
              <a:rPr lang="en-US" sz="2000" dirty="0"/>
              <a:t>We will talk more about search in continuous spaces with loss functions using gradient descent when we discuss </a:t>
            </a:r>
            <a:r>
              <a:rPr lang="en-US" sz="2000" b="1" dirty="0"/>
              <a:t>parameter learning for learning from examples (machine learning). </a:t>
            </a:r>
          </a:p>
        </p:txBody>
      </p:sp>
    </p:spTree>
    <p:extLst>
      <p:ext uri="{BB962C8B-B14F-4D97-AF65-F5344CB8AC3E}">
        <p14:creationId xmlns:p14="http://schemas.microsoft.com/office/powerpoint/2010/main" val="15209524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agnifying glass on clear background">
            <a:extLst>
              <a:ext uri="{FF2B5EF4-FFF2-40B4-BE49-F238E27FC236}">
                <a16:creationId xmlns:a16="http://schemas.microsoft.com/office/drawing/2014/main" id="{E34C0D74-FE1D-8427-BA2B-E4B94A2EBC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84" r="-1" b="-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E50324-ABD9-A4EE-D007-363B62AC8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800" b="1" dirty="0"/>
              <a:t>Conclusion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B76013-F7E4-FFCD-C244-969F488E08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5029200" cy="37427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Local search provides a fast method to find good solutions to many difficult optimization problems.</a:t>
            </a:r>
          </a:p>
          <a:p>
            <a:endParaRPr lang="en-US" dirty="0"/>
          </a:p>
          <a:p>
            <a:r>
              <a:rPr lang="en-US" dirty="0"/>
              <a:t>Local optima are a big issue that can be addressed with random restarts and simulated annealing.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987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8639</TotalTime>
  <Words>2436</Words>
  <Application>Microsoft Office PowerPoint</Application>
  <PresentationFormat>Widescreen</PresentationFormat>
  <Paragraphs>329</Paragraphs>
  <Slides>35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Arial</vt:lpstr>
      <vt:lpstr>Calibri</vt:lpstr>
      <vt:lpstr>Calibri Light</vt:lpstr>
      <vt:lpstr>Cambria Math</vt:lpstr>
      <vt:lpstr>Symbol</vt:lpstr>
      <vt:lpstr>Wingdings</vt:lpstr>
      <vt:lpstr>Office 2013 - 2022 Theme</vt:lpstr>
      <vt:lpstr> Local Search</vt:lpstr>
      <vt:lpstr>Content</vt:lpstr>
      <vt:lpstr>Recap: Uninformed and Informed Search</vt:lpstr>
      <vt:lpstr>Local Search</vt:lpstr>
      <vt:lpstr>Local Search</vt:lpstr>
      <vt:lpstr>Main Differences to Tree Search</vt:lpstr>
      <vt:lpstr>Use of Local Search in AI</vt:lpstr>
      <vt:lpstr>Defining A Local Search Problem</vt:lpstr>
      <vt:lpstr>Example: n-Queens Problem</vt:lpstr>
      <vt:lpstr>PowerPoint Presentation</vt:lpstr>
      <vt:lpstr>Example: n-Queens Problem 2</vt:lpstr>
      <vt:lpstr>Example: n-Queens Problem 3 </vt:lpstr>
      <vt:lpstr>Example: Traveling Salesman Problem 2</vt:lpstr>
      <vt:lpstr>Example: Traveling Salesman Problem 3</vt:lpstr>
      <vt:lpstr>Hill-Climbing Search  aka Greedy Local Search</vt:lpstr>
      <vt:lpstr>Hill-Climbing Search (Greedy Local Search)</vt:lpstr>
      <vt:lpstr>Local Optima</vt:lpstr>
      <vt:lpstr>Local Optima</vt:lpstr>
      <vt:lpstr>The State Space “Landscape”</vt:lpstr>
      <vt:lpstr>Minimization vs. Maximization</vt:lpstr>
      <vt:lpstr>Convex vs. Non-Convex Optimization Problems</vt:lpstr>
      <vt:lpstr>Simulated Annealing</vt:lpstr>
      <vt:lpstr>Idea of Simulated Annealing</vt:lpstr>
      <vt:lpstr>Simulated Annealing Algorithm</vt:lpstr>
      <vt:lpstr>The Effect of Temperature</vt:lpstr>
      <vt:lpstr>Cooling Schedule</vt:lpstr>
      <vt:lpstr>Simulated Annealing Search</vt:lpstr>
      <vt:lpstr>Evolutionary Algorithms</vt:lpstr>
      <vt:lpstr>Evolutionary Algorithms / Genetic Algorithms</vt:lpstr>
      <vt:lpstr>Search in Continuous Spaces</vt:lpstr>
      <vt:lpstr>Methods: Discretization of Continuous Space </vt:lpstr>
      <vt:lpstr>Example: Discretization of Continuous Space </vt:lpstr>
      <vt:lpstr>Search in Continuous Spaces: Gradient Descent</vt:lpstr>
      <vt:lpstr>Search in Continuous Spaces: Stochastic Gradient Descent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5/7320 Artificial Intelligence  Local Search</dc:title>
  <dc:creator>michael</dc:creator>
  <cp:lastModifiedBy>Himanshu Sharma</cp:lastModifiedBy>
  <cp:revision>82</cp:revision>
  <dcterms:created xsi:type="dcterms:W3CDTF">2021-02-13T00:06:29Z</dcterms:created>
  <dcterms:modified xsi:type="dcterms:W3CDTF">2025-08-07T05:46:20Z</dcterms:modified>
</cp:coreProperties>
</file>