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slideLayouts/slideLayout3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60" r:id="rId2"/>
    <p:sldMasterId id="2147483698" r:id="rId3"/>
    <p:sldMasterId id="2147483700" r:id="rId4"/>
    <p:sldMasterId id="2147483702" r:id="rId5"/>
    <p:sldMasterId id="2147483704" r:id="rId6"/>
    <p:sldMasterId id="2147483706" r:id="rId7"/>
    <p:sldMasterId id="2147483708" r:id="rId8"/>
  </p:sldMasterIdLst>
  <p:notesMasterIdLst>
    <p:notesMasterId r:id="rId38"/>
  </p:notesMasterIdLst>
  <p:sldIdLst>
    <p:sldId id="256" r:id="rId9"/>
    <p:sldId id="266" r:id="rId10"/>
    <p:sldId id="267" r:id="rId11"/>
    <p:sldId id="257" r:id="rId12"/>
    <p:sldId id="259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91" r:id="rId32"/>
    <p:sldId id="286" r:id="rId33"/>
    <p:sldId id="287" r:id="rId34"/>
    <p:sldId id="288" r:id="rId35"/>
    <p:sldId id="289" r:id="rId36"/>
    <p:sldId id="290" r:id="rId37"/>
  </p:sldIdLst>
  <p:sldSz cx="14630400" cy="8229600"/>
  <p:notesSz cx="8229600" cy="14630400"/>
  <p:embeddedFontLst>
    <p:embeddedFont>
      <p:font typeface="Funnel Sans" panose="020B0604020202020204" charset="0"/>
      <p:regular r:id="rId39"/>
    </p:embeddedFont>
    <p:embeddedFont>
      <p:font typeface="Mona Sans Semi Bold" panose="020B0604020202020204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283AB7-66B8-4931-B6EF-477AB3C25DA5}" v="22" dt="2025-08-19T08:14:44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50" d="100"/>
          <a:sy n="50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font" Target="fonts/font1.fntdata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font" Target="fonts/font2.fntdata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notesMaster" Target="notesMasters/notesMaster1.xml"/><Relationship Id="rId46" Type="http://schemas.microsoft.com/office/2015/10/relationships/revisionInfo" Target="revisionInfo.xml"/><Relationship Id="rId20" Type="http://schemas.openxmlformats.org/officeDocument/2006/relationships/slide" Target="slides/slide12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manshu Sharma" userId="6a2c455a-7cd3-475c-b775-bcca3c24f5b2" providerId="ADAL" clId="{BB283AB7-66B8-4931-B6EF-477AB3C25DA5}"/>
    <pc:docChg chg="modSld">
      <pc:chgData name="Himanshu Sharma" userId="6a2c455a-7cd3-475c-b775-bcca3c24f5b2" providerId="ADAL" clId="{BB283AB7-66B8-4931-B6EF-477AB3C25DA5}" dt="2025-08-19T08:14:44.971" v="21" actId="1036"/>
      <pc:docMkLst>
        <pc:docMk/>
      </pc:docMkLst>
      <pc:sldChg chg="modSp">
        <pc:chgData name="Himanshu Sharma" userId="6a2c455a-7cd3-475c-b775-bcca3c24f5b2" providerId="ADAL" clId="{BB283AB7-66B8-4931-B6EF-477AB3C25DA5}" dt="2025-08-19T08:14:44.971" v="21" actId="1036"/>
        <pc:sldMkLst>
          <pc:docMk/>
          <pc:sldMk cId="1076224425" sldId="268"/>
        </pc:sldMkLst>
        <pc:spChg chg="mod">
          <ac:chgData name="Himanshu Sharma" userId="6a2c455a-7cd3-475c-b775-bcca3c24f5b2" providerId="ADAL" clId="{BB283AB7-66B8-4931-B6EF-477AB3C25DA5}" dt="2025-08-19T08:14:44.971" v="21" actId="1036"/>
          <ac:spMkLst>
            <pc:docMk/>
            <pc:sldMk cId="1076224425" sldId="268"/>
            <ac:spMk id="235525" creationId="{C1D35B27-2EF3-4C38-5A63-5A661DC6375D}"/>
          </ac:spMkLst>
        </pc:spChg>
        <pc:spChg chg="mod">
          <ac:chgData name="Himanshu Sharma" userId="6a2c455a-7cd3-475c-b775-bcca3c24f5b2" providerId="ADAL" clId="{BB283AB7-66B8-4931-B6EF-477AB3C25DA5}" dt="2025-08-19T08:14:44.971" v="21" actId="1036"/>
          <ac:spMkLst>
            <pc:docMk/>
            <pc:sldMk cId="1076224425" sldId="268"/>
            <ac:spMk id="235528" creationId="{5C425A49-9742-4CF1-418C-F1BBF81F3C17}"/>
          </ac:spMkLst>
        </pc:spChg>
        <pc:spChg chg="mod">
          <ac:chgData name="Himanshu Sharma" userId="6a2c455a-7cd3-475c-b775-bcca3c24f5b2" providerId="ADAL" clId="{BB283AB7-66B8-4931-B6EF-477AB3C25DA5}" dt="2025-08-19T08:14:44.971" v="21" actId="1036"/>
          <ac:spMkLst>
            <pc:docMk/>
            <pc:sldMk cId="1076224425" sldId="268"/>
            <ac:spMk id="235540" creationId="{70B626A8-8E42-73EA-D81E-0810B1647E33}"/>
          </ac:spMkLst>
        </pc:spChg>
        <pc:spChg chg="mod">
          <ac:chgData name="Himanshu Sharma" userId="6a2c455a-7cd3-475c-b775-bcca3c24f5b2" providerId="ADAL" clId="{BB283AB7-66B8-4931-B6EF-477AB3C25DA5}" dt="2025-08-19T08:14:44.971" v="21" actId="1036"/>
          <ac:spMkLst>
            <pc:docMk/>
            <pc:sldMk cId="1076224425" sldId="268"/>
            <ac:spMk id="235544" creationId="{234FCAC2-A726-1C1A-F641-9A2FBB027CC6}"/>
          </ac:spMkLst>
        </pc:spChg>
        <pc:spChg chg="mod">
          <ac:chgData name="Himanshu Sharma" userId="6a2c455a-7cd3-475c-b775-bcca3c24f5b2" providerId="ADAL" clId="{BB283AB7-66B8-4931-B6EF-477AB3C25DA5}" dt="2025-08-19T08:14:44.971" v="21" actId="1036"/>
          <ac:spMkLst>
            <pc:docMk/>
            <pc:sldMk cId="1076224425" sldId="268"/>
            <ac:spMk id="235545" creationId="{A691A1CB-FE3A-C146-126E-39CD2CDE9AC8}"/>
          </ac:spMkLst>
        </pc:spChg>
        <pc:spChg chg="mod">
          <ac:chgData name="Himanshu Sharma" userId="6a2c455a-7cd3-475c-b775-bcca3c24f5b2" providerId="ADAL" clId="{BB283AB7-66B8-4931-B6EF-477AB3C25DA5}" dt="2025-08-19T08:14:44.971" v="21" actId="1036"/>
          <ac:spMkLst>
            <pc:docMk/>
            <pc:sldMk cId="1076224425" sldId="268"/>
            <ac:spMk id="235552" creationId="{A39F5F70-AD1B-3438-63DE-CD5FF953DDD8}"/>
          </ac:spMkLst>
        </pc:spChg>
        <pc:spChg chg="mod">
          <ac:chgData name="Himanshu Sharma" userId="6a2c455a-7cd3-475c-b775-bcca3c24f5b2" providerId="ADAL" clId="{BB283AB7-66B8-4931-B6EF-477AB3C25DA5}" dt="2025-08-19T08:14:44.971" v="21" actId="1036"/>
          <ac:spMkLst>
            <pc:docMk/>
            <pc:sldMk cId="1076224425" sldId="268"/>
            <ac:spMk id="235570" creationId="{63BD05DF-8A78-DE12-6E7C-864A377481F4}"/>
          </ac:spMkLst>
        </pc:spChg>
        <pc:spChg chg="mod">
          <ac:chgData name="Himanshu Sharma" userId="6a2c455a-7cd3-475c-b775-bcca3c24f5b2" providerId="ADAL" clId="{BB283AB7-66B8-4931-B6EF-477AB3C25DA5}" dt="2025-08-19T08:14:44.971" v="21" actId="1036"/>
          <ac:spMkLst>
            <pc:docMk/>
            <pc:sldMk cId="1076224425" sldId="268"/>
            <ac:spMk id="235573" creationId="{515A19F8-88C2-2912-397D-4595E67EBA05}"/>
          </ac:spMkLst>
        </pc:spChg>
        <pc:spChg chg="mod">
          <ac:chgData name="Himanshu Sharma" userId="6a2c455a-7cd3-475c-b775-bcca3c24f5b2" providerId="ADAL" clId="{BB283AB7-66B8-4931-B6EF-477AB3C25DA5}" dt="2025-08-19T08:14:44.971" v="21" actId="1036"/>
          <ac:spMkLst>
            <pc:docMk/>
            <pc:sldMk cId="1076224425" sldId="268"/>
            <ac:spMk id="235578" creationId="{A84B48D4-DE08-4961-7E31-216ED8522EA2}"/>
          </ac:spMkLst>
        </pc:spChg>
        <pc:spChg chg="mod">
          <ac:chgData name="Himanshu Sharma" userId="6a2c455a-7cd3-475c-b775-bcca3c24f5b2" providerId="ADAL" clId="{BB283AB7-66B8-4931-B6EF-477AB3C25DA5}" dt="2025-08-19T08:14:44.971" v="21" actId="1036"/>
          <ac:spMkLst>
            <pc:docMk/>
            <pc:sldMk cId="1076224425" sldId="268"/>
            <ac:spMk id="235598" creationId="{F27406D4-CA9A-076A-8250-E7BE992ECB6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0004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50654-7094-76E5-D7A6-0C23A551A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F24F90-769E-58F6-49AA-085E18C71E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69AD00-B66B-B168-5B32-B8F76CBCF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ACE98-AB26-1609-BDC5-B3A9CCDCA7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15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F68FE-10AA-AD65-9BB1-E143FBC2A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983" y="329453"/>
            <a:ext cx="13145654" cy="13581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20AB6-F882-31C0-2053-CAACF54B2B0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731983" y="1919568"/>
            <a:ext cx="6460836" cy="5417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4F5463-E601-13F0-72C0-980D72749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14492" y="1919568"/>
            <a:ext cx="6463145" cy="5417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88F504-4193-1EEE-B89D-EBE94338F83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31983" y="7495055"/>
            <a:ext cx="3392054" cy="558053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7905CC-7242-7F8C-0A35-CD3BE2B1570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999183" y="7495055"/>
            <a:ext cx="4611254" cy="558053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EFB15A-5B71-8E0A-558B-F7EB0D9AC77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485583" y="7495055"/>
            <a:ext cx="3392054" cy="558053"/>
          </a:xfrm>
        </p:spPr>
        <p:txBody>
          <a:bodyPr/>
          <a:lstStyle>
            <a:lvl1pPr>
              <a:defRPr/>
            </a:lvl1pPr>
          </a:lstStyle>
          <a:p>
            <a:fld id="{94948EA8-A5D2-41C5-AEC9-5E40E36D81C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312238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F68FE-10AA-AD65-9BB1-E143FBC2A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983" y="329453"/>
            <a:ext cx="13145654" cy="13581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20AB6-F882-31C0-2053-CAACF54B2B0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731983" y="1919568"/>
            <a:ext cx="6460836" cy="5417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4F5463-E601-13F0-72C0-980D72749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14492" y="1919568"/>
            <a:ext cx="6463145" cy="5417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88F504-4193-1EEE-B89D-EBE94338F83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31983" y="7495055"/>
            <a:ext cx="3392054" cy="558053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7905CC-7242-7F8C-0A35-CD3BE2B1570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999183" y="7495055"/>
            <a:ext cx="4611254" cy="558053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EFB15A-5B71-8E0A-558B-F7EB0D9AC77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485583" y="7495055"/>
            <a:ext cx="3392054" cy="558053"/>
          </a:xfrm>
        </p:spPr>
        <p:txBody>
          <a:bodyPr/>
          <a:lstStyle>
            <a:lvl1pPr>
              <a:defRPr/>
            </a:lvl1pPr>
          </a:lstStyle>
          <a:p>
            <a:fld id="{94948EA8-A5D2-41C5-AEC9-5E40E36D81C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312238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2F33-FA18-5FE6-EDEA-EF33EA7C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525F-C3AE-4675-9C4A-B5E4521D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8BDBE-6C2E-96B1-5AAB-F1D82C9BEF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CF361-7C41-D7B0-C5F0-5FCBA34B20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58C21-8A51-C2AC-076A-B569302108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C6EBEA-D2D2-411D-8391-58E90B34A0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5954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3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34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35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E9EDB8B3-F1D3-8CD3-617B-BBB7F4DF54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31983" y="329453"/>
            <a:ext cx="13145654" cy="135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86E95C10-FDF0-C73D-2012-55F794AC51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983" y="1919568"/>
            <a:ext cx="13145654" cy="541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721F352-4B51-588C-50A6-CD2444B311E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731983" y="7495055"/>
            <a:ext cx="33920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D6EEA3A-26B4-BB48-9924-4A6D8A6A4AD0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4999183" y="7495055"/>
            <a:ext cx="46112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0BA701C-B3DD-C309-E1F8-8F3BE6AB392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0485583" y="7495055"/>
            <a:ext cx="33920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fld id="{128F1C47-023B-4053-BBB9-220BBF0D57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3" r:id="rId2"/>
    <p:sldLayoutId id="2147483665" r:id="rId3"/>
    <p:sldLayoutId id="2147483667" r:id="rId4"/>
    <p:sldLayoutId id="2147483669" r:id="rId5"/>
    <p:sldLayoutId id="2147483671" r:id="rId6"/>
    <p:sldLayoutId id="2147483673" r:id="rId7"/>
    <p:sldLayoutId id="2147483675" r:id="rId8"/>
    <p:sldLayoutId id="2147483677" r:id="rId9"/>
    <p:sldLayoutId id="2147483679" r:id="rId10"/>
    <p:sldLayoutId id="2147483681" r:id="rId11"/>
    <p:sldLayoutId id="2147483683" r:id="rId12"/>
    <p:sldLayoutId id="2147483685" r:id="rId13"/>
    <p:sldLayoutId id="2147483687" r:id="rId14"/>
    <p:sldLayoutId id="2147483661" r:id="rId15"/>
    <p:sldLayoutId id="2147483691" r:id="rId16"/>
    <p:sldLayoutId id="2147483693" r:id="rId17"/>
    <p:sldLayoutId id="2147483695" r:id="rId18"/>
    <p:sldLayoutId id="2147483697" r:id="rId19"/>
  </p:sldLayoutIdLst>
  <p:txStyles>
    <p:titleStyle>
      <a:lvl1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68300" indent="-368300" algn="l" defTabSz="457200" rtl="0" fontAlgn="base">
        <a:lnSpc>
          <a:spcPct val="124000"/>
        </a:lnSpc>
        <a:spcBef>
          <a:spcPts val="9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</a:defRPr>
      </a:lvl1pPr>
      <a:lvl2pPr marL="812800" indent="-317500" algn="l" defTabSz="457200" rtl="0" fontAlgn="base">
        <a:lnSpc>
          <a:spcPct val="124000"/>
        </a:lnSpc>
        <a:spcBef>
          <a:spcPts val="775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3100" kern="1200">
          <a:solidFill>
            <a:srgbClr val="000000"/>
          </a:solidFill>
          <a:latin typeface="+mn-lt"/>
          <a:ea typeface="+mn-ea"/>
          <a:cs typeface="+mn-cs"/>
        </a:defRPr>
      </a:lvl2pPr>
      <a:lvl3pPr marL="1258888" indent="-239713" algn="l" defTabSz="457200" rtl="0" fontAlgn="base">
        <a:lnSpc>
          <a:spcPct val="124000"/>
        </a:lnSpc>
        <a:spcBef>
          <a:spcPts val="675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700" kern="1200">
          <a:solidFill>
            <a:srgbClr val="000000"/>
          </a:solidFill>
          <a:latin typeface="+mn-lt"/>
          <a:ea typeface="+mn-ea"/>
          <a:cs typeface="+mn-cs"/>
        </a:defRPr>
      </a:lvl3pPr>
      <a:lvl4pPr marL="1768475" indent="-247650" algn="l" defTabSz="457200" rtl="0" fontAlgn="base">
        <a:lnSpc>
          <a:spcPct val="124000"/>
        </a:lnSpc>
        <a:spcBef>
          <a:spcPts val="55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200" kern="1200">
          <a:solidFill>
            <a:srgbClr val="000000"/>
          </a:solidFill>
          <a:latin typeface="+mn-lt"/>
          <a:ea typeface="+mn-ea"/>
          <a:cs typeface="+mn-cs"/>
        </a:defRPr>
      </a:lvl4pPr>
      <a:lvl5pPr marL="2286000" indent="-247650" algn="l" defTabSz="457200" rtl="0" fontAlgn="base">
        <a:lnSpc>
          <a:spcPct val="124000"/>
        </a:lnSpc>
        <a:spcBef>
          <a:spcPts val="55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E9EDB8B3-F1D3-8CD3-617B-BBB7F4DF54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31983" y="329453"/>
            <a:ext cx="13145654" cy="135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86E95C10-FDF0-C73D-2012-55F794AC51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983" y="1919568"/>
            <a:ext cx="13145654" cy="541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721F352-4B51-588C-50A6-CD2444B311E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731983" y="7495055"/>
            <a:ext cx="33920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D6EEA3A-26B4-BB48-9924-4A6D8A6A4AD0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4999183" y="7495055"/>
            <a:ext cx="46112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0BA701C-B3DD-C309-E1F8-8F3BE6AB392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0485583" y="7495055"/>
            <a:ext cx="33920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fld id="{128F1C47-023B-4053-BBB9-220BBF0D57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68300" indent="-368300" algn="l" defTabSz="457200" rtl="0" fontAlgn="base">
        <a:lnSpc>
          <a:spcPct val="124000"/>
        </a:lnSpc>
        <a:spcBef>
          <a:spcPts val="9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</a:defRPr>
      </a:lvl1pPr>
      <a:lvl2pPr marL="812800" indent="-317500" algn="l" defTabSz="457200" rtl="0" fontAlgn="base">
        <a:lnSpc>
          <a:spcPct val="124000"/>
        </a:lnSpc>
        <a:spcBef>
          <a:spcPts val="775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3100" kern="1200">
          <a:solidFill>
            <a:srgbClr val="000000"/>
          </a:solidFill>
          <a:latin typeface="+mn-lt"/>
          <a:ea typeface="+mn-ea"/>
          <a:cs typeface="+mn-cs"/>
        </a:defRPr>
      </a:lvl2pPr>
      <a:lvl3pPr marL="1258888" indent="-239713" algn="l" defTabSz="457200" rtl="0" fontAlgn="base">
        <a:lnSpc>
          <a:spcPct val="124000"/>
        </a:lnSpc>
        <a:spcBef>
          <a:spcPts val="675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700" kern="1200">
          <a:solidFill>
            <a:srgbClr val="000000"/>
          </a:solidFill>
          <a:latin typeface="+mn-lt"/>
          <a:ea typeface="+mn-ea"/>
          <a:cs typeface="+mn-cs"/>
        </a:defRPr>
      </a:lvl3pPr>
      <a:lvl4pPr marL="1768475" indent="-247650" algn="l" defTabSz="457200" rtl="0" fontAlgn="base">
        <a:lnSpc>
          <a:spcPct val="124000"/>
        </a:lnSpc>
        <a:spcBef>
          <a:spcPts val="55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200" kern="1200">
          <a:solidFill>
            <a:srgbClr val="000000"/>
          </a:solidFill>
          <a:latin typeface="+mn-lt"/>
          <a:ea typeface="+mn-ea"/>
          <a:cs typeface="+mn-cs"/>
        </a:defRPr>
      </a:lvl4pPr>
      <a:lvl5pPr marL="2286000" indent="-247650" algn="l" defTabSz="457200" rtl="0" fontAlgn="base">
        <a:lnSpc>
          <a:spcPct val="124000"/>
        </a:lnSpc>
        <a:spcBef>
          <a:spcPts val="55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E9EDB8B3-F1D3-8CD3-617B-BBB7F4DF54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31983" y="329453"/>
            <a:ext cx="13145654" cy="135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86E95C10-FDF0-C73D-2012-55F794AC51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983" y="1919568"/>
            <a:ext cx="13145654" cy="541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721F352-4B51-588C-50A6-CD2444B311E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731983" y="7495055"/>
            <a:ext cx="33920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D6EEA3A-26B4-BB48-9924-4A6D8A6A4AD0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4999183" y="7495055"/>
            <a:ext cx="46112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0BA701C-B3DD-C309-E1F8-8F3BE6AB392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0485583" y="7495055"/>
            <a:ext cx="33920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fld id="{128F1C47-023B-4053-BBB9-220BBF0D57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68300" indent="-368300" algn="l" defTabSz="457200" rtl="0" fontAlgn="base">
        <a:lnSpc>
          <a:spcPct val="124000"/>
        </a:lnSpc>
        <a:spcBef>
          <a:spcPts val="9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</a:defRPr>
      </a:lvl1pPr>
      <a:lvl2pPr marL="812800" indent="-317500" algn="l" defTabSz="457200" rtl="0" fontAlgn="base">
        <a:lnSpc>
          <a:spcPct val="124000"/>
        </a:lnSpc>
        <a:spcBef>
          <a:spcPts val="775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3100" kern="1200">
          <a:solidFill>
            <a:srgbClr val="000000"/>
          </a:solidFill>
          <a:latin typeface="+mn-lt"/>
          <a:ea typeface="+mn-ea"/>
          <a:cs typeface="+mn-cs"/>
        </a:defRPr>
      </a:lvl2pPr>
      <a:lvl3pPr marL="1258888" indent="-239713" algn="l" defTabSz="457200" rtl="0" fontAlgn="base">
        <a:lnSpc>
          <a:spcPct val="124000"/>
        </a:lnSpc>
        <a:spcBef>
          <a:spcPts val="675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700" kern="1200">
          <a:solidFill>
            <a:srgbClr val="000000"/>
          </a:solidFill>
          <a:latin typeface="+mn-lt"/>
          <a:ea typeface="+mn-ea"/>
          <a:cs typeface="+mn-cs"/>
        </a:defRPr>
      </a:lvl3pPr>
      <a:lvl4pPr marL="1768475" indent="-247650" algn="l" defTabSz="457200" rtl="0" fontAlgn="base">
        <a:lnSpc>
          <a:spcPct val="124000"/>
        </a:lnSpc>
        <a:spcBef>
          <a:spcPts val="55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200" kern="1200">
          <a:solidFill>
            <a:srgbClr val="000000"/>
          </a:solidFill>
          <a:latin typeface="+mn-lt"/>
          <a:ea typeface="+mn-ea"/>
          <a:cs typeface="+mn-cs"/>
        </a:defRPr>
      </a:lvl4pPr>
      <a:lvl5pPr marL="2286000" indent="-247650" algn="l" defTabSz="457200" rtl="0" fontAlgn="base">
        <a:lnSpc>
          <a:spcPct val="124000"/>
        </a:lnSpc>
        <a:spcBef>
          <a:spcPts val="55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E9EDB8B3-F1D3-8CD3-617B-BBB7F4DF54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31983" y="329453"/>
            <a:ext cx="13145654" cy="135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86E95C10-FDF0-C73D-2012-55F794AC51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983" y="1919568"/>
            <a:ext cx="13145654" cy="541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721F352-4B51-588C-50A6-CD2444B311E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731983" y="7495055"/>
            <a:ext cx="33920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D6EEA3A-26B4-BB48-9924-4A6D8A6A4AD0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4999183" y="7495055"/>
            <a:ext cx="46112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0BA701C-B3DD-C309-E1F8-8F3BE6AB392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0485583" y="7495055"/>
            <a:ext cx="33920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fld id="{128F1C47-023B-4053-BBB9-220BBF0D57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68300" indent="-368300" algn="l" defTabSz="457200" rtl="0" fontAlgn="base">
        <a:lnSpc>
          <a:spcPct val="124000"/>
        </a:lnSpc>
        <a:spcBef>
          <a:spcPts val="9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</a:defRPr>
      </a:lvl1pPr>
      <a:lvl2pPr marL="812800" indent="-317500" algn="l" defTabSz="457200" rtl="0" fontAlgn="base">
        <a:lnSpc>
          <a:spcPct val="124000"/>
        </a:lnSpc>
        <a:spcBef>
          <a:spcPts val="775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3100" kern="1200">
          <a:solidFill>
            <a:srgbClr val="000000"/>
          </a:solidFill>
          <a:latin typeface="+mn-lt"/>
          <a:ea typeface="+mn-ea"/>
          <a:cs typeface="+mn-cs"/>
        </a:defRPr>
      </a:lvl2pPr>
      <a:lvl3pPr marL="1258888" indent="-239713" algn="l" defTabSz="457200" rtl="0" fontAlgn="base">
        <a:lnSpc>
          <a:spcPct val="124000"/>
        </a:lnSpc>
        <a:spcBef>
          <a:spcPts val="675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700" kern="1200">
          <a:solidFill>
            <a:srgbClr val="000000"/>
          </a:solidFill>
          <a:latin typeface="+mn-lt"/>
          <a:ea typeface="+mn-ea"/>
          <a:cs typeface="+mn-cs"/>
        </a:defRPr>
      </a:lvl3pPr>
      <a:lvl4pPr marL="1768475" indent="-247650" algn="l" defTabSz="457200" rtl="0" fontAlgn="base">
        <a:lnSpc>
          <a:spcPct val="124000"/>
        </a:lnSpc>
        <a:spcBef>
          <a:spcPts val="55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200" kern="1200">
          <a:solidFill>
            <a:srgbClr val="000000"/>
          </a:solidFill>
          <a:latin typeface="+mn-lt"/>
          <a:ea typeface="+mn-ea"/>
          <a:cs typeface="+mn-cs"/>
        </a:defRPr>
      </a:lvl4pPr>
      <a:lvl5pPr marL="2286000" indent="-247650" algn="l" defTabSz="457200" rtl="0" fontAlgn="base">
        <a:lnSpc>
          <a:spcPct val="124000"/>
        </a:lnSpc>
        <a:spcBef>
          <a:spcPts val="55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E9EDB8B3-F1D3-8CD3-617B-BBB7F4DF54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31983" y="329453"/>
            <a:ext cx="13145654" cy="135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86E95C10-FDF0-C73D-2012-55F794AC51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983" y="1919568"/>
            <a:ext cx="13145654" cy="541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721F352-4B51-588C-50A6-CD2444B311E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731983" y="7495055"/>
            <a:ext cx="33920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D6EEA3A-26B4-BB48-9924-4A6D8A6A4AD0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4999183" y="7495055"/>
            <a:ext cx="46112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0BA701C-B3DD-C309-E1F8-8F3BE6AB392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0485583" y="7495055"/>
            <a:ext cx="33920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fld id="{128F1C47-023B-4053-BBB9-220BBF0D57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68300" indent="-368300" algn="l" defTabSz="457200" rtl="0" fontAlgn="base">
        <a:lnSpc>
          <a:spcPct val="124000"/>
        </a:lnSpc>
        <a:spcBef>
          <a:spcPts val="9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</a:defRPr>
      </a:lvl1pPr>
      <a:lvl2pPr marL="812800" indent="-317500" algn="l" defTabSz="457200" rtl="0" fontAlgn="base">
        <a:lnSpc>
          <a:spcPct val="124000"/>
        </a:lnSpc>
        <a:spcBef>
          <a:spcPts val="775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3100" kern="1200">
          <a:solidFill>
            <a:srgbClr val="000000"/>
          </a:solidFill>
          <a:latin typeface="+mn-lt"/>
          <a:ea typeface="+mn-ea"/>
          <a:cs typeface="+mn-cs"/>
        </a:defRPr>
      </a:lvl2pPr>
      <a:lvl3pPr marL="1258888" indent="-239713" algn="l" defTabSz="457200" rtl="0" fontAlgn="base">
        <a:lnSpc>
          <a:spcPct val="124000"/>
        </a:lnSpc>
        <a:spcBef>
          <a:spcPts val="675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700" kern="1200">
          <a:solidFill>
            <a:srgbClr val="000000"/>
          </a:solidFill>
          <a:latin typeface="+mn-lt"/>
          <a:ea typeface="+mn-ea"/>
          <a:cs typeface="+mn-cs"/>
        </a:defRPr>
      </a:lvl3pPr>
      <a:lvl4pPr marL="1768475" indent="-247650" algn="l" defTabSz="457200" rtl="0" fontAlgn="base">
        <a:lnSpc>
          <a:spcPct val="124000"/>
        </a:lnSpc>
        <a:spcBef>
          <a:spcPts val="55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200" kern="1200">
          <a:solidFill>
            <a:srgbClr val="000000"/>
          </a:solidFill>
          <a:latin typeface="+mn-lt"/>
          <a:ea typeface="+mn-ea"/>
          <a:cs typeface="+mn-cs"/>
        </a:defRPr>
      </a:lvl4pPr>
      <a:lvl5pPr marL="2286000" indent="-247650" algn="l" defTabSz="457200" rtl="0" fontAlgn="base">
        <a:lnSpc>
          <a:spcPct val="124000"/>
        </a:lnSpc>
        <a:spcBef>
          <a:spcPts val="55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E9EDB8B3-F1D3-8CD3-617B-BBB7F4DF54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31983" y="329453"/>
            <a:ext cx="13145654" cy="135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86E95C10-FDF0-C73D-2012-55F794AC51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983" y="1919568"/>
            <a:ext cx="13145654" cy="541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721F352-4B51-588C-50A6-CD2444B311E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731983" y="7495055"/>
            <a:ext cx="33920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D6EEA3A-26B4-BB48-9924-4A6D8A6A4AD0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4999183" y="7495055"/>
            <a:ext cx="46112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0BA701C-B3DD-C309-E1F8-8F3BE6AB392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0485583" y="7495055"/>
            <a:ext cx="33920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fld id="{128F1C47-023B-4053-BBB9-220BBF0D57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68300" indent="-368300" algn="l" defTabSz="457200" rtl="0" fontAlgn="base">
        <a:lnSpc>
          <a:spcPct val="124000"/>
        </a:lnSpc>
        <a:spcBef>
          <a:spcPts val="9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</a:defRPr>
      </a:lvl1pPr>
      <a:lvl2pPr marL="812800" indent="-317500" algn="l" defTabSz="457200" rtl="0" fontAlgn="base">
        <a:lnSpc>
          <a:spcPct val="124000"/>
        </a:lnSpc>
        <a:spcBef>
          <a:spcPts val="775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3100" kern="1200">
          <a:solidFill>
            <a:srgbClr val="000000"/>
          </a:solidFill>
          <a:latin typeface="+mn-lt"/>
          <a:ea typeface="+mn-ea"/>
          <a:cs typeface="+mn-cs"/>
        </a:defRPr>
      </a:lvl2pPr>
      <a:lvl3pPr marL="1258888" indent="-239713" algn="l" defTabSz="457200" rtl="0" fontAlgn="base">
        <a:lnSpc>
          <a:spcPct val="124000"/>
        </a:lnSpc>
        <a:spcBef>
          <a:spcPts val="675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700" kern="1200">
          <a:solidFill>
            <a:srgbClr val="000000"/>
          </a:solidFill>
          <a:latin typeface="+mn-lt"/>
          <a:ea typeface="+mn-ea"/>
          <a:cs typeface="+mn-cs"/>
        </a:defRPr>
      </a:lvl3pPr>
      <a:lvl4pPr marL="1768475" indent="-247650" algn="l" defTabSz="457200" rtl="0" fontAlgn="base">
        <a:lnSpc>
          <a:spcPct val="124000"/>
        </a:lnSpc>
        <a:spcBef>
          <a:spcPts val="55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200" kern="1200">
          <a:solidFill>
            <a:srgbClr val="000000"/>
          </a:solidFill>
          <a:latin typeface="+mn-lt"/>
          <a:ea typeface="+mn-ea"/>
          <a:cs typeface="+mn-cs"/>
        </a:defRPr>
      </a:lvl4pPr>
      <a:lvl5pPr marL="2286000" indent="-247650" algn="l" defTabSz="457200" rtl="0" fontAlgn="base">
        <a:lnSpc>
          <a:spcPct val="124000"/>
        </a:lnSpc>
        <a:spcBef>
          <a:spcPts val="55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E9EDB8B3-F1D3-8CD3-617B-BBB7F4DF54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31983" y="329453"/>
            <a:ext cx="13145654" cy="135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86E95C10-FDF0-C73D-2012-55F794AC51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1983" y="1919568"/>
            <a:ext cx="13145654" cy="541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721F352-4B51-588C-50A6-CD2444B311E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731983" y="7495055"/>
            <a:ext cx="33920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D6EEA3A-26B4-BB48-9924-4A6D8A6A4AD0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4999183" y="7495055"/>
            <a:ext cx="46112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0BA701C-B3DD-C309-E1F8-8F3BE6AB392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0485583" y="7495055"/>
            <a:ext cx="3392054" cy="55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80" tIns="50760" rIns="101880" bIns="5076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 typeface="Arial" panose="020B0604020202020204" pitchFamily="34" charset="0"/>
              <a:buNone/>
              <a:tabLst>
                <a:tab pos="0" algn="l"/>
                <a:tab pos="484083" algn="l"/>
                <a:tab pos="968167" algn="l"/>
                <a:tab pos="1452250" algn="l"/>
                <a:tab pos="1936333" algn="l"/>
                <a:tab pos="2420417" algn="l"/>
                <a:tab pos="2904500" algn="l"/>
                <a:tab pos="3388584" algn="l"/>
                <a:tab pos="3872667" algn="l"/>
                <a:tab pos="4356750" algn="l"/>
                <a:tab pos="4840834" algn="l"/>
                <a:tab pos="5324917" algn="l"/>
                <a:tab pos="5809000" algn="l"/>
                <a:tab pos="6293084" algn="l"/>
                <a:tab pos="6777167" algn="l"/>
                <a:tab pos="7261250" algn="l"/>
                <a:tab pos="7745334" algn="l"/>
                <a:tab pos="8229417" algn="l"/>
                <a:tab pos="8713500" algn="l"/>
                <a:tab pos="9197584" algn="l"/>
                <a:tab pos="9681667" algn="l"/>
              </a:tabLst>
              <a:defRPr sz="1694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fld id="{128F1C47-023B-4053-BBB9-220BBF0D57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defTabSz="457200" rtl="0" fontAlgn="base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900">
          <a:solidFill>
            <a:srgbClr val="000000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68300" indent="-368300" algn="l" defTabSz="457200" rtl="0" fontAlgn="base">
        <a:lnSpc>
          <a:spcPct val="124000"/>
        </a:lnSpc>
        <a:spcBef>
          <a:spcPts val="9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</a:defRPr>
      </a:lvl1pPr>
      <a:lvl2pPr marL="812800" indent="-317500" algn="l" defTabSz="457200" rtl="0" fontAlgn="base">
        <a:lnSpc>
          <a:spcPct val="124000"/>
        </a:lnSpc>
        <a:spcBef>
          <a:spcPts val="775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3100" kern="1200">
          <a:solidFill>
            <a:srgbClr val="000000"/>
          </a:solidFill>
          <a:latin typeface="+mn-lt"/>
          <a:ea typeface="+mn-ea"/>
          <a:cs typeface="+mn-cs"/>
        </a:defRPr>
      </a:lvl2pPr>
      <a:lvl3pPr marL="1258888" indent="-239713" algn="l" defTabSz="457200" rtl="0" fontAlgn="base">
        <a:lnSpc>
          <a:spcPct val="124000"/>
        </a:lnSpc>
        <a:spcBef>
          <a:spcPts val="675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700" kern="1200">
          <a:solidFill>
            <a:srgbClr val="000000"/>
          </a:solidFill>
          <a:latin typeface="+mn-lt"/>
          <a:ea typeface="+mn-ea"/>
          <a:cs typeface="+mn-cs"/>
        </a:defRPr>
      </a:lvl3pPr>
      <a:lvl4pPr marL="1768475" indent="-247650" algn="l" defTabSz="457200" rtl="0" fontAlgn="base">
        <a:lnSpc>
          <a:spcPct val="124000"/>
        </a:lnSpc>
        <a:spcBef>
          <a:spcPts val="55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200" kern="1200">
          <a:solidFill>
            <a:srgbClr val="000000"/>
          </a:solidFill>
          <a:latin typeface="+mn-lt"/>
          <a:ea typeface="+mn-ea"/>
          <a:cs typeface="+mn-cs"/>
        </a:defRPr>
      </a:lvl4pPr>
      <a:lvl5pPr marL="2286000" indent="-247650" algn="l" defTabSz="457200" rtl="0" fontAlgn="base">
        <a:lnSpc>
          <a:spcPct val="124000"/>
        </a:lnSpc>
        <a:spcBef>
          <a:spcPts val="55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867587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66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Search for Games</a:t>
            </a:r>
            <a:endParaRPr lang="en-US" sz="6600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90582710-BA0D-FCD3-E98B-88E3857C874E}"/>
              </a:ext>
            </a:extLst>
          </p:cNvPr>
          <p:cNvSpPr/>
          <p:nvPr/>
        </p:nvSpPr>
        <p:spPr>
          <a:xfrm>
            <a:off x="704890" y="597021"/>
            <a:ext cx="5060910" cy="111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4400" b="1" dirty="0">
                <a:solidFill>
                  <a:srgbClr val="373B48"/>
                </a:solidFill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CSET381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5AD6E-17D6-08E0-E324-6462E2E44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0D208F36-6FC5-2454-3DA9-B9004110D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0E48B3AC-96BD-9F21-6F39-6EC3AE7578AA}"/>
              </a:ext>
            </a:extLst>
          </p:cNvPr>
          <p:cNvSpPr/>
          <p:nvPr/>
        </p:nvSpPr>
        <p:spPr>
          <a:xfrm>
            <a:off x="697537" y="550213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40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Search Strategies in Two-Player Zero-Sum Games: </a:t>
            </a:r>
          </a:p>
          <a:p>
            <a:pPr marL="0" indent="0" algn="l">
              <a:lnSpc>
                <a:spcPts val="4850"/>
              </a:lnSpc>
              <a:buNone/>
            </a:pPr>
            <a:r>
              <a:rPr lang="en-US" sz="40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From Trees to Pruning</a:t>
            </a:r>
            <a:endParaRPr lang="en-US" sz="400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CE6D3E6E-4FF9-2B38-1F4E-E033139B26CC}"/>
              </a:ext>
            </a:extLst>
          </p:cNvPr>
          <p:cNvSpPr/>
          <p:nvPr/>
        </p:nvSpPr>
        <p:spPr>
          <a:xfrm>
            <a:off x="697536" y="2804354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Discover how computational strategies enable machines to master complex games through systematic decision-making approaches. </a:t>
            </a:r>
          </a:p>
          <a:p>
            <a:pPr marL="0" indent="0" algn="l">
              <a:lnSpc>
                <a:spcPct val="150000"/>
              </a:lnSpc>
              <a:buNone/>
            </a:pPr>
            <a:endParaRPr lang="en-US" sz="2400" dirty="0">
              <a:latin typeface="Times New Roman" panose="02020603050405020304" pitchFamily="18" charset="0"/>
              <a:ea typeface="Funnel Sans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Also explore the fundamental algorithms and techniques that power game-playing AI systems.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032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CAD3A9AF-FC5E-1D3D-CB57-42A366BF51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4737" y="462430"/>
            <a:ext cx="10451726" cy="968188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en-US" sz="4765" b="1" dirty="0">
                <a:latin typeface="Mona Sans Semi Bold" panose="020B0604020202020204" charset="0"/>
              </a:rPr>
              <a:t>Game playing</a:t>
            </a:r>
            <a:endParaRPr lang="en-US" altLang="en-US" sz="3071" b="1" dirty="0">
              <a:latin typeface="Mona Sans Semi Bold" panose="020B0604020202020204" charset="0"/>
            </a:endParaRP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957753DA-560C-5E98-B963-E051EC4CA3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4737" y="1710205"/>
            <a:ext cx="12610353" cy="5518336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en-US" sz="2400" dirty="0"/>
              <a:t>Rich tradition of creating game-playing programs in AI</a:t>
            </a:r>
          </a:p>
          <a:p>
            <a:pPr algn="l"/>
            <a:r>
              <a:rPr lang="en-US" altLang="en-US" sz="2400" dirty="0"/>
              <a:t>Many similarities to search</a:t>
            </a:r>
          </a:p>
          <a:p>
            <a:pPr algn="l"/>
            <a:r>
              <a:rPr lang="en-US" altLang="en-US" sz="2400" dirty="0"/>
              <a:t>Most of the games studied</a:t>
            </a:r>
          </a:p>
          <a:p>
            <a:pPr lvl="1" algn="l"/>
            <a:r>
              <a:rPr lang="en-US" altLang="en-US" sz="2400" dirty="0"/>
              <a:t>have two players,</a:t>
            </a:r>
          </a:p>
          <a:p>
            <a:pPr lvl="1" algn="l"/>
            <a:r>
              <a:rPr lang="en-US" altLang="en-US" sz="2400" dirty="0"/>
              <a:t>are </a:t>
            </a:r>
            <a:r>
              <a:rPr lang="en-US" altLang="en-US" sz="2400" dirty="0">
                <a:solidFill>
                  <a:srgbClr val="006600"/>
                </a:solidFill>
              </a:rPr>
              <a:t>zero-sum</a:t>
            </a:r>
            <a:r>
              <a:rPr lang="en-US" altLang="en-US" sz="2400" dirty="0"/>
              <a:t>: what one player wins, the other loses</a:t>
            </a:r>
          </a:p>
          <a:p>
            <a:pPr lvl="1" algn="l"/>
            <a:r>
              <a:rPr lang="en-US" altLang="en-US" sz="2400" dirty="0"/>
              <a:t>have </a:t>
            </a:r>
            <a:r>
              <a:rPr lang="en-US" altLang="en-US" sz="2400" dirty="0">
                <a:solidFill>
                  <a:srgbClr val="006600"/>
                </a:solidFill>
              </a:rPr>
              <a:t>perfect information</a:t>
            </a:r>
            <a:r>
              <a:rPr lang="en-US" altLang="en-US" sz="2400" dirty="0"/>
              <a:t>: the entire state of the game is known to both players at all times</a:t>
            </a:r>
          </a:p>
          <a:p>
            <a:pPr algn="l"/>
            <a:endParaRPr lang="en-US" altLang="en-US" sz="2400" dirty="0"/>
          </a:p>
          <a:p>
            <a:pPr algn="l"/>
            <a:r>
              <a:rPr lang="en-US" altLang="en-US" sz="2400" dirty="0"/>
              <a:t>E.g., tic-tac-toe, checkers, chess, Go, backgammon, …</a:t>
            </a:r>
          </a:p>
          <a:p>
            <a:pPr algn="l"/>
            <a:r>
              <a:rPr lang="en-US" altLang="en-US" sz="2400" dirty="0"/>
              <a:t>Will focus on these for now</a:t>
            </a:r>
          </a:p>
          <a:p>
            <a:pPr algn="l"/>
            <a:r>
              <a:rPr lang="en-US" altLang="en-US" sz="2400" dirty="0"/>
              <a:t>Recently more interest in other games</a:t>
            </a:r>
          </a:p>
          <a:p>
            <a:pPr lvl="1" algn="l"/>
            <a:r>
              <a:rPr lang="en-US" altLang="en-US" sz="2400" dirty="0"/>
              <a:t>Esp. games without perfect information; e.g., poker</a:t>
            </a:r>
          </a:p>
          <a:p>
            <a:pPr lvl="2" algn="l"/>
            <a:r>
              <a:rPr lang="en-US" altLang="en-US" sz="2400" dirty="0"/>
              <a:t>Need probability theory, game theory for such games</a:t>
            </a:r>
          </a:p>
        </p:txBody>
      </p:sp>
    </p:spTree>
    <p:extLst>
      <p:ext uri="{BB962C8B-B14F-4D97-AF65-F5344CB8AC3E}">
        <p14:creationId xmlns:p14="http://schemas.microsoft.com/office/powerpoint/2010/main" val="149107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0436" y="433388"/>
            <a:ext cx="8537138" cy="492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40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Understanding Two-Player Zero-Sum Games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630436" y="1411764"/>
            <a:ext cx="6492478" cy="756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dirty="0"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In the world of game theory, zero-sum games represent pure competition where one player's gain exactly equals another player's loss. These mathematical models form the foundation for understanding strategic decision-making in adversarial scenarios.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22816" y="5353594"/>
            <a:ext cx="6492478" cy="252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2400" dirty="0"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Total payoffs across all players always sum </a:t>
            </a:r>
          </a:p>
          <a:p>
            <a:pPr algn="l">
              <a:lnSpc>
                <a:spcPts val="1950"/>
              </a:lnSpc>
              <a:buSzPct val="100000"/>
            </a:pPr>
            <a:r>
              <a:rPr lang="en-US" sz="2400" dirty="0"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    to zero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22816" y="6120896"/>
            <a:ext cx="6492478" cy="252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2400" dirty="0"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Perfect information games like Chess, </a:t>
            </a:r>
          </a:p>
          <a:p>
            <a:pPr algn="l">
              <a:lnSpc>
                <a:spcPts val="1950"/>
              </a:lnSpc>
              <a:buSzPct val="100000"/>
            </a:pPr>
            <a:r>
              <a:rPr lang="en-US" sz="2400" dirty="0"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   Tic-Tac-Toe, and Go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22816" y="6888198"/>
            <a:ext cx="6492478" cy="252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2400" dirty="0"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Each move aims to maximize your outcome </a:t>
            </a:r>
          </a:p>
          <a:p>
            <a:pPr algn="l">
              <a:lnSpc>
                <a:spcPts val="1950"/>
              </a:lnSpc>
              <a:buSzPct val="100000"/>
            </a:pPr>
            <a:r>
              <a:rPr lang="en-US" sz="2400" dirty="0"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    while minimizing your opponent's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106" y="1339572"/>
            <a:ext cx="6492478" cy="649247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30436" y="8186618"/>
            <a:ext cx="13369528" cy="252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The zero-sum nature creates a fascinating dynamic where optimal play requires thinking several moves ahead while anticipating your opponent's best countermoves.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46922" y="976847"/>
            <a:ext cx="1053643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40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Turn-Based Decision-Making in Game Trees</a:t>
            </a:r>
            <a:endParaRPr lang="en-US" sz="4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414567"/>
            <a:ext cx="4347567" cy="7937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92148" y="3406715"/>
            <a:ext cx="265747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Player Decision Points</a:t>
            </a:r>
            <a:endParaRPr lang="en-US" sz="1950" b="1" dirty="0"/>
          </a:p>
        </p:txBody>
      </p:sp>
      <p:sp>
        <p:nvSpPr>
          <p:cNvPr id="5" name="Text 2"/>
          <p:cNvSpPr/>
          <p:nvPr/>
        </p:nvSpPr>
        <p:spPr>
          <a:xfrm>
            <a:off x="992148" y="3835936"/>
            <a:ext cx="395085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At each node, the active player chooses from available legal actions based on strategic goals</a:t>
            </a:r>
            <a:endParaRPr lang="en-US" sz="2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357" y="2414567"/>
            <a:ext cx="4347567" cy="7937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39715" y="340671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Terminal States</a:t>
            </a:r>
            <a:endParaRPr lang="en-US" sz="1950" b="1" dirty="0"/>
          </a:p>
        </p:txBody>
      </p:sp>
      <p:sp>
        <p:nvSpPr>
          <p:cNvPr id="8" name="Text 4"/>
          <p:cNvSpPr/>
          <p:nvPr/>
        </p:nvSpPr>
        <p:spPr>
          <a:xfrm>
            <a:off x="5339715" y="3835936"/>
            <a:ext cx="395085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Game-ending positions (win, loss, draw) that terminate branches of the tree</a:t>
            </a:r>
            <a:endParaRPr lang="en-US" sz="20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924" y="2414567"/>
            <a:ext cx="4347567" cy="79379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87282" y="340671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Utility Function</a:t>
            </a:r>
            <a:endParaRPr lang="en-US" sz="1950" b="1" dirty="0"/>
          </a:p>
        </p:txBody>
      </p:sp>
      <p:sp>
        <p:nvSpPr>
          <p:cNvPr id="11" name="Text 6"/>
          <p:cNvSpPr/>
          <p:nvPr/>
        </p:nvSpPr>
        <p:spPr>
          <a:xfrm>
            <a:off x="9687282" y="3835936"/>
            <a:ext cx="395085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Assigns numeric values to outcomes (typically +1 for win, 0 for draw, -1 for loss)</a:t>
            </a:r>
            <a:endParaRPr lang="en-US" sz="2000" dirty="0"/>
          </a:p>
        </p:txBody>
      </p:sp>
      <p:sp>
        <p:nvSpPr>
          <p:cNvPr id="12" name="Text 7"/>
          <p:cNvSpPr/>
          <p:nvPr/>
        </p:nvSpPr>
        <p:spPr>
          <a:xfrm>
            <a:off x="793790" y="5703451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The exponential growth of possible states creates the central challenge in game AI: even modest-sized games quickly become too complex for exhaustive search. A 10-move chess game could have over 10²⁰ possible positions!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>
            <a:extLst>
              <a:ext uri="{FF2B5EF4-FFF2-40B4-BE49-F238E27FC236}">
                <a16:creationId xmlns:a16="http://schemas.microsoft.com/office/drawing/2014/main" id="{BB8437DB-30FE-F8E8-AAEA-1B37E8B495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173196" y="-141163"/>
            <a:ext cx="10650071" cy="1048871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4341" dirty="0">
                <a:latin typeface="Mona Sans Semi Bold" panose="020B0604020202020204" charset="0"/>
              </a:rPr>
              <a:t>“Sum to 2” game</a:t>
            </a:r>
            <a:endParaRPr lang="en-US" altLang="en-US" sz="2647" dirty="0">
              <a:latin typeface="Mona Sans Semi Bold" panose="020B0604020202020204" charset="0"/>
            </a:endParaRPr>
          </a:p>
        </p:txBody>
      </p:sp>
      <p:sp>
        <p:nvSpPr>
          <p:cNvPr id="235523" name="Rectangle 3">
            <a:extLst>
              <a:ext uri="{FF2B5EF4-FFF2-40B4-BE49-F238E27FC236}">
                <a16:creationId xmlns:a16="http://schemas.microsoft.com/office/drawing/2014/main" id="{BD15B359-3A7C-4E97-07A6-392DDECE7AA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502153" y="-155685"/>
            <a:ext cx="3711389" cy="1936376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en-US" altLang="en-US" sz="2400" dirty="0"/>
              <a:t>Player 1 moves, then player 2, finally player 1 again</a:t>
            </a:r>
          </a:p>
          <a:p>
            <a:pPr algn="l">
              <a:lnSpc>
                <a:spcPct val="114000"/>
              </a:lnSpc>
            </a:pPr>
            <a:r>
              <a:rPr lang="en-US" altLang="en-US" sz="2400" dirty="0"/>
              <a:t>Move = 0 or 1</a:t>
            </a:r>
          </a:p>
          <a:p>
            <a:pPr algn="l">
              <a:lnSpc>
                <a:spcPct val="114000"/>
              </a:lnSpc>
            </a:pPr>
            <a:r>
              <a:rPr lang="en-US" altLang="en-US" sz="2400" dirty="0"/>
              <a:t>Player 1 wins if and only if all moves together sum to 2</a:t>
            </a:r>
          </a:p>
        </p:txBody>
      </p:sp>
      <p:sp>
        <p:nvSpPr>
          <p:cNvPr id="235524" name="Oval 4">
            <a:extLst>
              <a:ext uri="{FF2B5EF4-FFF2-40B4-BE49-F238E27FC236}">
                <a16:creationId xmlns:a16="http://schemas.microsoft.com/office/drawing/2014/main" id="{BC36D9E7-A352-DC62-2F4E-9CDBB08919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1106" y="1887071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25" name="Line 5">
            <a:extLst>
              <a:ext uri="{FF2B5EF4-FFF2-40B4-BE49-F238E27FC236}">
                <a16:creationId xmlns:a16="http://schemas.microsoft.com/office/drawing/2014/main" id="{C1D35B27-2EF3-4C38-5A63-5A661DC6375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234763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26" name="Line 6">
            <a:extLst>
              <a:ext uri="{FF2B5EF4-FFF2-40B4-BE49-F238E27FC236}">
                <a16:creationId xmlns:a16="http://schemas.microsoft.com/office/drawing/2014/main" id="{CF8C2056-68C1-78F1-1D3D-88ACAB2E16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1553" y="234763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27" name="Oval 7">
            <a:extLst>
              <a:ext uri="{FF2B5EF4-FFF2-40B4-BE49-F238E27FC236}">
                <a16:creationId xmlns:a16="http://schemas.microsoft.com/office/drawing/2014/main" id="{3B09BB38-A8CE-ED18-069B-8BE3AF52B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7459" y="333935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28" name="Oval 8">
            <a:extLst>
              <a:ext uri="{FF2B5EF4-FFF2-40B4-BE49-F238E27FC236}">
                <a16:creationId xmlns:a16="http://schemas.microsoft.com/office/drawing/2014/main" id="{5C425A49-9742-4CF1-418C-F1BBF81F3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3986" y="333935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29" name="Line 9">
            <a:extLst>
              <a:ext uri="{FF2B5EF4-FFF2-40B4-BE49-F238E27FC236}">
                <a16:creationId xmlns:a16="http://schemas.microsoft.com/office/drawing/2014/main" id="{90D00394-DD91-9BBD-C10B-368DF6B894E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87906" y="3823447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30" name="Oval 10">
            <a:extLst>
              <a:ext uri="{FF2B5EF4-FFF2-40B4-BE49-F238E27FC236}">
                <a16:creationId xmlns:a16="http://schemas.microsoft.com/office/drawing/2014/main" id="{0E5FF971-7604-1D87-8117-4D4030A7C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812" y="481516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31" name="Line 11">
            <a:extLst>
              <a:ext uri="{FF2B5EF4-FFF2-40B4-BE49-F238E27FC236}">
                <a16:creationId xmlns:a16="http://schemas.microsoft.com/office/drawing/2014/main" id="{716B5832-1354-24D2-C2F5-7D4D7BEFE3C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1553" y="3799915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32" name="Oval 12">
            <a:extLst>
              <a:ext uri="{FF2B5EF4-FFF2-40B4-BE49-F238E27FC236}">
                <a16:creationId xmlns:a16="http://schemas.microsoft.com/office/drawing/2014/main" id="{C67624C5-4919-4C9D-FF98-DD1645CE5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4965" y="47916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33" name="Line 13">
            <a:extLst>
              <a:ext uri="{FF2B5EF4-FFF2-40B4-BE49-F238E27FC236}">
                <a16:creationId xmlns:a16="http://schemas.microsoft.com/office/drawing/2014/main" id="{46113698-3CCD-D553-C7B8-7A0B03D3002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64070" y="3904129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34" name="Oval 14">
            <a:extLst>
              <a:ext uri="{FF2B5EF4-FFF2-40B4-BE49-F238E27FC236}">
                <a16:creationId xmlns:a16="http://schemas.microsoft.com/office/drawing/2014/main" id="{721D7C30-3657-5D33-F099-F2747171D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024" y="47916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35" name="Line 15">
            <a:extLst>
              <a:ext uri="{FF2B5EF4-FFF2-40B4-BE49-F238E27FC236}">
                <a16:creationId xmlns:a16="http://schemas.microsoft.com/office/drawing/2014/main" id="{C3FBA5BD-183E-6049-7F5B-DABCBA4E5D0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48165" y="3823447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36" name="Oval 16">
            <a:extLst>
              <a:ext uri="{FF2B5EF4-FFF2-40B4-BE49-F238E27FC236}">
                <a16:creationId xmlns:a16="http://schemas.microsoft.com/office/drawing/2014/main" id="{37DB1FAC-E583-457E-D8A9-266031C20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9765" y="47916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37" name="Line 17">
            <a:extLst>
              <a:ext uri="{FF2B5EF4-FFF2-40B4-BE49-F238E27FC236}">
                <a16:creationId xmlns:a16="http://schemas.microsoft.com/office/drawing/2014/main" id="{41F9BFE5-81B8-7682-CAAC-75E0C5E96AD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74259" y="529926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38" name="Oval 18">
            <a:extLst>
              <a:ext uri="{FF2B5EF4-FFF2-40B4-BE49-F238E27FC236}">
                <a16:creationId xmlns:a16="http://schemas.microsoft.com/office/drawing/2014/main" id="{5300493E-73D0-D2CA-53B7-38BB5F219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165" y="629098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39" name="Line 19">
            <a:extLst>
              <a:ext uri="{FF2B5EF4-FFF2-40B4-BE49-F238E27FC236}">
                <a16:creationId xmlns:a16="http://schemas.microsoft.com/office/drawing/2014/main" id="{4B1A99F4-BE7A-7B3D-4150-D878AC57A23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87906" y="5275730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40" name="Oval 20">
            <a:extLst>
              <a:ext uri="{FF2B5EF4-FFF2-40B4-BE49-F238E27FC236}">
                <a16:creationId xmlns:a16="http://schemas.microsoft.com/office/drawing/2014/main" id="{70B626A8-8E42-73EA-D81E-0810B1647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1318" y="626745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41" name="Line 21">
            <a:extLst>
              <a:ext uri="{FF2B5EF4-FFF2-40B4-BE49-F238E27FC236}">
                <a16:creationId xmlns:a16="http://schemas.microsoft.com/office/drawing/2014/main" id="{D92A1115-1843-9F92-2931-B2437D9B658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82235" y="5275730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42" name="Oval 22">
            <a:extLst>
              <a:ext uri="{FF2B5EF4-FFF2-40B4-BE49-F238E27FC236}">
                <a16:creationId xmlns:a16="http://schemas.microsoft.com/office/drawing/2014/main" id="{61D6D4FA-72F5-3FF4-F296-A7E3C3529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506" y="62439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43" name="Line 23">
            <a:extLst>
              <a:ext uri="{FF2B5EF4-FFF2-40B4-BE49-F238E27FC236}">
                <a16:creationId xmlns:a16="http://schemas.microsoft.com/office/drawing/2014/main" id="{1058CD47-455E-710A-6505-DBE425647A77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9059" y="5275730"/>
            <a:ext cx="161365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44" name="Oval 24">
            <a:extLst>
              <a:ext uri="{FF2B5EF4-FFF2-40B4-BE49-F238E27FC236}">
                <a16:creationId xmlns:a16="http://schemas.microsoft.com/office/drawing/2014/main" id="{234FCAC2-A726-1C1A-F641-9A2FBB027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377" y="62439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45" name="Line 25">
            <a:extLst>
              <a:ext uri="{FF2B5EF4-FFF2-40B4-BE49-F238E27FC236}">
                <a16:creationId xmlns:a16="http://schemas.microsoft.com/office/drawing/2014/main" id="{A691A1CB-FE3A-C146-126E-39CD2CDE9AC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99294" y="5275730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46" name="Oval 26">
            <a:extLst>
              <a:ext uri="{FF2B5EF4-FFF2-40B4-BE49-F238E27FC236}">
                <a16:creationId xmlns:a16="http://schemas.microsoft.com/office/drawing/2014/main" id="{DD386918-B4C8-94A2-8348-653B26E25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6565" y="62439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47" name="Line 27">
            <a:extLst>
              <a:ext uri="{FF2B5EF4-FFF2-40B4-BE49-F238E27FC236}">
                <a16:creationId xmlns:a16="http://schemas.microsoft.com/office/drawing/2014/main" id="{63C0206B-7DEC-2F99-2A3B-B2C9E0828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06118" y="5275730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48" name="Oval 28">
            <a:extLst>
              <a:ext uri="{FF2B5EF4-FFF2-40B4-BE49-F238E27FC236}">
                <a16:creationId xmlns:a16="http://schemas.microsoft.com/office/drawing/2014/main" id="{9F52AB72-0DB1-6501-7D97-A69272CBD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9530" y="626745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49" name="Line 29">
            <a:extLst>
              <a:ext uri="{FF2B5EF4-FFF2-40B4-BE49-F238E27FC236}">
                <a16:creationId xmlns:a16="http://schemas.microsoft.com/office/drawing/2014/main" id="{BAC7CF88-0E62-1278-A058-97D1EB93044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19765" y="5356412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50" name="Oval 30">
            <a:extLst>
              <a:ext uri="{FF2B5EF4-FFF2-40B4-BE49-F238E27FC236}">
                <a16:creationId xmlns:a16="http://schemas.microsoft.com/office/drawing/2014/main" id="{F03AFEF1-9DCE-E0CE-AD4B-BDDFC3754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7718" y="62439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51" name="Line 31">
            <a:extLst>
              <a:ext uri="{FF2B5EF4-FFF2-40B4-BE49-F238E27FC236}">
                <a16:creationId xmlns:a16="http://schemas.microsoft.com/office/drawing/2014/main" id="{81BC720B-E4CE-CC46-FCE4-28227E92F12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03859" y="5275729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52" name="Oval 32">
            <a:extLst>
              <a:ext uri="{FF2B5EF4-FFF2-40B4-BE49-F238E27FC236}">
                <a16:creationId xmlns:a16="http://schemas.microsoft.com/office/drawing/2014/main" id="{A39F5F70-AD1B-3438-63DE-CD5FF953D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75459" y="62439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5553" name="Text Box 33">
            <a:extLst>
              <a:ext uri="{FF2B5EF4-FFF2-40B4-BE49-F238E27FC236}">
                <a16:creationId xmlns:a16="http://schemas.microsoft.com/office/drawing/2014/main" id="{DFC77DD2-6125-AA2A-7DD9-B84A9BAA6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191" y="4826935"/>
            <a:ext cx="194982" cy="55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US" altLang="en-US" sz="3258"/>
          </a:p>
        </p:txBody>
      </p:sp>
      <p:sp>
        <p:nvSpPr>
          <p:cNvPr id="235554" name="Text Box 34">
            <a:extLst>
              <a:ext uri="{FF2B5EF4-FFF2-40B4-BE49-F238E27FC236}">
                <a16:creationId xmlns:a16="http://schemas.microsoft.com/office/drawing/2014/main" id="{28C6D0AD-112D-7B1F-C9F1-179841F91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7929" y="1934135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35555" name="Text Box 35">
            <a:extLst>
              <a:ext uri="{FF2B5EF4-FFF2-40B4-BE49-F238E27FC236}">
                <a16:creationId xmlns:a16="http://schemas.microsoft.com/office/drawing/2014/main" id="{F031B423-0163-BCD1-0B76-66E244CAC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2046" y="3225053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35556" name="Text Box 36">
            <a:extLst>
              <a:ext uri="{FF2B5EF4-FFF2-40B4-BE49-F238E27FC236}">
                <a16:creationId xmlns:a16="http://schemas.microsoft.com/office/drawing/2014/main" id="{79F49264-FD57-2F7C-E9B6-64452BBE7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0493" y="3225053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35557" name="Text Box 37">
            <a:extLst>
              <a:ext uri="{FF2B5EF4-FFF2-40B4-BE49-F238E27FC236}">
                <a16:creationId xmlns:a16="http://schemas.microsoft.com/office/drawing/2014/main" id="{DD94B9E3-E11F-D73C-71AB-84482EDD3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2894" y="4758018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35561" name="Text Box 41">
            <a:extLst>
              <a:ext uri="{FF2B5EF4-FFF2-40B4-BE49-F238E27FC236}">
                <a16:creationId xmlns:a16="http://schemas.microsoft.com/office/drawing/2014/main" id="{3856EEFD-477F-B0D0-BD11-CE4E4D84C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165" y="6215343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35570" name="Text Box 50">
            <a:extLst>
              <a:ext uri="{FF2B5EF4-FFF2-40B4-BE49-F238E27FC236}">
                <a16:creationId xmlns:a16="http://schemas.microsoft.com/office/drawing/2014/main" id="{63BD05DF-8A78-DE12-6E7C-864A37748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1965" y="4763061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35571" name="Text Box 51">
            <a:extLst>
              <a:ext uri="{FF2B5EF4-FFF2-40B4-BE49-F238E27FC236}">
                <a16:creationId xmlns:a16="http://schemas.microsoft.com/office/drawing/2014/main" id="{BAD0A0BB-5EE9-3980-4AE6-AE366E118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3353" y="4763061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35572" name="Text Box 52">
            <a:extLst>
              <a:ext uri="{FF2B5EF4-FFF2-40B4-BE49-F238E27FC236}">
                <a16:creationId xmlns:a16="http://schemas.microsoft.com/office/drawing/2014/main" id="{EF4A43BB-E064-1A65-D4B1-A86B653BC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4541" y="4758018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35573" name="Text Box 53">
            <a:extLst>
              <a:ext uri="{FF2B5EF4-FFF2-40B4-BE49-F238E27FC236}">
                <a16:creationId xmlns:a16="http://schemas.microsoft.com/office/drawing/2014/main" id="{515A19F8-88C2-2912-397D-4595E67EB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387051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35574" name="Text Box 54">
            <a:extLst>
              <a:ext uri="{FF2B5EF4-FFF2-40B4-BE49-F238E27FC236}">
                <a16:creationId xmlns:a16="http://schemas.microsoft.com/office/drawing/2014/main" id="{F873D915-6648-0039-C327-60D3C44C7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6353" y="54034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35576" name="Text Box 56">
            <a:extLst>
              <a:ext uri="{FF2B5EF4-FFF2-40B4-BE49-F238E27FC236}">
                <a16:creationId xmlns:a16="http://schemas.microsoft.com/office/drawing/2014/main" id="{587361C9-60B9-E980-2FF2-B418250EF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235" y="2418229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35578" name="Text Box 58">
            <a:extLst>
              <a:ext uri="{FF2B5EF4-FFF2-40B4-BE49-F238E27FC236}">
                <a16:creationId xmlns:a16="http://schemas.microsoft.com/office/drawing/2014/main" id="{A84B48D4-DE08-4961-7E31-216ED8522E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9976" y="40318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35579" name="Text Box 59">
            <a:extLst>
              <a:ext uri="{FF2B5EF4-FFF2-40B4-BE49-F238E27FC236}">
                <a16:creationId xmlns:a16="http://schemas.microsoft.com/office/drawing/2014/main" id="{9D0CF48D-A8D9-8E1A-EF04-7B3E42D6B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6565" y="5415244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35580" name="Text Box 60">
            <a:extLst>
              <a:ext uri="{FF2B5EF4-FFF2-40B4-BE49-F238E27FC236}">
                <a16:creationId xmlns:a16="http://schemas.microsoft.com/office/drawing/2014/main" id="{08413A37-0F81-21BE-BF2C-766B04370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941" y="54034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35581" name="Text Box 61">
            <a:extLst>
              <a:ext uri="{FF2B5EF4-FFF2-40B4-BE49-F238E27FC236}">
                <a16:creationId xmlns:a16="http://schemas.microsoft.com/office/drawing/2014/main" id="{39C3A5CD-29AE-08AE-8CB0-B0F85BDA4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06" y="54034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35586" name="Text Box 66">
            <a:extLst>
              <a:ext uri="{FF2B5EF4-FFF2-40B4-BE49-F238E27FC236}">
                <a16:creationId xmlns:a16="http://schemas.microsoft.com/office/drawing/2014/main" id="{75531E33-564B-4A55-86D1-4DE70B41D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9294" y="2418229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35587" name="Text Box 67">
            <a:extLst>
              <a:ext uri="{FF2B5EF4-FFF2-40B4-BE49-F238E27FC236}">
                <a16:creationId xmlns:a16="http://schemas.microsoft.com/office/drawing/2014/main" id="{907085C5-C13A-D930-D077-2F28EFCF3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4306" y="3962961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35588" name="Text Box 68">
            <a:extLst>
              <a:ext uri="{FF2B5EF4-FFF2-40B4-BE49-F238E27FC236}">
                <a16:creationId xmlns:a16="http://schemas.microsoft.com/office/drawing/2014/main" id="{727260A1-60F7-7332-5999-A4098F8BA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918" y="387051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35589" name="Text Box 69">
            <a:extLst>
              <a:ext uri="{FF2B5EF4-FFF2-40B4-BE49-F238E27FC236}">
                <a16:creationId xmlns:a16="http://schemas.microsoft.com/office/drawing/2014/main" id="{1C1B005F-C2F7-A379-86CA-1EF297B3E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54034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35590" name="Text Box 70">
            <a:extLst>
              <a:ext uri="{FF2B5EF4-FFF2-40B4-BE49-F238E27FC236}">
                <a16:creationId xmlns:a16="http://schemas.microsoft.com/office/drawing/2014/main" id="{AD02565E-F377-E338-3148-9218CABB9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7482" y="54034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35591" name="Text Box 71">
            <a:extLst>
              <a:ext uri="{FF2B5EF4-FFF2-40B4-BE49-F238E27FC236}">
                <a16:creationId xmlns:a16="http://schemas.microsoft.com/office/drawing/2014/main" id="{20B1EBCF-77DE-2B14-4325-4C195327A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9318" y="5415244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35592" name="Text Box 72">
            <a:extLst>
              <a:ext uri="{FF2B5EF4-FFF2-40B4-BE49-F238E27FC236}">
                <a16:creationId xmlns:a16="http://schemas.microsoft.com/office/drawing/2014/main" id="{59D9A387-3BF4-98FB-BA9B-7EE55DDE6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059" y="54034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35593" name="Text Box 73">
            <a:extLst>
              <a:ext uri="{FF2B5EF4-FFF2-40B4-BE49-F238E27FC236}">
                <a16:creationId xmlns:a16="http://schemas.microsoft.com/office/drawing/2014/main" id="{6FD51688-613D-70F1-AA7C-56FC14A3D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318" y="62103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35594" name="Text Box 74">
            <a:extLst>
              <a:ext uri="{FF2B5EF4-FFF2-40B4-BE49-F238E27FC236}">
                <a16:creationId xmlns:a16="http://schemas.microsoft.com/office/drawing/2014/main" id="{FE32EACB-6FA7-16C2-0780-8533C1125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823" y="62103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35595" name="Text Box 75">
            <a:extLst>
              <a:ext uri="{FF2B5EF4-FFF2-40B4-BE49-F238E27FC236}">
                <a16:creationId xmlns:a16="http://schemas.microsoft.com/office/drawing/2014/main" id="{A54FAF17-8FA6-C9E4-7B69-EC94885B1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376" y="62103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1</a:t>
            </a:r>
          </a:p>
        </p:txBody>
      </p:sp>
      <p:sp>
        <p:nvSpPr>
          <p:cNvPr id="235596" name="Text Box 76">
            <a:extLst>
              <a:ext uri="{FF2B5EF4-FFF2-40B4-BE49-F238E27FC236}">
                <a16:creationId xmlns:a16="http://schemas.microsoft.com/office/drawing/2014/main" id="{1FE3A9E2-5811-335A-E982-EF4BAF897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5882" y="62103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35597" name="Text Box 77">
            <a:extLst>
              <a:ext uri="{FF2B5EF4-FFF2-40B4-BE49-F238E27FC236}">
                <a16:creationId xmlns:a16="http://schemas.microsoft.com/office/drawing/2014/main" id="{261F359E-DEDF-5777-7124-8FF078043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9529" y="62103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1</a:t>
            </a:r>
          </a:p>
        </p:txBody>
      </p:sp>
      <p:sp>
        <p:nvSpPr>
          <p:cNvPr id="235598" name="Text Box 78">
            <a:extLst>
              <a:ext uri="{FF2B5EF4-FFF2-40B4-BE49-F238E27FC236}">
                <a16:creationId xmlns:a16="http://schemas.microsoft.com/office/drawing/2014/main" id="{F27406D4-CA9A-076A-8250-E7BE992EC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7718" y="62103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1</a:t>
            </a:r>
          </a:p>
        </p:txBody>
      </p:sp>
      <p:sp>
        <p:nvSpPr>
          <p:cNvPr id="235599" name="Text Box 79">
            <a:extLst>
              <a:ext uri="{FF2B5EF4-FFF2-40B4-BE49-F238E27FC236}">
                <a16:creationId xmlns:a16="http://schemas.microsoft.com/office/drawing/2014/main" id="{656013EB-23A4-8D10-4405-AFCF4C4E9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776" y="6225429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35600" name="Text Box 80">
            <a:extLst>
              <a:ext uri="{FF2B5EF4-FFF2-40B4-BE49-F238E27FC236}">
                <a16:creationId xmlns:a16="http://schemas.microsoft.com/office/drawing/2014/main" id="{BACD7772-F59A-24F0-3B80-472F3D6E3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3577" y="6948208"/>
            <a:ext cx="9483538" cy="1225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i="1"/>
              <a:t>Player 1’s utility is in the leaves; player 2’s utility is the negative of this</a:t>
            </a:r>
          </a:p>
        </p:txBody>
      </p:sp>
    </p:spTree>
    <p:extLst>
      <p:ext uri="{BB962C8B-B14F-4D97-AF65-F5344CB8AC3E}">
        <p14:creationId xmlns:p14="http://schemas.microsoft.com/office/powerpoint/2010/main" val="107622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3" grpId="0"/>
      <p:bldP spid="235554" grpId="0"/>
      <p:bldP spid="235555" grpId="0"/>
      <p:bldP spid="235556" grpId="0"/>
      <p:bldP spid="235557" grpId="0"/>
      <p:bldP spid="235561" grpId="0"/>
      <p:bldP spid="235570" grpId="0"/>
      <p:bldP spid="235571" grpId="0"/>
      <p:bldP spid="235572" grpId="0"/>
      <p:bldP spid="235573" grpId="0"/>
      <p:bldP spid="235574" grpId="0"/>
      <p:bldP spid="235576" grpId="0"/>
      <p:bldP spid="235578" grpId="0"/>
      <p:bldP spid="235579" grpId="0"/>
      <p:bldP spid="235580" grpId="0"/>
      <p:bldP spid="235581" grpId="0"/>
      <p:bldP spid="235586" grpId="0"/>
      <p:bldP spid="235587" grpId="0"/>
      <p:bldP spid="235588" grpId="0"/>
      <p:bldP spid="235589" grpId="0"/>
      <p:bldP spid="235590" grpId="0"/>
      <p:bldP spid="235591" grpId="0"/>
      <p:bldP spid="235592" grpId="0"/>
      <p:bldP spid="235593" grpId="0"/>
      <p:bldP spid="235594" grpId="0"/>
      <p:bldP spid="235595" grpId="0"/>
      <p:bldP spid="235596" grpId="0"/>
      <p:bldP spid="235597" grpId="0"/>
      <p:bldP spid="235598" grpId="0"/>
      <p:bldP spid="235599" grpId="0"/>
      <p:bldP spid="23560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>
            <a:extLst>
              <a:ext uri="{FF2B5EF4-FFF2-40B4-BE49-F238E27FC236}">
                <a16:creationId xmlns:a16="http://schemas.microsoft.com/office/drawing/2014/main" id="{D260C0FF-7C7D-9896-73B9-218AB85299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2641" y="1024466"/>
            <a:ext cx="5455771" cy="1048871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en-US" sz="4765" dirty="0">
                <a:latin typeface="Mona Sans Semi Bold" panose="020B0604020202020204" charset="0"/>
              </a:rPr>
              <a:t>Backward induction </a:t>
            </a:r>
            <a:br>
              <a:rPr lang="en-US" altLang="en-US" sz="4765" dirty="0">
                <a:latin typeface="Mona Sans Semi Bold" panose="020B0604020202020204" charset="0"/>
              </a:rPr>
            </a:br>
            <a:r>
              <a:rPr lang="en-US" altLang="en-US" sz="4765" dirty="0">
                <a:latin typeface="Mona Sans Semi Bold" panose="020B0604020202020204" charset="0"/>
              </a:rPr>
              <a:t>(aka. minimax)</a:t>
            </a:r>
            <a:endParaRPr lang="en-US" altLang="en-US" sz="3071" dirty="0">
              <a:latin typeface="Mona Sans Semi Bold" panose="020B0604020202020204" charset="0"/>
            </a:endParaRPr>
          </a:p>
        </p:txBody>
      </p:sp>
      <p:sp>
        <p:nvSpPr>
          <p:cNvPr id="236547" name="Rectangle 3">
            <a:extLst>
              <a:ext uri="{FF2B5EF4-FFF2-40B4-BE49-F238E27FC236}">
                <a16:creationId xmlns:a16="http://schemas.microsoft.com/office/drawing/2014/main" id="{FBAC850C-65FA-31D5-9F29-331059C8C4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576920" y="710673"/>
            <a:ext cx="4701241" cy="1936376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en-US" altLang="en-US" sz="2965" dirty="0"/>
              <a:t>From leaves upward, analyze best decision for player at node, give node a value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329" dirty="0"/>
              <a:t>Once we know values, easy to find optimal action (choose best value)</a:t>
            </a:r>
          </a:p>
        </p:txBody>
      </p:sp>
      <p:sp>
        <p:nvSpPr>
          <p:cNvPr id="236548" name="Oval 4">
            <a:extLst>
              <a:ext uri="{FF2B5EF4-FFF2-40B4-BE49-F238E27FC236}">
                <a16:creationId xmlns:a16="http://schemas.microsoft.com/office/drawing/2014/main" id="{DAB299A1-F270-2FE6-3FAA-04EF3B75E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1106" y="2534771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49" name="Line 5">
            <a:extLst>
              <a:ext uri="{FF2B5EF4-FFF2-40B4-BE49-F238E27FC236}">
                <a16:creationId xmlns:a16="http://schemas.microsoft.com/office/drawing/2014/main" id="{BCAF0AD7-7A4A-5064-41D5-76BF7522EAB4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299533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50" name="Line 6">
            <a:extLst>
              <a:ext uri="{FF2B5EF4-FFF2-40B4-BE49-F238E27FC236}">
                <a16:creationId xmlns:a16="http://schemas.microsoft.com/office/drawing/2014/main" id="{DD2ECD65-6378-FB63-922D-E388487C66D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1553" y="299533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51" name="Oval 7">
            <a:extLst>
              <a:ext uri="{FF2B5EF4-FFF2-40B4-BE49-F238E27FC236}">
                <a16:creationId xmlns:a16="http://schemas.microsoft.com/office/drawing/2014/main" id="{6E101129-0965-9F9D-D944-76EBE6E3C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7459" y="398705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52" name="Oval 8">
            <a:extLst>
              <a:ext uri="{FF2B5EF4-FFF2-40B4-BE49-F238E27FC236}">
                <a16:creationId xmlns:a16="http://schemas.microsoft.com/office/drawing/2014/main" id="{F0FC4E58-864B-2E32-55A1-8409ABA22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3986" y="398705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53" name="Line 9">
            <a:extLst>
              <a:ext uri="{FF2B5EF4-FFF2-40B4-BE49-F238E27FC236}">
                <a16:creationId xmlns:a16="http://schemas.microsoft.com/office/drawing/2014/main" id="{41562EBA-6C84-F522-1DCF-3E691E0AEE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87906" y="4471147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54" name="Oval 10">
            <a:extLst>
              <a:ext uri="{FF2B5EF4-FFF2-40B4-BE49-F238E27FC236}">
                <a16:creationId xmlns:a16="http://schemas.microsoft.com/office/drawing/2014/main" id="{BA4518BC-FAB6-0A4D-8D1D-D5645BBD3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812" y="546286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55" name="Line 11">
            <a:extLst>
              <a:ext uri="{FF2B5EF4-FFF2-40B4-BE49-F238E27FC236}">
                <a16:creationId xmlns:a16="http://schemas.microsoft.com/office/drawing/2014/main" id="{C6CE88E2-6E52-EFD1-98A5-01575968A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1553" y="4447615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56" name="Oval 12">
            <a:extLst>
              <a:ext uri="{FF2B5EF4-FFF2-40B4-BE49-F238E27FC236}">
                <a16:creationId xmlns:a16="http://schemas.microsoft.com/office/drawing/2014/main" id="{E5B7D223-B638-3606-AE10-087CD7497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4965" y="54393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57" name="Line 13">
            <a:extLst>
              <a:ext uri="{FF2B5EF4-FFF2-40B4-BE49-F238E27FC236}">
                <a16:creationId xmlns:a16="http://schemas.microsoft.com/office/drawing/2014/main" id="{2B4E9BAB-E75A-1128-77E8-EE7CC7BAAA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64070" y="4551829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58" name="Oval 14">
            <a:extLst>
              <a:ext uri="{FF2B5EF4-FFF2-40B4-BE49-F238E27FC236}">
                <a16:creationId xmlns:a16="http://schemas.microsoft.com/office/drawing/2014/main" id="{8009572A-162B-9FA5-67DC-F748F68D3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024" y="54393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59" name="Line 15">
            <a:extLst>
              <a:ext uri="{FF2B5EF4-FFF2-40B4-BE49-F238E27FC236}">
                <a16:creationId xmlns:a16="http://schemas.microsoft.com/office/drawing/2014/main" id="{9BEE0D36-5F24-EB48-E0CA-CB05B4E941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48165" y="4471147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60" name="Oval 16">
            <a:extLst>
              <a:ext uri="{FF2B5EF4-FFF2-40B4-BE49-F238E27FC236}">
                <a16:creationId xmlns:a16="http://schemas.microsoft.com/office/drawing/2014/main" id="{DECE2F19-4752-900B-B5EA-F7D424B75C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9765" y="54393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61" name="Line 17">
            <a:extLst>
              <a:ext uri="{FF2B5EF4-FFF2-40B4-BE49-F238E27FC236}">
                <a16:creationId xmlns:a16="http://schemas.microsoft.com/office/drawing/2014/main" id="{62B1903C-1E76-AB98-4133-6DD9D5855ED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74259" y="594696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62" name="Oval 18">
            <a:extLst>
              <a:ext uri="{FF2B5EF4-FFF2-40B4-BE49-F238E27FC236}">
                <a16:creationId xmlns:a16="http://schemas.microsoft.com/office/drawing/2014/main" id="{E10DC0A4-2954-43FE-F4FD-689725E026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165" y="693868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63" name="Line 19">
            <a:extLst>
              <a:ext uri="{FF2B5EF4-FFF2-40B4-BE49-F238E27FC236}">
                <a16:creationId xmlns:a16="http://schemas.microsoft.com/office/drawing/2014/main" id="{5CEB1F10-98CF-8F39-CFC3-DC28605D333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87906" y="5923430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64" name="Oval 20">
            <a:extLst>
              <a:ext uri="{FF2B5EF4-FFF2-40B4-BE49-F238E27FC236}">
                <a16:creationId xmlns:a16="http://schemas.microsoft.com/office/drawing/2014/main" id="{D6670906-D0F5-012A-F1D5-3DDC08B72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1318" y="691515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65" name="Line 21">
            <a:extLst>
              <a:ext uri="{FF2B5EF4-FFF2-40B4-BE49-F238E27FC236}">
                <a16:creationId xmlns:a16="http://schemas.microsoft.com/office/drawing/2014/main" id="{A998208A-86C4-648C-7ACE-20C31FA1329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82235" y="5923430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66" name="Oval 22">
            <a:extLst>
              <a:ext uri="{FF2B5EF4-FFF2-40B4-BE49-F238E27FC236}">
                <a16:creationId xmlns:a16="http://schemas.microsoft.com/office/drawing/2014/main" id="{6DDC7BD5-9056-D464-DAED-092DB2977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506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67" name="Line 23">
            <a:extLst>
              <a:ext uri="{FF2B5EF4-FFF2-40B4-BE49-F238E27FC236}">
                <a16:creationId xmlns:a16="http://schemas.microsoft.com/office/drawing/2014/main" id="{3ACFF429-4F27-1316-DEF1-218EF73ACE4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9059" y="5923430"/>
            <a:ext cx="161365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68" name="Oval 24">
            <a:extLst>
              <a:ext uri="{FF2B5EF4-FFF2-40B4-BE49-F238E27FC236}">
                <a16:creationId xmlns:a16="http://schemas.microsoft.com/office/drawing/2014/main" id="{D21BECA6-033D-D5D6-EE5E-7C9F80150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377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69" name="Line 25">
            <a:extLst>
              <a:ext uri="{FF2B5EF4-FFF2-40B4-BE49-F238E27FC236}">
                <a16:creationId xmlns:a16="http://schemas.microsoft.com/office/drawing/2014/main" id="{88C93709-9844-6DD7-877B-CB69CE4480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99294" y="5923430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70" name="Oval 26">
            <a:extLst>
              <a:ext uri="{FF2B5EF4-FFF2-40B4-BE49-F238E27FC236}">
                <a16:creationId xmlns:a16="http://schemas.microsoft.com/office/drawing/2014/main" id="{E3E69AF9-CB0A-0C04-7C28-857380B55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6565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71" name="Line 27">
            <a:extLst>
              <a:ext uri="{FF2B5EF4-FFF2-40B4-BE49-F238E27FC236}">
                <a16:creationId xmlns:a16="http://schemas.microsoft.com/office/drawing/2014/main" id="{01FA5962-22CD-A1BE-9CAD-EA4B2100005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06118" y="5923430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72" name="Oval 28">
            <a:extLst>
              <a:ext uri="{FF2B5EF4-FFF2-40B4-BE49-F238E27FC236}">
                <a16:creationId xmlns:a16="http://schemas.microsoft.com/office/drawing/2014/main" id="{CB52E84E-9990-CF82-540C-AA12DF993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9530" y="691515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73" name="Line 29">
            <a:extLst>
              <a:ext uri="{FF2B5EF4-FFF2-40B4-BE49-F238E27FC236}">
                <a16:creationId xmlns:a16="http://schemas.microsoft.com/office/drawing/2014/main" id="{C4909D71-53FC-26EB-7D3E-4795D72A1FE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19765" y="6004112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74" name="Oval 30">
            <a:extLst>
              <a:ext uri="{FF2B5EF4-FFF2-40B4-BE49-F238E27FC236}">
                <a16:creationId xmlns:a16="http://schemas.microsoft.com/office/drawing/2014/main" id="{2B2C5C10-7CCC-945F-F4E9-E2E44DC94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7718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75" name="Line 31">
            <a:extLst>
              <a:ext uri="{FF2B5EF4-FFF2-40B4-BE49-F238E27FC236}">
                <a16:creationId xmlns:a16="http://schemas.microsoft.com/office/drawing/2014/main" id="{86EA8369-65B3-7B41-90F4-F4D4E406530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03859" y="5923429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76" name="Oval 32">
            <a:extLst>
              <a:ext uri="{FF2B5EF4-FFF2-40B4-BE49-F238E27FC236}">
                <a16:creationId xmlns:a16="http://schemas.microsoft.com/office/drawing/2014/main" id="{4372A754-BCFD-24A1-F5D4-B2F16A13A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75459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36577" name="Text Box 33">
            <a:extLst>
              <a:ext uri="{FF2B5EF4-FFF2-40B4-BE49-F238E27FC236}">
                <a16:creationId xmlns:a16="http://schemas.microsoft.com/office/drawing/2014/main" id="{E7498985-3191-E39D-C7BC-B1E639488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191" y="5474635"/>
            <a:ext cx="194982" cy="55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US" altLang="en-US" sz="3258"/>
          </a:p>
        </p:txBody>
      </p:sp>
      <p:sp>
        <p:nvSpPr>
          <p:cNvPr id="236578" name="Text Box 34">
            <a:extLst>
              <a:ext uri="{FF2B5EF4-FFF2-40B4-BE49-F238E27FC236}">
                <a16:creationId xmlns:a16="http://schemas.microsoft.com/office/drawing/2014/main" id="{3F9CE991-3EE8-DF41-8096-F208E992B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7929" y="2581835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36579" name="Text Box 35">
            <a:extLst>
              <a:ext uri="{FF2B5EF4-FFF2-40B4-BE49-F238E27FC236}">
                <a16:creationId xmlns:a16="http://schemas.microsoft.com/office/drawing/2014/main" id="{EF4BFD9C-FD10-BD1A-D0AB-6CDEEAC31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2046" y="3872753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36580" name="Text Box 36">
            <a:extLst>
              <a:ext uri="{FF2B5EF4-FFF2-40B4-BE49-F238E27FC236}">
                <a16:creationId xmlns:a16="http://schemas.microsoft.com/office/drawing/2014/main" id="{ADC735C6-344A-1DE8-DE46-68A475823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0493" y="3872753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36581" name="Text Box 37">
            <a:extLst>
              <a:ext uri="{FF2B5EF4-FFF2-40B4-BE49-F238E27FC236}">
                <a16:creationId xmlns:a16="http://schemas.microsoft.com/office/drawing/2014/main" id="{189D8C94-DC86-410C-293F-101607126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2894" y="5405718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36582" name="Text Box 38">
            <a:extLst>
              <a:ext uri="{FF2B5EF4-FFF2-40B4-BE49-F238E27FC236}">
                <a16:creationId xmlns:a16="http://schemas.microsoft.com/office/drawing/2014/main" id="{C7A93F94-C7BC-444B-9033-826DADB7C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165" y="6863043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36583" name="Text Box 39">
            <a:extLst>
              <a:ext uri="{FF2B5EF4-FFF2-40B4-BE49-F238E27FC236}">
                <a16:creationId xmlns:a16="http://schemas.microsoft.com/office/drawing/2014/main" id="{F9DFB7DA-EEDB-A401-A517-B898A0A70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1965" y="5410761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36584" name="Text Box 40">
            <a:extLst>
              <a:ext uri="{FF2B5EF4-FFF2-40B4-BE49-F238E27FC236}">
                <a16:creationId xmlns:a16="http://schemas.microsoft.com/office/drawing/2014/main" id="{C1E70694-4DAB-DD39-6A3F-4CCA81EE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3353" y="5410761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36585" name="Text Box 41">
            <a:extLst>
              <a:ext uri="{FF2B5EF4-FFF2-40B4-BE49-F238E27FC236}">
                <a16:creationId xmlns:a16="http://schemas.microsoft.com/office/drawing/2014/main" id="{C541BAE8-924A-250A-5E3B-AE7188F94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4541" y="5405718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36586" name="Text Box 42">
            <a:extLst>
              <a:ext uri="{FF2B5EF4-FFF2-40B4-BE49-F238E27FC236}">
                <a16:creationId xmlns:a16="http://schemas.microsoft.com/office/drawing/2014/main" id="{E1FF0046-EA34-DE3B-491F-4D3AB4ABB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451821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36587" name="Text Box 43">
            <a:extLst>
              <a:ext uri="{FF2B5EF4-FFF2-40B4-BE49-F238E27FC236}">
                <a16:creationId xmlns:a16="http://schemas.microsoft.com/office/drawing/2014/main" id="{38C8FCBE-BF2F-57F2-A5A5-A78910292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6353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36588" name="Text Box 44">
            <a:extLst>
              <a:ext uri="{FF2B5EF4-FFF2-40B4-BE49-F238E27FC236}">
                <a16:creationId xmlns:a16="http://schemas.microsoft.com/office/drawing/2014/main" id="{E62A830D-A183-2EF8-963A-FADDEF7A2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235" y="3065929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36589" name="Text Box 45">
            <a:extLst>
              <a:ext uri="{FF2B5EF4-FFF2-40B4-BE49-F238E27FC236}">
                <a16:creationId xmlns:a16="http://schemas.microsoft.com/office/drawing/2014/main" id="{44A3B0D6-6CC9-4658-81C3-19C465B59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9976" y="46795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36590" name="Text Box 46">
            <a:extLst>
              <a:ext uri="{FF2B5EF4-FFF2-40B4-BE49-F238E27FC236}">
                <a16:creationId xmlns:a16="http://schemas.microsoft.com/office/drawing/2014/main" id="{AAD75CCF-9C8D-EDA8-F7AB-F5CC04E8F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6565" y="6062944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36591" name="Text Box 47">
            <a:extLst>
              <a:ext uri="{FF2B5EF4-FFF2-40B4-BE49-F238E27FC236}">
                <a16:creationId xmlns:a16="http://schemas.microsoft.com/office/drawing/2014/main" id="{98BE64FF-06DF-49F7-9A20-0768288C3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941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36592" name="Text Box 48">
            <a:extLst>
              <a:ext uri="{FF2B5EF4-FFF2-40B4-BE49-F238E27FC236}">
                <a16:creationId xmlns:a16="http://schemas.microsoft.com/office/drawing/2014/main" id="{E68BED13-6FCB-F8F9-E6DA-04D8D9A7A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06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36593" name="Text Box 49">
            <a:extLst>
              <a:ext uri="{FF2B5EF4-FFF2-40B4-BE49-F238E27FC236}">
                <a16:creationId xmlns:a16="http://schemas.microsoft.com/office/drawing/2014/main" id="{6E270D15-BC4B-A3A9-B0FD-241C6BA86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9294" y="3065929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36594" name="Text Box 50">
            <a:extLst>
              <a:ext uri="{FF2B5EF4-FFF2-40B4-BE49-F238E27FC236}">
                <a16:creationId xmlns:a16="http://schemas.microsoft.com/office/drawing/2014/main" id="{BD4ADC01-25BC-7FC7-CD4A-B9F7553F3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4306" y="4610661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36595" name="Text Box 51">
            <a:extLst>
              <a:ext uri="{FF2B5EF4-FFF2-40B4-BE49-F238E27FC236}">
                <a16:creationId xmlns:a16="http://schemas.microsoft.com/office/drawing/2014/main" id="{83CA9E04-9A48-B43B-9465-F91F0CB2A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918" y="451821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36596" name="Text Box 52">
            <a:extLst>
              <a:ext uri="{FF2B5EF4-FFF2-40B4-BE49-F238E27FC236}">
                <a16:creationId xmlns:a16="http://schemas.microsoft.com/office/drawing/2014/main" id="{EC54543E-BCF3-EFC7-3D8F-29D3B4B21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36597" name="Text Box 53">
            <a:extLst>
              <a:ext uri="{FF2B5EF4-FFF2-40B4-BE49-F238E27FC236}">
                <a16:creationId xmlns:a16="http://schemas.microsoft.com/office/drawing/2014/main" id="{3EA62A16-1136-921E-BCE8-4E21AC58B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7482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36598" name="Text Box 54">
            <a:extLst>
              <a:ext uri="{FF2B5EF4-FFF2-40B4-BE49-F238E27FC236}">
                <a16:creationId xmlns:a16="http://schemas.microsoft.com/office/drawing/2014/main" id="{24820776-2054-57E3-5ECE-E1FB96D1A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9318" y="6062944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36599" name="Text Box 55">
            <a:extLst>
              <a:ext uri="{FF2B5EF4-FFF2-40B4-BE49-F238E27FC236}">
                <a16:creationId xmlns:a16="http://schemas.microsoft.com/office/drawing/2014/main" id="{84E0002E-3A18-DE53-0FD6-4455CB18B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059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36600" name="Text Box 56">
            <a:extLst>
              <a:ext uri="{FF2B5EF4-FFF2-40B4-BE49-F238E27FC236}">
                <a16:creationId xmlns:a16="http://schemas.microsoft.com/office/drawing/2014/main" id="{482CBBAB-E9F8-3089-6675-4ADAA73DD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318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36601" name="Text Box 57">
            <a:extLst>
              <a:ext uri="{FF2B5EF4-FFF2-40B4-BE49-F238E27FC236}">
                <a16:creationId xmlns:a16="http://schemas.microsoft.com/office/drawing/2014/main" id="{46369B44-1B06-5286-8520-C38B34A7D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823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36602" name="Text Box 58">
            <a:extLst>
              <a:ext uri="{FF2B5EF4-FFF2-40B4-BE49-F238E27FC236}">
                <a16:creationId xmlns:a16="http://schemas.microsoft.com/office/drawing/2014/main" id="{B0EF12FF-B7B1-DD36-6925-0A87C158B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376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1</a:t>
            </a:r>
          </a:p>
        </p:txBody>
      </p:sp>
      <p:sp>
        <p:nvSpPr>
          <p:cNvPr id="236603" name="Text Box 59">
            <a:extLst>
              <a:ext uri="{FF2B5EF4-FFF2-40B4-BE49-F238E27FC236}">
                <a16:creationId xmlns:a16="http://schemas.microsoft.com/office/drawing/2014/main" id="{79567252-02CF-AE27-021A-76686D618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5882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36604" name="Text Box 60">
            <a:extLst>
              <a:ext uri="{FF2B5EF4-FFF2-40B4-BE49-F238E27FC236}">
                <a16:creationId xmlns:a16="http://schemas.microsoft.com/office/drawing/2014/main" id="{64C9D4C6-6E6E-2C25-4295-8E485637D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9529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1</a:t>
            </a:r>
          </a:p>
        </p:txBody>
      </p:sp>
      <p:sp>
        <p:nvSpPr>
          <p:cNvPr id="236605" name="Text Box 61">
            <a:extLst>
              <a:ext uri="{FF2B5EF4-FFF2-40B4-BE49-F238E27FC236}">
                <a16:creationId xmlns:a16="http://schemas.microsoft.com/office/drawing/2014/main" id="{25B4C7EE-A806-CD2E-FC86-3766129AC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7718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1</a:t>
            </a:r>
          </a:p>
        </p:txBody>
      </p:sp>
      <p:sp>
        <p:nvSpPr>
          <p:cNvPr id="236606" name="Text Box 62">
            <a:extLst>
              <a:ext uri="{FF2B5EF4-FFF2-40B4-BE49-F238E27FC236}">
                <a16:creationId xmlns:a16="http://schemas.microsoft.com/office/drawing/2014/main" id="{B4896DA6-A757-4F46-CA19-32B656B92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776" y="6873129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36607" name="Text Box 63">
            <a:extLst>
              <a:ext uri="{FF2B5EF4-FFF2-40B4-BE49-F238E27FC236}">
                <a16:creationId xmlns:a16="http://schemas.microsoft.com/office/drawing/2014/main" id="{FE57CCCA-143C-0586-611B-B716E6619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812" y="5420846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36608" name="Text Box 64">
            <a:extLst>
              <a:ext uri="{FF2B5EF4-FFF2-40B4-BE49-F238E27FC236}">
                <a16:creationId xmlns:a16="http://schemas.microsoft.com/office/drawing/2014/main" id="{4D53E363-351A-60DF-0630-1DE77FF02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4965" y="5405718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1</a:t>
            </a:r>
          </a:p>
        </p:txBody>
      </p:sp>
      <p:sp>
        <p:nvSpPr>
          <p:cNvPr id="236609" name="Text Box 65">
            <a:extLst>
              <a:ext uri="{FF2B5EF4-FFF2-40B4-BE49-F238E27FC236}">
                <a16:creationId xmlns:a16="http://schemas.microsoft.com/office/drawing/2014/main" id="{62840ED0-0513-08F1-D82F-2CABEF076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2023" y="5325036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1</a:t>
            </a:r>
          </a:p>
        </p:txBody>
      </p:sp>
      <p:sp>
        <p:nvSpPr>
          <p:cNvPr id="236610" name="Text Box 66">
            <a:extLst>
              <a:ext uri="{FF2B5EF4-FFF2-40B4-BE49-F238E27FC236}">
                <a16:creationId xmlns:a16="http://schemas.microsoft.com/office/drawing/2014/main" id="{73F405B6-4980-45A9-64A3-93CD05AE8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9765" y="5340164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1</a:t>
            </a:r>
          </a:p>
        </p:txBody>
      </p:sp>
      <p:sp>
        <p:nvSpPr>
          <p:cNvPr id="236611" name="Text Box 67">
            <a:extLst>
              <a:ext uri="{FF2B5EF4-FFF2-40B4-BE49-F238E27FC236}">
                <a16:creationId xmlns:a16="http://schemas.microsoft.com/office/drawing/2014/main" id="{A80F7A57-3FD8-236E-CF7F-B3BB78E9A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4071" y="3953436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1</a:t>
            </a:r>
          </a:p>
        </p:txBody>
      </p:sp>
      <p:sp>
        <p:nvSpPr>
          <p:cNvPr id="236612" name="Text Box 68">
            <a:extLst>
              <a:ext uri="{FF2B5EF4-FFF2-40B4-BE49-F238E27FC236}">
                <a16:creationId xmlns:a16="http://schemas.microsoft.com/office/drawing/2014/main" id="{975FB553-7F22-088E-54C6-4C36C379A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6776" y="3953436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36613" name="Text Box 69">
            <a:extLst>
              <a:ext uri="{FF2B5EF4-FFF2-40B4-BE49-F238E27FC236}">
                <a16:creationId xmlns:a16="http://schemas.microsoft.com/office/drawing/2014/main" id="{B98B481D-1A4C-9E23-09BC-CC8B65EF0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1106" y="2501154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0213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607" grpId="0"/>
      <p:bldP spid="236608" grpId="0"/>
      <p:bldP spid="236609" grpId="0"/>
      <p:bldP spid="236610" grpId="0"/>
      <p:bldP spid="236611" grpId="0"/>
      <p:bldP spid="236612" grpId="0"/>
      <p:bldP spid="2366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>
            <a:extLst>
              <a:ext uri="{FF2B5EF4-FFF2-40B4-BE49-F238E27FC236}">
                <a16:creationId xmlns:a16="http://schemas.microsoft.com/office/drawing/2014/main" id="{3D5EF962-E343-154E-CFE0-B87E05A1CD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245659" y="725021"/>
            <a:ext cx="10650071" cy="1048871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4765" dirty="0">
                <a:latin typeface="Mona Sans Semi Bold" panose="020B0604020202020204" charset="0"/>
              </a:rPr>
              <a:t>Modified game</a:t>
            </a:r>
            <a:endParaRPr lang="en-US" altLang="en-US" sz="3071" dirty="0">
              <a:latin typeface="Mona Sans Semi Bold" panose="020B0604020202020204" charset="0"/>
            </a:endParaRPr>
          </a:p>
        </p:txBody>
      </p:sp>
      <p:sp>
        <p:nvSpPr>
          <p:cNvPr id="241667" name="Rectangle 3">
            <a:extLst>
              <a:ext uri="{FF2B5EF4-FFF2-40B4-BE49-F238E27FC236}">
                <a16:creationId xmlns:a16="http://schemas.microsoft.com/office/drawing/2014/main" id="{B8FBA535-0280-1C26-CA6C-024026CB53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591861" y="990899"/>
            <a:ext cx="4195482" cy="1936376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dirty="0"/>
              <a:t>From leaves upward, analyze best decision for player at node, give node a value</a:t>
            </a:r>
          </a:p>
        </p:txBody>
      </p:sp>
      <p:sp>
        <p:nvSpPr>
          <p:cNvPr id="241668" name="Oval 4">
            <a:extLst>
              <a:ext uri="{FF2B5EF4-FFF2-40B4-BE49-F238E27FC236}">
                <a16:creationId xmlns:a16="http://schemas.microsoft.com/office/drawing/2014/main" id="{91974C3C-5E55-DD3D-281D-149C7DE4D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1106" y="2534771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69" name="Line 5">
            <a:extLst>
              <a:ext uri="{FF2B5EF4-FFF2-40B4-BE49-F238E27FC236}">
                <a16:creationId xmlns:a16="http://schemas.microsoft.com/office/drawing/2014/main" id="{240E8034-81AB-B4A6-D3A7-51C2A270EFA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299533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70" name="Line 6">
            <a:extLst>
              <a:ext uri="{FF2B5EF4-FFF2-40B4-BE49-F238E27FC236}">
                <a16:creationId xmlns:a16="http://schemas.microsoft.com/office/drawing/2014/main" id="{15413CD5-203F-3F7B-1667-10BCD12D56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1553" y="299533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71" name="Oval 7">
            <a:extLst>
              <a:ext uri="{FF2B5EF4-FFF2-40B4-BE49-F238E27FC236}">
                <a16:creationId xmlns:a16="http://schemas.microsoft.com/office/drawing/2014/main" id="{51EAE4F1-282C-1507-1960-BF110A063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7459" y="398705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72" name="Oval 8">
            <a:extLst>
              <a:ext uri="{FF2B5EF4-FFF2-40B4-BE49-F238E27FC236}">
                <a16:creationId xmlns:a16="http://schemas.microsoft.com/office/drawing/2014/main" id="{95301C7E-0144-5CCD-DF05-E483D01CA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3986" y="398705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73" name="Line 9">
            <a:extLst>
              <a:ext uri="{FF2B5EF4-FFF2-40B4-BE49-F238E27FC236}">
                <a16:creationId xmlns:a16="http://schemas.microsoft.com/office/drawing/2014/main" id="{49D3C8AB-7B16-58C9-1156-E7C96BC0585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87906" y="4471147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74" name="Oval 10">
            <a:extLst>
              <a:ext uri="{FF2B5EF4-FFF2-40B4-BE49-F238E27FC236}">
                <a16:creationId xmlns:a16="http://schemas.microsoft.com/office/drawing/2014/main" id="{B7C3D972-7A71-61FC-C087-7856CE475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812" y="546286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75" name="Line 11">
            <a:extLst>
              <a:ext uri="{FF2B5EF4-FFF2-40B4-BE49-F238E27FC236}">
                <a16:creationId xmlns:a16="http://schemas.microsoft.com/office/drawing/2014/main" id="{D20F0CA5-C684-311C-21E4-72219956A2F8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1553" y="4447615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76" name="Oval 12">
            <a:extLst>
              <a:ext uri="{FF2B5EF4-FFF2-40B4-BE49-F238E27FC236}">
                <a16:creationId xmlns:a16="http://schemas.microsoft.com/office/drawing/2014/main" id="{05C67084-4468-1D48-1BC5-28CB7C9D5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4965" y="54393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77" name="Line 13">
            <a:extLst>
              <a:ext uri="{FF2B5EF4-FFF2-40B4-BE49-F238E27FC236}">
                <a16:creationId xmlns:a16="http://schemas.microsoft.com/office/drawing/2014/main" id="{EC1F31FC-ECDA-6EA9-A75C-1BEAB87CA01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64070" y="4551829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78" name="Oval 14">
            <a:extLst>
              <a:ext uri="{FF2B5EF4-FFF2-40B4-BE49-F238E27FC236}">
                <a16:creationId xmlns:a16="http://schemas.microsoft.com/office/drawing/2014/main" id="{F4FFC7C5-6B57-4FBB-3E22-8D60B28D9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024" y="54393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79" name="Line 15">
            <a:extLst>
              <a:ext uri="{FF2B5EF4-FFF2-40B4-BE49-F238E27FC236}">
                <a16:creationId xmlns:a16="http://schemas.microsoft.com/office/drawing/2014/main" id="{639BC6C3-EB4A-9173-B149-1556AFD39BD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48165" y="4471147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80" name="Oval 16">
            <a:extLst>
              <a:ext uri="{FF2B5EF4-FFF2-40B4-BE49-F238E27FC236}">
                <a16:creationId xmlns:a16="http://schemas.microsoft.com/office/drawing/2014/main" id="{3191E79A-F3AE-0C38-39BE-09A18FDB7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9765" y="54393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81" name="Line 17">
            <a:extLst>
              <a:ext uri="{FF2B5EF4-FFF2-40B4-BE49-F238E27FC236}">
                <a16:creationId xmlns:a16="http://schemas.microsoft.com/office/drawing/2014/main" id="{71CD8A57-5994-E5CB-3110-1356342A839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74259" y="594696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82" name="Oval 18">
            <a:extLst>
              <a:ext uri="{FF2B5EF4-FFF2-40B4-BE49-F238E27FC236}">
                <a16:creationId xmlns:a16="http://schemas.microsoft.com/office/drawing/2014/main" id="{D1C011A8-91BC-BFE7-B717-035A4875B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165" y="693868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83" name="Line 19">
            <a:extLst>
              <a:ext uri="{FF2B5EF4-FFF2-40B4-BE49-F238E27FC236}">
                <a16:creationId xmlns:a16="http://schemas.microsoft.com/office/drawing/2014/main" id="{C58B45B1-E632-5776-EED6-A88866D83F8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87906" y="5923430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84" name="Oval 20">
            <a:extLst>
              <a:ext uri="{FF2B5EF4-FFF2-40B4-BE49-F238E27FC236}">
                <a16:creationId xmlns:a16="http://schemas.microsoft.com/office/drawing/2014/main" id="{71E66368-3911-C515-FFDA-C433C77C8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1318" y="691515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85" name="Line 21">
            <a:extLst>
              <a:ext uri="{FF2B5EF4-FFF2-40B4-BE49-F238E27FC236}">
                <a16:creationId xmlns:a16="http://schemas.microsoft.com/office/drawing/2014/main" id="{961D217A-8708-93B6-E0C5-ABA0B60B47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82235" y="5923430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86" name="Oval 22">
            <a:extLst>
              <a:ext uri="{FF2B5EF4-FFF2-40B4-BE49-F238E27FC236}">
                <a16:creationId xmlns:a16="http://schemas.microsoft.com/office/drawing/2014/main" id="{219534B3-6D3A-0BA3-2FC8-3486E8B37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506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87" name="Line 23">
            <a:extLst>
              <a:ext uri="{FF2B5EF4-FFF2-40B4-BE49-F238E27FC236}">
                <a16:creationId xmlns:a16="http://schemas.microsoft.com/office/drawing/2014/main" id="{07FCD193-2B29-464B-9450-8A5FF87B7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9059" y="5923430"/>
            <a:ext cx="161365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88" name="Oval 24">
            <a:extLst>
              <a:ext uri="{FF2B5EF4-FFF2-40B4-BE49-F238E27FC236}">
                <a16:creationId xmlns:a16="http://schemas.microsoft.com/office/drawing/2014/main" id="{E1D2D850-2350-AD6F-41A9-40B19C68F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377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89" name="Line 25">
            <a:extLst>
              <a:ext uri="{FF2B5EF4-FFF2-40B4-BE49-F238E27FC236}">
                <a16:creationId xmlns:a16="http://schemas.microsoft.com/office/drawing/2014/main" id="{B88E55D3-AFBA-D780-54B7-F1880707BE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99294" y="5923430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90" name="Oval 26">
            <a:extLst>
              <a:ext uri="{FF2B5EF4-FFF2-40B4-BE49-F238E27FC236}">
                <a16:creationId xmlns:a16="http://schemas.microsoft.com/office/drawing/2014/main" id="{0963BBBC-CCF7-05B3-CCD9-5FFDA8285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6565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91" name="Line 27">
            <a:extLst>
              <a:ext uri="{FF2B5EF4-FFF2-40B4-BE49-F238E27FC236}">
                <a16:creationId xmlns:a16="http://schemas.microsoft.com/office/drawing/2014/main" id="{12471D18-D087-FD40-F80E-F42936DB257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06118" y="5923430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92" name="Oval 28">
            <a:extLst>
              <a:ext uri="{FF2B5EF4-FFF2-40B4-BE49-F238E27FC236}">
                <a16:creationId xmlns:a16="http://schemas.microsoft.com/office/drawing/2014/main" id="{D6053F68-BC1D-D188-32C5-0EEBC8816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9530" y="691515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93" name="Line 29">
            <a:extLst>
              <a:ext uri="{FF2B5EF4-FFF2-40B4-BE49-F238E27FC236}">
                <a16:creationId xmlns:a16="http://schemas.microsoft.com/office/drawing/2014/main" id="{2D5A24F6-B4A5-CDFD-610F-0E21DF28A2A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19765" y="6004112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94" name="Oval 30">
            <a:extLst>
              <a:ext uri="{FF2B5EF4-FFF2-40B4-BE49-F238E27FC236}">
                <a16:creationId xmlns:a16="http://schemas.microsoft.com/office/drawing/2014/main" id="{4AB08979-9CBA-C793-B27C-C858DDE47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7718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95" name="Line 31">
            <a:extLst>
              <a:ext uri="{FF2B5EF4-FFF2-40B4-BE49-F238E27FC236}">
                <a16:creationId xmlns:a16="http://schemas.microsoft.com/office/drawing/2014/main" id="{F493049D-5376-A34E-F353-9DE15E22893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03859" y="5923429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96" name="Oval 32">
            <a:extLst>
              <a:ext uri="{FF2B5EF4-FFF2-40B4-BE49-F238E27FC236}">
                <a16:creationId xmlns:a16="http://schemas.microsoft.com/office/drawing/2014/main" id="{CE7CF4BA-FD85-AF90-81AD-21E29EC88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75459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1697" name="Text Box 33">
            <a:extLst>
              <a:ext uri="{FF2B5EF4-FFF2-40B4-BE49-F238E27FC236}">
                <a16:creationId xmlns:a16="http://schemas.microsoft.com/office/drawing/2014/main" id="{272B0291-92E5-A2F6-8FF2-A6035232B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191" y="5474635"/>
            <a:ext cx="194982" cy="55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US" altLang="en-US" sz="3258"/>
          </a:p>
        </p:txBody>
      </p:sp>
      <p:sp>
        <p:nvSpPr>
          <p:cNvPr id="241698" name="Text Box 34">
            <a:extLst>
              <a:ext uri="{FF2B5EF4-FFF2-40B4-BE49-F238E27FC236}">
                <a16:creationId xmlns:a16="http://schemas.microsoft.com/office/drawing/2014/main" id="{5B63C834-A16D-581B-694B-4C4649144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7929" y="2581835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1699" name="Text Box 35">
            <a:extLst>
              <a:ext uri="{FF2B5EF4-FFF2-40B4-BE49-F238E27FC236}">
                <a16:creationId xmlns:a16="http://schemas.microsoft.com/office/drawing/2014/main" id="{4DFBF5CD-34C8-03DE-8210-B97F1A1F0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2046" y="3872753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41700" name="Text Box 36">
            <a:extLst>
              <a:ext uri="{FF2B5EF4-FFF2-40B4-BE49-F238E27FC236}">
                <a16:creationId xmlns:a16="http://schemas.microsoft.com/office/drawing/2014/main" id="{11E77DBB-9018-BC42-E3CB-5645C0881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0493" y="3872753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41701" name="Text Box 37">
            <a:extLst>
              <a:ext uri="{FF2B5EF4-FFF2-40B4-BE49-F238E27FC236}">
                <a16:creationId xmlns:a16="http://schemas.microsoft.com/office/drawing/2014/main" id="{48D3553F-00EB-A2DD-FF7D-5230CEAEA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2894" y="5405718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1702" name="Text Box 38">
            <a:extLst>
              <a:ext uri="{FF2B5EF4-FFF2-40B4-BE49-F238E27FC236}">
                <a16:creationId xmlns:a16="http://schemas.microsoft.com/office/drawing/2014/main" id="{8BCF7CC0-CF6E-7F2B-A5CF-E197F9A52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165" y="6863043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41703" name="Text Box 39">
            <a:extLst>
              <a:ext uri="{FF2B5EF4-FFF2-40B4-BE49-F238E27FC236}">
                <a16:creationId xmlns:a16="http://schemas.microsoft.com/office/drawing/2014/main" id="{EC68036E-3EC4-223B-548A-586EE5E02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1965" y="5410761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1704" name="Text Box 40">
            <a:extLst>
              <a:ext uri="{FF2B5EF4-FFF2-40B4-BE49-F238E27FC236}">
                <a16:creationId xmlns:a16="http://schemas.microsoft.com/office/drawing/2014/main" id="{0AE0E1DE-30B6-9626-3CFF-178D20F29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3353" y="5410761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1705" name="Text Box 41">
            <a:extLst>
              <a:ext uri="{FF2B5EF4-FFF2-40B4-BE49-F238E27FC236}">
                <a16:creationId xmlns:a16="http://schemas.microsoft.com/office/drawing/2014/main" id="{2C146111-0B39-6B59-33A5-A4C1FFBC9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4541" y="5405718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1706" name="Text Box 42">
            <a:extLst>
              <a:ext uri="{FF2B5EF4-FFF2-40B4-BE49-F238E27FC236}">
                <a16:creationId xmlns:a16="http://schemas.microsoft.com/office/drawing/2014/main" id="{65013931-F323-C3E0-ACF4-1F0FC38A7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451821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1707" name="Text Box 43">
            <a:extLst>
              <a:ext uri="{FF2B5EF4-FFF2-40B4-BE49-F238E27FC236}">
                <a16:creationId xmlns:a16="http://schemas.microsoft.com/office/drawing/2014/main" id="{7EBDB593-AD85-9085-3C26-C405502C3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6353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1708" name="Text Box 44">
            <a:extLst>
              <a:ext uri="{FF2B5EF4-FFF2-40B4-BE49-F238E27FC236}">
                <a16:creationId xmlns:a16="http://schemas.microsoft.com/office/drawing/2014/main" id="{CB9FC522-1A21-BE90-52B8-76B36D06C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235" y="3065929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1709" name="Text Box 45">
            <a:extLst>
              <a:ext uri="{FF2B5EF4-FFF2-40B4-BE49-F238E27FC236}">
                <a16:creationId xmlns:a16="http://schemas.microsoft.com/office/drawing/2014/main" id="{302298AA-2CAD-8A6F-CE07-CD69AA4F4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9976" y="46795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1710" name="Text Box 46">
            <a:extLst>
              <a:ext uri="{FF2B5EF4-FFF2-40B4-BE49-F238E27FC236}">
                <a16:creationId xmlns:a16="http://schemas.microsoft.com/office/drawing/2014/main" id="{17CD0488-B32E-8A07-99F3-C335DFE43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6565" y="6062944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1711" name="Text Box 47">
            <a:extLst>
              <a:ext uri="{FF2B5EF4-FFF2-40B4-BE49-F238E27FC236}">
                <a16:creationId xmlns:a16="http://schemas.microsoft.com/office/drawing/2014/main" id="{06734782-F631-ECCF-685C-1A1F8EB97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941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1712" name="Text Box 48">
            <a:extLst>
              <a:ext uri="{FF2B5EF4-FFF2-40B4-BE49-F238E27FC236}">
                <a16:creationId xmlns:a16="http://schemas.microsoft.com/office/drawing/2014/main" id="{85EFD642-6916-1EDE-CE3F-4ADA77C16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06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1713" name="Text Box 49">
            <a:extLst>
              <a:ext uri="{FF2B5EF4-FFF2-40B4-BE49-F238E27FC236}">
                <a16:creationId xmlns:a16="http://schemas.microsoft.com/office/drawing/2014/main" id="{3F9D5F23-997A-F1B1-2B7D-BB04AEB89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9294" y="3065929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1714" name="Text Box 50">
            <a:extLst>
              <a:ext uri="{FF2B5EF4-FFF2-40B4-BE49-F238E27FC236}">
                <a16:creationId xmlns:a16="http://schemas.microsoft.com/office/drawing/2014/main" id="{F593882A-AC94-47AE-4043-CD0D39705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4306" y="4610661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1715" name="Text Box 51">
            <a:extLst>
              <a:ext uri="{FF2B5EF4-FFF2-40B4-BE49-F238E27FC236}">
                <a16:creationId xmlns:a16="http://schemas.microsoft.com/office/drawing/2014/main" id="{2E15EAF6-1145-1D36-89AA-3E2AE92D3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918" y="451821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1716" name="Text Box 52">
            <a:extLst>
              <a:ext uri="{FF2B5EF4-FFF2-40B4-BE49-F238E27FC236}">
                <a16:creationId xmlns:a16="http://schemas.microsoft.com/office/drawing/2014/main" id="{B3ABE2AB-D79E-8EEE-D667-60240023B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1717" name="Text Box 53">
            <a:extLst>
              <a:ext uri="{FF2B5EF4-FFF2-40B4-BE49-F238E27FC236}">
                <a16:creationId xmlns:a16="http://schemas.microsoft.com/office/drawing/2014/main" id="{99429EB3-1BF5-A738-7847-33C2925F5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7482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1718" name="Text Box 54">
            <a:extLst>
              <a:ext uri="{FF2B5EF4-FFF2-40B4-BE49-F238E27FC236}">
                <a16:creationId xmlns:a16="http://schemas.microsoft.com/office/drawing/2014/main" id="{FF765926-5996-FE06-8DF9-E192D0E5B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9318" y="6062944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1719" name="Text Box 55">
            <a:extLst>
              <a:ext uri="{FF2B5EF4-FFF2-40B4-BE49-F238E27FC236}">
                <a16:creationId xmlns:a16="http://schemas.microsoft.com/office/drawing/2014/main" id="{28BB6B44-49AF-62C5-CAF2-3A64C2EF5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059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1720" name="Text Box 56">
            <a:extLst>
              <a:ext uri="{FF2B5EF4-FFF2-40B4-BE49-F238E27FC236}">
                <a16:creationId xmlns:a16="http://schemas.microsoft.com/office/drawing/2014/main" id="{472F28F5-E65D-909A-B9B0-98772447A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318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-2</a:t>
            </a:r>
          </a:p>
        </p:txBody>
      </p:sp>
      <p:sp>
        <p:nvSpPr>
          <p:cNvPr id="241721" name="Text Box 57">
            <a:extLst>
              <a:ext uri="{FF2B5EF4-FFF2-40B4-BE49-F238E27FC236}">
                <a16:creationId xmlns:a16="http://schemas.microsoft.com/office/drawing/2014/main" id="{D30BD294-5A6F-8704-9B20-2500B164A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823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-3</a:t>
            </a:r>
          </a:p>
        </p:txBody>
      </p:sp>
      <p:sp>
        <p:nvSpPr>
          <p:cNvPr id="241722" name="Text Box 58">
            <a:extLst>
              <a:ext uri="{FF2B5EF4-FFF2-40B4-BE49-F238E27FC236}">
                <a16:creationId xmlns:a16="http://schemas.microsoft.com/office/drawing/2014/main" id="{C7DB9522-F905-A061-5766-1890F509A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376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4</a:t>
            </a:r>
          </a:p>
        </p:txBody>
      </p:sp>
      <p:sp>
        <p:nvSpPr>
          <p:cNvPr id="241723" name="Text Box 59">
            <a:extLst>
              <a:ext uri="{FF2B5EF4-FFF2-40B4-BE49-F238E27FC236}">
                <a16:creationId xmlns:a16="http://schemas.microsoft.com/office/drawing/2014/main" id="{64B8E336-F21D-30B7-E16A-B50A97AC9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5882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-5</a:t>
            </a:r>
          </a:p>
        </p:txBody>
      </p:sp>
      <p:sp>
        <p:nvSpPr>
          <p:cNvPr id="241724" name="Text Box 60">
            <a:extLst>
              <a:ext uri="{FF2B5EF4-FFF2-40B4-BE49-F238E27FC236}">
                <a16:creationId xmlns:a16="http://schemas.microsoft.com/office/drawing/2014/main" id="{5428F241-3F52-7678-66CB-450221050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9529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6</a:t>
            </a:r>
          </a:p>
        </p:txBody>
      </p:sp>
      <p:sp>
        <p:nvSpPr>
          <p:cNvPr id="241725" name="Text Box 61">
            <a:extLst>
              <a:ext uri="{FF2B5EF4-FFF2-40B4-BE49-F238E27FC236}">
                <a16:creationId xmlns:a16="http://schemas.microsoft.com/office/drawing/2014/main" id="{1481D5D8-5519-D47F-CFED-0FA88ED65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7718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7</a:t>
            </a:r>
          </a:p>
        </p:txBody>
      </p:sp>
      <p:sp>
        <p:nvSpPr>
          <p:cNvPr id="241726" name="Text Box 62">
            <a:extLst>
              <a:ext uri="{FF2B5EF4-FFF2-40B4-BE49-F238E27FC236}">
                <a16:creationId xmlns:a16="http://schemas.microsoft.com/office/drawing/2014/main" id="{01A86EE8-9AAC-7CC4-7CDA-F0133B03E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776" y="6873129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-8</a:t>
            </a:r>
          </a:p>
        </p:txBody>
      </p:sp>
      <p:sp>
        <p:nvSpPr>
          <p:cNvPr id="241727" name="Text Box 63">
            <a:extLst>
              <a:ext uri="{FF2B5EF4-FFF2-40B4-BE49-F238E27FC236}">
                <a16:creationId xmlns:a16="http://schemas.microsoft.com/office/drawing/2014/main" id="{1551B48E-4F7F-50C3-6BC5-D098D2064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812" y="5420846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41728" name="Text Box 64">
            <a:extLst>
              <a:ext uri="{FF2B5EF4-FFF2-40B4-BE49-F238E27FC236}">
                <a16:creationId xmlns:a16="http://schemas.microsoft.com/office/drawing/2014/main" id="{3DACA3C5-DC35-4A52-5332-57185C08F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4965" y="5405718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4</a:t>
            </a:r>
          </a:p>
        </p:txBody>
      </p:sp>
      <p:sp>
        <p:nvSpPr>
          <p:cNvPr id="241729" name="Text Box 65">
            <a:extLst>
              <a:ext uri="{FF2B5EF4-FFF2-40B4-BE49-F238E27FC236}">
                <a16:creationId xmlns:a16="http://schemas.microsoft.com/office/drawing/2014/main" id="{3D5BBF19-FBF6-49F5-87DD-A9B02A38A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2023" y="5325036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6</a:t>
            </a:r>
          </a:p>
        </p:txBody>
      </p:sp>
      <p:sp>
        <p:nvSpPr>
          <p:cNvPr id="241730" name="Text Box 66">
            <a:extLst>
              <a:ext uri="{FF2B5EF4-FFF2-40B4-BE49-F238E27FC236}">
                <a16:creationId xmlns:a16="http://schemas.microsoft.com/office/drawing/2014/main" id="{D7A3B9EF-5DC5-8C6C-1CB4-07560E058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9765" y="5340164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7</a:t>
            </a:r>
          </a:p>
        </p:txBody>
      </p:sp>
      <p:sp>
        <p:nvSpPr>
          <p:cNvPr id="241731" name="Text Box 67">
            <a:extLst>
              <a:ext uri="{FF2B5EF4-FFF2-40B4-BE49-F238E27FC236}">
                <a16:creationId xmlns:a16="http://schemas.microsoft.com/office/drawing/2014/main" id="{FD4F4AAA-D802-182F-1E75-CA8D465C8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4071" y="3953436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6</a:t>
            </a:r>
          </a:p>
        </p:txBody>
      </p:sp>
      <p:sp>
        <p:nvSpPr>
          <p:cNvPr id="241732" name="Text Box 68">
            <a:extLst>
              <a:ext uri="{FF2B5EF4-FFF2-40B4-BE49-F238E27FC236}">
                <a16:creationId xmlns:a16="http://schemas.microsoft.com/office/drawing/2014/main" id="{036396C9-0509-B887-7136-16961F9AC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6776" y="3953436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41733" name="Text Box 69">
            <a:extLst>
              <a:ext uri="{FF2B5EF4-FFF2-40B4-BE49-F238E27FC236}">
                <a16:creationId xmlns:a16="http://schemas.microsoft.com/office/drawing/2014/main" id="{1DB2FE92-4AA7-D7A6-76BE-09CC64D95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1106" y="2501154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33668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727" grpId="0"/>
      <p:bldP spid="241728" grpId="0"/>
      <p:bldP spid="241729" grpId="0"/>
      <p:bldP spid="241730" grpId="0"/>
      <p:bldP spid="241731" grpId="0"/>
      <p:bldP spid="241732" grpId="0"/>
      <p:bldP spid="2417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>
            <a:extLst>
              <a:ext uri="{FF2B5EF4-FFF2-40B4-BE49-F238E27FC236}">
                <a16:creationId xmlns:a16="http://schemas.microsoft.com/office/drawing/2014/main" id="{C7A94709-43FB-AAEF-5C9B-7049DF91C9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95990" y="567018"/>
            <a:ext cx="10451726" cy="968188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4765" dirty="0">
                <a:latin typeface="Mona Sans Semi Bold" panose="020B0604020202020204" charset="0"/>
              </a:rPr>
              <a:t>A recursive implementation</a:t>
            </a:r>
            <a:endParaRPr lang="en-US" altLang="en-US" sz="3071" dirty="0">
              <a:latin typeface="Mona Sans Semi Bold" panose="020B0604020202020204" charset="0"/>
            </a:endParaRPr>
          </a:p>
        </p:txBody>
      </p:sp>
      <p:sp>
        <p:nvSpPr>
          <p:cNvPr id="237571" name="Rectangle 3">
            <a:extLst>
              <a:ext uri="{FF2B5EF4-FFF2-40B4-BE49-F238E27FC236}">
                <a16:creationId xmlns:a16="http://schemas.microsoft.com/office/drawing/2014/main" id="{20E0A891-2C50-0A41-A8B1-92EB612718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70847" y="2057400"/>
            <a:ext cx="10569388" cy="6172200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en-US" altLang="en-US" sz="3071" b="1" dirty="0"/>
              <a:t>Value(state)</a:t>
            </a:r>
          </a:p>
          <a:p>
            <a:pPr algn="l">
              <a:lnSpc>
                <a:spcPct val="114000"/>
              </a:lnSpc>
            </a:pPr>
            <a:r>
              <a:rPr lang="en-US" altLang="en-US" sz="3071" dirty="0"/>
              <a:t>If state is terminal, return its value</a:t>
            </a:r>
          </a:p>
          <a:p>
            <a:pPr algn="l">
              <a:lnSpc>
                <a:spcPct val="114000"/>
              </a:lnSpc>
            </a:pPr>
            <a:r>
              <a:rPr lang="en-US" altLang="en-US" sz="3071" dirty="0"/>
              <a:t>If (player(state) = player 1)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647" dirty="0"/>
              <a:t>v := -infinity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647" dirty="0"/>
              <a:t>For each action</a:t>
            </a:r>
          </a:p>
          <a:p>
            <a:pPr lvl="2" algn="l">
              <a:lnSpc>
                <a:spcPct val="114000"/>
              </a:lnSpc>
            </a:pPr>
            <a:r>
              <a:rPr lang="en-US" altLang="en-US" sz="2223" dirty="0"/>
              <a:t>v := max(v, Value(successor(state, action)))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647" dirty="0"/>
              <a:t>Return v</a:t>
            </a:r>
          </a:p>
          <a:p>
            <a:pPr algn="l">
              <a:lnSpc>
                <a:spcPct val="114000"/>
              </a:lnSpc>
            </a:pPr>
            <a:r>
              <a:rPr lang="en-US" altLang="en-US" sz="3176" dirty="0"/>
              <a:t>Else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647" dirty="0"/>
              <a:t>v := infinity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647" dirty="0"/>
              <a:t>For each action</a:t>
            </a:r>
          </a:p>
          <a:p>
            <a:pPr lvl="2" algn="l">
              <a:lnSpc>
                <a:spcPct val="114000"/>
              </a:lnSpc>
            </a:pPr>
            <a:r>
              <a:rPr lang="en-US" altLang="en-US" sz="2223" dirty="0"/>
              <a:t>v := min(v, Value(successor(state, action)))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647" dirty="0"/>
              <a:t>Return v</a:t>
            </a:r>
          </a:p>
        </p:txBody>
      </p:sp>
      <p:sp>
        <p:nvSpPr>
          <p:cNvPr id="237572" name="Text Box 4">
            <a:extLst>
              <a:ext uri="{FF2B5EF4-FFF2-40B4-BE49-F238E27FC236}">
                <a16:creationId xmlns:a16="http://schemas.microsoft.com/office/drawing/2014/main" id="{2AC2898E-4F4B-C84A-ECF5-A4E531A2D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129" y="5432612"/>
            <a:ext cx="2622176" cy="65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388" i="1" dirty="0"/>
              <a:t>Space? Time?</a:t>
            </a:r>
          </a:p>
        </p:txBody>
      </p:sp>
    </p:spTree>
    <p:extLst>
      <p:ext uri="{BB962C8B-B14F-4D97-AF65-F5344CB8AC3E}">
        <p14:creationId xmlns:p14="http://schemas.microsoft.com/office/powerpoint/2010/main" val="389281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>
            <a:extLst>
              <a:ext uri="{FF2B5EF4-FFF2-40B4-BE49-F238E27FC236}">
                <a16:creationId xmlns:a16="http://schemas.microsoft.com/office/drawing/2014/main" id="{0AE80FC8-79D3-2BC6-CD1D-A30AD7C0A9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811" y="801800"/>
            <a:ext cx="10650071" cy="1048871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4765" dirty="0">
                <a:latin typeface="Mona Sans Semi Bold" panose="020B0604020202020204" charset="0"/>
              </a:rPr>
              <a:t>Do we need to see all the leaves?</a:t>
            </a:r>
            <a:endParaRPr lang="en-US" altLang="en-US" sz="3071" dirty="0">
              <a:latin typeface="Mona Sans Semi Bold" panose="020B0604020202020204" charset="0"/>
            </a:endParaRPr>
          </a:p>
        </p:txBody>
      </p:sp>
      <p:sp>
        <p:nvSpPr>
          <p:cNvPr id="244739" name="Rectangle 3">
            <a:extLst>
              <a:ext uri="{FF2B5EF4-FFF2-40B4-BE49-F238E27FC236}">
                <a16:creationId xmlns:a16="http://schemas.microsoft.com/office/drawing/2014/main" id="{12D7D124-99E0-4E5C-F414-ACA7C22813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377021" y="1337982"/>
            <a:ext cx="3388658" cy="1936376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dirty="0"/>
              <a:t>Do we need to see the value of the question mark here?</a:t>
            </a:r>
          </a:p>
        </p:txBody>
      </p:sp>
      <p:sp>
        <p:nvSpPr>
          <p:cNvPr id="244740" name="Oval 4">
            <a:extLst>
              <a:ext uri="{FF2B5EF4-FFF2-40B4-BE49-F238E27FC236}">
                <a16:creationId xmlns:a16="http://schemas.microsoft.com/office/drawing/2014/main" id="{061805A7-44B8-A167-AAF1-03E63C831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1106" y="2534771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41" name="Line 5">
            <a:extLst>
              <a:ext uri="{FF2B5EF4-FFF2-40B4-BE49-F238E27FC236}">
                <a16:creationId xmlns:a16="http://schemas.microsoft.com/office/drawing/2014/main" id="{A2724687-1770-DEB5-267D-6949824D0FF1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299533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42" name="Line 6">
            <a:extLst>
              <a:ext uri="{FF2B5EF4-FFF2-40B4-BE49-F238E27FC236}">
                <a16:creationId xmlns:a16="http://schemas.microsoft.com/office/drawing/2014/main" id="{A0C2A332-D1F4-5816-015A-C98D285C6E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1553" y="299533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43" name="Oval 7">
            <a:extLst>
              <a:ext uri="{FF2B5EF4-FFF2-40B4-BE49-F238E27FC236}">
                <a16:creationId xmlns:a16="http://schemas.microsoft.com/office/drawing/2014/main" id="{E60D4C81-3ED9-956F-405F-D27431AE6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7459" y="398705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44" name="Oval 8">
            <a:extLst>
              <a:ext uri="{FF2B5EF4-FFF2-40B4-BE49-F238E27FC236}">
                <a16:creationId xmlns:a16="http://schemas.microsoft.com/office/drawing/2014/main" id="{E905B54B-6FE2-2D7E-72CC-2D6D29F72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3986" y="398705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45" name="Line 9">
            <a:extLst>
              <a:ext uri="{FF2B5EF4-FFF2-40B4-BE49-F238E27FC236}">
                <a16:creationId xmlns:a16="http://schemas.microsoft.com/office/drawing/2014/main" id="{DA4B545C-B8D2-9391-967A-31C2BFCDB83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87906" y="4471147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46" name="Oval 10">
            <a:extLst>
              <a:ext uri="{FF2B5EF4-FFF2-40B4-BE49-F238E27FC236}">
                <a16:creationId xmlns:a16="http://schemas.microsoft.com/office/drawing/2014/main" id="{A2F5AF2D-E18C-9095-8A9D-5B76C2C83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812" y="546286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47" name="Line 11">
            <a:extLst>
              <a:ext uri="{FF2B5EF4-FFF2-40B4-BE49-F238E27FC236}">
                <a16:creationId xmlns:a16="http://schemas.microsoft.com/office/drawing/2014/main" id="{F707B562-4268-6E08-BB15-F4026EED38A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1553" y="4447615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48" name="Oval 12">
            <a:extLst>
              <a:ext uri="{FF2B5EF4-FFF2-40B4-BE49-F238E27FC236}">
                <a16:creationId xmlns:a16="http://schemas.microsoft.com/office/drawing/2014/main" id="{15CAC247-726B-3908-0EE1-16D834DA7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4965" y="54393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49" name="Line 13">
            <a:extLst>
              <a:ext uri="{FF2B5EF4-FFF2-40B4-BE49-F238E27FC236}">
                <a16:creationId xmlns:a16="http://schemas.microsoft.com/office/drawing/2014/main" id="{C3467C6A-34A9-5D12-17B9-D5965174E5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64070" y="4551829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50" name="Oval 14">
            <a:extLst>
              <a:ext uri="{FF2B5EF4-FFF2-40B4-BE49-F238E27FC236}">
                <a16:creationId xmlns:a16="http://schemas.microsoft.com/office/drawing/2014/main" id="{1CA7035A-2FF9-5D39-1B7C-4B4F0C766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024" y="54393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51" name="Line 15">
            <a:extLst>
              <a:ext uri="{FF2B5EF4-FFF2-40B4-BE49-F238E27FC236}">
                <a16:creationId xmlns:a16="http://schemas.microsoft.com/office/drawing/2014/main" id="{039B7B86-D729-17C4-3C27-8842F221D81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48165" y="4471147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52" name="Oval 16">
            <a:extLst>
              <a:ext uri="{FF2B5EF4-FFF2-40B4-BE49-F238E27FC236}">
                <a16:creationId xmlns:a16="http://schemas.microsoft.com/office/drawing/2014/main" id="{E07C9580-0134-324B-401D-F43957AC7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9765" y="54393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53" name="Line 17">
            <a:extLst>
              <a:ext uri="{FF2B5EF4-FFF2-40B4-BE49-F238E27FC236}">
                <a16:creationId xmlns:a16="http://schemas.microsoft.com/office/drawing/2014/main" id="{807CFB17-61EB-B713-7715-10AE857DB60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74259" y="594696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54" name="Oval 18">
            <a:extLst>
              <a:ext uri="{FF2B5EF4-FFF2-40B4-BE49-F238E27FC236}">
                <a16:creationId xmlns:a16="http://schemas.microsoft.com/office/drawing/2014/main" id="{69ECD635-F699-F90C-394F-4723FAFB6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165" y="693868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55" name="Line 19">
            <a:extLst>
              <a:ext uri="{FF2B5EF4-FFF2-40B4-BE49-F238E27FC236}">
                <a16:creationId xmlns:a16="http://schemas.microsoft.com/office/drawing/2014/main" id="{2063C523-4DFC-6977-CC9B-85F09D8759C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87906" y="5923430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56" name="Oval 20">
            <a:extLst>
              <a:ext uri="{FF2B5EF4-FFF2-40B4-BE49-F238E27FC236}">
                <a16:creationId xmlns:a16="http://schemas.microsoft.com/office/drawing/2014/main" id="{9C523CF3-72A4-6D4B-65DB-98F689756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1318" y="691515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57" name="Line 21">
            <a:extLst>
              <a:ext uri="{FF2B5EF4-FFF2-40B4-BE49-F238E27FC236}">
                <a16:creationId xmlns:a16="http://schemas.microsoft.com/office/drawing/2014/main" id="{2DDAC734-1C52-CD53-610B-D1792673E0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82235" y="5923430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58" name="Oval 22">
            <a:extLst>
              <a:ext uri="{FF2B5EF4-FFF2-40B4-BE49-F238E27FC236}">
                <a16:creationId xmlns:a16="http://schemas.microsoft.com/office/drawing/2014/main" id="{CF23880E-2F2C-47A5-E71B-228D6338C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506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59" name="Line 23">
            <a:extLst>
              <a:ext uri="{FF2B5EF4-FFF2-40B4-BE49-F238E27FC236}">
                <a16:creationId xmlns:a16="http://schemas.microsoft.com/office/drawing/2014/main" id="{51CCA2CE-1229-2148-0462-4B84B89B9E07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9059" y="5923430"/>
            <a:ext cx="161365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60" name="Oval 24">
            <a:extLst>
              <a:ext uri="{FF2B5EF4-FFF2-40B4-BE49-F238E27FC236}">
                <a16:creationId xmlns:a16="http://schemas.microsoft.com/office/drawing/2014/main" id="{6B47122D-EAC0-F8C4-41F0-581157740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377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61" name="Line 25">
            <a:extLst>
              <a:ext uri="{FF2B5EF4-FFF2-40B4-BE49-F238E27FC236}">
                <a16:creationId xmlns:a16="http://schemas.microsoft.com/office/drawing/2014/main" id="{688DE67A-C9DE-908A-829C-46979C40369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99294" y="5923430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62" name="Oval 26">
            <a:extLst>
              <a:ext uri="{FF2B5EF4-FFF2-40B4-BE49-F238E27FC236}">
                <a16:creationId xmlns:a16="http://schemas.microsoft.com/office/drawing/2014/main" id="{75C471CF-DDC5-F134-FA20-1E2B2CAEA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6565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63" name="Line 27">
            <a:extLst>
              <a:ext uri="{FF2B5EF4-FFF2-40B4-BE49-F238E27FC236}">
                <a16:creationId xmlns:a16="http://schemas.microsoft.com/office/drawing/2014/main" id="{E3A61CE7-9DE5-6134-6E2D-41865268F95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06118" y="5923430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64" name="Oval 28">
            <a:extLst>
              <a:ext uri="{FF2B5EF4-FFF2-40B4-BE49-F238E27FC236}">
                <a16:creationId xmlns:a16="http://schemas.microsoft.com/office/drawing/2014/main" id="{F37FFB14-3366-A5A9-3BF8-F726750FB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9530" y="691515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65" name="Line 29">
            <a:extLst>
              <a:ext uri="{FF2B5EF4-FFF2-40B4-BE49-F238E27FC236}">
                <a16:creationId xmlns:a16="http://schemas.microsoft.com/office/drawing/2014/main" id="{CD1F3DAC-6C3E-8696-6CAC-46F53A1F8AA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19765" y="6004112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66" name="Oval 30">
            <a:extLst>
              <a:ext uri="{FF2B5EF4-FFF2-40B4-BE49-F238E27FC236}">
                <a16:creationId xmlns:a16="http://schemas.microsoft.com/office/drawing/2014/main" id="{A51ABFAD-7207-A9F6-EB2B-11BF7B370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7718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67" name="Line 31">
            <a:extLst>
              <a:ext uri="{FF2B5EF4-FFF2-40B4-BE49-F238E27FC236}">
                <a16:creationId xmlns:a16="http://schemas.microsoft.com/office/drawing/2014/main" id="{C6245652-19F0-6D82-875E-521A4DCF11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03859" y="5923429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68" name="Oval 32">
            <a:extLst>
              <a:ext uri="{FF2B5EF4-FFF2-40B4-BE49-F238E27FC236}">
                <a16:creationId xmlns:a16="http://schemas.microsoft.com/office/drawing/2014/main" id="{4C1E9970-9CD5-0DBB-0FC1-519CAAB32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75459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4769" name="Text Box 33">
            <a:extLst>
              <a:ext uri="{FF2B5EF4-FFF2-40B4-BE49-F238E27FC236}">
                <a16:creationId xmlns:a16="http://schemas.microsoft.com/office/drawing/2014/main" id="{C8F0CE77-E5B7-BB8C-4649-C9A96BBEE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191" y="5474635"/>
            <a:ext cx="194982" cy="55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US" altLang="en-US" sz="3258"/>
          </a:p>
        </p:txBody>
      </p:sp>
      <p:sp>
        <p:nvSpPr>
          <p:cNvPr id="244770" name="Text Box 34">
            <a:extLst>
              <a:ext uri="{FF2B5EF4-FFF2-40B4-BE49-F238E27FC236}">
                <a16:creationId xmlns:a16="http://schemas.microsoft.com/office/drawing/2014/main" id="{E2AE204C-D876-0A2C-CFB7-5BC572581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7929" y="2581835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4771" name="Text Box 35">
            <a:extLst>
              <a:ext uri="{FF2B5EF4-FFF2-40B4-BE49-F238E27FC236}">
                <a16:creationId xmlns:a16="http://schemas.microsoft.com/office/drawing/2014/main" id="{583E5FE1-E8AF-5EFC-6AC3-89087C5B9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2046" y="3872753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44772" name="Text Box 36">
            <a:extLst>
              <a:ext uri="{FF2B5EF4-FFF2-40B4-BE49-F238E27FC236}">
                <a16:creationId xmlns:a16="http://schemas.microsoft.com/office/drawing/2014/main" id="{CB92F71D-EC8A-F6AF-E414-43327FE5A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0493" y="3872753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44773" name="Text Box 37">
            <a:extLst>
              <a:ext uri="{FF2B5EF4-FFF2-40B4-BE49-F238E27FC236}">
                <a16:creationId xmlns:a16="http://schemas.microsoft.com/office/drawing/2014/main" id="{79A0A8E5-3A45-1D03-79BA-B6AB164DF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2894" y="5405718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4774" name="Text Box 38">
            <a:extLst>
              <a:ext uri="{FF2B5EF4-FFF2-40B4-BE49-F238E27FC236}">
                <a16:creationId xmlns:a16="http://schemas.microsoft.com/office/drawing/2014/main" id="{55685036-CCEA-6612-2FD1-76C987E3D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165" y="6863043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44775" name="Text Box 39">
            <a:extLst>
              <a:ext uri="{FF2B5EF4-FFF2-40B4-BE49-F238E27FC236}">
                <a16:creationId xmlns:a16="http://schemas.microsoft.com/office/drawing/2014/main" id="{B6E29234-9755-BC75-DA42-F57E69BA5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1965" y="5410761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4776" name="Text Box 40">
            <a:extLst>
              <a:ext uri="{FF2B5EF4-FFF2-40B4-BE49-F238E27FC236}">
                <a16:creationId xmlns:a16="http://schemas.microsoft.com/office/drawing/2014/main" id="{11AE7918-9E19-DE04-3AA6-021E3D025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3353" y="5410761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4777" name="Text Box 41">
            <a:extLst>
              <a:ext uri="{FF2B5EF4-FFF2-40B4-BE49-F238E27FC236}">
                <a16:creationId xmlns:a16="http://schemas.microsoft.com/office/drawing/2014/main" id="{5DFB6C00-D5F7-894B-DAB0-2F21CD090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4541" y="5405718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4778" name="Text Box 42">
            <a:extLst>
              <a:ext uri="{FF2B5EF4-FFF2-40B4-BE49-F238E27FC236}">
                <a16:creationId xmlns:a16="http://schemas.microsoft.com/office/drawing/2014/main" id="{468DC140-508D-CD97-F7DD-A4CFF4708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451821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4779" name="Text Box 43">
            <a:extLst>
              <a:ext uri="{FF2B5EF4-FFF2-40B4-BE49-F238E27FC236}">
                <a16:creationId xmlns:a16="http://schemas.microsoft.com/office/drawing/2014/main" id="{0FBD1760-7379-1C8E-7E37-018F52A7F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6353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4780" name="Text Box 44">
            <a:extLst>
              <a:ext uri="{FF2B5EF4-FFF2-40B4-BE49-F238E27FC236}">
                <a16:creationId xmlns:a16="http://schemas.microsoft.com/office/drawing/2014/main" id="{E5493F95-C62F-2F91-4439-863DD838F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235" y="3065929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4781" name="Text Box 45">
            <a:extLst>
              <a:ext uri="{FF2B5EF4-FFF2-40B4-BE49-F238E27FC236}">
                <a16:creationId xmlns:a16="http://schemas.microsoft.com/office/drawing/2014/main" id="{67DE7A25-4B60-A9DC-6EDD-2B991516B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9976" y="46795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4782" name="Text Box 46">
            <a:extLst>
              <a:ext uri="{FF2B5EF4-FFF2-40B4-BE49-F238E27FC236}">
                <a16:creationId xmlns:a16="http://schemas.microsoft.com/office/drawing/2014/main" id="{FC154CAF-A0C3-0FFF-6DDC-8DAB6F690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6565" y="6062944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4783" name="Text Box 47">
            <a:extLst>
              <a:ext uri="{FF2B5EF4-FFF2-40B4-BE49-F238E27FC236}">
                <a16:creationId xmlns:a16="http://schemas.microsoft.com/office/drawing/2014/main" id="{C17F5DAA-11EA-CBF6-FFE5-307702A09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941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4784" name="Text Box 48">
            <a:extLst>
              <a:ext uri="{FF2B5EF4-FFF2-40B4-BE49-F238E27FC236}">
                <a16:creationId xmlns:a16="http://schemas.microsoft.com/office/drawing/2014/main" id="{E73AE041-E5AF-BA92-0854-B336D717F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06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4785" name="Text Box 49">
            <a:extLst>
              <a:ext uri="{FF2B5EF4-FFF2-40B4-BE49-F238E27FC236}">
                <a16:creationId xmlns:a16="http://schemas.microsoft.com/office/drawing/2014/main" id="{BA46FDA4-1750-A205-DE5D-BE4346CFE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9294" y="3065929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4786" name="Text Box 50">
            <a:extLst>
              <a:ext uri="{FF2B5EF4-FFF2-40B4-BE49-F238E27FC236}">
                <a16:creationId xmlns:a16="http://schemas.microsoft.com/office/drawing/2014/main" id="{E9A0BE7B-EF4F-C07A-8CD5-3904B48A1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4306" y="4610661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4787" name="Text Box 51">
            <a:extLst>
              <a:ext uri="{FF2B5EF4-FFF2-40B4-BE49-F238E27FC236}">
                <a16:creationId xmlns:a16="http://schemas.microsoft.com/office/drawing/2014/main" id="{F17509D6-34AB-434A-CDC9-BC84845C9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918" y="451821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4788" name="Text Box 52">
            <a:extLst>
              <a:ext uri="{FF2B5EF4-FFF2-40B4-BE49-F238E27FC236}">
                <a16:creationId xmlns:a16="http://schemas.microsoft.com/office/drawing/2014/main" id="{3D55C0E2-97E6-7526-D943-D1D2930E4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4789" name="Text Box 53">
            <a:extLst>
              <a:ext uri="{FF2B5EF4-FFF2-40B4-BE49-F238E27FC236}">
                <a16:creationId xmlns:a16="http://schemas.microsoft.com/office/drawing/2014/main" id="{79F1CC72-E381-CDC9-7A73-04F214BBB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7482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4790" name="Text Box 54">
            <a:extLst>
              <a:ext uri="{FF2B5EF4-FFF2-40B4-BE49-F238E27FC236}">
                <a16:creationId xmlns:a16="http://schemas.microsoft.com/office/drawing/2014/main" id="{FBCBE883-B0E6-CF60-3DF5-E28D445ED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9318" y="6062944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4791" name="Text Box 55">
            <a:extLst>
              <a:ext uri="{FF2B5EF4-FFF2-40B4-BE49-F238E27FC236}">
                <a16:creationId xmlns:a16="http://schemas.microsoft.com/office/drawing/2014/main" id="{DDD31DFF-BD7F-F53D-F6A8-B9E45DCBE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059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4792" name="Text Box 56">
            <a:extLst>
              <a:ext uri="{FF2B5EF4-FFF2-40B4-BE49-F238E27FC236}">
                <a16:creationId xmlns:a16="http://schemas.microsoft.com/office/drawing/2014/main" id="{7F7E79CF-8D3C-ACD3-2C01-E06CDC745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318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-2</a:t>
            </a:r>
          </a:p>
        </p:txBody>
      </p:sp>
      <p:sp>
        <p:nvSpPr>
          <p:cNvPr id="244795" name="Text Box 59">
            <a:extLst>
              <a:ext uri="{FF2B5EF4-FFF2-40B4-BE49-F238E27FC236}">
                <a16:creationId xmlns:a16="http://schemas.microsoft.com/office/drawing/2014/main" id="{6B7DAC36-D9D0-8007-23F6-D9A79869B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823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?</a:t>
            </a:r>
          </a:p>
        </p:txBody>
      </p:sp>
      <p:sp>
        <p:nvSpPr>
          <p:cNvPr id="244796" name="Text Box 60">
            <a:extLst>
              <a:ext uri="{FF2B5EF4-FFF2-40B4-BE49-F238E27FC236}">
                <a16:creationId xmlns:a16="http://schemas.microsoft.com/office/drawing/2014/main" id="{2AA157F6-F0F7-7B21-8E4A-86A11F9558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376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57944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>
            <a:extLst>
              <a:ext uri="{FF2B5EF4-FFF2-40B4-BE49-F238E27FC236}">
                <a16:creationId xmlns:a16="http://schemas.microsoft.com/office/drawing/2014/main" id="{35B56FA2-698C-D96B-4D16-D7E3C6192A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1718" y="611087"/>
            <a:ext cx="10650071" cy="1048871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4765" dirty="0">
                <a:latin typeface="Mona Sans Semi Bold" panose="020B0604020202020204" charset="0"/>
              </a:rPr>
              <a:t>Do we need to see all the leaves?</a:t>
            </a:r>
            <a:endParaRPr lang="en-US" altLang="en-US" sz="3071" dirty="0">
              <a:latin typeface="Mona Sans Semi Bold" panose="020B0604020202020204" charset="0"/>
            </a:endParaRPr>
          </a:p>
        </p:txBody>
      </p:sp>
      <p:sp>
        <p:nvSpPr>
          <p:cNvPr id="242691" name="Rectangle 3">
            <a:extLst>
              <a:ext uri="{FF2B5EF4-FFF2-40B4-BE49-F238E27FC236}">
                <a16:creationId xmlns:a16="http://schemas.microsoft.com/office/drawing/2014/main" id="{CEAFF418-A639-E0D2-144B-9B149AC533C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10482" y="1813871"/>
            <a:ext cx="4034117" cy="1936376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dirty="0"/>
              <a:t>Do we need to see the values of the question marks here?</a:t>
            </a:r>
          </a:p>
        </p:txBody>
      </p:sp>
      <p:sp>
        <p:nvSpPr>
          <p:cNvPr id="242692" name="Oval 4">
            <a:extLst>
              <a:ext uri="{FF2B5EF4-FFF2-40B4-BE49-F238E27FC236}">
                <a16:creationId xmlns:a16="http://schemas.microsoft.com/office/drawing/2014/main" id="{76CC3A43-7105-0A33-8B9C-F93EC0D10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1106" y="2534771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693" name="Line 5">
            <a:extLst>
              <a:ext uri="{FF2B5EF4-FFF2-40B4-BE49-F238E27FC236}">
                <a16:creationId xmlns:a16="http://schemas.microsoft.com/office/drawing/2014/main" id="{649F9E19-437F-2D80-0083-7744DBE9807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299533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694" name="Line 6">
            <a:extLst>
              <a:ext uri="{FF2B5EF4-FFF2-40B4-BE49-F238E27FC236}">
                <a16:creationId xmlns:a16="http://schemas.microsoft.com/office/drawing/2014/main" id="{24F3CB84-686F-F1E8-F450-45B77291D1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1553" y="299533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695" name="Oval 7">
            <a:extLst>
              <a:ext uri="{FF2B5EF4-FFF2-40B4-BE49-F238E27FC236}">
                <a16:creationId xmlns:a16="http://schemas.microsoft.com/office/drawing/2014/main" id="{6E394381-11F0-393E-4AA9-DD43A9544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7459" y="398705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696" name="Oval 8">
            <a:extLst>
              <a:ext uri="{FF2B5EF4-FFF2-40B4-BE49-F238E27FC236}">
                <a16:creationId xmlns:a16="http://schemas.microsoft.com/office/drawing/2014/main" id="{B1E04D35-FE54-64A7-370A-9E464F1B0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3986" y="398705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697" name="Line 9">
            <a:extLst>
              <a:ext uri="{FF2B5EF4-FFF2-40B4-BE49-F238E27FC236}">
                <a16:creationId xmlns:a16="http://schemas.microsoft.com/office/drawing/2014/main" id="{D340A779-6A10-EE1E-569F-7489252885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87906" y="4471147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698" name="Oval 10">
            <a:extLst>
              <a:ext uri="{FF2B5EF4-FFF2-40B4-BE49-F238E27FC236}">
                <a16:creationId xmlns:a16="http://schemas.microsoft.com/office/drawing/2014/main" id="{EFE49C75-2F01-D562-9F0B-26FAD1F0C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812" y="546286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699" name="Line 11">
            <a:extLst>
              <a:ext uri="{FF2B5EF4-FFF2-40B4-BE49-F238E27FC236}">
                <a16:creationId xmlns:a16="http://schemas.microsoft.com/office/drawing/2014/main" id="{FC22CB7D-273A-DC88-40DE-3CCDA279274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1553" y="4447615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00" name="Oval 12">
            <a:extLst>
              <a:ext uri="{FF2B5EF4-FFF2-40B4-BE49-F238E27FC236}">
                <a16:creationId xmlns:a16="http://schemas.microsoft.com/office/drawing/2014/main" id="{058EA66E-1198-F931-34C0-1B6708F08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4965" y="54393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01" name="Line 13">
            <a:extLst>
              <a:ext uri="{FF2B5EF4-FFF2-40B4-BE49-F238E27FC236}">
                <a16:creationId xmlns:a16="http://schemas.microsoft.com/office/drawing/2014/main" id="{32A77B97-22C9-E5B3-E1A5-09015F7F4BA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64070" y="4551829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02" name="Oval 14">
            <a:extLst>
              <a:ext uri="{FF2B5EF4-FFF2-40B4-BE49-F238E27FC236}">
                <a16:creationId xmlns:a16="http://schemas.microsoft.com/office/drawing/2014/main" id="{7BBDEF73-CC4F-E5C3-4F2E-46D8DF451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024" y="54393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03" name="Line 15">
            <a:extLst>
              <a:ext uri="{FF2B5EF4-FFF2-40B4-BE49-F238E27FC236}">
                <a16:creationId xmlns:a16="http://schemas.microsoft.com/office/drawing/2014/main" id="{28D44164-E4A9-F2D5-C3B6-785C1D931D7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48165" y="4471147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04" name="Oval 16">
            <a:extLst>
              <a:ext uri="{FF2B5EF4-FFF2-40B4-BE49-F238E27FC236}">
                <a16:creationId xmlns:a16="http://schemas.microsoft.com/office/drawing/2014/main" id="{A73A969B-9C1E-16DC-DDE9-F6643D230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9765" y="54393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05" name="Line 17">
            <a:extLst>
              <a:ext uri="{FF2B5EF4-FFF2-40B4-BE49-F238E27FC236}">
                <a16:creationId xmlns:a16="http://schemas.microsoft.com/office/drawing/2014/main" id="{67AD036E-5486-4968-2B2C-F2FADDF5334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74259" y="594696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06" name="Oval 18">
            <a:extLst>
              <a:ext uri="{FF2B5EF4-FFF2-40B4-BE49-F238E27FC236}">
                <a16:creationId xmlns:a16="http://schemas.microsoft.com/office/drawing/2014/main" id="{207522BE-982B-712B-2CF4-CB87465C6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165" y="693868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07" name="Line 19">
            <a:extLst>
              <a:ext uri="{FF2B5EF4-FFF2-40B4-BE49-F238E27FC236}">
                <a16:creationId xmlns:a16="http://schemas.microsoft.com/office/drawing/2014/main" id="{FCE377A2-9EF2-87DD-39A6-7F39461AE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87906" y="5923430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08" name="Oval 20">
            <a:extLst>
              <a:ext uri="{FF2B5EF4-FFF2-40B4-BE49-F238E27FC236}">
                <a16:creationId xmlns:a16="http://schemas.microsoft.com/office/drawing/2014/main" id="{1868B201-9BDE-022B-F8CA-55AF6ABDA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1318" y="691515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09" name="Line 21">
            <a:extLst>
              <a:ext uri="{FF2B5EF4-FFF2-40B4-BE49-F238E27FC236}">
                <a16:creationId xmlns:a16="http://schemas.microsoft.com/office/drawing/2014/main" id="{FC3C0B28-92E2-2EC6-A280-6360C6AED1D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82235" y="5923430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10" name="Oval 22">
            <a:extLst>
              <a:ext uri="{FF2B5EF4-FFF2-40B4-BE49-F238E27FC236}">
                <a16:creationId xmlns:a16="http://schemas.microsoft.com/office/drawing/2014/main" id="{07EFF258-A06B-B2FA-5C7A-9029AF5257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506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11" name="Line 23">
            <a:extLst>
              <a:ext uri="{FF2B5EF4-FFF2-40B4-BE49-F238E27FC236}">
                <a16:creationId xmlns:a16="http://schemas.microsoft.com/office/drawing/2014/main" id="{B96FE67B-7D33-083A-4647-9744476552FF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9059" y="5923430"/>
            <a:ext cx="161365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12" name="Oval 24">
            <a:extLst>
              <a:ext uri="{FF2B5EF4-FFF2-40B4-BE49-F238E27FC236}">
                <a16:creationId xmlns:a16="http://schemas.microsoft.com/office/drawing/2014/main" id="{DD90EB10-870D-EA77-D13F-B3F1CFBF7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377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13" name="Line 25">
            <a:extLst>
              <a:ext uri="{FF2B5EF4-FFF2-40B4-BE49-F238E27FC236}">
                <a16:creationId xmlns:a16="http://schemas.microsoft.com/office/drawing/2014/main" id="{F5D4314C-686F-13EA-E484-4CD29E5FADC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99294" y="5923430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14" name="Oval 26">
            <a:extLst>
              <a:ext uri="{FF2B5EF4-FFF2-40B4-BE49-F238E27FC236}">
                <a16:creationId xmlns:a16="http://schemas.microsoft.com/office/drawing/2014/main" id="{280A1202-C0B2-02F3-EEAC-FC9944423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6565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15" name="Line 27">
            <a:extLst>
              <a:ext uri="{FF2B5EF4-FFF2-40B4-BE49-F238E27FC236}">
                <a16:creationId xmlns:a16="http://schemas.microsoft.com/office/drawing/2014/main" id="{9BB1F992-6694-AED7-2188-792A0FB2908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06118" y="5923430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16" name="Oval 28">
            <a:extLst>
              <a:ext uri="{FF2B5EF4-FFF2-40B4-BE49-F238E27FC236}">
                <a16:creationId xmlns:a16="http://schemas.microsoft.com/office/drawing/2014/main" id="{D161AE30-EA4D-186F-2164-DF0CAF87C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9530" y="691515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17" name="Line 29">
            <a:extLst>
              <a:ext uri="{FF2B5EF4-FFF2-40B4-BE49-F238E27FC236}">
                <a16:creationId xmlns:a16="http://schemas.microsoft.com/office/drawing/2014/main" id="{4834EBA2-21E1-0D21-5280-21A67860FCC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19765" y="6004112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18" name="Oval 30">
            <a:extLst>
              <a:ext uri="{FF2B5EF4-FFF2-40B4-BE49-F238E27FC236}">
                <a16:creationId xmlns:a16="http://schemas.microsoft.com/office/drawing/2014/main" id="{52A0354B-FECF-A4D0-8209-56EEAA434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7718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19" name="Line 31">
            <a:extLst>
              <a:ext uri="{FF2B5EF4-FFF2-40B4-BE49-F238E27FC236}">
                <a16:creationId xmlns:a16="http://schemas.microsoft.com/office/drawing/2014/main" id="{485D6E02-E8DF-A91E-E3FB-2F5E04A208F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03859" y="5923429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20" name="Oval 32">
            <a:extLst>
              <a:ext uri="{FF2B5EF4-FFF2-40B4-BE49-F238E27FC236}">
                <a16:creationId xmlns:a16="http://schemas.microsoft.com/office/drawing/2014/main" id="{9D5D8FE7-8918-3578-2A6D-996A6A194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75459" y="68916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2721" name="Text Box 33">
            <a:extLst>
              <a:ext uri="{FF2B5EF4-FFF2-40B4-BE49-F238E27FC236}">
                <a16:creationId xmlns:a16="http://schemas.microsoft.com/office/drawing/2014/main" id="{1B26500C-A7DA-E4EE-F7B4-5204B5126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191" y="5474635"/>
            <a:ext cx="194982" cy="55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US" altLang="en-US" sz="3258"/>
          </a:p>
        </p:txBody>
      </p:sp>
      <p:sp>
        <p:nvSpPr>
          <p:cNvPr id="242722" name="Text Box 34">
            <a:extLst>
              <a:ext uri="{FF2B5EF4-FFF2-40B4-BE49-F238E27FC236}">
                <a16:creationId xmlns:a16="http://schemas.microsoft.com/office/drawing/2014/main" id="{6A27652F-7EE3-EB50-0F47-474FE30A7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7929" y="2581835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2723" name="Text Box 35">
            <a:extLst>
              <a:ext uri="{FF2B5EF4-FFF2-40B4-BE49-F238E27FC236}">
                <a16:creationId xmlns:a16="http://schemas.microsoft.com/office/drawing/2014/main" id="{D3F00BE3-E261-173F-FB13-4EAD019F8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2046" y="3872753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42724" name="Text Box 36">
            <a:extLst>
              <a:ext uri="{FF2B5EF4-FFF2-40B4-BE49-F238E27FC236}">
                <a16:creationId xmlns:a16="http://schemas.microsoft.com/office/drawing/2014/main" id="{30DF7FD9-13A5-13AD-7C47-3EC5F2473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0493" y="3872753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42725" name="Text Box 37">
            <a:extLst>
              <a:ext uri="{FF2B5EF4-FFF2-40B4-BE49-F238E27FC236}">
                <a16:creationId xmlns:a16="http://schemas.microsoft.com/office/drawing/2014/main" id="{EEDAB7D8-A5AA-A71A-180D-7E8B43159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2894" y="5405718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2726" name="Text Box 38">
            <a:extLst>
              <a:ext uri="{FF2B5EF4-FFF2-40B4-BE49-F238E27FC236}">
                <a16:creationId xmlns:a16="http://schemas.microsoft.com/office/drawing/2014/main" id="{52269225-B3F5-5393-78A7-1F750760C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165" y="6863043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42727" name="Text Box 39">
            <a:extLst>
              <a:ext uri="{FF2B5EF4-FFF2-40B4-BE49-F238E27FC236}">
                <a16:creationId xmlns:a16="http://schemas.microsoft.com/office/drawing/2014/main" id="{102FA400-79E6-6CE2-95FB-3EC02AEA1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1965" y="5410761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2728" name="Text Box 40">
            <a:extLst>
              <a:ext uri="{FF2B5EF4-FFF2-40B4-BE49-F238E27FC236}">
                <a16:creationId xmlns:a16="http://schemas.microsoft.com/office/drawing/2014/main" id="{918B3C60-8987-0CB5-DD84-C6EF6761C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3353" y="5410761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2729" name="Text Box 41">
            <a:extLst>
              <a:ext uri="{FF2B5EF4-FFF2-40B4-BE49-F238E27FC236}">
                <a16:creationId xmlns:a16="http://schemas.microsoft.com/office/drawing/2014/main" id="{1CDBF83E-4E9B-EC5F-768A-DDB43373D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4541" y="5405718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2730" name="Text Box 42">
            <a:extLst>
              <a:ext uri="{FF2B5EF4-FFF2-40B4-BE49-F238E27FC236}">
                <a16:creationId xmlns:a16="http://schemas.microsoft.com/office/drawing/2014/main" id="{B0597631-247D-746A-F2AF-96C94C1D7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451821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2731" name="Text Box 43">
            <a:extLst>
              <a:ext uri="{FF2B5EF4-FFF2-40B4-BE49-F238E27FC236}">
                <a16:creationId xmlns:a16="http://schemas.microsoft.com/office/drawing/2014/main" id="{AD095037-DACA-BA9C-3BDE-DFFBA65CD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6353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2732" name="Text Box 44">
            <a:extLst>
              <a:ext uri="{FF2B5EF4-FFF2-40B4-BE49-F238E27FC236}">
                <a16:creationId xmlns:a16="http://schemas.microsoft.com/office/drawing/2014/main" id="{8A6766CA-FAD6-2F4A-A50F-58B6865A6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235" y="3065929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2733" name="Text Box 45">
            <a:extLst>
              <a:ext uri="{FF2B5EF4-FFF2-40B4-BE49-F238E27FC236}">
                <a16:creationId xmlns:a16="http://schemas.microsoft.com/office/drawing/2014/main" id="{E946ED26-2CE1-E6CD-8F0B-D2A8B29CB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9976" y="46795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2734" name="Text Box 46">
            <a:extLst>
              <a:ext uri="{FF2B5EF4-FFF2-40B4-BE49-F238E27FC236}">
                <a16:creationId xmlns:a16="http://schemas.microsoft.com/office/drawing/2014/main" id="{0794E12C-67F1-C0CF-EEA9-3B00D2907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6565" y="6062944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2735" name="Text Box 47">
            <a:extLst>
              <a:ext uri="{FF2B5EF4-FFF2-40B4-BE49-F238E27FC236}">
                <a16:creationId xmlns:a16="http://schemas.microsoft.com/office/drawing/2014/main" id="{D7F9304A-683C-D0D0-0515-ED0954946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941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2736" name="Text Box 48">
            <a:extLst>
              <a:ext uri="{FF2B5EF4-FFF2-40B4-BE49-F238E27FC236}">
                <a16:creationId xmlns:a16="http://schemas.microsoft.com/office/drawing/2014/main" id="{B9DAEA5E-6A0D-7312-B125-5A9D18D95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06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2737" name="Text Box 49">
            <a:extLst>
              <a:ext uri="{FF2B5EF4-FFF2-40B4-BE49-F238E27FC236}">
                <a16:creationId xmlns:a16="http://schemas.microsoft.com/office/drawing/2014/main" id="{FF821DD6-4FE7-D906-B6E0-90BD5E635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9294" y="3065929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2738" name="Text Box 50">
            <a:extLst>
              <a:ext uri="{FF2B5EF4-FFF2-40B4-BE49-F238E27FC236}">
                <a16:creationId xmlns:a16="http://schemas.microsoft.com/office/drawing/2014/main" id="{5B15AFED-F434-C51A-1AF3-3F3675F81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4306" y="4610661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2739" name="Text Box 51">
            <a:extLst>
              <a:ext uri="{FF2B5EF4-FFF2-40B4-BE49-F238E27FC236}">
                <a16:creationId xmlns:a16="http://schemas.microsoft.com/office/drawing/2014/main" id="{2F6AFA26-B918-6EA7-17A0-5822D54D0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918" y="451821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2740" name="Text Box 52">
            <a:extLst>
              <a:ext uri="{FF2B5EF4-FFF2-40B4-BE49-F238E27FC236}">
                <a16:creationId xmlns:a16="http://schemas.microsoft.com/office/drawing/2014/main" id="{9886EF75-F18E-EBF3-C96C-6AA1B1322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2741" name="Text Box 53">
            <a:extLst>
              <a:ext uri="{FF2B5EF4-FFF2-40B4-BE49-F238E27FC236}">
                <a16:creationId xmlns:a16="http://schemas.microsoft.com/office/drawing/2014/main" id="{4EFD1F42-507C-159E-B661-D2CB99DDE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7482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2742" name="Text Box 54">
            <a:extLst>
              <a:ext uri="{FF2B5EF4-FFF2-40B4-BE49-F238E27FC236}">
                <a16:creationId xmlns:a16="http://schemas.microsoft.com/office/drawing/2014/main" id="{59E1625D-7967-F953-AD23-2008DD4B6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9318" y="6062944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2743" name="Text Box 55">
            <a:extLst>
              <a:ext uri="{FF2B5EF4-FFF2-40B4-BE49-F238E27FC236}">
                <a16:creationId xmlns:a16="http://schemas.microsoft.com/office/drawing/2014/main" id="{170AA372-7DC8-F737-7023-CA021EE37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059" y="60511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2744" name="Text Box 56">
            <a:extLst>
              <a:ext uri="{FF2B5EF4-FFF2-40B4-BE49-F238E27FC236}">
                <a16:creationId xmlns:a16="http://schemas.microsoft.com/office/drawing/2014/main" id="{404A6733-9A3A-2B2F-9C58-5440FDF88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318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-2</a:t>
            </a:r>
          </a:p>
        </p:txBody>
      </p:sp>
      <p:sp>
        <p:nvSpPr>
          <p:cNvPr id="242748" name="Text Box 60">
            <a:extLst>
              <a:ext uri="{FF2B5EF4-FFF2-40B4-BE49-F238E27FC236}">
                <a16:creationId xmlns:a16="http://schemas.microsoft.com/office/drawing/2014/main" id="{349EC50E-03E3-9561-DBA3-79B4DBD8D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9529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6</a:t>
            </a:r>
          </a:p>
        </p:txBody>
      </p:sp>
      <p:sp>
        <p:nvSpPr>
          <p:cNvPr id="242749" name="Text Box 61">
            <a:extLst>
              <a:ext uri="{FF2B5EF4-FFF2-40B4-BE49-F238E27FC236}">
                <a16:creationId xmlns:a16="http://schemas.microsoft.com/office/drawing/2014/main" id="{42BA81D5-F1F4-6B30-0B3E-45F7B440B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7718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7</a:t>
            </a:r>
          </a:p>
        </p:txBody>
      </p:sp>
      <p:sp>
        <p:nvSpPr>
          <p:cNvPr id="242758" name="Text Box 70">
            <a:extLst>
              <a:ext uri="{FF2B5EF4-FFF2-40B4-BE49-F238E27FC236}">
                <a16:creationId xmlns:a16="http://schemas.microsoft.com/office/drawing/2014/main" id="{7E7B52C6-7DD4-DE98-C2FA-A7CA3A81B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823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?</a:t>
            </a:r>
          </a:p>
        </p:txBody>
      </p:sp>
      <p:sp>
        <p:nvSpPr>
          <p:cNvPr id="242759" name="Text Box 71">
            <a:extLst>
              <a:ext uri="{FF2B5EF4-FFF2-40B4-BE49-F238E27FC236}">
                <a16:creationId xmlns:a16="http://schemas.microsoft.com/office/drawing/2014/main" id="{8187E2AC-F74B-A009-F9DE-24C2EDDAD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376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?</a:t>
            </a:r>
          </a:p>
        </p:txBody>
      </p:sp>
      <p:sp>
        <p:nvSpPr>
          <p:cNvPr id="242760" name="Text Box 72">
            <a:extLst>
              <a:ext uri="{FF2B5EF4-FFF2-40B4-BE49-F238E27FC236}">
                <a16:creationId xmlns:a16="http://schemas.microsoft.com/office/drawing/2014/main" id="{91BFF1CB-7BEC-1B73-B226-5EB04C00C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5882" y="6858001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-5</a:t>
            </a:r>
          </a:p>
        </p:txBody>
      </p:sp>
      <p:sp>
        <p:nvSpPr>
          <p:cNvPr id="242761" name="Text Box 73">
            <a:extLst>
              <a:ext uri="{FF2B5EF4-FFF2-40B4-BE49-F238E27FC236}">
                <a16:creationId xmlns:a16="http://schemas.microsoft.com/office/drawing/2014/main" id="{AD37AF44-6CAA-7167-1EB8-1FF9D7434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776" y="6873129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-8</a:t>
            </a:r>
          </a:p>
        </p:txBody>
      </p:sp>
    </p:spTree>
    <p:extLst>
      <p:ext uri="{BB962C8B-B14F-4D97-AF65-F5344CB8AC3E}">
        <p14:creationId xmlns:p14="http://schemas.microsoft.com/office/powerpoint/2010/main" val="3111976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>
            <a:extLst>
              <a:ext uri="{FF2B5EF4-FFF2-40B4-BE49-F238E27FC236}">
                <a16:creationId xmlns:a16="http://schemas.microsoft.com/office/drawing/2014/main" id="{CF3B9033-BDDC-9783-C516-3C4DDE031D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035735" y="753035"/>
            <a:ext cx="10650071" cy="1048871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4765" dirty="0">
                <a:latin typeface="Mona Sans Semi Bold" panose="020B0604020202020204" charset="0"/>
              </a:rPr>
              <a:t>Alpha-beta pruning</a:t>
            </a:r>
            <a:endParaRPr lang="en-US" altLang="en-US" sz="3071" dirty="0">
              <a:latin typeface="Mona Sans Semi Bold" panose="020B0604020202020204" charset="0"/>
            </a:endParaRPr>
          </a:p>
        </p:txBody>
      </p:sp>
      <p:sp>
        <p:nvSpPr>
          <p:cNvPr id="247811" name="Rectangle 3">
            <a:extLst>
              <a:ext uri="{FF2B5EF4-FFF2-40B4-BE49-F238E27FC236}">
                <a16:creationId xmlns:a16="http://schemas.microsoft.com/office/drawing/2014/main" id="{A1C35BEA-76CE-948B-4B8B-D1979C223C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90165" y="2578100"/>
            <a:ext cx="10650071" cy="5651500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en-US" dirty="0">
                <a:solidFill>
                  <a:srgbClr val="006600"/>
                </a:solidFill>
              </a:rPr>
              <a:t>Pruning</a:t>
            </a:r>
            <a:r>
              <a:rPr lang="en-US" altLang="en-US" dirty="0"/>
              <a:t> = cutting off parts of the search tree (because you realize you don’t need to look at them)</a:t>
            </a:r>
          </a:p>
          <a:p>
            <a:pPr lvl="1" algn="l"/>
            <a:r>
              <a:rPr lang="en-US" altLang="en-US" dirty="0"/>
              <a:t>When we considered A* we also pruned large parts of the search tree</a:t>
            </a:r>
          </a:p>
          <a:p>
            <a:pPr algn="l"/>
            <a:r>
              <a:rPr lang="en-US" altLang="en-US" dirty="0"/>
              <a:t>Maintain </a:t>
            </a:r>
            <a:r>
              <a:rPr lang="en-US" altLang="en-US" dirty="0">
                <a:solidFill>
                  <a:srgbClr val="006600"/>
                </a:solidFill>
              </a:rPr>
              <a:t>alpha</a:t>
            </a:r>
            <a:r>
              <a:rPr lang="en-US" altLang="en-US" dirty="0"/>
              <a:t> = value of the best option for player 1 along the path so far</a:t>
            </a:r>
          </a:p>
          <a:p>
            <a:pPr algn="l"/>
            <a:r>
              <a:rPr lang="en-US" altLang="en-US" dirty="0">
                <a:solidFill>
                  <a:srgbClr val="006600"/>
                </a:solidFill>
              </a:rPr>
              <a:t>Beta</a:t>
            </a:r>
            <a:r>
              <a:rPr lang="en-US" altLang="en-US" dirty="0"/>
              <a:t> = value of the best option for player 2 along the path so far</a:t>
            </a:r>
          </a:p>
        </p:txBody>
      </p:sp>
    </p:spTree>
    <p:extLst>
      <p:ext uri="{BB962C8B-B14F-4D97-AF65-F5344CB8AC3E}">
        <p14:creationId xmlns:p14="http://schemas.microsoft.com/office/powerpoint/2010/main" val="131979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>
            <a:extLst>
              <a:ext uri="{FF2B5EF4-FFF2-40B4-BE49-F238E27FC236}">
                <a16:creationId xmlns:a16="http://schemas.microsoft.com/office/drawing/2014/main" id="{80AED0DA-CFEF-8C66-9E31-22F6AA19E6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8905" y="494294"/>
            <a:ext cx="10650071" cy="1048871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en-US" sz="4765" dirty="0">
                <a:latin typeface="Mona Sans Semi Bold" panose="020B0604020202020204" charset="0"/>
              </a:rPr>
              <a:t>Pruning on beta</a:t>
            </a:r>
            <a:endParaRPr lang="en-US" altLang="en-US" sz="3071" dirty="0">
              <a:latin typeface="Mona Sans Semi Bold" panose="020B0604020202020204" charset="0"/>
            </a:endParaRPr>
          </a:p>
        </p:txBody>
      </p:sp>
      <p:sp>
        <p:nvSpPr>
          <p:cNvPr id="246787" name="Rectangle 3">
            <a:extLst>
              <a:ext uri="{FF2B5EF4-FFF2-40B4-BE49-F238E27FC236}">
                <a16:creationId xmlns:a16="http://schemas.microsoft.com/office/drawing/2014/main" id="{41D09F4F-FC33-D4E7-FE52-540B0C541E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238129" y="655660"/>
            <a:ext cx="5271247" cy="2743200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en-US" altLang="en-US" sz="2800" dirty="0"/>
              <a:t>Beta at node v is -1</a:t>
            </a:r>
          </a:p>
          <a:p>
            <a:pPr algn="l">
              <a:lnSpc>
                <a:spcPct val="114000"/>
              </a:lnSpc>
            </a:pPr>
            <a:r>
              <a:rPr lang="en-US" altLang="en-US" sz="2800" dirty="0"/>
              <a:t>We know the value of node v is going to be at least 4, so the -1 route will be preferred</a:t>
            </a:r>
          </a:p>
          <a:p>
            <a:pPr algn="l">
              <a:lnSpc>
                <a:spcPct val="114000"/>
              </a:lnSpc>
            </a:pPr>
            <a:r>
              <a:rPr lang="en-US" altLang="en-US" sz="2800" dirty="0"/>
              <a:t>No need to explore this node further</a:t>
            </a:r>
          </a:p>
          <a:p>
            <a:pPr algn="l">
              <a:lnSpc>
                <a:spcPct val="114000"/>
              </a:lnSpc>
            </a:pPr>
            <a:endParaRPr lang="en-US" altLang="en-US" sz="2800" dirty="0"/>
          </a:p>
        </p:txBody>
      </p:sp>
      <p:sp>
        <p:nvSpPr>
          <p:cNvPr id="246788" name="Oval 4">
            <a:extLst>
              <a:ext uri="{FF2B5EF4-FFF2-40B4-BE49-F238E27FC236}">
                <a16:creationId xmlns:a16="http://schemas.microsoft.com/office/drawing/2014/main" id="{BCAFD075-E91F-D8B3-0CCC-F0B732643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1106" y="271033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789" name="Line 5">
            <a:extLst>
              <a:ext uri="{FF2B5EF4-FFF2-40B4-BE49-F238E27FC236}">
                <a16:creationId xmlns:a16="http://schemas.microsoft.com/office/drawing/2014/main" id="{3DF8D5C2-1B3E-E494-64AC-08180495EA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3170891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790" name="Line 6">
            <a:extLst>
              <a:ext uri="{FF2B5EF4-FFF2-40B4-BE49-F238E27FC236}">
                <a16:creationId xmlns:a16="http://schemas.microsoft.com/office/drawing/2014/main" id="{70F539C5-2F31-5230-F472-5EE71E1D34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1553" y="3170891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791" name="Oval 7">
            <a:extLst>
              <a:ext uri="{FF2B5EF4-FFF2-40B4-BE49-F238E27FC236}">
                <a16:creationId xmlns:a16="http://schemas.microsoft.com/office/drawing/2014/main" id="{F40984F9-22E4-CBAD-5CA9-4828FBC0E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7459" y="4162612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792" name="Oval 8">
            <a:extLst>
              <a:ext uri="{FF2B5EF4-FFF2-40B4-BE49-F238E27FC236}">
                <a16:creationId xmlns:a16="http://schemas.microsoft.com/office/drawing/2014/main" id="{1964A800-9EBD-7CE7-439C-036597069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3986" y="4162612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793" name="Line 9">
            <a:extLst>
              <a:ext uri="{FF2B5EF4-FFF2-40B4-BE49-F238E27FC236}">
                <a16:creationId xmlns:a16="http://schemas.microsoft.com/office/drawing/2014/main" id="{D840CF3D-C6A2-F369-CB89-CE43FCB49B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87906" y="4646706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794" name="Oval 10">
            <a:extLst>
              <a:ext uri="{FF2B5EF4-FFF2-40B4-BE49-F238E27FC236}">
                <a16:creationId xmlns:a16="http://schemas.microsoft.com/office/drawing/2014/main" id="{0DE64219-6CCB-3D1B-EA93-2D7C43B7B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812" y="5638427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795" name="Line 11">
            <a:extLst>
              <a:ext uri="{FF2B5EF4-FFF2-40B4-BE49-F238E27FC236}">
                <a16:creationId xmlns:a16="http://schemas.microsoft.com/office/drawing/2014/main" id="{9D52DA2C-3C80-B53F-C7DA-03DD6DCB7862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1553" y="4623174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796" name="Oval 12">
            <a:extLst>
              <a:ext uri="{FF2B5EF4-FFF2-40B4-BE49-F238E27FC236}">
                <a16:creationId xmlns:a16="http://schemas.microsoft.com/office/drawing/2014/main" id="{51B1CDE9-1906-CEFC-9F79-FAE9644BA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4965" y="5614894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797" name="Line 13">
            <a:extLst>
              <a:ext uri="{FF2B5EF4-FFF2-40B4-BE49-F238E27FC236}">
                <a16:creationId xmlns:a16="http://schemas.microsoft.com/office/drawing/2014/main" id="{BA9CF37E-C273-373B-98CC-5F64D8247A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64070" y="4727388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798" name="Oval 14">
            <a:extLst>
              <a:ext uri="{FF2B5EF4-FFF2-40B4-BE49-F238E27FC236}">
                <a16:creationId xmlns:a16="http://schemas.microsoft.com/office/drawing/2014/main" id="{607BE9EF-6BB8-FA54-EA45-EC252F8B5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024" y="5614894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799" name="Line 15">
            <a:extLst>
              <a:ext uri="{FF2B5EF4-FFF2-40B4-BE49-F238E27FC236}">
                <a16:creationId xmlns:a16="http://schemas.microsoft.com/office/drawing/2014/main" id="{02103DF1-3A5C-FC10-8A26-D04A6CDFC82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48165" y="4646706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00" name="Oval 16">
            <a:extLst>
              <a:ext uri="{FF2B5EF4-FFF2-40B4-BE49-F238E27FC236}">
                <a16:creationId xmlns:a16="http://schemas.microsoft.com/office/drawing/2014/main" id="{F838004D-9C5E-0731-2983-AE93321D0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9765" y="5614894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01" name="Line 17">
            <a:extLst>
              <a:ext uri="{FF2B5EF4-FFF2-40B4-BE49-F238E27FC236}">
                <a16:creationId xmlns:a16="http://schemas.microsoft.com/office/drawing/2014/main" id="{0277C322-FC9A-F90D-DE6F-B3918BF17E7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74259" y="6122520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02" name="Oval 18">
            <a:extLst>
              <a:ext uri="{FF2B5EF4-FFF2-40B4-BE49-F238E27FC236}">
                <a16:creationId xmlns:a16="http://schemas.microsoft.com/office/drawing/2014/main" id="{3CE77A54-7964-2FF6-5D6A-DCF6209A0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165" y="7114241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03" name="Line 19">
            <a:extLst>
              <a:ext uri="{FF2B5EF4-FFF2-40B4-BE49-F238E27FC236}">
                <a16:creationId xmlns:a16="http://schemas.microsoft.com/office/drawing/2014/main" id="{B4C7AED6-D35B-9604-DA3B-DB89C09C27A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87906" y="6098989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04" name="Oval 20">
            <a:extLst>
              <a:ext uri="{FF2B5EF4-FFF2-40B4-BE49-F238E27FC236}">
                <a16:creationId xmlns:a16="http://schemas.microsoft.com/office/drawing/2014/main" id="{1F5DD2B8-56EB-7EAF-2B39-E16197E9E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1318" y="7090709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05" name="Line 21">
            <a:extLst>
              <a:ext uri="{FF2B5EF4-FFF2-40B4-BE49-F238E27FC236}">
                <a16:creationId xmlns:a16="http://schemas.microsoft.com/office/drawing/2014/main" id="{0D0B9762-703B-4764-B7A6-459C94C7F9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82235" y="6098988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06" name="Oval 22">
            <a:extLst>
              <a:ext uri="{FF2B5EF4-FFF2-40B4-BE49-F238E27FC236}">
                <a16:creationId xmlns:a16="http://schemas.microsoft.com/office/drawing/2014/main" id="{6895A01F-343B-8750-A60A-FAA6BD9E0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506" y="7067177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07" name="Line 23">
            <a:extLst>
              <a:ext uri="{FF2B5EF4-FFF2-40B4-BE49-F238E27FC236}">
                <a16:creationId xmlns:a16="http://schemas.microsoft.com/office/drawing/2014/main" id="{B3B1FD71-FFDA-59AA-01E2-FA46D5E28FEF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9059" y="6098988"/>
            <a:ext cx="161365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08" name="Oval 24">
            <a:extLst>
              <a:ext uri="{FF2B5EF4-FFF2-40B4-BE49-F238E27FC236}">
                <a16:creationId xmlns:a16="http://schemas.microsoft.com/office/drawing/2014/main" id="{DE950851-8535-36B6-E24A-1A95338AA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377" y="7067177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09" name="Line 25">
            <a:extLst>
              <a:ext uri="{FF2B5EF4-FFF2-40B4-BE49-F238E27FC236}">
                <a16:creationId xmlns:a16="http://schemas.microsoft.com/office/drawing/2014/main" id="{8A259746-E646-2252-1324-54FA947A6E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99294" y="6098988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10" name="Oval 26">
            <a:extLst>
              <a:ext uri="{FF2B5EF4-FFF2-40B4-BE49-F238E27FC236}">
                <a16:creationId xmlns:a16="http://schemas.microsoft.com/office/drawing/2014/main" id="{DCE16C63-8F0D-1983-C736-70DF87254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6565" y="7067177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11" name="Line 27">
            <a:extLst>
              <a:ext uri="{FF2B5EF4-FFF2-40B4-BE49-F238E27FC236}">
                <a16:creationId xmlns:a16="http://schemas.microsoft.com/office/drawing/2014/main" id="{FF8CD4C8-D287-126F-FF1F-54677F5A6CC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06118" y="6098989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12" name="Oval 28">
            <a:extLst>
              <a:ext uri="{FF2B5EF4-FFF2-40B4-BE49-F238E27FC236}">
                <a16:creationId xmlns:a16="http://schemas.microsoft.com/office/drawing/2014/main" id="{083B6C8F-6DAD-32D3-9968-E4A25C579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9530" y="7090709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13" name="Line 29">
            <a:extLst>
              <a:ext uri="{FF2B5EF4-FFF2-40B4-BE49-F238E27FC236}">
                <a16:creationId xmlns:a16="http://schemas.microsoft.com/office/drawing/2014/main" id="{BA67A72F-FE75-77D4-7C36-51CF3D2567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19765" y="6179671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14" name="Oval 30">
            <a:extLst>
              <a:ext uri="{FF2B5EF4-FFF2-40B4-BE49-F238E27FC236}">
                <a16:creationId xmlns:a16="http://schemas.microsoft.com/office/drawing/2014/main" id="{AA0F03C0-2E67-95B7-C742-2FBDE4179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7718" y="7067177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15" name="Line 31">
            <a:extLst>
              <a:ext uri="{FF2B5EF4-FFF2-40B4-BE49-F238E27FC236}">
                <a16:creationId xmlns:a16="http://schemas.microsoft.com/office/drawing/2014/main" id="{2FD44D54-D20D-E293-7378-60A727E2E8F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03859" y="6098988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16" name="Oval 32">
            <a:extLst>
              <a:ext uri="{FF2B5EF4-FFF2-40B4-BE49-F238E27FC236}">
                <a16:creationId xmlns:a16="http://schemas.microsoft.com/office/drawing/2014/main" id="{15605F21-9170-265B-0349-969832B0D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75459" y="7067177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6817" name="Text Box 33">
            <a:extLst>
              <a:ext uri="{FF2B5EF4-FFF2-40B4-BE49-F238E27FC236}">
                <a16:creationId xmlns:a16="http://schemas.microsoft.com/office/drawing/2014/main" id="{5B77A462-D1F3-5A2D-E54E-2A93C57B9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191" y="5650194"/>
            <a:ext cx="194982" cy="55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US" altLang="en-US" sz="3258"/>
          </a:p>
        </p:txBody>
      </p:sp>
      <p:sp>
        <p:nvSpPr>
          <p:cNvPr id="246818" name="Text Box 34">
            <a:extLst>
              <a:ext uri="{FF2B5EF4-FFF2-40B4-BE49-F238E27FC236}">
                <a16:creationId xmlns:a16="http://schemas.microsoft.com/office/drawing/2014/main" id="{AF1B7470-F50B-BD18-4A34-7BB6E3EB0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7929" y="2757394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6819" name="Text Box 35">
            <a:extLst>
              <a:ext uri="{FF2B5EF4-FFF2-40B4-BE49-F238E27FC236}">
                <a16:creationId xmlns:a16="http://schemas.microsoft.com/office/drawing/2014/main" id="{895ABAF3-46A0-4A6B-D030-5E6EC961F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2046" y="4048312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46820" name="Text Box 36">
            <a:extLst>
              <a:ext uri="{FF2B5EF4-FFF2-40B4-BE49-F238E27FC236}">
                <a16:creationId xmlns:a16="http://schemas.microsoft.com/office/drawing/2014/main" id="{DFDA9393-E650-B963-AB63-224E7A874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0493" y="4048312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46821" name="Text Box 37">
            <a:extLst>
              <a:ext uri="{FF2B5EF4-FFF2-40B4-BE49-F238E27FC236}">
                <a16:creationId xmlns:a16="http://schemas.microsoft.com/office/drawing/2014/main" id="{02B4CAB4-B2DA-B725-B976-2BFECEDFD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2894" y="5581276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6822" name="Text Box 38">
            <a:extLst>
              <a:ext uri="{FF2B5EF4-FFF2-40B4-BE49-F238E27FC236}">
                <a16:creationId xmlns:a16="http://schemas.microsoft.com/office/drawing/2014/main" id="{4A81E2C7-3F5A-03B2-D41A-9911F431E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165" y="7038602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46823" name="Text Box 39">
            <a:extLst>
              <a:ext uri="{FF2B5EF4-FFF2-40B4-BE49-F238E27FC236}">
                <a16:creationId xmlns:a16="http://schemas.microsoft.com/office/drawing/2014/main" id="{4F4A0246-86AA-B9D1-8001-2B5C1B69B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1965" y="5586320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6824" name="Text Box 40">
            <a:extLst>
              <a:ext uri="{FF2B5EF4-FFF2-40B4-BE49-F238E27FC236}">
                <a16:creationId xmlns:a16="http://schemas.microsoft.com/office/drawing/2014/main" id="{930A5891-124F-F19F-DC6D-9DC11B039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3353" y="5586320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6825" name="Text Box 41">
            <a:extLst>
              <a:ext uri="{FF2B5EF4-FFF2-40B4-BE49-F238E27FC236}">
                <a16:creationId xmlns:a16="http://schemas.microsoft.com/office/drawing/2014/main" id="{F43EA987-9161-08E6-20AA-B3662D306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4541" y="5581276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6826" name="Text Box 42">
            <a:extLst>
              <a:ext uri="{FF2B5EF4-FFF2-40B4-BE49-F238E27FC236}">
                <a16:creationId xmlns:a16="http://schemas.microsoft.com/office/drawing/2014/main" id="{ECD949F0-C0F3-DC16-30D3-A358BC357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4693771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6827" name="Text Box 43">
            <a:extLst>
              <a:ext uri="{FF2B5EF4-FFF2-40B4-BE49-F238E27FC236}">
                <a16:creationId xmlns:a16="http://schemas.microsoft.com/office/drawing/2014/main" id="{321B1359-68C1-2370-8787-D6F5B9520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6353" y="6226735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6828" name="Text Box 44">
            <a:extLst>
              <a:ext uri="{FF2B5EF4-FFF2-40B4-BE49-F238E27FC236}">
                <a16:creationId xmlns:a16="http://schemas.microsoft.com/office/drawing/2014/main" id="{6DE84F6E-7B72-E507-A48A-4BDC9C141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235" y="3241488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6829" name="Text Box 45">
            <a:extLst>
              <a:ext uri="{FF2B5EF4-FFF2-40B4-BE49-F238E27FC236}">
                <a16:creationId xmlns:a16="http://schemas.microsoft.com/office/drawing/2014/main" id="{60F78795-EF31-6669-BED1-13534DD5F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9976" y="4855135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6830" name="Text Box 46">
            <a:extLst>
              <a:ext uri="{FF2B5EF4-FFF2-40B4-BE49-F238E27FC236}">
                <a16:creationId xmlns:a16="http://schemas.microsoft.com/office/drawing/2014/main" id="{CEF3C275-6DB1-4456-D01F-E78C9E0B5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6565" y="623850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6831" name="Text Box 47">
            <a:extLst>
              <a:ext uri="{FF2B5EF4-FFF2-40B4-BE49-F238E27FC236}">
                <a16:creationId xmlns:a16="http://schemas.microsoft.com/office/drawing/2014/main" id="{E827A477-F1F6-5EC7-A413-27F53A6E1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941" y="6226735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6832" name="Text Box 48">
            <a:extLst>
              <a:ext uri="{FF2B5EF4-FFF2-40B4-BE49-F238E27FC236}">
                <a16:creationId xmlns:a16="http://schemas.microsoft.com/office/drawing/2014/main" id="{158C5681-5180-9A9D-E4B2-A6562C224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06" y="6226735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6833" name="Text Box 49">
            <a:extLst>
              <a:ext uri="{FF2B5EF4-FFF2-40B4-BE49-F238E27FC236}">
                <a16:creationId xmlns:a16="http://schemas.microsoft.com/office/drawing/2014/main" id="{E52CAFFB-D304-50CC-999C-E6128C35A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9294" y="3241488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6834" name="Text Box 50">
            <a:extLst>
              <a:ext uri="{FF2B5EF4-FFF2-40B4-BE49-F238E27FC236}">
                <a16:creationId xmlns:a16="http://schemas.microsoft.com/office/drawing/2014/main" id="{3DCBAF12-EE29-26C7-386F-61F7A8E42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4306" y="4786220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6835" name="Text Box 51">
            <a:extLst>
              <a:ext uri="{FF2B5EF4-FFF2-40B4-BE49-F238E27FC236}">
                <a16:creationId xmlns:a16="http://schemas.microsoft.com/office/drawing/2014/main" id="{9801F3CD-9215-D0F8-1D3F-F857F37C1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918" y="4693771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6836" name="Text Box 52">
            <a:extLst>
              <a:ext uri="{FF2B5EF4-FFF2-40B4-BE49-F238E27FC236}">
                <a16:creationId xmlns:a16="http://schemas.microsoft.com/office/drawing/2014/main" id="{880FC8B0-F0FD-6672-5865-323D09CE0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6226735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6837" name="Text Box 53">
            <a:extLst>
              <a:ext uri="{FF2B5EF4-FFF2-40B4-BE49-F238E27FC236}">
                <a16:creationId xmlns:a16="http://schemas.microsoft.com/office/drawing/2014/main" id="{BBF86517-1891-DA35-9670-8CC930EBE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7482" y="6226735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6838" name="Text Box 54">
            <a:extLst>
              <a:ext uri="{FF2B5EF4-FFF2-40B4-BE49-F238E27FC236}">
                <a16:creationId xmlns:a16="http://schemas.microsoft.com/office/drawing/2014/main" id="{B3B5BC49-23B4-D9D9-F2C9-2D694E542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9318" y="623850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6839" name="Text Box 55">
            <a:extLst>
              <a:ext uri="{FF2B5EF4-FFF2-40B4-BE49-F238E27FC236}">
                <a16:creationId xmlns:a16="http://schemas.microsoft.com/office/drawing/2014/main" id="{213D2FAD-C935-BDC1-3A41-043E0FE3C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059" y="6226735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6840" name="Text Box 56">
            <a:extLst>
              <a:ext uri="{FF2B5EF4-FFF2-40B4-BE49-F238E27FC236}">
                <a16:creationId xmlns:a16="http://schemas.microsoft.com/office/drawing/2014/main" id="{B6E7E85D-0629-EBA9-C0CD-06A11A3FF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318" y="7033560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-2</a:t>
            </a:r>
          </a:p>
        </p:txBody>
      </p:sp>
      <p:sp>
        <p:nvSpPr>
          <p:cNvPr id="246841" name="Text Box 57">
            <a:extLst>
              <a:ext uri="{FF2B5EF4-FFF2-40B4-BE49-F238E27FC236}">
                <a16:creationId xmlns:a16="http://schemas.microsoft.com/office/drawing/2014/main" id="{6D1C145D-55CA-A54E-1C4D-8BCAE7BE1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823" y="7033560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?</a:t>
            </a:r>
          </a:p>
        </p:txBody>
      </p:sp>
      <p:sp>
        <p:nvSpPr>
          <p:cNvPr id="246842" name="Text Box 58">
            <a:extLst>
              <a:ext uri="{FF2B5EF4-FFF2-40B4-BE49-F238E27FC236}">
                <a16:creationId xmlns:a16="http://schemas.microsoft.com/office/drawing/2014/main" id="{F17D6125-58E7-A2CC-D772-6410DDA3E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376" y="7033560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4</a:t>
            </a:r>
          </a:p>
        </p:txBody>
      </p:sp>
      <p:sp>
        <p:nvSpPr>
          <p:cNvPr id="246844" name="Text Box 60">
            <a:extLst>
              <a:ext uri="{FF2B5EF4-FFF2-40B4-BE49-F238E27FC236}">
                <a16:creationId xmlns:a16="http://schemas.microsoft.com/office/drawing/2014/main" id="{F3B7FE4A-A613-792C-43E5-EA2A7A869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377" y="5177865"/>
            <a:ext cx="1063999" cy="1225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 i="1"/>
              <a:t>node v</a:t>
            </a:r>
          </a:p>
        </p:txBody>
      </p:sp>
    </p:spTree>
    <p:extLst>
      <p:ext uri="{BB962C8B-B14F-4D97-AF65-F5344CB8AC3E}">
        <p14:creationId xmlns:p14="http://schemas.microsoft.com/office/powerpoint/2010/main" val="187838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>
            <a:extLst>
              <a:ext uri="{FF2B5EF4-FFF2-40B4-BE49-F238E27FC236}">
                <a16:creationId xmlns:a16="http://schemas.microsoft.com/office/drawing/2014/main" id="{5A2F92F2-608F-D07C-C03E-E932CEDF5E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205318" y="497541"/>
            <a:ext cx="10650071" cy="1048871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4765" dirty="0">
                <a:latin typeface="Mona Sans Semi Bold" panose="020B0604020202020204" charset="0"/>
              </a:rPr>
              <a:t>Pruning on alpha</a:t>
            </a:r>
            <a:endParaRPr lang="en-US" altLang="en-US" sz="3071" dirty="0">
              <a:latin typeface="Mona Sans Semi Bold" panose="020B0604020202020204" charset="0"/>
            </a:endParaRPr>
          </a:p>
        </p:txBody>
      </p:sp>
      <p:sp>
        <p:nvSpPr>
          <p:cNvPr id="248835" name="Rectangle 3">
            <a:extLst>
              <a:ext uri="{FF2B5EF4-FFF2-40B4-BE49-F238E27FC236}">
                <a16:creationId xmlns:a16="http://schemas.microsoft.com/office/drawing/2014/main" id="{1F7BACEA-F05D-68C1-4BB1-3F73A19196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090211" y="510988"/>
            <a:ext cx="5486400" cy="2420471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en-US" altLang="en-US" sz="2800" dirty="0"/>
              <a:t>Alpha at node w is 6</a:t>
            </a:r>
          </a:p>
          <a:p>
            <a:pPr algn="l">
              <a:lnSpc>
                <a:spcPct val="114000"/>
              </a:lnSpc>
            </a:pPr>
            <a:r>
              <a:rPr lang="en-US" altLang="en-US" sz="2800" dirty="0"/>
              <a:t>We know the value of node w is going to be at most -1, so the 6 route will be preferred</a:t>
            </a:r>
          </a:p>
          <a:p>
            <a:pPr algn="l">
              <a:lnSpc>
                <a:spcPct val="114000"/>
              </a:lnSpc>
            </a:pPr>
            <a:r>
              <a:rPr lang="en-US" altLang="en-US" sz="2800" dirty="0"/>
              <a:t>No need to explore this node further</a:t>
            </a:r>
          </a:p>
        </p:txBody>
      </p:sp>
      <p:sp>
        <p:nvSpPr>
          <p:cNvPr id="248836" name="Oval 4">
            <a:extLst>
              <a:ext uri="{FF2B5EF4-FFF2-40B4-BE49-F238E27FC236}">
                <a16:creationId xmlns:a16="http://schemas.microsoft.com/office/drawing/2014/main" id="{0CCA48F8-1791-226E-D510-0807D6359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1106" y="2965077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37" name="Line 5">
            <a:extLst>
              <a:ext uri="{FF2B5EF4-FFF2-40B4-BE49-F238E27FC236}">
                <a16:creationId xmlns:a16="http://schemas.microsoft.com/office/drawing/2014/main" id="{B1A49585-D0DF-1AAC-413B-B0A9FFEF628C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3425638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38" name="Line 6">
            <a:extLst>
              <a:ext uri="{FF2B5EF4-FFF2-40B4-BE49-F238E27FC236}">
                <a16:creationId xmlns:a16="http://schemas.microsoft.com/office/drawing/2014/main" id="{4B341C2F-1C64-5BC3-2C16-E6B36A33B9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1553" y="3425638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39" name="Oval 7">
            <a:extLst>
              <a:ext uri="{FF2B5EF4-FFF2-40B4-BE49-F238E27FC236}">
                <a16:creationId xmlns:a16="http://schemas.microsoft.com/office/drawing/2014/main" id="{AA840B01-4FD7-A670-48D6-03F3C6251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7459" y="4417359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40" name="Oval 8">
            <a:extLst>
              <a:ext uri="{FF2B5EF4-FFF2-40B4-BE49-F238E27FC236}">
                <a16:creationId xmlns:a16="http://schemas.microsoft.com/office/drawing/2014/main" id="{85FF7A09-82F4-E026-FDA3-D8D1BEC74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3986" y="4417359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41" name="Line 9">
            <a:extLst>
              <a:ext uri="{FF2B5EF4-FFF2-40B4-BE49-F238E27FC236}">
                <a16:creationId xmlns:a16="http://schemas.microsoft.com/office/drawing/2014/main" id="{C3673DC3-2A86-5988-4B64-2A8CA7E459E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87906" y="4901453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42" name="Oval 10">
            <a:extLst>
              <a:ext uri="{FF2B5EF4-FFF2-40B4-BE49-F238E27FC236}">
                <a16:creationId xmlns:a16="http://schemas.microsoft.com/office/drawing/2014/main" id="{C754314D-189B-7562-0ECE-42F71B076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812" y="5893174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43" name="Line 11">
            <a:extLst>
              <a:ext uri="{FF2B5EF4-FFF2-40B4-BE49-F238E27FC236}">
                <a16:creationId xmlns:a16="http://schemas.microsoft.com/office/drawing/2014/main" id="{D22AE8D6-B247-EEF1-803C-F6C590C46650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1553" y="4877921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44" name="Oval 12">
            <a:extLst>
              <a:ext uri="{FF2B5EF4-FFF2-40B4-BE49-F238E27FC236}">
                <a16:creationId xmlns:a16="http://schemas.microsoft.com/office/drawing/2014/main" id="{1FDEC8C2-2DF6-1463-DF18-3938B0B71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4965" y="5869641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45" name="Line 13">
            <a:extLst>
              <a:ext uri="{FF2B5EF4-FFF2-40B4-BE49-F238E27FC236}">
                <a16:creationId xmlns:a16="http://schemas.microsoft.com/office/drawing/2014/main" id="{4C799BAE-E638-EF2E-2C04-0F7E888975F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64070" y="4982135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46" name="Oval 14">
            <a:extLst>
              <a:ext uri="{FF2B5EF4-FFF2-40B4-BE49-F238E27FC236}">
                <a16:creationId xmlns:a16="http://schemas.microsoft.com/office/drawing/2014/main" id="{F585A532-DC3E-5DAE-922A-76B186B02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024" y="5869641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47" name="Line 15">
            <a:extLst>
              <a:ext uri="{FF2B5EF4-FFF2-40B4-BE49-F238E27FC236}">
                <a16:creationId xmlns:a16="http://schemas.microsoft.com/office/drawing/2014/main" id="{99826509-FA99-A515-A6E1-88A83428364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48165" y="4901453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48" name="Oval 16">
            <a:extLst>
              <a:ext uri="{FF2B5EF4-FFF2-40B4-BE49-F238E27FC236}">
                <a16:creationId xmlns:a16="http://schemas.microsoft.com/office/drawing/2014/main" id="{3445CA3B-BC8C-D308-89DF-C9FF51118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9765" y="5869641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49" name="Line 17">
            <a:extLst>
              <a:ext uri="{FF2B5EF4-FFF2-40B4-BE49-F238E27FC236}">
                <a16:creationId xmlns:a16="http://schemas.microsoft.com/office/drawing/2014/main" id="{E58846F5-5EA1-2B5C-73AD-073351141C5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74259" y="6377267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50" name="Oval 18">
            <a:extLst>
              <a:ext uri="{FF2B5EF4-FFF2-40B4-BE49-F238E27FC236}">
                <a16:creationId xmlns:a16="http://schemas.microsoft.com/office/drawing/2014/main" id="{8A7FDC23-5DA3-1455-5259-3C213CBDCA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165" y="736898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51" name="Line 19">
            <a:extLst>
              <a:ext uri="{FF2B5EF4-FFF2-40B4-BE49-F238E27FC236}">
                <a16:creationId xmlns:a16="http://schemas.microsoft.com/office/drawing/2014/main" id="{88595B09-8086-368A-3832-28064573255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87906" y="6353736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52" name="Oval 20">
            <a:extLst>
              <a:ext uri="{FF2B5EF4-FFF2-40B4-BE49-F238E27FC236}">
                <a16:creationId xmlns:a16="http://schemas.microsoft.com/office/drawing/2014/main" id="{A0E040DA-48D7-97A1-49FD-6613F6672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1318" y="734545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53" name="Line 21">
            <a:extLst>
              <a:ext uri="{FF2B5EF4-FFF2-40B4-BE49-F238E27FC236}">
                <a16:creationId xmlns:a16="http://schemas.microsoft.com/office/drawing/2014/main" id="{560B6F77-8710-2368-DEA9-A2CA6A7F8A6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82235" y="6353735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54" name="Oval 22">
            <a:extLst>
              <a:ext uri="{FF2B5EF4-FFF2-40B4-BE49-F238E27FC236}">
                <a16:creationId xmlns:a16="http://schemas.microsoft.com/office/drawing/2014/main" id="{F9C60044-D5C8-B067-CF00-B36C6110C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506" y="7321924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55" name="Line 23">
            <a:extLst>
              <a:ext uri="{FF2B5EF4-FFF2-40B4-BE49-F238E27FC236}">
                <a16:creationId xmlns:a16="http://schemas.microsoft.com/office/drawing/2014/main" id="{EB870755-451E-2979-4A6F-A375FC4261AB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9059" y="6353735"/>
            <a:ext cx="161365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56" name="Oval 24">
            <a:extLst>
              <a:ext uri="{FF2B5EF4-FFF2-40B4-BE49-F238E27FC236}">
                <a16:creationId xmlns:a16="http://schemas.microsoft.com/office/drawing/2014/main" id="{7669B248-1EF8-1203-6B9B-4C086DE69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377" y="7321924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57" name="Line 25">
            <a:extLst>
              <a:ext uri="{FF2B5EF4-FFF2-40B4-BE49-F238E27FC236}">
                <a16:creationId xmlns:a16="http://schemas.microsoft.com/office/drawing/2014/main" id="{96EBFDFB-47D5-0EA3-451F-36CEFF93EA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99294" y="6353735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58" name="Oval 26">
            <a:extLst>
              <a:ext uri="{FF2B5EF4-FFF2-40B4-BE49-F238E27FC236}">
                <a16:creationId xmlns:a16="http://schemas.microsoft.com/office/drawing/2014/main" id="{00BE1C89-6DE6-4C66-A205-62B964143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6565" y="7321924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59" name="Line 27">
            <a:extLst>
              <a:ext uri="{FF2B5EF4-FFF2-40B4-BE49-F238E27FC236}">
                <a16:creationId xmlns:a16="http://schemas.microsoft.com/office/drawing/2014/main" id="{8530B943-1B68-47DF-D6F7-6C51CACB4D5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06118" y="6353736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60" name="Oval 28">
            <a:extLst>
              <a:ext uri="{FF2B5EF4-FFF2-40B4-BE49-F238E27FC236}">
                <a16:creationId xmlns:a16="http://schemas.microsoft.com/office/drawing/2014/main" id="{379282CD-E76E-7FEA-9817-4DD6D93A3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9530" y="734545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61" name="Line 29">
            <a:extLst>
              <a:ext uri="{FF2B5EF4-FFF2-40B4-BE49-F238E27FC236}">
                <a16:creationId xmlns:a16="http://schemas.microsoft.com/office/drawing/2014/main" id="{408F8201-212E-99FC-B70D-F8EFAAED60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19765" y="6434418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62" name="Oval 30">
            <a:extLst>
              <a:ext uri="{FF2B5EF4-FFF2-40B4-BE49-F238E27FC236}">
                <a16:creationId xmlns:a16="http://schemas.microsoft.com/office/drawing/2014/main" id="{38FA7D2D-0125-33BB-FB90-4E1EC7AE3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7718" y="7321924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63" name="Line 31">
            <a:extLst>
              <a:ext uri="{FF2B5EF4-FFF2-40B4-BE49-F238E27FC236}">
                <a16:creationId xmlns:a16="http://schemas.microsoft.com/office/drawing/2014/main" id="{09624193-29CE-6DFD-C2E6-9C3C3264C69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03859" y="6353735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64" name="Oval 32">
            <a:extLst>
              <a:ext uri="{FF2B5EF4-FFF2-40B4-BE49-F238E27FC236}">
                <a16:creationId xmlns:a16="http://schemas.microsoft.com/office/drawing/2014/main" id="{EDD8CDBC-6E79-8B42-051B-832E42036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75459" y="7321924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48865" name="Text Box 33">
            <a:extLst>
              <a:ext uri="{FF2B5EF4-FFF2-40B4-BE49-F238E27FC236}">
                <a16:creationId xmlns:a16="http://schemas.microsoft.com/office/drawing/2014/main" id="{A103A6A0-AC90-6E81-7563-E877CFAAF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191" y="5904941"/>
            <a:ext cx="194982" cy="55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US" altLang="en-US" sz="3258"/>
          </a:p>
        </p:txBody>
      </p:sp>
      <p:sp>
        <p:nvSpPr>
          <p:cNvPr id="248866" name="Text Box 34">
            <a:extLst>
              <a:ext uri="{FF2B5EF4-FFF2-40B4-BE49-F238E27FC236}">
                <a16:creationId xmlns:a16="http://schemas.microsoft.com/office/drawing/2014/main" id="{1CEA482A-573A-CCE4-7F76-6E27B30E1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7929" y="3012141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8867" name="Text Box 35">
            <a:extLst>
              <a:ext uri="{FF2B5EF4-FFF2-40B4-BE49-F238E27FC236}">
                <a16:creationId xmlns:a16="http://schemas.microsoft.com/office/drawing/2014/main" id="{14159DCA-A44E-BC95-ABE2-5A8FED926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2046" y="4303059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48868" name="Text Box 36">
            <a:extLst>
              <a:ext uri="{FF2B5EF4-FFF2-40B4-BE49-F238E27FC236}">
                <a16:creationId xmlns:a16="http://schemas.microsoft.com/office/drawing/2014/main" id="{17F0E5BC-9451-3433-D2C6-68EC28946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0493" y="4303059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48869" name="Text Box 37">
            <a:extLst>
              <a:ext uri="{FF2B5EF4-FFF2-40B4-BE49-F238E27FC236}">
                <a16:creationId xmlns:a16="http://schemas.microsoft.com/office/drawing/2014/main" id="{109BA614-64C1-F223-E810-D0AF36E1D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2894" y="5836024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8870" name="Text Box 38">
            <a:extLst>
              <a:ext uri="{FF2B5EF4-FFF2-40B4-BE49-F238E27FC236}">
                <a16:creationId xmlns:a16="http://schemas.microsoft.com/office/drawing/2014/main" id="{9C7632C9-C068-FFCF-E71E-673CAFFE2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165" y="7293349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48871" name="Text Box 39">
            <a:extLst>
              <a:ext uri="{FF2B5EF4-FFF2-40B4-BE49-F238E27FC236}">
                <a16:creationId xmlns:a16="http://schemas.microsoft.com/office/drawing/2014/main" id="{031EFBD4-56B8-35DC-AB60-27F620283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1965" y="5841067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8872" name="Text Box 40">
            <a:extLst>
              <a:ext uri="{FF2B5EF4-FFF2-40B4-BE49-F238E27FC236}">
                <a16:creationId xmlns:a16="http://schemas.microsoft.com/office/drawing/2014/main" id="{DBA9C3F6-A6BC-1750-07DE-1550F2896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3353" y="5841067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8873" name="Text Box 41">
            <a:extLst>
              <a:ext uri="{FF2B5EF4-FFF2-40B4-BE49-F238E27FC236}">
                <a16:creationId xmlns:a16="http://schemas.microsoft.com/office/drawing/2014/main" id="{0752C54A-68E0-1889-06E6-68A4FDFA1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4541" y="5836024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48874" name="Text Box 42">
            <a:extLst>
              <a:ext uri="{FF2B5EF4-FFF2-40B4-BE49-F238E27FC236}">
                <a16:creationId xmlns:a16="http://schemas.microsoft.com/office/drawing/2014/main" id="{B6ABA33E-94AC-EC8A-B63E-C7A49C44E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4948518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8875" name="Text Box 43">
            <a:extLst>
              <a:ext uri="{FF2B5EF4-FFF2-40B4-BE49-F238E27FC236}">
                <a16:creationId xmlns:a16="http://schemas.microsoft.com/office/drawing/2014/main" id="{4E4C01D7-DEEE-D48F-974A-9E7484F03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6353" y="648148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8876" name="Text Box 44">
            <a:extLst>
              <a:ext uri="{FF2B5EF4-FFF2-40B4-BE49-F238E27FC236}">
                <a16:creationId xmlns:a16="http://schemas.microsoft.com/office/drawing/2014/main" id="{AEDA5CB9-0823-4504-1E02-5C9844A34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235" y="3496235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8877" name="Text Box 45">
            <a:extLst>
              <a:ext uri="{FF2B5EF4-FFF2-40B4-BE49-F238E27FC236}">
                <a16:creationId xmlns:a16="http://schemas.microsoft.com/office/drawing/2014/main" id="{5A15138E-2184-62C9-BA76-8C7A05D9F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9976" y="510988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8878" name="Text Box 46">
            <a:extLst>
              <a:ext uri="{FF2B5EF4-FFF2-40B4-BE49-F238E27FC236}">
                <a16:creationId xmlns:a16="http://schemas.microsoft.com/office/drawing/2014/main" id="{1D1B4A65-93AE-B435-904F-1736574A4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6565" y="6493249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8879" name="Text Box 47">
            <a:extLst>
              <a:ext uri="{FF2B5EF4-FFF2-40B4-BE49-F238E27FC236}">
                <a16:creationId xmlns:a16="http://schemas.microsoft.com/office/drawing/2014/main" id="{331B89A5-D832-D91A-0C67-F72E2D346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941" y="648148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8880" name="Text Box 48">
            <a:extLst>
              <a:ext uri="{FF2B5EF4-FFF2-40B4-BE49-F238E27FC236}">
                <a16:creationId xmlns:a16="http://schemas.microsoft.com/office/drawing/2014/main" id="{1AE34B36-5CFE-1B49-FB13-24A8D8DC4C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06" y="648148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48881" name="Text Box 49">
            <a:extLst>
              <a:ext uri="{FF2B5EF4-FFF2-40B4-BE49-F238E27FC236}">
                <a16:creationId xmlns:a16="http://schemas.microsoft.com/office/drawing/2014/main" id="{0EE7D1D1-01B2-181B-7605-078EDD4B6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9294" y="3496235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8882" name="Text Box 50">
            <a:extLst>
              <a:ext uri="{FF2B5EF4-FFF2-40B4-BE49-F238E27FC236}">
                <a16:creationId xmlns:a16="http://schemas.microsoft.com/office/drawing/2014/main" id="{D6E632FF-CD86-26F2-64EE-D48E808F8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4306" y="5040967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8883" name="Text Box 51">
            <a:extLst>
              <a:ext uri="{FF2B5EF4-FFF2-40B4-BE49-F238E27FC236}">
                <a16:creationId xmlns:a16="http://schemas.microsoft.com/office/drawing/2014/main" id="{A1DDC315-0CB3-7D62-72F4-A9373A033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918" y="4948518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8884" name="Text Box 52">
            <a:extLst>
              <a:ext uri="{FF2B5EF4-FFF2-40B4-BE49-F238E27FC236}">
                <a16:creationId xmlns:a16="http://schemas.microsoft.com/office/drawing/2014/main" id="{A503E14B-0E83-B3D4-5DB5-4E79BF3E8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648148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8885" name="Text Box 53">
            <a:extLst>
              <a:ext uri="{FF2B5EF4-FFF2-40B4-BE49-F238E27FC236}">
                <a16:creationId xmlns:a16="http://schemas.microsoft.com/office/drawing/2014/main" id="{13D474C7-46FD-2D64-1EB2-5DBAAE02C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7482" y="648148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8886" name="Text Box 54">
            <a:extLst>
              <a:ext uri="{FF2B5EF4-FFF2-40B4-BE49-F238E27FC236}">
                <a16:creationId xmlns:a16="http://schemas.microsoft.com/office/drawing/2014/main" id="{117D611A-6D55-4414-93A5-8C2F450E4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9318" y="6493249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8887" name="Text Box 55">
            <a:extLst>
              <a:ext uri="{FF2B5EF4-FFF2-40B4-BE49-F238E27FC236}">
                <a16:creationId xmlns:a16="http://schemas.microsoft.com/office/drawing/2014/main" id="{41FB3E53-A5BA-FBEA-A17E-8BA4A6F1D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059" y="6481482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48888" name="Text Box 56">
            <a:extLst>
              <a:ext uri="{FF2B5EF4-FFF2-40B4-BE49-F238E27FC236}">
                <a16:creationId xmlns:a16="http://schemas.microsoft.com/office/drawing/2014/main" id="{C03CA43D-2820-AC62-39E2-C5F001EBF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318" y="7288307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-2</a:t>
            </a:r>
          </a:p>
        </p:txBody>
      </p:sp>
      <p:sp>
        <p:nvSpPr>
          <p:cNvPr id="248889" name="Text Box 57">
            <a:extLst>
              <a:ext uri="{FF2B5EF4-FFF2-40B4-BE49-F238E27FC236}">
                <a16:creationId xmlns:a16="http://schemas.microsoft.com/office/drawing/2014/main" id="{0E0A529E-A3EC-6A60-E311-8C6AE4ADC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9529" y="7288307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6</a:t>
            </a:r>
          </a:p>
        </p:txBody>
      </p:sp>
      <p:sp>
        <p:nvSpPr>
          <p:cNvPr id="248890" name="Text Box 58">
            <a:extLst>
              <a:ext uri="{FF2B5EF4-FFF2-40B4-BE49-F238E27FC236}">
                <a16:creationId xmlns:a16="http://schemas.microsoft.com/office/drawing/2014/main" id="{D78E8AF8-FDDE-D26B-A134-7A34882694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7718" y="7288307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7</a:t>
            </a:r>
          </a:p>
        </p:txBody>
      </p:sp>
      <p:sp>
        <p:nvSpPr>
          <p:cNvPr id="248891" name="Text Box 59">
            <a:extLst>
              <a:ext uri="{FF2B5EF4-FFF2-40B4-BE49-F238E27FC236}">
                <a16:creationId xmlns:a16="http://schemas.microsoft.com/office/drawing/2014/main" id="{3A412913-7E01-60D7-9354-89F16928A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823" y="7288307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?</a:t>
            </a:r>
          </a:p>
        </p:txBody>
      </p:sp>
      <p:sp>
        <p:nvSpPr>
          <p:cNvPr id="248892" name="Text Box 60">
            <a:extLst>
              <a:ext uri="{FF2B5EF4-FFF2-40B4-BE49-F238E27FC236}">
                <a16:creationId xmlns:a16="http://schemas.microsoft.com/office/drawing/2014/main" id="{017F29C9-D087-936E-F10F-DAEE271E4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376" y="7288307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?</a:t>
            </a:r>
          </a:p>
        </p:txBody>
      </p:sp>
      <p:sp>
        <p:nvSpPr>
          <p:cNvPr id="248893" name="Text Box 61">
            <a:extLst>
              <a:ext uri="{FF2B5EF4-FFF2-40B4-BE49-F238E27FC236}">
                <a16:creationId xmlns:a16="http://schemas.microsoft.com/office/drawing/2014/main" id="{8C1B1A91-2BAA-AB90-D37E-1359D54FA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5882" y="7288307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-5</a:t>
            </a:r>
          </a:p>
        </p:txBody>
      </p:sp>
      <p:sp>
        <p:nvSpPr>
          <p:cNvPr id="248894" name="Text Box 62">
            <a:extLst>
              <a:ext uri="{FF2B5EF4-FFF2-40B4-BE49-F238E27FC236}">
                <a16:creationId xmlns:a16="http://schemas.microsoft.com/office/drawing/2014/main" id="{CC8FBB5C-A174-D1D4-10BD-86C7F70C3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776" y="7303435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-8</a:t>
            </a:r>
          </a:p>
        </p:txBody>
      </p:sp>
      <p:sp>
        <p:nvSpPr>
          <p:cNvPr id="248895" name="Text Box 63">
            <a:extLst>
              <a:ext uri="{FF2B5EF4-FFF2-40B4-BE49-F238E27FC236}">
                <a16:creationId xmlns:a16="http://schemas.microsoft.com/office/drawing/2014/main" id="{72602218-AB20-1367-BE7D-7990841F6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6194" y="4336676"/>
            <a:ext cx="1136276" cy="1225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 i="1"/>
              <a:t>node w</a:t>
            </a:r>
          </a:p>
        </p:txBody>
      </p:sp>
    </p:spTree>
    <p:extLst>
      <p:ext uri="{BB962C8B-B14F-4D97-AF65-F5344CB8AC3E}">
        <p14:creationId xmlns:p14="http://schemas.microsoft.com/office/powerpoint/2010/main" val="103748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>
            <a:extLst>
              <a:ext uri="{FF2B5EF4-FFF2-40B4-BE49-F238E27FC236}">
                <a16:creationId xmlns:a16="http://schemas.microsoft.com/office/drawing/2014/main" id="{4A794A92-5135-F8F9-DC76-D749C9ED63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456" y="467659"/>
            <a:ext cx="16416244" cy="968188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en-US" sz="4000" dirty="0">
                <a:latin typeface="Mona Sans Semi Bold" panose="020B0604020202020204" charset="0"/>
              </a:rPr>
              <a:t>Modifying recursive implementation to do alpha-beta pruning</a:t>
            </a:r>
          </a:p>
        </p:txBody>
      </p:sp>
      <p:sp>
        <p:nvSpPr>
          <p:cNvPr id="250883" name="Rectangle 3">
            <a:extLst>
              <a:ext uri="{FF2B5EF4-FFF2-40B4-BE49-F238E27FC236}">
                <a16:creationId xmlns:a16="http://schemas.microsoft.com/office/drawing/2014/main" id="{491DF388-D6E5-E40A-0D01-C960896B08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70847" y="2019300"/>
            <a:ext cx="10569388" cy="6210300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4000"/>
              </a:lnSpc>
            </a:pPr>
            <a:r>
              <a:rPr lang="en-US" altLang="en-US" sz="2400" b="1" dirty="0"/>
              <a:t>Value(state, alpha, beta)</a:t>
            </a:r>
          </a:p>
          <a:p>
            <a:pPr algn="l">
              <a:lnSpc>
                <a:spcPct val="104000"/>
              </a:lnSpc>
            </a:pPr>
            <a:r>
              <a:rPr lang="en-US" altLang="en-US" sz="2400" dirty="0"/>
              <a:t>If state is terminal, return its value</a:t>
            </a:r>
          </a:p>
          <a:p>
            <a:pPr algn="l">
              <a:lnSpc>
                <a:spcPct val="104000"/>
              </a:lnSpc>
            </a:pPr>
            <a:r>
              <a:rPr lang="en-US" altLang="en-US" sz="2400" dirty="0"/>
              <a:t>If (player(state) = player 1)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400" dirty="0"/>
              <a:t>v := -infinity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400" dirty="0"/>
              <a:t>For each action</a:t>
            </a:r>
          </a:p>
          <a:p>
            <a:pPr lvl="2" algn="l">
              <a:lnSpc>
                <a:spcPct val="104000"/>
              </a:lnSpc>
            </a:pPr>
            <a:r>
              <a:rPr lang="en-US" altLang="en-US" sz="2400" dirty="0"/>
              <a:t>v := max(v, Value(successor(state, action), alpha, beta))</a:t>
            </a:r>
          </a:p>
          <a:p>
            <a:pPr lvl="2" algn="l">
              <a:lnSpc>
                <a:spcPct val="104000"/>
              </a:lnSpc>
            </a:pPr>
            <a:r>
              <a:rPr lang="en-US" altLang="en-US" sz="2400" dirty="0"/>
              <a:t>If v &gt;= beta, return v</a:t>
            </a:r>
          </a:p>
          <a:p>
            <a:pPr lvl="2" algn="l">
              <a:lnSpc>
                <a:spcPct val="104000"/>
              </a:lnSpc>
            </a:pPr>
            <a:r>
              <a:rPr lang="en-US" altLang="en-US" sz="2400" dirty="0"/>
              <a:t>alpha := max(alpha, v)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400" dirty="0"/>
              <a:t>Return v</a:t>
            </a:r>
          </a:p>
          <a:p>
            <a:pPr algn="l">
              <a:lnSpc>
                <a:spcPct val="104000"/>
              </a:lnSpc>
            </a:pPr>
            <a:r>
              <a:rPr lang="en-US" altLang="en-US" sz="2400" dirty="0"/>
              <a:t>Else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400" dirty="0"/>
              <a:t>v := infinity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400" dirty="0"/>
              <a:t>For each action</a:t>
            </a:r>
          </a:p>
          <a:p>
            <a:pPr lvl="2" algn="l">
              <a:lnSpc>
                <a:spcPct val="104000"/>
              </a:lnSpc>
            </a:pPr>
            <a:r>
              <a:rPr lang="en-US" altLang="en-US" sz="2400" dirty="0"/>
              <a:t>v := min(v, Value(successor(state, action), alpha, beta))</a:t>
            </a:r>
          </a:p>
          <a:p>
            <a:pPr lvl="2" algn="l">
              <a:lnSpc>
                <a:spcPct val="104000"/>
              </a:lnSpc>
            </a:pPr>
            <a:r>
              <a:rPr lang="en-US" altLang="en-US" sz="2400" dirty="0"/>
              <a:t>If v &lt;= alpha, return v</a:t>
            </a:r>
          </a:p>
          <a:p>
            <a:pPr lvl="2" algn="l">
              <a:lnSpc>
                <a:spcPct val="104000"/>
              </a:lnSpc>
            </a:pPr>
            <a:r>
              <a:rPr lang="en-US" altLang="en-US" sz="2400" dirty="0"/>
              <a:t>beta := min(beta, v)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400" dirty="0"/>
              <a:t>Return v</a:t>
            </a:r>
          </a:p>
        </p:txBody>
      </p:sp>
    </p:spTree>
    <p:extLst>
      <p:ext uri="{BB962C8B-B14F-4D97-AF65-F5344CB8AC3E}">
        <p14:creationId xmlns:p14="http://schemas.microsoft.com/office/powerpoint/2010/main" val="72866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>
            <a:extLst>
              <a:ext uri="{FF2B5EF4-FFF2-40B4-BE49-F238E27FC236}">
                <a16:creationId xmlns:a16="http://schemas.microsoft.com/office/drawing/2014/main" id="{52DB174C-551D-ABF4-4FC9-A136C25E22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806268" cy="968188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4400" dirty="0">
                <a:latin typeface="Mona Sans Semi Bold" panose="020B0604020202020204" charset="0"/>
              </a:rPr>
              <a:t>Benefits of alpha-beta pruning</a:t>
            </a:r>
            <a:endParaRPr lang="en-US" altLang="en-US" sz="4800" dirty="0">
              <a:latin typeface="Mona Sans Semi Bold" panose="020B0604020202020204" charset="0"/>
            </a:endParaRPr>
          </a:p>
        </p:txBody>
      </p:sp>
      <p:sp>
        <p:nvSpPr>
          <p:cNvPr id="251907" name="Rectangle 3">
            <a:extLst>
              <a:ext uri="{FF2B5EF4-FFF2-40B4-BE49-F238E27FC236}">
                <a16:creationId xmlns:a16="http://schemas.microsoft.com/office/drawing/2014/main" id="{56C3C923-9191-16D6-DBE5-3AD49446FC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0846" y="1993900"/>
            <a:ext cx="13283454" cy="6400800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4000"/>
              </a:lnSpc>
            </a:pPr>
            <a:r>
              <a:rPr lang="en-US" altLang="en-US" sz="3200" dirty="0"/>
              <a:t>Without pruning, need to examine </a:t>
            </a:r>
            <a:r>
              <a:rPr lang="en-US" altLang="en-US" sz="3200" i="1" dirty="0"/>
              <a:t>O(b</a:t>
            </a:r>
            <a:r>
              <a:rPr lang="en-US" altLang="en-US" sz="3200" i="1" baseline="30000" dirty="0"/>
              <a:t>m</a:t>
            </a:r>
            <a:r>
              <a:rPr lang="en-US" altLang="en-US" sz="3200" i="1" dirty="0"/>
              <a:t>)</a:t>
            </a:r>
            <a:r>
              <a:rPr lang="en-US" altLang="en-US" sz="3200" dirty="0"/>
              <a:t> nodes</a:t>
            </a:r>
          </a:p>
          <a:p>
            <a:pPr algn="l">
              <a:lnSpc>
                <a:spcPct val="104000"/>
              </a:lnSpc>
            </a:pPr>
            <a:r>
              <a:rPr lang="en-US" altLang="en-US" sz="3200" dirty="0"/>
              <a:t>With pruning, depends on which nodes we consider first</a:t>
            </a:r>
          </a:p>
          <a:p>
            <a:pPr algn="l">
              <a:lnSpc>
                <a:spcPct val="104000"/>
              </a:lnSpc>
            </a:pPr>
            <a:r>
              <a:rPr lang="en-US" altLang="en-US" sz="3200" dirty="0"/>
              <a:t>If we choose a random successor, need to examine </a:t>
            </a:r>
            <a:r>
              <a:rPr lang="en-US" altLang="en-US" sz="3200" i="1" dirty="0"/>
              <a:t>O(b</a:t>
            </a:r>
            <a:r>
              <a:rPr lang="en-US" altLang="en-US" sz="3200" i="1" baseline="30000" dirty="0"/>
              <a:t>3m/4</a:t>
            </a:r>
            <a:r>
              <a:rPr lang="en-US" altLang="en-US" sz="3200" i="1" dirty="0"/>
              <a:t>)</a:t>
            </a:r>
            <a:r>
              <a:rPr lang="en-US" altLang="en-US" sz="3200" dirty="0"/>
              <a:t> nodes</a:t>
            </a:r>
          </a:p>
          <a:p>
            <a:pPr algn="l">
              <a:lnSpc>
                <a:spcPct val="104000"/>
              </a:lnSpc>
            </a:pPr>
            <a:r>
              <a:rPr lang="en-US" altLang="en-US" sz="3200" dirty="0"/>
              <a:t>If we manage to choose the best successor first, need to examine </a:t>
            </a:r>
            <a:r>
              <a:rPr lang="en-US" altLang="en-US" sz="3200" i="1" dirty="0"/>
              <a:t>O(b</a:t>
            </a:r>
            <a:r>
              <a:rPr lang="en-US" altLang="en-US" sz="3200" i="1" baseline="30000" dirty="0"/>
              <a:t>m/2</a:t>
            </a:r>
            <a:r>
              <a:rPr lang="en-US" altLang="en-US" sz="3200" i="1" dirty="0"/>
              <a:t>)</a:t>
            </a:r>
            <a:r>
              <a:rPr lang="en-US" altLang="en-US" sz="3200" dirty="0"/>
              <a:t> nodes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800" dirty="0"/>
              <a:t>Practical heuristics for choosing next successor to consider get quite close to this</a:t>
            </a:r>
          </a:p>
          <a:p>
            <a:pPr algn="l">
              <a:lnSpc>
                <a:spcPct val="104000"/>
              </a:lnSpc>
            </a:pPr>
            <a:endParaRPr lang="en-US" altLang="en-US" sz="3200" dirty="0"/>
          </a:p>
          <a:p>
            <a:pPr algn="l">
              <a:lnSpc>
                <a:spcPct val="104000"/>
              </a:lnSpc>
            </a:pPr>
            <a:endParaRPr lang="en-US" altLang="en-US" sz="3200" dirty="0"/>
          </a:p>
          <a:p>
            <a:pPr algn="l">
              <a:lnSpc>
                <a:spcPct val="104000"/>
              </a:lnSpc>
            </a:pPr>
            <a:r>
              <a:rPr lang="en-US" altLang="en-US" sz="3200" dirty="0"/>
              <a:t>Can effectively look twice as deep!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800" dirty="0"/>
              <a:t>Difference between reasonable and expert play</a:t>
            </a:r>
          </a:p>
        </p:txBody>
      </p:sp>
    </p:spTree>
    <p:extLst>
      <p:ext uri="{BB962C8B-B14F-4D97-AF65-F5344CB8AC3E}">
        <p14:creationId xmlns:p14="http://schemas.microsoft.com/office/powerpoint/2010/main" val="123472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>
            <a:extLst>
              <a:ext uri="{FF2B5EF4-FFF2-40B4-BE49-F238E27FC236}">
                <a16:creationId xmlns:a16="http://schemas.microsoft.com/office/drawing/2014/main" id="{BA83978E-BC67-BA28-6E37-A0DCC484B3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7956" y="762000"/>
            <a:ext cx="9806268" cy="968188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en-US" sz="4400" dirty="0">
                <a:latin typeface="Mona Sans Semi Bold" panose="020B0604020202020204" charset="0"/>
              </a:rPr>
              <a:t>Repeated states</a:t>
            </a:r>
            <a:endParaRPr lang="en-US" altLang="en-US" sz="4800" dirty="0">
              <a:latin typeface="Mona Sans Semi Bold" panose="020B0604020202020204" charset="0"/>
            </a:endParaRPr>
          </a:p>
        </p:txBody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79867D18-1E39-0B0B-ACAD-72CB984874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70847" y="2413000"/>
            <a:ext cx="10569388" cy="5413188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en-US" sz="3200" dirty="0"/>
              <a:t>As in search, multiple sequences of moves may lead to the same state</a:t>
            </a:r>
          </a:p>
          <a:p>
            <a:pPr algn="l"/>
            <a:r>
              <a:rPr lang="en-US" altLang="en-US" sz="3200" dirty="0"/>
              <a:t>Again, can keep track of previously seen states (usually called a </a:t>
            </a:r>
            <a:r>
              <a:rPr lang="en-US" altLang="en-US" sz="3200" dirty="0">
                <a:solidFill>
                  <a:srgbClr val="006600"/>
                </a:solidFill>
              </a:rPr>
              <a:t>transposition table</a:t>
            </a:r>
            <a:r>
              <a:rPr lang="en-US" altLang="en-US" sz="3200" dirty="0"/>
              <a:t> in this context)</a:t>
            </a:r>
          </a:p>
          <a:p>
            <a:pPr lvl="1" algn="l"/>
            <a:r>
              <a:rPr lang="en-US" altLang="en-US" sz="2400" dirty="0"/>
              <a:t>May not want to keep track of </a:t>
            </a:r>
            <a:r>
              <a:rPr lang="en-US" altLang="en-US" sz="2400" b="1" dirty="0"/>
              <a:t>all</a:t>
            </a:r>
            <a:r>
              <a:rPr lang="en-US" altLang="en-US" sz="2400" dirty="0"/>
              <a:t> previously seen states…</a:t>
            </a:r>
          </a:p>
        </p:txBody>
      </p:sp>
    </p:spTree>
    <p:extLst>
      <p:ext uri="{BB962C8B-B14F-4D97-AF65-F5344CB8AC3E}">
        <p14:creationId xmlns:p14="http://schemas.microsoft.com/office/powerpoint/2010/main" val="94420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>
            <a:extLst>
              <a:ext uri="{FF2B5EF4-FFF2-40B4-BE49-F238E27FC236}">
                <a16:creationId xmlns:a16="http://schemas.microsoft.com/office/drawing/2014/main" id="{81218674-6801-C071-9A00-FC24A19B9E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6056" y="673100"/>
            <a:ext cx="9806268" cy="968188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en-US" sz="4400" dirty="0">
                <a:latin typeface="Mona Sans Semi Bold" panose="020B0604020202020204" charset="0"/>
              </a:rPr>
              <a:t>Using evaluation functions</a:t>
            </a:r>
            <a:endParaRPr lang="en-US" altLang="en-US" sz="4800" dirty="0">
              <a:latin typeface="Mona Sans Semi Bold" panose="020B0604020202020204" charset="0"/>
            </a:endParaRPr>
          </a:p>
        </p:txBody>
      </p:sp>
      <p:sp>
        <p:nvSpPr>
          <p:cNvPr id="256003" name="Rectangle 3">
            <a:extLst>
              <a:ext uri="{FF2B5EF4-FFF2-40B4-BE49-F238E27FC236}">
                <a16:creationId xmlns:a16="http://schemas.microsoft.com/office/drawing/2014/main" id="{5E616335-9A36-B32B-1EBF-0F0FBB7F62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1646" y="2168712"/>
            <a:ext cx="12419853" cy="5438588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en-US" altLang="en-US" sz="3200" dirty="0"/>
              <a:t>Most games are too big to solve even with alpha-beta pruning</a:t>
            </a:r>
          </a:p>
          <a:p>
            <a:pPr algn="l">
              <a:lnSpc>
                <a:spcPct val="114000"/>
              </a:lnSpc>
            </a:pPr>
            <a:r>
              <a:rPr lang="en-US" altLang="en-US" sz="3200" dirty="0"/>
              <a:t>Solution: Only look ahead to </a:t>
            </a:r>
            <a:r>
              <a:rPr lang="en-US" altLang="en-US" sz="3200" dirty="0">
                <a:solidFill>
                  <a:schemeClr val="accent2"/>
                </a:solidFill>
              </a:rPr>
              <a:t>limited depth</a:t>
            </a:r>
            <a:r>
              <a:rPr lang="en-US" altLang="en-US" sz="3200" dirty="0"/>
              <a:t> (nonterminal nodes)</a:t>
            </a:r>
          </a:p>
          <a:p>
            <a:pPr algn="l">
              <a:lnSpc>
                <a:spcPct val="114000"/>
              </a:lnSpc>
            </a:pPr>
            <a:r>
              <a:rPr lang="en-US" altLang="en-US" sz="3200" dirty="0"/>
              <a:t>Evaluate nodes at depth cutoff by a heuristic (aka. </a:t>
            </a:r>
            <a:r>
              <a:rPr lang="en-US" altLang="en-US" sz="3200" dirty="0">
                <a:solidFill>
                  <a:srgbClr val="006600"/>
                </a:solidFill>
              </a:rPr>
              <a:t>evaluation function</a:t>
            </a:r>
            <a:r>
              <a:rPr lang="en-US" altLang="en-US" sz="3200" dirty="0"/>
              <a:t>)</a:t>
            </a:r>
          </a:p>
          <a:p>
            <a:pPr algn="l">
              <a:lnSpc>
                <a:spcPct val="114000"/>
              </a:lnSpc>
            </a:pPr>
            <a:r>
              <a:rPr lang="en-US" altLang="en-US" sz="3200" dirty="0"/>
              <a:t>E.g., chess: 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800" dirty="0"/>
              <a:t>Material value: queen worth 9 points, rook 5, bishop 3, knight 3, pawn 1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800" dirty="0"/>
              <a:t>Heuristic: difference between players’ material values</a:t>
            </a:r>
          </a:p>
        </p:txBody>
      </p:sp>
    </p:spTree>
    <p:extLst>
      <p:ext uri="{BB962C8B-B14F-4D97-AF65-F5344CB8AC3E}">
        <p14:creationId xmlns:p14="http://schemas.microsoft.com/office/powerpoint/2010/main" val="384766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>
            <a:extLst>
              <a:ext uri="{FF2B5EF4-FFF2-40B4-BE49-F238E27FC236}">
                <a16:creationId xmlns:a16="http://schemas.microsoft.com/office/drawing/2014/main" id="{44B3F1B3-6AB6-0D81-6D56-55460147B0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3005" y="-309282"/>
            <a:ext cx="9569263" cy="1358153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dirty="0"/>
              <a:t>Chess example</a:t>
            </a:r>
            <a:endParaRPr lang="en-US" altLang="en-US" sz="3494" dirty="0"/>
          </a:p>
        </p:txBody>
      </p:sp>
      <p:sp>
        <p:nvSpPr>
          <p:cNvPr id="252931" name="Rectangle 3">
            <a:extLst>
              <a:ext uri="{FF2B5EF4-FFF2-40B4-BE49-F238E27FC236}">
                <a16:creationId xmlns:a16="http://schemas.microsoft.com/office/drawing/2014/main" id="{A2B515F5-7545-CF02-FF45-814BC9AC89D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312895" y="1048871"/>
            <a:ext cx="4388784" cy="581585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363063" indent="-363063">
              <a:lnSpc>
                <a:spcPct val="90000"/>
              </a:lnSpc>
              <a:spcBef>
                <a:spcPct val="20000"/>
              </a:spcBef>
              <a:buFont typeface="Times New Roman" panose="02020603050405020304" pitchFamily="18" charset="0"/>
              <a:buChar char="•"/>
            </a:pPr>
            <a:r>
              <a:rPr lang="en-US" altLang="en-US" sz="3176">
                <a:latin typeface="Times New Roman" panose="02020603050405020304" pitchFamily="18" charset="0"/>
              </a:rPr>
              <a:t>White to move</a:t>
            </a:r>
            <a:endParaRPr lang="en-US" altLang="en-US" sz="3071">
              <a:latin typeface="Times New Roman" panose="02020603050405020304" pitchFamily="18" charset="0"/>
            </a:endParaRPr>
          </a:p>
        </p:txBody>
      </p:sp>
      <p:graphicFrame>
        <p:nvGraphicFramePr>
          <p:cNvPr id="253019" name="Group 91">
            <a:extLst>
              <a:ext uri="{FF2B5EF4-FFF2-40B4-BE49-F238E27FC236}">
                <a16:creationId xmlns:a16="http://schemas.microsoft.com/office/drawing/2014/main" id="{CD116691-4A3D-EA50-E28E-825863A9072D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2393577" y="1775012"/>
          <a:ext cx="4704791" cy="5416144"/>
        </p:xfrm>
        <a:graphic>
          <a:graphicData uri="http://schemas.openxmlformats.org/drawingml/2006/table">
            <a:tbl>
              <a:tblPr/>
              <a:tblGrid>
                <a:gridCol w="588309">
                  <a:extLst>
                    <a:ext uri="{9D8B030D-6E8A-4147-A177-3AD203B41FA5}">
                      <a16:colId xmlns:a16="http://schemas.microsoft.com/office/drawing/2014/main" val="4231604535"/>
                    </a:ext>
                  </a:extLst>
                </a:gridCol>
                <a:gridCol w="588309">
                  <a:extLst>
                    <a:ext uri="{9D8B030D-6E8A-4147-A177-3AD203B41FA5}">
                      <a16:colId xmlns:a16="http://schemas.microsoft.com/office/drawing/2014/main" val="939875322"/>
                    </a:ext>
                  </a:extLst>
                </a:gridCol>
                <a:gridCol w="588309">
                  <a:extLst>
                    <a:ext uri="{9D8B030D-6E8A-4147-A177-3AD203B41FA5}">
                      <a16:colId xmlns:a16="http://schemas.microsoft.com/office/drawing/2014/main" val="2116788252"/>
                    </a:ext>
                  </a:extLst>
                </a:gridCol>
                <a:gridCol w="588309">
                  <a:extLst>
                    <a:ext uri="{9D8B030D-6E8A-4147-A177-3AD203B41FA5}">
                      <a16:colId xmlns:a16="http://schemas.microsoft.com/office/drawing/2014/main" val="532593439"/>
                    </a:ext>
                  </a:extLst>
                </a:gridCol>
                <a:gridCol w="586628">
                  <a:extLst>
                    <a:ext uri="{9D8B030D-6E8A-4147-A177-3AD203B41FA5}">
                      <a16:colId xmlns:a16="http://schemas.microsoft.com/office/drawing/2014/main" val="658253361"/>
                    </a:ext>
                  </a:extLst>
                </a:gridCol>
                <a:gridCol w="588309">
                  <a:extLst>
                    <a:ext uri="{9D8B030D-6E8A-4147-A177-3AD203B41FA5}">
                      <a16:colId xmlns:a16="http://schemas.microsoft.com/office/drawing/2014/main" val="513335785"/>
                    </a:ext>
                  </a:extLst>
                </a:gridCol>
                <a:gridCol w="588309">
                  <a:extLst>
                    <a:ext uri="{9D8B030D-6E8A-4147-A177-3AD203B41FA5}">
                      <a16:colId xmlns:a16="http://schemas.microsoft.com/office/drawing/2014/main" val="620260910"/>
                    </a:ext>
                  </a:extLst>
                </a:gridCol>
                <a:gridCol w="588309">
                  <a:extLst>
                    <a:ext uri="{9D8B030D-6E8A-4147-A177-3AD203B41FA5}">
                      <a16:colId xmlns:a16="http://schemas.microsoft.com/office/drawing/2014/main" val="3762805657"/>
                    </a:ext>
                  </a:extLst>
                </a:gridCol>
              </a:tblGrid>
              <a:tr h="675042"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Ki</a:t>
                      </a:r>
                    </a:p>
                  </a:txBody>
                  <a:tcPr marL="96819" marR="96819" marT="48409" marB="484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049055"/>
                  </a:ext>
                </a:extLst>
              </a:tr>
              <a:tr h="675042"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</a:t>
                      </a:r>
                    </a:p>
                  </a:txBody>
                  <a:tcPr marL="96819" marR="96819" marT="48409" marB="484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R</a:t>
                      </a: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195635"/>
                  </a:ext>
                </a:extLst>
              </a:tr>
              <a:tr h="675042"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161626"/>
                  </a:ext>
                </a:extLst>
              </a:tr>
              <a:tr h="675042"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316836"/>
                  </a:ext>
                </a:extLst>
              </a:tr>
              <a:tr h="675042"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R</a:t>
                      </a: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205200"/>
                  </a:ext>
                </a:extLst>
              </a:tr>
              <a:tr h="675042"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</a:t>
                      </a: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514901"/>
                  </a:ext>
                </a:extLst>
              </a:tr>
              <a:tr h="675042"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</a:t>
                      </a:r>
                    </a:p>
                  </a:txBody>
                  <a:tcPr marL="96819" marR="96819" marT="48409" marB="484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</a:t>
                      </a: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681384"/>
                  </a:ext>
                </a:extLst>
              </a:tr>
              <a:tr h="675042"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K</a:t>
                      </a: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605949"/>
                  </a:ext>
                </a:extLst>
              </a:tr>
            </a:tbl>
          </a:graphicData>
        </a:graphic>
      </p:graphicFrame>
      <p:sp>
        <p:nvSpPr>
          <p:cNvPr id="253020" name="Rectangle 92">
            <a:extLst>
              <a:ext uri="{FF2B5EF4-FFF2-40B4-BE49-F238E27FC236}">
                <a16:creationId xmlns:a16="http://schemas.microsoft.com/office/drawing/2014/main" id="{CAF24315-B88D-A4B9-3B10-06C6DFFE6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7930" y="1032062"/>
            <a:ext cx="4840941" cy="581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7873" tIns="53746" rIns="107873" bIns="53746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3176"/>
              <a:t>Depth cutoff: 3 ply</a:t>
            </a:r>
          </a:p>
          <a:p>
            <a:pPr lvl="1">
              <a:lnSpc>
                <a:spcPct val="90000"/>
              </a:lnSpc>
            </a:pPr>
            <a:r>
              <a:rPr lang="en-US" altLang="en-US" sz="2647"/>
              <a:t>Ply = move by one player</a:t>
            </a:r>
          </a:p>
        </p:txBody>
      </p:sp>
      <p:sp>
        <p:nvSpPr>
          <p:cNvPr id="253021" name="Oval 93">
            <a:extLst>
              <a:ext uri="{FF2B5EF4-FFF2-40B4-BE49-F238E27FC236}">
                <a16:creationId xmlns:a16="http://schemas.microsoft.com/office/drawing/2014/main" id="{EBCB041D-9082-56CF-4681-EB6819D92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45906" y="225910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3022" name="Line 94">
            <a:extLst>
              <a:ext uri="{FF2B5EF4-FFF2-40B4-BE49-F238E27FC236}">
                <a16:creationId xmlns:a16="http://schemas.microsoft.com/office/drawing/2014/main" id="{7251F78B-A7A7-311C-370A-1091AEC4266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816353" y="2719667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3023" name="Oval 95">
            <a:extLst>
              <a:ext uri="{FF2B5EF4-FFF2-40B4-BE49-F238E27FC236}">
                <a16:creationId xmlns:a16="http://schemas.microsoft.com/office/drawing/2014/main" id="{A3462FEF-B381-B365-2E35-82D8F5E22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2259" y="371138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3024" name="Line 96">
            <a:extLst>
              <a:ext uri="{FF2B5EF4-FFF2-40B4-BE49-F238E27FC236}">
                <a16:creationId xmlns:a16="http://schemas.microsoft.com/office/drawing/2014/main" id="{D55CA055-ACDB-B26F-6D7B-1FF8E666C2A7}"/>
              </a:ext>
            </a:extLst>
          </p:cNvPr>
          <p:cNvSpPr>
            <a:spLocks noChangeShapeType="1"/>
          </p:cNvSpPr>
          <p:nvPr/>
        </p:nvSpPr>
        <p:spPr bwMode="auto">
          <a:xfrm>
            <a:off x="9654988" y="4276165"/>
            <a:ext cx="0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3025" name="Oval 97">
            <a:extLst>
              <a:ext uri="{FF2B5EF4-FFF2-40B4-BE49-F238E27FC236}">
                <a16:creationId xmlns:a16="http://schemas.microsoft.com/office/drawing/2014/main" id="{7EEC0A8F-D954-C25F-E78E-B651B7CB3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2941" y="5220821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3028" name="Line 100">
            <a:extLst>
              <a:ext uri="{FF2B5EF4-FFF2-40B4-BE49-F238E27FC236}">
                <a16:creationId xmlns:a16="http://schemas.microsoft.com/office/drawing/2014/main" id="{6A478BA3-C7DE-D3FA-AFAC-3E33E449C8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283388" y="5704915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3029" name="Oval 101">
            <a:extLst>
              <a:ext uri="{FF2B5EF4-FFF2-40B4-BE49-F238E27FC236}">
                <a16:creationId xmlns:a16="http://schemas.microsoft.com/office/drawing/2014/main" id="{23443739-02B0-E321-F52C-3874DD8F5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9294" y="66966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3030" name="Line 102">
            <a:extLst>
              <a:ext uri="{FF2B5EF4-FFF2-40B4-BE49-F238E27FC236}">
                <a16:creationId xmlns:a16="http://schemas.microsoft.com/office/drawing/2014/main" id="{6BDE13EB-E80F-9088-0C6F-2AF2D3247175}"/>
              </a:ext>
            </a:extLst>
          </p:cNvPr>
          <p:cNvSpPr>
            <a:spLocks noChangeShapeType="1"/>
          </p:cNvSpPr>
          <p:nvPr/>
        </p:nvSpPr>
        <p:spPr bwMode="auto">
          <a:xfrm>
            <a:off x="9735671" y="5762065"/>
            <a:ext cx="0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3031" name="Oval 103">
            <a:extLst>
              <a:ext uri="{FF2B5EF4-FFF2-40B4-BE49-F238E27FC236}">
                <a16:creationId xmlns:a16="http://schemas.microsoft.com/office/drawing/2014/main" id="{F4536F93-C2F7-6E7A-C9A9-CED9E1024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3624" y="6721849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3036" name="Text Box 108">
            <a:extLst>
              <a:ext uri="{FF2B5EF4-FFF2-40B4-BE49-F238E27FC236}">
                <a16:creationId xmlns:a16="http://schemas.microsoft.com/office/drawing/2014/main" id="{7EAF57F6-9444-1950-7631-6BA3C81EB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64321" y="5232588"/>
            <a:ext cx="194982" cy="55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US" altLang="en-US" sz="3258"/>
          </a:p>
        </p:txBody>
      </p:sp>
      <p:sp>
        <p:nvSpPr>
          <p:cNvPr id="253037" name="Text Box 109">
            <a:extLst>
              <a:ext uri="{FF2B5EF4-FFF2-40B4-BE49-F238E27FC236}">
                <a16:creationId xmlns:a16="http://schemas.microsoft.com/office/drawing/2014/main" id="{8B1905F3-F716-27AA-2068-C1883F0AD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8687" y="3597088"/>
            <a:ext cx="852207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Black</a:t>
            </a:r>
          </a:p>
        </p:txBody>
      </p:sp>
      <p:sp>
        <p:nvSpPr>
          <p:cNvPr id="253038" name="Text Box 110">
            <a:extLst>
              <a:ext uri="{FF2B5EF4-FFF2-40B4-BE49-F238E27FC236}">
                <a16:creationId xmlns:a16="http://schemas.microsoft.com/office/drawing/2014/main" id="{C354671B-C050-6BF1-A673-3B9841727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8091" y="5163671"/>
            <a:ext cx="89591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White</a:t>
            </a:r>
          </a:p>
        </p:txBody>
      </p:sp>
      <p:sp>
        <p:nvSpPr>
          <p:cNvPr id="253039" name="Text Box 111">
            <a:extLst>
              <a:ext uri="{FF2B5EF4-FFF2-40B4-BE49-F238E27FC236}">
                <a16:creationId xmlns:a16="http://schemas.microsoft.com/office/drawing/2014/main" id="{BB19C642-2DCF-8D58-97B9-C8BFAFE90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9294" y="7214348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2</a:t>
            </a:r>
          </a:p>
        </p:txBody>
      </p:sp>
      <p:sp>
        <p:nvSpPr>
          <p:cNvPr id="253041" name="Text Box 113">
            <a:extLst>
              <a:ext uri="{FF2B5EF4-FFF2-40B4-BE49-F238E27FC236}">
                <a16:creationId xmlns:a16="http://schemas.microsoft.com/office/drawing/2014/main" id="{BBB55EB6-C4E3-EE01-EADF-CD6B87E49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2023" y="4242547"/>
            <a:ext cx="887506" cy="1225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Kb7</a:t>
            </a:r>
          </a:p>
        </p:txBody>
      </p:sp>
      <p:sp>
        <p:nvSpPr>
          <p:cNvPr id="253042" name="Text Box 114">
            <a:extLst>
              <a:ext uri="{FF2B5EF4-FFF2-40B4-BE49-F238E27FC236}">
                <a16:creationId xmlns:a16="http://schemas.microsoft.com/office/drawing/2014/main" id="{301EACAC-4DF6-14EB-6F46-89DE977F7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2259" y="2743200"/>
            <a:ext cx="1129553" cy="1225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Rd8+</a:t>
            </a:r>
          </a:p>
        </p:txBody>
      </p:sp>
      <p:sp>
        <p:nvSpPr>
          <p:cNvPr id="253043" name="Text Box 115">
            <a:extLst>
              <a:ext uri="{FF2B5EF4-FFF2-40B4-BE49-F238E27FC236}">
                <a16:creationId xmlns:a16="http://schemas.microsoft.com/office/drawing/2014/main" id="{70584747-BE0C-7E9C-700C-40922CC9B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1341" y="5693149"/>
            <a:ext cx="968188" cy="1225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Rxf8</a:t>
            </a:r>
          </a:p>
        </p:txBody>
      </p:sp>
      <p:sp>
        <p:nvSpPr>
          <p:cNvPr id="253046" name="Text Box 118">
            <a:extLst>
              <a:ext uri="{FF2B5EF4-FFF2-40B4-BE49-F238E27FC236}">
                <a16:creationId xmlns:a16="http://schemas.microsoft.com/office/drawing/2014/main" id="{FD3BC0A3-7595-D6C4-5832-9CC9E6F53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6353" y="5809129"/>
            <a:ext cx="806824" cy="1225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Re8</a:t>
            </a:r>
          </a:p>
        </p:txBody>
      </p:sp>
      <p:sp>
        <p:nvSpPr>
          <p:cNvPr id="253048" name="Text Box 120">
            <a:extLst>
              <a:ext uri="{FF2B5EF4-FFF2-40B4-BE49-F238E27FC236}">
                <a16:creationId xmlns:a16="http://schemas.microsoft.com/office/drawing/2014/main" id="{8422A277-E3A0-82B2-0F05-DBA5F6186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3623" y="7214348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53052" name="Text Box 124">
            <a:extLst>
              <a:ext uri="{FF2B5EF4-FFF2-40B4-BE49-F238E27FC236}">
                <a16:creationId xmlns:a16="http://schemas.microsoft.com/office/drawing/2014/main" id="{94DE7F28-9101-A021-3612-966707921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9314" y="2259106"/>
            <a:ext cx="89591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White</a:t>
            </a:r>
          </a:p>
        </p:txBody>
      </p:sp>
      <p:sp>
        <p:nvSpPr>
          <p:cNvPr id="253053" name="Text Box 125">
            <a:extLst>
              <a:ext uri="{FF2B5EF4-FFF2-40B4-BE49-F238E27FC236}">
                <a16:creationId xmlns:a16="http://schemas.microsoft.com/office/drawing/2014/main" id="{6E4E1D37-9770-3B94-872B-075CD345B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3176" y="6015879"/>
            <a:ext cx="806824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…</a:t>
            </a:r>
          </a:p>
        </p:txBody>
      </p:sp>
      <p:sp>
        <p:nvSpPr>
          <p:cNvPr id="253054" name="Text Box 126">
            <a:extLst>
              <a:ext uri="{FF2B5EF4-FFF2-40B4-BE49-F238E27FC236}">
                <a16:creationId xmlns:a16="http://schemas.microsoft.com/office/drawing/2014/main" id="{373C3047-DCCF-23F2-2261-D5D5C915E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2494" y="3065929"/>
            <a:ext cx="806824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53213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036" grpId="0"/>
      <p:bldP spid="253037" grpId="0"/>
      <p:bldP spid="253038" grpId="0"/>
      <p:bldP spid="253039" grpId="0"/>
      <p:bldP spid="253041" grpId="0"/>
      <p:bldP spid="253042" grpId="0"/>
      <p:bldP spid="253043" grpId="0"/>
      <p:bldP spid="253046" grpId="0"/>
      <p:bldP spid="253048" grpId="0"/>
      <p:bldP spid="253052" grpId="0"/>
      <p:bldP spid="253053" grpId="0"/>
      <p:bldP spid="2530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>
            <a:extLst>
              <a:ext uri="{FF2B5EF4-FFF2-40B4-BE49-F238E27FC236}">
                <a16:creationId xmlns:a16="http://schemas.microsoft.com/office/drawing/2014/main" id="{4DAD29CE-3AC7-9101-1291-F6B7F60033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3005" y="-309282"/>
            <a:ext cx="9569263" cy="1358153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dirty="0"/>
              <a:t>Chess (bad) example</a:t>
            </a:r>
            <a:endParaRPr lang="en-US" altLang="en-US" sz="3494" dirty="0"/>
          </a:p>
        </p:txBody>
      </p:sp>
      <p:sp>
        <p:nvSpPr>
          <p:cNvPr id="254979" name="Rectangle 3">
            <a:extLst>
              <a:ext uri="{FF2B5EF4-FFF2-40B4-BE49-F238E27FC236}">
                <a16:creationId xmlns:a16="http://schemas.microsoft.com/office/drawing/2014/main" id="{4C6ABE06-19C3-7CA5-D863-670001EDD53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312895" y="1048871"/>
            <a:ext cx="4388784" cy="581585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marL="363063" indent="-363063">
              <a:lnSpc>
                <a:spcPct val="90000"/>
              </a:lnSpc>
              <a:spcBef>
                <a:spcPct val="20000"/>
              </a:spcBef>
              <a:buFont typeface="Times New Roman" panose="02020603050405020304" pitchFamily="18" charset="0"/>
              <a:buChar char="•"/>
            </a:pPr>
            <a:r>
              <a:rPr lang="en-US" altLang="en-US" sz="3176">
                <a:latin typeface="Times New Roman" panose="02020603050405020304" pitchFamily="18" charset="0"/>
              </a:rPr>
              <a:t>White to move</a:t>
            </a:r>
            <a:endParaRPr lang="en-US" altLang="en-US" sz="3071">
              <a:latin typeface="Times New Roman" panose="02020603050405020304" pitchFamily="18" charset="0"/>
            </a:endParaRPr>
          </a:p>
        </p:txBody>
      </p:sp>
      <p:graphicFrame>
        <p:nvGraphicFramePr>
          <p:cNvPr id="254980" name="Group 4">
            <a:extLst>
              <a:ext uri="{FF2B5EF4-FFF2-40B4-BE49-F238E27FC236}">
                <a16:creationId xmlns:a16="http://schemas.microsoft.com/office/drawing/2014/main" id="{91869844-3C0D-98BB-520E-E8CF311F4B0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45016079"/>
              </p:ext>
            </p:extLst>
          </p:nvPr>
        </p:nvGraphicFramePr>
        <p:xfrm>
          <a:off x="2393577" y="1775012"/>
          <a:ext cx="4704791" cy="5416144"/>
        </p:xfrm>
        <a:graphic>
          <a:graphicData uri="http://schemas.openxmlformats.org/drawingml/2006/table">
            <a:tbl>
              <a:tblPr/>
              <a:tblGrid>
                <a:gridCol w="588309">
                  <a:extLst>
                    <a:ext uri="{9D8B030D-6E8A-4147-A177-3AD203B41FA5}">
                      <a16:colId xmlns:a16="http://schemas.microsoft.com/office/drawing/2014/main" val="2801364653"/>
                    </a:ext>
                  </a:extLst>
                </a:gridCol>
                <a:gridCol w="588309">
                  <a:extLst>
                    <a:ext uri="{9D8B030D-6E8A-4147-A177-3AD203B41FA5}">
                      <a16:colId xmlns:a16="http://schemas.microsoft.com/office/drawing/2014/main" val="142443404"/>
                    </a:ext>
                  </a:extLst>
                </a:gridCol>
                <a:gridCol w="588309">
                  <a:extLst>
                    <a:ext uri="{9D8B030D-6E8A-4147-A177-3AD203B41FA5}">
                      <a16:colId xmlns:a16="http://schemas.microsoft.com/office/drawing/2014/main" val="3403903217"/>
                    </a:ext>
                  </a:extLst>
                </a:gridCol>
                <a:gridCol w="588309">
                  <a:extLst>
                    <a:ext uri="{9D8B030D-6E8A-4147-A177-3AD203B41FA5}">
                      <a16:colId xmlns:a16="http://schemas.microsoft.com/office/drawing/2014/main" val="2978643215"/>
                    </a:ext>
                  </a:extLst>
                </a:gridCol>
                <a:gridCol w="586628">
                  <a:extLst>
                    <a:ext uri="{9D8B030D-6E8A-4147-A177-3AD203B41FA5}">
                      <a16:colId xmlns:a16="http://schemas.microsoft.com/office/drawing/2014/main" val="1822708484"/>
                    </a:ext>
                  </a:extLst>
                </a:gridCol>
                <a:gridCol w="588309">
                  <a:extLst>
                    <a:ext uri="{9D8B030D-6E8A-4147-A177-3AD203B41FA5}">
                      <a16:colId xmlns:a16="http://schemas.microsoft.com/office/drawing/2014/main" val="3357088573"/>
                    </a:ext>
                  </a:extLst>
                </a:gridCol>
                <a:gridCol w="588309">
                  <a:extLst>
                    <a:ext uri="{9D8B030D-6E8A-4147-A177-3AD203B41FA5}">
                      <a16:colId xmlns:a16="http://schemas.microsoft.com/office/drawing/2014/main" val="234559019"/>
                    </a:ext>
                  </a:extLst>
                </a:gridCol>
                <a:gridCol w="588309">
                  <a:extLst>
                    <a:ext uri="{9D8B030D-6E8A-4147-A177-3AD203B41FA5}">
                      <a16:colId xmlns:a16="http://schemas.microsoft.com/office/drawing/2014/main" val="1941362946"/>
                    </a:ext>
                  </a:extLst>
                </a:gridCol>
              </a:tblGrid>
              <a:tr h="675042"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Ki</a:t>
                      </a:r>
                    </a:p>
                  </a:txBody>
                  <a:tcPr marL="96819" marR="96819" marT="48409" marB="484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R</a:t>
                      </a: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239512"/>
                  </a:ext>
                </a:extLst>
              </a:tr>
              <a:tr h="675042"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</a:t>
                      </a:r>
                    </a:p>
                  </a:txBody>
                  <a:tcPr marL="96819" marR="96819" marT="48409" marB="484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785423"/>
                  </a:ext>
                </a:extLst>
              </a:tr>
              <a:tr h="675042"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076865"/>
                  </a:ext>
                </a:extLst>
              </a:tr>
              <a:tr h="675042"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994332"/>
                  </a:ext>
                </a:extLst>
              </a:tr>
              <a:tr h="675042"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R</a:t>
                      </a: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41646"/>
                  </a:ext>
                </a:extLst>
              </a:tr>
              <a:tr h="675042"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</a:t>
                      </a: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580994"/>
                  </a:ext>
                </a:extLst>
              </a:tr>
              <a:tr h="675042"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</a:t>
                      </a:r>
                    </a:p>
                  </a:txBody>
                  <a:tcPr marL="96819" marR="96819" marT="48409" marB="484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</a:t>
                      </a: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729006"/>
                  </a:ext>
                </a:extLst>
              </a:tr>
              <a:tr h="675042"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en-US" sz="3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K</a:t>
                      </a: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24000"/>
                        </a:lnSpc>
                        <a:spcBef>
                          <a:spcPts val="900"/>
                        </a:spcBef>
                        <a:buFont typeface="Arial" panose="020B0604020202020204" pitchFamily="34" charset="0"/>
                        <a:defRPr sz="3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95300" indent="-38100" algn="l">
                        <a:lnSpc>
                          <a:spcPct val="124000"/>
                        </a:lnSpc>
                        <a:spcBef>
                          <a:spcPts val="775"/>
                        </a:spcBef>
                        <a:buFont typeface="Arial" panose="020B0604020202020204" pitchFamily="34" charset="0"/>
                        <a:defRPr sz="2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19175" indent="-104775" algn="l">
                        <a:lnSpc>
                          <a:spcPct val="124000"/>
                        </a:lnSpc>
                        <a:spcBef>
                          <a:spcPts val="675"/>
                        </a:spcBef>
                        <a:buFont typeface="Arial" panose="020B0604020202020204" pitchFamily="34" charset="0"/>
                        <a:defRPr sz="23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20825" indent="-149225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38350" indent="-209550" algn="l">
                        <a:lnSpc>
                          <a:spcPct val="124000"/>
                        </a:lnSpc>
                        <a:spcBef>
                          <a:spcPts val="55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4955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527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099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67150" indent="-209550" defTabSz="457200" fontAlgn="base">
                        <a:lnSpc>
                          <a:spcPct val="124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2400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3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819" marR="96819" marT="48409" marB="484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083497"/>
                  </a:ext>
                </a:extLst>
              </a:tr>
            </a:tbl>
          </a:graphicData>
        </a:graphic>
      </p:graphicFrame>
      <p:sp>
        <p:nvSpPr>
          <p:cNvPr id="255063" name="Rectangle 87">
            <a:extLst>
              <a:ext uri="{FF2B5EF4-FFF2-40B4-BE49-F238E27FC236}">
                <a16:creationId xmlns:a16="http://schemas.microsoft.com/office/drawing/2014/main" id="{F6B2E0EC-8AB8-09F8-8D67-640C90341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7930" y="1032062"/>
            <a:ext cx="4840941" cy="581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7873" tIns="53746" rIns="107873" bIns="53746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3176"/>
              <a:t>Depth cutoff: 3 ply</a:t>
            </a:r>
          </a:p>
          <a:p>
            <a:pPr lvl="1">
              <a:lnSpc>
                <a:spcPct val="90000"/>
              </a:lnSpc>
            </a:pPr>
            <a:r>
              <a:rPr lang="en-US" altLang="en-US" sz="2647"/>
              <a:t>Ply = move by one player</a:t>
            </a:r>
          </a:p>
        </p:txBody>
      </p:sp>
      <p:sp>
        <p:nvSpPr>
          <p:cNvPr id="255064" name="Oval 88">
            <a:extLst>
              <a:ext uri="{FF2B5EF4-FFF2-40B4-BE49-F238E27FC236}">
                <a16:creationId xmlns:a16="http://schemas.microsoft.com/office/drawing/2014/main" id="{94D49D05-8D11-E2DB-C828-ED7EBD0A5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45906" y="225910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5065" name="Line 89">
            <a:extLst>
              <a:ext uri="{FF2B5EF4-FFF2-40B4-BE49-F238E27FC236}">
                <a16:creationId xmlns:a16="http://schemas.microsoft.com/office/drawing/2014/main" id="{5AF746C4-F2F1-F6AD-116D-560C71371E3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816353" y="2719667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5066" name="Oval 90">
            <a:extLst>
              <a:ext uri="{FF2B5EF4-FFF2-40B4-BE49-F238E27FC236}">
                <a16:creationId xmlns:a16="http://schemas.microsoft.com/office/drawing/2014/main" id="{06299FC3-56FE-FFB3-975E-BCD980251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2259" y="371138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5067" name="Line 91">
            <a:extLst>
              <a:ext uri="{FF2B5EF4-FFF2-40B4-BE49-F238E27FC236}">
                <a16:creationId xmlns:a16="http://schemas.microsoft.com/office/drawing/2014/main" id="{D9DE18E0-C683-5630-E1A5-4D462E9535F3}"/>
              </a:ext>
            </a:extLst>
          </p:cNvPr>
          <p:cNvSpPr>
            <a:spLocks noChangeShapeType="1"/>
          </p:cNvSpPr>
          <p:nvPr/>
        </p:nvSpPr>
        <p:spPr bwMode="auto">
          <a:xfrm>
            <a:off x="9654988" y="4276165"/>
            <a:ext cx="0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5068" name="Oval 92">
            <a:extLst>
              <a:ext uri="{FF2B5EF4-FFF2-40B4-BE49-F238E27FC236}">
                <a16:creationId xmlns:a16="http://schemas.microsoft.com/office/drawing/2014/main" id="{8B345BAE-A776-F18B-4629-C7864BA30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2941" y="5220821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5069" name="Line 93">
            <a:extLst>
              <a:ext uri="{FF2B5EF4-FFF2-40B4-BE49-F238E27FC236}">
                <a16:creationId xmlns:a16="http://schemas.microsoft.com/office/drawing/2014/main" id="{1E1AE251-80E0-993E-733B-BE27766941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283388" y="5704915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5070" name="Oval 94">
            <a:extLst>
              <a:ext uri="{FF2B5EF4-FFF2-40B4-BE49-F238E27FC236}">
                <a16:creationId xmlns:a16="http://schemas.microsoft.com/office/drawing/2014/main" id="{67FCB603-5017-F593-BF5F-124C028E6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9294" y="6696636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5071" name="Line 95">
            <a:extLst>
              <a:ext uri="{FF2B5EF4-FFF2-40B4-BE49-F238E27FC236}">
                <a16:creationId xmlns:a16="http://schemas.microsoft.com/office/drawing/2014/main" id="{5664B73B-0B3D-BA6A-298E-884193593A03}"/>
              </a:ext>
            </a:extLst>
          </p:cNvPr>
          <p:cNvSpPr>
            <a:spLocks noChangeShapeType="1"/>
          </p:cNvSpPr>
          <p:nvPr/>
        </p:nvSpPr>
        <p:spPr bwMode="auto">
          <a:xfrm>
            <a:off x="9735671" y="5762065"/>
            <a:ext cx="0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5072" name="Oval 96">
            <a:extLst>
              <a:ext uri="{FF2B5EF4-FFF2-40B4-BE49-F238E27FC236}">
                <a16:creationId xmlns:a16="http://schemas.microsoft.com/office/drawing/2014/main" id="{5CEEA5C7-D84A-A44B-8AF0-B3C76355B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3624" y="6721849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5073" name="Text Box 97">
            <a:extLst>
              <a:ext uri="{FF2B5EF4-FFF2-40B4-BE49-F238E27FC236}">
                <a16:creationId xmlns:a16="http://schemas.microsoft.com/office/drawing/2014/main" id="{85392D2F-0E9C-4752-4DDF-E4825F717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64321" y="5232588"/>
            <a:ext cx="194982" cy="55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US" altLang="en-US" sz="3258"/>
          </a:p>
        </p:txBody>
      </p:sp>
      <p:sp>
        <p:nvSpPr>
          <p:cNvPr id="255074" name="Text Box 98">
            <a:extLst>
              <a:ext uri="{FF2B5EF4-FFF2-40B4-BE49-F238E27FC236}">
                <a16:creationId xmlns:a16="http://schemas.microsoft.com/office/drawing/2014/main" id="{B22558AD-1F22-4630-F216-46EEA8AD8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8687" y="3597088"/>
            <a:ext cx="852207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Black</a:t>
            </a:r>
          </a:p>
        </p:txBody>
      </p:sp>
      <p:sp>
        <p:nvSpPr>
          <p:cNvPr id="255075" name="Text Box 99">
            <a:extLst>
              <a:ext uri="{FF2B5EF4-FFF2-40B4-BE49-F238E27FC236}">
                <a16:creationId xmlns:a16="http://schemas.microsoft.com/office/drawing/2014/main" id="{C4284D9E-8EBA-1D12-AF7E-5ED481466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8091" y="5163671"/>
            <a:ext cx="89591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White</a:t>
            </a:r>
          </a:p>
        </p:txBody>
      </p:sp>
      <p:sp>
        <p:nvSpPr>
          <p:cNvPr id="255076" name="Text Box 100">
            <a:extLst>
              <a:ext uri="{FF2B5EF4-FFF2-40B4-BE49-F238E27FC236}">
                <a16:creationId xmlns:a16="http://schemas.microsoft.com/office/drawing/2014/main" id="{2855DF51-D82D-D3D7-25E4-1830C6220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9294" y="7214348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2</a:t>
            </a:r>
          </a:p>
        </p:txBody>
      </p:sp>
      <p:sp>
        <p:nvSpPr>
          <p:cNvPr id="255077" name="Text Box 101">
            <a:extLst>
              <a:ext uri="{FF2B5EF4-FFF2-40B4-BE49-F238E27FC236}">
                <a16:creationId xmlns:a16="http://schemas.microsoft.com/office/drawing/2014/main" id="{DDD23B84-1190-60C4-40C6-522416C46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2023" y="4242547"/>
            <a:ext cx="887506" cy="1225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Kb7</a:t>
            </a:r>
          </a:p>
        </p:txBody>
      </p:sp>
      <p:sp>
        <p:nvSpPr>
          <p:cNvPr id="255078" name="Text Box 102">
            <a:extLst>
              <a:ext uri="{FF2B5EF4-FFF2-40B4-BE49-F238E27FC236}">
                <a16:creationId xmlns:a16="http://schemas.microsoft.com/office/drawing/2014/main" id="{7A7680F9-B9AE-4009-26A6-85F230BD3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2259" y="2743200"/>
            <a:ext cx="1129553" cy="1225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Rd8+</a:t>
            </a:r>
          </a:p>
        </p:txBody>
      </p:sp>
      <p:sp>
        <p:nvSpPr>
          <p:cNvPr id="255079" name="Text Box 103">
            <a:extLst>
              <a:ext uri="{FF2B5EF4-FFF2-40B4-BE49-F238E27FC236}">
                <a16:creationId xmlns:a16="http://schemas.microsoft.com/office/drawing/2014/main" id="{ACA96D7E-6D36-E064-DD39-730471C22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1341" y="5693149"/>
            <a:ext cx="968188" cy="1225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Rxf8</a:t>
            </a:r>
          </a:p>
        </p:txBody>
      </p:sp>
      <p:sp>
        <p:nvSpPr>
          <p:cNvPr id="255080" name="Text Box 104">
            <a:extLst>
              <a:ext uri="{FF2B5EF4-FFF2-40B4-BE49-F238E27FC236}">
                <a16:creationId xmlns:a16="http://schemas.microsoft.com/office/drawing/2014/main" id="{B1186EC9-91E6-ABB4-8332-C1112146E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6353" y="5809129"/>
            <a:ext cx="806824" cy="1225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Re8</a:t>
            </a:r>
          </a:p>
        </p:txBody>
      </p:sp>
      <p:sp>
        <p:nvSpPr>
          <p:cNvPr id="255081" name="Text Box 105">
            <a:extLst>
              <a:ext uri="{FF2B5EF4-FFF2-40B4-BE49-F238E27FC236}">
                <a16:creationId xmlns:a16="http://schemas.microsoft.com/office/drawing/2014/main" id="{27B2E2AD-B033-AFDF-8335-8E74F0CB3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3623" y="7214348"/>
            <a:ext cx="645459" cy="58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965" b="1"/>
              <a:t>-1</a:t>
            </a:r>
          </a:p>
        </p:txBody>
      </p:sp>
      <p:sp>
        <p:nvSpPr>
          <p:cNvPr id="255082" name="Text Box 106">
            <a:extLst>
              <a:ext uri="{FF2B5EF4-FFF2-40B4-BE49-F238E27FC236}">
                <a16:creationId xmlns:a16="http://schemas.microsoft.com/office/drawing/2014/main" id="{FF38DA86-60A9-38CE-D847-F00055E81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9314" y="2259106"/>
            <a:ext cx="89591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White</a:t>
            </a:r>
          </a:p>
        </p:txBody>
      </p:sp>
      <p:sp>
        <p:nvSpPr>
          <p:cNvPr id="255083" name="Text Box 107">
            <a:extLst>
              <a:ext uri="{FF2B5EF4-FFF2-40B4-BE49-F238E27FC236}">
                <a16:creationId xmlns:a16="http://schemas.microsoft.com/office/drawing/2014/main" id="{FD4368C3-4756-406D-4F97-A9ED61E77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3176" y="6015879"/>
            <a:ext cx="806824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…</a:t>
            </a:r>
          </a:p>
        </p:txBody>
      </p:sp>
      <p:sp>
        <p:nvSpPr>
          <p:cNvPr id="255084" name="Text Box 108">
            <a:extLst>
              <a:ext uri="{FF2B5EF4-FFF2-40B4-BE49-F238E27FC236}">
                <a16:creationId xmlns:a16="http://schemas.microsoft.com/office/drawing/2014/main" id="{C830B99C-C502-0C56-168A-A90EF9711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2494" y="3065929"/>
            <a:ext cx="806824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…</a:t>
            </a:r>
          </a:p>
        </p:txBody>
      </p:sp>
      <p:sp>
        <p:nvSpPr>
          <p:cNvPr id="255085" name="Rectangle 109">
            <a:extLst>
              <a:ext uri="{FF2B5EF4-FFF2-40B4-BE49-F238E27FC236}">
                <a16:creationId xmlns:a16="http://schemas.microsoft.com/office/drawing/2014/main" id="{BA957288-6BE4-7693-E74A-4D82B158B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6094" y="7809380"/>
            <a:ext cx="7100047" cy="581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7873" tIns="53746" rIns="107873" bIns="53746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2329" i="1"/>
              <a:t>Depth cutoff obscures fact that white R will be captured</a:t>
            </a:r>
            <a:endParaRPr lang="en-US" altLang="en-US" sz="2223" i="1"/>
          </a:p>
        </p:txBody>
      </p:sp>
    </p:spTree>
    <p:extLst>
      <p:ext uri="{BB962C8B-B14F-4D97-AF65-F5344CB8AC3E}">
        <p14:creationId xmlns:p14="http://schemas.microsoft.com/office/powerpoint/2010/main" val="171206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073" grpId="0"/>
      <p:bldP spid="255074" grpId="0"/>
      <p:bldP spid="255075" grpId="0"/>
      <p:bldP spid="255076" grpId="0"/>
      <p:bldP spid="255077" grpId="0"/>
      <p:bldP spid="255078" grpId="0"/>
      <p:bldP spid="255079" grpId="0"/>
      <p:bldP spid="255080" grpId="0"/>
      <p:bldP spid="255081" grpId="0"/>
      <p:bldP spid="255082" grpId="0"/>
      <p:bldP spid="255083" grpId="0"/>
      <p:bldP spid="255084" grpId="0"/>
      <p:bldP spid="25508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>
            <a:extLst>
              <a:ext uri="{FF2B5EF4-FFF2-40B4-BE49-F238E27FC236}">
                <a16:creationId xmlns:a16="http://schemas.microsoft.com/office/drawing/2014/main" id="{B9315372-CD41-B578-EFE6-3E177B493C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045135" y="626035"/>
            <a:ext cx="10488706" cy="968188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4765" dirty="0">
                <a:latin typeface="Mona Sans Semi Bold" panose="020B0604020202020204" charset="0"/>
              </a:rPr>
              <a:t>Addressing this problem</a:t>
            </a:r>
            <a:endParaRPr lang="en-US" altLang="en-US" sz="3071" dirty="0">
              <a:latin typeface="Mona Sans Semi Bold" panose="020B0604020202020204" charset="0"/>
            </a:endParaRPr>
          </a:p>
        </p:txBody>
      </p:sp>
      <p:sp>
        <p:nvSpPr>
          <p:cNvPr id="262147" name="Rectangle 3">
            <a:extLst>
              <a:ext uri="{FF2B5EF4-FFF2-40B4-BE49-F238E27FC236}">
                <a16:creationId xmlns:a16="http://schemas.microsoft.com/office/drawing/2014/main" id="{39F634C8-EE66-5B88-AEB5-EA1296B789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6546" y="2324100"/>
            <a:ext cx="12356353" cy="6418729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en-US" sz="3200" dirty="0"/>
              <a:t>Try to evaluate whether nodes are </a:t>
            </a:r>
            <a:r>
              <a:rPr lang="en-US" altLang="en-US" sz="3200" dirty="0">
                <a:solidFill>
                  <a:srgbClr val="006600"/>
                </a:solidFill>
              </a:rPr>
              <a:t>quiescent</a:t>
            </a:r>
          </a:p>
          <a:p>
            <a:pPr lvl="1" algn="l"/>
            <a:r>
              <a:rPr lang="en-US" altLang="en-US" sz="2400" dirty="0"/>
              <a:t>Quiescent = evaluation function will not change rapidly in near future</a:t>
            </a:r>
          </a:p>
          <a:p>
            <a:pPr lvl="1" algn="l"/>
            <a:r>
              <a:rPr lang="en-US" altLang="en-US" sz="2400" dirty="0"/>
              <a:t>Only apply evaluation function to quiescent nodes</a:t>
            </a:r>
          </a:p>
          <a:p>
            <a:pPr marL="268630" lvl="1" indent="0" algn="l">
              <a:buNone/>
            </a:pPr>
            <a:endParaRPr lang="en-US" altLang="en-US" sz="2400" dirty="0"/>
          </a:p>
          <a:p>
            <a:pPr algn="l"/>
            <a:r>
              <a:rPr lang="en-US" altLang="en-US" sz="3200" dirty="0"/>
              <a:t>If there is an “obvious” move at a state, apply it before applying evaluation function</a:t>
            </a:r>
          </a:p>
          <a:p>
            <a:pPr lvl="1" algn="l"/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3098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>
            <a:extLst>
              <a:ext uri="{FF2B5EF4-FFF2-40B4-BE49-F238E27FC236}">
                <a16:creationId xmlns:a16="http://schemas.microsoft.com/office/drawing/2014/main" id="{8DAF8527-27CC-46C1-3704-904F4B7ADA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81535" y="698500"/>
            <a:ext cx="10488706" cy="968188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4400" dirty="0">
                <a:latin typeface="Mona Sans Semi Bold" panose="020B0604020202020204" charset="0"/>
              </a:rPr>
              <a:t>Playing against suboptimal players</a:t>
            </a:r>
            <a:endParaRPr lang="en-US" altLang="en-US" sz="2800" dirty="0">
              <a:latin typeface="Mona Sans Semi Bold" panose="020B0604020202020204" charset="0"/>
            </a:endParaRPr>
          </a:p>
        </p:txBody>
      </p:sp>
      <p:sp>
        <p:nvSpPr>
          <p:cNvPr id="263171" name="Rectangle 3">
            <a:extLst>
              <a:ext uri="{FF2B5EF4-FFF2-40B4-BE49-F238E27FC236}">
                <a16:creationId xmlns:a16="http://schemas.microsoft.com/office/drawing/2014/main" id="{FD7E7C68-855C-90E3-DB74-A61EE24FDF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38463" y="2387600"/>
            <a:ext cx="13336336" cy="6808694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en-US" sz="2800" dirty="0"/>
              <a:t>Minimax is optimal against other minimax players</a:t>
            </a:r>
          </a:p>
          <a:p>
            <a:pPr marL="0" indent="0" algn="l">
              <a:buNone/>
            </a:pPr>
            <a:endParaRPr lang="en-US" altLang="en-US" sz="2800" dirty="0"/>
          </a:p>
          <a:p>
            <a:pPr algn="l"/>
            <a:r>
              <a:rPr lang="en-US" altLang="en-US" sz="2800" dirty="0"/>
              <a:t>What about against players that play in some other way?</a:t>
            </a:r>
          </a:p>
        </p:txBody>
      </p:sp>
    </p:spTree>
    <p:extLst>
      <p:ext uri="{BB962C8B-B14F-4D97-AF65-F5344CB8AC3E}">
        <p14:creationId xmlns:p14="http://schemas.microsoft.com/office/powerpoint/2010/main" val="410976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>
            <a:extLst>
              <a:ext uri="{FF2B5EF4-FFF2-40B4-BE49-F238E27FC236}">
                <a16:creationId xmlns:a16="http://schemas.microsoft.com/office/drawing/2014/main" id="{014E6AA2-9EEE-22F6-4B57-54BBDFB663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" y="507627"/>
            <a:ext cx="9601200" cy="1048871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en-US" sz="4765" dirty="0">
                <a:latin typeface="Mona Sans Semi Bold" panose="020B0604020202020204" charset="0"/>
              </a:rPr>
              <a:t>Many-player, general-sum games of perfect information</a:t>
            </a:r>
            <a:endParaRPr lang="en-US" altLang="en-US" sz="3071" dirty="0">
              <a:latin typeface="Mona Sans Semi Bold" panose="020B0604020202020204" charset="0"/>
            </a:endParaRPr>
          </a:p>
        </p:txBody>
      </p:sp>
      <p:sp>
        <p:nvSpPr>
          <p:cNvPr id="258051" name="Rectangle 3">
            <a:extLst>
              <a:ext uri="{FF2B5EF4-FFF2-40B4-BE49-F238E27FC236}">
                <a16:creationId xmlns:a16="http://schemas.microsoft.com/office/drawing/2014/main" id="{935438FE-0ED0-68CD-B2B8-9AC8414036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6517" y="2022398"/>
            <a:ext cx="10650071" cy="1371600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en-US" altLang="en-US" sz="2800" dirty="0"/>
              <a:t>Basic backward induction still works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800" dirty="0"/>
              <a:t>No longer called minimax</a:t>
            </a:r>
          </a:p>
        </p:txBody>
      </p:sp>
      <p:sp>
        <p:nvSpPr>
          <p:cNvPr id="258052" name="Oval 4">
            <a:extLst>
              <a:ext uri="{FF2B5EF4-FFF2-40B4-BE49-F238E27FC236}">
                <a16:creationId xmlns:a16="http://schemas.microsoft.com/office/drawing/2014/main" id="{C23088AB-C56F-0155-7599-81CB2201B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1106" y="2776818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53" name="Line 5">
            <a:extLst>
              <a:ext uri="{FF2B5EF4-FFF2-40B4-BE49-F238E27FC236}">
                <a16:creationId xmlns:a16="http://schemas.microsoft.com/office/drawing/2014/main" id="{BB322CC2-D966-EC51-BE64-923AEB37842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3237379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54" name="Line 6">
            <a:extLst>
              <a:ext uri="{FF2B5EF4-FFF2-40B4-BE49-F238E27FC236}">
                <a16:creationId xmlns:a16="http://schemas.microsoft.com/office/drawing/2014/main" id="{B692D8C0-D7CC-E084-EE51-04132511CD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1553" y="3237379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55" name="Oval 7">
            <a:extLst>
              <a:ext uri="{FF2B5EF4-FFF2-40B4-BE49-F238E27FC236}">
                <a16:creationId xmlns:a16="http://schemas.microsoft.com/office/drawing/2014/main" id="{1C380801-09F5-58F1-FEAF-25C01944B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7459" y="422910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56" name="Oval 8">
            <a:extLst>
              <a:ext uri="{FF2B5EF4-FFF2-40B4-BE49-F238E27FC236}">
                <a16:creationId xmlns:a16="http://schemas.microsoft.com/office/drawing/2014/main" id="{3FC34777-EDA2-D711-E0BD-C91F34995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3986" y="422910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57" name="Line 9">
            <a:extLst>
              <a:ext uri="{FF2B5EF4-FFF2-40B4-BE49-F238E27FC236}">
                <a16:creationId xmlns:a16="http://schemas.microsoft.com/office/drawing/2014/main" id="{613A598A-60CC-327F-15CB-C541D6D479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87906" y="4713194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58" name="Oval 10">
            <a:extLst>
              <a:ext uri="{FF2B5EF4-FFF2-40B4-BE49-F238E27FC236}">
                <a16:creationId xmlns:a16="http://schemas.microsoft.com/office/drawing/2014/main" id="{01711351-2C53-9226-5FFE-C6C265783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812" y="5704915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59" name="Line 11">
            <a:extLst>
              <a:ext uri="{FF2B5EF4-FFF2-40B4-BE49-F238E27FC236}">
                <a16:creationId xmlns:a16="http://schemas.microsoft.com/office/drawing/2014/main" id="{E7976DBC-C6DE-3EF9-8EBC-FF55779C7C7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1553" y="4689662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60" name="Oval 12">
            <a:extLst>
              <a:ext uri="{FF2B5EF4-FFF2-40B4-BE49-F238E27FC236}">
                <a16:creationId xmlns:a16="http://schemas.microsoft.com/office/drawing/2014/main" id="{FB77D98D-4FF4-3C7A-2CC8-8B0F8AA93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4965" y="568138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61" name="Line 13">
            <a:extLst>
              <a:ext uri="{FF2B5EF4-FFF2-40B4-BE49-F238E27FC236}">
                <a16:creationId xmlns:a16="http://schemas.microsoft.com/office/drawing/2014/main" id="{D3458277-2374-5AA8-5A7D-4A66BA673CD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64070" y="4793876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62" name="Oval 14">
            <a:extLst>
              <a:ext uri="{FF2B5EF4-FFF2-40B4-BE49-F238E27FC236}">
                <a16:creationId xmlns:a16="http://schemas.microsoft.com/office/drawing/2014/main" id="{FC698249-F154-7219-1345-11CC50633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024" y="568138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63" name="Line 15">
            <a:extLst>
              <a:ext uri="{FF2B5EF4-FFF2-40B4-BE49-F238E27FC236}">
                <a16:creationId xmlns:a16="http://schemas.microsoft.com/office/drawing/2014/main" id="{B90D6074-AD9A-8F49-83C0-4D5FFA68019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48165" y="4713194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64" name="Oval 16">
            <a:extLst>
              <a:ext uri="{FF2B5EF4-FFF2-40B4-BE49-F238E27FC236}">
                <a16:creationId xmlns:a16="http://schemas.microsoft.com/office/drawing/2014/main" id="{5BD1475F-302A-B86B-C1C6-00BBC5FA3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9765" y="568138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65" name="Line 17">
            <a:extLst>
              <a:ext uri="{FF2B5EF4-FFF2-40B4-BE49-F238E27FC236}">
                <a16:creationId xmlns:a16="http://schemas.microsoft.com/office/drawing/2014/main" id="{8648DF74-924B-966C-47AC-A99682F5C6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74259" y="6189009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66" name="Oval 18">
            <a:extLst>
              <a:ext uri="{FF2B5EF4-FFF2-40B4-BE49-F238E27FC236}">
                <a16:creationId xmlns:a16="http://schemas.microsoft.com/office/drawing/2014/main" id="{7A0ED8C2-959A-71AC-8FA2-5607A1BE5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165" y="718073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67" name="Line 19">
            <a:extLst>
              <a:ext uri="{FF2B5EF4-FFF2-40B4-BE49-F238E27FC236}">
                <a16:creationId xmlns:a16="http://schemas.microsoft.com/office/drawing/2014/main" id="{21A3B81D-257E-BE97-864A-B88D18F9293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87906" y="6165477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68" name="Oval 20">
            <a:extLst>
              <a:ext uri="{FF2B5EF4-FFF2-40B4-BE49-F238E27FC236}">
                <a16:creationId xmlns:a16="http://schemas.microsoft.com/office/drawing/2014/main" id="{1804DA12-9610-61A8-52A1-69F4F27A4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1318" y="7157197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69" name="Line 21">
            <a:extLst>
              <a:ext uri="{FF2B5EF4-FFF2-40B4-BE49-F238E27FC236}">
                <a16:creationId xmlns:a16="http://schemas.microsoft.com/office/drawing/2014/main" id="{0F0AE6E8-0E07-C2A8-A72B-F69583B825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82235" y="6165477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70" name="Oval 22">
            <a:extLst>
              <a:ext uri="{FF2B5EF4-FFF2-40B4-BE49-F238E27FC236}">
                <a16:creationId xmlns:a16="http://schemas.microsoft.com/office/drawing/2014/main" id="{84CD3954-3BDF-88F9-7CCE-727243EF2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506" y="7133665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71" name="Line 23">
            <a:extLst>
              <a:ext uri="{FF2B5EF4-FFF2-40B4-BE49-F238E27FC236}">
                <a16:creationId xmlns:a16="http://schemas.microsoft.com/office/drawing/2014/main" id="{A76FB2B5-50EC-4CE0-F196-E55469C626C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9059" y="6165477"/>
            <a:ext cx="161365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72" name="Oval 24">
            <a:extLst>
              <a:ext uri="{FF2B5EF4-FFF2-40B4-BE49-F238E27FC236}">
                <a16:creationId xmlns:a16="http://schemas.microsoft.com/office/drawing/2014/main" id="{DD5AD1DA-7CBA-6B5D-23C3-F87CBED98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377" y="7133665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73" name="Line 25">
            <a:extLst>
              <a:ext uri="{FF2B5EF4-FFF2-40B4-BE49-F238E27FC236}">
                <a16:creationId xmlns:a16="http://schemas.microsoft.com/office/drawing/2014/main" id="{371E67D5-C8B8-9632-28B6-8655CF6A2E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99294" y="6165477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74" name="Oval 26">
            <a:extLst>
              <a:ext uri="{FF2B5EF4-FFF2-40B4-BE49-F238E27FC236}">
                <a16:creationId xmlns:a16="http://schemas.microsoft.com/office/drawing/2014/main" id="{91656666-55C5-8557-064F-34ACF4C04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6565" y="7133665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75" name="Line 27">
            <a:extLst>
              <a:ext uri="{FF2B5EF4-FFF2-40B4-BE49-F238E27FC236}">
                <a16:creationId xmlns:a16="http://schemas.microsoft.com/office/drawing/2014/main" id="{81FEA95C-2850-EDB3-D690-9F66E61FFBC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06118" y="6165477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76" name="Oval 28">
            <a:extLst>
              <a:ext uri="{FF2B5EF4-FFF2-40B4-BE49-F238E27FC236}">
                <a16:creationId xmlns:a16="http://schemas.microsoft.com/office/drawing/2014/main" id="{700292A1-3529-97FC-4F51-34B65BD93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9530" y="7157197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77" name="Line 29">
            <a:extLst>
              <a:ext uri="{FF2B5EF4-FFF2-40B4-BE49-F238E27FC236}">
                <a16:creationId xmlns:a16="http://schemas.microsoft.com/office/drawing/2014/main" id="{9FF4BE61-EEA8-7CC8-E0D2-EADEBA983DB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19765" y="6246159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78" name="Oval 30">
            <a:extLst>
              <a:ext uri="{FF2B5EF4-FFF2-40B4-BE49-F238E27FC236}">
                <a16:creationId xmlns:a16="http://schemas.microsoft.com/office/drawing/2014/main" id="{3968B220-3B2A-0A3C-2559-CE297B8FC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7718" y="7133665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79" name="Line 31">
            <a:extLst>
              <a:ext uri="{FF2B5EF4-FFF2-40B4-BE49-F238E27FC236}">
                <a16:creationId xmlns:a16="http://schemas.microsoft.com/office/drawing/2014/main" id="{12EAD85B-EF7E-0617-A06A-F5809966CC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03859" y="6165476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80" name="Oval 32">
            <a:extLst>
              <a:ext uri="{FF2B5EF4-FFF2-40B4-BE49-F238E27FC236}">
                <a16:creationId xmlns:a16="http://schemas.microsoft.com/office/drawing/2014/main" id="{9BCCB21D-A040-C6E6-C709-AE99993109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75459" y="7133665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8081" name="Text Box 33">
            <a:extLst>
              <a:ext uri="{FF2B5EF4-FFF2-40B4-BE49-F238E27FC236}">
                <a16:creationId xmlns:a16="http://schemas.microsoft.com/office/drawing/2014/main" id="{471BE269-1AE0-96CB-99FB-C86439BFB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191" y="5716682"/>
            <a:ext cx="194982" cy="55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US" altLang="en-US" sz="3258"/>
          </a:p>
        </p:txBody>
      </p:sp>
      <p:sp>
        <p:nvSpPr>
          <p:cNvPr id="258082" name="Text Box 34">
            <a:extLst>
              <a:ext uri="{FF2B5EF4-FFF2-40B4-BE49-F238E27FC236}">
                <a16:creationId xmlns:a16="http://schemas.microsoft.com/office/drawing/2014/main" id="{D72F4641-B84D-C216-4CA3-35FC005F1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7929" y="2823882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58083" name="Text Box 35">
            <a:extLst>
              <a:ext uri="{FF2B5EF4-FFF2-40B4-BE49-F238E27FC236}">
                <a16:creationId xmlns:a16="http://schemas.microsoft.com/office/drawing/2014/main" id="{E6F1A367-9A16-35FB-E555-801B204CA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2046" y="4114800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58084" name="Text Box 36">
            <a:extLst>
              <a:ext uri="{FF2B5EF4-FFF2-40B4-BE49-F238E27FC236}">
                <a16:creationId xmlns:a16="http://schemas.microsoft.com/office/drawing/2014/main" id="{683190B5-7846-1D61-C0C5-52F3EED04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0493" y="4114800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58085" name="Text Box 37">
            <a:extLst>
              <a:ext uri="{FF2B5EF4-FFF2-40B4-BE49-F238E27FC236}">
                <a16:creationId xmlns:a16="http://schemas.microsoft.com/office/drawing/2014/main" id="{AE4BD9FF-084A-AE0A-CBE8-39F2FA98B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2894" y="5647765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3</a:t>
            </a:r>
          </a:p>
        </p:txBody>
      </p:sp>
      <p:sp>
        <p:nvSpPr>
          <p:cNvPr id="258087" name="Text Box 39">
            <a:extLst>
              <a:ext uri="{FF2B5EF4-FFF2-40B4-BE49-F238E27FC236}">
                <a16:creationId xmlns:a16="http://schemas.microsoft.com/office/drawing/2014/main" id="{B0AAFDD5-1CD1-3741-653F-C440733EB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1965" y="5652808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3</a:t>
            </a:r>
          </a:p>
        </p:txBody>
      </p:sp>
      <p:sp>
        <p:nvSpPr>
          <p:cNvPr id="258088" name="Text Box 40">
            <a:extLst>
              <a:ext uri="{FF2B5EF4-FFF2-40B4-BE49-F238E27FC236}">
                <a16:creationId xmlns:a16="http://schemas.microsoft.com/office/drawing/2014/main" id="{077E9A6E-3F42-6DBD-7C79-83A3D7C50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3353" y="5652808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3</a:t>
            </a:r>
          </a:p>
        </p:txBody>
      </p:sp>
      <p:sp>
        <p:nvSpPr>
          <p:cNvPr id="258089" name="Text Box 41">
            <a:extLst>
              <a:ext uri="{FF2B5EF4-FFF2-40B4-BE49-F238E27FC236}">
                <a16:creationId xmlns:a16="http://schemas.microsoft.com/office/drawing/2014/main" id="{A6225B85-8E57-E358-6B85-6DB6F88C5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4541" y="5647765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3</a:t>
            </a:r>
          </a:p>
        </p:txBody>
      </p:sp>
      <p:sp>
        <p:nvSpPr>
          <p:cNvPr id="258090" name="Text Box 42">
            <a:extLst>
              <a:ext uri="{FF2B5EF4-FFF2-40B4-BE49-F238E27FC236}">
                <a16:creationId xmlns:a16="http://schemas.microsoft.com/office/drawing/2014/main" id="{4F0E75BE-D4B7-2EEE-3AE9-D52E8348A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4760259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58091" name="Text Box 43">
            <a:extLst>
              <a:ext uri="{FF2B5EF4-FFF2-40B4-BE49-F238E27FC236}">
                <a16:creationId xmlns:a16="http://schemas.microsoft.com/office/drawing/2014/main" id="{C05987CF-C825-8A0C-08F1-DC7C25EAD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6353" y="6293223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58092" name="Text Box 44">
            <a:extLst>
              <a:ext uri="{FF2B5EF4-FFF2-40B4-BE49-F238E27FC236}">
                <a16:creationId xmlns:a16="http://schemas.microsoft.com/office/drawing/2014/main" id="{6473E7A5-CD4C-6330-390D-F17613293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235" y="33079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58093" name="Text Box 45">
            <a:extLst>
              <a:ext uri="{FF2B5EF4-FFF2-40B4-BE49-F238E27FC236}">
                <a16:creationId xmlns:a16="http://schemas.microsoft.com/office/drawing/2014/main" id="{FC64EED9-202A-3E94-C1C0-B96321D51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9976" y="4921623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58094" name="Text Box 46">
            <a:extLst>
              <a:ext uri="{FF2B5EF4-FFF2-40B4-BE49-F238E27FC236}">
                <a16:creationId xmlns:a16="http://schemas.microsoft.com/office/drawing/2014/main" id="{8AB26B1D-11F6-3A5E-E5E0-1552B3672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6565" y="6304991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58095" name="Text Box 47">
            <a:extLst>
              <a:ext uri="{FF2B5EF4-FFF2-40B4-BE49-F238E27FC236}">
                <a16:creationId xmlns:a16="http://schemas.microsoft.com/office/drawing/2014/main" id="{03BC01C3-7F50-BD30-65C3-26DCFB9F3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941" y="6293223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58096" name="Text Box 48">
            <a:extLst>
              <a:ext uri="{FF2B5EF4-FFF2-40B4-BE49-F238E27FC236}">
                <a16:creationId xmlns:a16="http://schemas.microsoft.com/office/drawing/2014/main" id="{116C3B3B-1A8F-00AB-7552-001914336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06" y="6293223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58097" name="Text Box 49">
            <a:extLst>
              <a:ext uri="{FF2B5EF4-FFF2-40B4-BE49-F238E27FC236}">
                <a16:creationId xmlns:a16="http://schemas.microsoft.com/office/drawing/2014/main" id="{AB32BE99-B3B0-B30B-4CBA-12B88AD4C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9294" y="330797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58098" name="Text Box 50">
            <a:extLst>
              <a:ext uri="{FF2B5EF4-FFF2-40B4-BE49-F238E27FC236}">
                <a16:creationId xmlns:a16="http://schemas.microsoft.com/office/drawing/2014/main" id="{3FE0886D-3C54-732D-2F49-780B871B9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4306" y="4852708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58099" name="Text Box 51">
            <a:extLst>
              <a:ext uri="{FF2B5EF4-FFF2-40B4-BE49-F238E27FC236}">
                <a16:creationId xmlns:a16="http://schemas.microsoft.com/office/drawing/2014/main" id="{3DD056CE-7A7E-D94A-0CF4-656B671B9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918" y="4760259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58100" name="Text Box 52">
            <a:extLst>
              <a:ext uri="{FF2B5EF4-FFF2-40B4-BE49-F238E27FC236}">
                <a16:creationId xmlns:a16="http://schemas.microsoft.com/office/drawing/2014/main" id="{A6A5D7E4-B2C9-2291-47DC-0B83E8D56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6293223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58101" name="Text Box 53">
            <a:extLst>
              <a:ext uri="{FF2B5EF4-FFF2-40B4-BE49-F238E27FC236}">
                <a16:creationId xmlns:a16="http://schemas.microsoft.com/office/drawing/2014/main" id="{D946DF0F-114A-1E0D-CF31-973D2DC28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7482" y="6293223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58102" name="Text Box 54">
            <a:extLst>
              <a:ext uri="{FF2B5EF4-FFF2-40B4-BE49-F238E27FC236}">
                <a16:creationId xmlns:a16="http://schemas.microsoft.com/office/drawing/2014/main" id="{4DED6F38-63C6-E244-DDA7-A54BC6C55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9318" y="6304991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58103" name="Text Box 55">
            <a:extLst>
              <a:ext uri="{FF2B5EF4-FFF2-40B4-BE49-F238E27FC236}">
                <a16:creationId xmlns:a16="http://schemas.microsoft.com/office/drawing/2014/main" id="{8D92EC59-5171-2864-D9BA-E202F1D11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059" y="6293223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58118" name="Text Box 70">
            <a:extLst>
              <a:ext uri="{FF2B5EF4-FFF2-40B4-BE49-F238E27FC236}">
                <a16:creationId xmlns:a16="http://schemas.microsoft.com/office/drawing/2014/main" id="{5A9E5DE5-3CDE-BFF8-75C9-1000933EC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164" y="7664823"/>
            <a:ext cx="1378323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dirty="0"/>
              <a:t>(1,2,3)</a:t>
            </a:r>
          </a:p>
        </p:txBody>
      </p:sp>
      <p:sp>
        <p:nvSpPr>
          <p:cNvPr id="258119" name="Text Box 71">
            <a:extLst>
              <a:ext uri="{FF2B5EF4-FFF2-40B4-BE49-F238E27FC236}">
                <a16:creationId xmlns:a16="http://schemas.microsoft.com/office/drawing/2014/main" id="{9AD64953-2144-CEFB-814F-CEAF016E7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2547" y="7676591"/>
            <a:ext cx="1378324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dirty="0"/>
              <a:t>(3,4,2)</a:t>
            </a:r>
          </a:p>
        </p:txBody>
      </p:sp>
      <p:sp>
        <p:nvSpPr>
          <p:cNvPr id="258122" name="Text Box 74">
            <a:extLst>
              <a:ext uri="{FF2B5EF4-FFF2-40B4-BE49-F238E27FC236}">
                <a16:creationId xmlns:a16="http://schemas.microsoft.com/office/drawing/2014/main" id="{01EB0DC5-0421-09D0-E703-760F62108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7905" y="5647765"/>
            <a:ext cx="146572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dirty="0"/>
              <a:t>(1,2,3)</a:t>
            </a:r>
          </a:p>
        </p:txBody>
      </p:sp>
      <p:sp>
        <p:nvSpPr>
          <p:cNvPr id="258123" name="Text Box 75">
            <a:extLst>
              <a:ext uri="{FF2B5EF4-FFF2-40B4-BE49-F238E27FC236}">
                <a16:creationId xmlns:a16="http://schemas.microsoft.com/office/drawing/2014/main" id="{DB98D632-240A-41BF-E1DA-8B07D0CDD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7460" y="7831232"/>
            <a:ext cx="4965326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i="1"/>
              <a:t>vector of numbers gives each player’s utility</a:t>
            </a:r>
          </a:p>
        </p:txBody>
      </p:sp>
      <p:sp>
        <p:nvSpPr>
          <p:cNvPr id="258124" name="Text Box 76">
            <a:extLst>
              <a:ext uri="{FF2B5EF4-FFF2-40B4-BE49-F238E27FC236}">
                <a16:creationId xmlns:a16="http://schemas.microsoft.com/office/drawing/2014/main" id="{6D0B3AC6-C13E-3905-DCDD-E6451167D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3478" y="2418722"/>
            <a:ext cx="2655794" cy="157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800" dirty="0"/>
              <a:t>What if other players do not play this way?</a:t>
            </a:r>
          </a:p>
        </p:txBody>
      </p:sp>
    </p:spTree>
    <p:extLst>
      <p:ext uri="{BB962C8B-B14F-4D97-AF65-F5344CB8AC3E}">
        <p14:creationId xmlns:p14="http://schemas.microsoft.com/office/powerpoint/2010/main" val="333832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118" grpId="0"/>
      <p:bldP spid="258119" grpId="0"/>
      <p:bldP spid="258122" grpId="0"/>
      <p:bldP spid="258123" grpId="0"/>
      <p:bldP spid="2581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>
            <a:extLst>
              <a:ext uri="{FF2B5EF4-FFF2-40B4-BE49-F238E27FC236}">
                <a16:creationId xmlns:a16="http://schemas.microsoft.com/office/drawing/2014/main" id="{4D8DECB8-B2EA-144F-07BB-D71F48B576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33776" y="403412"/>
            <a:ext cx="10451726" cy="968188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4765" dirty="0">
                <a:latin typeface="Mona Sans Semi Bold" panose="020B0604020202020204" charset="0"/>
              </a:rPr>
              <a:t>Games with imperfect information</a:t>
            </a:r>
            <a:endParaRPr lang="en-US" altLang="en-US" sz="3071" dirty="0">
              <a:latin typeface="Mona Sans Semi Bold" panose="020B0604020202020204" charset="0"/>
            </a:endParaRPr>
          </a:p>
        </p:txBody>
      </p:sp>
      <p:sp>
        <p:nvSpPr>
          <p:cNvPr id="260099" name="Rectangle 3">
            <a:extLst>
              <a:ext uri="{FF2B5EF4-FFF2-40B4-BE49-F238E27FC236}">
                <a16:creationId xmlns:a16="http://schemas.microsoft.com/office/drawing/2014/main" id="{23EB24EC-742E-FB22-6DF3-7E65AC0100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17599" y="1712686"/>
            <a:ext cx="12500644" cy="6516914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en-US" altLang="en-US" sz="3494" dirty="0"/>
              <a:t>Players </a:t>
            </a:r>
            <a:r>
              <a:rPr lang="en-US" altLang="en-US" sz="3494" dirty="0">
                <a:solidFill>
                  <a:schemeClr val="accent2"/>
                </a:solidFill>
              </a:rPr>
              <a:t>cannot necessarily see the whole current state of the game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859" dirty="0"/>
              <a:t>Card games</a:t>
            </a:r>
          </a:p>
          <a:p>
            <a:pPr algn="l">
              <a:lnSpc>
                <a:spcPct val="114000"/>
              </a:lnSpc>
            </a:pPr>
            <a:r>
              <a:rPr lang="en-US" altLang="en-US" sz="3494" dirty="0"/>
              <a:t>Ridiculously simple poker game: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859" dirty="0"/>
              <a:t>Player 1 receives King (winning) or Jack (losing),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859" dirty="0"/>
              <a:t>Player 1 can bet or stay,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859" dirty="0"/>
              <a:t>Player 2 can call or fold</a:t>
            </a:r>
          </a:p>
          <a:p>
            <a:pPr algn="l">
              <a:lnSpc>
                <a:spcPct val="114000"/>
              </a:lnSpc>
            </a:pPr>
            <a:r>
              <a:rPr lang="en-US" altLang="en-US" sz="3494" dirty="0"/>
              <a:t>Dashed lines indicate </a:t>
            </a:r>
          </a:p>
          <a:p>
            <a:pPr algn="l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en-US" altLang="en-US" sz="3494" dirty="0"/>
              <a:t>	indistinguishable states</a:t>
            </a:r>
          </a:p>
          <a:p>
            <a:pPr algn="l">
              <a:lnSpc>
                <a:spcPct val="114000"/>
              </a:lnSpc>
            </a:pPr>
            <a:r>
              <a:rPr lang="en-US" altLang="en-US" sz="3494" dirty="0"/>
              <a:t>Backward induction does </a:t>
            </a:r>
            <a:r>
              <a:rPr lang="en-US" altLang="en-US" sz="3494" b="1" dirty="0"/>
              <a:t>not</a:t>
            </a:r>
            <a:r>
              <a:rPr lang="en-US" altLang="en-US" sz="3494" dirty="0"/>
              <a:t> work, need random strategies for optimality!  (more later in course)</a:t>
            </a:r>
          </a:p>
        </p:txBody>
      </p:sp>
      <p:sp>
        <p:nvSpPr>
          <p:cNvPr id="260101" name="Line 5">
            <a:extLst>
              <a:ext uri="{FF2B5EF4-FFF2-40B4-BE49-F238E27FC236}">
                <a16:creationId xmlns:a16="http://schemas.microsoft.com/office/drawing/2014/main" id="{D205AA56-AAFC-A18A-0C95-8B4A36ED86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085279" y="3326333"/>
            <a:ext cx="564776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02" name="Line 6">
            <a:extLst>
              <a:ext uri="{FF2B5EF4-FFF2-40B4-BE49-F238E27FC236}">
                <a16:creationId xmlns:a16="http://schemas.microsoft.com/office/drawing/2014/main" id="{08956CB7-7C06-D1C1-1A97-41347512FB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650056" y="3326333"/>
            <a:ext cx="564776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03" name="Line 7">
            <a:extLst>
              <a:ext uri="{FF2B5EF4-FFF2-40B4-BE49-F238E27FC236}">
                <a16:creationId xmlns:a16="http://schemas.microsoft.com/office/drawing/2014/main" id="{D8BBC042-281A-CB9E-BC07-1265CC1BF3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520503" y="4133156"/>
            <a:ext cx="564776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04" name="Line 8">
            <a:extLst>
              <a:ext uri="{FF2B5EF4-FFF2-40B4-BE49-F238E27FC236}">
                <a16:creationId xmlns:a16="http://schemas.microsoft.com/office/drawing/2014/main" id="{96621A43-229B-66AA-145F-113327819A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2085279" y="4133156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05" name="Line 9">
            <a:extLst>
              <a:ext uri="{FF2B5EF4-FFF2-40B4-BE49-F238E27FC236}">
                <a16:creationId xmlns:a16="http://schemas.microsoft.com/office/drawing/2014/main" id="{B7941679-C0B1-7E33-C978-AC3B111F273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053467" y="4133156"/>
            <a:ext cx="161365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06" name="Line 10">
            <a:extLst>
              <a:ext uri="{FF2B5EF4-FFF2-40B4-BE49-F238E27FC236}">
                <a16:creationId xmlns:a16="http://schemas.microsoft.com/office/drawing/2014/main" id="{1C2A5F4C-15F8-E237-F44A-2602828D95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3214832" y="4133156"/>
            <a:ext cx="564776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07" name="Line 11">
            <a:extLst>
              <a:ext uri="{FF2B5EF4-FFF2-40B4-BE49-F238E27FC236}">
                <a16:creationId xmlns:a16="http://schemas.microsoft.com/office/drawing/2014/main" id="{DCC4B8E4-3D83-8267-4882-B27FF6B524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278455" y="4939980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08" name="Line 12">
            <a:extLst>
              <a:ext uri="{FF2B5EF4-FFF2-40B4-BE49-F238E27FC236}">
                <a16:creationId xmlns:a16="http://schemas.microsoft.com/office/drawing/2014/main" id="{567677FF-DF86-8D83-1EB1-ED9CA9A58BA3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20502" y="4939980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09" name="Line 13">
            <a:extLst>
              <a:ext uri="{FF2B5EF4-FFF2-40B4-BE49-F238E27FC236}">
                <a16:creationId xmlns:a16="http://schemas.microsoft.com/office/drawing/2014/main" id="{3EE17554-A2B1-FB3D-5FF8-0BB469AE3A4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085279" y="4939980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10" name="Line 14">
            <a:extLst>
              <a:ext uri="{FF2B5EF4-FFF2-40B4-BE49-F238E27FC236}">
                <a16:creationId xmlns:a16="http://schemas.microsoft.com/office/drawing/2014/main" id="{81BEFE0B-E0E5-900C-4EDB-5D778BE18A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27326" y="4939980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11" name="Line 15">
            <a:extLst>
              <a:ext uri="{FF2B5EF4-FFF2-40B4-BE49-F238E27FC236}">
                <a16:creationId xmlns:a16="http://schemas.microsoft.com/office/drawing/2014/main" id="{4827A4C7-0C99-0453-993F-82849AA6E78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811420" y="4939980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12" name="Line 16">
            <a:extLst>
              <a:ext uri="{FF2B5EF4-FFF2-40B4-BE49-F238E27FC236}">
                <a16:creationId xmlns:a16="http://schemas.microsoft.com/office/drawing/2014/main" id="{144DE48C-B8C0-1794-8EEC-7D486EAC6A0A}"/>
              </a:ext>
            </a:extLst>
          </p:cNvPr>
          <p:cNvSpPr>
            <a:spLocks noChangeShapeType="1"/>
          </p:cNvSpPr>
          <p:nvPr/>
        </p:nvSpPr>
        <p:spPr bwMode="auto">
          <a:xfrm>
            <a:off x="13053467" y="4939980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13" name="Line 17">
            <a:extLst>
              <a:ext uri="{FF2B5EF4-FFF2-40B4-BE49-F238E27FC236}">
                <a16:creationId xmlns:a16="http://schemas.microsoft.com/office/drawing/2014/main" id="{BE6E04BA-A2A3-98B6-05A3-86BE24EB6F5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537561" y="4939980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14" name="Line 18">
            <a:extLst>
              <a:ext uri="{FF2B5EF4-FFF2-40B4-BE49-F238E27FC236}">
                <a16:creationId xmlns:a16="http://schemas.microsoft.com/office/drawing/2014/main" id="{83044683-DA17-986F-CED4-0F18FE87E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79608" y="4939980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15" name="Text Box 19">
            <a:extLst>
              <a:ext uri="{FF2B5EF4-FFF2-40B4-BE49-F238E27FC236}">
                <a16:creationId xmlns:a16="http://schemas.microsoft.com/office/drawing/2014/main" id="{19FA3188-AB0E-4B10-CF64-8F02BB45B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6409" y="3487698"/>
            <a:ext cx="1146362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1 gets King</a:t>
            </a:r>
          </a:p>
        </p:txBody>
      </p:sp>
      <p:sp>
        <p:nvSpPr>
          <p:cNvPr id="260116" name="Text Box 20">
            <a:extLst>
              <a:ext uri="{FF2B5EF4-FFF2-40B4-BE49-F238E27FC236}">
                <a16:creationId xmlns:a16="http://schemas.microsoft.com/office/drawing/2014/main" id="{08CBAB83-3437-644A-0825-09C2BAB88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53467" y="3487698"/>
            <a:ext cx="1452282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1 gets Jack</a:t>
            </a:r>
          </a:p>
        </p:txBody>
      </p:sp>
      <p:sp>
        <p:nvSpPr>
          <p:cNvPr id="260117" name="Text Box 21">
            <a:extLst>
              <a:ext uri="{FF2B5EF4-FFF2-40B4-BE49-F238E27FC236}">
                <a16:creationId xmlns:a16="http://schemas.microsoft.com/office/drawing/2014/main" id="{C354E9E2-F5EA-4F3A-478A-82A9969C3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8455" y="4294522"/>
            <a:ext cx="484094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bet</a:t>
            </a:r>
          </a:p>
        </p:txBody>
      </p:sp>
      <p:sp>
        <p:nvSpPr>
          <p:cNvPr id="260118" name="Text Box 22">
            <a:extLst>
              <a:ext uri="{FF2B5EF4-FFF2-40B4-BE49-F238E27FC236}">
                <a16:creationId xmlns:a16="http://schemas.microsoft.com/office/drawing/2014/main" id="{28B235D1-7DDD-3BC4-4427-4DAF7E159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30738" y="4294522"/>
            <a:ext cx="484094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bet</a:t>
            </a:r>
          </a:p>
        </p:txBody>
      </p:sp>
      <p:sp>
        <p:nvSpPr>
          <p:cNvPr id="260119" name="Text Box 23">
            <a:extLst>
              <a:ext uri="{FF2B5EF4-FFF2-40B4-BE49-F238E27FC236}">
                <a16:creationId xmlns:a16="http://schemas.microsoft.com/office/drawing/2014/main" id="{82F998C7-C888-DC3A-096A-AAA9B7706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65961" y="4294522"/>
            <a:ext cx="564776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stay</a:t>
            </a:r>
          </a:p>
        </p:txBody>
      </p:sp>
      <p:sp>
        <p:nvSpPr>
          <p:cNvPr id="260120" name="Text Box 24">
            <a:extLst>
              <a:ext uri="{FF2B5EF4-FFF2-40B4-BE49-F238E27FC236}">
                <a16:creationId xmlns:a16="http://schemas.microsoft.com/office/drawing/2014/main" id="{22977516-16F4-BF40-F3E1-2693637CF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56879" y="4294522"/>
            <a:ext cx="564776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stay</a:t>
            </a:r>
          </a:p>
        </p:txBody>
      </p:sp>
      <p:sp>
        <p:nvSpPr>
          <p:cNvPr id="260121" name="Text Box 25">
            <a:extLst>
              <a:ext uri="{FF2B5EF4-FFF2-40B4-BE49-F238E27FC236}">
                <a16:creationId xmlns:a16="http://schemas.microsoft.com/office/drawing/2014/main" id="{C0C41657-C653-A6F1-57AC-9143457A0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7091" y="5182027"/>
            <a:ext cx="484094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call</a:t>
            </a:r>
          </a:p>
        </p:txBody>
      </p:sp>
      <p:sp>
        <p:nvSpPr>
          <p:cNvPr id="260122" name="Text Box 26">
            <a:extLst>
              <a:ext uri="{FF2B5EF4-FFF2-40B4-BE49-F238E27FC236}">
                <a16:creationId xmlns:a16="http://schemas.microsoft.com/office/drawing/2014/main" id="{AE93AAB8-F677-9516-1D05-9A8993225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01185" y="5182027"/>
            <a:ext cx="564776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fold</a:t>
            </a:r>
          </a:p>
        </p:txBody>
      </p:sp>
      <p:sp>
        <p:nvSpPr>
          <p:cNvPr id="260123" name="Text Box 27">
            <a:extLst>
              <a:ext uri="{FF2B5EF4-FFF2-40B4-BE49-F238E27FC236}">
                <a16:creationId xmlns:a16="http://schemas.microsoft.com/office/drawing/2014/main" id="{FB02A9F9-D94F-DCEC-3DE0-E02DF17EE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23914" y="5182027"/>
            <a:ext cx="484094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call</a:t>
            </a:r>
          </a:p>
        </p:txBody>
      </p:sp>
      <p:sp>
        <p:nvSpPr>
          <p:cNvPr id="260124" name="Text Box 28">
            <a:extLst>
              <a:ext uri="{FF2B5EF4-FFF2-40B4-BE49-F238E27FC236}">
                <a16:creationId xmlns:a16="http://schemas.microsoft.com/office/drawing/2014/main" id="{B8297CEF-1D3E-CE8C-89B8-894D76B81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8009" y="5182027"/>
            <a:ext cx="564776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fold</a:t>
            </a:r>
          </a:p>
        </p:txBody>
      </p:sp>
      <p:sp>
        <p:nvSpPr>
          <p:cNvPr id="260125" name="Text Box 29">
            <a:extLst>
              <a:ext uri="{FF2B5EF4-FFF2-40B4-BE49-F238E27FC236}">
                <a16:creationId xmlns:a16="http://schemas.microsoft.com/office/drawing/2014/main" id="{CF8C350A-ACA7-52D7-0038-A6D4E1694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0055" y="5182027"/>
            <a:ext cx="484094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call</a:t>
            </a:r>
          </a:p>
        </p:txBody>
      </p:sp>
      <p:sp>
        <p:nvSpPr>
          <p:cNvPr id="260126" name="Text Box 30">
            <a:extLst>
              <a:ext uri="{FF2B5EF4-FFF2-40B4-BE49-F238E27FC236}">
                <a16:creationId xmlns:a16="http://schemas.microsoft.com/office/drawing/2014/main" id="{F839AE7A-90EA-1D01-E48D-37EC53046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34150" y="5182027"/>
            <a:ext cx="564776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fold</a:t>
            </a:r>
          </a:p>
        </p:txBody>
      </p:sp>
      <p:sp>
        <p:nvSpPr>
          <p:cNvPr id="260127" name="Text Box 31">
            <a:extLst>
              <a:ext uri="{FF2B5EF4-FFF2-40B4-BE49-F238E27FC236}">
                <a16:creationId xmlns:a16="http://schemas.microsoft.com/office/drawing/2014/main" id="{A72B7428-DACA-32FE-9B10-216F052B7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6197" y="5182027"/>
            <a:ext cx="484094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call</a:t>
            </a:r>
          </a:p>
        </p:txBody>
      </p:sp>
      <p:sp>
        <p:nvSpPr>
          <p:cNvPr id="260128" name="Text Box 32">
            <a:extLst>
              <a:ext uri="{FF2B5EF4-FFF2-40B4-BE49-F238E27FC236}">
                <a16:creationId xmlns:a16="http://schemas.microsoft.com/office/drawing/2014/main" id="{194547D6-962F-D3D2-0C4D-A7F6A1FB2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291" y="5182027"/>
            <a:ext cx="564776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fold</a:t>
            </a:r>
          </a:p>
        </p:txBody>
      </p:sp>
      <p:sp>
        <p:nvSpPr>
          <p:cNvPr id="260129" name="Freeform 33">
            <a:extLst>
              <a:ext uri="{FF2B5EF4-FFF2-40B4-BE49-F238E27FC236}">
                <a16:creationId xmlns:a16="http://schemas.microsoft.com/office/drawing/2014/main" id="{28A7B19D-5C29-DBE0-DB94-ABEEC6C999FB}"/>
              </a:ext>
            </a:extLst>
          </p:cNvPr>
          <p:cNvSpPr>
            <a:spLocks/>
          </p:cNvSpPr>
          <p:nvPr/>
        </p:nvSpPr>
        <p:spPr bwMode="auto">
          <a:xfrm>
            <a:off x="11520502" y="4697933"/>
            <a:ext cx="1532965" cy="242047"/>
          </a:xfrm>
          <a:custGeom>
            <a:avLst/>
            <a:gdLst>
              <a:gd name="T0" fmla="*/ 0 w 912"/>
              <a:gd name="T1" fmla="*/ 144 h 144"/>
              <a:gd name="T2" fmla="*/ 480 w 912"/>
              <a:gd name="T3" fmla="*/ 0 h 144"/>
              <a:gd name="T4" fmla="*/ 912 w 912"/>
              <a:gd name="T5" fmla="*/ 14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12" h="144">
                <a:moveTo>
                  <a:pt x="0" y="144"/>
                </a:moveTo>
                <a:cubicBezTo>
                  <a:pt x="164" y="72"/>
                  <a:pt x="328" y="0"/>
                  <a:pt x="480" y="0"/>
                </a:cubicBezTo>
                <a:cubicBezTo>
                  <a:pt x="632" y="0"/>
                  <a:pt x="772" y="72"/>
                  <a:pt x="912" y="144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30" name="Freeform 34">
            <a:extLst>
              <a:ext uri="{FF2B5EF4-FFF2-40B4-BE49-F238E27FC236}">
                <a16:creationId xmlns:a16="http://schemas.microsoft.com/office/drawing/2014/main" id="{EB2C0EFA-1E0A-A760-668C-6661CEA5A1A4}"/>
              </a:ext>
            </a:extLst>
          </p:cNvPr>
          <p:cNvSpPr>
            <a:spLocks/>
          </p:cNvSpPr>
          <p:nvPr/>
        </p:nvSpPr>
        <p:spPr bwMode="auto">
          <a:xfrm>
            <a:off x="12327326" y="4697933"/>
            <a:ext cx="1452282" cy="242047"/>
          </a:xfrm>
          <a:custGeom>
            <a:avLst/>
            <a:gdLst>
              <a:gd name="T0" fmla="*/ 0 w 912"/>
              <a:gd name="T1" fmla="*/ 144 h 144"/>
              <a:gd name="T2" fmla="*/ 480 w 912"/>
              <a:gd name="T3" fmla="*/ 0 h 144"/>
              <a:gd name="T4" fmla="*/ 912 w 912"/>
              <a:gd name="T5" fmla="*/ 14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12" h="144">
                <a:moveTo>
                  <a:pt x="0" y="144"/>
                </a:moveTo>
                <a:cubicBezTo>
                  <a:pt x="164" y="72"/>
                  <a:pt x="328" y="0"/>
                  <a:pt x="480" y="0"/>
                </a:cubicBezTo>
                <a:cubicBezTo>
                  <a:pt x="632" y="0"/>
                  <a:pt x="772" y="72"/>
                  <a:pt x="912" y="144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31" name="Text Box 35">
            <a:extLst>
              <a:ext uri="{FF2B5EF4-FFF2-40B4-BE49-F238E27FC236}">
                <a16:creationId xmlns:a16="http://schemas.microsoft.com/office/drawing/2014/main" id="{9F82A4ED-D3FE-C33C-3D1E-82B69A7CF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0055" y="3164969"/>
            <a:ext cx="968188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 i="1">
                <a:latin typeface="Arial" panose="020B0604020202020204" pitchFamily="34" charset="0"/>
              </a:rPr>
              <a:t>“nature”</a:t>
            </a:r>
          </a:p>
        </p:txBody>
      </p:sp>
      <p:sp>
        <p:nvSpPr>
          <p:cNvPr id="260132" name="Text Box 36">
            <a:extLst>
              <a:ext uri="{FF2B5EF4-FFF2-40B4-BE49-F238E27FC236}">
                <a16:creationId xmlns:a16="http://schemas.microsoft.com/office/drawing/2014/main" id="{74E96DBC-53FD-8106-B76D-A806D89D0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14832" y="3891110"/>
            <a:ext cx="968188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 i="1">
                <a:latin typeface="Arial" panose="020B0604020202020204" pitchFamily="34" charset="0"/>
              </a:rPr>
              <a:t>player 1</a:t>
            </a:r>
          </a:p>
        </p:txBody>
      </p:sp>
      <p:sp>
        <p:nvSpPr>
          <p:cNvPr id="260133" name="Text Box 37">
            <a:extLst>
              <a:ext uri="{FF2B5EF4-FFF2-40B4-BE49-F238E27FC236}">
                <a16:creationId xmlns:a16="http://schemas.microsoft.com/office/drawing/2014/main" id="{0B11B0C3-A477-C0EF-4362-9C889A9D3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8455" y="3891110"/>
            <a:ext cx="968188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 i="1">
                <a:latin typeface="Arial" panose="020B0604020202020204" pitchFamily="34" charset="0"/>
              </a:rPr>
              <a:t>player 1</a:t>
            </a:r>
          </a:p>
        </p:txBody>
      </p:sp>
      <p:sp>
        <p:nvSpPr>
          <p:cNvPr id="260134" name="Text Box 38">
            <a:extLst>
              <a:ext uri="{FF2B5EF4-FFF2-40B4-BE49-F238E27FC236}">
                <a16:creationId xmlns:a16="http://schemas.microsoft.com/office/drawing/2014/main" id="{E37851EE-FF77-F07B-D5E8-520D9E75D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3679" y="4778616"/>
            <a:ext cx="968188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 i="1">
                <a:latin typeface="Arial" panose="020B0604020202020204" pitchFamily="34" charset="0"/>
              </a:rPr>
              <a:t>player 2</a:t>
            </a:r>
          </a:p>
        </p:txBody>
      </p:sp>
      <p:sp>
        <p:nvSpPr>
          <p:cNvPr id="260135" name="Text Box 39">
            <a:extLst>
              <a:ext uri="{FF2B5EF4-FFF2-40B4-BE49-F238E27FC236}">
                <a16:creationId xmlns:a16="http://schemas.microsoft.com/office/drawing/2014/main" id="{3779A657-06C7-77FD-2642-9B41533E8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9608" y="4697933"/>
            <a:ext cx="968188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 i="1">
                <a:latin typeface="Arial" panose="020B0604020202020204" pitchFamily="34" charset="0"/>
              </a:rPr>
              <a:t>player 2</a:t>
            </a:r>
          </a:p>
        </p:txBody>
      </p:sp>
      <p:sp>
        <p:nvSpPr>
          <p:cNvPr id="260136" name="Text Box 40">
            <a:extLst>
              <a:ext uri="{FF2B5EF4-FFF2-40B4-BE49-F238E27FC236}">
                <a16:creationId xmlns:a16="http://schemas.microsoft.com/office/drawing/2014/main" id="{CE3FEA76-4E85-A7F9-6E0A-917BBB727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7091" y="5746804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260137" name="Text Box 41">
            <a:extLst>
              <a:ext uri="{FF2B5EF4-FFF2-40B4-BE49-F238E27FC236}">
                <a16:creationId xmlns:a16="http://schemas.microsoft.com/office/drawing/2014/main" id="{1815B658-576E-6107-2B80-784F6268B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01185" y="5746804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60138" name="Text Box 42">
            <a:extLst>
              <a:ext uri="{FF2B5EF4-FFF2-40B4-BE49-F238E27FC236}">
                <a16:creationId xmlns:a16="http://schemas.microsoft.com/office/drawing/2014/main" id="{3CC506AF-DF5D-DD4D-575A-D3DB0CEA3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4597" y="5746804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60139" name="Text Box 43">
            <a:extLst>
              <a:ext uri="{FF2B5EF4-FFF2-40B4-BE49-F238E27FC236}">
                <a16:creationId xmlns:a16="http://schemas.microsoft.com/office/drawing/2014/main" id="{B6A1A099-52C1-F74B-B7DF-5EE4F0FEF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8008" y="5746804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60140" name="Text Box 44">
            <a:extLst>
              <a:ext uri="{FF2B5EF4-FFF2-40B4-BE49-F238E27FC236}">
                <a16:creationId xmlns:a16="http://schemas.microsoft.com/office/drawing/2014/main" id="{55D05EF7-BD24-A291-81E9-1DB880711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0056" y="5746804"/>
            <a:ext cx="322729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-2</a:t>
            </a:r>
          </a:p>
        </p:txBody>
      </p:sp>
      <p:sp>
        <p:nvSpPr>
          <p:cNvPr id="260141" name="Text Box 45">
            <a:extLst>
              <a:ext uri="{FF2B5EF4-FFF2-40B4-BE49-F238E27FC236}">
                <a16:creationId xmlns:a16="http://schemas.microsoft.com/office/drawing/2014/main" id="{240B41E5-C5BE-C9AC-7842-BDB1A8D47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6197" y="5746804"/>
            <a:ext cx="322729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-1</a:t>
            </a:r>
          </a:p>
        </p:txBody>
      </p:sp>
      <p:sp>
        <p:nvSpPr>
          <p:cNvPr id="260142" name="Text Box 46">
            <a:extLst>
              <a:ext uri="{FF2B5EF4-FFF2-40B4-BE49-F238E27FC236}">
                <a16:creationId xmlns:a16="http://schemas.microsoft.com/office/drawing/2014/main" id="{68993999-2FC4-CA84-F51C-ADDB3C0AE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34150" y="5746804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60143" name="Text Box 47">
            <a:extLst>
              <a:ext uri="{FF2B5EF4-FFF2-40B4-BE49-F238E27FC236}">
                <a16:creationId xmlns:a16="http://schemas.microsoft.com/office/drawing/2014/main" id="{5EE5E9F5-6BE4-9337-D399-3B14AF3EE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0291" y="5746804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8031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15" grpId="0"/>
      <p:bldP spid="260116" grpId="0"/>
      <p:bldP spid="260117" grpId="0"/>
      <p:bldP spid="260118" grpId="0"/>
      <p:bldP spid="260119" grpId="0"/>
      <p:bldP spid="260120" grpId="0"/>
      <p:bldP spid="260121" grpId="0"/>
      <p:bldP spid="260122" grpId="0"/>
      <p:bldP spid="260123" grpId="0"/>
      <p:bldP spid="260124" grpId="0"/>
      <p:bldP spid="260125" grpId="0"/>
      <p:bldP spid="260126" grpId="0"/>
      <p:bldP spid="260127" grpId="0"/>
      <p:bldP spid="260128" grpId="0"/>
      <p:bldP spid="260131" grpId="0"/>
      <p:bldP spid="260132" grpId="0"/>
      <p:bldP spid="260133" grpId="0"/>
      <p:bldP spid="260134" grpId="0"/>
      <p:bldP spid="260135" grpId="0"/>
      <p:bldP spid="260136" grpId="0"/>
      <p:bldP spid="260137" grpId="0"/>
      <p:bldP spid="260138" grpId="0"/>
      <p:bldP spid="260139" grpId="0"/>
      <p:bldP spid="260140" grpId="0"/>
      <p:bldP spid="260141" grpId="0"/>
      <p:bldP spid="260142" grpId="0"/>
      <p:bldP spid="26014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819417FC-9C49-5661-5A0C-16606E615B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8429" y="55633"/>
            <a:ext cx="10650071" cy="887506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4341" dirty="0">
                <a:latin typeface="Mona Sans Semi Bold" panose="020B0604020202020204" charset="0"/>
              </a:rPr>
              <a:t>Games with random moves by “Nature”</a:t>
            </a:r>
            <a:endParaRPr lang="en-US" altLang="en-US" sz="2647" dirty="0">
              <a:latin typeface="Mona Sans Semi Bold" panose="020B0604020202020204" charset="0"/>
            </a:endParaRPr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C6F88F1A-0490-BD71-7F9A-B750B6BB69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58905" y="868485"/>
            <a:ext cx="13971495" cy="2420471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4000"/>
              </a:lnSpc>
            </a:pPr>
            <a:r>
              <a:rPr lang="en-US" altLang="en-US" sz="2541" dirty="0"/>
              <a:t>E.g., games with dice (</a:t>
            </a:r>
            <a:r>
              <a:rPr lang="en-US" altLang="en-US" sz="2541" dirty="0">
                <a:solidFill>
                  <a:srgbClr val="006600"/>
                </a:solidFill>
              </a:rPr>
              <a:t>Nature</a:t>
            </a:r>
            <a:r>
              <a:rPr lang="en-US" altLang="en-US" sz="2541" dirty="0"/>
              <a:t> chooses dice roll)</a:t>
            </a:r>
          </a:p>
          <a:p>
            <a:pPr algn="l">
              <a:lnSpc>
                <a:spcPct val="104000"/>
              </a:lnSpc>
            </a:pPr>
            <a:r>
              <a:rPr lang="en-US" altLang="en-US" sz="2541" dirty="0"/>
              <a:t>Backward induction still works…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329" dirty="0"/>
              <a:t>Evaluation functions now need to be </a:t>
            </a:r>
            <a:r>
              <a:rPr lang="en-US" altLang="en-US" sz="2329" dirty="0">
                <a:solidFill>
                  <a:schemeClr val="accent2"/>
                </a:solidFill>
              </a:rPr>
              <a:t>cardinally</a:t>
            </a:r>
            <a:r>
              <a:rPr lang="en-US" altLang="en-US" sz="2329" dirty="0"/>
              <a:t> right (not just </a:t>
            </a:r>
            <a:r>
              <a:rPr lang="en-US" altLang="en-US" sz="2329" dirty="0">
                <a:solidFill>
                  <a:schemeClr val="accent2"/>
                </a:solidFill>
              </a:rPr>
              <a:t>ordinally</a:t>
            </a:r>
            <a:r>
              <a:rPr lang="en-US" altLang="en-US" sz="2329" dirty="0"/>
              <a:t>)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329" dirty="0"/>
              <a:t>For two-player zero-sum games with random moves, can we generalize alpha-beta?  How?</a:t>
            </a:r>
          </a:p>
        </p:txBody>
      </p:sp>
      <p:sp>
        <p:nvSpPr>
          <p:cNvPr id="259076" name="Oval 4">
            <a:extLst>
              <a:ext uri="{FF2B5EF4-FFF2-40B4-BE49-F238E27FC236}">
                <a16:creationId xmlns:a16="http://schemas.microsoft.com/office/drawing/2014/main" id="{131BFAEC-3BF8-A3E7-FB70-296EC763F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1106" y="274320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77" name="Line 5">
            <a:extLst>
              <a:ext uri="{FF2B5EF4-FFF2-40B4-BE49-F238E27FC236}">
                <a16:creationId xmlns:a16="http://schemas.microsoft.com/office/drawing/2014/main" id="{6658EF6B-29ED-0016-7F9A-770B70B0E59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320376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78" name="Line 6">
            <a:extLst>
              <a:ext uri="{FF2B5EF4-FFF2-40B4-BE49-F238E27FC236}">
                <a16:creationId xmlns:a16="http://schemas.microsoft.com/office/drawing/2014/main" id="{ADDF72C2-1892-C935-DFFC-8C2B92C937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1553" y="3203762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79" name="Oval 7">
            <a:extLst>
              <a:ext uri="{FF2B5EF4-FFF2-40B4-BE49-F238E27FC236}">
                <a16:creationId xmlns:a16="http://schemas.microsoft.com/office/drawing/2014/main" id="{77A78F9E-0EA8-0373-DA5C-7403841E4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7459" y="419548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80" name="Oval 8">
            <a:extLst>
              <a:ext uri="{FF2B5EF4-FFF2-40B4-BE49-F238E27FC236}">
                <a16:creationId xmlns:a16="http://schemas.microsoft.com/office/drawing/2014/main" id="{7DB9E86A-F4EF-B09B-494E-C2135ED34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3986" y="4195483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81" name="Line 9">
            <a:extLst>
              <a:ext uri="{FF2B5EF4-FFF2-40B4-BE49-F238E27FC236}">
                <a16:creationId xmlns:a16="http://schemas.microsoft.com/office/drawing/2014/main" id="{4749E39D-3A42-4072-F31A-11C29787EF1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87906" y="4679576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82" name="Oval 10">
            <a:extLst>
              <a:ext uri="{FF2B5EF4-FFF2-40B4-BE49-F238E27FC236}">
                <a16:creationId xmlns:a16="http://schemas.microsoft.com/office/drawing/2014/main" id="{32E336F4-74B5-9FD3-569D-F8ED33B11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812" y="5671297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83" name="Line 11">
            <a:extLst>
              <a:ext uri="{FF2B5EF4-FFF2-40B4-BE49-F238E27FC236}">
                <a16:creationId xmlns:a16="http://schemas.microsoft.com/office/drawing/2014/main" id="{CFF5830C-645F-CCBA-AB5B-622F160DC13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1553" y="4656044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84" name="Oval 12">
            <a:extLst>
              <a:ext uri="{FF2B5EF4-FFF2-40B4-BE49-F238E27FC236}">
                <a16:creationId xmlns:a16="http://schemas.microsoft.com/office/drawing/2014/main" id="{8FF3CAA3-96D6-6431-A793-C17CFDCB0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4965" y="5647765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85" name="Line 13">
            <a:extLst>
              <a:ext uri="{FF2B5EF4-FFF2-40B4-BE49-F238E27FC236}">
                <a16:creationId xmlns:a16="http://schemas.microsoft.com/office/drawing/2014/main" id="{60515502-EEC3-9824-3ED3-642613E655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64070" y="4760259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86" name="Oval 14">
            <a:extLst>
              <a:ext uri="{FF2B5EF4-FFF2-40B4-BE49-F238E27FC236}">
                <a16:creationId xmlns:a16="http://schemas.microsoft.com/office/drawing/2014/main" id="{8735BBFC-3C81-DF33-EFA7-B4A219A21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024" y="5647765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87" name="Line 15">
            <a:extLst>
              <a:ext uri="{FF2B5EF4-FFF2-40B4-BE49-F238E27FC236}">
                <a16:creationId xmlns:a16="http://schemas.microsoft.com/office/drawing/2014/main" id="{ED84C7D2-CF86-0F68-7970-7E0B933CA48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48165" y="4679576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88" name="Oval 16">
            <a:extLst>
              <a:ext uri="{FF2B5EF4-FFF2-40B4-BE49-F238E27FC236}">
                <a16:creationId xmlns:a16="http://schemas.microsoft.com/office/drawing/2014/main" id="{CE4AD998-4808-19EC-97B7-2C0AB4236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9765" y="5647765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89" name="Line 17">
            <a:extLst>
              <a:ext uri="{FF2B5EF4-FFF2-40B4-BE49-F238E27FC236}">
                <a16:creationId xmlns:a16="http://schemas.microsoft.com/office/drawing/2014/main" id="{D6157BDC-B8E9-95F1-5550-9F70AA0FDC8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74259" y="6155391"/>
            <a:ext cx="1210235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90" name="Oval 18">
            <a:extLst>
              <a:ext uri="{FF2B5EF4-FFF2-40B4-BE49-F238E27FC236}">
                <a16:creationId xmlns:a16="http://schemas.microsoft.com/office/drawing/2014/main" id="{274AE69E-740A-FDFB-2FAA-569AB532F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165" y="7147112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91" name="Line 19">
            <a:extLst>
              <a:ext uri="{FF2B5EF4-FFF2-40B4-BE49-F238E27FC236}">
                <a16:creationId xmlns:a16="http://schemas.microsoft.com/office/drawing/2014/main" id="{75BCD040-F845-3328-ED92-60B4F3F66BA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87906" y="6131859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92" name="Oval 20">
            <a:extLst>
              <a:ext uri="{FF2B5EF4-FFF2-40B4-BE49-F238E27FC236}">
                <a16:creationId xmlns:a16="http://schemas.microsoft.com/office/drawing/2014/main" id="{B6D1D565-9990-4EC2-0A90-E2DAE0D22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1318" y="712358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93" name="Line 21">
            <a:extLst>
              <a:ext uri="{FF2B5EF4-FFF2-40B4-BE49-F238E27FC236}">
                <a16:creationId xmlns:a16="http://schemas.microsoft.com/office/drawing/2014/main" id="{4F5811F1-032D-2FA3-4DCA-643024CBEB2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82235" y="6131859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94" name="Oval 22">
            <a:extLst>
              <a:ext uri="{FF2B5EF4-FFF2-40B4-BE49-F238E27FC236}">
                <a16:creationId xmlns:a16="http://schemas.microsoft.com/office/drawing/2014/main" id="{408E937F-BC74-AC3E-567E-C3778CCEC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506" y="7100047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95" name="Line 23">
            <a:extLst>
              <a:ext uri="{FF2B5EF4-FFF2-40B4-BE49-F238E27FC236}">
                <a16:creationId xmlns:a16="http://schemas.microsoft.com/office/drawing/2014/main" id="{90314F96-0FCC-7426-CEAB-5456B87BD44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9059" y="6131859"/>
            <a:ext cx="161365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96" name="Oval 24">
            <a:extLst>
              <a:ext uri="{FF2B5EF4-FFF2-40B4-BE49-F238E27FC236}">
                <a16:creationId xmlns:a16="http://schemas.microsoft.com/office/drawing/2014/main" id="{90DDA796-E637-B9EB-1685-D33B6106E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377" y="7100047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97" name="Line 25">
            <a:extLst>
              <a:ext uri="{FF2B5EF4-FFF2-40B4-BE49-F238E27FC236}">
                <a16:creationId xmlns:a16="http://schemas.microsoft.com/office/drawing/2014/main" id="{4EF7DFCB-FDAF-6EA2-03AF-D7FC023B33C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99294" y="6131859"/>
            <a:ext cx="403412" cy="968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98" name="Oval 26">
            <a:extLst>
              <a:ext uri="{FF2B5EF4-FFF2-40B4-BE49-F238E27FC236}">
                <a16:creationId xmlns:a16="http://schemas.microsoft.com/office/drawing/2014/main" id="{84DEA8C5-01A9-541D-4BF3-06D780E5C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6565" y="7100047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099" name="Line 27">
            <a:extLst>
              <a:ext uri="{FF2B5EF4-FFF2-40B4-BE49-F238E27FC236}">
                <a16:creationId xmlns:a16="http://schemas.microsoft.com/office/drawing/2014/main" id="{6A7912D6-A98E-A322-CFC8-CBF33323CF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06118" y="6131859"/>
            <a:ext cx="564776" cy="99172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100" name="Oval 28">
            <a:extLst>
              <a:ext uri="{FF2B5EF4-FFF2-40B4-BE49-F238E27FC236}">
                <a16:creationId xmlns:a16="http://schemas.microsoft.com/office/drawing/2014/main" id="{F9E5A6AA-357A-DE6E-CDD8-EE31B9747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9530" y="7123580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101" name="Line 29">
            <a:extLst>
              <a:ext uri="{FF2B5EF4-FFF2-40B4-BE49-F238E27FC236}">
                <a16:creationId xmlns:a16="http://schemas.microsoft.com/office/drawing/2014/main" id="{2443A3D4-E25D-0828-B0AC-5E2D33F6E6A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19765" y="6212541"/>
            <a:ext cx="161365" cy="88750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102" name="Oval 30">
            <a:extLst>
              <a:ext uri="{FF2B5EF4-FFF2-40B4-BE49-F238E27FC236}">
                <a16:creationId xmlns:a16="http://schemas.microsoft.com/office/drawing/2014/main" id="{FD956DDF-B24E-1652-5037-F06EC953B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7718" y="7100047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103" name="Line 31">
            <a:extLst>
              <a:ext uri="{FF2B5EF4-FFF2-40B4-BE49-F238E27FC236}">
                <a16:creationId xmlns:a16="http://schemas.microsoft.com/office/drawing/2014/main" id="{97E968D7-3C67-818B-04EC-E5A5C66530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03859" y="6131859"/>
            <a:ext cx="1452282" cy="104887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104" name="Oval 32">
            <a:extLst>
              <a:ext uri="{FF2B5EF4-FFF2-40B4-BE49-F238E27FC236}">
                <a16:creationId xmlns:a16="http://schemas.microsoft.com/office/drawing/2014/main" id="{0B88457E-B621-7D56-FCB5-2A9E1E694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75459" y="7100047"/>
            <a:ext cx="564776" cy="564776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59105" name="Text Box 33">
            <a:extLst>
              <a:ext uri="{FF2B5EF4-FFF2-40B4-BE49-F238E27FC236}">
                <a16:creationId xmlns:a16="http://schemas.microsoft.com/office/drawing/2014/main" id="{F4C7AA59-C45D-A082-CFB5-2E6C54D48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191" y="5683064"/>
            <a:ext cx="194982" cy="55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US" altLang="en-US" sz="3258"/>
          </a:p>
        </p:txBody>
      </p:sp>
      <p:sp>
        <p:nvSpPr>
          <p:cNvPr id="259106" name="Text Box 34">
            <a:extLst>
              <a:ext uri="{FF2B5EF4-FFF2-40B4-BE49-F238E27FC236}">
                <a16:creationId xmlns:a16="http://schemas.microsoft.com/office/drawing/2014/main" id="{6E3E76C0-E5F3-6BCD-0B97-68BFF5310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7929" y="2790265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1</a:t>
            </a:r>
          </a:p>
        </p:txBody>
      </p:sp>
      <p:sp>
        <p:nvSpPr>
          <p:cNvPr id="259107" name="Text Box 35">
            <a:extLst>
              <a:ext uri="{FF2B5EF4-FFF2-40B4-BE49-F238E27FC236}">
                <a16:creationId xmlns:a16="http://schemas.microsoft.com/office/drawing/2014/main" id="{15D6500D-B144-01DA-AB7D-2ED023D19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6005" y="4081182"/>
            <a:ext cx="1001806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Nature</a:t>
            </a:r>
          </a:p>
        </p:txBody>
      </p:sp>
      <p:sp>
        <p:nvSpPr>
          <p:cNvPr id="259108" name="Text Box 36">
            <a:extLst>
              <a:ext uri="{FF2B5EF4-FFF2-40B4-BE49-F238E27FC236}">
                <a16:creationId xmlns:a16="http://schemas.microsoft.com/office/drawing/2014/main" id="{C4F4068B-2C4D-4738-6C7B-3B83023D6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4452" y="4081182"/>
            <a:ext cx="1001806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Nature</a:t>
            </a:r>
          </a:p>
        </p:txBody>
      </p:sp>
      <p:sp>
        <p:nvSpPr>
          <p:cNvPr id="259109" name="Text Box 37">
            <a:extLst>
              <a:ext uri="{FF2B5EF4-FFF2-40B4-BE49-F238E27FC236}">
                <a16:creationId xmlns:a16="http://schemas.microsoft.com/office/drawing/2014/main" id="{A516E78C-3C28-CC53-674B-14282CE99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2894" y="5614147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59110" name="Text Box 38">
            <a:extLst>
              <a:ext uri="{FF2B5EF4-FFF2-40B4-BE49-F238E27FC236}">
                <a16:creationId xmlns:a16="http://schemas.microsoft.com/office/drawing/2014/main" id="{491BCBCB-369E-BCDC-ACB1-13FBE423D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1965" y="5619191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59111" name="Text Box 39">
            <a:extLst>
              <a:ext uri="{FF2B5EF4-FFF2-40B4-BE49-F238E27FC236}">
                <a16:creationId xmlns:a16="http://schemas.microsoft.com/office/drawing/2014/main" id="{7F250C94-5F68-A1C0-47CF-B4559EB90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3353" y="5619191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59112" name="Text Box 40">
            <a:extLst>
              <a:ext uri="{FF2B5EF4-FFF2-40B4-BE49-F238E27FC236}">
                <a16:creationId xmlns:a16="http://schemas.microsoft.com/office/drawing/2014/main" id="{9C2CFBCF-C696-AF8B-2B92-8D22AFDAC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4541" y="5614147"/>
            <a:ext cx="1143000" cy="444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2118" b="1"/>
              <a:t>Player 2</a:t>
            </a:r>
          </a:p>
        </p:txBody>
      </p:sp>
      <p:sp>
        <p:nvSpPr>
          <p:cNvPr id="259113" name="Text Box 41">
            <a:extLst>
              <a:ext uri="{FF2B5EF4-FFF2-40B4-BE49-F238E27FC236}">
                <a16:creationId xmlns:a16="http://schemas.microsoft.com/office/drawing/2014/main" id="{2F447150-D266-4132-97EC-F234794A1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5176" y="4726641"/>
            <a:ext cx="1129553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50%</a:t>
            </a:r>
          </a:p>
        </p:txBody>
      </p:sp>
      <p:sp>
        <p:nvSpPr>
          <p:cNvPr id="259114" name="Text Box 42">
            <a:extLst>
              <a:ext uri="{FF2B5EF4-FFF2-40B4-BE49-F238E27FC236}">
                <a16:creationId xmlns:a16="http://schemas.microsoft.com/office/drawing/2014/main" id="{D1E795F4-26EA-AA4E-4FB9-E95B9DE46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6353" y="625960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59115" name="Text Box 43">
            <a:extLst>
              <a:ext uri="{FF2B5EF4-FFF2-40B4-BE49-F238E27FC236}">
                <a16:creationId xmlns:a16="http://schemas.microsoft.com/office/drawing/2014/main" id="{362063C8-BEFA-9C3E-15A1-FA699DF93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235" y="3274359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59116" name="Text Box 44">
            <a:extLst>
              <a:ext uri="{FF2B5EF4-FFF2-40B4-BE49-F238E27FC236}">
                <a16:creationId xmlns:a16="http://schemas.microsoft.com/office/drawing/2014/main" id="{D2F86CAA-5912-57B4-D6AB-EF799C831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7247" y="4888006"/>
            <a:ext cx="1223682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 dirty="0"/>
              <a:t>40%</a:t>
            </a:r>
          </a:p>
        </p:txBody>
      </p:sp>
      <p:sp>
        <p:nvSpPr>
          <p:cNvPr id="259117" name="Text Box 45">
            <a:extLst>
              <a:ext uri="{FF2B5EF4-FFF2-40B4-BE49-F238E27FC236}">
                <a16:creationId xmlns:a16="http://schemas.microsoft.com/office/drawing/2014/main" id="{02664B6F-1077-55AB-F874-CADD04D0C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6565" y="6271373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59118" name="Text Box 46">
            <a:extLst>
              <a:ext uri="{FF2B5EF4-FFF2-40B4-BE49-F238E27FC236}">
                <a16:creationId xmlns:a16="http://schemas.microsoft.com/office/drawing/2014/main" id="{90185C76-E4A4-32DF-8C16-EFE3B5A8F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941" y="625960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59119" name="Text Box 47">
            <a:extLst>
              <a:ext uri="{FF2B5EF4-FFF2-40B4-BE49-F238E27FC236}">
                <a16:creationId xmlns:a16="http://schemas.microsoft.com/office/drawing/2014/main" id="{FB4163C4-44C8-0219-0810-9E8E595629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506" y="625960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0</a:t>
            </a:r>
          </a:p>
        </p:txBody>
      </p:sp>
      <p:sp>
        <p:nvSpPr>
          <p:cNvPr id="259120" name="Text Box 48">
            <a:extLst>
              <a:ext uri="{FF2B5EF4-FFF2-40B4-BE49-F238E27FC236}">
                <a16:creationId xmlns:a16="http://schemas.microsoft.com/office/drawing/2014/main" id="{FCEF748E-951E-EC9C-2EED-532B555BD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9294" y="3274359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59121" name="Text Box 49">
            <a:extLst>
              <a:ext uri="{FF2B5EF4-FFF2-40B4-BE49-F238E27FC236}">
                <a16:creationId xmlns:a16="http://schemas.microsoft.com/office/drawing/2014/main" id="{A12ABEEB-B9E9-0CF4-F6DD-69B7AF848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4306" y="4819091"/>
            <a:ext cx="1304364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 dirty="0"/>
              <a:t>60%</a:t>
            </a:r>
          </a:p>
        </p:txBody>
      </p:sp>
      <p:sp>
        <p:nvSpPr>
          <p:cNvPr id="259122" name="Text Box 50">
            <a:extLst>
              <a:ext uri="{FF2B5EF4-FFF2-40B4-BE49-F238E27FC236}">
                <a16:creationId xmlns:a16="http://schemas.microsoft.com/office/drawing/2014/main" id="{89181B1E-127C-0586-E407-DCA1796C2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4726641"/>
            <a:ext cx="1267386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 dirty="0"/>
              <a:t>50%</a:t>
            </a:r>
          </a:p>
        </p:txBody>
      </p:sp>
      <p:sp>
        <p:nvSpPr>
          <p:cNvPr id="259123" name="Text Box 51">
            <a:extLst>
              <a:ext uri="{FF2B5EF4-FFF2-40B4-BE49-F238E27FC236}">
                <a16:creationId xmlns:a16="http://schemas.microsoft.com/office/drawing/2014/main" id="{5C2802AB-0AE2-EAE6-FE10-25135397C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271" y="625960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59124" name="Text Box 52">
            <a:extLst>
              <a:ext uri="{FF2B5EF4-FFF2-40B4-BE49-F238E27FC236}">
                <a16:creationId xmlns:a16="http://schemas.microsoft.com/office/drawing/2014/main" id="{6A42EFE5-2D37-579E-8AD1-51140FF77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7482" y="625960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59125" name="Text Box 53">
            <a:extLst>
              <a:ext uri="{FF2B5EF4-FFF2-40B4-BE49-F238E27FC236}">
                <a16:creationId xmlns:a16="http://schemas.microsoft.com/office/drawing/2014/main" id="{312D10E6-4C3C-0563-A267-CB27C0F95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9318" y="6271373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59126" name="Text Box 54">
            <a:extLst>
              <a:ext uri="{FF2B5EF4-FFF2-40B4-BE49-F238E27FC236}">
                <a16:creationId xmlns:a16="http://schemas.microsoft.com/office/drawing/2014/main" id="{180ABA4B-5E7A-96DD-71F6-2FB00B0FC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059" y="6259606"/>
            <a:ext cx="64545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b="1"/>
              <a:t>1</a:t>
            </a:r>
          </a:p>
        </p:txBody>
      </p:sp>
      <p:sp>
        <p:nvSpPr>
          <p:cNvPr id="259127" name="Text Box 55">
            <a:extLst>
              <a:ext uri="{FF2B5EF4-FFF2-40B4-BE49-F238E27FC236}">
                <a16:creationId xmlns:a16="http://schemas.microsoft.com/office/drawing/2014/main" id="{2594E6EC-D446-3150-0007-06234C756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188" y="7631206"/>
            <a:ext cx="1284194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dirty="0"/>
              <a:t>(1,3)</a:t>
            </a:r>
          </a:p>
        </p:txBody>
      </p:sp>
      <p:sp>
        <p:nvSpPr>
          <p:cNvPr id="259128" name="Text Box 56">
            <a:extLst>
              <a:ext uri="{FF2B5EF4-FFF2-40B4-BE49-F238E27FC236}">
                <a16:creationId xmlns:a16="http://schemas.microsoft.com/office/drawing/2014/main" id="{8CAC5E3C-3BC2-DB77-E4A5-E84F2ACCC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3571" y="7642973"/>
            <a:ext cx="1257300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dirty="0"/>
              <a:t>(3,2)</a:t>
            </a:r>
          </a:p>
        </p:txBody>
      </p:sp>
      <p:sp>
        <p:nvSpPr>
          <p:cNvPr id="259129" name="Text Box 57">
            <a:extLst>
              <a:ext uri="{FF2B5EF4-FFF2-40B4-BE49-F238E27FC236}">
                <a16:creationId xmlns:a16="http://schemas.microsoft.com/office/drawing/2014/main" id="{88444300-A045-1BAD-93C5-CD31FF92C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7906" y="5614147"/>
            <a:ext cx="137159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dirty="0"/>
              <a:t>(1,3)</a:t>
            </a:r>
          </a:p>
        </p:txBody>
      </p:sp>
      <p:sp>
        <p:nvSpPr>
          <p:cNvPr id="259131" name="Text Box 59">
            <a:extLst>
              <a:ext uri="{FF2B5EF4-FFF2-40B4-BE49-F238E27FC236}">
                <a16:creationId xmlns:a16="http://schemas.microsoft.com/office/drawing/2014/main" id="{BCBA4C9A-89F8-69F9-BFAF-5FF6BBD96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8141" y="7676591"/>
            <a:ext cx="1210236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dirty="0"/>
              <a:t>(3,4)</a:t>
            </a:r>
          </a:p>
        </p:txBody>
      </p:sp>
      <p:sp>
        <p:nvSpPr>
          <p:cNvPr id="259132" name="Text Box 60">
            <a:extLst>
              <a:ext uri="{FF2B5EF4-FFF2-40B4-BE49-F238E27FC236}">
                <a16:creationId xmlns:a16="http://schemas.microsoft.com/office/drawing/2014/main" id="{3BBA7420-E234-A860-5FC0-DD0B4B078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7693" y="7676591"/>
            <a:ext cx="125729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dirty="0"/>
              <a:t>(1,2)</a:t>
            </a:r>
          </a:p>
        </p:txBody>
      </p:sp>
      <p:sp>
        <p:nvSpPr>
          <p:cNvPr id="259133" name="Text Box 61">
            <a:extLst>
              <a:ext uri="{FF2B5EF4-FFF2-40B4-BE49-F238E27FC236}">
                <a16:creationId xmlns:a16="http://schemas.microsoft.com/office/drawing/2014/main" id="{C53720A8-7036-2D85-3C79-30B77A047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9741" y="5567082"/>
            <a:ext cx="1196789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dirty="0"/>
              <a:t>(3,4)</a:t>
            </a:r>
          </a:p>
        </p:txBody>
      </p:sp>
      <p:sp>
        <p:nvSpPr>
          <p:cNvPr id="259134" name="Text Box 62">
            <a:extLst>
              <a:ext uri="{FF2B5EF4-FFF2-40B4-BE49-F238E27FC236}">
                <a16:creationId xmlns:a16="http://schemas.microsoft.com/office/drawing/2014/main" id="{4062CC7C-1FC5-963D-4598-73E244FE4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1893" y="4114800"/>
            <a:ext cx="1499347" cy="63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3258" dirty="0"/>
              <a:t>(2,3.5)</a:t>
            </a:r>
          </a:p>
        </p:txBody>
      </p:sp>
    </p:spTree>
    <p:extLst>
      <p:ext uri="{BB962C8B-B14F-4D97-AF65-F5344CB8AC3E}">
        <p14:creationId xmlns:p14="http://schemas.microsoft.com/office/powerpoint/2010/main" val="33367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129" grpId="0"/>
      <p:bldP spid="259133" grpId="0"/>
      <p:bldP spid="25913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>
            <a:extLst>
              <a:ext uri="{FF2B5EF4-FFF2-40B4-BE49-F238E27FC236}">
                <a16:creationId xmlns:a16="http://schemas.microsoft.com/office/drawing/2014/main" id="{4D8DECB8-B2EA-144F-07BB-D71F48B576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0119" y="374926"/>
            <a:ext cx="10451726" cy="968188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4765" dirty="0">
                <a:latin typeface="Mona Sans Semi Bold" panose="020B0604020202020204" charset="0"/>
              </a:rPr>
              <a:t>Games with imperfect information</a:t>
            </a:r>
            <a:endParaRPr lang="en-US" altLang="en-US" sz="3071" dirty="0">
              <a:latin typeface="Mona Sans Semi Bold" panose="020B0604020202020204" charset="0"/>
            </a:endParaRPr>
          </a:p>
        </p:txBody>
      </p:sp>
      <p:sp>
        <p:nvSpPr>
          <p:cNvPr id="260099" name="Rectangle 3">
            <a:extLst>
              <a:ext uri="{FF2B5EF4-FFF2-40B4-BE49-F238E27FC236}">
                <a16:creationId xmlns:a16="http://schemas.microsoft.com/office/drawing/2014/main" id="{23EB24EC-742E-FB22-6DF3-7E65AC0100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70847" y="1775012"/>
            <a:ext cx="10569388" cy="6454588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en-US" altLang="en-US" sz="2800" dirty="0"/>
              <a:t>Players </a:t>
            </a:r>
            <a:r>
              <a:rPr lang="en-US" altLang="en-US" sz="2800" dirty="0">
                <a:solidFill>
                  <a:schemeClr val="accent2"/>
                </a:solidFill>
              </a:rPr>
              <a:t>cannot necessarily see the whole current state of the game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800" dirty="0"/>
              <a:t>Card games</a:t>
            </a:r>
          </a:p>
          <a:p>
            <a:pPr algn="l">
              <a:lnSpc>
                <a:spcPct val="114000"/>
              </a:lnSpc>
            </a:pPr>
            <a:r>
              <a:rPr lang="en-US" altLang="en-US" sz="2800" dirty="0"/>
              <a:t>Ridiculously simple poker game: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800" dirty="0"/>
              <a:t>Player 1 receives King (winning) or Jack (losing),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800" dirty="0"/>
              <a:t>Player 1 can bet or stay,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800" dirty="0"/>
              <a:t>Player 2 can call or fold</a:t>
            </a:r>
          </a:p>
          <a:p>
            <a:pPr algn="l">
              <a:lnSpc>
                <a:spcPct val="114000"/>
              </a:lnSpc>
            </a:pPr>
            <a:r>
              <a:rPr lang="en-US" altLang="en-US" sz="2800" dirty="0"/>
              <a:t>Dashed lines indicate </a:t>
            </a:r>
          </a:p>
          <a:p>
            <a:pPr algn="l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en-US" altLang="en-US" sz="2800" dirty="0"/>
              <a:t>	indistinguishable states</a:t>
            </a:r>
          </a:p>
          <a:p>
            <a:pPr algn="l">
              <a:lnSpc>
                <a:spcPct val="114000"/>
              </a:lnSpc>
            </a:pPr>
            <a:r>
              <a:rPr lang="en-US" altLang="en-US" sz="2800" dirty="0"/>
              <a:t>Backward induction does </a:t>
            </a:r>
            <a:r>
              <a:rPr lang="en-US" altLang="en-US" sz="2800" b="1" dirty="0"/>
              <a:t>not</a:t>
            </a:r>
            <a:r>
              <a:rPr lang="en-US" altLang="en-US" sz="2800" dirty="0"/>
              <a:t> work, need random strategies for optimality!  (more later in course)</a:t>
            </a:r>
          </a:p>
        </p:txBody>
      </p:sp>
      <p:sp>
        <p:nvSpPr>
          <p:cNvPr id="260101" name="Line 5">
            <a:extLst>
              <a:ext uri="{FF2B5EF4-FFF2-40B4-BE49-F238E27FC236}">
                <a16:creationId xmlns:a16="http://schemas.microsoft.com/office/drawing/2014/main" id="{D205AA56-AAFC-A18A-0C95-8B4A36ED86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607646" y="2720552"/>
            <a:ext cx="564776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02" name="Line 6">
            <a:extLst>
              <a:ext uri="{FF2B5EF4-FFF2-40B4-BE49-F238E27FC236}">
                <a16:creationId xmlns:a16="http://schemas.microsoft.com/office/drawing/2014/main" id="{08956CB7-7C06-D1C1-1A97-41347512FB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72423" y="2720552"/>
            <a:ext cx="564776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03" name="Line 7">
            <a:extLst>
              <a:ext uri="{FF2B5EF4-FFF2-40B4-BE49-F238E27FC236}">
                <a16:creationId xmlns:a16="http://schemas.microsoft.com/office/drawing/2014/main" id="{D8BBC042-281A-CB9E-BC07-1265CC1BF3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042870" y="3527375"/>
            <a:ext cx="564776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04" name="Line 8">
            <a:extLst>
              <a:ext uri="{FF2B5EF4-FFF2-40B4-BE49-F238E27FC236}">
                <a16:creationId xmlns:a16="http://schemas.microsoft.com/office/drawing/2014/main" id="{96621A43-229B-66AA-145F-113327819A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07646" y="3527375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05" name="Line 9">
            <a:extLst>
              <a:ext uri="{FF2B5EF4-FFF2-40B4-BE49-F238E27FC236}">
                <a16:creationId xmlns:a16="http://schemas.microsoft.com/office/drawing/2014/main" id="{B7941679-C0B1-7E33-C978-AC3B111F273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575834" y="3527375"/>
            <a:ext cx="161365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06" name="Line 10">
            <a:extLst>
              <a:ext uri="{FF2B5EF4-FFF2-40B4-BE49-F238E27FC236}">
                <a16:creationId xmlns:a16="http://schemas.microsoft.com/office/drawing/2014/main" id="{1C2A5F4C-15F8-E237-F44A-2602828D95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37199" y="3527375"/>
            <a:ext cx="564776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07" name="Line 11">
            <a:extLst>
              <a:ext uri="{FF2B5EF4-FFF2-40B4-BE49-F238E27FC236}">
                <a16:creationId xmlns:a16="http://schemas.microsoft.com/office/drawing/2014/main" id="{DCC4B8E4-3D83-8267-4882-B27FF6B524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00822" y="4334199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08" name="Line 12">
            <a:extLst>
              <a:ext uri="{FF2B5EF4-FFF2-40B4-BE49-F238E27FC236}">
                <a16:creationId xmlns:a16="http://schemas.microsoft.com/office/drawing/2014/main" id="{567677FF-DF86-8D83-1EB1-ED9CA9A58BA3}"/>
              </a:ext>
            </a:extLst>
          </p:cNvPr>
          <p:cNvSpPr>
            <a:spLocks noChangeShapeType="1"/>
          </p:cNvSpPr>
          <p:nvPr/>
        </p:nvSpPr>
        <p:spPr bwMode="auto">
          <a:xfrm>
            <a:off x="11042869" y="4334199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09" name="Line 13">
            <a:extLst>
              <a:ext uri="{FF2B5EF4-FFF2-40B4-BE49-F238E27FC236}">
                <a16:creationId xmlns:a16="http://schemas.microsoft.com/office/drawing/2014/main" id="{3EE17554-A2B1-FB3D-5FF8-0BB469AE3A4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607646" y="4334199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10" name="Line 14">
            <a:extLst>
              <a:ext uri="{FF2B5EF4-FFF2-40B4-BE49-F238E27FC236}">
                <a16:creationId xmlns:a16="http://schemas.microsoft.com/office/drawing/2014/main" id="{81BEFE0B-E0E5-900C-4EDB-5D778BE18A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1849693" y="4334199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11" name="Line 15">
            <a:extLst>
              <a:ext uri="{FF2B5EF4-FFF2-40B4-BE49-F238E27FC236}">
                <a16:creationId xmlns:a16="http://schemas.microsoft.com/office/drawing/2014/main" id="{4827A4C7-0C99-0453-993F-82849AA6E78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333787" y="4334199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12" name="Line 16">
            <a:extLst>
              <a:ext uri="{FF2B5EF4-FFF2-40B4-BE49-F238E27FC236}">
                <a16:creationId xmlns:a16="http://schemas.microsoft.com/office/drawing/2014/main" id="{144DE48C-B8C0-1794-8EEC-7D486EAC6A0A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75834" y="4334199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13" name="Line 17">
            <a:extLst>
              <a:ext uri="{FF2B5EF4-FFF2-40B4-BE49-F238E27FC236}">
                <a16:creationId xmlns:a16="http://schemas.microsoft.com/office/drawing/2014/main" id="{BE6E04BA-A2A3-98B6-05A3-86BE24EB6F5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059928" y="4334199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14" name="Line 18">
            <a:extLst>
              <a:ext uri="{FF2B5EF4-FFF2-40B4-BE49-F238E27FC236}">
                <a16:creationId xmlns:a16="http://schemas.microsoft.com/office/drawing/2014/main" id="{83044683-DA17-986F-CED4-0F18FE87E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01975" y="4334199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15" name="Text Box 19">
            <a:extLst>
              <a:ext uri="{FF2B5EF4-FFF2-40B4-BE49-F238E27FC236}">
                <a16:creationId xmlns:a16="http://schemas.microsoft.com/office/drawing/2014/main" id="{19FA3188-AB0E-4B10-CF64-8F02BB45B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8776" y="2881917"/>
            <a:ext cx="1146362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1 gets King</a:t>
            </a:r>
          </a:p>
        </p:txBody>
      </p:sp>
      <p:sp>
        <p:nvSpPr>
          <p:cNvPr id="260116" name="Text Box 20">
            <a:extLst>
              <a:ext uri="{FF2B5EF4-FFF2-40B4-BE49-F238E27FC236}">
                <a16:creationId xmlns:a16="http://schemas.microsoft.com/office/drawing/2014/main" id="{08CBAB83-3437-644A-0825-09C2BAB88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75834" y="2881917"/>
            <a:ext cx="1452282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1 gets Jack</a:t>
            </a:r>
          </a:p>
        </p:txBody>
      </p:sp>
      <p:sp>
        <p:nvSpPr>
          <p:cNvPr id="260117" name="Text Box 21">
            <a:extLst>
              <a:ext uri="{FF2B5EF4-FFF2-40B4-BE49-F238E27FC236}">
                <a16:creationId xmlns:a16="http://schemas.microsoft.com/office/drawing/2014/main" id="{C354E9E2-F5EA-4F3A-478A-82A9969C3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0822" y="3688741"/>
            <a:ext cx="484094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bet</a:t>
            </a:r>
          </a:p>
        </p:txBody>
      </p:sp>
      <p:sp>
        <p:nvSpPr>
          <p:cNvPr id="260118" name="Text Box 22">
            <a:extLst>
              <a:ext uri="{FF2B5EF4-FFF2-40B4-BE49-F238E27FC236}">
                <a16:creationId xmlns:a16="http://schemas.microsoft.com/office/drawing/2014/main" id="{28B235D1-7DDD-3BC4-4427-4DAF7E159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53105" y="3688741"/>
            <a:ext cx="484094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bet</a:t>
            </a:r>
          </a:p>
        </p:txBody>
      </p:sp>
      <p:sp>
        <p:nvSpPr>
          <p:cNvPr id="260119" name="Text Box 23">
            <a:extLst>
              <a:ext uri="{FF2B5EF4-FFF2-40B4-BE49-F238E27FC236}">
                <a16:creationId xmlns:a16="http://schemas.microsoft.com/office/drawing/2014/main" id="{82F998C7-C888-DC3A-096A-AAA9B7706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8328" y="3688741"/>
            <a:ext cx="564776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stay</a:t>
            </a:r>
          </a:p>
        </p:txBody>
      </p:sp>
      <p:sp>
        <p:nvSpPr>
          <p:cNvPr id="260120" name="Text Box 24">
            <a:extLst>
              <a:ext uri="{FF2B5EF4-FFF2-40B4-BE49-F238E27FC236}">
                <a16:creationId xmlns:a16="http://schemas.microsoft.com/office/drawing/2014/main" id="{22977516-16F4-BF40-F3E1-2693637CF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79246" y="3688741"/>
            <a:ext cx="564776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stay</a:t>
            </a:r>
          </a:p>
        </p:txBody>
      </p:sp>
      <p:sp>
        <p:nvSpPr>
          <p:cNvPr id="260121" name="Text Box 25">
            <a:extLst>
              <a:ext uri="{FF2B5EF4-FFF2-40B4-BE49-F238E27FC236}">
                <a16:creationId xmlns:a16="http://schemas.microsoft.com/office/drawing/2014/main" id="{C0C41657-C653-A6F1-57AC-9143457A0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9458" y="4576246"/>
            <a:ext cx="484094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call</a:t>
            </a:r>
          </a:p>
        </p:txBody>
      </p:sp>
      <p:sp>
        <p:nvSpPr>
          <p:cNvPr id="260122" name="Text Box 26">
            <a:extLst>
              <a:ext uri="{FF2B5EF4-FFF2-40B4-BE49-F238E27FC236}">
                <a16:creationId xmlns:a16="http://schemas.microsoft.com/office/drawing/2014/main" id="{AE93AAB8-F677-9516-1D05-9A8993225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3552" y="4576246"/>
            <a:ext cx="564776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fold</a:t>
            </a:r>
          </a:p>
        </p:txBody>
      </p:sp>
      <p:sp>
        <p:nvSpPr>
          <p:cNvPr id="260123" name="Text Box 27">
            <a:extLst>
              <a:ext uri="{FF2B5EF4-FFF2-40B4-BE49-F238E27FC236}">
                <a16:creationId xmlns:a16="http://schemas.microsoft.com/office/drawing/2014/main" id="{FB02A9F9-D94F-DCEC-3DE0-E02DF17EE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46281" y="4576246"/>
            <a:ext cx="484094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call</a:t>
            </a:r>
          </a:p>
        </p:txBody>
      </p:sp>
      <p:sp>
        <p:nvSpPr>
          <p:cNvPr id="260124" name="Text Box 28">
            <a:extLst>
              <a:ext uri="{FF2B5EF4-FFF2-40B4-BE49-F238E27FC236}">
                <a16:creationId xmlns:a16="http://schemas.microsoft.com/office/drawing/2014/main" id="{B8297CEF-1D3E-CE8C-89B8-894D76B81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0376" y="4576246"/>
            <a:ext cx="564776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fold</a:t>
            </a:r>
          </a:p>
        </p:txBody>
      </p:sp>
      <p:sp>
        <p:nvSpPr>
          <p:cNvPr id="260125" name="Text Box 29">
            <a:extLst>
              <a:ext uri="{FF2B5EF4-FFF2-40B4-BE49-F238E27FC236}">
                <a16:creationId xmlns:a16="http://schemas.microsoft.com/office/drawing/2014/main" id="{CF8C350A-ACA7-52D7-0038-A6D4E1694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72422" y="4576246"/>
            <a:ext cx="484094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call</a:t>
            </a:r>
          </a:p>
        </p:txBody>
      </p:sp>
      <p:sp>
        <p:nvSpPr>
          <p:cNvPr id="260126" name="Text Box 30">
            <a:extLst>
              <a:ext uri="{FF2B5EF4-FFF2-40B4-BE49-F238E27FC236}">
                <a16:creationId xmlns:a16="http://schemas.microsoft.com/office/drawing/2014/main" id="{F839AE7A-90EA-1D01-E48D-37EC53046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6517" y="4576246"/>
            <a:ext cx="564776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fold</a:t>
            </a:r>
          </a:p>
        </p:txBody>
      </p:sp>
      <p:sp>
        <p:nvSpPr>
          <p:cNvPr id="260127" name="Text Box 31">
            <a:extLst>
              <a:ext uri="{FF2B5EF4-FFF2-40B4-BE49-F238E27FC236}">
                <a16:creationId xmlns:a16="http://schemas.microsoft.com/office/drawing/2014/main" id="{A72B7428-DACA-32FE-9B10-216F052B7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98564" y="4576246"/>
            <a:ext cx="484094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call</a:t>
            </a:r>
          </a:p>
        </p:txBody>
      </p:sp>
      <p:sp>
        <p:nvSpPr>
          <p:cNvPr id="260128" name="Text Box 32">
            <a:extLst>
              <a:ext uri="{FF2B5EF4-FFF2-40B4-BE49-F238E27FC236}">
                <a16:creationId xmlns:a16="http://schemas.microsoft.com/office/drawing/2014/main" id="{194547D6-962F-D3D2-0C4D-A7F6A1FB2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58" y="4576246"/>
            <a:ext cx="564776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fold</a:t>
            </a:r>
          </a:p>
        </p:txBody>
      </p:sp>
      <p:sp>
        <p:nvSpPr>
          <p:cNvPr id="260129" name="Freeform 33">
            <a:extLst>
              <a:ext uri="{FF2B5EF4-FFF2-40B4-BE49-F238E27FC236}">
                <a16:creationId xmlns:a16="http://schemas.microsoft.com/office/drawing/2014/main" id="{28A7B19D-5C29-DBE0-DB94-ABEEC6C999FB}"/>
              </a:ext>
            </a:extLst>
          </p:cNvPr>
          <p:cNvSpPr>
            <a:spLocks/>
          </p:cNvSpPr>
          <p:nvPr/>
        </p:nvSpPr>
        <p:spPr bwMode="auto">
          <a:xfrm>
            <a:off x="11042869" y="4092152"/>
            <a:ext cx="1532965" cy="242047"/>
          </a:xfrm>
          <a:custGeom>
            <a:avLst/>
            <a:gdLst>
              <a:gd name="T0" fmla="*/ 0 w 912"/>
              <a:gd name="T1" fmla="*/ 144 h 144"/>
              <a:gd name="T2" fmla="*/ 480 w 912"/>
              <a:gd name="T3" fmla="*/ 0 h 144"/>
              <a:gd name="T4" fmla="*/ 912 w 912"/>
              <a:gd name="T5" fmla="*/ 14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12" h="144">
                <a:moveTo>
                  <a:pt x="0" y="144"/>
                </a:moveTo>
                <a:cubicBezTo>
                  <a:pt x="164" y="72"/>
                  <a:pt x="328" y="0"/>
                  <a:pt x="480" y="0"/>
                </a:cubicBezTo>
                <a:cubicBezTo>
                  <a:pt x="632" y="0"/>
                  <a:pt x="772" y="72"/>
                  <a:pt x="912" y="144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30" name="Freeform 34">
            <a:extLst>
              <a:ext uri="{FF2B5EF4-FFF2-40B4-BE49-F238E27FC236}">
                <a16:creationId xmlns:a16="http://schemas.microsoft.com/office/drawing/2014/main" id="{EB2C0EFA-1E0A-A760-668C-6661CEA5A1A4}"/>
              </a:ext>
            </a:extLst>
          </p:cNvPr>
          <p:cNvSpPr>
            <a:spLocks/>
          </p:cNvSpPr>
          <p:nvPr/>
        </p:nvSpPr>
        <p:spPr bwMode="auto">
          <a:xfrm>
            <a:off x="11849693" y="4092152"/>
            <a:ext cx="1452282" cy="242047"/>
          </a:xfrm>
          <a:custGeom>
            <a:avLst/>
            <a:gdLst>
              <a:gd name="T0" fmla="*/ 0 w 912"/>
              <a:gd name="T1" fmla="*/ 144 h 144"/>
              <a:gd name="T2" fmla="*/ 480 w 912"/>
              <a:gd name="T3" fmla="*/ 0 h 144"/>
              <a:gd name="T4" fmla="*/ 912 w 912"/>
              <a:gd name="T5" fmla="*/ 14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12" h="144">
                <a:moveTo>
                  <a:pt x="0" y="144"/>
                </a:moveTo>
                <a:cubicBezTo>
                  <a:pt x="164" y="72"/>
                  <a:pt x="328" y="0"/>
                  <a:pt x="480" y="0"/>
                </a:cubicBezTo>
                <a:cubicBezTo>
                  <a:pt x="632" y="0"/>
                  <a:pt x="772" y="72"/>
                  <a:pt x="912" y="144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0131" name="Text Box 35">
            <a:extLst>
              <a:ext uri="{FF2B5EF4-FFF2-40B4-BE49-F238E27FC236}">
                <a16:creationId xmlns:a16="http://schemas.microsoft.com/office/drawing/2014/main" id="{9F82A4ED-D3FE-C33C-3D1E-82B69A7CF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72422" y="2559188"/>
            <a:ext cx="968188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 i="1">
                <a:latin typeface="Arial" panose="020B0604020202020204" pitchFamily="34" charset="0"/>
              </a:rPr>
              <a:t>“nature”</a:t>
            </a:r>
          </a:p>
        </p:txBody>
      </p:sp>
      <p:sp>
        <p:nvSpPr>
          <p:cNvPr id="260132" name="Text Box 36">
            <a:extLst>
              <a:ext uri="{FF2B5EF4-FFF2-40B4-BE49-F238E27FC236}">
                <a16:creationId xmlns:a16="http://schemas.microsoft.com/office/drawing/2014/main" id="{74E96DBC-53FD-8106-B76D-A806D89D0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37199" y="3285329"/>
            <a:ext cx="968188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 i="1">
                <a:latin typeface="Arial" panose="020B0604020202020204" pitchFamily="34" charset="0"/>
              </a:rPr>
              <a:t>player 1</a:t>
            </a:r>
          </a:p>
        </p:txBody>
      </p:sp>
      <p:sp>
        <p:nvSpPr>
          <p:cNvPr id="260133" name="Text Box 37">
            <a:extLst>
              <a:ext uri="{FF2B5EF4-FFF2-40B4-BE49-F238E27FC236}">
                <a16:creationId xmlns:a16="http://schemas.microsoft.com/office/drawing/2014/main" id="{0B11B0C3-A477-C0EF-4362-9C889A9D3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0822" y="3285329"/>
            <a:ext cx="968188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 i="1">
                <a:latin typeface="Arial" panose="020B0604020202020204" pitchFamily="34" charset="0"/>
              </a:rPr>
              <a:t>player 1</a:t>
            </a:r>
          </a:p>
        </p:txBody>
      </p:sp>
      <p:sp>
        <p:nvSpPr>
          <p:cNvPr id="260134" name="Text Box 38">
            <a:extLst>
              <a:ext uri="{FF2B5EF4-FFF2-40B4-BE49-F238E27FC236}">
                <a16:creationId xmlns:a16="http://schemas.microsoft.com/office/drawing/2014/main" id="{E37851EE-FF77-F07B-D5E8-520D9E75D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6046" y="4172835"/>
            <a:ext cx="968188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 i="1">
                <a:latin typeface="Arial" panose="020B0604020202020204" pitchFamily="34" charset="0"/>
              </a:rPr>
              <a:t>player 2</a:t>
            </a:r>
          </a:p>
        </p:txBody>
      </p:sp>
      <p:sp>
        <p:nvSpPr>
          <p:cNvPr id="260135" name="Text Box 39">
            <a:extLst>
              <a:ext uri="{FF2B5EF4-FFF2-40B4-BE49-F238E27FC236}">
                <a16:creationId xmlns:a16="http://schemas.microsoft.com/office/drawing/2014/main" id="{3779A657-06C7-77FD-2642-9B41533E8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01975" y="4092152"/>
            <a:ext cx="968188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 i="1">
                <a:latin typeface="Arial" panose="020B0604020202020204" pitchFamily="34" charset="0"/>
              </a:rPr>
              <a:t>player 2</a:t>
            </a:r>
          </a:p>
        </p:txBody>
      </p:sp>
      <p:sp>
        <p:nvSpPr>
          <p:cNvPr id="260136" name="Text Box 40">
            <a:extLst>
              <a:ext uri="{FF2B5EF4-FFF2-40B4-BE49-F238E27FC236}">
                <a16:creationId xmlns:a16="http://schemas.microsoft.com/office/drawing/2014/main" id="{CE3FEA76-4E85-A7F9-6E0A-917BBB727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9458" y="5141023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260137" name="Text Box 41">
            <a:extLst>
              <a:ext uri="{FF2B5EF4-FFF2-40B4-BE49-F238E27FC236}">
                <a16:creationId xmlns:a16="http://schemas.microsoft.com/office/drawing/2014/main" id="{1815B658-576E-6107-2B80-784F6268B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3552" y="5141023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60138" name="Text Box 42">
            <a:extLst>
              <a:ext uri="{FF2B5EF4-FFF2-40B4-BE49-F238E27FC236}">
                <a16:creationId xmlns:a16="http://schemas.microsoft.com/office/drawing/2014/main" id="{3CC506AF-DF5D-DD4D-575A-D3DB0CEA3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6964" y="5141023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60139" name="Text Box 43">
            <a:extLst>
              <a:ext uri="{FF2B5EF4-FFF2-40B4-BE49-F238E27FC236}">
                <a16:creationId xmlns:a16="http://schemas.microsoft.com/office/drawing/2014/main" id="{B6A1A099-52C1-F74B-B7DF-5EE4F0FEF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0375" y="5141023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60140" name="Text Box 44">
            <a:extLst>
              <a:ext uri="{FF2B5EF4-FFF2-40B4-BE49-F238E27FC236}">
                <a16:creationId xmlns:a16="http://schemas.microsoft.com/office/drawing/2014/main" id="{55D05EF7-BD24-A291-81E9-1DB880711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72423" y="5141023"/>
            <a:ext cx="322729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-2</a:t>
            </a:r>
          </a:p>
        </p:txBody>
      </p:sp>
      <p:sp>
        <p:nvSpPr>
          <p:cNvPr id="260141" name="Text Box 45">
            <a:extLst>
              <a:ext uri="{FF2B5EF4-FFF2-40B4-BE49-F238E27FC236}">
                <a16:creationId xmlns:a16="http://schemas.microsoft.com/office/drawing/2014/main" id="{240B41E5-C5BE-C9AC-7842-BDB1A8D47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98564" y="5141023"/>
            <a:ext cx="322729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-1</a:t>
            </a:r>
          </a:p>
        </p:txBody>
      </p:sp>
      <p:sp>
        <p:nvSpPr>
          <p:cNvPr id="260142" name="Text Box 46">
            <a:extLst>
              <a:ext uri="{FF2B5EF4-FFF2-40B4-BE49-F238E27FC236}">
                <a16:creationId xmlns:a16="http://schemas.microsoft.com/office/drawing/2014/main" id="{68993999-2FC4-CA84-F51C-ADDB3C0AE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6517" y="5141023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60143" name="Text Box 47">
            <a:extLst>
              <a:ext uri="{FF2B5EF4-FFF2-40B4-BE49-F238E27FC236}">
                <a16:creationId xmlns:a16="http://schemas.microsoft.com/office/drawing/2014/main" id="{5EE5E9F5-6BE4-9337-D399-3B14AF3EE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58" y="5141023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082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15" grpId="0"/>
      <p:bldP spid="260116" grpId="0"/>
      <p:bldP spid="260117" grpId="0"/>
      <p:bldP spid="260118" grpId="0"/>
      <p:bldP spid="260119" grpId="0"/>
      <p:bldP spid="260120" grpId="0"/>
      <p:bldP spid="260121" grpId="0"/>
      <p:bldP spid="260122" grpId="0"/>
      <p:bldP spid="260123" grpId="0"/>
      <p:bldP spid="260124" grpId="0"/>
      <p:bldP spid="260125" grpId="0"/>
      <p:bldP spid="260126" grpId="0"/>
      <p:bldP spid="260127" grpId="0"/>
      <p:bldP spid="260128" grpId="0"/>
      <p:bldP spid="260131" grpId="0"/>
      <p:bldP spid="260132" grpId="0"/>
      <p:bldP spid="260133" grpId="0"/>
      <p:bldP spid="260134" grpId="0"/>
      <p:bldP spid="260135" grpId="0"/>
      <p:bldP spid="260136" grpId="0"/>
      <p:bldP spid="260137" grpId="0"/>
      <p:bldP spid="260138" grpId="0"/>
      <p:bldP spid="260139" grpId="0"/>
      <p:bldP spid="260140" grpId="0"/>
      <p:bldP spid="260141" grpId="0"/>
      <p:bldP spid="260142" grpId="0"/>
      <p:bldP spid="26014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>
            <a:extLst>
              <a:ext uri="{FF2B5EF4-FFF2-40B4-BE49-F238E27FC236}">
                <a16:creationId xmlns:a16="http://schemas.microsoft.com/office/drawing/2014/main" id="{0CB59B83-0DB5-23AA-4EB0-8E5FF0C357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36226" y="486924"/>
            <a:ext cx="11581279" cy="968188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4765" dirty="0">
                <a:latin typeface="Mona Sans Semi Bold" panose="020B0604020202020204" charset="0"/>
              </a:rPr>
              <a:t>Intuition for need of random strategies</a:t>
            </a:r>
            <a:endParaRPr lang="en-US" altLang="en-US" sz="3071" dirty="0">
              <a:latin typeface="Mona Sans Semi Bold" panose="020B0604020202020204" charset="0"/>
            </a:endParaRPr>
          </a:p>
        </p:txBody>
      </p:sp>
      <p:sp>
        <p:nvSpPr>
          <p:cNvPr id="265219" name="Rectangle 3">
            <a:extLst>
              <a:ext uri="{FF2B5EF4-FFF2-40B4-BE49-F238E27FC236}">
                <a16:creationId xmlns:a16="http://schemas.microsoft.com/office/drawing/2014/main" id="{00B034E5-5FD9-B7B6-275B-65EFDB05A1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70847" y="1600200"/>
            <a:ext cx="6777318" cy="6629400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en-US" altLang="en-US" sz="2800" dirty="0"/>
              <a:t>Suppose my strategy is “bet on King, stay on Jack”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800" dirty="0"/>
              <a:t>What will you do?</a:t>
            </a:r>
          </a:p>
          <a:p>
            <a:pPr lvl="1" algn="l">
              <a:lnSpc>
                <a:spcPct val="114000"/>
              </a:lnSpc>
            </a:pPr>
            <a:r>
              <a:rPr lang="en-US" altLang="en-US" sz="2800" dirty="0"/>
              <a:t>What is your expected utility?</a:t>
            </a:r>
          </a:p>
          <a:p>
            <a:pPr algn="l">
              <a:lnSpc>
                <a:spcPct val="114000"/>
              </a:lnSpc>
            </a:pPr>
            <a:r>
              <a:rPr lang="en-US" altLang="en-US" sz="2800" dirty="0"/>
              <a:t>What if my strategy is “always bet”?</a:t>
            </a:r>
          </a:p>
          <a:p>
            <a:pPr algn="l">
              <a:lnSpc>
                <a:spcPct val="114000"/>
              </a:lnSpc>
            </a:pPr>
            <a:r>
              <a:rPr lang="en-US" altLang="en-US" sz="2800" dirty="0"/>
              <a:t>What if my strategy is “always bet when given King, 10% of the time bet when given Jack”?</a:t>
            </a:r>
          </a:p>
        </p:txBody>
      </p:sp>
      <p:sp>
        <p:nvSpPr>
          <p:cNvPr id="265220" name="Line 4">
            <a:extLst>
              <a:ext uri="{FF2B5EF4-FFF2-40B4-BE49-F238E27FC236}">
                <a16:creationId xmlns:a16="http://schemas.microsoft.com/office/drawing/2014/main" id="{2D92C886-12CE-F12F-7C85-1E53F563C1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77718" y="2887756"/>
            <a:ext cx="564776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5221" name="Line 5">
            <a:extLst>
              <a:ext uri="{FF2B5EF4-FFF2-40B4-BE49-F238E27FC236}">
                <a16:creationId xmlns:a16="http://schemas.microsoft.com/office/drawing/2014/main" id="{8CC4EE80-FF78-EEAB-FC40-E89AEBFC4BA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42494" y="2887756"/>
            <a:ext cx="564776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5222" name="Line 6">
            <a:extLst>
              <a:ext uri="{FF2B5EF4-FFF2-40B4-BE49-F238E27FC236}">
                <a16:creationId xmlns:a16="http://schemas.microsoft.com/office/drawing/2014/main" id="{48024D79-7FBB-1FB1-D99E-D64F1812315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412941" y="3694579"/>
            <a:ext cx="564776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5223" name="Line 7">
            <a:extLst>
              <a:ext uri="{FF2B5EF4-FFF2-40B4-BE49-F238E27FC236}">
                <a16:creationId xmlns:a16="http://schemas.microsoft.com/office/drawing/2014/main" id="{8F1A48C2-B3F7-2A1F-4BB6-6B2560864870}"/>
              </a:ext>
            </a:extLst>
          </p:cNvPr>
          <p:cNvSpPr>
            <a:spLocks noChangeShapeType="1"/>
          </p:cNvSpPr>
          <p:nvPr/>
        </p:nvSpPr>
        <p:spPr bwMode="auto">
          <a:xfrm>
            <a:off x="9977718" y="3694579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5224" name="Line 8">
            <a:extLst>
              <a:ext uri="{FF2B5EF4-FFF2-40B4-BE49-F238E27FC236}">
                <a16:creationId xmlns:a16="http://schemas.microsoft.com/office/drawing/2014/main" id="{648873E1-A52D-B308-B6B1-272FA30656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945906" y="3694579"/>
            <a:ext cx="161365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5225" name="Line 9">
            <a:extLst>
              <a:ext uri="{FF2B5EF4-FFF2-40B4-BE49-F238E27FC236}">
                <a16:creationId xmlns:a16="http://schemas.microsoft.com/office/drawing/2014/main" id="{C314C839-1F2F-09C3-F3E4-54917DDEEF7C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07271" y="3694579"/>
            <a:ext cx="564776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5226" name="Line 10">
            <a:extLst>
              <a:ext uri="{FF2B5EF4-FFF2-40B4-BE49-F238E27FC236}">
                <a16:creationId xmlns:a16="http://schemas.microsoft.com/office/drawing/2014/main" id="{D40C6078-FE8B-27D6-F597-99E3209CC2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70894" y="4501403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5227" name="Line 11">
            <a:extLst>
              <a:ext uri="{FF2B5EF4-FFF2-40B4-BE49-F238E27FC236}">
                <a16:creationId xmlns:a16="http://schemas.microsoft.com/office/drawing/2014/main" id="{AACA972F-1A84-41BF-DDC5-4749B28D2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12941" y="4501403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5228" name="Line 12">
            <a:extLst>
              <a:ext uri="{FF2B5EF4-FFF2-40B4-BE49-F238E27FC236}">
                <a16:creationId xmlns:a16="http://schemas.microsoft.com/office/drawing/2014/main" id="{AC9AEBB6-7F03-0115-A988-5DBEC0BFBF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77718" y="4501403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5229" name="Line 13">
            <a:extLst>
              <a:ext uri="{FF2B5EF4-FFF2-40B4-BE49-F238E27FC236}">
                <a16:creationId xmlns:a16="http://schemas.microsoft.com/office/drawing/2014/main" id="{2E137513-9596-6F57-CA63-DE9FF422C28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19765" y="4501403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5230" name="Line 14">
            <a:extLst>
              <a:ext uri="{FF2B5EF4-FFF2-40B4-BE49-F238E27FC236}">
                <a16:creationId xmlns:a16="http://schemas.microsoft.com/office/drawing/2014/main" id="{99FAEC03-A419-A7E6-D30A-0543065D646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703859" y="4501403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5231" name="Line 15">
            <a:extLst>
              <a:ext uri="{FF2B5EF4-FFF2-40B4-BE49-F238E27FC236}">
                <a16:creationId xmlns:a16="http://schemas.microsoft.com/office/drawing/2014/main" id="{93D95B8E-086A-351B-BC98-4CC5CBC382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945906" y="4501403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5232" name="Line 16">
            <a:extLst>
              <a:ext uri="{FF2B5EF4-FFF2-40B4-BE49-F238E27FC236}">
                <a16:creationId xmlns:a16="http://schemas.microsoft.com/office/drawing/2014/main" id="{3998AE3F-BA00-2135-E39C-91A11307BC8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430000" y="4501403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5233" name="Line 17">
            <a:extLst>
              <a:ext uri="{FF2B5EF4-FFF2-40B4-BE49-F238E27FC236}">
                <a16:creationId xmlns:a16="http://schemas.microsoft.com/office/drawing/2014/main" id="{CF0A7D76-CA97-A196-2DD9-91BDA2169C9B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72047" y="4501403"/>
            <a:ext cx="242047" cy="8068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5234" name="Text Box 18">
            <a:extLst>
              <a:ext uri="{FF2B5EF4-FFF2-40B4-BE49-F238E27FC236}">
                <a16:creationId xmlns:a16="http://schemas.microsoft.com/office/drawing/2014/main" id="{5F41F419-1938-BFED-EE65-AC4A83F32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8847" y="3049121"/>
            <a:ext cx="1146362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1 gets King</a:t>
            </a:r>
          </a:p>
        </p:txBody>
      </p:sp>
      <p:sp>
        <p:nvSpPr>
          <p:cNvPr id="265235" name="Text Box 19">
            <a:extLst>
              <a:ext uri="{FF2B5EF4-FFF2-40B4-BE49-F238E27FC236}">
                <a16:creationId xmlns:a16="http://schemas.microsoft.com/office/drawing/2014/main" id="{CB4CF747-3F20-DEAB-6BB6-93A4C89F0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5906" y="3049121"/>
            <a:ext cx="1452282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1 gets Jack</a:t>
            </a:r>
          </a:p>
        </p:txBody>
      </p:sp>
      <p:sp>
        <p:nvSpPr>
          <p:cNvPr id="265236" name="Text Box 20">
            <a:extLst>
              <a:ext uri="{FF2B5EF4-FFF2-40B4-BE49-F238E27FC236}">
                <a16:creationId xmlns:a16="http://schemas.microsoft.com/office/drawing/2014/main" id="{5B56087B-44C9-8953-30B0-FCF6C950F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0894" y="3855944"/>
            <a:ext cx="484094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bet</a:t>
            </a:r>
          </a:p>
        </p:txBody>
      </p:sp>
      <p:sp>
        <p:nvSpPr>
          <p:cNvPr id="265237" name="Text Box 21">
            <a:extLst>
              <a:ext uri="{FF2B5EF4-FFF2-40B4-BE49-F238E27FC236}">
                <a16:creationId xmlns:a16="http://schemas.microsoft.com/office/drawing/2014/main" id="{072865E9-862F-2E69-ED16-84B344E13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3177" y="3855944"/>
            <a:ext cx="484094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bet</a:t>
            </a:r>
          </a:p>
        </p:txBody>
      </p:sp>
      <p:sp>
        <p:nvSpPr>
          <p:cNvPr id="265238" name="Text Box 22">
            <a:extLst>
              <a:ext uri="{FF2B5EF4-FFF2-40B4-BE49-F238E27FC236}">
                <a16:creationId xmlns:a16="http://schemas.microsoft.com/office/drawing/2014/main" id="{09429280-17AA-6964-D24B-BAD2794A8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8400" y="3855944"/>
            <a:ext cx="564776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stay</a:t>
            </a:r>
          </a:p>
        </p:txBody>
      </p:sp>
      <p:sp>
        <p:nvSpPr>
          <p:cNvPr id="265239" name="Text Box 23">
            <a:extLst>
              <a:ext uri="{FF2B5EF4-FFF2-40B4-BE49-F238E27FC236}">
                <a16:creationId xmlns:a16="http://schemas.microsoft.com/office/drawing/2014/main" id="{D1857907-5360-FDBF-346E-A0BE15FEA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9318" y="3855944"/>
            <a:ext cx="564776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>
                <a:latin typeface="Arial" panose="020B0604020202020204" pitchFamily="34" charset="0"/>
              </a:rPr>
              <a:t>stay</a:t>
            </a:r>
          </a:p>
        </p:txBody>
      </p:sp>
      <p:sp>
        <p:nvSpPr>
          <p:cNvPr id="265240" name="Text Box 24">
            <a:extLst>
              <a:ext uri="{FF2B5EF4-FFF2-40B4-BE49-F238E27FC236}">
                <a16:creationId xmlns:a16="http://schemas.microsoft.com/office/drawing/2014/main" id="{AA768CBD-4B9E-349D-31AD-1E1443507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9529" y="4743450"/>
            <a:ext cx="484094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call</a:t>
            </a:r>
          </a:p>
        </p:txBody>
      </p:sp>
      <p:sp>
        <p:nvSpPr>
          <p:cNvPr id="265241" name="Text Box 25">
            <a:extLst>
              <a:ext uri="{FF2B5EF4-FFF2-40B4-BE49-F238E27FC236}">
                <a16:creationId xmlns:a16="http://schemas.microsoft.com/office/drawing/2014/main" id="{BC3F4497-3F23-4D6A-2C4A-04808FD64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3624" y="4743450"/>
            <a:ext cx="564776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fold</a:t>
            </a:r>
          </a:p>
        </p:txBody>
      </p:sp>
      <p:sp>
        <p:nvSpPr>
          <p:cNvPr id="265242" name="Text Box 26">
            <a:extLst>
              <a:ext uri="{FF2B5EF4-FFF2-40B4-BE49-F238E27FC236}">
                <a16:creationId xmlns:a16="http://schemas.microsoft.com/office/drawing/2014/main" id="{9B00E58E-F3B5-892A-B1DF-E82110785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6353" y="4743450"/>
            <a:ext cx="484094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call</a:t>
            </a:r>
          </a:p>
        </p:txBody>
      </p:sp>
      <p:sp>
        <p:nvSpPr>
          <p:cNvPr id="265243" name="Text Box 27">
            <a:extLst>
              <a:ext uri="{FF2B5EF4-FFF2-40B4-BE49-F238E27FC236}">
                <a16:creationId xmlns:a16="http://schemas.microsoft.com/office/drawing/2014/main" id="{96276C8E-CF8F-9509-910E-858A2FF92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0447" y="4743450"/>
            <a:ext cx="564776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fold</a:t>
            </a:r>
          </a:p>
        </p:txBody>
      </p:sp>
      <p:sp>
        <p:nvSpPr>
          <p:cNvPr id="265244" name="Text Box 28">
            <a:extLst>
              <a:ext uri="{FF2B5EF4-FFF2-40B4-BE49-F238E27FC236}">
                <a16:creationId xmlns:a16="http://schemas.microsoft.com/office/drawing/2014/main" id="{40F24459-7E04-FCA0-197E-659CD50D8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2494" y="4743450"/>
            <a:ext cx="484094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call</a:t>
            </a:r>
          </a:p>
        </p:txBody>
      </p:sp>
      <p:sp>
        <p:nvSpPr>
          <p:cNvPr id="265245" name="Text Box 29">
            <a:extLst>
              <a:ext uri="{FF2B5EF4-FFF2-40B4-BE49-F238E27FC236}">
                <a16:creationId xmlns:a16="http://schemas.microsoft.com/office/drawing/2014/main" id="{7D0301DB-27C1-765E-C3ED-24C58323B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6588" y="4743450"/>
            <a:ext cx="564776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fold</a:t>
            </a:r>
          </a:p>
        </p:txBody>
      </p:sp>
      <p:sp>
        <p:nvSpPr>
          <p:cNvPr id="265246" name="Text Box 30">
            <a:extLst>
              <a:ext uri="{FF2B5EF4-FFF2-40B4-BE49-F238E27FC236}">
                <a16:creationId xmlns:a16="http://schemas.microsoft.com/office/drawing/2014/main" id="{B0C0C020-DFD2-9118-2214-EAD0CE85A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8635" y="4743450"/>
            <a:ext cx="484094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call</a:t>
            </a:r>
          </a:p>
        </p:txBody>
      </p:sp>
      <p:sp>
        <p:nvSpPr>
          <p:cNvPr id="265247" name="Text Box 31">
            <a:extLst>
              <a:ext uri="{FF2B5EF4-FFF2-40B4-BE49-F238E27FC236}">
                <a16:creationId xmlns:a16="http://schemas.microsoft.com/office/drawing/2014/main" id="{55B742EC-FF25-3854-B6A6-35299F4E0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2730" y="4743450"/>
            <a:ext cx="564776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953">
                <a:latin typeface="Arial" panose="020B0604020202020204" pitchFamily="34" charset="0"/>
              </a:rPr>
              <a:t>fold</a:t>
            </a:r>
          </a:p>
        </p:txBody>
      </p:sp>
      <p:sp>
        <p:nvSpPr>
          <p:cNvPr id="265248" name="Freeform 32">
            <a:extLst>
              <a:ext uri="{FF2B5EF4-FFF2-40B4-BE49-F238E27FC236}">
                <a16:creationId xmlns:a16="http://schemas.microsoft.com/office/drawing/2014/main" id="{3872E22D-2BC5-EF27-5065-A41533A1B335}"/>
              </a:ext>
            </a:extLst>
          </p:cNvPr>
          <p:cNvSpPr>
            <a:spLocks/>
          </p:cNvSpPr>
          <p:nvPr/>
        </p:nvSpPr>
        <p:spPr bwMode="auto">
          <a:xfrm>
            <a:off x="9412941" y="4259356"/>
            <a:ext cx="1532965" cy="242047"/>
          </a:xfrm>
          <a:custGeom>
            <a:avLst/>
            <a:gdLst>
              <a:gd name="T0" fmla="*/ 0 w 912"/>
              <a:gd name="T1" fmla="*/ 144 h 144"/>
              <a:gd name="T2" fmla="*/ 480 w 912"/>
              <a:gd name="T3" fmla="*/ 0 h 144"/>
              <a:gd name="T4" fmla="*/ 912 w 912"/>
              <a:gd name="T5" fmla="*/ 14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12" h="144">
                <a:moveTo>
                  <a:pt x="0" y="144"/>
                </a:moveTo>
                <a:cubicBezTo>
                  <a:pt x="164" y="72"/>
                  <a:pt x="328" y="0"/>
                  <a:pt x="480" y="0"/>
                </a:cubicBezTo>
                <a:cubicBezTo>
                  <a:pt x="632" y="0"/>
                  <a:pt x="772" y="72"/>
                  <a:pt x="912" y="144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5249" name="Freeform 33">
            <a:extLst>
              <a:ext uri="{FF2B5EF4-FFF2-40B4-BE49-F238E27FC236}">
                <a16:creationId xmlns:a16="http://schemas.microsoft.com/office/drawing/2014/main" id="{C9825055-5D3F-3CB0-5CC4-2C59EA744BA5}"/>
              </a:ext>
            </a:extLst>
          </p:cNvPr>
          <p:cNvSpPr>
            <a:spLocks/>
          </p:cNvSpPr>
          <p:nvPr/>
        </p:nvSpPr>
        <p:spPr bwMode="auto">
          <a:xfrm>
            <a:off x="10219765" y="4259356"/>
            <a:ext cx="1452282" cy="242047"/>
          </a:xfrm>
          <a:custGeom>
            <a:avLst/>
            <a:gdLst>
              <a:gd name="T0" fmla="*/ 0 w 912"/>
              <a:gd name="T1" fmla="*/ 144 h 144"/>
              <a:gd name="T2" fmla="*/ 480 w 912"/>
              <a:gd name="T3" fmla="*/ 0 h 144"/>
              <a:gd name="T4" fmla="*/ 912 w 912"/>
              <a:gd name="T5" fmla="*/ 14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12" h="144">
                <a:moveTo>
                  <a:pt x="0" y="144"/>
                </a:moveTo>
                <a:cubicBezTo>
                  <a:pt x="164" y="72"/>
                  <a:pt x="328" y="0"/>
                  <a:pt x="480" y="0"/>
                </a:cubicBezTo>
                <a:cubicBezTo>
                  <a:pt x="632" y="0"/>
                  <a:pt x="772" y="72"/>
                  <a:pt x="912" y="144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IN" sz="3258"/>
          </a:p>
        </p:txBody>
      </p:sp>
      <p:sp>
        <p:nvSpPr>
          <p:cNvPr id="265250" name="Text Box 34">
            <a:extLst>
              <a:ext uri="{FF2B5EF4-FFF2-40B4-BE49-F238E27FC236}">
                <a16:creationId xmlns:a16="http://schemas.microsoft.com/office/drawing/2014/main" id="{EFE999EE-EE28-F358-A9B2-22934FF00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2494" y="2726391"/>
            <a:ext cx="968188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 i="1">
                <a:latin typeface="Arial" panose="020B0604020202020204" pitchFamily="34" charset="0"/>
              </a:rPr>
              <a:t>“nature”</a:t>
            </a:r>
          </a:p>
        </p:txBody>
      </p:sp>
      <p:sp>
        <p:nvSpPr>
          <p:cNvPr id="265251" name="Text Box 35">
            <a:extLst>
              <a:ext uri="{FF2B5EF4-FFF2-40B4-BE49-F238E27FC236}">
                <a16:creationId xmlns:a16="http://schemas.microsoft.com/office/drawing/2014/main" id="{3BA557CB-A6F6-63D6-286A-B9EC5A8B5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07271" y="3452533"/>
            <a:ext cx="968188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 i="1">
                <a:latin typeface="Arial" panose="020B0604020202020204" pitchFamily="34" charset="0"/>
              </a:rPr>
              <a:t>player 1</a:t>
            </a:r>
          </a:p>
        </p:txBody>
      </p:sp>
      <p:sp>
        <p:nvSpPr>
          <p:cNvPr id="265252" name="Text Box 36">
            <a:extLst>
              <a:ext uri="{FF2B5EF4-FFF2-40B4-BE49-F238E27FC236}">
                <a16:creationId xmlns:a16="http://schemas.microsoft.com/office/drawing/2014/main" id="{43B9CE6F-477F-D66D-CDB0-2CC59E1EE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0894" y="3452533"/>
            <a:ext cx="968188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 i="1">
                <a:latin typeface="Arial" panose="020B0604020202020204" pitchFamily="34" charset="0"/>
              </a:rPr>
              <a:t>player 1</a:t>
            </a:r>
          </a:p>
        </p:txBody>
      </p:sp>
      <p:sp>
        <p:nvSpPr>
          <p:cNvPr id="265253" name="Text Box 37">
            <a:extLst>
              <a:ext uri="{FF2B5EF4-FFF2-40B4-BE49-F238E27FC236}">
                <a16:creationId xmlns:a16="http://schemas.microsoft.com/office/drawing/2014/main" id="{312E6833-3947-1573-9B6F-A8F50CD1C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6118" y="4340038"/>
            <a:ext cx="968188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 i="1">
                <a:latin typeface="Arial" panose="020B0604020202020204" pitchFamily="34" charset="0"/>
              </a:rPr>
              <a:t>player 2</a:t>
            </a:r>
          </a:p>
        </p:txBody>
      </p:sp>
      <p:sp>
        <p:nvSpPr>
          <p:cNvPr id="265254" name="Text Box 38">
            <a:extLst>
              <a:ext uri="{FF2B5EF4-FFF2-40B4-BE49-F238E27FC236}">
                <a16:creationId xmlns:a16="http://schemas.microsoft.com/office/drawing/2014/main" id="{552300D1-5994-622E-7CF3-78F9B6EEE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72047" y="4259356"/>
            <a:ext cx="968188" cy="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482" i="1">
                <a:latin typeface="Arial" panose="020B0604020202020204" pitchFamily="34" charset="0"/>
              </a:rPr>
              <a:t>player 2</a:t>
            </a:r>
          </a:p>
        </p:txBody>
      </p:sp>
      <p:sp>
        <p:nvSpPr>
          <p:cNvPr id="265255" name="Text Box 39">
            <a:extLst>
              <a:ext uri="{FF2B5EF4-FFF2-40B4-BE49-F238E27FC236}">
                <a16:creationId xmlns:a16="http://schemas.microsoft.com/office/drawing/2014/main" id="{85668711-4C85-2DD1-88D7-D86B6F42C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9529" y="5308227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265256" name="Text Box 40">
            <a:extLst>
              <a:ext uri="{FF2B5EF4-FFF2-40B4-BE49-F238E27FC236}">
                <a16:creationId xmlns:a16="http://schemas.microsoft.com/office/drawing/2014/main" id="{312C37C0-0B72-A66C-8AE8-FE132DB16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3624" y="5308227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65257" name="Text Box 41">
            <a:extLst>
              <a:ext uri="{FF2B5EF4-FFF2-40B4-BE49-F238E27FC236}">
                <a16:creationId xmlns:a16="http://schemas.microsoft.com/office/drawing/2014/main" id="{7D8EAA89-0605-A780-360E-35A148BBB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7035" y="5308227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65258" name="Text Box 42">
            <a:extLst>
              <a:ext uri="{FF2B5EF4-FFF2-40B4-BE49-F238E27FC236}">
                <a16:creationId xmlns:a16="http://schemas.microsoft.com/office/drawing/2014/main" id="{EF1E5CB2-08DE-2CA9-CA34-4A4729CDB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0447" y="5308227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65259" name="Text Box 43">
            <a:extLst>
              <a:ext uri="{FF2B5EF4-FFF2-40B4-BE49-F238E27FC236}">
                <a16:creationId xmlns:a16="http://schemas.microsoft.com/office/drawing/2014/main" id="{17DC7333-57D8-359E-6D51-20CBE2693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2494" y="5308227"/>
            <a:ext cx="322729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-2</a:t>
            </a:r>
          </a:p>
        </p:txBody>
      </p:sp>
      <p:sp>
        <p:nvSpPr>
          <p:cNvPr id="265260" name="Text Box 44">
            <a:extLst>
              <a:ext uri="{FF2B5EF4-FFF2-40B4-BE49-F238E27FC236}">
                <a16:creationId xmlns:a16="http://schemas.microsoft.com/office/drawing/2014/main" id="{687A1289-4DC6-7076-52E8-8D1CF5CD7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8636" y="5308227"/>
            <a:ext cx="322729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-1</a:t>
            </a:r>
          </a:p>
        </p:txBody>
      </p:sp>
      <p:sp>
        <p:nvSpPr>
          <p:cNvPr id="265261" name="Text Box 45">
            <a:extLst>
              <a:ext uri="{FF2B5EF4-FFF2-40B4-BE49-F238E27FC236}">
                <a16:creationId xmlns:a16="http://schemas.microsoft.com/office/drawing/2014/main" id="{CF881EA5-9DD2-B475-81B3-BAA8E5F00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6588" y="5308227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65262" name="Text Box 46">
            <a:extLst>
              <a:ext uri="{FF2B5EF4-FFF2-40B4-BE49-F238E27FC236}">
                <a16:creationId xmlns:a16="http://schemas.microsoft.com/office/drawing/2014/main" id="{77CD385C-CC58-A600-9634-DFC7D2391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2729" y="5308227"/>
            <a:ext cx="242047" cy="25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en-US" sz="1059">
                <a:latin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9737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099A4E39-E2ED-C357-B79E-1C7A473AEE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51529" y="-11324"/>
            <a:ext cx="10488706" cy="968188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4000" dirty="0">
                <a:latin typeface="Mona Sans Semi Bold" panose="020B0604020202020204" charset="0"/>
              </a:rPr>
              <a:t>The state of the art for some games</a:t>
            </a:r>
            <a:endParaRPr lang="en-US" altLang="en-US" sz="2400" dirty="0">
              <a:latin typeface="Mona Sans Semi Bold" panose="020B0604020202020204" charset="0"/>
            </a:endParaRPr>
          </a:p>
        </p:txBody>
      </p:sp>
      <p:sp>
        <p:nvSpPr>
          <p:cNvPr id="261123" name="Rectangle 3">
            <a:extLst>
              <a:ext uri="{FF2B5EF4-FFF2-40B4-BE49-F238E27FC236}">
                <a16:creationId xmlns:a16="http://schemas.microsoft.com/office/drawing/2014/main" id="{116AE1A9-24C5-164C-49F5-73DE73A70C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70847" y="887506"/>
            <a:ext cx="10569388" cy="7584141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04000"/>
              </a:lnSpc>
            </a:pPr>
            <a:r>
              <a:rPr lang="en-US" altLang="en-US" sz="3200" dirty="0"/>
              <a:t>Chess: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800" dirty="0"/>
              <a:t>1997: IBM Deep Blue defeats Kasparov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800" dirty="0"/>
              <a:t>… there is still debate about whether computers are really better</a:t>
            </a:r>
          </a:p>
          <a:p>
            <a:pPr algn="l">
              <a:lnSpc>
                <a:spcPct val="104000"/>
              </a:lnSpc>
            </a:pPr>
            <a:r>
              <a:rPr lang="en-US" altLang="en-US" sz="3200" dirty="0"/>
              <a:t>Checkers: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800" dirty="0"/>
              <a:t>Computer world champion since 1994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800" dirty="0"/>
              <a:t>… there was still debate about whether computers are really better…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800" dirty="0"/>
              <a:t>until 2007: checkers solved </a:t>
            </a:r>
            <a:r>
              <a:rPr lang="en-US" altLang="en-US" sz="2800" dirty="0">
                <a:solidFill>
                  <a:schemeClr val="accent2"/>
                </a:solidFill>
              </a:rPr>
              <a:t>optimally</a:t>
            </a:r>
            <a:r>
              <a:rPr lang="en-US" altLang="en-US" sz="2800" dirty="0"/>
              <a:t> by computer</a:t>
            </a:r>
          </a:p>
          <a:p>
            <a:pPr algn="l">
              <a:lnSpc>
                <a:spcPct val="104000"/>
              </a:lnSpc>
            </a:pPr>
            <a:r>
              <a:rPr lang="en-US" altLang="en-US" sz="3200" dirty="0"/>
              <a:t>Go: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800" dirty="0"/>
              <a:t>Computers still not very good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800" dirty="0"/>
              <a:t>Branching factor really high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800" dirty="0"/>
              <a:t>Some recent progress</a:t>
            </a:r>
          </a:p>
          <a:p>
            <a:pPr algn="l">
              <a:lnSpc>
                <a:spcPct val="104000"/>
              </a:lnSpc>
            </a:pPr>
            <a:r>
              <a:rPr lang="en-US" altLang="en-US" sz="3200" dirty="0"/>
              <a:t>Poker: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800" dirty="0"/>
              <a:t>Competitive with top humans in some 2-player games</a:t>
            </a:r>
          </a:p>
          <a:p>
            <a:pPr lvl="1" algn="l">
              <a:lnSpc>
                <a:spcPct val="104000"/>
              </a:lnSpc>
            </a:pPr>
            <a:r>
              <a:rPr lang="en-US" altLang="en-US" sz="2800" dirty="0"/>
              <a:t>3+ player case much less well-understood</a:t>
            </a:r>
          </a:p>
        </p:txBody>
      </p:sp>
    </p:spTree>
    <p:extLst>
      <p:ext uri="{BB962C8B-B14F-4D97-AF65-F5344CB8AC3E}">
        <p14:creationId xmlns:p14="http://schemas.microsoft.com/office/powerpoint/2010/main" val="109858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>
            <a:extLst>
              <a:ext uri="{FF2B5EF4-FFF2-40B4-BE49-F238E27FC236}">
                <a16:creationId xmlns:a16="http://schemas.microsoft.com/office/drawing/2014/main" id="{2FA6643F-6B3F-E7DB-8CC8-BBFB6CE60B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680846" y="536467"/>
            <a:ext cx="10488706" cy="968188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en-US" sz="4765" dirty="0">
                <a:latin typeface="Mona Sans Semi Bold" panose="020B0604020202020204" charset="0"/>
              </a:rPr>
              <a:t>Is this of any value to society?</a:t>
            </a:r>
            <a:endParaRPr lang="en-US" altLang="en-US" sz="3071" dirty="0">
              <a:latin typeface="Mona Sans Semi Bold" panose="020B0604020202020204" charset="0"/>
            </a:endParaRPr>
          </a:p>
        </p:txBody>
      </p:sp>
      <p:sp>
        <p:nvSpPr>
          <p:cNvPr id="264195" name="Rectangle 3">
            <a:extLst>
              <a:ext uri="{FF2B5EF4-FFF2-40B4-BE49-F238E27FC236}">
                <a16:creationId xmlns:a16="http://schemas.microsoft.com/office/drawing/2014/main" id="{9D86A1CB-368E-A2A1-EC9C-71F1FB0AC0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70847" y="2141621"/>
            <a:ext cx="10569388" cy="6330026"/>
          </a:xfrm>
        </p:spPr>
        <p:txBody>
          <a:bodyPr/>
          <a:lstStyle>
            <a:defPPr>
              <a:defRPr lang="en-GB"/>
            </a:defPPr>
            <a:lvl1pPr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586130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7226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758391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344522" algn="ctr" defTabSz="586130" rtl="0" fontAlgn="base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93065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3516782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410291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4689043" algn="l" defTabSz="1172261" rtl="0" eaLnBrk="1" latinLnBrk="0" hangingPunct="1">
              <a:defRPr sz="3077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en-US" altLang="en-US" sz="3200" dirty="0"/>
              <a:t>Some of the techniques developed for games have found applications in other domains</a:t>
            </a:r>
          </a:p>
          <a:p>
            <a:pPr lvl="1" algn="l"/>
            <a:r>
              <a:rPr lang="en-US" altLang="en-US" sz="2800" dirty="0"/>
              <a:t>Especially “adversarial” settings</a:t>
            </a:r>
          </a:p>
          <a:p>
            <a:pPr algn="l"/>
            <a:r>
              <a:rPr lang="en-US" altLang="en-US" sz="3200" dirty="0"/>
              <a:t>Real-world strategic situations are usually not two-player, perfect-information, zero-sum, …</a:t>
            </a:r>
          </a:p>
          <a:p>
            <a:pPr algn="l"/>
            <a:r>
              <a:rPr lang="en-US" altLang="en-US" sz="3200" dirty="0"/>
              <a:t>But </a:t>
            </a:r>
            <a:r>
              <a:rPr lang="en-US" altLang="en-US" sz="3200" dirty="0">
                <a:solidFill>
                  <a:schemeClr val="accent2"/>
                </a:solidFill>
              </a:rPr>
              <a:t>game theory</a:t>
            </a:r>
            <a:r>
              <a:rPr lang="en-US" altLang="en-US" sz="3200" dirty="0"/>
              <a:t> does not need any of those</a:t>
            </a:r>
          </a:p>
          <a:p>
            <a:pPr algn="l"/>
            <a:r>
              <a:rPr lang="en-US" altLang="en-US" sz="3200" dirty="0"/>
              <a:t>Example application: security scheduling at airports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92818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1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1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1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1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1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1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1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1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1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1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1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1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1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1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2129</Words>
  <Application>Microsoft Office PowerPoint</Application>
  <PresentationFormat>Custom</PresentationFormat>
  <Paragraphs>580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29</vt:i4>
      </vt:variant>
    </vt:vector>
  </HeadingPairs>
  <TitlesOfParts>
    <vt:vector size="41" baseType="lpstr">
      <vt:lpstr>Arial</vt:lpstr>
      <vt:lpstr>Mona Sans Semi Bold</vt:lpstr>
      <vt:lpstr>Times New Roman</vt:lpstr>
      <vt:lpstr>Funnel Sans</vt:lpstr>
      <vt:lpstr>Office Theme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PowerPoint Presentation</vt:lpstr>
      <vt:lpstr>PowerPoint Presentation</vt:lpstr>
      <vt:lpstr>Game playing</vt:lpstr>
      <vt:lpstr>PowerPoint Presentation</vt:lpstr>
      <vt:lpstr>PowerPoint Presentation</vt:lpstr>
      <vt:lpstr>“Sum to 2” game</vt:lpstr>
      <vt:lpstr>Backward induction  (aka. minimax)</vt:lpstr>
      <vt:lpstr>Modified game</vt:lpstr>
      <vt:lpstr>A recursive implementation</vt:lpstr>
      <vt:lpstr>Do we need to see all the leaves?</vt:lpstr>
      <vt:lpstr>Do we need to see all the leaves?</vt:lpstr>
      <vt:lpstr>Alpha-beta pruning</vt:lpstr>
      <vt:lpstr>Pruning on beta</vt:lpstr>
      <vt:lpstr>Pruning on alpha</vt:lpstr>
      <vt:lpstr>Modifying recursive implementation to do alpha-beta pruning</vt:lpstr>
      <vt:lpstr>Benefits of alpha-beta pruning</vt:lpstr>
      <vt:lpstr>Repeated states</vt:lpstr>
      <vt:lpstr>Using evaluation functions</vt:lpstr>
      <vt:lpstr>Chess example</vt:lpstr>
      <vt:lpstr>Chess (bad) example</vt:lpstr>
      <vt:lpstr>Addressing this problem</vt:lpstr>
      <vt:lpstr>Playing against suboptimal players</vt:lpstr>
      <vt:lpstr>Many-player, general-sum games of perfect information</vt:lpstr>
      <vt:lpstr>Games with imperfect information</vt:lpstr>
      <vt:lpstr>Games with random moves by “Nature”</vt:lpstr>
      <vt:lpstr>Games with imperfect information</vt:lpstr>
      <vt:lpstr>Intuition for need of random strategies</vt:lpstr>
      <vt:lpstr>The state of the art for some games</vt:lpstr>
      <vt:lpstr>Is this of any value to society?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Shivangi Nigam</dc:creator>
  <cp:lastModifiedBy>Himanshu Sharma</cp:lastModifiedBy>
  <cp:revision>4</cp:revision>
  <dcterms:created xsi:type="dcterms:W3CDTF">2025-08-08T10:38:09Z</dcterms:created>
  <dcterms:modified xsi:type="dcterms:W3CDTF">2025-08-19T08:14:46Z</dcterms:modified>
</cp:coreProperties>
</file>