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1" r:id="rId2"/>
    <p:sldId id="283" r:id="rId3"/>
    <p:sldId id="257" r:id="rId4"/>
    <p:sldId id="285" r:id="rId5"/>
    <p:sldId id="286" r:id="rId6"/>
    <p:sldId id="259" r:id="rId7"/>
    <p:sldId id="284" r:id="rId8"/>
    <p:sldId id="272" r:id="rId9"/>
    <p:sldId id="273" r:id="rId10"/>
    <p:sldId id="263" r:id="rId11"/>
    <p:sldId id="262" r:id="rId12"/>
    <p:sldId id="258" r:id="rId13"/>
    <p:sldId id="268" r:id="rId14"/>
    <p:sldId id="269" r:id="rId15"/>
    <p:sldId id="287" r:id="rId16"/>
    <p:sldId id="267" r:id="rId17"/>
    <p:sldId id="266" r:id="rId18"/>
    <p:sldId id="288" r:id="rId19"/>
    <p:sldId id="292" r:id="rId20"/>
    <p:sldId id="265" r:id="rId21"/>
    <p:sldId id="270" r:id="rId22"/>
    <p:sldId id="271" r:id="rId23"/>
    <p:sldId id="275" r:id="rId24"/>
    <p:sldId id="279" r:id="rId25"/>
    <p:sldId id="281" r:id="rId26"/>
    <p:sldId id="290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24989-7DF9-C054-A829-488331DC3052}" v="1" dt="2025-01-05T07:14:03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B162-D2D5-4DE7-AB7C-F7DF6A938F06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A2E94-AB39-42F3-9BAD-723C6AEA7E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267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A2E94-AB39-42F3-9BAD-723C6AEA7E5C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26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6C53-813F-447F-BC73-5A0E39F8E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9931D-1F27-42B9-9C90-6BF7A7253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CB86-0B03-46B1-AF5E-2B726137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3C9F4-DC07-45BA-8246-8D71FEF5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68565-70A6-461E-B75B-F68BE48A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46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5FE0-BFA8-455D-8BAF-C149F560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7E344-8342-4E80-B60C-D41FC5D7E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84F3-B9CD-45A0-A125-7195F2D2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09665-C668-4E77-8F67-D82EA418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6B46-35CC-4C53-8607-7CF9E1CB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2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6B84B-85DC-47EA-85E9-8B45A460D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FB33C-1B79-4EE7-B017-4E4716C82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7B618-B1D5-46A9-85E7-412C458D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9C8D2-5D91-4B75-A3A7-96E30ACF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8632-8C4B-469B-A1DD-994620F3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09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7A64-257F-411B-AA86-4C5827D3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C5D3-920B-4A72-ACE5-1BF927908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5D799-FADB-4376-BCD0-7ED7B284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3D21-AC54-48A1-BAD6-9B0A5895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F187-B68E-4303-8121-EF25F0F0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64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2FBA-4D8A-44D2-BCF8-81556D53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F665-2583-445F-9C7B-A63B71B54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9B11D-A657-479A-AD1E-F27E4970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5DD9C-E3B4-40F4-B0E7-D81AC855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EA61A-D1BF-4242-AE3C-B7255B11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2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6DD3-4289-4AA0-9C11-B922FBE1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A1C9-EDD8-4297-95E2-9E938E2F4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CAD51-8CA7-494C-8896-450FCF7D4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611AC-7E5C-4688-8FC8-2306168F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7BCC1-DCE6-4BA5-B8A9-8FAC368F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E2EAD-3182-4AF4-90F3-5F1737F7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26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42C1-8512-43A2-8723-42C2CC39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B2AF2-8A95-4A57-9AB8-CF3ECB6F8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46AA4-599A-4A5A-B511-1BEAAD3DC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26CC9-5C99-4EC1-A92A-E0CC6308C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D99FB-B1A8-421B-9653-E8D2133E8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F6CDD-CAF2-41BA-8F28-B5D6B701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0596D-4A8B-489E-9D8A-052EC28B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9150B-2C82-4868-862F-790D15C3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799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3E49-7BC5-4A1C-9001-B8728C52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E44C2-C1F0-44E8-909B-9378E9F6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33184-A119-4028-8B65-A7578A01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DCBD4-78E8-4CD8-9C28-7692FC9C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83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26EA-9BB4-47F2-A843-E5E9C930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F5044-A2E5-4F69-8FCE-F49ABF09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13C0E-9A0D-40A9-B38D-663A5574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1090-51B8-408D-ACCC-A6A2A42A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7DEC-8BE5-415F-9C00-6F70D1CA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625C8-072D-4D9D-A425-4C50173F3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F86FD-B17E-4CF2-8022-CE8A8F40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78BA0-57FE-4A9D-AD13-7B819875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B8908-46E8-41D2-A91A-FD213899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27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5CC1-0A88-418F-BF44-E28677AC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7C82D-C98F-4146-8913-C5CE3551C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9F644-DF7F-47ED-A774-A3BB2F6F8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3905C-63B2-421A-BE8C-AEED30E4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D1B19-6F1D-466B-B1CD-2695D399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A1D92-05F0-432A-BE30-7ABD544A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12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06E63-3294-4A71-ABE6-03F3EF4A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EC09D-039B-4F5D-980B-59EC005C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CF7C1-CD8E-4A07-BDF4-AD823E6B3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215E-FE44-432F-9929-45C4630BAC9F}" type="datetimeFigureOut">
              <a:rPr lang="en-IN" smtClean="0"/>
              <a:t>20-05-2025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07F04-0D47-479C-953A-ABB5BDE0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E032-1DA9-4324-B180-125105F53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8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D388-1F37-57C4-A28D-DD431CC5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Computer Networks(CSET207)</a:t>
            </a:r>
            <a:endParaRPr lang="en-IN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4AFDB-E4B8-3F21-717C-0514B42A3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Dr. Vikas Tyagi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Assistant Professor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E8EEF-CB38-2535-AC14-22C620C87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36" y="1468093"/>
            <a:ext cx="2550629" cy="17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Data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2438400"/>
            <a:ext cx="7556389" cy="441958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exchange of data between two devices through a transmission medium is called Data Communication.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Types: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 communication: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communicating devices are in the same geographical area, same building, or face-to-face etc.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Remote communication: 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devices are communicating over a distance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a data communication can be measured through the following features 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Delivery: Delivery should be done to the correct destination.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Timeliness: Delivery should be on time.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Accuracy: Data delivered should be accurate.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 descr="Blue blocks and networks technology background">
            <a:extLst>
              <a:ext uri="{FF2B5EF4-FFF2-40B4-BE49-F238E27FC236}">
                <a16:creationId xmlns:a16="http://schemas.microsoft.com/office/drawing/2014/main" id="{B19F1684-3391-6F4C-C5DC-E8FF599EB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4" r="46445" b="-44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D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2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1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Data communication: Components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ADA27-060B-45E4-9FD7-67FD76F2B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4" y="778980"/>
            <a:ext cx="10872172" cy="2808520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Message: It is the information to be delivered.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Sender: Sender is the person who is sending the message.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Receiver: Receiver is the person to whom the message is being sent to.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Medium: It is the medium through which the message is sent.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Protocol: These are some set of rules which govern data communication.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9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Connection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Network is nothing, but a connection made through connection links between two or more devices.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ways to connect the devices 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Point-to-Point connection or dedicated connection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Multipoint connection or shared connection</a:t>
            </a:r>
            <a:endParaRPr lang="en-IN" sz="2400" dirty="0"/>
          </a:p>
        </p:txBody>
      </p:sp>
      <p:pic>
        <p:nvPicPr>
          <p:cNvPr id="6" name="Picture 5" descr="Rubber bands connected attached to nails">
            <a:extLst>
              <a:ext uri="{FF2B5EF4-FFF2-40B4-BE49-F238E27FC236}">
                <a16:creationId xmlns:a16="http://schemas.microsoft.com/office/drawing/2014/main" id="{4019FB62-D39E-FC65-0403-EDB443276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2" r="1730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A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63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6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Connection types: Point to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link between two devices and it is simple to establish.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example, computer connected by telephone line, connection between remote control and Television.</a:t>
            </a:r>
            <a:endParaRPr lang="en-IN" sz="2000" dirty="0"/>
          </a:p>
        </p:txBody>
      </p:sp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108" name="Rectangle 410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Isosceles Triangle 410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100" name="Picture 4" descr="microwave link in computer networks">
            <a:extLst>
              <a:ext uri="{FF2B5EF4-FFF2-40B4-BE49-F238E27FC236}">
                <a16:creationId xmlns:a16="http://schemas.microsoft.com/office/drawing/2014/main" id="{AA37B895-30E1-4FBE-9BEE-BBB0AD47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19" y="1950178"/>
            <a:ext cx="6253211" cy="17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112" name="Isosceles Triangle 41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Rectangle 41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wire link in computer networks">
            <a:extLst>
              <a:ext uri="{FF2B5EF4-FFF2-40B4-BE49-F238E27FC236}">
                <a16:creationId xmlns:a16="http://schemas.microsoft.com/office/drawing/2014/main" id="{28D81C57-1A00-4F3E-A1D6-187CE77A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4281905"/>
            <a:ext cx="6253212" cy="16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5" y="629266"/>
            <a:ext cx="4154842" cy="162232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7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Connection types: Multipoint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link is shared in space shared, or time shared between many devices</a:t>
            </a:r>
            <a:endParaRPr lang="en-IN" dirty="0"/>
          </a:p>
        </p:txBody>
      </p:sp>
      <p:sp>
        <p:nvSpPr>
          <p:cNvPr id="5127" name="Rectangle 512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ultipoint connection in computer networks">
            <a:extLst>
              <a:ext uri="{FF2B5EF4-FFF2-40B4-BE49-F238E27FC236}">
                <a16:creationId xmlns:a16="http://schemas.microsoft.com/office/drawing/2014/main" id="{4FFD9F5D-4DC9-432D-98FD-CCF31BF87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854827"/>
            <a:ext cx="6019331" cy="31451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24B6-E9D9-946A-5584-02EED2CF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2800" b="0" i="0" dirty="0">
                <a:effectLst/>
                <a:latin typeface="Open Sans" panose="020B0606030504020204" pitchFamily="34" charset="0"/>
              </a:rPr>
              <a:t>A _______ is the physical path over which a message travels.</a:t>
            </a:r>
            <a:br>
              <a:rPr lang="en-US" sz="2800" dirty="0"/>
            </a:b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8F66C-9431-DCEE-039D-09E9413E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000" b="0" i="0" dirty="0">
                <a:effectLst/>
                <a:latin typeface="Open Sans" panose="020B0606030504020204" pitchFamily="34" charset="0"/>
              </a:rPr>
              <a:t>Path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0" i="0" dirty="0">
                <a:effectLst/>
                <a:latin typeface="Open Sans" panose="020B0606030504020204" pitchFamily="34" charset="0"/>
              </a:rPr>
              <a:t>Medium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0" i="0" dirty="0">
                <a:effectLst/>
                <a:latin typeface="Open Sans" panose="020B0606030504020204" pitchFamily="34" charset="0"/>
              </a:rPr>
              <a:t>Protocol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0" i="0" dirty="0">
                <a:effectLst/>
                <a:latin typeface="Open Sans" panose="020B0606030504020204" pitchFamily="34" charset="0"/>
              </a:rPr>
              <a:t>Route</a:t>
            </a:r>
            <a:br>
              <a:rPr lang="en-US" sz="2000" dirty="0"/>
            </a:br>
            <a:endParaRPr lang="en-IN" sz="2000" dirty="0"/>
          </a:p>
        </p:txBody>
      </p:sp>
      <p:pic>
        <p:nvPicPr>
          <p:cNvPr id="5" name="Picture 4" descr="Arrows pointing up">
            <a:extLst>
              <a:ext uri="{FF2B5EF4-FFF2-40B4-BE49-F238E27FC236}">
                <a16:creationId xmlns:a16="http://schemas.microsoft.com/office/drawing/2014/main" id="{25FD9941-120D-48F1-829D-31E2C28A6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5" r="1772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693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5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4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Transmission Modes</a:t>
            </a:r>
          </a:p>
        </p:txBody>
      </p:sp>
      <p:pic>
        <p:nvPicPr>
          <p:cNvPr id="2050" name="Picture 2" descr="Transmission Modes in Computer Networks">
            <a:extLst>
              <a:ext uri="{FF2B5EF4-FFF2-40B4-BE49-F238E27FC236}">
                <a16:creationId xmlns:a16="http://schemas.microsoft.com/office/drawing/2014/main" id="{57B4BE18-1DDB-4E3C-80E5-C6BEC842E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091" y="2858872"/>
            <a:ext cx="8068273" cy="22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29" y="841227"/>
            <a:ext cx="8229600" cy="147743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refers to the mechanism of transferring of data between two devices connected over a network.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modes direct the direction of flow of information.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1115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Transmission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Simplex mode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Duplex mode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Duplex mode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45C059F-4ABD-4461-39A0-74634114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39709"/>
            <a:ext cx="6019331" cy="457533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9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C7DC-4D1F-BE79-ABEF-212D1531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2800" b="0" i="0">
                <a:effectLst/>
                <a:latin typeface="Open Sans" panose="020B0606030504020204" pitchFamily="34" charset="0"/>
              </a:rPr>
              <a:t>Three or more devices share a link in ________ connection.</a:t>
            </a:r>
            <a:br>
              <a:rPr lang="en-US" sz="2800"/>
            </a:br>
            <a:endParaRPr lang="en-IN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2DB95-0ECD-9F2C-B69A-E8B42914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000" b="0" i="0" dirty="0">
                <a:effectLst/>
                <a:latin typeface="Open Sans" panose="020B0606030504020204" pitchFamily="34" charset="0"/>
              </a:rPr>
              <a:t>Unipoint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0" i="0" dirty="0">
                <a:effectLst/>
                <a:latin typeface="Open Sans" panose="020B0606030504020204" pitchFamily="34" charset="0"/>
              </a:rPr>
              <a:t>Multipoint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0" i="0" dirty="0">
                <a:effectLst/>
                <a:latin typeface="Open Sans" panose="020B0606030504020204" pitchFamily="34" charset="0"/>
              </a:rPr>
              <a:t>Point to point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0" i="0" dirty="0">
                <a:effectLst/>
                <a:latin typeface="Open Sans" panose="020B0606030504020204" pitchFamily="34" charset="0"/>
              </a:rPr>
              <a:t>Simplex</a:t>
            </a:r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BA954-A976-D92E-B518-C30BCB851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2" r="47740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3F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579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67A6-D450-EE00-8046-14F2204C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Media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811C5-E5B8-71E1-0817-12331605E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transmission medium can be broadly defined as anything that can carry information from a source to a destination.</a:t>
            </a:r>
          </a:p>
          <a:p>
            <a:r>
              <a:rPr lang="en-US" dirty="0"/>
              <a:t>In data communication, The transmission medium is usually free space, metallic cable, or fiber-optic cable. </a:t>
            </a:r>
          </a:p>
          <a:p>
            <a:r>
              <a:rPr lang="en-US" dirty="0"/>
              <a:t>Computers and other telecommunication devices use signals to represent data.</a:t>
            </a:r>
          </a:p>
          <a:p>
            <a:r>
              <a:rPr lang="en-US" dirty="0"/>
              <a:t>These signals are transmitted from one device to another in the form of electromagnetic energy, which is propagated through transmission media.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400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8DD8D-1806-7BDC-E72C-1FD3DE2D1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96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2EDEA-0060-0AA9-99DE-CE3B1151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843" y="1887675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Introduction to Computer Networks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71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Transmission Media</a:t>
            </a:r>
          </a:p>
        </p:txBody>
      </p:sp>
      <p:pic>
        <p:nvPicPr>
          <p:cNvPr id="6146" name="Picture 2" descr="Transmission Media - javatpoint">
            <a:extLst>
              <a:ext uri="{FF2B5EF4-FFF2-40B4-BE49-F238E27FC236}">
                <a16:creationId xmlns:a16="http://schemas.microsoft.com/office/drawing/2014/main" id="{BCE081CF-659C-4752-8287-F7DAE7EE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102" y="1770996"/>
            <a:ext cx="6903723" cy="319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56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1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Transmission Media : Guided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signal travelling along guided media is directed and contained by the physical limits of the medium.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Twisted-pair and coaxial cable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 (copper) conductors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accept and transport signals in the form of electric current.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fiber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cable that accepts and transports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 in the form of light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000" dirty="0"/>
          </a:p>
        </p:txBody>
      </p:sp>
      <p:pic>
        <p:nvPicPr>
          <p:cNvPr id="6" name="Picture 5" descr="Colourful wires">
            <a:extLst>
              <a:ext uri="{FF2B5EF4-FFF2-40B4-BE49-F238E27FC236}">
                <a16:creationId xmlns:a16="http://schemas.microsoft.com/office/drawing/2014/main" id="{F13E03F1-6BD0-6B86-428B-F2CE7331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6" r="32297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A3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50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31" y="4233675"/>
            <a:ext cx="2685756" cy="467534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Guided : Twisted pair cable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70C3B59-DE2C-4611-8148-812575C5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ansmission media">
            <a:extLst>
              <a:ext uri="{FF2B5EF4-FFF2-40B4-BE49-F238E27FC236}">
                <a16:creationId xmlns:a16="http://schemas.microsoft.com/office/drawing/2014/main" id="{F86AEB7A-2B3A-4B49-9084-01E80596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531" y="1339863"/>
            <a:ext cx="6373173" cy="1354299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139" y="2694162"/>
            <a:ext cx="8295555" cy="4163837"/>
          </a:xfrm>
        </p:spPr>
        <p:txBody>
          <a:bodyPr anchor="ctr"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physical media made up of a pair of cables twisted with each other.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wires is used to carry signals to the receiver, and the other is used only as a ground reference.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receiver uses the difference between the two.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twisted pair cable is cheap as compared to other transmission media.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the twisted pair cable is easy, and it is a lightweight cable.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pair of wire is twisted over a double helix.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Twisted-pair cables are used in telephone lines to provide voice and data channels.</a:t>
            </a:r>
          </a:p>
        </p:txBody>
      </p:sp>
    </p:spTree>
    <p:extLst>
      <p:ext uri="{BB962C8B-B14F-4D97-AF65-F5344CB8AC3E}">
        <p14:creationId xmlns:p14="http://schemas.microsoft.com/office/powerpoint/2010/main" val="120932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49" y="306725"/>
            <a:ext cx="7206381" cy="584815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Guided : Unshielded twisted pair (UTP) Vs Shielded twisted pair (STP)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950" y="951023"/>
            <a:ext cx="6214302" cy="3148972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UTP</a:t>
            </a:r>
          </a:p>
          <a:p>
            <a:pPr lvl="1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cable can block interference and does not depend on a physical shield for this purpose. </a:t>
            </a:r>
          </a:p>
          <a:p>
            <a:pPr lvl="1" algn="just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computer network, Cat-5, Cat-5e, and Cat-6 cables are mostly used. </a:t>
            </a:r>
          </a:p>
          <a:p>
            <a:pPr lvl="1" algn="just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UTP cables are connected by RJ45 connectors (RJ stands for registered jack).</a:t>
            </a:r>
          </a:p>
        </p:txBody>
      </p:sp>
      <p:pic>
        <p:nvPicPr>
          <p:cNvPr id="2050" name="Picture 2" descr="What Is Unshielded-Twisted-Pair (UTP) Cable – Fosco Connect">
            <a:extLst>
              <a:ext uri="{FF2B5EF4-FFF2-40B4-BE49-F238E27FC236}">
                <a16:creationId xmlns:a16="http://schemas.microsoft.com/office/drawing/2014/main" id="{7066E447-A9D2-4029-944A-BAD95B2AD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230" y="951023"/>
            <a:ext cx="3059746" cy="2417199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AN extender Archives | Home">
            <a:extLst>
              <a:ext uri="{FF2B5EF4-FFF2-40B4-BE49-F238E27FC236}">
                <a16:creationId xmlns:a16="http://schemas.microsoft.com/office/drawing/2014/main" id="{16E6BAC1-4360-38B3-5C6F-1D3150342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88" y="3742850"/>
            <a:ext cx="5513612" cy="26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2D01B-1478-5D23-7FA7-C55623B04733}"/>
              </a:ext>
            </a:extLst>
          </p:cNvPr>
          <p:cNvSpPr txBox="1"/>
          <p:nvPr/>
        </p:nvSpPr>
        <p:spPr>
          <a:xfrm>
            <a:off x="822181" y="3427095"/>
            <a:ext cx="6214302" cy="368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STP cable includes a particular jacket for blocking outside interference.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used in rapid data rate Ethernet, in voice &amp; data channels of telephone lines.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Eliminates crosstalk and comparatively faster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bulkier and more expensive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07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8" y="324173"/>
            <a:ext cx="4246608" cy="464037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Guided : Coaxial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8210"/>
            <a:ext cx="4639056" cy="4419600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Coaxial cable (or coax) carries signals of higher frequency ranges than those in twisted-pair cable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Coaxial - It contains two conductors parallel to each other.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middle core is made up of non-conductive cover that separates the inner conductor from the outer one and  is responsible for the data transferring whereas the copper mesh prevents from Electromagnetic interference.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coax </a:t>
            </a:r>
          </a:p>
          <a:p>
            <a:pPr marL="457200" lvl="1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RG-59 (Cable TV),</a:t>
            </a:r>
          </a:p>
          <a:p>
            <a:pPr marL="457200" lvl="1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RG-58 (Thin Ethernet), and RG-11 (Thick Ethernet). </a:t>
            </a:r>
          </a:p>
          <a:p>
            <a:pPr marL="457200" lvl="1" indent="0" algn="just">
              <a:buNone/>
            </a:pPr>
            <a:r>
              <a:rPr lang="en-IN" sz="1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  <a:p>
            <a:pPr marL="1261872" indent="-347472" algn="l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speed data transmission.</a:t>
            </a:r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  <a:p>
            <a:pPr marL="1261872" indent="-347472" algn="l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Better shielding as compared to twisted pair cable.</a:t>
            </a:r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  <a:p>
            <a:pPr marL="1261872" indent="-347472" algn="l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provides higher bandwidth.</a:t>
            </a:r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hat is a coaxial cable? A definition from WhatIs.com">
            <a:extLst>
              <a:ext uri="{FF2B5EF4-FFF2-40B4-BE49-F238E27FC236}">
                <a16:creationId xmlns:a16="http://schemas.microsoft.com/office/drawing/2014/main" id="{F8B501C2-A87E-46D6-867D-9689A1CF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320" y="557784"/>
            <a:ext cx="6019331" cy="34009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7F94DC-A31D-6142-745E-9F6EE4760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78645"/>
              </p:ext>
            </p:extLst>
          </p:nvPr>
        </p:nvGraphicFramePr>
        <p:xfrm>
          <a:off x="5123688" y="3891811"/>
          <a:ext cx="6584098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4098">
                  <a:extLst>
                    <a:ext uri="{9D8B030D-6E8A-4147-A177-3AD203B41FA5}">
                      <a16:colId xmlns:a16="http://schemas.microsoft.com/office/drawing/2014/main" val="576000193"/>
                    </a:ext>
                  </a:extLst>
                </a:gridCol>
              </a:tblGrid>
              <a:tr h="275660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23791"/>
                  </a:ext>
                </a:extLst>
              </a:tr>
              <a:tr h="1587439">
                <a:tc>
                  <a:txBody>
                    <a:bodyPr/>
                    <a:lstStyle/>
                    <a:p>
                      <a:pPr marL="1257300" lvl="2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expensive as compared to twisted pair cable.</a:t>
                      </a:r>
                    </a:p>
                    <a:p>
                      <a:pPr marL="1257300" lvl="2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any fault occurs in the cable causes the failure in the entire network</a:t>
                      </a:r>
                    </a:p>
                    <a:p>
                      <a:pPr marL="1257300" lvl="2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/>
                        <a:t>Attenuation is much higher in coaxial cable than in twisted-pair cable. Requires the frequent use of repeaters.</a:t>
                      </a:r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81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4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51" y="180328"/>
            <a:ext cx="3691127" cy="88315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Guided: Fiber Optic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50" y="891540"/>
            <a:ext cx="5516377" cy="410383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fiber-optic cable is made of glass or plastic and transmits signals in the form of light.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works on the properties of light and provides highest speed.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fibers use reflection to guide light through a channel.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plastic coating protects the optical fibers from heat, cold, electromagnetic interference from other types of wiring.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transfer modes: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mode fiber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Carry a single ray of light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Multimode fiber: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 multiple beams of light.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Fiber Optics">
            <a:extLst>
              <a:ext uri="{FF2B5EF4-FFF2-40B4-BE49-F238E27FC236}">
                <a16:creationId xmlns:a16="http://schemas.microsoft.com/office/drawing/2014/main" id="{639F589F-E9E7-4604-8894-A3F89938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8275" y="77643"/>
            <a:ext cx="4013401" cy="3190654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DBD428-70BA-FDBF-33BD-B4E7765F3155}"/>
              </a:ext>
            </a:extLst>
          </p:cNvPr>
          <p:cNvSpPr txBox="1"/>
          <p:nvPr/>
        </p:nvSpPr>
        <p:spPr>
          <a:xfrm>
            <a:off x="722376" y="5439871"/>
            <a:ext cx="6098720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connect and access fiber optic special type of connectors are used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Subscriber Channel (SC), Straight Tip (ST), or MT-RJ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F9330E25-FE31-1DB1-8B75-12422AFFE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92376"/>
              </p:ext>
            </p:extLst>
          </p:nvPr>
        </p:nvGraphicFramePr>
        <p:xfrm>
          <a:off x="6124479" y="3727800"/>
          <a:ext cx="5730064" cy="134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0064">
                  <a:extLst>
                    <a:ext uri="{9D8B030D-6E8A-4147-A177-3AD203B41FA5}">
                      <a16:colId xmlns:a16="http://schemas.microsoft.com/office/drawing/2014/main" val="1484588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2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Greater Bandwidth and Faster speed</a:t>
                      </a:r>
                    </a:p>
                    <a:p>
                      <a:pPr lvl="2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Longer distances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0035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9F151FD-22AA-A2A9-A68F-C9FC3D972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33404"/>
              </p:ext>
            </p:extLst>
          </p:nvPr>
        </p:nvGraphicFramePr>
        <p:xfrm>
          <a:off x="6044851" y="5390373"/>
          <a:ext cx="6096154" cy="135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154">
                  <a:extLst>
                    <a:ext uri="{9D8B030D-6E8A-4147-A177-3AD203B41FA5}">
                      <a16:colId xmlns:a16="http://schemas.microsoft.com/office/drawing/2014/main" val="576000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2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2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more expensive as compared copper cable</a:t>
                      </a:r>
                    </a:p>
                    <a:p>
                      <a:pPr lvl="2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&amp; maintenance is difficult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816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48816AB-BF5B-6D4F-FFB6-3D25B7EE0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26" y="4780039"/>
            <a:ext cx="4059147" cy="8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64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D8ED7-D1FF-A7D6-6572-04F0CD28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Question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09C36-EC0E-FDB7-9F0C-66D0A0A1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Open Sans" panose="020B0606030504020204" pitchFamily="34" charset="0"/>
              </a:rPr>
              <a:t>Which of the following is not a guided media?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Open Sans" panose="020B0606030504020204" pitchFamily="34" charset="0"/>
              </a:rPr>
              <a:t>a) Fiber optical cable</a:t>
            </a:r>
            <a:br>
              <a:rPr lang="en-US" dirty="0"/>
            </a:br>
            <a:r>
              <a:rPr lang="en-US" b="0" i="0" dirty="0">
                <a:effectLst/>
                <a:latin typeface="Open Sans" panose="020B0606030504020204" pitchFamily="34" charset="0"/>
              </a:rPr>
              <a:t>b) Coaxial cable</a:t>
            </a:r>
            <a:br>
              <a:rPr lang="en-US" dirty="0"/>
            </a:br>
            <a:r>
              <a:rPr lang="en-US" b="0" i="0" dirty="0">
                <a:effectLst/>
                <a:latin typeface="Open Sans" panose="020B0606030504020204" pitchFamily="34" charset="0"/>
              </a:rPr>
              <a:t>c) Wireless LAN</a:t>
            </a:r>
            <a:br>
              <a:rPr lang="en-US" dirty="0"/>
            </a:br>
            <a:r>
              <a:rPr lang="en-US" b="0" i="0" dirty="0">
                <a:effectLst/>
                <a:latin typeface="Open Sans" panose="020B0606030504020204" pitchFamily="34" charset="0"/>
              </a:rPr>
              <a:t>d) Copper wire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3923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F3DC-26CE-CCBC-D9C8-BE06325C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UNGUIDED MEDIA: WIRELESS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4A221-36E3-C172-0AFC-839A7CD94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Unguided medium transport electromagnetic waves without using a physical conductor.</a:t>
            </a:r>
          </a:p>
          <a:p>
            <a:r>
              <a:rPr lang="en-US" dirty="0"/>
              <a:t>Signals are normally broadcast through free space and thus are available to anyone who has a device capable of receiving them.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87DEA-1C64-8AA0-81CE-2DB223FB6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19" y="3825875"/>
            <a:ext cx="85248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Computer Networks?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network basics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 of Computer Networks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Transmission media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15" name="Picture 5" descr="A digital network connection">
            <a:extLst>
              <a:ext uri="{FF2B5EF4-FFF2-40B4-BE49-F238E27FC236}">
                <a16:creationId xmlns:a16="http://schemas.microsoft.com/office/drawing/2014/main" id="{1FECE024-E480-269A-3298-A578E5500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3" r="3111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BE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31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A0370-5325-E28A-2A5C-71EC6231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FFFFFF"/>
                </a:solidFill>
              </a:rPr>
              <a:t>Course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45A2-0A8C-9247-DD03-522972F8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06" y="2177170"/>
            <a:ext cx="10119126" cy="4680830"/>
          </a:xfrm>
        </p:spPr>
        <p:txBody>
          <a:bodyPr anchor="ctr">
            <a:normAutofit/>
          </a:bodyPr>
          <a:lstStyle/>
          <a:p>
            <a:pPr marL="113665" marR="6099175" indent="0">
              <a:spcBef>
                <a:spcPts val="410"/>
              </a:spcBef>
              <a:spcAft>
                <a:spcPts val="0"/>
              </a:spcAft>
              <a:buNone/>
            </a:pPr>
            <a:r>
              <a:rPr lang="en-US" sz="17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Module</a:t>
            </a:r>
            <a:r>
              <a:rPr lang="en-US" sz="1700" b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7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(9</a:t>
            </a:r>
            <a:r>
              <a:rPr lang="en-US" sz="17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hours)</a:t>
            </a:r>
            <a:endParaRPr lang="en-IN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265" marR="246380" algn="just"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en-U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Computer</a:t>
            </a:r>
            <a:r>
              <a:rPr lang="en-U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Networks: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Applications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Networks,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Transmission</a:t>
            </a:r>
            <a:r>
              <a:rPr lang="en-U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Media,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Connecting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Devices,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Area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Networks: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en-US" sz="1600" spc="-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topologies: Bus topology, Ring topology, Star topologies, Mesh topology, Hybrid topology, OSI reference model, TCP/IP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Protocol suite, Physical Layer: Services, Line coding scheme, Modulation, Multiplexing, Switching methods, Ethernet,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Bluetooth,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Wi-Fi,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Wi-Fi</a:t>
            </a:r>
            <a:r>
              <a:rPr lang="en-U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Direct,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WPA/WPA2/WPA3,</a:t>
            </a:r>
            <a:r>
              <a:rPr lang="en-U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Link</a:t>
            </a:r>
            <a:r>
              <a:rPr lang="en-U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layer: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Services,</a:t>
            </a:r>
            <a:r>
              <a:rPr lang="en-U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Framing,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Switches.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3665" indent="0" algn="just">
              <a:spcBef>
                <a:spcPts val="395"/>
              </a:spcBef>
              <a:buNone/>
            </a:pP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Module</a:t>
            </a:r>
            <a:r>
              <a:rPr lang="en-US" sz="1600" b="1" kern="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b="1" kern="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</a:t>
            </a:r>
            <a:r>
              <a:rPr lang="en-US" sz="1600" b="1" kern="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hours)</a:t>
            </a:r>
            <a:endParaRPr lang="en-IN" sz="16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265" marR="247015" algn="just">
              <a:spcBef>
                <a:spcPts val="735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Reliable Data Delivery: Error detection, Error Correction, Flow control: Stop and wait, Go Back-N, Flow control: S-R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Protocol,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Error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(Retransmission</a:t>
            </a:r>
            <a:r>
              <a:rPr lang="en-U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techniques,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timers),</a:t>
            </a:r>
            <a:r>
              <a:rPr lang="en-US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Medium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Access</a:t>
            </a:r>
            <a:r>
              <a:rPr lang="en-U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layer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Channel</a:t>
            </a:r>
            <a:r>
              <a:rPr lang="en-US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Allocations,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en-U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protocols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265" marR="246380" algn="just">
              <a:spcBef>
                <a:spcPts val="5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/ALOHA protocols, CSMA, CSMA/CD, Network Layer Protocols: Services (IP, ICMP), IP addressing, sub netting, Super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netting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(CIDR),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IPV4,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IPV6.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3665" indent="0" algn="just">
              <a:spcBef>
                <a:spcPts val="415"/>
              </a:spcBef>
              <a:buNone/>
            </a:pP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Module</a:t>
            </a:r>
            <a:r>
              <a:rPr lang="en-US" sz="1600" b="1" kern="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600" b="1" kern="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(9</a:t>
            </a:r>
            <a:r>
              <a:rPr lang="en-US" sz="1600" b="1" kern="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hours)</a:t>
            </a:r>
            <a:endParaRPr lang="en-IN" sz="16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265" marR="246380" algn="just"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Routing and Forwarding, Static and dynamic routing, Unicast and Multicast Routing, Distance-Vector Routing, Link-State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Routing, Shortest path computation-Dijkstra's algorithm, Address mapping-ARP, RARP, BOOTP, DHCP, Transport Layer:</a:t>
            </a:r>
            <a:r>
              <a:rPr lang="en-US" sz="1600" spc="-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Services,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UDP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TCP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segment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formats,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connection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establishment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termination,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Expert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Lecture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Industry,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Congestion control, Congestion control: Open Loop and closed loop, Quality of service, Flow characteristics, Techniques to</a:t>
            </a:r>
            <a:r>
              <a:rPr lang="en-US" sz="1600" spc="-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improve</a:t>
            </a:r>
            <a:r>
              <a:rPr lang="en-U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QoS.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sz="1300" dirty="0"/>
          </a:p>
        </p:txBody>
      </p:sp>
    </p:spTree>
    <p:extLst>
      <p:ext uri="{BB962C8B-B14F-4D97-AF65-F5344CB8AC3E}">
        <p14:creationId xmlns:p14="http://schemas.microsoft.com/office/powerpoint/2010/main" val="282230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879E2-3C97-81D8-BCA6-31B87686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FFFFFF"/>
                </a:solidFill>
              </a:rPr>
              <a:t>Course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8910-1D94-7C93-2F40-CA13BF35A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113665" indent="0">
              <a:spcBef>
                <a:spcPts val="385"/>
              </a:spcBef>
              <a:buNone/>
            </a:pPr>
            <a:r>
              <a:rPr lang="en-US" sz="1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Module</a:t>
            </a:r>
            <a:r>
              <a:rPr lang="en-US" sz="1900" b="1" kern="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900" b="1" kern="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</a:t>
            </a:r>
            <a:r>
              <a:rPr lang="en-US" sz="1900" b="1" kern="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hours)</a:t>
            </a:r>
            <a:endParaRPr lang="en-IN" sz="19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265" marR="247015" algn="just">
              <a:spcBef>
                <a:spcPts val="735"/>
              </a:spcBef>
              <a:spcAft>
                <a:spcPts val="0"/>
              </a:spcAft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Session Layer: Services, Protocols, Presentation layer: Services, Protocols, Application layer: Services, DNS, SIP, RTP,</a:t>
            </a:r>
            <a:r>
              <a:rPr lang="en-US" sz="19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Telnet/SSH,</a:t>
            </a:r>
            <a:r>
              <a:rPr lang="en-US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HTTP,</a:t>
            </a:r>
            <a:r>
              <a:rPr lang="en-US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HTTPS,</a:t>
            </a:r>
            <a:r>
              <a:rPr lang="en-US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Remote</a:t>
            </a:r>
            <a:r>
              <a:rPr lang="en-US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login,</a:t>
            </a:r>
            <a:r>
              <a:rPr lang="en-US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Electronic</a:t>
            </a:r>
            <a:r>
              <a:rPr lang="en-US" sz="19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mail,</a:t>
            </a:r>
            <a:r>
              <a:rPr lang="en-US" sz="19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SMTP,</a:t>
            </a:r>
            <a:r>
              <a:rPr lang="en-US" sz="19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FTP</a:t>
            </a:r>
            <a:r>
              <a:rPr lang="en-US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Commands</a:t>
            </a:r>
            <a:r>
              <a:rPr lang="en-US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Replies,</a:t>
            </a:r>
            <a:r>
              <a:rPr lang="en-US" sz="19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WWW,</a:t>
            </a:r>
            <a:r>
              <a:rPr lang="en-US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SNMP,</a:t>
            </a:r>
            <a:r>
              <a:rPr lang="en-US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Addressing</a:t>
            </a:r>
            <a:r>
              <a:rPr lang="en-US" sz="1900" spc="-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Schemes,</a:t>
            </a:r>
            <a:r>
              <a:rPr lang="en-US" sz="19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Uniform</a:t>
            </a:r>
            <a:r>
              <a:rPr lang="en-US" sz="19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Resource</a:t>
            </a:r>
            <a:r>
              <a:rPr lang="en-US" sz="19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Identifiers.</a:t>
            </a:r>
            <a:endParaRPr lang="en-IN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3665" indent="0" algn="just">
              <a:spcBef>
                <a:spcPts val="400"/>
              </a:spcBef>
              <a:buNone/>
            </a:pPr>
            <a:r>
              <a:rPr lang="en-US" sz="1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Module</a:t>
            </a:r>
            <a:r>
              <a:rPr lang="en-US" sz="1900" b="1" kern="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900" b="1" kern="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(9</a:t>
            </a:r>
            <a:r>
              <a:rPr lang="en-US" sz="1900" b="1" kern="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hours)</a:t>
            </a:r>
            <a:endParaRPr lang="en-IN" sz="19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265" marR="247015" algn="just">
              <a:spcBef>
                <a:spcPts val="740"/>
              </a:spcBef>
              <a:spcAft>
                <a:spcPts val="0"/>
              </a:spcAft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Principles of Cryptography, Symmetric key, Public key, Authentication protocols, Digital signatures, Firewalls, Security in</a:t>
            </a:r>
            <a:r>
              <a:rPr lang="en-US" sz="19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different layers: Secure E-mail SSL, IP security, Advanced Topics in CN: Dark Net, CASS: Content-Aware Search System,</a:t>
            </a:r>
            <a:r>
              <a:rPr lang="en-US" sz="1900" spc="-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Service-centric</a:t>
            </a:r>
            <a:r>
              <a:rPr lang="en-US" sz="19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networking,</a:t>
            </a:r>
            <a:r>
              <a:rPr lang="en-US" sz="19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Software-defined</a:t>
            </a:r>
            <a:r>
              <a:rPr lang="en-US" sz="19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networking,</a:t>
            </a:r>
            <a:r>
              <a:rPr lang="en-US" sz="19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Cloud</a:t>
            </a:r>
            <a:r>
              <a:rPr lang="en-US" sz="19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Systems:</a:t>
            </a:r>
            <a:r>
              <a:rPr lang="en-US" sz="19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Services,</a:t>
            </a:r>
            <a:r>
              <a:rPr lang="en-US" sz="19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</a:t>
            </a:r>
            <a:r>
              <a:rPr lang="en-US" sz="19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center,</a:t>
            </a:r>
            <a:r>
              <a:rPr lang="en-US" sz="19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4G</a:t>
            </a:r>
            <a:r>
              <a:rPr lang="en-US" sz="19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9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5G</a:t>
            </a:r>
            <a:r>
              <a:rPr lang="en-US" sz="19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Networks,</a:t>
            </a:r>
            <a:r>
              <a:rPr lang="en-US" sz="19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Body</a:t>
            </a:r>
            <a:r>
              <a:rPr lang="en-US" sz="19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area</a:t>
            </a:r>
            <a:r>
              <a:rPr lang="en-US" sz="19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sensor</a:t>
            </a:r>
            <a:r>
              <a:rPr lang="en-US" sz="19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Networks,</a:t>
            </a:r>
            <a:r>
              <a:rPr lang="en-US" sz="19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Satellite</a:t>
            </a:r>
            <a:r>
              <a:rPr lang="en-US" sz="19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networks,</a:t>
            </a:r>
            <a:r>
              <a:rPr lang="en-US" sz="19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SWARM</a:t>
            </a:r>
            <a:r>
              <a:rPr lang="en-US" sz="19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networks.</a:t>
            </a:r>
            <a:endParaRPr lang="en-IN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900" dirty="0"/>
          </a:p>
        </p:txBody>
      </p:sp>
    </p:spTree>
    <p:extLst>
      <p:ext uri="{BB962C8B-B14F-4D97-AF65-F5344CB8AC3E}">
        <p14:creationId xmlns:p14="http://schemas.microsoft.com/office/powerpoint/2010/main" val="57531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94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6154" name="Straight Connector 6153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95" name="Straight Connector 6154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56" name="Straight Connector 6155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96" name="Straight Connector 6156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58" name="Straight Connector 6157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59" name="Straight Connector 6158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60" name="Straight Connector 6159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61" name="Straight Connector 6160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62" name="Straight Connector 6161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63" name="Straight Connector 6162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64" name="Straight Connector 6163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65" name="Straight Connector 6164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66" name="Straight Connector 6165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67" name="Straight Connector 6166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68" name="Straight Connector 6167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69" name="Straight Connector 6168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70" name="Straight Connector 6169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71" name="Straight Connector 6170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72" name="Straight Connector 6171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73" name="Straight Connector 6172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74" name="Straight Connector 6173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75" name="Straight Connector 6174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76" name="Straight Connector 6175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77" name="Straight Connector 6176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78" name="Straight Connector 6177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79" name="Straight Connector 6178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80" name="Straight Connector 6179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1362456"/>
            <a:ext cx="4576401" cy="2079889"/>
          </a:xfrm>
        </p:spPr>
        <p:txBody>
          <a:bodyPr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8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Computer network basics</a:t>
            </a:r>
          </a:p>
        </p:txBody>
      </p:sp>
      <p:cxnSp>
        <p:nvCxnSpPr>
          <p:cNvPr id="6197" name="Straight Connector 6181">
            <a:extLst>
              <a:ext uri="{FF2B5EF4-FFF2-40B4-BE49-F238E27FC236}">
                <a16:creationId xmlns:a16="http://schemas.microsoft.com/office/drawing/2014/main" id="{473E2575-93BA-49BD-A0BB-EBD45F738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800" y="1141470"/>
            <a:ext cx="4413319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The Main Benefits of Computer Networking in 2017">
            <a:extLst>
              <a:ext uri="{FF2B5EF4-FFF2-40B4-BE49-F238E27FC236}">
                <a16:creationId xmlns:a16="http://schemas.microsoft.com/office/drawing/2014/main" id="{58A813C8-3CCE-4D9A-89C6-AB58C961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84" y="3738664"/>
            <a:ext cx="4500892" cy="299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8" name="Rectangle 6183">
            <a:extLst>
              <a:ext uri="{FF2B5EF4-FFF2-40B4-BE49-F238E27FC236}">
                <a16:creationId xmlns:a16="http://schemas.microsoft.com/office/drawing/2014/main" id="{F6F39701-6C43-48B2-9ABD-069AE5A95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6201" y="1161288"/>
            <a:ext cx="5054975" cy="556341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99" name="Straight Connector 6185">
            <a:extLst>
              <a:ext uri="{FF2B5EF4-FFF2-40B4-BE49-F238E27FC236}">
                <a16:creationId xmlns:a16="http://schemas.microsoft.com/office/drawing/2014/main" id="{FE32AE2A-5F1E-4AB5-96CD-95BBC7E8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89638" y="1155984"/>
            <a:ext cx="5007429" cy="0"/>
          </a:xfrm>
          <a:prstGeom prst="line">
            <a:avLst/>
          </a:prstGeom>
          <a:ln w="254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281" y="1362456"/>
            <a:ext cx="4715437" cy="5217638"/>
          </a:xfrm>
        </p:spPr>
        <p:txBody>
          <a:bodyPr anchor="ctr"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Network: A set of devices (or nodes) connected by media link is called a Network.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can be a device which can send or receiving data generated by other nodes on the network like a computer, printer etc.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links connecting the devices are called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channels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network is a telecommunication channel used to share data connected to the same network.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example of computer network is Internet.</a:t>
            </a:r>
          </a:p>
        </p:txBody>
      </p:sp>
      <p:sp>
        <p:nvSpPr>
          <p:cNvPr id="6200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7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5AAD-C69E-226F-BE53-95D88632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Computer Networks?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FD45-0490-3042-6CC7-C78A5E5E0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File/Application sharing- </a:t>
            </a:r>
            <a:r>
              <a:rPr lang="en-US" sz="2000" dirty="0"/>
              <a:t>users can transfer data files through a network</a:t>
            </a:r>
          </a:p>
          <a:p>
            <a:pPr algn="just"/>
            <a:r>
              <a:rPr lang="en-US" sz="2000" b="1" dirty="0"/>
              <a:t>Hardware sharing- </a:t>
            </a:r>
            <a:r>
              <a:rPr lang="en-US" sz="2000" dirty="0"/>
              <a:t>enables users in a network to share hardware devices, such as printers and hard drives;</a:t>
            </a:r>
          </a:p>
          <a:p>
            <a:pPr algn="just"/>
            <a:r>
              <a:rPr lang="en-US" sz="2000" b="1" dirty="0"/>
              <a:t>Client-server model- </a:t>
            </a:r>
            <a:r>
              <a:rPr lang="en-US" sz="2000" dirty="0"/>
              <a:t>allows data to be stored on servers where end-user devices (or clients) can access that data;</a:t>
            </a:r>
          </a:p>
          <a:p>
            <a:pPr algn="just"/>
            <a:r>
              <a:rPr lang="en-US" sz="2000" b="1" dirty="0"/>
              <a:t>Voice over IP (VoIP) - </a:t>
            </a:r>
            <a:r>
              <a:rPr lang="en-US" sz="2000" dirty="0"/>
              <a:t>enables users to send voice data through internet protocols</a:t>
            </a:r>
          </a:p>
          <a:p>
            <a:pPr algn="just"/>
            <a:r>
              <a:rPr lang="en-US" sz="2000" b="1" dirty="0"/>
              <a:t>Storage-</a:t>
            </a:r>
            <a:r>
              <a:rPr lang="en-US" sz="2000" dirty="0"/>
              <a:t> enables users to access data that's stored remotely or on other network devices.</a:t>
            </a:r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AAD0AF91-0585-B7F5-EE11-DD7290C8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5" r="3080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65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5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1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Computer network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and sales: –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professionals collect, exchange, and analyzes data relating to customer requirements and product development cycles.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Manufacturing: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computer-assisted manufacturing (CAM) and computer –assisted designing (CAD) both of which permit multiple users to work on a project simultaneously.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 credit history searches, foreign exchange and investment services, and Electronic Funds Transfer (EFT).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Teleconferencing:-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Conferences are possible to occur without the participants being in the same place. It includes simple text conferencing, voice conferencing, and video conferencing.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Cable Television:-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include video on request.</a:t>
            </a:r>
          </a:p>
        </p:txBody>
      </p:sp>
      <p:pic>
        <p:nvPicPr>
          <p:cNvPr id="6" name="Picture 5" descr="Sphere of mesh and nodes">
            <a:extLst>
              <a:ext uri="{FF2B5EF4-FFF2-40B4-BE49-F238E27FC236}">
                <a16:creationId xmlns:a16="http://schemas.microsoft.com/office/drawing/2014/main" id="{2B19FE42-111D-7D87-2726-8FDAE0D4F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7" r="91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DDD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28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1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Computer network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Messaging:–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mail (e-mail)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Data Interchange (EDI):–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 permits business information to be transferred without using paper.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Directory services: –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store the last of files in a central location to speed worldwide search operations.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Telephone: –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network make it possible to maintain wireless phone connections even while travelling over large distances.</a:t>
            </a:r>
          </a:p>
        </p:txBody>
      </p:sp>
      <p:pic>
        <p:nvPicPr>
          <p:cNvPr id="12" name="Picture 5" descr="Sphere of mesh and nodes">
            <a:extLst>
              <a:ext uri="{FF2B5EF4-FFF2-40B4-BE49-F238E27FC236}">
                <a16:creationId xmlns:a16="http://schemas.microsoft.com/office/drawing/2014/main" id="{ACCB70E5-2A54-EFB2-79D5-54F113943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7" r="91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DDD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25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1833</Words>
  <Application>Microsoft Office PowerPoint</Application>
  <PresentationFormat>Widescreen</PresentationFormat>
  <Paragraphs>154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Computer Networks(CSET207)</vt:lpstr>
      <vt:lpstr>Introduction to Computer Networks </vt:lpstr>
      <vt:lpstr>Outline</vt:lpstr>
      <vt:lpstr>Course Structure</vt:lpstr>
      <vt:lpstr>Course Structure</vt:lpstr>
      <vt:lpstr>Computer network basics</vt:lpstr>
      <vt:lpstr>Why Computer Networks?</vt:lpstr>
      <vt:lpstr>Computer network application</vt:lpstr>
      <vt:lpstr>Computer network application</vt:lpstr>
      <vt:lpstr>Data Communication</vt:lpstr>
      <vt:lpstr>Data communication: Components</vt:lpstr>
      <vt:lpstr>Connection types</vt:lpstr>
      <vt:lpstr>Connection types: Point to point</vt:lpstr>
      <vt:lpstr>Connection types: Multipoint</vt:lpstr>
      <vt:lpstr>A _______ is the physical path over which a message travels. </vt:lpstr>
      <vt:lpstr>Transmission Modes</vt:lpstr>
      <vt:lpstr>Transmission Modes</vt:lpstr>
      <vt:lpstr>Three or more devices share a link in ________ connection. </vt:lpstr>
      <vt:lpstr>Transmission Media</vt:lpstr>
      <vt:lpstr>Transmission Media</vt:lpstr>
      <vt:lpstr>Transmission Media : Guided</vt:lpstr>
      <vt:lpstr>Guided : Twisted pair cable</vt:lpstr>
      <vt:lpstr>Guided : Unshielded twisted pair (UTP) Vs Shielded twisted pair (STP)</vt:lpstr>
      <vt:lpstr>Guided : Coaxial</vt:lpstr>
      <vt:lpstr>Guided: Fiber Optic</vt:lpstr>
      <vt:lpstr>Question</vt:lpstr>
      <vt:lpstr>UNGUIDED MEDIA: WIRELESS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SUCHI KUMARI</dc:creator>
  <cp:lastModifiedBy>Vikas Tyagi.</cp:lastModifiedBy>
  <cp:revision>43</cp:revision>
  <dcterms:created xsi:type="dcterms:W3CDTF">2022-01-14T10:15:43Z</dcterms:created>
  <dcterms:modified xsi:type="dcterms:W3CDTF">2025-05-20T06:57:06Z</dcterms:modified>
</cp:coreProperties>
</file>