
<file path=[Content_Types].xml><?xml version="1.0" encoding="utf-8"?>
<Types xmlns="http://schemas.openxmlformats.org/package/2006/content-types">
  <Default Extension="bin" ContentType="image/unknown"/>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05" r:id="rId3"/>
    <p:sldId id="257" r:id="rId4"/>
    <p:sldId id="259" r:id="rId5"/>
    <p:sldId id="275" r:id="rId6"/>
    <p:sldId id="276" r:id="rId7"/>
    <p:sldId id="277" r:id="rId8"/>
    <p:sldId id="309" r:id="rId9"/>
    <p:sldId id="306" r:id="rId10"/>
    <p:sldId id="310" r:id="rId11"/>
    <p:sldId id="279" r:id="rId12"/>
    <p:sldId id="311" r:id="rId13"/>
    <p:sldId id="280" r:id="rId14"/>
    <p:sldId id="281" r:id="rId15"/>
    <p:sldId id="312" r:id="rId16"/>
    <p:sldId id="282" r:id="rId17"/>
    <p:sldId id="283" r:id="rId18"/>
    <p:sldId id="286" r:id="rId19"/>
    <p:sldId id="300" r:id="rId20"/>
    <p:sldId id="301" r:id="rId21"/>
    <p:sldId id="307" r:id="rId22"/>
    <p:sldId id="302" r:id="rId23"/>
    <p:sldId id="297" r:id="rId24"/>
    <p:sldId id="264" r:id="rId25"/>
    <p:sldId id="266" r:id="rId26"/>
    <p:sldId id="268" r:id="rId27"/>
    <p:sldId id="263" r:id="rId28"/>
    <p:sldId id="267"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44600A-AF4C-4971-B71C-9B339813BBC0}" v="29" dt="2023-01-17T14:35:07.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03" autoAdjust="0"/>
    <p:restoredTop sz="94249" autoAdjust="0"/>
  </p:normalViewPr>
  <p:slideViewPr>
    <p:cSldViewPr snapToGrid="0">
      <p:cViewPr varScale="1">
        <p:scale>
          <a:sx n="78" d="100"/>
          <a:sy n="78" d="100"/>
        </p:scale>
        <p:origin x="3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0D95E-7CBB-490F-907A-2ADF31050AA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37750CD-0FD6-4649-9FC5-3ADE0417B708}">
      <dgm:prSet/>
      <dgm:spPr/>
      <dgm:t>
        <a:bodyPr/>
        <a:lstStyle/>
        <a:p>
          <a:r>
            <a:rPr lang="en-US"/>
            <a:t>Bus</a:t>
          </a:r>
        </a:p>
      </dgm:t>
    </dgm:pt>
    <dgm:pt modelId="{52C67371-6386-4553-B932-790E971A6516}" type="parTrans" cxnId="{4920DC11-BE35-4CF7-9EE2-4B438B68E81A}">
      <dgm:prSet/>
      <dgm:spPr/>
      <dgm:t>
        <a:bodyPr/>
        <a:lstStyle/>
        <a:p>
          <a:endParaRPr lang="en-US"/>
        </a:p>
      </dgm:t>
    </dgm:pt>
    <dgm:pt modelId="{242A69F0-3C4C-471A-B79B-FB8832153697}" type="sibTrans" cxnId="{4920DC11-BE35-4CF7-9EE2-4B438B68E81A}">
      <dgm:prSet/>
      <dgm:spPr/>
      <dgm:t>
        <a:bodyPr/>
        <a:lstStyle/>
        <a:p>
          <a:endParaRPr lang="en-US"/>
        </a:p>
      </dgm:t>
    </dgm:pt>
    <dgm:pt modelId="{F0DE1091-5E1D-4ED8-BD30-CD87C7A0B083}">
      <dgm:prSet/>
      <dgm:spPr/>
      <dgm:t>
        <a:bodyPr/>
        <a:lstStyle/>
        <a:p>
          <a:r>
            <a:rPr lang="en-US"/>
            <a:t>Ring</a:t>
          </a:r>
        </a:p>
      </dgm:t>
    </dgm:pt>
    <dgm:pt modelId="{CAF56B68-D340-4982-8576-3A75745215F7}" type="parTrans" cxnId="{3E3F22DF-6B51-47B9-BBBC-BA9EEC7EBC94}">
      <dgm:prSet/>
      <dgm:spPr/>
      <dgm:t>
        <a:bodyPr/>
        <a:lstStyle/>
        <a:p>
          <a:endParaRPr lang="en-US"/>
        </a:p>
      </dgm:t>
    </dgm:pt>
    <dgm:pt modelId="{14C44DE2-5D5D-4434-AACF-DAC764ED9B01}" type="sibTrans" cxnId="{3E3F22DF-6B51-47B9-BBBC-BA9EEC7EBC94}">
      <dgm:prSet/>
      <dgm:spPr/>
      <dgm:t>
        <a:bodyPr/>
        <a:lstStyle/>
        <a:p>
          <a:endParaRPr lang="en-US"/>
        </a:p>
      </dgm:t>
    </dgm:pt>
    <dgm:pt modelId="{3DD5EBA6-AA05-40E7-B402-D74E9EB8C14A}">
      <dgm:prSet/>
      <dgm:spPr/>
      <dgm:t>
        <a:bodyPr/>
        <a:lstStyle/>
        <a:p>
          <a:r>
            <a:rPr lang="en-US"/>
            <a:t>Star</a:t>
          </a:r>
        </a:p>
      </dgm:t>
    </dgm:pt>
    <dgm:pt modelId="{55394F91-B8CC-4BBE-B482-6290AA02F62D}" type="parTrans" cxnId="{B644BA0E-FA45-4965-9DE9-7B2E97C66B92}">
      <dgm:prSet/>
      <dgm:spPr/>
      <dgm:t>
        <a:bodyPr/>
        <a:lstStyle/>
        <a:p>
          <a:endParaRPr lang="en-US"/>
        </a:p>
      </dgm:t>
    </dgm:pt>
    <dgm:pt modelId="{2356AA3C-1653-4AB3-BCD1-7187489845E9}" type="sibTrans" cxnId="{B644BA0E-FA45-4965-9DE9-7B2E97C66B92}">
      <dgm:prSet/>
      <dgm:spPr/>
      <dgm:t>
        <a:bodyPr/>
        <a:lstStyle/>
        <a:p>
          <a:endParaRPr lang="en-US"/>
        </a:p>
      </dgm:t>
    </dgm:pt>
    <dgm:pt modelId="{E856E8F3-D844-4BB0-BA35-A73F3E303062}">
      <dgm:prSet/>
      <dgm:spPr/>
      <dgm:t>
        <a:bodyPr/>
        <a:lstStyle/>
        <a:p>
          <a:r>
            <a:rPr lang="en-US"/>
            <a:t>Tree(Hierarchical)</a:t>
          </a:r>
        </a:p>
      </dgm:t>
    </dgm:pt>
    <dgm:pt modelId="{38D533B7-64F3-4563-B9C8-54B49746C6D1}" type="parTrans" cxnId="{C89D73A3-18CB-4184-923B-28A74934A75F}">
      <dgm:prSet/>
      <dgm:spPr/>
      <dgm:t>
        <a:bodyPr/>
        <a:lstStyle/>
        <a:p>
          <a:endParaRPr lang="en-US"/>
        </a:p>
      </dgm:t>
    </dgm:pt>
    <dgm:pt modelId="{9F0BBEA8-5A0B-40A3-AD66-DBDD793835C1}" type="sibTrans" cxnId="{C89D73A3-18CB-4184-923B-28A74934A75F}">
      <dgm:prSet/>
      <dgm:spPr/>
      <dgm:t>
        <a:bodyPr/>
        <a:lstStyle/>
        <a:p>
          <a:endParaRPr lang="en-US"/>
        </a:p>
      </dgm:t>
    </dgm:pt>
    <dgm:pt modelId="{EDC5E8F6-3521-45F1-8753-D5CC28A3D9AA}">
      <dgm:prSet/>
      <dgm:spPr/>
      <dgm:t>
        <a:bodyPr/>
        <a:lstStyle/>
        <a:p>
          <a:r>
            <a:rPr lang="en-US"/>
            <a:t>Mesh </a:t>
          </a:r>
        </a:p>
      </dgm:t>
    </dgm:pt>
    <dgm:pt modelId="{AA804C7A-364E-401B-B1BD-282ED3F1C64D}" type="parTrans" cxnId="{7BAC204E-7F9D-454C-A608-C35167C80F34}">
      <dgm:prSet/>
      <dgm:spPr/>
      <dgm:t>
        <a:bodyPr/>
        <a:lstStyle/>
        <a:p>
          <a:endParaRPr lang="en-US"/>
        </a:p>
      </dgm:t>
    </dgm:pt>
    <dgm:pt modelId="{5F9248B4-1AC9-4D4A-BDA0-AFAA675A2A45}" type="sibTrans" cxnId="{7BAC204E-7F9D-454C-A608-C35167C80F34}">
      <dgm:prSet/>
      <dgm:spPr/>
      <dgm:t>
        <a:bodyPr/>
        <a:lstStyle/>
        <a:p>
          <a:endParaRPr lang="en-US"/>
        </a:p>
      </dgm:t>
    </dgm:pt>
    <dgm:pt modelId="{C79A0421-05FE-4522-99E4-9724A051ED3B}">
      <dgm:prSet/>
      <dgm:spPr/>
      <dgm:t>
        <a:bodyPr/>
        <a:lstStyle/>
        <a:p>
          <a:r>
            <a:rPr lang="en-US"/>
            <a:t>Hybrid</a:t>
          </a:r>
        </a:p>
      </dgm:t>
    </dgm:pt>
    <dgm:pt modelId="{1153FD18-6421-446E-A7AC-D5418B30E377}" type="parTrans" cxnId="{0C4D0833-BA79-4B2F-BC32-1A53E832CC29}">
      <dgm:prSet/>
      <dgm:spPr/>
      <dgm:t>
        <a:bodyPr/>
        <a:lstStyle/>
        <a:p>
          <a:endParaRPr lang="en-US"/>
        </a:p>
      </dgm:t>
    </dgm:pt>
    <dgm:pt modelId="{DE68AF6D-64F2-404E-B9DA-9B5CE2E411F3}" type="sibTrans" cxnId="{0C4D0833-BA79-4B2F-BC32-1A53E832CC29}">
      <dgm:prSet/>
      <dgm:spPr/>
      <dgm:t>
        <a:bodyPr/>
        <a:lstStyle/>
        <a:p>
          <a:endParaRPr lang="en-US"/>
        </a:p>
      </dgm:t>
    </dgm:pt>
    <dgm:pt modelId="{67B8A9B4-D533-48CD-85DA-BFBF5B96EDE8}" type="pres">
      <dgm:prSet presAssocID="{CC20D95E-7CBB-490F-907A-2ADF31050AA5}" presName="vert0" presStyleCnt="0">
        <dgm:presLayoutVars>
          <dgm:dir/>
          <dgm:animOne val="branch"/>
          <dgm:animLvl val="lvl"/>
        </dgm:presLayoutVars>
      </dgm:prSet>
      <dgm:spPr/>
    </dgm:pt>
    <dgm:pt modelId="{D30145D3-6921-4BAA-9A51-DDD81696B0CA}" type="pres">
      <dgm:prSet presAssocID="{137750CD-0FD6-4649-9FC5-3ADE0417B708}" presName="thickLine" presStyleLbl="alignNode1" presStyleIdx="0" presStyleCnt="6"/>
      <dgm:spPr/>
    </dgm:pt>
    <dgm:pt modelId="{8F1EC115-B718-4055-A127-758B8BC81E85}" type="pres">
      <dgm:prSet presAssocID="{137750CD-0FD6-4649-9FC5-3ADE0417B708}" presName="horz1" presStyleCnt="0"/>
      <dgm:spPr/>
    </dgm:pt>
    <dgm:pt modelId="{2743FBF9-5515-481F-ADCB-DFED4A85B770}" type="pres">
      <dgm:prSet presAssocID="{137750CD-0FD6-4649-9FC5-3ADE0417B708}" presName="tx1" presStyleLbl="revTx" presStyleIdx="0" presStyleCnt="6"/>
      <dgm:spPr/>
    </dgm:pt>
    <dgm:pt modelId="{9021F759-9395-48FC-B407-E93CA9AB7504}" type="pres">
      <dgm:prSet presAssocID="{137750CD-0FD6-4649-9FC5-3ADE0417B708}" presName="vert1" presStyleCnt="0"/>
      <dgm:spPr/>
    </dgm:pt>
    <dgm:pt modelId="{7ADC613C-1525-46CB-AF53-76664946951B}" type="pres">
      <dgm:prSet presAssocID="{F0DE1091-5E1D-4ED8-BD30-CD87C7A0B083}" presName="thickLine" presStyleLbl="alignNode1" presStyleIdx="1" presStyleCnt="6"/>
      <dgm:spPr/>
    </dgm:pt>
    <dgm:pt modelId="{6FCB911C-3E22-4AC7-9341-FA9BB54B54BF}" type="pres">
      <dgm:prSet presAssocID="{F0DE1091-5E1D-4ED8-BD30-CD87C7A0B083}" presName="horz1" presStyleCnt="0"/>
      <dgm:spPr/>
    </dgm:pt>
    <dgm:pt modelId="{108148B8-AB05-4A7C-99D0-CD1FC1A1E4B9}" type="pres">
      <dgm:prSet presAssocID="{F0DE1091-5E1D-4ED8-BD30-CD87C7A0B083}" presName="tx1" presStyleLbl="revTx" presStyleIdx="1" presStyleCnt="6"/>
      <dgm:spPr/>
    </dgm:pt>
    <dgm:pt modelId="{67A306BC-541D-4754-89C5-2426E45EB57E}" type="pres">
      <dgm:prSet presAssocID="{F0DE1091-5E1D-4ED8-BD30-CD87C7A0B083}" presName="vert1" presStyleCnt="0"/>
      <dgm:spPr/>
    </dgm:pt>
    <dgm:pt modelId="{6512B8C0-4083-4773-A9CA-4B1428E1F791}" type="pres">
      <dgm:prSet presAssocID="{3DD5EBA6-AA05-40E7-B402-D74E9EB8C14A}" presName="thickLine" presStyleLbl="alignNode1" presStyleIdx="2" presStyleCnt="6"/>
      <dgm:spPr/>
    </dgm:pt>
    <dgm:pt modelId="{EF31FB74-2812-431D-A00E-466275F951D9}" type="pres">
      <dgm:prSet presAssocID="{3DD5EBA6-AA05-40E7-B402-D74E9EB8C14A}" presName="horz1" presStyleCnt="0"/>
      <dgm:spPr/>
    </dgm:pt>
    <dgm:pt modelId="{DFD23F04-EF78-4348-8FDA-2D38F9762CCC}" type="pres">
      <dgm:prSet presAssocID="{3DD5EBA6-AA05-40E7-B402-D74E9EB8C14A}" presName="tx1" presStyleLbl="revTx" presStyleIdx="2" presStyleCnt="6"/>
      <dgm:spPr/>
    </dgm:pt>
    <dgm:pt modelId="{E490F34E-2324-46C9-8AF3-6304A96C761D}" type="pres">
      <dgm:prSet presAssocID="{3DD5EBA6-AA05-40E7-B402-D74E9EB8C14A}" presName="vert1" presStyleCnt="0"/>
      <dgm:spPr/>
    </dgm:pt>
    <dgm:pt modelId="{DD63974B-B39F-4B5A-9286-A86378139CE6}" type="pres">
      <dgm:prSet presAssocID="{E856E8F3-D844-4BB0-BA35-A73F3E303062}" presName="thickLine" presStyleLbl="alignNode1" presStyleIdx="3" presStyleCnt="6"/>
      <dgm:spPr/>
    </dgm:pt>
    <dgm:pt modelId="{351DA825-63ED-4897-98A5-FA6410D017BA}" type="pres">
      <dgm:prSet presAssocID="{E856E8F3-D844-4BB0-BA35-A73F3E303062}" presName="horz1" presStyleCnt="0"/>
      <dgm:spPr/>
    </dgm:pt>
    <dgm:pt modelId="{2A6A42E0-3981-4D3B-A942-1CC51EFAA494}" type="pres">
      <dgm:prSet presAssocID="{E856E8F3-D844-4BB0-BA35-A73F3E303062}" presName="tx1" presStyleLbl="revTx" presStyleIdx="3" presStyleCnt="6"/>
      <dgm:spPr/>
    </dgm:pt>
    <dgm:pt modelId="{B90573F8-9420-40B7-9043-649396B99CE6}" type="pres">
      <dgm:prSet presAssocID="{E856E8F3-D844-4BB0-BA35-A73F3E303062}" presName="vert1" presStyleCnt="0"/>
      <dgm:spPr/>
    </dgm:pt>
    <dgm:pt modelId="{6A65BDDE-DBE6-44C0-8AAC-AEDAD230D772}" type="pres">
      <dgm:prSet presAssocID="{EDC5E8F6-3521-45F1-8753-D5CC28A3D9AA}" presName="thickLine" presStyleLbl="alignNode1" presStyleIdx="4" presStyleCnt="6"/>
      <dgm:spPr/>
    </dgm:pt>
    <dgm:pt modelId="{D4FA6433-8FC6-4B3F-A37E-0B79CD5DCF4A}" type="pres">
      <dgm:prSet presAssocID="{EDC5E8F6-3521-45F1-8753-D5CC28A3D9AA}" presName="horz1" presStyleCnt="0"/>
      <dgm:spPr/>
    </dgm:pt>
    <dgm:pt modelId="{D8B7E1E9-3A90-4328-AC26-C5CCD74E56BD}" type="pres">
      <dgm:prSet presAssocID="{EDC5E8F6-3521-45F1-8753-D5CC28A3D9AA}" presName="tx1" presStyleLbl="revTx" presStyleIdx="4" presStyleCnt="6"/>
      <dgm:spPr/>
    </dgm:pt>
    <dgm:pt modelId="{6828EF19-C840-4A47-9FB5-83A09ECE12C4}" type="pres">
      <dgm:prSet presAssocID="{EDC5E8F6-3521-45F1-8753-D5CC28A3D9AA}" presName="vert1" presStyleCnt="0"/>
      <dgm:spPr/>
    </dgm:pt>
    <dgm:pt modelId="{C9F8DB81-389F-4F0C-A9EC-D4DE3FB0B226}" type="pres">
      <dgm:prSet presAssocID="{C79A0421-05FE-4522-99E4-9724A051ED3B}" presName="thickLine" presStyleLbl="alignNode1" presStyleIdx="5" presStyleCnt="6"/>
      <dgm:spPr/>
    </dgm:pt>
    <dgm:pt modelId="{0764BAC7-A472-4A2A-BEA3-E7D8186D11CA}" type="pres">
      <dgm:prSet presAssocID="{C79A0421-05FE-4522-99E4-9724A051ED3B}" presName="horz1" presStyleCnt="0"/>
      <dgm:spPr/>
    </dgm:pt>
    <dgm:pt modelId="{BE216FA9-52FF-4700-938C-573D80A48EAE}" type="pres">
      <dgm:prSet presAssocID="{C79A0421-05FE-4522-99E4-9724A051ED3B}" presName="tx1" presStyleLbl="revTx" presStyleIdx="5" presStyleCnt="6"/>
      <dgm:spPr/>
    </dgm:pt>
    <dgm:pt modelId="{32AEFC33-2C89-4AD9-8080-0F197B7AC5BC}" type="pres">
      <dgm:prSet presAssocID="{C79A0421-05FE-4522-99E4-9724A051ED3B}" presName="vert1" presStyleCnt="0"/>
      <dgm:spPr/>
    </dgm:pt>
  </dgm:ptLst>
  <dgm:cxnLst>
    <dgm:cxn modelId="{B644BA0E-FA45-4965-9DE9-7B2E97C66B92}" srcId="{CC20D95E-7CBB-490F-907A-2ADF31050AA5}" destId="{3DD5EBA6-AA05-40E7-B402-D74E9EB8C14A}" srcOrd="2" destOrd="0" parTransId="{55394F91-B8CC-4BBE-B482-6290AA02F62D}" sibTransId="{2356AA3C-1653-4AB3-BCD1-7187489845E9}"/>
    <dgm:cxn modelId="{4920DC11-BE35-4CF7-9EE2-4B438B68E81A}" srcId="{CC20D95E-7CBB-490F-907A-2ADF31050AA5}" destId="{137750CD-0FD6-4649-9FC5-3ADE0417B708}" srcOrd="0" destOrd="0" parTransId="{52C67371-6386-4553-B932-790E971A6516}" sibTransId="{242A69F0-3C4C-471A-B79B-FB8832153697}"/>
    <dgm:cxn modelId="{0C4D0833-BA79-4B2F-BC32-1A53E832CC29}" srcId="{CC20D95E-7CBB-490F-907A-2ADF31050AA5}" destId="{C79A0421-05FE-4522-99E4-9724A051ED3B}" srcOrd="5" destOrd="0" parTransId="{1153FD18-6421-446E-A7AC-D5418B30E377}" sibTransId="{DE68AF6D-64F2-404E-B9DA-9B5CE2E411F3}"/>
    <dgm:cxn modelId="{90E20E39-75CA-47DC-BB06-1A214B40295F}" type="presOf" srcId="{F0DE1091-5E1D-4ED8-BD30-CD87C7A0B083}" destId="{108148B8-AB05-4A7C-99D0-CD1FC1A1E4B9}" srcOrd="0" destOrd="0" presId="urn:microsoft.com/office/officeart/2008/layout/LinedList"/>
    <dgm:cxn modelId="{4EBA885C-D95F-4FDC-9DCC-2F6676406BCB}" type="presOf" srcId="{C79A0421-05FE-4522-99E4-9724A051ED3B}" destId="{BE216FA9-52FF-4700-938C-573D80A48EAE}" srcOrd="0" destOrd="0" presId="urn:microsoft.com/office/officeart/2008/layout/LinedList"/>
    <dgm:cxn modelId="{D986A94B-0D75-4474-B9B0-000734CF0EF0}" type="presOf" srcId="{CC20D95E-7CBB-490F-907A-2ADF31050AA5}" destId="{67B8A9B4-D533-48CD-85DA-BFBF5B96EDE8}" srcOrd="0" destOrd="0" presId="urn:microsoft.com/office/officeart/2008/layout/LinedList"/>
    <dgm:cxn modelId="{7BAC204E-7F9D-454C-A608-C35167C80F34}" srcId="{CC20D95E-7CBB-490F-907A-2ADF31050AA5}" destId="{EDC5E8F6-3521-45F1-8753-D5CC28A3D9AA}" srcOrd="4" destOrd="0" parTransId="{AA804C7A-364E-401B-B1BD-282ED3F1C64D}" sibTransId="{5F9248B4-1AC9-4D4A-BDA0-AFAA675A2A45}"/>
    <dgm:cxn modelId="{18C2AA6F-7E6A-4C11-AB98-EBAD66952BEC}" type="presOf" srcId="{137750CD-0FD6-4649-9FC5-3ADE0417B708}" destId="{2743FBF9-5515-481F-ADCB-DFED4A85B770}" srcOrd="0" destOrd="0" presId="urn:microsoft.com/office/officeart/2008/layout/LinedList"/>
    <dgm:cxn modelId="{E6A66951-C118-489C-8121-4FD7C6CD42EF}" type="presOf" srcId="{3DD5EBA6-AA05-40E7-B402-D74E9EB8C14A}" destId="{DFD23F04-EF78-4348-8FDA-2D38F9762CCC}" srcOrd="0" destOrd="0" presId="urn:microsoft.com/office/officeart/2008/layout/LinedList"/>
    <dgm:cxn modelId="{C89D73A3-18CB-4184-923B-28A74934A75F}" srcId="{CC20D95E-7CBB-490F-907A-2ADF31050AA5}" destId="{E856E8F3-D844-4BB0-BA35-A73F3E303062}" srcOrd="3" destOrd="0" parTransId="{38D533B7-64F3-4563-B9C8-54B49746C6D1}" sibTransId="{9F0BBEA8-5A0B-40A3-AD66-DBDD793835C1}"/>
    <dgm:cxn modelId="{483874DD-DB71-4691-91B1-59E25F786C9D}" type="presOf" srcId="{E856E8F3-D844-4BB0-BA35-A73F3E303062}" destId="{2A6A42E0-3981-4D3B-A942-1CC51EFAA494}" srcOrd="0" destOrd="0" presId="urn:microsoft.com/office/officeart/2008/layout/LinedList"/>
    <dgm:cxn modelId="{3E3F22DF-6B51-47B9-BBBC-BA9EEC7EBC94}" srcId="{CC20D95E-7CBB-490F-907A-2ADF31050AA5}" destId="{F0DE1091-5E1D-4ED8-BD30-CD87C7A0B083}" srcOrd="1" destOrd="0" parTransId="{CAF56B68-D340-4982-8576-3A75745215F7}" sibTransId="{14C44DE2-5D5D-4434-AACF-DAC764ED9B01}"/>
    <dgm:cxn modelId="{E1C606F2-46B7-4DD9-93DD-1F4D9364E03F}" type="presOf" srcId="{EDC5E8F6-3521-45F1-8753-D5CC28A3D9AA}" destId="{D8B7E1E9-3A90-4328-AC26-C5CCD74E56BD}" srcOrd="0" destOrd="0" presId="urn:microsoft.com/office/officeart/2008/layout/LinedList"/>
    <dgm:cxn modelId="{38F919DE-C7E5-4BEE-A41E-06106FAD4669}" type="presParOf" srcId="{67B8A9B4-D533-48CD-85DA-BFBF5B96EDE8}" destId="{D30145D3-6921-4BAA-9A51-DDD81696B0CA}" srcOrd="0" destOrd="0" presId="urn:microsoft.com/office/officeart/2008/layout/LinedList"/>
    <dgm:cxn modelId="{2CB764B9-325A-4795-A807-0F0809D879B1}" type="presParOf" srcId="{67B8A9B4-D533-48CD-85DA-BFBF5B96EDE8}" destId="{8F1EC115-B718-4055-A127-758B8BC81E85}" srcOrd="1" destOrd="0" presId="urn:microsoft.com/office/officeart/2008/layout/LinedList"/>
    <dgm:cxn modelId="{DA1289A7-45BE-4488-9BE4-97BD76700429}" type="presParOf" srcId="{8F1EC115-B718-4055-A127-758B8BC81E85}" destId="{2743FBF9-5515-481F-ADCB-DFED4A85B770}" srcOrd="0" destOrd="0" presId="urn:microsoft.com/office/officeart/2008/layout/LinedList"/>
    <dgm:cxn modelId="{E6E54BD0-2AF7-4D8B-B0BF-6F5FD1BE76E5}" type="presParOf" srcId="{8F1EC115-B718-4055-A127-758B8BC81E85}" destId="{9021F759-9395-48FC-B407-E93CA9AB7504}" srcOrd="1" destOrd="0" presId="urn:microsoft.com/office/officeart/2008/layout/LinedList"/>
    <dgm:cxn modelId="{BD579FBD-08A3-4611-BE7D-C2C3AE1CEE64}" type="presParOf" srcId="{67B8A9B4-D533-48CD-85DA-BFBF5B96EDE8}" destId="{7ADC613C-1525-46CB-AF53-76664946951B}" srcOrd="2" destOrd="0" presId="urn:microsoft.com/office/officeart/2008/layout/LinedList"/>
    <dgm:cxn modelId="{4C322C31-16B2-4BBF-AE1C-5C8B3A92DD27}" type="presParOf" srcId="{67B8A9B4-D533-48CD-85DA-BFBF5B96EDE8}" destId="{6FCB911C-3E22-4AC7-9341-FA9BB54B54BF}" srcOrd="3" destOrd="0" presId="urn:microsoft.com/office/officeart/2008/layout/LinedList"/>
    <dgm:cxn modelId="{FE5654F4-F6D2-4A2B-86E6-B7B89C8DFBE7}" type="presParOf" srcId="{6FCB911C-3E22-4AC7-9341-FA9BB54B54BF}" destId="{108148B8-AB05-4A7C-99D0-CD1FC1A1E4B9}" srcOrd="0" destOrd="0" presId="urn:microsoft.com/office/officeart/2008/layout/LinedList"/>
    <dgm:cxn modelId="{BA48C665-C082-4F0E-812C-FDC4A8D9E594}" type="presParOf" srcId="{6FCB911C-3E22-4AC7-9341-FA9BB54B54BF}" destId="{67A306BC-541D-4754-89C5-2426E45EB57E}" srcOrd="1" destOrd="0" presId="urn:microsoft.com/office/officeart/2008/layout/LinedList"/>
    <dgm:cxn modelId="{F0B4369B-FDA8-4DEF-9298-68E1ADB83048}" type="presParOf" srcId="{67B8A9B4-D533-48CD-85DA-BFBF5B96EDE8}" destId="{6512B8C0-4083-4773-A9CA-4B1428E1F791}" srcOrd="4" destOrd="0" presId="urn:microsoft.com/office/officeart/2008/layout/LinedList"/>
    <dgm:cxn modelId="{E5AFAA60-A53D-475A-9546-5D595D3A54FB}" type="presParOf" srcId="{67B8A9B4-D533-48CD-85DA-BFBF5B96EDE8}" destId="{EF31FB74-2812-431D-A00E-466275F951D9}" srcOrd="5" destOrd="0" presId="urn:microsoft.com/office/officeart/2008/layout/LinedList"/>
    <dgm:cxn modelId="{4ADCD6E8-670D-440C-941C-2E7ADB139E7D}" type="presParOf" srcId="{EF31FB74-2812-431D-A00E-466275F951D9}" destId="{DFD23F04-EF78-4348-8FDA-2D38F9762CCC}" srcOrd="0" destOrd="0" presId="urn:microsoft.com/office/officeart/2008/layout/LinedList"/>
    <dgm:cxn modelId="{D3DDD6C2-B4EE-4CC5-AD6C-71D400E05E87}" type="presParOf" srcId="{EF31FB74-2812-431D-A00E-466275F951D9}" destId="{E490F34E-2324-46C9-8AF3-6304A96C761D}" srcOrd="1" destOrd="0" presId="urn:microsoft.com/office/officeart/2008/layout/LinedList"/>
    <dgm:cxn modelId="{DBA341A2-9A5B-4CF6-84D0-88BFCB805F10}" type="presParOf" srcId="{67B8A9B4-D533-48CD-85DA-BFBF5B96EDE8}" destId="{DD63974B-B39F-4B5A-9286-A86378139CE6}" srcOrd="6" destOrd="0" presId="urn:microsoft.com/office/officeart/2008/layout/LinedList"/>
    <dgm:cxn modelId="{AAC6BA11-B166-487E-BB36-947282E4A34C}" type="presParOf" srcId="{67B8A9B4-D533-48CD-85DA-BFBF5B96EDE8}" destId="{351DA825-63ED-4897-98A5-FA6410D017BA}" srcOrd="7" destOrd="0" presId="urn:microsoft.com/office/officeart/2008/layout/LinedList"/>
    <dgm:cxn modelId="{680F8FAE-B0E8-44A8-A456-B5767066BD89}" type="presParOf" srcId="{351DA825-63ED-4897-98A5-FA6410D017BA}" destId="{2A6A42E0-3981-4D3B-A942-1CC51EFAA494}" srcOrd="0" destOrd="0" presId="urn:microsoft.com/office/officeart/2008/layout/LinedList"/>
    <dgm:cxn modelId="{DCDC9197-8973-4FBB-85DF-2DD1DD6A3151}" type="presParOf" srcId="{351DA825-63ED-4897-98A5-FA6410D017BA}" destId="{B90573F8-9420-40B7-9043-649396B99CE6}" srcOrd="1" destOrd="0" presId="urn:microsoft.com/office/officeart/2008/layout/LinedList"/>
    <dgm:cxn modelId="{F29E6FBD-97B9-4B78-8728-BF9C97A5F1B4}" type="presParOf" srcId="{67B8A9B4-D533-48CD-85DA-BFBF5B96EDE8}" destId="{6A65BDDE-DBE6-44C0-8AAC-AEDAD230D772}" srcOrd="8" destOrd="0" presId="urn:microsoft.com/office/officeart/2008/layout/LinedList"/>
    <dgm:cxn modelId="{F3A05FFF-778A-4068-B3A0-B0D7C89D4074}" type="presParOf" srcId="{67B8A9B4-D533-48CD-85DA-BFBF5B96EDE8}" destId="{D4FA6433-8FC6-4B3F-A37E-0B79CD5DCF4A}" srcOrd="9" destOrd="0" presId="urn:microsoft.com/office/officeart/2008/layout/LinedList"/>
    <dgm:cxn modelId="{9CA86E8E-BEA4-4E58-AE91-A0A15E566877}" type="presParOf" srcId="{D4FA6433-8FC6-4B3F-A37E-0B79CD5DCF4A}" destId="{D8B7E1E9-3A90-4328-AC26-C5CCD74E56BD}" srcOrd="0" destOrd="0" presId="urn:microsoft.com/office/officeart/2008/layout/LinedList"/>
    <dgm:cxn modelId="{1AA8A937-1700-49AB-B9A9-D8384994FDF9}" type="presParOf" srcId="{D4FA6433-8FC6-4B3F-A37E-0B79CD5DCF4A}" destId="{6828EF19-C840-4A47-9FB5-83A09ECE12C4}" srcOrd="1" destOrd="0" presId="urn:microsoft.com/office/officeart/2008/layout/LinedList"/>
    <dgm:cxn modelId="{2B5D9B48-C3AF-4072-ABB0-60F78EED44BF}" type="presParOf" srcId="{67B8A9B4-D533-48CD-85DA-BFBF5B96EDE8}" destId="{C9F8DB81-389F-4F0C-A9EC-D4DE3FB0B226}" srcOrd="10" destOrd="0" presId="urn:microsoft.com/office/officeart/2008/layout/LinedList"/>
    <dgm:cxn modelId="{A56DD6D3-0B96-4795-85CA-511521284B62}" type="presParOf" srcId="{67B8A9B4-D533-48CD-85DA-BFBF5B96EDE8}" destId="{0764BAC7-A472-4A2A-BEA3-E7D8186D11CA}" srcOrd="11" destOrd="0" presId="urn:microsoft.com/office/officeart/2008/layout/LinedList"/>
    <dgm:cxn modelId="{64A3F0F5-DEE8-4D99-8348-7CB8D9E0040D}" type="presParOf" srcId="{0764BAC7-A472-4A2A-BEA3-E7D8186D11CA}" destId="{BE216FA9-52FF-4700-938C-573D80A48EAE}" srcOrd="0" destOrd="0" presId="urn:microsoft.com/office/officeart/2008/layout/LinedList"/>
    <dgm:cxn modelId="{2433BFCE-7287-42B3-B96D-B8B2540BEF82}" type="presParOf" srcId="{0764BAC7-A472-4A2A-BEA3-E7D8186D11CA}" destId="{32AEFC33-2C89-4AD9-8080-0F197B7AC5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145D3-6921-4BAA-9A51-DDD81696B0CA}">
      <dsp:nvSpPr>
        <dsp:cNvPr id="0" name=""/>
        <dsp:cNvSpPr/>
      </dsp:nvSpPr>
      <dsp:spPr>
        <a:xfrm>
          <a:off x="0" y="2879"/>
          <a:ext cx="72400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3FBF9-5515-481F-ADCB-DFED4A85B770}">
      <dsp:nvSpPr>
        <dsp:cNvPr id="0" name=""/>
        <dsp:cNvSpPr/>
      </dsp:nvSpPr>
      <dsp:spPr>
        <a:xfrm>
          <a:off x="0" y="2879"/>
          <a:ext cx="7240043"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Bus</a:t>
          </a:r>
        </a:p>
      </dsp:txBody>
      <dsp:txXfrm>
        <a:off x="0" y="2879"/>
        <a:ext cx="7240043" cy="981830"/>
      </dsp:txXfrm>
    </dsp:sp>
    <dsp:sp modelId="{7ADC613C-1525-46CB-AF53-76664946951B}">
      <dsp:nvSpPr>
        <dsp:cNvPr id="0" name=""/>
        <dsp:cNvSpPr/>
      </dsp:nvSpPr>
      <dsp:spPr>
        <a:xfrm>
          <a:off x="0" y="984710"/>
          <a:ext cx="724004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148B8-AB05-4A7C-99D0-CD1FC1A1E4B9}">
      <dsp:nvSpPr>
        <dsp:cNvPr id="0" name=""/>
        <dsp:cNvSpPr/>
      </dsp:nvSpPr>
      <dsp:spPr>
        <a:xfrm>
          <a:off x="0" y="984710"/>
          <a:ext cx="7240043"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Ring</a:t>
          </a:r>
        </a:p>
      </dsp:txBody>
      <dsp:txXfrm>
        <a:off x="0" y="984710"/>
        <a:ext cx="7240043" cy="981830"/>
      </dsp:txXfrm>
    </dsp:sp>
    <dsp:sp modelId="{6512B8C0-4083-4773-A9CA-4B1428E1F791}">
      <dsp:nvSpPr>
        <dsp:cNvPr id="0" name=""/>
        <dsp:cNvSpPr/>
      </dsp:nvSpPr>
      <dsp:spPr>
        <a:xfrm>
          <a:off x="0" y="1966540"/>
          <a:ext cx="72400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23F04-EF78-4348-8FDA-2D38F9762CCC}">
      <dsp:nvSpPr>
        <dsp:cNvPr id="0" name=""/>
        <dsp:cNvSpPr/>
      </dsp:nvSpPr>
      <dsp:spPr>
        <a:xfrm>
          <a:off x="0" y="1966540"/>
          <a:ext cx="7240043"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Star</a:t>
          </a:r>
        </a:p>
      </dsp:txBody>
      <dsp:txXfrm>
        <a:off x="0" y="1966540"/>
        <a:ext cx="7240043" cy="981830"/>
      </dsp:txXfrm>
    </dsp:sp>
    <dsp:sp modelId="{DD63974B-B39F-4B5A-9286-A86378139CE6}">
      <dsp:nvSpPr>
        <dsp:cNvPr id="0" name=""/>
        <dsp:cNvSpPr/>
      </dsp:nvSpPr>
      <dsp:spPr>
        <a:xfrm>
          <a:off x="0" y="2948371"/>
          <a:ext cx="724004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A42E0-3981-4D3B-A942-1CC51EFAA494}">
      <dsp:nvSpPr>
        <dsp:cNvPr id="0" name=""/>
        <dsp:cNvSpPr/>
      </dsp:nvSpPr>
      <dsp:spPr>
        <a:xfrm>
          <a:off x="0" y="2948371"/>
          <a:ext cx="7240043"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Tree(Hierarchical)</a:t>
          </a:r>
        </a:p>
      </dsp:txBody>
      <dsp:txXfrm>
        <a:off x="0" y="2948371"/>
        <a:ext cx="7240043" cy="981830"/>
      </dsp:txXfrm>
    </dsp:sp>
    <dsp:sp modelId="{6A65BDDE-DBE6-44C0-8AAC-AEDAD230D772}">
      <dsp:nvSpPr>
        <dsp:cNvPr id="0" name=""/>
        <dsp:cNvSpPr/>
      </dsp:nvSpPr>
      <dsp:spPr>
        <a:xfrm>
          <a:off x="0" y="3930202"/>
          <a:ext cx="72400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7E1E9-3A90-4328-AC26-C5CCD74E56BD}">
      <dsp:nvSpPr>
        <dsp:cNvPr id="0" name=""/>
        <dsp:cNvSpPr/>
      </dsp:nvSpPr>
      <dsp:spPr>
        <a:xfrm>
          <a:off x="0" y="3930202"/>
          <a:ext cx="7240043"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Mesh </a:t>
          </a:r>
        </a:p>
      </dsp:txBody>
      <dsp:txXfrm>
        <a:off x="0" y="3930202"/>
        <a:ext cx="7240043" cy="981830"/>
      </dsp:txXfrm>
    </dsp:sp>
    <dsp:sp modelId="{C9F8DB81-389F-4F0C-A9EC-D4DE3FB0B226}">
      <dsp:nvSpPr>
        <dsp:cNvPr id="0" name=""/>
        <dsp:cNvSpPr/>
      </dsp:nvSpPr>
      <dsp:spPr>
        <a:xfrm>
          <a:off x="0" y="4912032"/>
          <a:ext cx="72400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216FA9-52FF-4700-938C-573D80A48EAE}">
      <dsp:nvSpPr>
        <dsp:cNvPr id="0" name=""/>
        <dsp:cNvSpPr/>
      </dsp:nvSpPr>
      <dsp:spPr>
        <a:xfrm>
          <a:off x="0" y="4912032"/>
          <a:ext cx="7240043"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Hybrid</a:t>
          </a:r>
        </a:p>
      </dsp:txBody>
      <dsp:txXfrm>
        <a:off x="0" y="4912032"/>
        <a:ext cx="7240043" cy="981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6C53-813F-447F-BC73-5A0E39F8E7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409931D-1F27-42B9-9C90-6BF7A72537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DEBCB86-0B03-46B1-AF5E-2B7261371B0B}"/>
              </a:ext>
            </a:extLst>
          </p:cNvPr>
          <p:cNvSpPr>
            <a:spLocks noGrp="1"/>
          </p:cNvSpPr>
          <p:nvPr>
            <p:ph type="dt" sz="half" idx="10"/>
          </p:nvPr>
        </p:nvSpPr>
        <p:spPr/>
        <p:txBody>
          <a:bodyPr/>
          <a:lstStyle/>
          <a:p>
            <a:fld id="{5C80215E-FE44-432F-9929-45C4630BAC9F}" type="datetimeFigureOut">
              <a:rPr lang="en-IN" smtClean="0"/>
              <a:t>20-05-2025</a:t>
            </a:fld>
            <a:endParaRPr lang="en-IN"/>
          </a:p>
        </p:txBody>
      </p:sp>
      <p:sp>
        <p:nvSpPr>
          <p:cNvPr id="5" name="Footer Placeholder 4">
            <a:extLst>
              <a:ext uri="{FF2B5EF4-FFF2-40B4-BE49-F238E27FC236}">
                <a16:creationId xmlns:a16="http://schemas.microsoft.com/office/drawing/2014/main" id="{2F73C9F4-DC07-45BA-8246-8D71FEF5926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C68565-70A6-461E-B75B-F68BE48A41F3}"/>
              </a:ext>
            </a:extLst>
          </p:cNvPr>
          <p:cNvSpPr>
            <a:spLocks noGrp="1"/>
          </p:cNvSpPr>
          <p:nvPr>
            <p:ph type="sldNum" sz="quarter" idx="12"/>
          </p:nvPr>
        </p:nvSpPr>
        <p:spPr/>
        <p:txBody>
          <a:bodyPr/>
          <a:lstStyle/>
          <a:p>
            <a:fld id="{E165B625-B2C1-4A7A-9654-D65978FA293D}" type="slidenum">
              <a:rPr lang="en-IN" smtClean="0"/>
              <a:t>‹#›</a:t>
            </a:fld>
            <a:endParaRPr lang="en-IN"/>
          </a:p>
        </p:txBody>
      </p:sp>
    </p:spTree>
    <p:extLst>
      <p:ext uri="{BB962C8B-B14F-4D97-AF65-F5344CB8AC3E}">
        <p14:creationId xmlns:p14="http://schemas.microsoft.com/office/powerpoint/2010/main" val="326546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5FE0-BFA8-455D-8BAF-C149F560609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517E344-8342-4E80-B60C-D41FC5D7E1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BE84F3-B9CD-45A0-A125-7195F2D281DE}"/>
              </a:ext>
            </a:extLst>
          </p:cNvPr>
          <p:cNvSpPr>
            <a:spLocks noGrp="1"/>
          </p:cNvSpPr>
          <p:nvPr>
            <p:ph type="dt" sz="half" idx="10"/>
          </p:nvPr>
        </p:nvSpPr>
        <p:spPr/>
        <p:txBody>
          <a:bodyPr/>
          <a:lstStyle/>
          <a:p>
            <a:fld id="{5C80215E-FE44-432F-9929-45C4630BAC9F}" type="datetimeFigureOut">
              <a:rPr lang="en-IN" smtClean="0"/>
              <a:t>20-05-2025</a:t>
            </a:fld>
            <a:endParaRPr lang="en-IN"/>
          </a:p>
        </p:txBody>
      </p:sp>
      <p:sp>
        <p:nvSpPr>
          <p:cNvPr id="5" name="Footer Placeholder 4">
            <a:extLst>
              <a:ext uri="{FF2B5EF4-FFF2-40B4-BE49-F238E27FC236}">
                <a16:creationId xmlns:a16="http://schemas.microsoft.com/office/drawing/2014/main" id="{FA409665-C668-4E77-8F67-D82EA418432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376B46-35CC-4C53-8607-7CF9E1CBB78F}"/>
              </a:ext>
            </a:extLst>
          </p:cNvPr>
          <p:cNvSpPr>
            <a:spLocks noGrp="1"/>
          </p:cNvSpPr>
          <p:nvPr>
            <p:ph type="sldNum" sz="quarter" idx="12"/>
          </p:nvPr>
        </p:nvSpPr>
        <p:spPr/>
        <p:txBody>
          <a:bodyPr/>
          <a:lstStyle/>
          <a:p>
            <a:fld id="{E165B625-B2C1-4A7A-9654-D65978FA293D}" type="slidenum">
              <a:rPr lang="en-IN" smtClean="0"/>
              <a:t>‹#›</a:t>
            </a:fld>
            <a:endParaRPr lang="en-IN"/>
          </a:p>
        </p:txBody>
      </p:sp>
    </p:spTree>
    <p:extLst>
      <p:ext uri="{BB962C8B-B14F-4D97-AF65-F5344CB8AC3E}">
        <p14:creationId xmlns:p14="http://schemas.microsoft.com/office/powerpoint/2010/main" val="47920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6B84B-85DC-47EA-85E9-8B45A460D1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28FB33C-1B79-4EE7-B017-4E4716C821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D7B618-B1D5-46A9-85E7-412C458DF779}"/>
              </a:ext>
            </a:extLst>
          </p:cNvPr>
          <p:cNvSpPr>
            <a:spLocks noGrp="1"/>
          </p:cNvSpPr>
          <p:nvPr>
            <p:ph type="dt" sz="half" idx="10"/>
          </p:nvPr>
        </p:nvSpPr>
        <p:spPr/>
        <p:txBody>
          <a:bodyPr/>
          <a:lstStyle/>
          <a:p>
            <a:fld id="{5C80215E-FE44-432F-9929-45C4630BAC9F}" type="datetimeFigureOut">
              <a:rPr lang="en-IN" smtClean="0"/>
              <a:t>20-05-2025</a:t>
            </a:fld>
            <a:endParaRPr lang="en-IN"/>
          </a:p>
        </p:txBody>
      </p:sp>
      <p:sp>
        <p:nvSpPr>
          <p:cNvPr id="5" name="Footer Placeholder 4">
            <a:extLst>
              <a:ext uri="{FF2B5EF4-FFF2-40B4-BE49-F238E27FC236}">
                <a16:creationId xmlns:a16="http://schemas.microsoft.com/office/drawing/2014/main" id="{CFA9C8D2-5D91-4B75-A3A7-96E30ACF79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FFC8632-8C4B-469B-A1DD-994620F395F5}"/>
              </a:ext>
            </a:extLst>
          </p:cNvPr>
          <p:cNvSpPr>
            <a:spLocks noGrp="1"/>
          </p:cNvSpPr>
          <p:nvPr>
            <p:ph type="sldNum" sz="quarter" idx="12"/>
          </p:nvPr>
        </p:nvSpPr>
        <p:spPr/>
        <p:txBody>
          <a:bodyPr/>
          <a:lstStyle/>
          <a:p>
            <a:fld id="{E165B625-B2C1-4A7A-9654-D65978FA293D}" type="slidenum">
              <a:rPr lang="en-IN" smtClean="0"/>
              <a:t>‹#›</a:t>
            </a:fld>
            <a:endParaRPr lang="en-IN"/>
          </a:p>
        </p:txBody>
      </p:sp>
    </p:spTree>
    <p:extLst>
      <p:ext uri="{BB962C8B-B14F-4D97-AF65-F5344CB8AC3E}">
        <p14:creationId xmlns:p14="http://schemas.microsoft.com/office/powerpoint/2010/main" val="33009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7A64-257F-411B-AA86-4C5827D3009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F3BC5D3-920B-4A72-ACE5-1BF9279080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05D799-FADB-4376-BCD0-7ED7B2847B69}"/>
              </a:ext>
            </a:extLst>
          </p:cNvPr>
          <p:cNvSpPr>
            <a:spLocks noGrp="1"/>
          </p:cNvSpPr>
          <p:nvPr>
            <p:ph type="dt" sz="half" idx="10"/>
          </p:nvPr>
        </p:nvSpPr>
        <p:spPr/>
        <p:txBody>
          <a:bodyPr/>
          <a:lstStyle/>
          <a:p>
            <a:fld id="{5C80215E-FE44-432F-9929-45C4630BAC9F}" type="datetimeFigureOut">
              <a:rPr lang="en-IN" smtClean="0"/>
              <a:t>20-05-2025</a:t>
            </a:fld>
            <a:endParaRPr lang="en-IN"/>
          </a:p>
        </p:txBody>
      </p:sp>
      <p:sp>
        <p:nvSpPr>
          <p:cNvPr id="5" name="Footer Placeholder 4">
            <a:extLst>
              <a:ext uri="{FF2B5EF4-FFF2-40B4-BE49-F238E27FC236}">
                <a16:creationId xmlns:a16="http://schemas.microsoft.com/office/drawing/2014/main" id="{0FEF3D21-AC54-48A1-BAD6-9B0A5895DA4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A1F187-B68E-4303-8121-EF25F0F0C2FB}"/>
              </a:ext>
            </a:extLst>
          </p:cNvPr>
          <p:cNvSpPr>
            <a:spLocks noGrp="1"/>
          </p:cNvSpPr>
          <p:nvPr>
            <p:ph type="sldNum" sz="quarter" idx="12"/>
          </p:nvPr>
        </p:nvSpPr>
        <p:spPr/>
        <p:txBody>
          <a:bodyPr/>
          <a:lstStyle/>
          <a:p>
            <a:fld id="{E165B625-B2C1-4A7A-9654-D65978FA293D}" type="slidenum">
              <a:rPr lang="en-IN" smtClean="0"/>
              <a:t>‹#›</a:t>
            </a:fld>
            <a:endParaRPr lang="en-IN"/>
          </a:p>
        </p:txBody>
      </p:sp>
    </p:spTree>
    <p:extLst>
      <p:ext uri="{BB962C8B-B14F-4D97-AF65-F5344CB8AC3E}">
        <p14:creationId xmlns:p14="http://schemas.microsoft.com/office/powerpoint/2010/main" val="143864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2FBA-4D8A-44D2-BCF8-81556D53C7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5E8F665-2583-445F-9C7B-A63B71B54C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59B11D-A657-479A-AD1E-F27E49702C3F}"/>
              </a:ext>
            </a:extLst>
          </p:cNvPr>
          <p:cNvSpPr>
            <a:spLocks noGrp="1"/>
          </p:cNvSpPr>
          <p:nvPr>
            <p:ph type="dt" sz="half" idx="10"/>
          </p:nvPr>
        </p:nvSpPr>
        <p:spPr/>
        <p:txBody>
          <a:bodyPr/>
          <a:lstStyle/>
          <a:p>
            <a:fld id="{5C80215E-FE44-432F-9929-45C4630BAC9F}" type="datetimeFigureOut">
              <a:rPr lang="en-IN" smtClean="0"/>
              <a:t>20-05-2025</a:t>
            </a:fld>
            <a:endParaRPr lang="en-IN"/>
          </a:p>
        </p:txBody>
      </p:sp>
      <p:sp>
        <p:nvSpPr>
          <p:cNvPr id="5" name="Footer Placeholder 4">
            <a:extLst>
              <a:ext uri="{FF2B5EF4-FFF2-40B4-BE49-F238E27FC236}">
                <a16:creationId xmlns:a16="http://schemas.microsoft.com/office/drawing/2014/main" id="{38D5DD9C-E3B4-40F4-B0E7-D81AC855540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2EA61A-D1BF-4242-AE3C-B7255B11AAE7}"/>
              </a:ext>
            </a:extLst>
          </p:cNvPr>
          <p:cNvSpPr>
            <a:spLocks noGrp="1"/>
          </p:cNvSpPr>
          <p:nvPr>
            <p:ph type="sldNum" sz="quarter" idx="12"/>
          </p:nvPr>
        </p:nvSpPr>
        <p:spPr/>
        <p:txBody>
          <a:bodyPr/>
          <a:lstStyle/>
          <a:p>
            <a:fld id="{E165B625-B2C1-4A7A-9654-D65978FA293D}" type="slidenum">
              <a:rPr lang="en-IN" smtClean="0"/>
              <a:t>‹#›</a:t>
            </a:fld>
            <a:endParaRPr lang="en-IN"/>
          </a:p>
        </p:txBody>
      </p:sp>
    </p:spTree>
    <p:extLst>
      <p:ext uri="{BB962C8B-B14F-4D97-AF65-F5344CB8AC3E}">
        <p14:creationId xmlns:p14="http://schemas.microsoft.com/office/powerpoint/2010/main" val="5312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6DD3-4289-4AA0-9C11-B922FBE1436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C79A1C9-EDD8-4297-95E2-9E938E2F4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A8CAD51-8CA7-494C-8896-450FCF7D4A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5E611AC-7E5C-4688-8FC8-2306168F65E7}"/>
              </a:ext>
            </a:extLst>
          </p:cNvPr>
          <p:cNvSpPr>
            <a:spLocks noGrp="1"/>
          </p:cNvSpPr>
          <p:nvPr>
            <p:ph type="dt" sz="half" idx="10"/>
          </p:nvPr>
        </p:nvSpPr>
        <p:spPr/>
        <p:txBody>
          <a:bodyPr/>
          <a:lstStyle/>
          <a:p>
            <a:fld id="{5C80215E-FE44-432F-9929-45C4630BAC9F}" type="datetimeFigureOut">
              <a:rPr lang="en-IN" smtClean="0"/>
              <a:t>20-05-2025</a:t>
            </a:fld>
            <a:endParaRPr lang="en-IN"/>
          </a:p>
        </p:txBody>
      </p:sp>
      <p:sp>
        <p:nvSpPr>
          <p:cNvPr id="6" name="Footer Placeholder 5">
            <a:extLst>
              <a:ext uri="{FF2B5EF4-FFF2-40B4-BE49-F238E27FC236}">
                <a16:creationId xmlns:a16="http://schemas.microsoft.com/office/drawing/2014/main" id="{31B7BCC1-DCE6-4BA5-B8A9-8FAC368F731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58E2EAD-3182-4AF4-90F3-5F1737F73482}"/>
              </a:ext>
            </a:extLst>
          </p:cNvPr>
          <p:cNvSpPr>
            <a:spLocks noGrp="1"/>
          </p:cNvSpPr>
          <p:nvPr>
            <p:ph type="sldNum" sz="quarter" idx="12"/>
          </p:nvPr>
        </p:nvSpPr>
        <p:spPr/>
        <p:txBody>
          <a:bodyPr/>
          <a:lstStyle/>
          <a:p>
            <a:fld id="{E165B625-B2C1-4A7A-9654-D65978FA293D}" type="slidenum">
              <a:rPr lang="en-IN" smtClean="0"/>
              <a:t>‹#›</a:t>
            </a:fld>
            <a:endParaRPr lang="en-IN"/>
          </a:p>
        </p:txBody>
      </p:sp>
    </p:spTree>
    <p:extLst>
      <p:ext uri="{BB962C8B-B14F-4D97-AF65-F5344CB8AC3E}">
        <p14:creationId xmlns:p14="http://schemas.microsoft.com/office/powerpoint/2010/main" val="379626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42C1-8512-43A2-8723-42C2CC39881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37B2AF2-8A95-4A57-9AB8-CF3ECB6F84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46AA4-599A-4A5A-B511-1BEAAD3DC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5226CC9-5C99-4EC1-A92A-E0CC6308C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D99FB-B1A8-421B-9653-E8D2133E85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05F6CDD-CAF2-41BA-8F28-B5D6B7011DE6}"/>
              </a:ext>
            </a:extLst>
          </p:cNvPr>
          <p:cNvSpPr>
            <a:spLocks noGrp="1"/>
          </p:cNvSpPr>
          <p:nvPr>
            <p:ph type="dt" sz="half" idx="10"/>
          </p:nvPr>
        </p:nvSpPr>
        <p:spPr/>
        <p:txBody>
          <a:bodyPr/>
          <a:lstStyle/>
          <a:p>
            <a:fld id="{5C80215E-FE44-432F-9929-45C4630BAC9F}" type="datetimeFigureOut">
              <a:rPr lang="en-IN" smtClean="0"/>
              <a:t>20-05-2025</a:t>
            </a:fld>
            <a:endParaRPr lang="en-IN"/>
          </a:p>
        </p:txBody>
      </p:sp>
      <p:sp>
        <p:nvSpPr>
          <p:cNvPr id="8" name="Footer Placeholder 7">
            <a:extLst>
              <a:ext uri="{FF2B5EF4-FFF2-40B4-BE49-F238E27FC236}">
                <a16:creationId xmlns:a16="http://schemas.microsoft.com/office/drawing/2014/main" id="{B510596D-4A8B-489E-9D8A-052EC28B892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409150B-2C82-4868-862F-790D15C31EE2}"/>
              </a:ext>
            </a:extLst>
          </p:cNvPr>
          <p:cNvSpPr>
            <a:spLocks noGrp="1"/>
          </p:cNvSpPr>
          <p:nvPr>
            <p:ph type="sldNum" sz="quarter" idx="12"/>
          </p:nvPr>
        </p:nvSpPr>
        <p:spPr/>
        <p:txBody>
          <a:bodyPr/>
          <a:lstStyle/>
          <a:p>
            <a:fld id="{E165B625-B2C1-4A7A-9654-D65978FA293D}" type="slidenum">
              <a:rPr lang="en-IN" smtClean="0"/>
              <a:t>‹#›</a:t>
            </a:fld>
            <a:endParaRPr lang="en-IN"/>
          </a:p>
        </p:txBody>
      </p:sp>
    </p:spTree>
    <p:extLst>
      <p:ext uri="{BB962C8B-B14F-4D97-AF65-F5344CB8AC3E}">
        <p14:creationId xmlns:p14="http://schemas.microsoft.com/office/powerpoint/2010/main" val="51799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3E49-7BC5-4A1C-9001-B8728C52135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ECE44C2-C1F0-44E8-909B-9378E9F6F8B9}"/>
              </a:ext>
            </a:extLst>
          </p:cNvPr>
          <p:cNvSpPr>
            <a:spLocks noGrp="1"/>
          </p:cNvSpPr>
          <p:nvPr>
            <p:ph type="dt" sz="half" idx="10"/>
          </p:nvPr>
        </p:nvSpPr>
        <p:spPr/>
        <p:txBody>
          <a:bodyPr/>
          <a:lstStyle/>
          <a:p>
            <a:fld id="{5C80215E-FE44-432F-9929-45C4630BAC9F}" type="datetimeFigureOut">
              <a:rPr lang="en-IN" smtClean="0"/>
              <a:t>20-05-2025</a:t>
            </a:fld>
            <a:endParaRPr lang="en-IN"/>
          </a:p>
        </p:txBody>
      </p:sp>
      <p:sp>
        <p:nvSpPr>
          <p:cNvPr id="4" name="Footer Placeholder 3">
            <a:extLst>
              <a:ext uri="{FF2B5EF4-FFF2-40B4-BE49-F238E27FC236}">
                <a16:creationId xmlns:a16="http://schemas.microsoft.com/office/drawing/2014/main" id="{20B33184-A119-4028-8B65-A7578A01F40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9FDCBD4-78E8-4CD8-9C28-7692FC9C291E}"/>
              </a:ext>
            </a:extLst>
          </p:cNvPr>
          <p:cNvSpPr>
            <a:spLocks noGrp="1"/>
          </p:cNvSpPr>
          <p:nvPr>
            <p:ph type="sldNum" sz="quarter" idx="12"/>
          </p:nvPr>
        </p:nvSpPr>
        <p:spPr/>
        <p:txBody>
          <a:bodyPr/>
          <a:lstStyle/>
          <a:p>
            <a:fld id="{E165B625-B2C1-4A7A-9654-D65978FA293D}" type="slidenum">
              <a:rPr lang="en-IN" smtClean="0"/>
              <a:t>‹#›</a:t>
            </a:fld>
            <a:endParaRPr lang="en-IN"/>
          </a:p>
        </p:txBody>
      </p:sp>
    </p:spTree>
    <p:extLst>
      <p:ext uri="{BB962C8B-B14F-4D97-AF65-F5344CB8AC3E}">
        <p14:creationId xmlns:p14="http://schemas.microsoft.com/office/powerpoint/2010/main" val="246383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F26EA-9BB4-47F2-A843-E5E9C9304EDB}"/>
              </a:ext>
            </a:extLst>
          </p:cNvPr>
          <p:cNvSpPr>
            <a:spLocks noGrp="1"/>
          </p:cNvSpPr>
          <p:nvPr>
            <p:ph type="dt" sz="half" idx="10"/>
          </p:nvPr>
        </p:nvSpPr>
        <p:spPr/>
        <p:txBody>
          <a:bodyPr/>
          <a:lstStyle/>
          <a:p>
            <a:fld id="{5C80215E-FE44-432F-9929-45C4630BAC9F}" type="datetimeFigureOut">
              <a:rPr lang="en-IN" smtClean="0"/>
              <a:t>20-05-2025</a:t>
            </a:fld>
            <a:endParaRPr lang="en-IN"/>
          </a:p>
        </p:txBody>
      </p:sp>
      <p:sp>
        <p:nvSpPr>
          <p:cNvPr id="3" name="Footer Placeholder 2">
            <a:extLst>
              <a:ext uri="{FF2B5EF4-FFF2-40B4-BE49-F238E27FC236}">
                <a16:creationId xmlns:a16="http://schemas.microsoft.com/office/drawing/2014/main" id="{061F5044-A2E5-4F69-8FCE-F49ABF09BD4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9213C0E-9A0D-40A9-B38D-663A5574B0C4}"/>
              </a:ext>
            </a:extLst>
          </p:cNvPr>
          <p:cNvSpPr>
            <a:spLocks noGrp="1"/>
          </p:cNvSpPr>
          <p:nvPr>
            <p:ph type="sldNum" sz="quarter" idx="12"/>
          </p:nvPr>
        </p:nvSpPr>
        <p:spPr/>
        <p:txBody>
          <a:bodyPr/>
          <a:lstStyle/>
          <a:p>
            <a:fld id="{E165B625-B2C1-4A7A-9654-D65978FA293D}" type="slidenum">
              <a:rPr lang="en-IN" smtClean="0"/>
              <a:t>‹#›</a:t>
            </a:fld>
            <a:endParaRPr lang="en-IN"/>
          </a:p>
        </p:txBody>
      </p:sp>
    </p:spTree>
    <p:extLst>
      <p:ext uri="{BB962C8B-B14F-4D97-AF65-F5344CB8AC3E}">
        <p14:creationId xmlns:p14="http://schemas.microsoft.com/office/powerpoint/2010/main" val="5135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1090-51B8-408D-ACCC-A6A2A42A7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4BB7DEC-8BE5-415F-9C00-6F70D1CAF5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B9625C8-072D-4D9D-A425-4C50173F3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0F86FD-B17E-4CF2-8022-CE8A8F402C2E}"/>
              </a:ext>
            </a:extLst>
          </p:cNvPr>
          <p:cNvSpPr>
            <a:spLocks noGrp="1"/>
          </p:cNvSpPr>
          <p:nvPr>
            <p:ph type="dt" sz="half" idx="10"/>
          </p:nvPr>
        </p:nvSpPr>
        <p:spPr/>
        <p:txBody>
          <a:bodyPr/>
          <a:lstStyle/>
          <a:p>
            <a:fld id="{5C80215E-FE44-432F-9929-45C4630BAC9F}" type="datetimeFigureOut">
              <a:rPr lang="en-IN" smtClean="0"/>
              <a:t>20-05-2025</a:t>
            </a:fld>
            <a:endParaRPr lang="en-IN"/>
          </a:p>
        </p:txBody>
      </p:sp>
      <p:sp>
        <p:nvSpPr>
          <p:cNvPr id="6" name="Footer Placeholder 5">
            <a:extLst>
              <a:ext uri="{FF2B5EF4-FFF2-40B4-BE49-F238E27FC236}">
                <a16:creationId xmlns:a16="http://schemas.microsoft.com/office/drawing/2014/main" id="{92578BA0-57FE-4A9D-AD13-7B819875735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6EB8908-46E8-41D2-A91A-FD2138995FFD}"/>
              </a:ext>
            </a:extLst>
          </p:cNvPr>
          <p:cNvSpPr>
            <a:spLocks noGrp="1"/>
          </p:cNvSpPr>
          <p:nvPr>
            <p:ph type="sldNum" sz="quarter" idx="12"/>
          </p:nvPr>
        </p:nvSpPr>
        <p:spPr/>
        <p:txBody>
          <a:bodyPr/>
          <a:lstStyle/>
          <a:p>
            <a:fld id="{E165B625-B2C1-4A7A-9654-D65978FA293D}" type="slidenum">
              <a:rPr lang="en-IN" smtClean="0"/>
              <a:t>‹#›</a:t>
            </a:fld>
            <a:endParaRPr lang="en-IN"/>
          </a:p>
        </p:txBody>
      </p:sp>
    </p:spTree>
    <p:extLst>
      <p:ext uri="{BB962C8B-B14F-4D97-AF65-F5344CB8AC3E}">
        <p14:creationId xmlns:p14="http://schemas.microsoft.com/office/powerpoint/2010/main" val="148127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5CC1-0A88-418F-BF44-E28677AC3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3A7C82D-C98F-4146-8913-C5CE3551C0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39F644-DF7F-47ED-A774-A3BB2F6F8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23905C-63B2-421A-BE8C-AEED30E486E3}"/>
              </a:ext>
            </a:extLst>
          </p:cNvPr>
          <p:cNvSpPr>
            <a:spLocks noGrp="1"/>
          </p:cNvSpPr>
          <p:nvPr>
            <p:ph type="dt" sz="half" idx="10"/>
          </p:nvPr>
        </p:nvSpPr>
        <p:spPr/>
        <p:txBody>
          <a:bodyPr/>
          <a:lstStyle/>
          <a:p>
            <a:fld id="{5C80215E-FE44-432F-9929-45C4630BAC9F}" type="datetimeFigureOut">
              <a:rPr lang="en-IN" smtClean="0"/>
              <a:t>20-05-2025</a:t>
            </a:fld>
            <a:endParaRPr lang="en-IN"/>
          </a:p>
        </p:txBody>
      </p:sp>
      <p:sp>
        <p:nvSpPr>
          <p:cNvPr id="6" name="Footer Placeholder 5">
            <a:extLst>
              <a:ext uri="{FF2B5EF4-FFF2-40B4-BE49-F238E27FC236}">
                <a16:creationId xmlns:a16="http://schemas.microsoft.com/office/drawing/2014/main" id="{EB4D1B19-6F1D-466B-B1CD-2695D39934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C8A1D92-05F0-432A-BE30-7ABD544A1233}"/>
              </a:ext>
            </a:extLst>
          </p:cNvPr>
          <p:cNvSpPr>
            <a:spLocks noGrp="1"/>
          </p:cNvSpPr>
          <p:nvPr>
            <p:ph type="sldNum" sz="quarter" idx="12"/>
          </p:nvPr>
        </p:nvSpPr>
        <p:spPr/>
        <p:txBody>
          <a:bodyPr/>
          <a:lstStyle/>
          <a:p>
            <a:fld id="{E165B625-B2C1-4A7A-9654-D65978FA293D}" type="slidenum">
              <a:rPr lang="en-IN" smtClean="0"/>
              <a:t>‹#›</a:t>
            </a:fld>
            <a:endParaRPr lang="en-IN"/>
          </a:p>
        </p:txBody>
      </p:sp>
    </p:spTree>
    <p:extLst>
      <p:ext uri="{BB962C8B-B14F-4D97-AF65-F5344CB8AC3E}">
        <p14:creationId xmlns:p14="http://schemas.microsoft.com/office/powerpoint/2010/main" val="388712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B06E63-3294-4A71-ABE6-03F3EF4A8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1FEC09D-039B-4F5D-980B-59EC005C50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F0CF7C1-CD8E-4A07-BDF4-AD823E6B3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0215E-FE44-432F-9929-45C4630BAC9F}" type="datetimeFigureOut">
              <a:rPr lang="en-IN" smtClean="0"/>
              <a:t>20-05-2025</a:t>
            </a:fld>
            <a:endParaRPr lang="en-IN"/>
          </a:p>
        </p:txBody>
      </p:sp>
      <p:sp>
        <p:nvSpPr>
          <p:cNvPr id="5" name="Footer Placeholder 4">
            <a:extLst>
              <a:ext uri="{FF2B5EF4-FFF2-40B4-BE49-F238E27FC236}">
                <a16:creationId xmlns:a16="http://schemas.microsoft.com/office/drawing/2014/main" id="{45607F04-0D47-479C-953A-ABB5BDE05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778E032-1DA9-4324-B180-125105F53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5B625-B2C1-4A7A-9654-D65978FA293D}" type="slidenum">
              <a:rPr lang="en-IN" smtClean="0"/>
              <a:t>‹#›</a:t>
            </a:fld>
            <a:endParaRPr lang="en-IN"/>
          </a:p>
        </p:txBody>
      </p:sp>
    </p:spTree>
    <p:extLst>
      <p:ext uri="{BB962C8B-B14F-4D97-AF65-F5344CB8AC3E}">
        <p14:creationId xmlns:p14="http://schemas.microsoft.com/office/powerpoint/2010/main" val="1594842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D388-1F37-57C4-A28D-DD431CC5BEB0}"/>
              </a:ext>
            </a:extLst>
          </p:cNvPr>
          <p:cNvSpPr>
            <a:spLocks noGrp="1"/>
          </p:cNvSpPr>
          <p:nvPr>
            <p:ph type="title"/>
          </p:nvPr>
        </p:nvSpPr>
        <p:spPr/>
        <p:txBody>
          <a:bodyPr>
            <a:normAutofit/>
          </a:bodyPr>
          <a:lstStyle/>
          <a:p>
            <a:r>
              <a:rPr lang="en-US" b="1" dirty="0"/>
              <a:t>Computer Networks(CSET207)</a:t>
            </a:r>
            <a:endParaRPr lang="en-IN" b="1" dirty="0"/>
          </a:p>
        </p:txBody>
      </p:sp>
      <p:sp>
        <p:nvSpPr>
          <p:cNvPr id="3" name="Text Placeholder 2">
            <a:extLst>
              <a:ext uri="{FF2B5EF4-FFF2-40B4-BE49-F238E27FC236}">
                <a16:creationId xmlns:a16="http://schemas.microsoft.com/office/drawing/2014/main" id="{8294AFDB-E4B8-3F21-717C-0514B42A301A}"/>
              </a:ext>
            </a:extLst>
          </p:cNvPr>
          <p:cNvSpPr>
            <a:spLocks noGrp="1"/>
          </p:cNvSpPr>
          <p:nvPr>
            <p:ph type="body" idx="1"/>
          </p:nvPr>
        </p:nvSpPr>
        <p:spPr/>
        <p:txBody>
          <a:bodyPr/>
          <a:lstStyle/>
          <a:p>
            <a:r>
              <a:rPr lang="en-US" b="1" dirty="0">
                <a:solidFill>
                  <a:schemeClr val="accent2">
                    <a:lumMod val="50000"/>
                  </a:schemeClr>
                </a:solidFill>
              </a:rPr>
              <a:t>Dr. Vikas Tyagi</a:t>
            </a:r>
          </a:p>
          <a:p>
            <a:r>
              <a:rPr lang="en-US" b="1" dirty="0">
                <a:solidFill>
                  <a:schemeClr val="accent2">
                    <a:lumMod val="50000"/>
                  </a:schemeClr>
                </a:solidFill>
              </a:rPr>
              <a:t>Assistant Professor</a:t>
            </a:r>
            <a:endParaRPr lang="en-IN" b="1" dirty="0">
              <a:solidFill>
                <a:schemeClr val="accent2">
                  <a:lumMod val="50000"/>
                </a:schemeClr>
              </a:solidFill>
            </a:endParaRPr>
          </a:p>
        </p:txBody>
      </p:sp>
      <p:pic>
        <p:nvPicPr>
          <p:cNvPr id="5" name="Picture 4">
            <a:extLst>
              <a:ext uri="{FF2B5EF4-FFF2-40B4-BE49-F238E27FC236}">
                <a16:creationId xmlns:a16="http://schemas.microsoft.com/office/drawing/2014/main" id="{C2FE8EEF-CB38-2535-AC14-22C620C87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936" y="1468093"/>
            <a:ext cx="2550629" cy="1780628"/>
          </a:xfrm>
          <a:prstGeom prst="rect">
            <a:avLst/>
          </a:prstGeom>
        </p:spPr>
      </p:pic>
    </p:spTree>
    <p:extLst>
      <p:ext uri="{BB962C8B-B14F-4D97-AF65-F5344CB8AC3E}">
        <p14:creationId xmlns:p14="http://schemas.microsoft.com/office/powerpoint/2010/main" val="315247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EECC-EDA4-8A58-9F2C-34DD6B37C8B8}"/>
              </a:ext>
            </a:extLst>
          </p:cNvPr>
          <p:cNvSpPr>
            <a:spLocks noGrp="1"/>
          </p:cNvSpPr>
          <p:nvPr>
            <p:ph type="title"/>
          </p:nvPr>
        </p:nvSpPr>
        <p:spPr/>
        <p:txBody>
          <a:bodyPr/>
          <a:lstStyle/>
          <a:p>
            <a:r>
              <a:rPr lang="en-IN" dirty="0"/>
              <a:t>Working of Bridges</a:t>
            </a:r>
          </a:p>
        </p:txBody>
      </p:sp>
      <p:sp>
        <p:nvSpPr>
          <p:cNvPr id="3" name="Content Placeholder 2">
            <a:extLst>
              <a:ext uri="{FF2B5EF4-FFF2-40B4-BE49-F238E27FC236}">
                <a16:creationId xmlns:a16="http://schemas.microsoft.com/office/drawing/2014/main" id="{038BDFBF-A533-619E-E2C4-772E17626E9E}"/>
              </a:ext>
            </a:extLst>
          </p:cNvPr>
          <p:cNvSpPr>
            <a:spLocks noGrp="1"/>
          </p:cNvSpPr>
          <p:nvPr>
            <p:ph idx="1"/>
          </p:nvPr>
        </p:nvSpPr>
        <p:spPr/>
        <p:txBody>
          <a:bodyPr>
            <a:normAutofit/>
          </a:bodyPr>
          <a:lstStyle/>
          <a:p>
            <a:r>
              <a:rPr lang="en-US" sz="1800" dirty="0"/>
              <a:t>Receiving Data: The bridge gets data packets (or frames) from both network segments A and B.</a:t>
            </a:r>
          </a:p>
          <a:p>
            <a:r>
              <a:rPr lang="en-US" sz="1800" dirty="0"/>
              <a:t>Building a Table: It creates a table of MAC addresses by looking at where the data is coming from to know which device is on which segment.</a:t>
            </a:r>
          </a:p>
          <a:p>
            <a:r>
              <a:rPr lang="en-US" sz="1800" dirty="0"/>
              <a:t>Filtering Data: If the data from network A is meant for a device also on network A, the bridge stops it from going further.</a:t>
            </a:r>
          </a:p>
          <a:p>
            <a:r>
              <a:rPr lang="en-US" sz="1800" dirty="0"/>
              <a:t>Forwarding Data: If the data from network A is meant for a device on network B, the bridge sends it to the correct place on network B.</a:t>
            </a:r>
          </a:p>
          <a:p>
            <a:r>
              <a:rPr lang="en-US" sz="1800" dirty="0"/>
              <a:t>Repeating for Both Sides: The bridge does the same thing for data coming from network B.</a:t>
            </a:r>
            <a:endParaRPr lang="en-IN" sz="1800" dirty="0"/>
          </a:p>
        </p:txBody>
      </p:sp>
      <p:pic>
        <p:nvPicPr>
          <p:cNvPr id="6" name="Picture 5">
            <a:extLst>
              <a:ext uri="{FF2B5EF4-FFF2-40B4-BE49-F238E27FC236}">
                <a16:creationId xmlns:a16="http://schemas.microsoft.com/office/drawing/2014/main" id="{E0E6BAE7-6DDF-DACB-7838-564130361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4877" y="4430321"/>
            <a:ext cx="2987123" cy="2427679"/>
          </a:xfrm>
          <a:prstGeom prst="rect">
            <a:avLst/>
          </a:prstGeom>
        </p:spPr>
      </p:pic>
    </p:spTree>
    <p:extLst>
      <p:ext uri="{BB962C8B-B14F-4D97-AF65-F5344CB8AC3E}">
        <p14:creationId xmlns:p14="http://schemas.microsoft.com/office/powerpoint/2010/main" val="155196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793662" y="386930"/>
            <a:ext cx="10066122" cy="1298448"/>
          </a:xfrm>
        </p:spPr>
        <p:txBody>
          <a:bodyPr anchor="b">
            <a:normAutofit/>
          </a:bodyPr>
          <a:lstStyle/>
          <a:p>
            <a:pPr>
              <a:spcAft>
                <a:spcPts val="1000"/>
              </a:spcAft>
            </a:pPr>
            <a:r>
              <a:rPr lang="en-US" sz="4800" b="1">
                <a:latin typeface="Times New Roman" panose="02020603050405020304" pitchFamily="18" charset="0"/>
                <a:ea typeface="Calibri"/>
                <a:cs typeface="Times New Roman" panose="02020603050405020304" pitchFamily="18" charset="0"/>
              </a:rPr>
              <a:t>Network devices: Switches</a:t>
            </a:r>
          </a:p>
        </p:txBody>
      </p:sp>
      <p:sp>
        <p:nvSpPr>
          <p:cNvPr id="26"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2" y="2203079"/>
            <a:ext cx="6776238" cy="4035880"/>
          </a:xfrm>
        </p:spPr>
        <p:txBody>
          <a:bodyPr anchor="ctr">
            <a:normAutofit lnSpcReduction="10000"/>
          </a:bodyPr>
          <a:lstStyle/>
          <a:p>
            <a:pPr lvl="1"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Switch is a network device that is used to segment the networks into different subnetworks called subnets or LAN segments.</a:t>
            </a:r>
          </a:p>
          <a:p>
            <a:pPr lvl="1"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Switches add more intelligence to data transfer management. </a:t>
            </a:r>
          </a:p>
          <a:p>
            <a:pPr lvl="1"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Determine if data should remain on a LAN and transfer data only to the connection that needs it.</a:t>
            </a:r>
          </a:p>
          <a:p>
            <a:pPr lvl="1"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 switch is a multiport bridge with a buffer and a design that can boost its efficiency.</a:t>
            </a:r>
          </a:p>
          <a:p>
            <a:pPr lvl="1"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 switch is a data link layer device.</a:t>
            </a:r>
          </a:p>
          <a:p>
            <a:pPr lvl="1"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It operates in full duplex mode.</a:t>
            </a:r>
          </a:p>
          <a:p>
            <a:pPr lvl="1"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switch can perform error checking before forwarding data.</a:t>
            </a:r>
          </a:p>
        </p:txBody>
      </p:sp>
      <p:pic>
        <p:nvPicPr>
          <p:cNvPr id="7" name="Picture 1" descr="Diagram&#10;&#10;Description automatically generated">
            <a:extLst>
              <a:ext uri="{FF2B5EF4-FFF2-40B4-BE49-F238E27FC236}">
                <a16:creationId xmlns:a16="http://schemas.microsoft.com/office/drawing/2014/main" id="{A941B00D-D916-4AB2-9273-4B5571A34D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76236" y="2984302"/>
            <a:ext cx="5150277" cy="19313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07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9A53-B232-9B07-21DF-547D345DA89B}"/>
              </a:ext>
            </a:extLst>
          </p:cNvPr>
          <p:cNvSpPr>
            <a:spLocks noGrp="1"/>
          </p:cNvSpPr>
          <p:nvPr>
            <p:ph type="title"/>
          </p:nvPr>
        </p:nvSpPr>
        <p:spPr/>
        <p:txBody>
          <a:bodyPr/>
          <a:lstStyle/>
          <a:p>
            <a:r>
              <a:rPr lang="en-US" b="1" dirty="0"/>
              <a:t>How Does a Network Switch Works?</a:t>
            </a:r>
            <a:br>
              <a:rPr lang="en-US" b="1" dirty="0"/>
            </a:br>
            <a:endParaRPr lang="en-IN" dirty="0"/>
          </a:p>
        </p:txBody>
      </p:sp>
      <p:sp>
        <p:nvSpPr>
          <p:cNvPr id="3" name="Content Placeholder 2">
            <a:extLst>
              <a:ext uri="{FF2B5EF4-FFF2-40B4-BE49-F238E27FC236}">
                <a16:creationId xmlns:a16="http://schemas.microsoft.com/office/drawing/2014/main" id="{3DBE2303-7E02-1AB5-FAA8-9BF45CF35D74}"/>
              </a:ext>
            </a:extLst>
          </p:cNvPr>
          <p:cNvSpPr>
            <a:spLocks noGrp="1"/>
          </p:cNvSpPr>
          <p:nvPr>
            <p:ph idx="1"/>
          </p:nvPr>
        </p:nvSpPr>
        <p:spPr/>
        <p:txBody>
          <a:bodyPr>
            <a:normAutofit/>
          </a:bodyPr>
          <a:lstStyle/>
          <a:p>
            <a:pPr algn="just" rtl="0"/>
            <a:r>
              <a:rPr lang="en-US" sz="2400" dirty="0">
                <a:effectLst/>
              </a:rPr>
              <a:t>When the source wants to send the data packet to the destination, the packet first enters the switch and the switch reads its header and finds the MAC address of the destination to identify the device then it sends the packet out through the appropriate ports that lead to the destination devices.</a:t>
            </a:r>
          </a:p>
          <a:p>
            <a:pPr algn="just" rtl="0"/>
            <a:r>
              <a:rPr lang="en-US" sz="2400" dirty="0">
                <a:effectLst/>
              </a:rPr>
              <a:t>Switch establishes a temporary connection between the source and destination for communication and terminates the connection once the conversation is done. Also, it offers full bandwidth to network traffic going to and from a device simultaneously to reduce collision.</a:t>
            </a:r>
          </a:p>
          <a:p>
            <a:endParaRPr lang="en-IN" sz="2400" dirty="0"/>
          </a:p>
        </p:txBody>
      </p:sp>
      <p:pic>
        <p:nvPicPr>
          <p:cNvPr id="5" name="Picture 4">
            <a:extLst>
              <a:ext uri="{FF2B5EF4-FFF2-40B4-BE49-F238E27FC236}">
                <a16:creationId xmlns:a16="http://schemas.microsoft.com/office/drawing/2014/main" id="{0ADEEFF7-808B-8E1D-9BA4-C5E98860D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4395725"/>
            <a:ext cx="4204252" cy="2318709"/>
          </a:xfrm>
          <a:prstGeom prst="rect">
            <a:avLst/>
          </a:prstGeom>
        </p:spPr>
      </p:pic>
    </p:spTree>
    <p:extLst>
      <p:ext uri="{BB962C8B-B14F-4D97-AF65-F5344CB8AC3E}">
        <p14:creationId xmlns:p14="http://schemas.microsoft.com/office/powerpoint/2010/main" val="123338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793662" y="386930"/>
            <a:ext cx="10066122" cy="1298448"/>
          </a:xfrm>
        </p:spPr>
        <p:txBody>
          <a:bodyPr anchor="b">
            <a:normAutofit/>
          </a:bodyPr>
          <a:lstStyle/>
          <a:p>
            <a:pPr>
              <a:spcAft>
                <a:spcPts val="1000"/>
              </a:spcAft>
            </a:pPr>
            <a:r>
              <a:rPr lang="en-US" sz="4800" b="1" dirty="0">
                <a:latin typeface="Times New Roman" panose="02020603050405020304" pitchFamily="18" charset="0"/>
                <a:ea typeface="Calibri"/>
                <a:cs typeface="Times New Roman" panose="02020603050405020304" pitchFamily="18" charset="0"/>
              </a:rPr>
              <a:t>Network devices: Routers</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174281" y="2203079"/>
            <a:ext cx="7450377" cy="4035880"/>
          </a:xfrm>
        </p:spPr>
        <p:txBody>
          <a:bodyPr anchor="ctr">
            <a:normAutofit/>
          </a:bodyPr>
          <a:lstStyle/>
          <a:p>
            <a:pPr lvl="1" algn="jus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 Router is a networking device that forwards data packets between computer networks.</a:t>
            </a:r>
          </a:p>
          <a:p>
            <a:pPr lvl="1" algn="jus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 router is a device or a hardware which is responsible for </a:t>
            </a:r>
            <a:r>
              <a:rPr lang="en-US" sz="2200" dirty="0">
                <a:highlight>
                  <a:srgbClr val="FFFF00"/>
                </a:highlight>
                <a:latin typeface="Times New Roman" panose="02020603050405020304" pitchFamily="18" charset="0"/>
                <a:cs typeface="Times New Roman" panose="02020603050405020304" pitchFamily="18" charset="0"/>
              </a:rPr>
              <a:t>receiving, analyzing and forwarding</a:t>
            </a:r>
            <a:r>
              <a:rPr lang="en-US" sz="2200" dirty="0">
                <a:latin typeface="Times New Roman" panose="02020603050405020304" pitchFamily="18" charset="0"/>
                <a:cs typeface="Times New Roman" panose="02020603050405020304" pitchFamily="18" charset="0"/>
              </a:rPr>
              <a:t> the data packets to other networks.</a:t>
            </a:r>
          </a:p>
          <a:p>
            <a:pPr lvl="1" algn="jus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It is used in the LAN and WAN domain.</a:t>
            </a:r>
          </a:p>
          <a:p>
            <a:pPr lvl="1" algn="jus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 router operates on layer 3 of the OSI model.</a:t>
            </a:r>
          </a:p>
          <a:p>
            <a:pPr lvl="1" algn="jus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 router installs routing details for multiple networks and routing traffic based upon the destination address.</a:t>
            </a:r>
          </a:p>
          <a:p>
            <a:pPr lvl="1" algn="jus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The router performs functions, such as forwarding, routing, Network Address Translation(NAT), security, QoS, etc.  </a:t>
            </a:r>
          </a:p>
        </p:txBody>
      </p:sp>
      <p:pic>
        <p:nvPicPr>
          <p:cNvPr id="6" name="Picture 1">
            <a:extLst>
              <a:ext uri="{FF2B5EF4-FFF2-40B4-BE49-F238E27FC236}">
                <a16:creationId xmlns:a16="http://schemas.microsoft.com/office/drawing/2014/main" id="{C942E0BF-A6FD-4510-8675-3EBBC377B8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2765" y="2617860"/>
            <a:ext cx="3349044" cy="22414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60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793662" y="386930"/>
            <a:ext cx="10066122" cy="1298448"/>
          </a:xfrm>
        </p:spPr>
        <p:txBody>
          <a:bodyPr anchor="b">
            <a:normAutofit/>
          </a:bodyPr>
          <a:lstStyle/>
          <a:p>
            <a:pPr>
              <a:spcAft>
                <a:spcPts val="1000"/>
              </a:spcAft>
            </a:pPr>
            <a:r>
              <a:rPr lang="en-US" sz="4800" b="1">
                <a:latin typeface="Times New Roman" panose="02020603050405020304" pitchFamily="18" charset="0"/>
                <a:ea typeface="Calibri"/>
                <a:cs typeface="Times New Roman" panose="02020603050405020304" pitchFamily="18" charset="0"/>
              </a:rPr>
              <a:t>Network devices: Gateways</a:t>
            </a:r>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0" y="2599509"/>
            <a:ext cx="11221278" cy="3639450"/>
          </a:xfrm>
        </p:spPr>
        <p:txBody>
          <a:bodyPr anchor="ctr">
            <a:normAutofit/>
          </a:bodyPr>
          <a:lstStyle/>
          <a:p>
            <a:pPr lvl="1"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 gateway is a network connectivity device that connects two different configuration networks. </a:t>
            </a:r>
          </a:p>
          <a:p>
            <a:pPr lvl="1"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Gateways are also known as protocol converters.</a:t>
            </a:r>
          </a:p>
          <a:p>
            <a:pPr lvl="1"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 gateway is situated at a network edge and manages all data that enters or exits the network.</a:t>
            </a:r>
          </a:p>
          <a:p>
            <a:pPr lvl="1"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 device used for the communication among the networks which have a different set of protocols.</a:t>
            </a:r>
          </a:p>
          <a:p>
            <a:pPr lvl="1"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It is used to communicate using multiple protocols to connect a bunch of networks</a:t>
            </a:r>
          </a:p>
          <a:p>
            <a:pPr lvl="1"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 gateway operates up to layer 5 of the OSI model.</a:t>
            </a:r>
          </a:p>
          <a:p>
            <a:pPr lvl="1"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It is used to differentiate what is inside the network and what is outside the network.</a:t>
            </a:r>
          </a:p>
        </p:txBody>
      </p:sp>
      <p:pic>
        <p:nvPicPr>
          <p:cNvPr id="7" name="Picture 2" descr="What is Gateway | Function of gateway in computer network | Difference  between Gateway and Router - YouTube">
            <a:extLst>
              <a:ext uri="{FF2B5EF4-FFF2-40B4-BE49-F238E27FC236}">
                <a16:creationId xmlns:a16="http://schemas.microsoft.com/office/drawing/2014/main" id="{F7C1E6C8-BB80-4FAD-AD50-8491B36CFB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96950" y="235381"/>
            <a:ext cx="3498131" cy="19676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223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3070-EC78-5F65-31A7-0633EFE5B746}"/>
              </a:ext>
            </a:extLst>
          </p:cNvPr>
          <p:cNvSpPr>
            <a:spLocks noGrp="1"/>
          </p:cNvSpPr>
          <p:nvPr>
            <p:ph type="title"/>
          </p:nvPr>
        </p:nvSpPr>
        <p:spPr/>
        <p:txBody>
          <a:bodyPr/>
          <a:lstStyle/>
          <a:p>
            <a:r>
              <a:rPr lang="en-IN" b="1" dirty="0"/>
              <a:t>How Gateways Work? </a:t>
            </a:r>
            <a:br>
              <a:rPr lang="en-IN" b="1" dirty="0"/>
            </a:br>
            <a:endParaRPr lang="en-IN" dirty="0"/>
          </a:p>
        </p:txBody>
      </p:sp>
      <p:sp>
        <p:nvSpPr>
          <p:cNvPr id="3" name="Content Placeholder 2">
            <a:extLst>
              <a:ext uri="{FF2B5EF4-FFF2-40B4-BE49-F238E27FC236}">
                <a16:creationId xmlns:a16="http://schemas.microsoft.com/office/drawing/2014/main" id="{96E4A03F-C26E-C069-43A8-681BF2392790}"/>
              </a:ext>
            </a:extLst>
          </p:cNvPr>
          <p:cNvSpPr>
            <a:spLocks noGrp="1"/>
          </p:cNvSpPr>
          <p:nvPr>
            <p:ph idx="1"/>
          </p:nvPr>
        </p:nvSpPr>
        <p:spPr/>
        <p:txBody>
          <a:bodyPr>
            <a:normAutofit/>
          </a:bodyPr>
          <a:lstStyle/>
          <a:p>
            <a:pPr marL="0" indent="0">
              <a:buNone/>
            </a:pPr>
            <a:r>
              <a:rPr lang="en-US" dirty="0"/>
              <a:t> </a:t>
            </a:r>
            <a:r>
              <a:rPr lang="en-US" sz="2000" dirty="0"/>
              <a:t>  The gateway receives data from devices within the network.</a:t>
            </a:r>
          </a:p>
          <a:p>
            <a:r>
              <a:rPr lang="en-US" sz="2000" dirty="0"/>
              <a:t> After receiving data the gateway intercept and analyze data packets, which include analyzing packet header, payload etc.</a:t>
            </a:r>
          </a:p>
          <a:p>
            <a:r>
              <a:rPr lang="en-US" sz="2000" dirty="0"/>
              <a:t> Based on the analysis of the data packets, the gateway calculate an appropriate destination address of data packet. It then routes the data packets to their destination address.</a:t>
            </a:r>
          </a:p>
          <a:p>
            <a:r>
              <a:rPr lang="en-US" sz="2000" dirty="0"/>
              <a:t>In some cases, the gateway might also want to transform the format of the obtained data to ensure compatibility at the receiver.</a:t>
            </a:r>
          </a:p>
          <a:p>
            <a:r>
              <a:rPr lang="en-US" sz="2000" dirty="0"/>
              <a:t>Once the data packets have been analyzed, routed, and converted, then the gateway sends the last packets to their respective destinations address inside the network.</a:t>
            </a:r>
          </a:p>
          <a:p>
            <a:endParaRPr lang="en-IN" dirty="0"/>
          </a:p>
        </p:txBody>
      </p:sp>
      <p:pic>
        <p:nvPicPr>
          <p:cNvPr id="5" name="Picture 4">
            <a:extLst>
              <a:ext uri="{FF2B5EF4-FFF2-40B4-BE49-F238E27FC236}">
                <a16:creationId xmlns:a16="http://schemas.microsoft.com/office/drawing/2014/main" id="{FA92D868-8EAA-5614-80D9-DA5F40AA6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859" y="48039"/>
            <a:ext cx="4552123" cy="2276062"/>
          </a:xfrm>
          <a:prstGeom prst="rect">
            <a:avLst/>
          </a:prstGeom>
        </p:spPr>
      </p:pic>
    </p:spTree>
    <p:extLst>
      <p:ext uri="{BB962C8B-B14F-4D97-AF65-F5344CB8AC3E}">
        <p14:creationId xmlns:p14="http://schemas.microsoft.com/office/powerpoint/2010/main" val="475767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517889" y="4883544"/>
            <a:ext cx="2889245" cy="1119691"/>
          </a:xfrm>
        </p:spPr>
        <p:txBody>
          <a:bodyPr anchor="ctr">
            <a:normAutofit fontScale="90000"/>
          </a:bodyPr>
          <a:lstStyle/>
          <a:p>
            <a:pPr>
              <a:spcAft>
                <a:spcPts val="1000"/>
              </a:spcAft>
            </a:pPr>
            <a:r>
              <a:rPr lang="en-US" sz="3200" b="1" dirty="0">
                <a:latin typeface="Times New Roman" panose="02020603050405020304" pitchFamily="18" charset="0"/>
                <a:ea typeface="Calibri"/>
                <a:cs typeface="Times New Roman" panose="02020603050405020304" pitchFamily="18" charset="0"/>
              </a:rPr>
              <a:t>Network devices: Firewall</a:t>
            </a:r>
          </a:p>
        </p:txBody>
      </p:sp>
      <p:sp>
        <p:nvSpPr>
          <p:cNvPr id="1033" name="Rectangle 103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Firewalls Work | HowStuffWorks">
            <a:extLst>
              <a:ext uri="{FF2B5EF4-FFF2-40B4-BE49-F238E27FC236}">
                <a16:creationId xmlns:a16="http://schemas.microsoft.com/office/drawing/2014/main" id="{5F783D8A-BAFD-451E-AE62-358D2F61C0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5090" y="364142"/>
            <a:ext cx="8597875" cy="3867993"/>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4303643" y="4588184"/>
            <a:ext cx="7712766" cy="2269182"/>
          </a:xfrm>
        </p:spPr>
        <p:txBody>
          <a:bodyPr anchor="ctr">
            <a:normAutofit fontScale="92500" lnSpcReduction="10000"/>
          </a:bodyPr>
          <a:lstStyle/>
          <a:p>
            <a:pPr lvl="1"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 firewall is a network security device, either hardware or software-based, which monitors all incoming and outgoing traffic and based on a defined set of security rules accepts, rejects, or drops that specific traffic.</a:t>
            </a:r>
          </a:p>
          <a:p>
            <a:pPr lvl="1"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 firewall is a network device/software for controlling security and access rules.</a:t>
            </a:r>
          </a:p>
          <a:p>
            <a:pPr lvl="1"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 Firewalls are placed internal networks and external networks such as the Internet.</a:t>
            </a:r>
          </a:p>
          <a:p>
            <a:pPr lvl="1"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Firewalls are typically configured to reject access requests from unrecognized sources while allowing actions from recognized ones. </a:t>
            </a:r>
          </a:p>
        </p:txBody>
      </p:sp>
    </p:spTree>
    <p:extLst>
      <p:ext uri="{BB962C8B-B14F-4D97-AF65-F5344CB8AC3E}">
        <p14:creationId xmlns:p14="http://schemas.microsoft.com/office/powerpoint/2010/main" val="2596155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1043631" y="809898"/>
            <a:ext cx="9942716" cy="1554480"/>
          </a:xfrm>
        </p:spPr>
        <p:txBody>
          <a:bodyPr anchor="ctr">
            <a:normAutofit/>
          </a:bodyPr>
          <a:lstStyle/>
          <a:p>
            <a:pPr>
              <a:spcAft>
                <a:spcPts val="1000"/>
              </a:spcAft>
            </a:pPr>
            <a:r>
              <a:rPr lang="en-US" sz="4800" b="1">
                <a:latin typeface="Times New Roman" panose="02020603050405020304" pitchFamily="18" charset="0"/>
                <a:ea typeface="Calibri"/>
                <a:cs typeface="Times New Roman" panose="02020603050405020304" pitchFamily="18" charset="0"/>
              </a:rPr>
              <a:t>Network Types</a:t>
            </a:r>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1045028" y="3017522"/>
            <a:ext cx="9941319" cy="3124658"/>
          </a:xfrm>
        </p:spPr>
        <p:txBody>
          <a:bodyPr anchor="ctr">
            <a:normAutofit lnSpcReduction="10000"/>
          </a:bodyPr>
          <a:lstStyle/>
          <a:p>
            <a:pPr lvl="1">
              <a:lnSpc>
                <a:spcPct val="20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Personal Area Network (PAN)</a:t>
            </a:r>
          </a:p>
          <a:p>
            <a:pPr lvl="1">
              <a:lnSpc>
                <a:spcPct val="20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Local Area Network (LAN)</a:t>
            </a:r>
          </a:p>
          <a:p>
            <a:pPr lvl="1">
              <a:lnSpc>
                <a:spcPct val="20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Metropolitan Area Network (MAN)</a:t>
            </a:r>
          </a:p>
          <a:p>
            <a:pPr lvl="1">
              <a:lnSpc>
                <a:spcPct val="20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Wide Area Network (WAN) </a:t>
            </a:r>
          </a:p>
          <a:p>
            <a:pPr lvl="1">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908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5" name="Group 103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36" name="Rectangle 103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0" name="Rectangle 103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1043631" y="873940"/>
            <a:ext cx="4928291" cy="1035781"/>
          </a:xfrm>
        </p:spPr>
        <p:txBody>
          <a:bodyPr anchor="ctr">
            <a:normAutofit/>
          </a:bodyPr>
          <a:lstStyle/>
          <a:p>
            <a:pPr>
              <a:spcAft>
                <a:spcPts val="1000"/>
              </a:spcAft>
            </a:pPr>
            <a:r>
              <a:rPr lang="en-US" sz="3600" b="1">
                <a:latin typeface="Times New Roman" panose="02020603050405020304" pitchFamily="18" charset="0"/>
                <a:ea typeface="Calibri"/>
                <a:cs typeface="Times New Roman" panose="02020603050405020304" pitchFamily="18" charset="0"/>
              </a:rPr>
              <a:t>Network Types: PAN</a:t>
            </a:r>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1045029" y="2524721"/>
            <a:ext cx="4991629" cy="3677123"/>
          </a:xfrm>
        </p:spPr>
        <p:txBody>
          <a:bodyPr anchor="ctr">
            <a:normAutofit/>
          </a:bodyPr>
          <a:lstStyle/>
          <a:p>
            <a:pPr lvl="1"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Deployed mainly in a home environment, connecting one or more computers, printers, phones, other personal gadgets through modem either in wired or wireless mode.</a:t>
            </a:r>
          </a:p>
          <a:p>
            <a:pPr marL="457200" lvl="1" indent="0" algn="just">
              <a:buNone/>
            </a:pPr>
            <a:endParaRPr lang="en-US" sz="18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It serves the purpose of sharing documents &amp; photos within nodes, accessing the internet and entertainment.</a:t>
            </a:r>
          </a:p>
        </p:txBody>
      </p:sp>
      <p:sp>
        <p:nvSpPr>
          <p:cNvPr id="1042" name="Rectangle 1041">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verview of Personal Area Network (PAN) - GeeksforGeeks">
            <a:extLst>
              <a:ext uri="{FF2B5EF4-FFF2-40B4-BE49-F238E27FC236}">
                <a16:creationId xmlns:a16="http://schemas.microsoft.com/office/drawing/2014/main" id="{5B8D4CB3-D210-4497-B554-CE73048FDB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20376" y="841905"/>
            <a:ext cx="3947285" cy="2317178"/>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Overview of Personal Area Network (PAN) - GeeksforGeeks">
            <a:extLst>
              <a:ext uri="{FF2B5EF4-FFF2-40B4-BE49-F238E27FC236}">
                <a16:creationId xmlns:a16="http://schemas.microsoft.com/office/drawing/2014/main" id="{6DAD1687-49D0-44FD-87AD-B19EA4157F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1066" y="3747078"/>
            <a:ext cx="4305905" cy="2230339"/>
          </a:xfrm>
          <a:prstGeom prst="rect">
            <a:avLst/>
          </a:prstGeom>
          <a:noFill/>
          <a:extLst>
            <a:ext uri="{909E8E84-426E-40DD-AFC4-6F175D3DCCD1}">
              <a14:hiddenFill xmlns:a14="http://schemas.microsoft.com/office/drawing/2010/main">
                <a:solidFill>
                  <a:srgbClr val="FFFFFF"/>
                </a:solidFill>
              </a14:hiddenFill>
            </a:ext>
          </a:extLst>
        </p:spPr>
      </p:pic>
      <p:cxnSp>
        <p:nvCxnSpPr>
          <p:cNvPr id="1046" name="Straight Connector 104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5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5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793662" y="386930"/>
            <a:ext cx="10066122" cy="1298448"/>
          </a:xfrm>
        </p:spPr>
        <p:txBody>
          <a:bodyPr anchor="b">
            <a:normAutofit/>
          </a:bodyPr>
          <a:lstStyle/>
          <a:p>
            <a:pPr>
              <a:spcAft>
                <a:spcPts val="1000"/>
              </a:spcAft>
            </a:pPr>
            <a:r>
              <a:rPr lang="en-US" sz="4800" b="1">
                <a:latin typeface="Times New Roman" panose="02020603050405020304" pitchFamily="18" charset="0"/>
                <a:ea typeface="Calibri"/>
                <a:cs typeface="Times New Roman" panose="02020603050405020304" pitchFamily="18" charset="0"/>
              </a:rPr>
              <a:t>Network Types: LAN</a:t>
            </a:r>
          </a:p>
        </p:txBody>
      </p:sp>
      <p:sp>
        <p:nvSpPr>
          <p:cNvPr id="2069" name="Rectangle 20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295421" y="2203079"/>
            <a:ext cx="5800578" cy="3639450"/>
          </a:xfrm>
        </p:spPr>
        <p:txBody>
          <a:bodyPr anchor="ctr">
            <a:normAutofit/>
          </a:bodyPr>
          <a:lstStyle/>
          <a:p>
            <a:pPr lvl="1"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LAN connects computers and other equipment within a premise or building. </a:t>
            </a:r>
          </a:p>
          <a:p>
            <a:pPr lvl="1"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Computers and devices are connected through Hub, switches, network adapters, cables, and optic fibers. </a:t>
            </a:r>
          </a:p>
          <a:p>
            <a:pPr lvl="1"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In modern LAN, computers are connected in wireless mode through access points (Antenna).</a:t>
            </a:r>
          </a:p>
          <a:p>
            <a:pPr lvl="1"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Routers are found at the boundary of a LAN, connecting them to the larger WAN. </a:t>
            </a:r>
          </a:p>
          <a:p>
            <a:pPr lvl="1"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A LAN can be logically split into multiple Virtual local area networks (VLANs).</a:t>
            </a:r>
          </a:p>
        </p:txBody>
      </p:sp>
      <p:pic>
        <p:nvPicPr>
          <p:cNvPr id="2050" name="Picture 2" descr="The Pros and Cons of Local Area Network (LAN) - Cascade Business News">
            <a:extLst>
              <a:ext uri="{FF2B5EF4-FFF2-40B4-BE49-F238E27FC236}">
                <a16:creationId xmlns:a16="http://schemas.microsoft.com/office/drawing/2014/main" id="{9A64585F-4A57-4EDC-BC60-6CB3C5B3BB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38730" y="3111748"/>
            <a:ext cx="4323079" cy="2459257"/>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B4B3C5E-A330-CB9D-BA79-F34DDA4DF347}"/>
              </a:ext>
            </a:extLst>
          </p:cNvPr>
          <p:cNvSpPr txBox="1"/>
          <p:nvPr/>
        </p:nvSpPr>
        <p:spPr>
          <a:xfrm>
            <a:off x="909431" y="5705825"/>
            <a:ext cx="6137412" cy="523220"/>
          </a:xfrm>
          <a:prstGeom prst="rect">
            <a:avLst/>
          </a:prstGeom>
          <a:noFill/>
        </p:spPr>
        <p:txBody>
          <a:bodyPr wrap="square">
            <a:spAutoFit/>
          </a:bodyPr>
          <a:lstStyle/>
          <a:p>
            <a:r>
              <a:rPr lang="en-US" sz="1400" b="1" dirty="0"/>
              <a:t>What is a VLAN?</a:t>
            </a:r>
            <a:r>
              <a:rPr lang="en-US" sz="1400" dirty="0"/>
              <a:t> A VLAN is a subnetwork within a LAN that groups devices together logically, even if they are not physically connected on the same switch. </a:t>
            </a:r>
            <a:endParaRPr lang="en-IN" sz="1400" dirty="0"/>
          </a:p>
        </p:txBody>
      </p:sp>
    </p:spTree>
    <p:extLst>
      <p:ext uri="{BB962C8B-B14F-4D97-AF65-F5344CB8AC3E}">
        <p14:creationId xmlns:p14="http://schemas.microsoft.com/office/powerpoint/2010/main" val="405777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CCF120-F405-B12D-C600-B2DB0F78254C}"/>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946BAC4F-8BCE-52DA-5B0F-368FF20ADB53}"/>
              </a:ext>
            </a:extLst>
          </p:cNvPr>
          <p:cNvSpPr>
            <a:spLocks noGrp="1"/>
          </p:cNvSpPr>
          <p:nvPr>
            <p:ph type="title"/>
          </p:nvPr>
        </p:nvSpPr>
        <p:spPr>
          <a:xfrm>
            <a:off x="1524000" y="1122362"/>
            <a:ext cx="9144000" cy="2900518"/>
          </a:xfrm>
        </p:spPr>
        <p:txBody>
          <a:bodyPr vert="horz" lIns="91440" tIns="45720" rIns="91440" bIns="45720" rtlCol="0" anchor="b">
            <a:normAutofit fontScale="90000"/>
          </a:bodyPr>
          <a:lstStyle/>
          <a:p>
            <a:pPr algn="ctr"/>
            <a:r>
              <a:rPr lang="en-US" dirty="0">
                <a:solidFill>
                  <a:srgbClr val="FFFFFF"/>
                </a:solidFill>
              </a:rPr>
              <a:t>Computer Networks: Devices, Network types, topologies</a:t>
            </a:r>
            <a:br>
              <a:rPr lang="en-US" dirty="0">
                <a:solidFill>
                  <a:srgbClr val="FFFFFF"/>
                </a:solidFill>
              </a:rPr>
            </a:br>
            <a:endParaRPr lang="en-US" dirty="0">
              <a:solidFill>
                <a:srgbClr val="FFFFFF"/>
              </a:solidFill>
            </a:endParaRPr>
          </a:p>
        </p:txBody>
      </p:sp>
      <p:sp>
        <p:nvSpPr>
          <p:cNvPr id="7" name="TextBox 6">
            <a:extLst>
              <a:ext uri="{FF2B5EF4-FFF2-40B4-BE49-F238E27FC236}">
                <a16:creationId xmlns:a16="http://schemas.microsoft.com/office/drawing/2014/main" id="{05C8143B-1786-8907-F31B-8709F4F5DD9F}"/>
              </a:ext>
            </a:extLst>
          </p:cNvPr>
          <p:cNvSpPr txBox="1"/>
          <p:nvPr/>
        </p:nvSpPr>
        <p:spPr>
          <a:xfrm>
            <a:off x="20" y="6510763"/>
            <a:ext cx="12191980" cy="276999"/>
          </a:xfrm>
          <a:prstGeom prst="rect">
            <a:avLst/>
          </a:prstGeom>
          <a:noFill/>
        </p:spPr>
        <p:txBody>
          <a:bodyPr wrap="square">
            <a:spAutoFit/>
          </a:bodyPr>
          <a:lstStyle/>
          <a:p>
            <a:pPr algn="l"/>
            <a:r>
              <a:rPr lang="en-US" sz="1200" b="0" i="0" u="none" strike="noStrike" baseline="0" dirty="0">
                <a:latin typeface="Calibri" panose="020F0502020204030204" pitchFamily="34" charset="0"/>
              </a:rPr>
              <a:t>These slides are partially based on slides assembled by B. A. </a:t>
            </a:r>
            <a:r>
              <a:rPr lang="en-US" sz="1200" b="0" i="0" u="none" strike="noStrike" baseline="0" dirty="0" err="1">
                <a:latin typeface="Calibri" panose="020F0502020204030204" pitchFamily="34" charset="0"/>
              </a:rPr>
              <a:t>Forouzan</a:t>
            </a:r>
            <a:r>
              <a:rPr lang="en-US" sz="1200" b="0" i="0" u="none" strike="noStrike" baseline="0" dirty="0">
                <a:latin typeface="Calibri" panose="020F0502020204030204" pitchFamily="34" charset="0"/>
              </a:rPr>
              <a:t>, with grateful acknowledgement of the many others who made their course materials freely available online.</a:t>
            </a:r>
            <a:endParaRPr lang="en-IN" sz="1200" dirty="0"/>
          </a:p>
        </p:txBody>
      </p:sp>
    </p:spTree>
    <p:extLst>
      <p:ext uri="{BB962C8B-B14F-4D97-AF65-F5344CB8AC3E}">
        <p14:creationId xmlns:p14="http://schemas.microsoft.com/office/powerpoint/2010/main" val="67046856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793662" y="386930"/>
            <a:ext cx="10066122" cy="1298448"/>
          </a:xfrm>
        </p:spPr>
        <p:txBody>
          <a:bodyPr anchor="b">
            <a:normAutofit/>
          </a:bodyPr>
          <a:lstStyle/>
          <a:p>
            <a:pPr>
              <a:spcAft>
                <a:spcPts val="1000"/>
              </a:spcAft>
            </a:pPr>
            <a:r>
              <a:rPr lang="en-US" sz="4800" b="1">
                <a:latin typeface="Times New Roman" panose="02020603050405020304" pitchFamily="18" charset="0"/>
                <a:ea typeface="Calibri"/>
                <a:cs typeface="Times New Roman" panose="02020603050405020304" pitchFamily="18" charset="0"/>
              </a:rPr>
              <a:t>Network Types: MAN</a:t>
            </a:r>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0" y="2599509"/>
            <a:ext cx="5911532" cy="3639450"/>
          </a:xfrm>
        </p:spPr>
        <p:txBody>
          <a:bodyPr anchor="ctr">
            <a:normAutofit/>
          </a:bodyPr>
          <a:lstStyle/>
          <a:p>
            <a:pPr lvl="1"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MAN is a network that covers a larger geographic area by interconnecting a different LAN to form a larger network.</a:t>
            </a:r>
          </a:p>
          <a:p>
            <a:pPr lvl="1"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MAN has a range of 5-50km.</a:t>
            </a:r>
          </a:p>
          <a:p>
            <a:pPr lvl="1"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In MAN, various LANs are connected to each other through a telephone exchange line.</a:t>
            </a:r>
          </a:p>
          <a:p>
            <a:pPr lvl="1"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 most widely used protocols are RS-232, Frame Relay, ATM, ISDN, etc.</a:t>
            </a:r>
          </a:p>
          <a:p>
            <a:pPr lvl="1" algn="just">
              <a:buFont typeface="Wingdings" panose="05000000000000000000" pitchFamily="2" charset="2"/>
              <a:buChar char="§"/>
            </a:pPr>
            <a:r>
              <a:rPr lang="en-US" sz="1800" dirty="0">
                <a:highlight>
                  <a:srgbClr val="FFFF00"/>
                </a:highlight>
                <a:latin typeface="Times New Roman" panose="02020603050405020304" pitchFamily="18" charset="0"/>
                <a:cs typeface="Times New Roman" panose="02020603050405020304" pitchFamily="18" charset="0"/>
              </a:rPr>
              <a:t>Use cases: </a:t>
            </a:r>
            <a:r>
              <a:rPr lang="en-US" sz="1800" dirty="0">
                <a:latin typeface="Times New Roman" panose="02020603050405020304" pitchFamily="18" charset="0"/>
                <a:cs typeface="Times New Roman" panose="02020603050405020304" pitchFamily="18" charset="0"/>
              </a:rPr>
              <a:t>Communication between the banks in a city, airline reservation, communication in the military.</a:t>
            </a:r>
          </a:p>
          <a:p>
            <a:pPr lvl="1">
              <a:buFont typeface="Wingdings" panose="05000000000000000000" pitchFamily="2" charset="2"/>
              <a:buChar char="Ø"/>
            </a:pPr>
            <a:endParaRPr lang="en-US" sz="1700" dirty="0">
              <a:latin typeface="Times New Roman" panose="02020603050405020304" pitchFamily="18" charset="0"/>
              <a:cs typeface="Times New Roman" panose="02020603050405020304" pitchFamily="18" charset="0"/>
            </a:endParaRPr>
          </a:p>
        </p:txBody>
      </p:sp>
      <p:pic>
        <p:nvPicPr>
          <p:cNvPr id="1026" name="Picture 2" descr="Computer Network Types">
            <a:extLst>
              <a:ext uri="{FF2B5EF4-FFF2-40B4-BE49-F238E27FC236}">
                <a16:creationId xmlns:a16="http://schemas.microsoft.com/office/drawing/2014/main" id="{4324617C-5F62-49AE-A5E7-EE13C430B1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673975"/>
            <a:ext cx="5150277" cy="3334803"/>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3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793662" y="386930"/>
            <a:ext cx="10066122" cy="1298448"/>
          </a:xfrm>
        </p:spPr>
        <p:txBody>
          <a:bodyPr anchor="b">
            <a:normAutofit/>
          </a:bodyPr>
          <a:lstStyle/>
          <a:p>
            <a:pPr>
              <a:spcAft>
                <a:spcPts val="1000"/>
              </a:spcAft>
            </a:pPr>
            <a:r>
              <a:rPr lang="en-US" sz="4800" b="1" dirty="0">
                <a:latin typeface="Times New Roman" panose="02020603050405020304" pitchFamily="18" charset="0"/>
                <a:ea typeface="Calibri"/>
                <a:cs typeface="Times New Roman" panose="02020603050405020304" pitchFamily="18" charset="0"/>
              </a:rPr>
              <a:t>Network Types: WAN</a:t>
            </a:r>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0" y="2599509"/>
            <a:ext cx="6186673" cy="3639450"/>
          </a:xfrm>
        </p:spPr>
        <p:txBody>
          <a:bodyPr anchor="ctr">
            <a:normAutofit/>
          </a:bodyPr>
          <a:lstStyle/>
          <a:p>
            <a:pPr lvl="1" algn="just">
              <a:lnSpc>
                <a:spcPct val="15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WAN extends over a large geographical area such as states or countries.</a:t>
            </a:r>
          </a:p>
          <a:p>
            <a:pPr lvl="1" algn="just">
              <a:lnSpc>
                <a:spcPct val="15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WAN spans over a large geographical area through a telephone line, fiber optic cable or satellite links.</a:t>
            </a:r>
          </a:p>
          <a:p>
            <a:pPr lvl="1" algn="just">
              <a:lnSpc>
                <a:spcPct val="15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Internet is one of the biggest WAN in the world.</a:t>
            </a:r>
          </a:p>
          <a:p>
            <a:pPr lvl="1" algn="just">
              <a:lnSpc>
                <a:spcPct val="15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WAN is widely used in the field of Business, government, education, sharing of message, software and resources, global business, high bandwidth</a:t>
            </a:r>
          </a:p>
          <a:p>
            <a:pPr lvl="1">
              <a:buFont typeface="Wingdings" panose="05000000000000000000" pitchFamily="2" charset="2"/>
              <a:buChar char="§"/>
            </a:pPr>
            <a:endParaRPr lang="en-US" sz="1700" dirty="0">
              <a:latin typeface="Times New Roman" panose="02020603050405020304" pitchFamily="18" charset="0"/>
              <a:cs typeface="Times New Roman" panose="02020603050405020304" pitchFamily="18" charset="0"/>
            </a:endParaRPr>
          </a:p>
        </p:txBody>
      </p:sp>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omputer Network Types">
            <a:extLst>
              <a:ext uri="{FF2B5EF4-FFF2-40B4-BE49-F238E27FC236}">
                <a16:creationId xmlns:a16="http://schemas.microsoft.com/office/drawing/2014/main" id="{2862221E-C2BC-864C-C5E6-A44D2F551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673" y="2611152"/>
            <a:ext cx="4762210" cy="380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89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0" y="1644043"/>
            <a:ext cx="5908431" cy="4972929"/>
          </a:xfrm>
        </p:spPr>
        <p:txBody>
          <a:bodyPr>
            <a:noAutofit/>
          </a:bodyPr>
          <a:lstStyle/>
          <a:p>
            <a:pPr lvl="1"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WAN extends over a large geographical area such as states or countries.</a:t>
            </a:r>
          </a:p>
          <a:p>
            <a:pPr lvl="1"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WAN spans over a large geographical area through a telephone line, fiber optic cable or satellite links.</a:t>
            </a:r>
          </a:p>
          <a:p>
            <a:pPr lvl="1"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Internet is one of the biggest WAN in the world.</a:t>
            </a:r>
          </a:p>
          <a:p>
            <a:pPr lvl="1"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WAN is widely used in the field of Business, government, education, sharing of message, software and resources, global business, high bandwidth</a:t>
            </a:r>
          </a:p>
        </p:txBody>
      </p:sp>
      <p:sp>
        <p:nvSpPr>
          <p:cNvPr id="4" name="Title 1">
            <a:extLst>
              <a:ext uri="{FF2B5EF4-FFF2-40B4-BE49-F238E27FC236}">
                <a16:creationId xmlns:a16="http://schemas.microsoft.com/office/drawing/2014/main" id="{F25D50D6-3249-4A4E-B9BA-63B963D09D76}"/>
              </a:ext>
            </a:extLst>
          </p:cNvPr>
          <p:cNvSpPr txBox="1">
            <a:spLocks/>
          </p:cNvSpPr>
          <p:nvPr/>
        </p:nvSpPr>
        <p:spPr>
          <a:xfrm>
            <a:off x="0" y="348637"/>
            <a:ext cx="12192000" cy="1028212"/>
          </a:xfrm>
          <a:prstGeom prst="rect">
            <a:avLst/>
          </a:prstGeom>
          <a:solidFill>
            <a:srgbClr val="00B0F0"/>
          </a:solidFill>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lnSpc>
                <a:spcPct val="115000"/>
              </a:lnSpc>
              <a:spcAft>
                <a:spcPts val="1000"/>
              </a:spcAft>
            </a:pPr>
            <a:r>
              <a:rPr lang="en-US" sz="4400" b="1" dirty="0">
                <a:solidFill>
                  <a:schemeClr val="bg1"/>
                </a:solidFill>
                <a:latin typeface="Times New Roman" panose="02020603050405020304" pitchFamily="18" charset="0"/>
                <a:ea typeface="Calibri"/>
                <a:cs typeface="Times New Roman" panose="02020603050405020304" pitchFamily="18" charset="0"/>
              </a:rPr>
              <a:t>Network Types: WAN</a:t>
            </a:r>
          </a:p>
        </p:txBody>
      </p:sp>
      <p:pic>
        <p:nvPicPr>
          <p:cNvPr id="2050" name="Picture 2" descr="Computer Network Types">
            <a:extLst>
              <a:ext uri="{FF2B5EF4-FFF2-40B4-BE49-F238E27FC236}">
                <a16:creationId xmlns:a16="http://schemas.microsoft.com/office/drawing/2014/main" id="{66544188-5E6D-4FBB-AE34-1BABB85F6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571" y="1811850"/>
            <a:ext cx="5908429" cy="471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31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594360" y="637125"/>
            <a:ext cx="3163448" cy="5256371"/>
          </a:xfrm>
        </p:spPr>
        <p:txBody>
          <a:bodyPr>
            <a:normAutofit/>
          </a:bodyPr>
          <a:lstStyle/>
          <a:p>
            <a:pPr>
              <a:spcAft>
                <a:spcPts val="1000"/>
              </a:spcAft>
            </a:pPr>
            <a:r>
              <a:rPr lang="en-US" b="1">
                <a:latin typeface="Times New Roman" panose="02020603050405020304" pitchFamily="18" charset="0"/>
                <a:ea typeface="Calibri"/>
                <a:cs typeface="Times New Roman" panose="02020603050405020304" pitchFamily="18" charset="0"/>
              </a:rPr>
              <a:t>Network Topology</a:t>
            </a:r>
          </a:p>
        </p:txBody>
      </p:sp>
      <p:graphicFrame>
        <p:nvGraphicFramePr>
          <p:cNvPr id="6" name="Content Placeholder 2">
            <a:extLst>
              <a:ext uri="{FF2B5EF4-FFF2-40B4-BE49-F238E27FC236}">
                <a16:creationId xmlns:a16="http://schemas.microsoft.com/office/drawing/2014/main" id="{79821828-91F8-45BC-FDC5-C0C3F58715F6}"/>
              </a:ext>
            </a:extLst>
          </p:cNvPr>
          <p:cNvGraphicFramePr>
            <a:graphicFrameLocks noGrp="1"/>
          </p:cNvGraphicFramePr>
          <p:nvPr>
            <p:ph idx="1"/>
            <p:extLst>
              <p:ext uri="{D42A27DB-BD31-4B8C-83A1-F6EECF244321}">
                <p14:modId xmlns:p14="http://schemas.microsoft.com/office/powerpoint/2010/main" val="3949665260"/>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712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10C43-F760-4DE6-AFF6-A10875112BA7}"/>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							</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F9BAA2-EB3F-4C7E-A27E-0B4F84A71BB8}"/>
              </a:ext>
            </a:extLst>
          </p:cNvPr>
          <p:cNvSpPr/>
          <p:nvPr/>
        </p:nvSpPr>
        <p:spPr>
          <a:xfrm>
            <a:off x="221551" y="2031101"/>
            <a:ext cx="5209232" cy="3511943"/>
          </a:xfrm>
          <a:prstGeom prst="rect">
            <a:avLst/>
          </a:prstGeom>
        </p:spPr>
        <p:txBody>
          <a:bodyPr vert="horz" lIns="91440" tIns="45720" rIns="91440" bIns="45720" rtlCol="0" anchor="ctr">
            <a:normAutofit/>
          </a:bodyPr>
          <a:lstStyle/>
          <a:p>
            <a:pPr marL="285750" indent="-228600" algn="just">
              <a:lnSpc>
                <a:spcPct val="90000"/>
              </a:lnSpc>
              <a:spcAft>
                <a:spcPts val="600"/>
              </a:spcAft>
              <a:buFont typeface="Arial" panose="020B0604020202020204" pitchFamily="34" charset="0"/>
              <a:buChar char="•"/>
            </a:pPr>
            <a:r>
              <a:rPr lang="en-US" sz="2400" dirty="0"/>
              <a:t>All devices share single communication line or cable.</a:t>
            </a:r>
          </a:p>
          <a:p>
            <a:pPr marL="285750" indent="-228600" algn="just">
              <a:lnSpc>
                <a:spcPct val="90000"/>
              </a:lnSpc>
              <a:spcAft>
                <a:spcPts val="600"/>
              </a:spcAft>
              <a:buFont typeface="Arial" panose="020B0604020202020204" pitchFamily="34" charset="0"/>
              <a:buChar char="•"/>
            </a:pPr>
            <a:r>
              <a:rPr lang="en-US" sz="2400" dirty="0"/>
              <a:t>It is one of the simple forms of networking where a failure of a device does not affect the other devices. But failure of the shared communication line can make all other devices stop functioning.</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a:extLst>
              <a:ext uri="{FF2B5EF4-FFF2-40B4-BE49-F238E27FC236}">
                <a16:creationId xmlns:a16="http://schemas.microsoft.com/office/drawing/2014/main" id="{319D3B09-C4A6-4FDF-A3DA-6D675778C4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738" y="2717236"/>
            <a:ext cx="5628018" cy="119065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011255DF-625B-405C-A43E-41517304C43D}"/>
              </a:ext>
            </a:extLst>
          </p:cNvPr>
          <p:cNvSpPr/>
          <p:nvPr/>
        </p:nvSpPr>
        <p:spPr>
          <a:xfrm>
            <a:off x="1925444" y="361919"/>
            <a:ext cx="2926699" cy="707886"/>
          </a:xfrm>
          <a:prstGeom prst="rect">
            <a:avLst/>
          </a:prstGeom>
        </p:spPr>
        <p:txBody>
          <a:bodyPr wrap="none">
            <a:spAutoFit/>
          </a:bodyPr>
          <a:lstStyle/>
          <a:p>
            <a:pPr>
              <a:spcAft>
                <a:spcPts val="600"/>
              </a:spcAft>
            </a:pPr>
            <a:r>
              <a:rPr lang="en-IN" sz="4000" dirty="0"/>
              <a:t>Bus Topology</a:t>
            </a:r>
            <a:endParaRPr lang="en-IN" sz="4000"/>
          </a:p>
        </p:txBody>
      </p:sp>
    </p:spTree>
    <p:extLst>
      <p:ext uri="{BB962C8B-B14F-4D97-AF65-F5344CB8AC3E}">
        <p14:creationId xmlns:p14="http://schemas.microsoft.com/office/powerpoint/2010/main" val="4034392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10C43-F760-4DE6-AFF6-A10875112BA7}"/>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Star Topology</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173E38B-EEC8-422F-A533-52F748D80B90}"/>
              </a:ext>
            </a:extLst>
          </p:cNvPr>
          <p:cNvSpPr/>
          <p:nvPr/>
        </p:nvSpPr>
        <p:spPr>
          <a:xfrm>
            <a:off x="793661" y="2599509"/>
            <a:ext cx="4530898" cy="3639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All hosts are connected to a central device, known as hub device, using a point-to point connection.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The hub device can be any of the following:</a:t>
            </a:r>
          </a:p>
          <a:p>
            <a:pPr marL="342900" indent="-228600">
              <a:lnSpc>
                <a:spcPct val="90000"/>
              </a:lnSpc>
              <a:spcAft>
                <a:spcPts val="600"/>
              </a:spcAft>
              <a:buFont typeface="Arial" panose="020B0604020202020204" pitchFamily="34" charset="0"/>
              <a:buChar char="•"/>
            </a:pPr>
            <a:r>
              <a:rPr lang="en-US" sz="2000" dirty="0"/>
              <a:t>Layer-1 device such as hub or repeater</a:t>
            </a:r>
          </a:p>
          <a:p>
            <a:pPr marL="342900" indent="-228600">
              <a:lnSpc>
                <a:spcPct val="90000"/>
              </a:lnSpc>
              <a:spcAft>
                <a:spcPts val="600"/>
              </a:spcAft>
              <a:buFont typeface="Arial" panose="020B0604020202020204" pitchFamily="34" charset="0"/>
              <a:buChar char="•"/>
            </a:pPr>
            <a:r>
              <a:rPr lang="en-US" sz="2000" dirty="0"/>
              <a:t>Layer-2 device such as switch or bridge</a:t>
            </a:r>
          </a:p>
          <a:p>
            <a:pPr marL="342900" indent="-228600">
              <a:lnSpc>
                <a:spcPct val="90000"/>
              </a:lnSpc>
              <a:spcAft>
                <a:spcPts val="600"/>
              </a:spcAft>
              <a:buFont typeface="Arial" panose="020B0604020202020204" pitchFamily="34" charset="0"/>
              <a:buChar char="•"/>
            </a:pPr>
            <a:r>
              <a:rPr lang="en-US" sz="2000" dirty="0"/>
              <a:t>Layer-3 device such as router or gateway</a:t>
            </a:r>
          </a:p>
        </p:txBody>
      </p:sp>
      <p:pic>
        <p:nvPicPr>
          <p:cNvPr id="4" name="Picture 6">
            <a:extLst>
              <a:ext uri="{FF2B5EF4-FFF2-40B4-BE49-F238E27FC236}">
                <a16:creationId xmlns:a16="http://schemas.microsoft.com/office/drawing/2014/main" id="{F2DCE564-F3EE-4542-9297-F782EA6AC80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968868"/>
            <a:ext cx="5150277" cy="27450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76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10C43-F760-4DE6-AFF6-A10875112BA7}"/>
              </a:ext>
            </a:extLst>
          </p:cNvPr>
          <p:cNvSpPr>
            <a:spLocks noGrp="1"/>
          </p:cNvSpPr>
          <p:nvPr>
            <p:ph type="title"/>
          </p:nvPr>
        </p:nvSpPr>
        <p:spPr>
          <a:xfrm>
            <a:off x="1366160" y="4376508"/>
            <a:ext cx="9623404" cy="1257202"/>
          </a:xfrm>
        </p:spPr>
        <p:txBody>
          <a:bodyPr vert="horz" lIns="91440" tIns="45720" rIns="91440" bIns="45720" rtlCol="0" anchor="b">
            <a:normAutofit/>
          </a:bodyPr>
          <a:lstStyle/>
          <a:p>
            <a:r>
              <a:rPr lang="en-US" sz="6600" kern="1200">
                <a:solidFill>
                  <a:schemeClr val="tx1"/>
                </a:solidFill>
                <a:latin typeface="+mj-lt"/>
                <a:ea typeface="+mj-ea"/>
                <a:cs typeface="+mj-cs"/>
              </a:rPr>
              <a:t>								</a:t>
            </a:r>
          </a:p>
        </p:txBody>
      </p:sp>
      <p:sp>
        <p:nvSpPr>
          <p:cNvPr id="12" name="Rectangle 11">
            <a:extLst>
              <a:ext uri="{FF2B5EF4-FFF2-40B4-BE49-F238E27FC236}">
                <a16:creationId xmlns:a16="http://schemas.microsoft.com/office/drawing/2014/main" id="{A2555B16-BE1D-4C33-A27C-FF0671B6C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a:extLst>
              <a:ext uri="{FF2B5EF4-FFF2-40B4-BE49-F238E27FC236}">
                <a16:creationId xmlns:a16="http://schemas.microsoft.com/office/drawing/2014/main" id="{2241E377-09DF-46EE-9BBB-FCBD36FAFC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5855" y="891540"/>
            <a:ext cx="8924938" cy="3217333"/>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AFAC81EB-9F5C-4210-AF34-95C6BDB425E4}"/>
              </a:ext>
            </a:extLst>
          </p:cNvPr>
          <p:cNvSpPr/>
          <p:nvPr/>
        </p:nvSpPr>
        <p:spPr>
          <a:xfrm>
            <a:off x="1910260" y="190714"/>
            <a:ext cx="3085396" cy="707886"/>
          </a:xfrm>
          <a:prstGeom prst="rect">
            <a:avLst/>
          </a:prstGeom>
        </p:spPr>
        <p:txBody>
          <a:bodyPr wrap="none">
            <a:spAutoFit/>
          </a:bodyPr>
          <a:lstStyle/>
          <a:p>
            <a:pPr>
              <a:spcAft>
                <a:spcPts val="600"/>
              </a:spcAft>
            </a:pPr>
            <a:r>
              <a:rPr lang="en-IN" sz="4000" dirty="0"/>
              <a:t>Ring Topology</a:t>
            </a:r>
            <a:endParaRPr lang="en-IN" sz="4000"/>
          </a:p>
        </p:txBody>
      </p:sp>
      <p:sp>
        <p:nvSpPr>
          <p:cNvPr id="8" name="Rectangle 7">
            <a:extLst>
              <a:ext uri="{FF2B5EF4-FFF2-40B4-BE49-F238E27FC236}">
                <a16:creationId xmlns:a16="http://schemas.microsoft.com/office/drawing/2014/main" id="{1E2A8405-1304-323A-5962-6C14FA7C9AD9}"/>
              </a:ext>
            </a:extLst>
          </p:cNvPr>
          <p:cNvSpPr/>
          <p:nvPr/>
        </p:nvSpPr>
        <p:spPr>
          <a:xfrm>
            <a:off x="722377" y="4809699"/>
            <a:ext cx="11469318" cy="1569660"/>
          </a:xfrm>
          <a:prstGeom prst="rect">
            <a:avLst/>
          </a:prstGeom>
        </p:spPr>
        <p:txBody>
          <a:bodyPr wrap="square">
            <a:spAutoFit/>
          </a:bodyPr>
          <a:lstStyle/>
          <a:p>
            <a:pPr marL="285750" indent="-285750">
              <a:buFont typeface="Wingdings" panose="05000000000000000000" pitchFamily="2" charset="2"/>
              <a:buChar char="§"/>
            </a:pPr>
            <a:r>
              <a:rPr lang="en-IN" sz="2400" dirty="0">
                <a:latin typeface="DejaVuSans"/>
              </a:rPr>
              <a:t>Each host machine connects to exactly two other machines, creating a circular network structure. </a:t>
            </a:r>
          </a:p>
          <a:p>
            <a:pPr marL="285750" indent="-285750">
              <a:buFont typeface="Wingdings" panose="05000000000000000000" pitchFamily="2" charset="2"/>
              <a:buChar char="§"/>
            </a:pPr>
            <a:r>
              <a:rPr lang="en-IN" sz="2400" dirty="0">
                <a:latin typeface="DejaVuSans"/>
              </a:rPr>
              <a:t>When one host tries to communicate or send message to a host which is not adjacent to it, the data travels through all intermediate hosts. </a:t>
            </a:r>
          </a:p>
        </p:txBody>
      </p:sp>
    </p:spTree>
    <p:extLst>
      <p:ext uri="{BB962C8B-B14F-4D97-AF65-F5344CB8AC3E}">
        <p14:creationId xmlns:p14="http://schemas.microsoft.com/office/powerpoint/2010/main" val="3961352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10C43-F760-4DE6-AFF6-A10875112BA7}"/>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							</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2FAA9D-C104-45B6-856E-3501E9F53CA1}"/>
              </a:ext>
            </a:extLst>
          </p:cNvPr>
          <p:cNvSpPr/>
          <p:nvPr/>
        </p:nvSpPr>
        <p:spPr>
          <a:xfrm>
            <a:off x="0" y="2599509"/>
            <a:ext cx="5985839" cy="3639450"/>
          </a:xfrm>
          <a:prstGeom prst="rect">
            <a:avLst/>
          </a:prstGeom>
        </p:spPr>
        <p:txBody>
          <a:bodyPr vert="horz" lIns="91440" tIns="45720" rIns="91440" bIns="45720" rtlCol="0" anchor="ctr">
            <a:normAutofit lnSpcReduction="10000"/>
          </a:bodyPr>
          <a:lstStyle/>
          <a:p>
            <a:pPr marL="457200" indent="-228600" algn="just">
              <a:lnSpc>
                <a:spcPct val="90000"/>
              </a:lnSpc>
              <a:spcAft>
                <a:spcPts val="600"/>
              </a:spcAft>
              <a:buFont typeface="Arial" panose="020B0604020202020204" pitchFamily="34" charset="0"/>
              <a:buChar char="•"/>
            </a:pPr>
            <a:r>
              <a:rPr lang="en-US" sz="2000" dirty="0"/>
              <a:t>A host is connected to one or multiple hosts. </a:t>
            </a:r>
          </a:p>
          <a:p>
            <a:pPr marL="457200" indent="-228600" algn="just">
              <a:lnSpc>
                <a:spcPct val="90000"/>
              </a:lnSpc>
              <a:spcAft>
                <a:spcPts val="600"/>
              </a:spcAft>
              <a:buFont typeface="Arial" panose="020B0604020202020204" pitchFamily="34" charset="0"/>
              <a:buChar char="•"/>
            </a:pPr>
            <a:r>
              <a:rPr lang="en-US" sz="2000" dirty="0"/>
              <a:t>This topology has hosts in point-to-point connection with every other host or may also have hosts which are in point-to-point connection to few hosts only.</a:t>
            </a:r>
          </a:p>
          <a:p>
            <a:pPr indent="-228600">
              <a:lnSpc>
                <a:spcPct val="90000"/>
              </a:lnSpc>
              <a:spcAft>
                <a:spcPts val="600"/>
              </a:spcAft>
              <a:buFont typeface="Arial" panose="020B0604020202020204" pitchFamily="34" charset="0"/>
              <a:buChar char="•"/>
            </a:pPr>
            <a:endParaRPr lang="en-US" b="1" dirty="0"/>
          </a:p>
          <a:p>
            <a:pPr indent="-228600">
              <a:lnSpc>
                <a:spcPct val="90000"/>
              </a:lnSpc>
              <a:spcAft>
                <a:spcPts val="600"/>
              </a:spcAft>
              <a:buFont typeface="Arial" panose="020B0604020202020204" pitchFamily="34" charset="0"/>
              <a:buChar char="•"/>
            </a:pPr>
            <a:r>
              <a:rPr lang="en-US" b="1" dirty="0"/>
              <a:t>Types of Mesh technology </a:t>
            </a:r>
          </a:p>
          <a:p>
            <a:pPr indent="-228600" algn="just">
              <a:lnSpc>
                <a:spcPct val="90000"/>
              </a:lnSpc>
              <a:spcAft>
                <a:spcPts val="600"/>
              </a:spcAft>
              <a:buFont typeface="Arial" panose="020B0604020202020204" pitchFamily="34" charset="0"/>
              <a:buChar char="•"/>
            </a:pPr>
            <a:r>
              <a:rPr lang="en-US" sz="1600" b="1" dirty="0"/>
              <a:t>Full Mesh</a:t>
            </a:r>
            <a:r>
              <a:rPr lang="en-US" sz="1600" dirty="0"/>
              <a:t>: All hosts have a point-to-point connection to every other host in the network. It provides the most reliable network structure among all network topologies.</a:t>
            </a:r>
          </a:p>
          <a:p>
            <a:pPr indent="-228600" algn="just">
              <a:lnSpc>
                <a:spcPct val="90000"/>
              </a:lnSpc>
              <a:spcAft>
                <a:spcPts val="600"/>
              </a:spcAft>
              <a:buFont typeface="Arial" panose="020B0604020202020204" pitchFamily="34" charset="0"/>
              <a:buChar char="•"/>
            </a:pPr>
            <a:endParaRPr lang="en-US" sz="1600" dirty="0"/>
          </a:p>
          <a:p>
            <a:pPr indent="-228600" algn="just">
              <a:lnSpc>
                <a:spcPct val="90000"/>
              </a:lnSpc>
              <a:spcAft>
                <a:spcPts val="600"/>
              </a:spcAft>
              <a:buFont typeface="Arial" panose="020B0604020202020204" pitchFamily="34" charset="0"/>
              <a:buChar char="•"/>
            </a:pPr>
            <a:r>
              <a:rPr lang="en-US" sz="1600" b="1" dirty="0"/>
              <a:t>Partially Mesh</a:t>
            </a:r>
            <a:r>
              <a:rPr lang="en-US" sz="1600" dirty="0"/>
              <a:t>: Not all hosts have point-to-point connection to every other host. Hosts connect to each other in some arbitrarily fashion. </a:t>
            </a:r>
          </a:p>
        </p:txBody>
      </p:sp>
      <p:pic>
        <p:nvPicPr>
          <p:cNvPr id="3" name="Picture 6">
            <a:extLst>
              <a:ext uri="{FF2B5EF4-FFF2-40B4-BE49-F238E27FC236}">
                <a16:creationId xmlns:a16="http://schemas.microsoft.com/office/drawing/2014/main" id="{05E88922-E390-4D0A-8943-9AA88586D7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5839" y="2484255"/>
            <a:ext cx="5001662" cy="37142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604302-BD68-453F-A735-406A4442F585}"/>
              </a:ext>
            </a:extLst>
          </p:cNvPr>
          <p:cNvSpPr/>
          <p:nvPr/>
        </p:nvSpPr>
        <p:spPr>
          <a:xfrm>
            <a:off x="1497314" y="237477"/>
            <a:ext cx="3024226" cy="646331"/>
          </a:xfrm>
          <a:prstGeom prst="rect">
            <a:avLst/>
          </a:prstGeom>
        </p:spPr>
        <p:txBody>
          <a:bodyPr wrap="none">
            <a:spAutoFit/>
          </a:bodyPr>
          <a:lstStyle/>
          <a:p>
            <a:pPr>
              <a:spcAft>
                <a:spcPts val="600"/>
              </a:spcAft>
            </a:pPr>
            <a:r>
              <a:rPr lang="en-IN" sz="3600" dirty="0"/>
              <a:t>Mesh Topology</a:t>
            </a:r>
            <a:endParaRPr lang="en-IN" sz="3600"/>
          </a:p>
        </p:txBody>
      </p:sp>
    </p:spTree>
    <p:extLst>
      <p:ext uri="{BB962C8B-B14F-4D97-AF65-F5344CB8AC3E}">
        <p14:creationId xmlns:p14="http://schemas.microsoft.com/office/powerpoint/2010/main" val="1160103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CEED20-A22C-4FC3-BC0E-F4FE53FD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10C43-F760-4DE6-AFF6-A10875112BA7}"/>
              </a:ext>
            </a:extLst>
          </p:cNvPr>
          <p:cNvSpPr>
            <a:spLocks noGrp="1"/>
          </p:cNvSpPr>
          <p:nvPr>
            <p:ph type="title"/>
          </p:nvPr>
        </p:nvSpPr>
        <p:spPr>
          <a:xfrm>
            <a:off x="1113810" y="2825248"/>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							</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49524"/>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F8E1A9F4-5336-4138-8785-B66CCF5B3F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22492" y="1723429"/>
            <a:ext cx="5536001" cy="333648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E3462C-CA08-4CE6-BC47-7200287C4E84}"/>
              </a:ext>
            </a:extLst>
          </p:cNvPr>
          <p:cNvSpPr/>
          <p:nvPr/>
        </p:nvSpPr>
        <p:spPr>
          <a:xfrm>
            <a:off x="1300266" y="109977"/>
            <a:ext cx="3564694" cy="707886"/>
          </a:xfrm>
          <a:prstGeom prst="rect">
            <a:avLst/>
          </a:prstGeom>
        </p:spPr>
        <p:txBody>
          <a:bodyPr wrap="none">
            <a:spAutoFit/>
          </a:bodyPr>
          <a:lstStyle/>
          <a:p>
            <a:pPr>
              <a:spcAft>
                <a:spcPts val="600"/>
              </a:spcAft>
            </a:pPr>
            <a:r>
              <a:rPr lang="en-IN" sz="4000" dirty="0"/>
              <a:t>Hybrid Topology</a:t>
            </a:r>
            <a:endParaRPr lang="en-IN" sz="4000"/>
          </a:p>
        </p:txBody>
      </p:sp>
      <p:sp>
        <p:nvSpPr>
          <p:cNvPr id="16" name="Rectangle 15">
            <a:extLst>
              <a:ext uri="{FF2B5EF4-FFF2-40B4-BE49-F238E27FC236}">
                <a16:creationId xmlns:a16="http://schemas.microsoft.com/office/drawing/2014/main" id="{18300B31-0A73-61CE-50BA-1A6783FB01C7}"/>
              </a:ext>
            </a:extLst>
          </p:cNvPr>
          <p:cNvSpPr/>
          <p:nvPr/>
        </p:nvSpPr>
        <p:spPr>
          <a:xfrm>
            <a:off x="552212" y="1108762"/>
            <a:ext cx="5251939" cy="4154984"/>
          </a:xfrm>
          <a:prstGeom prst="rect">
            <a:avLst/>
          </a:prstGeom>
        </p:spPr>
        <p:txBody>
          <a:bodyPr wrap="square">
            <a:spAutoFit/>
          </a:bodyPr>
          <a:lstStyle/>
          <a:p>
            <a:pPr marL="342900" indent="-342900" algn="just">
              <a:buFont typeface="Wingdings" panose="05000000000000000000" pitchFamily="2" charset="2"/>
              <a:buChar char="§"/>
            </a:pPr>
            <a:r>
              <a:rPr lang="en-IN" sz="2400" dirty="0"/>
              <a:t>A network structure whose design contains more than one topology is said to be hybrid topology.</a:t>
            </a:r>
          </a:p>
          <a:p>
            <a:pPr algn="just"/>
            <a:endParaRPr lang="en-IN" sz="2400" dirty="0"/>
          </a:p>
          <a:p>
            <a:pPr marL="342900" indent="-342900" algn="just">
              <a:buFont typeface="Wingdings" panose="05000000000000000000" pitchFamily="2" charset="2"/>
              <a:buChar char="§"/>
            </a:pPr>
            <a:r>
              <a:rPr lang="en-IN" sz="2400" dirty="0"/>
              <a:t>Hybrid topology inherits merits and demerits of all the incorporating topologies.</a:t>
            </a:r>
          </a:p>
          <a:p>
            <a:pPr algn="just"/>
            <a:endParaRPr lang="en-IN" sz="2400" dirty="0"/>
          </a:p>
          <a:p>
            <a:pPr marL="342900" indent="-342900" algn="just">
              <a:buFont typeface="Wingdings" panose="05000000000000000000" pitchFamily="2" charset="2"/>
              <a:buChar char="§"/>
            </a:pPr>
            <a:r>
              <a:rPr lang="en-IN" sz="2400" dirty="0"/>
              <a:t>The combining topologies may contain attributes of Star, Ring, Bus topologies. </a:t>
            </a:r>
          </a:p>
        </p:txBody>
      </p:sp>
    </p:spTree>
    <p:extLst>
      <p:ext uri="{BB962C8B-B14F-4D97-AF65-F5344CB8AC3E}">
        <p14:creationId xmlns:p14="http://schemas.microsoft.com/office/powerpoint/2010/main" val="2388365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EB944145-E99D-4618-BF42-D3A0B5FE3131}"/>
              </a:ext>
            </a:extLst>
          </p:cNvPr>
          <p:cNvSpPr>
            <a:spLocks noGrp="1"/>
          </p:cNvSpPr>
          <p:nvPr>
            <p:ph type="title"/>
          </p:nvPr>
        </p:nvSpPr>
        <p:spPr>
          <a:xfrm>
            <a:off x="645064" y="525982"/>
            <a:ext cx="4282983" cy="1200361"/>
          </a:xfrm>
        </p:spPr>
        <p:txBody>
          <a:bodyPr vert="horz" lIns="91440" tIns="45720" rIns="91440" bIns="45720" rtlCol="0" anchor="b">
            <a:normAutofit/>
          </a:bodyPr>
          <a:lstStyle/>
          <a:p>
            <a:pPr>
              <a:spcAft>
                <a:spcPts val="1000"/>
              </a:spcAft>
            </a:pPr>
            <a:r>
              <a:rPr lang="en-US" sz="3600" b="1" kern="1200" dirty="0">
                <a:solidFill>
                  <a:schemeClr val="tx1"/>
                </a:solidFill>
                <a:latin typeface="+mj-lt"/>
                <a:ea typeface="+mj-ea"/>
                <a:cs typeface="+mj-cs"/>
              </a:rPr>
              <a:t>Network Topology : Tree/ Hierarchal</a:t>
            </a:r>
          </a:p>
        </p:txBody>
      </p:sp>
      <p:sp>
        <p:nvSpPr>
          <p:cNvPr id="23" name="Rectangle 2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92993A3-EE81-4A9C-A4FD-38FC98B1D457}"/>
              </a:ext>
            </a:extLst>
          </p:cNvPr>
          <p:cNvSpPr txBox="1">
            <a:spLocks/>
          </p:cNvSpPr>
          <p:nvPr/>
        </p:nvSpPr>
        <p:spPr>
          <a:xfrm>
            <a:off x="67427" y="2031101"/>
            <a:ext cx="5363356" cy="35119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en-US" sz="1800" dirty="0"/>
              <a:t>Nodes are connected hierarchically, with all the nodes connected to the topmost node or root node.</a:t>
            </a:r>
          </a:p>
          <a:p>
            <a:pPr lvl="1" algn="just"/>
            <a:r>
              <a:rPr lang="en-US" sz="1800" dirty="0"/>
              <a:t>Tree topology has at least three levels of hierarchy.</a:t>
            </a:r>
          </a:p>
          <a:p>
            <a:pPr lvl="1" algn="just"/>
            <a:r>
              <a:rPr lang="en-US" sz="1800" dirty="0"/>
              <a:t>It is an extension of Bus topology and Star topology. </a:t>
            </a:r>
          </a:p>
          <a:p>
            <a:pPr lvl="1" algn="just"/>
            <a:r>
              <a:rPr lang="en-US" sz="1800" dirty="0"/>
              <a:t>It is best if the workstations are situated in groups, for easy working and managing.</a:t>
            </a:r>
          </a:p>
        </p:txBody>
      </p:sp>
      <p:sp>
        <p:nvSpPr>
          <p:cNvPr id="25" name="Rectangle 2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a:extLst>
              <a:ext uri="{FF2B5EF4-FFF2-40B4-BE49-F238E27FC236}">
                <a16:creationId xmlns:a16="http://schemas.microsoft.com/office/drawing/2014/main" id="{28764300-976A-4FB7-BDF2-4B0FC7FCD0C6}"/>
              </a:ext>
            </a:extLst>
          </p:cNvPr>
          <p:cNvPicPr>
            <a:picLocks noGrp="1" noChangeAspect="1"/>
          </p:cNvPicPr>
          <p:nvPr>
            <p:ph sz="half" idx="2"/>
          </p:nvPr>
        </p:nvPicPr>
        <p:blipFill>
          <a:blip r:embed="rId2"/>
          <a:stretch>
            <a:fillRect/>
          </a:stretch>
        </p:blipFill>
        <p:spPr>
          <a:xfrm>
            <a:off x="5987738" y="2011086"/>
            <a:ext cx="5628018" cy="2602958"/>
          </a:xfrm>
          <a:prstGeom prst="rect">
            <a:avLst/>
          </a:prstGeom>
        </p:spPr>
      </p:pic>
      <p:sp>
        <p:nvSpPr>
          <p:cNvPr id="5" name="AutoShape 2" descr="Nwtopology1">
            <a:extLst>
              <a:ext uri="{FF2B5EF4-FFF2-40B4-BE49-F238E27FC236}">
                <a16:creationId xmlns:a16="http://schemas.microsoft.com/office/drawing/2014/main" id="{7A0998D4-0F74-4861-B05D-173010717B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303342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1197864" y="901283"/>
            <a:ext cx="4898135" cy="1346693"/>
          </a:xfrm>
        </p:spPr>
        <p:txBody>
          <a:bodyPr>
            <a:normAutofit/>
          </a:bodyPr>
          <a:lstStyle/>
          <a:p>
            <a:pPr>
              <a:spcAft>
                <a:spcPts val="1000"/>
              </a:spcAft>
            </a:pPr>
            <a:r>
              <a:rPr lang="en-US" sz="4000" b="1">
                <a:latin typeface="Times New Roman" panose="02020603050405020304" pitchFamily="18" charset="0"/>
                <a:ea typeface="Calibri"/>
                <a:cs typeface="Times New Roman" panose="02020603050405020304" pitchFamily="18" charset="0"/>
              </a:rPr>
              <a:t>Outline</a:t>
            </a:r>
          </a:p>
        </p:txBody>
      </p:sp>
      <p:sp>
        <p:nvSpPr>
          <p:cNvPr id="13" name="Rectangle 12">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1197864" y="2408844"/>
            <a:ext cx="4878978" cy="3635340"/>
          </a:xfrm>
        </p:spPr>
        <p:txBody>
          <a:bodyPr>
            <a:normAutofit/>
          </a:bodyPr>
          <a:lstStyle/>
          <a:p>
            <a:pPr lvl="1">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Network devices</a:t>
            </a:r>
          </a:p>
          <a:p>
            <a:pPr lvl="1">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 Network types</a:t>
            </a:r>
          </a:p>
          <a:p>
            <a:pPr lvl="1">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 Network topologies</a:t>
            </a:r>
          </a:p>
          <a:p>
            <a:pPr marL="0" indent="0">
              <a:buNone/>
            </a:pPr>
            <a:endParaRPr lang="en-IN" sz="2000" dirty="0"/>
          </a:p>
        </p:txBody>
      </p:sp>
      <p:pic>
        <p:nvPicPr>
          <p:cNvPr id="8" name="Graphic 7" descr="Computer">
            <a:extLst>
              <a:ext uri="{FF2B5EF4-FFF2-40B4-BE49-F238E27FC236}">
                <a16:creationId xmlns:a16="http://schemas.microsoft.com/office/drawing/2014/main" id="{187FE6DD-A9E9-2BB6-5AB6-E7817979B9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2330" y="1057636"/>
            <a:ext cx="4738918" cy="4738918"/>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46831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spcAft>
                <a:spcPts val="1000"/>
              </a:spcAft>
            </a:pPr>
            <a:r>
              <a:rPr lang="en-US" sz="5400" b="1" kern="1200">
                <a:solidFill>
                  <a:schemeClr val="bg1"/>
                </a:solidFill>
                <a:latin typeface="+mj-lt"/>
                <a:ea typeface="+mj-ea"/>
                <a:cs typeface="+mj-cs"/>
              </a:rPr>
              <a:t>Network devices</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F1E1C170-FCE6-4BAB-8AB4-5811726528E4}"/>
              </a:ext>
            </a:extLst>
          </p:cNvPr>
          <p:cNvGraphicFramePr>
            <a:graphicFrameLocks noGrp="1"/>
          </p:cNvGraphicFramePr>
          <p:nvPr>
            <p:extLst>
              <p:ext uri="{D42A27DB-BD31-4B8C-83A1-F6EECF244321}">
                <p14:modId xmlns:p14="http://schemas.microsoft.com/office/powerpoint/2010/main" val="1196269887"/>
              </p:ext>
            </p:extLst>
          </p:nvPr>
        </p:nvGraphicFramePr>
        <p:xfrm>
          <a:off x="1312070" y="2427541"/>
          <a:ext cx="9512762" cy="3997639"/>
        </p:xfrm>
        <a:graphic>
          <a:graphicData uri="http://schemas.openxmlformats.org/drawingml/2006/table">
            <a:tbl>
              <a:tblPr firstRow="1" bandRow="1">
                <a:tableStyleId>{2D5ABB26-0587-4C30-8999-92F81FD0307C}</a:tableStyleId>
              </a:tblPr>
              <a:tblGrid>
                <a:gridCol w="4552999">
                  <a:extLst>
                    <a:ext uri="{9D8B030D-6E8A-4147-A177-3AD203B41FA5}">
                      <a16:colId xmlns:a16="http://schemas.microsoft.com/office/drawing/2014/main" val="450224004"/>
                    </a:ext>
                  </a:extLst>
                </a:gridCol>
                <a:gridCol w="4959763">
                  <a:extLst>
                    <a:ext uri="{9D8B030D-6E8A-4147-A177-3AD203B41FA5}">
                      <a16:colId xmlns:a16="http://schemas.microsoft.com/office/drawing/2014/main" val="2010622461"/>
                    </a:ext>
                  </a:extLst>
                </a:gridCol>
              </a:tblGrid>
              <a:tr h="2874706">
                <a:tc>
                  <a:txBody>
                    <a:bodyPr/>
                    <a:lstStyle/>
                    <a:p>
                      <a:pPr marL="971550" marR="0" lvl="1" indent="-514350" algn="l" defTabSz="914400" rtl="0" eaLnBrk="1" fontAlgn="auto" latinLnBrk="0" hangingPunct="1">
                        <a:lnSpc>
                          <a:spcPct val="150000"/>
                        </a:lnSpc>
                        <a:spcBef>
                          <a:spcPts val="50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NIC </a:t>
                      </a:r>
                    </a:p>
                    <a:p>
                      <a:pPr marL="971550" lvl="1" indent="-514350">
                        <a:lnSpc>
                          <a:spcPct val="150000"/>
                        </a:lnSpc>
                        <a:buFont typeface="+mj-lt"/>
                        <a:buAutoNum type="arabicPeriod"/>
                      </a:pPr>
                      <a:r>
                        <a:rPr lang="en-US" sz="2300">
                          <a:latin typeface="Times New Roman" panose="02020603050405020304" pitchFamily="18" charset="0"/>
                          <a:cs typeface="Times New Roman" panose="02020603050405020304" pitchFamily="18" charset="0"/>
                        </a:rPr>
                        <a:t>Hub</a:t>
                      </a:r>
                    </a:p>
                    <a:p>
                      <a:pPr marL="971550" lvl="1" indent="-514350">
                        <a:lnSpc>
                          <a:spcPct val="150000"/>
                        </a:lnSpc>
                        <a:buFont typeface="+mj-lt"/>
                        <a:buAutoNum type="arabicPeriod"/>
                      </a:pPr>
                      <a:r>
                        <a:rPr lang="en-US" sz="2300">
                          <a:latin typeface="Times New Roman" panose="02020603050405020304" pitchFamily="18" charset="0"/>
                          <a:cs typeface="Times New Roman" panose="02020603050405020304" pitchFamily="18" charset="0"/>
                        </a:rPr>
                        <a:t>Bridge</a:t>
                      </a:r>
                    </a:p>
                    <a:p>
                      <a:pPr marL="971550" marR="0" lvl="1" indent="-514350" algn="l" defTabSz="914400" rtl="0" eaLnBrk="1" fontAlgn="auto" latinLnBrk="0" hangingPunct="1">
                        <a:lnSpc>
                          <a:spcPct val="150000"/>
                        </a:lnSpc>
                        <a:spcBef>
                          <a:spcPts val="0"/>
                        </a:spcBef>
                        <a:spcAft>
                          <a:spcPts val="0"/>
                        </a:spcAft>
                        <a:buClrTx/>
                        <a:buSzTx/>
                        <a:buFont typeface="+mj-lt"/>
                        <a:buAutoNum type="arabicPeriod"/>
                        <a:tabLst/>
                        <a:defRPr/>
                      </a:pPr>
                      <a:r>
                        <a:rPr lang="en-US" sz="2300">
                          <a:latin typeface="Times New Roman" panose="02020603050405020304" pitchFamily="18" charset="0"/>
                          <a:cs typeface="Times New Roman" panose="02020603050405020304" pitchFamily="18" charset="0"/>
                        </a:rPr>
                        <a:t>Switch</a:t>
                      </a:r>
                    </a:p>
                    <a:p>
                      <a:pPr marL="457200" lvl="1" indent="0">
                        <a:lnSpc>
                          <a:spcPct val="150000"/>
                        </a:lnSpc>
                        <a:buFont typeface="+mj-lt"/>
                        <a:buNone/>
                      </a:pPr>
                      <a:endParaRPr lang="en-US" sz="2300">
                        <a:latin typeface="Times New Roman" panose="02020603050405020304" pitchFamily="18" charset="0"/>
                        <a:cs typeface="Times New Roman" panose="02020603050405020304" pitchFamily="18" charset="0"/>
                      </a:endParaRPr>
                    </a:p>
                    <a:p>
                      <a:endParaRPr lang="en-IN" sz="1500"/>
                    </a:p>
                  </a:txBody>
                  <a:tcPr marL="74862" marR="74862" marT="37431" marB="37431"/>
                </a:tc>
                <a:tc>
                  <a:txBody>
                    <a:bodyPr/>
                    <a:lstStyle/>
                    <a:p>
                      <a:pPr marL="971550" lvl="1" indent="-514350">
                        <a:lnSpc>
                          <a:spcPct val="150000"/>
                        </a:lnSpc>
                        <a:buFont typeface="+mj-lt"/>
                        <a:buAutoNum type="arabicPeriod" startAt="5"/>
                      </a:pPr>
                      <a:r>
                        <a:rPr lang="en-US" sz="2300">
                          <a:latin typeface="Times New Roman" panose="02020603050405020304" pitchFamily="18" charset="0"/>
                          <a:cs typeface="Times New Roman" panose="02020603050405020304" pitchFamily="18" charset="0"/>
                        </a:rPr>
                        <a:t>Repeater</a:t>
                      </a:r>
                    </a:p>
                    <a:p>
                      <a:pPr marL="971550" lvl="1" indent="-514350">
                        <a:lnSpc>
                          <a:spcPct val="150000"/>
                        </a:lnSpc>
                        <a:buFont typeface="+mj-lt"/>
                        <a:buAutoNum type="arabicPeriod" startAt="5"/>
                      </a:pPr>
                      <a:r>
                        <a:rPr lang="en-US" sz="2300">
                          <a:latin typeface="Times New Roman" panose="02020603050405020304" pitchFamily="18" charset="0"/>
                          <a:cs typeface="Times New Roman" panose="02020603050405020304" pitchFamily="18" charset="0"/>
                        </a:rPr>
                        <a:t>Router</a:t>
                      </a:r>
                    </a:p>
                    <a:p>
                      <a:pPr marL="971550" lvl="1" indent="-514350">
                        <a:lnSpc>
                          <a:spcPct val="150000"/>
                        </a:lnSpc>
                        <a:buFont typeface="+mj-lt"/>
                        <a:buAutoNum type="arabicPeriod" startAt="5"/>
                      </a:pPr>
                      <a:r>
                        <a:rPr lang="en-US" sz="2300">
                          <a:latin typeface="Times New Roman" panose="02020603050405020304" pitchFamily="18" charset="0"/>
                          <a:cs typeface="Times New Roman" panose="02020603050405020304" pitchFamily="18" charset="0"/>
                        </a:rPr>
                        <a:t>Gateway</a:t>
                      </a:r>
                    </a:p>
                    <a:p>
                      <a:pPr marL="971550" lvl="1" indent="-514350">
                        <a:lnSpc>
                          <a:spcPct val="150000"/>
                        </a:lnSpc>
                        <a:buFont typeface="+mj-lt"/>
                        <a:buAutoNum type="arabicPeriod" startAt="5"/>
                      </a:pPr>
                      <a:r>
                        <a:rPr lang="en-US" sz="2300">
                          <a:latin typeface="Times New Roman" panose="02020603050405020304" pitchFamily="18" charset="0"/>
                          <a:cs typeface="Times New Roman" panose="02020603050405020304" pitchFamily="18" charset="0"/>
                        </a:rPr>
                        <a:t>Firewall</a:t>
                      </a:r>
                    </a:p>
                    <a:p>
                      <a:endParaRPr lang="en-IN" sz="1500"/>
                    </a:p>
                  </a:txBody>
                  <a:tcPr marL="74862" marR="74862" marT="37431" marB="37431"/>
                </a:tc>
                <a:extLst>
                  <a:ext uri="{0D108BD9-81ED-4DB2-BD59-A6C34878D82A}">
                    <a16:rowId xmlns:a16="http://schemas.microsoft.com/office/drawing/2014/main" val="4258019299"/>
                  </a:ext>
                </a:extLst>
              </a:tr>
              <a:tr h="374311">
                <a:tc>
                  <a:txBody>
                    <a:bodyPr/>
                    <a:lstStyle/>
                    <a:p>
                      <a:endParaRPr lang="en-IN" sz="1500"/>
                    </a:p>
                  </a:txBody>
                  <a:tcPr marL="74862" marR="74862" marT="37431" marB="37431"/>
                </a:tc>
                <a:tc>
                  <a:txBody>
                    <a:bodyPr/>
                    <a:lstStyle/>
                    <a:p>
                      <a:endParaRPr lang="en-IN" sz="1500"/>
                    </a:p>
                  </a:txBody>
                  <a:tcPr marL="74862" marR="74862" marT="37431" marB="37431"/>
                </a:tc>
                <a:extLst>
                  <a:ext uri="{0D108BD9-81ED-4DB2-BD59-A6C34878D82A}">
                    <a16:rowId xmlns:a16="http://schemas.microsoft.com/office/drawing/2014/main" val="3772067179"/>
                  </a:ext>
                </a:extLst>
              </a:tr>
              <a:tr h="374311">
                <a:tc>
                  <a:txBody>
                    <a:bodyPr/>
                    <a:lstStyle/>
                    <a:p>
                      <a:endParaRPr lang="en-IN" sz="1500"/>
                    </a:p>
                  </a:txBody>
                  <a:tcPr marL="74862" marR="74862" marT="37431" marB="37431"/>
                </a:tc>
                <a:tc>
                  <a:txBody>
                    <a:bodyPr/>
                    <a:lstStyle/>
                    <a:p>
                      <a:endParaRPr lang="en-IN" sz="1500"/>
                    </a:p>
                  </a:txBody>
                  <a:tcPr marL="74862" marR="74862" marT="37431" marB="37431"/>
                </a:tc>
                <a:extLst>
                  <a:ext uri="{0D108BD9-81ED-4DB2-BD59-A6C34878D82A}">
                    <a16:rowId xmlns:a16="http://schemas.microsoft.com/office/drawing/2014/main" val="4139791906"/>
                  </a:ext>
                </a:extLst>
              </a:tr>
              <a:tr h="374311">
                <a:tc>
                  <a:txBody>
                    <a:bodyPr/>
                    <a:lstStyle/>
                    <a:p>
                      <a:endParaRPr lang="en-IN" sz="1500"/>
                    </a:p>
                  </a:txBody>
                  <a:tcPr marL="74862" marR="74862" marT="37431" marB="37431"/>
                </a:tc>
                <a:tc>
                  <a:txBody>
                    <a:bodyPr/>
                    <a:lstStyle/>
                    <a:p>
                      <a:endParaRPr lang="en-IN" sz="1500"/>
                    </a:p>
                  </a:txBody>
                  <a:tcPr marL="74862" marR="74862" marT="37431" marB="37431"/>
                </a:tc>
                <a:extLst>
                  <a:ext uri="{0D108BD9-81ED-4DB2-BD59-A6C34878D82A}">
                    <a16:rowId xmlns:a16="http://schemas.microsoft.com/office/drawing/2014/main" val="2608404513"/>
                  </a:ext>
                </a:extLst>
              </a:tr>
            </a:tbl>
          </a:graphicData>
        </a:graphic>
      </p:graphicFrame>
    </p:spTree>
    <p:extLst>
      <p:ext uri="{BB962C8B-B14F-4D97-AF65-F5344CB8AC3E}">
        <p14:creationId xmlns:p14="http://schemas.microsoft.com/office/powerpoint/2010/main" val="178067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4965430" y="629268"/>
            <a:ext cx="6586491" cy="1286160"/>
          </a:xfrm>
        </p:spPr>
        <p:txBody>
          <a:bodyPr anchor="b">
            <a:normAutofit/>
          </a:bodyPr>
          <a:lstStyle/>
          <a:p>
            <a:pPr>
              <a:spcAft>
                <a:spcPts val="1000"/>
              </a:spcAft>
            </a:pPr>
            <a:r>
              <a:rPr lang="en-US" b="1">
                <a:latin typeface="Times New Roman" panose="02020603050405020304" pitchFamily="18" charset="0"/>
                <a:ea typeface="Calibri"/>
                <a:cs typeface="Times New Roman" panose="02020603050405020304" pitchFamily="18" charset="0"/>
              </a:rPr>
              <a:t>Network devices: NIC</a:t>
            </a:r>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4965431" y="2438400"/>
            <a:ext cx="6586489" cy="3785419"/>
          </a:xfrm>
        </p:spPr>
        <p:txBody>
          <a:bodyPr>
            <a:normAutofit/>
          </a:bodyPr>
          <a:lstStyle/>
          <a:p>
            <a:pPr lvl="1">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NIC is used to connect host devices to the network media.</a:t>
            </a:r>
          </a:p>
          <a:p>
            <a:pPr lvl="1">
              <a:buFont typeface="Wingdings" panose="05000000000000000000" pitchFamily="2" charset="2"/>
              <a:buChar char="§"/>
            </a:pPr>
            <a:r>
              <a:rPr lang="en-US" sz="1600" dirty="0"/>
              <a:t>Each gadget that must be associated with a network must have a network interface card.</a:t>
            </a:r>
            <a:endParaRPr lang="en-US" sz="2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 NIC is a printed circuit board that fits into the expansion slot of a bus on a computer motherboard. </a:t>
            </a:r>
          </a:p>
          <a:p>
            <a:pPr lvl="1">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NICs are sometimes called network adapters. </a:t>
            </a:r>
          </a:p>
          <a:p>
            <a:pPr lvl="1">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Each NIC is identified by a unique code called a Media Access Control (MAC) address. </a:t>
            </a:r>
          </a:p>
          <a:p>
            <a:pPr lvl="1">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This address is used to control data communication for the host on the network.</a:t>
            </a:r>
          </a:p>
          <a:p>
            <a:pPr lvl="1">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F8F0419D-3373-4600-BD7A-6C92940897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56" r="2793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BF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26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589560" y="856180"/>
            <a:ext cx="4560584" cy="1128068"/>
          </a:xfrm>
        </p:spPr>
        <p:txBody>
          <a:bodyPr anchor="ctr">
            <a:normAutofit/>
          </a:bodyPr>
          <a:lstStyle/>
          <a:p>
            <a:pPr>
              <a:spcAft>
                <a:spcPts val="1000"/>
              </a:spcAft>
            </a:pPr>
            <a:r>
              <a:rPr lang="en-US" sz="3700" b="1" dirty="0">
                <a:latin typeface="Times New Roman" panose="02020603050405020304" pitchFamily="18" charset="0"/>
                <a:ea typeface="Calibri"/>
                <a:cs typeface="Times New Roman" panose="02020603050405020304" pitchFamily="18" charset="0"/>
              </a:rPr>
              <a:t>Network devices: Repeater</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159341" y="2330505"/>
            <a:ext cx="5234491" cy="3979585"/>
          </a:xfrm>
        </p:spPr>
        <p:txBody>
          <a:bodyPr anchor="ctr">
            <a:normAutofit/>
          </a:bodyPr>
          <a:lstStyle/>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 repeater is a network device used to regenerate a signal. </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Repeaters regenerate analog or digital signals that are distorted by transmission loss due to attenuation. </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 repeater does not make an intelligent decision concerning forwarding packets</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Operates at the physical layer of the OSI model</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10/100/1000 Ethernet Repeater and Rate Converter | Perle">
            <a:extLst>
              <a:ext uri="{FF2B5EF4-FFF2-40B4-BE49-F238E27FC236}">
                <a16:creationId xmlns:a16="http://schemas.microsoft.com/office/drawing/2014/main" id="{654553E9-705F-4FB3-8FAA-C3C10F1AE7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36" r="20827"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26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1043631" y="873940"/>
            <a:ext cx="5052369" cy="1035781"/>
          </a:xfrm>
        </p:spPr>
        <p:txBody>
          <a:bodyPr anchor="ctr">
            <a:normAutofit/>
          </a:bodyPr>
          <a:lstStyle/>
          <a:p>
            <a:pPr>
              <a:spcAft>
                <a:spcPts val="1000"/>
              </a:spcAft>
            </a:pPr>
            <a:r>
              <a:rPr lang="en-US" sz="3300" b="1" dirty="0">
                <a:latin typeface="Times New Roman" panose="02020603050405020304" pitchFamily="18" charset="0"/>
                <a:ea typeface="Calibri"/>
                <a:cs typeface="Times New Roman" panose="02020603050405020304" pitchFamily="18" charset="0"/>
              </a:rPr>
              <a:t>Networking devices: Hubs</a:t>
            </a:r>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0" y="1736309"/>
            <a:ext cx="6716299" cy="5073936"/>
          </a:xfrm>
        </p:spPr>
        <p:txBody>
          <a:bodyPr anchor="ctr">
            <a:normAutofit/>
          </a:bodyPr>
          <a:lstStyle/>
          <a:p>
            <a:pPr lvl="1" algn="just">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 hub is a hardware device used at the physical layer to connect multiple devices in the network.</a:t>
            </a:r>
          </a:p>
          <a:p>
            <a:pPr lvl="1" algn="just">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 hub has multiple ports.</a:t>
            </a:r>
          </a:p>
          <a:p>
            <a:pPr lvl="1" algn="just">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 hub is a multi-port repeater.</a:t>
            </a:r>
          </a:p>
          <a:p>
            <a:pPr lvl="1" algn="just">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Hubs cannot filter data, so data packets are sent to all connected devices.</a:t>
            </a:r>
          </a:p>
          <a:p>
            <a:pPr lvl="1" algn="just">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Hubs concentrate on connections. </a:t>
            </a:r>
          </a:p>
          <a:p>
            <a:pPr lvl="1" algn="just">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Hubs take a group of hosts and allow the network to see them as a single unit. This is done passively, without any other effect on the data transmission. </a:t>
            </a:r>
          </a:p>
          <a:p>
            <a:pPr lvl="1" algn="just">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Active hubs concentrate hosts and regenerate signals. </a:t>
            </a:r>
          </a:p>
        </p:txBody>
      </p:sp>
      <p:sp>
        <p:nvSpPr>
          <p:cNvPr id="21" name="Rectangle 2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Diagram&#10;&#10;Description automatically generated">
            <a:extLst>
              <a:ext uri="{FF2B5EF4-FFF2-40B4-BE49-F238E27FC236}">
                <a16:creationId xmlns:a16="http://schemas.microsoft.com/office/drawing/2014/main" id="{D1BF1D0C-9C80-4A6F-AC03-2C8E9A0180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88781" y="901032"/>
            <a:ext cx="3579105" cy="47543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4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9D7C-FD78-F17D-DEEA-BC810E22AB73}"/>
              </a:ext>
            </a:extLst>
          </p:cNvPr>
          <p:cNvSpPr>
            <a:spLocks noGrp="1"/>
          </p:cNvSpPr>
          <p:nvPr>
            <p:ph type="title"/>
          </p:nvPr>
        </p:nvSpPr>
        <p:spPr/>
        <p:txBody>
          <a:bodyPr/>
          <a:lstStyle/>
          <a:p>
            <a:r>
              <a:rPr lang="en-US" b="1" dirty="0"/>
              <a:t>How Does a Network Hub Work?</a:t>
            </a:r>
            <a:br>
              <a:rPr lang="en-US" b="1" dirty="0"/>
            </a:br>
            <a:endParaRPr lang="en-IN" dirty="0"/>
          </a:p>
        </p:txBody>
      </p:sp>
      <p:sp>
        <p:nvSpPr>
          <p:cNvPr id="3" name="Content Placeholder 2">
            <a:extLst>
              <a:ext uri="{FF2B5EF4-FFF2-40B4-BE49-F238E27FC236}">
                <a16:creationId xmlns:a16="http://schemas.microsoft.com/office/drawing/2014/main" id="{44A540E7-F971-0168-69DE-9EC8462D9387}"/>
              </a:ext>
            </a:extLst>
          </p:cNvPr>
          <p:cNvSpPr>
            <a:spLocks noGrp="1"/>
          </p:cNvSpPr>
          <p:nvPr>
            <p:ph idx="1"/>
          </p:nvPr>
        </p:nvSpPr>
        <p:spPr/>
        <p:txBody>
          <a:bodyPr/>
          <a:lstStyle/>
          <a:p>
            <a:r>
              <a:rPr lang="en-US" dirty="0"/>
              <a:t>A hub is a multiport device, which has multiple ports in a device and shares the data to multiple ports altogether. A hub acts as a dumb switch that does not know, which data needs to be forwarded where so it broadcasts or sends the data to each port. </a:t>
            </a:r>
          </a:p>
          <a:p>
            <a:r>
              <a:rPr lang="en-US" dirty="0"/>
              <a:t>The collision domain of all hosts connected through hub remains one.</a:t>
            </a:r>
            <a:endParaRPr lang="en-IN" dirty="0"/>
          </a:p>
        </p:txBody>
      </p:sp>
    </p:spTree>
    <p:extLst>
      <p:ext uri="{BB962C8B-B14F-4D97-AF65-F5344CB8AC3E}">
        <p14:creationId xmlns:p14="http://schemas.microsoft.com/office/powerpoint/2010/main" val="409257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1043631" y="873940"/>
            <a:ext cx="5445504" cy="1035781"/>
          </a:xfrm>
        </p:spPr>
        <p:txBody>
          <a:bodyPr anchor="ctr">
            <a:normAutofit/>
          </a:bodyPr>
          <a:lstStyle/>
          <a:p>
            <a:pPr>
              <a:spcAft>
                <a:spcPts val="1000"/>
              </a:spcAft>
            </a:pPr>
            <a:r>
              <a:rPr lang="en-US" sz="3300" b="1" dirty="0">
                <a:latin typeface="Times New Roman" panose="02020603050405020304" pitchFamily="18" charset="0"/>
                <a:ea typeface="Calibri"/>
                <a:cs typeface="Times New Roman" panose="02020603050405020304" pitchFamily="18" charset="0"/>
              </a:rPr>
              <a:t>Networking devices: Bridges</a:t>
            </a:r>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195859" y="1715569"/>
            <a:ext cx="6433541" cy="4486275"/>
          </a:xfrm>
        </p:spPr>
        <p:txBody>
          <a:bodyPr anchor="ctr">
            <a:normAutofit fontScale="92500" lnSpcReduction="10000"/>
          </a:bodyPr>
          <a:lstStyle/>
          <a:p>
            <a:pPr lvl="1" algn="just">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 bridge in a computer network is a device used to connect multiple LANs together with a larger Local Area Network (LAN).</a:t>
            </a:r>
          </a:p>
          <a:p>
            <a:pPr lvl="1" algn="just">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 bridge is a repeater, with add on the functionality of filtering content by reading the MAC addresses of source and destination.</a:t>
            </a:r>
          </a:p>
          <a:p>
            <a:pPr lvl="1" algn="just">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Bridges provide connections between LANs working on same protocol.</a:t>
            </a:r>
          </a:p>
          <a:p>
            <a:pPr lvl="1" algn="just">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 bridge operates at the data link layer.</a:t>
            </a:r>
          </a:p>
          <a:p>
            <a:pPr lvl="1" algn="just">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It has a single input and single output port, thus making it a 2 port device.</a:t>
            </a:r>
          </a:p>
        </p:txBody>
      </p:sp>
      <p:sp>
        <p:nvSpPr>
          <p:cNvPr id="21" name="Rectangle 2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
            <a:extLst>
              <a:ext uri="{FF2B5EF4-FFF2-40B4-BE49-F238E27FC236}">
                <a16:creationId xmlns:a16="http://schemas.microsoft.com/office/drawing/2014/main" id="{97D5CDD5-2A34-CE8C-5115-BB8278D8F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298" y="1002983"/>
            <a:ext cx="4630532"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947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2165</TotalTime>
  <Words>2035</Words>
  <Application>Microsoft Office PowerPoint</Application>
  <PresentationFormat>Widescreen</PresentationFormat>
  <Paragraphs>165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DejaVuSans</vt:lpstr>
      <vt:lpstr>Times New Roman</vt:lpstr>
      <vt:lpstr>Wingdings</vt:lpstr>
      <vt:lpstr>Office Theme</vt:lpstr>
      <vt:lpstr>Computer Networks(CSET207)</vt:lpstr>
      <vt:lpstr>Computer Networks: Devices, Network types, topologies </vt:lpstr>
      <vt:lpstr>Outline</vt:lpstr>
      <vt:lpstr>Network devices</vt:lpstr>
      <vt:lpstr>Network devices: NIC</vt:lpstr>
      <vt:lpstr>Network devices: Repeater</vt:lpstr>
      <vt:lpstr>Networking devices: Hubs</vt:lpstr>
      <vt:lpstr>How Does a Network Hub Work? </vt:lpstr>
      <vt:lpstr>Networking devices: Bridges</vt:lpstr>
      <vt:lpstr>Working of Bridges</vt:lpstr>
      <vt:lpstr>Network devices: Switches</vt:lpstr>
      <vt:lpstr>How Does a Network Switch Works? </vt:lpstr>
      <vt:lpstr>Network devices: Routers</vt:lpstr>
      <vt:lpstr>Network devices: Gateways</vt:lpstr>
      <vt:lpstr>How Gateways Work?  </vt:lpstr>
      <vt:lpstr>Network devices: Firewall</vt:lpstr>
      <vt:lpstr>Network Types</vt:lpstr>
      <vt:lpstr>Network Types: PAN</vt:lpstr>
      <vt:lpstr>Network Types: LAN</vt:lpstr>
      <vt:lpstr>Network Types: MAN</vt:lpstr>
      <vt:lpstr>Network Types: WAN</vt:lpstr>
      <vt:lpstr>PowerPoint Presentation</vt:lpstr>
      <vt:lpstr>Network Topology</vt:lpstr>
      <vt:lpstr>       </vt:lpstr>
      <vt:lpstr>Star Topology</vt:lpstr>
      <vt:lpstr>        </vt:lpstr>
      <vt:lpstr>       </vt:lpstr>
      <vt:lpstr>       </vt:lpstr>
      <vt:lpstr>Network Topology : Tree/ Hierarchal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SUCHI KUMARI</dc:creator>
  <cp:lastModifiedBy>Vikas Tyagi.</cp:lastModifiedBy>
  <cp:revision>42</cp:revision>
  <dcterms:created xsi:type="dcterms:W3CDTF">2022-01-14T10:15:43Z</dcterms:created>
  <dcterms:modified xsi:type="dcterms:W3CDTF">2025-05-20T06:57:35Z</dcterms:modified>
</cp:coreProperties>
</file>