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72" r:id="rId3"/>
    <p:sldId id="271" r:id="rId4"/>
    <p:sldId id="273" r:id="rId5"/>
    <p:sldId id="266" r:id="rId6"/>
    <p:sldId id="268" r:id="rId7"/>
    <p:sldId id="267" r:id="rId8"/>
    <p:sldId id="275" r:id="rId9"/>
    <p:sldId id="276" r:id="rId10"/>
    <p:sldId id="277" r:id="rId11"/>
    <p:sldId id="278" r:id="rId12"/>
    <p:sldId id="281" r:id="rId13"/>
    <p:sldId id="282" r:id="rId14"/>
    <p:sldId id="283" r:id="rId15"/>
    <p:sldId id="284" r:id="rId16"/>
    <p:sldId id="285" r:id="rId17"/>
    <p:sldId id="286" r:id="rId18"/>
    <p:sldId id="270" r:id="rId19"/>
    <p:sldId id="287" r:id="rId20"/>
    <p:sldId id="274" r:id="rId21"/>
    <p:sldId id="279" r:id="rId22"/>
    <p:sldId id="280" r:id="rId23"/>
    <p:sldId id="269" r:id="rId24"/>
    <p:sldId id="288" r:id="rId25"/>
    <p:sldId id="291" r:id="rId26"/>
    <p:sldId id="289" r:id="rId27"/>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725" y="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dhuri Gupta" userId="40fbf580-1d11-457d-915f-f80ffe48a5e7" providerId="ADAL" clId="{C56C3CC8-4311-435B-A175-0ED671E24C1C}"/>
    <pc:docChg chg="custSel addSld delSld modSld">
      <pc:chgData name="Madhuri Gupta" userId="40fbf580-1d11-457d-915f-f80ffe48a5e7" providerId="ADAL" clId="{C56C3CC8-4311-435B-A175-0ED671E24C1C}" dt="2025-02-10T09:13:48.906" v="115" actId="1076"/>
      <pc:docMkLst>
        <pc:docMk/>
      </pc:docMkLst>
      <pc:sldChg chg="mod modShow">
        <pc:chgData name="Madhuri Gupta" userId="40fbf580-1d11-457d-915f-f80ffe48a5e7" providerId="ADAL" clId="{C56C3CC8-4311-435B-A175-0ED671E24C1C}" dt="2025-02-10T08:30:48.407" v="0" actId="729"/>
        <pc:sldMkLst>
          <pc:docMk/>
          <pc:sldMk cId="0" sldId="267"/>
        </pc:sldMkLst>
      </pc:sldChg>
      <pc:sldChg chg="addSp delSp modSp mod">
        <pc:chgData name="Madhuri Gupta" userId="40fbf580-1d11-457d-915f-f80ffe48a5e7" providerId="ADAL" clId="{C56C3CC8-4311-435B-A175-0ED671E24C1C}" dt="2025-02-10T08:40:44.606" v="15" actId="1076"/>
        <pc:sldMkLst>
          <pc:docMk/>
          <pc:sldMk cId="1540669494" sldId="277"/>
        </pc:sldMkLst>
        <pc:picChg chg="add del mod">
          <ac:chgData name="Madhuri Gupta" userId="40fbf580-1d11-457d-915f-f80ffe48a5e7" providerId="ADAL" clId="{C56C3CC8-4311-435B-A175-0ED671E24C1C}" dt="2025-02-10T08:40:08.276" v="8" actId="21"/>
          <ac:picMkLst>
            <pc:docMk/>
            <pc:sldMk cId="1540669494" sldId="277"/>
            <ac:picMk id="2" creationId="{34F7A90A-33DF-4355-BC40-39BD3A7A112F}"/>
          </ac:picMkLst>
        </pc:picChg>
        <pc:picChg chg="add mod">
          <ac:chgData name="Madhuri Gupta" userId="40fbf580-1d11-457d-915f-f80ffe48a5e7" providerId="ADAL" clId="{C56C3CC8-4311-435B-A175-0ED671E24C1C}" dt="2025-02-10T08:40:44.606" v="15" actId="1076"/>
          <ac:picMkLst>
            <pc:docMk/>
            <pc:sldMk cId="1540669494" sldId="277"/>
            <ac:picMk id="6" creationId="{D435A364-38E2-4FC2-9331-92073437E2B6}"/>
          </ac:picMkLst>
        </pc:picChg>
        <pc:picChg chg="add del">
          <ac:chgData name="Madhuri Gupta" userId="40fbf580-1d11-457d-915f-f80ffe48a5e7" providerId="ADAL" clId="{C56C3CC8-4311-435B-A175-0ED671E24C1C}" dt="2025-02-10T08:39:59.484" v="4"/>
          <ac:picMkLst>
            <pc:docMk/>
            <pc:sldMk cId="1540669494" sldId="277"/>
            <ac:picMk id="1026" creationId="{D042782F-4BA0-4989-BC5B-0DAB8C974FE6}"/>
          </ac:picMkLst>
        </pc:picChg>
      </pc:sldChg>
      <pc:sldChg chg="addSp modSp mod">
        <pc:chgData name="Madhuri Gupta" userId="40fbf580-1d11-457d-915f-f80ffe48a5e7" providerId="ADAL" clId="{C56C3CC8-4311-435B-A175-0ED671E24C1C}" dt="2025-02-10T08:40:33.223" v="12" actId="14100"/>
        <pc:sldMkLst>
          <pc:docMk/>
          <pc:sldMk cId="3364675616" sldId="282"/>
        </pc:sldMkLst>
        <pc:picChg chg="add mod">
          <ac:chgData name="Madhuri Gupta" userId="40fbf580-1d11-457d-915f-f80ffe48a5e7" providerId="ADAL" clId="{C56C3CC8-4311-435B-A175-0ED671E24C1C}" dt="2025-02-10T08:40:33.223" v="12" actId="14100"/>
          <ac:picMkLst>
            <pc:docMk/>
            <pc:sldMk cId="3364675616" sldId="282"/>
            <ac:picMk id="3" creationId="{7AC93016-CC4A-4D7E-B512-0A6FC90C10A6}"/>
          </ac:picMkLst>
        </pc:picChg>
      </pc:sldChg>
      <pc:sldChg chg="addSp modSp new mod">
        <pc:chgData name="Madhuri Gupta" userId="40fbf580-1d11-457d-915f-f80ffe48a5e7" providerId="ADAL" clId="{C56C3CC8-4311-435B-A175-0ED671E24C1C}" dt="2025-02-10T09:06:07.495" v="76" actId="20577"/>
        <pc:sldMkLst>
          <pc:docMk/>
          <pc:sldMk cId="1403910415" sldId="288"/>
        </pc:sldMkLst>
        <pc:spChg chg="mod">
          <ac:chgData name="Madhuri Gupta" userId="40fbf580-1d11-457d-915f-f80ffe48a5e7" providerId="ADAL" clId="{C56C3CC8-4311-435B-A175-0ED671E24C1C}" dt="2025-02-10T09:06:07.495" v="76" actId="20577"/>
          <ac:spMkLst>
            <pc:docMk/>
            <pc:sldMk cId="1403910415" sldId="288"/>
            <ac:spMk id="2" creationId="{B83A79F9-542C-48FA-80E6-1B1AEF0FE2BC}"/>
          </ac:spMkLst>
        </pc:spChg>
        <pc:spChg chg="mod">
          <ac:chgData name="Madhuri Gupta" userId="40fbf580-1d11-457d-915f-f80ffe48a5e7" providerId="ADAL" clId="{C56C3CC8-4311-435B-A175-0ED671E24C1C}" dt="2025-02-10T08:53:28.201" v="37" actId="1076"/>
          <ac:spMkLst>
            <pc:docMk/>
            <pc:sldMk cId="1403910415" sldId="288"/>
            <ac:spMk id="3" creationId="{64C6F8F2-F97E-4A84-979C-589B383EB656}"/>
          </ac:spMkLst>
        </pc:spChg>
        <pc:picChg chg="add mod">
          <ac:chgData name="Madhuri Gupta" userId="40fbf580-1d11-457d-915f-f80ffe48a5e7" providerId="ADAL" clId="{C56C3CC8-4311-435B-A175-0ED671E24C1C}" dt="2025-02-10T08:53:37.507" v="39" actId="1076"/>
          <ac:picMkLst>
            <pc:docMk/>
            <pc:sldMk cId="1403910415" sldId="288"/>
            <ac:picMk id="5" creationId="{166260BD-5956-4402-941B-D85A4BF70186}"/>
          </ac:picMkLst>
        </pc:picChg>
      </pc:sldChg>
      <pc:sldChg chg="addSp delSp modSp new mod">
        <pc:chgData name="Madhuri Gupta" userId="40fbf580-1d11-457d-915f-f80ffe48a5e7" providerId="ADAL" clId="{C56C3CC8-4311-435B-A175-0ED671E24C1C}" dt="2025-02-10T09:13:48.906" v="115" actId="1076"/>
        <pc:sldMkLst>
          <pc:docMk/>
          <pc:sldMk cId="733102204" sldId="289"/>
        </pc:sldMkLst>
        <pc:spChg chg="mod">
          <ac:chgData name="Madhuri Gupta" userId="40fbf580-1d11-457d-915f-f80ffe48a5e7" providerId="ADAL" clId="{C56C3CC8-4311-435B-A175-0ED671E24C1C}" dt="2025-02-10T09:11:01.901" v="114" actId="20577"/>
          <ac:spMkLst>
            <pc:docMk/>
            <pc:sldMk cId="733102204" sldId="289"/>
            <ac:spMk id="2" creationId="{2B4A05C8-BA54-493F-BC36-6F5C43C7AC75}"/>
          </ac:spMkLst>
        </pc:spChg>
        <pc:spChg chg="del">
          <ac:chgData name="Madhuri Gupta" userId="40fbf580-1d11-457d-915f-f80ffe48a5e7" providerId="ADAL" clId="{C56C3CC8-4311-435B-A175-0ED671E24C1C}" dt="2025-02-10T08:59:36.262" v="44" actId="478"/>
          <ac:spMkLst>
            <pc:docMk/>
            <pc:sldMk cId="733102204" sldId="289"/>
            <ac:spMk id="3" creationId="{A6686D16-5C91-4305-9383-2FAD895252B5}"/>
          </ac:spMkLst>
        </pc:spChg>
        <pc:spChg chg="add mod">
          <ac:chgData name="Madhuri Gupta" userId="40fbf580-1d11-457d-915f-f80ffe48a5e7" providerId="ADAL" clId="{C56C3CC8-4311-435B-A175-0ED671E24C1C}" dt="2025-02-10T09:13:48.906" v="115" actId="1076"/>
          <ac:spMkLst>
            <pc:docMk/>
            <pc:sldMk cId="733102204" sldId="289"/>
            <ac:spMk id="8" creationId="{DE5F99E4-750A-46C6-AA4B-7C5D960E6CEA}"/>
          </ac:spMkLst>
        </pc:spChg>
        <pc:picChg chg="add mod">
          <ac:chgData name="Madhuri Gupta" userId="40fbf580-1d11-457d-915f-f80ffe48a5e7" providerId="ADAL" clId="{C56C3CC8-4311-435B-A175-0ED671E24C1C}" dt="2025-02-10T09:10:56.010" v="112" actId="1076"/>
          <ac:picMkLst>
            <pc:docMk/>
            <pc:sldMk cId="733102204" sldId="289"/>
            <ac:picMk id="5" creationId="{E0165C1A-01CC-4535-9F96-B519B1AB438E}"/>
          </ac:picMkLst>
        </pc:picChg>
        <pc:picChg chg="add mod">
          <ac:chgData name="Madhuri Gupta" userId="40fbf580-1d11-457d-915f-f80ffe48a5e7" providerId="ADAL" clId="{C56C3CC8-4311-435B-A175-0ED671E24C1C}" dt="2025-02-10T09:10:52.724" v="111" actId="1076"/>
          <ac:picMkLst>
            <pc:docMk/>
            <pc:sldMk cId="733102204" sldId="289"/>
            <ac:picMk id="7" creationId="{E0555780-B98D-44C9-8751-22573F31107A}"/>
          </ac:picMkLst>
        </pc:picChg>
      </pc:sldChg>
      <pc:sldChg chg="new del">
        <pc:chgData name="Madhuri Gupta" userId="40fbf580-1d11-457d-915f-f80ffe48a5e7" providerId="ADAL" clId="{C56C3CC8-4311-435B-A175-0ED671E24C1C}" dt="2025-02-10T09:05:50.973" v="64" actId="47"/>
        <pc:sldMkLst>
          <pc:docMk/>
          <pc:sldMk cId="624066960" sldId="290"/>
        </pc:sldMkLst>
      </pc:sldChg>
      <pc:sldChg chg="addSp modSp new mod">
        <pc:chgData name="Madhuri Gupta" userId="40fbf580-1d11-457d-915f-f80ffe48a5e7" providerId="ADAL" clId="{C56C3CC8-4311-435B-A175-0ED671E24C1C}" dt="2025-02-10T09:06:13.996" v="77" actId="1076"/>
        <pc:sldMkLst>
          <pc:docMk/>
          <pc:sldMk cId="995677955" sldId="291"/>
        </pc:sldMkLst>
        <pc:spChg chg="mod">
          <ac:chgData name="Madhuri Gupta" userId="40fbf580-1d11-457d-915f-f80ffe48a5e7" providerId="ADAL" clId="{C56C3CC8-4311-435B-A175-0ED671E24C1C}" dt="2025-02-10T09:06:13.996" v="77" actId="1076"/>
          <ac:spMkLst>
            <pc:docMk/>
            <pc:sldMk cId="995677955" sldId="291"/>
            <ac:spMk id="2" creationId="{F2EC94D9-CC39-430C-82FB-C7CE6033D411}"/>
          </ac:spMkLst>
        </pc:spChg>
        <pc:spChg chg="mod">
          <ac:chgData name="Madhuri Gupta" userId="40fbf580-1d11-457d-915f-f80ffe48a5e7" providerId="ADAL" clId="{C56C3CC8-4311-435B-A175-0ED671E24C1C}" dt="2025-02-10T09:05:33.487" v="60" actId="1076"/>
          <ac:spMkLst>
            <pc:docMk/>
            <pc:sldMk cId="995677955" sldId="291"/>
            <ac:spMk id="3" creationId="{721AC4CF-2011-415F-A230-A8584581FF67}"/>
          </ac:spMkLst>
        </pc:spChg>
        <pc:picChg chg="add mod">
          <ac:chgData name="Madhuri Gupta" userId="40fbf580-1d11-457d-915f-f80ffe48a5e7" providerId="ADAL" clId="{C56C3CC8-4311-435B-A175-0ED671E24C1C}" dt="2025-02-10T09:05:45.553" v="63" actId="1076"/>
          <ac:picMkLst>
            <pc:docMk/>
            <pc:sldMk cId="995677955" sldId="291"/>
            <ac:picMk id="5" creationId="{5DF1A920-C193-4EE8-8A65-AD42CEB3CD6D}"/>
          </ac:picMkLst>
        </pc:picChg>
      </pc:sldChg>
    </pc:docChg>
  </pc:docChgLst>
  <pc:docChgLst>
    <pc:chgData name="Madhuri Gupta" userId="40fbf580-1d11-457d-915f-f80ffe48a5e7" providerId="ADAL" clId="{CD84E389-977C-4161-A957-C0DEF035A1E0}"/>
    <pc:docChg chg="delSld modSld">
      <pc:chgData name="Madhuri Gupta" userId="40fbf580-1d11-457d-915f-f80ffe48a5e7" providerId="ADAL" clId="{CD84E389-977C-4161-A957-C0DEF035A1E0}" dt="2025-02-12T06:33:05.021" v="22" actId="20577"/>
      <pc:docMkLst>
        <pc:docMk/>
      </pc:docMkLst>
      <pc:sldChg chg="modSp mod">
        <pc:chgData name="Madhuri Gupta" userId="40fbf580-1d11-457d-915f-f80ffe48a5e7" providerId="ADAL" clId="{CD84E389-977C-4161-A957-C0DEF035A1E0}" dt="2025-02-12T06:33:05.021" v="22" actId="20577"/>
        <pc:sldMkLst>
          <pc:docMk/>
          <pc:sldMk cId="0" sldId="256"/>
        </pc:sldMkLst>
        <pc:spChg chg="mod">
          <ac:chgData name="Madhuri Gupta" userId="40fbf580-1d11-457d-915f-f80ffe48a5e7" providerId="ADAL" clId="{CD84E389-977C-4161-A957-C0DEF035A1E0}" dt="2025-02-12T06:33:05.021" v="22" actId="20577"/>
          <ac:spMkLst>
            <pc:docMk/>
            <pc:sldMk cId="0" sldId="256"/>
            <ac:spMk id="8" creationId="{00000000-0000-0000-0000-000000000000}"/>
          </ac:spMkLst>
        </pc:spChg>
      </pc:sldChg>
      <pc:sldChg chg="del">
        <pc:chgData name="Madhuri Gupta" userId="40fbf580-1d11-457d-915f-f80ffe48a5e7" providerId="ADAL" clId="{CD84E389-977C-4161-A957-C0DEF035A1E0}" dt="2025-02-12T06:32:47.297" v="21" actId="47"/>
        <pc:sldMkLst>
          <pc:docMk/>
          <pc:sldMk cId="0" sldId="257"/>
        </pc:sldMkLst>
      </pc:sldChg>
      <pc:sldChg chg="del">
        <pc:chgData name="Madhuri Gupta" userId="40fbf580-1d11-457d-915f-f80ffe48a5e7" providerId="ADAL" clId="{CD84E389-977C-4161-A957-C0DEF035A1E0}" dt="2025-02-12T06:32:47.297" v="21" actId="47"/>
        <pc:sldMkLst>
          <pc:docMk/>
          <pc:sldMk cId="0" sldId="258"/>
        </pc:sldMkLst>
      </pc:sldChg>
      <pc:sldChg chg="del">
        <pc:chgData name="Madhuri Gupta" userId="40fbf580-1d11-457d-915f-f80ffe48a5e7" providerId="ADAL" clId="{CD84E389-977C-4161-A957-C0DEF035A1E0}" dt="2025-02-12T06:32:47.297" v="21" actId="47"/>
        <pc:sldMkLst>
          <pc:docMk/>
          <pc:sldMk cId="0" sldId="259"/>
        </pc:sldMkLst>
      </pc:sldChg>
      <pc:sldChg chg="del">
        <pc:chgData name="Madhuri Gupta" userId="40fbf580-1d11-457d-915f-f80ffe48a5e7" providerId="ADAL" clId="{CD84E389-977C-4161-A957-C0DEF035A1E0}" dt="2025-02-12T06:32:47.297" v="21" actId="47"/>
        <pc:sldMkLst>
          <pc:docMk/>
          <pc:sldMk cId="0" sldId="260"/>
        </pc:sldMkLst>
      </pc:sldChg>
      <pc:sldChg chg="del">
        <pc:chgData name="Madhuri Gupta" userId="40fbf580-1d11-457d-915f-f80ffe48a5e7" providerId="ADAL" clId="{CD84E389-977C-4161-A957-C0DEF035A1E0}" dt="2025-02-12T06:32:47.297" v="21" actId="47"/>
        <pc:sldMkLst>
          <pc:docMk/>
          <pc:sldMk cId="0" sldId="261"/>
        </pc:sldMkLst>
      </pc:sldChg>
      <pc:sldChg chg="del">
        <pc:chgData name="Madhuri Gupta" userId="40fbf580-1d11-457d-915f-f80ffe48a5e7" providerId="ADAL" clId="{CD84E389-977C-4161-A957-C0DEF035A1E0}" dt="2025-02-12T06:32:47.297" v="21" actId="47"/>
        <pc:sldMkLst>
          <pc:docMk/>
          <pc:sldMk cId="0" sldId="262"/>
        </pc:sldMkLst>
      </pc:sldChg>
      <pc:sldChg chg="del">
        <pc:chgData name="Madhuri Gupta" userId="40fbf580-1d11-457d-915f-f80ffe48a5e7" providerId="ADAL" clId="{CD84E389-977C-4161-A957-C0DEF035A1E0}" dt="2025-02-12T06:32:47.297" v="21" actId="47"/>
        <pc:sldMkLst>
          <pc:docMk/>
          <pc:sldMk cId="0" sldId="263"/>
        </pc:sldMkLst>
      </pc:sldChg>
      <pc:sldChg chg="del">
        <pc:chgData name="Madhuri Gupta" userId="40fbf580-1d11-457d-915f-f80ffe48a5e7" providerId="ADAL" clId="{CD84E389-977C-4161-A957-C0DEF035A1E0}" dt="2025-02-12T06:32:47.297" v="21" actId="47"/>
        <pc:sldMkLst>
          <pc:docMk/>
          <pc:sldMk cId="0" sldId="264"/>
        </pc:sldMkLst>
      </pc:sldChg>
      <pc:sldChg chg="del">
        <pc:chgData name="Madhuri Gupta" userId="40fbf580-1d11-457d-915f-f80ffe48a5e7" providerId="ADAL" clId="{CD84E389-977C-4161-A957-C0DEF035A1E0}" dt="2025-02-12T06:32:47.297" v="21" actId="47"/>
        <pc:sldMkLst>
          <pc:docMk/>
          <pc:sldMk cId="0" sldId="26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20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076194" y="478663"/>
            <a:ext cx="6039611" cy="696594"/>
          </a:xfrm>
          <a:prstGeom prst="rect">
            <a:avLst/>
          </a:prstGeom>
        </p:spPr>
        <p:txBody>
          <a:bodyPr wrap="square" lIns="0" tIns="0" rIns="0" bIns="0">
            <a:spAutoFit/>
          </a:bodyPr>
          <a:lstStyle>
            <a:lvl1pPr>
              <a:defRPr sz="4400" b="0" i="0">
                <a:solidFill>
                  <a:schemeClr val="tx1"/>
                </a:solidFill>
                <a:latin typeface="Calibri Light"/>
                <a:cs typeface="Calibri Light"/>
              </a:defRPr>
            </a:lvl1pPr>
          </a:lstStyle>
          <a:p>
            <a:endParaRPr/>
          </a:p>
        </p:txBody>
      </p:sp>
      <p:sp>
        <p:nvSpPr>
          <p:cNvPr id="3" name="Holder 3"/>
          <p:cNvSpPr>
            <a:spLocks noGrp="1"/>
          </p:cNvSpPr>
          <p:nvPr>
            <p:ph type="body" idx="1"/>
          </p:nvPr>
        </p:nvSpPr>
        <p:spPr>
          <a:xfrm>
            <a:off x="1865883" y="3259302"/>
            <a:ext cx="8460232" cy="2722245"/>
          </a:xfrm>
          <a:prstGeom prst="rect">
            <a:avLst/>
          </a:prstGeom>
        </p:spPr>
        <p:txBody>
          <a:bodyPr wrap="square" lIns="0" tIns="0" rIns="0" bIns="0">
            <a:spAutoFit/>
          </a:bodyPr>
          <a:lstStyle>
            <a:lvl1pPr>
              <a:defRPr sz="20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2/12/2025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633470" y="2211323"/>
            <a:ext cx="7231380" cy="1943100"/>
            <a:chOff x="2633470" y="2211323"/>
            <a:chExt cx="7231380" cy="1943100"/>
          </a:xfrm>
        </p:grpSpPr>
        <p:pic>
          <p:nvPicPr>
            <p:cNvPr id="3" name="object 3"/>
            <p:cNvPicPr/>
            <p:nvPr/>
          </p:nvPicPr>
          <p:blipFill>
            <a:blip r:embed="rId2" cstate="print"/>
            <a:stretch>
              <a:fillRect/>
            </a:stretch>
          </p:blipFill>
          <p:spPr>
            <a:xfrm>
              <a:off x="2633470" y="2295094"/>
              <a:ext cx="7231383" cy="1673401"/>
            </a:xfrm>
            <a:prstGeom prst="rect">
              <a:avLst/>
            </a:prstGeom>
          </p:spPr>
        </p:pic>
        <p:pic>
          <p:nvPicPr>
            <p:cNvPr id="4" name="object 4"/>
            <p:cNvPicPr/>
            <p:nvPr/>
          </p:nvPicPr>
          <p:blipFill>
            <a:blip r:embed="rId3" cstate="print"/>
            <a:stretch>
              <a:fillRect/>
            </a:stretch>
          </p:blipFill>
          <p:spPr>
            <a:xfrm>
              <a:off x="4206239" y="2211323"/>
              <a:ext cx="4085844" cy="1943100"/>
            </a:xfrm>
            <a:prstGeom prst="rect">
              <a:avLst/>
            </a:prstGeom>
          </p:spPr>
        </p:pic>
        <p:pic>
          <p:nvPicPr>
            <p:cNvPr id="5" name="object 5"/>
            <p:cNvPicPr/>
            <p:nvPr/>
          </p:nvPicPr>
          <p:blipFill>
            <a:blip r:embed="rId4" cstate="print"/>
            <a:stretch>
              <a:fillRect/>
            </a:stretch>
          </p:blipFill>
          <p:spPr>
            <a:xfrm>
              <a:off x="2683763" y="2325623"/>
              <a:ext cx="7135368" cy="1569720"/>
            </a:xfrm>
            <a:prstGeom prst="rect">
              <a:avLst/>
            </a:prstGeom>
          </p:spPr>
        </p:pic>
      </p:grpSp>
      <p:sp>
        <p:nvSpPr>
          <p:cNvPr id="6" name="object 6"/>
          <p:cNvSpPr txBox="1"/>
          <p:nvPr/>
        </p:nvSpPr>
        <p:spPr>
          <a:xfrm>
            <a:off x="2683764" y="2325623"/>
            <a:ext cx="7135495" cy="1569720"/>
          </a:xfrm>
          <a:prstGeom prst="rect">
            <a:avLst/>
          </a:prstGeom>
        </p:spPr>
        <p:txBody>
          <a:bodyPr vert="horz" wrap="square" lIns="0" tIns="20955" rIns="0" bIns="0" rtlCol="0">
            <a:spAutoFit/>
          </a:bodyPr>
          <a:lstStyle/>
          <a:p>
            <a:pPr marL="2534920" marR="2527300" algn="ctr">
              <a:lnSpc>
                <a:spcPct val="100000"/>
              </a:lnSpc>
              <a:spcBef>
                <a:spcPts val="165"/>
              </a:spcBef>
            </a:pPr>
            <a:r>
              <a:rPr sz="3200" b="1" spc="-15" dirty="0">
                <a:solidFill>
                  <a:srgbClr val="FFFFFF"/>
                </a:solidFill>
                <a:latin typeface="Calibri"/>
                <a:cs typeface="Calibri"/>
              </a:rPr>
              <a:t>Data</a:t>
            </a:r>
            <a:r>
              <a:rPr sz="3200" b="1" spc="-110" dirty="0">
                <a:solidFill>
                  <a:srgbClr val="FFFFFF"/>
                </a:solidFill>
                <a:latin typeface="Calibri"/>
                <a:cs typeface="Calibri"/>
              </a:rPr>
              <a:t> </a:t>
            </a:r>
            <a:r>
              <a:rPr sz="3200" b="1" spc="-5" dirty="0">
                <a:solidFill>
                  <a:srgbClr val="FFFFFF"/>
                </a:solidFill>
                <a:latin typeface="Calibri"/>
                <a:cs typeface="Calibri"/>
              </a:rPr>
              <a:t>Mining </a:t>
            </a:r>
            <a:r>
              <a:rPr sz="3200" b="1" spc="-710" dirty="0">
                <a:solidFill>
                  <a:srgbClr val="FFFFFF"/>
                </a:solidFill>
                <a:latin typeface="Calibri"/>
                <a:cs typeface="Calibri"/>
              </a:rPr>
              <a:t> </a:t>
            </a:r>
            <a:r>
              <a:rPr sz="3200" b="1" dirty="0">
                <a:solidFill>
                  <a:srgbClr val="FFFFFF"/>
                </a:solidFill>
                <a:latin typeface="Calibri"/>
                <a:cs typeface="Calibri"/>
              </a:rPr>
              <a:t>and</a:t>
            </a:r>
            <a:endParaRPr sz="3200">
              <a:latin typeface="Calibri"/>
              <a:cs typeface="Calibri"/>
            </a:endParaRPr>
          </a:p>
          <a:p>
            <a:pPr algn="ctr">
              <a:lnSpc>
                <a:spcPct val="100000"/>
              </a:lnSpc>
            </a:pPr>
            <a:r>
              <a:rPr sz="3200" b="1" spc="-10" dirty="0">
                <a:solidFill>
                  <a:srgbClr val="FFFFFF"/>
                </a:solidFill>
                <a:latin typeface="Calibri"/>
                <a:cs typeface="Calibri"/>
              </a:rPr>
              <a:t>Predictive</a:t>
            </a:r>
            <a:r>
              <a:rPr sz="3200" b="1" spc="-65" dirty="0">
                <a:solidFill>
                  <a:srgbClr val="FFFFFF"/>
                </a:solidFill>
                <a:latin typeface="Calibri"/>
                <a:cs typeface="Calibri"/>
              </a:rPr>
              <a:t> </a:t>
            </a:r>
            <a:r>
              <a:rPr sz="3200" b="1" spc="-5" dirty="0">
                <a:solidFill>
                  <a:srgbClr val="FFFFFF"/>
                </a:solidFill>
                <a:latin typeface="Calibri"/>
                <a:cs typeface="Calibri"/>
              </a:rPr>
              <a:t>Modelling</a:t>
            </a:r>
            <a:endParaRPr sz="3200">
              <a:latin typeface="Calibri"/>
              <a:cs typeface="Calibri"/>
            </a:endParaRPr>
          </a:p>
        </p:txBody>
      </p:sp>
      <p:pic>
        <p:nvPicPr>
          <p:cNvPr id="7" name="object 7"/>
          <p:cNvPicPr/>
          <p:nvPr/>
        </p:nvPicPr>
        <p:blipFill>
          <a:blip r:embed="rId5" cstate="print"/>
          <a:stretch>
            <a:fillRect/>
          </a:stretch>
        </p:blipFill>
        <p:spPr>
          <a:xfrm>
            <a:off x="4227576" y="678180"/>
            <a:ext cx="3546603" cy="1208532"/>
          </a:xfrm>
          <a:prstGeom prst="rect">
            <a:avLst/>
          </a:prstGeom>
        </p:spPr>
      </p:pic>
      <p:sp>
        <p:nvSpPr>
          <p:cNvPr id="8" name="object 8"/>
          <p:cNvSpPr txBox="1"/>
          <p:nvPr/>
        </p:nvSpPr>
        <p:spPr>
          <a:xfrm>
            <a:off x="5181600" y="4245264"/>
            <a:ext cx="5405120" cy="299720"/>
          </a:xfrm>
          <a:prstGeom prst="rect">
            <a:avLst/>
          </a:prstGeom>
        </p:spPr>
        <p:txBody>
          <a:bodyPr vert="horz" wrap="square" lIns="0" tIns="12700" rIns="0" bIns="0" rtlCol="0">
            <a:spAutoFit/>
          </a:bodyPr>
          <a:lstStyle/>
          <a:p>
            <a:pPr marL="12700">
              <a:lnSpc>
                <a:spcPct val="100000"/>
              </a:lnSpc>
              <a:spcBef>
                <a:spcPts val="100"/>
              </a:spcBef>
            </a:pPr>
            <a:r>
              <a:rPr lang="en-US" sz="1800" b="1" spc="-10">
                <a:latin typeface="Calibri"/>
                <a:cs typeface="Calibri"/>
              </a:rPr>
              <a:t>K-Nearest Neighbor</a:t>
            </a:r>
            <a:endParaRPr sz="1800" dirty="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5AE4FC-36F4-42D7-8EC8-F4EF5CF1DB41}"/>
              </a:ext>
            </a:extLst>
          </p:cNvPr>
          <p:cNvPicPr>
            <a:picLocks noChangeAspect="1"/>
          </p:cNvPicPr>
          <p:nvPr/>
        </p:nvPicPr>
        <p:blipFill>
          <a:blip r:embed="rId2"/>
          <a:stretch>
            <a:fillRect/>
          </a:stretch>
        </p:blipFill>
        <p:spPr>
          <a:xfrm>
            <a:off x="609600" y="1143000"/>
            <a:ext cx="10060466" cy="3962400"/>
          </a:xfrm>
          <a:prstGeom prst="rect">
            <a:avLst/>
          </a:prstGeom>
        </p:spPr>
      </p:pic>
      <p:pic>
        <p:nvPicPr>
          <p:cNvPr id="6" name="Picture 5">
            <a:extLst>
              <a:ext uri="{FF2B5EF4-FFF2-40B4-BE49-F238E27FC236}">
                <a16:creationId xmlns:a16="http://schemas.microsoft.com/office/drawing/2014/main" id="{D435A364-38E2-4FC2-9331-92073437E2B6}"/>
              </a:ext>
            </a:extLst>
          </p:cNvPr>
          <p:cNvPicPr>
            <a:picLocks noChangeAspect="1"/>
          </p:cNvPicPr>
          <p:nvPr/>
        </p:nvPicPr>
        <p:blipFill>
          <a:blip r:embed="rId3"/>
          <a:stretch>
            <a:fillRect/>
          </a:stretch>
        </p:blipFill>
        <p:spPr>
          <a:xfrm>
            <a:off x="8305800" y="914400"/>
            <a:ext cx="3505200" cy="1971675"/>
          </a:xfrm>
          <a:prstGeom prst="rect">
            <a:avLst/>
          </a:prstGeom>
        </p:spPr>
      </p:pic>
    </p:spTree>
    <p:extLst>
      <p:ext uri="{BB962C8B-B14F-4D97-AF65-F5344CB8AC3E}">
        <p14:creationId xmlns:p14="http://schemas.microsoft.com/office/powerpoint/2010/main" val="1540669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D5DBE2-6939-4BE9-A394-3A9F5F9F6E8F}"/>
              </a:ext>
            </a:extLst>
          </p:cNvPr>
          <p:cNvPicPr>
            <a:picLocks noChangeAspect="1"/>
          </p:cNvPicPr>
          <p:nvPr/>
        </p:nvPicPr>
        <p:blipFill>
          <a:blip r:embed="rId2"/>
          <a:stretch>
            <a:fillRect/>
          </a:stretch>
        </p:blipFill>
        <p:spPr>
          <a:xfrm>
            <a:off x="533400" y="457200"/>
            <a:ext cx="3810000" cy="3079750"/>
          </a:xfrm>
          <a:prstGeom prst="rect">
            <a:avLst/>
          </a:prstGeom>
        </p:spPr>
      </p:pic>
      <p:sp>
        <p:nvSpPr>
          <p:cNvPr id="7" name="TextBox 6">
            <a:extLst>
              <a:ext uri="{FF2B5EF4-FFF2-40B4-BE49-F238E27FC236}">
                <a16:creationId xmlns:a16="http://schemas.microsoft.com/office/drawing/2014/main" id="{30F165DE-04B5-49D4-9F48-592541F275C8}"/>
              </a:ext>
            </a:extLst>
          </p:cNvPr>
          <p:cNvSpPr txBox="1"/>
          <p:nvPr/>
        </p:nvSpPr>
        <p:spPr>
          <a:xfrm>
            <a:off x="5029200" y="1600200"/>
            <a:ext cx="6094428" cy="1200329"/>
          </a:xfrm>
          <a:prstGeom prst="rect">
            <a:avLst/>
          </a:prstGeom>
          <a:noFill/>
        </p:spPr>
        <p:txBody>
          <a:bodyPr wrap="square">
            <a:spAutoFit/>
          </a:bodyPr>
          <a:lstStyle/>
          <a:p>
            <a:pPr algn="just">
              <a:buFont typeface="Arial" panose="020B0604020202020204" pitchFamily="34" charset="0"/>
              <a:buChar char="•"/>
            </a:pPr>
            <a:r>
              <a:rPr lang="en-US" b="0" i="0" dirty="0">
                <a:solidFill>
                  <a:srgbClr val="000000"/>
                </a:solidFill>
                <a:effectLst/>
                <a:latin typeface="inter-regular"/>
              </a:rPr>
              <a:t>Firstly, we will choose the number of neighbors, so we will choose the k=5.</a:t>
            </a:r>
          </a:p>
          <a:p>
            <a:pPr algn="just">
              <a:buFont typeface="Arial" panose="020B0604020202020204" pitchFamily="34" charset="0"/>
              <a:buChar char="•"/>
            </a:pPr>
            <a:r>
              <a:rPr lang="en-US" b="0" i="0" dirty="0">
                <a:solidFill>
                  <a:srgbClr val="000000"/>
                </a:solidFill>
                <a:effectLst/>
                <a:latin typeface="inter-regular"/>
              </a:rPr>
              <a:t>Next, we will calculate the </a:t>
            </a:r>
            <a:r>
              <a:rPr lang="en-US" b="1" i="0" dirty="0">
                <a:solidFill>
                  <a:srgbClr val="000000"/>
                </a:solidFill>
                <a:effectLst/>
                <a:latin typeface="inter-bold"/>
              </a:rPr>
              <a:t>Euclidean distance</a:t>
            </a:r>
            <a:r>
              <a:rPr lang="en-US" b="0" i="0" dirty="0">
                <a:solidFill>
                  <a:srgbClr val="000000"/>
                </a:solidFill>
                <a:effectLst/>
                <a:latin typeface="inter-regular"/>
              </a:rPr>
              <a:t> between the data points. </a:t>
            </a:r>
          </a:p>
        </p:txBody>
      </p:sp>
      <p:pic>
        <p:nvPicPr>
          <p:cNvPr id="9" name="Picture 8">
            <a:extLst>
              <a:ext uri="{FF2B5EF4-FFF2-40B4-BE49-F238E27FC236}">
                <a16:creationId xmlns:a16="http://schemas.microsoft.com/office/drawing/2014/main" id="{13A3F162-D702-4DF1-A539-AD0B4CED291C}"/>
              </a:ext>
            </a:extLst>
          </p:cNvPr>
          <p:cNvPicPr>
            <a:picLocks noChangeAspect="1"/>
          </p:cNvPicPr>
          <p:nvPr/>
        </p:nvPicPr>
        <p:blipFill>
          <a:blip r:embed="rId3"/>
          <a:stretch>
            <a:fillRect/>
          </a:stretch>
        </p:blipFill>
        <p:spPr>
          <a:xfrm>
            <a:off x="6096000" y="3108730"/>
            <a:ext cx="4267200" cy="3411997"/>
          </a:xfrm>
          <a:prstGeom prst="rect">
            <a:avLst/>
          </a:prstGeom>
        </p:spPr>
      </p:pic>
      <p:sp>
        <p:nvSpPr>
          <p:cNvPr id="11" name="TextBox 10">
            <a:extLst>
              <a:ext uri="{FF2B5EF4-FFF2-40B4-BE49-F238E27FC236}">
                <a16:creationId xmlns:a16="http://schemas.microsoft.com/office/drawing/2014/main" id="{075E143B-CC7F-46FA-81E8-C1BFB5FC47D8}"/>
              </a:ext>
            </a:extLst>
          </p:cNvPr>
          <p:cNvSpPr txBox="1"/>
          <p:nvPr/>
        </p:nvSpPr>
        <p:spPr>
          <a:xfrm>
            <a:off x="533400" y="6336061"/>
            <a:ext cx="11237536" cy="369332"/>
          </a:xfrm>
          <a:prstGeom prst="rect">
            <a:avLst/>
          </a:prstGeom>
          <a:noFill/>
        </p:spPr>
        <p:txBody>
          <a:bodyPr wrap="square">
            <a:spAutoFit/>
          </a:bodyPr>
          <a:lstStyle/>
          <a:p>
            <a:pPr algn="just">
              <a:buFont typeface="Arial" panose="020B0604020202020204" pitchFamily="34" charset="0"/>
              <a:buChar char="•"/>
            </a:pPr>
            <a:r>
              <a:rPr lang="en-US" b="0" i="0" dirty="0">
                <a:solidFill>
                  <a:srgbClr val="000000"/>
                </a:solidFill>
                <a:effectLst/>
                <a:latin typeface="inter-regular"/>
              </a:rPr>
              <a:t>As we can see the 3 nearest neighbors are from category A, hence this new data point must belong to category A.</a:t>
            </a:r>
          </a:p>
        </p:txBody>
      </p:sp>
    </p:spTree>
    <p:extLst>
      <p:ext uri="{BB962C8B-B14F-4D97-AF65-F5344CB8AC3E}">
        <p14:creationId xmlns:p14="http://schemas.microsoft.com/office/powerpoint/2010/main" val="2895927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04998B-A2F1-41CE-98C6-1FB271B25E08}"/>
              </a:ext>
            </a:extLst>
          </p:cNvPr>
          <p:cNvSpPr>
            <a:spLocks noGrp="1"/>
          </p:cNvSpPr>
          <p:nvPr>
            <p:ph type="title"/>
          </p:nvPr>
        </p:nvSpPr>
        <p:spPr>
          <a:xfrm>
            <a:off x="638881" y="457200"/>
            <a:ext cx="10909640" cy="1368614"/>
          </a:xfrm>
        </p:spPr>
        <p:txBody>
          <a:bodyPr vert="horz" lIns="91440" tIns="45720" rIns="91440" bIns="45720" rtlCol="0" anchor="ctr">
            <a:normAutofit fontScale="90000"/>
          </a:bodyPr>
          <a:lstStyle/>
          <a:p>
            <a:pPr algn="ctr" rtl="0">
              <a:lnSpc>
                <a:spcPct val="90000"/>
              </a:lnSpc>
              <a:spcBef>
                <a:spcPct val="0"/>
              </a:spcBef>
            </a:pPr>
            <a:r>
              <a:rPr lang="en-US" sz="6600" kern="1200" dirty="0">
                <a:latin typeface="+mj-lt"/>
                <a:cs typeface="+mj-cs"/>
              </a:rPr>
              <a:t>Example of K-NN Algorithm (k=5)</a:t>
            </a:r>
          </a:p>
        </p:txBody>
      </p:sp>
      <p:sp>
        <p:nvSpPr>
          <p:cNvPr id="21"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38070CC-D621-465A-A874-816B1D4D4BE5}"/>
              </a:ext>
            </a:extLst>
          </p:cNvPr>
          <p:cNvPicPr>
            <a:picLocks noChangeAspect="1"/>
          </p:cNvPicPr>
          <p:nvPr/>
        </p:nvPicPr>
        <p:blipFill>
          <a:blip r:embed="rId2"/>
          <a:stretch>
            <a:fillRect/>
          </a:stretch>
        </p:blipFill>
        <p:spPr>
          <a:xfrm>
            <a:off x="1389911" y="1981200"/>
            <a:ext cx="3291840" cy="4669278"/>
          </a:xfrm>
          <a:prstGeom prst="rect">
            <a:avLst/>
          </a:prstGeom>
        </p:spPr>
      </p:pic>
      <p:pic>
        <p:nvPicPr>
          <p:cNvPr id="7" name="Picture 6">
            <a:extLst>
              <a:ext uri="{FF2B5EF4-FFF2-40B4-BE49-F238E27FC236}">
                <a16:creationId xmlns:a16="http://schemas.microsoft.com/office/drawing/2014/main" id="{55CCFDD2-812A-4BF1-83C9-2475AD2E993F}"/>
              </a:ext>
            </a:extLst>
          </p:cNvPr>
          <p:cNvPicPr>
            <a:picLocks noChangeAspect="1"/>
          </p:cNvPicPr>
          <p:nvPr/>
        </p:nvPicPr>
        <p:blipFill>
          <a:blip r:embed="rId3"/>
          <a:stretch>
            <a:fillRect/>
          </a:stretch>
        </p:blipFill>
        <p:spPr>
          <a:xfrm>
            <a:off x="6254496" y="3455968"/>
            <a:ext cx="5614416" cy="1979080"/>
          </a:xfrm>
          <a:prstGeom prst="rect">
            <a:avLst/>
          </a:prstGeom>
        </p:spPr>
      </p:pic>
    </p:spTree>
    <p:extLst>
      <p:ext uri="{BB962C8B-B14F-4D97-AF65-F5344CB8AC3E}">
        <p14:creationId xmlns:p14="http://schemas.microsoft.com/office/powerpoint/2010/main" val="402630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C7BE6F-569A-4F24-81E3-9B7C299ABB9B}"/>
              </a:ext>
            </a:extLst>
          </p:cNvPr>
          <p:cNvPicPr>
            <a:picLocks noChangeAspect="1"/>
          </p:cNvPicPr>
          <p:nvPr/>
        </p:nvPicPr>
        <p:blipFill>
          <a:blip r:embed="rId2"/>
          <a:stretch>
            <a:fillRect/>
          </a:stretch>
        </p:blipFill>
        <p:spPr>
          <a:xfrm>
            <a:off x="1981200" y="914400"/>
            <a:ext cx="6419850" cy="4752975"/>
          </a:xfrm>
          <a:prstGeom prst="rect">
            <a:avLst/>
          </a:prstGeom>
        </p:spPr>
      </p:pic>
      <p:pic>
        <p:nvPicPr>
          <p:cNvPr id="3" name="Picture 2">
            <a:extLst>
              <a:ext uri="{FF2B5EF4-FFF2-40B4-BE49-F238E27FC236}">
                <a16:creationId xmlns:a16="http://schemas.microsoft.com/office/drawing/2014/main" id="{7AC93016-CC4A-4D7E-B512-0A6FC90C10A6}"/>
              </a:ext>
            </a:extLst>
          </p:cNvPr>
          <p:cNvPicPr>
            <a:picLocks noChangeAspect="1"/>
          </p:cNvPicPr>
          <p:nvPr/>
        </p:nvPicPr>
        <p:blipFill>
          <a:blip r:embed="rId3"/>
          <a:stretch>
            <a:fillRect/>
          </a:stretch>
        </p:blipFill>
        <p:spPr>
          <a:xfrm>
            <a:off x="7857068" y="4191000"/>
            <a:ext cx="3547534" cy="1995488"/>
          </a:xfrm>
          <a:prstGeom prst="rect">
            <a:avLst/>
          </a:prstGeom>
        </p:spPr>
      </p:pic>
    </p:spTree>
    <p:extLst>
      <p:ext uri="{BB962C8B-B14F-4D97-AF65-F5344CB8AC3E}">
        <p14:creationId xmlns:p14="http://schemas.microsoft.com/office/powerpoint/2010/main" val="3364675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0D3AB-E245-4AAB-92EE-D0B9EF43FA28}"/>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105BDC25-EFA3-41B4-8425-65E30571C96B}"/>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4E6680CA-FF99-4249-B83C-89EB106E158A}"/>
              </a:ext>
            </a:extLst>
          </p:cNvPr>
          <p:cNvPicPr>
            <a:picLocks noChangeAspect="1"/>
          </p:cNvPicPr>
          <p:nvPr/>
        </p:nvPicPr>
        <p:blipFill>
          <a:blip r:embed="rId2"/>
          <a:stretch>
            <a:fillRect/>
          </a:stretch>
        </p:blipFill>
        <p:spPr>
          <a:xfrm>
            <a:off x="1524000" y="231622"/>
            <a:ext cx="8896350" cy="6221566"/>
          </a:xfrm>
          <a:prstGeom prst="rect">
            <a:avLst/>
          </a:prstGeom>
        </p:spPr>
      </p:pic>
    </p:spTree>
    <p:extLst>
      <p:ext uri="{BB962C8B-B14F-4D97-AF65-F5344CB8AC3E}">
        <p14:creationId xmlns:p14="http://schemas.microsoft.com/office/powerpoint/2010/main" val="1469620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6AB74D-015D-46DE-862D-0A73B4F02537}"/>
              </a:ext>
            </a:extLst>
          </p:cNvPr>
          <p:cNvSpPr>
            <a:spLocks noGrp="1"/>
          </p:cNvSpPr>
          <p:nvPr>
            <p:ph type="title"/>
          </p:nvPr>
        </p:nvSpPr>
        <p:spPr>
          <a:xfrm>
            <a:off x="638882" y="639193"/>
            <a:ext cx="3571810" cy="3573516"/>
          </a:xfrm>
        </p:spPr>
        <p:txBody>
          <a:bodyPr vert="horz" lIns="91440" tIns="45720" rIns="91440" bIns="45720" rtlCol="0" anchor="b">
            <a:normAutofit/>
          </a:bodyPr>
          <a:lstStyle/>
          <a:p>
            <a:pPr algn="l" rtl="0">
              <a:lnSpc>
                <a:spcPct val="90000"/>
              </a:lnSpc>
              <a:spcBef>
                <a:spcPct val="0"/>
              </a:spcBef>
            </a:pPr>
            <a:r>
              <a:rPr lang="en-US" sz="3200" b="0" i="0" dirty="0">
                <a:solidFill>
                  <a:srgbClr val="0A0A23"/>
                </a:solidFill>
                <a:effectLst/>
                <a:latin typeface="Lato" panose="020F0502020204030203" pitchFamily="34" charset="0"/>
              </a:rPr>
              <a:t>Here's what the table will look like after all the distances have been calculated:</a:t>
            </a:r>
            <a:endParaRPr lang="en-US" sz="6600" kern="1200" dirty="0">
              <a:solidFill>
                <a:schemeClr val="tx1"/>
              </a:solidFill>
              <a:latin typeface="+mj-lt"/>
              <a:ea typeface="+mj-ea"/>
              <a:cs typeface="+mj-cs"/>
            </a:endParaRP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table&#10;&#10;Description automatically generated">
            <a:extLst>
              <a:ext uri="{FF2B5EF4-FFF2-40B4-BE49-F238E27FC236}">
                <a16:creationId xmlns:a16="http://schemas.microsoft.com/office/drawing/2014/main" id="{C820B018-518F-482A-AB34-723B6AEDABFA}"/>
              </a:ext>
            </a:extLst>
          </p:cNvPr>
          <p:cNvPicPr>
            <a:picLocks noChangeAspect="1"/>
          </p:cNvPicPr>
          <p:nvPr/>
        </p:nvPicPr>
        <p:blipFill rotWithShape="1">
          <a:blip r:embed="rId2"/>
          <a:srcRect l="13646" t="15459"/>
          <a:stretch/>
        </p:blipFill>
        <p:spPr>
          <a:xfrm>
            <a:off x="4754484" y="838200"/>
            <a:ext cx="7114428" cy="5345692"/>
          </a:xfrm>
          <a:prstGeom prst="rect">
            <a:avLst/>
          </a:prstGeom>
        </p:spPr>
      </p:pic>
    </p:spTree>
    <p:extLst>
      <p:ext uri="{BB962C8B-B14F-4D97-AF65-F5344CB8AC3E}">
        <p14:creationId xmlns:p14="http://schemas.microsoft.com/office/powerpoint/2010/main" val="2474057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90753B32-19BD-47E8-A3AA-A2EF68BCFAB4}"/>
              </a:ext>
            </a:extLst>
          </p:cNvPr>
          <p:cNvPicPr>
            <a:picLocks noChangeAspect="1"/>
          </p:cNvPicPr>
          <p:nvPr/>
        </p:nvPicPr>
        <p:blipFill>
          <a:blip r:embed="rId2"/>
          <a:stretch>
            <a:fillRect/>
          </a:stretch>
        </p:blipFill>
        <p:spPr>
          <a:xfrm>
            <a:off x="873444" y="643466"/>
            <a:ext cx="6587969" cy="5566833"/>
          </a:xfrm>
          <a:prstGeom prst="rect">
            <a:avLst/>
          </a:prstGeom>
        </p:spPr>
      </p:pic>
      <p:grpSp>
        <p:nvGrpSpPr>
          <p:cNvPr id="14" name="Group 13">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15"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587010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4B35B-0198-4856-B26E-E428D94B0635}"/>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440697A5-6E66-4FA5-B05C-53B33B168542}"/>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8A721071-CD88-4A1B-9114-08B40527159E}"/>
              </a:ext>
            </a:extLst>
          </p:cNvPr>
          <p:cNvPicPr>
            <a:picLocks noChangeAspect="1"/>
          </p:cNvPicPr>
          <p:nvPr/>
        </p:nvPicPr>
        <p:blipFill>
          <a:blip r:embed="rId2"/>
          <a:stretch>
            <a:fillRect/>
          </a:stretch>
        </p:blipFill>
        <p:spPr>
          <a:xfrm>
            <a:off x="1809750" y="414337"/>
            <a:ext cx="8572500" cy="6029325"/>
          </a:xfrm>
          <a:prstGeom prst="rect">
            <a:avLst/>
          </a:prstGeom>
        </p:spPr>
      </p:pic>
    </p:spTree>
    <p:extLst>
      <p:ext uri="{BB962C8B-B14F-4D97-AF65-F5344CB8AC3E}">
        <p14:creationId xmlns:p14="http://schemas.microsoft.com/office/powerpoint/2010/main" val="2484528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72A86F-E6A9-4B11-B81A-194AA4D0A36A}"/>
              </a:ext>
            </a:extLst>
          </p:cNvPr>
          <p:cNvPicPr>
            <a:picLocks noChangeAspect="1"/>
          </p:cNvPicPr>
          <p:nvPr/>
        </p:nvPicPr>
        <p:blipFill>
          <a:blip r:embed="rId2"/>
          <a:stretch>
            <a:fillRect/>
          </a:stretch>
        </p:blipFill>
        <p:spPr>
          <a:xfrm>
            <a:off x="1905000" y="431637"/>
            <a:ext cx="5966325" cy="4245111"/>
          </a:xfrm>
          <a:prstGeom prst="rect">
            <a:avLst/>
          </a:prstGeom>
        </p:spPr>
      </p:pic>
      <p:sp>
        <p:nvSpPr>
          <p:cNvPr id="7" name="TextBox 6">
            <a:extLst>
              <a:ext uri="{FF2B5EF4-FFF2-40B4-BE49-F238E27FC236}">
                <a16:creationId xmlns:a16="http://schemas.microsoft.com/office/drawing/2014/main" id="{EB632B44-9A74-4332-AC09-1F00487E9766}"/>
              </a:ext>
            </a:extLst>
          </p:cNvPr>
          <p:cNvSpPr txBox="1"/>
          <p:nvPr/>
        </p:nvSpPr>
        <p:spPr>
          <a:xfrm>
            <a:off x="533400" y="4953000"/>
            <a:ext cx="11125200" cy="1200329"/>
          </a:xfrm>
          <a:prstGeom prst="rect">
            <a:avLst/>
          </a:prstGeom>
          <a:noFill/>
        </p:spPr>
        <p:txBody>
          <a:bodyPr wrap="square">
            <a:spAutoFit/>
          </a:bodyPr>
          <a:lstStyle/>
          <a:p>
            <a:pPr algn="just">
              <a:buFont typeface="Arial" panose="020B0604020202020204" pitchFamily="34" charset="0"/>
              <a:buChar char="•"/>
            </a:pPr>
            <a:r>
              <a:rPr lang="en-US" b="0" i="0" dirty="0">
                <a:solidFill>
                  <a:srgbClr val="000000"/>
                </a:solidFill>
                <a:effectLst/>
                <a:latin typeface="inter-regular"/>
              </a:rPr>
              <a:t>There is no particular way to determine the best value for "K", so we need to try some values to find the best out of them. The most preferred value for K is 5.</a:t>
            </a:r>
          </a:p>
          <a:p>
            <a:pPr algn="just">
              <a:buFont typeface="Arial" panose="020B0604020202020204" pitchFamily="34" charset="0"/>
              <a:buChar char="•"/>
            </a:pPr>
            <a:r>
              <a:rPr lang="en-US" b="0" i="0" dirty="0">
                <a:solidFill>
                  <a:srgbClr val="000000"/>
                </a:solidFill>
                <a:effectLst/>
                <a:latin typeface="inter-regular"/>
              </a:rPr>
              <a:t>A very low value for K such as K=1 or K=2, can be noisy and lead to the effects of outliers in the model.</a:t>
            </a:r>
          </a:p>
          <a:p>
            <a:pPr algn="just">
              <a:buFont typeface="Arial" panose="020B0604020202020204" pitchFamily="34" charset="0"/>
              <a:buChar char="•"/>
            </a:pPr>
            <a:r>
              <a:rPr lang="en-US" b="0" i="0" dirty="0">
                <a:solidFill>
                  <a:srgbClr val="000000"/>
                </a:solidFill>
                <a:effectLst/>
                <a:latin typeface="inter-regular"/>
              </a:rPr>
              <a:t>Large values for K are good, but it may find some difficulties.</a:t>
            </a:r>
          </a:p>
        </p:txBody>
      </p:sp>
    </p:spTree>
    <p:extLst>
      <p:ext uri="{BB962C8B-B14F-4D97-AF65-F5344CB8AC3E}">
        <p14:creationId xmlns:p14="http://schemas.microsoft.com/office/powerpoint/2010/main" val="4186252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9" name="Freeform: Shape 14">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BB7F3750-8BFD-4441-B6C6-43BBE8490317}"/>
              </a:ext>
            </a:extLst>
          </p:cNvPr>
          <p:cNvSpPr txBox="1"/>
          <p:nvPr/>
        </p:nvSpPr>
        <p:spPr>
          <a:xfrm>
            <a:off x="457200" y="228600"/>
            <a:ext cx="10972800" cy="6858000"/>
          </a:xfrm>
          <a:prstGeom prst="rect">
            <a:avLst/>
          </a:prstGeom>
        </p:spPr>
        <p:txBody>
          <a:bodyPr vert="horz" lIns="91440" tIns="45720" rIns="91440" bIns="45720" rtlCol="0" anchor="t">
            <a:normAutofit/>
          </a:bodyPr>
          <a:lstStyle/>
          <a:p>
            <a:pPr algn="ctr">
              <a:lnSpc>
                <a:spcPct val="90000"/>
              </a:lnSpc>
              <a:spcAft>
                <a:spcPts val="600"/>
              </a:spcAft>
            </a:pPr>
            <a:r>
              <a:rPr lang="en-US" sz="2400" b="1" i="0" dirty="0">
                <a:solidFill>
                  <a:schemeClr val="tx2"/>
                </a:solidFill>
                <a:effectLst/>
              </a:rPr>
              <a:t>To define an appropriate k</a:t>
            </a:r>
          </a:p>
          <a:p>
            <a:pPr>
              <a:lnSpc>
                <a:spcPct val="90000"/>
              </a:lnSpc>
              <a:spcAft>
                <a:spcPts val="600"/>
              </a:spcAft>
            </a:pPr>
            <a:endParaRPr lang="en-US" sz="2400" b="0" i="0" dirty="0">
              <a:solidFill>
                <a:schemeClr val="tx2"/>
              </a:solidFill>
              <a:effectLst/>
            </a:endParaRPr>
          </a:p>
          <a:p>
            <a:pPr indent="-228600">
              <a:lnSpc>
                <a:spcPct val="90000"/>
              </a:lnSpc>
              <a:spcAft>
                <a:spcPts val="600"/>
              </a:spcAft>
              <a:buFont typeface="Arial" panose="020B0604020202020204" pitchFamily="34" charset="0"/>
              <a:buChar char="•"/>
            </a:pPr>
            <a:r>
              <a:rPr lang="en-US" sz="2400" b="1" i="0" dirty="0">
                <a:solidFill>
                  <a:schemeClr val="tx2"/>
                </a:solidFill>
                <a:effectLst/>
              </a:rPr>
              <a:t>Elbow Method: </a:t>
            </a:r>
            <a:r>
              <a:rPr lang="en-US" sz="2400" b="0" i="0" dirty="0">
                <a:solidFill>
                  <a:schemeClr val="tx2"/>
                </a:solidFill>
                <a:effectLst/>
              </a:rPr>
              <a:t>Plot the error rate or accuracy against various k values and identify the point of diminishing returns, often called the “elbow.” This can help pinpoint a suitable k value.</a:t>
            </a:r>
          </a:p>
          <a:p>
            <a:pPr indent="-228600">
              <a:lnSpc>
                <a:spcPct val="90000"/>
              </a:lnSpc>
              <a:spcAft>
                <a:spcPts val="600"/>
              </a:spcAft>
              <a:buFont typeface="Arial" panose="020B0604020202020204" pitchFamily="34" charset="0"/>
              <a:buChar char="•"/>
            </a:pPr>
            <a:endParaRPr lang="en-US" sz="2400" dirty="0">
              <a:solidFill>
                <a:schemeClr val="tx2"/>
              </a:solidFill>
            </a:endParaRPr>
          </a:p>
          <a:p>
            <a:pPr>
              <a:lnSpc>
                <a:spcPct val="90000"/>
              </a:lnSpc>
              <a:spcAft>
                <a:spcPts val="600"/>
              </a:spcAft>
            </a:pPr>
            <a:endParaRPr lang="en-US" sz="2400" b="0" i="0" dirty="0">
              <a:solidFill>
                <a:schemeClr val="tx2"/>
              </a:solidFill>
              <a:effectLst/>
            </a:endParaRPr>
          </a:p>
          <a:p>
            <a:pPr indent="-228600">
              <a:lnSpc>
                <a:spcPct val="90000"/>
              </a:lnSpc>
              <a:spcAft>
                <a:spcPts val="600"/>
              </a:spcAft>
              <a:buFont typeface="Arial" panose="020B0604020202020204" pitchFamily="34" charset="0"/>
              <a:buChar char="•"/>
            </a:pPr>
            <a:endParaRPr lang="en-US" sz="2400" b="0" i="0" dirty="0">
              <a:solidFill>
                <a:schemeClr val="tx2"/>
              </a:solidFill>
              <a:effectLst/>
            </a:endParaRPr>
          </a:p>
          <a:p>
            <a:pPr>
              <a:lnSpc>
                <a:spcPct val="90000"/>
              </a:lnSpc>
              <a:spcAft>
                <a:spcPts val="600"/>
              </a:spcAft>
            </a:pPr>
            <a:endParaRPr lang="en-US" sz="2400" b="0" i="0" dirty="0">
              <a:solidFill>
                <a:schemeClr val="tx2"/>
              </a:solidFill>
              <a:effectLst/>
            </a:endParaRPr>
          </a:p>
          <a:p>
            <a:pPr>
              <a:lnSpc>
                <a:spcPct val="90000"/>
              </a:lnSpc>
              <a:spcAft>
                <a:spcPts val="600"/>
              </a:spcAft>
            </a:pPr>
            <a:endParaRPr lang="en-US" sz="2400" dirty="0">
              <a:solidFill>
                <a:schemeClr val="tx2"/>
              </a:solidFill>
            </a:endParaRPr>
          </a:p>
          <a:p>
            <a:pPr>
              <a:lnSpc>
                <a:spcPct val="90000"/>
              </a:lnSpc>
              <a:spcAft>
                <a:spcPts val="600"/>
              </a:spcAft>
            </a:pPr>
            <a:endParaRPr lang="en-US" sz="2400" b="0" i="0" dirty="0">
              <a:solidFill>
                <a:schemeClr val="tx2"/>
              </a:solidFill>
              <a:effectLst/>
            </a:endParaRPr>
          </a:p>
          <a:p>
            <a:pPr>
              <a:lnSpc>
                <a:spcPct val="90000"/>
              </a:lnSpc>
              <a:spcAft>
                <a:spcPts val="600"/>
              </a:spcAft>
            </a:pPr>
            <a:endParaRPr lang="en-US" sz="2400" b="0" i="0" dirty="0">
              <a:solidFill>
                <a:schemeClr val="tx2"/>
              </a:solidFill>
              <a:effectLst/>
            </a:endParaRPr>
          </a:p>
          <a:p>
            <a:pPr indent="-228600">
              <a:lnSpc>
                <a:spcPct val="90000"/>
              </a:lnSpc>
              <a:spcAft>
                <a:spcPts val="600"/>
              </a:spcAft>
              <a:buFont typeface="Arial" panose="020B0604020202020204" pitchFamily="34" charset="0"/>
              <a:buChar char="•"/>
            </a:pPr>
            <a:r>
              <a:rPr lang="en-US" sz="2400" b="1" i="0" dirty="0">
                <a:solidFill>
                  <a:schemeClr val="tx2"/>
                </a:solidFill>
                <a:effectLst/>
              </a:rPr>
              <a:t>Square Root of N rule: </a:t>
            </a:r>
            <a:r>
              <a:rPr lang="en-US" sz="2400" b="0" i="0" dirty="0">
                <a:solidFill>
                  <a:schemeClr val="tx2"/>
                </a:solidFill>
                <a:effectLst/>
              </a:rPr>
              <a:t>This rule offers a quick and practical way to determine an initial k value for your KNN model, especially when no other domain-specific knowledge or optimization techniques are readily available. The rule suggests setting k to the square root of N. Here, N represents the total number of data points in the dataset.</a:t>
            </a:r>
          </a:p>
        </p:txBody>
      </p:sp>
      <p:grpSp>
        <p:nvGrpSpPr>
          <p:cNvPr id="20" name="Group 19">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21" name="Freeform: Shape 20">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4" name="Freeform: Shape 23">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6" name="Picture 2">
            <a:extLst>
              <a:ext uri="{FF2B5EF4-FFF2-40B4-BE49-F238E27FC236}">
                <a16:creationId xmlns:a16="http://schemas.microsoft.com/office/drawing/2014/main" id="{0709228A-13BF-4114-8123-5D4C2289F1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022508"/>
            <a:ext cx="4929738" cy="2464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006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A4003C-3A9D-480A-A974-8CD90DBA40C3}"/>
              </a:ext>
            </a:extLst>
          </p:cNvPr>
          <p:cNvSpPr>
            <a:spLocks noGrp="1"/>
          </p:cNvSpPr>
          <p:nvPr>
            <p:ph type="title"/>
          </p:nvPr>
        </p:nvSpPr>
        <p:spPr>
          <a:xfrm>
            <a:off x="643468" y="643467"/>
            <a:ext cx="4620584" cy="2633133"/>
          </a:xfrm>
        </p:spPr>
        <p:txBody>
          <a:bodyPr vert="horz" lIns="91440" tIns="45720" rIns="91440" bIns="45720" rtlCol="0" anchor="b">
            <a:normAutofit/>
          </a:bodyPr>
          <a:lstStyle/>
          <a:p>
            <a:pPr algn="l" rtl="0">
              <a:lnSpc>
                <a:spcPct val="90000"/>
              </a:lnSpc>
              <a:spcBef>
                <a:spcPct val="0"/>
              </a:spcBef>
            </a:pPr>
            <a:r>
              <a:rPr lang="en-US" kern="1200" dirty="0">
                <a:latin typeface="+mj-lt"/>
                <a:cs typeface="+mj-cs"/>
              </a:rPr>
              <a:t>Algorithm</a:t>
            </a:r>
          </a:p>
        </p:txBody>
      </p:sp>
      <p:sp>
        <p:nvSpPr>
          <p:cNvPr id="3" name="Text Placeholder 2">
            <a:extLst>
              <a:ext uri="{FF2B5EF4-FFF2-40B4-BE49-F238E27FC236}">
                <a16:creationId xmlns:a16="http://schemas.microsoft.com/office/drawing/2014/main" id="{92DE667F-E27F-4F7C-AD02-0051DD25ED43}"/>
              </a:ext>
            </a:extLst>
          </p:cNvPr>
          <p:cNvSpPr>
            <a:spLocks noGrp="1"/>
          </p:cNvSpPr>
          <p:nvPr>
            <p:ph type="body" idx="1"/>
          </p:nvPr>
        </p:nvSpPr>
        <p:spPr>
          <a:xfrm>
            <a:off x="762000" y="3581401"/>
            <a:ext cx="4620584" cy="775494"/>
          </a:xfrm>
        </p:spPr>
        <p:txBody>
          <a:bodyPr vert="horz" lIns="91440" tIns="45720" rIns="91440" bIns="45720" rtlCol="0">
            <a:normAutofit/>
          </a:bodyPr>
          <a:lstStyle/>
          <a:p>
            <a:pPr algn="l" rtl="0">
              <a:lnSpc>
                <a:spcPct val="90000"/>
              </a:lnSpc>
              <a:spcBef>
                <a:spcPts val="1000"/>
              </a:spcBef>
            </a:pPr>
            <a:r>
              <a:rPr lang="en-US" sz="2400" kern="1200" spc="-55" dirty="0">
                <a:latin typeface="+mn-lt"/>
                <a:cs typeface="+mn-cs"/>
              </a:rPr>
              <a:t>K-Nearest</a:t>
            </a:r>
            <a:r>
              <a:rPr lang="en-US" sz="2400" kern="1200" spc="-135" dirty="0">
                <a:latin typeface="+mn-lt"/>
                <a:cs typeface="+mn-cs"/>
              </a:rPr>
              <a:t> </a:t>
            </a:r>
            <a:r>
              <a:rPr lang="en-US" sz="2400" kern="1200" spc="-45" dirty="0">
                <a:latin typeface="+mn-lt"/>
                <a:cs typeface="+mn-cs"/>
              </a:rPr>
              <a:t>Neighbor </a:t>
            </a:r>
            <a:r>
              <a:rPr lang="en-US" sz="2400" kern="1200" spc="-1160" dirty="0">
                <a:latin typeface="+mn-lt"/>
                <a:cs typeface="+mn-cs"/>
              </a:rPr>
              <a:t> </a:t>
            </a:r>
            <a:endParaRPr lang="en-US" sz="2400" kern="1200" dirty="0">
              <a:latin typeface="+mn-lt"/>
              <a:cs typeface="+mn-cs"/>
            </a:endParaRPr>
          </a:p>
        </p:txBody>
      </p:sp>
      <p:pic>
        <p:nvPicPr>
          <p:cNvPr id="5" name="Picture 4">
            <a:extLst>
              <a:ext uri="{FF2B5EF4-FFF2-40B4-BE49-F238E27FC236}">
                <a16:creationId xmlns:a16="http://schemas.microsoft.com/office/drawing/2014/main" id="{9E358C72-76ED-8AFE-44BA-FC267FC2F1BB}"/>
              </a:ext>
            </a:extLst>
          </p:cNvPr>
          <p:cNvPicPr>
            <a:picLocks noChangeAspect="1"/>
          </p:cNvPicPr>
          <p:nvPr/>
        </p:nvPicPr>
        <p:blipFill rotWithShape="1">
          <a:blip r:embed="rId2"/>
          <a:srcRect l="10179" r="5050"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032396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F2FDA94-1B49-436C-9714-9E8DFCEAD26D}"/>
              </a:ext>
            </a:extLst>
          </p:cNvPr>
          <p:cNvPicPr>
            <a:picLocks noChangeAspect="1"/>
          </p:cNvPicPr>
          <p:nvPr/>
        </p:nvPicPr>
        <p:blipFill>
          <a:blip r:embed="rId2"/>
          <a:stretch>
            <a:fillRect/>
          </a:stretch>
        </p:blipFill>
        <p:spPr>
          <a:xfrm>
            <a:off x="1984512" y="643467"/>
            <a:ext cx="8222975"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7014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5C390-AE94-4D3A-BCC1-A4232458E0A0}"/>
              </a:ext>
            </a:extLst>
          </p:cNvPr>
          <p:cNvSpPr>
            <a:spLocks noGrp="1"/>
          </p:cNvSpPr>
          <p:nvPr>
            <p:ph type="title"/>
          </p:nvPr>
        </p:nvSpPr>
        <p:spPr/>
        <p:txBody>
          <a:bodyPr/>
          <a:lstStyle/>
          <a:p>
            <a:r>
              <a:rPr lang="en-US" dirty="0"/>
              <a:t>Python Implementation</a:t>
            </a:r>
          </a:p>
        </p:txBody>
      </p:sp>
      <p:pic>
        <p:nvPicPr>
          <p:cNvPr id="5" name="Picture 4">
            <a:extLst>
              <a:ext uri="{FF2B5EF4-FFF2-40B4-BE49-F238E27FC236}">
                <a16:creationId xmlns:a16="http://schemas.microsoft.com/office/drawing/2014/main" id="{B04300CB-1FF6-45E1-B8AE-E43ABD8C20A5}"/>
              </a:ext>
            </a:extLst>
          </p:cNvPr>
          <p:cNvPicPr>
            <a:picLocks noChangeAspect="1"/>
          </p:cNvPicPr>
          <p:nvPr/>
        </p:nvPicPr>
        <p:blipFill>
          <a:blip r:embed="rId2"/>
          <a:stretch>
            <a:fillRect/>
          </a:stretch>
        </p:blipFill>
        <p:spPr>
          <a:xfrm>
            <a:off x="2438401" y="1385887"/>
            <a:ext cx="6677404" cy="4999313"/>
          </a:xfrm>
          <a:prstGeom prst="rect">
            <a:avLst/>
          </a:prstGeom>
        </p:spPr>
      </p:pic>
    </p:spTree>
    <p:extLst>
      <p:ext uri="{BB962C8B-B14F-4D97-AF65-F5344CB8AC3E}">
        <p14:creationId xmlns:p14="http://schemas.microsoft.com/office/powerpoint/2010/main" val="2748253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737E70-F5DA-4358-8C10-A5091B33631F}"/>
              </a:ext>
            </a:extLst>
          </p:cNvPr>
          <p:cNvPicPr>
            <a:picLocks noChangeAspect="1"/>
          </p:cNvPicPr>
          <p:nvPr/>
        </p:nvPicPr>
        <p:blipFill>
          <a:blip r:embed="rId2"/>
          <a:stretch>
            <a:fillRect/>
          </a:stretch>
        </p:blipFill>
        <p:spPr>
          <a:xfrm>
            <a:off x="2286000" y="1045704"/>
            <a:ext cx="7315200" cy="1713847"/>
          </a:xfrm>
          <a:prstGeom prst="rect">
            <a:avLst/>
          </a:prstGeom>
        </p:spPr>
      </p:pic>
      <p:pic>
        <p:nvPicPr>
          <p:cNvPr id="7" name="Picture 6">
            <a:extLst>
              <a:ext uri="{FF2B5EF4-FFF2-40B4-BE49-F238E27FC236}">
                <a16:creationId xmlns:a16="http://schemas.microsoft.com/office/drawing/2014/main" id="{797AA5AA-B840-4E58-A6C6-442648EA2276}"/>
              </a:ext>
            </a:extLst>
          </p:cNvPr>
          <p:cNvPicPr>
            <a:picLocks noChangeAspect="1"/>
          </p:cNvPicPr>
          <p:nvPr/>
        </p:nvPicPr>
        <p:blipFill>
          <a:blip r:embed="rId3"/>
          <a:stretch>
            <a:fillRect/>
          </a:stretch>
        </p:blipFill>
        <p:spPr>
          <a:xfrm>
            <a:off x="2275002" y="4067813"/>
            <a:ext cx="2971800" cy="770927"/>
          </a:xfrm>
          <a:prstGeom prst="rect">
            <a:avLst/>
          </a:prstGeom>
        </p:spPr>
      </p:pic>
      <p:sp>
        <p:nvSpPr>
          <p:cNvPr id="9" name="TextBox 8">
            <a:extLst>
              <a:ext uri="{FF2B5EF4-FFF2-40B4-BE49-F238E27FC236}">
                <a16:creationId xmlns:a16="http://schemas.microsoft.com/office/drawing/2014/main" id="{D8010B1A-FE1F-4C8E-8A3F-90DD846CAF00}"/>
              </a:ext>
            </a:extLst>
          </p:cNvPr>
          <p:cNvSpPr txBox="1"/>
          <p:nvPr/>
        </p:nvSpPr>
        <p:spPr>
          <a:xfrm>
            <a:off x="1524000" y="2969691"/>
            <a:ext cx="10363200" cy="646331"/>
          </a:xfrm>
          <a:prstGeom prst="rect">
            <a:avLst/>
          </a:prstGeom>
          <a:noFill/>
        </p:spPr>
        <p:txBody>
          <a:bodyPr wrap="square">
            <a:spAutoFit/>
          </a:bodyPr>
          <a:lstStyle/>
          <a:p>
            <a:pPr algn="just">
              <a:buFont typeface="Arial" panose="020B0604020202020204" pitchFamily="34" charset="0"/>
              <a:buChar char="•"/>
            </a:pPr>
            <a:r>
              <a:rPr lang="en-US" b="1" i="0" dirty="0">
                <a:solidFill>
                  <a:srgbClr val="000000"/>
                </a:solidFill>
                <a:effectLst/>
                <a:latin typeface="inter-bold"/>
              </a:rPr>
              <a:t>Predicting the Test Result:</a:t>
            </a:r>
            <a:r>
              <a:rPr lang="en-US" b="0" i="0" dirty="0">
                <a:solidFill>
                  <a:srgbClr val="000000"/>
                </a:solidFill>
                <a:effectLst/>
                <a:latin typeface="inter-regular"/>
              </a:rPr>
              <a:t> To predict the test set result, we will create a </a:t>
            </a:r>
            <a:r>
              <a:rPr lang="en-US" b="1" i="0" dirty="0" err="1">
                <a:solidFill>
                  <a:srgbClr val="000000"/>
                </a:solidFill>
                <a:effectLst/>
                <a:latin typeface="inter-bold"/>
              </a:rPr>
              <a:t>y_pred</a:t>
            </a:r>
            <a:r>
              <a:rPr lang="en-US" b="0" i="0" dirty="0">
                <a:solidFill>
                  <a:srgbClr val="000000"/>
                </a:solidFill>
                <a:effectLst/>
                <a:latin typeface="inter-regular"/>
              </a:rPr>
              <a:t> vector as we did in Logistic Regression. Below is the code for it:</a:t>
            </a:r>
          </a:p>
        </p:txBody>
      </p:sp>
      <p:pic>
        <p:nvPicPr>
          <p:cNvPr id="11" name="Picture 10">
            <a:extLst>
              <a:ext uri="{FF2B5EF4-FFF2-40B4-BE49-F238E27FC236}">
                <a16:creationId xmlns:a16="http://schemas.microsoft.com/office/drawing/2014/main" id="{B0AA0DC8-BB87-49A2-8BE2-89F2DC6AC4E0}"/>
              </a:ext>
            </a:extLst>
          </p:cNvPr>
          <p:cNvPicPr>
            <a:picLocks noChangeAspect="1"/>
          </p:cNvPicPr>
          <p:nvPr/>
        </p:nvPicPr>
        <p:blipFill>
          <a:blip r:embed="rId4"/>
          <a:stretch>
            <a:fillRect/>
          </a:stretch>
        </p:blipFill>
        <p:spPr>
          <a:xfrm>
            <a:off x="2168951" y="5486400"/>
            <a:ext cx="3810000" cy="990600"/>
          </a:xfrm>
          <a:prstGeom prst="rect">
            <a:avLst/>
          </a:prstGeom>
        </p:spPr>
      </p:pic>
      <p:sp>
        <p:nvSpPr>
          <p:cNvPr id="13" name="TextBox 12">
            <a:extLst>
              <a:ext uri="{FF2B5EF4-FFF2-40B4-BE49-F238E27FC236}">
                <a16:creationId xmlns:a16="http://schemas.microsoft.com/office/drawing/2014/main" id="{8162C00A-B7A4-4E1B-A904-531BEEB11BA3}"/>
              </a:ext>
            </a:extLst>
          </p:cNvPr>
          <p:cNvSpPr txBox="1"/>
          <p:nvPr/>
        </p:nvSpPr>
        <p:spPr>
          <a:xfrm>
            <a:off x="1600200" y="4977904"/>
            <a:ext cx="6094428" cy="369332"/>
          </a:xfrm>
          <a:prstGeom prst="rect">
            <a:avLst/>
          </a:prstGeom>
          <a:noFill/>
        </p:spPr>
        <p:txBody>
          <a:bodyPr wrap="square">
            <a:spAutoFit/>
          </a:bodyPr>
          <a:lstStyle/>
          <a:p>
            <a:r>
              <a:rPr lang="en-US" b="1" i="0" dirty="0">
                <a:solidFill>
                  <a:srgbClr val="000000"/>
                </a:solidFill>
                <a:effectLst/>
                <a:latin typeface="inter-bold"/>
              </a:rPr>
              <a:t>Creating the Confusion Matrix:</a:t>
            </a:r>
            <a:endParaRPr lang="en-US" dirty="0"/>
          </a:p>
        </p:txBody>
      </p:sp>
    </p:spTree>
    <p:extLst>
      <p:ext uri="{BB962C8B-B14F-4D97-AF65-F5344CB8AC3E}">
        <p14:creationId xmlns:p14="http://schemas.microsoft.com/office/powerpoint/2010/main" val="2185121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05707" y="1225278"/>
            <a:ext cx="9240520" cy="3103245"/>
            <a:chOff x="1505707" y="1225278"/>
            <a:chExt cx="9240520" cy="3103245"/>
          </a:xfrm>
        </p:grpSpPr>
        <p:pic>
          <p:nvPicPr>
            <p:cNvPr id="3" name="object 3"/>
            <p:cNvPicPr/>
            <p:nvPr/>
          </p:nvPicPr>
          <p:blipFill>
            <a:blip r:embed="rId2" cstate="print"/>
            <a:stretch>
              <a:fillRect/>
            </a:stretch>
          </p:blipFill>
          <p:spPr>
            <a:xfrm>
              <a:off x="1505707" y="1225278"/>
              <a:ext cx="9240021" cy="3102899"/>
            </a:xfrm>
            <a:prstGeom prst="rect">
              <a:avLst/>
            </a:prstGeom>
          </p:spPr>
        </p:pic>
        <p:sp>
          <p:nvSpPr>
            <p:cNvPr id="4" name="object 4"/>
            <p:cNvSpPr/>
            <p:nvPr/>
          </p:nvSpPr>
          <p:spPr>
            <a:xfrm>
              <a:off x="1528572" y="1248155"/>
              <a:ext cx="9144000" cy="3007360"/>
            </a:xfrm>
            <a:custGeom>
              <a:avLst/>
              <a:gdLst/>
              <a:ahLst/>
              <a:cxnLst/>
              <a:rect l="l" t="t" r="r" b="b"/>
              <a:pathLst>
                <a:path w="9144000" h="3007360">
                  <a:moveTo>
                    <a:pt x="9144000" y="0"/>
                  </a:moveTo>
                  <a:lnTo>
                    <a:pt x="0" y="0"/>
                  </a:lnTo>
                  <a:lnTo>
                    <a:pt x="0" y="2663952"/>
                  </a:lnTo>
                  <a:lnTo>
                    <a:pt x="0" y="3006852"/>
                  </a:lnTo>
                  <a:lnTo>
                    <a:pt x="9144000" y="3006852"/>
                  </a:lnTo>
                  <a:lnTo>
                    <a:pt x="9144000" y="2663952"/>
                  </a:lnTo>
                  <a:lnTo>
                    <a:pt x="9144000" y="0"/>
                  </a:lnTo>
                  <a:close/>
                </a:path>
              </a:pathLst>
            </a:custGeom>
            <a:solidFill>
              <a:srgbClr val="FFFFFF"/>
            </a:solidFill>
          </p:spPr>
          <p:txBody>
            <a:bodyPr wrap="square" lIns="0" tIns="0" rIns="0" bIns="0" rtlCol="0"/>
            <a:lstStyle/>
            <a:p>
              <a:endParaRPr/>
            </a:p>
          </p:txBody>
        </p:sp>
      </p:grpSp>
      <p:sp>
        <p:nvSpPr>
          <p:cNvPr id="5" name="object 5"/>
          <p:cNvSpPr txBox="1">
            <a:spLocks noGrp="1"/>
          </p:cNvSpPr>
          <p:nvPr>
            <p:ph type="title"/>
          </p:nvPr>
        </p:nvSpPr>
        <p:spPr>
          <a:xfrm>
            <a:off x="1528572" y="1248155"/>
            <a:ext cx="9144000" cy="3007360"/>
          </a:xfrm>
          <a:prstGeom prst="rect">
            <a:avLst/>
          </a:prstGeom>
          <a:ln w="12700">
            <a:solidFill>
              <a:srgbClr val="E0E0E0"/>
            </a:solidFill>
          </a:ln>
        </p:spPr>
        <p:txBody>
          <a:bodyPr vert="horz" wrap="square" lIns="0" tIns="676275" rIns="0" bIns="0" rtlCol="0">
            <a:spAutoFit/>
          </a:bodyPr>
          <a:lstStyle/>
          <a:p>
            <a:pPr algn="ctr">
              <a:lnSpc>
                <a:spcPct val="100000"/>
              </a:lnSpc>
              <a:spcBef>
                <a:spcPts val="5325"/>
              </a:spcBef>
            </a:pPr>
            <a:r>
              <a:rPr sz="6600" spc="-45" dirty="0"/>
              <a:t>Thank</a:t>
            </a:r>
            <a:r>
              <a:rPr sz="6600" spc="-170" dirty="0"/>
              <a:t> </a:t>
            </a:r>
            <a:r>
              <a:rPr sz="6600" spc="-190" dirty="0"/>
              <a:t>You</a:t>
            </a:r>
            <a:endParaRPr sz="6600"/>
          </a:p>
        </p:txBody>
      </p:sp>
      <p:sp>
        <p:nvSpPr>
          <p:cNvPr id="6" name="object 6"/>
          <p:cNvSpPr/>
          <p:nvPr/>
        </p:nvSpPr>
        <p:spPr>
          <a:xfrm>
            <a:off x="2487167" y="3912108"/>
            <a:ext cx="7226934" cy="685800"/>
          </a:xfrm>
          <a:custGeom>
            <a:avLst/>
            <a:gdLst/>
            <a:ahLst/>
            <a:cxnLst/>
            <a:rect l="l" t="t" r="r" b="b"/>
            <a:pathLst>
              <a:path w="7226934" h="685800">
                <a:moveTo>
                  <a:pt x="7226808" y="0"/>
                </a:moveTo>
                <a:lnTo>
                  <a:pt x="0" y="0"/>
                </a:lnTo>
                <a:lnTo>
                  <a:pt x="0" y="685800"/>
                </a:lnTo>
                <a:lnTo>
                  <a:pt x="7226808" y="685800"/>
                </a:lnTo>
                <a:lnTo>
                  <a:pt x="7226808" y="0"/>
                </a:lnTo>
                <a:close/>
              </a:path>
            </a:pathLst>
          </a:custGeom>
          <a:solidFill>
            <a:srgbClr val="EC7C30"/>
          </a:solidFill>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A79F9-542C-48FA-80E6-1B1AEF0FE2BC}"/>
              </a:ext>
            </a:extLst>
          </p:cNvPr>
          <p:cNvSpPr>
            <a:spLocks noGrp="1"/>
          </p:cNvSpPr>
          <p:nvPr>
            <p:ph type="title"/>
          </p:nvPr>
        </p:nvSpPr>
        <p:spPr>
          <a:xfrm>
            <a:off x="4724400" y="457200"/>
            <a:ext cx="6039611" cy="696594"/>
          </a:xfrm>
        </p:spPr>
        <p:txBody>
          <a:bodyPr/>
          <a:lstStyle/>
          <a:p>
            <a:r>
              <a:rPr lang="en-US" dirty="0"/>
              <a:t>Question 1</a:t>
            </a:r>
          </a:p>
        </p:txBody>
      </p:sp>
      <p:sp>
        <p:nvSpPr>
          <p:cNvPr id="3" name="Text Placeholder 2">
            <a:extLst>
              <a:ext uri="{FF2B5EF4-FFF2-40B4-BE49-F238E27FC236}">
                <a16:creationId xmlns:a16="http://schemas.microsoft.com/office/drawing/2014/main" id="{64C6F8F2-F97E-4A84-979C-589B383EB656}"/>
              </a:ext>
            </a:extLst>
          </p:cNvPr>
          <p:cNvSpPr>
            <a:spLocks noGrp="1"/>
          </p:cNvSpPr>
          <p:nvPr>
            <p:ph type="body" idx="1"/>
          </p:nvPr>
        </p:nvSpPr>
        <p:spPr>
          <a:xfrm>
            <a:off x="1600200" y="1524000"/>
            <a:ext cx="8460232" cy="1231106"/>
          </a:xfrm>
        </p:spPr>
        <p:txBody>
          <a:bodyPr/>
          <a:lstStyle/>
          <a:p>
            <a:r>
              <a:rPr lang="en-US" dirty="0"/>
              <a:t>A company wants to classify a </a:t>
            </a:r>
            <a:r>
              <a:rPr lang="en-US" b="1" dirty="0"/>
              <a:t>new customer</a:t>
            </a:r>
            <a:r>
              <a:rPr lang="en-US" dirty="0"/>
              <a:t> based on their </a:t>
            </a:r>
            <a:r>
              <a:rPr lang="en-US" b="1" dirty="0"/>
              <a:t>annual income and spending score</a:t>
            </a:r>
            <a:r>
              <a:rPr lang="en-US" dirty="0"/>
              <a:t>. The existing dataset consists of customers labeled as </a:t>
            </a:r>
            <a:r>
              <a:rPr lang="en-US" b="1" dirty="0"/>
              <a:t>"Low Spender"</a:t>
            </a:r>
            <a:r>
              <a:rPr lang="en-US" dirty="0"/>
              <a:t> or </a:t>
            </a:r>
            <a:r>
              <a:rPr lang="en-US" b="1" dirty="0"/>
              <a:t>"High Spender"</a:t>
            </a:r>
            <a:r>
              <a:rPr lang="en-US" dirty="0"/>
              <a:t>. The given dataset includes five existing customers, and we will classify a new customer using </a:t>
            </a:r>
            <a:r>
              <a:rPr lang="en-US" b="1" dirty="0"/>
              <a:t>KNN with k=3. </a:t>
            </a:r>
            <a:endParaRPr lang="en-US" dirty="0"/>
          </a:p>
        </p:txBody>
      </p:sp>
      <p:pic>
        <p:nvPicPr>
          <p:cNvPr id="5" name="Picture 4">
            <a:extLst>
              <a:ext uri="{FF2B5EF4-FFF2-40B4-BE49-F238E27FC236}">
                <a16:creationId xmlns:a16="http://schemas.microsoft.com/office/drawing/2014/main" id="{166260BD-5956-4402-941B-D85A4BF70186}"/>
              </a:ext>
            </a:extLst>
          </p:cNvPr>
          <p:cNvPicPr>
            <a:picLocks noChangeAspect="1"/>
          </p:cNvPicPr>
          <p:nvPr/>
        </p:nvPicPr>
        <p:blipFill>
          <a:blip r:embed="rId2"/>
          <a:stretch>
            <a:fillRect/>
          </a:stretch>
        </p:blipFill>
        <p:spPr>
          <a:xfrm>
            <a:off x="1600200" y="3200400"/>
            <a:ext cx="8010525" cy="2609850"/>
          </a:xfrm>
          <a:prstGeom prst="rect">
            <a:avLst/>
          </a:prstGeom>
        </p:spPr>
      </p:pic>
    </p:spTree>
    <p:extLst>
      <p:ext uri="{BB962C8B-B14F-4D97-AF65-F5344CB8AC3E}">
        <p14:creationId xmlns:p14="http://schemas.microsoft.com/office/powerpoint/2010/main" val="1403910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C94D9-CC39-430C-82FB-C7CE6033D411}"/>
              </a:ext>
            </a:extLst>
          </p:cNvPr>
          <p:cNvSpPr>
            <a:spLocks noGrp="1"/>
          </p:cNvSpPr>
          <p:nvPr>
            <p:ph type="title"/>
          </p:nvPr>
        </p:nvSpPr>
        <p:spPr>
          <a:xfrm>
            <a:off x="4343400" y="478663"/>
            <a:ext cx="6039611" cy="696594"/>
          </a:xfrm>
        </p:spPr>
        <p:txBody>
          <a:bodyPr/>
          <a:lstStyle/>
          <a:p>
            <a:r>
              <a:rPr lang="en-US" dirty="0"/>
              <a:t>Question 2</a:t>
            </a:r>
          </a:p>
        </p:txBody>
      </p:sp>
      <p:sp>
        <p:nvSpPr>
          <p:cNvPr id="3" name="Text Placeholder 2">
            <a:extLst>
              <a:ext uri="{FF2B5EF4-FFF2-40B4-BE49-F238E27FC236}">
                <a16:creationId xmlns:a16="http://schemas.microsoft.com/office/drawing/2014/main" id="{721AC4CF-2011-415F-A230-A8584581FF67}"/>
              </a:ext>
            </a:extLst>
          </p:cNvPr>
          <p:cNvSpPr>
            <a:spLocks noGrp="1"/>
          </p:cNvSpPr>
          <p:nvPr>
            <p:ph type="body" idx="1"/>
          </p:nvPr>
        </p:nvSpPr>
        <p:spPr>
          <a:xfrm>
            <a:off x="1524000" y="1752600"/>
            <a:ext cx="8460232" cy="923330"/>
          </a:xfrm>
        </p:spPr>
        <p:txBody>
          <a:bodyPr/>
          <a:lstStyle/>
          <a:p>
            <a:r>
              <a:rPr lang="en-US" dirty="0"/>
              <a:t>A doctor wants to classify a new patient as </a:t>
            </a:r>
            <a:r>
              <a:rPr lang="en-US" b="1" dirty="0"/>
              <a:t>Diabetic (1)</a:t>
            </a:r>
            <a:r>
              <a:rPr lang="en-US" dirty="0"/>
              <a:t> or </a:t>
            </a:r>
            <a:r>
              <a:rPr lang="en-US" b="1" dirty="0"/>
              <a:t>Non-Diabetic (0)</a:t>
            </a:r>
            <a:r>
              <a:rPr lang="en-US" dirty="0"/>
              <a:t> based on their </a:t>
            </a:r>
            <a:r>
              <a:rPr lang="en-US" b="1" dirty="0"/>
              <a:t>Glucose Level</a:t>
            </a:r>
            <a:r>
              <a:rPr lang="en-US" dirty="0"/>
              <a:t> and </a:t>
            </a:r>
            <a:r>
              <a:rPr lang="en-US" b="1" dirty="0"/>
              <a:t>BMI</a:t>
            </a:r>
            <a:r>
              <a:rPr lang="en-US" dirty="0"/>
              <a:t>. The dataset consists of </a:t>
            </a:r>
            <a:r>
              <a:rPr lang="en-US" b="1" dirty="0"/>
              <a:t>five patients</a:t>
            </a:r>
            <a:r>
              <a:rPr lang="en-US" dirty="0"/>
              <a:t>, and we will classify a new patient using </a:t>
            </a:r>
            <a:r>
              <a:rPr lang="en-US" b="1" dirty="0"/>
              <a:t>KNN with k=3. </a:t>
            </a:r>
            <a:endParaRPr lang="en-US" dirty="0"/>
          </a:p>
        </p:txBody>
      </p:sp>
      <p:pic>
        <p:nvPicPr>
          <p:cNvPr id="5" name="Picture 4">
            <a:extLst>
              <a:ext uri="{FF2B5EF4-FFF2-40B4-BE49-F238E27FC236}">
                <a16:creationId xmlns:a16="http://schemas.microsoft.com/office/drawing/2014/main" id="{5DF1A920-C193-4EE8-8A65-AD42CEB3CD6D}"/>
              </a:ext>
            </a:extLst>
          </p:cNvPr>
          <p:cNvPicPr>
            <a:picLocks noChangeAspect="1"/>
          </p:cNvPicPr>
          <p:nvPr/>
        </p:nvPicPr>
        <p:blipFill>
          <a:blip r:embed="rId2"/>
          <a:stretch>
            <a:fillRect/>
          </a:stretch>
        </p:blipFill>
        <p:spPr>
          <a:xfrm>
            <a:off x="1905000" y="3253273"/>
            <a:ext cx="8001000" cy="2600325"/>
          </a:xfrm>
          <a:prstGeom prst="rect">
            <a:avLst/>
          </a:prstGeom>
        </p:spPr>
      </p:pic>
    </p:spTree>
    <p:extLst>
      <p:ext uri="{BB962C8B-B14F-4D97-AF65-F5344CB8AC3E}">
        <p14:creationId xmlns:p14="http://schemas.microsoft.com/office/powerpoint/2010/main" val="995677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A05C8-BA54-493F-BC36-6F5C43C7AC75}"/>
              </a:ext>
            </a:extLst>
          </p:cNvPr>
          <p:cNvSpPr>
            <a:spLocks noGrp="1"/>
          </p:cNvSpPr>
          <p:nvPr>
            <p:ph type="title"/>
          </p:nvPr>
        </p:nvSpPr>
        <p:spPr>
          <a:xfrm>
            <a:off x="304800" y="326709"/>
            <a:ext cx="6039611" cy="696594"/>
          </a:xfrm>
        </p:spPr>
        <p:txBody>
          <a:bodyPr/>
          <a:lstStyle/>
          <a:p>
            <a:r>
              <a:rPr lang="en-US" dirty="0" err="1"/>
              <a:t>Solution_Qus</a:t>
            </a:r>
            <a:r>
              <a:rPr lang="en-US" dirty="0"/>
              <a:t> 1</a:t>
            </a:r>
          </a:p>
        </p:txBody>
      </p:sp>
      <p:pic>
        <p:nvPicPr>
          <p:cNvPr id="5" name="Picture 4">
            <a:extLst>
              <a:ext uri="{FF2B5EF4-FFF2-40B4-BE49-F238E27FC236}">
                <a16:creationId xmlns:a16="http://schemas.microsoft.com/office/drawing/2014/main" id="{E0165C1A-01CC-4535-9F96-B519B1AB438E}"/>
              </a:ext>
            </a:extLst>
          </p:cNvPr>
          <p:cNvPicPr>
            <a:picLocks noChangeAspect="1"/>
          </p:cNvPicPr>
          <p:nvPr/>
        </p:nvPicPr>
        <p:blipFill>
          <a:blip r:embed="rId2"/>
          <a:stretch>
            <a:fillRect/>
          </a:stretch>
        </p:blipFill>
        <p:spPr>
          <a:xfrm>
            <a:off x="2819400" y="1241623"/>
            <a:ext cx="6858000" cy="1970804"/>
          </a:xfrm>
          <a:prstGeom prst="rect">
            <a:avLst/>
          </a:prstGeom>
        </p:spPr>
      </p:pic>
      <p:pic>
        <p:nvPicPr>
          <p:cNvPr id="7" name="Picture 6">
            <a:extLst>
              <a:ext uri="{FF2B5EF4-FFF2-40B4-BE49-F238E27FC236}">
                <a16:creationId xmlns:a16="http://schemas.microsoft.com/office/drawing/2014/main" id="{E0555780-B98D-44C9-8751-22573F31107A}"/>
              </a:ext>
            </a:extLst>
          </p:cNvPr>
          <p:cNvPicPr>
            <a:picLocks noChangeAspect="1"/>
          </p:cNvPicPr>
          <p:nvPr/>
        </p:nvPicPr>
        <p:blipFill>
          <a:blip r:embed="rId3"/>
          <a:stretch>
            <a:fillRect/>
          </a:stretch>
        </p:blipFill>
        <p:spPr>
          <a:xfrm>
            <a:off x="2819400" y="4298952"/>
            <a:ext cx="6934200" cy="2028512"/>
          </a:xfrm>
          <a:prstGeom prst="rect">
            <a:avLst/>
          </a:prstGeom>
        </p:spPr>
      </p:pic>
      <p:sp>
        <p:nvSpPr>
          <p:cNvPr id="8" name="Title 1">
            <a:extLst>
              <a:ext uri="{FF2B5EF4-FFF2-40B4-BE49-F238E27FC236}">
                <a16:creationId xmlns:a16="http://schemas.microsoft.com/office/drawing/2014/main" id="{DE5F99E4-750A-46C6-AA4B-7C5D960E6CEA}"/>
              </a:ext>
            </a:extLst>
          </p:cNvPr>
          <p:cNvSpPr txBox="1">
            <a:spLocks/>
          </p:cNvSpPr>
          <p:nvPr/>
        </p:nvSpPr>
        <p:spPr>
          <a:xfrm>
            <a:off x="304799" y="3297277"/>
            <a:ext cx="6039611" cy="696594"/>
          </a:xfrm>
          <a:prstGeom prst="rect">
            <a:avLst/>
          </a:prstGeom>
        </p:spPr>
        <p:txBody>
          <a:bodyPr wrap="square" lIns="0" tIns="0" rIns="0" bIns="0">
            <a:spAutoFit/>
          </a:bodyPr>
          <a:lstStyle>
            <a:lvl1pPr>
              <a:defRPr sz="4400" b="0" i="0">
                <a:solidFill>
                  <a:schemeClr val="tx1"/>
                </a:solidFill>
                <a:latin typeface="Calibri Light"/>
                <a:ea typeface="+mj-ea"/>
                <a:cs typeface="Calibri Light"/>
              </a:defRPr>
            </a:lvl1pPr>
          </a:lstStyle>
          <a:p>
            <a:r>
              <a:rPr lang="en-US" kern="0" dirty="0" err="1"/>
              <a:t>Solution_Qus</a:t>
            </a:r>
            <a:r>
              <a:rPr lang="en-US" kern="0" dirty="0"/>
              <a:t> 2</a:t>
            </a:r>
          </a:p>
        </p:txBody>
      </p:sp>
    </p:spTree>
    <p:extLst>
      <p:ext uri="{BB962C8B-B14F-4D97-AF65-F5344CB8AC3E}">
        <p14:creationId xmlns:p14="http://schemas.microsoft.com/office/powerpoint/2010/main" val="733102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FC3A4A-4155-438F-A97A-256DA4B20EB0}"/>
              </a:ext>
            </a:extLst>
          </p:cNvPr>
          <p:cNvPicPr>
            <a:picLocks noChangeAspect="1"/>
          </p:cNvPicPr>
          <p:nvPr/>
        </p:nvPicPr>
        <p:blipFill>
          <a:blip r:embed="rId2"/>
          <a:stretch>
            <a:fillRect/>
          </a:stretch>
        </p:blipFill>
        <p:spPr>
          <a:xfrm>
            <a:off x="2695575" y="585787"/>
            <a:ext cx="6800850" cy="5686425"/>
          </a:xfrm>
          <a:prstGeom prst="rect">
            <a:avLst/>
          </a:prstGeom>
        </p:spPr>
      </p:pic>
    </p:spTree>
    <p:extLst>
      <p:ext uri="{BB962C8B-B14F-4D97-AF65-F5344CB8AC3E}">
        <p14:creationId xmlns:p14="http://schemas.microsoft.com/office/powerpoint/2010/main" val="2417045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CBC6F03-27FB-4BA1-A4EB-7336F9104EF8}"/>
              </a:ext>
            </a:extLst>
          </p:cNvPr>
          <p:cNvPicPr>
            <a:picLocks noChangeAspect="1"/>
          </p:cNvPicPr>
          <p:nvPr/>
        </p:nvPicPr>
        <p:blipFill>
          <a:blip r:embed="rId2"/>
          <a:stretch>
            <a:fillRect/>
          </a:stretch>
        </p:blipFill>
        <p:spPr>
          <a:xfrm>
            <a:off x="2044317" y="643467"/>
            <a:ext cx="8103366"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8719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1387" y="1009853"/>
            <a:ext cx="5148580" cy="1531620"/>
          </a:xfrm>
          <a:prstGeom prst="rect">
            <a:avLst/>
          </a:prstGeom>
        </p:spPr>
        <p:txBody>
          <a:bodyPr vert="horz" wrap="square" lIns="0" tIns="101600" rIns="0" bIns="0" rtlCol="0">
            <a:spAutoFit/>
          </a:bodyPr>
          <a:lstStyle/>
          <a:p>
            <a:pPr marL="12700" marR="5080">
              <a:lnSpc>
                <a:spcPts val="5620"/>
              </a:lnSpc>
              <a:spcBef>
                <a:spcPts val="800"/>
              </a:spcBef>
            </a:pPr>
            <a:r>
              <a:rPr sz="5200" spc="-55" dirty="0"/>
              <a:t>K-Nearest</a:t>
            </a:r>
            <a:r>
              <a:rPr sz="5200" spc="-135" dirty="0"/>
              <a:t> </a:t>
            </a:r>
            <a:r>
              <a:rPr sz="5200" spc="-45" dirty="0"/>
              <a:t>Neighbor </a:t>
            </a:r>
            <a:r>
              <a:rPr sz="5200" spc="-1160" dirty="0"/>
              <a:t> </a:t>
            </a:r>
            <a:r>
              <a:rPr sz="5200" spc="-50" dirty="0"/>
              <a:t>Approach</a:t>
            </a:r>
            <a:endParaRPr sz="5200" dirty="0"/>
          </a:p>
        </p:txBody>
      </p:sp>
      <p:sp>
        <p:nvSpPr>
          <p:cNvPr id="3" name="object 3"/>
          <p:cNvSpPr/>
          <p:nvPr/>
        </p:nvSpPr>
        <p:spPr>
          <a:xfrm>
            <a:off x="615695" y="600455"/>
            <a:ext cx="548640" cy="73660"/>
          </a:xfrm>
          <a:custGeom>
            <a:avLst/>
            <a:gdLst/>
            <a:ahLst/>
            <a:cxnLst/>
            <a:rect l="l" t="t" r="r" b="b"/>
            <a:pathLst>
              <a:path w="548640" h="73659">
                <a:moveTo>
                  <a:pt x="548640" y="0"/>
                </a:moveTo>
                <a:lnTo>
                  <a:pt x="0" y="0"/>
                </a:lnTo>
                <a:lnTo>
                  <a:pt x="0" y="73151"/>
                </a:lnTo>
                <a:lnTo>
                  <a:pt x="548640" y="73151"/>
                </a:lnTo>
                <a:lnTo>
                  <a:pt x="548640" y="0"/>
                </a:lnTo>
                <a:close/>
              </a:path>
            </a:pathLst>
          </a:custGeom>
          <a:solidFill>
            <a:srgbClr val="EC7C30"/>
          </a:solidFill>
        </p:spPr>
        <p:txBody>
          <a:bodyPr wrap="square" lIns="0" tIns="0" rIns="0" bIns="0" rtlCol="0"/>
          <a:lstStyle/>
          <a:p>
            <a:endParaRPr/>
          </a:p>
        </p:txBody>
      </p:sp>
      <p:sp>
        <p:nvSpPr>
          <p:cNvPr id="4" name="object 4"/>
          <p:cNvSpPr/>
          <p:nvPr/>
        </p:nvSpPr>
        <p:spPr>
          <a:xfrm>
            <a:off x="618744" y="2935223"/>
            <a:ext cx="6217920" cy="18415"/>
          </a:xfrm>
          <a:custGeom>
            <a:avLst/>
            <a:gdLst/>
            <a:ahLst/>
            <a:cxnLst/>
            <a:rect l="l" t="t" r="r" b="b"/>
            <a:pathLst>
              <a:path w="6217920" h="18414">
                <a:moveTo>
                  <a:pt x="6217920" y="0"/>
                </a:moveTo>
                <a:lnTo>
                  <a:pt x="0" y="0"/>
                </a:lnTo>
                <a:lnTo>
                  <a:pt x="0" y="18287"/>
                </a:lnTo>
                <a:lnTo>
                  <a:pt x="6217920" y="18287"/>
                </a:lnTo>
                <a:lnTo>
                  <a:pt x="6217920" y="0"/>
                </a:lnTo>
                <a:close/>
              </a:path>
            </a:pathLst>
          </a:custGeom>
          <a:solidFill>
            <a:srgbClr val="D4D4D4"/>
          </a:solidFill>
        </p:spPr>
        <p:txBody>
          <a:bodyPr wrap="square" lIns="0" tIns="0" rIns="0" bIns="0" rtlCol="0"/>
          <a:lstStyle/>
          <a:p>
            <a:endParaRPr/>
          </a:p>
        </p:txBody>
      </p:sp>
      <p:sp>
        <p:nvSpPr>
          <p:cNvPr id="5" name="object 5"/>
          <p:cNvSpPr txBox="1"/>
          <p:nvPr/>
        </p:nvSpPr>
        <p:spPr>
          <a:xfrm>
            <a:off x="691387" y="3339465"/>
            <a:ext cx="5465445" cy="2298065"/>
          </a:xfrm>
          <a:prstGeom prst="rect">
            <a:avLst/>
          </a:prstGeom>
        </p:spPr>
        <p:txBody>
          <a:bodyPr vert="horz" wrap="square" lIns="0" tIns="49530" rIns="0" bIns="0" rtlCol="0">
            <a:spAutoFit/>
          </a:bodyPr>
          <a:lstStyle/>
          <a:p>
            <a:pPr marL="241300" marR="39370" indent="-228600">
              <a:lnSpc>
                <a:spcPts val="2380"/>
              </a:lnSpc>
              <a:spcBef>
                <a:spcPts val="390"/>
              </a:spcBef>
              <a:buFont typeface="Arial MT"/>
              <a:buChar char="•"/>
              <a:tabLst>
                <a:tab pos="240665" algn="l"/>
                <a:tab pos="241300" algn="l"/>
              </a:tabLst>
            </a:pPr>
            <a:r>
              <a:rPr sz="2200" spc="-5" dirty="0">
                <a:latin typeface="Calibri"/>
                <a:cs typeface="Calibri"/>
              </a:rPr>
              <a:t>K-NN</a:t>
            </a:r>
            <a:r>
              <a:rPr sz="2200" spc="10" dirty="0">
                <a:latin typeface="Calibri"/>
                <a:cs typeface="Calibri"/>
              </a:rPr>
              <a:t> </a:t>
            </a:r>
            <a:r>
              <a:rPr sz="2200" spc="-10" dirty="0">
                <a:latin typeface="Calibri"/>
                <a:cs typeface="Calibri"/>
              </a:rPr>
              <a:t>imputes</a:t>
            </a:r>
            <a:r>
              <a:rPr sz="2200" spc="20" dirty="0">
                <a:latin typeface="Calibri"/>
                <a:cs typeface="Calibri"/>
              </a:rPr>
              <a:t> </a:t>
            </a:r>
            <a:r>
              <a:rPr sz="2200" spc="-5" dirty="0">
                <a:latin typeface="Calibri"/>
                <a:cs typeface="Calibri"/>
              </a:rPr>
              <a:t>the</a:t>
            </a:r>
            <a:r>
              <a:rPr sz="2200" spc="10" dirty="0">
                <a:latin typeface="Calibri"/>
                <a:cs typeface="Calibri"/>
              </a:rPr>
              <a:t> </a:t>
            </a:r>
            <a:r>
              <a:rPr sz="2200" spc="-5" dirty="0">
                <a:latin typeface="Calibri"/>
                <a:cs typeface="Calibri"/>
              </a:rPr>
              <a:t>missing</a:t>
            </a:r>
            <a:r>
              <a:rPr sz="2200" dirty="0">
                <a:latin typeface="Calibri"/>
                <a:cs typeface="Calibri"/>
              </a:rPr>
              <a:t> </a:t>
            </a:r>
            <a:r>
              <a:rPr sz="2200" spc="-15" dirty="0">
                <a:latin typeface="Calibri"/>
                <a:cs typeface="Calibri"/>
              </a:rPr>
              <a:t>attribute</a:t>
            </a:r>
            <a:r>
              <a:rPr sz="2200" spc="15" dirty="0">
                <a:latin typeface="Calibri"/>
                <a:cs typeface="Calibri"/>
              </a:rPr>
              <a:t> </a:t>
            </a:r>
            <a:r>
              <a:rPr sz="2200" spc="-10" dirty="0">
                <a:latin typeface="Calibri"/>
                <a:cs typeface="Calibri"/>
              </a:rPr>
              <a:t>values </a:t>
            </a:r>
            <a:r>
              <a:rPr sz="2200" spc="-5" dirty="0">
                <a:latin typeface="Calibri"/>
                <a:cs typeface="Calibri"/>
              </a:rPr>
              <a:t>on </a:t>
            </a:r>
            <a:r>
              <a:rPr sz="2200" spc="-484" dirty="0">
                <a:latin typeface="Calibri"/>
                <a:cs typeface="Calibri"/>
              </a:rPr>
              <a:t> </a:t>
            </a:r>
            <a:r>
              <a:rPr sz="2200" spc="-5" dirty="0">
                <a:latin typeface="Calibri"/>
                <a:cs typeface="Calibri"/>
              </a:rPr>
              <a:t>the</a:t>
            </a:r>
            <a:r>
              <a:rPr sz="2200" spc="5" dirty="0">
                <a:latin typeface="Calibri"/>
                <a:cs typeface="Calibri"/>
              </a:rPr>
              <a:t> </a:t>
            </a:r>
            <a:r>
              <a:rPr sz="2200" spc="-5" dirty="0">
                <a:latin typeface="Calibri"/>
                <a:cs typeface="Calibri"/>
              </a:rPr>
              <a:t>basis</a:t>
            </a:r>
            <a:r>
              <a:rPr sz="2200" spc="-10" dirty="0">
                <a:latin typeface="Calibri"/>
                <a:cs typeface="Calibri"/>
              </a:rPr>
              <a:t> </a:t>
            </a:r>
            <a:r>
              <a:rPr sz="2200" spc="-5" dirty="0">
                <a:latin typeface="Calibri"/>
                <a:cs typeface="Calibri"/>
              </a:rPr>
              <a:t>of</a:t>
            </a:r>
            <a:r>
              <a:rPr sz="2200" spc="5" dirty="0">
                <a:latin typeface="Calibri"/>
                <a:cs typeface="Calibri"/>
              </a:rPr>
              <a:t> </a:t>
            </a:r>
            <a:r>
              <a:rPr sz="2200" spc="-5" dirty="0">
                <a:latin typeface="Calibri"/>
                <a:cs typeface="Calibri"/>
              </a:rPr>
              <a:t>K </a:t>
            </a:r>
            <a:r>
              <a:rPr sz="2200" spc="-10" dirty="0">
                <a:latin typeface="Calibri"/>
                <a:cs typeface="Calibri"/>
              </a:rPr>
              <a:t>neighbors.</a:t>
            </a:r>
            <a:r>
              <a:rPr sz="2200" spc="-5" dirty="0">
                <a:latin typeface="Calibri"/>
                <a:cs typeface="Calibri"/>
              </a:rPr>
              <a:t> </a:t>
            </a:r>
            <a:r>
              <a:rPr sz="2200" spc="-10" dirty="0">
                <a:latin typeface="Calibri"/>
                <a:cs typeface="Calibri"/>
              </a:rPr>
              <a:t>Neighbors</a:t>
            </a:r>
            <a:r>
              <a:rPr sz="2200" spc="5" dirty="0">
                <a:latin typeface="Calibri"/>
                <a:cs typeface="Calibri"/>
              </a:rPr>
              <a:t> </a:t>
            </a:r>
            <a:r>
              <a:rPr sz="2200" spc="-10" dirty="0">
                <a:latin typeface="Calibri"/>
                <a:cs typeface="Calibri"/>
              </a:rPr>
              <a:t>are </a:t>
            </a:r>
            <a:r>
              <a:rPr sz="2200" spc="-5" dirty="0">
                <a:latin typeface="Calibri"/>
                <a:cs typeface="Calibri"/>
              </a:rPr>
              <a:t> </a:t>
            </a:r>
            <a:r>
              <a:rPr sz="2200" spc="-10" dirty="0">
                <a:latin typeface="Calibri"/>
                <a:cs typeface="Calibri"/>
              </a:rPr>
              <a:t>determined</a:t>
            </a:r>
            <a:r>
              <a:rPr sz="2200" spc="20" dirty="0">
                <a:latin typeface="Calibri"/>
                <a:cs typeface="Calibri"/>
              </a:rPr>
              <a:t> </a:t>
            </a:r>
            <a:r>
              <a:rPr sz="2200" spc="-5" dirty="0">
                <a:latin typeface="Calibri"/>
                <a:cs typeface="Calibri"/>
              </a:rPr>
              <a:t>on </a:t>
            </a:r>
            <a:r>
              <a:rPr sz="2200" spc="-10" dirty="0">
                <a:latin typeface="Calibri"/>
                <a:cs typeface="Calibri"/>
              </a:rPr>
              <a:t>the</a:t>
            </a:r>
            <a:r>
              <a:rPr sz="2200" spc="10" dirty="0">
                <a:latin typeface="Calibri"/>
                <a:cs typeface="Calibri"/>
              </a:rPr>
              <a:t> </a:t>
            </a:r>
            <a:r>
              <a:rPr sz="2200" spc="-5" dirty="0">
                <a:latin typeface="Calibri"/>
                <a:cs typeface="Calibri"/>
              </a:rPr>
              <a:t>basis</a:t>
            </a:r>
            <a:r>
              <a:rPr sz="2200" spc="-10" dirty="0">
                <a:latin typeface="Calibri"/>
                <a:cs typeface="Calibri"/>
              </a:rPr>
              <a:t> </a:t>
            </a:r>
            <a:r>
              <a:rPr sz="2200" spc="-5" dirty="0">
                <a:latin typeface="Calibri"/>
                <a:cs typeface="Calibri"/>
              </a:rPr>
              <a:t>of</a:t>
            </a:r>
            <a:r>
              <a:rPr sz="2200" spc="5" dirty="0">
                <a:latin typeface="Calibri"/>
                <a:cs typeface="Calibri"/>
              </a:rPr>
              <a:t> </a:t>
            </a:r>
            <a:r>
              <a:rPr sz="2200" spc="-10" dirty="0">
                <a:latin typeface="Calibri"/>
                <a:cs typeface="Calibri"/>
              </a:rPr>
              <a:t>distance measure.</a:t>
            </a:r>
            <a:endParaRPr sz="2200">
              <a:latin typeface="Calibri"/>
              <a:cs typeface="Calibri"/>
            </a:endParaRPr>
          </a:p>
          <a:p>
            <a:pPr marL="241300" marR="5080" indent="-228600">
              <a:lnSpc>
                <a:spcPct val="90000"/>
              </a:lnSpc>
              <a:spcBef>
                <a:spcPts val="950"/>
              </a:spcBef>
              <a:buFont typeface="Arial MT"/>
              <a:buChar char="•"/>
              <a:tabLst>
                <a:tab pos="240665" algn="l"/>
                <a:tab pos="241300" algn="l"/>
              </a:tabLst>
            </a:pPr>
            <a:r>
              <a:rPr sz="2200" spc="-10" dirty="0">
                <a:latin typeface="Calibri"/>
                <a:cs typeface="Calibri"/>
              </a:rPr>
              <a:t>Once</a:t>
            </a:r>
            <a:r>
              <a:rPr sz="2200" spc="10" dirty="0">
                <a:latin typeface="Calibri"/>
                <a:cs typeface="Calibri"/>
              </a:rPr>
              <a:t> </a:t>
            </a:r>
            <a:r>
              <a:rPr sz="2200" spc="-5" dirty="0">
                <a:latin typeface="Calibri"/>
                <a:cs typeface="Calibri"/>
              </a:rPr>
              <a:t>K</a:t>
            </a:r>
            <a:r>
              <a:rPr sz="2200" spc="5" dirty="0">
                <a:latin typeface="Calibri"/>
                <a:cs typeface="Calibri"/>
              </a:rPr>
              <a:t> </a:t>
            </a:r>
            <a:r>
              <a:rPr sz="2200" spc="-10" dirty="0">
                <a:latin typeface="Calibri"/>
                <a:cs typeface="Calibri"/>
              </a:rPr>
              <a:t>neighbours</a:t>
            </a:r>
            <a:r>
              <a:rPr sz="2200" spc="5" dirty="0">
                <a:latin typeface="Calibri"/>
                <a:cs typeface="Calibri"/>
              </a:rPr>
              <a:t> </a:t>
            </a:r>
            <a:r>
              <a:rPr sz="2200" spc="-10" dirty="0">
                <a:latin typeface="Calibri"/>
                <a:cs typeface="Calibri"/>
              </a:rPr>
              <a:t>are</a:t>
            </a:r>
            <a:r>
              <a:rPr sz="2200" dirty="0">
                <a:latin typeface="Calibri"/>
                <a:cs typeface="Calibri"/>
              </a:rPr>
              <a:t> </a:t>
            </a:r>
            <a:r>
              <a:rPr sz="2200" spc="-10" dirty="0">
                <a:latin typeface="Calibri"/>
                <a:cs typeface="Calibri"/>
              </a:rPr>
              <a:t>determined,</a:t>
            </a:r>
            <a:r>
              <a:rPr sz="2200" spc="10" dirty="0">
                <a:latin typeface="Calibri"/>
                <a:cs typeface="Calibri"/>
              </a:rPr>
              <a:t> </a:t>
            </a:r>
            <a:r>
              <a:rPr sz="2200" spc="-5" dirty="0">
                <a:latin typeface="Calibri"/>
                <a:cs typeface="Calibri"/>
              </a:rPr>
              <a:t>missing </a:t>
            </a:r>
            <a:r>
              <a:rPr sz="2200" dirty="0">
                <a:latin typeface="Calibri"/>
                <a:cs typeface="Calibri"/>
              </a:rPr>
              <a:t> </a:t>
            </a:r>
            <a:r>
              <a:rPr sz="2200" spc="-10" dirty="0">
                <a:latin typeface="Calibri"/>
                <a:cs typeface="Calibri"/>
              </a:rPr>
              <a:t>value</a:t>
            </a:r>
            <a:r>
              <a:rPr sz="2200" spc="40" dirty="0">
                <a:latin typeface="Calibri"/>
                <a:cs typeface="Calibri"/>
              </a:rPr>
              <a:t> </a:t>
            </a:r>
            <a:r>
              <a:rPr sz="2200" spc="-10" dirty="0">
                <a:latin typeface="Calibri"/>
                <a:cs typeface="Calibri"/>
              </a:rPr>
              <a:t>are</a:t>
            </a:r>
            <a:r>
              <a:rPr sz="2200" spc="45" dirty="0">
                <a:latin typeface="Calibri"/>
                <a:cs typeface="Calibri"/>
              </a:rPr>
              <a:t> </a:t>
            </a:r>
            <a:r>
              <a:rPr sz="2200" spc="-10" dirty="0">
                <a:latin typeface="Calibri"/>
                <a:cs typeface="Calibri"/>
              </a:rPr>
              <a:t>imputed</a:t>
            </a:r>
            <a:r>
              <a:rPr sz="2200" spc="65" dirty="0">
                <a:latin typeface="Calibri"/>
                <a:cs typeface="Calibri"/>
              </a:rPr>
              <a:t> </a:t>
            </a:r>
            <a:r>
              <a:rPr sz="2200" spc="-10" dirty="0">
                <a:latin typeface="Calibri"/>
                <a:cs typeface="Calibri"/>
              </a:rPr>
              <a:t>by</a:t>
            </a:r>
            <a:r>
              <a:rPr sz="2200" spc="60" dirty="0">
                <a:latin typeface="Calibri"/>
                <a:cs typeface="Calibri"/>
              </a:rPr>
              <a:t> </a:t>
            </a:r>
            <a:r>
              <a:rPr sz="2200" spc="-10" dirty="0">
                <a:latin typeface="Calibri"/>
                <a:cs typeface="Calibri"/>
              </a:rPr>
              <a:t>taking</a:t>
            </a:r>
            <a:r>
              <a:rPr sz="2200" spc="40" dirty="0">
                <a:latin typeface="Calibri"/>
                <a:cs typeface="Calibri"/>
              </a:rPr>
              <a:t> </a:t>
            </a:r>
            <a:r>
              <a:rPr sz="2200" spc="-5" dirty="0">
                <a:latin typeface="Calibri"/>
                <a:cs typeface="Calibri"/>
              </a:rPr>
              <a:t>mean</a:t>
            </a:r>
            <a:r>
              <a:rPr sz="2200" spc="70" dirty="0">
                <a:latin typeface="Calibri"/>
                <a:cs typeface="Calibri"/>
              </a:rPr>
              <a:t> </a:t>
            </a:r>
            <a:r>
              <a:rPr sz="2200" spc="-5" dirty="0">
                <a:latin typeface="Calibri"/>
                <a:cs typeface="Calibri"/>
              </a:rPr>
              <a:t>/</a:t>
            </a:r>
            <a:r>
              <a:rPr sz="2200" spc="50" dirty="0">
                <a:latin typeface="Calibri"/>
                <a:cs typeface="Calibri"/>
              </a:rPr>
              <a:t> </a:t>
            </a:r>
            <a:r>
              <a:rPr sz="2200" spc="-5" dirty="0">
                <a:latin typeface="Calibri"/>
                <a:cs typeface="Calibri"/>
              </a:rPr>
              <a:t>median </a:t>
            </a:r>
            <a:r>
              <a:rPr sz="2200" dirty="0">
                <a:latin typeface="Calibri"/>
                <a:cs typeface="Calibri"/>
              </a:rPr>
              <a:t> </a:t>
            </a:r>
            <a:r>
              <a:rPr sz="2200" spc="-5" dirty="0">
                <a:latin typeface="Calibri"/>
                <a:cs typeface="Calibri"/>
              </a:rPr>
              <a:t>or </a:t>
            </a:r>
            <a:r>
              <a:rPr sz="2200" spc="-10" dirty="0">
                <a:latin typeface="Calibri"/>
                <a:cs typeface="Calibri"/>
              </a:rPr>
              <a:t>MODE</a:t>
            </a:r>
            <a:r>
              <a:rPr sz="2200" spc="15" dirty="0">
                <a:latin typeface="Calibri"/>
                <a:cs typeface="Calibri"/>
              </a:rPr>
              <a:t> </a:t>
            </a:r>
            <a:r>
              <a:rPr sz="2200" spc="-5" dirty="0">
                <a:latin typeface="Calibri"/>
                <a:cs typeface="Calibri"/>
              </a:rPr>
              <a:t>of</a:t>
            </a:r>
            <a:r>
              <a:rPr sz="2200" spc="5" dirty="0">
                <a:latin typeface="Calibri"/>
                <a:cs typeface="Calibri"/>
              </a:rPr>
              <a:t> </a:t>
            </a:r>
            <a:r>
              <a:rPr sz="2200" spc="-5" dirty="0">
                <a:latin typeface="Calibri"/>
                <a:cs typeface="Calibri"/>
              </a:rPr>
              <a:t>known</a:t>
            </a:r>
            <a:r>
              <a:rPr sz="2200" spc="5" dirty="0">
                <a:latin typeface="Calibri"/>
                <a:cs typeface="Calibri"/>
              </a:rPr>
              <a:t> </a:t>
            </a:r>
            <a:r>
              <a:rPr sz="2200" spc="-15" dirty="0">
                <a:latin typeface="Calibri"/>
                <a:cs typeface="Calibri"/>
              </a:rPr>
              <a:t>attribute</a:t>
            </a:r>
            <a:r>
              <a:rPr sz="2200" spc="15" dirty="0">
                <a:latin typeface="Calibri"/>
                <a:cs typeface="Calibri"/>
              </a:rPr>
              <a:t> </a:t>
            </a:r>
            <a:r>
              <a:rPr sz="2200" spc="-10" dirty="0">
                <a:latin typeface="Calibri"/>
                <a:cs typeface="Calibri"/>
              </a:rPr>
              <a:t>values</a:t>
            </a:r>
            <a:r>
              <a:rPr sz="2200" spc="-5" dirty="0">
                <a:latin typeface="Calibri"/>
                <a:cs typeface="Calibri"/>
              </a:rPr>
              <a:t> </a:t>
            </a:r>
            <a:r>
              <a:rPr sz="2200" dirty="0">
                <a:latin typeface="Calibri"/>
                <a:cs typeface="Calibri"/>
              </a:rPr>
              <a:t>of</a:t>
            </a:r>
            <a:r>
              <a:rPr sz="2200" spc="-5" dirty="0">
                <a:latin typeface="Calibri"/>
                <a:cs typeface="Calibri"/>
              </a:rPr>
              <a:t> missing </a:t>
            </a:r>
            <a:r>
              <a:rPr sz="2200" spc="-484" dirty="0">
                <a:latin typeface="Calibri"/>
                <a:cs typeface="Calibri"/>
              </a:rPr>
              <a:t> </a:t>
            </a:r>
            <a:r>
              <a:rPr sz="2200" spc="-15" dirty="0">
                <a:latin typeface="Calibri"/>
                <a:cs typeface="Calibri"/>
              </a:rPr>
              <a:t>attribute.</a:t>
            </a:r>
            <a:endParaRPr sz="2200">
              <a:latin typeface="Calibri"/>
              <a:cs typeface="Calibri"/>
            </a:endParaRPr>
          </a:p>
        </p:txBody>
      </p:sp>
      <p:grpSp>
        <p:nvGrpSpPr>
          <p:cNvPr id="6" name="object 6"/>
          <p:cNvGrpSpPr/>
          <p:nvPr/>
        </p:nvGrpSpPr>
        <p:grpSpPr>
          <a:xfrm>
            <a:off x="6717601" y="3555301"/>
            <a:ext cx="3336925" cy="1992630"/>
            <a:chOff x="6717601" y="3555301"/>
            <a:chExt cx="3336925" cy="1992630"/>
          </a:xfrm>
        </p:grpSpPr>
        <p:sp>
          <p:nvSpPr>
            <p:cNvPr id="7" name="object 7"/>
            <p:cNvSpPr/>
            <p:nvPr/>
          </p:nvSpPr>
          <p:spPr>
            <a:xfrm>
              <a:off x="6722364" y="3560064"/>
              <a:ext cx="2822575" cy="1983105"/>
            </a:xfrm>
            <a:custGeom>
              <a:avLst/>
              <a:gdLst/>
              <a:ahLst/>
              <a:cxnLst/>
              <a:rect l="l" t="t" r="r" b="b"/>
              <a:pathLst>
                <a:path w="2822575" h="1983104">
                  <a:moveTo>
                    <a:pt x="0" y="1982724"/>
                  </a:moveTo>
                  <a:lnTo>
                    <a:pt x="2822448" y="1982724"/>
                  </a:lnTo>
                  <a:lnTo>
                    <a:pt x="2822448" y="0"/>
                  </a:lnTo>
                  <a:lnTo>
                    <a:pt x="0" y="0"/>
                  </a:lnTo>
                  <a:lnTo>
                    <a:pt x="0" y="1982724"/>
                  </a:lnTo>
                  <a:close/>
                </a:path>
              </a:pathLst>
            </a:custGeom>
            <a:ln w="9524">
              <a:solidFill>
                <a:srgbClr val="000000"/>
              </a:solidFill>
            </a:ln>
          </p:spPr>
          <p:txBody>
            <a:bodyPr wrap="square" lIns="0" tIns="0" rIns="0" bIns="0" rtlCol="0"/>
            <a:lstStyle/>
            <a:p>
              <a:endParaRPr/>
            </a:p>
          </p:txBody>
        </p:sp>
        <p:sp>
          <p:nvSpPr>
            <p:cNvPr id="8" name="object 8"/>
            <p:cNvSpPr/>
            <p:nvPr/>
          </p:nvSpPr>
          <p:spPr>
            <a:xfrm>
              <a:off x="7601712" y="3890772"/>
              <a:ext cx="925194" cy="1321435"/>
            </a:xfrm>
            <a:custGeom>
              <a:avLst/>
              <a:gdLst/>
              <a:ahLst/>
              <a:cxnLst/>
              <a:rect l="l" t="t" r="r" b="b"/>
              <a:pathLst>
                <a:path w="925195" h="1321435">
                  <a:moveTo>
                    <a:pt x="0" y="660653"/>
                  </a:moveTo>
                  <a:lnTo>
                    <a:pt x="1698" y="603649"/>
                  </a:lnTo>
                  <a:lnTo>
                    <a:pt x="6700" y="547992"/>
                  </a:lnTo>
                  <a:lnTo>
                    <a:pt x="14866" y="493879"/>
                  </a:lnTo>
                  <a:lnTo>
                    <a:pt x="26059" y="441510"/>
                  </a:lnTo>
                  <a:lnTo>
                    <a:pt x="40138" y="391082"/>
                  </a:lnTo>
                  <a:lnTo>
                    <a:pt x="56965" y="342794"/>
                  </a:lnTo>
                  <a:lnTo>
                    <a:pt x="76401" y="296844"/>
                  </a:lnTo>
                  <a:lnTo>
                    <a:pt x="98307" y="253431"/>
                  </a:lnTo>
                  <a:lnTo>
                    <a:pt x="122544" y="212752"/>
                  </a:lnTo>
                  <a:lnTo>
                    <a:pt x="148972" y="175006"/>
                  </a:lnTo>
                  <a:lnTo>
                    <a:pt x="177454" y="140391"/>
                  </a:lnTo>
                  <a:lnTo>
                    <a:pt x="207849" y="109107"/>
                  </a:lnTo>
                  <a:lnTo>
                    <a:pt x="240020" y="81350"/>
                  </a:lnTo>
                  <a:lnTo>
                    <a:pt x="273826" y="57319"/>
                  </a:lnTo>
                  <a:lnTo>
                    <a:pt x="309129" y="37213"/>
                  </a:lnTo>
                  <a:lnTo>
                    <a:pt x="345791" y="21229"/>
                  </a:lnTo>
                  <a:lnTo>
                    <a:pt x="383671" y="9567"/>
                  </a:lnTo>
                  <a:lnTo>
                    <a:pt x="422632" y="2424"/>
                  </a:lnTo>
                  <a:lnTo>
                    <a:pt x="462534" y="0"/>
                  </a:lnTo>
                  <a:lnTo>
                    <a:pt x="502435" y="2424"/>
                  </a:lnTo>
                  <a:lnTo>
                    <a:pt x="541396" y="9567"/>
                  </a:lnTo>
                  <a:lnTo>
                    <a:pt x="579276" y="21229"/>
                  </a:lnTo>
                  <a:lnTo>
                    <a:pt x="615938" y="37213"/>
                  </a:lnTo>
                  <a:lnTo>
                    <a:pt x="651241" y="57319"/>
                  </a:lnTo>
                  <a:lnTo>
                    <a:pt x="685047" y="81350"/>
                  </a:lnTo>
                  <a:lnTo>
                    <a:pt x="717218" y="109107"/>
                  </a:lnTo>
                  <a:lnTo>
                    <a:pt x="747613" y="140391"/>
                  </a:lnTo>
                  <a:lnTo>
                    <a:pt x="776095" y="175006"/>
                  </a:lnTo>
                  <a:lnTo>
                    <a:pt x="802523" y="212752"/>
                  </a:lnTo>
                  <a:lnTo>
                    <a:pt x="826760" y="253431"/>
                  </a:lnTo>
                  <a:lnTo>
                    <a:pt x="848666" y="296844"/>
                  </a:lnTo>
                  <a:lnTo>
                    <a:pt x="868102" y="342794"/>
                  </a:lnTo>
                  <a:lnTo>
                    <a:pt x="884929" y="391082"/>
                  </a:lnTo>
                  <a:lnTo>
                    <a:pt x="899008" y="441510"/>
                  </a:lnTo>
                  <a:lnTo>
                    <a:pt x="910201" y="493879"/>
                  </a:lnTo>
                  <a:lnTo>
                    <a:pt x="918367" y="547992"/>
                  </a:lnTo>
                  <a:lnTo>
                    <a:pt x="923369" y="603649"/>
                  </a:lnTo>
                  <a:lnTo>
                    <a:pt x="925068" y="660653"/>
                  </a:lnTo>
                  <a:lnTo>
                    <a:pt x="923369" y="717658"/>
                  </a:lnTo>
                  <a:lnTo>
                    <a:pt x="918367" y="773315"/>
                  </a:lnTo>
                  <a:lnTo>
                    <a:pt x="910201" y="827428"/>
                  </a:lnTo>
                  <a:lnTo>
                    <a:pt x="899008" y="879797"/>
                  </a:lnTo>
                  <a:lnTo>
                    <a:pt x="884929" y="930225"/>
                  </a:lnTo>
                  <a:lnTo>
                    <a:pt x="868102" y="978513"/>
                  </a:lnTo>
                  <a:lnTo>
                    <a:pt x="848666" y="1024463"/>
                  </a:lnTo>
                  <a:lnTo>
                    <a:pt x="826760" y="1067876"/>
                  </a:lnTo>
                  <a:lnTo>
                    <a:pt x="802523" y="1108555"/>
                  </a:lnTo>
                  <a:lnTo>
                    <a:pt x="776095" y="1146301"/>
                  </a:lnTo>
                  <a:lnTo>
                    <a:pt x="747613" y="1180916"/>
                  </a:lnTo>
                  <a:lnTo>
                    <a:pt x="717218" y="1212200"/>
                  </a:lnTo>
                  <a:lnTo>
                    <a:pt x="685047" y="1239957"/>
                  </a:lnTo>
                  <a:lnTo>
                    <a:pt x="651241" y="1263988"/>
                  </a:lnTo>
                  <a:lnTo>
                    <a:pt x="615938" y="1284094"/>
                  </a:lnTo>
                  <a:lnTo>
                    <a:pt x="579276" y="1300078"/>
                  </a:lnTo>
                  <a:lnTo>
                    <a:pt x="541396" y="1311740"/>
                  </a:lnTo>
                  <a:lnTo>
                    <a:pt x="502435" y="1318883"/>
                  </a:lnTo>
                  <a:lnTo>
                    <a:pt x="462534" y="1321308"/>
                  </a:lnTo>
                  <a:lnTo>
                    <a:pt x="422632" y="1318883"/>
                  </a:lnTo>
                  <a:lnTo>
                    <a:pt x="383671" y="1311740"/>
                  </a:lnTo>
                  <a:lnTo>
                    <a:pt x="345791" y="1300078"/>
                  </a:lnTo>
                  <a:lnTo>
                    <a:pt x="309129" y="1284094"/>
                  </a:lnTo>
                  <a:lnTo>
                    <a:pt x="273826" y="1263988"/>
                  </a:lnTo>
                  <a:lnTo>
                    <a:pt x="240020" y="1239957"/>
                  </a:lnTo>
                  <a:lnTo>
                    <a:pt x="207849" y="1212200"/>
                  </a:lnTo>
                  <a:lnTo>
                    <a:pt x="177454" y="1180916"/>
                  </a:lnTo>
                  <a:lnTo>
                    <a:pt x="148972" y="1146301"/>
                  </a:lnTo>
                  <a:lnTo>
                    <a:pt x="122544" y="1108555"/>
                  </a:lnTo>
                  <a:lnTo>
                    <a:pt x="98307" y="1067876"/>
                  </a:lnTo>
                  <a:lnTo>
                    <a:pt x="76401" y="1024463"/>
                  </a:lnTo>
                  <a:lnTo>
                    <a:pt x="56965" y="978513"/>
                  </a:lnTo>
                  <a:lnTo>
                    <a:pt x="40138" y="930225"/>
                  </a:lnTo>
                  <a:lnTo>
                    <a:pt x="26059" y="879797"/>
                  </a:lnTo>
                  <a:lnTo>
                    <a:pt x="14866" y="827428"/>
                  </a:lnTo>
                  <a:lnTo>
                    <a:pt x="6700" y="773315"/>
                  </a:lnTo>
                  <a:lnTo>
                    <a:pt x="1698" y="717658"/>
                  </a:lnTo>
                  <a:lnTo>
                    <a:pt x="0" y="660653"/>
                  </a:lnTo>
                  <a:close/>
                </a:path>
              </a:pathLst>
            </a:custGeom>
            <a:ln w="9525">
              <a:solidFill>
                <a:srgbClr val="000000"/>
              </a:solidFill>
            </a:ln>
          </p:spPr>
          <p:txBody>
            <a:bodyPr wrap="square" lIns="0" tIns="0" rIns="0" bIns="0" rtlCol="0"/>
            <a:lstStyle/>
            <a:p>
              <a:endParaRPr/>
            </a:p>
          </p:txBody>
        </p:sp>
        <p:pic>
          <p:nvPicPr>
            <p:cNvPr id="9" name="object 9"/>
            <p:cNvPicPr/>
            <p:nvPr/>
          </p:nvPicPr>
          <p:blipFill>
            <a:blip r:embed="rId2" cstate="print"/>
            <a:stretch>
              <a:fillRect/>
            </a:stretch>
          </p:blipFill>
          <p:spPr>
            <a:xfrm>
              <a:off x="6994969" y="4282249"/>
              <a:ext cx="102489" cy="142112"/>
            </a:xfrm>
            <a:prstGeom prst="rect">
              <a:avLst/>
            </a:prstGeom>
          </p:spPr>
        </p:pic>
        <p:pic>
          <p:nvPicPr>
            <p:cNvPr id="10" name="object 10"/>
            <p:cNvPicPr/>
            <p:nvPr/>
          </p:nvPicPr>
          <p:blipFill>
            <a:blip r:embed="rId2" cstate="print"/>
            <a:stretch>
              <a:fillRect/>
            </a:stretch>
          </p:blipFill>
          <p:spPr>
            <a:xfrm>
              <a:off x="8013001" y="4282249"/>
              <a:ext cx="102488" cy="142112"/>
            </a:xfrm>
            <a:prstGeom prst="rect">
              <a:avLst/>
            </a:prstGeom>
          </p:spPr>
        </p:pic>
        <p:pic>
          <p:nvPicPr>
            <p:cNvPr id="11" name="object 11"/>
            <p:cNvPicPr/>
            <p:nvPr/>
          </p:nvPicPr>
          <p:blipFill>
            <a:blip r:embed="rId3" cstate="print"/>
            <a:stretch>
              <a:fillRect/>
            </a:stretch>
          </p:blipFill>
          <p:spPr>
            <a:xfrm>
              <a:off x="7874317" y="4480369"/>
              <a:ext cx="100965" cy="142112"/>
            </a:xfrm>
            <a:prstGeom prst="rect">
              <a:avLst/>
            </a:prstGeom>
          </p:spPr>
        </p:pic>
        <p:pic>
          <p:nvPicPr>
            <p:cNvPr id="12" name="object 12"/>
            <p:cNvPicPr/>
            <p:nvPr/>
          </p:nvPicPr>
          <p:blipFill>
            <a:blip r:embed="rId4" cstate="print"/>
            <a:stretch>
              <a:fillRect/>
            </a:stretch>
          </p:blipFill>
          <p:spPr>
            <a:xfrm>
              <a:off x="8105965" y="4612957"/>
              <a:ext cx="100965" cy="142112"/>
            </a:xfrm>
            <a:prstGeom prst="rect">
              <a:avLst/>
            </a:prstGeom>
          </p:spPr>
        </p:pic>
        <p:pic>
          <p:nvPicPr>
            <p:cNvPr id="13" name="object 13"/>
            <p:cNvPicPr/>
            <p:nvPr/>
          </p:nvPicPr>
          <p:blipFill>
            <a:blip r:embed="rId2" cstate="print"/>
            <a:stretch>
              <a:fillRect/>
            </a:stretch>
          </p:blipFill>
          <p:spPr>
            <a:xfrm>
              <a:off x="7781353" y="4811077"/>
              <a:ext cx="102488" cy="142112"/>
            </a:xfrm>
            <a:prstGeom prst="rect">
              <a:avLst/>
            </a:prstGeom>
          </p:spPr>
        </p:pic>
        <p:pic>
          <p:nvPicPr>
            <p:cNvPr id="14" name="object 14"/>
            <p:cNvPicPr/>
            <p:nvPr/>
          </p:nvPicPr>
          <p:blipFill>
            <a:blip r:embed="rId5" cstate="print"/>
            <a:stretch>
              <a:fillRect/>
            </a:stretch>
          </p:blipFill>
          <p:spPr>
            <a:xfrm>
              <a:off x="8567737" y="4943665"/>
              <a:ext cx="102489" cy="142113"/>
            </a:xfrm>
            <a:prstGeom prst="rect">
              <a:avLst/>
            </a:prstGeom>
          </p:spPr>
        </p:pic>
        <p:pic>
          <p:nvPicPr>
            <p:cNvPr id="15" name="object 15"/>
            <p:cNvPicPr/>
            <p:nvPr/>
          </p:nvPicPr>
          <p:blipFill>
            <a:blip r:embed="rId6" cstate="print"/>
            <a:stretch>
              <a:fillRect/>
            </a:stretch>
          </p:blipFill>
          <p:spPr>
            <a:xfrm>
              <a:off x="8753665" y="4745545"/>
              <a:ext cx="100965" cy="142112"/>
            </a:xfrm>
            <a:prstGeom prst="rect">
              <a:avLst/>
            </a:prstGeom>
          </p:spPr>
        </p:pic>
        <p:pic>
          <p:nvPicPr>
            <p:cNvPr id="16" name="object 16"/>
            <p:cNvPicPr/>
            <p:nvPr/>
          </p:nvPicPr>
          <p:blipFill>
            <a:blip r:embed="rId7" cstate="print"/>
            <a:stretch>
              <a:fillRect/>
            </a:stretch>
          </p:blipFill>
          <p:spPr>
            <a:xfrm>
              <a:off x="8197405" y="4084129"/>
              <a:ext cx="102488" cy="142112"/>
            </a:xfrm>
            <a:prstGeom prst="rect">
              <a:avLst/>
            </a:prstGeom>
          </p:spPr>
        </p:pic>
        <p:sp>
          <p:nvSpPr>
            <p:cNvPr id="17" name="object 17"/>
            <p:cNvSpPr/>
            <p:nvPr/>
          </p:nvSpPr>
          <p:spPr>
            <a:xfrm>
              <a:off x="8295132" y="4082541"/>
              <a:ext cx="1758950" cy="871855"/>
            </a:xfrm>
            <a:custGeom>
              <a:avLst/>
              <a:gdLst/>
              <a:ahLst/>
              <a:cxnLst/>
              <a:rect l="l" t="t" r="r" b="b"/>
              <a:pathLst>
                <a:path w="1758950" h="871854">
                  <a:moveTo>
                    <a:pt x="1622425" y="860044"/>
                  </a:moveTo>
                  <a:lnTo>
                    <a:pt x="72936" y="227431"/>
                  </a:lnTo>
                  <a:lnTo>
                    <a:pt x="74891" y="222631"/>
                  </a:lnTo>
                  <a:lnTo>
                    <a:pt x="84963" y="197993"/>
                  </a:lnTo>
                  <a:lnTo>
                    <a:pt x="0" y="204470"/>
                  </a:lnTo>
                  <a:lnTo>
                    <a:pt x="56134" y="268605"/>
                  </a:lnTo>
                  <a:lnTo>
                    <a:pt x="68160" y="239128"/>
                  </a:lnTo>
                  <a:lnTo>
                    <a:pt x="1617599" y="871728"/>
                  </a:lnTo>
                  <a:lnTo>
                    <a:pt x="1622425" y="860044"/>
                  </a:lnTo>
                  <a:close/>
                </a:path>
                <a:path w="1758950" h="871854">
                  <a:moveTo>
                    <a:pt x="1758950" y="12700"/>
                  </a:moveTo>
                  <a:lnTo>
                    <a:pt x="1758442" y="0"/>
                  </a:lnTo>
                  <a:lnTo>
                    <a:pt x="75882" y="62649"/>
                  </a:lnTo>
                  <a:lnTo>
                    <a:pt x="74676" y="30988"/>
                  </a:lnTo>
                  <a:lnTo>
                    <a:pt x="0" y="71882"/>
                  </a:lnTo>
                  <a:lnTo>
                    <a:pt x="77597" y="107061"/>
                  </a:lnTo>
                  <a:lnTo>
                    <a:pt x="76390" y="75819"/>
                  </a:lnTo>
                  <a:lnTo>
                    <a:pt x="76377" y="75349"/>
                  </a:lnTo>
                  <a:lnTo>
                    <a:pt x="1758950" y="12700"/>
                  </a:lnTo>
                  <a:close/>
                </a:path>
              </a:pathLst>
            </a:custGeom>
            <a:solidFill>
              <a:srgbClr val="000000"/>
            </a:solidFill>
          </p:spPr>
          <p:txBody>
            <a:bodyPr wrap="square" lIns="0" tIns="0" rIns="0" bIns="0" rtlCol="0"/>
            <a:lstStyle/>
            <a:p>
              <a:endParaRPr/>
            </a:p>
          </p:txBody>
        </p:sp>
        <p:pic>
          <p:nvPicPr>
            <p:cNvPr id="18" name="object 18"/>
            <p:cNvPicPr/>
            <p:nvPr/>
          </p:nvPicPr>
          <p:blipFill>
            <a:blip r:embed="rId3" cstate="print"/>
            <a:stretch>
              <a:fillRect/>
            </a:stretch>
          </p:blipFill>
          <p:spPr>
            <a:xfrm>
              <a:off x="7226617" y="4149661"/>
              <a:ext cx="100965" cy="142112"/>
            </a:xfrm>
            <a:prstGeom prst="rect">
              <a:avLst/>
            </a:prstGeom>
          </p:spPr>
        </p:pic>
        <p:pic>
          <p:nvPicPr>
            <p:cNvPr id="19" name="object 19"/>
            <p:cNvPicPr/>
            <p:nvPr/>
          </p:nvPicPr>
          <p:blipFill>
            <a:blip r:embed="rId3" cstate="print"/>
            <a:stretch>
              <a:fillRect/>
            </a:stretch>
          </p:blipFill>
          <p:spPr>
            <a:xfrm>
              <a:off x="7226617" y="4943665"/>
              <a:ext cx="100965" cy="142113"/>
            </a:xfrm>
            <a:prstGeom prst="rect">
              <a:avLst/>
            </a:prstGeom>
          </p:spPr>
        </p:pic>
        <p:pic>
          <p:nvPicPr>
            <p:cNvPr id="20" name="object 20"/>
            <p:cNvPicPr/>
            <p:nvPr/>
          </p:nvPicPr>
          <p:blipFill>
            <a:blip r:embed="rId8" cstate="print"/>
            <a:stretch>
              <a:fillRect/>
            </a:stretch>
          </p:blipFill>
          <p:spPr>
            <a:xfrm>
              <a:off x="7318057" y="4414837"/>
              <a:ext cx="195452" cy="207644"/>
            </a:xfrm>
            <a:prstGeom prst="rect">
              <a:avLst/>
            </a:prstGeom>
          </p:spPr>
        </p:pic>
      </p:grpSp>
      <p:sp>
        <p:nvSpPr>
          <p:cNvPr id="21" name="object 21"/>
          <p:cNvSpPr txBox="1"/>
          <p:nvPr/>
        </p:nvSpPr>
        <p:spPr>
          <a:xfrm>
            <a:off x="10179811" y="3909186"/>
            <a:ext cx="1332230" cy="177800"/>
          </a:xfrm>
          <a:prstGeom prst="rect">
            <a:avLst/>
          </a:prstGeom>
        </p:spPr>
        <p:txBody>
          <a:bodyPr vert="horz" wrap="square" lIns="0" tIns="12065" rIns="0" bIns="0" rtlCol="0">
            <a:spAutoFit/>
          </a:bodyPr>
          <a:lstStyle/>
          <a:p>
            <a:pPr marL="12700">
              <a:lnSpc>
                <a:spcPct val="100000"/>
              </a:lnSpc>
              <a:spcBef>
                <a:spcPts val="95"/>
              </a:spcBef>
            </a:pPr>
            <a:r>
              <a:rPr sz="1000" b="1" spc="-5" dirty="0">
                <a:latin typeface="Tahoma"/>
                <a:cs typeface="Tahoma"/>
              </a:rPr>
              <a:t>Missing</a:t>
            </a:r>
            <a:r>
              <a:rPr sz="1000" b="1" spc="-35" dirty="0">
                <a:latin typeface="Tahoma"/>
                <a:cs typeface="Tahoma"/>
              </a:rPr>
              <a:t> </a:t>
            </a:r>
            <a:r>
              <a:rPr sz="1000" b="1" spc="-5" dirty="0">
                <a:latin typeface="Tahoma"/>
                <a:cs typeface="Tahoma"/>
              </a:rPr>
              <a:t>value</a:t>
            </a:r>
            <a:r>
              <a:rPr sz="1000" b="1" spc="-20" dirty="0">
                <a:latin typeface="Tahoma"/>
                <a:cs typeface="Tahoma"/>
              </a:rPr>
              <a:t> </a:t>
            </a:r>
            <a:r>
              <a:rPr sz="1000" b="1" spc="-10" dirty="0">
                <a:latin typeface="Tahoma"/>
                <a:cs typeface="Tahoma"/>
              </a:rPr>
              <a:t>record</a:t>
            </a:r>
            <a:endParaRPr sz="1000">
              <a:latin typeface="Tahoma"/>
              <a:cs typeface="Tahoma"/>
            </a:endParaRPr>
          </a:p>
        </p:txBody>
      </p:sp>
      <p:sp>
        <p:nvSpPr>
          <p:cNvPr id="22" name="object 22"/>
          <p:cNvSpPr txBox="1"/>
          <p:nvPr/>
        </p:nvSpPr>
        <p:spPr>
          <a:xfrm>
            <a:off x="10040873" y="4900929"/>
            <a:ext cx="1412875" cy="177800"/>
          </a:xfrm>
          <a:prstGeom prst="rect">
            <a:avLst/>
          </a:prstGeom>
        </p:spPr>
        <p:txBody>
          <a:bodyPr vert="horz" wrap="square" lIns="0" tIns="12065" rIns="0" bIns="0" rtlCol="0">
            <a:spAutoFit/>
          </a:bodyPr>
          <a:lstStyle/>
          <a:p>
            <a:pPr marL="12700">
              <a:lnSpc>
                <a:spcPct val="100000"/>
              </a:lnSpc>
              <a:spcBef>
                <a:spcPts val="95"/>
              </a:spcBef>
            </a:pPr>
            <a:r>
              <a:rPr sz="1000" b="1" spc="-10" dirty="0">
                <a:latin typeface="Tahoma"/>
                <a:cs typeface="Tahoma"/>
              </a:rPr>
              <a:t>Other</a:t>
            </a:r>
            <a:r>
              <a:rPr sz="1000" b="1" spc="5" dirty="0">
                <a:latin typeface="Tahoma"/>
                <a:cs typeface="Tahoma"/>
              </a:rPr>
              <a:t> </a:t>
            </a:r>
            <a:r>
              <a:rPr sz="1000" b="1" spc="-10" dirty="0">
                <a:latin typeface="Tahoma"/>
                <a:cs typeface="Tahoma"/>
              </a:rPr>
              <a:t>dataset</a:t>
            </a:r>
            <a:r>
              <a:rPr sz="1000" b="1" dirty="0">
                <a:latin typeface="Tahoma"/>
                <a:cs typeface="Tahoma"/>
              </a:rPr>
              <a:t> </a:t>
            </a:r>
            <a:r>
              <a:rPr sz="1000" b="1" spc="-10" dirty="0">
                <a:latin typeface="Tahoma"/>
                <a:cs typeface="Tahoma"/>
              </a:rPr>
              <a:t>records</a:t>
            </a:r>
            <a:endParaRPr sz="1000">
              <a:latin typeface="Tahoma"/>
              <a:cs typeface="Tahom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9988" y="1324736"/>
            <a:ext cx="5704840" cy="939800"/>
          </a:xfrm>
          <a:prstGeom prst="rect">
            <a:avLst/>
          </a:prstGeom>
        </p:spPr>
        <p:txBody>
          <a:bodyPr vert="horz" wrap="square" lIns="0" tIns="12700" rIns="0" bIns="0" rtlCol="0">
            <a:spAutoFit/>
          </a:bodyPr>
          <a:lstStyle/>
          <a:p>
            <a:pPr marL="12700">
              <a:lnSpc>
                <a:spcPct val="100000"/>
              </a:lnSpc>
              <a:spcBef>
                <a:spcPts val="100"/>
              </a:spcBef>
            </a:pPr>
            <a:r>
              <a:rPr sz="6000" spc="-60" dirty="0"/>
              <a:t>Distance</a:t>
            </a:r>
            <a:r>
              <a:rPr sz="6000" spc="-180" dirty="0"/>
              <a:t> </a:t>
            </a:r>
            <a:r>
              <a:rPr sz="6000" spc="-60" dirty="0"/>
              <a:t>Measures</a:t>
            </a:r>
            <a:endParaRPr sz="6000"/>
          </a:p>
        </p:txBody>
      </p:sp>
      <p:grpSp>
        <p:nvGrpSpPr>
          <p:cNvPr id="3" name="object 3"/>
          <p:cNvGrpSpPr/>
          <p:nvPr/>
        </p:nvGrpSpPr>
        <p:grpSpPr>
          <a:xfrm>
            <a:off x="841247" y="2776727"/>
            <a:ext cx="10476230" cy="142240"/>
            <a:chOff x="841247" y="2776727"/>
            <a:chExt cx="10476230" cy="142240"/>
          </a:xfrm>
        </p:grpSpPr>
        <p:sp>
          <p:nvSpPr>
            <p:cNvPr id="4" name="object 4"/>
            <p:cNvSpPr/>
            <p:nvPr/>
          </p:nvSpPr>
          <p:spPr>
            <a:xfrm>
              <a:off x="865632" y="2900171"/>
              <a:ext cx="10452100" cy="18415"/>
            </a:xfrm>
            <a:custGeom>
              <a:avLst/>
              <a:gdLst/>
              <a:ahLst/>
              <a:cxnLst/>
              <a:rect l="l" t="t" r="r" b="b"/>
              <a:pathLst>
                <a:path w="10452100" h="18414">
                  <a:moveTo>
                    <a:pt x="10451592" y="0"/>
                  </a:moveTo>
                  <a:lnTo>
                    <a:pt x="0" y="0"/>
                  </a:lnTo>
                  <a:lnTo>
                    <a:pt x="0" y="13716"/>
                  </a:lnTo>
                  <a:lnTo>
                    <a:pt x="0" y="18288"/>
                  </a:lnTo>
                  <a:lnTo>
                    <a:pt x="10451592" y="18288"/>
                  </a:lnTo>
                  <a:lnTo>
                    <a:pt x="10451592" y="13716"/>
                  </a:lnTo>
                  <a:lnTo>
                    <a:pt x="10451592" y="0"/>
                  </a:lnTo>
                  <a:close/>
                </a:path>
              </a:pathLst>
            </a:custGeom>
            <a:solidFill>
              <a:srgbClr val="D4D4D4"/>
            </a:solidFill>
          </p:spPr>
          <p:txBody>
            <a:bodyPr wrap="square" lIns="0" tIns="0" rIns="0" bIns="0" rtlCol="0"/>
            <a:lstStyle/>
            <a:p>
              <a:endParaRPr/>
            </a:p>
          </p:txBody>
        </p:sp>
        <p:sp>
          <p:nvSpPr>
            <p:cNvPr id="5" name="object 5"/>
            <p:cNvSpPr/>
            <p:nvPr/>
          </p:nvSpPr>
          <p:spPr>
            <a:xfrm>
              <a:off x="841247" y="2776727"/>
              <a:ext cx="1873250" cy="137160"/>
            </a:xfrm>
            <a:custGeom>
              <a:avLst/>
              <a:gdLst/>
              <a:ahLst/>
              <a:cxnLst/>
              <a:rect l="l" t="t" r="r" b="b"/>
              <a:pathLst>
                <a:path w="1873250" h="137160">
                  <a:moveTo>
                    <a:pt x="1872995" y="0"/>
                  </a:moveTo>
                  <a:lnTo>
                    <a:pt x="0" y="0"/>
                  </a:lnTo>
                  <a:lnTo>
                    <a:pt x="0" y="137160"/>
                  </a:lnTo>
                  <a:lnTo>
                    <a:pt x="1872995" y="137160"/>
                  </a:lnTo>
                  <a:lnTo>
                    <a:pt x="1872995" y="0"/>
                  </a:lnTo>
                  <a:close/>
                </a:path>
              </a:pathLst>
            </a:custGeom>
            <a:solidFill>
              <a:srgbClr val="EC7C30"/>
            </a:solidFill>
          </p:spPr>
          <p:txBody>
            <a:bodyPr wrap="square" lIns="0" tIns="0" rIns="0" bIns="0" rtlCol="0"/>
            <a:lstStyle/>
            <a:p>
              <a:endParaRPr/>
            </a:p>
          </p:txBody>
        </p:sp>
      </p:grpSp>
      <p:sp>
        <p:nvSpPr>
          <p:cNvPr id="6" name="object 6"/>
          <p:cNvSpPr txBox="1"/>
          <p:nvPr/>
        </p:nvSpPr>
        <p:spPr>
          <a:xfrm>
            <a:off x="919988" y="3291357"/>
            <a:ext cx="8477250" cy="1120140"/>
          </a:xfrm>
          <a:prstGeom prst="rect">
            <a:avLst/>
          </a:prstGeom>
        </p:spPr>
        <p:txBody>
          <a:bodyPr vert="horz" wrap="square" lIns="0" tIns="41275" rIns="0" bIns="0" rtlCol="0">
            <a:spAutoFit/>
          </a:bodyPr>
          <a:lstStyle/>
          <a:p>
            <a:pPr marL="241300" indent="-229235">
              <a:lnSpc>
                <a:spcPct val="100000"/>
              </a:lnSpc>
              <a:spcBef>
                <a:spcPts val="325"/>
              </a:spcBef>
              <a:buFont typeface="Arial MT"/>
              <a:buChar char="•"/>
              <a:tabLst>
                <a:tab pos="241300" algn="l"/>
                <a:tab pos="241935" algn="l"/>
              </a:tabLst>
            </a:pPr>
            <a:r>
              <a:rPr sz="2200" spc="-45" dirty="0">
                <a:latin typeface="Calibri"/>
                <a:cs typeface="Calibri"/>
              </a:rPr>
              <a:t>Two</a:t>
            </a:r>
            <a:r>
              <a:rPr sz="2200" spc="5" dirty="0">
                <a:latin typeface="Calibri"/>
                <a:cs typeface="Calibri"/>
              </a:rPr>
              <a:t> </a:t>
            </a:r>
            <a:r>
              <a:rPr sz="2200" spc="-5" dirty="0">
                <a:latin typeface="Calibri"/>
                <a:cs typeface="Calibri"/>
              </a:rPr>
              <a:t>major classes of </a:t>
            </a:r>
            <a:r>
              <a:rPr sz="2200" spc="-10" dirty="0">
                <a:latin typeface="Calibri"/>
                <a:cs typeface="Calibri"/>
              </a:rPr>
              <a:t>distance</a:t>
            </a:r>
            <a:r>
              <a:rPr sz="2200" spc="-20" dirty="0">
                <a:latin typeface="Calibri"/>
                <a:cs typeface="Calibri"/>
              </a:rPr>
              <a:t> </a:t>
            </a:r>
            <a:r>
              <a:rPr sz="2200" spc="-5" dirty="0">
                <a:latin typeface="Calibri"/>
                <a:cs typeface="Calibri"/>
              </a:rPr>
              <a:t>measure</a:t>
            </a:r>
            <a:endParaRPr sz="2200">
              <a:latin typeface="Calibri"/>
              <a:cs typeface="Calibri"/>
            </a:endParaRPr>
          </a:p>
          <a:p>
            <a:pPr marL="698500" lvl="1" indent="-229235">
              <a:lnSpc>
                <a:spcPct val="100000"/>
              </a:lnSpc>
              <a:spcBef>
                <a:spcPts val="229"/>
              </a:spcBef>
              <a:buFont typeface="Arial MT"/>
              <a:buChar char="•"/>
              <a:tabLst>
                <a:tab pos="698500" algn="l"/>
                <a:tab pos="699135" algn="l"/>
              </a:tabLst>
            </a:pPr>
            <a:r>
              <a:rPr sz="2200" spc="-5" dirty="0">
                <a:latin typeface="Calibri"/>
                <a:cs typeface="Calibri"/>
              </a:rPr>
              <a:t>Euclidean:</a:t>
            </a:r>
            <a:r>
              <a:rPr sz="2200" dirty="0">
                <a:latin typeface="Calibri"/>
                <a:cs typeface="Calibri"/>
              </a:rPr>
              <a:t> </a:t>
            </a:r>
            <a:r>
              <a:rPr sz="2200" spc="-5" dirty="0">
                <a:latin typeface="Calibri"/>
                <a:cs typeface="Calibri"/>
              </a:rPr>
              <a:t>based</a:t>
            </a:r>
            <a:r>
              <a:rPr sz="2200" spc="5" dirty="0">
                <a:latin typeface="Calibri"/>
                <a:cs typeface="Calibri"/>
              </a:rPr>
              <a:t> </a:t>
            </a:r>
            <a:r>
              <a:rPr sz="2200" dirty="0">
                <a:latin typeface="Calibri"/>
                <a:cs typeface="Calibri"/>
              </a:rPr>
              <a:t>on</a:t>
            </a:r>
            <a:r>
              <a:rPr sz="2200" spc="500" dirty="0">
                <a:latin typeface="Calibri"/>
                <a:cs typeface="Calibri"/>
              </a:rPr>
              <a:t> </a:t>
            </a:r>
            <a:r>
              <a:rPr sz="2200" spc="-5" dirty="0">
                <a:latin typeface="Calibri"/>
                <a:cs typeface="Calibri"/>
              </a:rPr>
              <a:t>position</a:t>
            </a:r>
            <a:r>
              <a:rPr sz="2200" spc="-10" dirty="0">
                <a:latin typeface="Calibri"/>
                <a:cs typeface="Calibri"/>
              </a:rPr>
              <a:t> </a:t>
            </a:r>
            <a:r>
              <a:rPr sz="2200" spc="-5" dirty="0">
                <a:latin typeface="Calibri"/>
                <a:cs typeface="Calibri"/>
              </a:rPr>
              <a:t>of</a:t>
            </a:r>
            <a:r>
              <a:rPr sz="2200" spc="10" dirty="0">
                <a:latin typeface="Calibri"/>
                <a:cs typeface="Calibri"/>
              </a:rPr>
              <a:t> </a:t>
            </a:r>
            <a:r>
              <a:rPr sz="2200" spc="-10" dirty="0">
                <a:latin typeface="Calibri"/>
                <a:cs typeface="Calibri"/>
              </a:rPr>
              <a:t>points</a:t>
            </a:r>
            <a:r>
              <a:rPr sz="2200" spc="10" dirty="0">
                <a:latin typeface="Calibri"/>
                <a:cs typeface="Calibri"/>
              </a:rPr>
              <a:t> </a:t>
            </a:r>
            <a:r>
              <a:rPr sz="2200" spc="-5" dirty="0">
                <a:latin typeface="Calibri"/>
                <a:cs typeface="Calibri"/>
              </a:rPr>
              <a:t>in</a:t>
            </a:r>
            <a:r>
              <a:rPr sz="2200" dirty="0">
                <a:latin typeface="Calibri"/>
                <a:cs typeface="Calibri"/>
              </a:rPr>
              <a:t> </a:t>
            </a:r>
            <a:r>
              <a:rPr sz="2200" spc="-10" dirty="0">
                <a:latin typeface="Calibri"/>
                <a:cs typeface="Calibri"/>
              </a:rPr>
              <a:t>some</a:t>
            </a:r>
            <a:r>
              <a:rPr sz="2200" spc="20" dirty="0">
                <a:latin typeface="Calibri"/>
                <a:cs typeface="Calibri"/>
              </a:rPr>
              <a:t> </a:t>
            </a:r>
            <a:r>
              <a:rPr sz="2200" spc="-10" dirty="0">
                <a:latin typeface="Calibri"/>
                <a:cs typeface="Calibri"/>
              </a:rPr>
              <a:t>k-dimensional</a:t>
            </a:r>
            <a:r>
              <a:rPr sz="2200" dirty="0">
                <a:latin typeface="Calibri"/>
                <a:cs typeface="Calibri"/>
              </a:rPr>
              <a:t> </a:t>
            </a:r>
            <a:r>
              <a:rPr sz="2200" spc="-10" dirty="0">
                <a:latin typeface="Calibri"/>
                <a:cs typeface="Calibri"/>
              </a:rPr>
              <a:t>space.</a:t>
            </a:r>
            <a:endParaRPr sz="2200">
              <a:latin typeface="Calibri"/>
              <a:cs typeface="Calibri"/>
            </a:endParaRPr>
          </a:p>
          <a:p>
            <a:pPr marL="698500" lvl="1" indent="-229235">
              <a:lnSpc>
                <a:spcPct val="100000"/>
              </a:lnSpc>
              <a:spcBef>
                <a:spcPts val="240"/>
              </a:spcBef>
              <a:buFont typeface="Arial MT"/>
              <a:buChar char="•"/>
              <a:tabLst>
                <a:tab pos="698500" algn="l"/>
                <a:tab pos="699135" algn="l"/>
              </a:tabLst>
            </a:pPr>
            <a:r>
              <a:rPr sz="2200" spc="-5" dirty="0">
                <a:latin typeface="Calibri"/>
                <a:cs typeface="Calibri"/>
              </a:rPr>
              <a:t>Non-Euclidean: not </a:t>
            </a:r>
            <a:r>
              <a:rPr sz="2200" spc="-15" dirty="0">
                <a:latin typeface="Calibri"/>
                <a:cs typeface="Calibri"/>
              </a:rPr>
              <a:t>related</a:t>
            </a:r>
            <a:r>
              <a:rPr sz="2200" dirty="0">
                <a:latin typeface="Calibri"/>
                <a:cs typeface="Calibri"/>
              </a:rPr>
              <a:t> </a:t>
            </a:r>
            <a:r>
              <a:rPr sz="2200" spc="-15" dirty="0">
                <a:latin typeface="Calibri"/>
                <a:cs typeface="Calibri"/>
              </a:rPr>
              <a:t>to</a:t>
            </a:r>
            <a:r>
              <a:rPr sz="2200" dirty="0">
                <a:latin typeface="Calibri"/>
                <a:cs typeface="Calibri"/>
              </a:rPr>
              <a:t> </a:t>
            </a:r>
            <a:r>
              <a:rPr sz="2200" spc="-5" dirty="0">
                <a:latin typeface="Calibri"/>
                <a:cs typeface="Calibri"/>
              </a:rPr>
              <a:t>position</a:t>
            </a:r>
            <a:r>
              <a:rPr sz="2200" dirty="0">
                <a:latin typeface="Calibri"/>
                <a:cs typeface="Calibri"/>
              </a:rPr>
              <a:t> </a:t>
            </a:r>
            <a:r>
              <a:rPr sz="2200" spc="-5" dirty="0">
                <a:latin typeface="Calibri"/>
                <a:cs typeface="Calibri"/>
              </a:rPr>
              <a:t>or space.</a:t>
            </a:r>
            <a:endParaRPr sz="220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9988" y="338150"/>
            <a:ext cx="5813425" cy="697230"/>
          </a:xfrm>
          <a:prstGeom prst="rect">
            <a:avLst/>
          </a:prstGeom>
        </p:spPr>
        <p:txBody>
          <a:bodyPr vert="horz" wrap="square" lIns="0" tIns="13335" rIns="0" bIns="0" rtlCol="0">
            <a:spAutoFit/>
          </a:bodyPr>
          <a:lstStyle/>
          <a:p>
            <a:pPr marL="12700">
              <a:lnSpc>
                <a:spcPct val="100000"/>
              </a:lnSpc>
              <a:spcBef>
                <a:spcPts val="105"/>
              </a:spcBef>
            </a:pPr>
            <a:r>
              <a:rPr spc="-30" dirty="0"/>
              <a:t>Similarity</a:t>
            </a:r>
            <a:r>
              <a:rPr spc="-95" dirty="0"/>
              <a:t> </a:t>
            </a:r>
            <a:r>
              <a:rPr spc="-20" dirty="0"/>
              <a:t>and</a:t>
            </a:r>
            <a:r>
              <a:rPr spc="-100" dirty="0"/>
              <a:t> </a:t>
            </a:r>
            <a:r>
              <a:rPr spc="-30" dirty="0"/>
              <a:t>Dissimilarity</a:t>
            </a:r>
          </a:p>
        </p:txBody>
      </p:sp>
      <p:sp>
        <p:nvSpPr>
          <p:cNvPr id="3" name="object 3"/>
          <p:cNvSpPr/>
          <p:nvPr/>
        </p:nvSpPr>
        <p:spPr>
          <a:xfrm>
            <a:off x="0" y="417576"/>
            <a:ext cx="128270" cy="631190"/>
          </a:xfrm>
          <a:custGeom>
            <a:avLst/>
            <a:gdLst/>
            <a:ahLst/>
            <a:cxnLst/>
            <a:rect l="l" t="t" r="r" b="b"/>
            <a:pathLst>
              <a:path w="128270" h="631190">
                <a:moveTo>
                  <a:pt x="128016" y="0"/>
                </a:moveTo>
                <a:lnTo>
                  <a:pt x="0" y="0"/>
                </a:lnTo>
                <a:lnTo>
                  <a:pt x="0" y="630936"/>
                </a:lnTo>
                <a:lnTo>
                  <a:pt x="128016" y="630936"/>
                </a:lnTo>
                <a:lnTo>
                  <a:pt x="128016" y="0"/>
                </a:lnTo>
                <a:close/>
              </a:path>
            </a:pathLst>
          </a:custGeom>
          <a:solidFill>
            <a:srgbClr val="EC7C30"/>
          </a:solidFill>
        </p:spPr>
        <p:txBody>
          <a:bodyPr wrap="square" lIns="0" tIns="0" rIns="0" bIns="0" rtlCol="0"/>
          <a:lstStyle/>
          <a:p>
            <a:endParaRPr/>
          </a:p>
        </p:txBody>
      </p:sp>
      <p:sp>
        <p:nvSpPr>
          <p:cNvPr id="4" name="object 4"/>
          <p:cNvSpPr/>
          <p:nvPr/>
        </p:nvSpPr>
        <p:spPr>
          <a:xfrm>
            <a:off x="841247" y="1380744"/>
            <a:ext cx="10506710" cy="18415"/>
          </a:xfrm>
          <a:custGeom>
            <a:avLst/>
            <a:gdLst/>
            <a:ahLst/>
            <a:cxnLst/>
            <a:rect l="l" t="t" r="r" b="b"/>
            <a:pathLst>
              <a:path w="10506710" h="18415">
                <a:moveTo>
                  <a:pt x="10506456" y="0"/>
                </a:moveTo>
                <a:lnTo>
                  <a:pt x="0" y="0"/>
                </a:lnTo>
                <a:lnTo>
                  <a:pt x="0" y="18287"/>
                </a:lnTo>
                <a:lnTo>
                  <a:pt x="10506456" y="18287"/>
                </a:lnTo>
                <a:lnTo>
                  <a:pt x="10506456" y="0"/>
                </a:lnTo>
                <a:close/>
              </a:path>
            </a:pathLst>
          </a:custGeom>
          <a:solidFill>
            <a:srgbClr val="D4D4D4"/>
          </a:solidFill>
        </p:spPr>
        <p:txBody>
          <a:bodyPr wrap="square" lIns="0" tIns="0" rIns="0" bIns="0" rtlCol="0"/>
          <a:lstStyle/>
          <a:p>
            <a:endParaRPr/>
          </a:p>
        </p:txBody>
      </p:sp>
      <p:grpSp>
        <p:nvGrpSpPr>
          <p:cNvPr id="5" name="object 5"/>
          <p:cNvGrpSpPr/>
          <p:nvPr/>
        </p:nvGrpSpPr>
        <p:grpSpPr>
          <a:xfrm>
            <a:off x="838200" y="1650492"/>
            <a:ext cx="10506710" cy="1310640"/>
            <a:chOff x="838200" y="1650492"/>
            <a:chExt cx="10506710" cy="1310640"/>
          </a:xfrm>
        </p:grpSpPr>
        <p:sp>
          <p:nvSpPr>
            <p:cNvPr id="6" name="object 6"/>
            <p:cNvSpPr/>
            <p:nvPr/>
          </p:nvSpPr>
          <p:spPr>
            <a:xfrm>
              <a:off x="838200" y="1650492"/>
              <a:ext cx="10506710" cy="1310640"/>
            </a:xfrm>
            <a:custGeom>
              <a:avLst/>
              <a:gdLst/>
              <a:ahLst/>
              <a:cxnLst/>
              <a:rect l="l" t="t" r="r" b="b"/>
              <a:pathLst>
                <a:path w="10506710" h="1310639">
                  <a:moveTo>
                    <a:pt x="10375392" y="0"/>
                  </a:moveTo>
                  <a:lnTo>
                    <a:pt x="131063" y="0"/>
                  </a:lnTo>
                  <a:lnTo>
                    <a:pt x="80051" y="10298"/>
                  </a:lnTo>
                  <a:lnTo>
                    <a:pt x="38390" y="38385"/>
                  </a:lnTo>
                  <a:lnTo>
                    <a:pt x="10300" y="80045"/>
                  </a:lnTo>
                  <a:lnTo>
                    <a:pt x="0" y="131063"/>
                  </a:lnTo>
                  <a:lnTo>
                    <a:pt x="0" y="1179576"/>
                  </a:lnTo>
                  <a:lnTo>
                    <a:pt x="10300" y="1230594"/>
                  </a:lnTo>
                  <a:lnTo>
                    <a:pt x="38390" y="1272254"/>
                  </a:lnTo>
                  <a:lnTo>
                    <a:pt x="80051" y="1300341"/>
                  </a:lnTo>
                  <a:lnTo>
                    <a:pt x="131063" y="1310640"/>
                  </a:lnTo>
                  <a:lnTo>
                    <a:pt x="10375392" y="1310640"/>
                  </a:lnTo>
                  <a:lnTo>
                    <a:pt x="10426410" y="1300341"/>
                  </a:lnTo>
                  <a:lnTo>
                    <a:pt x="10468070" y="1272254"/>
                  </a:lnTo>
                  <a:lnTo>
                    <a:pt x="10496157" y="1230594"/>
                  </a:lnTo>
                  <a:lnTo>
                    <a:pt x="10506456" y="1179576"/>
                  </a:lnTo>
                  <a:lnTo>
                    <a:pt x="10506456" y="131063"/>
                  </a:lnTo>
                  <a:lnTo>
                    <a:pt x="10496157" y="80045"/>
                  </a:lnTo>
                  <a:lnTo>
                    <a:pt x="10468070" y="38385"/>
                  </a:lnTo>
                  <a:lnTo>
                    <a:pt x="10426410" y="10298"/>
                  </a:lnTo>
                  <a:lnTo>
                    <a:pt x="10375392" y="0"/>
                  </a:lnTo>
                  <a:close/>
                </a:path>
              </a:pathLst>
            </a:custGeom>
            <a:solidFill>
              <a:srgbClr val="EC7C30"/>
            </a:solidFill>
          </p:spPr>
          <p:txBody>
            <a:bodyPr wrap="square" lIns="0" tIns="0" rIns="0" bIns="0" rtlCol="0"/>
            <a:lstStyle/>
            <a:p>
              <a:endParaRPr/>
            </a:p>
          </p:txBody>
        </p:sp>
        <p:sp>
          <p:nvSpPr>
            <p:cNvPr id="7" name="object 7"/>
            <p:cNvSpPr/>
            <p:nvPr/>
          </p:nvSpPr>
          <p:spPr>
            <a:xfrm>
              <a:off x="1393867" y="1977355"/>
              <a:ext cx="407034" cy="656590"/>
            </a:xfrm>
            <a:custGeom>
              <a:avLst/>
              <a:gdLst/>
              <a:ahLst/>
              <a:cxnLst/>
              <a:rect l="l" t="t" r="r" b="b"/>
              <a:pathLst>
                <a:path w="407035" h="656589">
                  <a:moveTo>
                    <a:pt x="134332" y="344875"/>
                  </a:moveTo>
                  <a:lnTo>
                    <a:pt x="87747" y="344875"/>
                  </a:lnTo>
                  <a:lnTo>
                    <a:pt x="39007" y="504699"/>
                  </a:lnTo>
                  <a:lnTo>
                    <a:pt x="39007" y="597034"/>
                  </a:lnTo>
                  <a:lnTo>
                    <a:pt x="40092" y="603829"/>
                  </a:lnTo>
                  <a:lnTo>
                    <a:pt x="43116" y="609843"/>
                  </a:lnTo>
                  <a:lnTo>
                    <a:pt x="47801" y="614681"/>
                  </a:lnTo>
                  <a:lnTo>
                    <a:pt x="53866" y="617948"/>
                  </a:lnTo>
                  <a:lnTo>
                    <a:pt x="53866" y="634115"/>
                  </a:lnTo>
                  <a:lnTo>
                    <a:pt x="61296" y="656365"/>
                  </a:lnTo>
                  <a:lnTo>
                    <a:pt x="68726" y="634115"/>
                  </a:lnTo>
                  <a:lnTo>
                    <a:pt x="68726" y="617948"/>
                  </a:lnTo>
                  <a:lnTo>
                    <a:pt x="74793" y="614681"/>
                  </a:lnTo>
                  <a:lnTo>
                    <a:pt x="79479" y="609843"/>
                  </a:lnTo>
                  <a:lnTo>
                    <a:pt x="82503" y="603829"/>
                  </a:lnTo>
                  <a:lnTo>
                    <a:pt x="83586" y="597034"/>
                  </a:lnTo>
                  <a:lnTo>
                    <a:pt x="83586" y="511374"/>
                  </a:lnTo>
                  <a:lnTo>
                    <a:pt x="134332" y="344875"/>
                  </a:lnTo>
                  <a:close/>
                </a:path>
                <a:path w="407035" h="656589">
                  <a:moveTo>
                    <a:pt x="317182" y="344876"/>
                  </a:moveTo>
                  <a:lnTo>
                    <a:pt x="270597" y="344876"/>
                  </a:lnTo>
                  <a:lnTo>
                    <a:pt x="321343" y="511374"/>
                  </a:lnTo>
                  <a:lnTo>
                    <a:pt x="321343" y="597034"/>
                  </a:lnTo>
                  <a:lnTo>
                    <a:pt x="322429" y="603830"/>
                  </a:lnTo>
                  <a:lnTo>
                    <a:pt x="325453" y="609844"/>
                  </a:lnTo>
                  <a:lnTo>
                    <a:pt x="330137" y="614681"/>
                  </a:lnTo>
                  <a:lnTo>
                    <a:pt x="336203" y="617948"/>
                  </a:lnTo>
                  <a:lnTo>
                    <a:pt x="336203" y="634115"/>
                  </a:lnTo>
                  <a:lnTo>
                    <a:pt x="343633" y="656365"/>
                  </a:lnTo>
                  <a:lnTo>
                    <a:pt x="351063" y="634115"/>
                  </a:lnTo>
                  <a:lnTo>
                    <a:pt x="351063" y="617948"/>
                  </a:lnTo>
                  <a:lnTo>
                    <a:pt x="357130" y="614681"/>
                  </a:lnTo>
                  <a:lnTo>
                    <a:pt x="361815" y="609844"/>
                  </a:lnTo>
                  <a:lnTo>
                    <a:pt x="364840" y="603830"/>
                  </a:lnTo>
                  <a:lnTo>
                    <a:pt x="365923" y="597034"/>
                  </a:lnTo>
                  <a:lnTo>
                    <a:pt x="365923" y="504700"/>
                  </a:lnTo>
                  <a:lnTo>
                    <a:pt x="317182" y="344876"/>
                  </a:lnTo>
                  <a:close/>
                </a:path>
                <a:path w="407035" h="656589">
                  <a:moveTo>
                    <a:pt x="224754" y="344876"/>
                  </a:moveTo>
                  <a:lnTo>
                    <a:pt x="180175" y="344876"/>
                  </a:lnTo>
                  <a:lnTo>
                    <a:pt x="180175" y="359708"/>
                  </a:lnTo>
                  <a:lnTo>
                    <a:pt x="181927" y="368368"/>
                  </a:lnTo>
                  <a:lnTo>
                    <a:pt x="186704" y="375440"/>
                  </a:lnTo>
                  <a:lnTo>
                    <a:pt x="193789" y="380209"/>
                  </a:lnTo>
                  <a:lnTo>
                    <a:pt x="202465" y="381958"/>
                  </a:lnTo>
                  <a:lnTo>
                    <a:pt x="211143" y="380209"/>
                  </a:lnTo>
                  <a:lnTo>
                    <a:pt x="218228" y="375440"/>
                  </a:lnTo>
                  <a:lnTo>
                    <a:pt x="223003" y="368368"/>
                  </a:lnTo>
                  <a:lnTo>
                    <a:pt x="224754" y="359708"/>
                  </a:lnTo>
                  <a:lnTo>
                    <a:pt x="224754" y="344876"/>
                  </a:lnTo>
                  <a:close/>
                </a:path>
                <a:path w="407035" h="656589">
                  <a:moveTo>
                    <a:pt x="384497" y="300377"/>
                  </a:moveTo>
                  <a:lnTo>
                    <a:pt x="22289" y="300377"/>
                  </a:lnTo>
                  <a:lnTo>
                    <a:pt x="0" y="322626"/>
                  </a:lnTo>
                  <a:lnTo>
                    <a:pt x="1751" y="331286"/>
                  </a:lnTo>
                  <a:lnTo>
                    <a:pt x="6529" y="338358"/>
                  </a:lnTo>
                  <a:lnTo>
                    <a:pt x="13614" y="343127"/>
                  </a:lnTo>
                  <a:lnTo>
                    <a:pt x="22289" y="344875"/>
                  </a:lnTo>
                  <a:lnTo>
                    <a:pt x="384497" y="344876"/>
                  </a:lnTo>
                  <a:lnTo>
                    <a:pt x="393176" y="343127"/>
                  </a:lnTo>
                  <a:lnTo>
                    <a:pt x="400260" y="338358"/>
                  </a:lnTo>
                  <a:lnTo>
                    <a:pt x="405036" y="331286"/>
                  </a:lnTo>
                  <a:lnTo>
                    <a:pt x="406787" y="322626"/>
                  </a:lnTo>
                  <a:lnTo>
                    <a:pt x="405036" y="313967"/>
                  </a:lnTo>
                  <a:lnTo>
                    <a:pt x="400260" y="306894"/>
                  </a:lnTo>
                  <a:lnTo>
                    <a:pt x="393176" y="302126"/>
                  </a:lnTo>
                  <a:lnTo>
                    <a:pt x="384497" y="300377"/>
                  </a:lnTo>
                  <a:close/>
                </a:path>
                <a:path w="407035" h="656589">
                  <a:moveTo>
                    <a:pt x="269334" y="70468"/>
                  </a:moveTo>
                  <a:lnTo>
                    <a:pt x="135595" y="70468"/>
                  </a:lnTo>
                  <a:lnTo>
                    <a:pt x="135595" y="187944"/>
                  </a:lnTo>
                  <a:lnTo>
                    <a:pt x="101343" y="300377"/>
                  </a:lnTo>
                  <a:lnTo>
                    <a:pt x="147929" y="300377"/>
                  </a:lnTo>
                  <a:lnTo>
                    <a:pt x="179580" y="196547"/>
                  </a:lnTo>
                  <a:lnTo>
                    <a:pt x="271955" y="196547"/>
                  </a:lnTo>
                  <a:lnTo>
                    <a:pt x="269334" y="187944"/>
                  </a:lnTo>
                  <a:lnTo>
                    <a:pt x="269334" y="70468"/>
                  </a:lnTo>
                  <a:close/>
                </a:path>
                <a:path w="407035" h="656589">
                  <a:moveTo>
                    <a:pt x="202465" y="263295"/>
                  </a:moveTo>
                  <a:lnTo>
                    <a:pt x="193789" y="265044"/>
                  </a:lnTo>
                  <a:lnTo>
                    <a:pt x="186704" y="269812"/>
                  </a:lnTo>
                  <a:lnTo>
                    <a:pt x="181927" y="276884"/>
                  </a:lnTo>
                  <a:lnTo>
                    <a:pt x="180175" y="285544"/>
                  </a:lnTo>
                  <a:lnTo>
                    <a:pt x="180175" y="300377"/>
                  </a:lnTo>
                  <a:lnTo>
                    <a:pt x="224754" y="300377"/>
                  </a:lnTo>
                  <a:lnTo>
                    <a:pt x="224754" y="285544"/>
                  </a:lnTo>
                  <a:lnTo>
                    <a:pt x="223003" y="276884"/>
                  </a:lnTo>
                  <a:lnTo>
                    <a:pt x="218228" y="269812"/>
                  </a:lnTo>
                  <a:lnTo>
                    <a:pt x="211143" y="265044"/>
                  </a:lnTo>
                  <a:lnTo>
                    <a:pt x="202465" y="263295"/>
                  </a:lnTo>
                  <a:close/>
                </a:path>
                <a:path w="407035" h="656589">
                  <a:moveTo>
                    <a:pt x="271955" y="196547"/>
                  </a:moveTo>
                  <a:lnTo>
                    <a:pt x="225349" y="196547"/>
                  </a:lnTo>
                  <a:lnTo>
                    <a:pt x="257000" y="300377"/>
                  </a:lnTo>
                  <a:lnTo>
                    <a:pt x="303586" y="300377"/>
                  </a:lnTo>
                  <a:lnTo>
                    <a:pt x="271955" y="196547"/>
                  </a:lnTo>
                  <a:close/>
                </a:path>
                <a:path w="407035" h="656589">
                  <a:moveTo>
                    <a:pt x="202465" y="0"/>
                  </a:moveTo>
                  <a:lnTo>
                    <a:pt x="193789" y="1746"/>
                  </a:lnTo>
                  <a:lnTo>
                    <a:pt x="186704" y="6512"/>
                  </a:lnTo>
                  <a:lnTo>
                    <a:pt x="181927" y="13584"/>
                  </a:lnTo>
                  <a:lnTo>
                    <a:pt x="180175" y="22249"/>
                  </a:lnTo>
                  <a:lnTo>
                    <a:pt x="180175" y="70468"/>
                  </a:lnTo>
                  <a:lnTo>
                    <a:pt x="224754" y="70468"/>
                  </a:lnTo>
                  <a:lnTo>
                    <a:pt x="224754" y="22249"/>
                  </a:lnTo>
                  <a:lnTo>
                    <a:pt x="223003" y="13584"/>
                  </a:lnTo>
                  <a:lnTo>
                    <a:pt x="218228" y="6512"/>
                  </a:lnTo>
                  <a:lnTo>
                    <a:pt x="211143" y="1746"/>
                  </a:lnTo>
                  <a:lnTo>
                    <a:pt x="202465" y="0"/>
                  </a:lnTo>
                  <a:close/>
                </a:path>
              </a:pathLst>
            </a:custGeom>
            <a:solidFill>
              <a:srgbClr val="FFFFFF"/>
            </a:solidFill>
          </p:spPr>
          <p:txBody>
            <a:bodyPr wrap="square" lIns="0" tIns="0" rIns="0" bIns="0" rtlCol="0"/>
            <a:lstStyle/>
            <a:p>
              <a:endParaRPr/>
            </a:p>
          </p:txBody>
        </p:sp>
      </p:grpSp>
      <p:sp>
        <p:nvSpPr>
          <p:cNvPr id="8" name="object 8"/>
          <p:cNvSpPr txBox="1"/>
          <p:nvPr/>
        </p:nvSpPr>
        <p:spPr>
          <a:xfrm>
            <a:off x="2477261" y="2065781"/>
            <a:ext cx="1229360" cy="406400"/>
          </a:xfrm>
          <a:prstGeom prst="rect">
            <a:avLst/>
          </a:prstGeom>
        </p:spPr>
        <p:txBody>
          <a:bodyPr vert="horz" wrap="square" lIns="0" tIns="12065" rIns="0" bIns="0" rtlCol="0">
            <a:spAutoFit/>
          </a:bodyPr>
          <a:lstStyle/>
          <a:p>
            <a:pPr marL="12700">
              <a:lnSpc>
                <a:spcPct val="100000"/>
              </a:lnSpc>
              <a:spcBef>
                <a:spcPts val="95"/>
              </a:spcBef>
            </a:pPr>
            <a:r>
              <a:rPr sz="2500" spc="-5" dirty="0">
                <a:solidFill>
                  <a:srgbClr val="FFFFFF"/>
                </a:solidFill>
                <a:latin typeface="Calibri"/>
                <a:cs typeface="Calibri"/>
              </a:rPr>
              <a:t>Similarity</a:t>
            </a:r>
            <a:endParaRPr sz="2500">
              <a:latin typeface="Calibri"/>
              <a:cs typeface="Calibri"/>
            </a:endParaRPr>
          </a:p>
        </p:txBody>
      </p:sp>
      <p:sp>
        <p:nvSpPr>
          <p:cNvPr id="9" name="object 9"/>
          <p:cNvSpPr txBox="1"/>
          <p:nvPr/>
        </p:nvSpPr>
        <p:spPr>
          <a:xfrm>
            <a:off x="7205598" y="1869465"/>
            <a:ext cx="3628390" cy="781685"/>
          </a:xfrm>
          <a:prstGeom prst="rect">
            <a:avLst/>
          </a:prstGeom>
        </p:spPr>
        <p:txBody>
          <a:bodyPr vert="horz" wrap="square" lIns="0" tIns="12700" rIns="0" bIns="0" rtlCol="0">
            <a:spAutoFit/>
          </a:bodyPr>
          <a:lstStyle/>
          <a:p>
            <a:pPr marL="12700" marR="5080">
              <a:lnSpc>
                <a:spcPct val="126899"/>
              </a:lnSpc>
              <a:spcBef>
                <a:spcPts val="100"/>
              </a:spcBef>
            </a:pPr>
            <a:r>
              <a:rPr sz="1300" spc="-5" dirty="0">
                <a:solidFill>
                  <a:srgbClr val="FFFFFF"/>
                </a:solidFill>
                <a:latin typeface="Calibri"/>
                <a:cs typeface="Calibri"/>
              </a:rPr>
              <a:t>Numerical</a:t>
            </a:r>
            <a:r>
              <a:rPr sz="1300" spc="-10" dirty="0">
                <a:solidFill>
                  <a:srgbClr val="FFFFFF"/>
                </a:solidFill>
                <a:latin typeface="Calibri"/>
                <a:cs typeface="Calibri"/>
              </a:rPr>
              <a:t> </a:t>
            </a:r>
            <a:r>
              <a:rPr sz="1300" spc="-5" dirty="0">
                <a:solidFill>
                  <a:srgbClr val="FFFFFF"/>
                </a:solidFill>
                <a:latin typeface="Calibri"/>
                <a:cs typeface="Calibri"/>
              </a:rPr>
              <a:t>measure of</a:t>
            </a:r>
            <a:r>
              <a:rPr sz="1300" dirty="0">
                <a:solidFill>
                  <a:srgbClr val="FFFFFF"/>
                </a:solidFill>
                <a:latin typeface="Calibri"/>
                <a:cs typeface="Calibri"/>
              </a:rPr>
              <a:t> </a:t>
            </a:r>
            <a:r>
              <a:rPr sz="1300" spc="-5" dirty="0">
                <a:solidFill>
                  <a:srgbClr val="FFFFFF"/>
                </a:solidFill>
                <a:latin typeface="Calibri"/>
                <a:cs typeface="Calibri"/>
              </a:rPr>
              <a:t>how </a:t>
            </a:r>
            <a:r>
              <a:rPr sz="1300" spc="-10" dirty="0">
                <a:solidFill>
                  <a:srgbClr val="FFFFFF"/>
                </a:solidFill>
                <a:latin typeface="Calibri"/>
                <a:cs typeface="Calibri"/>
              </a:rPr>
              <a:t>alike</a:t>
            </a:r>
            <a:r>
              <a:rPr sz="1300" spc="-20" dirty="0">
                <a:solidFill>
                  <a:srgbClr val="FFFFFF"/>
                </a:solidFill>
                <a:latin typeface="Calibri"/>
                <a:cs typeface="Calibri"/>
              </a:rPr>
              <a:t> </a:t>
            </a:r>
            <a:r>
              <a:rPr sz="1300" spc="-10" dirty="0">
                <a:solidFill>
                  <a:srgbClr val="FFFFFF"/>
                </a:solidFill>
                <a:latin typeface="Calibri"/>
                <a:cs typeface="Calibri"/>
              </a:rPr>
              <a:t>two</a:t>
            </a:r>
            <a:r>
              <a:rPr sz="1300" spc="15" dirty="0">
                <a:solidFill>
                  <a:srgbClr val="FFFFFF"/>
                </a:solidFill>
                <a:latin typeface="Calibri"/>
                <a:cs typeface="Calibri"/>
              </a:rPr>
              <a:t> </a:t>
            </a:r>
            <a:r>
              <a:rPr sz="1300" spc="-10" dirty="0">
                <a:solidFill>
                  <a:srgbClr val="FFFFFF"/>
                </a:solidFill>
                <a:latin typeface="Calibri"/>
                <a:cs typeface="Calibri"/>
              </a:rPr>
              <a:t>data </a:t>
            </a:r>
            <a:r>
              <a:rPr sz="1300" spc="-5" dirty="0">
                <a:solidFill>
                  <a:srgbClr val="FFFFFF"/>
                </a:solidFill>
                <a:latin typeface="Calibri"/>
                <a:cs typeface="Calibri"/>
              </a:rPr>
              <a:t>objects are. </a:t>
            </a:r>
            <a:r>
              <a:rPr sz="1300" spc="-280" dirty="0">
                <a:solidFill>
                  <a:srgbClr val="FFFFFF"/>
                </a:solidFill>
                <a:latin typeface="Calibri"/>
                <a:cs typeface="Calibri"/>
              </a:rPr>
              <a:t> </a:t>
            </a:r>
            <a:r>
              <a:rPr sz="1300" spc="-5" dirty="0">
                <a:solidFill>
                  <a:srgbClr val="FFFFFF"/>
                </a:solidFill>
                <a:latin typeface="Calibri"/>
                <a:cs typeface="Calibri"/>
              </a:rPr>
              <a:t>Is</a:t>
            </a:r>
            <a:r>
              <a:rPr sz="1300" spc="-10" dirty="0">
                <a:solidFill>
                  <a:srgbClr val="FFFFFF"/>
                </a:solidFill>
                <a:latin typeface="Calibri"/>
                <a:cs typeface="Calibri"/>
              </a:rPr>
              <a:t> </a:t>
            </a:r>
            <a:r>
              <a:rPr sz="1300" spc="-5" dirty="0">
                <a:solidFill>
                  <a:srgbClr val="FFFFFF"/>
                </a:solidFill>
                <a:latin typeface="Calibri"/>
                <a:cs typeface="Calibri"/>
              </a:rPr>
              <a:t>higher when</a:t>
            </a:r>
            <a:r>
              <a:rPr sz="1300" spc="10" dirty="0">
                <a:solidFill>
                  <a:srgbClr val="FFFFFF"/>
                </a:solidFill>
                <a:latin typeface="Calibri"/>
                <a:cs typeface="Calibri"/>
              </a:rPr>
              <a:t> </a:t>
            </a:r>
            <a:r>
              <a:rPr sz="1300" spc="-5" dirty="0">
                <a:solidFill>
                  <a:srgbClr val="FFFFFF"/>
                </a:solidFill>
                <a:latin typeface="Calibri"/>
                <a:cs typeface="Calibri"/>
              </a:rPr>
              <a:t>objects</a:t>
            </a:r>
            <a:r>
              <a:rPr sz="1300" dirty="0">
                <a:solidFill>
                  <a:srgbClr val="FFFFFF"/>
                </a:solidFill>
                <a:latin typeface="Calibri"/>
                <a:cs typeface="Calibri"/>
              </a:rPr>
              <a:t> </a:t>
            </a:r>
            <a:r>
              <a:rPr sz="1300" spc="-10" dirty="0">
                <a:solidFill>
                  <a:srgbClr val="FFFFFF"/>
                </a:solidFill>
                <a:latin typeface="Calibri"/>
                <a:cs typeface="Calibri"/>
              </a:rPr>
              <a:t>are</a:t>
            </a:r>
            <a:r>
              <a:rPr sz="1300" spc="-15" dirty="0">
                <a:solidFill>
                  <a:srgbClr val="FFFFFF"/>
                </a:solidFill>
                <a:latin typeface="Calibri"/>
                <a:cs typeface="Calibri"/>
              </a:rPr>
              <a:t> </a:t>
            </a:r>
            <a:r>
              <a:rPr sz="1300" spc="-10" dirty="0">
                <a:solidFill>
                  <a:srgbClr val="FFFFFF"/>
                </a:solidFill>
                <a:latin typeface="Calibri"/>
                <a:cs typeface="Calibri"/>
              </a:rPr>
              <a:t>more</a:t>
            </a:r>
            <a:r>
              <a:rPr sz="1300" spc="5" dirty="0">
                <a:solidFill>
                  <a:srgbClr val="FFFFFF"/>
                </a:solidFill>
                <a:latin typeface="Calibri"/>
                <a:cs typeface="Calibri"/>
              </a:rPr>
              <a:t> </a:t>
            </a:r>
            <a:r>
              <a:rPr sz="1300" spc="-10" dirty="0">
                <a:solidFill>
                  <a:srgbClr val="FFFFFF"/>
                </a:solidFill>
                <a:latin typeface="Calibri"/>
                <a:cs typeface="Calibri"/>
              </a:rPr>
              <a:t>alike</a:t>
            </a:r>
            <a:endParaRPr sz="1300">
              <a:latin typeface="Calibri"/>
              <a:cs typeface="Calibri"/>
            </a:endParaRPr>
          </a:p>
          <a:p>
            <a:pPr marL="12700">
              <a:lnSpc>
                <a:spcPct val="100000"/>
              </a:lnSpc>
              <a:spcBef>
                <a:spcPts val="430"/>
              </a:spcBef>
            </a:pPr>
            <a:r>
              <a:rPr sz="1300" spc="-5" dirty="0">
                <a:solidFill>
                  <a:srgbClr val="FFFFFF"/>
                </a:solidFill>
                <a:latin typeface="Calibri"/>
                <a:cs typeface="Calibri"/>
              </a:rPr>
              <a:t>Often</a:t>
            </a:r>
            <a:r>
              <a:rPr sz="1300" spc="-15" dirty="0">
                <a:solidFill>
                  <a:srgbClr val="FFFFFF"/>
                </a:solidFill>
                <a:latin typeface="Calibri"/>
                <a:cs typeface="Calibri"/>
              </a:rPr>
              <a:t> </a:t>
            </a:r>
            <a:r>
              <a:rPr sz="1300" spc="-10" dirty="0">
                <a:solidFill>
                  <a:srgbClr val="FFFFFF"/>
                </a:solidFill>
                <a:latin typeface="Calibri"/>
                <a:cs typeface="Calibri"/>
              </a:rPr>
              <a:t>falls</a:t>
            </a:r>
            <a:r>
              <a:rPr sz="1300" dirty="0">
                <a:solidFill>
                  <a:srgbClr val="FFFFFF"/>
                </a:solidFill>
                <a:latin typeface="Calibri"/>
                <a:cs typeface="Calibri"/>
              </a:rPr>
              <a:t> </a:t>
            </a:r>
            <a:r>
              <a:rPr sz="1300" spc="-5" dirty="0">
                <a:solidFill>
                  <a:srgbClr val="FFFFFF"/>
                </a:solidFill>
                <a:latin typeface="Calibri"/>
                <a:cs typeface="Calibri"/>
              </a:rPr>
              <a:t>in</a:t>
            </a:r>
            <a:r>
              <a:rPr sz="1300" spc="-10" dirty="0">
                <a:solidFill>
                  <a:srgbClr val="FFFFFF"/>
                </a:solidFill>
                <a:latin typeface="Calibri"/>
                <a:cs typeface="Calibri"/>
              </a:rPr>
              <a:t> </a:t>
            </a:r>
            <a:r>
              <a:rPr sz="1300" spc="-5" dirty="0">
                <a:solidFill>
                  <a:srgbClr val="FFFFFF"/>
                </a:solidFill>
                <a:latin typeface="Calibri"/>
                <a:cs typeface="Calibri"/>
              </a:rPr>
              <a:t>the</a:t>
            </a:r>
            <a:r>
              <a:rPr sz="1300" dirty="0">
                <a:solidFill>
                  <a:srgbClr val="FFFFFF"/>
                </a:solidFill>
                <a:latin typeface="Calibri"/>
                <a:cs typeface="Calibri"/>
              </a:rPr>
              <a:t> </a:t>
            </a:r>
            <a:r>
              <a:rPr sz="1300" spc="-10" dirty="0">
                <a:solidFill>
                  <a:srgbClr val="FFFFFF"/>
                </a:solidFill>
                <a:latin typeface="Calibri"/>
                <a:cs typeface="Calibri"/>
              </a:rPr>
              <a:t>range</a:t>
            </a:r>
            <a:r>
              <a:rPr sz="1300" spc="-20" dirty="0">
                <a:solidFill>
                  <a:srgbClr val="FFFFFF"/>
                </a:solidFill>
                <a:latin typeface="Calibri"/>
                <a:cs typeface="Calibri"/>
              </a:rPr>
              <a:t> </a:t>
            </a:r>
            <a:r>
              <a:rPr sz="1300" spc="-5" dirty="0">
                <a:solidFill>
                  <a:srgbClr val="FFFFFF"/>
                </a:solidFill>
                <a:latin typeface="Calibri"/>
                <a:cs typeface="Calibri"/>
              </a:rPr>
              <a:t>[0,1]</a:t>
            </a:r>
            <a:endParaRPr sz="1300">
              <a:latin typeface="Calibri"/>
              <a:cs typeface="Calibri"/>
            </a:endParaRPr>
          </a:p>
        </p:txBody>
      </p:sp>
      <p:grpSp>
        <p:nvGrpSpPr>
          <p:cNvPr id="10" name="object 10"/>
          <p:cNvGrpSpPr/>
          <p:nvPr/>
        </p:nvGrpSpPr>
        <p:grpSpPr>
          <a:xfrm>
            <a:off x="838200" y="3287267"/>
            <a:ext cx="10506710" cy="1310640"/>
            <a:chOff x="838200" y="3287267"/>
            <a:chExt cx="10506710" cy="1310640"/>
          </a:xfrm>
        </p:grpSpPr>
        <p:sp>
          <p:nvSpPr>
            <p:cNvPr id="11" name="object 11"/>
            <p:cNvSpPr/>
            <p:nvPr/>
          </p:nvSpPr>
          <p:spPr>
            <a:xfrm>
              <a:off x="838200" y="3287267"/>
              <a:ext cx="10506710" cy="1310640"/>
            </a:xfrm>
            <a:custGeom>
              <a:avLst/>
              <a:gdLst/>
              <a:ahLst/>
              <a:cxnLst/>
              <a:rect l="l" t="t" r="r" b="b"/>
              <a:pathLst>
                <a:path w="10506710" h="1310639">
                  <a:moveTo>
                    <a:pt x="10375392" y="0"/>
                  </a:moveTo>
                  <a:lnTo>
                    <a:pt x="131063" y="0"/>
                  </a:lnTo>
                  <a:lnTo>
                    <a:pt x="80051" y="10298"/>
                  </a:lnTo>
                  <a:lnTo>
                    <a:pt x="38390" y="38385"/>
                  </a:lnTo>
                  <a:lnTo>
                    <a:pt x="10300" y="80045"/>
                  </a:lnTo>
                  <a:lnTo>
                    <a:pt x="0" y="131064"/>
                  </a:lnTo>
                  <a:lnTo>
                    <a:pt x="0" y="1179576"/>
                  </a:lnTo>
                  <a:lnTo>
                    <a:pt x="10300" y="1230594"/>
                  </a:lnTo>
                  <a:lnTo>
                    <a:pt x="38390" y="1272254"/>
                  </a:lnTo>
                  <a:lnTo>
                    <a:pt x="80051" y="1300341"/>
                  </a:lnTo>
                  <a:lnTo>
                    <a:pt x="131063" y="1310640"/>
                  </a:lnTo>
                  <a:lnTo>
                    <a:pt x="10375392" y="1310640"/>
                  </a:lnTo>
                  <a:lnTo>
                    <a:pt x="10426410" y="1300341"/>
                  </a:lnTo>
                  <a:lnTo>
                    <a:pt x="10468070" y="1272254"/>
                  </a:lnTo>
                  <a:lnTo>
                    <a:pt x="10496157" y="1230594"/>
                  </a:lnTo>
                  <a:lnTo>
                    <a:pt x="10506456" y="1179576"/>
                  </a:lnTo>
                  <a:lnTo>
                    <a:pt x="10506456" y="131064"/>
                  </a:lnTo>
                  <a:lnTo>
                    <a:pt x="10496157" y="80045"/>
                  </a:lnTo>
                  <a:lnTo>
                    <a:pt x="10468070" y="38385"/>
                  </a:lnTo>
                  <a:lnTo>
                    <a:pt x="10426410" y="10298"/>
                  </a:lnTo>
                  <a:lnTo>
                    <a:pt x="10375392" y="0"/>
                  </a:lnTo>
                  <a:close/>
                </a:path>
              </a:pathLst>
            </a:custGeom>
            <a:solidFill>
              <a:srgbClr val="A4A4A4"/>
            </a:solidFill>
          </p:spPr>
          <p:txBody>
            <a:bodyPr wrap="square" lIns="0" tIns="0" rIns="0" bIns="0" rtlCol="0"/>
            <a:lstStyle/>
            <a:p>
              <a:endParaRPr/>
            </a:p>
          </p:txBody>
        </p:sp>
        <p:sp>
          <p:nvSpPr>
            <p:cNvPr id="12" name="object 12"/>
            <p:cNvSpPr/>
            <p:nvPr/>
          </p:nvSpPr>
          <p:spPr>
            <a:xfrm>
              <a:off x="1262731" y="3611165"/>
              <a:ext cx="666750" cy="666115"/>
            </a:xfrm>
            <a:custGeom>
              <a:avLst/>
              <a:gdLst/>
              <a:ahLst/>
              <a:cxnLst/>
              <a:rect l="l" t="t" r="r" b="b"/>
              <a:pathLst>
                <a:path w="666750" h="666114">
                  <a:moveTo>
                    <a:pt x="514890" y="0"/>
                  </a:moveTo>
                  <a:lnTo>
                    <a:pt x="0" y="513970"/>
                  </a:lnTo>
                  <a:lnTo>
                    <a:pt x="152311" y="666006"/>
                  </a:lnTo>
                  <a:lnTo>
                    <a:pt x="216208" y="602225"/>
                  </a:lnTo>
                  <a:lnTo>
                    <a:pt x="153054" y="602225"/>
                  </a:lnTo>
                  <a:lnTo>
                    <a:pt x="63895" y="513228"/>
                  </a:lnTo>
                  <a:lnTo>
                    <a:pt x="514890" y="63039"/>
                  </a:lnTo>
                  <a:lnTo>
                    <a:pt x="577429" y="63039"/>
                  </a:lnTo>
                  <a:lnTo>
                    <a:pt x="514890" y="0"/>
                  </a:lnTo>
                  <a:close/>
                </a:path>
                <a:path w="666750" h="666114">
                  <a:moveTo>
                    <a:pt x="185002" y="478371"/>
                  </a:moveTo>
                  <a:lnTo>
                    <a:pt x="164199" y="499137"/>
                  </a:lnTo>
                  <a:lnTo>
                    <a:pt x="210264" y="545119"/>
                  </a:lnTo>
                  <a:lnTo>
                    <a:pt x="153054" y="602225"/>
                  </a:lnTo>
                  <a:lnTo>
                    <a:pt x="216208" y="602225"/>
                  </a:lnTo>
                  <a:lnTo>
                    <a:pt x="294223" y="524353"/>
                  </a:lnTo>
                  <a:lnTo>
                    <a:pt x="231068" y="524353"/>
                  </a:lnTo>
                  <a:lnTo>
                    <a:pt x="185002" y="478371"/>
                  </a:lnTo>
                  <a:close/>
                </a:path>
                <a:path w="666750" h="666114">
                  <a:moveTo>
                    <a:pt x="263759" y="399757"/>
                  </a:moveTo>
                  <a:lnTo>
                    <a:pt x="242956" y="420523"/>
                  </a:lnTo>
                  <a:lnTo>
                    <a:pt x="289021" y="466505"/>
                  </a:lnTo>
                  <a:lnTo>
                    <a:pt x="231068" y="524353"/>
                  </a:lnTo>
                  <a:lnTo>
                    <a:pt x="294223" y="524353"/>
                  </a:lnTo>
                  <a:lnTo>
                    <a:pt x="372981" y="445739"/>
                  </a:lnTo>
                  <a:lnTo>
                    <a:pt x="309825" y="445739"/>
                  </a:lnTo>
                  <a:lnTo>
                    <a:pt x="263759" y="399757"/>
                  </a:lnTo>
                  <a:close/>
                </a:path>
                <a:path w="666750" h="666114">
                  <a:moveTo>
                    <a:pt x="342516" y="321143"/>
                  </a:moveTo>
                  <a:lnTo>
                    <a:pt x="321713" y="341909"/>
                  </a:lnTo>
                  <a:lnTo>
                    <a:pt x="367778" y="387891"/>
                  </a:lnTo>
                  <a:lnTo>
                    <a:pt x="309825" y="445739"/>
                  </a:lnTo>
                  <a:lnTo>
                    <a:pt x="372981" y="445739"/>
                  </a:lnTo>
                  <a:lnTo>
                    <a:pt x="451740" y="367125"/>
                  </a:lnTo>
                  <a:lnTo>
                    <a:pt x="388582" y="367125"/>
                  </a:lnTo>
                  <a:lnTo>
                    <a:pt x="342516" y="321143"/>
                  </a:lnTo>
                  <a:close/>
                </a:path>
                <a:path w="666750" h="666114">
                  <a:moveTo>
                    <a:pt x="421274" y="242529"/>
                  </a:moveTo>
                  <a:lnTo>
                    <a:pt x="400470" y="263295"/>
                  </a:lnTo>
                  <a:lnTo>
                    <a:pt x="446535" y="309277"/>
                  </a:lnTo>
                  <a:lnTo>
                    <a:pt x="388582" y="367125"/>
                  </a:lnTo>
                  <a:lnTo>
                    <a:pt x="451740" y="367125"/>
                  </a:lnTo>
                  <a:lnTo>
                    <a:pt x="530498" y="288511"/>
                  </a:lnTo>
                  <a:lnTo>
                    <a:pt x="467339" y="288511"/>
                  </a:lnTo>
                  <a:lnTo>
                    <a:pt x="421274" y="242529"/>
                  </a:lnTo>
                  <a:close/>
                </a:path>
                <a:path w="666750" h="666114">
                  <a:moveTo>
                    <a:pt x="500774" y="163173"/>
                  </a:moveTo>
                  <a:lnTo>
                    <a:pt x="479227" y="184681"/>
                  </a:lnTo>
                  <a:lnTo>
                    <a:pt x="525292" y="230663"/>
                  </a:lnTo>
                  <a:lnTo>
                    <a:pt x="467339" y="288511"/>
                  </a:lnTo>
                  <a:lnTo>
                    <a:pt x="530498" y="288511"/>
                  </a:lnTo>
                  <a:lnTo>
                    <a:pt x="609999" y="209155"/>
                  </a:lnTo>
                  <a:lnTo>
                    <a:pt x="546839" y="209155"/>
                  </a:lnTo>
                  <a:lnTo>
                    <a:pt x="500774" y="163173"/>
                  </a:lnTo>
                  <a:close/>
                </a:path>
                <a:path w="666750" h="666114">
                  <a:moveTo>
                    <a:pt x="577429" y="63039"/>
                  </a:moveTo>
                  <a:lnTo>
                    <a:pt x="514890" y="63039"/>
                  </a:lnTo>
                  <a:lnTo>
                    <a:pt x="604056" y="152049"/>
                  </a:lnTo>
                  <a:lnTo>
                    <a:pt x="546839" y="209155"/>
                  </a:lnTo>
                  <a:lnTo>
                    <a:pt x="609999" y="209155"/>
                  </a:lnTo>
                  <a:lnTo>
                    <a:pt x="666467" y="152790"/>
                  </a:lnTo>
                  <a:lnTo>
                    <a:pt x="577429" y="63039"/>
                  </a:lnTo>
                  <a:close/>
                </a:path>
              </a:pathLst>
            </a:custGeom>
            <a:solidFill>
              <a:srgbClr val="FFFFFF"/>
            </a:solidFill>
          </p:spPr>
          <p:txBody>
            <a:bodyPr wrap="square" lIns="0" tIns="0" rIns="0" bIns="0" rtlCol="0"/>
            <a:lstStyle/>
            <a:p>
              <a:endParaRPr/>
            </a:p>
          </p:txBody>
        </p:sp>
      </p:grpSp>
      <p:sp>
        <p:nvSpPr>
          <p:cNvPr id="13" name="object 13"/>
          <p:cNvSpPr txBox="1"/>
          <p:nvPr/>
        </p:nvSpPr>
        <p:spPr>
          <a:xfrm>
            <a:off x="2477261" y="3703065"/>
            <a:ext cx="1598295" cy="406400"/>
          </a:xfrm>
          <a:prstGeom prst="rect">
            <a:avLst/>
          </a:prstGeom>
        </p:spPr>
        <p:txBody>
          <a:bodyPr vert="horz" wrap="square" lIns="0" tIns="12065" rIns="0" bIns="0" rtlCol="0">
            <a:spAutoFit/>
          </a:bodyPr>
          <a:lstStyle/>
          <a:p>
            <a:pPr marL="12700">
              <a:lnSpc>
                <a:spcPct val="100000"/>
              </a:lnSpc>
              <a:spcBef>
                <a:spcPts val="95"/>
              </a:spcBef>
            </a:pPr>
            <a:r>
              <a:rPr sz="2500" spc="-5" dirty="0">
                <a:solidFill>
                  <a:srgbClr val="FFFFFF"/>
                </a:solidFill>
                <a:latin typeface="Calibri"/>
                <a:cs typeface="Calibri"/>
              </a:rPr>
              <a:t>Dissimilarity</a:t>
            </a:r>
            <a:endParaRPr sz="2500">
              <a:latin typeface="Calibri"/>
              <a:cs typeface="Calibri"/>
            </a:endParaRPr>
          </a:p>
        </p:txBody>
      </p:sp>
      <p:sp>
        <p:nvSpPr>
          <p:cNvPr id="14" name="object 14"/>
          <p:cNvSpPr txBox="1"/>
          <p:nvPr/>
        </p:nvSpPr>
        <p:spPr>
          <a:xfrm>
            <a:off x="7205598" y="3434588"/>
            <a:ext cx="3859529" cy="223520"/>
          </a:xfrm>
          <a:prstGeom prst="rect">
            <a:avLst/>
          </a:prstGeom>
        </p:spPr>
        <p:txBody>
          <a:bodyPr vert="horz" wrap="square" lIns="0" tIns="12065" rIns="0" bIns="0" rtlCol="0">
            <a:spAutoFit/>
          </a:bodyPr>
          <a:lstStyle/>
          <a:p>
            <a:pPr marL="12700">
              <a:lnSpc>
                <a:spcPct val="100000"/>
              </a:lnSpc>
              <a:spcBef>
                <a:spcPts val="95"/>
              </a:spcBef>
            </a:pPr>
            <a:r>
              <a:rPr sz="1300" spc="-5" dirty="0">
                <a:solidFill>
                  <a:srgbClr val="FFFFFF"/>
                </a:solidFill>
                <a:latin typeface="Calibri"/>
                <a:cs typeface="Calibri"/>
              </a:rPr>
              <a:t>Numerical</a:t>
            </a:r>
            <a:r>
              <a:rPr sz="1300" spc="-10" dirty="0">
                <a:solidFill>
                  <a:srgbClr val="FFFFFF"/>
                </a:solidFill>
                <a:latin typeface="Calibri"/>
                <a:cs typeface="Calibri"/>
              </a:rPr>
              <a:t> </a:t>
            </a:r>
            <a:r>
              <a:rPr sz="1300" spc="-5" dirty="0">
                <a:solidFill>
                  <a:srgbClr val="FFFFFF"/>
                </a:solidFill>
                <a:latin typeface="Calibri"/>
                <a:cs typeface="Calibri"/>
              </a:rPr>
              <a:t>measure</a:t>
            </a:r>
            <a:r>
              <a:rPr sz="1300" dirty="0">
                <a:solidFill>
                  <a:srgbClr val="FFFFFF"/>
                </a:solidFill>
                <a:latin typeface="Calibri"/>
                <a:cs typeface="Calibri"/>
              </a:rPr>
              <a:t> </a:t>
            </a:r>
            <a:r>
              <a:rPr sz="1300" spc="-5" dirty="0">
                <a:solidFill>
                  <a:srgbClr val="FFFFFF"/>
                </a:solidFill>
                <a:latin typeface="Calibri"/>
                <a:cs typeface="Calibri"/>
              </a:rPr>
              <a:t>of</a:t>
            </a:r>
            <a:r>
              <a:rPr sz="1300" dirty="0">
                <a:solidFill>
                  <a:srgbClr val="FFFFFF"/>
                </a:solidFill>
                <a:latin typeface="Calibri"/>
                <a:cs typeface="Calibri"/>
              </a:rPr>
              <a:t> </a:t>
            </a:r>
            <a:r>
              <a:rPr sz="1300" spc="-5" dirty="0">
                <a:solidFill>
                  <a:srgbClr val="FFFFFF"/>
                </a:solidFill>
                <a:latin typeface="Calibri"/>
                <a:cs typeface="Calibri"/>
              </a:rPr>
              <a:t>how </a:t>
            </a:r>
            <a:r>
              <a:rPr sz="1300" spc="-10" dirty="0">
                <a:solidFill>
                  <a:srgbClr val="FFFFFF"/>
                </a:solidFill>
                <a:latin typeface="Calibri"/>
                <a:cs typeface="Calibri"/>
              </a:rPr>
              <a:t>different are</a:t>
            </a:r>
            <a:r>
              <a:rPr sz="1300" spc="-15" dirty="0">
                <a:solidFill>
                  <a:srgbClr val="FFFFFF"/>
                </a:solidFill>
                <a:latin typeface="Calibri"/>
                <a:cs typeface="Calibri"/>
              </a:rPr>
              <a:t> </a:t>
            </a:r>
            <a:r>
              <a:rPr sz="1300" spc="-10" dirty="0">
                <a:solidFill>
                  <a:srgbClr val="FFFFFF"/>
                </a:solidFill>
                <a:latin typeface="Calibri"/>
                <a:cs typeface="Calibri"/>
              </a:rPr>
              <a:t>two</a:t>
            </a:r>
            <a:r>
              <a:rPr sz="1300" spc="15" dirty="0">
                <a:solidFill>
                  <a:srgbClr val="FFFFFF"/>
                </a:solidFill>
                <a:latin typeface="Calibri"/>
                <a:cs typeface="Calibri"/>
              </a:rPr>
              <a:t> </a:t>
            </a:r>
            <a:r>
              <a:rPr sz="1300" spc="-10" dirty="0">
                <a:solidFill>
                  <a:srgbClr val="FFFFFF"/>
                </a:solidFill>
                <a:latin typeface="Calibri"/>
                <a:cs typeface="Calibri"/>
              </a:rPr>
              <a:t>data </a:t>
            </a:r>
            <a:r>
              <a:rPr sz="1300" spc="-5" dirty="0">
                <a:solidFill>
                  <a:srgbClr val="FFFFFF"/>
                </a:solidFill>
                <a:latin typeface="Calibri"/>
                <a:cs typeface="Calibri"/>
              </a:rPr>
              <a:t>objects</a:t>
            </a:r>
            <a:endParaRPr sz="1300">
              <a:latin typeface="Calibri"/>
              <a:cs typeface="Calibri"/>
            </a:endParaRPr>
          </a:p>
        </p:txBody>
      </p:sp>
      <p:sp>
        <p:nvSpPr>
          <p:cNvPr id="15" name="object 15"/>
          <p:cNvSpPr txBox="1"/>
          <p:nvPr/>
        </p:nvSpPr>
        <p:spPr>
          <a:xfrm>
            <a:off x="7205598" y="3629973"/>
            <a:ext cx="2363470" cy="784225"/>
          </a:xfrm>
          <a:prstGeom prst="rect">
            <a:avLst/>
          </a:prstGeom>
        </p:spPr>
        <p:txBody>
          <a:bodyPr vert="horz" wrap="square" lIns="0" tIns="13970" rIns="0" bIns="0" rtlCol="0">
            <a:spAutoFit/>
          </a:bodyPr>
          <a:lstStyle/>
          <a:p>
            <a:pPr marL="12700" marR="5080">
              <a:lnSpc>
                <a:spcPct val="127400"/>
              </a:lnSpc>
              <a:spcBef>
                <a:spcPts val="110"/>
              </a:spcBef>
            </a:pPr>
            <a:r>
              <a:rPr sz="1300" spc="-10" dirty="0">
                <a:solidFill>
                  <a:srgbClr val="FFFFFF"/>
                </a:solidFill>
                <a:latin typeface="Calibri"/>
                <a:cs typeface="Calibri"/>
              </a:rPr>
              <a:t>Lower </a:t>
            </a:r>
            <a:r>
              <a:rPr sz="1300" spc="-5" dirty="0">
                <a:solidFill>
                  <a:srgbClr val="FFFFFF"/>
                </a:solidFill>
                <a:latin typeface="Calibri"/>
                <a:cs typeface="Calibri"/>
              </a:rPr>
              <a:t>when objects are </a:t>
            </a:r>
            <a:r>
              <a:rPr sz="1300" spc="-10" dirty="0">
                <a:solidFill>
                  <a:srgbClr val="FFFFFF"/>
                </a:solidFill>
                <a:latin typeface="Calibri"/>
                <a:cs typeface="Calibri"/>
              </a:rPr>
              <a:t>more alike </a:t>
            </a:r>
            <a:r>
              <a:rPr sz="1300" spc="-280" dirty="0">
                <a:solidFill>
                  <a:srgbClr val="FFFFFF"/>
                </a:solidFill>
                <a:latin typeface="Calibri"/>
                <a:cs typeface="Calibri"/>
              </a:rPr>
              <a:t> </a:t>
            </a:r>
            <a:r>
              <a:rPr sz="1300" spc="-5" dirty="0">
                <a:solidFill>
                  <a:srgbClr val="FFFFFF"/>
                </a:solidFill>
                <a:latin typeface="Calibri"/>
                <a:cs typeface="Calibri"/>
              </a:rPr>
              <a:t>Minimum</a:t>
            </a:r>
            <a:r>
              <a:rPr sz="1300" spc="10" dirty="0">
                <a:solidFill>
                  <a:srgbClr val="FFFFFF"/>
                </a:solidFill>
                <a:latin typeface="Calibri"/>
                <a:cs typeface="Calibri"/>
              </a:rPr>
              <a:t> </a:t>
            </a:r>
            <a:r>
              <a:rPr sz="1300" spc="-5" dirty="0">
                <a:solidFill>
                  <a:srgbClr val="FFFFFF"/>
                </a:solidFill>
                <a:latin typeface="Calibri"/>
                <a:cs typeface="Calibri"/>
              </a:rPr>
              <a:t>dissimilarity is</a:t>
            </a:r>
            <a:r>
              <a:rPr sz="1300" dirty="0">
                <a:solidFill>
                  <a:srgbClr val="FFFFFF"/>
                </a:solidFill>
                <a:latin typeface="Calibri"/>
                <a:cs typeface="Calibri"/>
              </a:rPr>
              <a:t> </a:t>
            </a:r>
            <a:r>
              <a:rPr sz="1300" spc="-10" dirty="0">
                <a:solidFill>
                  <a:srgbClr val="FFFFFF"/>
                </a:solidFill>
                <a:latin typeface="Calibri"/>
                <a:cs typeface="Calibri"/>
              </a:rPr>
              <a:t>often</a:t>
            </a:r>
            <a:r>
              <a:rPr sz="1300" spc="-5" dirty="0">
                <a:solidFill>
                  <a:srgbClr val="FFFFFF"/>
                </a:solidFill>
                <a:latin typeface="Calibri"/>
                <a:cs typeface="Calibri"/>
              </a:rPr>
              <a:t> 0 </a:t>
            </a:r>
            <a:r>
              <a:rPr sz="1300" dirty="0">
                <a:solidFill>
                  <a:srgbClr val="FFFFFF"/>
                </a:solidFill>
                <a:latin typeface="Calibri"/>
                <a:cs typeface="Calibri"/>
              </a:rPr>
              <a:t> </a:t>
            </a:r>
            <a:r>
              <a:rPr sz="1300" spc="-5" dirty="0">
                <a:solidFill>
                  <a:srgbClr val="FFFFFF"/>
                </a:solidFill>
                <a:latin typeface="Calibri"/>
                <a:cs typeface="Calibri"/>
              </a:rPr>
              <a:t>Upper</a:t>
            </a:r>
            <a:r>
              <a:rPr sz="1300" spc="-10" dirty="0">
                <a:solidFill>
                  <a:srgbClr val="FFFFFF"/>
                </a:solidFill>
                <a:latin typeface="Calibri"/>
                <a:cs typeface="Calibri"/>
              </a:rPr>
              <a:t> </a:t>
            </a:r>
            <a:r>
              <a:rPr sz="1300" spc="-5" dirty="0">
                <a:solidFill>
                  <a:srgbClr val="FFFFFF"/>
                </a:solidFill>
                <a:latin typeface="Calibri"/>
                <a:cs typeface="Calibri"/>
              </a:rPr>
              <a:t>limit</a:t>
            </a:r>
            <a:r>
              <a:rPr sz="1300" spc="5" dirty="0">
                <a:solidFill>
                  <a:srgbClr val="FFFFFF"/>
                </a:solidFill>
                <a:latin typeface="Calibri"/>
                <a:cs typeface="Calibri"/>
              </a:rPr>
              <a:t> </a:t>
            </a:r>
            <a:r>
              <a:rPr sz="1300" spc="-5" dirty="0">
                <a:solidFill>
                  <a:srgbClr val="FFFFFF"/>
                </a:solidFill>
                <a:latin typeface="Calibri"/>
                <a:cs typeface="Calibri"/>
              </a:rPr>
              <a:t>varies</a:t>
            </a:r>
            <a:endParaRPr sz="1300">
              <a:latin typeface="Calibri"/>
              <a:cs typeface="Calibri"/>
            </a:endParaRPr>
          </a:p>
        </p:txBody>
      </p:sp>
      <p:grpSp>
        <p:nvGrpSpPr>
          <p:cNvPr id="16" name="object 16"/>
          <p:cNvGrpSpPr/>
          <p:nvPr/>
        </p:nvGrpSpPr>
        <p:grpSpPr>
          <a:xfrm>
            <a:off x="838200" y="4925567"/>
            <a:ext cx="10506710" cy="1309370"/>
            <a:chOff x="838200" y="4925567"/>
            <a:chExt cx="10506710" cy="1309370"/>
          </a:xfrm>
        </p:grpSpPr>
        <p:sp>
          <p:nvSpPr>
            <p:cNvPr id="17" name="object 17"/>
            <p:cNvSpPr/>
            <p:nvPr/>
          </p:nvSpPr>
          <p:spPr>
            <a:xfrm>
              <a:off x="838200" y="4925567"/>
              <a:ext cx="10506710" cy="1309370"/>
            </a:xfrm>
            <a:custGeom>
              <a:avLst/>
              <a:gdLst/>
              <a:ahLst/>
              <a:cxnLst/>
              <a:rect l="l" t="t" r="r" b="b"/>
              <a:pathLst>
                <a:path w="10506710" h="1309370">
                  <a:moveTo>
                    <a:pt x="10375519" y="0"/>
                  </a:moveTo>
                  <a:lnTo>
                    <a:pt x="130911" y="0"/>
                  </a:lnTo>
                  <a:lnTo>
                    <a:pt x="79954" y="10296"/>
                  </a:lnTo>
                  <a:lnTo>
                    <a:pt x="38342" y="38369"/>
                  </a:lnTo>
                  <a:lnTo>
                    <a:pt x="10287" y="79992"/>
                  </a:lnTo>
                  <a:lnTo>
                    <a:pt x="0" y="130936"/>
                  </a:lnTo>
                  <a:lnTo>
                    <a:pt x="0" y="1178204"/>
                  </a:lnTo>
                  <a:lnTo>
                    <a:pt x="10287" y="1229161"/>
                  </a:lnTo>
                  <a:lnTo>
                    <a:pt x="38342" y="1270773"/>
                  </a:lnTo>
                  <a:lnTo>
                    <a:pt x="79954" y="1298828"/>
                  </a:lnTo>
                  <a:lnTo>
                    <a:pt x="130911" y="1309115"/>
                  </a:lnTo>
                  <a:lnTo>
                    <a:pt x="10375519" y="1309128"/>
                  </a:lnTo>
                  <a:lnTo>
                    <a:pt x="10426463" y="1298840"/>
                  </a:lnTo>
                  <a:lnTo>
                    <a:pt x="10468086" y="1270784"/>
                  </a:lnTo>
                  <a:lnTo>
                    <a:pt x="10496159" y="1229168"/>
                  </a:lnTo>
                  <a:lnTo>
                    <a:pt x="10506456" y="1178204"/>
                  </a:lnTo>
                  <a:lnTo>
                    <a:pt x="10506456" y="130936"/>
                  </a:lnTo>
                  <a:lnTo>
                    <a:pt x="10496176" y="79992"/>
                  </a:lnTo>
                  <a:lnTo>
                    <a:pt x="10468133" y="38369"/>
                  </a:lnTo>
                  <a:lnTo>
                    <a:pt x="10426517" y="10296"/>
                  </a:lnTo>
                  <a:lnTo>
                    <a:pt x="10375519" y="0"/>
                  </a:lnTo>
                  <a:close/>
                </a:path>
              </a:pathLst>
            </a:custGeom>
            <a:solidFill>
              <a:srgbClr val="FFC000"/>
            </a:solidFill>
          </p:spPr>
          <p:txBody>
            <a:bodyPr wrap="square" lIns="0" tIns="0" rIns="0" bIns="0" rtlCol="0"/>
            <a:lstStyle/>
            <a:p>
              <a:endParaRPr/>
            </a:p>
          </p:txBody>
        </p:sp>
        <p:sp>
          <p:nvSpPr>
            <p:cNvPr id="18" name="object 18"/>
            <p:cNvSpPr/>
            <p:nvPr/>
          </p:nvSpPr>
          <p:spPr>
            <a:xfrm>
              <a:off x="1253072" y="5342406"/>
              <a:ext cx="687070" cy="482600"/>
            </a:xfrm>
            <a:custGeom>
              <a:avLst/>
              <a:gdLst/>
              <a:ahLst/>
              <a:cxnLst/>
              <a:rect l="l" t="t" r="r" b="b"/>
              <a:pathLst>
                <a:path w="687069" h="482600">
                  <a:moveTo>
                    <a:pt x="626345" y="0"/>
                  </a:moveTo>
                  <a:lnTo>
                    <a:pt x="245928" y="359712"/>
                  </a:lnTo>
                  <a:lnTo>
                    <a:pt x="63152" y="172424"/>
                  </a:lnTo>
                  <a:lnTo>
                    <a:pt x="0" y="232623"/>
                  </a:lnTo>
                  <a:lnTo>
                    <a:pt x="242956" y="482341"/>
                  </a:lnTo>
                  <a:lnTo>
                    <a:pt x="306853" y="422884"/>
                  </a:lnTo>
                  <a:lnTo>
                    <a:pt x="686528" y="62429"/>
                  </a:lnTo>
                  <a:lnTo>
                    <a:pt x="626345" y="0"/>
                  </a:lnTo>
                  <a:close/>
                </a:path>
              </a:pathLst>
            </a:custGeom>
            <a:solidFill>
              <a:srgbClr val="FFFFFF"/>
            </a:solidFill>
          </p:spPr>
          <p:txBody>
            <a:bodyPr wrap="square" lIns="0" tIns="0" rIns="0" bIns="0" rtlCol="0"/>
            <a:lstStyle/>
            <a:p>
              <a:endParaRPr/>
            </a:p>
          </p:txBody>
        </p:sp>
      </p:grpSp>
      <p:sp>
        <p:nvSpPr>
          <p:cNvPr id="19" name="object 19"/>
          <p:cNvSpPr txBox="1"/>
          <p:nvPr/>
        </p:nvSpPr>
        <p:spPr>
          <a:xfrm>
            <a:off x="2477261" y="5340502"/>
            <a:ext cx="5837555" cy="406400"/>
          </a:xfrm>
          <a:prstGeom prst="rect">
            <a:avLst/>
          </a:prstGeom>
        </p:spPr>
        <p:txBody>
          <a:bodyPr vert="horz" wrap="square" lIns="0" tIns="12065" rIns="0" bIns="0" rtlCol="0">
            <a:spAutoFit/>
          </a:bodyPr>
          <a:lstStyle/>
          <a:p>
            <a:pPr marL="12700">
              <a:lnSpc>
                <a:spcPct val="100000"/>
              </a:lnSpc>
              <a:spcBef>
                <a:spcPts val="95"/>
              </a:spcBef>
            </a:pPr>
            <a:r>
              <a:rPr sz="2500" spc="-15" dirty="0">
                <a:solidFill>
                  <a:srgbClr val="FFFFFF"/>
                </a:solidFill>
                <a:latin typeface="Calibri"/>
                <a:cs typeface="Calibri"/>
              </a:rPr>
              <a:t>Proximity</a:t>
            </a:r>
            <a:r>
              <a:rPr sz="2500" spc="-10" dirty="0">
                <a:solidFill>
                  <a:srgbClr val="FFFFFF"/>
                </a:solidFill>
                <a:latin typeface="Calibri"/>
                <a:cs typeface="Calibri"/>
              </a:rPr>
              <a:t> </a:t>
            </a:r>
            <a:r>
              <a:rPr sz="2500" spc="-30" dirty="0">
                <a:solidFill>
                  <a:srgbClr val="FFFFFF"/>
                </a:solidFill>
                <a:latin typeface="Calibri"/>
                <a:cs typeface="Calibri"/>
              </a:rPr>
              <a:t>refers</a:t>
            </a:r>
            <a:r>
              <a:rPr sz="2500" dirty="0">
                <a:solidFill>
                  <a:srgbClr val="FFFFFF"/>
                </a:solidFill>
                <a:latin typeface="Calibri"/>
                <a:cs typeface="Calibri"/>
              </a:rPr>
              <a:t> </a:t>
            </a:r>
            <a:r>
              <a:rPr sz="2500" spc="-15" dirty="0">
                <a:solidFill>
                  <a:srgbClr val="FFFFFF"/>
                </a:solidFill>
                <a:latin typeface="Calibri"/>
                <a:cs typeface="Calibri"/>
              </a:rPr>
              <a:t>to</a:t>
            </a:r>
            <a:r>
              <a:rPr sz="2500" spc="-5" dirty="0">
                <a:solidFill>
                  <a:srgbClr val="FFFFFF"/>
                </a:solidFill>
                <a:latin typeface="Calibri"/>
                <a:cs typeface="Calibri"/>
              </a:rPr>
              <a:t> a similarity</a:t>
            </a:r>
            <a:r>
              <a:rPr sz="2500" dirty="0">
                <a:solidFill>
                  <a:srgbClr val="FFFFFF"/>
                </a:solidFill>
                <a:latin typeface="Calibri"/>
                <a:cs typeface="Calibri"/>
              </a:rPr>
              <a:t> </a:t>
            </a:r>
            <a:r>
              <a:rPr sz="2500" spc="-5" dirty="0">
                <a:solidFill>
                  <a:srgbClr val="FFFFFF"/>
                </a:solidFill>
                <a:latin typeface="Calibri"/>
                <a:cs typeface="Calibri"/>
              </a:rPr>
              <a:t>or dissimilarity</a:t>
            </a:r>
            <a:endParaRPr sz="250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0920B44-164E-4484-A2F7-174B049E5BC0}"/>
              </a:ext>
            </a:extLst>
          </p:cNvPr>
          <p:cNvPicPr>
            <a:picLocks noChangeAspect="1"/>
          </p:cNvPicPr>
          <p:nvPr/>
        </p:nvPicPr>
        <p:blipFill>
          <a:blip r:embed="rId2"/>
          <a:stretch>
            <a:fillRect/>
          </a:stretch>
        </p:blipFill>
        <p:spPr>
          <a:xfrm>
            <a:off x="1984512" y="643467"/>
            <a:ext cx="8222975"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1228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6737E7-B59D-4617-9405-44ADCC7C9F2E}"/>
              </a:ext>
            </a:extLst>
          </p:cNvPr>
          <p:cNvPicPr>
            <a:picLocks noChangeAspect="1"/>
          </p:cNvPicPr>
          <p:nvPr/>
        </p:nvPicPr>
        <p:blipFill>
          <a:blip r:embed="rId2"/>
          <a:stretch>
            <a:fillRect/>
          </a:stretch>
        </p:blipFill>
        <p:spPr>
          <a:xfrm>
            <a:off x="2117714" y="1524000"/>
            <a:ext cx="7797441" cy="3733800"/>
          </a:xfrm>
          <a:prstGeom prst="rect">
            <a:avLst/>
          </a:prstGeom>
        </p:spPr>
      </p:pic>
    </p:spTree>
    <p:extLst>
      <p:ext uri="{BB962C8B-B14F-4D97-AF65-F5344CB8AC3E}">
        <p14:creationId xmlns:p14="http://schemas.microsoft.com/office/powerpoint/2010/main" val="31381632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812</TotalTime>
  <Words>581</Words>
  <Application>Microsoft Office PowerPoint</Application>
  <PresentationFormat>Widescreen</PresentationFormat>
  <Paragraphs>51</Paragraphs>
  <Slides>26</Slides>
  <Notes>0</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Arial MT</vt:lpstr>
      <vt:lpstr>Calibri</vt:lpstr>
      <vt:lpstr>Calibri Light</vt:lpstr>
      <vt:lpstr>inter-bold</vt:lpstr>
      <vt:lpstr>inter-regular</vt:lpstr>
      <vt:lpstr>Lato</vt:lpstr>
      <vt:lpstr>Tahoma</vt:lpstr>
      <vt:lpstr>Office Theme</vt:lpstr>
      <vt:lpstr>PowerPoint Presentation</vt:lpstr>
      <vt:lpstr>Algorithm</vt:lpstr>
      <vt:lpstr>PowerPoint Presentation</vt:lpstr>
      <vt:lpstr>PowerPoint Presentation</vt:lpstr>
      <vt:lpstr>K-Nearest Neighbor  Approach</vt:lpstr>
      <vt:lpstr>Distance Measures</vt:lpstr>
      <vt:lpstr>Similarity and Dissimilarity</vt:lpstr>
      <vt:lpstr>PowerPoint Presentation</vt:lpstr>
      <vt:lpstr>PowerPoint Presentation</vt:lpstr>
      <vt:lpstr>PowerPoint Presentation</vt:lpstr>
      <vt:lpstr>PowerPoint Presentation</vt:lpstr>
      <vt:lpstr>Example of K-NN Algorithm (k=5)</vt:lpstr>
      <vt:lpstr>PowerPoint Presentation</vt:lpstr>
      <vt:lpstr>PowerPoint Presentation</vt:lpstr>
      <vt:lpstr>Here's what the table will look like after all the distances have been calculated:</vt:lpstr>
      <vt:lpstr>PowerPoint Presentation</vt:lpstr>
      <vt:lpstr>PowerPoint Presentation</vt:lpstr>
      <vt:lpstr>PowerPoint Presentation</vt:lpstr>
      <vt:lpstr>PowerPoint Presentation</vt:lpstr>
      <vt:lpstr>PowerPoint Presentation</vt:lpstr>
      <vt:lpstr>Python Implementation</vt:lpstr>
      <vt:lpstr>PowerPoint Presentation</vt:lpstr>
      <vt:lpstr>Thank You</vt:lpstr>
      <vt:lpstr>Question 1</vt:lpstr>
      <vt:lpstr>Question 2</vt:lpstr>
      <vt:lpstr>Solution_Qus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Abinash Pujahari</dc:creator>
  <cp:lastModifiedBy>Madhuri Gupta</cp:lastModifiedBy>
  <cp:revision>3</cp:revision>
  <dcterms:created xsi:type="dcterms:W3CDTF">2024-01-18T08:46:25Z</dcterms:created>
  <dcterms:modified xsi:type="dcterms:W3CDTF">2025-02-12T06:33:05Z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2022-06-12T00:00:00Z</vt:filetime>
  </property>
  <property fmtid="{D5CDD505-2E9C-101B-9397-08002B2CF9AE}" pid="3" name="Creator">
    <vt:lpwstr>Microsoft® PowerPoint® for Microsoft 365</vt:lpwstr>
  </property>
  <property fmtid="{D5CDD505-2E9C-101B-9397-08002B2CF9AE}" pid="4" name="LastSaved">
    <vt:filetime>2024-01-18T00:00:00Z</vt:filetime>
  </property>
</Properties>
</file>