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5"/>
  </p:notesMasterIdLst>
  <p:handoutMasterIdLst>
    <p:handoutMasterId r:id="rId36"/>
  </p:handoutMasterIdLst>
  <p:sldIdLst>
    <p:sldId id="259" r:id="rId3"/>
    <p:sldId id="260" r:id="rId4"/>
    <p:sldId id="383" r:id="rId5"/>
    <p:sldId id="384" r:id="rId6"/>
    <p:sldId id="385" r:id="rId7"/>
    <p:sldId id="416" r:id="rId8"/>
    <p:sldId id="386" r:id="rId9"/>
    <p:sldId id="387" r:id="rId10"/>
    <p:sldId id="388" r:id="rId11"/>
    <p:sldId id="390" r:id="rId12"/>
    <p:sldId id="392" r:id="rId13"/>
    <p:sldId id="268" r:id="rId14"/>
    <p:sldId id="417" r:id="rId15"/>
    <p:sldId id="418" r:id="rId16"/>
    <p:sldId id="391" r:id="rId17"/>
    <p:sldId id="411" r:id="rId18"/>
    <p:sldId id="412" r:id="rId19"/>
    <p:sldId id="413" r:id="rId20"/>
    <p:sldId id="414" r:id="rId21"/>
    <p:sldId id="393" r:id="rId22"/>
    <p:sldId id="396" r:id="rId23"/>
    <p:sldId id="397" r:id="rId24"/>
    <p:sldId id="415" r:id="rId25"/>
    <p:sldId id="398" r:id="rId26"/>
    <p:sldId id="400" r:id="rId27"/>
    <p:sldId id="401" r:id="rId28"/>
    <p:sldId id="402" r:id="rId29"/>
    <p:sldId id="403" r:id="rId30"/>
    <p:sldId id="404" r:id="rId31"/>
    <p:sldId id="405" r:id="rId32"/>
    <p:sldId id="406" r:id="rId33"/>
    <p:sldId id="407" r:id="rId3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40" autoAdjust="0"/>
    <p:restoredTop sz="93978" autoAdjust="0"/>
  </p:normalViewPr>
  <p:slideViewPr>
    <p:cSldViewPr>
      <p:cViewPr varScale="1">
        <p:scale>
          <a:sx n="107" d="100"/>
          <a:sy n="107" d="100"/>
        </p:scale>
        <p:origin x="691" y="6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284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AB7C8-D09B-4A0D-960C-DA59EA11975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FBF0A-65EB-4E60-942F-E3405B294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020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576EEE-4B33-435B-8495-4F2A97E865CB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BF898-4262-4865-816B-E13729D50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87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BF898-4262-4865-816B-E13729D50B0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828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BF898-4262-4865-816B-E13729D50B0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901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BF898-4262-4865-816B-E13729D50B0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828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BF898-4262-4865-816B-E13729D50B0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828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4AEAE-183F-4396-A09F-3B49F51A8D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4AEAE-183F-4396-A09F-3B49F51A8D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4AEAE-183F-4396-A09F-3B49F51A8D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66AF-0CB9-40D9-AC55-FD684885F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66AF-0CB9-40D9-AC55-FD684885F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66AF-0CB9-40D9-AC55-FD684885F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66AF-0CB9-40D9-AC55-FD684885F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66AF-0CB9-40D9-AC55-FD684885F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66AF-0CB9-40D9-AC55-FD684885F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66AF-0CB9-40D9-AC55-FD684885F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66AF-0CB9-40D9-AC55-FD684885F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66AF-0CB9-40D9-AC55-FD684885F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66AF-0CB9-40D9-AC55-FD684885F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666AF-0CB9-40D9-AC55-FD684885F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4AEAE-183F-4396-A09F-3B49F51A8D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4AEAE-183F-4396-A09F-3B49F51A8D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4AEAE-183F-4396-A09F-3B49F51A8D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4AEAE-183F-4396-A09F-3B49F51A8D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4AEAE-183F-4396-A09F-3B49F51A8D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4AEAE-183F-4396-A09F-3B49F51A8D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4AEAE-183F-4396-A09F-3B49F51A8D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4AEAE-183F-4396-A09F-3B49F51A8D1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666AF-0CB9-40D9-AC55-FD684885F7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0" y="2343150"/>
            <a:ext cx="9144000" cy="131445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5800" b="1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Naïve Bayes Classifier</a:t>
            </a:r>
          </a:p>
          <a:p>
            <a:pPr marL="0" indent="0" algn="ctr">
              <a:buNone/>
            </a:pPr>
            <a:r>
              <a:rPr lang="en-US" sz="2600" b="1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Lecture: 14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77888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1466"/>
            <a:ext cx="9144000" cy="552451"/>
          </a:xfrm>
        </p:spPr>
        <p:txBody>
          <a:bodyPr/>
          <a:lstStyle/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Naive Bayes Classifier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504950"/>
                <a:ext cx="9144000" cy="2971800"/>
              </a:xfrm>
            </p:spPr>
            <p:txBody>
              <a:bodyPr>
                <a:noAutofit/>
              </a:bodyPr>
              <a:lstStyle/>
              <a:p>
                <a:pPr algn="just">
                  <a:spcAft>
                    <a:spcPts val="1200"/>
                  </a:spcAft>
                  <a:buFont typeface="Wingdings" panose="05000000000000000000" pitchFamily="2" charset="2"/>
                  <a:buChar char="Ø"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Compute posterior probability P(C</a:t>
                </a:r>
                <a:r>
                  <a:rPr lang="en-US" altLang="zh-CN" sz="2400" baseline="-250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i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|A</a:t>
                </a:r>
                <a:r>
                  <a:rPr lang="en-US" altLang="zh-CN" sz="2400" baseline="-250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1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, A</a:t>
                </a:r>
                <a:r>
                  <a:rPr lang="en-US" altLang="zh-CN" sz="2400" baseline="-250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2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,…..A</a:t>
                </a:r>
                <a:r>
                  <a:rPr lang="en-US" altLang="zh-CN" sz="2400" baseline="-250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n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) for all </a:t>
                </a:r>
                <a:r>
                  <a:rPr lang="en-US" altLang="zh-CN" sz="2400" dirty="0" err="1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C</a:t>
                </a:r>
                <a:r>
                  <a:rPr lang="en-US" altLang="zh-CN" sz="2400" baseline="-25000" dirty="0" err="1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i</a:t>
                </a:r>
                <a:r>
                  <a:rPr lang="en-US" altLang="zh-CN" sz="2400" baseline="-250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 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 using Bayes theorem:</a:t>
                </a:r>
              </a:p>
              <a:p>
                <a:pPr marL="0" indent="0" algn="just">
                  <a:spcAft>
                    <a:spcPts val="12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altLang="zh-CN" sz="2400" b="0" i="1" smtClean="0">
                          <a:solidFill>
                            <a:srgbClr val="002060"/>
                          </a:solidFill>
                          <a:latin typeface="Cambria Math"/>
                          <a:cs typeface="Times New Roman" pitchFamily="18" charset="0"/>
                        </a:rPr>
                        <m:t>𝑃</m:t>
                      </m:r>
                      <m:d>
                        <m:dPr>
                          <m:ctrlPr>
                            <a:rPr lang="en-IN" altLang="zh-CN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  <m:e>
                          <m:sSub>
                            <m:sSubPr>
                              <m:ctrlP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IN" altLang="zh-CN" sz="2400" b="0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Times New Roman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IN" altLang="zh-CN" sz="2400" b="0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Times New Roman" pitchFamily="18" charset="0"/>
                            </a:rPr>
                            <m:t>,…..,</m:t>
                          </m:r>
                          <m:sSub>
                            <m:sSubPr>
                              <m:ctrlP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IN" altLang="zh-CN" sz="2400" b="0" i="1" smtClean="0">
                          <a:solidFill>
                            <a:srgbClr val="002060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IN" altLang="zh-CN" sz="2400" b="0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CN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altLang="zh-CN" sz="2400" b="0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IN" altLang="zh-CN" sz="2400" b="0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IN" altLang="zh-CN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altLang="zh-CN" sz="2400" b="0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IN" altLang="zh-CN" sz="2400" b="0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IN" altLang="zh-CN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altLang="zh-CN" sz="2400" b="0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IN" altLang="zh-CN" sz="2400" b="0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IN" altLang="zh-CN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altLang="zh-CN" sz="2400" b="0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IN" altLang="zh-CN" sz="2400" b="0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r>
                            <a:rPr lang="en-IN" altLang="zh-CN" sz="2400" b="0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Times New Roman" pitchFamily="18" charset="0"/>
                            </a:rPr>
                            <m:t>.</m:t>
                          </m:r>
                          <m:r>
                            <a:rPr lang="en-IN" altLang="zh-CN" sz="2400" b="0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𝑃</m:t>
                          </m:r>
                          <m:r>
                            <a:rPr lang="en-IN" altLang="zh-CN" sz="2400" b="0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sSubPr>
                            <m:e>
                              <m: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IN" altLang="zh-CN" sz="2400" b="0" i="1" smtClean="0">
                                  <a:solidFill>
                                    <a:srgbClr val="00206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IN" altLang="zh-CN" sz="2400" b="0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IN" altLang="zh-CN" sz="2400" i="1">
                              <a:solidFill>
                                <a:srgbClr val="00206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IN" altLang="zh-CN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CN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altLang="zh-CN" sz="2400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IN" altLang="zh-CN" sz="2400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IN" altLang="zh-CN" sz="2400" i="1">
                                  <a:solidFill>
                                    <a:srgbClr val="00206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IN" altLang="zh-CN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altLang="zh-CN" sz="2400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IN" altLang="zh-CN" sz="2400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IN" altLang="zh-CN" sz="2400" i="1">
                                  <a:solidFill>
                                    <a:srgbClr val="00206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IN" altLang="zh-CN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IN" altLang="zh-CN" sz="2400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IN" altLang="zh-CN" sz="2400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altLang="zh-CN" sz="2400" dirty="0">
                  <a:solidFill>
                    <a:srgbClr val="002060"/>
                  </a:solidFill>
                  <a:latin typeface="Cambria" pitchFamily="18" charset="0"/>
                  <a:cs typeface="Times New Roman" pitchFamily="18" charset="0"/>
                </a:endParaRPr>
              </a:p>
              <a:p>
                <a:pPr algn="just">
                  <a:spcAft>
                    <a:spcPts val="1200"/>
                  </a:spcAft>
                  <a:buFont typeface="Wingdings" panose="05000000000000000000" pitchFamily="2" charset="2"/>
                  <a:buChar char="Ø"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If P(C</a:t>
                </a:r>
                <a:r>
                  <a:rPr lang="en-US" altLang="zh-CN" sz="2400" baseline="-250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i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|A</a:t>
                </a:r>
                <a:r>
                  <a:rPr lang="en-US" altLang="zh-CN" sz="2400" baseline="-250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1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, A</a:t>
                </a:r>
                <a:r>
                  <a:rPr lang="en-US" altLang="zh-CN" sz="2400" baseline="-250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2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,…..A</a:t>
                </a:r>
                <a:r>
                  <a:rPr lang="en-US" altLang="zh-CN" sz="2400" baseline="-250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n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)&gt; P(C</a:t>
                </a:r>
                <a:r>
                  <a:rPr lang="en-US" altLang="zh-CN" sz="2400" baseline="-250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j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|A</a:t>
                </a:r>
                <a:r>
                  <a:rPr lang="en-US" altLang="zh-CN" sz="2400" baseline="-250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1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, A</a:t>
                </a:r>
                <a:r>
                  <a:rPr lang="en-US" altLang="zh-CN" sz="2400" baseline="-250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2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,…..A</a:t>
                </a:r>
                <a:r>
                  <a:rPr lang="en-US" altLang="zh-CN" sz="2400" baseline="-250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n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), then the class label is </a:t>
                </a:r>
                <a:r>
                  <a:rPr lang="en-US" altLang="zh-CN" sz="2400" dirty="0" err="1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C</a:t>
                </a:r>
                <a:r>
                  <a:rPr lang="en-US" altLang="zh-CN" sz="2400" baseline="-25000" dirty="0" err="1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i</a:t>
                </a:r>
                <a:r>
                  <a:rPr lang="en-US" altLang="zh-CN" sz="2400" baseline="-250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 </a:t>
                </a:r>
              </a:p>
              <a:p>
                <a:pPr algn="just">
                  <a:spcAft>
                    <a:spcPts val="1200"/>
                  </a:spcAft>
                  <a:buFont typeface="Wingdings" panose="05000000000000000000" pitchFamily="2" charset="2"/>
                  <a:buChar char="Ø"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How to find </a:t>
                </a:r>
                <a14:m>
                  <m:oMath xmlns:m="http://schemas.openxmlformats.org/officeDocument/2006/math">
                    <m:r>
                      <a:rPr lang="en-IN" altLang="zh-CN" sz="2400" i="1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IN" altLang="zh-CN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IN" altLang="zh-CN" sz="2400" i="1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IN" altLang="zh-CN" sz="2400" i="1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IN" altLang="zh-CN" sz="2400" i="1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?</a:t>
                </a:r>
              </a:p>
              <a:p>
                <a:pPr marL="0" indent="0" algn="just">
                  <a:spcAft>
                    <a:spcPts val="600"/>
                  </a:spcAft>
                  <a:buNone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 </a:t>
                </a:r>
                <a:endParaRPr lang="en-US" altLang="en-US" sz="2400" dirty="0">
                  <a:solidFill>
                    <a:srgbClr val="002060"/>
                  </a:solidFill>
                  <a:latin typeface="Cambria" pitchFamily="18" charset="0"/>
                  <a:ea typeface="+mj-ea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504950"/>
                <a:ext cx="9144000" cy="2971800"/>
              </a:xfrm>
              <a:blipFill rotWithShape="1">
                <a:blip r:embed="rId2"/>
                <a:stretch>
                  <a:fillRect l="-867" t="-1643" r="-1000" b="-328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3241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751466"/>
            <a:ext cx="9144000" cy="552451"/>
          </a:xfrm>
        </p:spPr>
        <p:txBody>
          <a:bodyPr/>
          <a:lstStyle/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Naive Bayes Classifier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0" y="1504950"/>
                <a:ext cx="9144000" cy="2971800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spcAft>
                    <a:spcPts val="1200"/>
                  </a:spcAft>
                  <a:buFont typeface="Wingdings" panose="05000000000000000000" pitchFamily="2" charset="2"/>
                  <a:buChar char="Ø"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Assume independence among attributes A</a:t>
                </a:r>
                <a:r>
                  <a:rPr lang="en-US" altLang="zh-CN" sz="2400" baseline="-250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i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 when class labels are given.</a:t>
                </a:r>
              </a:p>
              <a:p>
                <a:pPr marL="712788" indent="-350838" algn="just">
                  <a:spcAft>
                    <a:spcPts val="1200"/>
                  </a:spcAft>
                  <a:buFont typeface="Wingdings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IN" altLang="zh-CN" sz="2400" i="1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IN" altLang="zh-CN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IN" altLang="zh-CN" sz="2400" i="1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IN" altLang="zh-CN" sz="2400" i="1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IN" altLang="zh-CN" sz="2400" i="1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IN" altLang="zh-CN" sz="2400" i="1" smtClean="0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IN" altLang="zh-CN" sz="2400" i="1" smtClean="0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IN" altLang="zh-CN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IN" altLang="zh-CN" sz="2400" i="1" smtClean="0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.</m:t>
                    </m:r>
                    <m:r>
                      <a:rPr lang="en-IN" altLang="zh-CN" sz="2400" i="1" smtClean="0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IN" altLang="zh-CN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e>
                      <m:e>
                        <m:sSub>
                          <m:sSubPr>
                            <m:ctrlP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IN" altLang="zh-CN" sz="2400" i="1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IN" altLang="zh-CN" sz="2400" i="1" smtClean="0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……</m:t>
                    </m:r>
                    <m:r>
                      <a:rPr lang="en-IN" altLang="zh-CN" sz="2400" i="1" smtClean="0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𝑃</m:t>
                    </m:r>
                    <m:r>
                      <a:rPr lang="en-IN" altLang="zh-CN" sz="2400" i="1" smtClean="0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(</m:t>
                    </m:r>
                    <m:sSub>
                      <m:sSubPr>
                        <m:ctrlPr>
                          <a:rPr lang="en-IN" altLang="zh-CN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IN" altLang="zh-CN" sz="2400" i="1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𝐴</m:t>
                        </m:r>
                      </m:e>
                      <m:sub>
                        <m:r>
                          <a:rPr lang="en-IN" altLang="zh-CN" sz="2400" i="1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sub>
                    </m:sSub>
                    <m:r>
                      <a:rPr lang="en-IN" altLang="zh-CN" sz="2400" i="1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|</m:t>
                    </m:r>
                    <m:sSub>
                      <m:sSubPr>
                        <m:ctrlPr>
                          <a:rPr lang="en-IN" altLang="zh-CN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IN" altLang="zh-CN" sz="2400" i="1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𝐶</m:t>
                        </m:r>
                      </m:e>
                      <m:sub>
                        <m:r>
                          <a:rPr lang="en-IN" altLang="zh-CN" sz="2400" i="1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𝑖</m:t>
                        </m:r>
                      </m:sub>
                    </m:sSub>
                    <m:r>
                      <a:rPr lang="en-IN" altLang="zh-CN" sz="2400" i="1" smtClean="0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endParaRPr lang="en-US" altLang="zh-CN" sz="2400" dirty="0">
                  <a:solidFill>
                    <a:srgbClr val="002060"/>
                  </a:solidFill>
                  <a:latin typeface="Cambria" pitchFamily="18" charset="0"/>
                  <a:cs typeface="Times New Roman" pitchFamily="18" charset="0"/>
                </a:endParaRPr>
              </a:p>
              <a:p>
                <a:pPr marL="712788" indent="-350838" algn="just">
                  <a:spcAft>
                    <a:spcPts val="1200"/>
                  </a:spcAft>
                  <a:buFont typeface="Wingdings" pitchFamily="2" charset="2"/>
                  <a:buChar char="§"/>
                </a:pPr>
                <a:endParaRPr lang="en-US" altLang="zh-CN" sz="2400" dirty="0">
                  <a:solidFill>
                    <a:srgbClr val="002060"/>
                  </a:solidFill>
                  <a:latin typeface="Cambria" pitchFamily="18" charset="0"/>
                  <a:cs typeface="Times New Roman" pitchFamily="18" charset="0"/>
                </a:endParaRPr>
              </a:p>
              <a:p>
                <a:pPr marL="712788" indent="-350838" algn="just">
                  <a:spcAft>
                    <a:spcPts val="1200"/>
                  </a:spcAft>
                  <a:buFont typeface="Wingdings" pitchFamily="2" charset="2"/>
                  <a:buChar char="§"/>
                </a:pPr>
                <a:endParaRPr lang="en-US" altLang="zh-CN" sz="2400" dirty="0">
                  <a:solidFill>
                    <a:srgbClr val="002060"/>
                  </a:solidFill>
                  <a:latin typeface="Cambria" pitchFamily="18" charset="0"/>
                  <a:cs typeface="Times New Roman" pitchFamily="18" charset="0"/>
                </a:endParaRPr>
              </a:p>
              <a:p>
                <a:pPr marL="0" indent="0" algn="just">
                  <a:spcAft>
                    <a:spcPts val="600"/>
                  </a:spcAft>
                  <a:buFont typeface="Arial" pitchFamily="34" charset="0"/>
                  <a:buNone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 </a:t>
                </a:r>
                <a:endParaRPr lang="en-US" altLang="en-US" sz="2400" dirty="0">
                  <a:solidFill>
                    <a:srgbClr val="002060"/>
                  </a:solidFill>
                  <a:latin typeface="Cambria" pitchFamily="18" charset="0"/>
                  <a:ea typeface="+mj-ea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504950"/>
                <a:ext cx="9144000" cy="2971800"/>
              </a:xfrm>
              <a:prstGeom prst="rect">
                <a:avLst/>
              </a:prstGeom>
              <a:blipFill rotWithShape="1">
                <a:blip r:embed="rId2"/>
                <a:stretch>
                  <a:fillRect l="-867" t="-1643" r="-1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6308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0" y="2495550"/>
            <a:ext cx="9144000" cy="13144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    Working of Naïve Bayes Classifier</a:t>
            </a:r>
            <a:endParaRPr lang="en-US" sz="5600" b="1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1933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29B3968-8A78-4B15-9127-71ED0502EC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294856"/>
              </p:ext>
            </p:extLst>
          </p:nvPr>
        </p:nvGraphicFramePr>
        <p:xfrm>
          <a:off x="4724400" y="285750"/>
          <a:ext cx="4114800" cy="4687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171939894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55448841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57757896"/>
                    </a:ext>
                  </a:extLst>
                </a:gridCol>
              </a:tblGrid>
              <a:tr h="309716">
                <a:tc>
                  <a:txBody>
                    <a:bodyPr/>
                    <a:lstStyle/>
                    <a:p>
                      <a:pPr algn="l" fontAlgn="t"/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Outlook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Play</a:t>
                      </a:r>
                    </a:p>
                  </a:txBody>
                  <a:tcPr marT="91440" marB="91440"/>
                </a:tc>
                <a:extLst>
                  <a:ext uri="{0D108BD9-81ED-4DB2-BD59-A6C34878D82A}">
                    <a16:rowId xmlns:a16="http://schemas.microsoft.com/office/drawing/2014/main" val="2985678026"/>
                  </a:ext>
                </a:extLst>
              </a:tr>
              <a:tr h="250723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b="1">
                          <a:solidFill>
                            <a:srgbClr val="333333"/>
                          </a:solidFill>
                          <a:effectLst/>
                          <a:latin typeface="inter-bold"/>
                        </a:rPr>
                        <a:t>0</a:t>
                      </a:r>
                      <a:endParaRPr lang="en-US" sz="1200">
                        <a:solidFill>
                          <a:srgbClr val="333333"/>
                        </a:solidFill>
                        <a:effectLst/>
                        <a:latin typeface="inter-regular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Rainy</a:t>
                      </a: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Yes</a:t>
                      </a:r>
                    </a:p>
                  </a:txBody>
                  <a:tcPr marL="60960" marR="60960" marT="60960" marB="60960"/>
                </a:tc>
                <a:extLst>
                  <a:ext uri="{0D108BD9-81ED-4DB2-BD59-A6C34878D82A}">
                    <a16:rowId xmlns:a16="http://schemas.microsoft.com/office/drawing/2014/main" val="1405447127"/>
                  </a:ext>
                </a:extLst>
              </a:tr>
              <a:tr h="250723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b="1">
                          <a:solidFill>
                            <a:srgbClr val="333333"/>
                          </a:solidFill>
                          <a:effectLst/>
                          <a:latin typeface="inter-bold"/>
                        </a:rPr>
                        <a:t>1</a:t>
                      </a:r>
                      <a:endParaRPr lang="en-US" sz="1200">
                        <a:solidFill>
                          <a:srgbClr val="333333"/>
                        </a:solidFill>
                        <a:effectLst/>
                        <a:latin typeface="inter-regular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Sunny</a:t>
                      </a: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Yes</a:t>
                      </a:r>
                    </a:p>
                  </a:txBody>
                  <a:tcPr marL="60960" marR="60960" marT="60960" marB="60960"/>
                </a:tc>
                <a:extLst>
                  <a:ext uri="{0D108BD9-81ED-4DB2-BD59-A6C34878D82A}">
                    <a16:rowId xmlns:a16="http://schemas.microsoft.com/office/drawing/2014/main" val="2337481834"/>
                  </a:ext>
                </a:extLst>
              </a:tr>
              <a:tr h="250723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b="1">
                          <a:solidFill>
                            <a:srgbClr val="333333"/>
                          </a:solidFill>
                          <a:effectLst/>
                          <a:latin typeface="inter-bold"/>
                        </a:rPr>
                        <a:t>2</a:t>
                      </a:r>
                      <a:endParaRPr lang="en-US" sz="1200">
                        <a:solidFill>
                          <a:srgbClr val="333333"/>
                        </a:solidFill>
                        <a:effectLst/>
                        <a:latin typeface="inter-regular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Overcast</a:t>
                      </a: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Yes</a:t>
                      </a:r>
                    </a:p>
                  </a:txBody>
                  <a:tcPr marL="60960" marR="60960" marT="60960" marB="60960"/>
                </a:tc>
                <a:extLst>
                  <a:ext uri="{0D108BD9-81ED-4DB2-BD59-A6C34878D82A}">
                    <a16:rowId xmlns:a16="http://schemas.microsoft.com/office/drawing/2014/main" val="4186935906"/>
                  </a:ext>
                </a:extLst>
              </a:tr>
              <a:tr h="265471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b="1" dirty="0">
                          <a:solidFill>
                            <a:srgbClr val="333333"/>
                          </a:solidFill>
                          <a:effectLst/>
                          <a:latin typeface="inter-bold"/>
                        </a:rPr>
                        <a:t>3</a:t>
                      </a:r>
                      <a:endParaRPr lang="en-US" sz="1200" dirty="0">
                        <a:solidFill>
                          <a:srgbClr val="333333"/>
                        </a:solidFill>
                        <a:effectLst/>
                        <a:latin typeface="inter-regular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Overcast</a:t>
                      </a: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Yes</a:t>
                      </a:r>
                    </a:p>
                  </a:txBody>
                  <a:tcPr marL="60960" marR="60960" marT="60960" marB="60960"/>
                </a:tc>
                <a:extLst>
                  <a:ext uri="{0D108BD9-81ED-4DB2-BD59-A6C34878D82A}">
                    <a16:rowId xmlns:a16="http://schemas.microsoft.com/office/drawing/2014/main" val="2018361476"/>
                  </a:ext>
                </a:extLst>
              </a:tr>
              <a:tr h="294968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b="1">
                          <a:solidFill>
                            <a:srgbClr val="333333"/>
                          </a:solidFill>
                          <a:effectLst/>
                          <a:latin typeface="inter-bold"/>
                        </a:rPr>
                        <a:t>4</a:t>
                      </a:r>
                      <a:endParaRPr lang="en-US" sz="1200">
                        <a:solidFill>
                          <a:srgbClr val="333333"/>
                        </a:solidFill>
                        <a:effectLst/>
                        <a:latin typeface="inter-regular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Sunny</a:t>
                      </a: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No</a:t>
                      </a:r>
                    </a:p>
                  </a:txBody>
                  <a:tcPr marL="60960" marR="60960" marT="60960" marB="60960"/>
                </a:tc>
                <a:extLst>
                  <a:ext uri="{0D108BD9-81ED-4DB2-BD59-A6C34878D82A}">
                    <a16:rowId xmlns:a16="http://schemas.microsoft.com/office/drawing/2014/main" val="1434366742"/>
                  </a:ext>
                </a:extLst>
              </a:tr>
              <a:tr h="294968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b="1">
                          <a:solidFill>
                            <a:srgbClr val="333333"/>
                          </a:solidFill>
                          <a:effectLst/>
                          <a:latin typeface="inter-bold"/>
                        </a:rPr>
                        <a:t>5</a:t>
                      </a:r>
                      <a:endParaRPr lang="en-US" sz="1200">
                        <a:solidFill>
                          <a:srgbClr val="333333"/>
                        </a:solidFill>
                        <a:effectLst/>
                        <a:latin typeface="inter-regular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Rainy</a:t>
                      </a: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Yes</a:t>
                      </a:r>
                    </a:p>
                  </a:txBody>
                  <a:tcPr marL="60960" marR="60960" marT="60960" marB="60960"/>
                </a:tc>
                <a:extLst>
                  <a:ext uri="{0D108BD9-81ED-4DB2-BD59-A6C34878D82A}">
                    <a16:rowId xmlns:a16="http://schemas.microsoft.com/office/drawing/2014/main" val="599269662"/>
                  </a:ext>
                </a:extLst>
              </a:tr>
              <a:tr h="294968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b="1">
                          <a:solidFill>
                            <a:srgbClr val="333333"/>
                          </a:solidFill>
                          <a:effectLst/>
                          <a:latin typeface="inter-bold"/>
                        </a:rPr>
                        <a:t>6</a:t>
                      </a:r>
                      <a:endParaRPr lang="en-US" sz="1200">
                        <a:solidFill>
                          <a:srgbClr val="333333"/>
                        </a:solidFill>
                        <a:effectLst/>
                        <a:latin typeface="inter-regular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Sunny</a:t>
                      </a: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Yes</a:t>
                      </a:r>
                    </a:p>
                  </a:txBody>
                  <a:tcPr marL="60960" marR="60960" marT="60960" marB="60960"/>
                </a:tc>
                <a:extLst>
                  <a:ext uri="{0D108BD9-81ED-4DB2-BD59-A6C34878D82A}">
                    <a16:rowId xmlns:a16="http://schemas.microsoft.com/office/drawing/2014/main" val="3966096502"/>
                  </a:ext>
                </a:extLst>
              </a:tr>
              <a:tr h="294968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b="1">
                          <a:solidFill>
                            <a:srgbClr val="333333"/>
                          </a:solidFill>
                          <a:effectLst/>
                          <a:latin typeface="inter-bold"/>
                        </a:rPr>
                        <a:t>7</a:t>
                      </a:r>
                      <a:endParaRPr lang="en-US" sz="1200">
                        <a:solidFill>
                          <a:srgbClr val="333333"/>
                        </a:solidFill>
                        <a:effectLst/>
                        <a:latin typeface="inter-regular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Overcast</a:t>
                      </a: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Yes</a:t>
                      </a:r>
                    </a:p>
                  </a:txBody>
                  <a:tcPr marL="60960" marR="60960" marT="60960" marB="60960"/>
                </a:tc>
                <a:extLst>
                  <a:ext uri="{0D108BD9-81ED-4DB2-BD59-A6C34878D82A}">
                    <a16:rowId xmlns:a16="http://schemas.microsoft.com/office/drawing/2014/main" val="4128460809"/>
                  </a:ext>
                </a:extLst>
              </a:tr>
              <a:tr h="294968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b="1">
                          <a:solidFill>
                            <a:srgbClr val="333333"/>
                          </a:solidFill>
                          <a:effectLst/>
                          <a:latin typeface="inter-bold"/>
                        </a:rPr>
                        <a:t>8</a:t>
                      </a:r>
                      <a:endParaRPr lang="en-US" sz="1200">
                        <a:solidFill>
                          <a:srgbClr val="333333"/>
                        </a:solidFill>
                        <a:effectLst/>
                        <a:latin typeface="inter-regular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Rainy</a:t>
                      </a: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No</a:t>
                      </a:r>
                    </a:p>
                  </a:txBody>
                  <a:tcPr marL="60960" marR="60960" marT="60960" marB="60960"/>
                </a:tc>
                <a:extLst>
                  <a:ext uri="{0D108BD9-81ED-4DB2-BD59-A6C34878D82A}">
                    <a16:rowId xmlns:a16="http://schemas.microsoft.com/office/drawing/2014/main" val="2501145452"/>
                  </a:ext>
                </a:extLst>
              </a:tr>
              <a:tr h="250723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b="1">
                          <a:solidFill>
                            <a:srgbClr val="333333"/>
                          </a:solidFill>
                          <a:effectLst/>
                          <a:latin typeface="inter-bold"/>
                        </a:rPr>
                        <a:t>9</a:t>
                      </a:r>
                      <a:endParaRPr lang="en-US" sz="1200">
                        <a:solidFill>
                          <a:srgbClr val="333333"/>
                        </a:solidFill>
                        <a:effectLst/>
                        <a:latin typeface="inter-regular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Sunny</a:t>
                      </a: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No</a:t>
                      </a:r>
                    </a:p>
                  </a:txBody>
                  <a:tcPr marL="60960" marR="60960" marT="60960" marB="60960"/>
                </a:tc>
                <a:extLst>
                  <a:ext uri="{0D108BD9-81ED-4DB2-BD59-A6C34878D82A}">
                    <a16:rowId xmlns:a16="http://schemas.microsoft.com/office/drawing/2014/main" val="4230999419"/>
                  </a:ext>
                </a:extLst>
              </a:tr>
              <a:tr h="265471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b="1">
                          <a:solidFill>
                            <a:srgbClr val="333333"/>
                          </a:solidFill>
                          <a:effectLst/>
                          <a:latin typeface="inter-bold"/>
                        </a:rPr>
                        <a:t>10</a:t>
                      </a:r>
                      <a:endParaRPr lang="en-US" sz="1200">
                        <a:solidFill>
                          <a:srgbClr val="333333"/>
                        </a:solidFill>
                        <a:effectLst/>
                        <a:latin typeface="inter-regular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Sunny</a:t>
                      </a: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Yes</a:t>
                      </a:r>
                    </a:p>
                  </a:txBody>
                  <a:tcPr marL="60960" marR="60960" marT="60960" marB="60960"/>
                </a:tc>
                <a:extLst>
                  <a:ext uri="{0D108BD9-81ED-4DB2-BD59-A6C34878D82A}">
                    <a16:rowId xmlns:a16="http://schemas.microsoft.com/office/drawing/2014/main" val="1366087952"/>
                  </a:ext>
                </a:extLst>
              </a:tr>
              <a:tr h="294968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b="1">
                          <a:solidFill>
                            <a:srgbClr val="333333"/>
                          </a:solidFill>
                          <a:effectLst/>
                          <a:latin typeface="inter-bold"/>
                        </a:rPr>
                        <a:t>11</a:t>
                      </a:r>
                      <a:endParaRPr lang="en-US" sz="1200">
                        <a:solidFill>
                          <a:srgbClr val="333333"/>
                        </a:solidFill>
                        <a:effectLst/>
                        <a:latin typeface="inter-regular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Rainy</a:t>
                      </a: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No</a:t>
                      </a:r>
                    </a:p>
                  </a:txBody>
                  <a:tcPr marL="60960" marR="60960" marT="60960" marB="60960"/>
                </a:tc>
                <a:extLst>
                  <a:ext uri="{0D108BD9-81ED-4DB2-BD59-A6C34878D82A}">
                    <a16:rowId xmlns:a16="http://schemas.microsoft.com/office/drawing/2014/main" val="2848655705"/>
                  </a:ext>
                </a:extLst>
              </a:tr>
              <a:tr h="294968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b="1">
                          <a:solidFill>
                            <a:srgbClr val="333333"/>
                          </a:solidFill>
                          <a:effectLst/>
                          <a:latin typeface="inter-bold"/>
                        </a:rPr>
                        <a:t>12</a:t>
                      </a:r>
                      <a:endParaRPr lang="en-US" sz="1200">
                        <a:solidFill>
                          <a:srgbClr val="333333"/>
                        </a:solidFill>
                        <a:effectLst/>
                        <a:latin typeface="inter-regular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Overcast</a:t>
                      </a: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Yes</a:t>
                      </a:r>
                    </a:p>
                  </a:txBody>
                  <a:tcPr marL="60960" marR="60960" marT="60960" marB="60960"/>
                </a:tc>
                <a:extLst>
                  <a:ext uri="{0D108BD9-81ED-4DB2-BD59-A6C34878D82A}">
                    <a16:rowId xmlns:a16="http://schemas.microsoft.com/office/drawing/2014/main" val="2946553356"/>
                  </a:ext>
                </a:extLst>
              </a:tr>
              <a:tr h="358877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b="1">
                          <a:solidFill>
                            <a:srgbClr val="333333"/>
                          </a:solidFill>
                          <a:effectLst/>
                          <a:latin typeface="inter-bold"/>
                        </a:rPr>
                        <a:t>13</a:t>
                      </a:r>
                      <a:endParaRPr lang="en-US" sz="1200">
                        <a:solidFill>
                          <a:srgbClr val="333333"/>
                        </a:solidFill>
                        <a:effectLst/>
                        <a:latin typeface="inter-regular"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Overcast</a:t>
                      </a: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200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Yes</a:t>
                      </a:r>
                    </a:p>
                  </a:txBody>
                  <a:tcPr marL="60960" marR="60960" marT="60960" marB="60960"/>
                </a:tc>
                <a:extLst>
                  <a:ext uri="{0D108BD9-81ED-4DB2-BD59-A6C34878D82A}">
                    <a16:rowId xmlns:a16="http://schemas.microsoft.com/office/drawing/2014/main" val="64978503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4B48AAA-E1BB-46E8-A518-488D66C8D8EE}"/>
              </a:ext>
            </a:extLst>
          </p:cNvPr>
          <p:cNvSpPr txBox="1"/>
          <p:nvPr/>
        </p:nvSpPr>
        <p:spPr>
          <a:xfrm>
            <a:off x="297656" y="819150"/>
            <a:ext cx="4572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i="0" dirty="0">
                <a:solidFill>
                  <a:srgbClr val="333333"/>
                </a:solidFill>
                <a:effectLst/>
                <a:latin typeface="inter-bold"/>
              </a:rPr>
              <a:t>Problem</a:t>
            </a:r>
            <a:r>
              <a:rPr lang="en-US" b="0" i="0" dirty="0">
                <a:solidFill>
                  <a:srgbClr val="333333"/>
                </a:solidFill>
                <a:effectLst/>
                <a:latin typeface="inter-regular"/>
              </a:rPr>
              <a:t>: If the weather is sunny, then </a:t>
            </a:r>
          </a:p>
          <a:p>
            <a:pPr algn="just"/>
            <a:r>
              <a:rPr lang="en-US" b="0" i="0" dirty="0">
                <a:solidFill>
                  <a:srgbClr val="333333"/>
                </a:solidFill>
                <a:effectLst/>
                <a:latin typeface="inter-regular"/>
              </a:rPr>
              <a:t>the Player should play or not?</a:t>
            </a:r>
          </a:p>
          <a:p>
            <a:pPr algn="just"/>
            <a:endParaRPr lang="en-US" b="0" i="0" dirty="0">
              <a:solidFill>
                <a:srgbClr val="333333"/>
              </a:solidFill>
              <a:effectLst/>
              <a:latin typeface="inter-regular"/>
            </a:endParaRPr>
          </a:p>
          <a:p>
            <a:pPr algn="just"/>
            <a:r>
              <a:rPr lang="en-US" b="1" i="0" dirty="0">
                <a:solidFill>
                  <a:srgbClr val="333333"/>
                </a:solidFill>
                <a:effectLst/>
                <a:latin typeface="inter-bold"/>
              </a:rPr>
              <a:t>Solution</a:t>
            </a:r>
            <a:r>
              <a:rPr lang="en-US" b="0" i="0" dirty="0">
                <a:solidFill>
                  <a:srgbClr val="333333"/>
                </a:solidFill>
                <a:effectLst/>
                <a:latin typeface="inter-regular"/>
              </a:rPr>
              <a:t>: To solve this, first consider the </a:t>
            </a:r>
          </a:p>
          <a:p>
            <a:pPr algn="just"/>
            <a:r>
              <a:rPr lang="en-US" b="0" i="0" dirty="0">
                <a:solidFill>
                  <a:srgbClr val="333333"/>
                </a:solidFill>
                <a:effectLst/>
                <a:latin typeface="inter-regular"/>
              </a:rPr>
              <a:t>given dataset:</a:t>
            </a:r>
          </a:p>
        </p:txBody>
      </p:sp>
    </p:spTree>
    <p:extLst>
      <p:ext uri="{BB962C8B-B14F-4D97-AF65-F5344CB8AC3E}">
        <p14:creationId xmlns:p14="http://schemas.microsoft.com/office/powerpoint/2010/main" val="4561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0173AE5-AF56-457E-82BA-F7DCD6BA63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6642212"/>
              </p:ext>
            </p:extLst>
          </p:nvPr>
        </p:nvGraphicFramePr>
        <p:xfrm>
          <a:off x="609599" y="438151"/>
          <a:ext cx="2667000" cy="1820055"/>
        </p:xfrm>
        <a:graphic>
          <a:graphicData uri="http://schemas.openxmlformats.org/drawingml/2006/table">
            <a:tbl>
              <a:tblPr/>
              <a:tblGrid>
                <a:gridCol w="954248">
                  <a:extLst>
                    <a:ext uri="{9D8B030D-6E8A-4147-A177-3AD203B41FA5}">
                      <a16:colId xmlns:a16="http://schemas.microsoft.com/office/drawing/2014/main" val="3057596728"/>
                    </a:ext>
                  </a:extLst>
                </a:gridCol>
                <a:gridCol w="856376">
                  <a:extLst>
                    <a:ext uri="{9D8B030D-6E8A-4147-A177-3AD203B41FA5}">
                      <a16:colId xmlns:a16="http://schemas.microsoft.com/office/drawing/2014/main" val="1071597211"/>
                    </a:ext>
                  </a:extLst>
                </a:gridCol>
                <a:gridCol w="856376">
                  <a:extLst>
                    <a:ext uri="{9D8B030D-6E8A-4147-A177-3AD203B41FA5}">
                      <a16:colId xmlns:a16="http://schemas.microsoft.com/office/drawing/2014/main" val="3529862224"/>
                    </a:ext>
                  </a:extLst>
                </a:gridCol>
              </a:tblGrid>
              <a:tr h="343262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b="1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Weather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b="1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No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b="1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Yes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033223"/>
                  </a:ext>
                </a:extLst>
              </a:tr>
              <a:tr h="343262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Overcast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0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5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662192"/>
                  </a:ext>
                </a:extLst>
              </a:tr>
              <a:tr h="343262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Rainy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2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2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011831"/>
                  </a:ext>
                </a:extLst>
              </a:tr>
              <a:tr h="343262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Sunny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2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3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761095"/>
                  </a:ext>
                </a:extLst>
              </a:tr>
              <a:tr h="379551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b="1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Total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b="1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4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b="1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10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68322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82A1904-BCF2-4E82-B1BB-48B0A24142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336694"/>
              </p:ext>
            </p:extLst>
          </p:nvPr>
        </p:nvGraphicFramePr>
        <p:xfrm>
          <a:off x="4114800" y="488331"/>
          <a:ext cx="4648200" cy="1831823"/>
        </p:xfrm>
        <a:graphic>
          <a:graphicData uri="http://schemas.openxmlformats.org/drawingml/2006/table">
            <a:tbl>
              <a:tblPr/>
              <a:tblGrid>
                <a:gridCol w="1162050">
                  <a:extLst>
                    <a:ext uri="{9D8B030D-6E8A-4147-A177-3AD203B41FA5}">
                      <a16:colId xmlns:a16="http://schemas.microsoft.com/office/drawing/2014/main" val="194746478"/>
                    </a:ext>
                  </a:extLst>
                </a:gridCol>
                <a:gridCol w="1162050">
                  <a:extLst>
                    <a:ext uri="{9D8B030D-6E8A-4147-A177-3AD203B41FA5}">
                      <a16:colId xmlns:a16="http://schemas.microsoft.com/office/drawing/2014/main" val="4096980113"/>
                    </a:ext>
                  </a:extLst>
                </a:gridCol>
                <a:gridCol w="1162050">
                  <a:extLst>
                    <a:ext uri="{9D8B030D-6E8A-4147-A177-3AD203B41FA5}">
                      <a16:colId xmlns:a16="http://schemas.microsoft.com/office/drawing/2014/main" val="1350445986"/>
                    </a:ext>
                  </a:extLst>
                </a:gridCol>
                <a:gridCol w="1162050">
                  <a:extLst>
                    <a:ext uri="{9D8B030D-6E8A-4147-A177-3AD203B41FA5}">
                      <a16:colId xmlns:a16="http://schemas.microsoft.com/office/drawing/2014/main" val="299514342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b="1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Weather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b="1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No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b="1" dirty="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Yes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endParaRPr lang="en-US" sz="1600" dirty="0">
                        <a:solidFill>
                          <a:srgbClr val="333333"/>
                        </a:solidFill>
                        <a:effectLst/>
                        <a:latin typeface="inter-regular"/>
                      </a:endParaRP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099690"/>
                  </a:ext>
                </a:extLst>
              </a:tr>
              <a:tr h="325674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Overcast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0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5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5/14= 0.35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733256"/>
                  </a:ext>
                </a:extLst>
              </a:tr>
              <a:tr h="346548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Rainy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2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2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4/14=0.29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398778"/>
                  </a:ext>
                </a:extLst>
              </a:tr>
              <a:tr h="291222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Sunny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2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3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5/14=0.35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282396"/>
                  </a:ext>
                </a:extLst>
              </a:tr>
              <a:tr h="391319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All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4/14=0.29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effectLst/>
                          <a:latin typeface="inter-regular"/>
                        </a:rPr>
                        <a:t>10/14=0.71</a:t>
                      </a:r>
                    </a:p>
                  </a:txBody>
                  <a:tcPr marL="58143" marR="58143" marT="58143" marB="58143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7214" marR="87214" marT="43607" marB="43607">
                    <a:lnL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53066882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3BB8AF52-EAC3-433D-8974-2DB54E66E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1866" y="1477693"/>
            <a:ext cx="397933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01E11D-A6BC-4F9D-85E5-7FA8FACC8AA7}"/>
              </a:ext>
            </a:extLst>
          </p:cNvPr>
          <p:cNvSpPr txBox="1"/>
          <p:nvPr/>
        </p:nvSpPr>
        <p:spPr>
          <a:xfrm>
            <a:off x="914400" y="68818"/>
            <a:ext cx="171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Frequency Table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BC23B9-D7F5-40CE-ABD5-6DC74178DC43}"/>
              </a:ext>
            </a:extLst>
          </p:cNvPr>
          <p:cNvSpPr txBox="1"/>
          <p:nvPr/>
        </p:nvSpPr>
        <p:spPr>
          <a:xfrm>
            <a:off x="5823262" y="4762"/>
            <a:ext cx="1688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Likelihood Table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AACAC7-AC92-40E5-ACF8-E78DB8580C98}"/>
              </a:ext>
            </a:extLst>
          </p:cNvPr>
          <p:cNvSpPr txBox="1"/>
          <p:nvPr/>
        </p:nvSpPr>
        <p:spPr>
          <a:xfrm>
            <a:off x="457200" y="2419350"/>
            <a:ext cx="48006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i="0" dirty="0">
                <a:solidFill>
                  <a:srgbClr val="333333"/>
                </a:solidFill>
                <a:effectLst/>
                <a:latin typeface="inter-bold"/>
              </a:rPr>
              <a:t>Applying </a:t>
            </a:r>
            <a:r>
              <a:rPr lang="en-US" b="1" i="0" dirty="0" err="1">
                <a:solidFill>
                  <a:srgbClr val="333333"/>
                </a:solidFill>
                <a:effectLst/>
                <a:latin typeface="inter-bold"/>
              </a:rPr>
              <a:t>Bayes'theorem</a:t>
            </a:r>
            <a:r>
              <a:rPr lang="en-US" b="1" i="0" dirty="0">
                <a:solidFill>
                  <a:srgbClr val="333333"/>
                </a:solidFill>
                <a:effectLst/>
                <a:latin typeface="inter-bold"/>
              </a:rPr>
              <a:t>:</a:t>
            </a:r>
          </a:p>
          <a:p>
            <a:pPr algn="just"/>
            <a:endParaRPr lang="en-US" b="0" i="0" dirty="0">
              <a:solidFill>
                <a:srgbClr val="333333"/>
              </a:solidFill>
              <a:effectLst/>
              <a:latin typeface="inter-regular"/>
            </a:endParaRPr>
          </a:p>
          <a:p>
            <a:pPr algn="just"/>
            <a:r>
              <a:rPr lang="en-US" b="1" i="0" dirty="0">
                <a:solidFill>
                  <a:srgbClr val="333333"/>
                </a:solidFill>
                <a:effectLst/>
                <a:latin typeface="inter-bold"/>
              </a:rPr>
              <a:t>P(</a:t>
            </a:r>
            <a:r>
              <a:rPr lang="en-US" b="1" i="0" dirty="0" err="1">
                <a:solidFill>
                  <a:srgbClr val="333333"/>
                </a:solidFill>
                <a:effectLst/>
                <a:latin typeface="inter-bold"/>
              </a:rPr>
              <a:t>Yes|Sunny</a:t>
            </a:r>
            <a:r>
              <a:rPr lang="en-US" b="1" i="0" dirty="0">
                <a:solidFill>
                  <a:srgbClr val="333333"/>
                </a:solidFill>
                <a:effectLst/>
                <a:latin typeface="inter-bold"/>
              </a:rPr>
              <a:t>)= P(</a:t>
            </a:r>
            <a:r>
              <a:rPr lang="en-US" b="1" i="0" dirty="0" err="1">
                <a:solidFill>
                  <a:srgbClr val="333333"/>
                </a:solidFill>
                <a:effectLst/>
                <a:latin typeface="inter-bold"/>
              </a:rPr>
              <a:t>Sunny|Yes</a:t>
            </a:r>
            <a:r>
              <a:rPr lang="en-US" b="1" i="0" dirty="0">
                <a:solidFill>
                  <a:srgbClr val="333333"/>
                </a:solidFill>
                <a:effectLst/>
                <a:latin typeface="inter-bold"/>
              </a:rPr>
              <a:t>)*P(Yes)/P(Sunny)</a:t>
            </a:r>
            <a:endParaRPr lang="en-US" b="0" i="0" dirty="0">
              <a:solidFill>
                <a:srgbClr val="333333"/>
              </a:solidFill>
              <a:effectLst/>
              <a:latin typeface="inter-regular"/>
            </a:endParaRPr>
          </a:p>
          <a:p>
            <a:pPr algn="just"/>
            <a:r>
              <a:rPr lang="en-US" b="0" i="0" dirty="0">
                <a:solidFill>
                  <a:srgbClr val="333333"/>
                </a:solidFill>
                <a:effectLst/>
                <a:latin typeface="inter-regular"/>
              </a:rPr>
              <a:t>P(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ter-regular"/>
              </a:rPr>
              <a:t>Sunny|Yes</a:t>
            </a:r>
            <a:r>
              <a:rPr lang="en-US" b="0" i="0" dirty="0">
                <a:solidFill>
                  <a:srgbClr val="333333"/>
                </a:solidFill>
                <a:effectLst/>
                <a:latin typeface="inter-regular"/>
              </a:rPr>
              <a:t>)= 3/10= 0.3</a:t>
            </a:r>
          </a:p>
          <a:p>
            <a:pPr algn="just"/>
            <a:r>
              <a:rPr lang="en-US" b="0" i="0" dirty="0">
                <a:solidFill>
                  <a:srgbClr val="333333"/>
                </a:solidFill>
                <a:effectLst/>
                <a:latin typeface="inter-regular"/>
              </a:rPr>
              <a:t>P(Sunny)= 0.35   and      P(Yes)=0.71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6B4C186-7AFB-4A4E-A694-AD055DC8A86D}"/>
              </a:ext>
            </a:extLst>
          </p:cNvPr>
          <p:cNvSpPr txBox="1"/>
          <p:nvPr/>
        </p:nvSpPr>
        <p:spPr>
          <a:xfrm>
            <a:off x="457200" y="3758179"/>
            <a:ext cx="4800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>
                <a:solidFill>
                  <a:srgbClr val="333333"/>
                </a:solidFill>
                <a:effectLst/>
                <a:latin typeface="inter-regular"/>
              </a:rPr>
              <a:t>So P(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ter-regular"/>
              </a:rPr>
              <a:t>Yes|Sunny</a:t>
            </a:r>
            <a:r>
              <a:rPr lang="en-US" b="0" i="0" dirty="0">
                <a:solidFill>
                  <a:srgbClr val="333333"/>
                </a:solidFill>
                <a:effectLst/>
                <a:latin typeface="inter-regular"/>
              </a:rPr>
              <a:t>) = 0.3*0.71/0.35= </a:t>
            </a:r>
            <a:r>
              <a:rPr lang="en-US" b="1" i="0" dirty="0">
                <a:solidFill>
                  <a:srgbClr val="333333"/>
                </a:solidFill>
                <a:effectLst/>
                <a:latin typeface="inter-bold"/>
              </a:rPr>
              <a:t>0.60</a:t>
            </a:r>
          </a:p>
          <a:p>
            <a:pPr algn="just"/>
            <a:endParaRPr lang="en-US" b="0" i="0" dirty="0">
              <a:solidFill>
                <a:srgbClr val="333333"/>
              </a:solidFill>
              <a:effectLst/>
              <a:latin typeface="inter-regular"/>
            </a:endParaRPr>
          </a:p>
          <a:p>
            <a:pPr algn="just"/>
            <a:r>
              <a:rPr lang="en-US" b="1" i="0" dirty="0">
                <a:solidFill>
                  <a:srgbClr val="333333"/>
                </a:solidFill>
                <a:effectLst/>
                <a:latin typeface="inter-bold"/>
              </a:rPr>
              <a:t>P(</a:t>
            </a:r>
            <a:r>
              <a:rPr lang="en-US" b="1" i="0" dirty="0" err="1">
                <a:solidFill>
                  <a:srgbClr val="333333"/>
                </a:solidFill>
                <a:effectLst/>
                <a:latin typeface="inter-bold"/>
              </a:rPr>
              <a:t>No|Sunny</a:t>
            </a:r>
            <a:r>
              <a:rPr lang="en-US" b="1" i="0" dirty="0">
                <a:solidFill>
                  <a:srgbClr val="333333"/>
                </a:solidFill>
                <a:effectLst/>
                <a:latin typeface="inter-bold"/>
              </a:rPr>
              <a:t>)= P(</a:t>
            </a:r>
            <a:r>
              <a:rPr lang="en-US" b="1" i="0" dirty="0" err="1">
                <a:solidFill>
                  <a:srgbClr val="333333"/>
                </a:solidFill>
                <a:effectLst/>
                <a:latin typeface="inter-bold"/>
              </a:rPr>
              <a:t>Sunny|No</a:t>
            </a:r>
            <a:r>
              <a:rPr lang="en-US" b="1" i="0" dirty="0">
                <a:solidFill>
                  <a:srgbClr val="333333"/>
                </a:solidFill>
                <a:effectLst/>
                <a:latin typeface="inter-bold"/>
              </a:rPr>
              <a:t>)*P(No)/P(Sunny)</a:t>
            </a:r>
            <a:endParaRPr lang="en-US" b="0" i="0" dirty="0">
              <a:solidFill>
                <a:srgbClr val="333333"/>
              </a:solidFill>
              <a:effectLst/>
              <a:latin typeface="inter-regular"/>
            </a:endParaRPr>
          </a:p>
          <a:p>
            <a:pPr algn="just"/>
            <a:r>
              <a:rPr lang="en-US" b="0" i="0" dirty="0">
                <a:solidFill>
                  <a:srgbClr val="333333"/>
                </a:solidFill>
                <a:effectLst/>
                <a:latin typeface="inter-regular"/>
              </a:rPr>
              <a:t>P(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ter-regular"/>
              </a:rPr>
              <a:t>Sunny|NO</a:t>
            </a:r>
            <a:r>
              <a:rPr lang="en-US" b="0" i="0" dirty="0">
                <a:solidFill>
                  <a:srgbClr val="333333"/>
                </a:solidFill>
                <a:effectLst/>
                <a:latin typeface="inter-regular"/>
              </a:rPr>
              <a:t>)= 2/4=0.5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E00263C-0C42-4269-8693-A4CF26F963ED}"/>
              </a:ext>
            </a:extLst>
          </p:cNvPr>
          <p:cNvSpPr txBox="1"/>
          <p:nvPr/>
        </p:nvSpPr>
        <p:spPr>
          <a:xfrm>
            <a:off x="5621866" y="2804296"/>
            <a:ext cx="32173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nn-NO" b="0" i="0" dirty="0">
                <a:solidFill>
                  <a:srgbClr val="333333"/>
                </a:solidFill>
                <a:effectLst/>
                <a:latin typeface="inter-regular"/>
              </a:rPr>
              <a:t>P(No)= 0.29 and  P(Sunny)= 0.35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87AC58-FECA-405F-AF99-EE412D87CE23}"/>
              </a:ext>
            </a:extLst>
          </p:cNvPr>
          <p:cNvSpPr txBox="1"/>
          <p:nvPr/>
        </p:nvSpPr>
        <p:spPr>
          <a:xfrm>
            <a:off x="5005850" y="3309516"/>
            <a:ext cx="40619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>
                <a:solidFill>
                  <a:srgbClr val="333333"/>
                </a:solidFill>
                <a:effectLst/>
                <a:latin typeface="inter-regular"/>
              </a:rPr>
              <a:t>So P(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inter-regular"/>
              </a:rPr>
              <a:t>No|Sunny</a:t>
            </a:r>
            <a:r>
              <a:rPr lang="en-US" b="0" i="0" dirty="0">
                <a:solidFill>
                  <a:srgbClr val="333333"/>
                </a:solidFill>
                <a:effectLst/>
                <a:latin typeface="inter-regular"/>
              </a:rPr>
              <a:t>)= 0.5*0.29/0.35 = </a:t>
            </a:r>
            <a:r>
              <a:rPr lang="en-US" b="1" i="0" dirty="0">
                <a:solidFill>
                  <a:srgbClr val="333333"/>
                </a:solidFill>
                <a:effectLst/>
                <a:latin typeface="inter-bold"/>
              </a:rPr>
              <a:t>0.41</a:t>
            </a:r>
            <a:endParaRPr lang="en-US" b="0" i="0" dirty="0">
              <a:solidFill>
                <a:srgbClr val="333333"/>
              </a:solidFill>
              <a:effectLst/>
              <a:latin typeface="inter-regular"/>
            </a:endParaRPr>
          </a:p>
          <a:p>
            <a:pPr algn="just"/>
            <a:r>
              <a:rPr lang="en-US" b="0" i="0" dirty="0">
                <a:solidFill>
                  <a:srgbClr val="333333"/>
                </a:solidFill>
                <a:effectLst/>
                <a:latin typeface="inter-regular"/>
              </a:rPr>
              <a:t>So as we can see from the above </a:t>
            </a:r>
          </a:p>
          <a:p>
            <a:pPr algn="just"/>
            <a:r>
              <a:rPr lang="en-US" b="0" i="0" dirty="0">
                <a:solidFill>
                  <a:srgbClr val="333333"/>
                </a:solidFill>
                <a:effectLst/>
                <a:latin typeface="inter-regular"/>
              </a:rPr>
              <a:t>calculation that </a:t>
            </a:r>
            <a:r>
              <a:rPr lang="en-US" b="1" i="0" dirty="0">
                <a:solidFill>
                  <a:srgbClr val="FF0000"/>
                </a:solidFill>
                <a:effectLst/>
                <a:latin typeface="inter-bold"/>
              </a:rPr>
              <a:t>P(</a:t>
            </a:r>
            <a:r>
              <a:rPr lang="en-US" b="1" i="0" dirty="0" err="1">
                <a:solidFill>
                  <a:srgbClr val="FF0000"/>
                </a:solidFill>
                <a:effectLst/>
                <a:latin typeface="inter-bold"/>
              </a:rPr>
              <a:t>Yes|Sunny</a:t>
            </a:r>
            <a:r>
              <a:rPr lang="en-US" b="1" i="0" dirty="0">
                <a:solidFill>
                  <a:srgbClr val="FF0000"/>
                </a:solidFill>
                <a:effectLst/>
                <a:latin typeface="inter-bold"/>
              </a:rPr>
              <a:t>)&gt;P(</a:t>
            </a:r>
            <a:r>
              <a:rPr lang="en-US" b="1" i="0" dirty="0" err="1">
                <a:solidFill>
                  <a:srgbClr val="FF0000"/>
                </a:solidFill>
                <a:effectLst/>
                <a:latin typeface="inter-bold"/>
              </a:rPr>
              <a:t>No|Sunny</a:t>
            </a:r>
            <a:r>
              <a:rPr lang="en-US" b="1" i="0" dirty="0">
                <a:solidFill>
                  <a:srgbClr val="FF0000"/>
                </a:solidFill>
                <a:effectLst/>
                <a:latin typeface="inter-bold"/>
              </a:rPr>
              <a:t>)</a:t>
            </a:r>
            <a:endParaRPr lang="en-US" b="0" i="0" dirty="0">
              <a:solidFill>
                <a:srgbClr val="FF0000"/>
              </a:solidFill>
              <a:effectLst/>
              <a:latin typeface="inter-regular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C187749-FFE6-457C-82FE-96AF46D5D050}"/>
              </a:ext>
            </a:extLst>
          </p:cNvPr>
          <p:cNvSpPr txBox="1"/>
          <p:nvPr/>
        </p:nvSpPr>
        <p:spPr>
          <a:xfrm>
            <a:off x="3962400" y="4712838"/>
            <a:ext cx="5181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accent3">
                    <a:lumMod val="75000"/>
                  </a:schemeClr>
                </a:solidFill>
                <a:effectLst/>
                <a:latin typeface="inter-bold"/>
              </a:rPr>
              <a:t>Hence on a Sunny day, the Player can play the game.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1030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739630"/>
              </p:ext>
            </p:extLst>
          </p:nvPr>
        </p:nvGraphicFramePr>
        <p:xfrm>
          <a:off x="1447800" y="895350"/>
          <a:ext cx="6457953" cy="3636645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44448475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66684508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18955528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38013124"/>
                    </a:ext>
                  </a:extLst>
                </a:gridCol>
                <a:gridCol w="1352552">
                  <a:extLst>
                    <a:ext uri="{9D8B030D-6E8A-4147-A177-3AD203B41FA5}">
                      <a16:colId xmlns:a16="http://schemas.microsoft.com/office/drawing/2014/main" val="3048852983"/>
                    </a:ext>
                  </a:extLst>
                </a:gridCol>
                <a:gridCol w="1447801">
                  <a:extLst>
                    <a:ext uri="{9D8B030D-6E8A-4147-A177-3AD203B41FA5}">
                      <a16:colId xmlns:a16="http://schemas.microsoft.com/office/drawing/2014/main" val="626771594"/>
                    </a:ext>
                  </a:extLst>
                </a:gridCol>
              </a:tblGrid>
              <a:tr h="243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b="1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ID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b="1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Age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b="1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Income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b="1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Student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b="1" kern="1200" dirty="0" err="1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Credit_Rating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latin typeface="Cambria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b="1" kern="1200" dirty="0" err="1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Buys_computer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latin typeface="Cambria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558037394"/>
                  </a:ext>
                </a:extLst>
              </a:tr>
              <a:tr h="243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youth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high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fair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FF000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700744880"/>
                  </a:ext>
                </a:extLst>
              </a:tr>
              <a:tr h="243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youth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high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excellent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FF000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717725248"/>
                  </a:ext>
                </a:extLst>
              </a:tr>
              <a:tr h="243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middle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high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fair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B05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493349861"/>
                  </a:ext>
                </a:extLst>
              </a:tr>
              <a:tr h="243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senior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medium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fair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B05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574339548"/>
                  </a:ext>
                </a:extLst>
              </a:tr>
              <a:tr h="243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senior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low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fair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B05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61575991"/>
                  </a:ext>
                </a:extLst>
              </a:tr>
              <a:tr h="243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senior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low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excellent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FF000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318882052"/>
                  </a:ext>
                </a:extLst>
              </a:tr>
              <a:tr h="243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middle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low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excellent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en-US" sz="1400" kern="1200" dirty="0">
                          <a:solidFill>
                            <a:srgbClr val="00B05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379333808"/>
                  </a:ext>
                </a:extLst>
              </a:tr>
              <a:tr h="243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youth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medium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fair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FF000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862387324"/>
                  </a:ext>
                </a:extLst>
              </a:tr>
              <a:tr h="243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youth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low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fair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B05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756108350"/>
                  </a:ext>
                </a:extLst>
              </a:tr>
              <a:tr h="243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senior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medium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fair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B05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04574366"/>
                  </a:ext>
                </a:extLst>
              </a:tr>
              <a:tr h="243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youth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medium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excellent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B05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675187780"/>
                  </a:ext>
                </a:extLst>
              </a:tr>
              <a:tr h="243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middle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medium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excellent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1400" kern="1200" dirty="0">
                          <a:solidFill>
                            <a:srgbClr val="00B05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964777361"/>
                  </a:ext>
                </a:extLst>
              </a:tr>
              <a:tr h="243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middle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high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fair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en-US" sz="1400" kern="1200" dirty="0">
                          <a:solidFill>
                            <a:srgbClr val="00B05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647721762"/>
                  </a:ext>
                </a:extLst>
              </a:tr>
              <a:tr h="1676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en-US" sz="1400" kern="120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senior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medium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en-US" sz="1400" kern="1200" dirty="0">
                          <a:solidFill>
                            <a:srgbClr val="00206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excellent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en-US" sz="1400" kern="1200" dirty="0">
                          <a:solidFill>
                            <a:srgbClr val="FF0000"/>
                          </a:solidFill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59641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6875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751466"/>
            <a:ext cx="9144000" cy="552451"/>
          </a:xfrm>
        </p:spPr>
        <p:txBody>
          <a:bodyPr/>
          <a:lstStyle/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Naive Bayes Classifier Example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1531974"/>
            <a:ext cx="9144000" cy="29718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Given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:  tuple X &lt;</a:t>
            </a:r>
            <a:r>
              <a:rPr lang="en-US" altLang="zh-CN" sz="2400" dirty="0">
                <a:solidFill>
                  <a:schemeClr val="accent3">
                    <a:lumMod val="75000"/>
                  </a:schemeClr>
                </a:solidFill>
                <a:latin typeface="Cambria" pitchFamily="18" charset="0"/>
                <a:cs typeface="Times New Roman" pitchFamily="18" charset="0"/>
              </a:rPr>
              <a:t>youth, medium, yes, fair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, </a:t>
            </a:r>
            <a:r>
              <a:rPr lang="en-US" altLang="zh-CN" sz="2400" dirty="0" err="1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buys_computer</a:t>
            </a:r>
            <a:r>
              <a:rPr lang="en-US" altLang="zh-CN" sz="2400" dirty="0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=?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&gt;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Task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: predict whether person X will buy computer? 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Let us assume C</a:t>
            </a:r>
            <a:r>
              <a:rPr lang="en-US" altLang="zh-CN" sz="2400" baseline="-25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= </a:t>
            </a:r>
            <a:r>
              <a:rPr lang="en-US" altLang="zh-CN" sz="24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YES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and C</a:t>
            </a:r>
            <a:r>
              <a:rPr lang="en-US" altLang="zh-CN" sz="2400" baseline="-25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= </a:t>
            </a:r>
            <a:r>
              <a:rPr lang="en-US" altLang="zh-CN" sz="24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NO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P(C</a:t>
            </a:r>
            <a:r>
              <a:rPr lang="en-US" altLang="zh-CN" sz="2400" baseline="-25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= 9/14 = 0.643 and P(C</a:t>
            </a:r>
            <a:r>
              <a:rPr lang="en-US" altLang="zh-CN" sz="2400" baseline="-25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= 5/14 = 0.357</a:t>
            </a:r>
            <a:r>
              <a:rPr lang="en-US" altLang="zh-CN" sz="2400" baseline="-25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</a:t>
            </a:r>
            <a:endParaRPr lang="en-US" altLang="zh-CN" sz="2400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altLang="zh-CN" sz="2400" baseline="-25000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0744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751466"/>
            <a:ext cx="9144000" cy="552451"/>
          </a:xfrm>
        </p:spPr>
        <p:txBody>
          <a:bodyPr/>
          <a:lstStyle/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Naive Bayes Classifier Example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1531974"/>
            <a:ext cx="9144000" cy="88737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To Compute P(X|</a:t>
            </a:r>
            <a:r>
              <a:rPr lang="en-US" altLang="zh-CN" sz="24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400" baseline="-25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and P(X|</a:t>
            </a:r>
            <a:r>
              <a:rPr lang="en-US" altLang="zh-CN" sz="24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400" baseline="-25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), first compute following conditional probabilities: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	</a:t>
            </a:r>
            <a:r>
              <a:rPr lang="en-US" altLang="zh-CN" sz="20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			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-US" altLang="zh-CN" sz="20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				</a:t>
            </a: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	</a:t>
            </a:r>
            <a:r>
              <a:rPr lang="en-US" altLang="zh-CN" sz="24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	</a:t>
            </a:r>
            <a:endParaRPr lang="en-US" altLang="zh-CN" sz="2400" baseline="-25000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343400" y="2571750"/>
            <a:ext cx="0" cy="1779624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62000" y="2558452"/>
            <a:ext cx="2954655" cy="17095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P(youth|</a:t>
            </a:r>
            <a:r>
              <a:rPr lang="en-US" altLang="zh-CN" i="1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i="1" baseline="-25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= 2/9=0.222</a:t>
            </a:r>
          </a:p>
          <a:p>
            <a:pPr>
              <a:lnSpc>
                <a:spcPct val="150000"/>
              </a:lnSpc>
            </a:pPr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P( medium|</a:t>
            </a:r>
            <a:r>
              <a:rPr lang="en-US" altLang="zh-CN" i="1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i="1" baseline="-25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= 4/9= 0.444 </a:t>
            </a:r>
          </a:p>
          <a:p>
            <a:pPr>
              <a:lnSpc>
                <a:spcPct val="150000"/>
              </a:lnSpc>
            </a:pPr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P(yes|</a:t>
            </a:r>
            <a:r>
              <a:rPr lang="en-US" altLang="zh-CN" i="1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i="1" baseline="-25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= 6/9 =0.667</a:t>
            </a:r>
            <a:endParaRPr lang="en-IN" altLang="zh-CN" i="1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P(fair|</a:t>
            </a:r>
            <a:r>
              <a:rPr lang="en-US" altLang="zh-CN" i="1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i="1" baseline="-25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= 6/9 =0.667</a:t>
            </a:r>
            <a:r>
              <a:rPr lang="en-US" altLang="zh-CN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	</a:t>
            </a:r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5181600" y="2581046"/>
            <a:ext cx="300595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P(youth|</a:t>
            </a:r>
            <a:r>
              <a:rPr lang="en-US" altLang="zh-CN" i="1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i="1" baseline="-25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= 3/5=0.600</a:t>
            </a:r>
          </a:p>
          <a:p>
            <a:pPr algn="just">
              <a:spcAft>
                <a:spcPts val="1200"/>
              </a:spcAft>
            </a:pPr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P(medium|</a:t>
            </a:r>
            <a:r>
              <a:rPr lang="en-US" altLang="zh-CN" i="1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i="1" baseline="-25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= 2/5=0.400 	 </a:t>
            </a:r>
          </a:p>
          <a:p>
            <a:pPr algn="just">
              <a:spcAft>
                <a:spcPts val="1200"/>
              </a:spcAft>
            </a:pPr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P(yes|</a:t>
            </a:r>
            <a:r>
              <a:rPr lang="en-US" altLang="zh-CN" i="1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i="1" baseline="-25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= 1/5=0.2000</a:t>
            </a:r>
          </a:p>
          <a:p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P(fair|</a:t>
            </a:r>
            <a:r>
              <a:rPr lang="en-US" altLang="zh-CN" i="1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i="1" baseline="-25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= 2/5=0.400</a:t>
            </a:r>
          </a:p>
          <a:p>
            <a:r>
              <a:rPr lang="en-US" altLang="zh-CN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	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1721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751466"/>
            <a:ext cx="9144000" cy="552451"/>
          </a:xfrm>
        </p:spPr>
        <p:txBody>
          <a:bodyPr/>
          <a:lstStyle/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Naive Bayes Classifier Example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1733550"/>
            <a:ext cx="4191000" cy="29718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Aft>
                <a:spcPts val="1200"/>
              </a:spcAft>
              <a:buNone/>
            </a:pP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P(X|</a:t>
            </a:r>
            <a:r>
              <a:rPr lang="en-US" altLang="zh-CN" sz="2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000" baseline="-25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)=</a:t>
            </a:r>
            <a:r>
              <a:rPr lang="en-US" altLang="zh-CN" sz="20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P(youth|</a:t>
            </a:r>
            <a:r>
              <a:rPr lang="en-US" altLang="zh-CN" sz="2000" i="1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000" i="1" baseline="-25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sz="20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)*P(medium|</a:t>
            </a:r>
            <a:r>
              <a:rPr lang="en-US" altLang="zh-CN" sz="2000" i="1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000" i="1" baseline="-25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sz="20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)*  	    P(yes|</a:t>
            </a:r>
            <a:r>
              <a:rPr lang="en-US" altLang="zh-CN" sz="2000" i="1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000" i="1" baseline="-25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sz="20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)*P(fair|</a:t>
            </a:r>
            <a:r>
              <a:rPr lang="en-US" altLang="zh-CN" sz="2000" i="1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000" i="1" baseline="-25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sz="20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                                     </a:t>
            </a:r>
            <a:r>
              <a:rPr lang="en-US" altLang="zh-CN" sz="24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	</a:t>
            </a:r>
            <a:r>
              <a:rPr lang="en-US" altLang="zh-CN" sz="20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= 0.222*0.444*0.667* 0.667   	= 0.044 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P(X| </a:t>
            </a:r>
            <a:r>
              <a:rPr lang="en-US" altLang="zh-CN" sz="2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000" baseline="-25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).P(</a:t>
            </a:r>
            <a:r>
              <a:rPr lang="en-US" altLang="zh-CN" sz="2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000" baseline="-25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=</a:t>
            </a:r>
            <a:r>
              <a:rPr lang="en-US" altLang="zh-CN" sz="20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0.044 * 0.643=</a:t>
            </a:r>
            <a:r>
              <a:rPr lang="en-US" altLang="zh-CN" sz="2000" i="1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0.028</a:t>
            </a:r>
            <a:endParaRPr lang="en-US" altLang="zh-CN" sz="2000" i="1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200"/>
              </a:spcAft>
              <a:buNone/>
            </a:pP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	</a:t>
            </a:r>
            <a:endParaRPr lang="en-US" altLang="zh-CN" sz="2400" baseline="-25000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48200" y="1733550"/>
            <a:ext cx="44196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P(X|</a:t>
            </a:r>
            <a:r>
              <a:rPr lang="en-US" altLang="zh-CN" sz="2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000" baseline="-25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= </a:t>
            </a:r>
            <a:r>
              <a:rPr lang="en-US" altLang="zh-CN" sz="20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P(youth|</a:t>
            </a:r>
            <a:r>
              <a:rPr lang="en-US" altLang="zh-CN" sz="2000" i="1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000" i="1" baseline="-25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sz="20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)* P(medium|</a:t>
            </a:r>
            <a:r>
              <a:rPr lang="en-US" altLang="zh-CN" sz="2000" i="1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000" i="1" baseline="-25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sz="20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)* 	    P(yes|</a:t>
            </a:r>
            <a:r>
              <a:rPr lang="en-US" altLang="zh-CN" sz="2000" i="1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000" i="1" baseline="-25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sz="20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)*P(fair|</a:t>
            </a:r>
            <a:r>
              <a:rPr lang="en-US" altLang="zh-CN" sz="2000" i="1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000" i="1" baseline="-25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sz="20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       	= 0.600*0.400*0.200* 0.400      	=  0.019</a:t>
            </a:r>
            <a:r>
              <a:rPr lang="en-US" altLang="zh-CN" sz="24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   </a:t>
            </a:r>
          </a:p>
          <a:p>
            <a:pPr algn="just">
              <a:spcAft>
                <a:spcPts val="1200"/>
              </a:spcAft>
            </a:pP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P(X| </a:t>
            </a:r>
            <a:r>
              <a:rPr lang="en-US" altLang="zh-CN" sz="2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000" baseline="-25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).P(</a:t>
            </a:r>
            <a:r>
              <a:rPr lang="en-US" altLang="zh-CN" sz="2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000" baseline="-25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)= </a:t>
            </a:r>
            <a:r>
              <a:rPr lang="en-US" altLang="zh-CN" sz="20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0.019 * 0.357= </a:t>
            </a:r>
            <a:r>
              <a:rPr lang="en-US" altLang="zh-CN" sz="2000" i="1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0.007</a:t>
            </a:r>
            <a:r>
              <a:rPr lang="en-US" altLang="zh-CN" sz="2000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en-US" altLang="zh-CN" i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    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495800" y="1733550"/>
            <a:ext cx="0" cy="205740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57912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751466"/>
            <a:ext cx="9144000" cy="552451"/>
          </a:xfrm>
        </p:spPr>
        <p:txBody>
          <a:bodyPr/>
          <a:lstStyle/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Naive Bayes Classifier Example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1531974"/>
            <a:ext cx="9144000" cy="29718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Final class </a:t>
            </a:r>
            <a:r>
              <a:rPr lang="en-US" altLang="zh-CN" sz="2400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400" baseline="-25000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i</a:t>
            </a:r>
            <a:r>
              <a:rPr lang="en-US" altLang="zh-CN" sz="2400" baseline="-25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is that maximizes P(X| </a:t>
            </a:r>
            <a:r>
              <a:rPr lang="en-US" altLang="zh-CN" sz="2400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400" baseline="-25000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i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).P(</a:t>
            </a:r>
            <a:r>
              <a:rPr lang="en-US" altLang="zh-CN" sz="2400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400" baseline="-25000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i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</a:t>
            </a:r>
            <a:endParaRPr lang="en-US" altLang="zh-CN" sz="2000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P(X| </a:t>
            </a:r>
            <a:r>
              <a:rPr lang="en-US" altLang="zh-CN" sz="24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400" baseline="-25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).P(</a:t>
            </a:r>
            <a:r>
              <a:rPr lang="en-US" altLang="zh-CN" sz="24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400" baseline="-25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&gt; P(X| </a:t>
            </a:r>
            <a:r>
              <a:rPr lang="en-US" altLang="zh-CN" sz="24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400" baseline="-25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).P(</a:t>
            </a:r>
            <a:r>
              <a:rPr lang="en-US" altLang="zh-CN" sz="24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400" baseline="-250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), so tuple X  class label is </a:t>
            </a:r>
            <a:r>
              <a:rPr lang="en-US" altLang="zh-CN" sz="24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C</a:t>
            </a:r>
            <a:r>
              <a:rPr lang="en-US" altLang="zh-CN" sz="2400" baseline="-25000" dirty="0">
                <a:solidFill>
                  <a:srgbClr val="92D050"/>
                </a:solidFill>
                <a:latin typeface="Cambria" pitchFamily="18" charset="0"/>
                <a:cs typeface="Times New Roman" pitchFamily="18" charset="0"/>
              </a:rPr>
              <a:t>1 </a:t>
            </a:r>
            <a:endParaRPr lang="en-US" altLang="zh-CN" sz="2400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200"/>
              </a:spcAft>
              <a:buNone/>
            </a:pP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	</a:t>
            </a:r>
            <a:endParaRPr lang="en-US" altLang="zh-CN" sz="2400" baseline="-25000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910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4826"/>
            <a:ext cx="9144000" cy="632901"/>
          </a:xfrm>
        </p:spPr>
        <p:txBody>
          <a:bodyPr/>
          <a:lstStyle/>
          <a:p>
            <a:r>
              <a:rPr lang="en-IN" alt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Need of Naive Bayes Classifier</a:t>
            </a:r>
            <a:endParaRPr lang="en-US" sz="3200" b="1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81150"/>
            <a:ext cx="9144000" cy="2861073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Medical Diagnosis:</a:t>
            </a:r>
            <a:r>
              <a:rPr lang="en-US" altLang="en-US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 predict whether a person is suffering from diabetes based on his diet and daily workout. 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None/>
              <a:defRPr/>
            </a:pPr>
            <a:endParaRPr lang="en-US" altLang="en-US" sz="2400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Spam Classification: </a:t>
            </a:r>
            <a:r>
              <a:rPr lang="en-US" altLang="en-US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predict whether an email is spam or not.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None/>
              <a:defRPr/>
            </a:pPr>
            <a:endParaRPr lang="en-US" altLang="en-US" sz="2400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 Weather: </a:t>
            </a:r>
            <a:r>
              <a:rPr lang="en-US" altLang="en-US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predict whether it will rain tomorrow based on temperature, humidity, wind speed, etc.</a:t>
            </a:r>
            <a:endParaRPr lang="en-US" altLang="en-US" sz="2400" b="1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endParaRPr lang="en-US" altLang="en-US" sz="2400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554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0" y="2495550"/>
            <a:ext cx="9144000" cy="13144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    Types of Naïve Bayes Classifier</a:t>
            </a:r>
            <a:endParaRPr lang="en-US" sz="5600" b="1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8178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1285"/>
            <a:ext cx="9144000" cy="601265"/>
          </a:xfrm>
        </p:spPr>
        <p:txBody>
          <a:bodyPr/>
          <a:lstStyle/>
          <a:p>
            <a:r>
              <a:rPr lang="en-US" alt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Types of Naïve Bayes Classifier</a:t>
            </a:r>
            <a:endParaRPr lang="en-US" sz="3200" b="1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124200" y="1458243"/>
            <a:ext cx="2895600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</a:rPr>
              <a:t>Naïve Bayes Classifier</a:t>
            </a:r>
          </a:p>
        </p:txBody>
      </p:sp>
      <p:sp>
        <p:nvSpPr>
          <p:cNvPr id="6" name="Rectangle 5"/>
          <p:cNvSpPr/>
          <p:nvPr/>
        </p:nvSpPr>
        <p:spPr>
          <a:xfrm>
            <a:off x="5894789" y="3321618"/>
            <a:ext cx="1905000" cy="7012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altLang="en-US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altLang="en-US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Bernoulli</a:t>
            </a:r>
            <a:endParaRPr lang="en-US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71600" y="3321618"/>
            <a:ext cx="1905000" cy="7012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en-US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Gaussian 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341821" y="2372643"/>
            <a:ext cx="1981200" cy="948975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6" idx="0"/>
          </p:cNvCxnSpPr>
          <p:nvPr/>
        </p:nvCxnSpPr>
        <p:spPr>
          <a:xfrm>
            <a:off x="4876800" y="2372643"/>
            <a:ext cx="1970489" cy="948975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619500" y="3342440"/>
            <a:ext cx="1905000" cy="7012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Multinomial</a:t>
            </a:r>
          </a:p>
        </p:txBody>
      </p:sp>
      <p:cxnSp>
        <p:nvCxnSpPr>
          <p:cNvPr id="10" name="Straight Arrow Connector 9"/>
          <p:cNvCxnSpPr>
            <a:endCxn id="9" idx="0"/>
          </p:cNvCxnSpPr>
          <p:nvPr/>
        </p:nvCxnSpPr>
        <p:spPr>
          <a:xfrm>
            <a:off x="4572000" y="2376838"/>
            <a:ext cx="0" cy="965602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65216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1285"/>
            <a:ext cx="9144000" cy="601265"/>
          </a:xfrm>
        </p:spPr>
        <p:txBody>
          <a:bodyPr/>
          <a:lstStyle/>
          <a:p>
            <a:r>
              <a:rPr lang="en-US" alt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Gaussian Naïve Bayes Classifier</a:t>
            </a:r>
            <a:endParaRPr lang="en-US" sz="3200" b="1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/>
              <p:cNvSpPr txBox="1">
                <a:spLocks/>
              </p:cNvSpPr>
              <p:nvPr/>
            </p:nvSpPr>
            <p:spPr>
              <a:xfrm>
                <a:off x="0" y="1531974"/>
                <a:ext cx="9144000" cy="2971800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lnSpc>
                    <a:spcPct val="150000"/>
                  </a:lnSpc>
                  <a:spcBef>
                    <a:spcPts val="0"/>
                  </a:spcBef>
                  <a:buFont typeface="Wingdings" panose="05000000000000000000" pitchFamily="2" charset="2"/>
                  <a:buChar char="Ø"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Used for continuous valued attributes, for example: age attribute.</a:t>
                </a:r>
              </a:p>
              <a:p>
                <a:pPr algn="just">
                  <a:spcBef>
                    <a:spcPts val="0"/>
                  </a:spcBef>
                  <a:buFont typeface="Wingdings" panose="05000000000000000000" pitchFamily="2" charset="2"/>
                  <a:buChar char="Ø"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Works on the assumption the data follows the Gaussian normal distribution. </a:t>
                </a:r>
              </a:p>
              <a:p>
                <a:pPr marL="0" indent="0" algn="just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en-US" altLang="zh-CN" sz="2400" b="1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Gaussian formula:  </a:t>
                </a:r>
                <a14:m>
                  <m:oMath xmlns:m="http://schemas.openxmlformats.org/officeDocument/2006/math">
                    <m:r>
                      <a:rPr lang="en-IN" altLang="zh-CN" sz="2000" b="1" i="0" smtClean="0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  </m:t>
                    </m:r>
                    <m:r>
                      <a:rPr lang="en-IN" altLang="zh-CN" sz="2000" b="0" i="1" smtClean="0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IN" altLang="zh-CN" sz="2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f>
                          <m:fPr>
                            <m:type m:val="skw"/>
                            <m:ctrlPr>
                              <a:rPr lang="en-IN" altLang="zh-CN" sz="2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IN" altLang="zh-CN" sz="20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altLang="zh-CN" sz="20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N" altLang="zh-CN" sz="20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𝑖</m:t>
                                </m:r>
                              </m:sub>
                            </m:sSub>
                          </m:num>
                          <m:den>
                            <m:r>
                              <a:rPr lang="en-IN" altLang="zh-CN" sz="20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𝑦</m:t>
                            </m:r>
                            <m:r>
                              <a:rPr lang="en-IN" altLang="zh-CN" sz="20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 </m:t>
                            </m:r>
                          </m:den>
                        </m:f>
                      </m:e>
                    </m:d>
                    <m:r>
                      <a:rPr lang="en-IN" altLang="zh-CN" sz="2000" b="0" i="1" smtClean="0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= </m:t>
                    </m:r>
                    <m:f>
                      <m:fPr>
                        <m:ctrlPr>
                          <a:rPr lang="en-IN" altLang="zh-CN" sz="2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IN" altLang="zh-CN" sz="2000" b="0" i="1" smtClean="0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IN" altLang="zh-CN" sz="2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IN" altLang="zh-CN" sz="20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  <m:r>
                              <a:rPr lang="zh-CN" altLang="en-IN" sz="20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𝜋</m:t>
                            </m:r>
                            <m:sSubSup>
                              <m:sSubSupPr>
                                <m:ctrlPr>
                                  <a:rPr lang="en-US" altLang="zh-CN" sz="20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zh-CN" altLang="en-US" sz="20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IN" altLang="zh-CN" sz="20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𝑦</m:t>
                                </m:r>
                              </m:sub>
                              <m:sup>
                                <m:r>
                                  <a:rPr lang="en-IN" altLang="zh-CN" sz="20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en-IN" altLang="zh-CN" sz="20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  </m:t>
                            </m:r>
                          </m:e>
                        </m:rad>
                      </m:den>
                    </m:f>
                    <m:r>
                      <a:rPr lang="en-IN" altLang="zh-CN" sz="2000" b="0" i="1" smtClean="0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  <m:sSup>
                      <m:sSupPr>
                        <m:ctrlPr>
                          <a:rPr lang="en-IN" altLang="zh-CN" sz="2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IN" altLang="zh-CN" sz="2000" b="0" i="1" smtClean="0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𝑒</m:t>
                        </m:r>
                      </m:e>
                      <m:sup>
                        <m:r>
                          <a:rPr lang="en-IN" altLang="zh-CN" sz="2000" b="0" i="1" smtClean="0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(−</m:t>
                        </m:r>
                        <m:f>
                          <m:fPr>
                            <m:ctrlPr>
                              <a:rPr lang="en-IN" altLang="zh-CN" sz="2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IN" altLang="zh-CN" sz="20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n-IN" altLang="zh-CN" sz="2000" i="1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Times New Roman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altLang="zh-CN" sz="2000" i="1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  <a:cs typeface="Times New Roman" pitchFamily="18" charset="0"/>
                                      </a:rPr>
                                      <m:t>(</m:t>
                                    </m:r>
                                    <m:r>
                                      <a:rPr lang="en-IN" altLang="zh-CN" sz="2000" i="1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  <a:cs typeface="Times New Roman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IN" altLang="zh-CN" sz="2000" i="1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  <a:cs typeface="Times New Roman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IN" altLang="zh-CN" sz="20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IN" altLang="zh-CN" sz="2000" i="1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Times New Roman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CN" altLang="en-IN" sz="2000" i="1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  <a:cs typeface="Times New Roman" pitchFamily="18" charset="0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en-IN" altLang="zh-CN" sz="2000" i="1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  <a:cs typeface="Times New Roman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  <m:r>
                                  <a:rPr lang="en-IN" altLang="zh-CN" sz="20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IN" altLang="zh-CN" sz="20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bSup>
                              <m:sSubSupPr>
                                <m:ctrlPr>
                                  <a:rPr lang="en-IN" altLang="zh-CN" sz="20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IN" altLang="zh-CN" sz="20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  <m:r>
                                  <a:rPr lang="zh-CN" altLang="en-IN" sz="20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𝜎</m:t>
                                </m:r>
                              </m:e>
                              <m:sub/>
                              <m:sup>
                                <m:r>
                                  <a:rPr lang="en-IN" altLang="zh-CN" sz="20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en-IN" altLang="zh-CN" sz="20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𝑦</m:t>
                            </m:r>
                          </m:den>
                        </m:f>
                        <m:r>
                          <a:rPr lang="en-IN" altLang="zh-CN" sz="2000" b="0" i="1" smtClean="0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altLang="zh-CN" sz="2000" dirty="0">
                    <a:solidFill>
                      <a:srgbClr val="002060"/>
                    </a:solidFill>
                    <a:latin typeface="Cambria" pitchFamily="18" charset="0"/>
                    <a:cs typeface="Times New Roman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531974"/>
                <a:ext cx="9144000" cy="2971800"/>
              </a:xfrm>
              <a:prstGeom prst="rect">
                <a:avLst/>
              </a:prstGeom>
              <a:blipFill rotWithShape="1">
                <a:blip r:embed="rId2"/>
                <a:stretch>
                  <a:fillRect l="-1000" r="-1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25255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1285"/>
            <a:ext cx="9144000" cy="601265"/>
          </a:xfrm>
        </p:spPr>
        <p:txBody>
          <a:bodyPr/>
          <a:lstStyle/>
          <a:p>
            <a:r>
              <a:rPr lang="en-US" alt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Multinomial Naïve Bayes Classifier</a:t>
            </a:r>
            <a:endParaRPr lang="en-US" sz="3200" b="1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0" y="1531974"/>
            <a:ext cx="9144000" cy="29718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Mostly used for document classification problem.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For example: document belongs to the category of sports, politics, technology, etc.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The attributes used for classification are the frequency of the words present in the document.   </a:t>
            </a:r>
          </a:p>
        </p:txBody>
      </p:sp>
    </p:spTree>
    <p:extLst>
      <p:ext uri="{BB962C8B-B14F-4D97-AF65-F5344CB8AC3E}">
        <p14:creationId xmlns:p14="http://schemas.microsoft.com/office/powerpoint/2010/main" val="14412594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1285"/>
            <a:ext cx="9144000" cy="601265"/>
          </a:xfrm>
        </p:spPr>
        <p:txBody>
          <a:bodyPr/>
          <a:lstStyle/>
          <a:p>
            <a:r>
              <a:rPr lang="en-US" alt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Bernoulli Naïve Bayes Classifier</a:t>
            </a:r>
            <a:endParaRPr lang="en-US" sz="3200" b="1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0" y="1531974"/>
            <a:ext cx="9144000" cy="29718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Similar to multinomial naïve </a:t>
            </a:r>
            <a:r>
              <a:rPr lang="en-US" altLang="zh-CN" sz="2400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bayes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classifier.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But the attributes are </a:t>
            </a:r>
            <a:r>
              <a:rPr lang="en-US" altLang="zh-CN" sz="2400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boolean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valued only .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For example: if a word occurs in a text yes or no.</a:t>
            </a:r>
          </a:p>
        </p:txBody>
      </p:sp>
    </p:spTree>
    <p:extLst>
      <p:ext uri="{BB962C8B-B14F-4D97-AF65-F5344CB8AC3E}">
        <p14:creationId xmlns:p14="http://schemas.microsoft.com/office/powerpoint/2010/main" val="14828801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5950"/>
            <a:ext cx="9144000" cy="857250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5188357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28575" y="2190750"/>
            <a:ext cx="9144000" cy="13144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    k-Nearest Neighbour Classifier</a:t>
            </a:r>
            <a:endParaRPr lang="en-US" sz="5600" b="1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77356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1285"/>
            <a:ext cx="9144000" cy="601265"/>
          </a:xfrm>
        </p:spPr>
        <p:txBody>
          <a:bodyPr/>
          <a:lstStyle/>
          <a:p>
            <a:r>
              <a:rPr 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Eager Learners v/s Lazy Learners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0" y="1531974"/>
            <a:ext cx="9144000" cy="29718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Eager Learners: </a:t>
            </a:r>
            <a:r>
              <a:rPr lang="en-US" altLang="zh-CN" sz="2400" dirty="0">
                <a:latin typeface="Cambria" pitchFamily="18" charset="0"/>
                <a:cs typeface="Times New Roman" pitchFamily="18" charset="0"/>
              </a:rPr>
              <a:t>constructs generalization model based on training dataset before receiving new (e.g., test) tuples to classify.</a:t>
            </a:r>
            <a:endParaRPr lang="en-US" altLang="zh-CN" sz="2400" b="1" dirty="0">
              <a:solidFill>
                <a:srgbClr val="FF0000"/>
              </a:solidFill>
              <a:latin typeface="Cambria" pitchFamily="18" charset="0"/>
              <a:cs typeface="Times New Roman" pitchFamily="18" charset="0"/>
            </a:endParaRP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 Lazy Learners: </a:t>
            </a:r>
            <a:r>
              <a:rPr lang="en-US" altLang="zh-CN" sz="2400" dirty="0">
                <a:latin typeface="Cambria" pitchFamily="18" charset="0"/>
                <a:cs typeface="Times New Roman" pitchFamily="18" charset="0"/>
              </a:rPr>
              <a:t>simply stores the training dataset (or does only minor pre-processing) and waits until it is given a test tuple.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latin typeface="Cambria" pitchFamily="18" charset="0"/>
                <a:cs typeface="Times New Roman" pitchFamily="18" charset="0"/>
              </a:rPr>
              <a:t>Lazy learners store the training tuples (or instances), also referred to as </a:t>
            </a:r>
            <a:r>
              <a:rPr lang="en-US" altLang="zh-CN" sz="2400" dirty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instance-based learners.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-US" altLang="zh-CN" sz="2400" dirty="0">
                <a:latin typeface="Cambria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55491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1285"/>
            <a:ext cx="9144000" cy="601265"/>
          </a:xfrm>
        </p:spPr>
        <p:txBody>
          <a:bodyPr/>
          <a:lstStyle/>
          <a:p>
            <a:r>
              <a:rPr lang="en-US" alt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k- Nearest </a:t>
            </a:r>
            <a:r>
              <a:rPr lang="en-US" altLang="en-US" sz="3200" b="1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Neighbour</a:t>
            </a:r>
            <a:r>
              <a:rPr lang="en-US" alt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Classifier</a:t>
            </a:r>
            <a:endParaRPr lang="en-US" sz="3200" b="1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0" y="1531974"/>
            <a:ext cx="9144000" cy="29718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Simplest classification method.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Instance-based classifier.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Less time in training, more time in testing.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Based on learning by analogy- that is by comparing a given test tuple with training tuples that are similar to it.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altLang="zh-CN" sz="2400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3797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1285"/>
            <a:ext cx="9144000" cy="601265"/>
          </a:xfrm>
        </p:spPr>
        <p:txBody>
          <a:bodyPr/>
          <a:lstStyle/>
          <a:p>
            <a:r>
              <a:rPr lang="en-US" alt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k- Nearest </a:t>
            </a:r>
            <a:r>
              <a:rPr lang="en-US" altLang="en-US" sz="3200" b="1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Neighbour</a:t>
            </a:r>
            <a:r>
              <a:rPr lang="en-US" alt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Classifier</a:t>
            </a:r>
            <a:endParaRPr lang="en-US" sz="3200" b="1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0" y="1531974"/>
            <a:ext cx="9144000" cy="29718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k = 1, the </a:t>
            </a:r>
            <a:r>
              <a:rPr lang="en-US" altLang="zh-CN" sz="2400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unkown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tuple is assigned the class label of the training tuple nearest to it.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When k= 3 or 5 ?</a:t>
            </a:r>
          </a:p>
          <a:p>
            <a:pPr marL="0" indent="0" algn="just">
              <a:spcAft>
                <a:spcPts val="1200"/>
              </a:spcAft>
              <a:buNone/>
            </a:pPr>
            <a:endParaRPr lang="en-US" altLang="zh-CN" sz="2400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5437137" y="2214673"/>
            <a:ext cx="2667000" cy="2185877"/>
            <a:chOff x="5638800" y="2214673"/>
            <a:chExt cx="2667000" cy="2185877"/>
          </a:xfrm>
        </p:grpSpPr>
        <p:sp>
          <p:nvSpPr>
            <p:cNvPr id="3" name="Oval 2"/>
            <p:cNvSpPr/>
            <p:nvPr/>
          </p:nvSpPr>
          <p:spPr>
            <a:xfrm>
              <a:off x="6019800" y="2214673"/>
              <a:ext cx="2286000" cy="218587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" name="Oval 5"/>
            <p:cNvSpPr/>
            <p:nvPr/>
          </p:nvSpPr>
          <p:spPr>
            <a:xfrm>
              <a:off x="6367130" y="2519472"/>
              <a:ext cx="1600200" cy="1576277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7299251" y="2402213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/>
                <a:t>k =3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38800" y="2504994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/>
                <a:t>k =5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7137812" y="3181350"/>
              <a:ext cx="121919" cy="12626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" name="Oval 9"/>
            <p:cNvSpPr/>
            <p:nvPr/>
          </p:nvSpPr>
          <p:spPr>
            <a:xfrm>
              <a:off x="6934200" y="3533109"/>
              <a:ext cx="121919" cy="12626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" name="Oval 10"/>
            <p:cNvSpPr/>
            <p:nvPr/>
          </p:nvSpPr>
          <p:spPr>
            <a:xfrm>
              <a:off x="7831763" y="3055090"/>
              <a:ext cx="121919" cy="12626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rgbClr val="FF0000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812281" y="2928830"/>
              <a:ext cx="121919" cy="12626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" name="Oval 13"/>
            <p:cNvSpPr/>
            <p:nvPr/>
          </p:nvSpPr>
          <p:spPr>
            <a:xfrm>
              <a:off x="6248400" y="3533109"/>
              <a:ext cx="121919" cy="12626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5" name="Oval 14"/>
            <p:cNvSpPr/>
            <p:nvPr/>
          </p:nvSpPr>
          <p:spPr>
            <a:xfrm>
              <a:off x="8107681" y="3589150"/>
              <a:ext cx="121919" cy="12626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271426" y="2991960"/>
              <a:ext cx="3326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dirty="0"/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3688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552451"/>
          </a:xfrm>
        </p:spPr>
        <p:txBody>
          <a:bodyPr/>
          <a:lstStyle/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Naïve Bayes Classifier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0" y="742950"/>
            <a:ext cx="9144000" cy="403860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Naive Bayes classifier is a </a:t>
            </a:r>
            <a:r>
              <a:rPr lang="en-US" altLang="zh-CN" sz="2000" dirty="0">
                <a:solidFill>
                  <a:srgbClr val="FF0000"/>
                </a:solidFill>
                <a:latin typeface="Cambria" pitchFamily="18" charset="0"/>
                <a:ea typeface="+mj-ea"/>
                <a:cs typeface="Times New Roman" pitchFamily="18" charset="0"/>
              </a:rPr>
              <a:t>probabilistic machine learning model </a:t>
            </a:r>
            <a:r>
              <a:rPr lang="en-US" sz="20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which means it predicts based on the probability of an object.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altLang="zh-CN" sz="2000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It assumes </a:t>
            </a:r>
            <a:r>
              <a:rPr lang="en-US" altLang="zh-CN" sz="2000" dirty="0">
                <a:solidFill>
                  <a:srgbClr val="FF0000"/>
                </a:solidFill>
                <a:latin typeface="Cambria" pitchFamily="18" charset="0"/>
                <a:ea typeface="+mj-ea"/>
                <a:cs typeface="Times New Roman" pitchFamily="18" charset="0"/>
              </a:rPr>
              <a:t>independence between features </a:t>
            </a: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and calculates the probability of a given input belonging to a particular class.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altLang="zh-CN" sz="2000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It’s widely used in text classification, spam filtering, and recommendation systems.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altLang="zh-CN" sz="2000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CN" sz="2000" dirty="0">
                <a:solidFill>
                  <a:srgbClr val="FF0000"/>
                </a:solidFill>
                <a:latin typeface="Cambria" pitchFamily="18" charset="0"/>
                <a:ea typeface="+mj-ea"/>
                <a:cs typeface="Times New Roman" pitchFamily="18" charset="0"/>
              </a:rPr>
              <a:t>Supervised form of learning.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altLang="zh-CN" sz="2000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Based on </a:t>
            </a:r>
            <a:r>
              <a:rPr lang="en-US" altLang="zh-CN" sz="2000" dirty="0">
                <a:solidFill>
                  <a:srgbClr val="FF0000"/>
                </a:solidFill>
                <a:latin typeface="Cambria" pitchFamily="18" charset="0"/>
                <a:ea typeface="+mj-ea"/>
                <a:cs typeface="Times New Roman" pitchFamily="18" charset="0"/>
              </a:rPr>
              <a:t>Bayes theorem</a:t>
            </a:r>
            <a:r>
              <a:rPr lang="en-US" altLang="zh-CN" sz="20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. </a:t>
            </a:r>
            <a:r>
              <a:rPr lang="en-US" sz="20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which is used to determine the probability of a hypothesis with prior knowledge. It depends on the </a:t>
            </a:r>
            <a:r>
              <a:rPr lang="en-US" sz="2000" dirty="0">
                <a:solidFill>
                  <a:srgbClr val="FF0000"/>
                </a:solidFill>
                <a:latin typeface="Cambria" pitchFamily="18" charset="0"/>
                <a:ea typeface="+mj-ea"/>
                <a:cs typeface="Times New Roman" pitchFamily="18" charset="0"/>
              </a:rPr>
              <a:t>conditional probability</a:t>
            </a:r>
            <a:r>
              <a:rPr lang="en-US" sz="20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.</a:t>
            </a:r>
            <a:endParaRPr lang="en-US" altLang="zh-CN" sz="2000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  <a:p>
            <a:pPr marL="0" indent="0">
              <a:lnSpc>
                <a:spcPct val="17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4394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1285"/>
            <a:ext cx="9144000" cy="601265"/>
          </a:xfrm>
        </p:spPr>
        <p:txBody>
          <a:bodyPr/>
          <a:lstStyle/>
          <a:p>
            <a:r>
              <a:rPr lang="en-US" alt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Closeness Measure</a:t>
            </a:r>
            <a:endParaRPr lang="en-US" sz="3200" b="1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1539478"/>
            <a:ext cx="9144000" cy="293727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Euclidean Distance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Mahattan</a:t>
            </a:r>
            <a:r>
              <a:rPr lang="en-US" sz="26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Distance</a:t>
            </a:r>
          </a:p>
          <a:p>
            <a:pPr marL="0" indent="0">
              <a:buNone/>
            </a:pPr>
            <a:endParaRPr lang="en-US" sz="2600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1840843"/>
              </p:ext>
            </p:extLst>
          </p:nvPr>
        </p:nvGraphicFramePr>
        <p:xfrm>
          <a:off x="1676400" y="2038350"/>
          <a:ext cx="4495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1587240" imgH="482400" progId="Equation.3">
                  <p:embed/>
                </p:oleObj>
              </mc:Choice>
              <mc:Fallback>
                <p:oleObj name="Equation" r:id="rId3" imgW="1587240" imgH="482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038350"/>
                        <a:ext cx="44958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403853"/>
              </p:ext>
            </p:extLst>
          </p:nvPr>
        </p:nvGraphicFramePr>
        <p:xfrm>
          <a:off x="1649413" y="3848100"/>
          <a:ext cx="4244975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1498320" imgH="291960" progId="Equation.3">
                  <p:embed/>
                </p:oleObj>
              </mc:Choice>
              <mc:Fallback>
                <p:oleObj name="Equation" r:id="rId5" imgW="1498320" imgH="29196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413" y="3848100"/>
                        <a:ext cx="4244975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7313023" y="1657350"/>
            <a:ext cx="1295400" cy="1219200"/>
            <a:chOff x="7391400" y="1731472"/>
            <a:chExt cx="1295400" cy="1219200"/>
          </a:xfrm>
        </p:grpSpPr>
        <p:sp>
          <p:nvSpPr>
            <p:cNvPr id="8" name="Line 10"/>
            <p:cNvSpPr>
              <a:spLocks noChangeShapeType="1"/>
            </p:cNvSpPr>
            <p:nvPr/>
          </p:nvSpPr>
          <p:spPr bwMode="auto">
            <a:xfrm>
              <a:off x="7670074" y="2052008"/>
              <a:ext cx="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" name="Line 4"/>
            <p:cNvSpPr>
              <a:spLocks noChangeShapeType="1"/>
            </p:cNvSpPr>
            <p:nvPr/>
          </p:nvSpPr>
          <p:spPr bwMode="auto">
            <a:xfrm>
              <a:off x="7391400" y="1731472"/>
              <a:ext cx="0" cy="1219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" name="Line 5"/>
            <p:cNvSpPr>
              <a:spLocks noChangeShapeType="1"/>
            </p:cNvSpPr>
            <p:nvPr/>
          </p:nvSpPr>
          <p:spPr bwMode="auto">
            <a:xfrm>
              <a:off x="7391400" y="2950672"/>
              <a:ext cx="1295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7692934" y="2052008"/>
              <a:ext cx="381000" cy="60960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3" name="Oval 6"/>
            <p:cNvSpPr>
              <a:spLocks noChangeArrowheads="1"/>
            </p:cNvSpPr>
            <p:nvPr/>
          </p:nvSpPr>
          <p:spPr bwMode="auto">
            <a:xfrm>
              <a:off x="7624898" y="1991321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4" name="Oval 9"/>
            <p:cNvSpPr>
              <a:spLocks noChangeArrowheads="1"/>
            </p:cNvSpPr>
            <p:nvPr/>
          </p:nvSpPr>
          <p:spPr bwMode="auto">
            <a:xfrm>
              <a:off x="8051074" y="2569895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>
              <a:off x="7670074" y="2661608"/>
              <a:ext cx="3984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347857" y="3181350"/>
            <a:ext cx="1295400" cy="1219200"/>
            <a:chOff x="7391400" y="3257550"/>
            <a:chExt cx="1295400" cy="1219200"/>
          </a:xfrm>
        </p:grpSpPr>
        <p:sp>
          <p:nvSpPr>
            <p:cNvPr id="16" name="Line 4"/>
            <p:cNvSpPr>
              <a:spLocks noChangeShapeType="1"/>
            </p:cNvSpPr>
            <p:nvPr/>
          </p:nvSpPr>
          <p:spPr bwMode="auto">
            <a:xfrm>
              <a:off x="7391400" y="3257550"/>
              <a:ext cx="0" cy="1219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5"/>
            <p:cNvSpPr>
              <a:spLocks noChangeShapeType="1"/>
            </p:cNvSpPr>
            <p:nvPr/>
          </p:nvSpPr>
          <p:spPr bwMode="auto">
            <a:xfrm>
              <a:off x="7391400" y="4476750"/>
              <a:ext cx="1295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" name="Oval 6"/>
            <p:cNvSpPr>
              <a:spLocks noChangeArrowheads="1"/>
            </p:cNvSpPr>
            <p:nvPr/>
          </p:nvSpPr>
          <p:spPr bwMode="auto">
            <a:xfrm>
              <a:off x="7685314" y="3430251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9" name="Oval 9"/>
            <p:cNvSpPr>
              <a:spLocks noChangeArrowheads="1"/>
            </p:cNvSpPr>
            <p:nvPr/>
          </p:nvSpPr>
          <p:spPr bwMode="auto">
            <a:xfrm>
              <a:off x="8193405" y="4047093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>
              <a:off x="7761514" y="3556794"/>
              <a:ext cx="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1" name="Line 10"/>
            <p:cNvSpPr>
              <a:spLocks noChangeShapeType="1"/>
            </p:cNvSpPr>
            <p:nvPr/>
          </p:nvSpPr>
          <p:spPr bwMode="auto">
            <a:xfrm>
              <a:off x="7761514" y="4166394"/>
              <a:ext cx="3984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143852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1285"/>
            <a:ext cx="9144000" cy="601265"/>
          </a:xfrm>
        </p:spPr>
        <p:txBody>
          <a:bodyPr/>
          <a:lstStyle/>
          <a:p>
            <a:r>
              <a:rPr 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k-</a:t>
            </a:r>
            <a:r>
              <a:rPr lang="en-US" sz="3200" b="1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nn</a:t>
            </a:r>
            <a:r>
              <a:rPr 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Classification Algorithm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1539478"/>
            <a:ext cx="9144000" cy="2937272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Given k = number of nearest </a:t>
            </a:r>
            <a:r>
              <a:rPr lang="en-US" sz="2600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neighbours</a:t>
            </a:r>
            <a:r>
              <a:rPr lang="en-US" sz="26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, D=training dataset.</a:t>
            </a:r>
          </a:p>
          <a:p>
            <a:pPr marL="989013" indent="-627063" algn="just">
              <a:buNone/>
            </a:pPr>
            <a:r>
              <a:rPr lang="en-US" sz="26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1.   for each test sample z=(x’, y’)  do</a:t>
            </a:r>
          </a:p>
          <a:p>
            <a:pPr marL="361950" indent="0" algn="just">
              <a:buAutoNum type="arabicPeriod" startAt="2"/>
            </a:pPr>
            <a:r>
              <a:rPr lang="en-US" sz="26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     compute distance between z and every sample point in D.</a:t>
            </a:r>
          </a:p>
          <a:p>
            <a:pPr marL="361950" indent="0" algn="just">
              <a:buAutoNum type="arabicPeriod" startAt="2"/>
            </a:pPr>
            <a:r>
              <a:rPr lang="en-US" sz="26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     select k nearest </a:t>
            </a:r>
            <a:r>
              <a:rPr lang="en-US" sz="2600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neighbours</a:t>
            </a:r>
            <a:r>
              <a:rPr lang="en-US" sz="26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of z.</a:t>
            </a:r>
          </a:p>
          <a:p>
            <a:pPr marL="361950" indent="0" algn="just">
              <a:buAutoNum type="arabicPeriod" startAt="2"/>
            </a:pPr>
            <a:r>
              <a:rPr lang="en-US" sz="26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     return majority class label.</a:t>
            </a:r>
          </a:p>
          <a:p>
            <a:pPr marL="361950" indent="0" algn="just">
              <a:buAutoNum type="arabicPeriod" startAt="2"/>
            </a:pPr>
            <a:r>
              <a:rPr lang="en-US" sz="26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  end for</a:t>
            </a:r>
          </a:p>
          <a:p>
            <a:pPr marL="0" indent="0" algn="just">
              <a:buNone/>
            </a:pPr>
            <a:endParaRPr lang="en-US" sz="2600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9644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1285"/>
            <a:ext cx="9144000" cy="601265"/>
          </a:xfrm>
        </p:spPr>
        <p:txBody>
          <a:bodyPr/>
          <a:lstStyle/>
          <a:p>
            <a:r>
              <a:rPr lang="en-US" alt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Choosing the Value of k</a:t>
            </a:r>
            <a:endParaRPr lang="en-US" sz="3200" b="1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0" y="1531974"/>
            <a:ext cx="9144000" cy="29718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If k is too small, sensitive to noise.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If k is too large, the </a:t>
            </a:r>
            <a:r>
              <a:rPr lang="en-US" altLang="zh-CN" sz="2400" dirty="0" err="1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neighbourhood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may include points from other classes.</a:t>
            </a:r>
          </a:p>
          <a:p>
            <a:pPr marL="0" indent="0" algn="just">
              <a:spcAft>
                <a:spcPts val="1200"/>
              </a:spcAft>
              <a:buNone/>
            </a:pPr>
            <a:endParaRPr lang="en-US" altLang="zh-CN" sz="2400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973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49320"/>
            <a:ext cx="9144000" cy="552451"/>
          </a:xfrm>
        </p:spPr>
        <p:txBody>
          <a:bodyPr/>
          <a:lstStyle/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Conditional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428750"/>
                <a:ext cx="9144000" cy="2989204"/>
              </a:xfrm>
            </p:spPr>
            <p:txBody>
              <a:bodyPr>
                <a:noAutofit/>
              </a:bodyPr>
              <a:lstStyle/>
              <a:p>
                <a:pPr algn="just">
                  <a:spcAft>
                    <a:spcPts val="600"/>
                  </a:spcAft>
                  <a:buFont typeface="Wingdings" panose="05000000000000000000" pitchFamily="2" charset="2"/>
                  <a:buChar char="Ø"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Conditional Probability:  </a:t>
                </a:r>
                <a14:m>
                  <m:oMath xmlns:m="http://schemas.openxmlformats.org/officeDocument/2006/math">
                    <m:r>
                      <a:rPr lang="en-IN" altLang="zh-CN" sz="2400" b="0" i="1" smtClean="0">
                        <a:solidFill>
                          <a:srgbClr val="002060"/>
                        </a:solidFill>
                        <a:latin typeface="Cambria Math"/>
                        <a:ea typeface="+mj-ea"/>
                        <a:cs typeface="Times New Roman" pitchFamily="18" charset="0"/>
                      </a:rPr>
                      <m:t>𝑃</m:t>
                    </m:r>
                    <m:d>
                      <m:dPr>
                        <m:ctrlPr>
                          <a:rPr lang="en-IN" altLang="zh-CN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+mj-ea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𝐶</m:t>
                        </m:r>
                      </m:e>
                      <m:e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𝐴</m:t>
                        </m:r>
                      </m:e>
                    </m:d>
                    <m:r>
                      <a:rPr lang="en-IN" altLang="zh-CN" sz="2400" b="0" i="1" smtClean="0">
                        <a:solidFill>
                          <a:srgbClr val="002060"/>
                        </a:solidFill>
                        <a:latin typeface="Cambria Math"/>
                        <a:ea typeface="+mj-ea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+mj-ea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𝑃</m:t>
                        </m:r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(</m:t>
                        </m:r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𝐴</m:t>
                        </m:r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∩</m:t>
                        </m:r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𝐶</m:t>
                        </m:r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)</m:t>
                        </m:r>
                      </m:num>
                      <m:den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𝑃</m:t>
                        </m:r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(</m:t>
                        </m:r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𝐴</m:t>
                        </m:r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altLang="zh-CN" sz="2800" dirty="0">
                  <a:solidFill>
                    <a:srgbClr val="002060"/>
                  </a:solidFill>
                  <a:latin typeface="Cambria" pitchFamily="18" charset="0"/>
                  <a:ea typeface="+mj-ea"/>
                  <a:cs typeface="Times New Roman" pitchFamily="18" charset="0"/>
                </a:endParaRPr>
              </a:p>
              <a:p>
                <a:pPr algn="just">
                  <a:spcAft>
                    <a:spcPts val="600"/>
                  </a:spcAft>
                  <a:buFont typeface="Wingdings" panose="05000000000000000000" pitchFamily="2" charset="2"/>
                  <a:buChar char="Ø"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Probability of event C occurring given that event A has already occurred.</a:t>
                </a:r>
              </a:p>
              <a:p>
                <a:pPr algn="just">
                  <a:spcAft>
                    <a:spcPts val="600"/>
                  </a:spcAft>
                  <a:buFont typeface="Wingdings" panose="05000000000000000000" pitchFamily="2" charset="2"/>
                  <a:buChar char="Ø"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P(A ⋂ C) is joint probability that both the events A </a:t>
                </a:r>
                <a:r>
                  <a:rPr lang="en-US" altLang="zh-CN" sz="240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and C 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has occurred.</a:t>
                </a:r>
              </a:p>
              <a:p>
                <a:pPr algn="just">
                  <a:spcAft>
                    <a:spcPts val="600"/>
                  </a:spcAft>
                  <a:buFont typeface="Wingdings" panose="05000000000000000000" pitchFamily="2" charset="2"/>
                  <a:buChar char="Ø"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P(A) probability  of occurring of event A.</a:t>
                </a:r>
              </a:p>
              <a:p>
                <a:pPr marL="0" indent="0">
                  <a:lnSpc>
                    <a:spcPct val="170000"/>
                  </a:lnSpc>
                  <a:buFont typeface="Wingdings" panose="05000000000000000000" pitchFamily="2" charset="2"/>
                  <a:buNone/>
                </a:pPr>
                <a:r>
                  <a:rPr lang="en-US" altLang="en-US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8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428750"/>
                <a:ext cx="9144000" cy="2989204"/>
              </a:xfrm>
              <a:blipFill>
                <a:blip r:embed="rId2"/>
                <a:stretch>
                  <a:fillRect l="-867" r="-1000" b="-325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6570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11" y="209550"/>
            <a:ext cx="9144000" cy="552451"/>
          </a:xfrm>
        </p:spPr>
        <p:txBody>
          <a:bodyPr/>
          <a:lstStyle/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Bayes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200" y="1303917"/>
                <a:ext cx="8991600" cy="2913004"/>
              </a:xfrm>
            </p:spPr>
            <p:txBody>
              <a:bodyPr>
                <a:noAutofit/>
              </a:bodyPr>
              <a:lstStyle/>
              <a:p>
                <a:pPr algn="just">
                  <a:spcAft>
                    <a:spcPts val="600"/>
                  </a:spcAft>
                  <a:buFont typeface="Wingdings" panose="05000000000000000000" pitchFamily="2" charset="2"/>
                  <a:buChar char="Ø"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Bayes Rule: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 altLang="zh-CN" sz="2400" b="0" i="0" smtClean="0">
                        <a:solidFill>
                          <a:srgbClr val="002060"/>
                        </a:solidFill>
                        <a:latin typeface="Cambria Math"/>
                        <a:ea typeface="+mj-ea"/>
                        <a:cs typeface="Times New Roman" pitchFamily="18" charset="0"/>
                      </a:rPr>
                      <m:t>P</m:t>
                    </m:r>
                    <m:d>
                      <m:dPr>
                        <m:ctrlP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+mj-ea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IN" altLang="zh-CN" sz="2400" b="0" i="0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C</m:t>
                        </m:r>
                      </m:e>
                      <m:e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𝐴</m:t>
                        </m:r>
                      </m:e>
                    </m:d>
                    <m:r>
                      <a:rPr lang="en-IN" altLang="zh-CN" sz="2400" b="0" i="1" smtClean="0">
                        <a:solidFill>
                          <a:srgbClr val="002060"/>
                        </a:solidFill>
                        <a:latin typeface="Cambria Math"/>
                        <a:ea typeface="+mj-ea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+mj-ea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IN" altLang="zh-CN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+mj-ea"/>
                                <a:cs typeface="Times New Roman" pitchFamily="18" charset="0"/>
                              </a:rPr>
                            </m:ctrlPr>
                          </m:dPr>
                          <m:e>
                            <m:r>
                              <a:rPr lang="en-IN" altLang="zh-CN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+mj-ea"/>
                                <a:cs typeface="Times New Roman" pitchFamily="18" charset="0"/>
                              </a:rPr>
                              <m:t>𝐴</m:t>
                            </m:r>
                          </m:e>
                          <m:e>
                            <m:r>
                              <a:rPr lang="en-IN" altLang="zh-CN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+mj-ea"/>
                                <a:cs typeface="Times New Roman" pitchFamily="18" charset="0"/>
                              </a:rPr>
                              <m:t>𝐶</m:t>
                            </m:r>
                          </m:e>
                        </m:d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.</m:t>
                        </m:r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𝑃</m:t>
                        </m:r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(</m:t>
                        </m:r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𝐶</m:t>
                        </m:r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)</m:t>
                        </m:r>
                      </m:num>
                      <m:den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𝑃</m:t>
                        </m:r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(</m:t>
                        </m:r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𝐴</m:t>
                        </m:r>
                        <m:r>
                          <a:rPr lang="en-IN" altLang="zh-CN" sz="2400" b="0" i="1" smtClean="0">
                            <a:solidFill>
                              <a:srgbClr val="002060"/>
                            </a:solidFill>
                            <a:latin typeface="Cambria Math"/>
                            <a:ea typeface="+mj-ea"/>
                            <a:cs typeface="Times New Roman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altLang="zh-CN" sz="2800" dirty="0">
                  <a:solidFill>
                    <a:srgbClr val="002060"/>
                  </a:solidFill>
                  <a:latin typeface="Cambria" pitchFamily="18" charset="0"/>
                  <a:ea typeface="+mj-ea"/>
                  <a:cs typeface="Times New Roman" pitchFamily="18" charset="0"/>
                </a:endParaRPr>
              </a:p>
              <a:p>
                <a:pPr marL="0" indent="0" algn="just">
                  <a:spcAft>
                    <a:spcPts val="600"/>
                  </a:spcAft>
                  <a:buNone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here, </a:t>
                </a:r>
              </a:p>
              <a:p>
                <a:pPr marL="0" indent="0" algn="just">
                  <a:spcAft>
                    <a:spcPts val="600"/>
                  </a:spcAft>
                  <a:buNone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P(C) and P(A): independent probability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(prior probability)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.</a:t>
                </a:r>
              </a:p>
              <a:p>
                <a:pPr marL="0" indent="0" algn="just">
                  <a:spcAft>
                    <a:spcPts val="600"/>
                  </a:spcAft>
                  <a:buNone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P(A|C): conditional probability of A given C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(likelihood)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.</a:t>
                </a:r>
              </a:p>
              <a:p>
                <a:pPr marL="0" indent="0" algn="just">
                  <a:spcAft>
                    <a:spcPts val="600"/>
                  </a:spcAft>
                  <a:buNone/>
                </a:pP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P(C|A): conditional probability of C given A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(posterior probability)</a:t>
                </a:r>
                <a:r>
                  <a:rPr lang="en-US" altLang="zh-CN" sz="24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.</a:t>
                </a:r>
              </a:p>
              <a:p>
                <a:pPr marL="0" indent="0" algn="just">
                  <a:spcAft>
                    <a:spcPts val="600"/>
                  </a:spcAft>
                  <a:buNone/>
                </a:pPr>
                <a:r>
                  <a:rPr lang="en-US" altLang="zh-CN" sz="2800" dirty="0">
                    <a:solidFill>
                      <a:srgbClr val="002060"/>
                    </a:solidFill>
                    <a:latin typeface="Cambria" pitchFamily="18" charset="0"/>
                    <a:ea typeface="+mj-ea"/>
                    <a:cs typeface="Times New Roman" pitchFamily="18" charset="0"/>
                  </a:rPr>
                  <a:t> </a:t>
                </a:r>
              </a:p>
              <a:p>
                <a:pPr marL="0" indent="0">
                  <a:lnSpc>
                    <a:spcPct val="170000"/>
                  </a:lnSpc>
                  <a:buFont typeface="Wingdings" panose="05000000000000000000" pitchFamily="2" charset="2"/>
                  <a:buNone/>
                </a:pPr>
                <a:endParaRPr lang="en-US" altLang="en-US" sz="2400" dirty="0">
                  <a:solidFill>
                    <a:srgbClr val="002060"/>
                  </a:solidFill>
                  <a:latin typeface="Cambria" pitchFamily="18" charset="0"/>
                  <a:ea typeface="+mj-ea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1303917"/>
                <a:ext cx="8991600" cy="2913004"/>
              </a:xfrm>
              <a:blipFill>
                <a:blip r:embed="rId2"/>
                <a:stretch>
                  <a:fillRect l="-1085" b="-62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2741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22F15A2D-2324-487D-A02A-BF46C5C58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Freeform: Shape 2056">
            <a:extLst>
              <a:ext uri="{FF2B5EF4-FFF2-40B4-BE49-F238E27FC236}">
                <a16:creationId xmlns:a16="http://schemas.microsoft.com/office/drawing/2014/main" id="{17A7F34E-D418-47E2-9F86-2C45BBC31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1299" y="241299"/>
            <a:ext cx="8660121" cy="4660901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59" name="Right Triangle 2058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2501900"/>
            <a:ext cx="2468880" cy="24003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 descr="Bayes' theorem formula [Naive Bayes' Algorithm]">
            <a:extLst>
              <a:ext uri="{FF2B5EF4-FFF2-40B4-BE49-F238E27FC236}">
                <a16:creationId xmlns:a16="http://schemas.microsoft.com/office/drawing/2014/main" id="{06742244-6770-40B8-B8D8-6505ED6B987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0600" y="895350"/>
            <a:ext cx="4993378" cy="2862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3890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7441"/>
            <a:ext cx="9144000" cy="552451"/>
          </a:xfrm>
        </p:spPr>
        <p:txBody>
          <a:bodyPr/>
          <a:lstStyle/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Example of Bayes Theorem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0" y="1504950"/>
            <a:ext cx="9067800" cy="2913004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Given:</a:t>
            </a:r>
          </a:p>
          <a:p>
            <a:pPr marL="712788" indent="-350838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P(C): patient has liver disease, 10% of patients having liver disease.</a:t>
            </a:r>
          </a:p>
          <a:p>
            <a:pPr marL="712788" indent="-350838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P(A): patient is an alcoholic, 5% of patients are alcoholic.</a:t>
            </a:r>
          </a:p>
          <a:p>
            <a:pPr marL="712788" indent="-350838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P(A|C): probability that patient is alcoholic given that he has a liver disease, 7%.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 </a:t>
            </a:r>
            <a:endParaRPr lang="en-US" altLang="en-US" sz="2400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415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0" y="1504950"/>
            <a:ext cx="9067800" cy="2913004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Find out a patient’s probability of having liver disease if they are alcoholic.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According to Bayes theorem: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                     P(C|A)= (0.07*0.1)/0.05=0.14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Therefore, 14% chances of a patient having liver 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disease if they are alcoholic.</a:t>
            </a:r>
            <a:endParaRPr lang="en-US" altLang="zh-CN" sz="2400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 </a:t>
            </a:r>
            <a:endParaRPr lang="en-US" altLang="en-US" sz="2400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358378"/>
            <a:ext cx="9144000" cy="55245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Example of Bayes Theorem</a:t>
            </a:r>
          </a:p>
        </p:txBody>
      </p:sp>
    </p:spTree>
    <p:extLst>
      <p:ext uri="{BB962C8B-B14F-4D97-AF65-F5344CB8AC3E}">
        <p14:creationId xmlns:p14="http://schemas.microsoft.com/office/powerpoint/2010/main" val="136814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1466"/>
            <a:ext cx="9144000" cy="552451"/>
          </a:xfrm>
        </p:spPr>
        <p:txBody>
          <a:bodyPr/>
          <a:lstStyle/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Naive Bayes Classifier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0" y="1504950"/>
            <a:ext cx="9067800" cy="2913004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Consider each attribute and each class label as  random variables.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Given a dataset D 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with attributes set A(A</a:t>
            </a:r>
            <a:r>
              <a:rPr lang="en-US" altLang="zh-CN" sz="2400" baseline="-25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, A</a:t>
            </a:r>
            <a:r>
              <a:rPr lang="en-US" altLang="zh-CN" sz="2400" baseline="-25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2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,…A</a:t>
            </a:r>
            <a:r>
              <a:rPr lang="en-US" altLang="zh-CN" sz="2400" baseline="-25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n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 and class labels as C(C</a:t>
            </a:r>
            <a:r>
              <a:rPr lang="en-US" altLang="zh-CN" sz="2400" baseline="-25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1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,…C</a:t>
            </a:r>
            <a:r>
              <a:rPr lang="en-US" altLang="zh-CN" sz="2400" baseline="-250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m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)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. Let us given a record with attribute values:</a:t>
            </a:r>
          </a:p>
          <a:p>
            <a:pPr marL="627063" indent="-18097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 Goal: predict class label </a:t>
            </a:r>
            <a:r>
              <a:rPr lang="en-US" altLang="zh-CN" sz="2400" dirty="0" err="1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C</a:t>
            </a:r>
            <a:r>
              <a:rPr lang="en-US" altLang="zh-CN" sz="2400" baseline="-25000" dirty="0" err="1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i</a:t>
            </a:r>
            <a:endParaRPr lang="en-US" altLang="zh-CN" sz="2400" baseline="-25000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  <a:p>
            <a:pPr marL="627063" indent="-180975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 Specifically, we want to find the value of </a:t>
            </a:r>
            <a:r>
              <a:rPr lang="en-US" altLang="zh-CN" sz="2400" dirty="0" err="1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C</a:t>
            </a:r>
            <a:r>
              <a:rPr lang="en-US" altLang="zh-CN" sz="2400" baseline="-25000" dirty="0" err="1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i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 that maximizes P(</a:t>
            </a:r>
            <a:r>
              <a:rPr lang="en-US" altLang="zh-CN" sz="2400" dirty="0" err="1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C</a:t>
            </a:r>
            <a:r>
              <a:rPr lang="en-US" altLang="zh-CN" sz="2400" baseline="-25000" dirty="0" err="1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i</a:t>
            </a:r>
            <a:r>
              <a:rPr lang="en-US" altLang="zh-CN" sz="2400" dirty="0" err="1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|A</a:t>
            </a: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)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US" altLang="zh-CN" sz="2400" dirty="0">
                <a:solidFill>
                  <a:srgbClr val="002060"/>
                </a:solidFill>
                <a:latin typeface="Cambria" pitchFamily="18" charset="0"/>
                <a:ea typeface="+mj-ea"/>
                <a:cs typeface="Times New Roman" pitchFamily="18" charset="0"/>
              </a:rPr>
              <a:t> </a:t>
            </a:r>
            <a:endParaRPr lang="en-US" altLang="en-US" sz="2400" dirty="0">
              <a:solidFill>
                <a:srgbClr val="002060"/>
              </a:solidFill>
              <a:latin typeface="Cambria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601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12248</TotalTime>
  <Words>1616</Words>
  <Application>Microsoft Office PowerPoint</Application>
  <PresentationFormat>On-screen Show (16:9)</PresentationFormat>
  <Paragraphs>339</Paragraphs>
  <Slides>32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4" baseType="lpstr">
      <vt:lpstr>Arial</vt:lpstr>
      <vt:lpstr>Calibri</vt:lpstr>
      <vt:lpstr>Cambria</vt:lpstr>
      <vt:lpstr>Cambria Math</vt:lpstr>
      <vt:lpstr>inter-bold</vt:lpstr>
      <vt:lpstr>inter-regular</vt:lpstr>
      <vt:lpstr>Tahoma</vt:lpstr>
      <vt:lpstr>times new roman</vt:lpstr>
      <vt:lpstr>Wingdings</vt:lpstr>
      <vt:lpstr>Office Theme</vt:lpstr>
      <vt:lpstr>Custom Design</vt:lpstr>
      <vt:lpstr>Equation</vt:lpstr>
      <vt:lpstr>PowerPoint Presentation</vt:lpstr>
      <vt:lpstr>Need of Naive Bayes Classifier</vt:lpstr>
      <vt:lpstr>Naïve Bayes Classifier</vt:lpstr>
      <vt:lpstr>Conditional Probability</vt:lpstr>
      <vt:lpstr>Bayes Theorem</vt:lpstr>
      <vt:lpstr>PowerPoint Presentation</vt:lpstr>
      <vt:lpstr>Example of Bayes Theorem</vt:lpstr>
      <vt:lpstr>PowerPoint Presentation</vt:lpstr>
      <vt:lpstr>Naive Bayes Classifier</vt:lpstr>
      <vt:lpstr>Naive Bayes Classifier</vt:lpstr>
      <vt:lpstr>Naive Bayes Classifier</vt:lpstr>
      <vt:lpstr>PowerPoint Presentation</vt:lpstr>
      <vt:lpstr>PowerPoint Presentation</vt:lpstr>
      <vt:lpstr>PowerPoint Presentation</vt:lpstr>
      <vt:lpstr>PowerPoint Presentation</vt:lpstr>
      <vt:lpstr>Naive Bayes Classifier Example</vt:lpstr>
      <vt:lpstr>Naive Bayes Classifier Example</vt:lpstr>
      <vt:lpstr>Naive Bayes Classifier Example</vt:lpstr>
      <vt:lpstr>Naive Bayes Classifier Example</vt:lpstr>
      <vt:lpstr>PowerPoint Presentation</vt:lpstr>
      <vt:lpstr>Types of Naïve Bayes Classifier</vt:lpstr>
      <vt:lpstr>Gaussian Naïve Bayes Classifier</vt:lpstr>
      <vt:lpstr>Multinomial Naïve Bayes Classifier</vt:lpstr>
      <vt:lpstr>Bernoulli Naïve Bayes Classifier</vt:lpstr>
      <vt:lpstr>Thank You</vt:lpstr>
      <vt:lpstr>PowerPoint Presentation</vt:lpstr>
      <vt:lpstr>Eager Learners v/s Lazy Learners</vt:lpstr>
      <vt:lpstr>k- Nearest Neighbour Classifier</vt:lpstr>
      <vt:lpstr>k- Nearest Neighbour Classifier</vt:lpstr>
      <vt:lpstr>Closeness Measure</vt:lpstr>
      <vt:lpstr>k-nn Classification Algorithm</vt:lpstr>
      <vt:lpstr>Choosing the Value of 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Madhuri Gupta</cp:lastModifiedBy>
  <cp:revision>349</cp:revision>
  <dcterms:created xsi:type="dcterms:W3CDTF">2019-01-21T09:33:03Z</dcterms:created>
  <dcterms:modified xsi:type="dcterms:W3CDTF">2024-02-26T06:06:16Z</dcterms:modified>
</cp:coreProperties>
</file>