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7" r:id="rId4"/>
    <p:sldId id="268" r:id="rId5"/>
    <p:sldId id="259" r:id="rId6"/>
    <p:sldId id="260" r:id="rId7"/>
    <p:sldId id="261" r:id="rId8"/>
    <p:sldId id="262" r:id="rId9"/>
    <p:sldId id="263" r:id="rId10"/>
    <p:sldId id="264" r:id="rId11"/>
    <p:sldId id="265" r:id="rId12"/>
    <p:sldId id="266" r:id="rId13"/>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725"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dhuri Gupta" userId="40fbf580-1d11-457d-915f-f80ffe48a5e7" providerId="ADAL" clId="{6A6E2C4C-5474-43BA-9B55-25F1848B8E82}"/>
    <pc:docChg chg="modSld">
      <pc:chgData name="Madhuri Gupta" userId="40fbf580-1d11-457d-915f-f80ffe48a5e7" providerId="ADAL" clId="{6A6E2C4C-5474-43BA-9B55-25F1848B8E82}" dt="2025-04-03T10:13:40.992" v="74" actId="20577"/>
      <pc:docMkLst>
        <pc:docMk/>
      </pc:docMkLst>
      <pc:sldChg chg="modSp mod">
        <pc:chgData name="Madhuri Gupta" userId="40fbf580-1d11-457d-915f-f80ffe48a5e7" providerId="ADAL" clId="{6A6E2C4C-5474-43BA-9B55-25F1848B8E82}" dt="2025-04-03T10:13:40.992" v="74" actId="20577"/>
        <pc:sldMkLst>
          <pc:docMk/>
          <pc:sldMk cId="796410376" sldId="267"/>
        </pc:sldMkLst>
        <pc:spChg chg="mod">
          <ac:chgData name="Madhuri Gupta" userId="40fbf580-1d11-457d-915f-f80ffe48a5e7" providerId="ADAL" clId="{6A6E2C4C-5474-43BA-9B55-25F1848B8E82}" dt="2025-04-03T10:13:40.992" v="74" actId="20577"/>
          <ac:spMkLst>
            <pc:docMk/>
            <pc:sldMk cId="796410376" sldId="267"/>
            <ac:spMk id="3" creationId="{B4B4EBB0-16EC-4757-9AC0-FDF73EF92AA5}"/>
          </ac:spMkLst>
        </pc:spChg>
      </pc:sldChg>
      <pc:sldChg chg="modSp mod">
        <pc:chgData name="Madhuri Gupta" userId="40fbf580-1d11-457d-915f-f80ffe48a5e7" providerId="ADAL" clId="{6A6E2C4C-5474-43BA-9B55-25F1848B8E82}" dt="2025-04-03T10:03:25.834" v="70" actId="20577"/>
        <pc:sldMkLst>
          <pc:docMk/>
          <pc:sldMk cId="2114516342" sldId="268"/>
        </pc:sldMkLst>
        <pc:spChg chg="mod">
          <ac:chgData name="Madhuri Gupta" userId="40fbf580-1d11-457d-915f-f80ffe48a5e7" providerId="ADAL" clId="{6A6E2C4C-5474-43BA-9B55-25F1848B8E82}" dt="2025-04-03T10:03:25.834" v="70" actId="20577"/>
          <ac:spMkLst>
            <pc:docMk/>
            <pc:sldMk cId="2114516342" sldId="268"/>
            <ac:spMk id="3" creationId="{13FF409B-24D5-4F23-8EAD-8F18B0EFF3F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7743190" cy="6858000"/>
          </a:xfrm>
          <a:custGeom>
            <a:avLst/>
            <a:gdLst/>
            <a:ahLst/>
            <a:cxnLst/>
            <a:rect l="l" t="t" r="r" b="b"/>
            <a:pathLst>
              <a:path w="7743190" h="6858000">
                <a:moveTo>
                  <a:pt x="4999228" y="2071877"/>
                </a:moveTo>
                <a:lnTo>
                  <a:pt x="956017" y="2071877"/>
                </a:lnTo>
                <a:lnTo>
                  <a:pt x="907223" y="2073496"/>
                </a:lnTo>
                <a:lnTo>
                  <a:pt x="859158" y="2078300"/>
                </a:lnTo>
                <a:lnTo>
                  <a:pt x="811937" y="2086214"/>
                </a:lnTo>
                <a:lnTo>
                  <a:pt x="765676" y="2097160"/>
                </a:lnTo>
                <a:lnTo>
                  <a:pt x="720489" y="2111063"/>
                </a:lnTo>
                <a:lnTo>
                  <a:pt x="676492" y="2127847"/>
                </a:lnTo>
                <a:lnTo>
                  <a:pt x="633800" y="2147433"/>
                </a:lnTo>
                <a:lnTo>
                  <a:pt x="592528" y="2169747"/>
                </a:lnTo>
                <a:lnTo>
                  <a:pt x="552790" y="2194711"/>
                </a:lnTo>
                <a:lnTo>
                  <a:pt x="514703" y="2222250"/>
                </a:lnTo>
                <a:lnTo>
                  <a:pt x="478381" y="2252286"/>
                </a:lnTo>
                <a:lnTo>
                  <a:pt x="443939" y="2284743"/>
                </a:lnTo>
                <a:lnTo>
                  <a:pt x="411493" y="2319546"/>
                </a:lnTo>
                <a:lnTo>
                  <a:pt x="381157" y="2356616"/>
                </a:lnTo>
                <a:lnTo>
                  <a:pt x="353048" y="2395879"/>
                </a:lnTo>
                <a:lnTo>
                  <a:pt x="327279" y="2437257"/>
                </a:lnTo>
                <a:lnTo>
                  <a:pt x="0" y="3003423"/>
                </a:lnTo>
                <a:lnTo>
                  <a:pt x="0" y="6857999"/>
                </a:lnTo>
                <a:lnTo>
                  <a:pt x="7518527" y="6857999"/>
                </a:lnTo>
                <a:lnTo>
                  <a:pt x="7645146" y="6639852"/>
                </a:lnTo>
                <a:lnTo>
                  <a:pt x="7669611" y="6595570"/>
                </a:lnTo>
                <a:lnTo>
                  <a:pt x="7690581" y="6549882"/>
                </a:lnTo>
                <a:lnTo>
                  <a:pt x="7708056" y="6503002"/>
                </a:lnTo>
                <a:lnTo>
                  <a:pt x="7722036" y="6455147"/>
                </a:lnTo>
                <a:lnTo>
                  <a:pt x="7732522" y="6406535"/>
                </a:lnTo>
                <a:lnTo>
                  <a:pt x="7739512" y="6357381"/>
                </a:lnTo>
                <a:lnTo>
                  <a:pt x="7743007" y="6307902"/>
                </a:lnTo>
                <a:lnTo>
                  <a:pt x="7743007" y="6258315"/>
                </a:lnTo>
                <a:lnTo>
                  <a:pt x="7739512" y="6208836"/>
                </a:lnTo>
                <a:lnTo>
                  <a:pt x="7732522" y="6159682"/>
                </a:lnTo>
                <a:lnTo>
                  <a:pt x="7722036" y="6111070"/>
                </a:lnTo>
                <a:lnTo>
                  <a:pt x="7708056" y="6063216"/>
                </a:lnTo>
                <a:lnTo>
                  <a:pt x="7690581" y="6016336"/>
                </a:lnTo>
                <a:lnTo>
                  <a:pt x="7669611" y="5970647"/>
                </a:lnTo>
                <a:lnTo>
                  <a:pt x="7645146" y="5926366"/>
                </a:lnTo>
                <a:lnTo>
                  <a:pt x="5619242" y="2437257"/>
                </a:lnTo>
                <a:lnTo>
                  <a:pt x="5594906" y="2395879"/>
                </a:lnTo>
                <a:lnTo>
                  <a:pt x="5567873" y="2356616"/>
                </a:lnTo>
                <a:lnTo>
                  <a:pt x="5538309" y="2319546"/>
                </a:lnTo>
                <a:lnTo>
                  <a:pt x="5506380" y="2284743"/>
                </a:lnTo>
                <a:lnTo>
                  <a:pt x="5472252" y="2252286"/>
                </a:lnTo>
                <a:lnTo>
                  <a:pt x="5436091" y="2222250"/>
                </a:lnTo>
                <a:lnTo>
                  <a:pt x="5398064" y="2194711"/>
                </a:lnTo>
                <a:lnTo>
                  <a:pt x="5358336" y="2169747"/>
                </a:lnTo>
                <a:lnTo>
                  <a:pt x="5317073" y="2147433"/>
                </a:lnTo>
                <a:lnTo>
                  <a:pt x="5274443" y="2127847"/>
                </a:lnTo>
                <a:lnTo>
                  <a:pt x="5230610" y="2111063"/>
                </a:lnTo>
                <a:lnTo>
                  <a:pt x="5185741" y="2097160"/>
                </a:lnTo>
                <a:lnTo>
                  <a:pt x="5140002" y="2086214"/>
                </a:lnTo>
                <a:lnTo>
                  <a:pt x="5093559" y="2078300"/>
                </a:lnTo>
                <a:lnTo>
                  <a:pt x="5046579" y="2073496"/>
                </a:lnTo>
                <a:lnTo>
                  <a:pt x="4999228" y="2071877"/>
                </a:lnTo>
                <a:close/>
              </a:path>
              <a:path w="7743190" h="6858000">
                <a:moveTo>
                  <a:pt x="7147941" y="1163954"/>
                </a:moveTo>
                <a:lnTo>
                  <a:pt x="6281039" y="1163954"/>
                </a:lnTo>
                <a:lnTo>
                  <a:pt x="6240176" y="1169376"/>
                </a:lnTo>
                <a:lnTo>
                  <a:pt x="6203029" y="1184941"/>
                </a:lnTo>
                <a:lnTo>
                  <a:pt x="6171168" y="1209603"/>
                </a:lnTo>
                <a:lnTo>
                  <a:pt x="6146165" y="1242314"/>
                </a:lnTo>
                <a:lnTo>
                  <a:pt x="5713603" y="1990471"/>
                </a:lnTo>
                <a:lnTo>
                  <a:pt x="5697815" y="2027473"/>
                </a:lnTo>
                <a:lnTo>
                  <a:pt x="5692552" y="2066940"/>
                </a:lnTo>
                <a:lnTo>
                  <a:pt x="5697815" y="2106431"/>
                </a:lnTo>
                <a:lnTo>
                  <a:pt x="5713603" y="2143505"/>
                </a:lnTo>
                <a:lnTo>
                  <a:pt x="6146165" y="2891663"/>
                </a:lnTo>
                <a:lnTo>
                  <a:pt x="6171168" y="2924373"/>
                </a:lnTo>
                <a:lnTo>
                  <a:pt x="6203029" y="2949035"/>
                </a:lnTo>
                <a:lnTo>
                  <a:pt x="6240176" y="2964600"/>
                </a:lnTo>
                <a:lnTo>
                  <a:pt x="6281039" y="2970022"/>
                </a:lnTo>
                <a:lnTo>
                  <a:pt x="7147941" y="2970022"/>
                </a:lnTo>
                <a:lnTo>
                  <a:pt x="7187969" y="2964600"/>
                </a:lnTo>
                <a:lnTo>
                  <a:pt x="7224998" y="2949035"/>
                </a:lnTo>
                <a:lnTo>
                  <a:pt x="7256740" y="2924373"/>
                </a:lnTo>
                <a:lnTo>
                  <a:pt x="7280909" y="2891663"/>
                </a:lnTo>
                <a:lnTo>
                  <a:pt x="7715377" y="2143505"/>
                </a:lnTo>
                <a:lnTo>
                  <a:pt x="7731164" y="2106431"/>
                </a:lnTo>
                <a:lnTo>
                  <a:pt x="7736427" y="2066940"/>
                </a:lnTo>
                <a:lnTo>
                  <a:pt x="7731164" y="2027473"/>
                </a:lnTo>
                <a:lnTo>
                  <a:pt x="7715377" y="1990471"/>
                </a:lnTo>
                <a:lnTo>
                  <a:pt x="7280909" y="1242314"/>
                </a:lnTo>
                <a:lnTo>
                  <a:pt x="7256740" y="1209603"/>
                </a:lnTo>
                <a:lnTo>
                  <a:pt x="7224998" y="1184941"/>
                </a:lnTo>
                <a:lnTo>
                  <a:pt x="7187969" y="1169376"/>
                </a:lnTo>
                <a:lnTo>
                  <a:pt x="7147941" y="1163954"/>
                </a:lnTo>
                <a:close/>
              </a:path>
              <a:path w="7743190" h="6858000">
                <a:moveTo>
                  <a:pt x="6600063" y="0"/>
                </a:moveTo>
                <a:lnTo>
                  <a:pt x="0" y="0"/>
                </a:lnTo>
                <a:lnTo>
                  <a:pt x="0" y="923163"/>
                </a:lnTo>
                <a:lnTo>
                  <a:pt x="385216" y="1589404"/>
                </a:lnTo>
                <a:lnTo>
                  <a:pt x="410985" y="1630784"/>
                </a:lnTo>
                <a:lnTo>
                  <a:pt x="439095" y="1670050"/>
                </a:lnTo>
                <a:lnTo>
                  <a:pt x="469432" y="1707127"/>
                </a:lnTo>
                <a:lnTo>
                  <a:pt x="501878" y="1741937"/>
                </a:lnTo>
                <a:lnTo>
                  <a:pt x="536321" y="1774405"/>
                </a:lnTo>
                <a:lnTo>
                  <a:pt x="572644" y="1804451"/>
                </a:lnTo>
                <a:lnTo>
                  <a:pt x="610733" y="1832001"/>
                </a:lnTo>
                <a:lnTo>
                  <a:pt x="650471" y="1856978"/>
                </a:lnTo>
                <a:lnTo>
                  <a:pt x="691745" y="1879303"/>
                </a:lnTo>
                <a:lnTo>
                  <a:pt x="734438" y="1898901"/>
                </a:lnTo>
                <a:lnTo>
                  <a:pt x="778437" y="1915695"/>
                </a:lnTo>
                <a:lnTo>
                  <a:pt x="823624" y="1929608"/>
                </a:lnTo>
                <a:lnTo>
                  <a:pt x="869886" y="1940562"/>
                </a:lnTo>
                <a:lnTo>
                  <a:pt x="917108" y="1948482"/>
                </a:lnTo>
                <a:lnTo>
                  <a:pt x="965173" y="1953291"/>
                </a:lnTo>
                <a:lnTo>
                  <a:pt x="1013968" y="1954911"/>
                </a:lnTo>
                <a:lnTo>
                  <a:pt x="5057140" y="1954911"/>
                </a:lnTo>
                <a:lnTo>
                  <a:pt x="5104493" y="1953291"/>
                </a:lnTo>
                <a:lnTo>
                  <a:pt x="5151477" y="1948482"/>
                </a:lnTo>
                <a:lnTo>
                  <a:pt x="5197925" y="1940562"/>
                </a:lnTo>
                <a:lnTo>
                  <a:pt x="5243671" y="1929608"/>
                </a:lnTo>
                <a:lnTo>
                  <a:pt x="5288547" y="1915695"/>
                </a:lnTo>
                <a:lnTo>
                  <a:pt x="5332388" y="1898901"/>
                </a:lnTo>
                <a:lnTo>
                  <a:pt x="5375026" y="1879303"/>
                </a:lnTo>
                <a:lnTo>
                  <a:pt x="5416295" y="1856978"/>
                </a:lnTo>
                <a:lnTo>
                  <a:pt x="5456029" y="1832001"/>
                </a:lnTo>
                <a:lnTo>
                  <a:pt x="5494059" y="1804451"/>
                </a:lnTo>
                <a:lnTo>
                  <a:pt x="5530220" y="1774405"/>
                </a:lnTo>
                <a:lnTo>
                  <a:pt x="5564346" y="1741937"/>
                </a:lnTo>
                <a:lnTo>
                  <a:pt x="5596268" y="1707127"/>
                </a:lnTo>
                <a:lnTo>
                  <a:pt x="5625822" y="1670050"/>
                </a:lnTo>
                <a:lnTo>
                  <a:pt x="5652839" y="1630784"/>
                </a:lnTo>
                <a:lnTo>
                  <a:pt x="5677154" y="1589404"/>
                </a:lnTo>
                <a:lnTo>
                  <a:pt x="6600063" y="0"/>
                </a:lnTo>
                <a:close/>
              </a:path>
            </a:pathLst>
          </a:custGeom>
          <a:solidFill>
            <a:srgbClr val="00000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000" b="0" i="0">
                <a:solidFill>
                  <a:schemeClr val="tx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tx1"/>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tx1"/>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044041" y="1202817"/>
            <a:ext cx="10103916" cy="635000"/>
          </a:xfrm>
          <a:prstGeom prst="rect">
            <a:avLst/>
          </a:prstGeom>
        </p:spPr>
        <p:txBody>
          <a:bodyPr wrap="square" lIns="0" tIns="0" rIns="0" bIns="0">
            <a:spAutoFit/>
          </a:bodyPr>
          <a:lstStyle>
            <a:lvl1pPr>
              <a:defRPr sz="4000" b="0" i="0">
                <a:solidFill>
                  <a:schemeClr val="tx1"/>
                </a:solidFill>
                <a:latin typeface="Calibri Light"/>
                <a:cs typeface="Calibri Light"/>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4/3/2025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analyticsvidhya.com/blog/2022/10/outliers-detection-using-iqr-z-score-lof-and-dbscan/"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20846" y="2489072"/>
            <a:ext cx="4749800" cy="939800"/>
          </a:xfrm>
          <a:prstGeom prst="rect">
            <a:avLst/>
          </a:prstGeom>
        </p:spPr>
        <p:txBody>
          <a:bodyPr vert="horz" wrap="square" lIns="0" tIns="12700" rIns="0" bIns="0" rtlCol="0">
            <a:spAutoFit/>
          </a:bodyPr>
          <a:lstStyle/>
          <a:p>
            <a:pPr marL="12700">
              <a:lnSpc>
                <a:spcPct val="100000"/>
              </a:lnSpc>
              <a:spcBef>
                <a:spcPts val="100"/>
              </a:spcBef>
            </a:pPr>
            <a:r>
              <a:rPr sz="6000" spc="-5" dirty="0"/>
              <a:t>Outlier</a:t>
            </a:r>
            <a:r>
              <a:rPr sz="6000" spc="-90" dirty="0"/>
              <a:t> </a:t>
            </a:r>
            <a:r>
              <a:rPr sz="6000" spc="-15" dirty="0"/>
              <a:t>Analysis</a:t>
            </a:r>
            <a:endParaRPr sz="60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3DD160-3800-4185-974F-C19A6179FF3C}"/>
              </a:ext>
            </a:extLst>
          </p:cNvPr>
          <p:cNvSpPr txBox="1"/>
          <p:nvPr/>
        </p:nvSpPr>
        <p:spPr>
          <a:xfrm>
            <a:off x="685800" y="609601"/>
            <a:ext cx="10896600" cy="6186309"/>
          </a:xfrm>
          <a:prstGeom prst="rect">
            <a:avLst/>
          </a:prstGeom>
          <a:noFill/>
        </p:spPr>
        <p:txBody>
          <a:bodyPr wrap="square">
            <a:spAutoFit/>
          </a:bodyPr>
          <a:lstStyle/>
          <a:p>
            <a:pPr algn="l"/>
            <a:r>
              <a:rPr lang="en-US" b="1" i="0" dirty="0">
                <a:solidFill>
                  <a:srgbClr val="222222"/>
                </a:solidFill>
                <a:effectLst/>
                <a:latin typeface="Lato" panose="020F0502020204030203" pitchFamily="34" charset="0"/>
              </a:rPr>
              <a:t>How to Detect Outliers?</a:t>
            </a:r>
          </a:p>
          <a:p>
            <a:pPr algn="l"/>
            <a:endParaRPr lang="en-US" b="1" i="0" dirty="0">
              <a:solidFill>
                <a:srgbClr val="222222"/>
              </a:solidFill>
              <a:effectLst/>
              <a:latin typeface="Lato" panose="020F0502020204030203" pitchFamily="34" charset="0"/>
            </a:endParaRPr>
          </a:p>
          <a:p>
            <a:pPr algn="l"/>
            <a:r>
              <a:rPr lang="en-US" b="0" i="0" dirty="0">
                <a:solidFill>
                  <a:srgbClr val="222222"/>
                </a:solidFill>
                <a:effectLst/>
                <a:latin typeface="Lato" panose="020F0502020204030203" pitchFamily="34" charset="0"/>
              </a:rPr>
              <a:t>1. For Normal Distributions</a:t>
            </a:r>
          </a:p>
          <a:p>
            <a:pPr algn="l"/>
            <a:endParaRPr lang="en-US" b="0" i="0" dirty="0">
              <a:solidFill>
                <a:srgbClr val="222222"/>
              </a:solidFill>
              <a:effectLst/>
              <a:latin typeface="Lato" panose="020F0502020204030203" pitchFamily="34" charset="0"/>
            </a:endParaRPr>
          </a:p>
          <a:p>
            <a:pPr algn="just"/>
            <a:r>
              <a:rPr lang="en-US" b="0" i="0" dirty="0">
                <a:solidFill>
                  <a:srgbClr val="222222"/>
                </a:solidFill>
                <a:effectLst/>
                <a:latin typeface="Lato" panose="020F0502020204030203" pitchFamily="34" charset="0"/>
              </a:rPr>
              <a:t>Use empirical relations of Normal distribution.</a:t>
            </a:r>
          </a:p>
          <a:p>
            <a:pPr algn="just"/>
            <a:r>
              <a:rPr lang="en-US" b="0" i="0" dirty="0">
                <a:solidFill>
                  <a:srgbClr val="222222"/>
                </a:solidFill>
                <a:effectLst/>
                <a:latin typeface="Lato" panose="020F0502020204030203" pitchFamily="34" charset="0"/>
              </a:rPr>
              <a:t>The data points that fall below </a:t>
            </a:r>
            <a:r>
              <a:rPr lang="en-US" b="1" i="1" dirty="0">
                <a:solidFill>
                  <a:srgbClr val="222222"/>
                </a:solidFill>
                <a:effectLst/>
                <a:latin typeface="Lato" panose="020F0502020204030203" pitchFamily="34" charset="0"/>
              </a:rPr>
              <a:t>mean-3*(sigma)</a:t>
            </a:r>
            <a:r>
              <a:rPr lang="en-US" b="1" i="0" dirty="0">
                <a:solidFill>
                  <a:srgbClr val="222222"/>
                </a:solidFill>
                <a:effectLst/>
                <a:latin typeface="Lato" panose="020F0502020204030203" pitchFamily="34" charset="0"/>
              </a:rPr>
              <a:t> </a:t>
            </a:r>
            <a:r>
              <a:rPr lang="en-US" b="0" i="0" dirty="0">
                <a:solidFill>
                  <a:srgbClr val="222222"/>
                </a:solidFill>
                <a:effectLst/>
                <a:latin typeface="Lato" panose="020F0502020204030203" pitchFamily="34" charset="0"/>
              </a:rPr>
              <a:t>or above </a:t>
            </a:r>
            <a:r>
              <a:rPr lang="en-US" b="1" i="1" dirty="0">
                <a:solidFill>
                  <a:srgbClr val="222222"/>
                </a:solidFill>
                <a:effectLst/>
                <a:latin typeface="Lato" panose="020F0502020204030203" pitchFamily="34" charset="0"/>
              </a:rPr>
              <a:t>mean+3*(sigma)</a:t>
            </a:r>
            <a:r>
              <a:rPr lang="en-US" b="1" i="0" dirty="0">
                <a:solidFill>
                  <a:srgbClr val="222222"/>
                </a:solidFill>
                <a:effectLst/>
                <a:latin typeface="Lato" panose="020F0502020204030203" pitchFamily="34" charset="0"/>
              </a:rPr>
              <a:t> </a:t>
            </a:r>
            <a:r>
              <a:rPr lang="en-US" b="0" i="0" dirty="0">
                <a:solidFill>
                  <a:srgbClr val="222222"/>
                </a:solidFill>
                <a:effectLst/>
                <a:latin typeface="Lato" panose="020F0502020204030203" pitchFamily="34" charset="0"/>
              </a:rPr>
              <a:t>are outliers, where mean and sigma are the </a:t>
            </a:r>
            <a:r>
              <a:rPr lang="en-US" b="1" i="0" dirty="0">
                <a:solidFill>
                  <a:srgbClr val="222222"/>
                </a:solidFill>
                <a:effectLst/>
                <a:latin typeface="Lato" panose="020F0502020204030203" pitchFamily="34" charset="0"/>
              </a:rPr>
              <a:t>average value</a:t>
            </a:r>
            <a:r>
              <a:rPr lang="en-US" b="0" i="0" dirty="0">
                <a:solidFill>
                  <a:srgbClr val="222222"/>
                </a:solidFill>
                <a:effectLst/>
                <a:latin typeface="Lato" panose="020F0502020204030203" pitchFamily="34" charset="0"/>
              </a:rPr>
              <a:t> and </a:t>
            </a:r>
            <a:r>
              <a:rPr lang="en-US" b="1" i="0" dirty="0">
                <a:solidFill>
                  <a:srgbClr val="222222"/>
                </a:solidFill>
                <a:effectLst/>
                <a:latin typeface="Lato" panose="020F0502020204030203" pitchFamily="34" charset="0"/>
              </a:rPr>
              <a:t>standard deviation</a:t>
            </a:r>
            <a:r>
              <a:rPr lang="en-US" b="0" i="0" dirty="0">
                <a:solidFill>
                  <a:srgbClr val="222222"/>
                </a:solidFill>
                <a:effectLst/>
                <a:latin typeface="Lato" panose="020F0502020204030203" pitchFamily="34" charset="0"/>
              </a:rPr>
              <a:t> of a particular column.</a:t>
            </a:r>
          </a:p>
          <a:p>
            <a:pPr algn="just"/>
            <a:endParaRPr lang="en-US" dirty="0">
              <a:solidFill>
                <a:srgbClr val="222222"/>
              </a:solidFill>
              <a:latin typeface="Lato" panose="020F0502020204030203" pitchFamily="34" charset="0"/>
            </a:endParaRPr>
          </a:p>
          <a:p>
            <a:pPr algn="l"/>
            <a:r>
              <a:rPr lang="en-US" b="0" i="0" dirty="0">
                <a:solidFill>
                  <a:srgbClr val="222222"/>
                </a:solidFill>
                <a:effectLst/>
                <a:latin typeface="Lato" panose="020F0502020204030203" pitchFamily="34" charset="0"/>
              </a:rPr>
              <a:t>2. For Skewed Distributions</a:t>
            </a:r>
          </a:p>
          <a:p>
            <a:pPr algn="l"/>
            <a:endParaRPr lang="en-US" b="0" i="0" dirty="0">
              <a:solidFill>
                <a:srgbClr val="222222"/>
              </a:solidFill>
              <a:effectLst/>
              <a:latin typeface="Lato" panose="020F0502020204030203" pitchFamily="34" charset="0"/>
            </a:endParaRPr>
          </a:p>
          <a:p>
            <a:pPr algn="just"/>
            <a:r>
              <a:rPr lang="en-US" b="0" i="0" dirty="0">
                <a:solidFill>
                  <a:srgbClr val="222222"/>
                </a:solidFill>
                <a:effectLst/>
                <a:latin typeface="Lato" panose="020F0502020204030203" pitchFamily="34" charset="0"/>
              </a:rPr>
              <a:t>Use Inter-Quartile Range (IQR) proximity rule.</a:t>
            </a:r>
          </a:p>
          <a:p>
            <a:pPr algn="just"/>
            <a:r>
              <a:rPr lang="en-US" b="0" i="0" dirty="0">
                <a:solidFill>
                  <a:srgbClr val="222222"/>
                </a:solidFill>
                <a:effectLst/>
                <a:latin typeface="Lato" panose="020F0502020204030203" pitchFamily="34" charset="0"/>
              </a:rPr>
              <a:t>The data points that fall below </a:t>
            </a:r>
            <a:r>
              <a:rPr lang="en-US" b="1" i="1" dirty="0">
                <a:solidFill>
                  <a:srgbClr val="222222"/>
                </a:solidFill>
                <a:effectLst/>
                <a:latin typeface="Lato" panose="020F0502020204030203" pitchFamily="34" charset="0"/>
              </a:rPr>
              <a:t>Q1 – 1.5 IQR</a:t>
            </a:r>
            <a:r>
              <a:rPr lang="en-US" b="1" i="0" dirty="0">
                <a:solidFill>
                  <a:srgbClr val="222222"/>
                </a:solidFill>
                <a:effectLst/>
                <a:latin typeface="Lato" panose="020F0502020204030203" pitchFamily="34" charset="0"/>
              </a:rPr>
              <a:t> </a:t>
            </a:r>
            <a:r>
              <a:rPr lang="en-US" b="0" i="0" dirty="0">
                <a:solidFill>
                  <a:srgbClr val="222222"/>
                </a:solidFill>
                <a:effectLst/>
                <a:latin typeface="Lato" panose="020F0502020204030203" pitchFamily="34" charset="0"/>
              </a:rPr>
              <a:t>or above the third quartile </a:t>
            </a:r>
            <a:r>
              <a:rPr lang="en-US" b="1" i="1" dirty="0">
                <a:solidFill>
                  <a:srgbClr val="222222"/>
                </a:solidFill>
                <a:effectLst/>
                <a:latin typeface="Lato" panose="020F0502020204030203" pitchFamily="34" charset="0"/>
              </a:rPr>
              <a:t>Q3 + 1.5 IQR</a:t>
            </a:r>
            <a:r>
              <a:rPr lang="en-US" b="0" i="0" dirty="0">
                <a:solidFill>
                  <a:srgbClr val="222222"/>
                </a:solidFill>
                <a:effectLst/>
                <a:latin typeface="Lato" panose="020F0502020204030203" pitchFamily="34" charset="0"/>
              </a:rPr>
              <a:t> are outliers, where Q1 and Q3 are the </a:t>
            </a:r>
            <a:r>
              <a:rPr lang="en-US" b="1" i="0" dirty="0">
                <a:solidFill>
                  <a:srgbClr val="222222"/>
                </a:solidFill>
                <a:effectLst/>
                <a:latin typeface="Lato" panose="020F0502020204030203" pitchFamily="34" charset="0"/>
              </a:rPr>
              <a:t>25th</a:t>
            </a:r>
            <a:r>
              <a:rPr lang="en-US" b="0" i="0" dirty="0">
                <a:solidFill>
                  <a:srgbClr val="222222"/>
                </a:solidFill>
                <a:effectLst/>
                <a:latin typeface="Lato" panose="020F0502020204030203" pitchFamily="34" charset="0"/>
              </a:rPr>
              <a:t> and </a:t>
            </a:r>
            <a:r>
              <a:rPr lang="en-US" b="1" i="0" dirty="0">
                <a:solidFill>
                  <a:srgbClr val="222222"/>
                </a:solidFill>
                <a:effectLst/>
                <a:latin typeface="Lato" panose="020F0502020204030203" pitchFamily="34" charset="0"/>
              </a:rPr>
              <a:t>75th percentile</a:t>
            </a:r>
            <a:r>
              <a:rPr lang="en-US" b="0" i="0" dirty="0">
                <a:solidFill>
                  <a:srgbClr val="222222"/>
                </a:solidFill>
                <a:effectLst/>
                <a:latin typeface="Lato" panose="020F0502020204030203" pitchFamily="34" charset="0"/>
              </a:rPr>
              <a:t> of the dataset, respectively. IQR represents the inter-quartile range and is given by Q3 – Q1.</a:t>
            </a:r>
          </a:p>
          <a:p>
            <a:pPr algn="just"/>
            <a:endParaRPr lang="en-US" dirty="0">
              <a:solidFill>
                <a:srgbClr val="222222"/>
              </a:solidFill>
              <a:latin typeface="Lato" panose="020F0502020204030203" pitchFamily="34" charset="0"/>
            </a:endParaRPr>
          </a:p>
          <a:p>
            <a:pPr algn="l"/>
            <a:r>
              <a:rPr lang="en-US" b="0" i="0" dirty="0">
                <a:solidFill>
                  <a:srgbClr val="222222"/>
                </a:solidFill>
                <a:effectLst/>
                <a:latin typeface="Lato" panose="020F0502020204030203" pitchFamily="34" charset="0"/>
              </a:rPr>
              <a:t>3. For Other Distributions</a:t>
            </a:r>
          </a:p>
          <a:p>
            <a:pPr algn="l"/>
            <a:endParaRPr lang="en-US" b="0" i="0" dirty="0">
              <a:solidFill>
                <a:srgbClr val="222222"/>
              </a:solidFill>
              <a:effectLst/>
              <a:latin typeface="Lato" panose="020F0502020204030203" pitchFamily="34" charset="0"/>
            </a:endParaRPr>
          </a:p>
          <a:p>
            <a:pPr algn="just"/>
            <a:r>
              <a:rPr lang="en-US" b="0" i="0" dirty="0">
                <a:solidFill>
                  <a:srgbClr val="222222"/>
                </a:solidFill>
                <a:effectLst/>
                <a:latin typeface="Lato" panose="020F0502020204030203" pitchFamily="34" charset="0"/>
              </a:rPr>
              <a:t>Use</a:t>
            </a:r>
            <a:r>
              <a:rPr lang="en-US" b="1" i="0" dirty="0">
                <a:solidFill>
                  <a:srgbClr val="222222"/>
                </a:solidFill>
                <a:effectLst/>
                <a:latin typeface="Lato" panose="020F0502020204030203" pitchFamily="34" charset="0"/>
              </a:rPr>
              <a:t> a </a:t>
            </a:r>
            <a:r>
              <a:rPr lang="en-US" b="0" i="0" dirty="0">
                <a:solidFill>
                  <a:srgbClr val="222222"/>
                </a:solidFill>
                <a:effectLst/>
                <a:latin typeface="Lato" panose="020F0502020204030203" pitchFamily="34" charset="0"/>
              </a:rPr>
              <a:t>percentile-based approach.</a:t>
            </a:r>
          </a:p>
          <a:p>
            <a:pPr algn="just"/>
            <a:r>
              <a:rPr lang="en-US" b="0" i="0" dirty="0">
                <a:solidFill>
                  <a:srgbClr val="222222"/>
                </a:solidFill>
                <a:effectLst/>
                <a:latin typeface="Lato" panose="020F0502020204030203" pitchFamily="34" charset="0"/>
              </a:rPr>
              <a:t>For Example, data points that are far from the 99% percentile and less than 1 percentile are considered an outlier.</a:t>
            </a:r>
          </a:p>
          <a:p>
            <a:pPr algn="just"/>
            <a:endParaRPr lang="en-US" b="0" i="0" dirty="0">
              <a:solidFill>
                <a:srgbClr val="222222"/>
              </a:solidFill>
              <a:effectLst/>
              <a:latin typeface="Lato" panose="020F0502020204030203" pitchFamily="34" charset="0"/>
            </a:endParaRPr>
          </a:p>
          <a:p>
            <a:pPr algn="just"/>
            <a:endParaRPr lang="en-US" b="0" i="0" dirty="0">
              <a:solidFill>
                <a:srgbClr val="222222"/>
              </a:solidFill>
              <a:effectLst/>
              <a:latin typeface="Lato" panose="020F0502020204030203" pitchFamily="34" charset="0"/>
            </a:endParaRPr>
          </a:p>
        </p:txBody>
      </p:sp>
    </p:spTree>
    <p:extLst>
      <p:ext uri="{BB962C8B-B14F-4D97-AF65-F5344CB8AC3E}">
        <p14:creationId xmlns:p14="http://schemas.microsoft.com/office/powerpoint/2010/main" val="2208701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3074" name="Picture 2" descr="Reference intervals and percentiles implications | outlier detection">
            <a:extLst>
              <a:ext uri="{FF2B5EF4-FFF2-40B4-BE49-F238E27FC236}">
                <a16:creationId xmlns:a16="http://schemas.microsoft.com/office/drawing/2014/main" id="{6621B070-1C2C-43FF-A6E7-D18B5F0AA86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1" r="470"/>
          <a:stretch/>
        </p:blipFill>
        <p:spPr bwMode="auto">
          <a:xfrm>
            <a:off x="321733" y="321733"/>
            <a:ext cx="11548534" cy="6214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4224910"/>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800E41-798A-4178-9CEF-F6FD559C48DB}"/>
              </a:ext>
            </a:extLst>
          </p:cNvPr>
          <p:cNvSpPr txBox="1"/>
          <p:nvPr/>
        </p:nvSpPr>
        <p:spPr>
          <a:xfrm>
            <a:off x="685800" y="609600"/>
            <a:ext cx="11049000" cy="2308324"/>
          </a:xfrm>
          <a:prstGeom prst="rect">
            <a:avLst/>
          </a:prstGeom>
          <a:noFill/>
        </p:spPr>
        <p:txBody>
          <a:bodyPr wrap="square">
            <a:spAutoFit/>
          </a:bodyPr>
          <a:lstStyle/>
          <a:p>
            <a:pPr algn="l"/>
            <a:r>
              <a:rPr lang="en-US" b="1" i="0" dirty="0">
                <a:solidFill>
                  <a:srgbClr val="222222"/>
                </a:solidFill>
                <a:effectLst/>
                <a:latin typeface="Lato" panose="020F0502020204030203" pitchFamily="34" charset="0"/>
              </a:rPr>
              <a:t>What is the advantage of removing outliers?</a:t>
            </a:r>
          </a:p>
          <a:p>
            <a:pPr algn="l"/>
            <a:endParaRPr lang="en-US" b="1" i="0" dirty="0">
              <a:solidFill>
                <a:srgbClr val="222222"/>
              </a:solidFill>
              <a:effectLst/>
              <a:latin typeface="Lato" panose="020F0502020204030203" pitchFamily="34" charset="0"/>
            </a:endParaRPr>
          </a:p>
          <a:p>
            <a:pPr marL="285750" indent="-285750" algn="just">
              <a:buFontTx/>
              <a:buChar char="-"/>
            </a:pPr>
            <a:r>
              <a:rPr lang="en-US" dirty="0">
                <a:solidFill>
                  <a:srgbClr val="222222"/>
                </a:solidFill>
                <a:latin typeface="Lato" panose="020F0502020204030203" pitchFamily="34" charset="0"/>
              </a:rPr>
              <a:t>The benefit of removing outliers is to enhance the accuracy and stability of statistical models and ML algorithms by reducing their impact on results. </a:t>
            </a:r>
          </a:p>
          <a:p>
            <a:pPr marL="285750" indent="-285750" algn="just">
              <a:buFontTx/>
              <a:buChar char="-"/>
            </a:pPr>
            <a:r>
              <a:rPr lang="en-US" b="0" i="0" dirty="0">
                <a:solidFill>
                  <a:srgbClr val="222222"/>
                </a:solidFill>
                <a:effectLst/>
                <a:latin typeface="Lato" panose="020F0502020204030203" pitchFamily="34" charset="0"/>
              </a:rPr>
              <a:t>Outliers can distort statistical analyses and skew results as they are extreme values that differ from the rest of the data. </a:t>
            </a:r>
          </a:p>
          <a:p>
            <a:pPr marL="285750" indent="-285750" algn="just">
              <a:buFontTx/>
              <a:buChar char="-"/>
            </a:pPr>
            <a:r>
              <a:rPr lang="en-US" b="0" i="0" dirty="0">
                <a:solidFill>
                  <a:srgbClr val="222222"/>
                </a:solidFill>
                <a:effectLst/>
                <a:latin typeface="Lato" panose="020F0502020204030203" pitchFamily="34" charset="0"/>
              </a:rPr>
              <a:t>Removing outliers makes the results more robust and accurate by eliminating their influence. It reduces overfitting in ML algorithms by avoiding fitting to extreme values instead of the underlying data pattern.</a:t>
            </a:r>
          </a:p>
        </p:txBody>
      </p:sp>
    </p:spTree>
    <p:extLst>
      <p:ext uri="{BB962C8B-B14F-4D97-AF65-F5344CB8AC3E}">
        <p14:creationId xmlns:p14="http://schemas.microsoft.com/office/powerpoint/2010/main" val="327216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5558" y="306070"/>
            <a:ext cx="3289300" cy="1300480"/>
          </a:xfrm>
          <a:prstGeom prst="rect">
            <a:avLst/>
          </a:prstGeom>
        </p:spPr>
        <p:txBody>
          <a:bodyPr vert="horz" wrap="square" lIns="0" tIns="88900" rIns="0" bIns="0" rtlCol="0">
            <a:spAutoFit/>
          </a:bodyPr>
          <a:lstStyle/>
          <a:p>
            <a:pPr marL="12700" marR="5080">
              <a:lnSpc>
                <a:spcPts val="4750"/>
              </a:lnSpc>
              <a:spcBef>
                <a:spcPts val="700"/>
              </a:spcBef>
            </a:pPr>
            <a:r>
              <a:rPr sz="4400" spc="-5" dirty="0">
                <a:solidFill>
                  <a:srgbClr val="FFFFFF"/>
                </a:solidFill>
                <a:latin typeface="Calibri"/>
                <a:cs typeface="Calibri"/>
              </a:rPr>
              <a:t>Outlier</a:t>
            </a:r>
            <a:r>
              <a:rPr sz="4400" spc="-40" dirty="0">
                <a:solidFill>
                  <a:srgbClr val="FFFFFF"/>
                </a:solidFill>
                <a:latin typeface="Calibri"/>
                <a:cs typeface="Calibri"/>
              </a:rPr>
              <a:t> </a:t>
            </a:r>
            <a:r>
              <a:rPr sz="4400" dirty="0">
                <a:solidFill>
                  <a:srgbClr val="FFFFFF"/>
                </a:solidFill>
                <a:latin typeface="Calibri"/>
                <a:cs typeface="Calibri"/>
              </a:rPr>
              <a:t>in</a:t>
            </a:r>
            <a:r>
              <a:rPr sz="4400" spc="-25" dirty="0">
                <a:solidFill>
                  <a:srgbClr val="FFFFFF"/>
                </a:solidFill>
                <a:latin typeface="Calibri"/>
                <a:cs typeface="Calibri"/>
              </a:rPr>
              <a:t> data </a:t>
            </a:r>
            <a:r>
              <a:rPr sz="4400" spc="-980" dirty="0">
                <a:solidFill>
                  <a:srgbClr val="FFFFFF"/>
                </a:solidFill>
                <a:latin typeface="Calibri"/>
                <a:cs typeface="Calibri"/>
              </a:rPr>
              <a:t> </a:t>
            </a:r>
            <a:r>
              <a:rPr sz="4400" dirty="0">
                <a:solidFill>
                  <a:srgbClr val="FFFFFF"/>
                </a:solidFill>
                <a:latin typeface="Calibri"/>
                <a:cs typeface="Calibri"/>
              </a:rPr>
              <a:t>mining</a:t>
            </a:r>
            <a:endParaRPr sz="4400">
              <a:latin typeface="Calibri"/>
              <a:cs typeface="Calibri"/>
            </a:endParaRPr>
          </a:p>
        </p:txBody>
      </p:sp>
      <p:sp>
        <p:nvSpPr>
          <p:cNvPr id="3" name="object 3"/>
          <p:cNvSpPr txBox="1"/>
          <p:nvPr/>
        </p:nvSpPr>
        <p:spPr>
          <a:xfrm>
            <a:off x="599948" y="2796286"/>
            <a:ext cx="5191252" cy="2725746"/>
          </a:xfrm>
          <a:prstGeom prst="rect">
            <a:avLst/>
          </a:prstGeom>
        </p:spPr>
        <p:txBody>
          <a:bodyPr vert="horz" wrap="square" lIns="0" tIns="45085" rIns="0" bIns="0" rtlCol="0">
            <a:spAutoFit/>
          </a:bodyPr>
          <a:lstStyle/>
          <a:p>
            <a:pPr marL="241300" marR="5080" indent="-229235" algn="just">
              <a:lnSpc>
                <a:spcPts val="2050"/>
              </a:lnSpc>
              <a:spcBef>
                <a:spcPts val="355"/>
              </a:spcBef>
              <a:buFont typeface="Arial MT"/>
              <a:buChar char="•"/>
              <a:tabLst>
                <a:tab pos="241935" algn="l"/>
              </a:tabLst>
            </a:pPr>
            <a:r>
              <a:rPr lang="en-US" sz="1900" spc="-5" dirty="0">
                <a:solidFill>
                  <a:srgbClr val="FFFFFF"/>
                </a:solidFill>
                <a:latin typeface="Calibri"/>
                <a:cs typeface="Calibri"/>
              </a:rPr>
              <a:t>“An Outlier is that observation which is significantly different from all other observations.”</a:t>
            </a:r>
            <a:r>
              <a:rPr sz="1900" spc="-10" dirty="0">
                <a:solidFill>
                  <a:srgbClr val="FFFFFF"/>
                </a:solidFill>
                <a:latin typeface="Calibri"/>
                <a:cs typeface="Calibri"/>
              </a:rPr>
              <a:t>.</a:t>
            </a:r>
            <a:endParaRPr sz="1900" dirty="0">
              <a:latin typeface="Calibri"/>
              <a:cs typeface="Calibri"/>
            </a:endParaRPr>
          </a:p>
          <a:p>
            <a:pPr marL="241300" marR="5080" indent="-229235" algn="just">
              <a:lnSpc>
                <a:spcPts val="2050"/>
              </a:lnSpc>
              <a:spcBef>
                <a:spcPts val="1010"/>
              </a:spcBef>
              <a:buFont typeface="Arial MT"/>
              <a:buChar char="•"/>
              <a:tabLst>
                <a:tab pos="241935" algn="l"/>
              </a:tabLst>
            </a:pPr>
            <a:r>
              <a:rPr sz="1900" spc="-5" dirty="0">
                <a:solidFill>
                  <a:srgbClr val="FFFFFF"/>
                </a:solidFill>
                <a:latin typeface="Calibri"/>
                <a:cs typeface="Calibri"/>
              </a:rPr>
              <a:t>If</a:t>
            </a:r>
            <a:r>
              <a:rPr sz="1900" dirty="0">
                <a:solidFill>
                  <a:srgbClr val="FFFFFF"/>
                </a:solidFill>
                <a:latin typeface="Calibri"/>
                <a:cs typeface="Calibri"/>
              </a:rPr>
              <a:t> </a:t>
            </a:r>
            <a:r>
              <a:rPr sz="1900" spc="-15" dirty="0">
                <a:solidFill>
                  <a:srgbClr val="FFFFFF"/>
                </a:solidFill>
                <a:latin typeface="Calibri"/>
                <a:cs typeface="Calibri"/>
              </a:rPr>
              <a:t>you're</a:t>
            </a:r>
            <a:r>
              <a:rPr sz="1900" spc="-10" dirty="0">
                <a:solidFill>
                  <a:srgbClr val="FFFFFF"/>
                </a:solidFill>
                <a:latin typeface="Calibri"/>
                <a:cs typeface="Calibri"/>
              </a:rPr>
              <a:t> </a:t>
            </a:r>
            <a:r>
              <a:rPr sz="1900" spc="-5" dirty="0">
                <a:solidFill>
                  <a:srgbClr val="FFFFFF"/>
                </a:solidFill>
                <a:latin typeface="Calibri"/>
                <a:cs typeface="Calibri"/>
              </a:rPr>
              <a:t>going</a:t>
            </a:r>
            <a:r>
              <a:rPr sz="1900" dirty="0">
                <a:solidFill>
                  <a:srgbClr val="FFFFFF"/>
                </a:solidFill>
                <a:latin typeface="Calibri"/>
                <a:cs typeface="Calibri"/>
              </a:rPr>
              <a:t> </a:t>
            </a:r>
            <a:r>
              <a:rPr sz="1900" spc="-15" dirty="0">
                <a:solidFill>
                  <a:srgbClr val="FFFFFF"/>
                </a:solidFill>
                <a:latin typeface="Calibri"/>
                <a:cs typeface="Calibri"/>
              </a:rPr>
              <a:t>to</a:t>
            </a:r>
            <a:r>
              <a:rPr sz="1900" spc="-10" dirty="0">
                <a:solidFill>
                  <a:srgbClr val="FFFFFF"/>
                </a:solidFill>
                <a:latin typeface="Calibri"/>
                <a:cs typeface="Calibri"/>
              </a:rPr>
              <a:t> analyze</a:t>
            </a:r>
            <a:r>
              <a:rPr sz="1900" spc="-5" dirty="0">
                <a:solidFill>
                  <a:srgbClr val="FFFFFF"/>
                </a:solidFill>
                <a:latin typeface="Calibri"/>
                <a:cs typeface="Calibri"/>
              </a:rPr>
              <a:t> </a:t>
            </a:r>
            <a:r>
              <a:rPr sz="1900" spc="-10" dirty="0">
                <a:solidFill>
                  <a:srgbClr val="FFFFFF"/>
                </a:solidFill>
                <a:latin typeface="Calibri"/>
                <a:cs typeface="Calibri"/>
              </a:rPr>
              <a:t>data</a:t>
            </a:r>
            <a:r>
              <a:rPr sz="1900" spc="-5" dirty="0">
                <a:solidFill>
                  <a:srgbClr val="FFFFFF"/>
                </a:solidFill>
                <a:latin typeface="Calibri"/>
                <a:cs typeface="Calibri"/>
              </a:rPr>
              <a:t> </a:t>
            </a:r>
            <a:r>
              <a:rPr sz="1900" spc="-10" dirty="0">
                <a:solidFill>
                  <a:srgbClr val="FFFFFF"/>
                </a:solidFill>
                <a:latin typeface="Calibri"/>
                <a:cs typeface="Calibri"/>
              </a:rPr>
              <a:t>sets</a:t>
            </a:r>
            <a:r>
              <a:rPr sz="1900" spc="405" dirty="0">
                <a:solidFill>
                  <a:srgbClr val="FFFFFF"/>
                </a:solidFill>
                <a:latin typeface="Calibri"/>
                <a:cs typeface="Calibri"/>
              </a:rPr>
              <a:t> </a:t>
            </a:r>
            <a:r>
              <a:rPr sz="1900" spc="-20" dirty="0">
                <a:solidFill>
                  <a:srgbClr val="FFFFFF"/>
                </a:solidFill>
                <a:latin typeface="Calibri"/>
                <a:cs typeface="Calibri"/>
              </a:rPr>
              <a:t>for</a:t>
            </a:r>
            <a:r>
              <a:rPr sz="1900" spc="390" dirty="0">
                <a:solidFill>
                  <a:srgbClr val="FFFFFF"/>
                </a:solidFill>
                <a:latin typeface="Calibri"/>
                <a:cs typeface="Calibri"/>
              </a:rPr>
              <a:t> </a:t>
            </a:r>
            <a:r>
              <a:rPr sz="1900" spc="-15" dirty="0">
                <a:solidFill>
                  <a:srgbClr val="FFFFFF"/>
                </a:solidFill>
                <a:latin typeface="Calibri"/>
                <a:cs typeface="Calibri"/>
              </a:rPr>
              <a:t>any </a:t>
            </a:r>
            <a:r>
              <a:rPr sz="1900" spc="-10" dirty="0">
                <a:solidFill>
                  <a:srgbClr val="FFFFFF"/>
                </a:solidFill>
                <a:latin typeface="Calibri"/>
                <a:cs typeface="Calibri"/>
              </a:rPr>
              <a:t> task,</a:t>
            </a:r>
            <a:r>
              <a:rPr sz="1900" spc="-5" dirty="0">
                <a:solidFill>
                  <a:srgbClr val="FFFFFF"/>
                </a:solidFill>
                <a:latin typeface="Calibri"/>
                <a:cs typeface="Calibri"/>
              </a:rPr>
              <a:t> </a:t>
            </a:r>
            <a:r>
              <a:rPr sz="1900" spc="-10" dirty="0">
                <a:solidFill>
                  <a:srgbClr val="FFFFFF"/>
                </a:solidFill>
                <a:latin typeface="Calibri"/>
                <a:cs typeface="Calibri"/>
              </a:rPr>
              <a:t>you'll</a:t>
            </a:r>
            <a:r>
              <a:rPr sz="1900" spc="-5" dirty="0">
                <a:solidFill>
                  <a:srgbClr val="FFFFFF"/>
                </a:solidFill>
                <a:latin typeface="Calibri"/>
                <a:cs typeface="Calibri"/>
              </a:rPr>
              <a:t> </a:t>
            </a:r>
            <a:r>
              <a:rPr sz="1900" spc="-10" dirty="0">
                <a:solidFill>
                  <a:srgbClr val="FFFFFF"/>
                </a:solidFill>
                <a:latin typeface="Calibri"/>
                <a:cs typeface="Calibri"/>
              </a:rPr>
              <a:t>have</a:t>
            </a:r>
            <a:r>
              <a:rPr sz="1900" spc="-5" dirty="0">
                <a:solidFill>
                  <a:srgbClr val="FFFFFF"/>
                </a:solidFill>
                <a:latin typeface="Calibri"/>
                <a:cs typeface="Calibri"/>
              </a:rPr>
              <a:t> </a:t>
            </a:r>
            <a:r>
              <a:rPr sz="1900" spc="-15" dirty="0">
                <a:solidFill>
                  <a:srgbClr val="FFFFFF"/>
                </a:solidFill>
                <a:latin typeface="Calibri"/>
                <a:cs typeface="Calibri"/>
              </a:rPr>
              <a:t>to</a:t>
            </a:r>
            <a:r>
              <a:rPr sz="1900" spc="-10" dirty="0">
                <a:solidFill>
                  <a:srgbClr val="FFFFFF"/>
                </a:solidFill>
                <a:latin typeface="Calibri"/>
                <a:cs typeface="Calibri"/>
              </a:rPr>
              <a:t> </a:t>
            </a:r>
            <a:r>
              <a:rPr sz="1900" spc="-20" dirty="0">
                <a:solidFill>
                  <a:srgbClr val="FFFFFF"/>
                </a:solidFill>
                <a:latin typeface="Calibri"/>
                <a:cs typeface="Calibri"/>
              </a:rPr>
              <a:t>make</a:t>
            </a:r>
            <a:r>
              <a:rPr sz="1900" spc="-15" dirty="0">
                <a:solidFill>
                  <a:srgbClr val="FFFFFF"/>
                </a:solidFill>
                <a:latin typeface="Calibri"/>
                <a:cs typeface="Calibri"/>
              </a:rPr>
              <a:t> </a:t>
            </a:r>
            <a:r>
              <a:rPr sz="1900" spc="-10" dirty="0">
                <a:solidFill>
                  <a:srgbClr val="FFFFFF"/>
                </a:solidFill>
                <a:latin typeface="Calibri"/>
                <a:cs typeface="Calibri"/>
              </a:rPr>
              <a:t>some</a:t>
            </a:r>
            <a:r>
              <a:rPr sz="1900" spc="-5" dirty="0">
                <a:solidFill>
                  <a:srgbClr val="FFFFFF"/>
                </a:solidFill>
                <a:latin typeface="Calibri"/>
                <a:cs typeface="Calibri"/>
              </a:rPr>
              <a:t> assumptions </a:t>
            </a:r>
            <a:r>
              <a:rPr sz="1900" spc="-415" dirty="0">
                <a:solidFill>
                  <a:srgbClr val="FFFFFF"/>
                </a:solidFill>
                <a:latin typeface="Calibri"/>
                <a:cs typeface="Calibri"/>
              </a:rPr>
              <a:t> </a:t>
            </a:r>
            <a:r>
              <a:rPr sz="1900" spc="-5" dirty="0">
                <a:solidFill>
                  <a:srgbClr val="FFFFFF"/>
                </a:solidFill>
                <a:latin typeface="Calibri"/>
                <a:cs typeface="Calibri"/>
              </a:rPr>
              <a:t>about</a:t>
            </a:r>
            <a:r>
              <a:rPr sz="1900" dirty="0">
                <a:solidFill>
                  <a:srgbClr val="FFFFFF"/>
                </a:solidFill>
                <a:latin typeface="Calibri"/>
                <a:cs typeface="Calibri"/>
              </a:rPr>
              <a:t> </a:t>
            </a:r>
            <a:r>
              <a:rPr sz="1900" spc="-10" dirty="0">
                <a:solidFill>
                  <a:srgbClr val="FFFFFF"/>
                </a:solidFill>
                <a:latin typeface="Calibri"/>
                <a:cs typeface="Calibri"/>
              </a:rPr>
              <a:t>how</a:t>
            </a:r>
            <a:r>
              <a:rPr sz="1900" spc="10" dirty="0">
                <a:solidFill>
                  <a:srgbClr val="FFFFFF"/>
                </a:solidFill>
                <a:latin typeface="Calibri"/>
                <a:cs typeface="Calibri"/>
              </a:rPr>
              <a:t> </a:t>
            </a:r>
            <a:r>
              <a:rPr sz="1900" spc="-5" dirty="0">
                <a:solidFill>
                  <a:srgbClr val="FFFFFF"/>
                </a:solidFill>
                <a:latin typeface="Calibri"/>
                <a:cs typeface="Calibri"/>
              </a:rPr>
              <a:t>the </a:t>
            </a:r>
            <a:r>
              <a:rPr sz="1900" spc="-15" dirty="0">
                <a:solidFill>
                  <a:srgbClr val="FFFFFF"/>
                </a:solidFill>
                <a:latin typeface="Calibri"/>
                <a:cs typeface="Calibri"/>
              </a:rPr>
              <a:t>data</a:t>
            </a:r>
            <a:r>
              <a:rPr sz="1900" spc="-10" dirty="0">
                <a:solidFill>
                  <a:srgbClr val="FFFFFF"/>
                </a:solidFill>
                <a:latin typeface="Calibri"/>
                <a:cs typeface="Calibri"/>
              </a:rPr>
              <a:t> was</a:t>
            </a:r>
            <a:r>
              <a:rPr sz="1900" spc="5" dirty="0">
                <a:solidFill>
                  <a:srgbClr val="FFFFFF"/>
                </a:solidFill>
                <a:latin typeface="Calibri"/>
                <a:cs typeface="Calibri"/>
              </a:rPr>
              <a:t> </a:t>
            </a:r>
            <a:r>
              <a:rPr sz="1900" spc="-10" dirty="0">
                <a:solidFill>
                  <a:srgbClr val="FFFFFF"/>
                </a:solidFill>
                <a:latin typeface="Calibri"/>
                <a:cs typeface="Calibri"/>
              </a:rPr>
              <a:t>generated.</a:t>
            </a:r>
            <a:endParaRPr sz="1900" dirty="0">
              <a:latin typeface="Calibri"/>
              <a:cs typeface="Calibri"/>
            </a:endParaRPr>
          </a:p>
          <a:p>
            <a:pPr marL="241300" marR="8255" indent="-229235" algn="just">
              <a:lnSpc>
                <a:spcPts val="2050"/>
              </a:lnSpc>
              <a:spcBef>
                <a:spcPts val="1005"/>
              </a:spcBef>
              <a:buFont typeface="Arial MT"/>
              <a:buChar char="•"/>
              <a:tabLst>
                <a:tab pos="241935" algn="l"/>
              </a:tabLst>
            </a:pPr>
            <a:r>
              <a:rPr sz="1900" spc="-5" dirty="0">
                <a:solidFill>
                  <a:srgbClr val="FFFFFF"/>
                </a:solidFill>
                <a:latin typeface="Calibri"/>
                <a:cs typeface="Calibri"/>
              </a:rPr>
              <a:t>If </a:t>
            </a:r>
            <a:r>
              <a:rPr sz="1900" spc="-15" dirty="0">
                <a:solidFill>
                  <a:srgbClr val="FFFFFF"/>
                </a:solidFill>
                <a:latin typeface="Calibri"/>
                <a:cs typeface="Calibri"/>
              </a:rPr>
              <a:t>you locate </a:t>
            </a:r>
            <a:r>
              <a:rPr sz="1900" spc="-10" dirty="0">
                <a:solidFill>
                  <a:srgbClr val="FFFFFF"/>
                </a:solidFill>
                <a:latin typeface="Calibri"/>
                <a:cs typeface="Calibri"/>
              </a:rPr>
              <a:t>certain </a:t>
            </a:r>
            <a:r>
              <a:rPr sz="1900" spc="-15" dirty="0">
                <a:solidFill>
                  <a:srgbClr val="FFFFFF"/>
                </a:solidFill>
                <a:latin typeface="Calibri"/>
                <a:cs typeface="Calibri"/>
              </a:rPr>
              <a:t>data </a:t>
            </a:r>
            <a:r>
              <a:rPr sz="1900" spc="-5" dirty="0">
                <a:solidFill>
                  <a:srgbClr val="FFFFFF"/>
                </a:solidFill>
                <a:latin typeface="Calibri"/>
                <a:cs typeface="Calibri"/>
              </a:rPr>
              <a:t>points that appear </a:t>
            </a:r>
            <a:r>
              <a:rPr sz="1900" spc="-30" dirty="0">
                <a:solidFill>
                  <a:srgbClr val="FFFFFF"/>
                </a:solidFill>
                <a:latin typeface="Calibri"/>
                <a:cs typeface="Calibri"/>
              </a:rPr>
              <a:t>to </a:t>
            </a:r>
            <a:r>
              <a:rPr sz="1900" spc="-25" dirty="0">
                <a:solidFill>
                  <a:srgbClr val="FFFFFF"/>
                </a:solidFill>
                <a:latin typeface="Calibri"/>
                <a:cs typeface="Calibri"/>
              </a:rPr>
              <a:t> </a:t>
            </a:r>
            <a:r>
              <a:rPr sz="1900" spc="-5" dirty="0">
                <a:solidFill>
                  <a:srgbClr val="FFFFFF"/>
                </a:solidFill>
                <a:latin typeface="Calibri"/>
                <a:cs typeface="Calibri"/>
              </a:rPr>
              <a:t>be</a:t>
            </a:r>
            <a:r>
              <a:rPr sz="1900" dirty="0">
                <a:solidFill>
                  <a:srgbClr val="FFFFFF"/>
                </a:solidFill>
                <a:latin typeface="Calibri"/>
                <a:cs typeface="Calibri"/>
              </a:rPr>
              <a:t> </a:t>
            </a:r>
            <a:r>
              <a:rPr sz="1900" spc="-15" dirty="0">
                <a:solidFill>
                  <a:srgbClr val="FFFFFF"/>
                </a:solidFill>
                <a:latin typeface="Calibri"/>
                <a:cs typeface="Calibri"/>
              </a:rPr>
              <a:t>prone</a:t>
            </a:r>
            <a:r>
              <a:rPr sz="1900" spc="-10" dirty="0">
                <a:solidFill>
                  <a:srgbClr val="FFFFFF"/>
                </a:solidFill>
                <a:latin typeface="Calibri"/>
                <a:cs typeface="Calibri"/>
              </a:rPr>
              <a:t> </a:t>
            </a:r>
            <a:r>
              <a:rPr sz="1900" spc="-15" dirty="0">
                <a:solidFill>
                  <a:srgbClr val="FFFFFF"/>
                </a:solidFill>
                <a:latin typeface="Calibri"/>
                <a:cs typeface="Calibri"/>
              </a:rPr>
              <a:t>to</a:t>
            </a:r>
            <a:r>
              <a:rPr sz="1900" spc="-10" dirty="0">
                <a:solidFill>
                  <a:srgbClr val="FFFFFF"/>
                </a:solidFill>
                <a:latin typeface="Calibri"/>
                <a:cs typeface="Calibri"/>
              </a:rPr>
              <a:t> </a:t>
            </a:r>
            <a:r>
              <a:rPr sz="1900" spc="-35" dirty="0">
                <a:solidFill>
                  <a:srgbClr val="FFFFFF"/>
                </a:solidFill>
                <a:latin typeface="Calibri"/>
                <a:cs typeface="Calibri"/>
              </a:rPr>
              <a:t>error,</a:t>
            </a:r>
            <a:r>
              <a:rPr sz="1900" spc="-30" dirty="0">
                <a:solidFill>
                  <a:srgbClr val="FFFFFF"/>
                </a:solidFill>
                <a:latin typeface="Calibri"/>
                <a:cs typeface="Calibri"/>
              </a:rPr>
              <a:t> </a:t>
            </a:r>
            <a:r>
              <a:rPr sz="1900" spc="-5" dirty="0">
                <a:solidFill>
                  <a:srgbClr val="FFFFFF"/>
                </a:solidFill>
                <a:latin typeface="Calibri"/>
                <a:cs typeface="Calibri"/>
              </a:rPr>
              <a:t>these</a:t>
            </a:r>
            <a:r>
              <a:rPr sz="1900" dirty="0">
                <a:solidFill>
                  <a:srgbClr val="FFFFFF"/>
                </a:solidFill>
                <a:latin typeface="Calibri"/>
                <a:cs typeface="Calibri"/>
              </a:rPr>
              <a:t> </a:t>
            </a:r>
            <a:r>
              <a:rPr sz="1900" spc="-15" dirty="0">
                <a:solidFill>
                  <a:srgbClr val="FFFFFF"/>
                </a:solidFill>
                <a:latin typeface="Calibri"/>
                <a:cs typeface="Calibri"/>
              </a:rPr>
              <a:t>are</a:t>
            </a:r>
            <a:r>
              <a:rPr sz="1900" spc="-10" dirty="0">
                <a:solidFill>
                  <a:srgbClr val="FFFFFF"/>
                </a:solidFill>
                <a:latin typeface="Calibri"/>
                <a:cs typeface="Calibri"/>
              </a:rPr>
              <a:t> unquestionably </a:t>
            </a:r>
            <a:r>
              <a:rPr sz="1900" spc="-415" dirty="0">
                <a:solidFill>
                  <a:srgbClr val="FFFFFF"/>
                </a:solidFill>
                <a:latin typeface="Calibri"/>
                <a:cs typeface="Calibri"/>
              </a:rPr>
              <a:t> </a:t>
            </a:r>
            <a:r>
              <a:rPr sz="1900" spc="-10" dirty="0">
                <a:solidFill>
                  <a:srgbClr val="FFFFFF"/>
                </a:solidFill>
                <a:latin typeface="Calibri"/>
                <a:cs typeface="Calibri"/>
              </a:rPr>
              <a:t>outliers, </a:t>
            </a:r>
            <a:r>
              <a:rPr sz="1900" spc="-5" dirty="0">
                <a:solidFill>
                  <a:srgbClr val="FFFFFF"/>
                </a:solidFill>
                <a:latin typeface="Calibri"/>
                <a:cs typeface="Calibri"/>
              </a:rPr>
              <a:t>and depending on the </a:t>
            </a:r>
            <a:r>
              <a:rPr sz="1900" spc="-15" dirty="0">
                <a:solidFill>
                  <a:srgbClr val="FFFFFF"/>
                </a:solidFill>
                <a:latin typeface="Calibri"/>
                <a:cs typeface="Calibri"/>
              </a:rPr>
              <a:t>context, </a:t>
            </a:r>
            <a:r>
              <a:rPr sz="1900" spc="-10" dirty="0">
                <a:solidFill>
                  <a:srgbClr val="FFFFFF"/>
                </a:solidFill>
                <a:latin typeface="Calibri"/>
                <a:cs typeface="Calibri"/>
              </a:rPr>
              <a:t>you'll </a:t>
            </a:r>
            <a:r>
              <a:rPr sz="1900" spc="-5" dirty="0">
                <a:solidFill>
                  <a:srgbClr val="FFFFFF"/>
                </a:solidFill>
                <a:latin typeface="Calibri"/>
                <a:cs typeface="Calibri"/>
              </a:rPr>
              <a:t> </a:t>
            </a:r>
            <a:r>
              <a:rPr sz="1900" spc="-15" dirty="0">
                <a:solidFill>
                  <a:srgbClr val="FFFFFF"/>
                </a:solidFill>
                <a:latin typeface="Calibri"/>
                <a:cs typeface="Calibri"/>
              </a:rPr>
              <a:t>want</a:t>
            </a:r>
            <a:r>
              <a:rPr sz="1900" spc="-5" dirty="0">
                <a:solidFill>
                  <a:srgbClr val="FFFFFF"/>
                </a:solidFill>
                <a:latin typeface="Calibri"/>
                <a:cs typeface="Calibri"/>
              </a:rPr>
              <a:t> </a:t>
            </a:r>
            <a:r>
              <a:rPr sz="1900" spc="-15" dirty="0">
                <a:solidFill>
                  <a:srgbClr val="FFFFFF"/>
                </a:solidFill>
                <a:latin typeface="Calibri"/>
                <a:cs typeface="Calibri"/>
              </a:rPr>
              <a:t>to</a:t>
            </a:r>
            <a:r>
              <a:rPr sz="1900" spc="10" dirty="0">
                <a:solidFill>
                  <a:srgbClr val="FFFFFF"/>
                </a:solidFill>
                <a:latin typeface="Calibri"/>
                <a:cs typeface="Calibri"/>
              </a:rPr>
              <a:t> </a:t>
            </a:r>
            <a:r>
              <a:rPr sz="1900" spc="-10" dirty="0">
                <a:solidFill>
                  <a:srgbClr val="FFFFFF"/>
                </a:solidFill>
                <a:latin typeface="Calibri"/>
                <a:cs typeface="Calibri"/>
              </a:rPr>
              <a:t>eliminate</a:t>
            </a:r>
            <a:r>
              <a:rPr sz="1900" spc="15" dirty="0">
                <a:solidFill>
                  <a:srgbClr val="FFFFFF"/>
                </a:solidFill>
                <a:latin typeface="Calibri"/>
                <a:cs typeface="Calibri"/>
              </a:rPr>
              <a:t> </a:t>
            </a:r>
            <a:r>
              <a:rPr sz="1900" spc="-5" dirty="0">
                <a:solidFill>
                  <a:srgbClr val="FFFFFF"/>
                </a:solidFill>
                <a:latin typeface="Calibri"/>
                <a:cs typeface="Calibri"/>
              </a:rPr>
              <a:t>those</a:t>
            </a:r>
            <a:r>
              <a:rPr sz="1900" spc="5" dirty="0">
                <a:solidFill>
                  <a:srgbClr val="FFFFFF"/>
                </a:solidFill>
                <a:latin typeface="Calibri"/>
                <a:cs typeface="Calibri"/>
              </a:rPr>
              <a:t> </a:t>
            </a:r>
            <a:r>
              <a:rPr sz="1900" spc="-15" dirty="0">
                <a:solidFill>
                  <a:srgbClr val="FFFFFF"/>
                </a:solidFill>
                <a:latin typeface="Calibri"/>
                <a:cs typeface="Calibri"/>
              </a:rPr>
              <a:t>errors.</a:t>
            </a:r>
            <a:endParaRPr sz="1900" dirty="0">
              <a:latin typeface="Calibri"/>
              <a:cs typeface="Calibri"/>
            </a:endParaRPr>
          </a:p>
        </p:txBody>
      </p:sp>
      <p:pic>
        <p:nvPicPr>
          <p:cNvPr id="1026" name="Picture 2" descr="It's all about Outliers. An outlier is a data point in a data… | by Ritika singh | Analytics Vidhya | Medium">
            <a:extLst>
              <a:ext uri="{FF2B5EF4-FFF2-40B4-BE49-F238E27FC236}">
                <a16:creationId xmlns:a16="http://schemas.microsoft.com/office/drawing/2014/main" id="{FCDF6736-E5CF-425D-B78E-BFB071C2CE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0590" y="533400"/>
            <a:ext cx="5789759" cy="32146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B4EBB0-16EC-4757-9AC0-FDF73EF92AA5}"/>
              </a:ext>
            </a:extLst>
          </p:cNvPr>
          <p:cNvSpPr txBox="1"/>
          <p:nvPr/>
        </p:nvSpPr>
        <p:spPr>
          <a:xfrm>
            <a:off x="528637" y="381000"/>
            <a:ext cx="10363200" cy="4247317"/>
          </a:xfrm>
          <a:prstGeom prst="rect">
            <a:avLst/>
          </a:prstGeom>
          <a:noFill/>
        </p:spPr>
        <p:txBody>
          <a:bodyPr wrap="square">
            <a:spAutoFit/>
          </a:bodyPr>
          <a:lstStyle/>
          <a:p>
            <a:pPr algn="just"/>
            <a:r>
              <a:rPr lang="en-US" b="1" i="0" dirty="0">
                <a:solidFill>
                  <a:srgbClr val="222222"/>
                </a:solidFill>
                <a:effectLst/>
                <a:latin typeface="Lato" panose="020F0502020204030203" pitchFamily="34" charset="0"/>
              </a:rPr>
              <a:t>Difference between outlier and Noise</a:t>
            </a:r>
          </a:p>
          <a:p>
            <a:pPr algn="just"/>
            <a:endParaRPr lang="en-US" b="0" i="0" dirty="0">
              <a:solidFill>
                <a:srgbClr val="222222"/>
              </a:solidFill>
              <a:effectLst/>
              <a:latin typeface="Lato" panose="020F0502020204030203" pitchFamily="34" charset="0"/>
            </a:endParaRPr>
          </a:p>
          <a:p>
            <a:pPr algn="just"/>
            <a:r>
              <a:rPr lang="en-US" b="0" i="0" dirty="0">
                <a:solidFill>
                  <a:srgbClr val="222222"/>
                </a:solidFill>
                <a:effectLst/>
                <a:latin typeface="Lato" panose="020F0502020204030203" pitchFamily="34" charset="0"/>
              </a:rPr>
              <a:t>An actual data point significantly outside a distribution’s mean or median is an outlier.</a:t>
            </a:r>
          </a:p>
          <a:p>
            <a:pPr algn="just"/>
            <a:endParaRPr lang="en-US" b="0" i="0" dirty="0">
              <a:solidFill>
                <a:srgbClr val="222222"/>
              </a:solidFill>
              <a:effectLst/>
              <a:latin typeface="Lato" panose="020F0502020204030203" pitchFamily="34" charset="0"/>
            </a:endParaRPr>
          </a:p>
          <a:p>
            <a:pPr algn="just"/>
            <a:r>
              <a:rPr lang="en-US" b="0" i="0" dirty="0">
                <a:solidFill>
                  <a:srgbClr val="222222"/>
                </a:solidFill>
                <a:effectLst/>
                <a:latin typeface="Lato" panose="020F0502020204030203" pitchFamily="34" charset="0"/>
              </a:rPr>
              <a:t>A Noise is a false data point made by a different process than the rest of the data.</a:t>
            </a:r>
          </a:p>
          <a:p>
            <a:pPr algn="just"/>
            <a:endParaRPr lang="en-US" dirty="0">
              <a:solidFill>
                <a:srgbClr val="222222"/>
              </a:solidFill>
              <a:latin typeface="Lato" panose="020F0502020204030203" pitchFamily="34" charset="0"/>
            </a:endParaRPr>
          </a:p>
          <a:p>
            <a:pPr algn="just"/>
            <a:r>
              <a:rPr lang="en-US" b="0" i="0" dirty="0">
                <a:solidFill>
                  <a:srgbClr val="222222"/>
                </a:solidFill>
                <a:effectLst/>
                <a:latin typeface="Lato" panose="020F0502020204030203" pitchFamily="34" charset="0"/>
              </a:rPr>
              <a:t>An outlier is a valid data point, and can’t </a:t>
            </a:r>
            <a:r>
              <a:rPr lang="en-US" b="0" i="0">
                <a:solidFill>
                  <a:srgbClr val="222222"/>
                </a:solidFill>
                <a:effectLst/>
                <a:latin typeface="Lato" panose="020F0502020204030203" pitchFamily="34" charset="0"/>
              </a:rPr>
              <a:t>be ignored, </a:t>
            </a:r>
            <a:r>
              <a:rPr lang="en-US" b="0" i="0" dirty="0">
                <a:solidFill>
                  <a:srgbClr val="222222"/>
                </a:solidFill>
                <a:effectLst/>
                <a:latin typeface="Lato" panose="020F0502020204030203" pitchFamily="34" charset="0"/>
              </a:rPr>
              <a:t>whereas noise is garbage that needs removal. Let’s take another example to understand noise.</a:t>
            </a:r>
          </a:p>
          <a:p>
            <a:pPr algn="just"/>
            <a:endParaRPr lang="en-US" b="0" i="0" dirty="0">
              <a:solidFill>
                <a:srgbClr val="222222"/>
              </a:solidFill>
              <a:effectLst/>
              <a:latin typeface="Lato" panose="020F0502020204030203" pitchFamily="34" charset="0"/>
            </a:endParaRPr>
          </a:p>
          <a:p>
            <a:pPr algn="just"/>
            <a:r>
              <a:rPr lang="en-US" b="0" i="0" dirty="0">
                <a:solidFill>
                  <a:srgbClr val="222222"/>
                </a:solidFill>
                <a:effectLst/>
                <a:latin typeface="Lato" panose="020F0502020204030203" pitchFamily="34" charset="0"/>
              </a:rPr>
              <a:t>Suppose you wanted to take the average salary of employees and in data added the pay of Ratan Tata or Bill Gate, all the employer’s salary averages will show an increase which is incorrect data.</a:t>
            </a:r>
          </a:p>
          <a:p>
            <a:pPr algn="just"/>
            <a:endParaRPr lang="en-US" dirty="0">
              <a:solidFill>
                <a:srgbClr val="222222"/>
              </a:solidFill>
              <a:latin typeface="Lato" panose="020F0502020204030203" pitchFamily="34" charset="0"/>
            </a:endParaRPr>
          </a:p>
          <a:p>
            <a:pPr algn="just"/>
            <a:endParaRPr lang="en-US" b="0" i="0" dirty="0">
              <a:solidFill>
                <a:srgbClr val="222222"/>
              </a:solidFill>
              <a:effectLst/>
              <a:latin typeface="Lato" panose="020F0502020204030203" pitchFamily="34" charset="0"/>
            </a:endParaRPr>
          </a:p>
          <a:p>
            <a:pPr algn="just"/>
            <a:endParaRPr lang="en-US" b="0" i="0" dirty="0">
              <a:solidFill>
                <a:srgbClr val="222222"/>
              </a:solidFill>
              <a:effectLst/>
              <a:latin typeface="Lato" panose="020F0502020204030203" pitchFamily="34" charset="0"/>
            </a:endParaRPr>
          </a:p>
          <a:p>
            <a:pPr algn="just"/>
            <a:endParaRPr lang="en-US" b="0" i="0" dirty="0">
              <a:solidFill>
                <a:srgbClr val="222222"/>
              </a:solidFill>
              <a:effectLst/>
              <a:latin typeface="Lato" panose="020F0502020204030203" pitchFamily="34" charset="0"/>
            </a:endParaRPr>
          </a:p>
        </p:txBody>
      </p:sp>
    </p:spTree>
    <p:extLst>
      <p:ext uri="{BB962C8B-B14F-4D97-AF65-F5344CB8AC3E}">
        <p14:creationId xmlns:p14="http://schemas.microsoft.com/office/powerpoint/2010/main" val="796410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F409B-24D5-4F23-8EAD-8F18B0EFF3FF}"/>
              </a:ext>
            </a:extLst>
          </p:cNvPr>
          <p:cNvSpPr txBox="1"/>
          <p:nvPr/>
        </p:nvSpPr>
        <p:spPr>
          <a:xfrm>
            <a:off x="381000" y="1029017"/>
            <a:ext cx="8305800" cy="5676583"/>
          </a:xfrm>
          <a:prstGeom prst="rect">
            <a:avLst/>
          </a:prstGeom>
        </p:spPr>
        <p:txBody>
          <a:bodyPr vert="horz" lIns="91440" tIns="45720" rIns="91440" bIns="45720" rtlCol="0" anchor="ctr">
            <a:normAutofit fontScale="85000" lnSpcReduction="20000"/>
          </a:bodyPr>
          <a:lstStyle/>
          <a:p>
            <a:pPr indent="-228600">
              <a:lnSpc>
                <a:spcPct val="90000"/>
              </a:lnSpc>
              <a:spcAft>
                <a:spcPts val="600"/>
              </a:spcAft>
              <a:buFont typeface="Arial" panose="020B0604020202020204" pitchFamily="34" charset="0"/>
              <a:buChar char="•"/>
            </a:pPr>
            <a:endParaRPr lang="en-US" sz="2400" b="1" i="0" dirty="0">
              <a:effectLst/>
            </a:endParaRPr>
          </a:p>
          <a:p>
            <a:pPr indent="-228600">
              <a:lnSpc>
                <a:spcPct val="90000"/>
              </a:lnSpc>
              <a:spcAft>
                <a:spcPts val="600"/>
              </a:spcAft>
              <a:buFont typeface="Arial" panose="020B0604020202020204" pitchFamily="34" charset="0"/>
              <a:buChar char="•"/>
            </a:pPr>
            <a:r>
              <a:rPr lang="en-US" sz="2400" b="1" i="0" dirty="0">
                <a:effectLst/>
              </a:rPr>
              <a:t>Z-Scores to detect outlier</a:t>
            </a:r>
          </a:p>
          <a:p>
            <a:pPr>
              <a:lnSpc>
                <a:spcPct val="90000"/>
              </a:lnSpc>
              <a:spcAft>
                <a:spcPts val="600"/>
              </a:spcAft>
            </a:pPr>
            <a:endParaRPr lang="en-US" sz="2400" b="1" i="0" dirty="0">
              <a:effectLst/>
            </a:endParaRPr>
          </a:p>
          <a:p>
            <a:pPr indent="-228600">
              <a:lnSpc>
                <a:spcPct val="90000"/>
              </a:lnSpc>
              <a:spcAft>
                <a:spcPts val="600"/>
              </a:spcAft>
              <a:buFont typeface="Arial" panose="020B0604020202020204" pitchFamily="34" charset="0"/>
              <a:buChar char="•"/>
            </a:pPr>
            <a:r>
              <a:rPr lang="en-US" sz="2400" b="0" i="0" dirty="0">
                <a:effectLst/>
              </a:rPr>
              <a:t>We can calculate Z – Scores by the given formula where x is a random variable</a:t>
            </a:r>
            <a:r>
              <a:rPr lang="en-US" sz="2400" b="1" i="0" dirty="0">
                <a:effectLst/>
              </a:rPr>
              <a:t>, </a:t>
            </a:r>
            <a:r>
              <a:rPr lang="en-US" sz="2400" b="0" i="0" dirty="0">
                <a:effectLst/>
              </a:rPr>
              <a:t>μ is the mean, and σ is the standard deviation.</a:t>
            </a:r>
          </a:p>
          <a:p>
            <a:pPr indent="-228600">
              <a:lnSpc>
                <a:spcPct val="90000"/>
              </a:lnSpc>
              <a:spcAft>
                <a:spcPts val="600"/>
              </a:spcAft>
              <a:buFont typeface="Arial" panose="020B0604020202020204" pitchFamily="34" charset="0"/>
              <a:buChar char="•"/>
            </a:pPr>
            <a:endParaRPr lang="en-US" sz="2400" dirty="0"/>
          </a:p>
          <a:p>
            <a:pPr algn="just"/>
            <a:r>
              <a:rPr lang="en-US" sz="2400" b="1" i="0" dirty="0">
                <a:solidFill>
                  <a:srgbClr val="222222"/>
                </a:solidFill>
                <a:effectLst/>
                <a:latin typeface="Lato" panose="020F0502020204030203" pitchFamily="34" charset="0"/>
              </a:rPr>
              <a:t>Why do we need Z-Scores to be calculated?</a:t>
            </a:r>
            <a:endParaRPr lang="en-US" sz="2400" b="0" i="0" dirty="0">
              <a:solidFill>
                <a:srgbClr val="222222"/>
              </a:solidFill>
              <a:effectLst/>
              <a:latin typeface="Lato" panose="020F0502020204030203" pitchFamily="34" charset="0"/>
            </a:endParaRPr>
          </a:p>
          <a:p>
            <a:pPr algn="just"/>
            <a:r>
              <a:rPr lang="en-US" sz="2400" b="0" i="0" dirty="0">
                <a:solidFill>
                  <a:srgbClr val="222222"/>
                </a:solidFill>
                <a:effectLst/>
                <a:latin typeface="Lato" panose="020F0502020204030203" pitchFamily="34" charset="0"/>
              </a:rPr>
              <a:t>It helps to know how a single or individual value lies in the entire distribution.</a:t>
            </a:r>
          </a:p>
          <a:p>
            <a:pPr algn="just"/>
            <a:endParaRPr lang="en-US" sz="2400" b="0" i="0" dirty="0">
              <a:solidFill>
                <a:srgbClr val="222222"/>
              </a:solidFill>
              <a:effectLst/>
              <a:latin typeface="Lato" panose="020F0502020204030203" pitchFamily="34" charset="0"/>
            </a:endParaRPr>
          </a:p>
          <a:p>
            <a:pPr algn="just"/>
            <a:r>
              <a:rPr lang="en-US" sz="2400" b="0" i="0" dirty="0">
                <a:solidFill>
                  <a:srgbClr val="222222"/>
                </a:solidFill>
                <a:effectLst/>
                <a:latin typeface="Lato" panose="020F0502020204030203" pitchFamily="34" charset="0"/>
              </a:rPr>
              <a:t>For example, if the </a:t>
            </a:r>
            <a:r>
              <a:rPr lang="en-US" sz="2400" b="0" i="0" dirty="0" err="1">
                <a:solidFill>
                  <a:srgbClr val="222222"/>
                </a:solidFill>
                <a:effectLst/>
                <a:latin typeface="Lato" panose="020F0502020204030203" pitchFamily="34" charset="0"/>
              </a:rPr>
              <a:t>maths</a:t>
            </a:r>
            <a:r>
              <a:rPr lang="en-US" sz="2400" b="0" i="0" dirty="0">
                <a:solidFill>
                  <a:srgbClr val="222222"/>
                </a:solidFill>
                <a:effectLst/>
                <a:latin typeface="Lato" panose="020F0502020204030203" pitchFamily="34" charset="0"/>
              </a:rPr>
              <a:t> subject scores mean is given to us 82, the standard deviation σ is 4. We have a value of x as 75. Now Z-Scores will be calculated as 82-75/4 = 1.75. </a:t>
            </a:r>
          </a:p>
          <a:p>
            <a:pPr algn="just"/>
            <a:endParaRPr lang="en-US" sz="2400" dirty="0">
              <a:solidFill>
                <a:srgbClr val="222222"/>
              </a:solidFill>
              <a:latin typeface="Lato" panose="020F0502020204030203" pitchFamily="34" charset="0"/>
            </a:endParaRPr>
          </a:p>
          <a:p>
            <a:pPr algn="just"/>
            <a:r>
              <a:rPr lang="en-US" sz="2400" b="0" i="0" dirty="0">
                <a:solidFill>
                  <a:srgbClr val="222222"/>
                </a:solidFill>
                <a:effectLst/>
                <a:latin typeface="Lato" panose="020F0502020204030203" pitchFamily="34" charset="0"/>
              </a:rPr>
              <a:t>It shows the value 75 with a z-score of 1.75 lies below the mean. It helps to determine whether values are higher, lower, or equal to the mean and how far.</a:t>
            </a:r>
          </a:p>
          <a:p>
            <a:pPr>
              <a:lnSpc>
                <a:spcPct val="90000"/>
              </a:lnSpc>
              <a:spcAft>
                <a:spcPts val="600"/>
              </a:spcAft>
            </a:pPr>
            <a:endParaRPr lang="en-US" sz="2400" b="0" i="0" dirty="0">
              <a:effectLst/>
            </a:endParaRPr>
          </a:p>
          <a:p>
            <a:pPr algn="l"/>
            <a:r>
              <a:rPr lang="en-US" sz="2400" b="0" i="0" dirty="0">
                <a:solidFill>
                  <a:srgbClr val="222222"/>
                </a:solidFill>
                <a:effectLst/>
                <a:latin typeface="Lato" panose="020F0502020204030203" pitchFamily="34" charset="0"/>
              </a:rPr>
              <a:t>DBSCAN</a:t>
            </a:r>
          </a:p>
          <a:p>
            <a:pPr algn="just"/>
            <a:r>
              <a:rPr lang="en-US" sz="2400" b="0" i="0" dirty="0">
                <a:solidFill>
                  <a:srgbClr val="222222"/>
                </a:solidFill>
                <a:effectLst/>
                <a:latin typeface="Lato" panose="020F0502020204030203" pitchFamily="34" charset="0"/>
              </a:rPr>
              <a:t>As the name indicates, the </a:t>
            </a:r>
            <a:r>
              <a:rPr lang="en-US" sz="2400" b="0" i="0" u="none" strike="noStrike" dirty="0">
                <a:solidFill>
                  <a:srgbClr val="007BFF"/>
                </a:solidFill>
                <a:effectLst/>
                <a:latin typeface="Lato" panose="020F0502020204030203" pitchFamily="34" charset="0"/>
                <a:hlinkClick r:id="rId2"/>
              </a:rPr>
              <a:t>DBSCAN</a:t>
            </a:r>
            <a:r>
              <a:rPr lang="en-US" sz="2400" b="0" i="0" u="none" strike="noStrike" dirty="0">
                <a:solidFill>
                  <a:srgbClr val="007BFF"/>
                </a:solidFill>
                <a:effectLst/>
                <a:latin typeface="Lato" panose="020F0502020204030203" pitchFamily="34" charset="0"/>
              </a:rPr>
              <a:t> </a:t>
            </a:r>
            <a:r>
              <a:rPr lang="en-US" sz="2400" b="0" i="0" dirty="0">
                <a:solidFill>
                  <a:srgbClr val="222222"/>
                </a:solidFill>
                <a:effectLst/>
                <a:latin typeface="Lato" panose="020F0502020204030203" pitchFamily="34" charset="0"/>
              </a:rPr>
              <a:t> is on clustering. In this method, we calculate the distance between points.</a:t>
            </a:r>
          </a:p>
          <a:p>
            <a:pPr>
              <a:lnSpc>
                <a:spcPct val="90000"/>
              </a:lnSpc>
              <a:spcAft>
                <a:spcPts val="600"/>
              </a:spcAft>
            </a:pPr>
            <a:endParaRPr lang="en-US" sz="2400" b="0" i="0" dirty="0">
              <a:effectLst/>
            </a:endParaRPr>
          </a:p>
          <a:p>
            <a:pPr indent="-228600">
              <a:lnSpc>
                <a:spcPct val="90000"/>
              </a:lnSpc>
              <a:spcAft>
                <a:spcPts val="600"/>
              </a:spcAft>
              <a:buFont typeface="Arial" panose="020B0604020202020204" pitchFamily="34" charset="0"/>
              <a:buChar char="•"/>
            </a:pPr>
            <a:endParaRPr lang="en-US" sz="2400" dirty="0"/>
          </a:p>
          <a:p>
            <a:pPr indent="-228600">
              <a:lnSpc>
                <a:spcPct val="90000"/>
              </a:lnSpc>
              <a:spcAft>
                <a:spcPts val="600"/>
              </a:spcAft>
              <a:buFont typeface="Arial" panose="020B0604020202020204" pitchFamily="34" charset="0"/>
              <a:buChar char="•"/>
            </a:pPr>
            <a:endParaRPr lang="en-US" sz="2400" b="0" i="0" dirty="0">
              <a:effectLst/>
            </a:endParaRPr>
          </a:p>
          <a:p>
            <a:pPr indent="-228600">
              <a:lnSpc>
                <a:spcPct val="90000"/>
              </a:lnSpc>
              <a:spcAft>
                <a:spcPts val="600"/>
              </a:spcAft>
              <a:buFont typeface="Arial" panose="020B0604020202020204" pitchFamily="34" charset="0"/>
              <a:buChar char="•"/>
            </a:pPr>
            <a:endParaRPr lang="en-US" sz="2400" b="0" i="0" dirty="0">
              <a:effectLst/>
            </a:endParaRPr>
          </a:p>
          <a:p>
            <a:pPr indent="-228600">
              <a:lnSpc>
                <a:spcPct val="90000"/>
              </a:lnSpc>
              <a:spcAft>
                <a:spcPts val="600"/>
              </a:spcAft>
              <a:buFont typeface="Arial" panose="020B0604020202020204" pitchFamily="34" charset="0"/>
              <a:buChar char="•"/>
            </a:pPr>
            <a:endParaRPr lang="en-US" sz="2400" dirty="0"/>
          </a:p>
        </p:txBody>
      </p:sp>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6C0F8A5-9316-48D9-A4B8-9907700F5750}"/>
              </a:ext>
            </a:extLst>
          </p:cNvPr>
          <p:cNvPicPr>
            <a:picLocks noChangeAspect="1"/>
          </p:cNvPicPr>
          <p:nvPr/>
        </p:nvPicPr>
        <p:blipFill>
          <a:blip r:embed="rId3"/>
          <a:stretch>
            <a:fillRect/>
          </a:stretch>
        </p:blipFill>
        <p:spPr>
          <a:xfrm>
            <a:off x="9254442" y="3067991"/>
            <a:ext cx="1462088" cy="722018"/>
          </a:xfrm>
          <a:prstGeom prst="rect">
            <a:avLst/>
          </a:prstGeom>
        </p:spPr>
      </p:pic>
    </p:spTree>
    <p:extLst>
      <p:ext uri="{BB962C8B-B14F-4D97-AF65-F5344CB8AC3E}">
        <p14:creationId xmlns:p14="http://schemas.microsoft.com/office/powerpoint/2010/main" val="2114516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31874" y="342862"/>
            <a:ext cx="11264265" cy="2185670"/>
            <a:chOff x="531874" y="342862"/>
            <a:chExt cx="11264265" cy="2185670"/>
          </a:xfrm>
        </p:grpSpPr>
        <p:pic>
          <p:nvPicPr>
            <p:cNvPr id="3" name="object 3"/>
            <p:cNvPicPr/>
            <p:nvPr/>
          </p:nvPicPr>
          <p:blipFill>
            <a:blip r:embed="rId2" cstate="print"/>
            <a:stretch>
              <a:fillRect/>
            </a:stretch>
          </p:blipFill>
          <p:spPr>
            <a:xfrm>
              <a:off x="531874" y="342862"/>
              <a:ext cx="11263886" cy="2185491"/>
            </a:xfrm>
            <a:prstGeom prst="rect">
              <a:avLst/>
            </a:prstGeom>
          </p:spPr>
        </p:pic>
        <p:sp>
          <p:nvSpPr>
            <p:cNvPr id="4" name="object 4"/>
            <p:cNvSpPr/>
            <p:nvPr/>
          </p:nvSpPr>
          <p:spPr>
            <a:xfrm>
              <a:off x="554735" y="365759"/>
              <a:ext cx="11168380" cy="2089785"/>
            </a:xfrm>
            <a:custGeom>
              <a:avLst/>
              <a:gdLst/>
              <a:ahLst/>
              <a:cxnLst/>
              <a:rect l="l" t="t" r="r" b="b"/>
              <a:pathLst>
                <a:path w="11168380" h="2089785">
                  <a:moveTo>
                    <a:pt x="11167872" y="0"/>
                  </a:moveTo>
                  <a:lnTo>
                    <a:pt x="0" y="0"/>
                  </a:lnTo>
                  <a:lnTo>
                    <a:pt x="0" y="2089404"/>
                  </a:lnTo>
                  <a:lnTo>
                    <a:pt x="11167872" y="2089404"/>
                  </a:lnTo>
                  <a:lnTo>
                    <a:pt x="11167872" y="0"/>
                  </a:lnTo>
                  <a:close/>
                </a:path>
              </a:pathLst>
            </a:custGeom>
            <a:solidFill>
              <a:srgbClr val="FFFFFF"/>
            </a:solidFill>
          </p:spPr>
          <p:txBody>
            <a:bodyPr wrap="square" lIns="0" tIns="0" rIns="0" bIns="0" rtlCol="0"/>
            <a:lstStyle/>
            <a:p>
              <a:endParaRPr/>
            </a:p>
          </p:txBody>
        </p:sp>
        <p:sp>
          <p:nvSpPr>
            <p:cNvPr id="5" name="object 5"/>
            <p:cNvSpPr/>
            <p:nvPr/>
          </p:nvSpPr>
          <p:spPr>
            <a:xfrm>
              <a:off x="554735" y="365759"/>
              <a:ext cx="11168380" cy="2089785"/>
            </a:xfrm>
            <a:custGeom>
              <a:avLst/>
              <a:gdLst/>
              <a:ahLst/>
              <a:cxnLst/>
              <a:rect l="l" t="t" r="r" b="b"/>
              <a:pathLst>
                <a:path w="11168380" h="2089785">
                  <a:moveTo>
                    <a:pt x="0" y="2089404"/>
                  </a:moveTo>
                  <a:lnTo>
                    <a:pt x="11167872" y="2089404"/>
                  </a:lnTo>
                  <a:lnTo>
                    <a:pt x="11167872" y="0"/>
                  </a:lnTo>
                  <a:lnTo>
                    <a:pt x="0" y="0"/>
                  </a:lnTo>
                  <a:lnTo>
                    <a:pt x="0" y="2089404"/>
                  </a:lnTo>
                  <a:close/>
                </a:path>
              </a:pathLst>
            </a:custGeom>
            <a:ln w="12700">
              <a:solidFill>
                <a:srgbClr val="DEDEDE"/>
              </a:solidFill>
            </a:ln>
          </p:spPr>
          <p:txBody>
            <a:bodyPr wrap="square" lIns="0" tIns="0" rIns="0" bIns="0" rtlCol="0"/>
            <a:lstStyle/>
            <a:p>
              <a:endParaRPr/>
            </a:p>
          </p:txBody>
        </p:sp>
      </p:grpSp>
      <p:sp>
        <p:nvSpPr>
          <p:cNvPr id="6" name="object 6"/>
          <p:cNvSpPr txBox="1">
            <a:spLocks noGrp="1"/>
          </p:cNvSpPr>
          <p:nvPr>
            <p:ph type="title"/>
          </p:nvPr>
        </p:nvSpPr>
        <p:spPr>
          <a:xfrm>
            <a:off x="1138427" y="1102817"/>
            <a:ext cx="2587625" cy="514350"/>
          </a:xfrm>
          <a:prstGeom prst="rect">
            <a:avLst/>
          </a:prstGeom>
        </p:spPr>
        <p:txBody>
          <a:bodyPr vert="horz" wrap="square" lIns="0" tIns="13335" rIns="0" bIns="0" rtlCol="0">
            <a:spAutoFit/>
          </a:bodyPr>
          <a:lstStyle/>
          <a:p>
            <a:pPr>
              <a:lnSpc>
                <a:spcPct val="100000"/>
              </a:lnSpc>
              <a:spcBef>
                <a:spcPts val="105"/>
              </a:spcBef>
            </a:pPr>
            <a:r>
              <a:rPr sz="3200" spc="-35" dirty="0"/>
              <a:t>Types </a:t>
            </a:r>
            <a:r>
              <a:rPr sz="3200" dirty="0"/>
              <a:t>of</a:t>
            </a:r>
            <a:r>
              <a:rPr sz="3200" spc="-35" dirty="0"/>
              <a:t> </a:t>
            </a:r>
            <a:r>
              <a:rPr sz="3200" spc="-5" dirty="0"/>
              <a:t>Outlier</a:t>
            </a:r>
            <a:endParaRPr sz="3200"/>
          </a:p>
        </p:txBody>
      </p:sp>
      <p:grpSp>
        <p:nvGrpSpPr>
          <p:cNvPr id="7" name="object 7"/>
          <p:cNvGrpSpPr/>
          <p:nvPr/>
        </p:nvGrpSpPr>
        <p:grpSpPr>
          <a:xfrm>
            <a:off x="490727" y="678180"/>
            <a:ext cx="4493260" cy="1463040"/>
            <a:chOff x="490727" y="678180"/>
            <a:chExt cx="4493260" cy="1463040"/>
          </a:xfrm>
        </p:grpSpPr>
        <p:sp>
          <p:nvSpPr>
            <p:cNvPr id="8" name="object 8"/>
            <p:cNvSpPr/>
            <p:nvPr/>
          </p:nvSpPr>
          <p:spPr>
            <a:xfrm>
              <a:off x="490727" y="1057656"/>
              <a:ext cx="128270" cy="704215"/>
            </a:xfrm>
            <a:custGeom>
              <a:avLst/>
              <a:gdLst/>
              <a:ahLst/>
              <a:cxnLst/>
              <a:rect l="l" t="t" r="r" b="b"/>
              <a:pathLst>
                <a:path w="128270" h="704214">
                  <a:moveTo>
                    <a:pt x="128015" y="0"/>
                  </a:moveTo>
                  <a:lnTo>
                    <a:pt x="0" y="0"/>
                  </a:lnTo>
                  <a:lnTo>
                    <a:pt x="0" y="704088"/>
                  </a:lnTo>
                  <a:lnTo>
                    <a:pt x="128015" y="704088"/>
                  </a:lnTo>
                  <a:lnTo>
                    <a:pt x="128015" y="0"/>
                  </a:lnTo>
                  <a:close/>
                </a:path>
              </a:pathLst>
            </a:custGeom>
            <a:solidFill>
              <a:srgbClr val="EC7C30"/>
            </a:solidFill>
          </p:spPr>
          <p:txBody>
            <a:bodyPr wrap="square" lIns="0" tIns="0" rIns="0" bIns="0" rtlCol="0"/>
            <a:lstStyle/>
            <a:p>
              <a:endParaRPr/>
            </a:p>
          </p:txBody>
        </p:sp>
        <p:sp>
          <p:nvSpPr>
            <p:cNvPr id="9" name="object 9"/>
            <p:cNvSpPr/>
            <p:nvPr/>
          </p:nvSpPr>
          <p:spPr>
            <a:xfrm>
              <a:off x="4965192" y="678180"/>
              <a:ext cx="18415" cy="1463040"/>
            </a:xfrm>
            <a:custGeom>
              <a:avLst/>
              <a:gdLst/>
              <a:ahLst/>
              <a:cxnLst/>
              <a:rect l="l" t="t" r="r" b="b"/>
              <a:pathLst>
                <a:path w="18414" h="1463039">
                  <a:moveTo>
                    <a:pt x="18287" y="0"/>
                  </a:moveTo>
                  <a:lnTo>
                    <a:pt x="0" y="0"/>
                  </a:lnTo>
                  <a:lnTo>
                    <a:pt x="0" y="1463039"/>
                  </a:lnTo>
                  <a:lnTo>
                    <a:pt x="18287" y="1463039"/>
                  </a:lnTo>
                  <a:lnTo>
                    <a:pt x="18287" y="0"/>
                  </a:lnTo>
                  <a:close/>
                </a:path>
              </a:pathLst>
            </a:custGeom>
            <a:solidFill>
              <a:srgbClr val="D4D4D4"/>
            </a:solidFill>
          </p:spPr>
          <p:txBody>
            <a:bodyPr wrap="square" lIns="0" tIns="0" rIns="0" bIns="0" rtlCol="0"/>
            <a:lstStyle/>
            <a:p>
              <a:endParaRPr/>
            </a:p>
          </p:txBody>
        </p:sp>
      </p:grpSp>
      <p:sp>
        <p:nvSpPr>
          <p:cNvPr id="10" name="object 10"/>
          <p:cNvSpPr txBox="1"/>
          <p:nvPr/>
        </p:nvSpPr>
        <p:spPr>
          <a:xfrm>
            <a:off x="5443473" y="1230833"/>
            <a:ext cx="4445635" cy="300355"/>
          </a:xfrm>
          <a:prstGeom prst="rect">
            <a:avLst/>
          </a:prstGeom>
        </p:spPr>
        <p:txBody>
          <a:bodyPr vert="horz" wrap="square" lIns="0" tIns="12700" rIns="0" bIns="0" rtlCol="0">
            <a:spAutoFit/>
          </a:bodyPr>
          <a:lstStyle/>
          <a:p>
            <a:pPr marL="227965" indent="-227965">
              <a:lnSpc>
                <a:spcPct val="100000"/>
              </a:lnSpc>
              <a:spcBef>
                <a:spcPts val="100"/>
              </a:spcBef>
              <a:buFont typeface="Arial MT"/>
              <a:buChar char="•"/>
              <a:tabLst>
                <a:tab pos="227965" algn="l"/>
                <a:tab pos="228600" algn="l"/>
              </a:tabLst>
            </a:pPr>
            <a:r>
              <a:rPr sz="1800" spc="-10" dirty="0">
                <a:latin typeface="Calibri"/>
                <a:cs typeface="Calibri"/>
              </a:rPr>
              <a:t>Outliers</a:t>
            </a:r>
            <a:r>
              <a:rPr sz="1800" spc="10" dirty="0">
                <a:latin typeface="Calibri"/>
                <a:cs typeface="Calibri"/>
              </a:rPr>
              <a:t> </a:t>
            </a:r>
            <a:r>
              <a:rPr sz="1800" spc="-10" dirty="0">
                <a:latin typeface="Calibri"/>
                <a:cs typeface="Calibri"/>
              </a:rPr>
              <a:t>are</a:t>
            </a:r>
            <a:r>
              <a:rPr sz="1800" dirty="0">
                <a:latin typeface="Calibri"/>
                <a:cs typeface="Calibri"/>
              </a:rPr>
              <a:t> </a:t>
            </a:r>
            <a:r>
              <a:rPr sz="1800" spc="-5" dirty="0">
                <a:latin typeface="Calibri"/>
                <a:cs typeface="Calibri"/>
              </a:rPr>
              <a:t>divided</a:t>
            </a:r>
            <a:r>
              <a:rPr sz="1800" spc="25" dirty="0">
                <a:latin typeface="Calibri"/>
                <a:cs typeface="Calibri"/>
              </a:rPr>
              <a:t> </a:t>
            </a:r>
            <a:r>
              <a:rPr sz="1800" spc="-15" dirty="0">
                <a:latin typeface="Calibri"/>
                <a:cs typeface="Calibri"/>
              </a:rPr>
              <a:t>into</a:t>
            </a:r>
            <a:r>
              <a:rPr sz="1800" spc="-5" dirty="0">
                <a:latin typeface="Calibri"/>
                <a:cs typeface="Calibri"/>
              </a:rPr>
              <a:t> </a:t>
            </a:r>
            <a:r>
              <a:rPr sz="1800" spc="-10" dirty="0">
                <a:latin typeface="Calibri"/>
                <a:cs typeface="Calibri"/>
              </a:rPr>
              <a:t>three</a:t>
            </a:r>
            <a:r>
              <a:rPr sz="1800" spc="15" dirty="0">
                <a:latin typeface="Calibri"/>
                <a:cs typeface="Calibri"/>
              </a:rPr>
              <a:t> </a:t>
            </a:r>
            <a:r>
              <a:rPr sz="1800" spc="-15" dirty="0">
                <a:latin typeface="Calibri"/>
                <a:cs typeface="Calibri"/>
              </a:rPr>
              <a:t>different</a:t>
            </a:r>
            <a:r>
              <a:rPr sz="1800" dirty="0">
                <a:latin typeface="Calibri"/>
                <a:cs typeface="Calibri"/>
              </a:rPr>
              <a:t> </a:t>
            </a:r>
            <a:r>
              <a:rPr sz="1800" spc="-5" dirty="0">
                <a:latin typeface="Calibri"/>
                <a:cs typeface="Calibri"/>
              </a:rPr>
              <a:t>types</a:t>
            </a:r>
            <a:endParaRPr sz="1800">
              <a:latin typeface="Calibri"/>
              <a:cs typeface="Calibri"/>
            </a:endParaRPr>
          </a:p>
        </p:txBody>
      </p:sp>
      <p:pic>
        <p:nvPicPr>
          <p:cNvPr id="11" name="object 11"/>
          <p:cNvPicPr/>
          <p:nvPr/>
        </p:nvPicPr>
        <p:blipFill>
          <a:blip r:embed="rId3" cstate="print"/>
          <a:stretch>
            <a:fillRect/>
          </a:stretch>
        </p:blipFill>
        <p:spPr>
          <a:xfrm>
            <a:off x="1463039" y="2734055"/>
            <a:ext cx="9354312" cy="348386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5558" y="607821"/>
            <a:ext cx="3355975" cy="696595"/>
          </a:xfrm>
          <a:prstGeom prst="rect">
            <a:avLst/>
          </a:prstGeom>
        </p:spPr>
        <p:txBody>
          <a:bodyPr vert="horz" wrap="square" lIns="0" tIns="13335" rIns="0" bIns="0" rtlCol="0">
            <a:spAutoFit/>
          </a:bodyPr>
          <a:lstStyle/>
          <a:p>
            <a:pPr marL="12700">
              <a:lnSpc>
                <a:spcPct val="100000"/>
              </a:lnSpc>
              <a:spcBef>
                <a:spcPts val="105"/>
              </a:spcBef>
            </a:pPr>
            <a:r>
              <a:rPr sz="4400" spc="-5" dirty="0">
                <a:solidFill>
                  <a:srgbClr val="FFFFFF"/>
                </a:solidFill>
              </a:rPr>
              <a:t>Global</a:t>
            </a:r>
            <a:r>
              <a:rPr sz="4400" spc="-80" dirty="0">
                <a:solidFill>
                  <a:srgbClr val="FFFFFF"/>
                </a:solidFill>
              </a:rPr>
              <a:t> </a:t>
            </a:r>
            <a:r>
              <a:rPr sz="4400" spc="-10" dirty="0">
                <a:solidFill>
                  <a:srgbClr val="FFFFFF"/>
                </a:solidFill>
              </a:rPr>
              <a:t>Outliers</a:t>
            </a:r>
            <a:endParaRPr sz="4400"/>
          </a:p>
        </p:txBody>
      </p:sp>
      <p:sp>
        <p:nvSpPr>
          <p:cNvPr id="3" name="object 3"/>
          <p:cNvSpPr txBox="1"/>
          <p:nvPr/>
        </p:nvSpPr>
        <p:spPr>
          <a:xfrm>
            <a:off x="835558" y="2856992"/>
            <a:ext cx="4410710" cy="3125470"/>
          </a:xfrm>
          <a:prstGeom prst="rect">
            <a:avLst/>
          </a:prstGeom>
        </p:spPr>
        <p:txBody>
          <a:bodyPr vert="horz" wrap="square" lIns="0" tIns="13335" rIns="0" bIns="0" rtlCol="0">
            <a:spAutoFit/>
          </a:bodyPr>
          <a:lstStyle/>
          <a:p>
            <a:pPr marL="241300" indent="-228600">
              <a:lnSpc>
                <a:spcPts val="1939"/>
              </a:lnSpc>
              <a:spcBef>
                <a:spcPts val="105"/>
              </a:spcBef>
              <a:buFont typeface="Arial MT"/>
              <a:buChar char="•"/>
              <a:tabLst>
                <a:tab pos="240665" algn="l"/>
                <a:tab pos="241300" algn="l"/>
              </a:tabLst>
            </a:pPr>
            <a:r>
              <a:rPr sz="1700" spc="-15" dirty="0">
                <a:solidFill>
                  <a:srgbClr val="FFFFFF"/>
                </a:solidFill>
                <a:latin typeface="Calibri"/>
                <a:cs typeface="Calibri"/>
              </a:rPr>
              <a:t>Point</a:t>
            </a:r>
            <a:r>
              <a:rPr sz="1700" spc="-30" dirty="0">
                <a:solidFill>
                  <a:srgbClr val="FFFFFF"/>
                </a:solidFill>
                <a:latin typeface="Calibri"/>
                <a:cs typeface="Calibri"/>
              </a:rPr>
              <a:t> </a:t>
            </a:r>
            <a:r>
              <a:rPr sz="1700" spc="-5" dirty="0">
                <a:solidFill>
                  <a:srgbClr val="FFFFFF"/>
                </a:solidFill>
                <a:latin typeface="Calibri"/>
                <a:cs typeface="Calibri"/>
              </a:rPr>
              <a:t>outliers</a:t>
            </a:r>
            <a:r>
              <a:rPr sz="1700" spc="-10" dirty="0">
                <a:solidFill>
                  <a:srgbClr val="FFFFFF"/>
                </a:solidFill>
                <a:latin typeface="Calibri"/>
                <a:cs typeface="Calibri"/>
              </a:rPr>
              <a:t> are</a:t>
            </a:r>
            <a:r>
              <a:rPr sz="1700" spc="-35" dirty="0">
                <a:solidFill>
                  <a:srgbClr val="FFFFFF"/>
                </a:solidFill>
                <a:latin typeface="Calibri"/>
                <a:cs typeface="Calibri"/>
              </a:rPr>
              <a:t> </a:t>
            </a:r>
            <a:r>
              <a:rPr sz="1700" dirty="0">
                <a:solidFill>
                  <a:srgbClr val="FFFFFF"/>
                </a:solidFill>
                <a:latin typeface="Calibri"/>
                <a:cs typeface="Calibri"/>
              </a:rPr>
              <a:t>another</a:t>
            </a:r>
            <a:r>
              <a:rPr sz="1700" spc="-30" dirty="0">
                <a:solidFill>
                  <a:srgbClr val="FFFFFF"/>
                </a:solidFill>
                <a:latin typeface="Calibri"/>
                <a:cs typeface="Calibri"/>
              </a:rPr>
              <a:t> </a:t>
            </a:r>
            <a:r>
              <a:rPr sz="1700" spc="-5" dirty="0">
                <a:solidFill>
                  <a:srgbClr val="FFFFFF"/>
                </a:solidFill>
                <a:latin typeface="Calibri"/>
                <a:cs typeface="Calibri"/>
              </a:rPr>
              <a:t>name</a:t>
            </a:r>
            <a:r>
              <a:rPr sz="1700" spc="-10" dirty="0">
                <a:solidFill>
                  <a:srgbClr val="FFFFFF"/>
                </a:solidFill>
                <a:latin typeface="Calibri"/>
                <a:cs typeface="Calibri"/>
              </a:rPr>
              <a:t> </a:t>
            </a:r>
            <a:r>
              <a:rPr sz="1700" spc="-15" dirty="0">
                <a:solidFill>
                  <a:srgbClr val="FFFFFF"/>
                </a:solidFill>
                <a:latin typeface="Calibri"/>
                <a:cs typeface="Calibri"/>
              </a:rPr>
              <a:t>for</a:t>
            </a:r>
            <a:r>
              <a:rPr sz="1700" dirty="0">
                <a:solidFill>
                  <a:srgbClr val="FFFFFF"/>
                </a:solidFill>
                <a:latin typeface="Calibri"/>
                <a:cs typeface="Calibri"/>
              </a:rPr>
              <a:t> global</a:t>
            </a:r>
            <a:endParaRPr sz="1700">
              <a:latin typeface="Calibri"/>
              <a:cs typeface="Calibri"/>
            </a:endParaRPr>
          </a:p>
          <a:p>
            <a:pPr marL="241300">
              <a:lnSpc>
                <a:spcPts val="1939"/>
              </a:lnSpc>
            </a:pPr>
            <a:r>
              <a:rPr sz="1700" spc="-5" dirty="0">
                <a:solidFill>
                  <a:srgbClr val="FFFFFF"/>
                </a:solidFill>
                <a:latin typeface="Calibri"/>
                <a:cs typeface="Calibri"/>
              </a:rPr>
              <a:t>outliers.</a:t>
            </a:r>
            <a:endParaRPr sz="1700">
              <a:latin typeface="Calibri"/>
              <a:cs typeface="Calibri"/>
            </a:endParaRPr>
          </a:p>
          <a:p>
            <a:pPr marL="241300" marR="561340" indent="-228600">
              <a:lnSpc>
                <a:spcPts val="1839"/>
              </a:lnSpc>
              <a:spcBef>
                <a:spcPts val="1019"/>
              </a:spcBef>
              <a:buFont typeface="Arial MT"/>
              <a:buChar char="•"/>
              <a:tabLst>
                <a:tab pos="240665" algn="l"/>
                <a:tab pos="241300" algn="l"/>
              </a:tabLst>
            </a:pPr>
            <a:r>
              <a:rPr sz="1700" dirty="0">
                <a:solidFill>
                  <a:srgbClr val="FFFFFF"/>
                </a:solidFill>
                <a:latin typeface="Calibri"/>
                <a:cs typeface="Calibri"/>
              </a:rPr>
              <a:t>Global</a:t>
            </a:r>
            <a:r>
              <a:rPr sz="1700" spc="-40" dirty="0">
                <a:solidFill>
                  <a:srgbClr val="FFFFFF"/>
                </a:solidFill>
                <a:latin typeface="Calibri"/>
                <a:cs typeface="Calibri"/>
              </a:rPr>
              <a:t> </a:t>
            </a:r>
            <a:r>
              <a:rPr sz="1700" spc="-5" dirty="0">
                <a:solidFill>
                  <a:srgbClr val="FFFFFF"/>
                </a:solidFill>
                <a:latin typeface="Calibri"/>
                <a:cs typeface="Calibri"/>
              </a:rPr>
              <a:t>outliers</a:t>
            </a:r>
            <a:r>
              <a:rPr sz="1700" spc="-50" dirty="0">
                <a:solidFill>
                  <a:srgbClr val="FFFFFF"/>
                </a:solidFill>
                <a:latin typeface="Calibri"/>
                <a:cs typeface="Calibri"/>
              </a:rPr>
              <a:t> </a:t>
            </a:r>
            <a:r>
              <a:rPr sz="1700" spc="-5" dirty="0">
                <a:solidFill>
                  <a:srgbClr val="FFFFFF"/>
                </a:solidFill>
                <a:latin typeface="Calibri"/>
                <a:cs typeface="Calibri"/>
              </a:rPr>
              <a:t>are</a:t>
            </a:r>
            <a:r>
              <a:rPr sz="1700" spc="-10" dirty="0">
                <a:solidFill>
                  <a:srgbClr val="FFFFFF"/>
                </a:solidFill>
                <a:latin typeface="Calibri"/>
                <a:cs typeface="Calibri"/>
              </a:rPr>
              <a:t> </a:t>
            </a:r>
            <a:r>
              <a:rPr sz="1700" dirty="0">
                <a:solidFill>
                  <a:srgbClr val="FFFFFF"/>
                </a:solidFill>
                <a:latin typeface="Calibri"/>
                <a:cs typeface="Calibri"/>
              </a:rPr>
              <a:t>the</a:t>
            </a:r>
            <a:r>
              <a:rPr sz="1700" spc="-15" dirty="0">
                <a:solidFill>
                  <a:srgbClr val="FFFFFF"/>
                </a:solidFill>
                <a:latin typeface="Calibri"/>
                <a:cs typeface="Calibri"/>
              </a:rPr>
              <a:t> </a:t>
            </a:r>
            <a:r>
              <a:rPr sz="1700" spc="-10" dirty="0">
                <a:solidFill>
                  <a:srgbClr val="FFFFFF"/>
                </a:solidFill>
                <a:latin typeface="Calibri"/>
                <a:cs typeface="Calibri"/>
              </a:rPr>
              <a:t>most</a:t>
            </a:r>
            <a:r>
              <a:rPr sz="1700" spc="5" dirty="0">
                <a:solidFill>
                  <a:srgbClr val="FFFFFF"/>
                </a:solidFill>
                <a:latin typeface="Calibri"/>
                <a:cs typeface="Calibri"/>
              </a:rPr>
              <a:t> </a:t>
            </a:r>
            <a:r>
              <a:rPr sz="1700" dirty="0">
                <a:solidFill>
                  <a:srgbClr val="FFFFFF"/>
                </a:solidFill>
                <a:latin typeface="Calibri"/>
                <a:cs typeface="Calibri"/>
              </a:rPr>
              <a:t>basic</a:t>
            </a:r>
            <a:r>
              <a:rPr sz="1700" spc="-25" dirty="0">
                <a:solidFill>
                  <a:srgbClr val="FFFFFF"/>
                </a:solidFill>
                <a:latin typeface="Calibri"/>
                <a:cs typeface="Calibri"/>
              </a:rPr>
              <a:t> </a:t>
            </a:r>
            <a:r>
              <a:rPr sz="1700" dirty="0">
                <a:solidFill>
                  <a:srgbClr val="FFFFFF"/>
                </a:solidFill>
                <a:latin typeface="Calibri"/>
                <a:cs typeface="Calibri"/>
              </a:rPr>
              <a:t>type</a:t>
            </a:r>
            <a:r>
              <a:rPr sz="1700" spc="-10" dirty="0">
                <a:solidFill>
                  <a:srgbClr val="FFFFFF"/>
                </a:solidFill>
                <a:latin typeface="Calibri"/>
                <a:cs typeface="Calibri"/>
              </a:rPr>
              <a:t> </a:t>
            </a:r>
            <a:r>
              <a:rPr sz="1700" spc="-5" dirty="0">
                <a:solidFill>
                  <a:srgbClr val="FFFFFF"/>
                </a:solidFill>
                <a:latin typeface="Calibri"/>
                <a:cs typeface="Calibri"/>
              </a:rPr>
              <a:t>of </a:t>
            </a:r>
            <a:r>
              <a:rPr sz="1700" spc="-370" dirty="0">
                <a:solidFill>
                  <a:srgbClr val="FFFFFF"/>
                </a:solidFill>
                <a:latin typeface="Calibri"/>
                <a:cs typeface="Calibri"/>
              </a:rPr>
              <a:t> </a:t>
            </a:r>
            <a:r>
              <a:rPr sz="1700" spc="-25" dirty="0">
                <a:solidFill>
                  <a:srgbClr val="FFFFFF"/>
                </a:solidFill>
                <a:latin typeface="Calibri"/>
                <a:cs typeface="Calibri"/>
              </a:rPr>
              <a:t>outlier.</a:t>
            </a:r>
            <a:endParaRPr sz="1700">
              <a:latin typeface="Calibri"/>
              <a:cs typeface="Calibri"/>
            </a:endParaRPr>
          </a:p>
          <a:p>
            <a:pPr marL="241300" marR="91440" indent="-228600">
              <a:lnSpc>
                <a:spcPts val="1839"/>
              </a:lnSpc>
              <a:spcBef>
                <a:spcPts val="990"/>
              </a:spcBef>
              <a:buFont typeface="Arial MT"/>
              <a:buChar char="•"/>
              <a:tabLst>
                <a:tab pos="240665" algn="l"/>
                <a:tab pos="241300" algn="l"/>
              </a:tabLst>
            </a:pPr>
            <a:r>
              <a:rPr sz="1700" spc="-5" dirty="0">
                <a:solidFill>
                  <a:srgbClr val="FFFFFF"/>
                </a:solidFill>
                <a:latin typeface="Calibri"/>
                <a:cs typeface="Calibri"/>
              </a:rPr>
              <a:t>The </a:t>
            </a:r>
            <a:r>
              <a:rPr sz="1700" dirty="0">
                <a:solidFill>
                  <a:srgbClr val="FFFFFF"/>
                </a:solidFill>
                <a:latin typeface="Calibri"/>
                <a:cs typeface="Calibri"/>
              </a:rPr>
              <a:t>global outlier is a </a:t>
            </a:r>
            <a:r>
              <a:rPr sz="1700" spc="-10" dirty="0">
                <a:solidFill>
                  <a:srgbClr val="FFFFFF"/>
                </a:solidFill>
                <a:latin typeface="Calibri"/>
                <a:cs typeface="Calibri"/>
              </a:rPr>
              <a:t>data </a:t>
            </a:r>
            <a:r>
              <a:rPr sz="1700" spc="-5" dirty="0">
                <a:solidFill>
                  <a:srgbClr val="FFFFFF"/>
                </a:solidFill>
                <a:latin typeface="Calibri"/>
                <a:cs typeface="Calibri"/>
              </a:rPr>
              <a:t>point that deviates </a:t>
            </a:r>
            <a:r>
              <a:rPr sz="1700" dirty="0">
                <a:solidFill>
                  <a:srgbClr val="FFFFFF"/>
                </a:solidFill>
                <a:latin typeface="Calibri"/>
                <a:cs typeface="Calibri"/>
              </a:rPr>
              <a:t> </a:t>
            </a:r>
            <a:r>
              <a:rPr sz="1700" spc="-10" dirty="0">
                <a:solidFill>
                  <a:srgbClr val="FFFFFF"/>
                </a:solidFill>
                <a:latin typeface="Calibri"/>
                <a:cs typeface="Calibri"/>
              </a:rPr>
              <a:t>from </a:t>
            </a:r>
            <a:r>
              <a:rPr sz="1700" dirty="0">
                <a:solidFill>
                  <a:srgbClr val="FFFFFF"/>
                </a:solidFill>
                <a:latin typeface="Calibri"/>
                <a:cs typeface="Calibri"/>
              </a:rPr>
              <a:t>the </a:t>
            </a:r>
            <a:r>
              <a:rPr sz="1700" spc="-10" dirty="0">
                <a:solidFill>
                  <a:srgbClr val="FFFFFF"/>
                </a:solidFill>
                <a:latin typeface="Calibri"/>
                <a:cs typeface="Calibri"/>
              </a:rPr>
              <a:t>rest </a:t>
            </a:r>
            <a:r>
              <a:rPr sz="1700" spc="-5" dirty="0">
                <a:solidFill>
                  <a:srgbClr val="FFFFFF"/>
                </a:solidFill>
                <a:latin typeface="Calibri"/>
                <a:cs typeface="Calibri"/>
              </a:rPr>
              <a:t>of </a:t>
            </a:r>
            <a:r>
              <a:rPr sz="1700" dirty="0">
                <a:solidFill>
                  <a:srgbClr val="FFFFFF"/>
                </a:solidFill>
                <a:latin typeface="Calibri"/>
                <a:cs typeface="Calibri"/>
              </a:rPr>
              <a:t>the </a:t>
            </a:r>
            <a:r>
              <a:rPr sz="1700" spc="-10" dirty="0">
                <a:solidFill>
                  <a:srgbClr val="FFFFFF"/>
                </a:solidFill>
                <a:latin typeface="Calibri"/>
                <a:cs typeface="Calibri"/>
              </a:rPr>
              <a:t>data </a:t>
            </a:r>
            <a:r>
              <a:rPr sz="1700" spc="-5" dirty="0">
                <a:solidFill>
                  <a:srgbClr val="FFFFFF"/>
                </a:solidFill>
                <a:latin typeface="Calibri"/>
                <a:cs typeface="Calibri"/>
              </a:rPr>
              <a:t>points </a:t>
            </a:r>
            <a:r>
              <a:rPr sz="1700" dirty="0">
                <a:solidFill>
                  <a:srgbClr val="FFFFFF"/>
                </a:solidFill>
                <a:latin typeface="Calibri"/>
                <a:cs typeface="Calibri"/>
              </a:rPr>
              <a:t>in a </a:t>
            </a:r>
            <a:r>
              <a:rPr sz="1700" spc="-5" dirty="0">
                <a:solidFill>
                  <a:srgbClr val="FFFFFF"/>
                </a:solidFill>
                <a:latin typeface="Calibri"/>
                <a:cs typeface="Calibri"/>
              </a:rPr>
              <a:t>given </a:t>
            </a:r>
            <a:r>
              <a:rPr sz="1700" spc="-10" dirty="0">
                <a:solidFill>
                  <a:srgbClr val="FFFFFF"/>
                </a:solidFill>
                <a:latin typeface="Calibri"/>
                <a:cs typeface="Calibri"/>
              </a:rPr>
              <a:t>data </a:t>
            </a:r>
            <a:r>
              <a:rPr sz="1700" spc="-370" dirty="0">
                <a:solidFill>
                  <a:srgbClr val="FFFFFF"/>
                </a:solidFill>
                <a:latin typeface="Calibri"/>
                <a:cs typeface="Calibri"/>
              </a:rPr>
              <a:t> </a:t>
            </a:r>
            <a:r>
              <a:rPr sz="1700" spc="-5" dirty="0">
                <a:solidFill>
                  <a:srgbClr val="FFFFFF"/>
                </a:solidFill>
                <a:latin typeface="Calibri"/>
                <a:cs typeface="Calibri"/>
              </a:rPr>
              <a:t>set.</a:t>
            </a:r>
            <a:endParaRPr sz="1700">
              <a:latin typeface="Calibri"/>
              <a:cs typeface="Calibri"/>
            </a:endParaRPr>
          </a:p>
          <a:p>
            <a:pPr marL="241300" marR="5080" indent="-228600">
              <a:lnSpc>
                <a:spcPts val="1839"/>
              </a:lnSpc>
              <a:spcBef>
                <a:spcPts val="994"/>
              </a:spcBef>
              <a:buFont typeface="Arial MT"/>
              <a:buChar char="•"/>
              <a:tabLst>
                <a:tab pos="240665" algn="l"/>
                <a:tab pos="241300" algn="l"/>
              </a:tabLst>
            </a:pPr>
            <a:r>
              <a:rPr sz="1700" dirty="0">
                <a:solidFill>
                  <a:srgbClr val="FFFFFF"/>
                </a:solidFill>
                <a:latin typeface="Calibri"/>
                <a:cs typeface="Calibri"/>
              </a:rPr>
              <a:t>In</a:t>
            </a:r>
            <a:r>
              <a:rPr sz="1700" spc="-15" dirty="0">
                <a:solidFill>
                  <a:srgbClr val="FFFFFF"/>
                </a:solidFill>
                <a:latin typeface="Calibri"/>
                <a:cs typeface="Calibri"/>
              </a:rPr>
              <a:t> </a:t>
            </a:r>
            <a:r>
              <a:rPr sz="1700" dirty="0">
                <a:solidFill>
                  <a:srgbClr val="FFFFFF"/>
                </a:solidFill>
                <a:latin typeface="Calibri"/>
                <a:cs typeface="Calibri"/>
              </a:rPr>
              <a:t>the</a:t>
            </a:r>
            <a:r>
              <a:rPr sz="1700" spc="-10" dirty="0">
                <a:solidFill>
                  <a:srgbClr val="FFFFFF"/>
                </a:solidFill>
                <a:latin typeface="Calibri"/>
                <a:cs typeface="Calibri"/>
              </a:rPr>
              <a:t> vast </a:t>
            </a:r>
            <a:r>
              <a:rPr sz="1700" dirty="0">
                <a:solidFill>
                  <a:srgbClr val="FFFFFF"/>
                </a:solidFill>
                <a:latin typeface="Calibri"/>
                <a:cs typeface="Calibri"/>
              </a:rPr>
              <a:t>majority</a:t>
            </a:r>
            <a:r>
              <a:rPr sz="1700" spc="-20" dirty="0">
                <a:solidFill>
                  <a:srgbClr val="FFFFFF"/>
                </a:solidFill>
                <a:latin typeface="Calibri"/>
                <a:cs typeface="Calibri"/>
              </a:rPr>
              <a:t> </a:t>
            </a:r>
            <a:r>
              <a:rPr sz="1700" spc="-5" dirty="0">
                <a:solidFill>
                  <a:srgbClr val="FFFFFF"/>
                </a:solidFill>
                <a:latin typeface="Calibri"/>
                <a:cs typeface="Calibri"/>
              </a:rPr>
              <a:t>of</a:t>
            </a:r>
            <a:r>
              <a:rPr sz="1700" spc="5" dirty="0">
                <a:solidFill>
                  <a:srgbClr val="FFFFFF"/>
                </a:solidFill>
                <a:latin typeface="Calibri"/>
                <a:cs typeface="Calibri"/>
              </a:rPr>
              <a:t> </a:t>
            </a:r>
            <a:r>
              <a:rPr sz="1700" spc="-5" dirty="0">
                <a:solidFill>
                  <a:srgbClr val="FFFFFF"/>
                </a:solidFill>
                <a:latin typeface="Calibri"/>
                <a:cs typeface="Calibri"/>
              </a:rPr>
              <a:t>circumstances,</a:t>
            </a:r>
            <a:r>
              <a:rPr sz="1700" spc="-35" dirty="0">
                <a:solidFill>
                  <a:srgbClr val="FFFFFF"/>
                </a:solidFill>
                <a:latin typeface="Calibri"/>
                <a:cs typeface="Calibri"/>
              </a:rPr>
              <a:t> </a:t>
            </a:r>
            <a:r>
              <a:rPr sz="1700" dirty="0">
                <a:solidFill>
                  <a:srgbClr val="FFFFFF"/>
                </a:solidFill>
                <a:latin typeface="Calibri"/>
                <a:cs typeface="Calibri"/>
              </a:rPr>
              <a:t>all</a:t>
            </a:r>
            <a:r>
              <a:rPr sz="1700" spc="-20" dirty="0">
                <a:solidFill>
                  <a:srgbClr val="FFFFFF"/>
                </a:solidFill>
                <a:latin typeface="Calibri"/>
                <a:cs typeface="Calibri"/>
              </a:rPr>
              <a:t> </a:t>
            </a:r>
            <a:r>
              <a:rPr sz="1700" dirty="0">
                <a:solidFill>
                  <a:srgbClr val="FFFFFF"/>
                </a:solidFill>
                <a:latin typeface="Calibri"/>
                <a:cs typeface="Calibri"/>
              </a:rPr>
              <a:t>outlier </a:t>
            </a:r>
            <a:r>
              <a:rPr sz="1700" spc="-370" dirty="0">
                <a:solidFill>
                  <a:srgbClr val="FFFFFF"/>
                </a:solidFill>
                <a:latin typeface="Calibri"/>
                <a:cs typeface="Calibri"/>
              </a:rPr>
              <a:t> </a:t>
            </a:r>
            <a:r>
              <a:rPr sz="1700" spc="-5" dirty="0">
                <a:solidFill>
                  <a:srgbClr val="FFFFFF"/>
                </a:solidFill>
                <a:latin typeface="Calibri"/>
                <a:cs typeface="Calibri"/>
              </a:rPr>
              <a:t>identification algorithms are </a:t>
            </a:r>
            <a:r>
              <a:rPr sz="1700" dirty="0">
                <a:solidFill>
                  <a:srgbClr val="FFFFFF"/>
                </a:solidFill>
                <a:latin typeface="Calibri"/>
                <a:cs typeface="Calibri"/>
              </a:rPr>
              <a:t>aimed </a:t>
            </a:r>
            <a:r>
              <a:rPr sz="1700" spc="-10" dirty="0">
                <a:solidFill>
                  <a:srgbClr val="FFFFFF"/>
                </a:solidFill>
                <a:latin typeface="Calibri"/>
                <a:cs typeface="Calibri"/>
              </a:rPr>
              <a:t>at </a:t>
            </a:r>
            <a:r>
              <a:rPr sz="1700" spc="-5" dirty="0">
                <a:solidFill>
                  <a:srgbClr val="FFFFFF"/>
                </a:solidFill>
                <a:latin typeface="Calibri"/>
                <a:cs typeface="Calibri"/>
              </a:rPr>
              <a:t> </a:t>
            </a:r>
            <a:r>
              <a:rPr sz="1700" dirty="0">
                <a:solidFill>
                  <a:srgbClr val="FFFFFF"/>
                </a:solidFill>
                <a:latin typeface="Calibri"/>
                <a:cs typeface="Calibri"/>
              </a:rPr>
              <a:t>identifying</a:t>
            </a:r>
            <a:r>
              <a:rPr sz="1700" spc="-40" dirty="0">
                <a:solidFill>
                  <a:srgbClr val="FFFFFF"/>
                </a:solidFill>
                <a:latin typeface="Calibri"/>
                <a:cs typeface="Calibri"/>
              </a:rPr>
              <a:t> </a:t>
            </a:r>
            <a:r>
              <a:rPr sz="1700" dirty="0">
                <a:solidFill>
                  <a:srgbClr val="FFFFFF"/>
                </a:solidFill>
                <a:latin typeface="Calibri"/>
                <a:cs typeface="Calibri"/>
              </a:rPr>
              <a:t>global</a:t>
            </a:r>
            <a:r>
              <a:rPr sz="1700" spc="-35" dirty="0">
                <a:solidFill>
                  <a:srgbClr val="FFFFFF"/>
                </a:solidFill>
                <a:latin typeface="Calibri"/>
                <a:cs typeface="Calibri"/>
              </a:rPr>
              <a:t> </a:t>
            </a:r>
            <a:r>
              <a:rPr sz="1700" spc="-5" dirty="0">
                <a:solidFill>
                  <a:srgbClr val="FFFFFF"/>
                </a:solidFill>
                <a:latin typeface="Calibri"/>
                <a:cs typeface="Calibri"/>
              </a:rPr>
              <a:t>outliers.</a:t>
            </a:r>
            <a:endParaRPr sz="1700">
              <a:latin typeface="Calibri"/>
              <a:cs typeface="Calibri"/>
            </a:endParaRPr>
          </a:p>
          <a:p>
            <a:pPr marL="241300" indent="-228600">
              <a:lnSpc>
                <a:spcPct val="100000"/>
              </a:lnSpc>
              <a:spcBef>
                <a:spcPts val="755"/>
              </a:spcBef>
              <a:buFont typeface="Arial MT"/>
              <a:buChar char="•"/>
              <a:tabLst>
                <a:tab pos="240665" algn="l"/>
                <a:tab pos="241300" algn="l"/>
              </a:tabLst>
            </a:pPr>
            <a:r>
              <a:rPr sz="1700" spc="-5" dirty="0">
                <a:solidFill>
                  <a:srgbClr val="FFFFFF"/>
                </a:solidFill>
                <a:latin typeface="Calibri"/>
                <a:cs typeface="Calibri"/>
              </a:rPr>
              <a:t>The</a:t>
            </a:r>
            <a:r>
              <a:rPr sz="1700" spc="-15" dirty="0">
                <a:solidFill>
                  <a:srgbClr val="FFFFFF"/>
                </a:solidFill>
                <a:latin typeface="Calibri"/>
                <a:cs typeface="Calibri"/>
              </a:rPr>
              <a:t> </a:t>
            </a:r>
            <a:r>
              <a:rPr sz="1700" dirty="0">
                <a:solidFill>
                  <a:srgbClr val="FFFFFF"/>
                </a:solidFill>
                <a:latin typeface="Calibri"/>
                <a:cs typeface="Calibri"/>
              </a:rPr>
              <a:t>global</a:t>
            </a:r>
            <a:r>
              <a:rPr sz="1700" spc="-35" dirty="0">
                <a:solidFill>
                  <a:srgbClr val="FFFFFF"/>
                </a:solidFill>
                <a:latin typeface="Calibri"/>
                <a:cs typeface="Calibri"/>
              </a:rPr>
              <a:t> </a:t>
            </a:r>
            <a:r>
              <a:rPr sz="1700" dirty="0">
                <a:solidFill>
                  <a:srgbClr val="FFFFFF"/>
                </a:solidFill>
                <a:latin typeface="Calibri"/>
                <a:cs typeface="Calibri"/>
              </a:rPr>
              <a:t>outlier</a:t>
            </a:r>
            <a:r>
              <a:rPr sz="1700" spc="-5" dirty="0">
                <a:solidFill>
                  <a:srgbClr val="FFFFFF"/>
                </a:solidFill>
                <a:latin typeface="Calibri"/>
                <a:cs typeface="Calibri"/>
              </a:rPr>
              <a:t> </a:t>
            </a:r>
            <a:r>
              <a:rPr sz="1700" dirty="0">
                <a:solidFill>
                  <a:srgbClr val="FFFFFF"/>
                </a:solidFill>
                <a:latin typeface="Calibri"/>
                <a:cs typeface="Calibri"/>
              </a:rPr>
              <a:t>is</a:t>
            </a:r>
            <a:r>
              <a:rPr sz="1700" spc="-45" dirty="0">
                <a:solidFill>
                  <a:srgbClr val="FFFFFF"/>
                </a:solidFill>
                <a:latin typeface="Calibri"/>
                <a:cs typeface="Calibri"/>
              </a:rPr>
              <a:t> </a:t>
            </a:r>
            <a:r>
              <a:rPr sz="1700" dirty="0">
                <a:solidFill>
                  <a:srgbClr val="FFFFFF"/>
                </a:solidFill>
                <a:latin typeface="Calibri"/>
                <a:cs typeface="Calibri"/>
              </a:rPr>
              <a:t>the</a:t>
            </a:r>
            <a:r>
              <a:rPr sz="1700" spc="-15" dirty="0">
                <a:solidFill>
                  <a:srgbClr val="FFFFFF"/>
                </a:solidFill>
                <a:latin typeface="Calibri"/>
                <a:cs typeface="Calibri"/>
              </a:rPr>
              <a:t> </a:t>
            </a:r>
            <a:r>
              <a:rPr sz="1700" spc="-5" dirty="0">
                <a:solidFill>
                  <a:srgbClr val="FFFFFF"/>
                </a:solidFill>
                <a:latin typeface="Calibri"/>
                <a:cs typeface="Calibri"/>
              </a:rPr>
              <a:t>green</a:t>
            </a:r>
            <a:r>
              <a:rPr sz="1700" spc="-25" dirty="0">
                <a:solidFill>
                  <a:srgbClr val="FFFFFF"/>
                </a:solidFill>
                <a:latin typeface="Calibri"/>
                <a:cs typeface="Calibri"/>
              </a:rPr>
              <a:t> </a:t>
            </a:r>
            <a:r>
              <a:rPr sz="1700" spc="-10" dirty="0">
                <a:solidFill>
                  <a:srgbClr val="FFFFFF"/>
                </a:solidFill>
                <a:latin typeface="Calibri"/>
                <a:cs typeface="Calibri"/>
              </a:rPr>
              <a:t>data</a:t>
            </a:r>
            <a:r>
              <a:rPr sz="1700" spc="-20" dirty="0">
                <a:solidFill>
                  <a:srgbClr val="FFFFFF"/>
                </a:solidFill>
                <a:latin typeface="Calibri"/>
                <a:cs typeface="Calibri"/>
              </a:rPr>
              <a:t> </a:t>
            </a:r>
            <a:r>
              <a:rPr sz="1700" spc="-5" dirty="0">
                <a:solidFill>
                  <a:srgbClr val="FFFFFF"/>
                </a:solidFill>
                <a:latin typeface="Calibri"/>
                <a:cs typeface="Calibri"/>
              </a:rPr>
              <a:t>point.</a:t>
            </a:r>
            <a:endParaRPr sz="1700">
              <a:latin typeface="Calibri"/>
              <a:cs typeface="Calibri"/>
            </a:endParaRPr>
          </a:p>
        </p:txBody>
      </p:sp>
      <p:pic>
        <p:nvPicPr>
          <p:cNvPr id="4" name="object 4"/>
          <p:cNvPicPr/>
          <p:nvPr/>
        </p:nvPicPr>
        <p:blipFill>
          <a:blip r:embed="rId2" cstate="print"/>
          <a:stretch>
            <a:fillRect/>
          </a:stretch>
        </p:blipFill>
        <p:spPr>
          <a:xfrm>
            <a:off x="7555992" y="1933955"/>
            <a:ext cx="4573524" cy="330403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44041" y="1202817"/>
            <a:ext cx="3529965" cy="635000"/>
          </a:xfrm>
          <a:prstGeom prst="rect">
            <a:avLst/>
          </a:prstGeom>
        </p:spPr>
        <p:txBody>
          <a:bodyPr vert="horz" wrap="square" lIns="0" tIns="12065" rIns="0" bIns="0" rtlCol="0">
            <a:spAutoFit/>
          </a:bodyPr>
          <a:lstStyle/>
          <a:p>
            <a:pPr marL="12700">
              <a:lnSpc>
                <a:spcPct val="100000"/>
              </a:lnSpc>
              <a:spcBef>
                <a:spcPts val="95"/>
              </a:spcBef>
            </a:pPr>
            <a:r>
              <a:rPr spc="-10" dirty="0"/>
              <a:t>Collective</a:t>
            </a:r>
            <a:r>
              <a:rPr spc="-60" dirty="0"/>
              <a:t> </a:t>
            </a:r>
            <a:r>
              <a:rPr spc="-5" dirty="0"/>
              <a:t>Outlier</a:t>
            </a:r>
          </a:p>
        </p:txBody>
      </p:sp>
      <p:sp>
        <p:nvSpPr>
          <p:cNvPr id="3" name="object 3"/>
          <p:cNvSpPr txBox="1"/>
          <p:nvPr/>
        </p:nvSpPr>
        <p:spPr>
          <a:xfrm>
            <a:off x="1044041" y="2463749"/>
            <a:ext cx="3825240" cy="3104515"/>
          </a:xfrm>
          <a:prstGeom prst="rect">
            <a:avLst/>
          </a:prstGeom>
        </p:spPr>
        <p:txBody>
          <a:bodyPr vert="horz" wrap="square" lIns="0" tIns="38735" rIns="0" bIns="0" rtlCol="0">
            <a:spAutoFit/>
          </a:bodyPr>
          <a:lstStyle/>
          <a:p>
            <a:pPr marL="241300" marR="295275" indent="-229235">
              <a:lnSpc>
                <a:spcPct val="90100"/>
              </a:lnSpc>
              <a:spcBef>
                <a:spcPts val="305"/>
              </a:spcBef>
              <a:buFont typeface="Arial MT"/>
              <a:buChar char="•"/>
              <a:tabLst>
                <a:tab pos="240665" algn="l"/>
                <a:tab pos="241935" algn="l"/>
              </a:tabLst>
            </a:pPr>
            <a:r>
              <a:rPr sz="1700" dirty="0">
                <a:latin typeface="Calibri"/>
                <a:cs typeface="Calibri"/>
              </a:rPr>
              <a:t>When</a:t>
            </a:r>
            <a:r>
              <a:rPr sz="1700" spc="-40" dirty="0">
                <a:latin typeface="Calibri"/>
                <a:cs typeface="Calibri"/>
              </a:rPr>
              <a:t> </a:t>
            </a:r>
            <a:r>
              <a:rPr sz="1700" dirty="0">
                <a:latin typeface="Calibri"/>
                <a:cs typeface="Calibri"/>
              </a:rPr>
              <a:t>a</a:t>
            </a:r>
            <a:r>
              <a:rPr sz="1700" spc="-10" dirty="0">
                <a:latin typeface="Calibri"/>
                <a:cs typeface="Calibri"/>
              </a:rPr>
              <a:t> </a:t>
            </a:r>
            <a:r>
              <a:rPr sz="1700" spc="-5" dirty="0">
                <a:latin typeface="Calibri"/>
                <a:cs typeface="Calibri"/>
              </a:rPr>
              <a:t>group</a:t>
            </a:r>
            <a:r>
              <a:rPr sz="1700" spc="-15" dirty="0">
                <a:latin typeface="Calibri"/>
                <a:cs typeface="Calibri"/>
              </a:rPr>
              <a:t> </a:t>
            </a:r>
            <a:r>
              <a:rPr sz="1700" dirty="0">
                <a:latin typeface="Calibri"/>
                <a:cs typeface="Calibri"/>
              </a:rPr>
              <a:t>of</a:t>
            </a:r>
            <a:r>
              <a:rPr sz="1700" spc="-35" dirty="0">
                <a:latin typeface="Calibri"/>
                <a:cs typeface="Calibri"/>
              </a:rPr>
              <a:t> </a:t>
            </a:r>
            <a:r>
              <a:rPr sz="1700" spc="-10" dirty="0">
                <a:latin typeface="Calibri"/>
                <a:cs typeface="Calibri"/>
              </a:rPr>
              <a:t>data</a:t>
            </a:r>
            <a:r>
              <a:rPr sz="1700" spc="-40" dirty="0">
                <a:latin typeface="Calibri"/>
                <a:cs typeface="Calibri"/>
              </a:rPr>
              <a:t> </a:t>
            </a:r>
            <a:r>
              <a:rPr sz="1700" dirty="0">
                <a:latin typeface="Calibri"/>
                <a:cs typeface="Calibri"/>
              </a:rPr>
              <a:t>points</a:t>
            </a:r>
            <a:r>
              <a:rPr sz="1700" spc="-50" dirty="0">
                <a:latin typeface="Calibri"/>
                <a:cs typeface="Calibri"/>
              </a:rPr>
              <a:t> </a:t>
            </a:r>
            <a:r>
              <a:rPr sz="1700" spc="-5" dirty="0">
                <a:latin typeface="Calibri"/>
                <a:cs typeface="Calibri"/>
              </a:rPr>
              <a:t>deviates </a:t>
            </a:r>
            <a:r>
              <a:rPr sz="1700" spc="-370" dirty="0">
                <a:latin typeface="Calibri"/>
                <a:cs typeface="Calibri"/>
              </a:rPr>
              <a:t> </a:t>
            </a:r>
            <a:r>
              <a:rPr sz="1700" spc="-10" dirty="0">
                <a:latin typeface="Calibri"/>
                <a:cs typeface="Calibri"/>
              </a:rPr>
              <a:t>from </a:t>
            </a:r>
            <a:r>
              <a:rPr sz="1700" dirty="0">
                <a:latin typeface="Calibri"/>
                <a:cs typeface="Calibri"/>
              </a:rPr>
              <a:t>the </a:t>
            </a:r>
            <a:r>
              <a:rPr sz="1700" spc="-10" dirty="0">
                <a:latin typeface="Calibri"/>
                <a:cs typeface="Calibri"/>
              </a:rPr>
              <a:t>rest </a:t>
            </a:r>
            <a:r>
              <a:rPr sz="1700" spc="-5" dirty="0">
                <a:latin typeface="Calibri"/>
                <a:cs typeface="Calibri"/>
              </a:rPr>
              <a:t>of </a:t>
            </a:r>
            <a:r>
              <a:rPr sz="1700" dirty="0">
                <a:latin typeface="Calibri"/>
                <a:cs typeface="Calibri"/>
              </a:rPr>
              <a:t>the </a:t>
            </a:r>
            <a:r>
              <a:rPr sz="1700" spc="-10" dirty="0">
                <a:latin typeface="Calibri"/>
                <a:cs typeface="Calibri"/>
              </a:rPr>
              <a:t>data </a:t>
            </a:r>
            <a:r>
              <a:rPr sz="1700" spc="-5" dirty="0">
                <a:latin typeface="Calibri"/>
                <a:cs typeface="Calibri"/>
              </a:rPr>
              <a:t>set, </a:t>
            </a:r>
            <a:r>
              <a:rPr sz="1700" dirty="0">
                <a:latin typeface="Calibri"/>
                <a:cs typeface="Calibri"/>
              </a:rPr>
              <a:t>this is </a:t>
            </a:r>
            <a:r>
              <a:rPr sz="1700" spc="5" dirty="0">
                <a:latin typeface="Calibri"/>
                <a:cs typeface="Calibri"/>
              </a:rPr>
              <a:t> </a:t>
            </a:r>
            <a:r>
              <a:rPr sz="1700" spc="-15" dirty="0">
                <a:latin typeface="Calibri"/>
                <a:cs typeface="Calibri"/>
              </a:rPr>
              <a:t>referred</a:t>
            </a:r>
            <a:r>
              <a:rPr sz="1700" spc="-30" dirty="0">
                <a:latin typeface="Calibri"/>
                <a:cs typeface="Calibri"/>
              </a:rPr>
              <a:t> </a:t>
            </a:r>
            <a:r>
              <a:rPr sz="1700" spc="-5" dirty="0">
                <a:latin typeface="Calibri"/>
                <a:cs typeface="Calibri"/>
              </a:rPr>
              <a:t>to </a:t>
            </a:r>
            <a:r>
              <a:rPr sz="1700" dirty="0">
                <a:latin typeface="Calibri"/>
                <a:cs typeface="Calibri"/>
              </a:rPr>
              <a:t>as</a:t>
            </a:r>
            <a:r>
              <a:rPr sz="1700" spc="-10" dirty="0">
                <a:latin typeface="Calibri"/>
                <a:cs typeface="Calibri"/>
              </a:rPr>
              <a:t> </a:t>
            </a:r>
            <a:r>
              <a:rPr sz="1700" spc="-5" dirty="0">
                <a:latin typeface="Calibri"/>
                <a:cs typeface="Calibri"/>
              </a:rPr>
              <a:t>collective</a:t>
            </a:r>
            <a:r>
              <a:rPr sz="1700" spc="-35" dirty="0">
                <a:latin typeface="Calibri"/>
                <a:cs typeface="Calibri"/>
              </a:rPr>
              <a:t> </a:t>
            </a:r>
            <a:r>
              <a:rPr sz="1700" spc="-5" dirty="0">
                <a:latin typeface="Calibri"/>
                <a:cs typeface="Calibri"/>
              </a:rPr>
              <a:t>outliers.</a:t>
            </a:r>
            <a:endParaRPr sz="1700">
              <a:latin typeface="Calibri"/>
              <a:cs typeface="Calibri"/>
            </a:endParaRPr>
          </a:p>
          <a:p>
            <a:pPr marL="241300" marR="5080" indent="-229235" algn="just">
              <a:lnSpc>
                <a:spcPts val="1839"/>
              </a:lnSpc>
              <a:spcBef>
                <a:spcPts val="1019"/>
              </a:spcBef>
              <a:buFont typeface="Arial MT"/>
              <a:buChar char="•"/>
              <a:tabLst>
                <a:tab pos="241935" algn="l"/>
              </a:tabLst>
            </a:pPr>
            <a:r>
              <a:rPr sz="1700" spc="-5" dirty="0">
                <a:latin typeface="Calibri"/>
                <a:cs typeface="Calibri"/>
              </a:rPr>
              <a:t>The individual group of </a:t>
            </a:r>
            <a:r>
              <a:rPr sz="1700" spc="-10" dirty="0">
                <a:latin typeface="Calibri"/>
                <a:cs typeface="Calibri"/>
              </a:rPr>
              <a:t>data </a:t>
            </a:r>
            <a:r>
              <a:rPr sz="1700" spc="-5" dirty="0">
                <a:latin typeface="Calibri"/>
                <a:cs typeface="Calibri"/>
              </a:rPr>
              <a:t>objects </a:t>
            </a:r>
            <a:r>
              <a:rPr sz="1700" spc="-15" dirty="0">
                <a:latin typeface="Calibri"/>
                <a:cs typeface="Calibri"/>
              </a:rPr>
              <a:t>may </a:t>
            </a:r>
            <a:r>
              <a:rPr sz="1700" spc="-370" dirty="0">
                <a:latin typeface="Calibri"/>
                <a:cs typeface="Calibri"/>
              </a:rPr>
              <a:t> </a:t>
            </a:r>
            <a:r>
              <a:rPr sz="1700" dirty="0">
                <a:latin typeface="Calibri"/>
                <a:cs typeface="Calibri"/>
              </a:rPr>
              <a:t>not be </a:t>
            </a:r>
            <a:r>
              <a:rPr sz="1700" spc="-5" dirty="0">
                <a:latin typeface="Calibri"/>
                <a:cs typeface="Calibri"/>
              </a:rPr>
              <a:t>outliers </a:t>
            </a:r>
            <a:r>
              <a:rPr sz="1700" dirty="0">
                <a:latin typeface="Calibri"/>
                <a:cs typeface="Calibri"/>
              </a:rPr>
              <a:t>in this </a:t>
            </a:r>
            <a:r>
              <a:rPr sz="1700" spc="-5" dirty="0">
                <a:latin typeface="Calibri"/>
                <a:cs typeface="Calibri"/>
              </a:rPr>
              <a:t>case, </a:t>
            </a:r>
            <a:r>
              <a:rPr sz="1700" dirty="0">
                <a:latin typeface="Calibri"/>
                <a:cs typeface="Calibri"/>
              </a:rPr>
              <a:t>but </a:t>
            </a:r>
            <a:r>
              <a:rPr sz="1700" spc="-5" dirty="0">
                <a:latin typeface="Calibri"/>
                <a:cs typeface="Calibri"/>
              </a:rPr>
              <a:t>they </a:t>
            </a:r>
            <a:r>
              <a:rPr sz="1700" spc="-15" dirty="0">
                <a:latin typeface="Calibri"/>
                <a:cs typeface="Calibri"/>
              </a:rPr>
              <a:t>may </a:t>
            </a:r>
            <a:r>
              <a:rPr sz="1700" spc="-370" dirty="0">
                <a:latin typeface="Calibri"/>
                <a:cs typeface="Calibri"/>
              </a:rPr>
              <a:t> </a:t>
            </a:r>
            <a:r>
              <a:rPr sz="1700" dirty="0">
                <a:latin typeface="Calibri"/>
                <a:cs typeface="Calibri"/>
              </a:rPr>
              <a:t>act</a:t>
            </a:r>
            <a:r>
              <a:rPr sz="1700" spc="-5" dirty="0">
                <a:latin typeface="Calibri"/>
                <a:cs typeface="Calibri"/>
              </a:rPr>
              <a:t> </a:t>
            </a:r>
            <a:r>
              <a:rPr sz="1700" spc="-15" dirty="0">
                <a:latin typeface="Calibri"/>
                <a:cs typeface="Calibri"/>
              </a:rPr>
              <a:t>like</a:t>
            </a:r>
            <a:r>
              <a:rPr sz="1700" spc="-10" dirty="0">
                <a:latin typeface="Calibri"/>
                <a:cs typeface="Calibri"/>
              </a:rPr>
              <a:t> </a:t>
            </a:r>
            <a:r>
              <a:rPr sz="1700" spc="-5" dirty="0">
                <a:latin typeface="Calibri"/>
                <a:cs typeface="Calibri"/>
              </a:rPr>
              <a:t>outliers</a:t>
            </a:r>
            <a:r>
              <a:rPr sz="1700" spc="-45" dirty="0">
                <a:latin typeface="Calibri"/>
                <a:cs typeface="Calibri"/>
              </a:rPr>
              <a:t> </a:t>
            </a:r>
            <a:r>
              <a:rPr sz="1700" dirty="0">
                <a:latin typeface="Calibri"/>
                <a:cs typeface="Calibri"/>
              </a:rPr>
              <a:t>when</a:t>
            </a:r>
            <a:r>
              <a:rPr sz="1700" spc="-35" dirty="0">
                <a:latin typeface="Calibri"/>
                <a:cs typeface="Calibri"/>
              </a:rPr>
              <a:t> </a:t>
            </a:r>
            <a:r>
              <a:rPr sz="1700" spc="-5" dirty="0">
                <a:latin typeface="Calibri"/>
                <a:cs typeface="Calibri"/>
              </a:rPr>
              <a:t>viewed</a:t>
            </a:r>
            <a:r>
              <a:rPr sz="1700" spc="-30" dirty="0">
                <a:latin typeface="Calibri"/>
                <a:cs typeface="Calibri"/>
              </a:rPr>
              <a:t> </a:t>
            </a:r>
            <a:r>
              <a:rPr sz="1700" dirty="0">
                <a:latin typeface="Calibri"/>
                <a:cs typeface="Calibri"/>
              </a:rPr>
              <a:t>as a whole.</a:t>
            </a:r>
            <a:endParaRPr sz="1700">
              <a:latin typeface="Calibri"/>
              <a:cs typeface="Calibri"/>
            </a:endParaRPr>
          </a:p>
          <a:p>
            <a:pPr marL="241300" marR="216535" indent="-229235">
              <a:lnSpc>
                <a:spcPts val="1839"/>
              </a:lnSpc>
              <a:spcBef>
                <a:spcPts val="990"/>
              </a:spcBef>
              <a:buFont typeface="Arial MT"/>
              <a:buChar char="•"/>
              <a:tabLst>
                <a:tab pos="240665" algn="l"/>
                <a:tab pos="241935" algn="l"/>
              </a:tabLst>
            </a:pPr>
            <a:r>
              <a:rPr sz="1700" spc="-80" dirty="0">
                <a:latin typeface="Calibri"/>
                <a:cs typeface="Calibri"/>
              </a:rPr>
              <a:t>To</a:t>
            </a:r>
            <a:r>
              <a:rPr sz="1700" spc="-10" dirty="0">
                <a:latin typeface="Calibri"/>
                <a:cs typeface="Calibri"/>
              </a:rPr>
              <a:t> </a:t>
            </a:r>
            <a:r>
              <a:rPr sz="1700" spc="-5" dirty="0">
                <a:latin typeface="Calibri"/>
                <a:cs typeface="Calibri"/>
              </a:rPr>
              <a:t>determine</a:t>
            </a:r>
            <a:r>
              <a:rPr sz="1700" spc="-20" dirty="0">
                <a:latin typeface="Calibri"/>
                <a:cs typeface="Calibri"/>
              </a:rPr>
              <a:t> </a:t>
            </a:r>
            <a:r>
              <a:rPr sz="1700" dirty="0">
                <a:latin typeface="Calibri"/>
                <a:cs typeface="Calibri"/>
              </a:rPr>
              <a:t>the</a:t>
            </a:r>
            <a:r>
              <a:rPr sz="1700" spc="-15" dirty="0">
                <a:latin typeface="Calibri"/>
                <a:cs typeface="Calibri"/>
              </a:rPr>
              <a:t> </a:t>
            </a:r>
            <a:r>
              <a:rPr sz="1700" spc="-10" dirty="0">
                <a:latin typeface="Calibri"/>
                <a:cs typeface="Calibri"/>
              </a:rPr>
              <a:t>different</a:t>
            </a:r>
            <a:r>
              <a:rPr sz="1700" spc="-35" dirty="0">
                <a:latin typeface="Calibri"/>
                <a:cs typeface="Calibri"/>
              </a:rPr>
              <a:t> </a:t>
            </a:r>
            <a:r>
              <a:rPr sz="1700" spc="-10" dirty="0">
                <a:latin typeface="Calibri"/>
                <a:cs typeface="Calibri"/>
              </a:rPr>
              <a:t>forms</a:t>
            </a:r>
            <a:r>
              <a:rPr sz="1700" dirty="0">
                <a:latin typeface="Calibri"/>
                <a:cs typeface="Calibri"/>
              </a:rPr>
              <a:t> </a:t>
            </a:r>
            <a:r>
              <a:rPr sz="1700" spc="-5" dirty="0">
                <a:latin typeface="Calibri"/>
                <a:cs typeface="Calibri"/>
              </a:rPr>
              <a:t>of </a:t>
            </a:r>
            <a:r>
              <a:rPr sz="1700" dirty="0">
                <a:latin typeface="Calibri"/>
                <a:cs typeface="Calibri"/>
              </a:rPr>
              <a:t> </a:t>
            </a:r>
            <a:r>
              <a:rPr sz="1700" spc="-5" dirty="0">
                <a:latin typeface="Calibri"/>
                <a:cs typeface="Calibri"/>
              </a:rPr>
              <a:t>outliers, </a:t>
            </a:r>
            <a:r>
              <a:rPr sz="1700" spc="-10" dirty="0">
                <a:latin typeface="Calibri"/>
                <a:cs typeface="Calibri"/>
              </a:rPr>
              <a:t>you must first </a:t>
            </a:r>
            <a:r>
              <a:rPr sz="1700" spc="-5" dirty="0">
                <a:latin typeface="Calibri"/>
                <a:cs typeface="Calibri"/>
              </a:rPr>
              <a:t>review </a:t>
            </a:r>
            <a:r>
              <a:rPr sz="1700" dirty="0">
                <a:latin typeface="Calibri"/>
                <a:cs typeface="Calibri"/>
              </a:rPr>
              <a:t> </a:t>
            </a:r>
            <a:r>
              <a:rPr sz="1700" spc="-5" dirty="0">
                <a:latin typeface="Calibri"/>
                <a:cs typeface="Calibri"/>
              </a:rPr>
              <a:t>background knowledge on </a:t>
            </a:r>
            <a:r>
              <a:rPr sz="1700" dirty="0">
                <a:latin typeface="Calibri"/>
                <a:cs typeface="Calibri"/>
              </a:rPr>
              <a:t>the </a:t>
            </a:r>
            <a:r>
              <a:rPr sz="1700" spc="5" dirty="0">
                <a:latin typeface="Calibri"/>
                <a:cs typeface="Calibri"/>
              </a:rPr>
              <a:t> </a:t>
            </a:r>
            <a:r>
              <a:rPr sz="1700" spc="-5" dirty="0">
                <a:latin typeface="Calibri"/>
                <a:cs typeface="Calibri"/>
              </a:rPr>
              <a:t>relationship</a:t>
            </a:r>
            <a:r>
              <a:rPr sz="1700" spc="-50" dirty="0">
                <a:latin typeface="Calibri"/>
                <a:cs typeface="Calibri"/>
              </a:rPr>
              <a:t> </a:t>
            </a:r>
            <a:r>
              <a:rPr sz="1700" spc="-5" dirty="0">
                <a:latin typeface="Calibri"/>
                <a:cs typeface="Calibri"/>
              </a:rPr>
              <a:t>between</a:t>
            </a:r>
            <a:r>
              <a:rPr sz="1700" spc="-40" dirty="0">
                <a:latin typeface="Calibri"/>
                <a:cs typeface="Calibri"/>
              </a:rPr>
              <a:t> </a:t>
            </a:r>
            <a:r>
              <a:rPr sz="1700" dirty="0">
                <a:latin typeface="Calibri"/>
                <a:cs typeface="Calibri"/>
              </a:rPr>
              <a:t>the</a:t>
            </a:r>
            <a:r>
              <a:rPr sz="1700" spc="-20" dirty="0">
                <a:latin typeface="Calibri"/>
                <a:cs typeface="Calibri"/>
              </a:rPr>
              <a:t> </a:t>
            </a:r>
            <a:r>
              <a:rPr sz="1700" spc="-5" dirty="0">
                <a:latin typeface="Calibri"/>
                <a:cs typeface="Calibri"/>
              </a:rPr>
              <a:t>behaviour</a:t>
            </a:r>
            <a:r>
              <a:rPr sz="1700" spc="-50" dirty="0">
                <a:latin typeface="Calibri"/>
                <a:cs typeface="Calibri"/>
              </a:rPr>
              <a:t> </a:t>
            </a:r>
            <a:r>
              <a:rPr sz="1700" spc="-5" dirty="0">
                <a:latin typeface="Calibri"/>
                <a:cs typeface="Calibri"/>
              </a:rPr>
              <a:t>of </a:t>
            </a:r>
            <a:r>
              <a:rPr sz="1700" spc="-370" dirty="0">
                <a:latin typeface="Calibri"/>
                <a:cs typeface="Calibri"/>
              </a:rPr>
              <a:t> </a:t>
            </a:r>
            <a:r>
              <a:rPr sz="1700" spc="-5" dirty="0">
                <a:latin typeface="Calibri"/>
                <a:cs typeface="Calibri"/>
              </a:rPr>
              <a:t>outliers </a:t>
            </a:r>
            <a:r>
              <a:rPr sz="1700" spc="-10" dirty="0">
                <a:latin typeface="Calibri"/>
                <a:cs typeface="Calibri"/>
              </a:rPr>
              <a:t>displayed </a:t>
            </a:r>
            <a:r>
              <a:rPr sz="1700" spc="-5" dirty="0">
                <a:latin typeface="Calibri"/>
                <a:cs typeface="Calibri"/>
              </a:rPr>
              <a:t>by various </a:t>
            </a:r>
            <a:r>
              <a:rPr sz="1700" spc="-10" dirty="0">
                <a:latin typeface="Calibri"/>
                <a:cs typeface="Calibri"/>
              </a:rPr>
              <a:t>data </a:t>
            </a:r>
            <a:r>
              <a:rPr sz="1700" spc="-5" dirty="0">
                <a:latin typeface="Calibri"/>
                <a:cs typeface="Calibri"/>
              </a:rPr>
              <a:t> objects.</a:t>
            </a:r>
            <a:endParaRPr sz="1700">
              <a:latin typeface="Calibri"/>
              <a:cs typeface="Calibri"/>
            </a:endParaRPr>
          </a:p>
        </p:txBody>
      </p:sp>
      <p:grpSp>
        <p:nvGrpSpPr>
          <p:cNvPr id="4" name="object 4"/>
          <p:cNvGrpSpPr/>
          <p:nvPr/>
        </p:nvGrpSpPr>
        <p:grpSpPr>
          <a:xfrm>
            <a:off x="5510784" y="851916"/>
            <a:ext cx="6184900" cy="5154295"/>
            <a:chOff x="5510784" y="851916"/>
            <a:chExt cx="6184900" cy="5154295"/>
          </a:xfrm>
        </p:grpSpPr>
        <p:sp>
          <p:nvSpPr>
            <p:cNvPr id="5" name="object 5"/>
            <p:cNvSpPr/>
            <p:nvPr/>
          </p:nvSpPr>
          <p:spPr>
            <a:xfrm>
              <a:off x="5510784" y="851916"/>
              <a:ext cx="6184900" cy="5154295"/>
            </a:xfrm>
            <a:custGeom>
              <a:avLst/>
              <a:gdLst/>
              <a:ahLst/>
              <a:cxnLst/>
              <a:rect l="l" t="t" r="r" b="b"/>
              <a:pathLst>
                <a:path w="6184900" h="5154295">
                  <a:moveTo>
                    <a:pt x="2497455" y="0"/>
                  </a:moveTo>
                  <a:lnTo>
                    <a:pt x="1573148" y="0"/>
                  </a:lnTo>
                  <a:lnTo>
                    <a:pt x="1529665" y="5788"/>
                  </a:lnTo>
                  <a:lnTo>
                    <a:pt x="1490075" y="22399"/>
                  </a:lnTo>
                  <a:lnTo>
                    <a:pt x="1456080" y="48702"/>
                  </a:lnTo>
                  <a:lnTo>
                    <a:pt x="1429385" y="83566"/>
                  </a:lnTo>
                  <a:lnTo>
                    <a:pt x="968248" y="880999"/>
                  </a:lnTo>
                  <a:lnTo>
                    <a:pt x="951388" y="920499"/>
                  </a:lnTo>
                  <a:lnTo>
                    <a:pt x="945769" y="962596"/>
                  </a:lnTo>
                  <a:lnTo>
                    <a:pt x="951388" y="1004693"/>
                  </a:lnTo>
                  <a:lnTo>
                    <a:pt x="968248" y="1044194"/>
                  </a:lnTo>
                  <a:lnTo>
                    <a:pt x="1429385" y="1841627"/>
                  </a:lnTo>
                  <a:lnTo>
                    <a:pt x="1456070" y="1876520"/>
                  </a:lnTo>
                  <a:lnTo>
                    <a:pt x="1490090" y="1902841"/>
                  </a:lnTo>
                  <a:lnTo>
                    <a:pt x="1491234" y="1903349"/>
                  </a:lnTo>
                  <a:lnTo>
                    <a:pt x="1049146" y="2667889"/>
                  </a:lnTo>
                  <a:lnTo>
                    <a:pt x="1025769" y="2713705"/>
                  </a:lnTo>
                  <a:lnTo>
                    <a:pt x="1009070" y="2761861"/>
                  </a:lnTo>
                  <a:lnTo>
                    <a:pt x="999051" y="2811576"/>
                  </a:lnTo>
                  <a:lnTo>
                    <a:pt x="995711" y="2862072"/>
                  </a:lnTo>
                  <a:lnTo>
                    <a:pt x="999051" y="2912567"/>
                  </a:lnTo>
                  <a:lnTo>
                    <a:pt x="1009070" y="2962282"/>
                  </a:lnTo>
                  <a:lnTo>
                    <a:pt x="1025769" y="3010438"/>
                  </a:lnTo>
                  <a:lnTo>
                    <a:pt x="1049146" y="3056254"/>
                  </a:lnTo>
                  <a:lnTo>
                    <a:pt x="2147316" y="4955260"/>
                  </a:lnTo>
                  <a:lnTo>
                    <a:pt x="2173122" y="4994513"/>
                  </a:lnTo>
                  <a:lnTo>
                    <a:pt x="2202809" y="5030023"/>
                  </a:lnTo>
                  <a:lnTo>
                    <a:pt x="2236023" y="5061557"/>
                  </a:lnTo>
                  <a:lnTo>
                    <a:pt x="2272410" y="5088881"/>
                  </a:lnTo>
                  <a:lnTo>
                    <a:pt x="2311617" y="5111761"/>
                  </a:lnTo>
                  <a:lnTo>
                    <a:pt x="2353291" y="5129963"/>
                  </a:lnTo>
                  <a:lnTo>
                    <a:pt x="2397078" y="5143254"/>
                  </a:lnTo>
                  <a:lnTo>
                    <a:pt x="2442626" y="5151400"/>
                  </a:lnTo>
                  <a:lnTo>
                    <a:pt x="2489581" y="5154168"/>
                  </a:lnTo>
                  <a:lnTo>
                    <a:pt x="4690491" y="5154168"/>
                  </a:lnTo>
                  <a:lnTo>
                    <a:pt x="4741864" y="5150671"/>
                  </a:lnTo>
                  <a:lnTo>
                    <a:pt x="4792063" y="5140405"/>
                  </a:lnTo>
                  <a:lnTo>
                    <a:pt x="4840362" y="5123700"/>
                  </a:lnTo>
                  <a:lnTo>
                    <a:pt x="4886039" y="5100891"/>
                  </a:lnTo>
                  <a:lnTo>
                    <a:pt x="4928370" y="5072310"/>
                  </a:lnTo>
                  <a:lnTo>
                    <a:pt x="4966632" y="5038289"/>
                  </a:lnTo>
                  <a:lnTo>
                    <a:pt x="5000102" y="4999161"/>
                  </a:lnTo>
                  <a:lnTo>
                    <a:pt x="5028057" y="4955260"/>
                  </a:lnTo>
                  <a:lnTo>
                    <a:pt x="6130924" y="3056255"/>
                  </a:lnTo>
                  <a:lnTo>
                    <a:pt x="6154302" y="3010438"/>
                  </a:lnTo>
                  <a:lnTo>
                    <a:pt x="6171001" y="2962282"/>
                  </a:lnTo>
                  <a:lnTo>
                    <a:pt x="6181020" y="2912567"/>
                  </a:lnTo>
                  <a:lnTo>
                    <a:pt x="6184360" y="2862072"/>
                  </a:lnTo>
                  <a:lnTo>
                    <a:pt x="6181020" y="2811576"/>
                  </a:lnTo>
                  <a:lnTo>
                    <a:pt x="6171001" y="2761861"/>
                  </a:lnTo>
                  <a:lnTo>
                    <a:pt x="6154302" y="2713705"/>
                  </a:lnTo>
                  <a:lnTo>
                    <a:pt x="6130924" y="2667889"/>
                  </a:lnTo>
                  <a:lnTo>
                    <a:pt x="5694217" y="1915922"/>
                  </a:lnTo>
                  <a:lnTo>
                    <a:pt x="1569212" y="1915922"/>
                  </a:lnTo>
                  <a:lnTo>
                    <a:pt x="1558049" y="1915544"/>
                  </a:lnTo>
                  <a:lnTo>
                    <a:pt x="1547066" y="1914429"/>
                  </a:lnTo>
                  <a:lnTo>
                    <a:pt x="1536297" y="1912600"/>
                  </a:lnTo>
                  <a:lnTo>
                    <a:pt x="1525777" y="1910080"/>
                  </a:lnTo>
                  <a:lnTo>
                    <a:pt x="1499996" y="1899285"/>
                  </a:lnTo>
                  <a:lnTo>
                    <a:pt x="1558163" y="1798701"/>
                  </a:lnTo>
                  <a:lnTo>
                    <a:pt x="1551939" y="1796161"/>
                  </a:lnTo>
                  <a:lnTo>
                    <a:pt x="1521793" y="1772808"/>
                  </a:lnTo>
                  <a:lnTo>
                    <a:pt x="1498218" y="1741932"/>
                  </a:lnTo>
                  <a:lnTo>
                    <a:pt x="1089279" y="1034923"/>
                  </a:lnTo>
                  <a:lnTo>
                    <a:pt x="1069371" y="962596"/>
                  </a:lnTo>
                  <a:lnTo>
                    <a:pt x="1074348" y="925266"/>
                  </a:lnTo>
                  <a:lnTo>
                    <a:pt x="1498218" y="183261"/>
                  </a:lnTo>
                  <a:lnTo>
                    <a:pt x="1521854" y="152350"/>
                  </a:lnTo>
                  <a:lnTo>
                    <a:pt x="1587033" y="114341"/>
                  </a:lnTo>
                  <a:lnTo>
                    <a:pt x="1625599" y="109220"/>
                  </a:lnTo>
                  <a:lnTo>
                    <a:pt x="2654093" y="109220"/>
                  </a:lnTo>
                  <a:lnTo>
                    <a:pt x="2639187" y="83566"/>
                  </a:lnTo>
                  <a:lnTo>
                    <a:pt x="2613398" y="48702"/>
                  </a:lnTo>
                  <a:lnTo>
                    <a:pt x="2579560" y="22399"/>
                  </a:lnTo>
                  <a:lnTo>
                    <a:pt x="2540103" y="5788"/>
                  </a:lnTo>
                  <a:lnTo>
                    <a:pt x="2497455" y="0"/>
                  </a:lnTo>
                  <a:close/>
                </a:path>
                <a:path w="6184900" h="5154295">
                  <a:moveTo>
                    <a:pt x="898270" y="3124708"/>
                  </a:moveTo>
                  <a:lnTo>
                    <a:pt x="363092" y="3124708"/>
                  </a:lnTo>
                  <a:lnTo>
                    <a:pt x="337968" y="3128053"/>
                  </a:lnTo>
                  <a:lnTo>
                    <a:pt x="295388" y="3152890"/>
                  </a:lnTo>
                  <a:lnTo>
                    <a:pt x="12953" y="3634740"/>
                  </a:lnTo>
                  <a:lnTo>
                    <a:pt x="0" y="3681872"/>
                  </a:lnTo>
                  <a:lnTo>
                    <a:pt x="3238" y="3706231"/>
                  </a:lnTo>
                  <a:lnTo>
                    <a:pt x="279907" y="4190746"/>
                  </a:lnTo>
                  <a:lnTo>
                    <a:pt x="315071" y="4226179"/>
                  </a:lnTo>
                  <a:lnTo>
                    <a:pt x="363092" y="4239133"/>
                  </a:lnTo>
                  <a:lnTo>
                    <a:pt x="898270" y="4239133"/>
                  </a:lnTo>
                  <a:lnTo>
                    <a:pt x="945721" y="4226179"/>
                  </a:lnTo>
                  <a:lnTo>
                    <a:pt x="980313" y="4190746"/>
                  </a:lnTo>
                  <a:lnTo>
                    <a:pt x="1248410" y="3729101"/>
                  </a:lnTo>
                  <a:lnTo>
                    <a:pt x="1261364" y="3681872"/>
                  </a:lnTo>
                  <a:lnTo>
                    <a:pt x="1258125" y="3657538"/>
                  </a:lnTo>
                  <a:lnTo>
                    <a:pt x="980313" y="3173095"/>
                  </a:lnTo>
                  <a:lnTo>
                    <a:pt x="945721" y="3137662"/>
                  </a:lnTo>
                  <a:lnTo>
                    <a:pt x="898270" y="3124708"/>
                  </a:lnTo>
                  <a:close/>
                </a:path>
                <a:path w="6184900" h="5154295">
                  <a:moveTo>
                    <a:pt x="4690491" y="569976"/>
                  </a:moveTo>
                  <a:lnTo>
                    <a:pt x="2923286" y="569976"/>
                  </a:lnTo>
                  <a:lnTo>
                    <a:pt x="3098545" y="871728"/>
                  </a:lnTo>
                  <a:lnTo>
                    <a:pt x="3115333" y="911226"/>
                  </a:lnTo>
                  <a:lnTo>
                    <a:pt x="3120929" y="953309"/>
                  </a:lnTo>
                  <a:lnTo>
                    <a:pt x="3115333" y="995368"/>
                  </a:lnTo>
                  <a:lnTo>
                    <a:pt x="3098545" y="1034796"/>
                  </a:lnTo>
                  <a:lnTo>
                    <a:pt x="2635376" y="1832356"/>
                  </a:lnTo>
                  <a:lnTo>
                    <a:pt x="2609514" y="1867219"/>
                  </a:lnTo>
                  <a:lnTo>
                    <a:pt x="2575639" y="1893522"/>
                  </a:lnTo>
                  <a:lnTo>
                    <a:pt x="2536168" y="1910133"/>
                  </a:lnTo>
                  <a:lnTo>
                    <a:pt x="2493517" y="1915922"/>
                  </a:lnTo>
                  <a:lnTo>
                    <a:pt x="5694217" y="1915922"/>
                  </a:lnTo>
                  <a:lnTo>
                    <a:pt x="5028057" y="768858"/>
                  </a:lnTo>
                  <a:lnTo>
                    <a:pt x="5000102" y="724943"/>
                  </a:lnTo>
                  <a:lnTo>
                    <a:pt x="4966632" y="685811"/>
                  </a:lnTo>
                  <a:lnTo>
                    <a:pt x="4928370" y="651794"/>
                  </a:lnTo>
                  <a:lnTo>
                    <a:pt x="4886039" y="623220"/>
                  </a:lnTo>
                  <a:lnTo>
                    <a:pt x="4840362" y="600421"/>
                  </a:lnTo>
                  <a:lnTo>
                    <a:pt x="4792063" y="583727"/>
                  </a:lnTo>
                  <a:lnTo>
                    <a:pt x="4741864" y="573468"/>
                  </a:lnTo>
                  <a:lnTo>
                    <a:pt x="4690491" y="569976"/>
                  </a:lnTo>
                  <a:close/>
                </a:path>
                <a:path w="6184900" h="5154295">
                  <a:moveTo>
                    <a:pt x="2796793" y="569976"/>
                  </a:moveTo>
                  <a:lnTo>
                    <a:pt x="2489581" y="569976"/>
                  </a:lnTo>
                  <a:lnTo>
                    <a:pt x="2442626" y="572740"/>
                  </a:lnTo>
                  <a:lnTo>
                    <a:pt x="2397078" y="580880"/>
                  </a:lnTo>
                  <a:lnTo>
                    <a:pt x="2353291" y="594162"/>
                  </a:lnTo>
                  <a:lnTo>
                    <a:pt x="2311617" y="612355"/>
                  </a:lnTo>
                  <a:lnTo>
                    <a:pt x="2272410" y="635226"/>
                  </a:lnTo>
                  <a:lnTo>
                    <a:pt x="2236023" y="662544"/>
                  </a:lnTo>
                  <a:lnTo>
                    <a:pt x="2202809" y="694077"/>
                  </a:lnTo>
                  <a:lnTo>
                    <a:pt x="2173122" y="729592"/>
                  </a:lnTo>
                  <a:lnTo>
                    <a:pt x="2147316" y="768858"/>
                  </a:lnTo>
                  <a:lnTo>
                    <a:pt x="1572767" y="1762379"/>
                  </a:lnTo>
                  <a:lnTo>
                    <a:pt x="1556639" y="1790446"/>
                  </a:lnTo>
                  <a:lnTo>
                    <a:pt x="1583055" y="1801495"/>
                  </a:lnTo>
                  <a:lnTo>
                    <a:pt x="1592480" y="1803755"/>
                  </a:lnTo>
                  <a:lnTo>
                    <a:pt x="1602073" y="1805384"/>
                  </a:lnTo>
                  <a:lnTo>
                    <a:pt x="1611808" y="1806370"/>
                  </a:lnTo>
                  <a:lnTo>
                    <a:pt x="1621663" y="1806702"/>
                  </a:lnTo>
                  <a:lnTo>
                    <a:pt x="2441193" y="1806702"/>
                  </a:lnTo>
                  <a:lnTo>
                    <a:pt x="2478982" y="1801560"/>
                  </a:lnTo>
                  <a:lnTo>
                    <a:pt x="2543938" y="1763464"/>
                  </a:lnTo>
                  <a:lnTo>
                    <a:pt x="2566796" y="1732534"/>
                  </a:lnTo>
                  <a:lnTo>
                    <a:pt x="2977388" y="1025525"/>
                  </a:lnTo>
                  <a:lnTo>
                    <a:pt x="2997295" y="953262"/>
                  </a:lnTo>
                  <a:lnTo>
                    <a:pt x="2992318" y="915975"/>
                  </a:lnTo>
                  <a:lnTo>
                    <a:pt x="2977388" y="880999"/>
                  </a:lnTo>
                  <a:lnTo>
                    <a:pt x="2796793" y="569976"/>
                  </a:lnTo>
                  <a:close/>
                </a:path>
                <a:path w="6184900" h="5154295">
                  <a:moveTo>
                    <a:pt x="2654093" y="109220"/>
                  </a:moveTo>
                  <a:lnTo>
                    <a:pt x="2445004" y="109220"/>
                  </a:lnTo>
                  <a:lnTo>
                    <a:pt x="2482865" y="114341"/>
                  </a:lnTo>
                  <a:lnTo>
                    <a:pt x="2517870" y="129047"/>
                  </a:lnTo>
                  <a:lnTo>
                    <a:pt x="2547873" y="152350"/>
                  </a:lnTo>
                  <a:lnTo>
                    <a:pt x="2570734" y="183261"/>
                  </a:lnTo>
                  <a:lnTo>
                    <a:pt x="2789300" y="559688"/>
                  </a:lnTo>
                  <a:lnTo>
                    <a:pt x="2915792" y="559688"/>
                  </a:lnTo>
                  <a:lnTo>
                    <a:pt x="2654093" y="109220"/>
                  </a:lnTo>
                  <a:close/>
                </a:path>
              </a:pathLst>
            </a:custGeom>
            <a:solidFill>
              <a:srgbClr val="7E7E7E">
                <a:alpha val="14901"/>
              </a:srgbClr>
            </a:solidFill>
          </p:spPr>
          <p:txBody>
            <a:bodyPr wrap="square" lIns="0" tIns="0" rIns="0" bIns="0" rtlCol="0"/>
            <a:lstStyle/>
            <a:p>
              <a:endParaRPr/>
            </a:p>
          </p:txBody>
        </p:sp>
        <p:pic>
          <p:nvPicPr>
            <p:cNvPr id="6" name="object 6"/>
            <p:cNvPicPr/>
            <p:nvPr/>
          </p:nvPicPr>
          <p:blipFill>
            <a:blip r:embed="rId2" cstate="print"/>
            <a:stretch>
              <a:fillRect/>
            </a:stretch>
          </p:blipFill>
          <p:spPr>
            <a:xfrm>
              <a:off x="6859524" y="2014727"/>
              <a:ext cx="4568952" cy="3300984"/>
            </a:xfrm>
            <a:prstGeom prst="rect">
              <a:avLst/>
            </a:prstGeom>
          </p:spPr>
        </p:pic>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44041" y="1202817"/>
            <a:ext cx="3749040" cy="635000"/>
          </a:xfrm>
          <a:prstGeom prst="rect">
            <a:avLst/>
          </a:prstGeom>
        </p:spPr>
        <p:txBody>
          <a:bodyPr vert="horz" wrap="square" lIns="0" tIns="12065" rIns="0" bIns="0" rtlCol="0">
            <a:spAutoFit/>
          </a:bodyPr>
          <a:lstStyle/>
          <a:p>
            <a:pPr marL="12700">
              <a:lnSpc>
                <a:spcPct val="100000"/>
              </a:lnSpc>
              <a:spcBef>
                <a:spcPts val="95"/>
              </a:spcBef>
            </a:pPr>
            <a:r>
              <a:rPr spc="-20" dirty="0"/>
              <a:t>Contextual</a:t>
            </a:r>
            <a:r>
              <a:rPr spc="-30" dirty="0"/>
              <a:t> </a:t>
            </a:r>
            <a:r>
              <a:rPr spc="-10" dirty="0"/>
              <a:t>Outlier</a:t>
            </a:r>
          </a:p>
        </p:txBody>
      </p:sp>
      <p:sp>
        <p:nvSpPr>
          <p:cNvPr id="3" name="object 3"/>
          <p:cNvSpPr txBox="1"/>
          <p:nvPr/>
        </p:nvSpPr>
        <p:spPr>
          <a:xfrm>
            <a:off x="1044041" y="2463749"/>
            <a:ext cx="3724275" cy="3232150"/>
          </a:xfrm>
          <a:prstGeom prst="rect">
            <a:avLst/>
          </a:prstGeom>
        </p:spPr>
        <p:txBody>
          <a:bodyPr vert="horz" wrap="square" lIns="0" tIns="38735" rIns="0" bIns="0" rtlCol="0">
            <a:spAutoFit/>
          </a:bodyPr>
          <a:lstStyle/>
          <a:p>
            <a:pPr marL="241300" marR="21590" indent="-229235">
              <a:lnSpc>
                <a:spcPct val="90100"/>
              </a:lnSpc>
              <a:spcBef>
                <a:spcPts val="305"/>
              </a:spcBef>
              <a:buFont typeface="Arial MT"/>
              <a:buChar char="•"/>
              <a:tabLst>
                <a:tab pos="240665" algn="l"/>
                <a:tab pos="241935" algn="l"/>
              </a:tabLst>
            </a:pPr>
            <a:r>
              <a:rPr sz="1700" spc="-5" dirty="0">
                <a:latin typeface="Calibri"/>
                <a:cs typeface="Calibri"/>
              </a:rPr>
              <a:t>The</a:t>
            </a:r>
            <a:r>
              <a:rPr sz="1700" spc="-20" dirty="0">
                <a:latin typeface="Calibri"/>
                <a:cs typeface="Calibri"/>
              </a:rPr>
              <a:t> </a:t>
            </a:r>
            <a:r>
              <a:rPr sz="1700" spc="-5" dirty="0">
                <a:latin typeface="Calibri"/>
                <a:cs typeface="Calibri"/>
              </a:rPr>
              <a:t>term</a:t>
            </a:r>
            <a:r>
              <a:rPr sz="1700" spc="-15" dirty="0">
                <a:latin typeface="Calibri"/>
                <a:cs typeface="Calibri"/>
              </a:rPr>
              <a:t> </a:t>
            </a:r>
            <a:r>
              <a:rPr sz="1700" spc="-5" dirty="0">
                <a:latin typeface="Calibri"/>
                <a:cs typeface="Calibri"/>
              </a:rPr>
              <a:t>"contextual"</a:t>
            </a:r>
            <a:r>
              <a:rPr sz="1700" spc="-40" dirty="0">
                <a:latin typeface="Calibri"/>
                <a:cs typeface="Calibri"/>
              </a:rPr>
              <a:t> </a:t>
            </a:r>
            <a:r>
              <a:rPr sz="1700" spc="-15" dirty="0">
                <a:latin typeface="Calibri"/>
                <a:cs typeface="Calibri"/>
              </a:rPr>
              <a:t>refers</a:t>
            </a:r>
            <a:r>
              <a:rPr sz="1700" spc="-25" dirty="0">
                <a:latin typeface="Calibri"/>
                <a:cs typeface="Calibri"/>
              </a:rPr>
              <a:t> </a:t>
            </a:r>
            <a:r>
              <a:rPr sz="1700" spc="-5" dirty="0">
                <a:latin typeface="Calibri"/>
                <a:cs typeface="Calibri"/>
              </a:rPr>
              <a:t>to </a:t>
            </a:r>
            <a:r>
              <a:rPr sz="1700" dirty="0">
                <a:latin typeface="Calibri"/>
                <a:cs typeface="Calibri"/>
              </a:rPr>
              <a:t>the</a:t>
            </a:r>
            <a:r>
              <a:rPr sz="1700" spc="-15" dirty="0">
                <a:latin typeface="Calibri"/>
                <a:cs typeface="Calibri"/>
              </a:rPr>
              <a:t> </a:t>
            </a:r>
            <a:r>
              <a:rPr sz="1700" spc="-10" dirty="0">
                <a:latin typeface="Calibri"/>
                <a:cs typeface="Calibri"/>
              </a:rPr>
              <a:t>fact </a:t>
            </a:r>
            <a:r>
              <a:rPr sz="1700" spc="-370" dirty="0">
                <a:latin typeface="Calibri"/>
                <a:cs typeface="Calibri"/>
              </a:rPr>
              <a:t> </a:t>
            </a:r>
            <a:r>
              <a:rPr sz="1700" spc="-5" dirty="0">
                <a:latin typeface="Calibri"/>
                <a:cs typeface="Calibri"/>
              </a:rPr>
              <a:t>that </a:t>
            </a:r>
            <a:r>
              <a:rPr sz="1700" dirty="0">
                <a:latin typeface="Calibri"/>
                <a:cs typeface="Calibri"/>
              </a:rPr>
              <a:t>this outlier </a:t>
            </a:r>
            <a:r>
              <a:rPr sz="1700" spc="-10" dirty="0">
                <a:latin typeface="Calibri"/>
                <a:cs typeface="Calibri"/>
              </a:rPr>
              <a:t>was brought </a:t>
            </a:r>
            <a:r>
              <a:rPr sz="1700" spc="-5" dirty="0">
                <a:latin typeface="Calibri"/>
                <a:cs typeface="Calibri"/>
              </a:rPr>
              <a:t>into </a:t>
            </a:r>
            <a:r>
              <a:rPr sz="1700" dirty="0">
                <a:latin typeface="Calibri"/>
                <a:cs typeface="Calibri"/>
              </a:rPr>
              <a:t>a </a:t>
            </a:r>
            <a:r>
              <a:rPr sz="1700" spc="5" dirty="0">
                <a:latin typeface="Calibri"/>
                <a:cs typeface="Calibri"/>
              </a:rPr>
              <a:t> </a:t>
            </a:r>
            <a:r>
              <a:rPr sz="1700" spc="-10" dirty="0">
                <a:latin typeface="Calibri"/>
                <a:cs typeface="Calibri"/>
              </a:rPr>
              <a:t>context.</a:t>
            </a:r>
            <a:endParaRPr sz="1700">
              <a:latin typeface="Calibri"/>
              <a:cs typeface="Calibri"/>
            </a:endParaRPr>
          </a:p>
          <a:p>
            <a:pPr marL="241300" marR="410845" indent="-229235">
              <a:lnSpc>
                <a:spcPts val="1839"/>
              </a:lnSpc>
              <a:spcBef>
                <a:spcPts val="1019"/>
              </a:spcBef>
              <a:buFont typeface="Arial MT"/>
              <a:buChar char="•"/>
              <a:tabLst>
                <a:tab pos="240665" algn="l"/>
                <a:tab pos="241935" algn="l"/>
              </a:tabLst>
            </a:pPr>
            <a:r>
              <a:rPr sz="1700" spc="-5" dirty="0">
                <a:latin typeface="Calibri"/>
                <a:cs typeface="Calibri"/>
              </a:rPr>
              <a:t>The </a:t>
            </a:r>
            <a:r>
              <a:rPr sz="1700" dirty="0">
                <a:latin typeface="Calibri"/>
                <a:cs typeface="Calibri"/>
              </a:rPr>
              <a:t>single </a:t>
            </a:r>
            <a:r>
              <a:rPr sz="1700" spc="-5" dirty="0">
                <a:latin typeface="Calibri"/>
                <a:cs typeface="Calibri"/>
              </a:rPr>
              <a:t>background noise, </a:t>
            </a:r>
            <a:r>
              <a:rPr sz="1700" spc="-20" dirty="0">
                <a:latin typeface="Calibri"/>
                <a:cs typeface="Calibri"/>
              </a:rPr>
              <a:t>for </a:t>
            </a:r>
            <a:r>
              <a:rPr sz="1700" spc="-15" dirty="0">
                <a:latin typeface="Calibri"/>
                <a:cs typeface="Calibri"/>
              </a:rPr>
              <a:t> </a:t>
            </a:r>
            <a:r>
              <a:rPr sz="1700" spc="-10" dirty="0">
                <a:latin typeface="Calibri"/>
                <a:cs typeface="Calibri"/>
              </a:rPr>
              <a:t>example,</a:t>
            </a:r>
            <a:r>
              <a:rPr sz="1700" spc="-25" dirty="0">
                <a:latin typeface="Calibri"/>
                <a:cs typeface="Calibri"/>
              </a:rPr>
              <a:t> </a:t>
            </a:r>
            <a:r>
              <a:rPr sz="1700" dirty="0">
                <a:latin typeface="Calibri"/>
                <a:cs typeface="Calibri"/>
              </a:rPr>
              <a:t>in</a:t>
            </a:r>
            <a:r>
              <a:rPr sz="1700" spc="-25" dirty="0">
                <a:latin typeface="Calibri"/>
                <a:cs typeface="Calibri"/>
              </a:rPr>
              <a:t> </a:t>
            </a:r>
            <a:r>
              <a:rPr sz="1700" dirty="0">
                <a:latin typeface="Calibri"/>
                <a:cs typeface="Calibri"/>
              </a:rPr>
              <a:t>the</a:t>
            </a:r>
            <a:r>
              <a:rPr sz="1700" spc="-15" dirty="0">
                <a:latin typeface="Calibri"/>
                <a:cs typeface="Calibri"/>
              </a:rPr>
              <a:t> </a:t>
            </a:r>
            <a:r>
              <a:rPr sz="1700" dirty="0">
                <a:latin typeface="Calibri"/>
                <a:cs typeface="Calibri"/>
              </a:rPr>
              <a:t>speech</a:t>
            </a:r>
            <a:r>
              <a:rPr sz="1700" spc="-25" dirty="0">
                <a:latin typeface="Calibri"/>
                <a:cs typeface="Calibri"/>
              </a:rPr>
              <a:t> </a:t>
            </a:r>
            <a:r>
              <a:rPr sz="1700" spc="-5" dirty="0">
                <a:latin typeface="Calibri"/>
                <a:cs typeface="Calibri"/>
              </a:rPr>
              <a:t>recognition </a:t>
            </a:r>
            <a:r>
              <a:rPr sz="1700" spc="-370" dirty="0">
                <a:latin typeface="Calibri"/>
                <a:cs typeface="Calibri"/>
              </a:rPr>
              <a:t> </a:t>
            </a:r>
            <a:r>
              <a:rPr sz="1700" spc="-5" dirty="0">
                <a:latin typeface="Calibri"/>
                <a:cs typeface="Calibri"/>
              </a:rPr>
              <a:t>approach.</a:t>
            </a:r>
            <a:endParaRPr sz="1700">
              <a:latin typeface="Calibri"/>
              <a:cs typeface="Calibri"/>
            </a:endParaRPr>
          </a:p>
          <a:p>
            <a:pPr marL="241300" marR="131445" indent="-229235">
              <a:lnSpc>
                <a:spcPts val="1839"/>
              </a:lnSpc>
              <a:spcBef>
                <a:spcPts val="990"/>
              </a:spcBef>
              <a:buFont typeface="Arial MT"/>
              <a:buChar char="•"/>
              <a:tabLst>
                <a:tab pos="240665" algn="l"/>
                <a:tab pos="241935" algn="l"/>
              </a:tabLst>
            </a:pPr>
            <a:r>
              <a:rPr sz="1700" spc="-5" dirty="0">
                <a:latin typeface="Calibri"/>
                <a:cs typeface="Calibri"/>
              </a:rPr>
              <a:t>Conditional </a:t>
            </a:r>
            <a:r>
              <a:rPr sz="1700" spc="-10" dirty="0">
                <a:latin typeface="Calibri"/>
                <a:cs typeface="Calibri"/>
              </a:rPr>
              <a:t>outliers </a:t>
            </a:r>
            <a:r>
              <a:rPr sz="1700" spc="-5" dirty="0">
                <a:latin typeface="Calibri"/>
                <a:cs typeface="Calibri"/>
              </a:rPr>
              <a:t>are </a:t>
            </a:r>
            <a:r>
              <a:rPr sz="1700" dirty="0">
                <a:latin typeface="Calibri"/>
                <a:cs typeface="Calibri"/>
              </a:rPr>
              <a:t>another </a:t>
            </a:r>
            <a:r>
              <a:rPr sz="1700" spc="-5" dirty="0">
                <a:latin typeface="Calibri"/>
                <a:cs typeface="Calibri"/>
              </a:rPr>
              <a:t>name </a:t>
            </a:r>
            <a:r>
              <a:rPr sz="1700" spc="-370" dirty="0">
                <a:latin typeface="Calibri"/>
                <a:cs typeface="Calibri"/>
              </a:rPr>
              <a:t> </a:t>
            </a:r>
            <a:r>
              <a:rPr sz="1700" spc="-15" dirty="0">
                <a:latin typeface="Calibri"/>
                <a:cs typeface="Calibri"/>
              </a:rPr>
              <a:t>for</a:t>
            </a:r>
            <a:r>
              <a:rPr sz="1700" dirty="0">
                <a:latin typeface="Calibri"/>
                <a:cs typeface="Calibri"/>
              </a:rPr>
              <a:t> </a:t>
            </a:r>
            <a:r>
              <a:rPr sz="1700" spc="-10" dirty="0">
                <a:latin typeface="Calibri"/>
                <a:cs typeface="Calibri"/>
              </a:rPr>
              <a:t>contextual</a:t>
            </a:r>
            <a:r>
              <a:rPr sz="1700" spc="-35" dirty="0">
                <a:latin typeface="Calibri"/>
                <a:cs typeface="Calibri"/>
              </a:rPr>
              <a:t> </a:t>
            </a:r>
            <a:r>
              <a:rPr sz="1700" spc="-5" dirty="0">
                <a:latin typeface="Calibri"/>
                <a:cs typeface="Calibri"/>
              </a:rPr>
              <a:t>outliers.</a:t>
            </a:r>
            <a:endParaRPr sz="1700">
              <a:latin typeface="Calibri"/>
              <a:cs typeface="Calibri"/>
            </a:endParaRPr>
          </a:p>
          <a:p>
            <a:pPr marL="241300" marR="5080" indent="-229235">
              <a:lnSpc>
                <a:spcPts val="1839"/>
              </a:lnSpc>
              <a:spcBef>
                <a:spcPts val="1000"/>
              </a:spcBef>
              <a:buFont typeface="Arial MT"/>
              <a:buChar char="•"/>
              <a:tabLst>
                <a:tab pos="240665" algn="l"/>
                <a:tab pos="241935" algn="l"/>
              </a:tabLst>
            </a:pPr>
            <a:r>
              <a:rPr sz="1700" spc="-5" dirty="0">
                <a:latin typeface="Calibri"/>
                <a:cs typeface="Calibri"/>
              </a:rPr>
              <a:t>Outliers occur </a:t>
            </a:r>
            <a:r>
              <a:rPr sz="1700" dirty="0">
                <a:latin typeface="Calibri"/>
                <a:cs typeface="Calibri"/>
              </a:rPr>
              <a:t>when a </a:t>
            </a:r>
            <a:r>
              <a:rPr sz="1700" spc="-10" dirty="0">
                <a:latin typeface="Calibri"/>
                <a:cs typeface="Calibri"/>
              </a:rPr>
              <a:t>data </a:t>
            </a:r>
            <a:r>
              <a:rPr sz="1700" spc="-5" dirty="0">
                <a:latin typeface="Calibri"/>
                <a:cs typeface="Calibri"/>
              </a:rPr>
              <a:t>object </a:t>
            </a:r>
            <a:r>
              <a:rPr sz="1700" dirty="0">
                <a:latin typeface="Calibri"/>
                <a:cs typeface="Calibri"/>
              </a:rPr>
              <a:t> </a:t>
            </a:r>
            <a:r>
              <a:rPr sz="1700" spc="-5" dirty="0">
                <a:latin typeface="Calibri"/>
                <a:cs typeface="Calibri"/>
              </a:rPr>
              <a:t>deviates</a:t>
            </a:r>
            <a:r>
              <a:rPr sz="1700" spc="-35" dirty="0">
                <a:latin typeface="Calibri"/>
                <a:cs typeface="Calibri"/>
              </a:rPr>
              <a:t> </a:t>
            </a:r>
            <a:r>
              <a:rPr sz="1700" spc="-10" dirty="0">
                <a:latin typeface="Calibri"/>
                <a:cs typeface="Calibri"/>
              </a:rPr>
              <a:t>from </a:t>
            </a:r>
            <a:r>
              <a:rPr sz="1700" dirty="0">
                <a:latin typeface="Calibri"/>
                <a:cs typeface="Calibri"/>
              </a:rPr>
              <a:t>the</a:t>
            </a:r>
            <a:r>
              <a:rPr sz="1700" spc="-10" dirty="0">
                <a:latin typeface="Calibri"/>
                <a:cs typeface="Calibri"/>
              </a:rPr>
              <a:t> </a:t>
            </a:r>
            <a:r>
              <a:rPr sz="1700" dirty="0">
                <a:latin typeface="Calibri"/>
                <a:cs typeface="Calibri"/>
              </a:rPr>
              <a:t>other</a:t>
            </a:r>
            <a:r>
              <a:rPr sz="1700" spc="-25" dirty="0">
                <a:latin typeface="Calibri"/>
                <a:cs typeface="Calibri"/>
              </a:rPr>
              <a:t> </a:t>
            </a:r>
            <a:r>
              <a:rPr sz="1700" spc="-10" dirty="0">
                <a:latin typeface="Calibri"/>
                <a:cs typeface="Calibri"/>
              </a:rPr>
              <a:t>data</a:t>
            </a:r>
            <a:r>
              <a:rPr sz="1700" spc="-20" dirty="0">
                <a:latin typeface="Calibri"/>
                <a:cs typeface="Calibri"/>
              </a:rPr>
              <a:t> </a:t>
            </a:r>
            <a:r>
              <a:rPr sz="1700" spc="-5" dirty="0">
                <a:latin typeface="Calibri"/>
                <a:cs typeface="Calibri"/>
              </a:rPr>
              <a:t>points</a:t>
            </a:r>
            <a:r>
              <a:rPr sz="1700" spc="-45" dirty="0">
                <a:latin typeface="Calibri"/>
                <a:cs typeface="Calibri"/>
              </a:rPr>
              <a:t> </a:t>
            </a:r>
            <a:r>
              <a:rPr sz="1700" dirty="0">
                <a:latin typeface="Calibri"/>
                <a:cs typeface="Calibri"/>
              </a:rPr>
              <a:t>in</a:t>
            </a:r>
            <a:r>
              <a:rPr sz="1700" spc="-10" dirty="0">
                <a:latin typeface="Calibri"/>
                <a:cs typeface="Calibri"/>
              </a:rPr>
              <a:t> </a:t>
            </a:r>
            <a:r>
              <a:rPr sz="1700" dirty="0">
                <a:latin typeface="Calibri"/>
                <a:cs typeface="Calibri"/>
              </a:rPr>
              <a:t>a </a:t>
            </a:r>
            <a:r>
              <a:rPr sz="1700" spc="-370" dirty="0">
                <a:latin typeface="Calibri"/>
                <a:cs typeface="Calibri"/>
              </a:rPr>
              <a:t> </a:t>
            </a:r>
            <a:r>
              <a:rPr sz="1700" dirty="0">
                <a:latin typeface="Calibri"/>
                <a:cs typeface="Calibri"/>
              </a:rPr>
              <a:t>particular </a:t>
            </a:r>
            <a:r>
              <a:rPr sz="1700" spc="-10" dirty="0">
                <a:latin typeface="Calibri"/>
                <a:cs typeface="Calibri"/>
              </a:rPr>
              <a:t>data </a:t>
            </a:r>
            <a:r>
              <a:rPr sz="1700" spc="-5" dirty="0">
                <a:latin typeface="Calibri"/>
                <a:cs typeface="Calibri"/>
              </a:rPr>
              <a:t>set </a:t>
            </a:r>
            <a:r>
              <a:rPr sz="1700" dirty="0">
                <a:latin typeface="Calibri"/>
                <a:cs typeface="Calibri"/>
              </a:rPr>
              <a:t>due </a:t>
            </a:r>
            <a:r>
              <a:rPr sz="1700" spc="-5" dirty="0">
                <a:latin typeface="Calibri"/>
                <a:cs typeface="Calibri"/>
              </a:rPr>
              <a:t>to </a:t>
            </a:r>
            <a:r>
              <a:rPr sz="1700" dirty="0">
                <a:latin typeface="Calibri"/>
                <a:cs typeface="Calibri"/>
              </a:rPr>
              <a:t>a specific </a:t>
            </a:r>
            <a:r>
              <a:rPr sz="1700" spc="5" dirty="0">
                <a:latin typeface="Calibri"/>
                <a:cs typeface="Calibri"/>
              </a:rPr>
              <a:t> </a:t>
            </a:r>
            <a:r>
              <a:rPr sz="1700" dirty="0">
                <a:latin typeface="Calibri"/>
                <a:cs typeface="Calibri"/>
              </a:rPr>
              <a:t>condition.</a:t>
            </a:r>
            <a:endParaRPr sz="1700">
              <a:latin typeface="Calibri"/>
              <a:cs typeface="Calibri"/>
            </a:endParaRPr>
          </a:p>
        </p:txBody>
      </p:sp>
      <p:grpSp>
        <p:nvGrpSpPr>
          <p:cNvPr id="4" name="object 4"/>
          <p:cNvGrpSpPr/>
          <p:nvPr/>
        </p:nvGrpSpPr>
        <p:grpSpPr>
          <a:xfrm>
            <a:off x="5510784" y="851916"/>
            <a:ext cx="6184900" cy="5154295"/>
            <a:chOff x="5510784" y="851916"/>
            <a:chExt cx="6184900" cy="5154295"/>
          </a:xfrm>
        </p:grpSpPr>
        <p:sp>
          <p:nvSpPr>
            <p:cNvPr id="5" name="object 5"/>
            <p:cNvSpPr/>
            <p:nvPr/>
          </p:nvSpPr>
          <p:spPr>
            <a:xfrm>
              <a:off x="5510784" y="851916"/>
              <a:ext cx="6184900" cy="5154295"/>
            </a:xfrm>
            <a:custGeom>
              <a:avLst/>
              <a:gdLst/>
              <a:ahLst/>
              <a:cxnLst/>
              <a:rect l="l" t="t" r="r" b="b"/>
              <a:pathLst>
                <a:path w="6184900" h="5154295">
                  <a:moveTo>
                    <a:pt x="2497455" y="0"/>
                  </a:moveTo>
                  <a:lnTo>
                    <a:pt x="1573148" y="0"/>
                  </a:lnTo>
                  <a:lnTo>
                    <a:pt x="1529665" y="5788"/>
                  </a:lnTo>
                  <a:lnTo>
                    <a:pt x="1490075" y="22399"/>
                  </a:lnTo>
                  <a:lnTo>
                    <a:pt x="1456080" y="48702"/>
                  </a:lnTo>
                  <a:lnTo>
                    <a:pt x="1429385" y="83566"/>
                  </a:lnTo>
                  <a:lnTo>
                    <a:pt x="968248" y="880999"/>
                  </a:lnTo>
                  <a:lnTo>
                    <a:pt x="951388" y="920499"/>
                  </a:lnTo>
                  <a:lnTo>
                    <a:pt x="945769" y="962596"/>
                  </a:lnTo>
                  <a:lnTo>
                    <a:pt x="951388" y="1004693"/>
                  </a:lnTo>
                  <a:lnTo>
                    <a:pt x="968248" y="1044194"/>
                  </a:lnTo>
                  <a:lnTo>
                    <a:pt x="1429385" y="1841627"/>
                  </a:lnTo>
                  <a:lnTo>
                    <a:pt x="1456070" y="1876520"/>
                  </a:lnTo>
                  <a:lnTo>
                    <a:pt x="1490090" y="1902841"/>
                  </a:lnTo>
                  <a:lnTo>
                    <a:pt x="1491234" y="1903349"/>
                  </a:lnTo>
                  <a:lnTo>
                    <a:pt x="1049146" y="2667889"/>
                  </a:lnTo>
                  <a:lnTo>
                    <a:pt x="1025769" y="2713705"/>
                  </a:lnTo>
                  <a:lnTo>
                    <a:pt x="1009070" y="2761861"/>
                  </a:lnTo>
                  <a:lnTo>
                    <a:pt x="999051" y="2811576"/>
                  </a:lnTo>
                  <a:lnTo>
                    <a:pt x="995711" y="2862072"/>
                  </a:lnTo>
                  <a:lnTo>
                    <a:pt x="999051" y="2912567"/>
                  </a:lnTo>
                  <a:lnTo>
                    <a:pt x="1009070" y="2962282"/>
                  </a:lnTo>
                  <a:lnTo>
                    <a:pt x="1025769" y="3010438"/>
                  </a:lnTo>
                  <a:lnTo>
                    <a:pt x="1049146" y="3056254"/>
                  </a:lnTo>
                  <a:lnTo>
                    <a:pt x="2147316" y="4955260"/>
                  </a:lnTo>
                  <a:lnTo>
                    <a:pt x="2173122" y="4994513"/>
                  </a:lnTo>
                  <a:lnTo>
                    <a:pt x="2202809" y="5030023"/>
                  </a:lnTo>
                  <a:lnTo>
                    <a:pt x="2236023" y="5061557"/>
                  </a:lnTo>
                  <a:lnTo>
                    <a:pt x="2272410" y="5088881"/>
                  </a:lnTo>
                  <a:lnTo>
                    <a:pt x="2311617" y="5111761"/>
                  </a:lnTo>
                  <a:lnTo>
                    <a:pt x="2353291" y="5129963"/>
                  </a:lnTo>
                  <a:lnTo>
                    <a:pt x="2397078" y="5143254"/>
                  </a:lnTo>
                  <a:lnTo>
                    <a:pt x="2442626" y="5151400"/>
                  </a:lnTo>
                  <a:lnTo>
                    <a:pt x="2489581" y="5154168"/>
                  </a:lnTo>
                  <a:lnTo>
                    <a:pt x="4690491" y="5154168"/>
                  </a:lnTo>
                  <a:lnTo>
                    <a:pt x="4741864" y="5150671"/>
                  </a:lnTo>
                  <a:lnTo>
                    <a:pt x="4792063" y="5140405"/>
                  </a:lnTo>
                  <a:lnTo>
                    <a:pt x="4840362" y="5123700"/>
                  </a:lnTo>
                  <a:lnTo>
                    <a:pt x="4886039" y="5100891"/>
                  </a:lnTo>
                  <a:lnTo>
                    <a:pt x="4928370" y="5072310"/>
                  </a:lnTo>
                  <a:lnTo>
                    <a:pt x="4966632" y="5038289"/>
                  </a:lnTo>
                  <a:lnTo>
                    <a:pt x="5000102" y="4999161"/>
                  </a:lnTo>
                  <a:lnTo>
                    <a:pt x="5028057" y="4955260"/>
                  </a:lnTo>
                  <a:lnTo>
                    <a:pt x="6130924" y="3056255"/>
                  </a:lnTo>
                  <a:lnTo>
                    <a:pt x="6154302" y="3010438"/>
                  </a:lnTo>
                  <a:lnTo>
                    <a:pt x="6171001" y="2962282"/>
                  </a:lnTo>
                  <a:lnTo>
                    <a:pt x="6181020" y="2912567"/>
                  </a:lnTo>
                  <a:lnTo>
                    <a:pt x="6184360" y="2862072"/>
                  </a:lnTo>
                  <a:lnTo>
                    <a:pt x="6181020" y="2811576"/>
                  </a:lnTo>
                  <a:lnTo>
                    <a:pt x="6171001" y="2761861"/>
                  </a:lnTo>
                  <a:lnTo>
                    <a:pt x="6154302" y="2713705"/>
                  </a:lnTo>
                  <a:lnTo>
                    <a:pt x="6130924" y="2667889"/>
                  </a:lnTo>
                  <a:lnTo>
                    <a:pt x="5694217" y="1915922"/>
                  </a:lnTo>
                  <a:lnTo>
                    <a:pt x="1569212" y="1915922"/>
                  </a:lnTo>
                  <a:lnTo>
                    <a:pt x="1558049" y="1915544"/>
                  </a:lnTo>
                  <a:lnTo>
                    <a:pt x="1547066" y="1914429"/>
                  </a:lnTo>
                  <a:lnTo>
                    <a:pt x="1536297" y="1912600"/>
                  </a:lnTo>
                  <a:lnTo>
                    <a:pt x="1525777" y="1910080"/>
                  </a:lnTo>
                  <a:lnTo>
                    <a:pt x="1499996" y="1899285"/>
                  </a:lnTo>
                  <a:lnTo>
                    <a:pt x="1558163" y="1798701"/>
                  </a:lnTo>
                  <a:lnTo>
                    <a:pt x="1551939" y="1796161"/>
                  </a:lnTo>
                  <a:lnTo>
                    <a:pt x="1521793" y="1772808"/>
                  </a:lnTo>
                  <a:lnTo>
                    <a:pt x="1498218" y="1741932"/>
                  </a:lnTo>
                  <a:lnTo>
                    <a:pt x="1089279" y="1034923"/>
                  </a:lnTo>
                  <a:lnTo>
                    <a:pt x="1069371" y="962596"/>
                  </a:lnTo>
                  <a:lnTo>
                    <a:pt x="1074348" y="925266"/>
                  </a:lnTo>
                  <a:lnTo>
                    <a:pt x="1498218" y="183261"/>
                  </a:lnTo>
                  <a:lnTo>
                    <a:pt x="1521854" y="152350"/>
                  </a:lnTo>
                  <a:lnTo>
                    <a:pt x="1587033" y="114341"/>
                  </a:lnTo>
                  <a:lnTo>
                    <a:pt x="1625599" y="109220"/>
                  </a:lnTo>
                  <a:lnTo>
                    <a:pt x="2654093" y="109220"/>
                  </a:lnTo>
                  <a:lnTo>
                    <a:pt x="2639187" y="83566"/>
                  </a:lnTo>
                  <a:lnTo>
                    <a:pt x="2613398" y="48702"/>
                  </a:lnTo>
                  <a:lnTo>
                    <a:pt x="2579560" y="22399"/>
                  </a:lnTo>
                  <a:lnTo>
                    <a:pt x="2540103" y="5788"/>
                  </a:lnTo>
                  <a:lnTo>
                    <a:pt x="2497455" y="0"/>
                  </a:lnTo>
                  <a:close/>
                </a:path>
                <a:path w="6184900" h="5154295">
                  <a:moveTo>
                    <a:pt x="898270" y="3124708"/>
                  </a:moveTo>
                  <a:lnTo>
                    <a:pt x="363092" y="3124708"/>
                  </a:lnTo>
                  <a:lnTo>
                    <a:pt x="337968" y="3128053"/>
                  </a:lnTo>
                  <a:lnTo>
                    <a:pt x="295388" y="3152890"/>
                  </a:lnTo>
                  <a:lnTo>
                    <a:pt x="12953" y="3634740"/>
                  </a:lnTo>
                  <a:lnTo>
                    <a:pt x="0" y="3681872"/>
                  </a:lnTo>
                  <a:lnTo>
                    <a:pt x="3238" y="3706231"/>
                  </a:lnTo>
                  <a:lnTo>
                    <a:pt x="279907" y="4190746"/>
                  </a:lnTo>
                  <a:lnTo>
                    <a:pt x="315071" y="4226179"/>
                  </a:lnTo>
                  <a:lnTo>
                    <a:pt x="363092" y="4239133"/>
                  </a:lnTo>
                  <a:lnTo>
                    <a:pt x="898270" y="4239133"/>
                  </a:lnTo>
                  <a:lnTo>
                    <a:pt x="945721" y="4226179"/>
                  </a:lnTo>
                  <a:lnTo>
                    <a:pt x="980313" y="4190746"/>
                  </a:lnTo>
                  <a:lnTo>
                    <a:pt x="1248410" y="3729101"/>
                  </a:lnTo>
                  <a:lnTo>
                    <a:pt x="1261364" y="3681872"/>
                  </a:lnTo>
                  <a:lnTo>
                    <a:pt x="1258125" y="3657538"/>
                  </a:lnTo>
                  <a:lnTo>
                    <a:pt x="980313" y="3173095"/>
                  </a:lnTo>
                  <a:lnTo>
                    <a:pt x="945721" y="3137662"/>
                  </a:lnTo>
                  <a:lnTo>
                    <a:pt x="898270" y="3124708"/>
                  </a:lnTo>
                  <a:close/>
                </a:path>
                <a:path w="6184900" h="5154295">
                  <a:moveTo>
                    <a:pt x="4690491" y="569976"/>
                  </a:moveTo>
                  <a:lnTo>
                    <a:pt x="2923286" y="569976"/>
                  </a:lnTo>
                  <a:lnTo>
                    <a:pt x="3098545" y="871728"/>
                  </a:lnTo>
                  <a:lnTo>
                    <a:pt x="3115333" y="911226"/>
                  </a:lnTo>
                  <a:lnTo>
                    <a:pt x="3120929" y="953309"/>
                  </a:lnTo>
                  <a:lnTo>
                    <a:pt x="3115333" y="995368"/>
                  </a:lnTo>
                  <a:lnTo>
                    <a:pt x="3098545" y="1034796"/>
                  </a:lnTo>
                  <a:lnTo>
                    <a:pt x="2635376" y="1832356"/>
                  </a:lnTo>
                  <a:lnTo>
                    <a:pt x="2609514" y="1867219"/>
                  </a:lnTo>
                  <a:lnTo>
                    <a:pt x="2575639" y="1893522"/>
                  </a:lnTo>
                  <a:lnTo>
                    <a:pt x="2536168" y="1910133"/>
                  </a:lnTo>
                  <a:lnTo>
                    <a:pt x="2493517" y="1915922"/>
                  </a:lnTo>
                  <a:lnTo>
                    <a:pt x="5694217" y="1915922"/>
                  </a:lnTo>
                  <a:lnTo>
                    <a:pt x="5028057" y="768858"/>
                  </a:lnTo>
                  <a:lnTo>
                    <a:pt x="5000102" y="724943"/>
                  </a:lnTo>
                  <a:lnTo>
                    <a:pt x="4966632" y="685811"/>
                  </a:lnTo>
                  <a:lnTo>
                    <a:pt x="4928370" y="651794"/>
                  </a:lnTo>
                  <a:lnTo>
                    <a:pt x="4886039" y="623220"/>
                  </a:lnTo>
                  <a:lnTo>
                    <a:pt x="4840362" y="600421"/>
                  </a:lnTo>
                  <a:lnTo>
                    <a:pt x="4792063" y="583727"/>
                  </a:lnTo>
                  <a:lnTo>
                    <a:pt x="4741864" y="573468"/>
                  </a:lnTo>
                  <a:lnTo>
                    <a:pt x="4690491" y="569976"/>
                  </a:lnTo>
                  <a:close/>
                </a:path>
                <a:path w="6184900" h="5154295">
                  <a:moveTo>
                    <a:pt x="2796793" y="569976"/>
                  </a:moveTo>
                  <a:lnTo>
                    <a:pt x="2489581" y="569976"/>
                  </a:lnTo>
                  <a:lnTo>
                    <a:pt x="2442626" y="572740"/>
                  </a:lnTo>
                  <a:lnTo>
                    <a:pt x="2397078" y="580880"/>
                  </a:lnTo>
                  <a:lnTo>
                    <a:pt x="2353291" y="594162"/>
                  </a:lnTo>
                  <a:lnTo>
                    <a:pt x="2311617" y="612355"/>
                  </a:lnTo>
                  <a:lnTo>
                    <a:pt x="2272410" y="635226"/>
                  </a:lnTo>
                  <a:lnTo>
                    <a:pt x="2236023" y="662544"/>
                  </a:lnTo>
                  <a:lnTo>
                    <a:pt x="2202809" y="694077"/>
                  </a:lnTo>
                  <a:lnTo>
                    <a:pt x="2173122" y="729592"/>
                  </a:lnTo>
                  <a:lnTo>
                    <a:pt x="2147316" y="768858"/>
                  </a:lnTo>
                  <a:lnTo>
                    <a:pt x="1572767" y="1762379"/>
                  </a:lnTo>
                  <a:lnTo>
                    <a:pt x="1556639" y="1790446"/>
                  </a:lnTo>
                  <a:lnTo>
                    <a:pt x="1583055" y="1801495"/>
                  </a:lnTo>
                  <a:lnTo>
                    <a:pt x="1592480" y="1803755"/>
                  </a:lnTo>
                  <a:lnTo>
                    <a:pt x="1602073" y="1805384"/>
                  </a:lnTo>
                  <a:lnTo>
                    <a:pt x="1611808" y="1806370"/>
                  </a:lnTo>
                  <a:lnTo>
                    <a:pt x="1621663" y="1806702"/>
                  </a:lnTo>
                  <a:lnTo>
                    <a:pt x="2441193" y="1806702"/>
                  </a:lnTo>
                  <a:lnTo>
                    <a:pt x="2478982" y="1801560"/>
                  </a:lnTo>
                  <a:lnTo>
                    <a:pt x="2543938" y="1763464"/>
                  </a:lnTo>
                  <a:lnTo>
                    <a:pt x="2566796" y="1732534"/>
                  </a:lnTo>
                  <a:lnTo>
                    <a:pt x="2977388" y="1025525"/>
                  </a:lnTo>
                  <a:lnTo>
                    <a:pt x="2997295" y="953262"/>
                  </a:lnTo>
                  <a:lnTo>
                    <a:pt x="2992318" y="915975"/>
                  </a:lnTo>
                  <a:lnTo>
                    <a:pt x="2977388" y="880999"/>
                  </a:lnTo>
                  <a:lnTo>
                    <a:pt x="2796793" y="569976"/>
                  </a:lnTo>
                  <a:close/>
                </a:path>
                <a:path w="6184900" h="5154295">
                  <a:moveTo>
                    <a:pt x="2654093" y="109220"/>
                  </a:moveTo>
                  <a:lnTo>
                    <a:pt x="2445004" y="109220"/>
                  </a:lnTo>
                  <a:lnTo>
                    <a:pt x="2482865" y="114341"/>
                  </a:lnTo>
                  <a:lnTo>
                    <a:pt x="2517870" y="129047"/>
                  </a:lnTo>
                  <a:lnTo>
                    <a:pt x="2547873" y="152350"/>
                  </a:lnTo>
                  <a:lnTo>
                    <a:pt x="2570734" y="183261"/>
                  </a:lnTo>
                  <a:lnTo>
                    <a:pt x="2789300" y="559688"/>
                  </a:lnTo>
                  <a:lnTo>
                    <a:pt x="2915792" y="559688"/>
                  </a:lnTo>
                  <a:lnTo>
                    <a:pt x="2654093" y="109220"/>
                  </a:lnTo>
                  <a:close/>
                </a:path>
              </a:pathLst>
            </a:custGeom>
            <a:solidFill>
              <a:srgbClr val="7E7E7E">
                <a:alpha val="14901"/>
              </a:srgbClr>
            </a:solidFill>
          </p:spPr>
          <p:txBody>
            <a:bodyPr wrap="square" lIns="0" tIns="0" rIns="0" bIns="0" rtlCol="0"/>
            <a:lstStyle/>
            <a:p>
              <a:endParaRPr/>
            </a:p>
          </p:txBody>
        </p:sp>
        <p:pic>
          <p:nvPicPr>
            <p:cNvPr id="6" name="object 6"/>
            <p:cNvPicPr/>
            <p:nvPr/>
          </p:nvPicPr>
          <p:blipFill>
            <a:blip r:embed="rId2" cstate="print"/>
            <a:stretch>
              <a:fillRect/>
            </a:stretch>
          </p:blipFill>
          <p:spPr>
            <a:xfrm>
              <a:off x="6096000" y="1885188"/>
              <a:ext cx="5367528" cy="3087624"/>
            </a:xfrm>
            <a:prstGeom prst="rect">
              <a:avLst/>
            </a:prstGeom>
          </p:spPr>
        </p:pic>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057" name="Arc 2056">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059" name="Freeform: Shape 2058">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050" name="Picture 2" descr="histogram for finding outliers">
            <a:extLst>
              <a:ext uri="{FF2B5EF4-FFF2-40B4-BE49-F238E27FC236}">
                <a16:creationId xmlns:a16="http://schemas.microsoft.com/office/drawing/2014/main" id="{0BEBEBAB-74F5-4C57-8ED3-8DD1B4AD6DA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03182" y="1564554"/>
            <a:ext cx="4777381" cy="355914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AABDC7D-8B10-4C74-8304-78912F8E1988}"/>
              </a:ext>
            </a:extLst>
          </p:cNvPr>
          <p:cNvSpPr txBox="1"/>
          <p:nvPr/>
        </p:nvSpPr>
        <p:spPr>
          <a:xfrm>
            <a:off x="5838406" y="1447800"/>
            <a:ext cx="5458838" cy="4192520"/>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b="1" i="0" dirty="0">
                <a:effectLst/>
              </a:rPr>
              <a:t>An analogy of Outliers in Real-life Examples,</a:t>
            </a:r>
          </a:p>
          <a:p>
            <a:pPr indent="-228600">
              <a:lnSpc>
                <a:spcPct val="90000"/>
              </a:lnSpc>
              <a:spcAft>
                <a:spcPts val="600"/>
              </a:spcAft>
              <a:buFont typeface="Arial" panose="020B0604020202020204" pitchFamily="34" charset="0"/>
              <a:buChar char="•"/>
            </a:pPr>
            <a:endParaRPr lang="en-US" b="0" i="0" dirty="0">
              <a:effectLst/>
            </a:endParaRPr>
          </a:p>
          <a:p>
            <a:pPr indent="-228600">
              <a:lnSpc>
                <a:spcPct val="90000"/>
              </a:lnSpc>
              <a:spcAft>
                <a:spcPts val="600"/>
              </a:spcAft>
              <a:buFont typeface="Arial" panose="020B0604020202020204" pitchFamily="34" charset="0"/>
              <a:buChar char="•"/>
            </a:pPr>
            <a:r>
              <a:rPr lang="en-US" b="1" i="0" dirty="0">
                <a:effectLst/>
              </a:rPr>
              <a:t>Example-1:</a:t>
            </a:r>
            <a:r>
              <a:rPr lang="en-US" b="0" i="0" dirty="0">
                <a:effectLst/>
              </a:rPr>
              <a:t> In a class, we have 100 students and one student who always scores marks on the higher side concerning other students; its score is not much dependent on the Difficulty level of the exam. So, here we consider that guy as an outlier.</a:t>
            </a:r>
          </a:p>
          <a:p>
            <a:pPr indent="-228600">
              <a:lnSpc>
                <a:spcPct val="90000"/>
              </a:lnSpc>
              <a:spcAft>
                <a:spcPts val="600"/>
              </a:spcAft>
              <a:buFont typeface="Arial" panose="020B0604020202020204" pitchFamily="34" charset="0"/>
              <a:buChar char="•"/>
            </a:pPr>
            <a:endParaRPr lang="en-US" b="0" i="0" dirty="0">
              <a:effectLst/>
            </a:endParaRPr>
          </a:p>
          <a:p>
            <a:pPr indent="-228600">
              <a:lnSpc>
                <a:spcPct val="90000"/>
              </a:lnSpc>
              <a:spcAft>
                <a:spcPts val="600"/>
              </a:spcAft>
              <a:buFont typeface="Arial" panose="020B0604020202020204" pitchFamily="34" charset="0"/>
              <a:buChar char="•"/>
            </a:pPr>
            <a:r>
              <a:rPr lang="en-US" b="1" i="0" dirty="0">
                <a:effectLst/>
              </a:rPr>
              <a:t>Example-2:</a:t>
            </a:r>
            <a:r>
              <a:rPr lang="en-US" b="0" i="0" dirty="0">
                <a:effectLst/>
              </a:rPr>
              <a:t> let’s have to find the average salary of a group of people and accidentally </a:t>
            </a:r>
            <a:r>
              <a:rPr lang="en-US" b="1" i="0" dirty="0">
                <a:effectLst/>
              </a:rPr>
              <a:t>Bill Gates</a:t>
            </a:r>
            <a:r>
              <a:rPr lang="en-US" b="0" i="0" dirty="0">
                <a:effectLst/>
              </a:rPr>
              <a:t> or </a:t>
            </a:r>
            <a:r>
              <a:rPr lang="en-US" b="1" i="0" dirty="0">
                <a:effectLst/>
              </a:rPr>
              <a:t>Elon Musk-like</a:t>
            </a:r>
            <a:r>
              <a:rPr lang="en-US" b="0" i="0" dirty="0">
                <a:effectLst/>
              </a:rPr>
              <a:t> people entered the group. So, think now about the average salary of new groups of people. Here average salary is not a true representation due to outliers.</a:t>
            </a:r>
          </a:p>
          <a:p>
            <a:pPr indent="-228600">
              <a:lnSpc>
                <a:spcPct val="90000"/>
              </a:lnSpc>
              <a:spcAft>
                <a:spcPts val="600"/>
              </a:spcAft>
              <a:buFont typeface="Arial" panose="020B0604020202020204" pitchFamily="34" charset="0"/>
              <a:buChar char="•"/>
            </a:pPr>
            <a:endParaRPr lang="en-US" dirty="0"/>
          </a:p>
          <a:p>
            <a:pPr indent="-228600">
              <a:lnSpc>
                <a:spcPct val="90000"/>
              </a:lnSpc>
              <a:spcAft>
                <a:spcPts val="600"/>
              </a:spcAft>
              <a:buFont typeface="Arial" panose="020B0604020202020204" pitchFamily="34" charset="0"/>
              <a:buChar char="•"/>
            </a:pPr>
            <a:endParaRPr lang="en-US" b="0" i="0" dirty="0">
              <a:effectLst/>
            </a:endParaRPr>
          </a:p>
          <a:p>
            <a:pPr indent="-228600">
              <a:lnSpc>
                <a:spcPct val="90000"/>
              </a:lnSpc>
              <a:spcAft>
                <a:spcPts val="600"/>
              </a:spcAft>
              <a:buFont typeface="Arial" panose="020B0604020202020204" pitchFamily="34" charset="0"/>
              <a:buChar char="•"/>
            </a:pPr>
            <a:endParaRPr lang="en-US" dirty="0"/>
          </a:p>
          <a:p>
            <a:pPr indent="-228600">
              <a:lnSpc>
                <a:spcPct val="90000"/>
              </a:lnSpc>
              <a:spcAft>
                <a:spcPts val="600"/>
              </a:spcAft>
              <a:buFont typeface="Arial" panose="020B0604020202020204" pitchFamily="34" charset="0"/>
              <a:buChar char="•"/>
            </a:pPr>
            <a:endParaRPr lang="en-US" b="0" i="0" dirty="0">
              <a:effectLst/>
            </a:endParaRPr>
          </a:p>
          <a:p>
            <a:pPr indent="-228600">
              <a:lnSpc>
                <a:spcPct val="90000"/>
              </a:lnSpc>
              <a:spcAft>
                <a:spcPts val="600"/>
              </a:spcAft>
              <a:buFont typeface="Arial" panose="020B0604020202020204" pitchFamily="34" charset="0"/>
              <a:buChar char="•"/>
            </a:pPr>
            <a:endParaRPr lang="en-US" b="0" i="0" dirty="0">
              <a:effectLst/>
            </a:endParaRPr>
          </a:p>
        </p:txBody>
      </p:sp>
    </p:spTree>
    <p:extLst>
      <p:ext uri="{BB962C8B-B14F-4D97-AF65-F5344CB8AC3E}">
        <p14:creationId xmlns:p14="http://schemas.microsoft.com/office/powerpoint/2010/main" val="19884612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TotalTime>
  <Words>915</Words>
  <Application>Microsoft Office PowerPoint</Application>
  <PresentationFormat>Widescreen</PresentationFormat>
  <Paragraphs>80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Arial MT</vt:lpstr>
      <vt:lpstr>Calibri</vt:lpstr>
      <vt:lpstr>Calibri Light</vt:lpstr>
      <vt:lpstr>Lato</vt:lpstr>
      <vt:lpstr>Office Theme</vt:lpstr>
      <vt:lpstr>Outlier Analysis</vt:lpstr>
      <vt:lpstr>Outlier in data  mining</vt:lpstr>
      <vt:lpstr>PowerPoint Presentation</vt:lpstr>
      <vt:lpstr>PowerPoint Presentation</vt:lpstr>
      <vt:lpstr>Types of Outlier</vt:lpstr>
      <vt:lpstr>Global Outliers</vt:lpstr>
      <vt:lpstr>Collective Outlier</vt:lpstr>
      <vt:lpstr>Contextual Outlier</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Outlier Analysis</dc:title>
  <dc:creator>Tanmay Bhowmik</dc:creator>
  <cp:lastModifiedBy>Madhuri Gupta</cp:lastModifiedBy>
  <cp:revision>1</cp:revision>
  <dcterms:created xsi:type="dcterms:W3CDTF">2023-02-28T15:40:53Z</dcterms:created>
  <dcterms:modified xsi:type="dcterms:W3CDTF">2025-04-03T10:13:48Z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2022-06-12T00:00:00Z</vt:filetime>
  </property>
  <property fmtid="{D5CDD505-2E9C-101B-9397-08002B2CF9AE}" pid="3" name="Creator">
    <vt:lpwstr>Microsoft® PowerPoint® for Microsoft 365</vt:lpwstr>
  </property>
  <property fmtid="{D5CDD505-2E9C-101B-9397-08002B2CF9AE}" pid="4" name="LastSaved">
    <vt:filetime>2023-02-28T00:00:00Z</vt:filetime>
  </property>
</Properties>
</file>