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707918"/>
            <a:ext cx="3239135" cy="3604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46417" y="1707918"/>
            <a:ext cx="3203575" cy="4116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3470" y="2295094"/>
            <a:ext cx="7231383" cy="167340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06239" y="2211323"/>
            <a:ext cx="4085844" cy="19431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83763" y="2325623"/>
            <a:ext cx="7135368" cy="15697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61916" y="435609"/>
            <a:ext cx="3868166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32250" y="1204467"/>
            <a:ext cx="7207250" cy="444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21302" y="6453403"/>
            <a:ext cx="3547745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5" dirty="0"/>
              <a:t>17-01-2022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44428" y="6453403"/>
            <a:ext cx="256540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83764" y="2325623"/>
            <a:ext cx="7135495" cy="1498487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2534920" marR="2527300" algn="ctr">
              <a:lnSpc>
                <a:spcPct val="100000"/>
              </a:lnSpc>
              <a:spcBef>
                <a:spcPts val="165"/>
              </a:spcBef>
            </a:pP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3200" b="1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Mining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3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Predictive</a:t>
            </a:r>
            <a:r>
              <a:rPr sz="32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Modelling</a:t>
            </a:r>
            <a:r>
              <a:rPr lang="en-US"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800" b="1" spc="-5" dirty="0">
                <a:solidFill>
                  <a:srgbClr val="FFFFFF"/>
                </a:solidFill>
                <a:latin typeface="Calibri"/>
                <a:cs typeface="Calibri"/>
              </a:rPr>
              <a:t>(CSET228)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7576" y="678180"/>
            <a:ext cx="3546603" cy="120853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60954" y="4353305"/>
            <a:ext cx="6216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Lecture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1: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Introduction </a:t>
            </a:r>
            <a:r>
              <a:rPr sz="1800" b="1" spc="-10" dirty="0">
                <a:latin typeface="Calibri"/>
                <a:cs typeface="Calibri"/>
              </a:rPr>
              <a:t>to Data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Mining,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Purposes,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and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Procedures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BA16D8-6836-4A97-AD70-BEE7E1D8F17A}"/>
              </a:ext>
            </a:extLst>
          </p:cNvPr>
          <p:cNvSpPr txBox="1"/>
          <p:nvPr/>
        </p:nvSpPr>
        <p:spPr>
          <a:xfrm>
            <a:off x="7162800" y="5123556"/>
            <a:ext cx="31764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Dr. Madhuri Gupta</a:t>
            </a:r>
          </a:p>
          <a:p>
            <a:r>
              <a:rPr lang="en-US" dirty="0"/>
              <a:t>SCSET</a:t>
            </a:r>
          </a:p>
          <a:p>
            <a:r>
              <a:rPr lang="en-US" dirty="0"/>
              <a:t>madhuri.gupta@bennett.edu.in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3501" y="518287"/>
            <a:ext cx="79914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Clustering</a:t>
            </a:r>
            <a:r>
              <a:rPr spc="-105" dirty="0"/>
              <a:t> </a:t>
            </a:r>
            <a:r>
              <a:rPr spc="-15" dirty="0"/>
              <a:t>or</a:t>
            </a:r>
            <a:r>
              <a:rPr spc="-70" dirty="0"/>
              <a:t> </a:t>
            </a:r>
            <a:r>
              <a:rPr spc="-35" dirty="0"/>
              <a:t>Unsupervised</a:t>
            </a:r>
            <a:r>
              <a:rPr spc="-100" dirty="0"/>
              <a:t> </a:t>
            </a:r>
            <a:r>
              <a:rPr spc="-30" dirty="0"/>
              <a:t>Learning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8200" y="1729739"/>
            <a:ext cx="10515600" cy="935990"/>
            <a:chOff x="838200" y="1729739"/>
            <a:chExt cx="10515600" cy="935990"/>
          </a:xfrm>
        </p:grpSpPr>
        <p:sp>
          <p:nvSpPr>
            <p:cNvPr id="4" name="object 4"/>
            <p:cNvSpPr/>
            <p:nvPr/>
          </p:nvSpPr>
          <p:spPr>
            <a:xfrm>
              <a:off x="838200" y="1729739"/>
              <a:ext cx="10515600" cy="935990"/>
            </a:xfrm>
            <a:custGeom>
              <a:avLst/>
              <a:gdLst/>
              <a:ahLst/>
              <a:cxnLst/>
              <a:rect l="l" t="t" r="r" b="b"/>
              <a:pathLst>
                <a:path w="10515600" h="935989">
                  <a:moveTo>
                    <a:pt x="10422001" y="0"/>
                  </a:moveTo>
                  <a:lnTo>
                    <a:pt x="93573" y="0"/>
                  </a:lnTo>
                  <a:lnTo>
                    <a:pt x="57151" y="7356"/>
                  </a:lnTo>
                  <a:lnTo>
                    <a:pt x="27408" y="27416"/>
                  </a:lnTo>
                  <a:lnTo>
                    <a:pt x="7353" y="57167"/>
                  </a:lnTo>
                  <a:lnTo>
                    <a:pt x="0" y="93599"/>
                  </a:lnTo>
                  <a:lnTo>
                    <a:pt x="0" y="842137"/>
                  </a:lnTo>
                  <a:lnTo>
                    <a:pt x="7353" y="878568"/>
                  </a:lnTo>
                  <a:lnTo>
                    <a:pt x="27408" y="908319"/>
                  </a:lnTo>
                  <a:lnTo>
                    <a:pt x="57151" y="928379"/>
                  </a:lnTo>
                  <a:lnTo>
                    <a:pt x="93573" y="935736"/>
                  </a:lnTo>
                  <a:lnTo>
                    <a:pt x="10422001" y="935736"/>
                  </a:lnTo>
                  <a:lnTo>
                    <a:pt x="10458432" y="928379"/>
                  </a:lnTo>
                  <a:lnTo>
                    <a:pt x="10488183" y="908319"/>
                  </a:lnTo>
                  <a:lnTo>
                    <a:pt x="10508243" y="878568"/>
                  </a:lnTo>
                  <a:lnTo>
                    <a:pt x="10515600" y="842137"/>
                  </a:lnTo>
                  <a:lnTo>
                    <a:pt x="10515600" y="93599"/>
                  </a:lnTo>
                  <a:lnTo>
                    <a:pt x="10508243" y="57167"/>
                  </a:lnTo>
                  <a:lnTo>
                    <a:pt x="10488183" y="27416"/>
                  </a:lnTo>
                  <a:lnTo>
                    <a:pt x="10458432" y="7356"/>
                  </a:lnTo>
                  <a:lnTo>
                    <a:pt x="10422001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31606" y="2205651"/>
              <a:ext cx="297815" cy="120650"/>
            </a:xfrm>
            <a:custGeom>
              <a:avLst/>
              <a:gdLst/>
              <a:ahLst/>
              <a:cxnLst/>
              <a:rect l="l" t="t" r="r" b="b"/>
              <a:pathLst>
                <a:path w="297815" h="120650">
                  <a:moveTo>
                    <a:pt x="297321" y="0"/>
                  </a:moveTo>
                  <a:lnTo>
                    <a:pt x="148660" y="52577"/>
                  </a:lnTo>
                  <a:lnTo>
                    <a:pt x="0" y="0"/>
                  </a:lnTo>
                  <a:lnTo>
                    <a:pt x="0" y="62137"/>
                  </a:lnTo>
                  <a:lnTo>
                    <a:pt x="11655" y="83587"/>
                  </a:lnTo>
                  <a:lnTo>
                    <a:pt x="43470" y="102300"/>
                  </a:lnTo>
                  <a:lnTo>
                    <a:pt x="90714" y="115536"/>
                  </a:lnTo>
                  <a:lnTo>
                    <a:pt x="148660" y="120556"/>
                  </a:lnTo>
                  <a:lnTo>
                    <a:pt x="206606" y="115536"/>
                  </a:lnTo>
                  <a:lnTo>
                    <a:pt x="253851" y="102300"/>
                  </a:lnTo>
                  <a:lnTo>
                    <a:pt x="285665" y="83588"/>
                  </a:lnTo>
                  <a:lnTo>
                    <a:pt x="297321" y="62137"/>
                  </a:lnTo>
                  <a:lnTo>
                    <a:pt x="29732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31606" y="2205651"/>
              <a:ext cx="297815" cy="120650"/>
            </a:xfrm>
            <a:custGeom>
              <a:avLst/>
              <a:gdLst/>
              <a:ahLst/>
              <a:cxnLst/>
              <a:rect l="l" t="t" r="r" b="b"/>
              <a:pathLst>
                <a:path w="297815" h="120650">
                  <a:moveTo>
                    <a:pt x="0" y="0"/>
                  </a:moveTo>
                  <a:lnTo>
                    <a:pt x="0" y="62137"/>
                  </a:lnTo>
                  <a:lnTo>
                    <a:pt x="43470" y="102300"/>
                  </a:lnTo>
                  <a:lnTo>
                    <a:pt x="90714" y="115536"/>
                  </a:lnTo>
                  <a:lnTo>
                    <a:pt x="148660" y="120556"/>
                  </a:lnTo>
                  <a:lnTo>
                    <a:pt x="206606" y="115536"/>
                  </a:lnTo>
                  <a:lnTo>
                    <a:pt x="253851" y="102300"/>
                  </a:lnTo>
                  <a:lnTo>
                    <a:pt x="285665" y="83588"/>
                  </a:lnTo>
                  <a:lnTo>
                    <a:pt x="297321" y="62137"/>
                  </a:lnTo>
                  <a:lnTo>
                    <a:pt x="297321" y="0"/>
                  </a:lnTo>
                  <a:lnTo>
                    <a:pt x="148660" y="52577"/>
                  </a:lnTo>
                  <a:lnTo>
                    <a:pt x="0" y="0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48782" y="2071286"/>
              <a:ext cx="463550" cy="201930"/>
            </a:xfrm>
            <a:custGeom>
              <a:avLst/>
              <a:gdLst/>
              <a:ahLst/>
              <a:cxnLst/>
              <a:rect l="l" t="t" r="r" b="b"/>
              <a:pathLst>
                <a:path w="463550" h="201930">
                  <a:moveTo>
                    <a:pt x="231484" y="0"/>
                  </a:moveTo>
                  <a:lnTo>
                    <a:pt x="0" y="82849"/>
                  </a:lnTo>
                  <a:lnTo>
                    <a:pt x="29730" y="93470"/>
                  </a:lnTo>
                  <a:lnTo>
                    <a:pt x="29730" y="197032"/>
                  </a:lnTo>
                  <a:lnTo>
                    <a:pt x="34509" y="201812"/>
                  </a:lnTo>
                  <a:lnTo>
                    <a:pt x="46189" y="201812"/>
                  </a:lnTo>
                  <a:lnTo>
                    <a:pt x="50968" y="197032"/>
                  </a:lnTo>
                  <a:lnTo>
                    <a:pt x="50968" y="100906"/>
                  </a:lnTo>
                  <a:lnTo>
                    <a:pt x="231484" y="164105"/>
                  </a:lnTo>
                  <a:lnTo>
                    <a:pt x="462975" y="82849"/>
                  </a:lnTo>
                  <a:lnTo>
                    <a:pt x="23148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48782" y="2071286"/>
              <a:ext cx="463550" cy="201930"/>
            </a:xfrm>
            <a:custGeom>
              <a:avLst/>
              <a:gdLst/>
              <a:ahLst/>
              <a:cxnLst/>
              <a:rect l="l" t="t" r="r" b="b"/>
              <a:pathLst>
                <a:path w="463550" h="201930">
                  <a:moveTo>
                    <a:pt x="231484" y="164105"/>
                  </a:moveTo>
                  <a:lnTo>
                    <a:pt x="462975" y="82849"/>
                  </a:lnTo>
                  <a:lnTo>
                    <a:pt x="231484" y="0"/>
                  </a:lnTo>
                  <a:lnTo>
                    <a:pt x="0" y="82849"/>
                  </a:lnTo>
                  <a:lnTo>
                    <a:pt x="29730" y="93470"/>
                  </a:lnTo>
                  <a:lnTo>
                    <a:pt x="29730" y="191190"/>
                  </a:lnTo>
                  <a:lnTo>
                    <a:pt x="29730" y="197032"/>
                  </a:lnTo>
                  <a:lnTo>
                    <a:pt x="34509" y="201812"/>
                  </a:lnTo>
                  <a:lnTo>
                    <a:pt x="40349" y="201812"/>
                  </a:lnTo>
                  <a:lnTo>
                    <a:pt x="46189" y="201812"/>
                  </a:lnTo>
                  <a:lnTo>
                    <a:pt x="50968" y="197032"/>
                  </a:lnTo>
                  <a:lnTo>
                    <a:pt x="50968" y="191190"/>
                  </a:lnTo>
                  <a:lnTo>
                    <a:pt x="50968" y="100906"/>
                  </a:lnTo>
                  <a:lnTo>
                    <a:pt x="231484" y="164105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21663" y="1940051"/>
              <a:ext cx="515620" cy="515620"/>
            </a:xfrm>
            <a:custGeom>
              <a:avLst/>
              <a:gdLst/>
              <a:ahLst/>
              <a:cxnLst/>
              <a:rect l="l" t="t" r="r" b="b"/>
              <a:pathLst>
                <a:path w="515619" h="515619">
                  <a:moveTo>
                    <a:pt x="0" y="515112"/>
                  </a:moveTo>
                  <a:lnTo>
                    <a:pt x="515112" y="515112"/>
                  </a:lnTo>
                  <a:lnTo>
                    <a:pt x="515112" y="0"/>
                  </a:lnTo>
                  <a:lnTo>
                    <a:pt x="0" y="0"/>
                  </a:lnTo>
                  <a:lnTo>
                    <a:pt x="0" y="5151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38200" y="2898648"/>
            <a:ext cx="10515600" cy="935990"/>
            <a:chOff x="838200" y="2898648"/>
            <a:chExt cx="10515600" cy="935990"/>
          </a:xfrm>
        </p:grpSpPr>
        <p:sp>
          <p:nvSpPr>
            <p:cNvPr id="11" name="object 11"/>
            <p:cNvSpPr/>
            <p:nvPr/>
          </p:nvSpPr>
          <p:spPr>
            <a:xfrm>
              <a:off x="838200" y="2898648"/>
              <a:ext cx="10515600" cy="935990"/>
            </a:xfrm>
            <a:custGeom>
              <a:avLst/>
              <a:gdLst/>
              <a:ahLst/>
              <a:cxnLst/>
              <a:rect l="l" t="t" r="r" b="b"/>
              <a:pathLst>
                <a:path w="10515600" h="935989">
                  <a:moveTo>
                    <a:pt x="10422001" y="0"/>
                  </a:moveTo>
                  <a:lnTo>
                    <a:pt x="93573" y="0"/>
                  </a:lnTo>
                  <a:lnTo>
                    <a:pt x="57151" y="7356"/>
                  </a:lnTo>
                  <a:lnTo>
                    <a:pt x="27408" y="27416"/>
                  </a:lnTo>
                  <a:lnTo>
                    <a:pt x="7353" y="57167"/>
                  </a:lnTo>
                  <a:lnTo>
                    <a:pt x="0" y="93599"/>
                  </a:lnTo>
                  <a:lnTo>
                    <a:pt x="0" y="842137"/>
                  </a:lnTo>
                  <a:lnTo>
                    <a:pt x="7353" y="878568"/>
                  </a:lnTo>
                  <a:lnTo>
                    <a:pt x="27408" y="908319"/>
                  </a:lnTo>
                  <a:lnTo>
                    <a:pt x="57151" y="928379"/>
                  </a:lnTo>
                  <a:lnTo>
                    <a:pt x="93573" y="935735"/>
                  </a:lnTo>
                  <a:lnTo>
                    <a:pt x="10422001" y="935735"/>
                  </a:lnTo>
                  <a:lnTo>
                    <a:pt x="10458432" y="928379"/>
                  </a:lnTo>
                  <a:lnTo>
                    <a:pt x="10488183" y="908319"/>
                  </a:lnTo>
                  <a:lnTo>
                    <a:pt x="10508243" y="878568"/>
                  </a:lnTo>
                  <a:lnTo>
                    <a:pt x="10515600" y="842137"/>
                  </a:lnTo>
                  <a:lnTo>
                    <a:pt x="10515600" y="93599"/>
                  </a:lnTo>
                  <a:lnTo>
                    <a:pt x="10508243" y="57167"/>
                  </a:lnTo>
                  <a:lnTo>
                    <a:pt x="10488183" y="27416"/>
                  </a:lnTo>
                  <a:lnTo>
                    <a:pt x="10458432" y="7356"/>
                  </a:lnTo>
                  <a:lnTo>
                    <a:pt x="10422001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99750" y="3187085"/>
              <a:ext cx="361315" cy="361315"/>
            </a:xfrm>
            <a:custGeom>
              <a:avLst/>
              <a:gdLst/>
              <a:ahLst/>
              <a:cxnLst/>
              <a:rect l="l" t="t" r="r" b="b"/>
              <a:pathLst>
                <a:path w="361315" h="361314">
                  <a:moveTo>
                    <a:pt x="361033" y="0"/>
                  </a:moveTo>
                  <a:lnTo>
                    <a:pt x="0" y="0"/>
                  </a:lnTo>
                  <a:lnTo>
                    <a:pt x="159279" y="159325"/>
                  </a:lnTo>
                  <a:lnTo>
                    <a:pt x="159279" y="361138"/>
                  </a:lnTo>
                  <a:lnTo>
                    <a:pt x="201753" y="318651"/>
                  </a:lnTo>
                  <a:lnTo>
                    <a:pt x="201753" y="159325"/>
                  </a:lnTo>
                  <a:lnTo>
                    <a:pt x="36103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99750" y="3187085"/>
              <a:ext cx="361315" cy="361315"/>
            </a:xfrm>
            <a:custGeom>
              <a:avLst/>
              <a:gdLst/>
              <a:ahLst/>
              <a:cxnLst/>
              <a:rect l="l" t="t" r="r" b="b"/>
              <a:pathLst>
                <a:path w="361315" h="361314">
                  <a:moveTo>
                    <a:pt x="361033" y="0"/>
                  </a:moveTo>
                  <a:lnTo>
                    <a:pt x="0" y="0"/>
                  </a:lnTo>
                  <a:lnTo>
                    <a:pt x="159279" y="159325"/>
                  </a:lnTo>
                  <a:lnTo>
                    <a:pt x="159279" y="318651"/>
                  </a:lnTo>
                  <a:lnTo>
                    <a:pt x="159279" y="361138"/>
                  </a:lnTo>
                  <a:lnTo>
                    <a:pt x="201753" y="318651"/>
                  </a:lnTo>
                  <a:lnTo>
                    <a:pt x="201753" y="159325"/>
                  </a:lnTo>
                  <a:lnTo>
                    <a:pt x="361033" y="0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21663" y="3108960"/>
              <a:ext cx="515620" cy="515620"/>
            </a:xfrm>
            <a:custGeom>
              <a:avLst/>
              <a:gdLst/>
              <a:ahLst/>
              <a:cxnLst/>
              <a:rect l="l" t="t" r="r" b="b"/>
              <a:pathLst>
                <a:path w="515619" h="515620">
                  <a:moveTo>
                    <a:pt x="0" y="515112"/>
                  </a:moveTo>
                  <a:lnTo>
                    <a:pt x="515112" y="515112"/>
                  </a:lnTo>
                  <a:lnTo>
                    <a:pt x="515112" y="0"/>
                  </a:lnTo>
                  <a:lnTo>
                    <a:pt x="0" y="0"/>
                  </a:lnTo>
                  <a:lnTo>
                    <a:pt x="0" y="5151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838200" y="4069079"/>
            <a:ext cx="10515600" cy="935990"/>
            <a:chOff x="838200" y="4069079"/>
            <a:chExt cx="10515600" cy="935990"/>
          </a:xfrm>
        </p:grpSpPr>
        <p:sp>
          <p:nvSpPr>
            <p:cNvPr id="16" name="object 16"/>
            <p:cNvSpPr/>
            <p:nvPr/>
          </p:nvSpPr>
          <p:spPr>
            <a:xfrm>
              <a:off x="838200" y="4069079"/>
              <a:ext cx="10515600" cy="935990"/>
            </a:xfrm>
            <a:custGeom>
              <a:avLst/>
              <a:gdLst/>
              <a:ahLst/>
              <a:cxnLst/>
              <a:rect l="l" t="t" r="r" b="b"/>
              <a:pathLst>
                <a:path w="10515600" h="935989">
                  <a:moveTo>
                    <a:pt x="10422001" y="0"/>
                  </a:moveTo>
                  <a:lnTo>
                    <a:pt x="93573" y="0"/>
                  </a:lnTo>
                  <a:lnTo>
                    <a:pt x="57151" y="7356"/>
                  </a:lnTo>
                  <a:lnTo>
                    <a:pt x="27408" y="27416"/>
                  </a:lnTo>
                  <a:lnTo>
                    <a:pt x="7353" y="57167"/>
                  </a:lnTo>
                  <a:lnTo>
                    <a:pt x="0" y="93599"/>
                  </a:lnTo>
                  <a:lnTo>
                    <a:pt x="0" y="842137"/>
                  </a:lnTo>
                  <a:lnTo>
                    <a:pt x="7353" y="878568"/>
                  </a:lnTo>
                  <a:lnTo>
                    <a:pt x="27408" y="908319"/>
                  </a:lnTo>
                  <a:lnTo>
                    <a:pt x="57151" y="928379"/>
                  </a:lnTo>
                  <a:lnTo>
                    <a:pt x="93573" y="935736"/>
                  </a:lnTo>
                  <a:lnTo>
                    <a:pt x="10422001" y="935736"/>
                  </a:lnTo>
                  <a:lnTo>
                    <a:pt x="10458432" y="928379"/>
                  </a:lnTo>
                  <a:lnTo>
                    <a:pt x="10488183" y="908319"/>
                  </a:lnTo>
                  <a:lnTo>
                    <a:pt x="10508243" y="878568"/>
                  </a:lnTo>
                  <a:lnTo>
                    <a:pt x="10515600" y="842137"/>
                  </a:lnTo>
                  <a:lnTo>
                    <a:pt x="10515600" y="93599"/>
                  </a:lnTo>
                  <a:lnTo>
                    <a:pt x="10508243" y="57167"/>
                  </a:lnTo>
                  <a:lnTo>
                    <a:pt x="10488183" y="27416"/>
                  </a:lnTo>
                  <a:lnTo>
                    <a:pt x="10458432" y="7356"/>
                  </a:lnTo>
                  <a:lnTo>
                    <a:pt x="10422001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46658" y="4426558"/>
              <a:ext cx="467359" cy="223520"/>
            </a:xfrm>
            <a:custGeom>
              <a:avLst/>
              <a:gdLst/>
              <a:ahLst/>
              <a:cxnLst/>
              <a:rect l="l" t="t" r="r" b="b"/>
              <a:pathLst>
                <a:path w="467359" h="223520">
                  <a:moveTo>
                    <a:pt x="111494" y="0"/>
                  </a:moveTo>
                  <a:lnTo>
                    <a:pt x="68090" y="8762"/>
                  </a:lnTo>
                  <a:lnTo>
                    <a:pt x="32651" y="32661"/>
                  </a:lnTo>
                  <a:lnTo>
                    <a:pt x="8760" y="68111"/>
                  </a:lnTo>
                  <a:lnTo>
                    <a:pt x="0" y="111528"/>
                  </a:lnTo>
                  <a:lnTo>
                    <a:pt x="8760" y="154944"/>
                  </a:lnTo>
                  <a:lnTo>
                    <a:pt x="32651" y="190394"/>
                  </a:lnTo>
                  <a:lnTo>
                    <a:pt x="68090" y="214293"/>
                  </a:lnTo>
                  <a:lnTo>
                    <a:pt x="111494" y="223056"/>
                  </a:lnTo>
                  <a:lnTo>
                    <a:pt x="142072" y="218857"/>
                  </a:lnTo>
                  <a:lnTo>
                    <a:pt x="169365" y="206990"/>
                  </a:lnTo>
                  <a:lnTo>
                    <a:pt x="192278" y="188552"/>
                  </a:lnTo>
                  <a:lnTo>
                    <a:pt x="209716" y="164636"/>
                  </a:lnTo>
                  <a:lnTo>
                    <a:pt x="244227" y="164636"/>
                  </a:lnTo>
                  <a:lnTo>
                    <a:pt x="265464" y="143393"/>
                  </a:lnTo>
                  <a:lnTo>
                    <a:pt x="63710" y="143393"/>
                  </a:lnTo>
                  <a:lnTo>
                    <a:pt x="51341" y="140878"/>
                  </a:lnTo>
                  <a:lnTo>
                    <a:pt x="41212" y="134032"/>
                  </a:lnTo>
                  <a:lnTo>
                    <a:pt x="34368" y="123900"/>
                  </a:lnTo>
                  <a:lnTo>
                    <a:pt x="31854" y="111528"/>
                  </a:lnTo>
                  <a:lnTo>
                    <a:pt x="34368" y="99155"/>
                  </a:lnTo>
                  <a:lnTo>
                    <a:pt x="41212" y="89023"/>
                  </a:lnTo>
                  <a:lnTo>
                    <a:pt x="51341" y="82177"/>
                  </a:lnTo>
                  <a:lnTo>
                    <a:pt x="63710" y="79662"/>
                  </a:lnTo>
                  <a:lnTo>
                    <a:pt x="441738" y="79662"/>
                  </a:lnTo>
                  <a:lnTo>
                    <a:pt x="424748" y="58419"/>
                  </a:lnTo>
                  <a:lnTo>
                    <a:pt x="209716" y="58419"/>
                  </a:lnTo>
                  <a:lnTo>
                    <a:pt x="192278" y="34504"/>
                  </a:lnTo>
                  <a:lnTo>
                    <a:pt x="169365" y="16065"/>
                  </a:lnTo>
                  <a:lnTo>
                    <a:pt x="142072" y="4198"/>
                  </a:lnTo>
                  <a:lnTo>
                    <a:pt x="111494" y="0"/>
                  </a:lnTo>
                  <a:close/>
                </a:path>
                <a:path w="467359" h="223520">
                  <a:moveTo>
                    <a:pt x="441738" y="79662"/>
                  </a:moveTo>
                  <a:lnTo>
                    <a:pt x="63710" y="79662"/>
                  </a:lnTo>
                  <a:lnTo>
                    <a:pt x="76079" y="82177"/>
                  </a:lnTo>
                  <a:lnTo>
                    <a:pt x="86208" y="89023"/>
                  </a:lnTo>
                  <a:lnTo>
                    <a:pt x="93052" y="99155"/>
                  </a:lnTo>
                  <a:lnTo>
                    <a:pt x="95566" y="111528"/>
                  </a:lnTo>
                  <a:lnTo>
                    <a:pt x="93052" y="123900"/>
                  </a:lnTo>
                  <a:lnTo>
                    <a:pt x="86208" y="134032"/>
                  </a:lnTo>
                  <a:lnTo>
                    <a:pt x="76079" y="140878"/>
                  </a:lnTo>
                  <a:lnTo>
                    <a:pt x="63710" y="143393"/>
                  </a:lnTo>
                  <a:lnTo>
                    <a:pt x="265464" y="143393"/>
                  </a:lnTo>
                  <a:lnTo>
                    <a:pt x="286701" y="164636"/>
                  </a:lnTo>
                  <a:lnTo>
                    <a:pt x="321212" y="130116"/>
                  </a:lnTo>
                  <a:lnTo>
                    <a:pt x="452356" y="130116"/>
                  </a:lnTo>
                  <a:lnTo>
                    <a:pt x="467222" y="111528"/>
                  </a:lnTo>
                  <a:lnTo>
                    <a:pt x="441738" y="79662"/>
                  </a:lnTo>
                  <a:close/>
                </a:path>
                <a:path w="467359" h="223520">
                  <a:moveTo>
                    <a:pt x="390233" y="130116"/>
                  </a:moveTo>
                  <a:lnTo>
                    <a:pt x="321212" y="130116"/>
                  </a:lnTo>
                  <a:lnTo>
                    <a:pt x="355722" y="164636"/>
                  </a:lnTo>
                  <a:lnTo>
                    <a:pt x="390233" y="130116"/>
                  </a:lnTo>
                  <a:close/>
                </a:path>
                <a:path w="467359" h="223520">
                  <a:moveTo>
                    <a:pt x="452356" y="130116"/>
                  </a:moveTo>
                  <a:lnTo>
                    <a:pt x="390233" y="130116"/>
                  </a:lnTo>
                  <a:lnTo>
                    <a:pt x="424748" y="164636"/>
                  </a:lnTo>
                  <a:lnTo>
                    <a:pt x="452356" y="130116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46658" y="4426558"/>
              <a:ext cx="467359" cy="223520"/>
            </a:xfrm>
            <a:custGeom>
              <a:avLst/>
              <a:gdLst/>
              <a:ahLst/>
              <a:cxnLst/>
              <a:rect l="l" t="t" r="r" b="b"/>
              <a:pathLst>
                <a:path w="467359" h="223520">
                  <a:moveTo>
                    <a:pt x="321212" y="130116"/>
                  </a:moveTo>
                  <a:lnTo>
                    <a:pt x="355722" y="164636"/>
                  </a:lnTo>
                  <a:lnTo>
                    <a:pt x="390233" y="130116"/>
                  </a:lnTo>
                  <a:lnTo>
                    <a:pt x="424748" y="164636"/>
                  </a:lnTo>
                  <a:lnTo>
                    <a:pt x="467222" y="111528"/>
                  </a:lnTo>
                  <a:lnTo>
                    <a:pt x="424748" y="58419"/>
                  </a:lnTo>
                  <a:lnTo>
                    <a:pt x="209716" y="58419"/>
                  </a:lnTo>
                  <a:lnTo>
                    <a:pt x="192278" y="34504"/>
                  </a:lnTo>
                  <a:lnTo>
                    <a:pt x="169365" y="16065"/>
                  </a:lnTo>
                  <a:lnTo>
                    <a:pt x="142072" y="4198"/>
                  </a:lnTo>
                  <a:lnTo>
                    <a:pt x="111494" y="0"/>
                  </a:lnTo>
                  <a:lnTo>
                    <a:pt x="68090" y="8762"/>
                  </a:lnTo>
                  <a:lnTo>
                    <a:pt x="32651" y="32661"/>
                  </a:lnTo>
                  <a:lnTo>
                    <a:pt x="8760" y="68111"/>
                  </a:lnTo>
                  <a:lnTo>
                    <a:pt x="0" y="111528"/>
                  </a:lnTo>
                  <a:lnTo>
                    <a:pt x="8760" y="154944"/>
                  </a:lnTo>
                  <a:lnTo>
                    <a:pt x="32651" y="190394"/>
                  </a:lnTo>
                  <a:lnTo>
                    <a:pt x="68090" y="214293"/>
                  </a:lnTo>
                  <a:lnTo>
                    <a:pt x="111494" y="223056"/>
                  </a:lnTo>
                  <a:lnTo>
                    <a:pt x="142072" y="218857"/>
                  </a:lnTo>
                  <a:lnTo>
                    <a:pt x="169365" y="206990"/>
                  </a:lnTo>
                  <a:lnTo>
                    <a:pt x="192278" y="188552"/>
                  </a:lnTo>
                  <a:lnTo>
                    <a:pt x="209716" y="164636"/>
                  </a:lnTo>
                  <a:lnTo>
                    <a:pt x="244227" y="164636"/>
                  </a:lnTo>
                  <a:lnTo>
                    <a:pt x="265464" y="143393"/>
                  </a:lnTo>
                  <a:lnTo>
                    <a:pt x="286701" y="164636"/>
                  </a:lnTo>
                  <a:lnTo>
                    <a:pt x="321212" y="130116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415" y="4503124"/>
              <a:ext cx="69906" cy="6992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121663" y="4279391"/>
              <a:ext cx="515620" cy="515620"/>
            </a:xfrm>
            <a:custGeom>
              <a:avLst/>
              <a:gdLst/>
              <a:ahLst/>
              <a:cxnLst/>
              <a:rect l="l" t="t" r="r" b="b"/>
              <a:pathLst>
                <a:path w="515619" h="515620">
                  <a:moveTo>
                    <a:pt x="0" y="515111"/>
                  </a:moveTo>
                  <a:lnTo>
                    <a:pt x="515112" y="515111"/>
                  </a:lnTo>
                  <a:lnTo>
                    <a:pt x="515112" y="0"/>
                  </a:lnTo>
                  <a:lnTo>
                    <a:pt x="0" y="0"/>
                  </a:lnTo>
                  <a:lnTo>
                    <a:pt x="0" y="51511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838200" y="5239511"/>
            <a:ext cx="10515600" cy="935990"/>
            <a:chOff x="838200" y="5239511"/>
            <a:chExt cx="10515600" cy="935990"/>
          </a:xfrm>
        </p:grpSpPr>
        <p:sp>
          <p:nvSpPr>
            <p:cNvPr id="22" name="object 22"/>
            <p:cNvSpPr/>
            <p:nvPr/>
          </p:nvSpPr>
          <p:spPr>
            <a:xfrm>
              <a:off x="838200" y="5239511"/>
              <a:ext cx="10515600" cy="935990"/>
            </a:xfrm>
            <a:custGeom>
              <a:avLst/>
              <a:gdLst/>
              <a:ahLst/>
              <a:cxnLst/>
              <a:rect l="l" t="t" r="r" b="b"/>
              <a:pathLst>
                <a:path w="10515600" h="935989">
                  <a:moveTo>
                    <a:pt x="10422001" y="0"/>
                  </a:moveTo>
                  <a:lnTo>
                    <a:pt x="93573" y="0"/>
                  </a:lnTo>
                  <a:lnTo>
                    <a:pt x="57151" y="7356"/>
                  </a:lnTo>
                  <a:lnTo>
                    <a:pt x="27408" y="27416"/>
                  </a:lnTo>
                  <a:lnTo>
                    <a:pt x="7353" y="57167"/>
                  </a:lnTo>
                  <a:lnTo>
                    <a:pt x="0" y="93599"/>
                  </a:lnTo>
                  <a:lnTo>
                    <a:pt x="0" y="842162"/>
                  </a:lnTo>
                  <a:lnTo>
                    <a:pt x="7353" y="878584"/>
                  </a:lnTo>
                  <a:lnTo>
                    <a:pt x="27408" y="908327"/>
                  </a:lnTo>
                  <a:lnTo>
                    <a:pt x="57151" y="928382"/>
                  </a:lnTo>
                  <a:lnTo>
                    <a:pt x="93573" y="935736"/>
                  </a:lnTo>
                  <a:lnTo>
                    <a:pt x="10422001" y="935736"/>
                  </a:lnTo>
                  <a:lnTo>
                    <a:pt x="10458432" y="928382"/>
                  </a:lnTo>
                  <a:lnTo>
                    <a:pt x="10488183" y="908327"/>
                  </a:lnTo>
                  <a:lnTo>
                    <a:pt x="10508243" y="878584"/>
                  </a:lnTo>
                  <a:lnTo>
                    <a:pt x="10515600" y="842162"/>
                  </a:lnTo>
                  <a:lnTo>
                    <a:pt x="10515600" y="93599"/>
                  </a:lnTo>
                  <a:lnTo>
                    <a:pt x="10508243" y="57167"/>
                  </a:lnTo>
                  <a:lnTo>
                    <a:pt x="10488183" y="27416"/>
                  </a:lnTo>
                  <a:lnTo>
                    <a:pt x="10458432" y="7356"/>
                  </a:lnTo>
                  <a:lnTo>
                    <a:pt x="10422001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162055" y="5622217"/>
              <a:ext cx="441325" cy="282575"/>
            </a:xfrm>
            <a:custGeom>
              <a:avLst/>
              <a:gdLst/>
              <a:ahLst/>
              <a:cxnLst/>
              <a:rect l="l" t="t" r="r" b="b"/>
              <a:pathLst>
                <a:path w="441325" h="282575">
                  <a:moveTo>
                    <a:pt x="441207" y="0"/>
                  </a:moveTo>
                  <a:lnTo>
                    <a:pt x="356253" y="0"/>
                  </a:lnTo>
                  <a:lnTo>
                    <a:pt x="387578" y="31334"/>
                  </a:lnTo>
                  <a:lnTo>
                    <a:pt x="244758" y="174196"/>
                  </a:lnTo>
                  <a:lnTo>
                    <a:pt x="165118" y="94533"/>
                  </a:lnTo>
                  <a:lnTo>
                    <a:pt x="0" y="259701"/>
                  </a:lnTo>
                  <a:lnTo>
                    <a:pt x="22297" y="282006"/>
                  </a:lnTo>
                  <a:lnTo>
                    <a:pt x="165118" y="139144"/>
                  </a:lnTo>
                  <a:lnTo>
                    <a:pt x="244758" y="218807"/>
                  </a:lnTo>
                  <a:lnTo>
                    <a:pt x="356253" y="107279"/>
                  </a:lnTo>
                  <a:lnTo>
                    <a:pt x="409882" y="53639"/>
                  </a:lnTo>
                  <a:lnTo>
                    <a:pt x="441207" y="84973"/>
                  </a:lnTo>
                  <a:lnTo>
                    <a:pt x="44120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62055" y="5622217"/>
              <a:ext cx="441325" cy="282575"/>
            </a:xfrm>
            <a:custGeom>
              <a:avLst/>
              <a:gdLst/>
              <a:ahLst/>
              <a:cxnLst/>
              <a:rect l="l" t="t" r="r" b="b"/>
              <a:pathLst>
                <a:path w="441325" h="282575">
                  <a:moveTo>
                    <a:pt x="356253" y="107279"/>
                  </a:moveTo>
                  <a:lnTo>
                    <a:pt x="409882" y="53639"/>
                  </a:lnTo>
                  <a:lnTo>
                    <a:pt x="441207" y="84973"/>
                  </a:lnTo>
                  <a:lnTo>
                    <a:pt x="441207" y="0"/>
                  </a:lnTo>
                  <a:lnTo>
                    <a:pt x="356253" y="0"/>
                  </a:lnTo>
                  <a:lnTo>
                    <a:pt x="387578" y="31334"/>
                  </a:lnTo>
                  <a:lnTo>
                    <a:pt x="335016" y="83911"/>
                  </a:lnTo>
                  <a:lnTo>
                    <a:pt x="244758" y="174196"/>
                  </a:lnTo>
                  <a:lnTo>
                    <a:pt x="165118" y="94533"/>
                  </a:lnTo>
                  <a:lnTo>
                    <a:pt x="0" y="259701"/>
                  </a:lnTo>
                  <a:lnTo>
                    <a:pt x="22297" y="282006"/>
                  </a:lnTo>
                  <a:lnTo>
                    <a:pt x="165118" y="139144"/>
                  </a:lnTo>
                  <a:lnTo>
                    <a:pt x="244758" y="218807"/>
                  </a:lnTo>
                  <a:lnTo>
                    <a:pt x="356253" y="107279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94441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26546" y="0"/>
                  </a:moveTo>
                  <a:lnTo>
                    <a:pt x="16214" y="2086"/>
                  </a:lnTo>
                  <a:lnTo>
                    <a:pt x="7776" y="7777"/>
                  </a:lnTo>
                  <a:lnTo>
                    <a:pt x="2086" y="16217"/>
                  </a:lnTo>
                  <a:lnTo>
                    <a:pt x="0" y="26554"/>
                  </a:lnTo>
                  <a:lnTo>
                    <a:pt x="2086" y="36890"/>
                  </a:lnTo>
                  <a:lnTo>
                    <a:pt x="7776" y="45331"/>
                  </a:lnTo>
                  <a:lnTo>
                    <a:pt x="16214" y="51022"/>
                  </a:lnTo>
                  <a:lnTo>
                    <a:pt x="26546" y="53108"/>
                  </a:lnTo>
                  <a:lnTo>
                    <a:pt x="36880" y="51022"/>
                  </a:lnTo>
                  <a:lnTo>
                    <a:pt x="45318" y="45331"/>
                  </a:lnTo>
                  <a:lnTo>
                    <a:pt x="51007" y="36890"/>
                  </a:lnTo>
                  <a:lnTo>
                    <a:pt x="53093" y="26554"/>
                  </a:lnTo>
                  <a:lnTo>
                    <a:pt x="51007" y="16217"/>
                  </a:lnTo>
                  <a:lnTo>
                    <a:pt x="45318" y="7777"/>
                  </a:lnTo>
                  <a:lnTo>
                    <a:pt x="36880" y="2086"/>
                  </a:lnTo>
                  <a:lnTo>
                    <a:pt x="2654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194441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093" y="26554"/>
                  </a:moveTo>
                  <a:lnTo>
                    <a:pt x="51007" y="36890"/>
                  </a:lnTo>
                  <a:lnTo>
                    <a:pt x="45318" y="45331"/>
                  </a:lnTo>
                  <a:lnTo>
                    <a:pt x="36880" y="51022"/>
                  </a:lnTo>
                  <a:lnTo>
                    <a:pt x="26546" y="53108"/>
                  </a:lnTo>
                  <a:lnTo>
                    <a:pt x="16214" y="51022"/>
                  </a:lnTo>
                  <a:lnTo>
                    <a:pt x="7776" y="45331"/>
                  </a:lnTo>
                  <a:lnTo>
                    <a:pt x="2086" y="36890"/>
                  </a:lnTo>
                  <a:lnTo>
                    <a:pt x="0" y="26554"/>
                  </a:lnTo>
                  <a:lnTo>
                    <a:pt x="2086" y="16217"/>
                  </a:lnTo>
                  <a:lnTo>
                    <a:pt x="7776" y="7777"/>
                  </a:lnTo>
                  <a:lnTo>
                    <a:pt x="16214" y="2086"/>
                  </a:lnTo>
                  <a:lnTo>
                    <a:pt x="26546" y="0"/>
                  </a:lnTo>
                  <a:lnTo>
                    <a:pt x="36880" y="2086"/>
                  </a:lnTo>
                  <a:lnTo>
                    <a:pt x="45318" y="7777"/>
                  </a:lnTo>
                  <a:lnTo>
                    <a:pt x="51007" y="16217"/>
                  </a:lnTo>
                  <a:lnTo>
                    <a:pt x="53093" y="26554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56189" y="5591679"/>
              <a:ext cx="338455" cy="227965"/>
            </a:xfrm>
            <a:custGeom>
              <a:avLst/>
              <a:gdLst/>
              <a:ahLst/>
              <a:cxnLst/>
              <a:rect l="l" t="t" r="r" b="b"/>
              <a:pathLst>
                <a:path w="338455" h="227964">
                  <a:moveTo>
                    <a:pt x="59488" y="148704"/>
                  </a:moveTo>
                  <a:lnTo>
                    <a:pt x="38251" y="148704"/>
                  </a:lnTo>
                  <a:lnTo>
                    <a:pt x="38251" y="227782"/>
                  </a:lnTo>
                  <a:lnTo>
                    <a:pt x="59488" y="206539"/>
                  </a:lnTo>
                  <a:lnTo>
                    <a:pt x="59488" y="148704"/>
                  </a:lnTo>
                  <a:close/>
                </a:path>
                <a:path w="338455" h="227964">
                  <a:moveTo>
                    <a:pt x="91344" y="148704"/>
                  </a:moveTo>
                  <a:lnTo>
                    <a:pt x="70107" y="148704"/>
                  </a:lnTo>
                  <a:lnTo>
                    <a:pt x="70107" y="195917"/>
                  </a:lnTo>
                  <a:lnTo>
                    <a:pt x="91344" y="174674"/>
                  </a:lnTo>
                  <a:lnTo>
                    <a:pt x="91344" y="148704"/>
                  </a:lnTo>
                  <a:close/>
                </a:path>
                <a:path w="338455" h="227964">
                  <a:moveTo>
                    <a:pt x="325912" y="32767"/>
                  </a:moveTo>
                  <a:lnTo>
                    <a:pt x="250358" y="32767"/>
                  </a:lnTo>
                  <a:lnTo>
                    <a:pt x="250358" y="174567"/>
                  </a:lnTo>
                  <a:lnTo>
                    <a:pt x="271595" y="153324"/>
                  </a:lnTo>
                  <a:lnTo>
                    <a:pt x="271595" y="116838"/>
                  </a:lnTo>
                  <a:lnTo>
                    <a:pt x="303451" y="116838"/>
                  </a:lnTo>
                  <a:lnTo>
                    <a:pt x="303451" y="32821"/>
                  </a:lnTo>
                  <a:lnTo>
                    <a:pt x="325923" y="32821"/>
                  </a:lnTo>
                  <a:close/>
                </a:path>
                <a:path w="338455" h="227964">
                  <a:moveTo>
                    <a:pt x="113527" y="31865"/>
                  </a:moveTo>
                  <a:lnTo>
                    <a:pt x="38251" y="31865"/>
                  </a:lnTo>
                  <a:lnTo>
                    <a:pt x="38240" y="69625"/>
                  </a:lnTo>
                  <a:lnTo>
                    <a:pt x="22323" y="148704"/>
                  </a:lnTo>
                  <a:lnTo>
                    <a:pt x="107272" y="148704"/>
                  </a:lnTo>
                  <a:lnTo>
                    <a:pt x="91344" y="69625"/>
                  </a:lnTo>
                  <a:lnTo>
                    <a:pt x="91344" y="32449"/>
                  </a:lnTo>
                  <a:lnTo>
                    <a:pt x="113661" y="32449"/>
                  </a:lnTo>
                  <a:lnTo>
                    <a:pt x="113527" y="31865"/>
                  </a:lnTo>
                  <a:close/>
                </a:path>
                <a:path w="338455" h="227964">
                  <a:moveTo>
                    <a:pt x="303451" y="116838"/>
                  </a:moveTo>
                  <a:lnTo>
                    <a:pt x="282214" y="116838"/>
                  </a:lnTo>
                  <a:lnTo>
                    <a:pt x="282214" y="142915"/>
                  </a:lnTo>
                  <a:lnTo>
                    <a:pt x="303451" y="121671"/>
                  </a:lnTo>
                  <a:lnTo>
                    <a:pt x="303451" y="116838"/>
                  </a:lnTo>
                  <a:close/>
                </a:path>
                <a:path w="338455" h="227964">
                  <a:moveTo>
                    <a:pt x="219792" y="32767"/>
                  </a:moveTo>
                  <a:lnTo>
                    <a:pt x="144012" y="32767"/>
                  </a:lnTo>
                  <a:lnTo>
                    <a:pt x="144012" y="121831"/>
                  </a:lnTo>
                  <a:lnTo>
                    <a:pt x="155746" y="110040"/>
                  </a:lnTo>
                  <a:lnTo>
                    <a:pt x="162770" y="105369"/>
                  </a:lnTo>
                  <a:lnTo>
                    <a:pt x="170761" y="103810"/>
                  </a:lnTo>
                  <a:lnTo>
                    <a:pt x="197530" y="103810"/>
                  </a:lnTo>
                  <a:lnTo>
                    <a:pt x="197530" y="32821"/>
                  </a:lnTo>
                  <a:lnTo>
                    <a:pt x="219804" y="32821"/>
                  </a:lnTo>
                  <a:close/>
                </a:path>
                <a:path w="338455" h="227964">
                  <a:moveTo>
                    <a:pt x="197530" y="103810"/>
                  </a:moveTo>
                  <a:lnTo>
                    <a:pt x="170761" y="103810"/>
                  </a:lnTo>
                  <a:lnTo>
                    <a:pt x="178767" y="105369"/>
                  </a:lnTo>
                  <a:lnTo>
                    <a:pt x="185797" y="110040"/>
                  </a:lnTo>
                  <a:lnTo>
                    <a:pt x="197530" y="121353"/>
                  </a:lnTo>
                  <a:lnTo>
                    <a:pt x="197530" y="103810"/>
                  </a:lnTo>
                  <a:close/>
                </a:path>
                <a:path w="338455" h="227964">
                  <a:moveTo>
                    <a:pt x="219804" y="32821"/>
                  </a:moveTo>
                  <a:lnTo>
                    <a:pt x="197530" y="32821"/>
                  </a:lnTo>
                  <a:lnTo>
                    <a:pt x="214573" y="108182"/>
                  </a:lnTo>
                  <a:lnTo>
                    <a:pt x="219015" y="111651"/>
                  </a:lnTo>
                  <a:lnTo>
                    <a:pt x="224077" y="111528"/>
                  </a:lnTo>
                  <a:lnTo>
                    <a:pt x="229059" y="111519"/>
                  </a:lnTo>
                  <a:lnTo>
                    <a:pt x="233239" y="108151"/>
                  </a:lnTo>
                  <a:lnTo>
                    <a:pt x="234430" y="103189"/>
                  </a:lnTo>
                  <a:lnTo>
                    <a:pt x="246022" y="51940"/>
                  </a:lnTo>
                  <a:lnTo>
                    <a:pt x="224077" y="51940"/>
                  </a:lnTo>
                  <a:lnTo>
                    <a:pt x="219804" y="32821"/>
                  </a:lnTo>
                  <a:close/>
                </a:path>
                <a:path w="338455" h="227964">
                  <a:moveTo>
                    <a:pt x="16936" y="111528"/>
                  </a:moveTo>
                  <a:lnTo>
                    <a:pt x="11704" y="111528"/>
                  </a:lnTo>
                  <a:lnTo>
                    <a:pt x="16784" y="111647"/>
                  </a:lnTo>
                  <a:lnTo>
                    <a:pt x="16936" y="111528"/>
                  </a:lnTo>
                  <a:close/>
                </a:path>
                <a:path w="338455" h="227964">
                  <a:moveTo>
                    <a:pt x="64638" y="0"/>
                  </a:moveTo>
                  <a:lnTo>
                    <a:pt x="22004" y="14870"/>
                  </a:lnTo>
                  <a:lnTo>
                    <a:pt x="1512" y="97932"/>
                  </a:lnTo>
                  <a:lnTo>
                    <a:pt x="0" y="103871"/>
                  </a:lnTo>
                  <a:lnTo>
                    <a:pt x="3587" y="109912"/>
                  </a:lnTo>
                  <a:lnTo>
                    <a:pt x="9952" y="111528"/>
                  </a:lnTo>
                  <a:lnTo>
                    <a:pt x="10536" y="111581"/>
                  </a:lnTo>
                  <a:lnTo>
                    <a:pt x="11125" y="111581"/>
                  </a:lnTo>
                  <a:lnTo>
                    <a:pt x="11704" y="111528"/>
                  </a:lnTo>
                  <a:lnTo>
                    <a:pt x="16936" y="111528"/>
                  </a:lnTo>
                  <a:lnTo>
                    <a:pt x="21195" y="108182"/>
                  </a:lnTo>
                  <a:lnTo>
                    <a:pt x="21261" y="108031"/>
                  </a:lnTo>
                  <a:lnTo>
                    <a:pt x="22323" y="103189"/>
                  </a:lnTo>
                  <a:lnTo>
                    <a:pt x="38251" y="31865"/>
                  </a:lnTo>
                  <a:lnTo>
                    <a:pt x="113527" y="31865"/>
                  </a:lnTo>
                  <a:lnTo>
                    <a:pt x="110459" y="18468"/>
                  </a:lnTo>
                  <a:lnTo>
                    <a:pt x="75447" y="889"/>
                  </a:lnTo>
                  <a:lnTo>
                    <a:pt x="64638" y="0"/>
                  </a:lnTo>
                  <a:close/>
                </a:path>
                <a:path w="338455" h="227964">
                  <a:moveTo>
                    <a:pt x="113661" y="32449"/>
                  </a:moveTo>
                  <a:lnTo>
                    <a:pt x="91344" y="32449"/>
                  </a:lnTo>
                  <a:lnTo>
                    <a:pt x="107272" y="101809"/>
                  </a:lnTo>
                  <a:lnTo>
                    <a:pt x="107745" y="107319"/>
                  </a:lnTo>
                  <a:lnTo>
                    <a:pt x="112364" y="111545"/>
                  </a:lnTo>
                  <a:lnTo>
                    <a:pt x="122850" y="111492"/>
                  </a:lnTo>
                  <a:lnTo>
                    <a:pt x="127124" y="108031"/>
                  </a:lnTo>
                  <a:lnTo>
                    <a:pt x="128191" y="103189"/>
                  </a:lnTo>
                  <a:lnTo>
                    <a:pt x="128509" y="100906"/>
                  </a:lnTo>
                  <a:lnTo>
                    <a:pt x="139880" y="50931"/>
                  </a:lnTo>
                  <a:lnTo>
                    <a:pt x="117891" y="50931"/>
                  </a:lnTo>
                  <a:lnTo>
                    <a:pt x="113661" y="32449"/>
                  </a:lnTo>
                  <a:close/>
                </a:path>
                <a:path w="338455" h="227964">
                  <a:moveTo>
                    <a:pt x="325923" y="32821"/>
                  </a:moveTo>
                  <a:lnTo>
                    <a:pt x="303451" y="32821"/>
                  </a:lnTo>
                  <a:lnTo>
                    <a:pt x="320175" y="104730"/>
                  </a:lnTo>
                  <a:lnTo>
                    <a:pt x="320547" y="104677"/>
                  </a:lnTo>
                  <a:lnTo>
                    <a:pt x="338015" y="87204"/>
                  </a:lnTo>
                  <a:lnTo>
                    <a:pt x="325923" y="32821"/>
                  </a:lnTo>
                  <a:close/>
                </a:path>
                <a:path w="338455" h="227964">
                  <a:moveTo>
                    <a:pt x="277011" y="0"/>
                  </a:moveTo>
                  <a:lnTo>
                    <a:pt x="234377" y="14870"/>
                  </a:lnTo>
                  <a:lnTo>
                    <a:pt x="224077" y="51940"/>
                  </a:lnTo>
                  <a:lnTo>
                    <a:pt x="246022" y="51940"/>
                  </a:lnTo>
                  <a:lnTo>
                    <a:pt x="250358" y="32767"/>
                  </a:lnTo>
                  <a:lnTo>
                    <a:pt x="325912" y="32767"/>
                  </a:lnTo>
                  <a:lnTo>
                    <a:pt x="323255" y="20818"/>
                  </a:lnTo>
                  <a:lnTo>
                    <a:pt x="322804" y="18468"/>
                  </a:lnTo>
                  <a:lnTo>
                    <a:pt x="321525" y="16357"/>
                  </a:lnTo>
                  <a:lnTo>
                    <a:pt x="313287" y="9878"/>
                  </a:lnTo>
                  <a:lnTo>
                    <a:pt x="306097" y="6049"/>
                  </a:lnTo>
                  <a:lnTo>
                    <a:pt x="298407" y="3558"/>
                  </a:lnTo>
                  <a:lnTo>
                    <a:pt x="287820" y="889"/>
                  </a:lnTo>
                  <a:lnTo>
                    <a:pt x="277011" y="0"/>
                  </a:lnTo>
                  <a:close/>
                </a:path>
                <a:path w="338455" h="227964">
                  <a:moveTo>
                    <a:pt x="175609" y="372"/>
                  </a:moveTo>
                  <a:lnTo>
                    <a:pt x="128509" y="14870"/>
                  </a:lnTo>
                  <a:lnTo>
                    <a:pt x="124899" y="20818"/>
                  </a:lnTo>
                  <a:lnTo>
                    <a:pt x="117891" y="50931"/>
                  </a:lnTo>
                  <a:lnTo>
                    <a:pt x="139880" y="50931"/>
                  </a:lnTo>
                  <a:lnTo>
                    <a:pt x="144012" y="32767"/>
                  </a:lnTo>
                  <a:lnTo>
                    <a:pt x="219792" y="32767"/>
                  </a:lnTo>
                  <a:lnTo>
                    <a:pt x="217122" y="20818"/>
                  </a:lnTo>
                  <a:lnTo>
                    <a:pt x="216635" y="18468"/>
                  </a:lnTo>
                  <a:lnTo>
                    <a:pt x="215333" y="16357"/>
                  </a:lnTo>
                  <a:lnTo>
                    <a:pt x="207100" y="9878"/>
                  </a:lnTo>
                  <a:lnTo>
                    <a:pt x="199911" y="6049"/>
                  </a:lnTo>
                  <a:lnTo>
                    <a:pt x="192221" y="3558"/>
                  </a:lnTo>
                  <a:lnTo>
                    <a:pt x="175609" y="372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56189" y="5591679"/>
              <a:ext cx="338455" cy="227965"/>
            </a:xfrm>
            <a:custGeom>
              <a:avLst/>
              <a:gdLst/>
              <a:ahLst/>
              <a:cxnLst/>
              <a:rect l="l" t="t" r="r" b="b"/>
              <a:pathLst>
                <a:path w="338455" h="227964">
                  <a:moveTo>
                    <a:pt x="320547" y="104677"/>
                  </a:moveTo>
                  <a:lnTo>
                    <a:pt x="325856" y="99366"/>
                  </a:lnTo>
                  <a:lnTo>
                    <a:pt x="338015" y="87204"/>
                  </a:lnTo>
                  <a:lnTo>
                    <a:pt x="323255" y="20818"/>
                  </a:lnTo>
                  <a:lnTo>
                    <a:pt x="322804" y="18468"/>
                  </a:lnTo>
                  <a:lnTo>
                    <a:pt x="287820" y="889"/>
                  </a:lnTo>
                  <a:lnTo>
                    <a:pt x="277011" y="0"/>
                  </a:lnTo>
                  <a:lnTo>
                    <a:pt x="266202" y="889"/>
                  </a:lnTo>
                  <a:lnTo>
                    <a:pt x="231271" y="18486"/>
                  </a:lnTo>
                  <a:lnTo>
                    <a:pt x="224077" y="51940"/>
                  </a:lnTo>
                  <a:lnTo>
                    <a:pt x="217122" y="20818"/>
                  </a:lnTo>
                  <a:lnTo>
                    <a:pt x="216635" y="18468"/>
                  </a:lnTo>
                  <a:lnTo>
                    <a:pt x="215339" y="16361"/>
                  </a:lnTo>
                  <a:lnTo>
                    <a:pt x="175609" y="372"/>
                  </a:lnTo>
                  <a:lnTo>
                    <a:pt x="158960" y="1282"/>
                  </a:lnTo>
                  <a:lnTo>
                    <a:pt x="124899" y="20818"/>
                  </a:lnTo>
                  <a:lnTo>
                    <a:pt x="117891" y="50931"/>
                  </a:lnTo>
                  <a:lnTo>
                    <a:pt x="110988" y="20818"/>
                  </a:lnTo>
                  <a:lnTo>
                    <a:pt x="110462" y="18472"/>
                  </a:lnTo>
                  <a:lnTo>
                    <a:pt x="75447" y="889"/>
                  </a:lnTo>
                  <a:lnTo>
                    <a:pt x="64638" y="0"/>
                  </a:lnTo>
                  <a:lnTo>
                    <a:pt x="53829" y="889"/>
                  </a:lnTo>
                  <a:lnTo>
                    <a:pt x="18898" y="18486"/>
                  </a:lnTo>
                  <a:lnTo>
                    <a:pt x="18394" y="20818"/>
                  </a:lnTo>
                  <a:lnTo>
                    <a:pt x="1512" y="97932"/>
                  </a:lnTo>
                  <a:lnTo>
                    <a:pt x="10536" y="111581"/>
                  </a:lnTo>
                  <a:lnTo>
                    <a:pt x="11125" y="111581"/>
                  </a:lnTo>
                  <a:lnTo>
                    <a:pt x="11704" y="111528"/>
                  </a:lnTo>
                  <a:lnTo>
                    <a:pt x="16784" y="111647"/>
                  </a:lnTo>
                  <a:lnTo>
                    <a:pt x="21235" y="108151"/>
                  </a:lnTo>
                  <a:lnTo>
                    <a:pt x="22323" y="103189"/>
                  </a:lnTo>
                  <a:lnTo>
                    <a:pt x="38251" y="31865"/>
                  </a:lnTo>
                  <a:lnTo>
                    <a:pt x="38251" y="69572"/>
                  </a:lnTo>
                  <a:lnTo>
                    <a:pt x="22323" y="148704"/>
                  </a:lnTo>
                  <a:lnTo>
                    <a:pt x="38251" y="148704"/>
                  </a:lnTo>
                  <a:lnTo>
                    <a:pt x="38251" y="227782"/>
                  </a:lnTo>
                  <a:lnTo>
                    <a:pt x="59488" y="206539"/>
                  </a:lnTo>
                  <a:lnTo>
                    <a:pt x="59488" y="148704"/>
                  </a:lnTo>
                  <a:lnTo>
                    <a:pt x="70107" y="148704"/>
                  </a:lnTo>
                  <a:lnTo>
                    <a:pt x="70107" y="195917"/>
                  </a:lnTo>
                  <a:lnTo>
                    <a:pt x="91344" y="174674"/>
                  </a:lnTo>
                  <a:lnTo>
                    <a:pt x="91344" y="148704"/>
                  </a:lnTo>
                  <a:lnTo>
                    <a:pt x="107272" y="148704"/>
                  </a:lnTo>
                  <a:lnTo>
                    <a:pt x="91344" y="69625"/>
                  </a:lnTo>
                  <a:lnTo>
                    <a:pt x="91344" y="32449"/>
                  </a:lnTo>
                  <a:lnTo>
                    <a:pt x="107272" y="101809"/>
                  </a:lnTo>
                  <a:lnTo>
                    <a:pt x="107745" y="107319"/>
                  </a:lnTo>
                  <a:lnTo>
                    <a:pt x="112364" y="111545"/>
                  </a:lnTo>
                  <a:lnTo>
                    <a:pt x="117891" y="111528"/>
                  </a:lnTo>
                  <a:lnTo>
                    <a:pt x="122850" y="111492"/>
                  </a:lnTo>
                  <a:lnTo>
                    <a:pt x="127124" y="108031"/>
                  </a:lnTo>
                  <a:lnTo>
                    <a:pt x="128191" y="103189"/>
                  </a:lnTo>
                  <a:lnTo>
                    <a:pt x="128509" y="100906"/>
                  </a:lnTo>
                  <a:lnTo>
                    <a:pt x="144012" y="32767"/>
                  </a:lnTo>
                  <a:lnTo>
                    <a:pt x="144012" y="121831"/>
                  </a:lnTo>
                  <a:lnTo>
                    <a:pt x="155746" y="110040"/>
                  </a:lnTo>
                  <a:lnTo>
                    <a:pt x="162770" y="105369"/>
                  </a:lnTo>
                  <a:lnTo>
                    <a:pt x="170761" y="103810"/>
                  </a:lnTo>
                  <a:lnTo>
                    <a:pt x="178754" y="105361"/>
                  </a:lnTo>
                  <a:lnTo>
                    <a:pt x="185783" y="110023"/>
                  </a:lnTo>
                  <a:lnTo>
                    <a:pt x="197530" y="121353"/>
                  </a:lnTo>
                  <a:lnTo>
                    <a:pt x="197530" y="32821"/>
                  </a:lnTo>
                  <a:lnTo>
                    <a:pt x="213458" y="103243"/>
                  </a:lnTo>
                  <a:lnTo>
                    <a:pt x="214573" y="108182"/>
                  </a:lnTo>
                  <a:lnTo>
                    <a:pt x="219015" y="111651"/>
                  </a:lnTo>
                  <a:lnTo>
                    <a:pt x="224077" y="111528"/>
                  </a:lnTo>
                  <a:lnTo>
                    <a:pt x="229059" y="111519"/>
                  </a:lnTo>
                  <a:lnTo>
                    <a:pt x="233359" y="108053"/>
                  </a:lnTo>
                  <a:lnTo>
                    <a:pt x="234430" y="103189"/>
                  </a:lnTo>
                  <a:lnTo>
                    <a:pt x="250358" y="32767"/>
                  </a:lnTo>
                  <a:lnTo>
                    <a:pt x="250358" y="174567"/>
                  </a:lnTo>
                  <a:lnTo>
                    <a:pt x="271595" y="153324"/>
                  </a:lnTo>
                  <a:lnTo>
                    <a:pt x="271595" y="116838"/>
                  </a:lnTo>
                  <a:lnTo>
                    <a:pt x="282214" y="116838"/>
                  </a:lnTo>
                  <a:lnTo>
                    <a:pt x="282214" y="142915"/>
                  </a:lnTo>
                  <a:lnTo>
                    <a:pt x="303451" y="121671"/>
                  </a:lnTo>
                  <a:lnTo>
                    <a:pt x="303451" y="32821"/>
                  </a:lnTo>
                  <a:lnTo>
                    <a:pt x="320175" y="104730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06760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26546" y="0"/>
                  </a:moveTo>
                  <a:lnTo>
                    <a:pt x="16214" y="2086"/>
                  </a:lnTo>
                  <a:lnTo>
                    <a:pt x="7776" y="7777"/>
                  </a:lnTo>
                  <a:lnTo>
                    <a:pt x="2086" y="16217"/>
                  </a:lnTo>
                  <a:lnTo>
                    <a:pt x="0" y="26554"/>
                  </a:lnTo>
                  <a:lnTo>
                    <a:pt x="2086" y="36890"/>
                  </a:lnTo>
                  <a:lnTo>
                    <a:pt x="7776" y="45331"/>
                  </a:lnTo>
                  <a:lnTo>
                    <a:pt x="16214" y="51022"/>
                  </a:lnTo>
                  <a:lnTo>
                    <a:pt x="26546" y="53108"/>
                  </a:lnTo>
                  <a:lnTo>
                    <a:pt x="36880" y="51022"/>
                  </a:lnTo>
                  <a:lnTo>
                    <a:pt x="45318" y="45331"/>
                  </a:lnTo>
                  <a:lnTo>
                    <a:pt x="51007" y="36890"/>
                  </a:lnTo>
                  <a:lnTo>
                    <a:pt x="53093" y="26554"/>
                  </a:lnTo>
                  <a:lnTo>
                    <a:pt x="51007" y="16217"/>
                  </a:lnTo>
                  <a:lnTo>
                    <a:pt x="45318" y="7777"/>
                  </a:lnTo>
                  <a:lnTo>
                    <a:pt x="36880" y="2086"/>
                  </a:lnTo>
                  <a:lnTo>
                    <a:pt x="2654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06760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093" y="26554"/>
                  </a:moveTo>
                  <a:lnTo>
                    <a:pt x="51007" y="36890"/>
                  </a:lnTo>
                  <a:lnTo>
                    <a:pt x="45318" y="45331"/>
                  </a:lnTo>
                  <a:lnTo>
                    <a:pt x="36880" y="51022"/>
                  </a:lnTo>
                  <a:lnTo>
                    <a:pt x="26546" y="53108"/>
                  </a:lnTo>
                  <a:lnTo>
                    <a:pt x="16214" y="51022"/>
                  </a:lnTo>
                  <a:lnTo>
                    <a:pt x="7776" y="45331"/>
                  </a:lnTo>
                  <a:lnTo>
                    <a:pt x="2086" y="36890"/>
                  </a:lnTo>
                  <a:lnTo>
                    <a:pt x="0" y="26554"/>
                  </a:lnTo>
                  <a:lnTo>
                    <a:pt x="2086" y="16217"/>
                  </a:lnTo>
                  <a:lnTo>
                    <a:pt x="7776" y="7777"/>
                  </a:lnTo>
                  <a:lnTo>
                    <a:pt x="16214" y="2086"/>
                  </a:lnTo>
                  <a:lnTo>
                    <a:pt x="26546" y="0"/>
                  </a:lnTo>
                  <a:lnTo>
                    <a:pt x="36880" y="2086"/>
                  </a:lnTo>
                  <a:lnTo>
                    <a:pt x="45318" y="7777"/>
                  </a:lnTo>
                  <a:lnTo>
                    <a:pt x="51007" y="16217"/>
                  </a:lnTo>
                  <a:lnTo>
                    <a:pt x="53093" y="26554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00415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26546" y="0"/>
                  </a:moveTo>
                  <a:lnTo>
                    <a:pt x="16214" y="2086"/>
                  </a:lnTo>
                  <a:lnTo>
                    <a:pt x="7776" y="7777"/>
                  </a:lnTo>
                  <a:lnTo>
                    <a:pt x="2086" y="16217"/>
                  </a:lnTo>
                  <a:lnTo>
                    <a:pt x="0" y="26554"/>
                  </a:lnTo>
                  <a:lnTo>
                    <a:pt x="2086" y="36890"/>
                  </a:lnTo>
                  <a:lnTo>
                    <a:pt x="7776" y="45331"/>
                  </a:lnTo>
                  <a:lnTo>
                    <a:pt x="16214" y="51022"/>
                  </a:lnTo>
                  <a:lnTo>
                    <a:pt x="26546" y="53108"/>
                  </a:lnTo>
                  <a:lnTo>
                    <a:pt x="36880" y="51022"/>
                  </a:lnTo>
                  <a:lnTo>
                    <a:pt x="45318" y="45331"/>
                  </a:lnTo>
                  <a:lnTo>
                    <a:pt x="51007" y="36890"/>
                  </a:lnTo>
                  <a:lnTo>
                    <a:pt x="53093" y="26554"/>
                  </a:lnTo>
                  <a:lnTo>
                    <a:pt x="51007" y="16217"/>
                  </a:lnTo>
                  <a:lnTo>
                    <a:pt x="45318" y="7777"/>
                  </a:lnTo>
                  <a:lnTo>
                    <a:pt x="36880" y="2086"/>
                  </a:lnTo>
                  <a:lnTo>
                    <a:pt x="2654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00415" y="5533260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093" y="26554"/>
                  </a:moveTo>
                  <a:lnTo>
                    <a:pt x="51007" y="36890"/>
                  </a:lnTo>
                  <a:lnTo>
                    <a:pt x="45318" y="45331"/>
                  </a:lnTo>
                  <a:lnTo>
                    <a:pt x="36880" y="51022"/>
                  </a:lnTo>
                  <a:lnTo>
                    <a:pt x="26546" y="53108"/>
                  </a:lnTo>
                  <a:lnTo>
                    <a:pt x="16214" y="51022"/>
                  </a:lnTo>
                  <a:lnTo>
                    <a:pt x="7776" y="45331"/>
                  </a:lnTo>
                  <a:lnTo>
                    <a:pt x="2086" y="36890"/>
                  </a:lnTo>
                  <a:lnTo>
                    <a:pt x="0" y="26554"/>
                  </a:lnTo>
                  <a:lnTo>
                    <a:pt x="2086" y="16217"/>
                  </a:lnTo>
                  <a:lnTo>
                    <a:pt x="7776" y="7777"/>
                  </a:lnTo>
                  <a:lnTo>
                    <a:pt x="16214" y="2086"/>
                  </a:lnTo>
                  <a:lnTo>
                    <a:pt x="26546" y="0"/>
                  </a:lnTo>
                  <a:lnTo>
                    <a:pt x="36880" y="2086"/>
                  </a:lnTo>
                  <a:lnTo>
                    <a:pt x="45318" y="7777"/>
                  </a:lnTo>
                  <a:lnTo>
                    <a:pt x="51007" y="16217"/>
                  </a:lnTo>
                  <a:lnTo>
                    <a:pt x="53093" y="26554"/>
                  </a:lnTo>
                  <a:close/>
                </a:path>
              </a:pathLst>
            </a:custGeom>
            <a:ln w="619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21663" y="5449823"/>
              <a:ext cx="515620" cy="515620"/>
            </a:xfrm>
            <a:custGeom>
              <a:avLst/>
              <a:gdLst/>
              <a:ahLst/>
              <a:cxnLst/>
              <a:rect l="l" t="t" r="r" b="b"/>
              <a:pathLst>
                <a:path w="515619" h="515620">
                  <a:moveTo>
                    <a:pt x="0" y="515112"/>
                  </a:moveTo>
                  <a:lnTo>
                    <a:pt x="515112" y="515112"/>
                  </a:lnTo>
                  <a:lnTo>
                    <a:pt x="515112" y="0"/>
                  </a:lnTo>
                  <a:lnTo>
                    <a:pt x="0" y="0"/>
                  </a:lnTo>
                  <a:lnTo>
                    <a:pt x="0" y="5151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005964" y="1831593"/>
            <a:ext cx="9015095" cy="404177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32715">
              <a:lnSpc>
                <a:spcPct val="101400"/>
              </a:lnSpc>
              <a:spcBef>
                <a:spcPts val="60"/>
              </a:spcBef>
            </a:pPr>
            <a:r>
              <a:rPr sz="2200" spc="-5" dirty="0">
                <a:latin typeface="Calibri"/>
                <a:cs typeface="Calibri"/>
              </a:rPr>
              <a:t>Unsupervised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learning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when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old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data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with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class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labels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not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available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e.g.,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when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introducing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 </a:t>
            </a:r>
            <a:r>
              <a:rPr sz="2200" spc="-15" dirty="0">
                <a:latin typeface="Calibri"/>
                <a:cs typeface="Calibri"/>
              </a:rPr>
              <a:t>new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product.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15" dirty="0">
                <a:latin typeface="Calibri"/>
                <a:cs typeface="Calibri"/>
              </a:rPr>
              <a:t>Group/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cluster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existing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customers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based on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time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series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payment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history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such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200" spc="-10" dirty="0">
                <a:latin typeface="Calibri"/>
                <a:cs typeface="Calibri"/>
              </a:rPr>
              <a:t>that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similar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customers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 </a:t>
            </a:r>
            <a:r>
              <a:rPr sz="2200" dirty="0">
                <a:latin typeface="Calibri"/>
                <a:cs typeface="Calibri"/>
              </a:rPr>
              <a:t>same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cluster.</a:t>
            </a:r>
            <a:endParaRPr sz="2200">
              <a:latin typeface="Calibri"/>
              <a:cs typeface="Calibri"/>
            </a:endParaRPr>
          </a:p>
          <a:p>
            <a:pPr marL="12700" marR="835660">
              <a:lnSpc>
                <a:spcPts val="9220"/>
              </a:lnSpc>
            </a:pPr>
            <a:r>
              <a:rPr sz="2200" spc="-25" dirty="0">
                <a:latin typeface="Calibri"/>
                <a:cs typeface="Calibri"/>
              </a:rPr>
              <a:t>Key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requirement: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Need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good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measure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similarity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between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instances.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Identify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micro-markets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develop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policies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for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each.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42" name="object 4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8345" y="543255"/>
            <a:ext cx="81978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Applications</a:t>
            </a:r>
            <a:r>
              <a:rPr spc="-90" dirty="0"/>
              <a:t> </a:t>
            </a:r>
            <a:r>
              <a:rPr spc="-35" dirty="0"/>
              <a:t>(Unsupervised</a:t>
            </a:r>
            <a:r>
              <a:rPr spc="-105" dirty="0"/>
              <a:t> </a:t>
            </a:r>
            <a:r>
              <a:rPr spc="-35" dirty="0"/>
              <a:t>Learning)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1850" y="1859026"/>
            <a:ext cx="10528300" cy="1370965"/>
            <a:chOff x="831850" y="1859026"/>
            <a:chExt cx="10528300" cy="1370965"/>
          </a:xfrm>
        </p:grpSpPr>
        <p:sp>
          <p:nvSpPr>
            <p:cNvPr id="4" name="object 4"/>
            <p:cNvSpPr/>
            <p:nvPr/>
          </p:nvSpPr>
          <p:spPr>
            <a:xfrm>
              <a:off x="838200" y="2145792"/>
              <a:ext cx="10515600" cy="1077595"/>
            </a:xfrm>
            <a:custGeom>
              <a:avLst/>
              <a:gdLst/>
              <a:ahLst/>
              <a:cxnLst/>
              <a:rect l="l" t="t" r="r" b="b"/>
              <a:pathLst>
                <a:path w="10515600" h="1077595">
                  <a:moveTo>
                    <a:pt x="0" y="1077467"/>
                  </a:moveTo>
                  <a:lnTo>
                    <a:pt x="10515600" y="1077467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1077467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3980" y="1865376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7267448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2"/>
                  </a:lnTo>
                  <a:lnTo>
                    <a:pt x="0" y="467360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7267448" y="560832"/>
                  </a:lnTo>
                  <a:lnTo>
                    <a:pt x="7303805" y="553477"/>
                  </a:lnTo>
                  <a:lnTo>
                    <a:pt x="7333519" y="533431"/>
                  </a:lnTo>
                  <a:lnTo>
                    <a:pt x="7353565" y="503717"/>
                  </a:lnTo>
                  <a:lnTo>
                    <a:pt x="7360920" y="467360"/>
                  </a:lnTo>
                  <a:lnTo>
                    <a:pt x="7360920" y="93472"/>
                  </a:lnTo>
                  <a:lnTo>
                    <a:pt x="7353565" y="57114"/>
                  </a:lnTo>
                  <a:lnTo>
                    <a:pt x="7333519" y="27400"/>
                  </a:lnTo>
                  <a:lnTo>
                    <a:pt x="7303805" y="7354"/>
                  </a:lnTo>
                  <a:lnTo>
                    <a:pt x="726744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63980" y="1865376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0" y="93472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7267448" y="0"/>
                  </a:lnTo>
                  <a:lnTo>
                    <a:pt x="7303805" y="7354"/>
                  </a:lnTo>
                  <a:lnTo>
                    <a:pt x="7333519" y="27400"/>
                  </a:lnTo>
                  <a:lnTo>
                    <a:pt x="7353565" y="57114"/>
                  </a:lnTo>
                  <a:lnTo>
                    <a:pt x="7360920" y="93472"/>
                  </a:lnTo>
                  <a:lnTo>
                    <a:pt x="7360920" y="467360"/>
                  </a:lnTo>
                  <a:lnTo>
                    <a:pt x="7353565" y="503717"/>
                  </a:lnTo>
                  <a:lnTo>
                    <a:pt x="7333519" y="533431"/>
                  </a:lnTo>
                  <a:lnTo>
                    <a:pt x="7303805" y="553477"/>
                  </a:lnTo>
                  <a:lnTo>
                    <a:pt x="7267448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60"/>
                  </a:lnTo>
                  <a:lnTo>
                    <a:pt x="0" y="9347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641729" y="1959610"/>
            <a:ext cx="8361680" cy="1108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95"/>
              </a:spcBef>
            </a:pP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Customer</a:t>
            </a:r>
            <a:r>
              <a:rPr sz="19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segmentation</a:t>
            </a:r>
            <a:r>
              <a:rPr sz="19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e.g.,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targeted</a:t>
            </a:r>
            <a:r>
              <a:rPr sz="19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marketing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00">
              <a:latin typeface="Calibri"/>
              <a:cs typeface="Calibri"/>
            </a:endParaRPr>
          </a:p>
          <a:p>
            <a:pPr marL="184785" indent="-172720">
              <a:lnSpc>
                <a:spcPts val="2185"/>
              </a:lnSpc>
              <a:spcBef>
                <a:spcPts val="5"/>
              </a:spcBef>
              <a:buChar char="•"/>
              <a:tabLst>
                <a:tab pos="185420" algn="l"/>
              </a:tabLst>
            </a:pPr>
            <a:r>
              <a:rPr sz="1900" spc="-15" dirty="0">
                <a:latin typeface="Calibri"/>
                <a:cs typeface="Calibri"/>
              </a:rPr>
              <a:t>Group/cluster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existing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customers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based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time</a:t>
            </a:r>
            <a:r>
              <a:rPr sz="1900" dirty="0">
                <a:latin typeface="Calibri"/>
                <a:cs typeface="Calibri"/>
              </a:rPr>
              <a:t> series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 </a:t>
            </a:r>
            <a:r>
              <a:rPr sz="1900" spc="-10" dirty="0">
                <a:latin typeface="Calibri"/>
                <a:cs typeface="Calibri"/>
              </a:rPr>
              <a:t>payment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history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such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that</a:t>
            </a:r>
            <a:endParaRPr sz="1900">
              <a:latin typeface="Calibri"/>
              <a:cs typeface="Calibri"/>
            </a:endParaRPr>
          </a:p>
          <a:p>
            <a:pPr marL="184785">
              <a:lnSpc>
                <a:spcPts val="2185"/>
              </a:lnSpc>
            </a:pPr>
            <a:r>
              <a:rPr sz="1900" spc="-10" dirty="0">
                <a:latin typeface="Calibri"/>
                <a:cs typeface="Calibri"/>
              </a:rPr>
              <a:t>similar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customers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same </a:t>
            </a:r>
            <a:r>
              <a:rPr sz="1900" spc="-35" dirty="0">
                <a:latin typeface="Calibri"/>
                <a:cs typeface="Calibri"/>
              </a:rPr>
              <a:t>cluster.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31850" y="3319017"/>
            <a:ext cx="10528300" cy="1101090"/>
            <a:chOff x="831850" y="3319017"/>
            <a:chExt cx="10528300" cy="1101090"/>
          </a:xfrm>
        </p:grpSpPr>
        <p:sp>
          <p:nvSpPr>
            <p:cNvPr id="9" name="object 9"/>
            <p:cNvSpPr/>
            <p:nvPr/>
          </p:nvSpPr>
          <p:spPr>
            <a:xfrm>
              <a:off x="838200" y="3605783"/>
              <a:ext cx="10515600" cy="807720"/>
            </a:xfrm>
            <a:custGeom>
              <a:avLst/>
              <a:gdLst/>
              <a:ahLst/>
              <a:cxnLst/>
              <a:rect l="l" t="t" r="r" b="b"/>
              <a:pathLst>
                <a:path w="10515600" h="807720">
                  <a:moveTo>
                    <a:pt x="0" y="807719"/>
                  </a:moveTo>
                  <a:lnTo>
                    <a:pt x="10515600" y="807719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807719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3980" y="3325367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7267448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2"/>
                  </a:lnTo>
                  <a:lnTo>
                    <a:pt x="0" y="467360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7267448" y="560832"/>
                  </a:lnTo>
                  <a:lnTo>
                    <a:pt x="7303805" y="553477"/>
                  </a:lnTo>
                  <a:lnTo>
                    <a:pt x="7333519" y="533431"/>
                  </a:lnTo>
                  <a:lnTo>
                    <a:pt x="7353565" y="503717"/>
                  </a:lnTo>
                  <a:lnTo>
                    <a:pt x="7360920" y="467360"/>
                  </a:lnTo>
                  <a:lnTo>
                    <a:pt x="7360920" y="93472"/>
                  </a:lnTo>
                  <a:lnTo>
                    <a:pt x="7353565" y="57114"/>
                  </a:lnTo>
                  <a:lnTo>
                    <a:pt x="7333519" y="27400"/>
                  </a:lnTo>
                  <a:lnTo>
                    <a:pt x="7303805" y="7354"/>
                  </a:lnTo>
                  <a:lnTo>
                    <a:pt x="726744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63980" y="3325367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0" y="93472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7267448" y="0"/>
                  </a:lnTo>
                  <a:lnTo>
                    <a:pt x="7303805" y="7354"/>
                  </a:lnTo>
                  <a:lnTo>
                    <a:pt x="7333519" y="27400"/>
                  </a:lnTo>
                  <a:lnTo>
                    <a:pt x="7353565" y="57114"/>
                  </a:lnTo>
                  <a:lnTo>
                    <a:pt x="7360920" y="93472"/>
                  </a:lnTo>
                  <a:lnTo>
                    <a:pt x="7360920" y="467360"/>
                  </a:lnTo>
                  <a:lnTo>
                    <a:pt x="7353565" y="503717"/>
                  </a:lnTo>
                  <a:lnTo>
                    <a:pt x="7333519" y="533431"/>
                  </a:lnTo>
                  <a:lnTo>
                    <a:pt x="7303805" y="553477"/>
                  </a:lnTo>
                  <a:lnTo>
                    <a:pt x="7267448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60"/>
                  </a:lnTo>
                  <a:lnTo>
                    <a:pt x="0" y="9347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641729" y="3420236"/>
            <a:ext cx="4038600" cy="843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95"/>
              </a:spcBef>
            </a:pP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Collaborative</a:t>
            </a:r>
            <a:r>
              <a:rPr sz="19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filtering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900" spc="-15" dirty="0">
                <a:latin typeface="Calibri"/>
                <a:cs typeface="Calibri"/>
              </a:rPr>
              <a:t>Group</a:t>
            </a:r>
            <a:r>
              <a:rPr sz="1900" spc="-5" dirty="0">
                <a:latin typeface="Calibri"/>
                <a:cs typeface="Calibri"/>
              </a:rPr>
              <a:t> based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common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items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purchased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31850" y="4510785"/>
            <a:ext cx="10528300" cy="772160"/>
            <a:chOff x="831850" y="4510785"/>
            <a:chExt cx="10528300" cy="772160"/>
          </a:xfrm>
        </p:grpSpPr>
        <p:sp>
          <p:nvSpPr>
            <p:cNvPr id="14" name="object 14"/>
            <p:cNvSpPr/>
            <p:nvPr/>
          </p:nvSpPr>
          <p:spPr>
            <a:xfrm>
              <a:off x="838200" y="4797551"/>
              <a:ext cx="10515600" cy="478790"/>
            </a:xfrm>
            <a:custGeom>
              <a:avLst/>
              <a:gdLst/>
              <a:ahLst/>
              <a:cxnLst/>
              <a:rect l="l" t="t" r="r" b="b"/>
              <a:pathLst>
                <a:path w="10515600" h="478789">
                  <a:moveTo>
                    <a:pt x="0" y="478536"/>
                  </a:moveTo>
                  <a:lnTo>
                    <a:pt x="10515600" y="478536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478536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63980" y="4517135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7267448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1"/>
                  </a:lnTo>
                  <a:lnTo>
                    <a:pt x="0" y="467359"/>
                  </a:lnTo>
                  <a:lnTo>
                    <a:pt x="7354" y="503717"/>
                  </a:lnTo>
                  <a:lnTo>
                    <a:pt x="27400" y="533431"/>
                  </a:lnTo>
                  <a:lnTo>
                    <a:pt x="57114" y="553477"/>
                  </a:lnTo>
                  <a:lnTo>
                    <a:pt x="93472" y="560832"/>
                  </a:lnTo>
                  <a:lnTo>
                    <a:pt x="7267448" y="560832"/>
                  </a:lnTo>
                  <a:lnTo>
                    <a:pt x="7303805" y="553477"/>
                  </a:lnTo>
                  <a:lnTo>
                    <a:pt x="7333519" y="533431"/>
                  </a:lnTo>
                  <a:lnTo>
                    <a:pt x="7353565" y="503717"/>
                  </a:lnTo>
                  <a:lnTo>
                    <a:pt x="7360920" y="467359"/>
                  </a:lnTo>
                  <a:lnTo>
                    <a:pt x="7360920" y="93471"/>
                  </a:lnTo>
                  <a:lnTo>
                    <a:pt x="7353565" y="57114"/>
                  </a:lnTo>
                  <a:lnTo>
                    <a:pt x="7333519" y="27400"/>
                  </a:lnTo>
                  <a:lnTo>
                    <a:pt x="7303805" y="7354"/>
                  </a:lnTo>
                  <a:lnTo>
                    <a:pt x="726744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63980" y="4517135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0" y="93471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7267448" y="0"/>
                  </a:lnTo>
                  <a:lnTo>
                    <a:pt x="7303805" y="7354"/>
                  </a:lnTo>
                  <a:lnTo>
                    <a:pt x="7333519" y="27400"/>
                  </a:lnTo>
                  <a:lnTo>
                    <a:pt x="7353565" y="57114"/>
                  </a:lnTo>
                  <a:lnTo>
                    <a:pt x="7360920" y="93471"/>
                  </a:lnTo>
                  <a:lnTo>
                    <a:pt x="7360920" y="467359"/>
                  </a:lnTo>
                  <a:lnTo>
                    <a:pt x="7353565" y="503717"/>
                  </a:lnTo>
                  <a:lnTo>
                    <a:pt x="7333519" y="533431"/>
                  </a:lnTo>
                  <a:lnTo>
                    <a:pt x="7303805" y="553477"/>
                  </a:lnTo>
                  <a:lnTo>
                    <a:pt x="7267448" y="560832"/>
                  </a:lnTo>
                  <a:lnTo>
                    <a:pt x="93472" y="560832"/>
                  </a:lnTo>
                  <a:lnTo>
                    <a:pt x="57114" y="553477"/>
                  </a:lnTo>
                  <a:lnTo>
                    <a:pt x="27400" y="533431"/>
                  </a:lnTo>
                  <a:lnTo>
                    <a:pt x="7354" y="503717"/>
                  </a:lnTo>
                  <a:lnTo>
                    <a:pt x="0" y="467359"/>
                  </a:lnTo>
                  <a:lnTo>
                    <a:pt x="0" y="9347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831850" y="5371846"/>
            <a:ext cx="10528300" cy="772160"/>
            <a:chOff x="831850" y="5371846"/>
            <a:chExt cx="10528300" cy="772160"/>
          </a:xfrm>
        </p:grpSpPr>
        <p:sp>
          <p:nvSpPr>
            <p:cNvPr id="18" name="object 18"/>
            <p:cNvSpPr/>
            <p:nvPr/>
          </p:nvSpPr>
          <p:spPr>
            <a:xfrm>
              <a:off x="838200" y="5658612"/>
              <a:ext cx="10515600" cy="478790"/>
            </a:xfrm>
            <a:custGeom>
              <a:avLst/>
              <a:gdLst/>
              <a:ahLst/>
              <a:cxnLst/>
              <a:rect l="l" t="t" r="r" b="b"/>
              <a:pathLst>
                <a:path w="10515600" h="478789">
                  <a:moveTo>
                    <a:pt x="0" y="478536"/>
                  </a:moveTo>
                  <a:lnTo>
                    <a:pt x="10515600" y="478536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478536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63980" y="5378196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7267448" y="0"/>
                  </a:moveTo>
                  <a:lnTo>
                    <a:pt x="93472" y="0"/>
                  </a:lnTo>
                  <a:lnTo>
                    <a:pt x="57114" y="7354"/>
                  </a:lnTo>
                  <a:lnTo>
                    <a:pt x="27400" y="27400"/>
                  </a:lnTo>
                  <a:lnTo>
                    <a:pt x="7354" y="57114"/>
                  </a:lnTo>
                  <a:lnTo>
                    <a:pt x="0" y="93471"/>
                  </a:lnTo>
                  <a:lnTo>
                    <a:pt x="0" y="467359"/>
                  </a:lnTo>
                  <a:lnTo>
                    <a:pt x="7354" y="503744"/>
                  </a:lnTo>
                  <a:lnTo>
                    <a:pt x="27400" y="533455"/>
                  </a:lnTo>
                  <a:lnTo>
                    <a:pt x="57114" y="553486"/>
                  </a:lnTo>
                  <a:lnTo>
                    <a:pt x="93472" y="560831"/>
                  </a:lnTo>
                  <a:lnTo>
                    <a:pt x="7267448" y="560831"/>
                  </a:lnTo>
                  <a:lnTo>
                    <a:pt x="7303805" y="553486"/>
                  </a:lnTo>
                  <a:lnTo>
                    <a:pt x="7333519" y="533455"/>
                  </a:lnTo>
                  <a:lnTo>
                    <a:pt x="7353565" y="503744"/>
                  </a:lnTo>
                  <a:lnTo>
                    <a:pt x="7360920" y="467359"/>
                  </a:lnTo>
                  <a:lnTo>
                    <a:pt x="7360920" y="93471"/>
                  </a:lnTo>
                  <a:lnTo>
                    <a:pt x="7353565" y="57114"/>
                  </a:lnTo>
                  <a:lnTo>
                    <a:pt x="7333519" y="27400"/>
                  </a:lnTo>
                  <a:lnTo>
                    <a:pt x="7303805" y="7354"/>
                  </a:lnTo>
                  <a:lnTo>
                    <a:pt x="726744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63980" y="5378196"/>
              <a:ext cx="7360920" cy="561340"/>
            </a:xfrm>
            <a:custGeom>
              <a:avLst/>
              <a:gdLst/>
              <a:ahLst/>
              <a:cxnLst/>
              <a:rect l="l" t="t" r="r" b="b"/>
              <a:pathLst>
                <a:path w="7360920" h="561339">
                  <a:moveTo>
                    <a:pt x="0" y="93471"/>
                  </a:moveTo>
                  <a:lnTo>
                    <a:pt x="7354" y="57114"/>
                  </a:lnTo>
                  <a:lnTo>
                    <a:pt x="27400" y="27400"/>
                  </a:lnTo>
                  <a:lnTo>
                    <a:pt x="57114" y="7354"/>
                  </a:lnTo>
                  <a:lnTo>
                    <a:pt x="93472" y="0"/>
                  </a:lnTo>
                  <a:lnTo>
                    <a:pt x="7267448" y="0"/>
                  </a:lnTo>
                  <a:lnTo>
                    <a:pt x="7303805" y="7354"/>
                  </a:lnTo>
                  <a:lnTo>
                    <a:pt x="7333519" y="27400"/>
                  </a:lnTo>
                  <a:lnTo>
                    <a:pt x="7353565" y="57114"/>
                  </a:lnTo>
                  <a:lnTo>
                    <a:pt x="7360920" y="93471"/>
                  </a:lnTo>
                  <a:lnTo>
                    <a:pt x="7360920" y="467359"/>
                  </a:lnTo>
                  <a:lnTo>
                    <a:pt x="7353565" y="503744"/>
                  </a:lnTo>
                  <a:lnTo>
                    <a:pt x="7333519" y="533455"/>
                  </a:lnTo>
                  <a:lnTo>
                    <a:pt x="7303805" y="553486"/>
                  </a:lnTo>
                  <a:lnTo>
                    <a:pt x="7267448" y="560831"/>
                  </a:lnTo>
                  <a:lnTo>
                    <a:pt x="93472" y="560831"/>
                  </a:lnTo>
                  <a:lnTo>
                    <a:pt x="57114" y="553486"/>
                  </a:lnTo>
                  <a:lnTo>
                    <a:pt x="27400" y="533455"/>
                  </a:lnTo>
                  <a:lnTo>
                    <a:pt x="7354" y="503744"/>
                  </a:lnTo>
                  <a:lnTo>
                    <a:pt x="0" y="467359"/>
                  </a:lnTo>
                  <a:lnTo>
                    <a:pt x="0" y="9347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656969" y="4611370"/>
            <a:ext cx="1430655" cy="1176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5" dirty="0">
                <a:solidFill>
                  <a:srgbClr val="FFFFFF"/>
                </a:solidFill>
                <a:latin typeface="Calibri"/>
                <a:cs typeface="Calibri"/>
              </a:rPr>
              <a:t>Text</a:t>
            </a:r>
            <a:r>
              <a:rPr sz="19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clustering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Compression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9570" y="458546"/>
            <a:ext cx="38392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Association</a:t>
            </a:r>
            <a:r>
              <a:rPr spc="-165" dirty="0"/>
              <a:t> </a:t>
            </a:r>
            <a:r>
              <a:rPr spc="-25" dirty="0"/>
              <a:t>Rules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8200" y="1828800"/>
            <a:ext cx="10515600" cy="723900"/>
            <a:chOff x="838200" y="1828800"/>
            <a:chExt cx="10515600" cy="723900"/>
          </a:xfrm>
        </p:grpSpPr>
        <p:sp>
          <p:nvSpPr>
            <p:cNvPr id="4" name="object 4"/>
            <p:cNvSpPr/>
            <p:nvPr/>
          </p:nvSpPr>
          <p:spPr>
            <a:xfrm>
              <a:off x="838200" y="1828800"/>
              <a:ext cx="10515600" cy="723900"/>
            </a:xfrm>
            <a:custGeom>
              <a:avLst/>
              <a:gdLst/>
              <a:ahLst/>
              <a:cxnLst/>
              <a:rect l="l" t="t" r="r" b="b"/>
              <a:pathLst>
                <a:path w="10515600" h="723900">
                  <a:moveTo>
                    <a:pt x="10443210" y="0"/>
                  </a:moveTo>
                  <a:lnTo>
                    <a:pt x="72390" y="0"/>
                  </a:lnTo>
                  <a:lnTo>
                    <a:pt x="44212" y="5685"/>
                  </a:lnTo>
                  <a:lnTo>
                    <a:pt x="21202" y="21193"/>
                  </a:lnTo>
                  <a:lnTo>
                    <a:pt x="5688" y="44201"/>
                  </a:lnTo>
                  <a:lnTo>
                    <a:pt x="0" y="72389"/>
                  </a:lnTo>
                  <a:lnTo>
                    <a:pt x="0" y="651510"/>
                  </a:lnTo>
                  <a:lnTo>
                    <a:pt x="5688" y="679698"/>
                  </a:lnTo>
                  <a:lnTo>
                    <a:pt x="21202" y="702706"/>
                  </a:lnTo>
                  <a:lnTo>
                    <a:pt x="44212" y="718214"/>
                  </a:lnTo>
                  <a:lnTo>
                    <a:pt x="72390" y="723900"/>
                  </a:lnTo>
                  <a:lnTo>
                    <a:pt x="10443210" y="723900"/>
                  </a:lnTo>
                  <a:lnTo>
                    <a:pt x="10471398" y="718214"/>
                  </a:lnTo>
                  <a:lnTo>
                    <a:pt x="10494406" y="702706"/>
                  </a:lnTo>
                  <a:lnTo>
                    <a:pt x="10509914" y="679698"/>
                  </a:lnTo>
                  <a:lnTo>
                    <a:pt x="10515600" y="651510"/>
                  </a:lnTo>
                  <a:lnTo>
                    <a:pt x="10515600" y="72389"/>
                  </a:lnTo>
                  <a:lnTo>
                    <a:pt x="10509914" y="44201"/>
                  </a:lnTo>
                  <a:lnTo>
                    <a:pt x="10494406" y="21193"/>
                  </a:lnTo>
                  <a:lnTo>
                    <a:pt x="10471398" y="5685"/>
                  </a:lnTo>
                  <a:lnTo>
                    <a:pt x="10443210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2764" y="2081789"/>
              <a:ext cx="349171" cy="21967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57656" y="1991868"/>
              <a:ext cx="398145" cy="398145"/>
            </a:xfrm>
            <a:custGeom>
              <a:avLst/>
              <a:gdLst/>
              <a:ahLst/>
              <a:cxnLst/>
              <a:rect l="l" t="t" r="r" b="b"/>
              <a:pathLst>
                <a:path w="398144" h="398144">
                  <a:moveTo>
                    <a:pt x="0" y="397763"/>
                  </a:moveTo>
                  <a:lnTo>
                    <a:pt x="397763" y="397763"/>
                  </a:lnTo>
                  <a:lnTo>
                    <a:pt x="397763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38200" y="2734055"/>
            <a:ext cx="10515600" cy="723900"/>
            <a:chOff x="838200" y="2734055"/>
            <a:chExt cx="10515600" cy="723900"/>
          </a:xfrm>
        </p:grpSpPr>
        <p:sp>
          <p:nvSpPr>
            <p:cNvPr id="8" name="object 8"/>
            <p:cNvSpPr/>
            <p:nvPr/>
          </p:nvSpPr>
          <p:spPr>
            <a:xfrm>
              <a:off x="838200" y="2734055"/>
              <a:ext cx="10515600" cy="723900"/>
            </a:xfrm>
            <a:custGeom>
              <a:avLst/>
              <a:gdLst/>
              <a:ahLst/>
              <a:cxnLst/>
              <a:rect l="l" t="t" r="r" b="b"/>
              <a:pathLst>
                <a:path w="10515600" h="723900">
                  <a:moveTo>
                    <a:pt x="10443210" y="0"/>
                  </a:moveTo>
                  <a:lnTo>
                    <a:pt x="72390" y="0"/>
                  </a:lnTo>
                  <a:lnTo>
                    <a:pt x="44212" y="5685"/>
                  </a:lnTo>
                  <a:lnTo>
                    <a:pt x="21202" y="21193"/>
                  </a:lnTo>
                  <a:lnTo>
                    <a:pt x="5688" y="44201"/>
                  </a:lnTo>
                  <a:lnTo>
                    <a:pt x="0" y="72390"/>
                  </a:lnTo>
                  <a:lnTo>
                    <a:pt x="0" y="651510"/>
                  </a:lnTo>
                  <a:lnTo>
                    <a:pt x="5688" y="679698"/>
                  </a:lnTo>
                  <a:lnTo>
                    <a:pt x="21202" y="702706"/>
                  </a:lnTo>
                  <a:lnTo>
                    <a:pt x="44212" y="718214"/>
                  </a:lnTo>
                  <a:lnTo>
                    <a:pt x="72390" y="723900"/>
                  </a:lnTo>
                  <a:lnTo>
                    <a:pt x="10443210" y="723900"/>
                  </a:lnTo>
                  <a:lnTo>
                    <a:pt x="10471398" y="718214"/>
                  </a:lnTo>
                  <a:lnTo>
                    <a:pt x="10494406" y="702706"/>
                  </a:lnTo>
                  <a:lnTo>
                    <a:pt x="10509914" y="679698"/>
                  </a:lnTo>
                  <a:lnTo>
                    <a:pt x="10515600" y="651510"/>
                  </a:lnTo>
                  <a:lnTo>
                    <a:pt x="10515600" y="72390"/>
                  </a:lnTo>
                  <a:lnTo>
                    <a:pt x="10509914" y="44201"/>
                  </a:lnTo>
                  <a:lnTo>
                    <a:pt x="10494406" y="21193"/>
                  </a:lnTo>
                  <a:lnTo>
                    <a:pt x="10471398" y="5685"/>
                  </a:lnTo>
                  <a:lnTo>
                    <a:pt x="10443210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93343" y="2982429"/>
              <a:ext cx="328295" cy="230504"/>
            </a:xfrm>
            <a:custGeom>
              <a:avLst/>
              <a:gdLst/>
              <a:ahLst/>
              <a:cxnLst/>
              <a:rect l="l" t="t" r="r" b="b"/>
              <a:pathLst>
                <a:path w="328294" h="230505">
                  <a:moveTo>
                    <a:pt x="122999" y="24244"/>
                  </a:moveTo>
                  <a:lnTo>
                    <a:pt x="106603" y="24244"/>
                  </a:lnTo>
                  <a:lnTo>
                    <a:pt x="106603" y="73456"/>
                  </a:lnTo>
                  <a:lnTo>
                    <a:pt x="122999" y="73456"/>
                  </a:lnTo>
                  <a:lnTo>
                    <a:pt x="122999" y="24244"/>
                  </a:lnTo>
                  <a:close/>
                </a:path>
                <a:path w="328294" h="230505">
                  <a:moveTo>
                    <a:pt x="221399" y="24244"/>
                  </a:moveTo>
                  <a:lnTo>
                    <a:pt x="204990" y="24244"/>
                  </a:lnTo>
                  <a:lnTo>
                    <a:pt x="204990" y="73456"/>
                  </a:lnTo>
                  <a:lnTo>
                    <a:pt x="221399" y="73456"/>
                  </a:lnTo>
                  <a:lnTo>
                    <a:pt x="221399" y="24244"/>
                  </a:lnTo>
                  <a:close/>
                </a:path>
                <a:path w="328294" h="230505">
                  <a:moveTo>
                    <a:pt x="327990" y="24244"/>
                  </a:moveTo>
                  <a:lnTo>
                    <a:pt x="303390" y="24244"/>
                  </a:lnTo>
                  <a:lnTo>
                    <a:pt x="303390" y="73456"/>
                  </a:lnTo>
                  <a:lnTo>
                    <a:pt x="327990" y="73456"/>
                  </a:lnTo>
                  <a:lnTo>
                    <a:pt x="327990" y="24244"/>
                  </a:lnTo>
                  <a:close/>
                </a:path>
                <a:path w="328294" h="230505">
                  <a:moveTo>
                    <a:pt x="327990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73672"/>
                  </a:lnTo>
                  <a:lnTo>
                    <a:pt x="0" y="229908"/>
                  </a:lnTo>
                  <a:lnTo>
                    <a:pt x="327990" y="229908"/>
                  </a:lnTo>
                  <a:lnTo>
                    <a:pt x="327990" y="204685"/>
                  </a:lnTo>
                  <a:lnTo>
                    <a:pt x="327990" y="204495"/>
                  </a:lnTo>
                  <a:lnTo>
                    <a:pt x="327990" y="155473"/>
                  </a:lnTo>
                  <a:lnTo>
                    <a:pt x="303390" y="155473"/>
                  </a:lnTo>
                  <a:lnTo>
                    <a:pt x="303390" y="204495"/>
                  </a:lnTo>
                  <a:lnTo>
                    <a:pt x="221399" y="204495"/>
                  </a:lnTo>
                  <a:lnTo>
                    <a:pt x="221399" y="155473"/>
                  </a:lnTo>
                  <a:lnTo>
                    <a:pt x="204990" y="155473"/>
                  </a:lnTo>
                  <a:lnTo>
                    <a:pt x="204990" y="204495"/>
                  </a:lnTo>
                  <a:lnTo>
                    <a:pt x="122999" y="204495"/>
                  </a:lnTo>
                  <a:lnTo>
                    <a:pt x="122999" y="155473"/>
                  </a:lnTo>
                  <a:lnTo>
                    <a:pt x="106603" y="155473"/>
                  </a:lnTo>
                  <a:lnTo>
                    <a:pt x="106603" y="204495"/>
                  </a:lnTo>
                  <a:lnTo>
                    <a:pt x="24599" y="204495"/>
                  </a:lnTo>
                  <a:lnTo>
                    <a:pt x="24599" y="154965"/>
                  </a:lnTo>
                  <a:lnTo>
                    <a:pt x="327990" y="154965"/>
                  </a:lnTo>
                  <a:lnTo>
                    <a:pt x="327990" y="139065"/>
                  </a:lnTo>
                  <a:lnTo>
                    <a:pt x="327990" y="138455"/>
                  </a:lnTo>
                  <a:lnTo>
                    <a:pt x="327990" y="90182"/>
                  </a:lnTo>
                  <a:lnTo>
                    <a:pt x="327990" y="89852"/>
                  </a:lnTo>
                  <a:lnTo>
                    <a:pt x="327990" y="73672"/>
                  </a:lnTo>
                  <a:lnTo>
                    <a:pt x="303390" y="73672"/>
                  </a:lnTo>
                  <a:lnTo>
                    <a:pt x="303390" y="90182"/>
                  </a:lnTo>
                  <a:lnTo>
                    <a:pt x="303390" y="138455"/>
                  </a:lnTo>
                  <a:lnTo>
                    <a:pt x="221399" y="138455"/>
                  </a:lnTo>
                  <a:lnTo>
                    <a:pt x="221399" y="90182"/>
                  </a:lnTo>
                  <a:lnTo>
                    <a:pt x="303390" y="90182"/>
                  </a:lnTo>
                  <a:lnTo>
                    <a:pt x="303390" y="73672"/>
                  </a:lnTo>
                  <a:lnTo>
                    <a:pt x="204990" y="73672"/>
                  </a:lnTo>
                  <a:lnTo>
                    <a:pt x="204990" y="90182"/>
                  </a:lnTo>
                  <a:lnTo>
                    <a:pt x="204990" y="138455"/>
                  </a:lnTo>
                  <a:lnTo>
                    <a:pt x="122999" y="138455"/>
                  </a:lnTo>
                  <a:lnTo>
                    <a:pt x="122999" y="90182"/>
                  </a:lnTo>
                  <a:lnTo>
                    <a:pt x="204990" y="90182"/>
                  </a:lnTo>
                  <a:lnTo>
                    <a:pt x="204990" y="73672"/>
                  </a:lnTo>
                  <a:lnTo>
                    <a:pt x="106603" y="73672"/>
                  </a:lnTo>
                  <a:lnTo>
                    <a:pt x="106603" y="90182"/>
                  </a:lnTo>
                  <a:lnTo>
                    <a:pt x="106603" y="138455"/>
                  </a:lnTo>
                  <a:lnTo>
                    <a:pt x="24599" y="138455"/>
                  </a:lnTo>
                  <a:lnTo>
                    <a:pt x="24599" y="90182"/>
                  </a:lnTo>
                  <a:lnTo>
                    <a:pt x="106603" y="90182"/>
                  </a:lnTo>
                  <a:lnTo>
                    <a:pt x="106603" y="73672"/>
                  </a:lnTo>
                  <a:lnTo>
                    <a:pt x="24599" y="73672"/>
                  </a:lnTo>
                  <a:lnTo>
                    <a:pt x="24599" y="24130"/>
                  </a:lnTo>
                  <a:lnTo>
                    <a:pt x="327990" y="24130"/>
                  </a:lnTo>
                  <a:lnTo>
                    <a:pt x="32799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93355" y="2982055"/>
              <a:ext cx="328295" cy="229870"/>
            </a:xfrm>
            <a:custGeom>
              <a:avLst/>
              <a:gdLst/>
              <a:ahLst/>
              <a:cxnLst/>
              <a:rect l="l" t="t" r="r" b="b"/>
              <a:pathLst>
                <a:path w="328294" h="229869">
                  <a:moveTo>
                    <a:pt x="303386" y="73818"/>
                  </a:moveTo>
                  <a:lnTo>
                    <a:pt x="221390" y="73818"/>
                  </a:lnTo>
                  <a:lnTo>
                    <a:pt x="221390" y="24606"/>
                  </a:lnTo>
                  <a:lnTo>
                    <a:pt x="303386" y="24606"/>
                  </a:lnTo>
                  <a:lnTo>
                    <a:pt x="303386" y="73818"/>
                  </a:lnTo>
                  <a:close/>
                </a:path>
                <a:path w="328294" h="229869">
                  <a:moveTo>
                    <a:pt x="303386" y="139434"/>
                  </a:moveTo>
                  <a:lnTo>
                    <a:pt x="221390" y="139434"/>
                  </a:lnTo>
                  <a:lnTo>
                    <a:pt x="221390" y="90222"/>
                  </a:lnTo>
                  <a:lnTo>
                    <a:pt x="303386" y="90222"/>
                  </a:lnTo>
                  <a:lnTo>
                    <a:pt x="303386" y="139434"/>
                  </a:lnTo>
                  <a:close/>
                </a:path>
                <a:path w="328294" h="229869">
                  <a:moveTo>
                    <a:pt x="303386" y="205050"/>
                  </a:moveTo>
                  <a:lnTo>
                    <a:pt x="221390" y="205050"/>
                  </a:lnTo>
                  <a:lnTo>
                    <a:pt x="221390" y="155838"/>
                  </a:lnTo>
                  <a:lnTo>
                    <a:pt x="303386" y="155838"/>
                  </a:lnTo>
                  <a:lnTo>
                    <a:pt x="303386" y="205050"/>
                  </a:lnTo>
                  <a:close/>
                </a:path>
                <a:path w="328294" h="229869">
                  <a:moveTo>
                    <a:pt x="122994" y="205050"/>
                  </a:moveTo>
                  <a:lnTo>
                    <a:pt x="122994" y="155838"/>
                  </a:lnTo>
                  <a:lnTo>
                    <a:pt x="204991" y="155838"/>
                  </a:lnTo>
                  <a:lnTo>
                    <a:pt x="204991" y="205050"/>
                  </a:lnTo>
                  <a:lnTo>
                    <a:pt x="122994" y="205050"/>
                  </a:lnTo>
                  <a:close/>
                </a:path>
                <a:path w="328294" h="229869">
                  <a:moveTo>
                    <a:pt x="24598" y="205050"/>
                  </a:moveTo>
                  <a:lnTo>
                    <a:pt x="24598" y="155838"/>
                  </a:lnTo>
                  <a:lnTo>
                    <a:pt x="106595" y="155838"/>
                  </a:lnTo>
                  <a:lnTo>
                    <a:pt x="106595" y="205050"/>
                  </a:lnTo>
                  <a:lnTo>
                    <a:pt x="24598" y="205050"/>
                  </a:lnTo>
                  <a:close/>
                </a:path>
                <a:path w="328294" h="229869">
                  <a:moveTo>
                    <a:pt x="24598" y="90222"/>
                  </a:moveTo>
                  <a:lnTo>
                    <a:pt x="106595" y="90222"/>
                  </a:lnTo>
                  <a:lnTo>
                    <a:pt x="106595" y="139434"/>
                  </a:lnTo>
                  <a:lnTo>
                    <a:pt x="24598" y="139434"/>
                  </a:lnTo>
                  <a:lnTo>
                    <a:pt x="24598" y="90222"/>
                  </a:lnTo>
                  <a:close/>
                </a:path>
                <a:path w="328294" h="229869">
                  <a:moveTo>
                    <a:pt x="24598" y="24606"/>
                  </a:moveTo>
                  <a:lnTo>
                    <a:pt x="106595" y="24606"/>
                  </a:lnTo>
                  <a:lnTo>
                    <a:pt x="106595" y="73818"/>
                  </a:lnTo>
                  <a:lnTo>
                    <a:pt x="24598" y="73818"/>
                  </a:lnTo>
                  <a:lnTo>
                    <a:pt x="24598" y="24606"/>
                  </a:lnTo>
                  <a:close/>
                </a:path>
                <a:path w="328294" h="229869">
                  <a:moveTo>
                    <a:pt x="204991" y="90222"/>
                  </a:moveTo>
                  <a:lnTo>
                    <a:pt x="204991" y="139434"/>
                  </a:lnTo>
                  <a:lnTo>
                    <a:pt x="122994" y="139434"/>
                  </a:lnTo>
                  <a:lnTo>
                    <a:pt x="122994" y="90222"/>
                  </a:lnTo>
                  <a:lnTo>
                    <a:pt x="204991" y="90222"/>
                  </a:lnTo>
                  <a:close/>
                </a:path>
                <a:path w="328294" h="229869">
                  <a:moveTo>
                    <a:pt x="204990" y="24606"/>
                  </a:moveTo>
                  <a:lnTo>
                    <a:pt x="204991" y="73818"/>
                  </a:lnTo>
                  <a:lnTo>
                    <a:pt x="122994" y="73818"/>
                  </a:lnTo>
                  <a:lnTo>
                    <a:pt x="122994" y="24606"/>
                  </a:lnTo>
                  <a:lnTo>
                    <a:pt x="204990" y="24606"/>
                  </a:lnTo>
                  <a:close/>
                </a:path>
                <a:path w="328294" h="229869">
                  <a:moveTo>
                    <a:pt x="0" y="0"/>
                  </a:moveTo>
                  <a:lnTo>
                    <a:pt x="0" y="229656"/>
                  </a:lnTo>
                  <a:lnTo>
                    <a:pt x="327989" y="229656"/>
                  </a:lnTo>
                  <a:lnTo>
                    <a:pt x="327989" y="0"/>
                  </a:lnTo>
                  <a:lnTo>
                    <a:pt x="0" y="0"/>
                  </a:lnTo>
                  <a:close/>
                </a:path>
              </a:pathLst>
            </a:custGeom>
            <a:ln w="4783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57656" y="2897123"/>
              <a:ext cx="398145" cy="398145"/>
            </a:xfrm>
            <a:custGeom>
              <a:avLst/>
              <a:gdLst/>
              <a:ahLst/>
              <a:cxnLst/>
              <a:rect l="l" t="t" r="r" b="b"/>
              <a:pathLst>
                <a:path w="398144" h="398145">
                  <a:moveTo>
                    <a:pt x="0" y="397763"/>
                  </a:moveTo>
                  <a:lnTo>
                    <a:pt x="397763" y="397763"/>
                  </a:lnTo>
                  <a:lnTo>
                    <a:pt x="397763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38200" y="3639311"/>
            <a:ext cx="10515600" cy="723900"/>
            <a:chOff x="838200" y="3639311"/>
            <a:chExt cx="10515600" cy="723900"/>
          </a:xfrm>
        </p:grpSpPr>
        <p:sp>
          <p:nvSpPr>
            <p:cNvPr id="13" name="object 13"/>
            <p:cNvSpPr/>
            <p:nvPr/>
          </p:nvSpPr>
          <p:spPr>
            <a:xfrm>
              <a:off x="838200" y="3639311"/>
              <a:ext cx="10515600" cy="723900"/>
            </a:xfrm>
            <a:custGeom>
              <a:avLst/>
              <a:gdLst/>
              <a:ahLst/>
              <a:cxnLst/>
              <a:rect l="l" t="t" r="r" b="b"/>
              <a:pathLst>
                <a:path w="10515600" h="723900">
                  <a:moveTo>
                    <a:pt x="10443210" y="0"/>
                  </a:moveTo>
                  <a:lnTo>
                    <a:pt x="72390" y="0"/>
                  </a:lnTo>
                  <a:lnTo>
                    <a:pt x="44212" y="5685"/>
                  </a:lnTo>
                  <a:lnTo>
                    <a:pt x="21202" y="21193"/>
                  </a:lnTo>
                  <a:lnTo>
                    <a:pt x="5688" y="44201"/>
                  </a:lnTo>
                  <a:lnTo>
                    <a:pt x="0" y="72389"/>
                  </a:lnTo>
                  <a:lnTo>
                    <a:pt x="0" y="651510"/>
                  </a:lnTo>
                  <a:lnTo>
                    <a:pt x="5688" y="679698"/>
                  </a:lnTo>
                  <a:lnTo>
                    <a:pt x="21202" y="702706"/>
                  </a:lnTo>
                  <a:lnTo>
                    <a:pt x="44212" y="718214"/>
                  </a:lnTo>
                  <a:lnTo>
                    <a:pt x="72390" y="723900"/>
                  </a:lnTo>
                  <a:lnTo>
                    <a:pt x="10443210" y="723900"/>
                  </a:lnTo>
                  <a:lnTo>
                    <a:pt x="10471398" y="718214"/>
                  </a:lnTo>
                  <a:lnTo>
                    <a:pt x="10494406" y="702706"/>
                  </a:lnTo>
                  <a:lnTo>
                    <a:pt x="10509914" y="679698"/>
                  </a:lnTo>
                  <a:lnTo>
                    <a:pt x="10515600" y="651510"/>
                  </a:lnTo>
                  <a:lnTo>
                    <a:pt x="10515600" y="72389"/>
                  </a:lnTo>
                  <a:lnTo>
                    <a:pt x="10509914" y="44201"/>
                  </a:lnTo>
                  <a:lnTo>
                    <a:pt x="10494406" y="21193"/>
                  </a:lnTo>
                  <a:lnTo>
                    <a:pt x="10471398" y="5685"/>
                  </a:lnTo>
                  <a:lnTo>
                    <a:pt x="10443210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7398" y="3837751"/>
              <a:ext cx="214288" cy="21394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095405" y="3852446"/>
              <a:ext cx="311785" cy="311785"/>
            </a:xfrm>
            <a:custGeom>
              <a:avLst/>
              <a:gdLst/>
              <a:ahLst/>
              <a:cxnLst/>
              <a:rect l="l" t="t" r="r" b="b"/>
              <a:pathLst>
                <a:path w="311784" h="311785">
                  <a:moveTo>
                    <a:pt x="155793" y="0"/>
                  </a:moveTo>
                  <a:lnTo>
                    <a:pt x="106529" y="7940"/>
                  </a:lnTo>
                  <a:lnTo>
                    <a:pt x="63760" y="30054"/>
                  </a:lnTo>
                  <a:lnTo>
                    <a:pt x="30043" y="63783"/>
                  </a:lnTo>
                  <a:lnTo>
                    <a:pt x="7937" y="106566"/>
                  </a:lnTo>
                  <a:lnTo>
                    <a:pt x="0" y="155845"/>
                  </a:lnTo>
                  <a:lnTo>
                    <a:pt x="7937" y="205123"/>
                  </a:lnTo>
                  <a:lnTo>
                    <a:pt x="30043" y="247904"/>
                  </a:lnTo>
                  <a:lnTo>
                    <a:pt x="63760" y="281631"/>
                  </a:lnTo>
                  <a:lnTo>
                    <a:pt x="106529" y="303744"/>
                  </a:lnTo>
                  <a:lnTo>
                    <a:pt x="155793" y="311683"/>
                  </a:lnTo>
                  <a:lnTo>
                    <a:pt x="205056" y="303744"/>
                  </a:lnTo>
                  <a:lnTo>
                    <a:pt x="247827" y="281631"/>
                  </a:lnTo>
                  <a:lnTo>
                    <a:pt x="281545" y="247904"/>
                  </a:lnTo>
                  <a:lnTo>
                    <a:pt x="303652" y="205123"/>
                  </a:lnTo>
                  <a:lnTo>
                    <a:pt x="311589" y="155845"/>
                  </a:lnTo>
                  <a:lnTo>
                    <a:pt x="310378" y="136250"/>
                  </a:lnTo>
                  <a:lnTo>
                    <a:pt x="293137" y="82847"/>
                  </a:lnTo>
                  <a:lnTo>
                    <a:pt x="284937" y="91049"/>
                  </a:lnTo>
                  <a:lnTo>
                    <a:pt x="268538" y="88998"/>
                  </a:lnTo>
                  <a:lnTo>
                    <a:pt x="276263" y="104287"/>
                  </a:lnTo>
                  <a:lnTo>
                    <a:pt x="282067" y="120576"/>
                  </a:lnTo>
                  <a:lnTo>
                    <a:pt x="285719" y="137788"/>
                  </a:lnTo>
                  <a:lnTo>
                    <a:pt x="286987" y="155845"/>
                  </a:lnTo>
                  <a:lnTo>
                    <a:pt x="276635" y="206800"/>
                  </a:lnTo>
                  <a:lnTo>
                    <a:pt x="248449" y="248528"/>
                  </a:lnTo>
                  <a:lnTo>
                    <a:pt x="206733" y="276722"/>
                  </a:lnTo>
                  <a:lnTo>
                    <a:pt x="155793" y="287077"/>
                  </a:lnTo>
                  <a:lnTo>
                    <a:pt x="104852" y="276722"/>
                  </a:lnTo>
                  <a:lnTo>
                    <a:pt x="63137" y="248528"/>
                  </a:lnTo>
                  <a:lnTo>
                    <a:pt x="34950" y="206800"/>
                  </a:lnTo>
                  <a:lnTo>
                    <a:pt x="24598" y="155845"/>
                  </a:lnTo>
                  <a:lnTo>
                    <a:pt x="34950" y="104890"/>
                  </a:lnTo>
                  <a:lnTo>
                    <a:pt x="63137" y="63162"/>
                  </a:lnTo>
                  <a:lnTo>
                    <a:pt x="104852" y="34967"/>
                  </a:lnTo>
                  <a:lnTo>
                    <a:pt x="155793" y="24612"/>
                  </a:lnTo>
                  <a:lnTo>
                    <a:pt x="173672" y="25824"/>
                  </a:lnTo>
                  <a:lnTo>
                    <a:pt x="190897" y="29380"/>
                  </a:lnTo>
                  <a:lnTo>
                    <a:pt x="207277" y="35166"/>
                  </a:lnTo>
                  <a:lnTo>
                    <a:pt x="222620" y="43067"/>
                  </a:lnTo>
                  <a:lnTo>
                    <a:pt x="220570" y="26663"/>
                  </a:lnTo>
                  <a:lnTo>
                    <a:pt x="229179" y="18051"/>
                  </a:lnTo>
                  <a:lnTo>
                    <a:pt x="212120" y="10386"/>
                  </a:lnTo>
                  <a:lnTo>
                    <a:pt x="194177" y="4719"/>
                  </a:lnTo>
                  <a:lnTo>
                    <a:pt x="175388" y="1205"/>
                  </a:lnTo>
                  <a:lnTo>
                    <a:pt x="15579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95405" y="3852446"/>
              <a:ext cx="311785" cy="311785"/>
            </a:xfrm>
            <a:custGeom>
              <a:avLst/>
              <a:gdLst/>
              <a:ahLst/>
              <a:cxnLst/>
              <a:rect l="l" t="t" r="r" b="b"/>
              <a:pathLst>
                <a:path w="311784" h="311785">
                  <a:moveTo>
                    <a:pt x="290267" y="85307"/>
                  </a:moveTo>
                  <a:lnTo>
                    <a:pt x="284937" y="91049"/>
                  </a:lnTo>
                  <a:lnTo>
                    <a:pt x="277147" y="90229"/>
                  </a:lnTo>
                  <a:lnTo>
                    <a:pt x="268538" y="88998"/>
                  </a:lnTo>
                  <a:lnTo>
                    <a:pt x="276263" y="104287"/>
                  </a:lnTo>
                  <a:lnTo>
                    <a:pt x="282067" y="120576"/>
                  </a:lnTo>
                  <a:lnTo>
                    <a:pt x="285719" y="137788"/>
                  </a:lnTo>
                  <a:lnTo>
                    <a:pt x="286987" y="155845"/>
                  </a:lnTo>
                  <a:lnTo>
                    <a:pt x="276635" y="206800"/>
                  </a:lnTo>
                  <a:lnTo>
                    <a:pt x="248449" y="248528"/>
                  </a:lnTo>
                  <a:lnTo>
                    <a:pt x="206733" y="276722"/>
                  </a:lnTo>
                  <a:lnTo>
                    <a:pt x="155793" y="287077"/>
                  </a:lnTo>
                  <a:lnTo>
                    <a:pt x="104852" y="276722"/>
                  </a:lnTo>
                  <a:lnTo>
                    <a:pt x="63137" y="248528"/>
                  </a:lnTo>
                  <a:lnTo>
                    <a:pt x="34950" y="206800"/>
                  </a:lnTo>
                  <a:lnTo>
                    <a:pt x="24598" y="155845"/>
                  </a:lnTo>
                  <a:lnTo>
                    <a:pt x="34950" y="104890"/>
                  </a:lnTo>
                  <a:lnTo>
                    <a:pt x="63137" y="63162"/>
                  </a:lnTo>
                  <a:lnTo>
                    <a:pt x="104852" y="34967"/>
                  </a:lnTo>
                  <a:lnTo>
                    <a:pt x="155793" y="24612"/>
                  </a:lnTo>
                  <a:lnTo>
                    <a:pt x="173672" y="25824"/>
                  </a:lnTo>
                  <a:lnTo>
                    <a:pt x="190897" y="29380"/>
                  </a:lnTo>
                  <a:lnTo>
                    <a:pt x="207277" y="35166"/>
                  </a:lnTo>
                  <a:lnTo>
                    <a:pt x="222620" y="43067"/>
                  </a:lnTo>
                  <a:lnTo>
                    <a:pt x="221800" y="34865"/>
                  </a:lnTo>
                  <a:lnTo>
                    <a:pt x="220570" y="26663"/>
                  </a:lnTo>
                  <a:lnTo>
                    <a:pt x="226310" y="20922"/>
                  </a:lnTo>
                  <a:lnTo>
                    <a:pt x="229179" y="18051"/>
                  </a:lnTo>
                  <a:lnTo>
                    <a:pt x="212120" y="10386"/>
                  </a:lnTo>
                  <a:lnTo>
                    <a:pt x="194177" y="4719"/>
                  </a:lnTo>
                  <a:lnTo>
                    <a:pt x="175388" y="1205"/>
                  </a:lnTo>
                  <a:lnTo>
                    <a:pt x="155793" y="0"/>
                  </a:lnTo>
                  <a:lnTo>
                    <a:pt x="106529" y="7940"/>
                  </a:lnTo>
                  <a:lnTo>
                    <a:pt x="63760" y="30054"/>
                  </a:lnTo>
                  <a:lnTo>
                    <a:pt x="30043" y="63783"/>
                  </a:lnTo>
                  <a:lnTo>
                    <a:pt x="7937" y="106566"/>
                  </a:lnTo>
                  <a:lnTo>
                    <a:pt x="0" y="155845"/>
                  </a:lnTo>
                  <a:lnTo>
                    <a:pt x="7937" y="205123"/>
                  </a:lnTo>
                  <a:lnTo>
                    <a:pt x="30043" y="247904"/>
                  </a:lnTo>
                  <a:lnTo>
                    <a:pt x="63760" y="281631"/>
                  </a:lnTo>
                  <a:lnTo>
                    <a:pt x="106529" y="303744"/>
                  </a:lnTo>
                  <a:lnTo>
                    <a:pt x="155793" y="311683"/>
                  </a:lnTo>
                  <a:lnTo>
                    <a:pt x="205056" y="303744"/>
                  </a:lnTo>
                  <a:lnTo>
                    <a:pt x="247827" y="281631"/>
                  </a:lnTo>
                  <a:lnTo>
                    <a:pt x="281545" y="247904"/>
                  </a:lnTo>
                  <a:lnTo>
                    <a:pt x="303652" y="205123"/>
                  </a:lnTo>
                  <a:lnTo>
                    <a:pt x="311589" y="155845"/>
                  </a:lnTo>
                  <a:lnTo>
                    <a:pt x="310378" y="136250"/>
                  </a:lnTo>
                  <a:lnTo>
                    <a:pt x="306823" y="117500"/>
                  </a:lnTo>
                  <a:lnTo>
                    <a:pt x="301037" y="99674"/>
                  </a:lnTo>
                  <a:lnTo>
                    <a:pt x="293137" y="82847"/>
                  </a:lnTo>
                  <a:lnTo>
                    <a:pt x="290267" y="85307"/>
                  </a:lnTo>
                </a:path>
              </a:pathLst>
            </a:custGeom>
            <a:ln w="4783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0410" y="3907475"/>
              <a:ext cx="201575" cy="20163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057656" y="3802379"/>
              <a:ext cx="398145" cy="398145"/>
            </a:xfrm>
            <a:custGeom>
              <a:avLst/>
              <a:gdLst/>
              <a:ahLst/>
              <a:cxnLst/>
              <a:rect l="l" t="t" r="r" b="b"/>
              <a:pathLst>
                <a:path w="398144" h="398145">
                  <a:moveTo>
                    <a:pt x="0" y="397764"/>
                  </a:moveTo>
                  <a:lnTo>
                    <a:pt x="397763" y="397764"/>
                  </a:lnTo>
                  <a:lnTo>
                    <a:pt x="397763" y="0"/>
                  </a:lnTo>
                  <a:lnTo>
                    <a:pt x="0" y="0"/>
                  </a:lnTo>
                  <a:lnTo>
                    <a:pt x="0" y="3977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838200" y="4544567"/>
            <a:ext cx="10515600" cy="723900"/>
            <a:chOff x="838200" y="4544567"/>
            <a:chExt cx="10515600" cy="723900"/>
          </a:xfrm>
        </p:grpSpPr>
        <p:sp>
          <p:nvSpPr>
            <p:cNvPr id="20" name="object 20"/>
            <p:cNvSpPr/>
            <p:nvPr/>
          </p:nvSpPr>
          <p:spPr>
            <a:xfrm>
              <a:off x="838200" y="4544567"/>
              <a:ext cx="10515600" cy="723900"/>
            </a:xfrm>
            <a:custGeom>
              <a:avLst/>
              <a:gdLst/>
              <a:ahLst/>
              <a:cxnLst/>
              <a:rect l="l" t="t" r="r" b="b"/>
              <a:pathLst>
                <a:path w="10515600" h="723900">
                  <a:moveTo>
                    <a:pt x="10443210" y="0"/>
                  </a:moveTo>
                  <a:lnTo>
                    <a:pt x="72390" y="0"/>
                  </a:lnTo>
                  <a:lnTo>
                    <a:pt x="44212" y="5685"/>
                  </a:lnTo>
                  <a:lnTo>
                    <a:pt x="21202" y="21193"/>
                  </a:lnTo>
                  <a:lnTo>
                    <a:pt x="5688" y="44201"/>
                  </a:lnTo>
                  <a:lnTo>
                    <a:pt x="0" y="72389"/>
                  </a:lnTo>
                  <a:lnTo>
                    <a:pt x="0" y="651509"/>
                  </a:lnTo>
                  <a:lnTo>
                    <a:pt x="5688" y="679698"/>
                  </a:lnTo>
                  <a:lnTo>
                    <a:pt x="21202" y="702706"/>
                  </a:lnTo>
                  <a:lnTo>
                    <a:pt x="44212" y="718214"/>
                  </a:lnTo>
                  <a:lnTo>
                    <a:pt x="72390" y="723899"/>
                  </a:lnTo>
                  <a:lnTo>
                    <a:pt x="10443210" y="723899"/>
                  </a:lnTo>
                  <a:lnTo>
                    <a:pt x="10471398" y="718214"/>
                  </a:lnTo>
                  <a:lnTo>
                    <a:pt x="10494406" y="702706"/>
                  </a:lnTo>
                  <a:lnTo>
                    <a:pt x="10509914" y="679698"/>
                  </a:lnTo>
                  <a:lnTo>
                    <a:pt x="10515600" y="651509"/>
                  </a:lnTo>
                  <a:lnTo>
                    <a:pt x="10515600" y="72389"/>
                  </a:lnTo>
                  <a:lnTo>
                    <a:pt x="10509914" y="44201"/>
                  </a:lnTo>
                  <a:lnTo>
                    <a:pt x="10494406" y="21193"/>
                  </a:lnTo>
                  <a:lnTo>
                    <a:pt x="10471398" y="5685"/>
                  </a:lnTo>
                  <a:lnTo>
                    <a:pt x="10443210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01585" y="4763860"/>
              <a:ext cx="328295" cy="274955"/>
            </a:xfrm>
            <a:custGeom>
              <a:avLst/>
              <a:gdLst/>
              <a:ahLst/>
              <a:cxnLst/>
              <a:rect l="l" t="t" r="r" b="b"/>
              <a:pathLst>
                <a:path w="328294" h="274954">
                  <a:moveTo>
                    <a:pt x="311558" y="45138"/>
                  </a:moveTo>
                  <a:lnTo>
                    <a:pt x="16368" y="45138"/>
                  </a:lnTo>
                  <a:lnTo>
                    <a:pt x="7325" y="45169"/>
                  </a:lnTo>
                  <a:lnTo>
                    <a:pt x="0" y="52496"/>
                  </a:lnTo>
                  <a:lnTo>
                    <a:pt x="0" y="267502"/>
                  </a:lnTo>
                  <a:lnTo>
                    <a:pt x="7325" y="274829"/>
                  </a:lnTo>
                  <a:lnTo>
                    <a:pt x="16368" y="274856"/>
                  </a:lnTo>
                  <a:lnTo>
                    <a:pt x="311559" y="274856"/>
                  </a:lnTo>
                  <a:lnTo>
                    <a:pt x="320612" y="274829"/>
                  </a:lnTo>
                  <a:lnTo>
                    <a:pt x="327924" y="267502"/>
                  </a:lnTo>
                  <a:lnTo>
                    <a:pt x="327927" y="266658"/>
                  </a:lnTo>
                  <a:lnTo>
                    <a:pt x="11841" y="266658"/>
                  </a:lnTo>
                  <a:lnTo>
                    <a:pt x="8168" y="262987"/>
                  </a:lnTo>
                  <a:lnTo>
                    <a:pt x="8168" y="143535"/>
                  </a:lnTo>
                  <a:lnTo>
                    <a:pt x="143462" y="143535"/>
                  </a:lnTo>
                  <a:lnTo>
                    <a:pt x="143462" y="135333"/>
                  </a:lnTo>
                  <a:lnTo>
                    <a:pt x="8168" y="135333"/>
                  </a:lnTo>
                  <a:lnTo>
                    <a:pt x="8172" y="57014"/>
                  </a:lnTo>
                  <a:lnTo>
                    <a:pt x="11838" y="53343"/>
                  </a:lnTo>
                  <a:lnTo>
                    <a:pt x="327927" y="53340"/>
                  </a:lnTo>
                  <a:lnTo>
                    <a:pt x="327920" y="52496"/>
                  </a:lnTo>
                  <a:lnTo>
                    <a:pt x="320612" y="45169"/>
                  </a:lnTo>
                  <a:lnTo>
                    <a:pt x="311558" y="45138"/>
                  </a:lnTo>
                  <a:close/>
                </a:path>
                <a:path w="328294" h="274954">
                  <a:moveTo>
                    <a:pt x="327958" y="143535"/>
                  </a:moveTo>
                  <a:lnTo>
                    <a:pt x="319758" y="143535"/>
                  </a:lnTo>
                  <a:lnTo>
                    <a:pt x="319755" y="262987"/>
                  </a:lnTo>
                  <a:lnTo>
                    <a:pt x="316102" y="266658"/>
                  </a:lnTo>
                  <a:lnTo>
                    <a:pt x="327927" y="266658"/>
                  </a:lnTo>
                  <a:lnTo>
                    <a:pt x="327958" y="143535"/>
                  </a:lnTo>
                  <a:close/>
                </a:path>
                <a:path w="328294" h="274954">
                  <a:moveTo>
                    <a:pt x="143462" y="143535"/>
                  </a:moveTo>
                  <a:lnTo>
                    <a:pt x="135263" y="143535"/>
                  </a:lnTo>
                  <a:lnTo>
                    <a:pt x="135263" y="164898"/>
                  </a:lnTo>
                  <a:lnTo>
                    <a:pt x="142605" y="172242"/>
                  </a:lnTo>
                  <a:lnTo>
                    <a:pt x="185318" y="172242"/>
                  </a:lnTo>
                  <a:lnTo>
                    <a:pt x="192660" y="164898"/>
                  </a:lnTo>
                  <a:lnTo>
                    <a:pt x="192660" y="164040"/>
                  </a:lnTo>
                  <a:lnTo>
                    <a:pt x="147135" y="164040"/>
                  </a:lnTo>
                  <a:lnTo>
                    <a:pt x="143462" y="160366"/>
                  </a:lnTo>
                  <a:lnTo>
                    <a:pt x="143462" y="143535"/>
                  </a:lnTo>
                  <a:close/>
                </a:path>
                <a:path w="328294" h="274954">
                  <a:moveTo>
                    <a:pt x="192660" y="127131"/>
                  </a:moveTo>
                  <a:lnTo>
                    <a:pt x="184461" y="127131"/>
                  </a:lnTo>
                  <a:lnTo>
                    <a:pt x="184461" y="160366"/>
                  </a:lnTo>
                  <a:lnTo>
                    <a:pt x="180791" y="164040"/>
                  </a:lnTo>
                  <a:lnTo>
                    <a:pt x="192660" y="164040"/>
                  </a:lnTo>
                  <a:lnTo>
                    <a:pt x="192660" y="143535"/>
                  </a:lnTo>
                  <a:lnTo>
                    <a:pt x="327958" y="143535"/>
                  </a:lnTo>
                  <a:lnTo>
                    <a:pt x="327958" y="135333"/>
                  </a:lnTo>
                  <a:lnTo>
                    <a:pt x="192660" y="135333"/>
                  </a:lnTo>
                  <a:lnTo>
                    <a:pt x="192660" y="127131"/>
                  </a:lnTo>
                  <a:close/>
                </a:path>
                <a:path w="328294" h="274954">
                  <a:moveTo>
                    <a:pt x="192660" y="118929"/>
                  </a:moveTo>
                  <a:lnTo>
                    <a:pt x="135263" y="118929"/>
                  </a:lnTo>
                  <a:lnTo>
                    <a:pt x="135263" y="135333"/>
                  </a:lnTo>
                  <a:lnTo>
                    <a:pt x="143462" y="135333"/>
                  </a:lnTo>
                  <a:lnTo>
                    <a:pt x="143462" y="127131"/>
                  </a:lnTo>
                  <a:lnTo>
                    <a:pt x="192660" y="127131"/>
                  </a:lnTo>
                  <a:lnTo>
                    <a:pt x="192660" y="118929"/>
                  </a:lnTo>
                  <a:close/>
                </a:path>
                <a:path w="328294" h="274954">
                  <a:moveTo>
                    <a:pt x="327927" y="53340"/>
                  </a:moveTo>
                  <a:lnTo>
                    <a:pt x="316068" y="53340"/>
                  </a:lnTo>
                  <a:lnTo>
                    <a:pt x="319758" y="57014"/>
                  </a:lnTo>
                  <a:lnTo>
                    <a:pt x="319758" y="135333"/>
                  </a:lnTo>
                  <a:lnTo>
                    <a:pt x="327958" y="135333"/>
                  </a:lnTo>
                  <a:lnTo>
                    <a:pt x="327927" y="53340"/>
                  </a:lnTo>
                  <a:close/>
                </a:path>
                <a:path w="328294" h="274954">
                  <a:moveTo>
                    <a:pt x="200860" y="0"/>
                  </a:moveTo>
                  <a:lnTo>
                    <a:pt x="127063" y="0"/>
                  </a:lnTo>
                  <a:lnTo>
                    <a:pt x="106564" y="20505"/>
                  </a:lnTo>
                  <a:lnTo>
                    <a:pt x="106564" y="45138"/>
                  </a:lnTo>
                  <a:lnTo>
                    <a:pt x="221359" y="45138"/>
                  </a:lnTo>
                  <a:lnTo>
                    <a:pt x="114764" y="45111"/>
                  </a:lnTo>
                  <a:lnTo>
                    <a:pt x="114764" y="13711"/>
                  </a:lnTo>
                  <a:lnTo>
                    <a:pt x="120271" y="8202"/>
                  </a:lnTo>
                  <a:lnTo>
                    <a:pt x="216824" y="8202"/>
                  </a:lnTo>
                  <a:lnTo>
                    <a:pt x="215348" y="6013"/>
                  </a:lnTo>
                  <a:lnTo>
                    <a:pt x="208835" y="1618"/>
                  </a:lnTo>
                  <a:lnTo>
                    <a:pt x="200860" y="0"/>
                  </a:lnTo>
                  <a:close/>
                </a:path>
                <a:path w="328294" h="274954">
                  <a:moveTo>
                    <a:pt x="216824" y="8202"/>
                  </a:moveTo>
                  <a:lnTo>
                    <a:pt x="207655" y="8202"/>
                  </a:lnTo>
                  <a:lnTo>
                    <a:pt x="213159" y="13711"/>
                  </a:lnTo>
                  <a:lnTo>
                    <a:pt x="213159" y="45111"/>
                  </a:lnTo>
                  <a:lnTo>
                    <a:pt x="221359" y="45111"/>
                  </a:lnTo>
                  <a:lnTo>
                    <a:pt x="221359" y="20505"/>
                  </a:lnTo>
                  <a:lnTo>
                    <a:pt x="219742" y="12527"/>
                  </a:lnTo>
                  <a:lnTo>
                    <a:pt x="216824" y="8202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57656" y="4707635"/>
              <a:ext cx="398145" cy="398145"/>
            </a:xfrm>
            <a:custGeom>
              <a:avLst/>
              <a:gdLst/>
              <a:ahLst/>
              <a:cxnLst/>
              <a:rect l="l" t="t" r="r" b="b"/>
              <a:pathLst>
                <a:path w="398144" h="398145">
                  <a:moveTo>
                    <a:pt x="0" y="397763"/>
                  </a:moveTo>
                  <a:lnTo>
                    <a:pt x="397763" y="397763"/>
                  </a:lnTo>
                  <a:lnTo>
                    <a:pt x="397763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838200" y="5449823"/>
            <a:ext cx="10515600" cy="723900"/>
            <a:chOff x="838200" y="5449823"/>
            <a:chExt cx="10515600" cy="723900"/>
          </a:xfrm>
        </p:grpSpPr>
        <p:sp>
          <p:nvSpPr>
            <p:cNvPr id="24" name="object 24"/>
            <p:cNvSpPr/>
            <p:nvPr/>
          </p:nvSpPr>
          <p:spPr>
            <a:xfrm>
              <a:off x="838200" y="5449823"/>
              <a:ext cx="10515600" cy="723900"/>
            </a:xfrm>
            <a:custGeom>
              <a:avLst/>
              <a:gdLst/>
              <a:ahLst/>
              <a:cxnLst/>
              <a:rect l="l" t="t" r="r" b="b"/>
              <a:pathLst>
                <a:path w="10515600" h="723900">
                  <a:moveTo>
                    <a:pt x="10443210" y="0"/>
                  </a:moveTo>
                  <a:lnTo>
                    <a:pt x="72390" y="0"/>
                  </a:lnTo>
                  <a:lnTo>
                    <a:pt x="44212" y="5685"/>
                  </a:lnTo>
                  <a:lnTo>
                    <a:pt x="21202" y="21193"/>
                  </a:lnTo>
                  <a:lnTo>
                    <a:pt x="5688" y="44201"/>
                  </a:lnTo>
                  <a:lnTo>
                    <a:pt x="0" y="72389"/>
                  </a:lnTo>
                  <a:lnTo>
                    <a:pt x="0" y="651510"/>
                  </a:lnTo>
                  <a:lnTo>
                    <a:pt x="5688" y="679687"/>
                  </a:lnTo>
                  <a:lnTo>
                    <a:pt x="21202" y="702697"/>
                  </a:lnTo>
                  <a:lnTo>
                    <a:pt x="44212" y="718211"/>
                  </a:lnTo>
                  <a:lnTo>
                    <a:pt x="72390" y="723899"/>
                  </a:lnTo>
                  <a:lnTo>
                    <a:pt x="10443210" y="723899"/>
                  </a:lnTo>
                  <a:lnTo>
                    <a:pt x="10471398" y="718211"/>
                  </a:lnTo>
                  <a:lnTo>
                    <a:pt x="10494406" y="702697"/>
                  </a:lnTo>
                  <a:lnTo>
                    <a:pt x="10509914" y="679687"/>
                  </a:lnTo>
                  <a:lnTo>
                    <a:pt x="10515600" y="651510"/>
                  </a:lnTo>
                  <a:lnTo>
                    <a:pt x="10515600" y="72389"/>
                  </a:lnTo>
                  <a:lnTo>
                    <a:pt x="10509914" y="44201"/>
                  </a:lnTo>
                  <a:lnTo>
                    <a:pt x="10494406" y="21193"/>
                  </a:lnTo>
                  <a:lnTo>
                    <a:pt x="10471398" y="5685"/>
                  </a:lnTo>
                  <a:lnTo>
                    <a:pt x="10443210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93355" y="5648604"/>
              <a:ext cx="303530" cy="279400"/>
            </a:xfrm>
            <a:custGeom>
              <a:avLst/>
              <a:gdLst/>
              <a:ahLst/>
              <a:cxnLst/>
              <a:rect l="l" t="t" r="r" b="b"/>
              <a:pathLst>
                <a:path w="303530" h="279400">
                  <a:moveTo>
                    <a:pt x="12299" y="0"/>
                  </a:moveTo>
                  <a:lnTo>
                    <a:pt x="5329" y="0"/>
                  </a:lnTo>
                  <a:lnTo>
                    <a:pt x="0" y="5331"/>
                  </a:lnTo>
                  <a:lnTo>
                    <a:pt x="0" y="19274"/>
                  </a:lnTo>
                  <a:lnTo>
                    <a:pt x="5329" y="24612"/>
                  </a:lnTo>
                  <a:lnTo>
                    <a:pt x="19269" y="24612"/>
                  </a:lnTo>
                  <a:lnTo>
                    <a:pt x="24598" y="29944"/>
                  </a:lnTo>
                  <a:lnTo>
                    <a:pt x="24598" y="241966"/>
                  </a:lnTo>
                  <a:lnTo>
                    <a:pt x="47083" y="275992"/>
                  </a:lnTo>
                  <a:lnTo>
                    <a:pt x="298056" y="278875"/>
                  </a:lnTo>
                  <a:lnTo>
                    <a:pt x="303386" y="273544"/>
                  </a:lnTo>
                  <a:lnTo>
                    <a:pt x="303386" y="259601"/>
                  </a:lnTo>
                  <a:lnTo>
                    <a:pt x="298056" y="254269"/>
                  </a:lnTo>
                  <a:lnTo>
                    <a:pt x="54527" y="254269"/>
                  </a:lnTo>
                  <a:lnTo>
                    <a:pt x="49197" y="248938"/>
                  </a:lnTo>
                  <a:lnTo>
                    <a:pt x="49197" y="219411"/>
                  </a:lnTo>
                  <a:lnTo>
                    <a:pt x="303386" y="196855"/>
                  </a:lnTo>
                  <a:lnTo>
                    <a:pt x="303386" y="194805"/>
                  </a:lnTo>
                  <a:lnTo>
                    <a:pt x="49197" y="194804"/>
                  </a:lnTo>
                  <a:lnTo>
                    <a:pt x="49197" y="155845"/>
                  </a:lnTo>
                  <a:lnTo>
                    <a:pt x="303386" y="155845"/>
                  </a:lnTo>
                  <a:lnTo>
                    <a:pt x="303386" y="139441"/>
                  </a:lnTo>
                  <a:lnTo>
                    <a:pt x="49197" y="139441"/>
                  </a:lnTo>
                  <a:lnTo>
                    <a:pt x="49197" y="110734"/>
                  </a:lnTo>
                  <a:lnTo>
                    <a:pt x="303386" y="110734"/>
                  </a:lnTo>
                  <a:lnTo>
                    <a:pt x="303386" y="94330"/>
                  </a:lnTo>
                  <a:lnTo>
                    <a:pt x="49197" y="94330"/>
                  </a:lnTo>
                  <a:lnTo>
                    <a:pt x="49197" y="65623"/>
                  </a:lnTo>
                  <a:lnTo>
                    <a:pt x="303386" y="65623"/>
                  </a:lnTo>
                  <a:lnTo>
                    <a:pt x="303386" y="41017"/>
                  </a:lnTo>
                  <a:lnTo>
                    <a:pt x="49197" y="41016"/>
                  </a:lnTo>
                  <a:lnTo>
                    <a:pt x="49197" y="36915"/>
                  </a:lnTo>
                  <a:lnTo>
                    <a:pt x="46315" y="22494"/>
                  </a:lnTo>
                  <a:lnTo>
                    <a:pt x="38435" y="10766"/>
                  </a:lnTo>
                  <a:lnTo>
                    <a:pt x="26712" y="2883"/>
                  </a:lnTo>
                  <a:lnTo>
                    <a:pt x="12299" y="0"/>
                  </a:lnTo>
                  <a:close/>
                </a:path>
                <a:path w="303530" h="279400">
                  <a:moveTo>
                    <a:pt x="110695" y="155845"/>
                  </a:moveTo>
                  <a:lnTo>
                    <a:pt x="94295" y="155845"/>
                  </a:lnTo>
                  <a:lnTo>
                    <a:pt x="94295" y="190703"/>
                  </a:lnTo>
                  <a:lnTo>
                    <a:pt x="49197" y="194804"/>
                  </a:lnTo>
                  <a:lnTo>
                    <a:pt x="303386" y="194805"/>
                  </a:lnTo>
                  <a:lnTo>
                    <a:pt x="303386" y="189473"/>
                  </a:lnTo>
                  <a:lnTo>
                    <a:pt x="110695" y="189473"/>
                  </a:lnTo>
                  <a:lnTo>
                    <a:pt x="110695" y="155845"/>
                  </a:lnTo>
                  <a:close/>
                </a:path>
                <a:path w="303530" h="279400">
                  <a:moveTo>
                    <a:pt x="172192" y="155845"/>
                  </a:moveTo>
                  <a:lnTo>
                    <a:pt x="155793" y="155845"/>
                  </a:lnTo>
                  <a:lnTo>
                    <a:pt x="155793" y="185372"/>
                  </a:lnTo>
                  <a:lnTo>
                    <a:pt x="110695" y="189473"/>
                  </a:lnTo>
                  <a:lnTo>
                    <a:pt x="303386" y="189473"/>
                  </a:lnTo>
                  <a:lnTo>
                    <a:pt x="303386" y="183732"/>
                  </a:lnTo>
                  <a:lnTo>
                    <a:pt x="172192" y="183732"/>
                  </a:lnTo>
                  <a:lnTo>
                    <a:pt x="172192" y="155845"/>
                  </a:lnTo>
                  <a:close/>
                </a:path>
                <a:path w="303530" h="279400">
                  <a:moveTo>
                    <a:pt x="233689" y="155845"/>
                  </a:moveTo>
                  <a:lnTo>
                    <a:pt x="217290" y="155845"/>
                  </a:lnTo>
                  <a:lnTo>
                    <a:pt x="217290" y="179631"/>
                  </a:lnTo>
                  <a:lnTo>
                    <a:pt x="172192" y="183732"/>
                  </a:lnTo>
                  <a:lnTo>
                    <a:pt x="303386" y="183732"/>
                  </a:lnTo>
                  <a:lnTo>
                    <a:pt x="303386" y="178400"/>
                  </a:lnTo>
                  <a:lnTo>
                    <a:pt x="233689" y="178400"/>
                  </a:lnTo>
                  <a:lnTo>
                    <a:pt x="233689" y="155845"/>
                  </a:lnTo>
                  <a:close/>
                </a:path>
                <a:path w="303530" h="279400">
                  <a:moveTo>
                    <a:pt x="303386" y="155845"/>
                  </a:moveTo>
                  <a:lnTo>
                    <a:pt x="278787" y="155845"/>
                  </a:lnTo>
                  <a:lnTo>
                    <a:pt x="278787" y="174299"/>
                  </a:lnTo>
                  <a:lnTo>
                    <a:pt x="233689" y="178400"/>
                  </a:lnTo>
                  <a:lnTo>
                    <a:pt x="303386" y="178400"/>
                  </a:lnTo>
                  <a:lnTo>
                    <a:pt x="303386" y="155845"/>
                  </a:lnTo>
                  <a:close/>
                </a:path>
                <a:path w="303530" h="279400">
                  <a:moveTo>
                    <a:pt x="110695" y="110734"/>
                  </a:moveTo>
                  <a:lnTo>
                    <a:pt x="94295" y="110734"/>
                  </a:lnTo>
                  <a:lnTo>
                    <a:pt x="94295" y="139441"/>
                  </a:lnTo>
                  <a:lnTo>
                    <a:pt x="110695" y="139441"/>
                  </a:lnTo>
                  <a:lnTo>
                    <a:pt x="110695" y="110734"/>
                  </a:lnTo>
                  <a:close/>
                </a:path>
                <a:path w="303530" h="279400">
                  <a:moveTo>
                    <a:pt x="172192" y="110734"/>
                  </a:moveTo>
                  <a:lnTo>
                    <a:pt x="155793" y="110734"/>
                  </a:lnTo>
                  <a:lnTo>
                    <a:pt x="155793" y="139441"/>
                  </a:lnTo>
                  <a:lnTo>
                    <a:pt x="172192" y="139441"/>
                  </a:lnTo>
                  <a:lnTo>
                    <a:pt x="172192" y="110734"/>
                  </a:lnTo>
                  <a:close/>
                </a:path>
                <a:path w="303530" h="279400">
                  <a:moveTo>
                    <a:pt x="233689" y="110734"/>
                  </a:moveTo>
                  <a:lnTo>
                    <a:pt x="217290" y="110734"/>
                  </a:lnTo>
                  <a:lnTo>
                    <a:pt x="217290" y="139441"/>
                  </a:lnTo>
                  <a:lnTo>
                    <a:pt x="233689" y="139441"/>
                  </a:lnTo>
                  <a:lnTo>
                    <a:pt x="233689" y="110734"/>
                  </a:lnTo>
                  <a:close/>
                </a:path>
                <a:path w="303530" h="279400">
                  <a:moveTo>
                    <a:pt x="303386" y="110734"/>
                  </a:moveTo>
                  <a:lnTo>
                    <a:pt x="278787" y="110734"/>
                  </a:lnTo>
                  <a:lnTo>
                    <a:pt x="278787" y="139441"/>
                  </a:lnTo>
                  <a:lnTo>
                    <a:pt x="303386" y="139441"/>
                  </a:lnTo>
                  <a:lnTo>
                    <a:pt x="303386" y="110734"/>
                  </a:lnTo>
                  <a:close/>
                </a:path>
                <a:path w="303530" h="279400">
                  <a:moveTo>
                    <a:pt x="110695" y="65623"/>
                  </a:moveTo>
                  <a:lnTo>
                    <a:pt x="94295" y="65623"/>
                  </a:lnTo>
                  <a:lnTo>
                    <a:pt x="94295" y="94330"/>
                  </a:lnTo>
                  <a:lnTo>
                    <a:pt x="110695" y="94330"/>
                  </a:lnTo>
                  <a:lnTo>
                    <a:pt x="110695" y="65623"/>
                  </a:lnTo>
                  <a:close/>
                </a:path>
                <a:path w="303530" h="279400">
                  <a:moveTo>
                    <a:pt x="172192" y="65623"/>
                  </a:moveTo>
                  <a:lnTo>
                    <a:pt x="155793" y="65623"/>
                  </a:lnTo>
                  <a:lnTo>
                    <a:pt x="155793" y="94330"/>
                  </a:lnTo>
                  <a:lnTo>
                    <a:pt x="172192" y="94330"/>
                  </a:lnTo>
                  <a:lnTo>
                    <a:pt x="172192" y="65623"/>
                  </a:lnTo>
                  <a:close/>
                </a:path>
                <a:path w="303530" h="279400">
                  <a:moveTo>
                    <a:pt x="233689" y="65623"/>
                  </a:moveTo>
                  <a:lnTo>
                    <a:pt x="217290" y="65623"/>
                  </a:lnTo>
                  <a:lnTo>
                    <a:pt x="217290" y="94330"/>
                  </a:lnTo>
                  <a:lnTo>
                    <a:pt x="233689" y="94330"/>
                  </a:lnTo>
                  <a:lnTo>
                    <a:pt x="233689" y="65623"/>
                  </a:lnTo>
                  <a:close/>
                </a:path>
                <a:path w="303530" h="279400">
                  <a:moveTo>
                    <a:pt x="303386" y="65623"/>
                  </a:moveTo>
                  <a:lnTo>
                    <a:pt x="278787" y="65623"/>
                  </a:lnTo>
                  <a:lnTo>
                    <a:pt x="278787" y="94330"/>
                  </a:lnTo>
                  <a:lnTo>
                    <a:pt x="303386" y="94330"/>
                  </a:lnTo>
                  <a:lnTo>
                    <a:pt x="303386" y="65623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0160" y="5711835"/>
              <a:ext cx="234374" cy="13396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093355" y="5648604"/>
              <a:ext cx="303530" cy="279400"/>
            </a:xfrm>
            <a:custGeom>
              <a:avLst/>
              <a:gdLst/>
              <a:ahLst/>
              <a:cxnLst/>
              <a:rect l="l" t="t" r="r" b="b"/>
              <a:pathLst>
                <a:path w="303530" h="279400">
                  <a:moveTo>
                    <a:pt x="303386" y="196855"/>
                  </a:moveTo>
                  <a:lnTo>
                    <a:pt x="303386" y="41017"/>
                  </a:lnTo>
                  <a:lnTo>
                    <a:pt x="49197" y="41016"/>
                  </a:lnTo>
                  <a:lnTo>
                    <a:pt x="49197" y="36915"/>
                  </a:lnTo>
                  <a:lnTo>
                    <a:pt x="26712" y="2883"/>
                  </a:lnTo>
                  <a:lnTo>
                    <a:pt x="5329" y="0"/>
                  </a:lnTo>
                  <a:lnTo>
                    <a:pt x="0" y="5331"/>
                  </a:lnTo>
                  <a:lnTo>
                    <a:pt x="0" y="12303"/>
                  </a:lnTo>
                  <a:lnTo>
                    <a:pt x="0" y="19274"/>
                  </a:lnTo>
                  <a:lnTo>
                    <a:pt x="5329" y="24612"/>
                  </a:lnTo>
                  <a:lnTo>
                    <a:pt x="12299" y="24612"/>
                  </a:lnTo>
                  <a:lnTo>
                    <a:pt x="19269" y="24612"/>
                  </a:lnTo>
                  <a:lnTo>
                    <a:pt x="24598" y="29944"/>
                  </a:lnTo>
                  <a:lnTo>
                    <a:pt x="24598" y="36915"/>
                  </a:lnTo>
                  <a:lnTo>
                    <a:pt x="24598" y="241966"/>
                  </a:lnTo>
                  <a:lnTo>
                    <a:pt x="27481" y="256384"/>
                  </a:lnTo>
                  <a:lnTo>
                    <a:pt x="61497" y="278875"/>
                  </a:lnTo>
                  <a:lnTo>
                    <a:pt x="254188" y="278875"/>
                  </a:lnTo>
                  <a:lnTo>
                    <a:pt x="291087" y="278875"/>
                  </a:lnTo>
                  <a:lnTo>
                    <a:pt x="298056" y="278875"/>
                  </a:lnTo>
                  <a:lnTo>
                    <a:pt x="303386" y="273544"/>
                  </a:lnTo>
                  <a:lnTo>
                    <a:pt x="303386" y="266572"/>
                  </a:lnTo>
                  <a:lnTo>
                    <a:pt x="303386" y="259601"/>
                  </a:lnTo>
                  <a:lnTo>
                    <a:pt x="298056" y="254269"/>
                  </a:lnTo>
                  <a:lnTo>
                    <a:pt x="291087" y="254269"/>
                  </a:lnTo>
                  <a:lnTo>
                    <a:pt x="61497" y="254269"/>
                  </a:lnTo>
                  <a:lnTo>
                    <a:pt x="54527" y="254269"/>
                  </a:lnTo>
                  <a:lnTo>
                    <a:pt x="49197" y="248938"/>
                  </a:lnTo>
                  <a:lnTo>
                    <a:pt x="49197" y="241966"/>
                  </a:lnTo>
                  <a:lnTo>
                    <a:pt x="49197" y="219411"/>
                  </a:lnTo>
                  <a:lnTo>
                    <a:pt x="303386" y="196855"/>
                  </a:lnTo>
                  <a:close/>
                </a:path>
              </a:pathLst>
            </a:custGeom>
            <a:ln w="4783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42553" y="5927480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29">
                  <a:moveTo>
                    <a:pt x="24598" y="0"/>
                  </a:moveTo>
                  <a:lnTo>
                    <a:pt x="15024" y="1933"/>
                  </a:lnTo>
                  <a:lnTo>
                    <a:pt x="7205" y="7206"/>
                  </a:lnTo>
                  <a:lnTo>
                    <a:pt x="1933" y="15027"/>
                  </a:lnTo>
                  <a:lnTo>
                    <a:pt x="0" y="24606"/>
                  </a:lnTo>
                  <a:lnTo>
                    <a:pt x="1933" y="34183"/>
                  </a:lnTo>
                  <a:lnTo>
                    <a:pt x="7205" y="42004"/>
                  </a:lnTo>
                  <a:lnTo>
                    <a:pt x="15024" y="47277"/>
                  </a:lnTo>
                  <a:lnTo>
                    <a:pt x="24598" y="49211"/>
                  </a:lnTo>
                  <a:lnTo>
                    <a:pt x="34174" y="47277"/>
                  </a:lnTo>
                  <a:lnTo>
                    <a:pt x="41993" y="42004"/>
                  </a:lnTo>
                  <a:lnTo>
                    <a:pt x="47264" y="34183"/>
                  </a:lnTo>
                  <a:lnTo>
                    <a:pt x="49197" y="24606"/>
                  </a:lnTo>
                  <a:lnTo>
                    <a:pt x="47264" y="15027"/>
                  </a:lnTo>
                  <a:lnTo>
                    <a:pt x="41993" y="7206"/>
                  </a:lnTo>
                  <a:lnTo>
                    <a:pt x="34174" y="1933"/>
                  </a:lnTo>
                  <a:lnTo>
                    <a:pt x="2459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142553" y="5927480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29">
                  <a:moveTo>
                    <a:pt x="49197" y="24606"/>
                  </a:moveTo>
                  <a:lnTo>
                    <a:pt x="47264" y="34183"/>
                  </a:lnTo>
                  <a:lnTo>
                    <a:pt x="41993" y="42004"/>
                  </a:lnTo>
                  <a:lnTo>
                    <a:pt x="34174" y="47277"/>
                  </a:lnTo>
                  <a:lnTo>
                    <a:pt x="24598" y="49211"/>
                  </a:lnTo>
                  <a:lnTo>
                    <a:pt x="15024" y="47277"/>
                  </a:lnTo>
                  <a:lnTo>
                    <a:pt x="7205" y="42004"/>
                  </a:lnTo>
                  <a:lnTo>
                    <a:pt x="1933" y="34183"/>
                  </a:lnTo>
                  <a:lnTo>
                    <a:pt x="0" y="24606"/>
                  </a:lnTo>
                  <a:lnTo>
                    <a:pt x="1933" y="15027"/>
                  </a:lnTo>
                  <a:lnTo>
                    <a:pt x="7205" y="7206"/>
                  </a:lnTo>
                  <a:lnTo>
                    <a:pt x="15024" y="1933"/>
                  </a:lnTo>
                  <a:lnTo>
                    <a:pt x="24598" y="0"/>
                  </a:lnTo>
                  <a:lnTo>
                    <a:pt x="34174" y="1933"/>
                  </a:lnTo>
                  <a:lnTo>
                    <a:pt x="41993" y="7206"/>
                  </a:lnTo>
                  <a:lnTo>
                    <a:pt x="47264" y="15027"/>
                  </a:lnTo>
                  <a:lnTo>
                    <a:pt x="49197" y="24606"/>
                  </a:lnTo>
                  <a:close/>
                </a:path>
              </a:pathLst>
            </a:custGeom>
            <a:ln w="4783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22945" y="5927480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29">
                  <a:moveTo>
                    <a:pt x="24598" y="0"/>
                  </a:moveTo>
                  <a:lnTo>
                    <a:pt x="15024" y="1933"/>
                  </a:lnTo>
                  <a:lnTo>
                    <a:pt x="7205" y="7206"/>
                  </a:lnTo>
                  <a:lnTo>
                    <a:pt x="1933" y="15027"/>
                  </a:lnTo>
                  <a:lnTo>
                    <a:pt x="0" y="24606"/>
                  </a:lnTo>
                  <a:lnTo>
                    <a:pt x="1933" y="34183"/>
                  </a:lnTo>
                  <a:lnTo>
                    <a:pt x="7205" y="42004"/>
                  </a:lnTo>
                  <a:lnTo>
                    <a:pt x="15024" y="47277"/>
                  </a:lnTo>
                  <a:lnTo>
                    <a:pt x="24598" y="49211"/>
                  </a:lnTo>
                  <a:lnTo>
                    <a:pt x="34174" y="47277"/>
                  </a:lnTo>
                  <a:lnTo>
                    <a:pt x="41993" y="42004"/>
                  </a:lnTo>
                  <a:lnTo>
                    <a:pt x="47264" y="34183"/>
                  </a:lnTo>
                  <a:lnTo>
                    <a:pt x="49197" y="24606"/>
                  </a:lnTo>
                  <a:lnTo>
                    <a:pt x="47264" y="15027"/>
                  </a:lnTo>
                  <a:lnTo>
                    <a:pt x="41993" y="7206"/>
                  </a:lnTo>
                  <a:lnTo>
                    <a:pt x="34174" y="1933"/>
                  </a:lnTo>
                  <a:lnTo>
                    <a:pt x="24598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22945" y="5927480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29">
                  <a:moveTo>
                    <a:pt x="49197" y="24606"/>
                  </a:moveTo>
                  <a:lnTo>
                    <a:pt x="47264" y="34183"/>
                  </a:lnTo>
                  <a:lnTo>
                    <a:pt x="41993" y="42004"/>
                  </a:lnTo>
                  <a:lnTo>
                    <a:pt x="34174" y="47277"/>
                  </a:lnTo>
                  <a:lnTo>
                    <a:pt x="24598" y="49211"/>
                  </a:lnTo>
                  <a:lnTo>
                    <a:pt x="15024" y="47277"/>
                  </a:lnTo>
                  <a:lnTo>
                    <a:pt x="7205" y="42004"/>
                  </a:lnTo>
                  <a:lnTo>
                    <a:pt x="1933" y="34183"/>
                  </a:lnTo>
                  <a:lnTo>
                    <a:pt x="0" y="24606"/>
                  </a:lnTo>
                  <a:lnTo>
                    <a:pt x="1933" y="15027"/>
                  </a:lnTo>
                  <a:lnTo>
                    <a:pt x="7205" y="7206"/>
                  </a:lnTo>
                  <a:lnTo>
                    <a:pt x="15024" y="1933"/>
                  </a:lnTo>
                  <a:lnTo>
                    <a:pt x="24598" y="0"/>
                  </a:lnTo>
                  <a:lnTo>
                    <a:pt x="34174" y="1933"/>
                  </a:lnTo>
                  <a:lnTo>
                    <a:pt x="41993" y="7206"/>
                  </a:lnTo>
                  <a:lnTo>
                    <a:pt x="47264" y="15027"/>
                  </a:lnTo>
                  <a:lnTo>
                    <a:pt x="49197" y="24606"/>
                  </a:lnTo>
                  <a:close/>
                </a:path>
              </a:pathLst>
            </a:custGeom>
            <a:ln w="4783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057656" y="5612891"/>
              <a:ext cx="398145" cy="398145"/>
            </a:xfrm>
            <a:custGeom>
              <a:avLst/>
              <a:gdLst/>
              <a:ahLst/>
              <a:cxnLst/>
              <a:rect l="l" t="t" r="r" b="b"/>
              <a:pathLst>
                <a:path w="398144" h="398145">
                  <a:moveTo>
                    <a:pt x="0" y="397763"/>
                  </a:moveTo>
                  <a:lnTo>
                    <a:pt x="397763" y="397763"/>
                  </a:lnTo>
                  <a:lnTo>
                    <a:pt x="397763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1738629" y="2020950"/>
            <a:ext cx="5705475" cy="3935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latin typeface="Calibri"/>
                <a:cs typeface="Calibri"/>
              </a:rPr>
              <a:t>Given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set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spc="-15" dirty="0">
                <a:latin typeface="Calibri"/>
                <a:cs typeface="Calibri"/>
              </a:rPr>
              <a:t> group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 </a:t>
            </a:r>
            <a:r>
              <a:rPr sz="1900" spc="-10" dirty="0">
                <a:latin typeface="Calibri"/>
                <a:cs typeface="Calibri"/>
              </a:rPr>
              <a:t>items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latin typeface="Calibri"/>
                <a:cs typeface="Calibri"/>
              </a:rPr>
              <a:t>Example: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set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item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sets purchased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900" spc="-5" dirty="0">
                <a:latin typeface="Calibri"/>
                <a:cs typeface="Calibri"/>
              </a:rPr>
              <a:t>Goal: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find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all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rules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on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item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sets</a:t>
            </a:r>
            <a:r>
              <a:rPr sz="1900" spc="-5" dirty="0">
                <a:latin typeface="Calibri"/>
                <a:cs typeface="Calibri"/>
              </a:rPr>
              <a:t> of the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form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dirty="0">
                <a:latin typeface="Wingdings"/>
                <a:cs typeface="Wingdings"/>
              </a:rPr>
              <a:t></a:t>
            </a:r>
            <a:r>
              <a:rPr sz="1900" dirty="0">
                <a:latin typeface="Calibri"/>
                <a:cs typeface="Calibri"/>
              </a:rPr>
              <a:t>b</a:t>
            </a:r>
            <a:r>
              <a:rPr sz="1900" spc="-5" dirty="0">
                <a:latin typeface="Calibri"/>
                <a:cs typeface="Calibri"/>
              </a:rPr>
              <a:t> such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that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10" dirty="0">
                <a:latin typeface="Calibri"/>
                <a:cs typeface="Calibri"/>
              </a:rPr>
              <a:t>Example: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Milk </a:t>
            </a:r>
            <a:r>
              <a:rPr sz="1900" spc="-5" dirty="0">
                <a:latin typeface="Wingdings"/>
                <a:cs typeface="Wingdings"/>
              </a:rPr>
              <a:t></a:t>
            </a:r>
            <a:r>
              <a:rPr sz="1900" spc="-7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Calibri"/>
                <a:cs typeface="Calibri"/>
              </a:rPr>
              <a:t>bread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latin typeface="Calibri"/>
                <a:cs typeface="Calibri"/>
              </a:rPr>
              <a:t>Purchase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of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product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Wingdings"/>
                <a:cs typeface="Wingdings"/>
              </a:rPr>
              <a:t>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Calibri"/>
                <a:cs typeface="Calibri"/>
              </a:rPr>
              <a:t>service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38" name="object 3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44" name="object 4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Application</a:t>
            </a:r>
            <a:r>
              <a:rPr spc="-180" dirty="0"/>
              <a:t> </a:t>
            </a:r>
            <a:r>
              <a:rPr spc="-35" dirty="0"/>
              <a:t>Areas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pc="-10" dirty="0"/>
              <a:t>Industry</a:t>
            </a:r>
          </a:p>
          <a:p>
            <a:pPr marL="12700" marR="397510">
              <a:lnSpc>
                <a:spcPct val="119800"/>
              </a:lnSpc>
              <a:spcBef>
                <a:spcPts val="5"/>
              </a:spcBef>
            </a:pPr>
            <a:r>
              <a:rPr b="0" spc="-5" dirty="0">
                <a:latin typeface="Calibri"/>
                <a:cs typeface="Calibri"/>
              </a:rPr>
              <a:t>Finance 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254" dirty="0">
                <a:latin typeface="Calibri"/>
                <a:cs typeface="Calibri"/>
              </a:rPr>
              <a:t>T</a:t>
            </a:r>
            <a:r>
              <a:rPr b="0" spc="-5" dirty="0">
                <a:latin typeface="Calibri"/>
                <a:cs typeface="Calibri"/>
              </a:rPr>
              <a:t>ele</a:t>
            </a:r>
            <a:r>
              <a:rPr b="0" spc="-35" dirty="0">
                <a:latin typeface="Calibri"/>
                <a:cs typeface="Calibri"/>
              </a:rPr>
              <a:t>c</a:t>
            </a:r>
            <a:r>
              <a:rPr b="0" spc="-10" dirty="0">
                <a:latin typeface="Calibri"/>
                <a:cs typeface="Calibri"/>
              </a:rPr>
              <a:t>ommun</a:t>
            </a:r>
            <a:r>
              <a:rPr b="0" spc="-20" dirty="0">
                <a:latin typeface="Calibri"/>
                <a:cs typeface="Calibri"/>
              </a:rPr>
              <a:t>i</a:t>
            </a:r>
            <a:r>
              <a:rPr b="0" spc="-25" dirty="0">
                <a:latin typeface="Calibri"/>
                <a:cs typeface="Calibri"/>
              </a:rPr>
              <a:t>ca</a:t>
            </a:r>
            <a:r>
              <a:rPr b="0" spc="-5" dirty="0">
                <a:latin typeface="Calibri"/>
                <a:cs typeface="Calibri"/>
              </a:rPr>
              <a:t>tion  </a:t>
            </a:r>
            <a:r>
              <a:rPr b="0" spc="-30" dirty="0">
                <a:latin typeface="Calibri"/>
                <a:cs typeface="Calibri"/>
              </a:rPr>
              <a:t>Transport 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Consumer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goods</a:t>
            </a:r>
          </a:p>
          <a:p>
            <a:pPr marL="12700" marR="5080">
              <a:lnSpc>
                <a:spcPct val="119600"/>
              </a:lnSpc>
            </a:pPr>
            <a:r>
              <a:rPr b="0" spc="-20" dirty="0">
                <a:latin typeface="Calibri"/>
                <a:cs typeface="Calibri"/>
              </a:rPr>
              <a:t>Data </a:t>
            </a:r>
            <a:r>
              <a:rPr b="0" spc="-5" dirty="0">
                <a:latin typeface="Calibri"/>
                <a:cs typeface="Calibri"/>
              </a:rPr>
              <a:t>Service </a:t>
            </a:r>
            <a:r>
              <a:rPr b="0" spc="-20" dirty="0">
                <a:latin typeface="Calibri"/>
                <a:cs typeface="Calibri"/>
              </a:rPr>
              <a:t>providers </a:t>
            </a:r>
            <a:r>
              <a:rPr b="0" spc="-6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Utilities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pc="-10" dirty="0"/>
              <a:t>Application</a:t>
            </a:r>
          </a:p>
          <a:p>
            <a:pPr marL="12700" marR="5080">
              <a:lnSpc>
                <a:spcPct val="119800"/>
              </a:lnSpc>
              <a:spcBef>
                <a:spcPts val="5"/>
              </a:spcBef>
            </a:pPr>
            <a:r>
              <a:rPr b="0" spc="-15" dirty="0">
                <a:latin typeface="Calibri"/>
                <a:cs typeface="Calibri"/>
              </a:rPr>
              <a:t>Credit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Card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Analysis </a:t>
            </a:r>
            <a:r>
              <a:rPr b="0" spc="-5" dirty="0">
                <a:latin typeface="Calibri"/>
                <a:cs typeface="Calibri"/>
              </a:rPr>
              <a:t> Claims, </a:t>
            </a:r>
            <a:r>
              <a:rPr b="0" spc="-20" dirty="0">
                <a:latin typeface="Calibri"/>
                <a:cs typeface="Calibri"/>
              </a:rPr>
              <a:t>Fraud </a:t>
            </a:r>
            <a:r>
              <a:rPr b="0" spc="-10" dirty="0">
                <a:latin typeface="Calibri"/>
                <a:cs typeface="Calibri"/>
              </a:rPr>
              <a:t>Analysis </a:t>
            </a:r>
            <a:r>
              <a:rPr b="0" spc="-6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Call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record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analysis 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Logistic management 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Promotion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Analysis 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35" dirty="0">
                <a:latin typeface="Calibri"/>
                <a:cs typeface="Calibri"/>
              </a:rPr>
              <a:t>Value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added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data 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Power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usage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analysis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2972" y="2822194"/>
            <a:ext cx="31038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40" dirty="0"/>
              <a:t>Thank</a:t>
            </a:r>
            <a:r>
              <a:rPr sz="6000" spc="-190" dirty="0"/>
              <a:t> </a:t>
            </a:r>
            <a:r>
              <a:rPr sz="6000" spc="-170" dirty="0"/>
              <a:t>You</a:t>
            </a:r>
            <a:endParaRPr sz="6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10784" y="851916"/>
            <a:ext cx="6184360" cy="51541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161" y="1988947"/>
            <a:ext cx="2926892" cy="2882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1447" y="2821051"/>
            <a:ext cx="1691639" cy="113601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5080" indent="238760" algn="just">
              <a:lnSpc>
                <a:spcPct val="90000"/>
              </a:lnSpc>
              <a:spcBef>
                <a:spcPts val="415"/>
              </a:spcBef>
            </a:pPr>
            <a:r>
              <a:rPr sz="2600" spc="-55" dirty="0">
                <a:solidFill>
                  <a:srgbClr val="FFFFFF"/>
                </a:solidFill>
              </a:rPr>
              <a:t>Tentative </a:t>
            </a:r>
            <a:r>
              <a:rPr sz="2600" spc="-50" dirty="0">
                <a:solidFill>
                  <a:srgbClr val="FFFFFF"/>
                </a:solidFill>
              </a:rPr>
              <a:t> </a:t>
            </a:r>
            <a:r>
              <a:rPr sz="2600" spc="-30" dirty="0">
                <a:solidFill>
                  <a:srgbClr val="FFFFFF"/>
                </a:solidFill>
              </a:rPr>
              <a:t>Evaluation </a:t>
            </a:r>
            <a:r>
              <a:rPr sz="2600" spc="-25" dirty="0">
                <a:solidFill>
                  <a:srgbClr val="FFFFFF"/>
                </a:solidFill>
              </a:rPr>
              <a:t> </a:t>
            </a:r>
            <a:r>
              <a:rPr sz="2600" spc="-15" dirty="0">
                <a:solidFill>
                  <a:srgbClr val="FFFFFF"/>
                </a:solidFill>
              </a:rPr>
              <a:t>Co</a:t>
            </a:r>
            <a:r>
              <a:rPr sz="2600" spc="-45" dirty="0">
                <a:solidFill>
                  <a:srgbClr val="FFFFFF"/>
                </a:solidFill>
              </a:rPr>
              <a:t>m</a:t>
            </a:r>
            <a:r>
              <a:rPr sz="2600" spc="-35" dirty="0">
                <a:solidFill>
                  <a:srgbClr val="FFFFFF"/>
                </a:solidFill>
              </a:rPr>
              <a:t>p</a:t>
            </a:r>
            <a:r>
              <a:rPr sz="2600" spc="-40" dirty="0">
                <a:solidFill>
                  <a:srgbClr val="FFFFFF"/>
                </a:solidFill>
              </a:rPr>
              <a:t>o</a:t>
            </a:r>
            <a:r>
              <a:rPr sz="2600" spc="-20" dirty="0">
                <a:solidFill>
                  <a:srgbClr val="FFFFFF"/>
                </a:solidFill>
              </a:rPr>
              <a:t>n</a:t>
            </a:r>
            <a:r>
              <a:rPr sz="2600" spc="-30" dirty="0">
                <a:solidFill>
                  <a:srgbClr val="FFFFFF"/>
                </a:solidFill>
              </a:rPr>
              <a:t>e</a:t>
            </a:r>
            <a:r>
              <a:rPr sz="2600" spc="-60" dirty="0">
                <a:solidFill>
                  <a:srgbClr val="FFFFFF"/>
                </a:solidFill>
              </a:rPr>
              <a:t>n</a:t>
            </a:r>
            <a:r>
              <a:rPr sz="2600" spc="-15" dirty="0">
                <a:solidFill>
                  <a:srgbClr val="FFFFFF"/>
                </a:solidFill>
              </a:rPr>
              <a:t>t</a:t>
            </a:r>
            <a:r>
              <a:rPr sz="2600" dirty="0">
                <a:solidFill>
                  <a:srgbClr val="FFFFFF"/>
                </a:solidFill>
              </a:rPr>
              <a:t>s</a:t>
            </a:r>
            <a:endParaRPr sz="26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200" y="6356603"/>
            <a:ext cx="2743200" cy="36423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38200" y="6356603"/>
            <a:ext cx="2743200" cy="268663"/>
          </a:xfrm>
          <a:prstGeom prst="rect">
            <a:avLst/>
          </a:prstGeom>
          <a:ln w="6350">
            <a:solidFill>
              <a:srgbClr val="4471C4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55"/>
              </a:spcBef>
            </a:pPr>
            <a:r>
              <a:rPr sz="1200" b="1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lang="en-US" sz="1200" b="1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r>
              <a:rPr sz="1200" b="1" dirty="0">
                <a:solidFill>
                  <a:srgbClr val="888888"/>
                </a:solidFill>
                <a:latin typeface="Calibri"/>
                <a:cs typeface="Calibri"/>
              </a:rPr>
              <a:t>-01-202</a:t>
            </a:r>
            <a:r>
              <a:rPr lang="en-US" sz="1200" b="1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8600" y="6356603"/>
            <a:ext cx="4114800" cy="36423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038600" y="6356603"/>
            <a:ext cx="4114800" cy="364490"/>
          </a:xfrm>
          <a:prstGeom prst="rect">
            <a:avLst/>
          </a:prstGeom>
          <a:ln w="6350">
            <a:solidFill>
              <a:srgbClr val="4471C4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655"/>
              </a:spcBef>
            </a:pPr>
            <a:r>
              <a:rPr sz="1200" b="1" spc="-5" dirty="0">
                <a:solidFill>
                  <a:srgbClr val="888888"/>
                </a:solidFill>
                <a:latin typeface="Calibri"/>
                <a:cs typeface="Calibri"/>
              </a:rPr>
              <a:t>Lecture-1:</a:t>
            </a:r>
            <a:r>
              <a:rPr sz="1200" b="1" spc="-2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888888"/>
                </a:solidFill>
                <a:latin typeface="Calibri"/>
                <a:cs typeface="Calibri"/>
              </a:rPr>
              <a:t>Data</a:t>
            </a:r>
            <a:r>
              <a:rPr sz="1200" b="1" spc="-5" dirty="0">
                <a:solidFill>
                  <a:srgbClr val="888888"/>
                </a:solidFill>
                <a:latin typeface="Calibri"/>
                <a:cs typeface="Calibri"/>
              </a:rPr>
              <a:t> Mining</a:t>
            </a:r>
            <a:r>
              <a:rPr sz="1200" b="1" spc="2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888888"/>
                </a:solidFill>
                <a:latin typeface="Calibri"/>
                <a:cs typeface="Calibri"/>
              </a:rPr>
              <a:t>and</a:t>
            </a:r>
            <a:r>
              <a:rPr sz="1200" b="1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888888"/>
                </a:solidFill>
                <a:latin typeface="Calibri"/>
                <a:cs typeface="Calibri"/>
              </a:rPr>
              <a:t>Predictive</a:t>
            </a:r>
            <a:r>
              <a:rPr sz="1200" b="1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888888"/>
                </a:solidFill>
                <a:latin typeface="Calibri"/>
                <a:cs typeface="Calibri"/>
              </a:rPr>
              <a:t>Modeling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78923" y="6356603"/>
            <a:ext cx="1674876" cy="36423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678923" y="6356603"/>
            <a:ext cx="1675130" cy="364490"/>
          </a:xfrm>
          <a:prstGeom prst="rect">
            <a:avLst/>
          </a:prstGeom>
          <a:ln w="6350">
            <a:solidFill>
              <a:srgbClr val="4471C4"/>
            </a:solidFill>
          </a:ln>
        </p:spPr>
        <p:txBody>
          <a:bodyPr vert="horz" wrap="square" lIns="0" tIns="83185" rIns="0" bIns="0" rtlCol="0">
            <a:spAutoFit/>
          </a:bodyPr>
          <a:lstStyle/>
          <a:p>
            <a:pPr marR="83820" algn="r">
              <a:lnSpc>
                <a:spcPct val="100000"/>
              </a:lnSpc>
              <a:spcBef>
                <a:spcPts val="655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156129"/>
              </p:ext>
            </p:extLst>
          </p:nvPr>
        </p:nvGraphicFramePr>
        <p:xfrm>
          <a:off x="4032250" y="1204467"/>
          <a:ext cx="7188200" cy="4432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53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4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349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Components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222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spc="-40" dirty="0">
                          <a:latin typeface="Calibri"/>
                          <a:cs typeface="Calibri"/>
                        </a:rPr>
                        <a:t>Mid-Term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15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349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spc="-40" dirty="0">
                          <a:latin typeface="Calibri"/>
                          <a:cs typeface="Calibri"/>
                        </a:rPr>
                        <a:t>End-Term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35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222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lang="en-US" sz="2800" spc="-10" dirty="0">
                          <a:latin typeface="Calibri"/>
                          <a:cs typeface="Calibri"/>
                        </a:rPr>
                        <a:t>Project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2800" spc="-5" dirty="0">
                          <a:latin typeface="Calibri"/>
                          <a:cs typeface="Calibri"/>
                        </a:rPr>
                        <a:t>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221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sz="2800" spc="-5" dirty="0">
                          <a:latin typeface="Calibri"/>
                          <a:cs typeface="Calibri"/>
                        </a:rPr>
                        <a:t>MOOC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sz="2800" spc="-5" dirty="0">
                          <a:latin typeface="Calibri"/>
                          <a:cs typeface="Calibri"/>
                        </a:rPr>
                        <a:t>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349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Lab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Continuous</a:t>
                      </a:r>
                      <a:r>
                        <a:rPr sz="2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Evaluation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sz="28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3209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800" spc="-5" dirty="0">
                          <a:latin typeface="Calibri"/>
                          <a:cs typeface="Calibri"/>
                        </a:rPr>
                        <a:t>End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65" dirty="0">
                          <a:latin typeface="Calibri"/>
                          <a:cs typeface="Calibri"/>
                        </a:rPr>
                        <a:t>Term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 Lab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Examination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sz="28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397633"/>
            <a:ext cx="2128520" cy="176339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>
              <a:lnSpc>
                <a:spcPts val="6480"/>
              </a:lnSpc>
              <a:spcBef>
                <a:spcPts val="915"/>
              </a:spcBef>
            </a:pPr>
            <a:r>
              <a:rPr sz="6000" spc="-70" dirty="0">
                <a:solidFill>
                  <a:srgbClr val="5B9BD4"/>
                </a:solidFill>
                <a:latin typeface="Calibri Light"/>
                <a:cs typeface="Calibri Light"/>
              </a:rPr>
              <a:t>Data </a:t>
            </a:r>
            <a:r>
              <a:rPr sz="6000" spc="-65" dirty="0">
                <a:solidFill>
                  <a:srgbClr val="5B9BD4"/>
                </a:solidFill>
                <a:latin typeface="Calibri Light"/>
                <a:cs typeface="Calibri Light"/>
              </a:rPr>
              <a:t> </a:t>
            </a:r>
            <a:r>
              <a:rPr sz="6000" spc="-80" dirty="0">
                <a:solidFill>
                  <a:srgbClr val="5B9BD4"/>
                </a:solidFill>
                <a:latin typeface="Calibri Light"/>
                <a:cs typeface="Calibri Light"/>
              </a:rPr>
              <a:t>M</a:t>
            </a:r>
            <a:r>
              <a:rPr sz="6000" spc="-20" dirty="0">
                <a:solidFill>
                  <a:srgbClr val="5B9BD4"/>
                </a:solidFill>
                <a:latin typeface="Calibri Light"/>
                <a:cs typeface="Calibri Light"/>
              </a:rPr>
              <a:t>i</a:t>
            </a:r>
            <a:r>
              <a:rPr sz="6000" spc="-50" dirty="0">
                <a:solidFill>
                  <a:srgbClr val="5B9BD4"/>
                </a:solidFill>
                <a:latin typeface="Calibri Light"/>
                <a:cs typeface="Calibri Light"/>
              </a:rPr>
              <a:t>n</a:t>
            </a:r>
            <a:r>
              <a:rPr sz="6000" spc="-30" dirty="0">
                <a:solidFill>
                  <a:srgbClr val="5B9BD4"/>
                </a:solidFill>
                <a:latin typeface="Calibri Light"/>
                <a:cs typeface="Calibri Light"/>
              </a:rPr>
              <a:t>i</a:t>
            </a:r>
            <a:r>
              <a:rPr sz="6000" spc="-50" dirty="0">
                <a:solidFill>
                  <a:srgbClr val="5B9BD4"/>
                </a:solidFill>
                <a:latin typeface="Calibri Light"/>
                <a:cs typeface="Calibri Light"/>
              </a:rPr>
              <a:t>n</a:t>
            </a:r>
            <a:r>
              <a:rPr sz="6000" dirty="0">
                <a:solidFill>
                  <a:srgbClr val="5B9BD4"/>
                </a:solidFill>
                <a:latin typeface="Calibri Light"/>
                <a:cs typeface="Calibri Light"/>
              </a:rPr>
              <a:t>g</a:t>
            </a:r>
            <a:endParaRPr sz="6000">
              <a:latin typeface="Calibri Light"/>
              <a:cs typeface="Calibri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5093208" y="658368"/>
            <a:ext cx="6263640" cy="1762125"/>
          </a:xfrm>
          <a:custGeom>
            <a:avLst/>
            <a:gdLst/>
            <a:ahLst/>
            <a:cxnLst/>
            <a:rect l="l" t="t" r="r" b="b"/>
            <a:pathLst>
              <a:path w="6263640" h="1762125">
                <a:moveTo>
                  <a:pt x="5970016" y="0"/>
                </a:moveTo>
                <a:lnTo>
                  <a:pt x="293624" y="0"/>
                </a:lnTo>
                <a:lnTo>
                  <a:pt x="245993" y="3842"/>
                </a:lnTo>
                <a:lnTo>
                  <a:pt x="200810" y="14967"/>
                </a:lnTo>
                <a:lnTo>
                  <a:pt x="158680" y="32770"/>
                </a:lnTo>
                <a:lnTo>
                  <a:pt x="120207" y="56648"/>
                </a:lnTo>
                <a:lnTo>
                  <a:pt x="85994" y="85994"/>
                </a:lnTo>
                <a:lnTo>
                  <a:pt x="56648" y="120207"/>
                </a:lnTo>
                <a:lnTo>
                  <a:pt x="32770" y="158680"/>
                </a:lnTo>
                <a:lnTo>
                  <a:pt x="14967" y="200810"/>
                </a:lnTo>
                <a:lnTo>
                  <a:pt x="3842" y="245993"/>
                </a:lnTo>
                <a:lnTo>
                  <a:pt x="0" y="293624"/>
                </a:lnTo>
                <a:lnTo>
                  <a:pt x="0" y="1468120"/>
                </a:lnTo>
                <a:lnTo>
                  <a:pt x="3842" y="1515750"/>
                </a:lnTo>
                <a:lnTo>
                  <a:pt x="14967" y="1560933"/>
                </a:lnTo>
                <a:lnTo>
                  <a:pt x="32770" y="1603063"/>
                </a:lnTo>
                <a:lnTo>
                  <a:pt x="56648" y="1641536"/>
                </a:lnTo>
                <a:lnTo>
                  <a:pt x="85994" y="1675749"/>
                </a:lnTo>
                <a:lnTo>
                  <a:pt x="120207" y="1705095"/>
                </a:lnTo>
                <a:lnTo>
                  <a:pt x="158680" y="1728973"/>
                </a:lnTo>
                <a:lnTo>
                  <a:pt x="200810" y="1746776"/>
                </a:lnTo>
                <a:lnTo>
                  <a:pt x="245993" y="1757901"/>
                </a:lnTo>
                <a:lnTo>
                  <a:pt x="293624" y="1761744"/>
                </a:lnTo>
                <a:lnTo>
                  <a:pt x="5970016" y="1761744"/>
                </a:lnTo>
                <a:lnTo>
                  <a:pt x="6017646" y="1757901"/>
                </a:lnTo>
                <a:lnTo>
                  <a:pt x="6062829" y="1746776"/>
                </a:lnTo>
                <a:lnTo>
                  <a:pt x="6104959" y="1728973"/>
                </a:lnTo>
                <a:lnTo>
                  <a:pt x="6143432" y="1705095"/>
                </a:lnTo>
                <a:lnTo>
                  <a:pt x="6177645" y="1675749"/>
                </a:lnTo>
                <a:lnTo>
                  <a:pt x="6206991" y="1641536"/>
                </a:lnTo>
                <a:lnTo>
                  <a:pt x="6230869" y="1603063"/>
                </a:lnTo>
                <a:lnTo>
                  <a:pt x="6248672" y="1560933"/>
                </a:lnTo>
                <a:lnTo>
                  <a:pt x="6259797" y="1515750"/>
                </a:lnTo>
                <a:lnTo>
                  <a:pt x="6263640" y="1468120"/>
                </a:lnTo>
                <a:lnTo>
                  <a:pt x="6263640" y="293624"/>
                </a:lnTo>
                <a:lnTo>
                  <a:pt x="6259797" y="245993"/>
                </a:lnTo>
                <a:lnTo>
                  <a:pt x="6248672" y="200810"/>
                </a:lnTo>
                <a:lnTo>
                  <a:pt x="6230869" y="158680"/>
                </a:lnTo>
                <a:lnTo>
                  <a:pt x="6206991" y="120207"/>
                </a:lnTo>
                <a:lnTo>
                  <a:pt x="6177645" y="85994"/>
                </a:lnTo>
                <a:lnTo>
                  <a:pt x="6143432" y="56648"/>
                </a:lnTo>
                <a:lnTo>
                  <a:pt x="6104959" y="32770"/>
                </a:lnTo>
                <a:lnTo>
                  <a:pt x="6062829" y="14967"/>
                </a:lnTo>
                <a:lnTo>
                  <a:pt x="6017646" y="3842"/>
                </a:lnTo>
                <a:lnTo>
                  <a:pt x="597001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262498" y="949909"/>
            <a:ext cx="5285105" cy="110490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 algn="just">
              <a:lnSpc>
                <a:spcPts val="2750"/>
              </a:lnSpc>
              <a:spcBef>
                <a:spcPts val="395"/>
              </a:spcBef>
            </a:pPr>
            <a:r>
              <a:rPr sz="2500" spc="-20" dirty="0">
                <a:solidFill>
                  <a:srgbClr val="FFFFFF"/>
                </a:solidFill>
                <a:latin typeface="Calibri"/>
                <a:cs typeface="Calibri"/>
              </a:rPr>
              <a:t>Data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mining is the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process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discovering </a:t>
            </a:r>
            <a:r>
              <a:rPr sz="2500" spc="-5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interesting patterns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knowledge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from </a:t>
            </a:r>
            <a:r>
              <a:rPr sz="2500" spc="-5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large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amounts</a:t>
            </a:r>
            <a:r>
              <a:rPr sz="25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data.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093208" y="2491739"/>
            <a:ext cx="6263640" cy="1762125"/>
          </a:xfrm>
          <a:custGeom>
            <a:avLst/>
            <a:gdLst/>
            <a:ahLst/>
            <a:cxnLst/>
            <a:rect l="l" t="t" r="r" b="b"/>
            <a:pathLst>
              <a:path w="6263640" h="1762125">
                <a:moveTo>
                  <a:pt x="5970016" y="0"/>
                </a:moveTo>
                <a:lnTo>
                  <a:pt x="293624" y="0"/>
                </a:lnTo>
                <a:lnTo>
                  <a:pt x="245993" y="3842"/>
                </a:lnTo>
                <a:lnTo>
                  <a:pt x="200810" y="14967"/>
                </a:lnTo>
                <a:lnTo>
                  <a:pt x="158680" y="32770"/>
                </a:lnTo>
                <a:lnTo>
                  <a:pt x="120207" y="56648"/>
                </a:lnTo>
                <a:lnTo>
                  <a:pt x="85994" y="85994"/>
                </a:lnTo>
                <a:lnTo>
                  <a:pt x="56648" y="120207"/>
                </a:lnTo>
                <a:lnTo>
                  <a:pt x="32770" y="158680"/>
                </a:lnTo>
                <a:lnTo>
                  <a:pt x="14967" y="200810"/>
                </a:lnTo>
                <a:lnTo>
                  <a:pt x="3842" y="245993"/>
                </a:lnTo>
                <a:lnTo>
                  <a:pt x="0" y="293624"/>
                </a:lnTo>
                <a:lnTo>
                  <a:pt x="0" y="1468120"/>
                </a:lnTo>
                <a:lnTo>
                  <a:pt x="3842" y="1515750"/>
                </a:lnTo>
                <a:lnTo>
                  <a:pt x="14967" y="1560933"/>
                </a:lnTo>
                <a:lnTo>
                  <a:pt x="32770" y="1603063"/>
                </a:lnTo>
                <a:lnTo>
                  <a:pt x="56648" y="1641536"/>
                </a:lnTo>
                <a:lnTo>
                  <a:pt x="85994" y="1675749"/>
                </a:lnTo>
                <a:lnTo>
                  <a:pt x="120207" y="1705095"/>
                </a:lnTo>
                <a:lnTo>
                  <a:pt x="158680" y="1728973"/>
                </a:lnTo>
                <a:lnTo>
                  <a:pt x="200810" y="1746776"/>
                </a:lnTo>
                <a:lnTo>
                  <a:pt x="245993" y="1757901"/>
                </a:lnTo>
                <a:lnTo>
                  <a:pt x="293624" y="1761744"/>
                </a:lnTo>
                <a:lnTo>
                  <a:pt x="5970016" y="1761744"/>
                </a:lnTo>
                <a:lnTo>
                  <a:pt x="6017646" y="1757901"/>
                </a:lnTo>
                <a:lnTo>
                  <a:pt x="6062829" y="1746776"/>
                </a:lnTo>
                <a:lnTo>
                  <a:pt x="6104959" y="1728973"/>
                </a:lnTo>
                <a:lnTo>
                  <a:pt x="6143432" y="1705095"/>
                </a:lnTo>
                <a:lnTo>
                  <a:pt x="6177645" y="1675749"/>
                </a:lnTo>
                <a:lnTo>
                  <a:pt x="6206991" y="1641536"/>
                </a:lnTo>
                <a:lnTo>
                  <a:pt x="6230869" y="1603063"/>
                </a:lnTo>
                <a:lnTo>
                  <a:pt x="6248672" y="1560933"/>
                </a:lnTo>
                <a:lnTo>
                  <a:pt x="6259797" y="1515750"/>
                </a:lnTo>
                <a:lnTo>
                  <a:pt x="6263640" y="1468120"/>
                </a:lnTo>
                <a:lnTo>
                  <a:pt x="6263640" y="293624"/>
                </a:lnTo>
                <a:lnTo>
                  <a:pt x="6259797" y="245993"/>
                </a:lnTo>
                <a:lnTo>
                  <a:pt x="6248672" y="200810"/>
                </a:lnTo>
                <a:lnTo>
                  <a:pt x="6230869" y="158680"/>
                </a:lnTo>
                <a:lnTo>
                  <a:pt x="6206991" y="120207"/>
                </a:lnTo>
                <a:lnTo>
                  <a:pt x="6177645" y="85994"/>
                </a:lnTo>
                <a:lnTo>
                  <a:pt x="6143432" y="56648"/>
                </a:lnTo>
                <a:lnTo>
                  <a:pt x="6104959" y="32770"/>
                </a:lnTo>
                <a:lnTo>
                  <a:pt x="6062829" y="14967"/>
                </a:lnTo>
                <a:lnTo>
                  <a:pt x="6017646" y="3842"/>
                </a:lnTo>
                <a:lnTo>
                  <a:pt x="5970016" y="0"/>
                </a:lnTo>
                <a:close/>
              </a:path>
            </a:pathLst>
          </a:custGeom>
          <a:solidFill>
            <a:srgbClr val="4DC5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49146" rIns="0" bIns="0" rtlCol="0">
            <a:spAutoFit/>
          </a:bodyPr>
          <a:lstStyle/>
          <a:p>
            <a:pPr marL="1242695" marR="5080">
              <a:lnSpc>
                <a:spcPct val="91600"/>
              </a:lnSpc>
              <a:spcBef>
                <a:spcPts val="350"/>
              </a:spcBef>
            </a:pPr>
            <a:r>
              <a:rPr spc="-10" dirty="0"/>
              <a:t>The</a:t>
            </a:r>
            <a:r>
              <a:rPr spc="5" dirty="0"/>
              <a:t> </a:t>
            </a:r>
            <a:r>
              <a:rPr spc="-20" dirty="0"/>
              <a:t>data</a:t>
            </a:r>
            <a:r>
              <a:rPr spc="-5" dirty="0"/>
              <a:t> </a:t>
            </a:r>
            <a:r>
              <a:rPr spc="-10" dirty="0"/>
              <a:t>sources</a:t>
            </a:r>
            <a:r>
              <a:rPr dirty="0"/>
              <a:t> </a:t>
            </a:r>
            <a:r>
              <a:rPr spc="-5" dirty="0"/>
              <a:t>include</a:t>
            </a:r>
            <a:r>
              <a:rPr spc="10" dirty="0"/>
              <a:t> </a:t>
            </a:r>
            <a:r>
              <a:rPr spc="-10" dirty="0"/>
              <a:t>databases,</a:t>
            </a:r>
            <a:r>
              <a:rPr spc="-5" dirty="0"/>
              <a:t> </a:t>
            </a:r>
            <a:r>
              <a:rPr spc="-20" dirty="0"/>
              <a:t>data </a:t>
            </a:r>
            <a:r>
              <a:rPr spc="-15" dirty="0"/>
              <a:t> </a:t>
            </a:r>
            <a:r>
              <a:rPr spc="-10" dirty="0"/>
              <a:t>warehouses,</a:t>
            </a:r>
            <a:r>
              <a:rPr spc="-5" dirty="0"/>
              <a:t> the </a:t>
            </a:r>
            <a:r>
              <a:rPr spc="-10" dirty="0"/>
              <a:t>web,</a:t>
            </a:r>
            <a:r>
              <a:rPr spc="5" dirty="0"/>
              <a:t> </a:t>
            </a:r>
            <a:r>
              <a:rPr spc="-5" dirty="0"/>
              <a:t>other</a:t>
            </a:r>
            <a:r>
              <a:rPr spc="-15" dirty="0"/>
              <a:t> </a:t>
            </a:r>
            <a:r>
              <a:rPr spc="-10" dirty="0"/>
              <a:t>information </a:t>
            </a:r>
            <a:r>
              <a:rPr spc="-5" dirty="0"/>
              <a:t> repositories,</a:t>
            </a:r>
            <a:r>
              <a:rPr spc="-15" dirty="0"/>
              <a:t> </a:t>
            </a:r>
            <a:r>
              <a:rPr spc="-5" dirty="0"/>
              <a:t>or</a:t>
            </a:r>
            <a:r>
              <a:rPr spc="5" dirty="0"/>
              <a:t> </a:t>
            </a:r>
            <a:r>
              <a:rPr spc="-20" dirty="0"/>
              <a:t>data</a:t>
            </a:r>
            <a:r>
              <a:rPr spc="5" dirty="0"/>
              <a:t> </a:t>
            </a:r>
            <a:r>
              <a:rPr spc="-10" dirty="0"/>
              <a:t>that</a:t>
            </a:r>
            <a:r>
              <a:rPr spc="-5" dirty="0"/>
              <a:t> </a:t>
            </a:r>
            <a:r>
              <a:rPr spc="-15" dirty="0"/>
              <a:t>are</a:t>
            </a:r>
            <a:r>
              <a:rPr spc="-5" dirty="0"/>
              <a:t> </a:t>
            </a:r>
            <a:r>
              <a:rPr spc="-15" dirty="0"/>
              <a:t>streamed</a:t>
            </a:r>
            <a:r>
              <a:rPr spc="-5" dirty="0"/>
              <a:t> </a:t>
            </a:r>
            <a:r>
              <a:rPr spc="-15" dirty="0"/>
              <a:t>into </a:t>
            </a:r>
            <a:r>
              <a:rPr spc="-550" dirty="0"/>
              <a:t> </a:t>
            </a:r>
            <a:r>
              <a:rPr spc="-5" dirty="0"/>
              <a:t>the</a:t>
            </a:r>
            <a:r>
              <a:rPr spc="-10" dirty="0"/>
              <a:t> </a:t>
            </a:r>
            <a:r>
              <a:rPr spc="-25" dirty="0"/>
              <a:t>system</a:t>
            </a:r>
            <a:r>
              <a:rPr spc="10" dirty="0"/>
              <a:t> </a:t>
            </a:r>
            <a:r>
              <a:rPr spc="-20" dirty="0"/>
              <a:t>dynamically.</a:t>
            </a:r>
          </a:p>
        </p:txBody>
      </p:sp>
      <p:sp>
        <p:nvSpPr>
          <p:cNvPr id="16" name="object 16"/>
          <p:cNvSpPr/>
          <p:nvPr/>
        </p:nvSpPr>
        <p:spPr>
          <a:xfrm>
            <a:off x="5093208" y="4325111"/>
            <a:ext cx="6263640" cy="1762125"/>
          </a:xfrm>
          <a:custGeom>
            <a:avLst/>
            <a:gdLst/>
            <a:ahLst/>
            <a:cxnLst/>
            <a:rect l="l" t="t" r="r" b="b"/>
            <a:pathLst>
              <a:path w="6263640" h="1762125">
                <a:moveTo>
                  <a:pt x="5970016" y="0"/>
                </a:moveTo>
                <a:lnTo>
                  <a:pt x="293624" y="0"/>
                </a:lnTo>
                <a:lnTo>
                  <a:pt x="245993" y="3842"/>
                </a:lnTo>
                <a:lnTo>
                  <a:pt x="200810" y="14967"/>
                </a:lnTo>
                <a:lnTo>
                  <a:pt x="158680" y="32770"/>
                </a:lnTo>
                <a:lnTo>
                  <a:pt x="120207" y="56648"/>
                </a:lnTo>
                <a:lnTo>
                  <a:pt x="85994" y="85994"/>
                </a:lnTo>
                <a:lnTo>
                  <a:pt x="56648" y="120207"/>
                </a:lnTo>
                <a:lnTo>
                  <a:pt x="32770" y="158680"/>
                </a:lnTo>
                <a:lnTo>
                  <a:pt x="14967" y="200810"/>
                </a:lnTo>
                <a:lnTo>
                  <a:pt x="3842" y="245993"/>
                </a:lnTo>
                <a:lnTo>
                  <a:pt x="0" y="293624"/>
                </a:lnTo>
                <a:lnTo>
                  <a:pt x="0" y="1468107"/>
                </a:lnTo>
                <a:lnTo>
                  <a:pt x="3842" y="1515735"/>
                </a:lnTo>
                <a:lnTo>
                  <a:pt x="14967" y="1560917"/>
                </a:lnTo>
                <a:lnTo>
                  <a:pt x="32770" y="1603048"/>
                </a:lnTo>
                <a:lnTo>
                  <a:pt x="56648" y="1641523"/>
                </a:lnTo>
                <a:lnTo>
                  <a:pt x="85994" y="1675738"/>
                </a:lnTo>
                <a:lnTo>
                  <a:pt x="120207" y="1705087"/>
                </a:lnTo>
                <a:lnTo>
                  <a:pt x="158680" y="1728967"/>
                </a:lnTo>
                <a:lnTo>
                  <a:pt x="200810" y="1746773"/>
                </a:lnTo>
                <a:lnTo>
                  <a:pt x="245993" y="1757900"/>
                </a:lnTo>
                <a:lnTo>
                  <a:pt x="293624" y="1761744"/>
                </a:lnTo>
                <a:lnTo>
                  <a:pt x="5970016" y="1761744"/>
                </a:lnTo>
                <a:lnTo>
                  <a:pt x="6017646" y="1757900"/>
                </a:lnTo>
                <a:lnTo>
                  <a:pt x="6062829" y="1746773"/>
                </a:lnTo>
                <a:lnTo>
                  <a:pt x="6104959" y="1728967"/>
                </a:lnTo>
                <a:lnTo>
                  <a:pt x="6143432" y="1705087"/>
                </a:lnTo>
                <a:lnTo>
                  <a:pt x="6177645" y="1675738"/>
                </a:lnTo>
                <a:lnTo>
                  <a:pt x="6206991" y="1641523"/>
                </a:lnTo>
                <a:lnTo>
                  <a:pt x="6230869" y="1603048"/>
                </a:lnTo>
                <a:lnTo>
                  <a:pt x="6248672" y="1560917"/>
                </a:lnTo>
                <a:lnTo>
                  <a:pt x="6259797" y="1515735"/>
                </a:lnTo>
                <a:lnTo>
                  <a:pt x="6263640" y="1468107"/>
                </a:lnTo>
                <a:lnTo>
                  <a:pt x="6263640" y="293624"/>
                </a:lnTo>
                <a:lnTo>
                  <a:pt x="6259797" y="245993"/>
                </a:lnTo>
                <a:lnTo>
                  <a:pt x="6248672" y="200810"/>
                </a:lnTo>
                <a:lnTo>
                  <a:pt x="6230869" y="158680"/>
                </a:lnTo>
                <a:lnTo>
                  <a:pt x="6206991" y="120207"/>
                </a:lnTo>
                <a:lnTo>
                  <a:pt x="6177645" y="85994"/>
                </a:lnTo>
                <a:lnTo>
                  <a:pt x="6143432" y="56648"/>
                </a:lnTo>
                <a:lnTo>
                  <a:pt x="6104959" y="32770"/>
                </a:lnTo>
                <a:lnTo>
                  <a:pt x="6062829" y="14967"/>
                </a:lnTo>
                <a:lnTo>
                  <a:pt x="6017646" y="3842"/>
                </a:lnTo>
                <a:lnTo>
                  <a:pt x="5970016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262498" y="4443476"/>
            <a:ext cx="5151120" cy="145288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750"/>
              </a:lnSpc>
              <a:spcBef>
                <a:spcPts val="395"/>
              </a:spcBef>
            </a:pP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one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 the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steps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in the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knowledge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discovery process, but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the essential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one </a:t>
            </a:r>
            <a:r>
              <a:rPr sz="2500" spc="-5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because</a:t>
            </a:r>
            <a:r>
              <a:rPr sz="25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2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Calibri"/>
                <a:cs typeface="Calibri"/>
              </a:rPr>
              <a:t>uncovers</a:t>
            </a:r>
            <a:r>
              <a:rPr sz="2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r>
              <a:rPr sz="25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patterns</a:t>
            </a:r>
            <a:r>
              <a:rPr sz="25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3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500" spc="-5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evaluation.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1</a:t>
            </a:r>
            <a:r>
              <a:rPr lang="en-US" spc="-5" dirty="0"/>
              <a:t>6</a:t>
            </a:r>
            <a:r>
              <a:rPr spc="-5" dirty="0"/>
              <a:t>-01-202</a:t>
            </a:r>
            <a:r>
              <a:rPr lang="en-US" spc="-5" dirty="0"/>
              <a:t>4</a:t>
            </a:r>
            <a:endParaRPr spc="-5" dirty="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3605" y="1985594"/>
            <a:ext cx="3329940" cy="258635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819"/>
              </a:spcBef>
            </a:pPr>
            <a:r>
              <a:rPr sz="6000" spc="-5" dirty="0">
                <a:solidFill>
                  <a:srgbClr val="5B9BD4"/>
                </a:solidFill>
              </a:rPr>
              <a:t>Purpose</a:t>
            </a:r>
            <a:r>
              <a:rPr sz="6000" spc="-85" dirty="0">
                <a:solidFill>
                  <a:srgbClr val="5B9BD4"/>
                </a:solidFill>
              </a:rPr>
              <a:t> </a:t>
            </a:r>
            <a:r>
              <a:rPr sz="6000" spc="-10" dirty="0">
                <a:solidFill>
                  <a:srgbClr val="5B9BD4"/>
                </a:solidFill>
              </a:rPr>
              <a:t>of </a:t>
            </a:r>
            <a:r>
              <a:rPr sz="6000" spc="-1340" dirty="0">
                <a:solidFill>
                  <a:srgbClr val="5B9BD4"/>
                </a:solidFill>
              </a:rPr>
              <a:t> </a:t>
            </a:r>
            <a:r>
              <a:rPr sz="6000" spc="-45" dirty="0">
                <a:solidFill>
                  <a:srgbClr val="5B9BD4"/>
                </a:solidFill>
              </a:rPr>
              <a:t>Data </a:t>
            </a:r>
            <a:r>
              <a:rPr sz="6000" spc="-40" dirty="0">
                <a:solidFill>
                  <a:srgbClr val="5B9BD4"/>
                </a:solidFill>
              </a:rPr>
              <a:t> </a:t>
            </a:r>
            <a:r>
              <a:rPr sz="6000" spc="-5" dirty="0">
                <a:solidFill>
                  <a:srgbClr val="5B9BD4"/>
                </a:solidFill>
              </a:rPr>
              <a:t>Mining</a:t>
            </a:r>
            <a:endParaRPr sz="6000"/>
          </a:p>
        </p:txBody>
      </p:sp>
      <p:grpSp>
        <p:nvGrpSpPr>
          <p:cNvPr id="3" name="object 3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5093208" y="952500"/>
            <a:ext cx="6263640" cy="1164590"/>
          </a:xfrm>
          <a:custGeom>
            <a:avLst/>
            <a:gdLst/>
            <a:ahLst/>
            <a:cxnLst/>
            <a:rect l="l" t="t" r="r" b="b"/>
            <a:pathLst>
              <a:path w="6263640" h="1164589">
                <a:moveTo>
                  <a:pt x="6069584" y="0"/>
                </a:moveTo>
                <a:lnTo>
                  <a:pt x="194055" y="0"/>
                </a:lnTo>
                <a:lnTo>
                  <a:pt x="149556" y="5124"/>
                </a:lnTo>
                <a:lnTo>
                  <a:pt x="108709" y="19721"/>
                </a:lnTo>
                <a:lnTo>
                  <a:pt x="72678" y="42627"/>
                </a:lnTo>
                <a:lnTo>
                  <a:pt x="42627" y="72678"/>
                </a:lnTo>
                <a:lnTo>
                  <a:pt x="19721" y="108709"/>
                </a:lnTo>
                <a:lnTo>
                  <a:pt x="5124" y="149556"/>
                </a:lnTo>
                <a:lnTo>
                  <a:pt x="0" y="194055"/>
                </a:lnTo>
                <a:lnTo>
                  <a:pt x="0" y="970279"/>
                </a:lnTo>
                <a:lnTo>
                  <a:pt x="5124" y="1014779"/>
                </a:lnTo>
                <a:lnTo>
                  <a:pt x="19721" y="1055626"/>
                </a:lnTo>
                <a:lnTo>
                  <a:pt x="42627" y="1091657"/>
                </a:lnTo>
                <a:lnTo>
                  <a:pt x="72678" y="1121708"/>
                </a:lnTo>
                <a:lnTo>
                  <a:pt x="108709" y="1144614"/>
                </a:lnTo>
                <a:lnTo>
                  <a:pt x="149556" y="1159211"/>
                </a:lnTo>
                <a:lnTo>
                  <a:pt x="194055" y="1164336"/>
                </a:lnTo>
                <a:lnTo>
                  <a:pt x="6069584" y="1164336"/>
                </a:lnTo>
                <a:lnTo>
                  <a:pt x="6114083" y="1159211"/>
                </a:lnTo>
                <a:lnTo>
                  <a:pt x="6154930" y="1144614"/>
                </a:lnTo>
                <a:lnTo>
                  <a:pt x="6190961" y="1121708"/>
                </a:lnTo>
                <a:lnTo>
                  <a:pt x="6221012" y="1091657"/>
                </a:lnTo>
                <a:lnTo>
                  <a:pt x="6243918" y="1055626"/>
                </a:lnTo>
                <a:lnTo>
                  <a:pt x="6258515" y="1014779"/>
                </a:lnTo>
                <a:lnTo>
                  <a:pt x="6263640" y="970279"/>
                </a:lnTo>
                <a:lnTo>
                  <a:pt x="6263640" y="194055"/>
                </a:lnTo>
                <a:lnTo>
                  <a:pt x="6258515" y="149556"/>
                </a:lnTo>
                <a:lnTo>
                  <a:pt x="6243918" y="108709"/>
                </a:lnTo>
                <a:lnTo>
                  <a:pt x="6221012" y="72678"/>
                </a:lnTo>
                <a:lnTo>
                  <a:pt x="6190961" y="42627"/>
                </a:lnTo>
                <a:lnTo>
                  <a:pt x="6154930" y="19721"/>
                </a:lnTo>
                <a:lnTo>
                  <a:pt x="6114083" y="5124"/>
                </a:lnTo>
                <a:lnTo>
                  <a:pt x="60695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217921" y="1330197"/>
            <a:ext cx="50374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1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identify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insights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visions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data.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093208" y="2177795"/>
            <a:ext cx="6263640" cy="1164590"/>
          </a:xfrm>
          <a:custGeom>
            <a:avLst/>
            <a:gdLst/>
            <a:ahLst/>
            <a:cxnLst/>
            <a:rect l="l" t="t" r="r" b="b"/>
            <a:pathLst>
              <a:path w="6263640" h="1164589">
                <a:moveTo>
                  <a:pt x="6069584" y="0"/>
                </a:moveTo>
                <a:lnTo>
                  <a:pt x="194055" y="0"/>
                </a:lnTo>
                <a:lnTo>
                  <a:pt x="149556" y="5124"/>
                </a:lnTo>
                <a:lnTo>
                  <a:pt x="108709" y="19721"/>
                </a:lnTo>
                <a:lnTo>
                  <a:pt x="72678" y="42627"/>
                </a:lnTo>
                <a:lnTo>
                  <a:pt x="42627" y="72678"/>
                </a:lnTo>
                <a:lnTo>
                  <a:pt x="19721" y="108709"/>
                </a:lnTo>
                <a:lnTo>
                  <a:pt x="5124" y="149556"/>
                </a:lnTo>
                <a:lnTo>
                  <a:pt x="0" y="194055"/>
                </a:lnTo>
                <a:lnTo>
                  <a:pt x="0" y="970279"/>
                </a:lnTo>
                <a:lnTo>
                  <a:pt x="5124" y="1014779"/>
                </a:lnTo>
                <a:lnTo>
                  <a:pt x="19721" y="1055626"/>
                </a:lnTo>
                <a:lnTo>
                  <a:pt x="42627" y="1091657"/>
                </a:lnTo>
                <a:lnTo>
                  <a:pt x="72678" y="1121708"/>
                </a:lnTo>
                <a:lnTo>
                  <a:pt x="108709" y="1144614"/>
                </a:lnTo>
                <a:lnTo>
                  <a:pt x="149556" y="1159211"/>
                </a:lnTo>
                <a:lnTo>
                  <a:pt x="194055" y="1164336"/>
                </a:lnTo>
                <a:lnTo>
                  <a:pt x="6069584" y="1164336"/>
                </a:lnTo>
                <a:lnTo>
                  <a:pt x="6114083" y="1159211"/>
                </a:lnTo>
                <a:lnTo>
                  <a:pt x="6154930" y="1144614"/>
                </a:lnTo>
                <a:lnTo>
                  <a:pt x="6190961" y="1121708"/>
                </a:lnTo>
                <a:lnTo>
                  <a:pt x="6221012" y="1091657"/>
                </a:lnTo>
                <a:lnTo>
                  <a:pt x="6243918" y="1055626"/>
                </a:lnTo>
                <a:lnTo>
                  <a:pt x="6258515" y="1014779"/>
                </a:lnTo>
                <a:lnTo>
                  <a:pt x="6263640" y="970279"/>
                </a:lnTo>
                <a:lnTo>
                  <a:pt x="6263640" y="194055"/>
                </a:lnTo>
                <a:lnTo>
                  <a:pt x="6258515" y="149556"/>
                </a:lnTo>
                <a:lnTo>
                  <a:pt x="6243918" y="108709"/>
                </a:lnTo>
                <a:lnTo>
                  <a:pt x="6221012" y="72678"/>
                </a:lnTo>
                <a:lnTo>
                  <a:pt x="6190961" y="42627"/>
                </a:lnTo>
                <a:lnTo>
                  <a:pt x="6154930" y="19721"/>
                </a:lnTo>
                <a:lnTo>
                  <a:pt x="6114083" y="5124"/>
                </a:lnTo>
                <a:lnTo>
                  <a:pt x="6069584" y="0"/>
                </a:lnTo>
                <a:close/>
              </a:path>
            </a:pathLst>
          </a:custGeom>
          <a:solidFill>
            <a:srgbClr val="52C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217921" y="2262327"/>
            <a:ext cx="5781040" cy="9328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310"/>
              </a:spcBef>
            </a:pPr>
            <a:r>
              <a:rPr sz="2100" spc="-1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analyze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100" spc="-2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and then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covert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into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meaningful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information,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which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helps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the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business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25" dirty="0">
                <a:solidFill>
                  <a:srgbClr val="FFFFFF"/>
                </a:solidFill>
                <a:latin typeface="Calibri"/>
                <a:cs typeface="Calibri"/>
              </a:rPr>
              <a:t>take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accurate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better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decisions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organization.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093208" y="3403091"/>
            <a:ext cx="6263640" cy="1164590"/>
          </a:xfrm>
          <a:custGeom>
            <a:avLst/>
            <a:gdLst/>
            <a:ahLst/>
            <a:cxnLst/>
            <a:rect l="l" t="t" r="r" b="b"/>
            <a:pathLst>
              <a:path w="6263640" h="1164589">
                <a:moveTo>
                  <a:pt x="6069584" y="0"/>
                </a:moveTo>
                <a:lnTo>
                  <a:pt x="194055" y="0"/>
                </a:lnTo>
                <a:lnTo>
                  <a:pt x="149556" y="5124"/>
                </a:lnTo>
                <a:lnTo>
                  <a:pt x="108709" y="19721"/>
                </a:lnTo>
                <a:lnTo>
                  <a:pt x="72678" y="42627"/>
                </a:lnTo>
                <a:lnTo>
                  <a:pt x="42627" y="72678"/>
                </a:lnTo>
                <a:lnTo>
                  <a:pt x="19721" y="108709"/>
                </a:lnTo>
                <a:lnTo>
                  <a:pt x="5124" y="149556"/>
                </a:lnTo>
                <a:lnTo>
                  <a:pt x="0" y="194056"/>
                </a:lnTo>
                <a:lnTo>
                  <a:pt x="0" y="970280"/>
                </a:lnTo>
                <a:lnTo>
                  <a:pt x="5124" y="1014779"/>
                </a:lnTo>
                <a:lnTo>
                  <a:pt x="19721" y="1055626"/>
                </a:lnTo>
                <a:lnTo>
                  <a:pt x="42627" y="1091657"/>
                </a:lnTo>
                <a:lnTo>
                  <a:pt x="72678" y="1121708"/>
                </a:lnTo>
                <a:lnTo>
                  <a:pt x="108709" y="1144614"/>
                </a:lnTo>
                <a:lnTo>
                  <a:pt x="149556" y="1159211"/>
                </a:lnTo>
                <a:lnTo>
                  <a:pt x="194055" y="1164336"/>
                </a:lnTo>
                <a:lnTo>
                  <a:pt x="6069584" y="1164336"/>
                </a:lnTo>
                <a:lnTo>
                  <a:pt x="6114083" y="1159211"/>
                </a:lnTo>
                <a:lnTo>
                  <a:pt x="6154930" y="1144614"/>
                </a:lnTo>
                <a:lnTo>
                  <a:pt x="6190961" y="1121708"/>
                </a:lnTo>
                <a:lnTo>
                  <a:pt x="6221012" y="1091657"/>
                </a:lnTo>
                <a:lnTo>
                  <a:pt x="6243918" y="1055626"/>
                </a:lnTo>
                <a:lnTo>
                  <a:pt x="6258515" y="1014779"/>
                </a:lnTo>
                <a:lnTo>
                  <a:pt x="6263640" y="970280"/>
                </a:lnTo>
                <a:lnTo>
                  <a:pt x="6263640" y="194056"/>
                </a:lnTo>
                <a:lnTo>
                  <a:pt x="6258515" y="149556"/>
                </a:lnTo>
                <a:lnTo>
                  <a:pt x="6243918" y="108709"/>
                </a:lnTo>
                <a:lnTo>
                  <a:pt x="6221012" y="72678"/>
                </a:lnTo>
                <a:lnTo>
                  <a:pt x="6190961" y="42627"/>
                </a:lnTo>
                <a:lnTo>
                  <a:pt x="6154930" y="19721"/>
                </a:lnTo>
                <a:lnTo>
                  <a:pt x="6114083" y="5124"/>
                </a:lnTo>
                <a:lnTo>
                  <a:pt x="6069584" y="0"/>
                </a:lnTo>
                <a:close/>
              </a:path>
            </a:pathLst>
          </a:custGeom>
          <a:solidFill>
            <a:srgbClr val="48B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217921" y="3634867"/>
            <a:ext cx="5795010" cy="6400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320"/>
              </a:lnSpc>
              <a:spcBef>
                <a:spcPts val="340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Helps to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develop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smart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decision,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run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accurate </a:t>
            </a:r>
            <a:r>
              <a:rPr sz="2100" spc="-45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campaigns,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Calibri"/>
                <a:cs typeface="Calibri"/>
              </a:rPr>
              <a:t>make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prediction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and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more.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093208" y="4628388"/>
            <a:ext cx="6263640" cy="1164590"/>
          </a:xfrm>
          <a:custGeom>
            <a:avLst/>
            <a:gdLst/>
            <a:ahLst/>
            <a:cxnLst/>
            <a:rect l="l" t="t" r="r" b="b"/>
            <a:pathLst>
              <a:path w="6263640" h="1164589">
                <a:moveTo>
                  <a:pt x="6069584" y="0"/>
                </a:moveTo>
                <a:lnTo>
                  <a:pt x="194055" y="0"/>
                </a:lnTo>
                <a:lnTo>
                  <a:pt x="149556" y="5124"/>
                </a:lnTo>
                <a:lnTo>
                  <a:pt x="108709" y="19721"/>
                </a:lnTo>
                <a:lnTo>
                  <a:pt x="72678" y="42627"/>
                </a:lnTo>
                <a:lnTo>
                  <a:pt x="42627" y="72678"/>
                </a:lnTo>
                <a:lnTo>
                  <a:pt x="19721" y="108709"/>
                </a:lnTo>
                <a:lnTo>
                  <a:pt x="5124" y="149556"/>
                </a:lnTo>
                <a:lnTo>
                  <a:pt x="0" y="194056"/>
                </a:lnTo>
                <a:lnTo>
                  <a:pt x="0" y="970280"/>
                </a:lnTo>
                <a:lnTo>
                  <a:pt x="5124" y="1014775"/>
                </a:lnTo>
                <a:lnTo>
                  <a:pt x="19721" y="1055621"/>
                </a:lnTo>
                <a:lnTo>
                  <a:pt x="42627" y="1091652"/>
                </a:lnTo>
                <a:lnTo>
                  <a:pt x="72678" y="1121704"/>
                </a:lnTo>
                <a:lnTo>
                  <a:pt x="108709" y="1144612"/>
                </a:lnTo>
                <a:lnTo>
                  <a:pt x="149556" y="1159210"/>
                </a:lnTo>
                <a:lnTo>
                  <a:pt x="194055" y="1164336"/>
                </a:lnTo>
                <a:lnTo>
                  <a:pt x="6069584" y="1164336"/>
                </a:lnTo>
                <a:lnTo>
                  <a:pt x="6114083" y="1159210"/>
                </a:lnTo>
                <a:lnTo>
                  <a:pt x="6154930" y="1144612"/>
                </a:lnTo>
                <a:lnTo>
                  <a:pt x="6190961" y="1121704"/>
                </a:lnTo>
                <a:lnTo>
                  <a:pt x="6221012" y="1091652"/>
                </a:lnTo>
                <a:lnTo>
                  <a:pt x="6243918" y="1055621"/>
                </a:lnTo>
                <a:lnTo>
                  <a:pt x="6258515" y="1014775"/>
                </a:lnTo>
                <a:lnTo>
                  <a:pt x="6263640" y="970280"/>
                </a:lnTo>
                <a:lnTo>
                  <a:pt x="6263640" y="194056"/>
                </a:lnTo>
                <a:lnTo>
                  <a:pt x="6258515" y="149556"/>
                </a:lnTo>
                <a:lnTo>
                  <a:pt x="6243918" y="108709"/>
                </a:lnTo>
                <a:lnTo>
                  <a:pt x="6221012" y="72678"/>
                </a:lnTo>
                <a:lnTo>
                  <a:pt x="6190961" y="42627"/>
                </a:lnTo>
                <a:lnTo>
                  <a:pt x="6154930" y="19721"/>
                </a:lnTo>
                <a:lnTo>
                  <a:pt x="6114083" y="5124"/>
                </a:lnTo>
                <a:lnTo>
                  <a:pt x="606958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217921" y="4860417"/>
            <a:ext cx="5484495" cy="6400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320"/>
              </a:lnSpc>
              <a:spcBef>
                <a:spcPts val="340"/>
              </a:spcBef>
            </a:pP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Analyze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customer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behaviors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their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insights</a:t>
            </a:r>
            <a:r>
              <a:rPr sz="21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sz="2100" spc="-45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leads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Calibri"/>
                <a:cs typeface="Calibri"/>
              </a:rPr>
              <a:t>great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success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 and</a:t>
            </a:r>
            <a:r>
              <a:rPr sz="21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data-driven business.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1</a:t>
            </a:r>
            <a:r>
              <a:rPr lang="en-US" spc="-5" dirty="0"/>
              <a:t>6</a:t>
            </a:r>
            <a:r>
              <a:rPr spc="-5" dirty="0"/>
              <a:t>-01-202</a:t>
            </a:r>
            <a:r>
              <a:rPr lang="en-US" spc="-5" dirty="0"/>
              <a:t>4</a:t>
            </a:r>
            <a:endParaRPr spc="-5" dirty="0"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50385" y="493013"/>
            <a:ext cx="44958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Data</a:t>
            </a:r>
            <a:r>
              <a:rPr spc="-120" dirty="0"/>
              <a:t> </a:t>
            </a:r>
            <a:r>
              <a:rPr spc="-30" dirty="0"/>
              <a:t>Mining</a:t>
            </a:r>
            <a:r>
              <a:rPr spc="-135" dirty="0"/>
              <a:t> </a:t>
            </a:r>
            <a:r>
              <a:rPr spc="-50" dirty="0"/>
              <a:t>Process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8200" y="1827276"/>
            <a:ext cx="10515600" cy="599440"/>
            <a:chOff x="838200" y="1827276"/>
            <a:chExt cx="10515600" cy="599440"/>
          </a:xfrm>
        </p:grpSpPr>
        <p:sp>
          <p:nvSpPr>
            <p:cNvPr id="4" name="object 4"/>
            <p:cNvSpPr/>
            <p:nvPr/>
          </p:nvSpPr>
          <p:spPr>
            <a:xfrm>
              <a:off x="838200" y="1827276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4"/>
                  </a:lnTo>
                  <a:lnTo>
                    <a:pt x="17540" y="17541"/>
                  </a:lnTo>
                  <a:lnTo>
                    <a:pt x="4705" y="36593"/>
                  </a:lnTo>
                  <a:lnTo>
                    <a:pt x="0" y="59944"/>
                  </a:lnTo>
                  <a:lnTo>
                    <a:pt x="0" y="538988"/>
                  </a:lnTo>
                  <a:lnTo>
                    <a:pt x="4705" y="562338"/>
                  </a:lnTo>
                  <a:lnTo>
                    <a:pt x="17540" y="581390"/>
                  </a:lnTo>
                  <a:lnTo>
                    <a:pt x="36577" y="594227"/>
                  </a:lnTo>
                  <a:lnTo>
                    <a:pt x="59893" y="598932"/>
                  </a:lnTo>
                  <a:lnTo>
                    <a:pt x="10455656" y="598932"/>
                  </a:lnTo>
                  <a:lnTo>
                    <a:pt x="10479006" y="594227"/>
                  </a:lnTo>
                  <a:lnTo>
                    <a:pt x="10498058" y="581390"/>
                  </a:lnTo>
                  <a:lnTo>
                    <a:pt x="10510895" y="562338"/>
                  </a:lnTo>
                  <a:lnTo>
                    <a:pt x="10515600" y="538988"/>
                  </a:lnTo>
                  <a:lnTo>
                    <a:pt x="10515600" y="59944"/>
                  </a:lnTo>
                  <a:lnTo>
                    <a:pt x="10510895" y="36593"/>
                  </a:lnTo>
                  <a:lnTo>
                    <a:pt x="10498058" y="17541"/>
                  </a:lnTo>
                  <a:lnTo>
                    <a:pt x="10479006" y="4704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9906" y="1991067"/>
              <a:ext cx="211454" cy="273685"/>
            </a:xfrm>
            <a:custGeom>
              <a:avLst/>
              <a:gdLst/>
              <a:ahLst/>
              <a:cxnLst/>
              <a:rect l="l" t="t" r="r" b="b"/>
              <a:pathLst>
                <a:path w="211455" h="273685">
                  <a:moveTo>
                    <a:pt x="211340" y="20485"/>
                  </a:moveTo>
                  <a:lnTo>
                    <a:pt x="190893" y="20485"/>
                  </a:lnTo>
                  <a:lnTo>
                    <a:pt x="190893" y="252336"/>
                  </a:lnTo>
                  <a:lnTo>
                    <a:pt x="211340" y="252336"/>
                  </a:lnTo>
                  <a:lnTo>
                    <a:pt x="211340" y="20485"/>
                  </a:lnTo>
                  <a:close/>
                </a:path>
                <a:path w="211455" h="273685">
                  <a:moveTo>
                    <a:pt x="211340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252768"/>
                  </a:lnTo>
                  <a:lnTo>
                    <a:pt x="0" y="273088"/>
                  </a:lnTo>
                  <a:lnTo>
                    <a:pt x="211340" y="273088"/>
                  </a:lnTo>
                  <a:lnTo>
                    <a:pt x="211340" y="252768"/>
                  </a:lnTo>
                  <a:lnTo>
                    <a:pt x="20459" y="252768"/>
                  </a:lnTo>
                  <a:lnTo>
                    <a:pt x="20459" y="20320"/>
                  </a:lnTo>
                  <a:lnTo>
                    <a:pt x="211340" y="20320"/>
                  </a:lnTo>
                  <a:lnTo>
                    <a:pt x="21134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79915" y="1991077"/>
              <a:ext cx="211454" cy="273050"/>
            </a:xfrm>
            <a:custGeom>
              <a:avLst/>
              <a:gdLst/>
              <a:ahLst/>
              <a:cxnLst/>
              <a:rect l="l" t="t" r="r" b="b"/>
              <a:pathLst>
                <a:path w="211455" h="273050">
                  <a:moveTo>
                    <a:pt x="20452" y="20463"/>
                  </a:moveTo>
                  <a:lnTo>
                    <a:pt x="190886" y="20463"/>
                  </a:lnTo>
                  <a:lnTo>
                    <a:pt x="190886" y="252322"/>
                  </a:lnTo>
                  <a:lnTo>
                    <a:pt x="20452" y="252322"/>
                  </a:lnTo>
                  <a:lnTo>
                    <a:pt x="20452" y="20463"/>
                  </a:lnTo>
                  <a:close/>
                </a:path>
                <a:path w="211455" h="273050">
                  <a:moveTo>
                    <a:pt x="0" y="272780"/>
                  </a:moveTo>
                  <a:lnTo>
                    <a:pt x="211339" y="272780"/>
                  </a:lnTo>
                  <a:lnTo>
                    <a:pt x="211339" y="0"/>
                  </a:lnTo>
                  <a:lnTo>
                    <a:pt x="0" y="0"/>
                  </a:lnTo>
                  <a:lnTo>
                    <a:pt x="0" y="272780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8830" y="2023191"/>
              <a:ext cx="133508" cy="20855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19555" y="1961388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8"/>
                  </a:moveTo>
                  <a:lnTo>
                    <a:pt x="330707" y="330708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38200" y="2577083"/>
            <a:ext cx="10515600" cy="599440"/>
            <a:chOff x="838200" y="2577083"/>
            <a:chExt cx="10515600" cy="599440"/>
          </a:xfrm>
        </p:grpSpPr>
        <p:sp>
          <p:nvSpPr>
            <p:cNvPr id="10" name="object 10"/>
            <p:cNvSpPr/>
            <p:nvPr/>
          </p:nvSpPr>
          <p:spPr>
            <a:xfrm>
              <a:off x="838200" y="2577083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4"/>
                  </a:lnTo>
                  <a:lnTo>
                    <a:pt x="17540" y="17541"/>
                  </a:lnTo>
                  <a:lnTo>
                    <a:pt x="4705" y="36593"/>
                  </a:lnTo>
                  <a:lnTo>
                    <a:pt x="0" y="59943"/>
                  </a:lnTo>
                  <a:lnTo>
                    <a:pt x="0" y="538988"/>
                  </a:lnTo>
                  <a:lnTo>
                    <a:pt x="4705" y="562338"/>
                  </a:lnTo>
                  <a:lnTo>
                    <a:pt x="17540" y="581390"/>
                  </a:lnTo>
                  <a:lnTo>
                    <a:pt x="36577" y="594227"/>
                  </a:lnTo>
                  <a:lnTo>
                    <a:pt x="59893" y="598931"/>
                  </a:lnTo>
                  <a:lnTo>
                    <a:pt x="10455656" y="598931"/>
                  </a:lnTo>
                  <a:lnTo>
                    <a:pt x="10479006" y="594227"/>
                  </a:lnTo>
                  <a:lnTo>
                    <a:pt x="10498058" y="581390"/>
                  </a:lnTo>
                  <a:lnTo>
                    <a:pt x="10510895" y="562338"/>
                  </a:lnTo>
                  <a:lnTo>
                    <a:pt x="10515600" y="538988"/>
                  </a:lnTo>
                  <a:lnTo>
                    <a:pt x="10515600" y="59943"/>
                  </a:lnTo>
                  <a:lnTo>
                    <a:pt x="10510895" y="36593"/>
                  </a:lnTo>
                  <a:lnTo>
                    <a:pt x="10498058" y="17541"/>
                  </a:lnTo>
                  <a:lnTo>
                    <a:pt x="10479006" y="4704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69682" y="2761195"/>
              <a:ext cx="232410" cy="233045"/>
            </a:xfrm>
            <a:custGeom>
              <a:avLst/>
              <a:gdLst/>
              <a:ahLst/>
              <a:cxnLst/>
              <a:rect l="l" t="t" r="r" b="b"/>
              <a:pathLst>
                <a:path w="232409" h="233044">
                  <a:moveTo>
                    <a:pt x="231787" y="212128"/>
                  </a:moveTo>
                  <a:lnTo>
                    <a:pt x="20447" y="212128"/>
                  </a:lnTo>
                  <a:lnTo>
                    <a:pt x="20447" y="0"/>
                  </a:lnTo>
                  <a:lnTo>
                    <a:pt x="0" y="0"/>
                  </a:lnTo>
                  <a:lnTo>
                    <a:pt x="0" y="212128"/>
                  </a:lnTo>
                  <a:lnTo>
                    <a:pt x="0" y="232448"/>
                  </a:lnTo>
                  <a:lnTo>
                    <a:pt x="231787" y="232448"/>
                  </a:lnTo>
                  <a:lnTo>
                    <a:pt x="231787" y="212128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69689" y="2761349"/>
              <a:ext cx="232410" cy="232410"/>
            </a:xfrm>
            <a:custGeom>
              <a:avLst/>
              <a:gdLst/>
              <a:ahLst/>
              <a:cxnLst/>
              <a:rect l="l" t="t" r="r" b="b"/>
              <a:pathLst>
                <a:path w="232409" h="232410">
                  <a:moveTo>
                    <a:pt x="20452" y="0"/>
                  </a:moveTo>
                  <a:lnTo>
                    <a:pt x="0" y="0"/>
                  </a:lnTo>
                  <a:lnTo>
                    <a:pt x="0" y="231858"/>
                  </a:lnTo>
                  <a:lnTo>
                    <a:pt x="231791" y="231858"/>
                  </a:lnTo>
                  <a:lnTo>
                    <a:pt x="231791" y="211400"/>
                  </a:lnTo>
                  <a:lnTo>
                    <a:pt x="20452" y="211400"/>
                  </a:lnTo>
                  <a:lnTo>
                    <a:pt x="20452" y="0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10593" y="2832952"/>
              <a:ext cx="38100" cy="119380"/>
            </a:xfrm>
            <a:custGeom>
              <a:avLst/>
              <a:gdLst/>
              <a:ahLst/>
              <a:cxnLst/>
              <a:rect l="l" t="t" r="r" b="b"/>
              <a:pathLst>
                <a:path w="38100" h="119380">
                  <a:moveTo>
                    <a:pt x="37495" y="0"/>
                  </a:moveTo>
                  <a:lnTo>
                    <a:pt x="0" y="0"/>
                  </a:lnTo>
                  <a:lnTo>
                    <a:pt x="0" y="119339"/>
                  </a:lnTo>
                  <a:lnTo>
                    <a:pt x="37495" y="119339"/>
                  </a:lnTo>
                  <a:lnTo>
                    <a:pt x="3749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10593" y="2832952"/>
              <a:ext cx="38100" cy="119380"/>
            </a:xfrm>
            <a:custGeom>
              <a:avLst/>
              <a:gdLst/>
              <a:ahLst/>
              <a:cxnLst/>
              <a:rect l="l" t="t" r="r" b="b"/>
              <a:pathLst>
                <a:path w="38100" h="119380">
                  <a:moveTo>
                    <a:pt x="0" y="119339"/>
                  </a:moveTo>
                  <a:lnTo>
                    <a:pt x="37495" y="119339"/>
                  </a:lnTo>
                  <a:lnTo>
                    <a:pt x="37495" y="0"/>
                  </a:lnTo>
                  <a:lnTo>
                    <a:pt x="0" y="0"/>
                  </a:lnTo>
                  <a:lnTo>
                    <a:pt x="0" y="119339"/>
                  </a:lnTo>
                  <a:close/>
                </a:path>
              </a:pathLst>
            </a:custGeom>
            <a:ln w="397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61724" y="2761349"/>
              <a:ext cx="38100" cy="191135"/>
            </a:xfrm>
            <a:custGeom>
              <a:avLst/>
              <a:gdLst/>
              <a:ahLst/>
              <a:cxnLst/>
              <a:rect l="l" t="t" r="r" b="b"/>
              <a:pathLst>
                <a:path w="38100" h="191135">
                  <a:moveTo>
                    <a:pt x="37495" y="0"/>
                  </a:moveTo>
                  <a:lnTo>
                    <a:pt x="0" y="0"/>
                  </a:lnTo>
                  <a:lnTo>
                    <a:pt x="0" y="190942"/>
                  </a:lnTo>
                  <a:lnTo>
                    <a:pt x="37495" y="190942"/>
                  </a:lnTo>
                  <a:lnTo>
                    <a:pt x="3749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61724" y="2761349"/>
              <a:ext cx="38100" cy="191135"/>
            </a:xfrm>
            <a:custGeom>
              <a:avLst/>
              <a:gdLst/>
              <a:ahLst/>
              <a:cxnLst/>
              <a:rect l="l" t="t" r="r" b="b"/>
              <a:pathLst>
                <a:path w="38100" h="191135">
                  <a:moveTo>
                    <a:pt x="0" y="190942"/>
                  </a:moveTo>
                  <a:lnTo>
                    <a:pt x="37495" y="190942"/>
                  </a:lnTo>
                  <a:lnTo>
                    <a:pt x="37495" y="0"/>
                  </a:lnTo>
                  <a:lnTo>
                    <a:pt x="0" y="0"/>
                  </a:lnTo>
                  <a:lnTo>
                    <a:pt x="0" y="190942"/>
                  </a:lnTo>
                  <a:close/>
                </a:path>
              </a:pathLst>
            </a:custGeom>
            <a:ln w="397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12854" y="2832952"/>
              <a:ext cx="38100" cy="119380"/>
            </a:xfrm>
            <a:custGeom>
              <a:avLst/>
              <a:gdLst/>
              <a:ahLst/>
              <a:cxnLst/>
              <a:rect l="l" t="t" r="r" b="b"/>
              <a:pathLst>
                <a:path w="38100" h="119380">
                  <a:moveTo>
                    <a:pt x="37495" y="0"/>
                  </a:moveTo>
                  <a:lnTo>
                    <a:pt x="0" y="0"/>
                  </a:lnTo>
                  <a:lnTo>
                    <a:pt x="0" y="119339"/>
                  </a:lnTo>
                  <a:lnTo>
                    <a:pt x="37495" y="119339"/>
                  </a:lnTo>
                  <a:lnTo>
                    <a:pt x="3749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12854" y="2832952"/>
              <a:ext cx="38100" cy="119380"/>
            </a:xfrm>
            <a:custGeom>
              <a:avLst/>
              <a:gdLst/>
              <a:ahLst/>
              <a:cxnLst/>
              <a:rect l="l" t="t" r="r" b="b"/>
              <a:pathLst>
                <a:path w="38100" h="119380">
                  <a:moveTo>
                    <a:pt x="0" y="119339"/>
                  </a:moveTo>
                  <a:lnTo>
                    <a:pt x="37495" y="119339"/>
                  </a:lnTo>
                  <a:lnTo>
                    <a:pt x="37495" y="0"/>
                  </a:lnTo>
                  <a:lnTo>
                    <a:pt x="0" y="0"/>
                  </a:lnTo>
                  <a:lnTo>
                    <a:pt x="0" y="119339"/>
                  </a:lnTo>
                  <a:close/>
                </a:path>
              </a:pathLst>
            </a:custGeom>
            <a:ln w="397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263984" y="2890917"/>
              <a:ext cx="38100" cy="61594"/>
            </a:xfrm>
            <a:custGeom>
              <a:avLst/>
              <a:gdLst/>
              <a:ahLst/>
              <a:cxnLst/>
              <a:rect l="l" t="t" r="r" b="b"/>
              <a:pathLst>
                <a:path w="38100" h="61594">
                  <a:moveTo>
                    <a:pt x="37495" y="0"/>
                  </a:moveTo>
                  <a:lnTo>
                    <a:pt x="0" y="0"/>
                  </a:lnTo>
                  <a:lnTo>
                    <a:pt x="0" y="61374"/>
                  </a:lnTo>
                  <a:lnTo>
                    <a:pt x="37495" y="61374"/>
                  </a:lnTo>
                  <a:lnTo>
                    <a:pt x="37495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263984" y="2890917"/>
              <a:ext cx="38100" cy="61594"/>
            </a:xfrm>
            <a:custGeom>
              <a:avLst/>
              <a:gdLst/>
              <a:ahLst/>
              <a:cxnLst/>
              <a:rect l="l" t="t" r="r" b="b"/>
              <a:pathLst>
                <a:path w="38100" h="61594">
                  <a:moveTo>
                    <a:pt x="0" y="61374"/>
                  </a:moveTo>
                  <a:lnTo>
                    <a:pt x="37495" y="61374"/>
                  </a:lnTo>
                  <a:lnTo>
                    <a:pt x="37495" y="0"/>
                  </a:lnTo>
                  <a:lnTo>
                    <a:pt x="0" y="0"/>
                  </a:lnTo>
                  <a:lnTo>
                    <a:pt x="0" y="61374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19555" y="2711195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8"/>
                  </a:moveTo>
                  <a:lnTo>
                    <a:pt x="330707" y="330708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838200" y="3326891"/>
            <a:ext cx="10515600" cy="599440"/>
            <a:chOff x="838200" y="3326891"/>
            <a:chExt cx="10515600" cy="599440"/>
          </a:xfrm>
        </p:grpSpPr>
        <p:sp>
          <p:nvSpPr>
            <p:cNvPr id="23" name="object 23"/>
            <p:cNvSpPr/>
            <p:nvPr/>
          </p:nvSpPr>
          <p:spPr>
            <a:xfrm>
              <a:off x="838200" y="3326891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4"/>
                  </a:lnTo>
                  <a:lnTo>
                    <a:pt x="17540" y="17541"/>
                  </a:lnTo>
                  <a:lnTo>
                    <a:pt x="4705" y="36593"/>
                  </a:lnTo>
                  <a:lnTo>
                    <a:pt x="0" y="59944"/>
                  </a:lnTo>
                  <a:lnTo>
                    <a:pt x="0" y="538988"/>
                  </a:lnTo>
                  <a:lnTo>
                    <a:pt x="4705" y="562338"/>
                  </a:lnTo>
                  <a:lnTo>
                    <a:pt x="17540" y="581390"/>
                  </a:lnTo>
                  <a:lnTo>
                    <a:pt x="36577" y="594227"/>
                  </a:lnTo>
                  <a:lnTo>
                    <a:pt x="59893" y="598932"/>
                  </a:lnTo>
                  <a:lnTo>
                    <a:pt x="10455656" y="598932"/>
                  </a:lnTo>
                  <a:lnTo>
                    <a:pt x="10479006" y="594227"/>
                  </a:lnTo>
                  <a:lnTo>
                    <a:pt x="10498058" y="581390"/>
                  </a:lnTo>
                  <a:lnTo>
                    <a:pt x="10510895" y="562338"/>
                  </a:lnTo>
                  <a:lnTo>
                    <a:pt x="10515600" y="538988"/>
                  </a:lnTo>
                  <a:lnTo>
                    <a:pt x="10515600" y="59944"/>
                  </a:lnTo>
                  <a:lnTo>
                    <a:pt x="10510895" y="36593"/>
                  </a:lnTo>
                  <a:lnTo>
                    <a:pt x="10498058" y="17541"/>
                  </a:lnTo>
                  <a:lnTo>
                    <a:pt x="10479006" y="4704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8152" y="3495524"/>
              <a:ext cx="194864" cy="26311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019555" y="3461003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8"/>
                  </a:moveTo>
                  <a:lnTo>
                    <a:pt x="330707" y="330708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838200" y="4076700"/>
            <a:ext cx="10515600" cy="599440"/>
            <a:chOff x="838200" y="4076700"/>
            <a:chExt cx="10515600" cy="599440"/>
          </a:xfrm>
        </p:grpSpPr>
        <p:sp>
          <p:nvSpPr>
            <p:cNvPr id="27" name="object 27"/>
            <p:cNvSpPr/>
            <p:nvPr/>
          </p:nvSpPr>
          <p:spPr>
            <a:xfrm>
              <a:off x="838200" y="4076700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4"/>
                  </a:lnTo>
                  <a:lnTo>
                    <a:pt x="17540" y="17541"/>
                  </a:lnTo>
                  <a:lnTo>
                    <a:pt x="4705" y="36593"/>
                  </a:lnTo>
                  <a:lnTo>
                    <a:pt x="0" y="59943"/>
                  </a:lnTo>
                  <a:lnTo>
                    <a:pt x="0" y="538988"/>
                  </a:lnTo>
                  <a:lnTo>
                    <a:pt x="4705" y="562338"/>
                  </a:lnTo>
                  <a:lnTo>
                    <a:pt x="17540" y="581390"/>
                  </a:lnTo>
                  <a:lnTo>
                    <a:pt x="36577" y="594227"/>
                  </a:lnTo>
                  <a:lnTo>
                    <a:pt x="59893" y="598932"/>
                  </a:lnTo>
                  <a:lnTo>
                    <a:pt x="10455656" y="598932"/>
                  </a:lnTo>
                  <a:lnTo>
                    <a:pt x="10479006" y="594227"/>
                  </a:lnTo>
                  <a:lnTo>
                    <a:pt x="10498058" y="581390"/>
                  </a:lnTo>
                  <a:lnTo>
                    <a:pt x="10510895" y="562338"/>
                  </a:lnTo>
                  <a:lnTo>
                    <a:pt x="10515600" y="538988"/>
                  </a:lnTo>
                  <a:lnTo>
                    <a:pt x="10515600" y="59943"/>
                  </a:lnTo>
                  <a:lnTo>
                    <a:pt x="10510895" y="36593"/>
                  </a:lnTo>
                  <a:lnTo>
                    <a:pt x="10498058" y="17541"/>
                  </a:lnTo>
                  <a:lnTo>
                    <a:pt x="10479006" y="4704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79915" y="4240501"/>
              <a:ext cx="211454" cy="273050"/>
            </a:xfrm>
            <a:custGeom>
              <a:avLst/>
              <a:gdLst/>
              <a:ahLst/>
              <a:cxnLst/>
              <a:rect l="l" t="t" r="r" b="b"/>
              <a:pathLst>
                <a:path w="211455" h="273050">
                  <a:moveTo>
                    <a:pt x="126121" y="0"/>
                  </a:moveTo>
                  <a:lnTo>
                    <a:pt x="0" y="0"/>
                  </a:lnTo>
                  <a:lnTo>
                    <a:pt x="0" y="272780"/>
                  </a:lnTo>
                  <a:lnTo>
                    <a:pt x="211339" y="272780"/>
                  </a:lnTo>
                  <a:lnTo>
                    <a:pt x="211339" y="252322"/>
                  </a:lnTo>
                  <a:lnTo>
                    <a:pt x="20452" y="252322"/>
                  </a:lnTo>
                  <a:lnTo>
                    <a:pt x="20452" y="20463"/>
                  </a:lnTo>
                  <a:lnTo>
                    <a:pt x="149367" y="20463"/>
                  </a:lnTo>
                  <a:lnTo>
                    <a:pt x="126121" y="0"/>
                  </a:lnTo>
                  <a:close/>
                </a:path>
                <a:path w="211455" h="273050">
                  <a:moveTo>
                    <a:pt x="149367" y="20463"/>
                  </a:moveTo>
                  <a:lnTo>
                    <a:pt x="105669" y="20463"/>
                  </a:lnTo>
                  <a:lnTo>
                    <a:pt x="105669" y="92067"/>
                  </a:lnTo>
                  <a:lnTo>
                    <a:pt x="190886" y="92067"/>
                  </a:lnTo>
                  <a:lnTo>
                    <a:pt x="190886" y="252322"/>
                  </a:lnTo>
                  <a:lnTo>
                    <a:pt x="211339" y="252322"/>
                  </a:lnTo>
                  <a:lnTo>
                    <a:pt x="211339" y="75018"/>
                  </a:lnTo>
                  <a:lnTo>
                    <a:pt x="207465" y="71609"/>
                  </a:lnTo>
                  <a:lnTo>
                    <a:pt x="126121" y="71609"/>
                  </a:lnTo>
                  <a:lnTo>
                    <a:pt x="126121" y="28988"/>
                  </a:lnTo>
                  <a:lnTo>
                    <a:pt x="159050" y="28988"/>
                  </a:lnTo>
                  <a:lnTo>
                    <a:pt x="149367" y="20463"/>
                  </a:lnTo>
                  <a:close/>
                </a:path>
                <a:path w="211455" h="273050">
                  <a:moveTo>
                    <a:pt x="159050" y="28988"/>
                  </a:moveTo>
                  <a:lnTo>
                    <a:pt x="126121" y="28988"/>
                  </a:lnTo>
                  <a:lnTo>
                    <a:pt x="168730" y="71609"/>
                  </a:lnTo>
                  <a:lnTo>
                    <a:pt x="207465" y="71609"/>
                  </a:lnTo>
                  <a:lnTo>
                    <a:pt x="159050" y="28988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79915" y="4240501"/>
              <a:ext cx="211454" cy="273050"/>
            </a:xfrm>
            <a:custGeom>
              <a:avLst/>
              <a:gdLst/>
              <a:ahLst/>
              <a:cxnLst/>
              <a:rect l="l" t="t" r="r" b="b"/>
              <a:pathLst>
                <a:path w="211455" h="273050">
                  <a:moveTo>
                    <a:pt x="20452" y="252322"/>
                  </a:moveTo>
                  <a:lnTo>
                    <a:pt x="20452" y="20463"/>
                  </a:lnTo>
                  <a:lnTo>
                    <a:pt x="105669" y="20463"/>
                  </a:lnTo>
                  <a:lnTo>
                    <a:pt x="105669" y="92067"/>
                  </a:lnTo>
                  <a:lnTo>
                    <a:pt x="190886" y="92067"/>
                  </a:lnTo>
                  <a:lnTo>
                    <a:pt x="190886" y="252322"/>
                  </a:lnTo>
                  <a:lnTo>
                    <a:pt x="20452" y="252322"/>
                  </a:lnTo>
                  <a:close/>
                </a:path>
                <a:path w="211455" h="273050">
                  <a:moveTo>
                    <a:pt x="126121" y="28988"/>
                  </a:moveTo>
                  <a:lnTo>
                    <a:pt x="168730" y="71609"/>
                  </a:lnTo>
                  <a:lnTo>
                    <a:pt x="126121" y="71609"/>
                  </a:lnTo>
                  <a:lnTo>
                    <a:pt x="126121" y="28988"/>
                  </a:lnTo>
                  <a:close/>
                </a:path>
                <a:path w="211455" h="273050">
                  <a:moveTo>
                    <a:pt x="126121" y="0"/>
                  </a:moveTo>
                  <a:lnTo>
                    <a:pt x="0" y="0"/>
                  </a:lnTo>
                  <a:lnTo>
                    <a:pt x="0" y="272780"/>
                  </a:lnTo>
                  <a:lnTo>
                    <a:pt x="211339" y="272780"/>
                  </a:lnTo>
                  <a:lnTo>
                    <a:pt x="211339" y="75018"/>
                  </a:lnTo>
                  <a:lnTo>
                    <a:pt x="126121" y="0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120819" y="4366665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129530" y="0"/>
                  </a:moveTo>
                  <a:lnTo>
                    <a:pt x="0" y="0"/>
                  </a:lnTo>
                  <a:lnTo>
                    <a:pt x="0" y="13638"/>
                  </a:lnTo>
                  <a:lnTo>
                    <a:pt x="129530" y="13638"/>
                  </a:lnTo>
                  <a:lnTo>
                    <a:pt x="12953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20819" y="4366665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0" y="13638"/>
                  </a:moveTo>
                  <a:lnTo>
                    <a:pt x="129530" y="13638"/>
                  </a:lnTo>
                  <a:lnTo>
                    <a:pt x="129530" y="0"/>
                  </a:lnTo>
                  <a:lnTo>
                    <a:pt x="0" y="0"/>
                  </a:lnTo>
                  <a:lnTo>
                    <a:pt x="0" y="13638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20819" y="4339388"/>
              <a:ext cx="44450" cy="13970"/>
            </a:xfrm>
            <a:custGeom>
              <a:avLst/>
              <a:gdLst/>
              <a:ahLst/>
              <a:cxnLst/>
              <a:rect l="l" t="t" r="r" b="b"/>
              <a:pathLst>
                <a:path w="44450" h="13970">
                  <a:moveTo>
                    <a:pt x="44313" y="0"/>
                  </a:moveTo>
                  <a:lnTo>
                    <a:pt x="0" y="0"/>
                  </a:lnTo>
                  <a:lnTo>
                    <a:pt x="0" y="13638"/>
                  </a:lnTo>
                  <a:lnTo>
                    <a:pt x="44313" y="13638"/>
                  </a:lnTo>
                  <a:lnTo>
                    <a:pt x="4431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20819" y="4339388"/>
              <a:ext cx="44450" cy="13970"/>
            </a:xfrm>
            <a:custGeom>
              <a:avLst/>
              <a:gdLst/>
              <a:ahLst/>
              <a:cxnLst/>
              <a:rect l="l" t="t" r="r" b="b"/>
              <a:pathLst>
                <a:path w="44450" h="13970">
                  <a:moveTo>
                    <a:pt x="0" y="13638"/>
                  </a:moveTo>
                  <a:lnTo>
                    <a:pt x="44313" y="13638"/>
                  </a:lnTo>
                  <a:lnTo>
                    <a:pt x="44313" y="0"/>
                  </a:lnTo>
                  <a:lnTo>
                    <a:pt x="0" y="0"/>
                  </a:lnTo>
                  <a:lnTo>
                    <a:pt x="0" y="13638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120819" y="4393943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129530" y="0"/>
                  </a:moveTo>
                  <a:lnTo>
                    <a:pt x="0" y="0"/>
                  </a:lnTo>
                  <a:lnTo>
                    <a:pt x="0" y="13638"/>
                  </a:lnTo>
                  <a:lnTo>
                    <a:pt x="129530" y="13638"/>
                  </a:lnTo>
                  <a:lnTo>
                    <a:pt x="12953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20819" y="4393943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0" y="13638"/>
                  </a:moveTo>
                  <a:lnTo>
                    <a:pt x="129530" y="13638"/>
                  </a:lnTo>
                  <a:lnTo>
                    <a:pt x="129530" y="0"/>
                  </a:lnTo>
                  <a:lnTo>
                    <a:pt x="0" y="0"/>
                  </a:lnTo>
                  <a:lnTo>
                    <a:pt x="0" y="13638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120819" y="4421220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129530" y="0"/>
                  </a:moveTo>
                  <a:lnTo>
                    <a:pt x="0" y="0"/>
                  </a:lnTo>
                  <a:lnTo>
                    <a:pt x="0" y="13638"/>
                  </a:lnTo>
                  <a:lnTo>
                    <a:pt x="129530" y="13638"/>
                  </a:lnTo>
                  <a:lnTo>
                    <a:pt x="12953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20819" y="4421220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0" y="13638"/>
                  </a:moveTo>
                  <a:lnTo>
                    <a:pt x="129530" y="13638"/>
                  </a:lnTo>
                  <a:lnTo>
                    <a:pt x="129530" y="0"/>
                  </a:lnTo>
                  <a:lnTo>
                    <a:pt x="0" y="0"/>
                  </a:lnTo>
                  <a:lnTo>
                    <a:pt x="0" y="13638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120819" y="4448498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129530" y="0"/>
                  </a:moveTo>
                  <a:lnTo>
                    <a:pt x="0" y="0"/>
                  </a:lnTo>
                  <a:lnTo>
                    <a:pt x="0" y="13638"/>
                  </a:lnTo>
                  <a:lnTo>
                    <a:pt x="129530" y="13638"/>
                  </a:lnTo>
                  <a:lnTo>
                    <a:pt x="12953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120819" y="4448498"/>
              <a:ext cx="129539" cy="13970"/>
            </a:xfrm>
            <a:custGeom>
              <a:avLst/>
              <a:gdLst/>
              <a:ahLst/>
              <a:cxnLst/>
              <a:rect l="l" t="t" r="r" b="b"/>
              <a:pathLst>
                <a:path w="129540" h="13970">
                  <a:moveTo>
                    <a:pt x="0" y="13638"/>
                  </a:moveTo>
                  <a:lnTo>
                    <a:pt x="129530" y="13638"/>
                  </a:lnTo>
                  <a:lnTo>
                    <a:pt x="129530" y="0"/>
                  </a:lnTo>
                  <a:lnTo>
                    <a:pt x="0" y="0"/>
                  </a:lnTo>
                  <a:lnTo>
                    <a:pt x="0" y="13638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19555" y="4210812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7"/>
                  </a:moveTo>
                  <a:lnTo>
                    <a:pt x="330707" y="330707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838200" y="4826508"/>
            <a:ext cx="10515600" cy="599440"/>
            <a:chOff x="838200" y="4826508"/>
            <a:chExt cx="10515600" cy="599440"/>
          </a:xfrm>
        </p:grpSpPr>
        <p:sp>
          <p:nvSpPr>
            <p:cNvPr id="42" name="object 42"/>
            <p:cNvSpPr/>
            <p:nvPr/>
          </p:nvSpPr>
          <p:spPr>
            <a:xfrm>
              <a:off x="838200" y="4826508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4"/>
                  </a:lnTo>
                  <a:lnTo>
                    <a:pt x="17540" y="17541"/>
                  </a:lnTo>
                  <a:lnTo>
                    <a:pt x="4705" y="36593"/>
                  </a:lnTo>
                  <a:lnTo>
                    <a:pt x="0" y="59944"/>
                  </a:lnTo>
                  <a:lnTo>
                    <a:pt x="0" y="538988"/>
                  </a:lnTo>
                  <a:lnTo>
                    <a:pt x="4705" y="562338"/>
                  </a:lnTo>
                  <a:lnTo>
                    <a:pt x="17540" y="581390"/>
                  </a:lnTo>
                  <a:lnTo>
                    <a:pt x="36577" y="594227"/>
                  </a:lnTo>
                  <a:lnTo>
                    <a:pt x="59893" y="598932"/>
                  </a:lnTo>
                  <a:lnTo>
                    <a:pt x="10455656" y="598932"/>
                  </a:lnTo>
                  <a:lnTo>
                    <a:pt x="10479006" y="594227"/>
                  </a:lnTo>
                  <a:lnTo>
                    <a:pt x="10498058" y="581390"/>
                  </a:lnTo>
                  <a:lnTo>
                    <a:pt x="10510895" y="562338"/>
                  </a:lnTo>
                  <a:lnTo>
                    <a:pt x="10515600" y="538988"/>
                  </a:lnTo>
                  <a:lnTo>
                    <a:pt x="10515600" y="59944"/>
                  </a:lnTo>
                  <a:lnTo>
                    <a:pt x="10510895" y="36593"/>
                  </a:lnTo>
                  <a:lnTo>
                    <a:pt x="10498058" y="17541"/>
                  </a:lnTo>
                  <a:lnTo>
                    <a:pt x="10479006" y="4704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28104" y="5016911"/>
              <a:ext cx="314960" cy="221615"/>
            </a:xfrm>
            <a:custGeom>
              <a:avLst/>
              <a:gdLst/>
              <a:ahLst/>
              <a:cxnLst/>
              <a:rect l="l" t="t" r="r" b="b"/>
              <a:pathLst>
                <a:path w="314959" h="221614">
                  <a:moveTo>
                    <a:pt x="287354" y="0"/>
                  </a:moveTo>
                  <a:lnTo>
                    <a:pt x="112826" y="165028"/>
                  </a:lnTo>
                  <a:lnTo>
                    <a:pt x="28973" y="79104"/>
                  </a:lnTo>
                  <a:lnTo>
                    <a:pt x="0" y="106723"/>
                  </a:lnTo>
                  <a:lnTo>
                    <a:pt x="111463" y="221288"/>
                  </a:lnTo>
                  <a:lnTo>
                    <a:pt x="140778" y="194011"/>
                  </a:lnTo>
                  <a:lnTo>
                    <a:pt x="314965" y="28641"/>
                  </a:lnTo>
                  <a:lnTo>
                    <a:pt x="2873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28104" y="5016911"/>
              <a:ext cx="314960" cy="221615"/>
            </a:xfrm>
            <a:custGeom>
              <a:avLst/>
              <a:gdLst/>
              <a:ahLst/>
              <a:cxnLst/>
              <a:rect l="l" t="t" r="r" b="b"/>
              <a:pathLst>
                <a:path w="314959" h="221614">
                  <a:moveTo>
                    <a:pt x="287354" y="0"/>
                  </a:moveTo>
                  <a:lnTo>
                    <a:pt x="112826" y="165028"/>
                  </a:lnTo>
                  <a:lnTo>
                    <a:pt x="28973" y="79104"/>
                  </a:lnTo>
                  <a:lnTo>
                    <a:pt x="0" y="106723"/>
                  </a:lnTo>
                  <a:lnTo>
                    <a:pt x="111463" y="221288"/>
                  </a:lnTo>
                  <a:lnTo>
                    <a:pt x="140778" y="194011"/>
                  </a:lnTo>
                  <a:lnTo>
                    <a:pt x="314965" y="28641"/>
                  </a:lnTo>
                  <a:lnTo>
                    <a:pt x="287354" y="0"/>
                  </a:lnTo>
                  <a:close/>
                </a:path>
              </a:pathLst>
            </a:custGeom>
            <a:ln w="3977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019555" y="4960620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7"/>
                  </a:moveTo>
                  <a:lnTo>
                    <a:pt x="330707" y="330707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838200" y="5576315"/>
            <a:ext cx="10515600" cy="599440"/>
            <a:chOff x="838200" y="5576315"/>
            <a:chExt cx="10515600" cy="599440"/>
          </a:xfrm>
        </p:grpSpPr>
        <p:sp>
          <p:nvSpPr>
            <p:cNvPr id="47" name="object 47"/>
            <p:cNvSpPr/>
            <p:nvPr/>
          </p:nvSpPr>
          <p:spPr>
            <a:xfrm>
              <a:off x="838200" y="5576315"/>
              <a:ext cx="10515600" cy="599440"/>
            </a:xfrm>
            <a:custGeom>
              <a:avLst/>
              <a:gdLst/>
              <a:ahLst/>
              <a:cxnLst/>
              <a:rect l="l" t="t" r="r" b="b"/>
              <a:pathLst>
                <a:path w="10515600" h="599439">
                  <a:moveTo>
                    <a:pt x="10455656" y="0"/>
                  </a:moveTo>
                  <a:lnTo>
                    <a:pt x="59893" y="0"/>
                  </a:lnTo>
                  <a:lnTo>
                    <a:pt x="36577" y="4705"/>
                  </a:lnTo>
                  <a:lnTo>
                    <a:pt x="17540" y="17540"/>
                  </a:lnTo>
                  <a:lnTo>
                    <a:pt x="4705" y="36577"/>
                  </a:lnTo>
                  <a:lnTo>
                    <a:pt x="0" y="59893"/>
                  </a:lnTo>
                  <a:lnTo>
                    <a:pt x="0" y="539038"/>
                  </a:lnTo>
                  <a:lnTo>
                    <a:pt x="4705" y="562354"/>
                  </a:lnTo>
                  <a:lnTo>
                    <a:pt x="17540" y="581391"/>
                  </a:lnTo>
                  <a:lnTo>
                    <a:pt x="36577" y="594226"/>
                  </a:lnTo>
                  <a:lnTo>
                    <a:pt x="59893" y="598932"/>
                  </a:lnTo>
                  <a:lnTo>
                    <a:pt x="10455656" y="598932"/>
                  </a:lnTo>
                  <a:lnTo>
                    <a:pt x="10479006" y="594226"/>
                  </a:lnTo>
                  <a:lnTo>
                    <a:pt x="10498058" y="581391"/>
                  </a:lnTo>
                  <a:lnTo>
                    <a:pt x="10510895" y="562354"/>
                  </a:lnTo>
                  <a:lnTo>
                    <a:pt x="10515600" y="539038"/>
                  </a:lnTo>
                  <a:lnTo>
                    <a:pt x="10515600" y="59893"/>
                  </a:lnTo>
                  <a:lnTo>
                    <a:pt x="10510895" y="36577"/>
                  </a:lnTo>
                  <a:lnTo>
                    <a:pt x="10498058" y="17540"/>
                  </a:lnTo>
                  <a:lnTo>
                    <a:pt x="10479006" y="4705"/>
                  </a:lnTo>
                  <a:lnTo>
                    <a:pt x="10455656" y="0"/>
                  </a:lnTo>
                  <a:close/>
                </a:path>
              </a:pathLst>
            </a:custGeom>
            <a:solidFill>
              <a:srgbClr val="CFD4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2472" y="5739833"/>
              <a:ext cx="226224" cy="273007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019555" y="5710427"/>
              <a:ext cx="330835" cy="330835"/>
            </a:xfrm>
            <a:custGeom>
              <a:avLst/>
              <a:gdLst/>
              <a:ahLst/>
              <a:cxnLst/>
              <a:rect l="l" t="t" r="r" b="b"/>
              <a:pathLst>
                <a:path w="330834" h="330835">
                  <a:moveTo>
                    <a:pt x="0" y="330708"/>
                  </a:moveTo>
                  <a:lnTo>
                    <a:pt x="330707" y="330708"/>
                  </a:lnTo>
                  <a:lnTo>
                    <a:pt x="330707" y="0"/>
                  </a:lnTo>
                  <a:lnTo>
                    <a:pt x="0" y="0"/>
                  </a:lnTo>
                  <a:lnTo>
                    <a:pt x="0" y="33070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582038" y="1956257"/>
            <a:ext cx="2328545" cy="4064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latin typeface="Calibri"/>
                <a:cs typeface="Calibri"/>
              </a:rPr>
              <a:t>Requirement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Gathering</a:t>
            </a:r>
            <a:endParaRPr sz="1900">
              <a:latin typeface="Calibri"/>
              <a:cs typeface="Calibri"/>
            </a:endParaRPr>
          </a:p>
          <a:p>
            <a:pPr marL="12700" marR="551180">
              <a:lnSpc>
                <a:spcPct val="259000"/>
              </a:lnSpc>
              <a:spcBef>
                <a:spcPts val="5"/>
              </a:spcBef>
            </a:pPr>
            <a:r>
              <a:rPr sz="1900" spc="-15" dirty="0">
                <a:latin typeface="Calibri"/>
                <a:cs typeface="Calibri"/>
              </a:rPr>
              <a:t>Data exploration 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Data preparations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Modeling 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Evaluation </a:t>
            </a:r>
            <a:r>
              <a:rPr sz="1900" spc="-10" dirty="0">
                <a:latin typeface="Calibri"/>
                <a:cs typeface="Calibri"/>
              </a:rPr>
              <a:t> Deployment</a:t>
            </a:r>
            <a:endParaRPr sz="1900">
              <a:latin typeface="Calibri"/>
              <a:cs typeface="Calibri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52" name="object 5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" name="object 54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55" name="object 5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7" name="object 57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58" name="object 5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61" name="object 6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62" name="object 6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2970" y="399669"/>
            <a:ext cx="27635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Applications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1850" y="1747773"/>
            <a:ext cx="10528300" cy="814705"/>
            <a:chOff x="831850" y="1747773"/>
            <a:chExt cx="10528300" cy="814705"/>
          </a:xfrm>
        </p:grpSpPr>
        <p:sp>
          <p:nvSpPr>
            <p:cNvPr id="4" name="object 4"/>
            <p:cNvSpPr/>
            <p:nvPr/>
          </p:nvSpPr>
          <p:spPr>
            <a:xfrm>
              <a:off x="838200" y="1959863"/>
              <a:ext cx="10515600" cy="596265"/>
            </a:xfrm>
            <a:custGeom>
              <a:avLst/>
              <a:gdLst/>
              <a:ahLst/>
              <a:cxnLst/>
              <a:rect l="l" t="t" r="r" b="b"/>
              <a:pathLst>
                <a:path w="10515600" h="596264">
                  <a:moveTo>
                    <a:pt x="0" y="595884"/>
                  </a:moveTo>
                  <a:lnTo>
                    <a:pt x="10515600" y="595884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95884"/>
                  </a:lnTo>
                  <a:close/>
                </a:path>
              </a:pathLst>
            </a:custGeom>
            <a:ln w="1269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3980" y="1754123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7292086" y="0"/>
                  </a:moveTo>
                  <a:lnTo>
                    <a:pt x="68833" y="0"/>
                  </a:lnTo>
                  <a:lnTo>
                    <a:pt x="42058" y="5415"/>
                  </a:lnTo>
                  <a:lnTo>
                    <a:pt x="20177" y="20177"/>
                  </a:lnTo>
                  <a:lnTo>
                    <a:pt x="5415" y="42058"/>
                  </a:lnTo>
                  <a:lnTo>
                    <a:pt x="0" y="68834"/>
                  </a:lnTo>
                  <a:lnTo>
                    <a:pt x="0" y="344170"/>
                  </a:lnTo>
                  <a:lnTo>
                    <a:pt x="5415" y="370945"/>
                  </a:lnTo>
                  <a:lnTo>
                    <a:pt x="20177" y="392826"/>
                  </a:lnTo>
                  <a:lnTo>
                    <a:pt x="42058" y="407588"/>
                  </a:lnTo>
                  <a:lnTo>
                    <a:pt x="68833" y="413003"/>
                  </a:lnTo>
                  <a:lnTo>
                    <a:pt x="7292086" y="413003"/>
                  </a:lnTo>
                  <a:lnTo>
                    <a:pt x="7318861" y="407588"/>
                  </a:lnTo>
                  <a:lnTo>
                    <a:pt x="7340742" y="392826"/>
                  </a:lnTo>
                  <a:lnTo>
                    <a:pt x="7355504" y="370945"/>
                  </a:lnTo>
                  <a:lnTo>
                    <a:pt x="7360920" y="344170"/>
                  </a:lnTo>
                  <a:lnTo>
                    <a:pt x="7360920" y="68834"/>
                  </a:lnTo>
                  <a:lnTo>
                    <a:pt x="7355504" y="42058"/>
                  </a:lnTo>
                  <a:lnTo>
                    <a:pt x="7340742" y="20177"/>
                  </a:lnTo>
                  <a:lnTo>
                    <a:pt x="7318861" y="5415"/>
                  </a:lnTo>
                  <a:lnTo>
                    <a:pt x="729208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63980" y="1754123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0" y="68834"/>
                  </a:moveTo>
                  <a:lnTo>
                    <a:pt x="5415" y="42058"/>
                  </a:lnTo>
                  <a:lnTo>
                    <a:pt x="20177" y="20177"/>
                  </a:lnTo>
                  <a:lnTo>
                    <a:pt x="42058" y="5415"/>
                  </a:lnTo>
                  <a:lnTo>
                    <a:pt x="68833" y="0"/>
                  </a:lnTo>
                  <a:lnTo>
                    <a:pt x="7292086" y="0"/>
                  </a:lnTo>
                  <a:lnTo>
                    <a:pt x="7318861" y="5415"/>
                  </a:lnTo>
                  <a:lnTo>
                    <a:pt x="7340742" y="20177"/>
                  </a:lnTo>
                  <a:lnTo>
                    <a:pt x="7355504" y="42058"/>
                  </a:lnTo>
                  <a:lnTo>
                    <a:pt x="7360920" y="68834"/>
                  </a:lnTo>
                  <a:lnTo>
                    <a:pt x="7360920" y="344170"/>
                  </a:lnTo>
                  <a:lnTo>
                    <a:pt x="7355504" y="370945"/>
                  </a:lnTo>
                  <a:lnTo>
                    <a:pt x="7340742" y="392826"/>
                  </a:lnTo>
                  <a:lnTo>
                    <a:pt x="7318861" y="407588"/>
                  </a:lnTo>
                  <a:lnTo>
                    <a:pt x="7292086" y="413003"/>
                  </a:lnTo>
                  <a:lnTo>
                    <a:pt x="68833" y="413003"/>
                  </a:lnTo>
                  <a:lnTo>
                    <a:pt x="42058" y="407588"/>
                  </a:lnTo>
                  <a:lnTo>
                    <a:pt x="20177" y="392826"/>
                  </a:lnTo>
                  <a:lnTo>
                    <a:pt x="5415" y="370945"/>
                  </a:lnTo>
                  <a:lnTo>
                    <a:pt x="0" y="344170"/>
                  </a:lnTo>
                  <a:lnTo>
                    <a:pt x="0" y="6883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641729" y="1819782"/>
            <a:ext cx="3592195" cy="629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Banking: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Loan/Credit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card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approval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400" spc="-10" dirty="0">
                <a:latin typeface="Calibri"/>
                <a:cs typeface="Calibri"/>
              </a:rPr>
              <a:t>Predict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good</a:t>
            </a:r>
            <a:r>
              <a:rPr sz="1400" spc="-10" dirty="0">
                <a:latin typeface="Calibri"/>
                <a:cs typeface="Calibri"/>
              </a:rPr>
              <a:t> customers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based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on </a:t>
            </a:r>
            <a:r>
              <a:rPr sz="1400" dirty="0">
                <a:latin typeface="Calibri"/>
                <a:cs typeface="Calibri"/>
              </a:rPr>
              <a:t>old</a:t>
            </a:r>
            <a:r>
              <a:rPr sz="1400" spc="-10" dirty="0">
                <a:latin typeface="Calibri"/>
                <a:cs typeface="Calibri"/>
              </a:rPr>
              <a:t> customers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31850" y="2624073"/>
            <a:ext cx="10528300" cy="815975"/>
            <a:chOff x="831850" y="2624073"/>
            <a:chExt cx="10528300" cy="815975"/>
          </a:xfrm>
        </p:grpSpPr>
        <p:sp>
          <p:nvSpPr>
            <p:cNvPr id="9" name="object 9"/>
            <p:cNvSpPr/>
            <p:nvPr/>
          </p:nvSpPr>
          <p:spPr>
            <a:xfrm>
              <a:off x="838200" y="2837687"/>
              <a:ext cx="10515600" cy="596265"/>
            </a:xfrm>
            <a:custGeom>
              <a:avLst/>
              <a:gdLst/>
              <a:ahLst/>
              <a:cxnLst/>
              <a:rect l="l" t="t" r="r" b="b"/>
              <a:pathLst>
                <a:path w="10515600" h="596264">
                  <a:moveTo>
                    <a:pt x="0" y="595884"/>
                  </a:moveTo>
                  <a:lnTo>
                    <a:pt x="10515600" y="595884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95884"/>
                  </a:lnTo>
                  <a:close/>
                </a:path>
              </a:pathLst>
            </a:custGeom>
            <a:ln w="1269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3980" y="2630423"/>
              <a:ext cx="7360920" cy="414655"/>
            </a:xfrm>
            <a:custGeom>
              <a:avLst/>
              <a:gdLst/>
              <a:ahLst/>
              <a:cxnLst/>
              <a:rect l="l" t="t" r="r" b="b"/>
              <a:pathLst>
                <a:path w="7360920" h="414655">
                  <a:moveTo>
                    <a:pt x="7291832" y="0"/>
                  </a:moveTo>
                  <a:lnTo>
                    <a:pt x="69087" y="0"/>
                  </a:lnTo>
                  <a:lnTo>
                    <a:pt x="42219" y="5437"/>
                  </a:lnTo>
                  <a:lnTo>
                    <a:pt x="20256" y="20256"/>
                  </a:lnTo>
                  <a:lnTo>
                    <a:pt x="5437" y="42219"/>
                  </a:lnTo>
                  <a:lnTo>
                    <a:pt x="0" y="69087"/>
                  </a:lnTo>
                  <a:lnTo>
                    <a:pt x="0" y="345439"/>
                  </a:lnTo>
                  <a:lnTo>
                    <a:pt x="5437" y="372308"/>
                  </a:lnTo>
                  <a:lnTo>
                    <a:pt x="20256" y="394271"/>
                  </a:lnTo>
                  <a:lnTo>
                    <a:pt x="42219" y="409090"/>
                  </a:lnTo>
                  <a:lnTo>
                    <a:pt x="69087" y="414527"/>
                  </a:lnTo>
                  <a:lnTo>
                    <a:pt x="7291832" y="414527"/>
                  </a:lnTo>
                  <a:lnTo>
                    <a:pt x="7318700" y="409090"/>
                  </a:lnTo>
                  <a:lnTo>
                    <a:pt x="7340663" y="394271"/>
                  </a:lnTo>
                  <a:lnTo>
                    <a:pt x="7355482" y="372308"/>
                  </a:lnTo>
                  <a:lnTo>
                    <a:pt x="7360920" y="345439"/>
                  </a:lnTo>
                  <a:lnTo>
                    <a:pt x="7360920" y="69087"/>
                  </a:lnTo>
                  <a:lnTo>
                    <a:pt x="7355482" y="42219"/>
                  </a:lnTo>
                  <a:lnTo>
                    <a:pt x="7340663" y="20256"/>
                  </a:lnTo>
                  <a:lnTo>
                    <a:pt x="7318700" y="5437"/>
                  </a:lnTo>
                  <a:lnTo>
                    <a:pt x="729183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63980" y="2630423"/>
              <a:ext cx="7360920" cy="414655"/>
            </a:xfrm>
            <a:custGeom>
              <a:avLst/>
              <a:gdLst/>
              <a:ahLst/>
              <a:cxnLst/>
              <a:rect l="l" t="t" r="r" b="b"/>
              <a:pathLst>
                <a:path w="7360920" h="414655">
                  <a:moveTo>
                    <a:pt x="0" y="69087"/>
                  </a:moveTo>
                  <a:lnTo>
                    <a:pt x="5437" y="42219"/>
                  </a:lnTo>
                  <a:lnTo>
                    <a:pt x="20256" y="20256"/>
                  </a:lnTo>
                  <a:lnTo>
                    <a:pt x="42219" y="5437"/>
                  </a:lnTo>
                  <a:lnTo>
                    <a:pt x="69087" y="0"/>
                  </a:lnTo>
                  <a:lnTo>
                    <a:pt x="7291832" y="0"/>
                  </a:lnTo>
                  <a:lnTo>
                    <a:pt x="7318700" y="5437"/>
                  </a:lnTo>
                  <a:lnTo>
                    <a:pt x="7340663" y="20256"/>
                  </a:lnTo>
                  <a:lnTo>
                    <a:pt x="7355482" y="42219"/>
                  </a:lnTo>
                  <a:lnTo>
                    <a:pt x="7360920" y="69087"/>
                  </a:lnTo>
                  <a:lnTo>
                    <a:pt x="7360920" y="345439"/>
                  </a:lnTo>
                  <a:lnTo>
                    <a:pt x="7355482" y="372308"/>
                  </a:lnTo>
                  <a:lnTo>
                    <a:pt x="7340663" y="394271"/>
                  </a:lnTo>
                  <a:lnTo>
                    <a:pt x="7318700" y="409090"/>
                  </a:lnTo>
                  <a:lnTo>
                    <a:pt x="7291832" y="414527"/>
                  </a:lnTo>
                  <a:lnTo>
                    <a:pt x="69087" y="414527"/>
                  </a:lnTo>
                  <a:lnTo>
                    <a:pt x="42219" y="409090"/>
                  </a:lnTo>
                  <a:lnTo>
                    <a:pt x="20256" y="394271"/>
                  </a:lnTo>
                  <a:lnTo>
                    <a:pt x="5437" y="372308"/>
                  </a:lnTo>
                  <a:lnTo>
                    <a:pt x="0" y="345439"/>
                  </a:lnTo>
                  <a:lnTo>
                    <a:pt x="0" y="6908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641729" y="2697607"/>
            <a:ext cx="4000500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Customer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relationship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management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400" spc="-5" dirty="0">
                <a:latin typeface="Calibri"/>
                <a:cs typeface="Calibri"/>
              </a:rPr>
              <a:t>Identify those </a:t>
            </a:r>
            <a:r>
              <a:rPr sz="1400" dirty="0">
                <a:latin typeface="Calibri"/>
                <a:cs typeface="Calibri"/>
              </a:rPr>
              <a:t>who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likely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leave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competitor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31850" y="3501897"/>
            <a:ext cx="10528300" cy="815975"/>
            <a:chOff x="831850" y="3501897"/>
            <a:chExt cx="10528300" cy="815975"/>
          </a:xfrm>
        </p:grpSpPr>
        <p:sp>
          <p:nvSpPr>
            <p:cNvPr id="14" name="object 14"/>
            <p:cNvSpPr/>
            <p:nvPr/>
          </p:nvSpPr>
          <p:spPr>
            <a:xfrm>
              <a:off x="838200" y="3715511"/>
              <a:ext cx="10515600" cy="596265"/>
            </a:xfrm>
            <a:custGeom>
              <a:avLst/>
              <a:gdLst/>
              <a:ahLst/>
              <a:cxnLst/>
              <a:rect l="l" t="t" r="r" b="b"/>
              <a:pathLst>
                <a:path w="10515600" h="596264">
                  <a:moveTo>
                    <a:pt x="0" y="595883"/>
                  </a:moveTo>
                  <a:lnTo>
                    <a:pt x="10515600" y="595883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95883"/>
                  </a:lnTo>
                  <a:close/>
                </a:path>
              </a:pathLst>
            </a:custGeom>
            <a:ln w="1269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63980" y="3508247"/>
              <a:ext cx="7360920" cy="414655"/>
            </a:xfrm>
            <a:custGeom>
              <a:avLst/>
              <a:gdLst/>
              <a:ahLst/>
              <a:cxnLst/>
              <a:rect l="l" t="t" r="r" b="b"/>
              <a:pathLst>
                <a:path w="7360920" h="414654">
                  <a:moveTo>
                    <a:pt x="7291832" y="0"/>
                  </a:moveTo>
                  <a:lnTo>
                    <a:pt x="69087" y="0"/>
                  </a:lnTo>
                  <a:lnTo>
                    <a:pt x="42219" y="5437"/>
                  </a:lnTo>
                  <a:lnTo>
                    <a:pt x="20256" y="20256"/>
                  </a:lnTo>
                  <a:lnTo>
                    <a:pt x="5437" y="42219"/>
                  </a:lnTo>
                  <a:lnTo>
                    <a:pt x="0" y="69087"/>
                  </a:lnTo>
                  <a:lnTo>
                    <a:pt x="0" y="345439"/>
                  </a:lnTo>
                  <a:lnTo>
                    <a:pt x="5437" y="372308"/>
                  </a:lnTo>
                  <a:lnTo>
                    <a:pt x="20256" y="394271"/>
                  </a:lnTo>
                  <a:lnTo>
                    <a:pt x="42219" y="409090"/>
                  </a:lnTo>
                  <a:lnTo>
                    <a:pt x="69087" y="414527"/>
                  </a:lnTo>
                  <a:lnTo>
                    <a:pt x="7291832" y="414527"/>
                  </a:lnTo>
                  <a:lnTo>
                    <a:pt x="7318700" y="409090"/>
                  </a:lnTo>
                  <a:lnTo>
                    <a:pt x="7340663" y="394271"/>
                  </a:lnTo>
                  <a:lnTo>
                    <a:pt x="7355482" y="372308"/>
                  </a:lnTo>
                  <a:lnTo>
                    <a:pt x="7360920" y="345439"/>
                  </a:lnTo>
                  <a:lnTo>
                    <a:pt x="7360920" y="69087"/>
                  </a:lnTo>
                  <a:lnTo>
                    <a:pt x="7355482" y="42219"/>
                  </a:lnTo>
                  <a:lnTo>
                    <a:pt x="7340663" y="20256"/>
                  </a:lnTo>
                  <a:lnTo>
                    <a:pt x="7318700" y="5437"/>
                  </a:lnTo>
                  <a:lnTo>
                    <a:pt x="729183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63980" y="3508247"/>
              <a:ext cx="7360920" cy="414655"/>
            </a:xfrm>
            <a:custGeom>
              <a:avLst/>
              <a:gdLst/>
              <a:ahLst/>
              <a:cxnLst/>
              <a:rect l="l" t="t" r="r" b="b"/>
              <a:pathLst>
                <a:path w="7360920" h="414654">
                  <a:moveTo>
                    <a:pt x="0" y="69087"/>
                  </a:moveTo>
                  <a:lnTo>
                    <a:pt x="5437" y="42219"/>
                  </a:lnTo>
                  <a:lnTo>
                    <a:pt x="20256" y="20256"/>
                  </a:lnTo>
                  <a:lnTo>
                    <a:pt x="42219" y="5437"/>
                  </a:lnTo>
                  <a:lnTo>
                    <a:pt x="69087" y="0"/>
                  </a:lnTo>
                  <a:lnTo>
                    <a:pt x="7291832" y="0"/>
                  </a:lnTo>
                  <a:lnTo>
                    <a:pt x="7318700" y="5437"/>
                  </a:lnTo>
                  <a:lnTo>
                    <a:pt x="7340663" y="20256"/>
                  </a:lnTo>
                  <a:lnTo>
                    <a:pt x="7355482" y="42219"/>
                  </a:lnTo>
                  <a:lnTo>
                    <a:pt x="7360920" y="69087"/>
                  </a:lnTo>
                  <a:lnTo>
                    <a:pt x="7360920" y="345439"/>
                  </a:lnTo>
                  <a:lnTo>
                    <a:pt x="7355482" y="372308"/>
                  </a:lnTo>
                  <a:lnTo>
                    <a:pt x="7340663" y="394271"/>
                  </a:lnTo>
                  <a:lnTo>
                    <a:pt x="7318700" y="409090"/>
                  </a:lnTo>
                  <a:lnTo>
                    <a:pt x="7291832" y="414527"/>
                  </a:lnTo>
                  <a:lnTo>
                    <a:pt x="69087" y="414527"/>
                  </a:lnTo>
                  <a:lnTo>
                    <a:pt x="42219" y="409090"/>
                  </a:lnTo>
                  <a:lnTo>
                    <a:pt x="20256" y="394271"/>
                  </a:lnTo>
                  <a:lnTo>
                    <a:pt x="5437" y="372308"/>
                  </a:lnTo>
                  <a:lnTo>
                    <a:pt x="0" y="345439"/>
                  </a:lnTo>
                  <a:lnTo>
                    <a:pt x="0" y="6908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641729" y="3575430"/>
            <a:ext cx="3022600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Targeted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marketing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400" spc="-5" dirty="0">
                <a:latin typeface="Calibri"/>
                <a:cs typeface="Calibri"/>
              </a:rPr>
              <a:t>Identify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likely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responders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31850" y="4379721"/>
            <a:ext cx="10528300" cy="814705"/>
            <a:chOff x="831850" y="4379721"/>
            <a:chExt cx="10528300" cy="814705"/>
          </a:xfrm>
        </p:grpSpPr>
        <p:sp>
          <p:nvSpPr>
            <p:cNvPr id="19" name="object 19"/>
            <p:cNvSpPr/>
            <p:nvPr/>
          </p:nvSpPr>
          <p:spPr>
            <a:xfrm>
              <a:off x="838200" y="4593335"/>
              <a:ext cx="10515600" cy="594360"/>
            </a:xfrm>
            <a:custGeom>
              <a:avLst/>
              <a:gdLst/>
              <a:ahLst/>
              <a:cxnLst/>
              <a:rect l="l" t="t" r="r" b="b"/>
              <a:pathLst>
                <a:path w="10515600" h="594360">
                  <a:moveTo>
                    <a:pt x="0" y="594359"/>
                  </a:moveTo>
                  <a:lnTo>
                    <a:pt x="10515600" y="594359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94359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63980" y="4386071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7292086" y="0"/>
                  </a:moveTo>
                  <a:lnTo>
                    <a:pt x="68833" y="0"/>
                  </a:lnTo>
                  <a:lnTo>
                    <a:pt x="42058" y="5415"/>
                  </a:lnTo>
                  <a:lnTo>
                    <a:pt x="20177" y="20177"/>
                  </a:lnTo>
                  <a:lnTo>
                    <a:pt x="5415" y="42058"/>
                  </a:lnTo>
                  <a:lnTo>
                    <a:pt x="0" y="68833"/>
                  </a:lnTo>
                  <a:lnTo>
                    <a:pt x="0" y="344169"/>
                  </a:lnTo>
                  <a:lnTo>
                    <a:pt x="5415" y="370945"/>
                  </a:lnTo>
                  <a:lnTo>
                    <a:pt x="20177" y="392826"/>
                  </a:lnTo>
                  <a:lnTo>
                    <a:pt x="42058" y="407588"/>
                  </a:lnTo>
                  <a:lnTo>
                    <a:pt x="68833" y="413003"/>
                  </a:lnTo>
                  <a:lnTo>
                    <a:pt x="7292086" y="413003"/>
                  </a:lnTo>
                  <a:lnTo>
                    <a:pt x="7318861" y="407588"/>
                  </a:lnTo>
                  <a:lnTo>
                    <a:pt x="7340742" y="392826"/>
                  </a:lnTo>
                  <a:lnTo>
                    <a:pt x="7355504" y="370945"/>
                  </a:lnTo>
                  <a:lnTo>
                    <a:pt x="7360920" y="344169"/>
                  </a:lnTo>
                  <a:lnTo>
                    <a:pt x="7360920" y="68833"/>
                  </a:lnTo>
                  <a:lnTo>
                    <a:pt x="7355504" y="42058"/>
                  </a:lnTo>
                  <a:lnTo>
                    <a:pt x="7340742" y="20177"/>
                  </a:lnTo>
                  <a:lnTo>
                    <a:pt x="7318861" y="5415"/>
                  </a:lnTo>
                  <a:lnTo>
                    <a:pt x="729208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63980" y="4386071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0" y="68833"/>
                  </a:moveTo>
                  <a:lnTo>
                    <a:pt x="5415" y="42058"/>
                  </a:lnTo>
                  <a:lnTo>
                    <a:pt x="20177" y="20177"/>
                  </a:lnTo>
                  <a:lnTo>
                    <a:pt x="42058" y="5415"/>
                  </a:lnTo>
                  <a:lnTo>
                    <a:pt x="68833" y="0"/>
                  </a:lnTo>
                  <a:lnTo>
                    <a:pt x="7292086" y="0"/>
                  </a:lnTo>
                  <a:lnTo>
                    <a:pt x="7318861" y="5415"/>
                  </a:lnTo>
                  <a:lnTo>
                    <a:pt x="7340742" y="20177"/>
                  </a:lnTo>
                  <a:lnTo>
                    <a:pt x="7355504" y="42058"/>
                  </a:lnTo>
                  <a:lnTo>
                    <a:pt x="7360920" y="68833"/>
                  </a:lnTo>
                  <a:lnTo>
                    <a:pt x="7360920" y="344169"/>
                  </a:lnTo>
                  <a:lnTo>
                    <a:pt x="7355504" y="370945"/>
                  </a:lnTo>
                  <a:lnTo>
                    <a:pt x="7340742" y="392826"/>
                  </a:lnTo>
                  <a:lnTo>
                    <a:pt x="7318861" y="407588"/>
                  </a:lnTo>
                  <a:lnTo>
                    <a:pt x="7292086" y="413003"/>
                  </a:lnTo>
                  <a:lnTo>
                    <a:pt x="68833" y="413003"/>
                  </a:lnTo>
                  <a:lnTo>
                    <a:pt x="42058" y="407588"/>
                  </a:lnTo>
                  <a:lnTo>
                    <a:pt x="20177" y="392826"/>
                  </a:lnTo>
                  <a:lnTo>
                    <a:pt x="5415" y="370945"/>
                  </a:lnTo>
                  <a:lnTo>
                    <a:pt x="0" y="344169"/>
                  </a:lnTo>
                  <a:lnTo>
                    <a:pt x="0" y="6883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831850" y="5257546"/>
            <a:ext cx="10528300" cy="814705"/>
            <a:chOff x="831850" y="5257546"/>
            <a:chExt cx="10528300" cy="814705"/>
          </a:xfrm>
        </p:grpSpPr>
        <p:sp>
          <p:nvSpPr>
            <p:cNvPr id="23" name="object 23"/>
            <p:cNvSpPr/>
            <p:nvPr/>
          </p:nvSpPr>
          <p:spPr>
            <a:xfrm>
              <a:off x="838200" y="5471160"/>
              <a:ext cx="10515600" cy="594360"/>
            </a:xfrm>
            <a:custGeom>
              <a:avLst/>
              <a:gdLst/>
              <a:ahLst/>
              <a:cxnLst/>
              <a:rect l="l" t="t" r="r" b="b"/>
              <a:pathLst>
                <a:path w="10515600" h="594360">
                  <a:moveTo>
                    <a:pt x="0" y="594359"/>
                  </a:moveTo>
                  <a:lnTo>
                    <a:pt x="10515600" y="594359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594359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63980" y="5263896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7292086" y="0"/>
                  </a:moveTo>
                  <a:lnTo>
                    <a:pt x="68833" y="0"/>
                  </a:lnTo>
                  <a:lnTo>
                    <a:pt x="42058" y="5415"/>
                  </a:lnTo>
                  <a:lnTo>
                    <a:pt x="20177" y="20177"/>
                  </a:lnTo>
                  <a:lnTo>
                    <a:pt x="5415" y="42058"/>
                  </a:lnTo>
                  <a:lnTo>
                    <a:pt x="0" y="68833"/>
                  </a:lnTo>
                  <a:lnTo>
                    <a:pt x="0" y="344169"/>
                  </a:lnTo>
                  <a:lnTo>
                    <a:pt x="5415" y="370961"/>
                  </a:lnTo>
                  <a:lnTo>
                    <a:pt x="20177" y="392841"/>
                  </a:lnTo>
                  <a:lnTo>
                    <a:pt x="42058" y="407593"/>
                  </a:lnTo>
                  <a:lnTo>
                    <a:pt x="68833" y="413003"/>
                  </a:lnTo>
                  <a:lnTo>
                    <a:pt x="7292086" y="413003"/>
                  </a:lnTo>
                  <a:lnTo>
                    <a:pt x="7318861" y="407593"/>
                  </a:lnTo>
                  <a:lnTo>
                    <a:pt x="7340742" y="392841"/>
                  </a:lnTo>
                  <a:lnTo>
                    <a:pt x="7355504" y="370961"/>
                  </a:lnTo>
                  <a:lnTo>
                    <a:pt x="7360920" y="344169"/>
                  </a:lnTo>
                  <a:lnTo>
                    <a:pt x="7360920" y="68833"/>
                  </a:lnTo>
                  <a:lnTo>
                    <a:pt x="7355504" y="42058"/>
                  </a:lnTo>
                  <a:lnTo>
                    <a:pt x="7340742" y="20177"/>
                  </a:lnTo>
                  <a:lnTo>
                    <a:pt x="7318861" y="5415"/>
                  </a:lnTo>
                  <a:lnTo>
                    <a:pt x="729208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63980" y="5263896"/>
              <a:ext cx="7360920" cy="413384"/>
            </a:xfrm>
            <a:custGeom>
              <a:avLst/>
              <a:gdLst/>
              <a:ahLst/>
              <a:cxnLst/>
              <a:rect l="l" t="t" r="r" b="b"/>
              <a:pathLst>
                <a:path w="7360920" h="413385">
                  <a:moveTo>
                    <a:pt x="0" y="68833"/>
                  </a:moveTo>
                  <a:lnTo>
                    <a:pt x="5415" y="42058"/>
                  </a:lnTo>
                  <a:lnTo>
                    <a:pt x="20177" y="20177"/>
                  </a:lnTo>
                  <a:lnTo>
                    <a:pt x="42058" y="5415"/>
                  </a:lnTo>
                  <a:lnTo>
                    <a:pt x="68833" y="0"/>
                  </a:lnTo>
                  <a:lnTo>
                    <a:pt x="7292086" y="0"/>
                  </a:lnTo>
                  <a:lnTo>
                    <a:pt x="7318861" y="5415"/>
                  </a:lnTo>
                  <a:lnTo>
                    <a:pt x="7340742" y="20177"/>
                  </a:lnTo>
                  <a:lnTo>
                    <a:pt x="7355504" y="42058"/>
                  </a:lnTo>
                  <a:lnTo>
                    <a:pt x="7360920" y="68833"/>
                  </a:lnTo>
                  <a:lnTo>
                    <a:pt x="7360920" y="344169"/>
                  </a:lnTo>
                  <a:lnTo>
                    <a:pt x="7355504" y="370961"/>
                  </a:lnTo>
                  <a:lnTo>
                    <a:pt x="7340742" y="392841"/>
                  </a:lnTo>
                  <a:lnTo>
                    <a:pt x="7318861" y="407593"/>
                  </a:lnTo>
                  <a:lnTo>
                    <a:pt x="7292086" y="413003"/>
                  </a:lnTo>
                  <a:lnTo>
                    <a:pt x="68833" y="413003"/>
                  </a:lnTo>
                  <a:lnTo>
                    <a:pt x="42058" y="407593"/>
                  </a:lnTo>
                  <a:lnTo>
                    <a:pt x="20177" y="392841"/>
                  </a:lnTo>
                  <a:lnTo>
                    <a:pt x="5415" y="370961"/>
                  </a:lnTo>
                  <a:lnTo>
                    <a:pt x="0" y="344169"/>
                  </a:lnTo>
                  <a:lnTo>
                    <a:pt x="0" y="6883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641729" y="4453254"/>
            <a:ext cx="4545330" cy="1506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Fraud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detection: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telecommunications,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financial transactions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400" spc="-10" dirty="0">
                <a:latin typeface="Calibri"/>
                <a:cs typeface="Calibri"/>
              </a:rPr>
              <a:t>From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online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stream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event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identify</a:t>
            </a:r>
            <a:r>
              <a:rPr sz="1400" spc="-10" dirty="0">
                <a:latin typeface="Calibri"/>
                <a:cs typeface="Calibri"/>
              </a:rPr>
              <a:t> fraudulent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events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Char char="•"/>
            </a:pPr>
            <a:endParaRPr sz="1750">
              <a:latin typeface="Calibri"/>
              <a:cs typeface="Calibri"/>
            </a:endParaRPr>
          </a:p>
          <a:p>
            <a:pPr marL="20320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Manufacturing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400" spc="-5" dirty="0">
                <a:latin typeface="Calibri"/>
                <a:cs typeface="Calibri"/>
              </a:rPr>
              <a:t>Automatically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adjust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knobs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when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process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parameter</a:t>
            </a:r>
            <a:r>
              <a:rPr sz="1400" spc="-5" dirty="0">
                <a:latin typeface="Calibri"/>
                <a:cs typeface="Calibri"/>
              </a:rPr>
              <a:t> changes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12970" y="399669"/>
            <a:ext cx="27635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Applications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1850" y="1723389"/>
            <a:ext cx="10528300" cy="872490"/>
            <a:chOff x="831850" y="1723389"/>
            <a:chExt cx="10528300" cy="872490"/>
          </a:xfrm>
        </p:grpSpPr>
        <p:sp>
          <p:nvSpPr>
            <p:cNvPr id="4" name="object 4"/>
            <p:cNvSpPr/>
            <p:nvPr/>
          </p:nvSpPr>
          <p:spPr>
            <a:xfrm>
              <a:off x="838200" y="1950719"/>
              <a:ext cx="10515600" cy="638810"/>
            </a:xfrm>
            <a:custGeom>
              <a:avLst/>
              <a:gdLst/>
              <a:ahLst/>
              <a:cxnLst/>
              <a:rect l="l" t="t" r="r" b="b"/>
              <a:pathLst>
                <a:path w="10515600" h="638810">
                  <a:moveTo>
                    <a:pt x="0" y="638555"/>
                  </a:moveTo>
                  <a:lnTo>
                    <a:pt x="10515600" y="638555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638555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3980" y="1729739"/>
              <a:ext cx="7360920" cy="441959"/>
            </a:xfrm>
            <a:custGeom>
              <a:avLst/>
              <a:gdLst/>
              <a:ahLst/>
              <a:cxnLst/>
              <a:rect l="l" t="t" r="r" b="b"/>
              <a:pathLst>
                <a:path w="7360920" h="441960">
                  <a:moveTo>
                    <a:pt x="7287260" y="0"/>
                  </a:moveTo>
                  <a:lnTo>
                    <a:pt x="73659" y="0"/>
                  </a:lnTo>
                  <a:lnTo>
                    <a:pt x="45005" y="5794"/>
                  </a:lnTo>
                  <a:lnTo>
                    <a:pt x="21589" y="21589"/>
                  </a:lnTo>
                  <a:lnTo>
                    <a:pt x="5794" y="45005"/>
                  </a:lnTo>
                  <a:lnTo>
                    <a:pt x="0" y="73660"/>
                  </a:lnTo>
                  <a:lnTo>
                    <a:pt x="0" y="368300"/>
                  </a:lnTo>
                  <a:lnTo>
                    <a:pt x="5794" y="396954"/>
                  </a:lnTo>
                  <a:lnTo>
                    <a:pt x="21590" y="420369"/>
                  </a:lnTo>
                  <a:lnTo>
                    <a:pt x="45005" y="436165"/>
                  </a:lnTo>
                  <a:lnTo>
                    <a:pt x="73659" y="441960"/>
                  </a:lnTo>
                  <a:lnTo>
                    <a:pt x="7287260" y="441960"/>
                  </a:lnTo>
                  <a:lnTo>
                    <a:pt x="7315914" y="436165"/>
                  </a:lnTo>
                  <a:lnTo>
                    <a:pt x="7339330" y="420370"/>
                  </a:lnTo>
                  <a:lnTo>
                    <a:pt x="7355125" y="396954"/>
                  </a:lnTo>
                  <a:lnTo>
                    <a:pt x="7360920" y="368300"/>
                  </a:lnTo>
                  <a:lnTo>
                    <a:pt x="7360920" y="73660"/>
                  </a:lnTo>
                  <a:lnTo>
                    <a:pt x="7355125" y="45005"/>
                  </a:lnTo>
                  <a:lnTo>
                    <a:pt x="7339330" y="21590"/>
                  </a:lnTo>
                  <a:lnTo>
                    <a:pt x="7315914" y="5794"/>
                  </a:lnTo>
                  <a:lnTo>
                    <a:pt x="728726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63980" y="1729739"/>
              <a:ext cx="7360920" cy="441959"/>
            </a:xfrm>
            <a:custGeom>
              <a:avLst/>
              <a:gdLst/>
              <a:ahLst/>
              <a:cxnLst/>
              <a:rect l="l" t="t" r="r" b="b"/>
              <a:pathLst>
                <a:path w="7360920" h="441960">
                  <a:moveTo>
                    <a:pt x="0" y="73660"/>
                  </a:moveTo>
                  <a:lnTo>
                    <a:pt x="5794" y="45005"/>
                  </a:lnTo>
                  <a:lnTo>
                    <a:pt x="21589" y="21589"/>
                  </a:lnTo>
                  <a:lnTo>
                    <a:pt x="45005" y="5794"/>
                  </a:lnTo>
                  <a:lnTo>
                    <a:pt x="73659" y="0"/>
                  </a:lnTo>
                  <a:lnTo>
                    <a:pt x="7287260" y="0"/>
                  </a:lnTo>
                  <a:lnTo>
                    <a:pt x="7315914" y="5794"/>
                  </a:lnTo>
                  <a:lnTo>
                    <a:pt x="7339330" y="21590"/>
                  </a:lnTo>
                  <a:lnTo>
                    <a:pt x="7355125" y="45005"/>
                  </a:lnTo>
                  <a:lnTo>
                    <a:pt x="7360920" y="73660"/>
                  </a:lnTo>
                  <a:lnTo>
                    <a:pt x="7360920" y="368300"/>
                  </a:lnTo>
                  <a:lnTo>
                    <a:pt x="7355125" y="396954"/>
                  </a:lnTo>
                  <a:lnTo>
                    <a:pt x="7339330" y="420370"/>
                  </a:lnTo>
                  <a:lnTo>
                    <a:pt x="7315914" y="436165"/>
                  </a:lnTo>
                  <a:lnTo>
                    <a:pt x="7287260" y="441960"/>
                  </a:lnTo>
                  <a:lnTo>
                    <a:pt x="73659" y="441960"/>
                  </a:lnTo>
                  <a:lnTo>
                    <a:pt x="45005" y="436165"/>
                  </a:lnTo>
                  <a:lnTo>
                    <a:pt x="21590" y="420369"/>
                  </a:lnTo>
                  <a:lnTo>
                    <a:pt x="5794" y="396954"/>
                  </a:lnTo>
                  <a:lnTo>
                    <a:pt x="0" y="368300"/>
                  </a:lnTo>
                  <a:lnTo>
                    <a:pt x="0" y="7366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641729" y="1802129"/>
            <a:ext cx="5296535" cy="671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Medicine: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disease</a:t>
            </a:r>
            <a:r>
              <a:rPr sz="15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outcome, 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effectiveness</a:t>
            </a:r>
            <a:r>
              <a:rPr sz="15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treatments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500" spc="-10" dirty="0">
                <a:latin typeface="Calibri"/>
                <a:cs typeface="Calibri"/>
              </a:rPr>
              <a:t>Analyze</a:t>
            </a:r>
            <a:r>
              <a:rPr sz="1500" spc="-5" dirty="0">
                <a:latin typeface="Calibri"/>
                <a:cs typeface="Calibri"/>
              </a:rPr>
              <a:t> patient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disease </a:t>
            </a:r>
            <a:r>
              <a:rPr sz="1500" spc="-5" dirty="0">
                <a:latin typeface="Calibri"/>
                <a:cs typeface="Calibri"/>
              </a:rPr>
              <a:t>history: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find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relationship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between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diseases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31850" y="2663698"/>
            <a:ext cx="10528300" cy="612140"/>
            <a:chOff x="831850" y="2663698"/>
            <a:chExt cx="10528300" cy="612140"/>
          </a:xfrm>
        </p:grpSpPr>
        <p:sp>
          <p:nvSpPr>
            <p:cNvPr id="9" name="object 9"/>
            <p:cNvSpPr/>
            <p:nvPr/>
          </p:nvSpPr>
          <p:spPr>
            <a:xfrm>
              <a:off x="838200" y="2891028"/>
              <a:ext cx="10515600" cy="378460"/>
            </a:xfrm>
            <a:custGeom>
              <a:avLst/>
              <a:gdLst/>
              <a:ahLst/>
              <a:cxnLst/>
              <a:rect l="l" t="t" r="r" b="b"/>
              <a:pathLst>
                <a:path w="10515600" h="378460">
                  <a:moveTo>
                    <a:pt x="0" y="377951"/>
                  </a:moveTo>
                  <a:lnTo>
                    <a:pt x="10515600" y="377951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377951"/>
                  </a:lnTo>
                  <a:close/>
                </a:path>
              </a:pathLst>
            </a:custGeom>
            <a:ln w="1269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3980" y="2670048"/>
              <a:ext cx="7360920" cy="441959"/>
            </a:xfrm>
            <a:custGeom>
              <a:avLst/>
              <a:gdLst/>
              <a:ahLst/>
              <a:cxnLst/>
              <a:rect l="l" t="t" r="r" b="b"/>
              <a:pathLst>
                <a:path w="7360920" h="441960">
                  <a:moveTo>
                    <a:pt x="7287260" y="0"/>
                  </a:moveTo>
                  <a:lnTo>
                    <a:pt x="73659" y="0"/>
                  </a:lnTo>
                  <a:lnTo>
                    <a:pt x="45005" y="5794"/>
                  </a:lnTo>
                  <a:lnTo>
                    <a:pt x="21589" y="21589"/>
                  </a:lnTo>
                  <a:lnTo>
                    <a:pt x="5794" y="45005"/>
                  </a:lnTo>
                  <a:lnTo>
                    <a:pt x="0" y="73660"/>
                  </a:lnTo>
                  <a:lnTo>
                    <a:pt x="0" y="368300"/>
                  </a:lnTo>
                  <a:lnTo>
                    <a:pt x="5794" y="396954"/>
                  </a:lnTo>
                  <a:lnTo>
                    <a:pt x="21590" y="420369"/>
                  </a:lnTo>
                  <a:lnTo>
                    <a:pt x="45005" y="436165"/>
                  </a:lnTo>
                  <a:lnTo>
                    <a:pt x="73659" y="441960"/>
                  </a:lnTo>
                  <a:lnTo>
                    <a:pt x="7287260" y="441960"/>
                  </a:lnTo>
                  <a:lnTo>
                    <a:pt x="7315914" y="436165"/>
                  </a:lnTo>
                  <a:lnTo>
                    <a:pt x="7339330" y="420370"/>
                  </a:lnTo>
                  <a:lnTo>
                    <a:pt x="7355125" y="396954"/>
                  </a:lnTo>
                  <a:lnTo>
                    <a:pt x="7360920" y="368300"/>
                  </a:lnTo>
                  <a:lnTo>
                    <a:pt x="7360920" y="73660"/>
                  </a:lnTo>
                  <a:lnTo>
                    <a:pt x="7355125" y="45005"/>
                  </a:lnTo>
                  <a:lnTo>
                    <a:pt x="7339330" y="21589"/>
                  </a:lnTo>
                  <a:lnTo>
                    <a:pt x="7315914" y="5794"/>
                  </a:lnTo>
                  <a:lnTo>
                    <a:pt x="728726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63980" y="2670048"/>
              <a:ext cx="7360920" cy="441959"/>
            </a:xfrm>
            <a:custGeom>
              <a:avLst/>
              <a:gdLst/>
              <a:ahLst/>
              <a:cxnLst/>
              <a:rect l="l" t="t" r="r" b="b"/>
              <a:pathLst>
                <a:path w="7360920" h="441960">
                  <a:moveTo>
                    <a:pt x="0" y="73660"/>
                  </a:moveTo>
                  <a:lnTo>
                    <a:pt x="5794" y="45005"/>
                  </a:lnTo>
                  <a:lnTo>
                    <a:pt x="21589" y="21589"/>
                  </a:lnTo>
                  <a:lnTo>
                    <a:pt x="45005" y="5794"/>
                  </a:lnTo>
                  <a:lnTo>
                    <a:pt x="73659" y="0"/>
                  </a:lnTo>
                  <a:lnTo>
                    <a:pt x="7287260" y="0"/>
                  </a:lnTo>
                  <a:lnTo>
                    <a:pt x="7315914" y="5794"/>
                  </a:lnTo>
                  <a:lnTo>
                    <a:pt x="7339330" y="21589"/>
                  </a:lnTo>
                  <a:lnTo>
                    <a:pt x="7355125" y="45005"/>
                  </a:lnTo>
                  <a:lnTo>
                    <a:pt x="7360920" y="73660"/>
                  </a:lnTo>
                  <a:lnTo>
                    <a:pt x="7360920" y="368300"/>
                  </a:lnTo>
                  <a:lnTo>
                    <a:pt x="7355125" y="396954"/>
                  </a:lnTo>
                  <a:lnTo>
                    <a:pt x="7339330" y="420370"/>
                  </a:lnTo>
                  <a:lnTo>
                    <a:pt x="7315914" y="436165"/>
                  </a:lnTo>
                  <a:lnTo>
                    <a:pt x="7287260" y="441960"/>
                  </a:lnTo>
                  <a:lnTo>
                    <a:pt x="73659" y="441960"/>
                  </a:lnTo>
                  <a:lnTo>
                    <a:pt x="45005" y="436165"/>
                  </a:lnTo>
                  <a:lnTo>
                    <a:pt x="21590" y="420369"/>
                  </a:lnTo>
                  <a:lnTo>
                    <a:pt x="5794" y="396954"/>
                  </a:lnTo>
                  <a:lnTo>
                    <a:pt x="0" y="368300"/>
                  </a:lnTo>
                  <a:lnTo>
                    <a:pt x="0" y="7366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31850" y="3343402"/>
            <a:ext cx="10528300" cy="872490"/>
            <a:chOff x="831850" y="3343402"/>
            <a:chExt cx="10528300" cy="872490"/>
          </a:xfrm>
        </p:grpSpPr>
        <p:sp>
          <p:nvSpPr>
            <p:cNvPr id="13" name="object 13"/>
            <p:cNvSpPr/>
            <p:nvPr/>
          </p:nvSpPr>
          <p:spPr>
            <a:xfrm>
              <a:off x="838200" y="3572256"/>
              <a:ext cx="10515600" cy="637540"/>
            </a:xfrm>
            <a:custGeom>
              <a:avLst/>
              <a:gdLst/>
              <a:ahLst/>
              <a:cxnLst/>
              <a:rect l="l" t="t" r="r" b="b"/>
              <a:pathLst>
                <a:path w="10515600" h="637539">
                  <a:moveTo>
                    <a:pt x="0" y="637032"/>
                  </a:moveTo>
                  <a:lnTo>
                    <a:pt x="10515600" y="637032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637032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363980" y="3349752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7287006" y="0"/>
                  </a:moveTo>
                  <a:lnTo>
                    <a:pt x="73913" y="0"/>
                  </a:lnTo>
                  <a:lnTo>
                    <a:pt x="45166" y="5816"/>
                  </a:lnTo>
                  <a:lnTo>
                    <a:pt x="21669" y="21669"/>
                  </a:lnTo>
                  <a:lnTo>
                    <a:pt x="5816" y="45166"/>
                  </a:lnTo>
                  <a:lnTo>
                    <a:pt x="0" y="73913"/>
                  </a:lnTo>
                  <a:lnTo>
                    <a:pt x="0" y="369570"/>
                  </a:lnTo>
                  <a:lnTo>
                    <a:pt x="5816" y="398317"/>
                  </a:lnTo>
                  <a:lnTo>
                    <a:pt x="21669" y="421814"/>
                  </a:lnTo>
                  <a:lnTo>
                    <a:pt x="45166" y="437667"/>
                  </a:lnTo>
                  <a:lnTo>
                    <a:pt x="73913" y="443484"/>
                  </a:lnTo>
                  <a:lnTo>
                    <a:pt x="7287006" y="443484"/>
                  </a:lnTo>
                  <a:lnTo>
                    <a:pt x="7315753" y="437667"/>
                  </a:lnTo>
                  <a:lnTo>
                    <a:pt x="7339250" y="421814"/>
                  </a:lnTo>
                  <a:lnTo>
                    <a:pt x="7355103" y="398317"/>
                  </a:lnTo>
                  <a:lnTo>
                    <a:pt x="7360920" y="369570"/>
                  </a:lnTo>
                  <a:lnTo>
                    <a:pt x="7360920" y="73913"/>
                  </a:lnTo>
                  <a:lnTo>
                    <a:pt x="7355103" y="45166"/>
                  </a:lnTo>
                  <a:lnTo>
                    <a:pt x="7339250" y="21669"/>
                  </a:lnTo>
                  <a:lnTo>
                    <a:pt x="7315753" y="5816"/>
                  </a:lnTo>
                  <a:lnTo>
                    <a:pt x="728700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63980" y="3349752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0" y="73913"/>
                  </a:moveTo>
                  <a:lnTo>
                    <a:pt x="5816" y="45166"/>
                  </a:lnTo>
                  <a:lnTo>
                    <a:pt x="21669" y="21669"/>
                  </a:lnTo>
                  <a:lnTo>
                    <a:pt x="45166" y="5816"/>
                  </a:lnTo>
                  <a:lnTo>
                    <a:pt x="73913" y="0"/>
                  </a:lnTo>
                  <a:lnTo>
                    <a:pt x="7287006" y="0"/>
                  </a:lnTo>
                  <a:lnTo>
                    <a:pt x="7315753" y="5816"/>
                  </a:lnTo>
                  <a:lnTo>
                    <a:pt x="7339250" y="21669"/>
                  </a:lnTo>
                  <a:lnTo>
                    <a:pt x="7355103" y="45166"/>
                  </a:lnTo>
                  <a:lnTo>
                    <a:pt x="7360920" y="73913"/>
                  </a:lnTo>
                  <a:lnTo>
                    <a:pt x="7360920" y="369570"/>
                  </a:lnTo>
                  <a:lnTo>
                    <a:pt x="7355103" y="398317"/>
                  </a:lnTo>
                  <a:lnTo>
                    <a:pt x="7339250" y="421814"/>
                  </a:lnTo>
                  <a:lnTo>
                    <a:pt x="7315753" y="437667"/>
                  </a:lnTo>
                  <a:lnTo>
                    <a:pt x="7287006" y="443484"/>
                  </a:lnTo>
                  <a:lnTo>
                    <a:pt x="73913" y="443484"/>
                  </a:lnTo>
                  <a:lnTo>
                    <a:pt x="45166" y="437667"/>
                  </a:lnTo>
                  <a:lnTo>
                    <a:pt x="21669" y="421814"/>
                  </a:lnTo>
                  <a:lnTo>
                    <a:pt x="5816" y="398317"/>
                  </a:lnTo>
                  <a:lnTo>
                    <a:pt x="0" y="369570"/>
                  </a:lnTo>
                  <a:lnTo>
                    <a:pt x="0" y="7391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831850" y="4283709"/>
            <a:ext cx="10528300" cy="872490"/>
            <a:chOff x="831850" y="4283709"/>
            <a:chExt cx="10528300" cy="872490"/>
          </a:xfrm>
        </p:grpSpPr>
        <p:sp>
          <p:nvSpPr>
            <p:cNvPr id="17" name="object 17"/>
            <p:cNvSpPr/>
            <p:nvPr/>
          </p:nvSpPr>
          <p:spPr>
            <a:xfrm>
              <a:off x="838200" y="4512563"/>
              <a:ext cx="10515600" cy="637540"/>
            </a:xfrm>
            <a:custGeom>
              <a:avLst/>
              <a:gdLst/>
              <a:ahLst/>
              <a:cxnLst/>
              <a:rect l="l" t="t" r="r" b="b"/>
              <a:pathLst>
                <a:path w="10515600" h="637539">
                  <a:moveTo>
                    <a:pt x="0" y="637032"/>
                  </a:moveTo>
                  <a:lnTo>
                    <a:pt x="10515600" y="637032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637032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63980" y="4290059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7287006" y="0"/>
                  </a:moveTo>
                  <a:lnTo>
                    <a:pt x="73913" y="0"/>
                  </a:lnTo>
                  <a:lnTo>
                    <a:pt x="45166" y="5816"/>
                  </a:lnTo>
                  <a:lnTo>
                    <a:pt x="21669" y="21669"/>
                  </a:lnTo>
                  <a:lnTo>
                    <a:pt x="5816" y="45166"/>
                  </a:lnTo>
                  <a:lnTo>
                    <a:pt x="0" y="73913"/>
                  </a:lnTo>
                  <a:lnTo>
                    <a:pt x="0" y="369569"/>
                  </a:lnTo>
                  <a:lnTo>
                    <a:pt x="5816" y="398317"/>
                  </a:lnTo>
                  <a:lnTo>
                    <a:pt x="21669" y="421814"/>
                  </a:lnTo>
                  <a:lnTo>
                    <a:pt x="45166" y="437667"/>
                  </a:lnTo>
                  <a:lnTo>
                    <a:pt x="73913" y="443483"/>
                  </a:lnTo>
                  <a:lnTo>
                    <a:pt x="7287006" y="443483"/>
                  </a:lnTo>
                  <a:lnTo>
                    <a:pt x="7315753" y="437667"/>
                  </a:lnTo>
                  <a:lnTo>
                    <a:pt x="7339250" y="421814"/>
                  </a:lnTo>
                  <a:lnTo>
                    <a:pt x="7355103" y="398317"/>
                  </a:lnTo>
                  <a:lnTo>
                    <a:pt x="7360920" y="369569"/>
                  </a:lnTo>
                  <a:lnTo>
                    <a:pt x="7360920" y="73913"/>
                  </a:lnTo>
                  <a:lnTo>
                    <a:pt x="7355103" y="45166"/>
                  </a:lnTo>
                  <a:lnTo>
                    <a:pt x="7339250" y="21669"/>
                  </a:lnTo>
                  <a:lnTo>
                    <a:pt x="7315753" y="5816"/>
                  </a:lnTo>
                  <a:lnTo>
                    <a:pt x="728700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63980" y="4290059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0" y="73913"/>
                  </a:moveTo>
                  <a:lnTo>
                    <a:pt x="5816" y="45166"/>
                  </a:lnTo>
                  <a:lnTo>
                    <a:pt x="21669" y="21669"/>
                  </a:lnTo>
                  <a:lnTo>
                    <a:pt x="45166" y="5816"/>
                  </a:lnTo>
                  <a:lnTo>
                    <a:pt x="73913" y="0"/>
                  </a:lnTo>
                  <a:lnTo>
                    <a:pt x="7287006" y="0"/>
                  </a:lnTo>
                  <a:lnTo>
                    <a:pt x="7315753" y="5816"/>
                  </a:lnTo>
                  <a:lnTo>
                    <a:pt x="7339250" y="21669"/>
                  </a:lnTo>
                  <a:lnTo>
                    <a:pt x="7355103" y="45166"/>
                  </a:lnTo>
                  <a:lnTo>
                    <a:pt x="7360920" y="73913"/>
                  </a:lnTo>
                  <a:lnTo>
                    <a:pt x="7360920" y="369569"/>
                  </a:lnTo>
                  <a:lnTo>
                    <a:pt x="7355103" y="398317"/>
                  </a:lnTo>
                  <a:lnTo>
                    <a:pt x="7339250" y="421814"/>
                  </a:lnTo>
                  <a:lnTo>
                    <a:pt x="7315753" y="437667"/>
                  </a:lnTo>
                  <a:lnTo>
                    <a:pt x="7287006" y="443483"/>
                  </a:lnTo>
                  <a:lnTo>
                    <a:pt x="73913" y="443483"/>
                  </a:lnTo>
                  <a:lnTo>
                    <a:pt x="45166" y="437667"/>
                  </a:lnTo>
                  <a:lnTo>
                    <a:pt x="21669" y="421814"/>
                  </a:lnTo>
                  <a:lnTo>
                    <a:pt x="5816" y="398317"/>
                  </a:lnTo>
                  <a:lnTo>
                    <a:pt x="0" y="369569"/>
                  </a:lnTo>
                  <a:lnTo>
                    <a:pt x="0" y="7391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831850" y="5224017"/>
            <a:ext cx="10528300" cy="872490"/>
            <a:chOff x="831850" y="5224017"/>
            <a:chExt cx="10528300" cy="872490"/>
          </a:xfrm>
        </p:grpSpPr>
        <p:sp>
          <p:nvSpPr>
            <p:cNvPr id="21" name="object 21"/>
            <p:cNvSpPr/>
            <p:nvPr/>
          </p:nvSpPr>
          <p:spPr>
            <a:xfrm>
              <a:off x="838200" y="5452871"/>
              <a:ext cx="10515600" cy="637540"/>
            </a:xfrm>
            <a:custGeom>
              <a:avLst/>
              <a:gdLst/>
              <a:ahLst/>
              <a:cxnLst/>
              <a:rect l="l" t="t" r="r" b="b"/>
              <a:pathLst>
                <a:path w="10515600" h="637539">
                  <a:moveTo>
                    <a:pt x="0" y="637031"/>
                  </a:moveTo>
                  <a:lnTo>
                    <a:pt x="10515600" y="637031"/>
                  </a:lnTo>
                  <a:lnTo>
                    <a:pt x="10515600" y="0"/>
                  </a:lnTo>
                  <a:lnTo>
                    <a:pt x="0" y="0"/>
                  </a:lnTo>
                  <a:lnTo>
                    <a:pt x="0" y="637031"/>
                  </a:lnTo>
                  <a:close/>
                </a:path>
              </a:pathLst>
            </a:custGeom>
            <a:ln w="127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363980" y="5230367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7287006" y="0"/>
                  </a:moveTo>
                  <a:lnTo>
                    <a:pt x="73913" y="0"/>
                  </a:lnTo>
                  <a:lnTo>
                    <a:pt x="45166" y="5816"/>
                  </a:lnTo>
                  <a:lnTo>
                    <a:pt x="21669" y="21669"/>
                  </a:lnTo>
                  <a:lnTo>
                    <a:pt x="5816" y="45166"/>
                  </a:lnTo>
                  <a:lnTo>
                    <a:pt x="0" y="73913"/>
                  </a:lnTo>
                  <a:lnTo>
                    <a:pt x="0" y="369569"/>
                  </a:lnTo>
                  <a:lnTo>
                    <a:pt x="5816" y="398339"/>
                  </a:lnTo>
                  <a:lnTo>
                    <a:pt x="21669" y="421833"/>
                  </a:lnTo>
                  <a:lnTo>
                    <a:pt x="45166" y="437674"/>
                  </a:lnTo>
                  <a:lnTo>
                    <a:pt x="73913" y="443483"/>
                  </a:lnTo>
                  <a:lnTo>
                    <a:pt x="7287006" y="443483"/>
                  </a:lnTo>
                  <a:lnTo>
                    <a:pt x="7315753" y="437674"/>
                  </a:lnTo>
                  <a:lnTo>
                    <a:pt x="7339250" y="421833"/>
                  </a:lnTo>
                  <a:lnTo>
                    <a:pt x="7355103" y="398339"/>
                  </a:lnTo>
                  <a:lnTo>
                    <a:pt x="7360920" y="369569"/>
                  </a:lnTo>
                  <a:lnTo>
                    <a:pt x="7360920" y="73913"/>
                  </a:lnTo>
                  <a:lnTo>
                    <a:pt x="7355103" y="45166"/>
                  </a:lnTo>
                  <a:lnTo>
                    <a:pt x="7339250" y="21669"/>
                  </a:lnTo>
                  <a:lnTo>
                    <a:pt x="7315753" y="5816"/>
                  </a:lnTo>
                  <a:lnTo>
                    <a:pt x="728700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63980" y="5230367"/>
              <a:ext cx="7360920" cy="443865"/>
            </a:xfrm>
            <a:custGeom>
              <a:avLst/>
              <a:gdLst/>
              <a:ahLst/>
              <a:cxnLst/>
              <a:rect l="l" t="t" r="r" b="b"/>
              <a:pathLst>
                <a:path w="7360920" h="443864">
                  <a:moveTo>
                    <a:pt x="0" y="73913"/>
                  </a:moveTo>
                  <a:lnTo>
                    <a:pt x="5816" y="45166"/>
                  </a:lnTo>
                  <a:lnTo>
                    <a:pt x="21669" y="21669"/>
                  </a:lnTo>
                  <a:lnTo>
                    <a:pt x="45166" y="5816"/>
                  </a:lnTo>
                  <a:lnTo>
                    <a:pt x="73913" y="0"/>
                  </a:lnTo>
                  <a:lnTo>
                    <a:pt x="7287006" y="0"/>
                  </a:lnTo>
                  <a:lnTo>
                    <a:pt x="7315753" y="5816"/>
                  </a:lnTo>
                  <a:lnTo>
                    <a:pt x="7339250" y="21669"/>
                  </a:lnTo>
                  <a:lnTo>
                    <a:pt x="7355103" y="45166"/>
                  </a:lnTo>
                  <a:lnTo>
                    <a:pt x="7360920" y="73913"/>
                  </a:lnTo>
                  <a:lnTo>
                    <a:pt x="7360920" y="369569"/>
                  </a:lnTo>
                  <a:lnTo>
                    <a:pt x="7355103" y="398339"/>
                  </a:lnTo>
                  <a:lnTo>
                    <a:pt x="7339250" y="421833"/>
                  </a:lnTo>
                  <a:lnTo>
                    <a:pt x="7315753" y="437674"/>
                  </a:lnTo>
                  <a:lnTo>
                    <a:pt x="7287006" y="443483"/>
                  </a:lnTo>
                  <a:lnTo>
                    <a:pt x="73913" y="443483"/>
                  </a:lnTo>
                  <a:lnTo>
                    <a:pt x="45166" y="437674"/>
                  </a:lnTo>
                  <a:lnTo>
                    <a:pt x="21669" y="421833"/>
                  </a:lnTo>
                  <a:lnTo>
                    <a:pt x="5816" y="398339"/>
                  </a:lnTo>
                  <a:lnTo>
                    <a:pt x="0" y="369569"/>
                  </a:lnTo>
                  <a:lnTo>
                    <a:pt x="0" y="7391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641729" y="2742438"/>
            <a:ext cx="4860925" cy="3232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Molecular</a:t>
            </a:r>
            <a:r>
              <a:rPr sz="15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Pharmaceutical:</a:t>
            </a:r>
            <a:r>
              <a:rPr sz="15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identify</a:t>
            </a:r>
            <a:r>
              <a:rPr sz="15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 drug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Calibri"/>
              <a:cs typeface="Calibri"/>
            </a:endParaRPr>
          </a:p>
          <a:p>
            <a:pPr marL="22225">
              <a:lnSpc>
                <a:spcPct val="100000"/>
              </a:lnSpc>
            </a:pP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Scientific</a:t>
            </a:r>
            <a:r>
              <a:rPr sz="15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data</a:t>
            </a:r>
            <a:r>
              <a:rPr sz="15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spcBef>
                <a:spcPts val="5"/>
              </a:spcBef>
              <a:buChar char="•"/>
              <a:tabLst>
                <a:tab pos="127000" algn="l"/>
              </a:tabLst>
            </a:pPr>
            <a:r>
              <a:rPr sz="1500" spc="-5" dirty="0">
                <a:latin typeface="Calibri"/>
                <a:cs typeface="Calibri"/>
              </a:rPr>
              <a:t>Identify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new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galaxies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by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search</a:t>
            </a:r>
            <a:r>
              <a:rPr sz="1500" spc="-15" dirty="0">
                <a:latin typeface="Calibri"/>
                <a:cs typeface="Calibri"/>
              </a:rPr>
              <a:t> for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sub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clusters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Char char="•"/>
            </a:pPr>
            <a:endParaRPr sz="1900">
              <a:latin typeface="Calibri"/>
              <a:cs typeface="Calibri"/>
            </a:endParaRPr>
          </a:p>
          <a:p>
            <a:pPr marL="22225">
              <a:lnSpc>
                <a:spcPct val="100000"/>
              </a:lnSpc>
            </a:pPr>
            <a:r>
              <a:rPr sz="1500" spc="-20" dirty="0">
                <a:solidFill>
                  <a:srgbClr val="FFFFFF"/>
                </a:solidFill>
                <a:latin typeface="Calibri"/>
                <a:cs typeface="Calibri"/>
              </a:rPr>
              <a:t>Web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site/store</a:t>
            </a:r>
            <a:r>
              <a:rPr sz="15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design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5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promotion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500" spc="-5" dirty="0">
                <a:latin typeface="Calibri"/>
                <a:cs typeface="Calibri"/>
              </a:rPr>
              <a:t>Find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affinity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of visitor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to </a:t>
            </a:r>
            <a:r>
              <a:rPr sz="1500" spc="-5" dirty="0">
                <a:latin typeface="Calibri"/>
                <a:cs typeface="Calibri"/>
              </a:rPr>
              <a:t>pages </a:t>
            </a:r>
            <a:r>
              <a:rPr sz="1500" dirty="0">
                <a:latin typeface="Calibri"/>
                <a:cs typeface="Calibri"/>
              </a:rPr>
              <a:t>and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modify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layout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•"/>
            </a:pPr>
            <a:endParaRPr sz="1900">
              <a:latin typeface="Calibri"/>
              <a:cs typeface="Calibri"/>
            </a:endParaRPr>
          </a:p>
          <a:p>
            <a:pPr marL="22225">
              <a:lnSpc>
                <a:spcPct val="100000"/>
              </a:lnSpc>
            </a:pP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Manufacturing</a:t>
            </a:r>
            <a:r>
              <a:rPr sz="15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5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production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127000" indent="-114300">
              <a:lnSpc>
                <a:spcPct val="100000"/>
              </a:lnSpc>
              <a:buChar char="•"/>
              <a:tabLst>
                <a:tab pos="127000" algn="l"/>
              </a:tabLst>
            </a:pPr>
            <a:r>
              <a:rPr sz="1500" spc="-5" dirty="0">
                <a:latin typeface="Calibri"/>
                <a:cs typeface="Calibri"/>
              </a:rPr>
              <a:t>Automatically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adjust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knobs when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process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parameter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changes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45102" y="500837"/>
            <a:ext cx="37071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Basic</a:t>
            </a:r>
            <a:r>
              <a:rPr spc="-120" dirty="0"/>
              <a:t> </a:t>
            </a:r>
            <a:r>
              <a:rPr spc="-50" dirty="0"/>
              <a:t>Operations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022719" y="2547367"/>
            <a:ext cx="1078230" cy="1078230"/>
            <a:chOff x="3022719" y="2547367"/>
            <a:chExt cx="1078230" cy="1078230"/>
          </a:xfrm>
        </p:grpSpPr>
        <p:sp>
          <p:nvSpPr>
            <p:cNvPr id="4" name="object 4"/>
            <p:cNvSpPr/>
            <p:nvPr/>
          </p:nvSpPr>
          <p:spPr>
            <a:xfrm>
              <a:off x="3031807" y="2556078"/>
              <a:ext cx="1059815" cy="1061085"/>
            </a:xfrm>
            <a:custGeom>
              <a:avLst/>
              <a:gdLst/>
              <a:ahLst/>
              <a:cxnLst/>
              <a:rect l="l" t="t" r="r" b="b"/>
              <a:pathLst>
                <a:path w="1059814" h="1061085">
                  <a:moveTo>
                    <a:pt x="1059586" y="966609"/>
                  </a:moveTo>
                  <a:lnTo>
                    <a:pt x="93484" y="966609"/>
                  </a:lnTo>
                  <a:lnTo>
                    <a:pt x="93484" y="0"/>
                  </a:lnTo>
                  <a:lnTo>
                    <a:pt x="0" y="0"/>
                  </a:lnTo>
                  <a:lnTo>
                    <a:pt x="0" y="966609"/>
                  </a:lnTo>
                  <a:lnTo>
                    <a:pt x="0" y="1060602"/>
                  </a:lnTo>
                  <a:lnTo>
                    <a:pt x="1059586" y="1060602"/>
                  </a:lnTo>
                  <a:lnTo>
                    <a:pt x="1059586" y="966609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31810" y="2556458"/>
              <a:ext cx="1059815" cy="1060450"/>
            </a:xfrm>
            <a:custGeom>
              <a:avLst/>
              <a:gdLst/>
              <a:ahLst/>
              <a:cxnLst/>
              <a:rect l="l" t="t" r="r" b="b"/>
              <a:pathLst>
                <a:path w="1059814" h="1060450">
                  <a:moveTo>
                    <a:pt x="93492" y="0"/>
                  </a:moveTo>
                  <a:lnTo>
                    <a:pt x="0" y="0"/>
                  </a:lnTo>
                  <a:lnTo>
                    <a:pt x="0" y="1059894"/>
                  </a:lnTo>
                  <a:lnTo>
                    <a:pt x="1059585" y="1059894"/>
                  </a:lnTo>
                  <a:lnTo>
                    <a:pt x="1059585" y="966374"/>
                  </a:lnTo>
                  <a:lnTo>
                    <a:pt x="93492" y="966374"/>
                  </a:lnTo>
                  <a:lnTo>
                    <a:pt x="93492" y="0"/>
                  </a:lnTo>
                  <a:close/>
                </a:path>
              </a:pathLst>
            </a:custGeom>
            <a:ln w="18181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18796" y="2883778"/>
              <a:ext cx="171450" cy="546100"/>
            </a:xfrm>
            <a:custGeom>
              <a:avLst/>
              <a:gdLst/>
              <a:ahLst/>
              <a:cxnLst/>
              <a:rect l="l" t="t" r="r" b="b"/>
              <a:pathLst>
                <a:path w="171450" h="546100">
                  <a:moveTo>
                    <a:pt x="171403" y="0"/>
                  </a:moveTo>
                  <a:lnTo>
                    <a:pt x="0" y="0"/>
                  </a:lnTo>
                  <a:lnTo>
                    <a:pt x="0" y="545533"/>
                  </a:lnTo>
                  <a:lnTo>
                    <a:pt x="171403" y="545533"/>
                  </a:lnTo>
                  <a:lnTo>
                    <a:pt x="17140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18796" y="2883778"/>
              <a:ext cx="171450" cy="546100"/>
            </a:xfrm>
            <a:custGeom>
              <a:avLst/>
              <a:gdLst/>
              <a:ahLst/>
              <a:cxnLst/>
              <a:rect l="l" t="t" r="r" b="b"/>
              <a:pathLst>
                <a:path w="171450" h="546100">
                  <a:moveTo>
                    <a:pt x="0" y="545533"/>
                  </a:moveTo>
                  <a:lnTo>
                    <a:pt x="171403" y="545533"/>
                  </a:lnTo>
                  <a:lnTo>
                    <a:pt x="171403" y="0"/>
                  </a:lnTo>
                  <a:lnTo>
                    <a:pt x="0" y="0"/>
                  </a:lnTo>
                  <a:lnTo>
                    <a:pt x="0" y="545533"/>
                  </a:lnTo>
                  <a:close/>
                </a:path>
              </a:pathLst>
            </a:custGeom>
            <a:ln w="1817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452528" y="2556458"/>
              <a:ext cx="171450" cy="873125"/>
            </a:xfrm>
            <a:custGeom>
              <a:avLst/>
              <a:gdLst/>
              <a:ahLst/>
              <a:cxnLst/>
              <a:rect l="l" t="t" r="r" b="b"/>
              <a:pathLst>
                <a:path w="171450" h="873125">
                  <a:moveTo>
                    <a:pt x="171403" y="0"/>
                  </a:moveTo>
                  <a:lnTo>
                    <a:pt x="0" y="0"/>
                  </a:lnTo>
                  <a:lnTo>
                    <a:pt x="0" y="872853"/>
                  </a:lnTo>
                  <a:lnTo>
                    <a:pt x="171403" y="872854"/>
                  </a:lnTo>
                  <a:lnTo>
                    <a:pt x="17140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52528" y="2556458"/>
              <a:ext cx="171450" cy="873125"/>
            </a:xfrm>
            <a:custGeom>
              <a:avLst/>
              <a:gdLst/>
              <a:ahLst/>
              <a:cxnLst/>
              <a:rect l="l" t="t" r="r" b="b"/>
              <a:pathLst>
                <a:path w="171450" h="873125">
                  <a:moveTo>
                    <a:pt x="0" y="872853"/>
                  </a:moveTo>
                  <a:lnTo>
                    <a:pt x="171403" y="872854"/>
                  </a:lnTo>
                  <a:lnTo>
                    <a:pt x="171403" y="0"/>
                  </a:lnTo>
                  <a:lnTo>
                    <a:pt x="0" y="0"/>
                  </a:lnTo>
                  <a:lnTo>
                    <a:pt x="0" y="872853"/>
                  </a:lnTo>
                  <a:close/>
                </a:path>
              </a:pathLst>
            </a:custGeom>
            <a:ln w="1817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86260" y="2883778"/>
              <a:ext cx="171450" cy="546100"/>
            </a:xfrm>
            <a:custGeom>
              <a:avLst/>
              <a:gdLst/>
              <a:ahLst/>
              <a:cxnLst/>
              <a:rect l="l" t="t" r="r" b="b"/>
              <a:pathLst>
                <a:path w="171450" h="546100">
                  <a:moveTo>
                    <a:pt x="171403" y="0"/>
                  </a:moveTo>
                  <a:lnTo>
                    <a:pt x="0" y="0"/>
                  </a:lnTo>
                  <a:lnTo>
                    <a:pt x="0" y="545533"/>
                  </a:lnTo>
                  <a:lnTo>
                    <a:pt x="171403" y="545533"/>
                  </a:lnTo>
                  <a:lnTo>
                    <a:pt x="17140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86260" y="2883778"/>
              <a:ext cx="171450" cy="546100"/>
            </a:xfrm>
            <a:custGeom>
              <a:avLst/>
              <a:gdLst/>
              <a:ahLst/>
              <a:cxnLst/>
              <a:rect l="l" t="t" r="r" b="b"/>
              <a:pathLst>
                <a:path w="171450" h="546100">
                  <a:moveTo>
                    <a:pt x="0" y="545533"/>
                  </a:moveTo>
                  <a:lnTo>
                    <a:pt x="171403" y="545533"/>
                  </a:lnTo>
                  <a:lnTo>
                    <a:pt x="171403" y="0"/>
                  </a:lnTo>
                  <a:lnTo>
                    <a:pt x="0" y="0"/>
                  </a:lnTo>
                  <a:lnTo>
                    <a:pt x="0" y="545533"/>
                  </a:lnTo>
                  <a:close/>
                </a:path>
              </a:pathLst>
            </a:custGeom>
            <a:ln w="18179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919992" y="3148752"/>
              <a:ext cx="171450" cy="280670"/>
            </a:xfrm>
            <a:custGeom>
              <a:avLst/>
              <a:gdLst/>
              <a:ahLst/>
              <a:cxnLst/>
              <a:rect l="l" t="t" r="r" b="b"/>
              <a:pathLst>
                <a:path w="171450" h="280670">
                  <a:moveTo>
                    <a:pt x="171403" y="0"/>
                  </a:moveTo>
                  <a:lnTo>
                    <a:pt x="0" y="0"/>
                  </a:lnTo>
                  <a:lnTo>
                    <a:pt x="0" y="280560"/>
                  </a:lnTo>
                  <a:lnTo>
                    <a:pt x="171403" y="280560"/>
                  </a:lnTo>
                  <a:lnTo>
                    <a:pt x="17140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19992" y="3148752"/>
              <a:ext cx="171450" cy="280670"/>
            </a:xfrm>
            <a:custGeom>
              <a:avLst/>
              <a:gdLst/>
              <a:ahLst/>
              <a:cxnLst/>
              <a:rect l="l" t="t" r="r" b="b"/>
              <a:pathLst>
                <a:path w="171450" h="280670">
                  <a:moveTo>
                    <a:pt x="0" y="280560"/>
                  </a:moveTo>
                  <a:lnTo>
                    <a:pt x="171403" y="280560"/>
                  </a:lnTo>
                  <a:lnTo>
                    <a:pt x="171403" y="0"/>
                  </a:lnTo>
                  <a:lnTo>
                    <a:pt x="0" y="0"/>
                  </a:lnTo>
                  <a:lnTo>
                    <a:pt x="0" y="280560"/>
                  </a:lnTo>
                  <a:close/>
                </a:path>
              </a:pathLst>
            </a:custGeom>
            <a:ln w="1818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583560" y="3949954"/>
            <a:ext cx="1948814" cy="1723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latin typeface="Calibri"/>
                <a:cs typeface="Calibri"/>
              </a:rPr>
              <a:t>Predictive</a:t>
            </a:r>
            <a:endParaRPr sz="3600">
              <a:latin typeface="Calibri"/>
              <a:cs typeface="Calibri"/>
            </a:endParaRPr>
          </a:p>
          <a:p>
            <a:pPr marL="12065" marR="5080" indent="2540" algn="ctr">
              <a:lnSpc>
                <a:spcPct val="137400"/>
              </a:lnSpc>
              <a:spcBef>
                <a:spcPts val="635"/>
              </a:spcBef>
            </a:pPr>
            <a:r>
              <a:rPr sz="1700" spc="-5" dirty="0">
                <a:latin typeface="Calibri"/>
                <a:cs typeface="Calibri"/>
              </a:rPr>
              <a:t>Regression </a:t>
            </a:r>
            <a:r>
              <a:rPr sz="170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Classification </a:t>
            </a:r>
            <a:r>
              <a:rPr sz="170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C</a:t>
            </a:r>
            <a:r>
              <a:rPr sz="1700" dirty="0">
                <a:latin typeface="Calibri"/>
                <a:cs typeface="Calibri"/>
              </a:rPr>
              <a:t>ol</a:t>
            </a:r>
            <a:r>
              <a:rPr sz="1700" spc="5" dirty="0">
                <a:latin typeface="Calibri"/>
                <a:cs typeface="Calibri"/>
              </a:rPr>
              <a:t>l</a:t>
            </a:r>
            <a:r>
              <a:rPr sz="1700" dirty="0">
                <a:latin typeface="Calibri"/>
                <a:cs typeface="Calibri"/>
              </a:rPr>
              <a:t>ab</a:t>
            </a:r>
            <a:r>
              <a:rPr sz="1700" spc="-5" dirty="0">
                <a:latin typeface="Calibri"/>
                <a:cs typeface="Calibri"/>
              </a:rPr>
              <a:t>o</a:t>
            </a:r>
            <a:r>
              <a:rPr sz="1700" spc="-30" dirty="0">
                <a:latin typeface="Calibri"/>
                <a:cs typeface="Calibri"/>
              </a:rPr>
              <a:t>r</a:t>
            </a:r>
            <a:r>
              <a:rPr sz="1700" spc="-25" dirty="0">
                <a:latin typeface="Calibri"/>
                <a:cs typeface="Calibri"/>
              </a:rPr>
              <a:t>a</a:t>
            </a:r>
            <a:r>
              <a:rPr sz="1700" dirty="0">
                <a:latin typeface="Calibri"/>
                <a:cs typeface="Calibri"/>
              </a:rPr>
              <a:t>t</a:t>
            </a:r>
            <a:r>
              <a:rPr sz="1700" spc="-10" dirty="0">
                <a:latin typeface="Calibri"/>
                <a:cs typeface="Calibri"/>
              </a:rPr>
              <a:t>i</a:t>
            </a:r>
            <a:r>
              <a:rPr sz="1700" spc="-15" dirty="0">
                <a:latin typeface="Calibri"/>
                <a:cs typeface="Calibri"/>
              </a:rPr>
              <a:t>v</a:t>
            </a:r>
            <a:r>
              <a:rPr sz="1700" dirty="0">
                <a:latin typeface="Calibri"/>
                <a:cs typeface="Calibri"/>
              </a:rPr>
              <a:t>e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Fi</a:t>
            </a:r>
            <a:r>
              <a:rPr sz="1700" dirty="0">
                <a:latin typeface="Calibri"/>
                <a:cs typeface="Calibri"/>
              </a:rPr>
              <a:t>l</a:t>
            </a:r>
            <a:r>
              <a:rPr sz="1700" spc="-20" dirty="0">
                <a:latin typeface="Calibri"/>
                <a:cs typeface="Calibri"/>
              </a:rPr>
              <a:t>t</a:t>
            </a:r>
            <a:r>
              <a:rPr sz="1700" dirty="0">
                <a:latin typeface="Calibri"/>
                <a:cs typeface="Calibri"/>
              </a:rPr>
              <a:t>e</a:t>
            </a:r>
            <a:r>
              <a:rPr sz="1700" spc="5" dirty="0">
                <a:latin typeface="Calibri"/>
                <a:cs typeface="Calibri"/>
              </a:rPr>
              <a:t>r</a:t>
            </a:r>
            <a:r>
              <a:rPr sz="1700" dirty="0">
                <a:latin typeface="Calibri"/>
                <a:cs typeface="Calibri"/>
              </a:rPr>
              <a:t>i</a:t>
            </a:r>
            <a:r>
              <a:rPr sz="1700" spc="5" dirty="0">
                <a:latin typeface="Calibri"/>
                <a:cs typeface="Calibri"/>
              </a:rPr>
              <a:t>n</a:t>
            </a:r>
            <a:r>
              <a:rPr sz="1700" dirty="0">
                <a:latin typeface="Calibri"/>
                <a:cs typeface="Calibri"/>
              </a:rPr>
              <a:t>g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907540" y="2575423"/>
            <a:ext cx="1458595" cy="1029969"/>
            <a:chOff x="7907540" y="2575423"/>
            <a:chExt cx="1458595" cy="1029969"/>
          </a:xfrm>
        </p:grpSpPr>
        <p:sp>
          <p:nvSpPr>
            <p:cNvPr id="16" name="object 16"/>
            <p:cNvSpPr/>
            <p:nvPr/>
          </p:nvSpPr>
          <p:spPr>
            <a:xfrm>
              <a:off x="7916631" y="2584514"/>
              <a:ext cx="1440180" cy="1012190"/>
            </a:xfrm>
            <a:custGeom>
              <a:avLst/>
              <a:gdLst/>
              <a:ahLst/>
              <a:cxnLst/>
              <a:rect l="l" t="t" r="r" b="b"/>
              <a:pathLst>
                <a:path w="1440179" h="1012189">
                  <a:moveTo>
                    <a:pt x="1313583" y="0"/>
                  </a:moveTo>
                  <a:lnTo>
                    <a:pt x="515765" y="754395"/>
                  </a:lnTo>
                  <a:lnTo>
                    <a:pt x="132444" y="361610"/>
                  </a:lnTo>
                  <a:lnTo>
                    <a:pt x="0" y="487862"/>
                  </a:lnTo>
                  <a:lnTo>
                    <a:pt x="509532" y="1011575"/>
                  </a:lnTo>
                  <a:lnTo>
                    <a:pt x="643538" y="886881"/>
                  </a:lnTo>
                  <a:lnTo>
                    <a:pt x="1439798" y="130928"/>
                  </a:lnTo>
                  <a:lnTo>
                    <a:pt x="131358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16631" y="2584514"/>
              <a:ext cx="1440180" cy="1012190"/>
            </a:xfrm>
            <a:custGeom>
              <a:avLst/>
              <a:gdLst/>
              <a:ahLst/>
              <a:cxnLst/>
              <a:rect l="l" t="t" r="r" b="b"/>
              <a:pathLst>
                <a:path w="1440179" h="1012189">
                  <a:moveTo>
                    <a:pt x="1313583" y="0"/>
                  </a:moveTo>
                  <a:lnTo>
                    <a:pt x="515765" y="754395"/>
                  </a:lnTo>
                  <a:lnTo>
                    <a:pt x="132444" y="361610"/>
                  </a:lnTo>
                  <a:lnTo>
                    <a:pt x="0" y="487862"/>
                  </a:lnTo>
                  <a:lnTo>
                    <a:pt x="509532" y="1011575"/>
                  </a:lnTo>
                  <a:lnTo>
                    <a:pt x="643538" y="886881"/>
                  </a:lnTo>
                  <a:lnTo>
                    <a:pt x="1439798" y="130928"/>
                  </a:lnTo>
                  <a:lnTo>
                    <a:pt x="1313583" y="0"/>
                  </a:lnTo>
                  <a:close/>
                </a:path>
              </a:pathLst>
            </a:custGeom>
            <a:ln w="18182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305293" y="3949954"/>
            <a:ext cx="2658110" cy="1723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latin typeface="Calibri"/>
                <a:cs typeface="Calibri"/>
              </a:rPr>
              <a:t>Descriptive</a:t>
            </a:r>
            <a:endParaRPr sz="3600">
              <a:latin typeface="Calibri"/>
              <a:cs typeface="Calibri"/>
            </a:endParaRPr>
          </a:p>
          <a:p>
            <a:pPr marL="12700" marR="5080" algn="ctr">
              <a:lnSpc>
                <a:spcPct val="137400"/>
              </a:lnSpc>
              <a:spcBef>
                <a:spcPts val="635"/>
              </a:spcBef>
            </a:pPr>
            <a:r>
              <a:rPr sz="1700" spc="-5" dirty="0">
                <a:latin typeface="Calibri"/>
                <a:cs typeface="Calibri"/>
              </a:rPr>
              <a:t>Clustering/similarity matching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Association rules and </a:t>
            </a:r>
            <a:r>
              <a:rPr sz="1700" spc="-5" dirty="0">
                <a:latin typeface="Calibri"/>
                <a:cs typeface="Calibri"/>
              </a:rPr>
              <a:t>variants </a:t>
            </a:r>
            <a:r>
              <a:rPr sz="1700" spc="-37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Deviation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detection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53534" y="484377"/>
            <a:ext cx="2892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Classification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8848090" cy="835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ts val="3190"/>
              </a:lnSpc>
              <a:spcBef>
                <a:spcPts val="9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Given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old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data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about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customers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payments,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predict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new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3190"/>
              </a:lnSpc>
            </a:pPr>
            <a:r>
              <a:rPr sz="2800" spc="-15" dirty="0">
                <a:latin typeface="Calibri"/>
                <a:cs typeface="Calibri"/>
              </a:rPr>
              <a:t>applicant’s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loan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eligibility.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35025" y="6353428"/>
            <a:ext cx="2749550" cy="370840"/>
            <a:chOff x="835025" y="6353428"/>
            <a:chExt cx="2749550" cy="3708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6356603"/>
              <a:ext cx="2743200" cy="3642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382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035425" y="6353428"/>
            <a:ext cx="4121150" cy="370840"/>
            <a:chOff x="4035425" y="6353428"/>
            <a:chExt cx="4121150" cy="37084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600" y="6356603"/>
              <a:ext cx="4114800" cy="36423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038600" y="6356603"/>
              <a:ext cx="4114800" cy="364490"/>
            </a:xfrm>
            <a:custGeom>
              <a:avLst/>
              <a:gdLst/>
              <a:ahLst/>
              <a:cxnLst/>
              <a:rect l="l" t="t" r="r" b="b"/>
              <a:pathLst>
                <a:path w="4114800" h="364490">
                  <a:moveTo>
                    <a:pt x="0" y="364236"/>
                  </a:moveTo>
                  <a:lnTo>
                    <a:pt x="4114800" y="364236"/>
                  </a:lnTo>
                  <a:lnTo>
                    <a:pt x="41148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607425" y="6353428"/>
            <a:ext cx="2749550" cy="370840"/>
            <a:chOff x="8607425" y="6353428"/>
            <a:chExt cx="2749550" cy="37084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6356603"/>
              <a:ext cx="2743200" cy="36423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610600" y="6356603"/>
              <a:ext cx="2743200" cy="364490"/>
            </a:xfrm>
            <a:custGeom>
              <a:avLst/>
              <a:gdLst/>
              <a:ahLst/>
              <a:cxnLst/>
              <a:rect l="l" t="t" r="r" b="b"/>
              <a:pathLst>
                <a:path w="2743200" h="364490">
                  <a:moveTo>
                    <a:pt x="0" y="364236"/>
                  </a:moveTo>
                  <a:lnTo>
                    <a:pt x="2743200" y="364236"/>
                  </a:lnTo>
                  <a:lnTo>
                    <a:pt x="2743200" y="0"/>
                  </a:lnTo>
                  <a:lnTo>
                    <a:pt x="0" y="0"/>
                  </a:lnTo>
                  <a:lnTo>
                    <a:pt x="0" y="364236"/>
                  </a:lnTo>
                  <a:close/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888801" y="3593401"/>
            <a:ext cx="2140585" cy="2064385"/>
            <a:chOff x="4888801" y="3593401"/>
            <a:chExt cx="2140585" cy="2064385"/>
          </a:xfrm>
        </p:grpSpPr>
        <p:sp>
          <p:nvSpPr>
            <p:cNvPr id="14" name="object 14"/>
            <p:cNvSpPr/>
            <p:nvPr/>
          </p:nvSpPr>
          <p:spPr>
            <a:xfrm>
              <a:off x="4893564" y="3598164"/>
              <a:ext cx="2131060" cy="2054860"/>
            </a:xfrm>
            <a:custGeom>
              <a:avLst/>
              <a:gdLst/>
              <a:ahLst/>
              <a:cxnLst/>
              <a:rect l="l" t="t" r="r" b="b"/>
              <a:pathLst>
                <a:path w="2131059" h="2054860">
                  <a:moveTo>
                    <a:pt x="0" y="1524"/>
                  </a:moveTo>
                  <a:lnTo>
                    <a:pt x="0" y="635"/>
                  </a:lnTo>
                  <a:lnTo>
                    <a:pt x="635" y="0"/>
                  </a:lnTo>
                  <a:lnTo>
                    <a:pt x="1524" y="0"/>
                  </a:lnTo>
                  <a:lnTo>
                    <a:pt x="2129028" y="0"/>
                  </a:lnTo>
                  <a:lnTo>
                    <a:pt x="2129916" y="0"/>
                  </a:lnTo>
                  <a:lnTo>
                    <a:pt x="2130552" y="635"/>
                  </a:lnTo>
                  <a:lnTo>
                    <a:pt x="2130552" y="1524"/>
                  </a:lnTo>
                  <a:lnTo>
                    <a:pt x="2130552" y="2052827"/>
                  </a:lnTo>
                  <a:lnTo>
                    <a:pt x="2130552" y="2053666"/>
                  </a:lnTo>
                  <a:lnTo>
                    <a:pt x="2129916" y="2054352"/>
                  </a:lnTo>
                  <a:lnTo>
                    <a:pt x="2129028" y="2054352"/>
                  </a:lnTo>
                  <a:lnTo>
                    <a:pt x="1524" y="2054352"/>
                  </a:lnTo>
                  <a:lnTo>
                    <a:pt x="635" y="2054352"/>
                  </a:lnTo>
                  <a:lnTo>
                    <a:pt x="0" y="2053666"/>
                  </a:lnTo>
                  <a:lnTo>
                    <a:pt x="0" y="2052827"/>
                  </a:lnTo>
                  <a:lnTo>
                    <a:pt x="0" y="152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91311" y="3675242"/>
              <a:ext cx="1942905" cy="1681831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2003805" y="3853053"/>
            <a:ext cx="1811655" cy="169735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3555">
              <a:lnSpc>
                <a:spcPct val="89300"/>
              </a:lnSpc>
              <a:spcBef>
                <a:spcPts val="405"/>
              </a:spcBef>
            </a:pPr>
            <a:r>
              <a:rPr sz="2400" spc="-5" dirty="0">
                <a:latin typeface="Times New Roman"/>
                <a:cs typeface="Times New Roman"/>
              </a:rPr>
              <a:t>Age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Salary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Profess</a:t>
            </a:r>
            <a:r>
              <a:rPr sz="2400" dirty="0">
                <a:latin typeface="Times New Roman"/>
                <a:cs typeface="Times New Roman"/>
              </a:rPr>
              <a:t>ion  Location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570"/>
              </a:lnSpc>
            </a:pP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Customer</a:t>
            </a:r>
            <a:r>
              <a:rPr sz="24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type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95957" y="3191383"/>
            <a:ext cx="2551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Previous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customers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79164" y="4296663"/>
            <a:ext cx="838200" cy="279400"/>
          </a:xfrm>
          <a:custGeom>
            <a:avLst/>
            <a:gdLst/>
            <a:ahLst/>
            <a:cxnLst/>
            <a:rect l="l" t="t" r="r" b="b"/>
            <a:pathLst>
              <a:path w="838200" h="279400">
                <a:moveTo>
                  <a:pt x="838200" y="215900"/>
                </a:moveTo>
                <a:lnTo>
                  <a:pt x="825500" y="209550"/>
                </a:lnTo>
                <a:lnTo>
                  <a:pt x="711200" y="152400"/>
                </a:lnTo>
                <a:lnTo>
                  <a:pt x="711200" y="209550"/>
                </a:lnTo>
                <a:lnTo>
                  <a:pt x="0" y="209550"/>
                </a:lnTo>
                <a:lnTo>
                  <a:pt x="0" y="222250"/>
                </a:lnTo>
                <a:lnTo>
                  <a:pt x="711200" y="222250"/>
                </a:lnTo>
                <a:lnTo>
                  <a:pt x="711200" y="279400"/>
                </a:lnTo>
                <a:lnTo>
                  <a:pt x="825500" y="222250"/>
                </a:lnTo>
                <a:lnTo>
                  <a:pt x="838200" y="215900"/>
                </a:lnTo>
                <a:close/>
              </a:path>
              <a:path w="838200" h="279400">
                <a:moveTo>
                  <a:pt x="838200" y="63500"/>
                </a:moveTo>
                <a:lnTo>
                  <a:pt x="825500" y="57150"/>
                </a:lnTo>
                <a:lnTo>
                  <a:pt x="711200" y="0"/>
                </a:lnTo>
                <a:lnTo>
                  <a:pt x="711200" y="57150"/>
                </a:lnTo>
                <a:lnTo>
                  <a:pt x="0" y="57150"/>
                </a:lnTo>
                <a:lnTo>
                  <a:pt x="0" y="69850"/>
                </a:lnTo>
                <a:lnTo>
                  <a:pt x="711200" y="69850"/>
                </a:lnTo>
                <a:lnTo>
                  <a:pt x="711200" y="127000"/>
                </a:lnTo>
                <a:lnTo>
                  <a:pt x="825500" y="69850"/>
                </a:lnTo>
                <a:lnTo>
                  <a:pt x="83820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79164" y="4677664"/>
            <a:ext cx="838200" cy="127000"/>
          </a:xfrm>
          <a:custGeom>
            <a:avLst/>
            <a:gdLst/>
            <a:ahLst/>
            <a:cxnLst/>
            <a:rect l="l" t="t" r="r" b="b"/>
            <a:pathLst>
              <a:path w="838200" h="127000">
                <a:moveTo>
                  <a:pt x="711200" y="0"/>
                </a:moveTo>
                <a:lnTo>
                  <a:pt x="711200" y="127000"/>
                </a:lnTo>
                <a:lnTo>
                  <a:pt x="825500" y="69850"/>
                </a:lnTo>
                <a:lnTo>
                  <a:pt x="723900" y="69850"/>
                </a:lnTo>
                <a:lnTo>
                  <a:pt x="723900" y="57150"/>
                </a:lnTo>
                <a:lnTo>
                  <a:pt x="825500" y="57150"/>
                </a:lnTo>
                <a:lnTo>
                  <a:pt x="711200" y="0"/>
                </a:lnTo>
                <a:close/>
              </a:path>
              <a:path w="838200" h="127000">
                <a:moveTo>
                  <a:pt x="711200" y="57150"/>
                </a:moveTo>
                <a:lnTo>
                  <a:pt x="0" y="57150"/>
                </a:lnTo>
                <a:lnTo>
                  <a:pt x="0" y="69850"/>
                </a:lnTo>
                <a:lnTo>
                  <a:pt x="711200" y="69850"/>
                </a:lnTo>
                <a:lnTo>
                  <a:pt x="711200" y="57150"/>
                </a:lnTo>
                <a:close/>
              </a:path>
              <a:path w="838200" h="127000">
                <a:moveTo>
                  <a:pt x="825500" y="57150"/>
                </a:moveTo>
                <a:lnTo>
                  <a:pt x="723900" y="57150"/>
                </a:lnTo>
                <a:lnTo>
                  <a:pt x="723900" y="69850"/>
                </a:lnTo>
                <a:lnTo>
                  <a:pt x="825500" y="69850"/>
                </a:lnTo>
                <a:lnTo>
                  <a:pt x="838200" y="63500"/>
                </a:lnTo>
                <a:lnTo>
                  <a:pt x="825500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122545" y="3097529"/>
            <a:ext cx="4006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7360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Classifier	Decision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rules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03897" y="5621832"/>
            <a:ext cx="23018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New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applicant’s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556372" y="5198364"/>
            <a:ext cx="690245" cy="614680"/>
          </a:xfrm>
          <a:custGeom>
            <a:avLst/>
            <a:gdLst/>
            <a:ahLst/>
            <a:cxnLst/>
            <a:rect l="l" t="t" r="r" b="b"/>
            <a:pathLst>
              <a:path w="690245" h="614679">
                <a:moveTo>
                  <a:pt x="590854" y="79668"/>
                </a:moveTo>
                <a:lnTo>
                  <a:pt x="0" y="604850"/>
                </a:lnTo>
                <a:lnTo>
                  <a:pt x="8381" y="614349"/>
                </a:lnTo>
                <a:lnTo>
                  <a:pt x="599283" y="89137"/>
                </a:lnTo>
                <a:lnTo>
                  <a:pt x="590854" y="79668"/>
                </a:lnTo>
                <a:close/>
              </a:path>
              <a:path w="690245" h="614679">
                <a:moveTo>
                  <a:pt x="661505" y="71247"/>
                </a:moveTo>
                <a:lnTo>
                  <a:pt x="600328" y="71247"/>
                </a:lnTo>
                <a:lnTo>
                  <a:pt x="608837" y="80645"/>
                </a:lnTo>
                <a:lnTo>
                  <a:pt x="599283" y="89137"/>
                </a:lnTo>
                <a:lnTo>
                  <a:pt x="637285" y="131826"/>
                </a:lnTo>
                <a:lnTo>
                  <a:pt x="661505" y="71247"/>
                </a:lnTo>
                <a:close/>
              </a:path>
              <a:path w="690245" h="614679">
                <a:moveTo>
                  <a:pt x="600328" y="71247"/>
                </a:moveTo>
                <a:lnTo>
                  <a:pt x="590854" y="79668"/>
                </a:lnTo>
                <a:lnTo>
                  <a:pt x="599283" y="89137"/>
                </a:lnTo>
                <a:lnTo>
                  <a:pt x="608837" y="80645"/>
                </a:lnTo>
                <a:lnTo>
                  <a:pt x="600328" y="71247"/>
                </a:lnTo>
                <a:close/>
              </a:path>
              <a:path w="690245" h="614679">
                <a:moveTo>
                  <a:pt x="689991" y="0"/>
                </a:moveTo>
                <a:lnTo>
                  <a:pt x="552830" y="36957"/>
                </a:lnTo>
                <a:lnTo>
                  <a:pt x="590854" y="79668"/>
                </a:lnTo>
                <a:lnTo>
                  <a:pt x="600328" y="71247"/>
                </a:lnTo>
                <a:lnTo>
                  <a:pt x="661505" y="71247"/>
                </a:lnTo>
                <a:lnTo>
                  <a:pt x="6899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363202" y="3986910"/>
            <a:ext cx="787400" cy="7175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73990" marR="5080" indent="-161925">
              <a:lnSpc>
                <a:spcPts val="2570"/>
              </a:lnSpc>
              <a:spcBef>
                <a:spcPts val="440"/>
              </a:spcBef>
            </a:pPr>
            <a:r>
              <a:rPr sz="2400" spc="-5" dirty="0">
                <a:latin typeface="Times New Roman"/>
                <a:cs typeface="Times New Roman"/>
              </a:rPr>
              <a:t>Good/  </a:t>
            </a:r>
            <a:r>
              <a:rPr sz="2400" dirty="0">
                <a:latin typeface="Times New Roman"/>
                <a:cs typeface="Times New Roman"/>
              </a:rPr>
              <a:t>bad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857743" y="4021835"/>
            <a:ext cx="838200" cy="762000"/>
          </a:xfrm>
          <a:custGeom>
            <a:avLst/>
            <a:gdLst/>
            <a:ahLst/>
            <a:cxnLst/>
            <a:rect l="l" t="t" r="r" b="b"/>
            <a:pathLst>
              <a:path w="838200" h="762000">
                <a:moveTo>
                  <a:pt x="381000" y="0"/>
                </a:moveTo>
                <a:lnTo>
                  <a:pt x="838200" y="381000"/>
                </a:lnTo>
              </a:path>
              <a:path w="838200" h="762000">
                <a:moveTo>
                  <a:pt x="0" y="457200"/>
                </a:moveTo>
                <a:lnTo>
                  <a:pt x="304800" y="762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705343" y="3640835"/>
            <a:ext cx="1595755" cy="1521460"/>
          </a:xfrm>
          <a:prstGeom prst="rect">
            <a:avLst/>
          </a:prstGeom>
          <a:ln w="1016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789"/>
              </a:lnSpc>
            </a:pPr>
            <a:r>
              <a:rPr sz="1800" spc="-5" dirty="0">
                <a:latin typeface="Times New Roman"/>
                <a:cs typeface="Times New Roman"/>
              </a:rPr>
              <a:t>Salary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&gt;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54737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Prof.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Exec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819643" y="4005071"/>
            <a:ext cx="381000" cy="457200"/>
          </a:xfrm>
          <a:custGeom>
            <a:avLst/>
            <a:gdLst/>
            <a:ahLst/>
            <a:cxnLst/>
            <a:rect l="l" t="t" r="r" b="b"/>
            <a:pathLst>
              <a:path w="381000" h="457200">
                <a:moveTo>
                  <a:pt x="381000" y="0"/>
                </a:moveTo>
                <a:lnTo>
                  <a:pt x="0" y="457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dt" sz="half" idx="6"/>
          </p:nvPr>
        </p:nvSpPr>
        <p:spPr>
          <a:xfrm>
            <a:off x="1781936" y="6453403"/>
            <a:ext cx="854710" cy="182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lang="en-US" spc="-5" dirty="0"/>
              <a:t>16-01-2024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5" dirty="0"/>
              <a:t>Lecture-1:</a:t>
            </a:r>
            <a:r>
              <a:rPr spc="-40" dirty="0"/>
              <a:t> </a:t>
            </a:r>
            <a:r>
              <a:rPr spc="-5" dirty="0"/>
              <a:t>Data</a:t>
            </a:r>
            <a:r>
              <a:rPr spc="-25" dirty="0"/>
              <a:t> </a:t>
            </a:r>
            <a:r>
              <a:rPr dirty="0"/>
              <a:t>Mining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5" dirty="0"/>
              <a:t>Predictive</a:t>
            </a:r>
            <a:r>
              <a:rPr spc="-30" dirty="0"/>
              <a:t> </a:t>
            </a:r>
            <a:r>
              <a:rPr dirty="0"/>
              <a:t>Modeling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5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698</Words>
  <Application>Microsoft Office PowerPoint</Application>
  <PresentationFormat>Widescreen</PresentationFormat>
  <Paragraphs>161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 MT</vt:lpstr>
      <vt:lpstr>Calibri</vt:lpstr>
      <vt:lpstr>Calibri Light</vt:lpstr>
      <vt:lpstr>Times New Roman</vt:lpstr>
      <vt:lpstr>Wingdings</vt:lpstr>
      <vt:lpstr>Office Theme</vt:lpstr>
      <vt:lpstr>PowerPoint Presentation</vt:lpstr>
      <vt:lpstr>Tentative  Evaluation  Components</vt:lpstr>
      <vt:lpstr>Data mining is the process of discovering  interesting patterns and knowledge from  large amounts of data.</vt:lpstr>
      <vt:lpstr>Purpose of  Data  Mining</vt:lpstr>
      <vt:lpstr>Data Mining Process</vt:lpstr>
      <vt:lpstr>Applications</vt:lpstr>
      <vt:lpstr>Applications</vt:lpstr>
      <vt:lpstr>Basic Operations</vt:lpstr>
      <vt:lpstr>Classification</vt:lpstr>
      <vt:lpstr>Clustering or Unsupervised Learning</vt:lpstr>
      <vt:lpstr>Applications (Unsupervised Learning)</vt:lpstr>
      <vt:lpstr>Association Rules</vt:lpstr>
      <vt:lpstr>Application Areas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Abinash Pujahari</dc:creator>
  <cp:lastModifiedBy>Madhuri Gupta</cp:lastModifiedBy>
  <cp:revision>5</cp:revision>
  <dcterms:created xsi:type="dcterms:W3CDTF">2024-01-11T06:18:43Z</dcterms:created>
  <dcterms:modified xsi:type="dcterms:W3CDTF">2024-01-15T14:39:56Z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2024-01-11T00:00:00Z</vt:filetime>
  </property>
</Properties>
</file>