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83" r:id="rId12"/>
    <p:sldId id="284" r:id="rId13"/>
    <p:sldId id="285" r:id="rId14"/>
    <p:sldId id="286" r:id="rId15"/>
    <p:sldId id="266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7" r:id="rId30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95885">
              <a:lnSpc>
                <a:spcPts val="955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95885">
              <a:lnSpc>
                <a:spcPts val="955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2/21/2023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95885">
              <a:lnSpc>
                <a:spcPts val="955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2/21/2023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95885">
              <a:lnSpc>
                <a:spcPts val="955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2/21/2023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95885">
              <a:lnSpc>
                <a:spcPts val="955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203831" y="2112645"/>
            <a:ext cx="4736337" cy="1328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5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06602" y="1802638"/>
            <a:ext cx="7730794" cy="1912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269858" y="6480073"/>
            <a:ext cx="192404" cy="1397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95885">
              <a:lnSpc>
                <a:spcPts val="955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1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03831" y="2112645"/>
            <a:ext cx="4736337" cy="1900328"/>
          </a:xfrm>
          <a:prstGeom prst="rect">
            <a:avLst/>
          </a:prstGeom>
        </p:spPr>
        <p:txBody>
          <a:bodyPr vert="horz" wrap="square" lIns="0" tIns="90170" rIns="0" bIns="0" rtlCol="0">
            <a:spAutoFit/>
          </a:bodyPr>
          <a:lstStyle/>
          <a:p>
            <a:pPr marL="1016635" marR="5080" indent="-1003300" algn="ctr">
              <a:lnSpc>
                <a:spcPts val="4860"/>
              </a:lnSpc>
              <a:spcBef>
                <a:spcPts val="710"/>
              </a:spcBef>
            </a:pPr>
            <a:r>
              <a:rPr dirty="0"/>
              <a:t>Model</a:t>
            </a:r>
            <a:r>
              <a:rPr spc="-45" dirty="0"/>
              <a:t> </a:t>
            </a:r>
            <a:r>
              <a:rPr spc="-5" dirty="0"/>
              <a:t>Selection</a:t>
            </a:r>
            <a:r>
              <a:rPr spc="-50" dirty="0"/>
              <a:t> </a:t>
            </a:r>
            <a:r>
              <a:rPr dirty="0"/>
              <a:t>and</a:t>
            </a:r>
            <a:r>
              <a:rPr lang="en-US" dirty="0"/>
              <a:t> </a:t>
            </a:r>
            <a:r>
              <a:rPr spc="-15" dirty="0"/>
              <a:t>Assessment</a:t>
            </a:r>
            <a:br>
              <a:rPr lang="en-US" spc="-15" dirty="0"/>
            </a:br>
            <a:r>
              <a:rPr lang="en-US" sz="2400" spc="-15" dirty="0"/>
              <a:t>Lecture 10</a:t>
            </a:r>
            <a:endParaRPr spc="-15" dirty="0"/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5885">
              <a:lnSpc>
                <a:spcPts val="955"/>
              </a:lnSpc>
            </a:pPr>
            <a:fld id="{81D60167-4931-47E6-BA6A-407CBD079E47}" type="slidenum">
              <a:rPr dirty="0"/>
              <a:t>1</a:t>
            </a:fld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955"/>
              </a:lnSpc>
            </a:pPr>
            <a:fld id="{81D60167-4931-47E6-BA6A-407CBD079E47}" type="slidenum">
              <a:rPr dirty="0"/>
              <a:t>10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711453"/>
            <a:ext cx="3139440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15" dirty="0"/>
              <a:t>Overall</a:t>
            </a:r>
            <a:r>
              <a:rPr sz="3300" spc="-70" dirty="0"/>
              <a:t> </a:t>
            </a:r>
            <a:r>
              <a:rPr sz="3300" spc="-15" dirty="0"/>
              <a:t>Motivation</a:t>
            </a:r>
            <a:endParaRPr sz="3300"/>
          </a:p>
        </p:txBody>
      </p:sp>
      <p:sp>
        <p:nvSpPr>
          <p:cNvPr id="3" name="object 3"/>
          <p:cNvSpPr txBox="1"/>
          <p:nvPr/>
        </p:nvSpPr>
        <p:spPr>
          <a:xfrm>
            <a:off x="707542" y="1771854"/>
            <a:ext cx="7193915" cy="3329304"/>
          </a:xfrm>
          <a:prstGeom prst="rect">
            <a:avLst/>
          </a:prstGeom>
        </p:spPr>
        <p:txBody>
          <a:bodyPr vert="horz" wrap="square" lIns="0" tIns="33655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265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spc="-25" dirty="0">
                <a:latin typeface="Calibri"/>
                <a:cs typeface="Calibri"/>
              </a:rPr>
              <a:t>Errors</a:t>
            </a:r>
            <a:endParaRPr sz="2800">
              <a:latin typeface="Calibri"/>
              <a:cs typeface="Calibri"/>
            </a:endParaRPr>
          </a:p>
          <a:p>
            <a:pPr marL="527685" lvl="1" indent="-172720">
              <a:lnSpc>
                <a:spcPct val="100000"/>
              </a:lnSpc>
              <a:spcBef>
                <a:spcPts val="150"/>
              </a:spcBef>
              <a:buFont typeface="Arial MT"/>
              <a:buChar char="•"/>
              <a:tabLst>
                <a:tab pos="528320" algn="l"/>
              </a:tabLst>
            </a:pPr>
            <a:r>
              <a:rPr sz="2400" spc="-5" dirty="0">
                <a:latin typeface="Calibri"/>
                <a:cs typeface="Calibri"/>
              </a:rPr>
              <a:t>Measurement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</a:t>
            </a:r>
            <a:r>
              <a:rPr sz="2400" spc="-15" dirty="0">
                <a:latin typeface="Calibri"/>
                <a:cs typeface="Calibri"/>
              </a:rPr>
              <a:t> errors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(Loss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functions)</a:t>
            </a:r>
            <a:endParaRPr sz="2400">
              <a:latin typeface="Calibri"/>
              <a:cs typeface="Calibri"/>
            </a:endParaRPr>
          </a:p>
          <a:p>
            <a:pPr marL="527685" lvl="1" indent="-172720">
              <a:lnSpc>
                <a:spcPct val="100000"/>
              </a:lnSpc>
              <a:spcBef>
                <a:spcPts val="110"/>
              </a:spcBef>
              <a:buFont typeface="Arial MT"/>
              <a:buChar char="•"/>
              <a:tabLst>
                <a:tab pos="528320" algn="l"/>
              </a:tabLst>
            </a:pPr>
            <a:r>
              <a:rPr sz="2400" spc="-10" dirty="0">
                <a:latin typeface="Calibri"/>
                <a:cs typeface="Calibri"/>
              </a:rPr>
              <a:t>Decomposing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65" dirty="0">
                <a:latin typeface="Calibri"/>
                <a:cs typeface="Calibri"/>
              </a:rPr>
              <a:t>Test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Error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into </a:t>
            </a:r>
            <a:r>
              <a:rPr sz="2400" dirty="0">
                <a:latin typeface="Calibri"/>
                <a:cs typeface="Calibri"/>
              </a:rPr>
              <a:t>Bias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&amp;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Variance</a:t>
            </a:r>
            <a:endParaRPr sz="24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45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buFont typeface="Arial MT"/>
              <a:buChar char="•"/>
              <a:tabLst>
                <a:tab pos="185420" algn="l"/>
              </a:tabLst>
            </a:pPr>
            <a:r>
              <a:rPr sz="2800" spc="-15" dirty="0">
                <a:latin typeface="Calibri"/>
                <a:cs typeface="Calibri"/>
              </a:rPr>
              <a:t>Estimating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true </a:t>
            </a:r>
            <a:r>
              <a:rPr sz="2800" spc="-15" dirty="0">
                <a:latin typeface="Calibri"/>
                <a:cs typeface="Calibri"/>
              </a:rPr>
              <a:t>error</a:t>
            </a:r>
            <a:endParaRPr sz="2800">
              <a:latin typeface="Calibri"/>
              <a:cs typeface="Calibri"/>
            </a:endParaRPr>
          </a:p>
          <a:p>
            <a:pPr marL="527685" lvl="1" indent="-172720">
              <a:lnSpc>
                <a:spcPct val="100000"/>
              </a:lnSpc>
              <a:spcBef>
                <a:spcPts val="135"/>
              </a:spcBef>
              <a:buFont typeface="Arial MT"/>
              <a:buChar char="•"/>
              <a:tabLst>
                <a:tab pos="528320" algn="l"/>
              </a:tabLst>
            </a:pPr>
            <a:r>
              <a:rPr sz="2400" spc="-5" dirty="0">
                <a:latin typeface="Calibri"/>
                <a:cs typeface="Calibri"/>
              </a:rPr>
              <a:t>Estimating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in-sample </a:t>
            </a:r>
            <a:r>
              <a:rPr sz="2400" spc="-10" dirty="0">
                <a:latin typeface="Calibri"/>
                <a:cs typeface="Calibri"/>
              </a:rPr>
              <a:t>error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(analytically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)</a:t>
            </a:r>
            <a:endParaRPr sz="2400">
              <a:latin typeface="Calibri"/>
              <a:cs typeface="Calibri"/>
            </a:endParaRPr>
          </a:p>
          <a:p>
            <a:pPr marL="527685" lvl="1" indent="-172720">
              <a:lnSpc>
                <a:spcPct val="100000"/>
              </a:lnSpc>
              <a:spcBef>
                <a:spcPts val="120"/>
              </a:spcBef>
              <a:buFont typeface="Arial MT"/>
              <a:buChar char="•"/>
              <a:tabLst>
                <a:tab pos="528320" algn="l"/>
              </a:tabLst>
            </a:pPr>
            <a:r>
              <a:rPr sz="2400" spc="-5" dirty="0">
                <a:latin typeface="Calibri"/>
                <a:cs typeface="Calibri"/>
              </a:rPr>
              <a:t>Estimating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extra-sample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error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(efficient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sample </a:t>
            </a:r>
            <a:r>
              <a:rPr sz="2400" spc="-10" dirty="0">
                <a:latin typeface="Calibri"/>
                <a:cs typeface="Calibri"/>
              </a:rPr>
              <a:t>reuse)</a:t>
            </a:r>
            <a:endParaRPr sz="2400">
              <a:latin typeface="Calibri"/>
              <a:cs typeface="Calibri"/>
            </a:endParaRPr>
          </a:p>
          <a:p>
            <a:pPr marL="870585" lvl="2" indent="-173355">
              <a:lnSpc>
                <a:spcPct val="100000"/>
              </a:lnSpc>
              <a:spcBef>
                <a:spcPts val="280"/>
              </a:spcBef>
              <a:buFont typeface="Courier New"/>
              <a:buChar char="o"/>
              <a:tabLst>
                <a:tab pos="871219" algn="l"/>
              </a:tabLst>
            </a:pPr>
            <a:r>
              <a:rPr sz="1500" spc="-10" dirty="0">
                <a:latin typeface="Calibri"/>
                <a:cs typeface="Calibri"/>
              </a:rPr>
              <a:t>Cross</a:t>
            </a:r>
            <a:r>
              <a:rPr sz="1500" spc="-30" dirty="0">
                <a:latin typeface="Calibri"/>
                <a:cs typeface="Calibri"/>
              </a:rPr>
              <a:t> </a:t>
            </a:r>
            <a:r>
              <a:rPr sz="1500" spc="-15" dirty="0">
                <a:latin typeface="Calibri"/>
                <a:cs typeface="Calibri"/>
              </a:rPr>
              <a:t>Validation</a:t>
            </a:r>
            <a:endParaRPr sz="1500">
              <a:latin typeface="Calibri"/>
              <a:cs typeface="Calibri"/>
            </a:endParaRPr>
          </a:p>
          <a:p>
            <a:pPr marL="870585" lvl="2" indent="-173355">
              <a:lnSpc>
                <a:spcPct val="100000"/>
              </a:lnSpc>
              <a:spcBef>
                <a:spcPts val="215"/>
              </a:spcBef>
              <a:buFont typeface="Courier New"/>
              <a:buChar char="o"/>
              <a:tabLst>
                <a:tab pos="871219" algn="l"/>
              </a:tabLst>
            </a:pPr>
            <a:r>
              <a:rPr sz="1500" spc="-5" dirty="0">
                <a:latin typeface="Calibri"/>
                <a:cs typeface="Calibri"/>
              </a:rPr>
              <a:t>Bootstrapping</a:t>
            </a:r>
            <a:endParaRPr sz="1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BBE2D-A48B-4D0A-8823-C1190EDE2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3400"/>
            <a:ext cx="7315200" cy="1123384"/>
          </a:xfrm>
        </p:spPr>
        <p:txBody>
          <a:bodyPr/>
          <a:lstStyle/>
          <a:p>
            <a:r>
              <a:rPr lang="en-US" sz="2800" b="1" i="0" dirty="0">
                <a:solidFill>
                  <a:srgbClr val="292929"/>
                </a:solidFill>
                <a:effectLst/>
                <a:latin typeface="sohne"/>
              </a:rPr>
              <a:t>Principles of Linear Regression</a:t>
            </a:r>
            <a:br>
              <a:rPr lang="en-US" b="1" i="0" dirty="0">
                <a:solidFill>
                  <a:srgbClr val="292929"/>
                </a:solidFill>
                <a:effectLst/>
                <a:latin typeface="sohne"/>
              </a:rPr>
            </a:b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5E2874D-A3B3-4E20-843B-CA2344F169F8}"/>
              </a:ext>
            </a:extLst>
          </p:cNvPr>
          <p:cNvSpPr txBox="1"/>
          <p:nvPr/>
        </p:nvSpPr>
        <p:spPr>
          <a:xfrm>
            <a:off x="381000" y="1295401"/>
            <a:ext cx="85344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0" i="0" dirty="0">
                <a:solidFill>
                  <a:srgbClr val="292929"/>
                </a:solidFill>
                <a:effectLst/>
                <a:latin typeface="source-serif-pro"/>
              </a:rPr>
              <a:t>Linear regression is a method for predicting </a:t>
            </a:r>
            <a:r>
              <a:rPr lang="en-US" sz="2000" b="1" i="1" dirty="0">
                <a:solidFill>
                  <a:srgbClr val="292929"/>
                </a:solidFill>
                <a:effectLst/>
                <a:latin typeface="source-serif-pro"/>
              </a:rPr>
              <a:t>y from x. </a:t>
            </a:r>
            <a:r>
              <a:rPr lang="en-US" sz="2000" b="0" i="0" dirty="0">
                <a:solidFill>
                  <a:srgbClr val="292929"/>
                </a:solidFill>
                <a:effectLst/>
                <a:latin typeface="source-serif-pro"/>
              </a:rPr>
              <a:t>In our case, </a:t>
            </a:r>
            <a:r>
              <a:rPr lang="en-US" sz="2000" b="1" i="1" dirty="0">
                <a:solidFill>
                  <a:srgbClr val="292929"/>
                </a:solidFill>
                <a:effectLst/>
                <a:latin typeface="source-serif-pro"/>
              </a:rPr>
              <a:t>y is the dependent variable, and x is the independent variable. </a:t>
            </a:r>
          </a:p>
          <a:p>
            <a:r>
              <a:rPr lang="en-US" sz="2000" b="0" i="0" dirty="0">
                <a:solidFill>
                  <a:srgbClr val="292929"/>
                </a:solidFill>
                <a:effectLst/>
                <a:latin typeface="source-serif-pro"/>
              </a:rPr>
              <a:t>We want to predict the value of </a:t>
            </a:r>
            <a:r>
              <a:rPr lang="en-US" sz="2000" b="1" i="0" dirty="0">
                <a:solidFill>
                  <a:srgbClr val="292929"/>
                </a:solidFill>
                <a:effectLst/>
                <a:latin typeface="source-serif-pro"/>
              </a:rPr>
              <a:t>y </a:t>
            </a:r>
            <a:r>
              <a:rPr lang="en-US" sz="2000" b="0" i="0" dirty="0">
                <a:solidFill>
                  <a:srgbClr val="292929"/>
                </a:solidFill>
                <a:effectLst/>
                <a:latin typeface="source-serif-pro"/>
              </a:rPr>
              <a:t>for a given value of </a:t>
            </a:r>
            <a:r>
              <a:rPr lang="en-US" sz="2000" b="1" i="0" dirty="0">
                <a:solidFill>
                  <a:srgbClr val="292929"/>
                </a:solidFill>
                <a:effectLst/>
                <a:latin typeface="source-serif-pro"/>
              </a:rPr>
              <a:t>x.</a:t>
            </a:r>
            <a:r>
              <a:rPr lang="en-US" sz="2000" b="0" i="0" dirty="0">
                <a:solidFill>
                  <a:srgbClr val="292929"/>
                </a:solidFill>
                <a:effectLst/>
                <a:latin typeface="source-serif-pro"/>
              </a:rPr>
              <a:t> Now, if the data were perfectly linear, we could simply calculate the slope-intercept form of the line in terms </a:t>
            </a:r>
            <a:r>
              <a:rPr lang="en-US" sz="2000" b="1" i="1" dirty="0">
                <a:solidFill>
                  <a:srgbClr val="292929"/>
                </a:solidFill>
                <a:effectLst/>
                <a:latin typeface="source-serif-pro"/>
              </a:rPr>
              <a:t>y = mx+ b</a:t>
            </a:r>
            <a:r>
              <a:rPr lang="en-US" sz="2000" b="0" i="0" dirty="0">
                <a:solidFill>
                  <a:srgbClr val="292929"/>
                </a:solidFill>
                <a:effectLst/>
                <a:latin typeface="source-serif-pro"/>
              </a:rPr>
              <a:t>. </a:t>
            </a:r>
          </a:p>
          <a:p>
            <a:r>
              <a:rPr lang="en-US" sz="2000" b="0" i="0" dirty="0">
                <a:solidFill>
                  <a:srgbClr val="292929"/>
                </a:solidFill>
                <a:effectLst/>
                <a:latin typeface="source-serif-pro"/>
              </a:rPr>
              <a:t>To predict </a:t>
            </a:r>
            <a:r>
              <a:rPr lang="en-US" sz="2000" b="1" i="1" dirty="0">
                <a:solidFill>
                  <a:srgbClr val="292929"/>
                </a:solidFill>
                <a:effectLst/>
                <a:latin typeface="source-serif-pro"/>
              </a:rPr>
              <a:t>y</a:t>
            </a:r>
            <a:r>
              <a:rPr lang="en-US" sz="2000" b="0" i="0" dirty="0">
                <a:solidFill>
                  <a:srgbClr val="292929"/>
                </a:solidFill>
                <a:effectLst/>
                <a:latin typeface="source-serif-pro"/>
              </a:rPr>
              <a:t>, we would just plug in the given values of </a:t>
            </a:r>
            <a:r>
              <a:rPr lang="en-US" sz="2000" b="1" i="1" dirty="0">
                <a:solidFill>
                  <a:srgbClr val="292929"/>
                </a:solidFill>
                <a:effectLst/>
                <a:latin typeface="source-serif-pro"/>
              </a:rPr>
              <a:t>x and b.</a:t>
            </a:r>
            <a:endParaRPr lang="en-US" sz="2000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9C2D8EA3-2FE1-40A6-A046-0114AF5882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429000"/>
            <a:ext cx="7124700" cy="289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31767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>
            <a:extLst>
              <a:ext uri="{FF2B5EF4-FFF2-40B4-BE49-F238E27FC236}">
                <a16:creationId xmlns:a16="http://schemas.microsoft.com/office/drawing/2014/main" id="{58890705-A874-4284-8E11-7D5997E8B0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990600"/>
            <a:ext cx="5553075" cy="108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>
            <a:extLst>
              <a:ext uri="{FF2B5EF4-FFF2-40B4-BE49-F238E27FC236}">
                <a16:creationId xmlns:a16="http://schemas.microsoft.com/office/drawing/2014/main" id="{A59F6018-1D3C-4A29-9D96-BBB56CFEE7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7076" y="2209800"/>
            <a:ext cx="6972471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58494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>
            <a:extLst>
              <a:ext uri="{FF2B5EF4-FFF2-40B4-BE49-F238E27FC236}">
                <a16:creationId xmlns:a16="http://schemas.microsoft.com/office/drawing/2014/main" id="{ECC40187-57AA-4DEE-ACAE-D0E5DE39AF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010" y="228600"/>
            <a:ext cx="6571980" cy="3460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Simple linear regression dataset">
            <a:extLst>
              <a:ext uri="{FF2B5EF4-FFF2-40B4-BE49-F238E27FC236}">
                <a16:creationId xmlns:a16="http://schemas.microsoft.com/office/drawing/2014/main" id="{F6ED6AB0-6044-4196-9413-A50636613E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3837323"/>
            <a:ext cx="3657600" cy="3005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15673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AFEEA35-C2E0-4739-9DFE-4E7056AF476D}"/>
              </a:ext>
            </a:extLst>
          </p:cNvPr>
          <p:cNvSpPr txBox="1"/>
          <p:nvPr/>
        </p:nvSpPr>
        <p:spPr>
          <a:xfrm>
            <a:off x="990600" y="838200"/>
            <a:ext cx="746760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base"/>
            <a:r>
              <a:rPr lang="en-US" b="1" i="0" dirty="0">
                <a:solidFill>
                  <a:srgbClr val="000000"/>
                </a:solidFill>
                <a:effectLst/>
                <a:latin typeface="inherit"/>
              </a:rPr>
              <a:t>Solution:</a:t>
            </a:r>
          </a:p>
          <a:p>
            <a:pPr algn="l" fontAlgn="base"/>
            <a:endParaRPr lang="en-US" b="1" dirty="0">
              <a:solidFill>
                <a:srgbClr val="000000"/>
              </a:solidFill>
              <a:latin typeface="inherit"/>
            </a:endParaRPr>
          </a:p>
          <a:p>
            <a:pPr algn="l" fontAlgn="base"/>
            <a:r>
              <a:rPr lang="en-US" b="1" i="0" dirty="0">
                <a:solidFill>
                  <a:srgbClr val="000000"/>
                </a:solidFill>
                <a:effectLst/>
                <a:latin typeface="inherit"/>
              </a:rPr>
              <a:t>How to Interpret a Simple Linear Regression Equation</a:t>
            </a:r>
            <a:endParaRPr lang="en-US" b="1" i="0" dirty="0">
              <a:solidFill>
                <a:srgbClr val="020202"/>
              </a:solidFill>
              <a:effectLst/>
              <a:latin typeface="Montserrat" panose="00000500000000000000" pitchFamily="2" charset="0"/>
            </a:endParaRPr>
          </a:p>
          <a:p>
            <a:pPr algn="l" fontAlgn="base"/>
            <a:r>
              <a:rPr lang="en-US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Here is how to interpret this estimated linear regression equation:</a:t>
            </a:r>
          </a:p>
          <a:p>
            <a:pPr algn="l" fontAlgn="base"/>
            <a:endParaRPr lang="en-US" dirty="0">
              <a:solidFill>
                <a:srgbClr val="000000"/>
              </a:solidFill>
              <a:latin typeface="Helvetica" panose="020B0604020202020204" pitchFamily="34" charset="0"/>
            </a:endParaRPr>
          </a:p>
          <a:p>
            <a:pPr algn="l" fontAlgn="base"/>
            <a:r>
              <a:rPr lang="en-US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 ŷ = 0.2001x + 32.783</a:t>
            </a:r>
            <a:endParaRPr lang="en-US" b="0" i="0" dirty="0">
              <a:solidFill>
                <a:srgbClr val="3D3D3D"/>
              </a:solidFill>
              <a:effectLst/>
              <a:latin typeface="Lato" panose="020F0502020204030203" pitchFamily="34" charset="0"/>
            </a:endParaRPr>
          </a:p>
          <a:p>
            <a:pPr algn="l" fontAlgn="base"/>
            <a:endParaRPr lang="en-US" b="1" i="0" dirty="0">
              <a:solidFill>
                <a:srgbClr val="000000"/>
              </a:solidFill>
              <a:effectLst/>
              <a:latin typeface="inherit"/>
            </a:endParaRPr>
          </a:p>
          <a:p>
            <a:pPr algn="l" fontAlgn="base"/>
            <a:r>
              <a:rPr lang="en-US" b="1" i="0" dirty="0">
                <a:solidFill>
                  <a:srgbClr val="000000"/>
                </a:solidFill>
                <a:effectLst/>
                <a:latin typeface="inherit"/>
              </a:rPr>
              <a:t>b</a:t>
            </a:r>
            <a:r>
              <a:rPr lang="en-US" b="1" i="0" baseline="-25000" dirty="0">
                <a:solidFill>
                  <a:srgbClr val="000000"/>
                </a:solidFill>
                <a:effectLst/>
                <a:latin typeface="inherit"/>
              </a:rPr>
              <a:t>0</a:t>
            </a:r>
            <a:r>
              <a:rPr lang="en-US" b="1" i="0" dirty="0">
                <a:solidFill>
                  <a:srgbClr val="000000"/>
                </a:solidFill>
                <a:effectLst/>
                <a:latin typeface="inherit"/>
              </a:rPr>
              <a:t> = 32.7830</a:t>
            </a:r>
            <a:r>
              <a:rPr lang="en-US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. When weight is zero pounds, the predicted height is 32.783 inches. </a:t>
            </a:r>
            <a:endParaRPr lang="en-US" b="0" i="0" dirty="0">
              <a:solidFill>
                <a:srgbClr val="3D3D3D"/>
              </a:solidFill>
              <a:effectLst/>
              <a:latin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80891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485013"/>
            <a:ext cx="3022600" cy="981075"/>
          </a:xfrm>
          <a:prstGeom prst="rect">
            <a:avLst/>
          </a:prstGeom>
        </p:spPr>
        <p:txBody>
          <a:bodyPr vert="horz" wrap="square" lIns="0" tIns="69850" rIns="0" bIns="0" rtlCol="0">
            <a:spAutoFit/>
          </a:bodyPr>
          <a:lstStyle/>
          <a:p>
            <a:pPr marL="12700" marR="5080">
              <a:lnSpc>
                <a:spcPts val="3560"/>
              </a:lnSpc>
              <a:spcBef>
                <a:spcPts val="550"/>
              </a:spcBef>
            </a:pPr>
            <a:r>
              <a:rPr sz="3300" spc="-5" dirty="0"/>
              <a:t>Measuring</a:t>
            </a:r>
            <a:r>
              <a:rPr sz="3300" spc="-45" dirty="0"/>
              <a:t> </a:t>
            </a:r>
            <a:r>
              <a:rPr sz="3300" spc="-25" dirty="0"/>
              <a:t>Errors: </a:t>
            </a:r>
            <a:r>
              <a:rPr sz="3300" spc="-730" dirty="0"/>
              <a:t> </a:t>
            </a:r>
            <a:r>
              <a:rPr sz="3300" spc="-5" dirty="0"/>
              <a:t>Loss</a:t>
            </a:r>
            <a:r>
              <a:rPr sz="3300" spc="5" dirty="0"/>
              <a:t> </a:t>
            </a:r>
            <a:r>
              <a:rPr sz="3300" spc="-5" dirty="0"/>
              <a:t>Functions</a:t>
            </a:r>
            <a:endParaRPr sz="3300"/>
          </a:p>
        </p:txBody>
      </p:sp>
      <p:sp>
        <p:nvSpPr>
          <p:cNvPr id="3" name="object 3"/>
          <p:cNvSpPr txBox="1"/>
          <p:nvPr/>
        </p:nvSpPr>
        <p:spPr>
          <a:xfrm>
            <a:off x="707542" y="1802638"/>
            <a:ext cx="4154170" cy="772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</a:pPr>
            <a:r>
              <a:rPr sz="2400" spc="-20" dirty="0">
                <a:latin typeface="Calibri"/>
                <a:cs typeface="Calibri"/>
              </a:rPr>
              <a:t>Typical </a:t>
            </a:r>
            <a:r>
              <a:rPr sz="2400" spc="-10" dirty="0">
                <a:latin typeface="Calibri"/>
                <a:cs typeface="Calibri"/>
              </a:rPr>
              <a:t>regression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loss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functions</a:t>
            </a:r>
            <a:endParaRPr sz="2400">
              <a:latin typeface="Calibri"/>
              <a:cs typeface="Calibri"/>
            </a:endParaRPr>
          </a:p>
          <a:p>
            <a:pPr marL="527685" lvl="1" indent="-172720">
              <a:lnSpc>
                <a:spcPct val="100000"/>
              </a:lnSpc>
              <a:spcBef>
                <a:spcPts val="120"/>
              </a:spcBef>
              <a:buFont typeface="Arial MT"/>
              <a:buChar char="•"/>
              <a:tabLst>
                <a:tab pos="528320" algn="l"/>
              </a:tabLst>
            </a:pPr>
            <a:r>
              <a:rPr sz="2400" spc="-10" dirty="0">
                <a:latin typeface="Calibri"/>
                <a:cs typeface="Calibri"/>
              </a:rPr>
              <a:t>Squared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error: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50442" y="3703142"/>
            <a:ext cx="2072639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</a:pPr>
            <a:r>
              <a:rPr sz="2400" spc="-10" dirty="0">
                <a:latin typeface="Calibri"/>
                <a:cs typeface="Calibri"/>
              </a:rPr>
              <a:t>Absolute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error:</a:t>
            </a:r>
            <a:endParaRPr sz="24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68804" y="2819896"/>
            <a:ext cx="5295900" cy="558314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368805" y="4386569"/>
            <a:ext cx="4978892" cy="558314"/>
          </a:xfrm>
          <a:prstGeom prst="rect">
            <a:avLst/>
          </a:prstGeom>
        </p:spPr>
      </p:pic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955"/>
              </a:lnSpc>
            </a:pPr>
            <a:fld id="{81D60167-4931-47E6-BA6A-407CBD079E47}" type="slidenum">
              <a:rPr dirty="0"/>
              <a:t>15</a:t>
            </a:fld>
            <a:endParaRPr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955"/>
              </a:lnSpc>
            </a:pPr>
            <a:fld id="{81D60167-4931-47E6-BA6A-407CBD079E47}" type="slidenum">
              <a:rPr dirty="0"/>
              <a:t>16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684352"/>
            <a:ext cx="457390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5" dirty="0"/>
              <a:t>Overfitting </a:t>
            </a:r>
            <a:r>
              <a:rPr sz="3600" dirty="0"/>
              <a:t>-</a:t>
            </a:r>
            <a:r>
              <a:rPr sz="3600" spc="-20" dirty="0"/>
              <a:t> </a:t>
            </a:r>
            <a:r>
              <a:rPr sz="3600" spc="-5" dirty="0"/>
              <a:t>Underfitting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707542" y="1802638"/>
            <a:ext cx="7731125" cy="376174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84785" marR="6350" indent="-172720" algn="just">
              <a:lnSpc>
                <a:spcPts val="2590"/>
              </a:lnSpc>
              <a:spcBef>
                <a:spcPts val="425"/>
              </a:spcBef>
              <a:buFont typeface="Arial MT"/>
              <a:buChar char="•"/>
              <a:tabLst>
                <a:tab pos="185420" algn="l"/>
              </a:tabLst>
            </a:pPr>
            <a:r>
              <a:rPr sz="2400" spc="-5" dirty="0">
                <a:latin typeface="Calibri"/>
                <a:cs typeface="Calibri"/>
              </a:rPr>
              <a:t>If </a:t>
            </a:r>
            <a:r>
              <a:rPr sz="2400" dirty="0">
                <a:latin typeface="Calibri"/>
                <a:cs typeface="Calibri"/>
              </a:rPr>
              <a:t>the model </a:t>
            </a:r>
            <a:r>
              <a:rPr sz="2400" spc="-5" dirty="0">
                <a:latin typeface="Calibri"/>
                <a:cs typeface="Calibri"/>
              </a:rPr>
              <a:t>does </a:t>
            </a:r>
            <a:r>
              <a:rPr sz="2400" dirty="0">
                <a:latin typeface="Calibri"/>
                <a:cs typeface="Calibri"/>
              </a:rPr>
              <a:t>much </a:t>
            </a:r>
            <a:r>
              <a:rPr sz="2400" spc="-15" dirty="0">
                <a:latin typeface="Calibri"/>
                <a:cs typeface="Calibri"/>
              </a:rPr>
              <a:t>better </a:t>
            </a:r>
            <a:r>
              <a:rPr sz="2400" spc="-5" dirty="0">
                <a:latin typeface="Calibri"/>
                <a:cs typeface="Calibri"/>
              </a:rPr>
              <a:t>on </a:t>
            </a:r>
            <a:r>
              <a:rPr sz="2400" spc="-10" dirty="0">
                <a:latin typeface="Calibri"/>
                <a:cs typeface="Calibri"/>
              </a:rPr>
              <a:t>the training dataset </a:t>
            </a:r>
            <a:r>
              <a:rPr sz="2400" spc="-5" dirty="0">
                <a:latin typeface="Calibri"/>
                <a:cs typeface="Calibri"/>
              </a:rPr>
              <a:t>than 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on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15" dirty="0">
                <a:latin typeface="Calibri"/>
                <a:cs typeface="Calibri"/>
              </a:rPr>
              <a:t>test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dataset,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then it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is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likely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situation of</a:t>
            </a:r>
            <a:r>
              <a:rPr sz="2400" spc="-10" dirty="0">
                <a:latin typeface="Calibri"/>
                <a:cs typeface="Calibri"/>
              </a:rPr>
              <a:t> overfitting.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Arial MT"/>
              <a:buChar char="•"/>
            </a:pPr>
            <a:endParaRPr sz="3400">
              <a:latin typeface="Calibri"/>
              <a:cs typeface="Calibri"/>
            </a:endParaRPr>
          </a:p>
          <a:p>
            <a:pPr marL="184785" marR="5080" indent="-172720" algn="just">
              <a:lnSpc>
                <a:spcPct val="90000"/>
              </a:lnSpc>
              <a:spcBef>
                <a:spcPts val="5"/>
              </a:spcBef>
              <a:buFont typeface="Arial MT"/>
              <a:buChar char="•"/>
              <a:tabLst>
                <a:tab pos="185420" algn="l"/>
              </a:tabLst>
            </a:pPr>
            <a:r>
              <a:rPr sz="2400" spc="-15" dirty="0">
                <a:latin typeface="Calibri"/>
                <a:cs typeface="Calibri"/>
              </a:rPr>
              <a:t>For </a:t>
            </a:r>
            <a:r>
              <a:rPr sz="2400" spc="-10" dirty="0">
                <a:latin typeface="Calibri"/>
                <a:cs typeface="Calibri"/>
              </a:rPr>
              <a:t>example, </a:t>
            </a:r>
            <a:r>
              <a:rPr sz="2400" spc="-20" dirty="0">
                <a:latin typeface="Calibri"/>
                <a:cs typeface="Calibri"/>
              </a:rPr>
              <a:t>any </a:t>
            </a:r>
            <a:r>
              <a:rPr sz="2400" dirty="0">
                <a:latin typeface="Calibri"/>
                <a:cs typeface="Calibri"/>
              </a:rPr>
              <a:t>model </a:t>
            </a:r>
            <a:r>
              <a:rPr sz="2400" spc="-10" dirty="0">
                <a:latin typeface="Calibri"/>
                <a:cs typeface="Calibri"/>
              </a:rPr>
              <a:t>performed </a:t>
            </a:r>
            <a:r>
              <a:rPr sz="2400" dirty="0">
                <a:latin typeface="Calibri"/>
                <a:cs typeface="Calibri"/>
              </a:rPr>
              <a:t>with a </a:t>
            </a:r>
            <a:r>
              <a:rPr sz="2400" spc="-5" dirty="0">
                <a:latin typeface="Calibri"/>
                <a:cs typeface="Calibri"/>
              </a:rPr>
              <a:t>99% </a:t>
            </a:r>
            <a:r>
              <a:rPr sz="2400" spc="-10" dirty="0">
                <a:latin typeface="Calibri"/>
                <a:cs typeface="Calibri"/>
              </a:rPr>
              <a:t>accuracy on 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10" dirty="0">
                <a:latin typeface="Calibri"/>
                <a:cs typeface="Calibri"/>
              </a:rPr>
              <a:t>training </a:t>
            </a:r>
            <a:r>
              <a:rPr sz="2400" spc="-15" dirty="0">
                <a:latin typeface="Calibri"/>
                <a:cs typeface="Calibri"/>
              </a:rPr>
              <a:t>dataset </a:t>
            </a:r>
            <a:r>
              <a:rPr sz="2400" spc="-10" dirty="0">
                <a:latin typeface="Calibri"/>
                <a:cs typeface="Calibri"/>
              </a:rPr>
              <a:t>but </a:t>
            </a:r>
            <a:r>
              <a:rPr sz="2400" spc="-5" dirty="0">
                <a:latin typeface="Calibri"/>
                <a:cs typeface="Calibri"/>
              </a:rPr>
              <a:t>only 50-55% </a:t>
            </a:r>
            <a:r>
              <a:rPr sz="2400" spc="-10" dirty="0">
                <a:latin typeface="Calibri"/>
                <a:cs typeface="Calibri"/>
              </a:rPr>
              <a:t>accuracy </a:t>
            </a:r>
            <a:r>
              <a:rPr sz="2400" spc="-5" dirty="0">
                <a:latin typeface="Calibri"/>
                <a:cs typeface="Calibri"/>
              </a:rPr>
              <a:t>on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15" dirty="0">
                <a:latin typeface="Calibri"/>
                <a:cs typeface="Calibri"/>
              </a:rPr>
              <a:t>test </a:t>
            </a:r>
            <a:r>
              <a:rPr sz="2400" spc="-10" dirty="0">
                <a:latin typeface="Calibri"/>
                <a:cs typeface="Calibri"/>
              </a:rPr>
              <a:t> dataset. It </a:t>
            </a:r>
            <a:r>
              <a:rPr sz="2400" dirty="0">
                <a:latin typeface="Calibri"/>
                <a:cs typeface="Calibri"/>
              </a:rPr>
              <a:t>is </a:t>
            </a:r>
            <a:r>
              <a:rPr sz="2400" spc="-10" dirty="0">
                <a:latin typeface="Calibri"/>
                <a:cs typeface="Calibri"/>
              </a:rPr>
              <a:t>Overfitting </a:t>
            </a:r>
            <a:r>
              <a:rPr sz="2400" spc="-5" dirty="0">
                <a:latin typeface="Calibri"/>
                <a:cs typeface="Calibri"/>
              </a:rPr>
              <a:t>the </a:t>
            </a:r>
            <a:r>
              <a:rPr sz="2400" dirty="0">
                <a:latin typeface="Calibri"/>
                <a:cs typeface="Calibri"/>
              </a:rPr>
              <a:t>model </a:t>
            </a:r>
            <a:r>
              <a:rPr sz="2400" spc="-5" dirty="0">
                <a:latin typeface="Calibri"/>
                <a:cs typeface="Calibri"/>
              </a:rPr>
              <a:t>and did not </a:t>
            </a:r>
            <a:r>
              <a:rPr sz="2400" spc="-10" dirty="0">
                <a:latin typeface="Calibri"/>
                <a:cs typeface="Calibri"/>
              </a:rPr>
              <a:t>perform well </a:t>
            </a:r>
            <a:r>
              <a:rPr sz="2400" spc="-5" dirty="0">
                <a:latin typeface="Calibri"/>
                <a:cs typeface="Calibri"/>
              </a:rPr>
              <a:t> on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unseen</a:t>
            </a:r>
            <a:r>
              <a:rPr sz="2400" spc="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dataset.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Arial MT"/>
              <a:buChar char="•"/>
            </a:pPr>
            <a:endParaRPr sz="3450">
              <a:latin typeface="Calibri"/>
              <a:cs typeface="Calibri"/>
            </a:endParaRPr>
          </a:p>
          <a:p>
            <a:pPr marL="184785" marR="5715" indent="-172720" algn="just">
              <a:lnSpc>
                <a:spcPts val="2590"/>
              </a:lnSpc>
              <a:buFont typeface="Arial MT"/>
              <a:buChar char="•"/>
              <a:tabLst>
                <a:tab pos="185420" algn="l"/>
              </a:tabLst>
            </a:pPr>
            <a:r>
              <a:rPr sz="2400" spc="-5" dirty="0">
                <a:latin typeface="Calibri"/>
                <a:cs typeface="Calibri"/>
              </a:rPr>
              <a:t>If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5" dirty="0">
                <a:latin typeface="Calibri"/>
                <a:cs typeface="Calibri"/>
              </a:rPr>
              <a:t>model does </a:t>
            </a:r>
            <a:r>
              <a:rPr sz="2400" dirty="0">
                <a:latin typeface="Calibri"/>
                <a:cs typeface="Calibri"/>
              </a:rPr>
              <a:t>much </a:t>
            </a:r>
            <a:r>
              <a:rPr sz="2400" spc="-15" dirty="0">
                <a:latin typeface="Calibri"/>
                <a:cs typeface="Calibri"/>
              </a:rPr>
              <a:t>better </a:t>
            </a:r>
            <a:r>
              <a:rPr sz="2400" spc="-5" dirty="0">
                <a:latin typeface="Calibri"/>
                <a:cs typeface="Calibri"/>
              </a:rPr>
              <a:t>on </a:t>
            </a:r>
            <a:r>
              <a:rPr sz="2400" spc="-10" dirty="0">
                <a:latin typeface="Calibri"/>
                <a:cs typeface="Calibri"/>
              </a:rPr>
              <a:t>the </a:t>
            </a:r>
            <a:r>
              <a:rPr sz="2400" spc="-15" dirty="0">
                <a:latin typeface="Calibri"/>
                <a:cs typeface="Calibri"/>
              </a:rPr>
              <a:t>test dataset </a:t>
            </a:r>
            <a:r>
              <a:rPr sz="2400" dirty="0">
                <a:latin typeface="Calibri"/>
                <a:cs typeface="Calibri"/>
              </a:rPr>
              <a:t>than </a:t>
            </a:r>
            <a:r>
              <a:rPr sz="2400" spc="-10" dirty="0">
                <a:latin typeface="Calibri"/>
                <a:cs typeface="Calibri"/>
              </a:rPr>
              <a:t>on </a:t>
            </a:r>
            <a:r>
              <a:rPr sz="2400" spc="-5" dirty="0">
                <a:latin typeface="Calibri"/>
                <a:cs typeface="Calibri"/>
              </a:rPr>
              <a:t> the </a:t>
            </a:r>
            <a:r>
              <a:rPr sz="2400" spc="-10" dirty="0">
                <a:latin typeface="Calibri"/>
                <a:cs typeface="Calibri"/>
              </a:rPr>
              <a:t>training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dataset,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then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it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is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likely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underfitting.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955"/>
              </a:lnSpc>
            </a:pPr>
            <a:fld id="{81D60167-4931-47E6-BA6A-407CBD079E47}" type="slidenum">
              <a:rPr dirty="0"/>
              <a:t>17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711453"/>
            <a:ext cx="2691130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15" dirty="0"/>
              <a:t>Cross</a:t>
            </a:r>
            <a:r>
              <a:rPr sz="3300" spc="-85" dirty="0"/>
              <a:t> </a:t>
            </a:r>
            <a:r>
              <a:rPr sz="3300" spc="-25" dirty="0"/>
              <a:t>Validation</a:t>
            </a:r>
            <a:endParaRPr sz="3300"/>
          </a:p>
        </p:txBody>
      </p:sp>
      <p:sp>
        <p:nvSpPr>
          <p:cNvPr id="3" name="object 3"/>
          <p:cNvSpPr txBox="1"/>
          <p:nvPr/>
        </p:nvSpPr>
        <p:spPr>
          <a:xfrm>
            <a:off x="535940" y="1802638"/>
            <a:ext cx="8074025" cy="4091304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84785" marR="5080" indent="-172720" algn="just">
              <a:lnSpc>
                <a:spcPts val="2590"/>
              </a:lnSpc>
              <a:spcBef>
                <a:spcPts val="425"/>
              </a:spcBef>
              <a:buFont typeface="Arial MT"/>
              <a:buChar char="•"/>
              <a:tabLst>
                <a:tab pos="185420" algn="l"/>
              </a:tabLst>
            </a:pPr>
            <a:r>
              <a:rPr sz="2400" spc="-10" dirty="0">
                <a:latin typeface="Calibri"/>
                <a:cs typeface="Calibri"/>
              </a:rPr>
              <a:t>Cross-validation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is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powerful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preventative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measure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against </a:t>
            </a:r>
            <a:r>
              <a:rPr sz="2400" spc="-10" dirty="0">
                <a:latin typeface="Calibri"/>
                <a:cs typeface="Calibri"/>
              </a:rPr>
              <a:t> overfitting.</a:t>
            </a:r>
            <a:endParaRPr sz="2400">
              <a:latin typeface="Calibri"/>
              <a:cs typeface="Calibri"/>
            </a:endParaRPr>
          </a:p>
          <a:p>
            <a:pPr marL="184785" marR="5080" indent="-172720" algn="just">
              <a:lnSpc>
                <a:spcPts val="2590"/>
              </a:lnSpc>
              <a:spcBef>
                <a:spcPts val="815"/>
              </a:spcBef>
              <a:buFont typeface="Arial MT"/>
              <a:buChar char="•"/>
              <a:tabLst>
                <a:tab pos="185420" algn="l"/>
              </a:tabLst>
            </a:pPr>
            <a:r>
              <a:rPr sz="2400" spc="-5" dirty="0">
                <a:latin typeface="Calibri"/>
                <a:cs typeface="Calibri"/>
              </a:rPr>
              <a:t>Use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5" dirty="0">
                <a:latin typeface="Calibri"/>
                <a:cs typeface="Calibri"/>
              </a:rPr>
              <a:t>initial </a:t>
            </a:r>
            <a:r>
              <a:rPr sz="2400" spc="-10" dirty="0">
                <a:latin typeface="Calibri"/>
                <a:cs typeface="Calibri"/>
              </a:rPr>
              <a:t>training </a:t>
            </a:r>
            <a:r>
              <a:rPr sz="2400" spc="-15" dirty="0">
                <a:latin typeface="Calibri"/>
                <a:cs typeface="Calibri"/>
              </a:rPr>
              <a:t>data to </a:t>
            </a:r>
            <a:r>
              <a:rPr sz="2400" spc="-20" dirty="0">
                <a:latin typeface="Calibri"/>
                <a:cs typeface="Calibri"/>
              </a:rPr>
              <a:t>generate </a:t>
            </a:r>
            <a:r>
              <a:rPr sz="2400" spc="-5" dirty="0">
                <a:latin typeface="Calibri"/>
                <a:cs typeface="Calibri"/>
              </a:rPr>
              <a:t>multiple </a:t>
            </a:r>
            <a:r>
              <a:rPr sz="2400" dirty="0">
                <a:latin typeface="Calibri"/>
                <a:cs typeface="Calibri"/>
              </a:rPr>
              <a:t>mini </a:t>
            </a:r>
            <a:r>
              <a:rPr sz="2400" spc="-15" dirty="0">
                <a:latin typeface="Calibri"/>
                <a:cs typeface="Calibri"/>
              </a:rPr>
              <a:t>train-test 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splits.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Use</a:t>
            </a:r>
            <a:r>
              <a:rPr sz="2400" dirty="0">
                <a:latin typeface="Calibri"/>
                <a:cs typeface="Calibri"/>
              </a:rPr>
              <a:t> these</a:t>
            </a:r>
            <a:r>
              <a:rPr sz="2400" spc="-5" dirty="0">
                <a:latin typeface="Calibri"/>
                <a:cs typeface="Calibri"/>
              </a:rPr>
              <a:t> splits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to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tune the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model.</a:t>
            </a:r>
            <a:endParaRPr sz="2400">
              <a:latin typeface="Calibri"/>
              <a:cs typeface="Calibri"/>
            </a:endParaRPr>
          </a:p>
          <a:p>
            <a:pPr marL="184785" marR="5080" indent="-172720" algn="just">
              <a:lnSpc>
                <a:spcPts val="2590"/>
              </a:lnSpc>
              <a:spcBef>
                <a:spcPts val="805"/>
              </a:spcBef>
              <a:buFont typeface="Arial MT"/>
              <a:buChar char="•"/>
              <a:tabLst>
                <a:tab pos="185420" algn="l"/>
              </a:tabLst>
            </a:pPr>
            <a:r>
              <a:rPr sz="2400" spc="-5" dirty="0">
                <a:latin typeface="Calibri"/>
                <a:cs typeface="Calibri"/>
              </a:rPr>
              <a:t>In </a:t>
            </a:r>
            <a:r>
              <a:rPr sz="2400" spc="-15" dirty="0">
                <a:latin typeface="Calibri"/>
                <a:cs typeface="Calibri"/>
              </a:rPr>
              <a:t>standard k-fold </a:t>
            </a:r>
            <a:r>
              <a:rPr sz="2400" spc="-10" dirty="0">
                <a:latin typeface="Calibri"/>
                <a:cs typeface="Calibri"/>
              </a:rPr>
              <a:t>cross-validation,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15" dirty="0">
                <a:latin typeface="Calibri"/>
                <a:cs typeface="Calibri"/>
              </a:rPr>
              <a:t>data </a:t>
            </a:r>
            <a:r>
              <a:rPr sz="2400" dirty="0">
                <a:latin typeface="Calibri"/>
                <a:cs typeface="Calibri"/>
              </a:rPr>
              <a:t>is </a:t>
            </a:r>
            <a:r>
              <a:rPr sz="2400" spc="-5" dirty="0">
                <a:latin typeface="Calibri"/>
                <a:cs typeface="Calibri"/>
              </a:rPr>
              <a:t>partitioned </a:t>
            </a:r>
            <a:r>
              <a:rPr sz="2400" spc="-15" dirty="0">
                <a:latin typeface="Calibri"/>
                <a:cs typeface="Calibri"/>
              </a:rPr>
              <a:t>into </a:t>
            </a:r>
            <a:r>
              <a:rPr sz="2400" dirty="0">
                <a:latin typeface="Calibri"/>
                <a:cs typeface="Calibri"/>
              </a:rPr>
              <a:t>k 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subsets,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called</a:t>
            </a:r>
            <a:r>
              <a:rPr sz="2400" spc="-15" dirty="0">
                <a:latin typeface="Calibri"/>
                <a:cs typeface="Calibri"/>
              </a:rPr>
              <a:t> folds.</a:t>
            </a:r>
            <a:endParaRPr sz="2400">
              <a:latin typeface="Calibri"/>
              <a:cs typeface="Calibri"/>
            </a:endParaRPr>
          </a:p>
          <a:p>
            <a:pPr marL="184785" marR="5080" indent="-172720" algn="just">
              <a:lnSpc>
                <a:spcPts val="2590"/>
              </a:lnSpc>
              <a:spcBef>
                <a:spcPts val="800"/>
              </a:spcBef>
              <a:buFont typeface="Arial MT"/>
              <a:buChar char="•"/>
              <a:tabLst>
                <a:tab pos="185420" algn="l"/>
              </a:tabLst>
            </a:pPr>
            <a:r>
              <a:rPr sz="2400" spc="-5" dirty="0">
                <a:latin typeface="Calibri"/>
                <a:cs typeface="Calibri"/>
              </a:rPr>
              <a:t>Then, </a:t>
            </a:r>
            <a:r>
              <a:rPr sz="2400" spc="-15" dirty="0">
                <a:latin typeface="Calibri"/>
                <a:cs typeface="Calibri"/>
              </a:rPr>
              <a:t>we </a:t>
            </a:r>
            <a:r>
              <a:rPr sz="2400" spc="-10" dirty="0">
                <a:latin typeface="Calibri"/>
                <a:cs typeface="Calibri"/>
              </a:rPr>
              <a:t>iteratively </a:t>
            </a:r>
            <a:r>
              <a:rPr sz="2400" spc="-15" dirty="0">
                <a:latin typeface="Calibri"/>
                <a:cs typeface="Calibri"/>
              </a:rPr>
              <a:t>train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10" dirty="0">
                <a:latin typeface="Calibri"/>
                <a:cs typeface="Calibri"/>
              </a:rPr>
              <a:t>algorithm </a:t>
            </a:r>
            <a:r>
              <a:rPr sz="2400" spc="-5" dirty="0">
                <a:latin typeface="Calibri"/>
                <a:cs typeface="Calibri"/>
              </a:rPr>
              <a:t>on k-1 </a:t>
            </a:r>
            <a:r>
              <a:rPr sz="2400" spc="-15" dirty="0">
                <a:latin typeface="Calibri"/>
                <a:cs typeface="Calibri"/>
              </a:rPr>
              <a:t>folds </a:t>
            </a:r>
            <a:r>
              <a:rPr sz="2400" dirty="0">
                <a:latin typeface="Calibri"/>
                <a:cs typeface="Calibri"/>
              </a:rPr>
              <a:t>while </a:t>
            </a:r>
            <a:r>
              <a:rPr sz="2400" spc="-5" dirty="0">
                <a:latin typeface="Calibri"/>
                <a:cs typeface="Calibri"/>
              </a:rPr>
              <a:t>using </a:t>
            </a:r>
            <a:r>
              <a:rPr sz="2400" dirty="0">
                <a:latin typeface="Calibri"/>
                <a:cs typeface="Calibri"/>
              </a:rPr>
              <a:t> the</a:t>
            </a:r>
            <a:r>
              <a:rPr sz="2400" spc="-5" dirty="0">
                <a:latin typeface="Calibri"/>
                <a:cs typeface="Calibri"/>
              </a:rPr>
              <a:t> remaining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fold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as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-15" dirty="0">
                <a:latin typeface="Calibri"/>
                <a:cs typeface="Calibri"/>
              </a:rPr>
              <a:t> test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set (called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-5" dirty="0">
                <a:latin typeface="Calibri"/>
                <a:cs typeface="Calibri"/>
              </a:rPr>
              <a:t> “holdout</a:t>
            </a:r>
            <a:r>
              <a:rPr sz="2400" spc="-10" dirty="0">
                <a:latin typeface="Calibri"/>
                <a:cs typeface="Calibri"/>
              </a:rPr>
              <a:t> fold”).</a:t>
            </a:r>
            <a:endParaRPr sz="2400">
              <a:latin typeface="Calibri"/>
              <a:cs typeface="Calibri"/>
            </a:endParaRPr>
          </a:p>
          <a:p>
            <a:pPr marL="184785" marR="6350" indent="-172720" algn="just">
              <a:lnSpc>
                <a:spcPct val="90000"/>
              </a:lnSpc>
              <a:spcBef>
                <a:spcPts val="765"/>
              </a:spcBef>
              <a:buFont typeface="Arial MT"/>
              <a:buChar char="•"/>
              <a:tabLst>
                <a:tab pos="185420" algn="l"/>
              </a:tabLst>
            </a:pPr>
            <a:r>
              <a:rPr sz="2400" spc="-10" dirty="0">
                <a:latin typeface="Calibri"/>
                <a:cs typeface="Calibri"/>
              </a:rPr>
              <a:t>Cross-validation allows you </a:t>
            </a:r>
            <a:r>
              <a:rPr sz="2400" spc="-15" dirty="0">
                <a:latin typeface="Calibri"/>
                <a:cs typeface="Calibri"/>
              </a:rPr>
              <a:t>to </a:t>
            </a:r>
            <a:r>
              <a:rPr sz="2400" dirty="0">
                <a:latin typeface="Calibri"/>
                <a:cs typeface="Calibri"/>
              </a:rPr>
              <a:t>tune </a:t>
            </a:r>
            <a:r>
              <a:rPr sz="2400" spc="-15" dirty="0">
                <a:latin typeface="Calibri"/>
                <a:cs typeface="Calibri"/>
              </a:rPr>
              <a:t>hyperparameters </a:t>
            </a:r>
            <a:r>
              <a:rPr sz="2400" spc="-5" dirty="0">
                <a:latin typeface="Calibri"/>
                <a:cs typeface="Calibri"/>
              </a:rPr>
              <a:t>with </a:t>
            </a:r>
            <a:r>
              <a:rPr sz="2400" spc="-10" dirty="0">
                <a:latin typeface="Calibri"/>
                <a:cs typeface="Calibri"/>
              </a:rPr>
              <a:t>only 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your </a:t>
            </a:r>
            <a:r>
              <a:rPr sz="2400" spc="-5" dirty="0">
                <a:latin typeface="Calibri"/>
                <a:cs typeface="Calibri"/>
              </a:rPr>
              <a:t>original </a:t>
            </a:r>
            <a:r>
              <a:rPr sz="2400" spc="-10" dirty="0">
                <a:latin typeface="Calibri"/>
                <a:cs typeface="Calibri"/>
              </a:rPr>
              <a:t>training dataset. </a:t>
            </a:r>
            <a:r>
              <a:rPr sz="2400" spc="-5" dirty="0">
                <a:latin typeface="Calibri"/>
                <a:cs typeface="Calibri"/>
              </a:rPr>
              <a:t>This </a:t>
            </a:r>
            <a:r>
              <a:rPr sz="2400" spc="-10" dirty="0">
                <a:latin typeface="Calibri"/>
                <a:cs typeface="Calibri"/>
              </a:rPr>
              <a:t>allows you </a:t>
            </a:r>
            <a:r>
              <a:rPr sz="2400" spc="-15" dirty="0">
                <a:latin typeface="Calibri"/>
                <a:cs typeface="Calibri"/>
              </a:rPr>
              <a:t>to </a:t>
            </a:r>
            <a:r>
              <a:rPr sz="2400" spc="-20" dirty="0">
                <a:latin typeface="Calibri"/>
                <a:cs typeface="Calibri"/>
              </a:rPr>
              <a:t>keep </a:t>
            </a:r>
            <a:r>
              <a:rPr sz="2400" spc="-10" dirty="0">
                <a:latin typeface="Calibri"/>
                <a:cs typeface="Calibri"/>
              </a:rPr>
              <a:t>your </a:t>
            </a:r>
            <a:r>
              <a:rPr sz="2400" spc="-20" dirty="0">
                <a:latin typeface="Calibri"/>
                <a:cs typeface="Calibri"/>
              </a:rPr>
              <a:t>test 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dataset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as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truly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unseen</a:t>
            </a:r>
            <a:r>
              <a:rPr sz="2400" spc="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dataset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for</a:t>
            </a:r>
            <a:r>
              <a:rPr sz="2400" spc="-5" dirty="0">
                <a:latin typeface="Calibri"/>
                <a:cs typeface="Calibri"/>
              </a:rPr>
              <a:t> selecting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your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final </a:t>
            </a:r>
            <a:r>
              <a:rPr sz="2400" dirty="0">
                <a:latin typeface="Calibri"/>
                <a:cs typeface="Calibri"/>
              </a:rPr>
              <a:t>model.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7542" y="711453"/>
            <a:ext cx="2726055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20" dirty="0">
                <a:latin typeface="Calibri Light"/>
                <a:cs typeface="Calibri Light"/>
              </a:rPr>
              <a:t>Cross-Validation</a:t>
            </a:r>
            <a:endParaRPr sz="3300">
              <a:latin typeface="Calibri Light"/>
              <a:cs typeface="Calibri 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084871" y="5594032"/>
            <a:ext cx="1151255" cy="4343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50" i="1" spc="15" dirty="0">
                <a:latin typeface="Times New Roman"/>
                <a:cs typeface="Times New Roman"/>
              </a:rPr>
              <a:t>C</a:t>
            </a:r>
            <a:r>
              <a:rPr sz="2550" i="1" spc="10" dirty="0">
                <a:latin typeface="Times New Roman"/>
                <a:cs typeface="Times New Roman"/>
              </a:rPr>
              <a:t>V</a:t>
            </a:r>
            <a:r>
              <a:rPr sz="2550" i="1" spc="-355" dirty="0">
                <a:latin typeface="Times New Roman"/>
                <a:cs typeface="Times New Roman"/>
              </a:rPr>
              <a:t> </a:t>
            </a:r>
            <a:r>
              <a:rPr sz="2550" spc="-110" dirty="0">
                <a:latin typeface="Times New Roman"/>
                <a:cs typeface="Times New Roman"/>
              </a:rPr>
              <a:t>(</a:t>
            </a:r>
            <a:r>
              <a:rPr sz="2650" spc="95" dirty="0">
                <a:latin typeface="Symbol"/>
                <a:cs typeface="Symbol"/>
              </a:rPr>
              <a:t></a:t>
            </a:r>
            <a:r>
              <a:rPr sz="2550" spc="5" dirty="0">
                <a:latin typeface="Times New Roman"/>
                <a:cs typeface="Times New Roman"/>
              </a:rPr>
              <a:t>)</a:t>
            </a:r>
            <a:r>
              <a:rPr sz="2550" spc="-120" dirty="0">
                <a:latin typeface="Times New Roman"/>
                <a:cs typeface="Times New Roman"/>
              </a:rPr>
              <a:t> </a:t>
            </a:r>
            <a:r>
              <a:rPr sz="2550" spc="5" dirty="0">
                <a:latin typeface="Symbol"/>
                <a:cs typeface="Symbol"/>
              </a:rPr>
              <a:t></a:t>
            </a:r>
            <a:endParaRPr sz="2550">
              <a:latin typeface="Symbol"/>
              <a:cs typeface="Symbo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347082" y="5410121"/>
            <a:ext cx="188595" cy="4133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550" spc="5" dirty="0">
                <a:latin typeface="Times New Roman"/>
                <a:cs typeface="Times New Roman"/>
              </a:rPr>
              <a:t>1</a:t>
            </a:r>
            <a:endParaRPr sz="255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313378" y="5860267"/>
            <a:ext cx="243204" cy="4133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550" i="1" spc="10" dirty="0">
                <a:latin typeface="Times New Roman"/>
                <a:cs typeface="Times New Roman"/>
              </a:rPr>
              <a:t>N</a:t>
            </a:r>
            <a:endParaRPr sz="255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299527" y="5866769"/>
            <a:ext cx="278765" cy="0"/>
          </a:xfrm>
          <a:custGeom>
            <a:avLst/>
            <a:gdLst/>
            <a:ahLst/>
            <a:cxnLst/>
            <a:rect l="l" t="t" r="r" b="b"/>
            <a:pathLst>
              <a:path w="278764">
                <a:moveTo>
                  <a:pt x="0" y="0"/>
                </a:moveTo>
                <a:lnTo>
                  <a:pt x="278609" y="0"/>
                </a:lnTo>
              </a:path>
            </a:pathLst>
          </a:custGeom>
          <a:ln w="134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3984650" y="5611814"/>
            <a:ext cx="488950" cy="4133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330835" algn="l"/>
              </a:tabLst>
            </a:pPr>
            <a:r>
              <a:rPr sz="2550" i="1" spc="5" dirty="0">
                <a:latin typeface="Times New Roman"/>
                <a:cs typeface="Times New Roman"/>
              </a:rPr>
              <a:t>L	y</a:t>
            </a:r>
            <a:endParaRPr sz="255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681078" y="5467114"/>
            <a:ext cx="669925" cy="4133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r>
              <a:rPr sz="3825" spc="7" baseline="-6535" dirty="0">
                <a:latin typeface="Times New Roman"/>
                <a:cs typeface="Times New Roman"/>
              </a:rPr>
              <a:t>ˆ</a:t>
            </a:r>
            <a:r>
              <a:rPr sz="3825" spc="-494" baseline="-6535" dirty="0">
                <a:latin typeface="Times New Roman"/>
                <a:cs typeface="Times New Roman"/>
              </a:rPr>
              <a:t> </a:t>
            </a:r>
            <a:r>
              <a:rPr sz="1450" spc="15" dirty="0">
                <a:latin typeface="Symbol"/>
                <a:cs typeface="Symbol"/>
              </a:rPr>
              <a:t></a:t>
            </a:r>
            <a:r>
              <a:rPr sz="1550" spc="-30" dirty="0">
                <a:latin typeface="Symbol"/>
                <a:cs typeface="Symbol"/>
              </a:rPr>
              <a:t></a:t>
            </a:r>
            <a:r>
              <a:rPr sz="1550" spc="-150" dirty="0">
                <a:latin typeface="Times New Roman"/>
                <a:cs typeface="Times New Roman"/>
              </a:rPr>
              <a:t> </a:t>
            </a:r>
            <a:r>
              <a:rPr sz="1450" spc="120" dirty="0">
                <a:latin typeface="Times New Roman"/>
                <a:cs typeface="Times New Roman"/>
              </a:rPr>
              <a:t>(</a:t>
            </a:r>
            <a:r>
              <a:rPr sz="1450" i="1" spc="114" dirty="0">
                <a:latin typeface="Times New Roman"/>
                <a:cs typeface="Times New Roman"/>
              </a:rPr>
              <a:t>i</a:t>
            </a:r>
            <a:r>
              <a:rPr sz="1450" spc="15" dirty="0">
                <a:latin typeface="Times New Roman"/>
                <a:cs typeface="Times New Roman"/>
              </a:rPr>
              <a:t>)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172568" y="5429951"/>
            <a:ext cx="370840" cy="7283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4600" spc="15" dirty="0">
                <a:latin typeface="Symbol"/>
                <a:cs typeface="Symbol"/>
              </a:rPr>
              <a:t></a:t>
            </a:r>
            <a:r>
              <a:rPr sz="4600" spc="-400" dirty="0">
                <a:latin typeface="Times New Roman"/>
                <a:cs typeface="Times New Roman"/>
              </a:rPr>
              <a:t> </a:t>
            </a:r>
            <a:r>
              <a:rPr sz="1450" i="1" spc="10" dirty="0">
                <a:latin typeface="Times New Roman"/>
                <a:cs typeface="Times New Roman"/>
              </a:rPr>
              <a:t>i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506770" y="5349252"/>
            <a:ext cx="1839595" cy="7283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  <a:tabLst>
                <a:tab pos="819785" algn="l"/>
              </a:tabLst>
            </a:pPr>
            <a:r>
              <a:rPr sz="2550" dirty="0">
                <a:latin typeface="Times New Roman"/>
                <a:cs typeface="Times New Roman"/>
              </a:rPr>
              <a:t>,</a:t>
            </a:r>
            <a:r>
              <a:rPr sz="2550" spc="-15" dirty="0">
                <a:latin typeface="Times New Roman"/>
                <a:cs typeface="Times New Roman"/>
              </a:rPr>
              <a:t> </a:t>
            </a:r>
            <a:r>
              <a:rPr sz="2550" i="1" dirty="0">
                <a:latin typeface="Times New Roman"/>
                <a:cs typeface="Times New Roman"/>
              </a:rPr>
              <a:t>f	</a:t>
            </a:r>
            <a:r>
              <a:rPr sz="2550" spc="204" dirty="0">
                <a:latin typeface="Times New Roman"/>
                <a:cs typeface="Times New Roman"/>
              </a:rPr>
              <a:t>(</a:t>
            </a:r>
            <a:r>
              <a:rPr sz="2550" i="1" spc="130" dirty="0">
                <a:latin typeface="Times New Roman"/>
                <a:cs typeface="Times New Roman"/>
              </a:rPr>
              <a:t>x</a:t>
            </a:r>
            <a:r>
              <a:rPr sz="2175" i="1" spc="142" baseline="-24904" dirty="0">
                <a:latin typeface="Times New Roman"/>
                <a:cs typeface="Times New Roman"/>
              </a:rPr>
              <a:t>i</a:t>
            </a:r>
            <a:r>
              <a:rPr sz="2550" spc="-10" dirty="0">
                <a:latin typeface="Times New Roman"/>
                <a:cs typeface="Times New Roman"/>
              </a:rPr>
              <a:t>,</a:t>
            </a:r>
            <a:r>
              <a:rPr sz="2650" spc="120" dirty="0">
                <a:latin typeface="Symbol"/>
                <a:cs typeface="Symbol"/>
              </a:rPr>
              <a:t></a:t>
            </a:r>
            <a:r>
              <a:rPr sz="2550" spc="-30" dirty="0">
                <a:latin typeface="Times New Roman"/>
                <a:cs typeface="Times New Roman"/>
              </a:rPr>
              <a:t>)</a:t>
            </a:r>
            <a:r>
              <a:rPr sz="6900" spc="22" baseline="-7246" dirty="0">
                <a:latin typeface="Symbol"/>
                <a:cs typeface="Symbol"/>
              </a:rPr>
              <a:t></a:t>
            </a:r>
            <a:endParaRPr sz="6900" baseline="-7246">
              <a:latin typeface="Symbol"/>
              <a:cs typeface="Symbo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709282" y="5383570"/>
            <a:ext cx="153035" cy="2520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50" i="1" spc="30" dirty="0">
                <a:latin typeface="Times New Roman"/>
                <a:cs typeface="Times New Roman"/>
              </a:rPr>
              <a:t>N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608839" y="5496792"/>
            <a:ext cx="374650" cy="8439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800" spc="35" dirty="0">
                <a:latin typeface="Symbol"/>
                <a:cs typeface="Symbol"/>
              </a:rPr>
              <a:t></a:t>
            </a:r>
            <a:endParaRPr sz="3800">
              <a:latin typeface="Symbol"/>
              <a:cs typeface="Symbol"/>
            </a:endParaRPr>
          </a:p>
          <a:p>
            <a:pPr marL="66040">
              <a:lnSpc>
                <a:spcPct val="100000"/>
              </a:lnSpc>
              <a:spcBef>
                <a:spcPts val="120"/>
              </a:spcBef>
            </a:pPr>
            <a:r>
              <a:rPr sz="1450" i="1" spc="30" dirty="0">
                <a:latin typeface="Times New Roman"/>
                <a:cs typeface="Times New Roman"/>
              </a:rPr>
              <a:t>i</a:t>
            </a:r>
            <a:r>
              <a:rPr sz="1450" spc="30" dirty="0">
                <a:latin typeface="Symbol"/>
                <a:cs typeface="Symbol"/>
              </a:rPr>
              <a:t></a:t>
            </a:r>
            <a:r>
              <a:rPr sz="1450" spc="30" dirty="0">
                <a:latin typeface="Times New Roman"/>
                <a:cs typeface="Times New Roman"/>
              </a:rPr>
              <a:t>1</a:t>
            </a:r>
            <a:endParaRPr sz="1450">
              <a:latin typeface="Times New Roman"/>
              <a:cs typeface="Times New Roman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2890837" y="2967037"/>
            <a:ext cx="3057525" cy="619125"/>
            <a:chOff x="2890837" y="2967037"/>
            <a:chExt cx="3057525" cy="619125"/>
          </a:xfrm>
        </p:grpSpPr>
        <p:sp>
          <p:nvSpPr>
            <p:cNvPr id="14" name="object 14"/>
            <p:cNvSpPr/>
            <p:nvPr/>
          </p:nvSpPr>
          <p:spPr>
            <a:xfrm>
              <a:off x="2895600" y="2971800"/>
              <a:ext cx="609600" cy="304800"/>
            </a:xfrm>
            <a:custGeom>
              <a:avLst/>
              <a:gdLst/>
              <a:ahLst/>
              <a:cxnLst/>
              <a:rect l="l" t="t" r="r" b="b"/>
              <a:pathLst>
                <a:path w="609600" h="304800">
                  <a:moveTo>
                    <a:pt x="558800" y="0"/>
                  </a:moveTo>
                  <a:lnTo>
                    <a:pt x="50800" y="0"/>
                  </a:lnTo>
                  <a:lnTo>
                    <a:pt x="31021" y="3990"/>
                  </a:lnTo>
                  <a:lnTo>
                    <a:pt x="14874" y="14874"/>
                  </a:lnTo>
                  <a:lnTo>
                    <a:pt x="3990" y="31021"/>
                  </a:lnTo>
                  <a:lnTo>
                    <a:pt x="0" y="50800"/>
                  </a:lnTo>
                  <a:lnTo>
                    <a:pt x="0" y="254000"/>
                  </a:lnTo>
                  <a:lnTo>
                    <a:pt x="3990" y="273778"/>
                  </a:lnTo>
                  <a:lnTo>
                    <a:pt x="14874" y="289925"/>
                  </a:lnTo>
                  <a:lnTo>
                    <a:pt x="31021" y="300809"/>
                  </a:lnTo>
                  <a:lnTo>
                    <a:pt x="50800" y="304800"/>
                  </a:lnTo>
                  <a:lnTo>
                    <a:pt x="558800" y="304800"/>
                  </a:lnTo>
                  <a:lnTo>
                    <a:pt x="578578" y="300809"/>
                  </a:lnTo>
                  <a:lnTo>
                    <a:pt x="594725" y="289925"/>
                  </a:lnTo>
                  <a:lnTo>
                    <a:pt x="605609" y="273778"/>
                  </a:lnTo>
                  <a:lnTo>
                    <a:pt x="609600" y="254000"/>
                  </a:lnTo>
                  <a:lnTo>
                    <a:pt x="609600" y="50800"/>
                  </a:lnTo>
                  <a:lnTo>
                    <a:pt x="605609" y="31021"/>
                  </a:lnTo>
                  <a:lnTo>
                    <a:pt x="594725" y="14874"/>
                  </a:lnTo>
                  <a:lnTo>
                    <a:pt x="578578" y="3990"/>
                  </a:lnTo>
                  <a:lnTo>
                    <a:pt x="558800" y="0"/>
                  </a:lnTo>
                  <a:close/>
                </a:path>
              </a:pathLst>
            </a:custGeom>
            <a:solidFill>
              <a:srgbClr val="9999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895600" y="2971800"/>
              <a:ext cx="609600" cy="304800"/>
            </a:xfrm>
            <a:custGeom>
              <a:avLst/>
              <a:gdLst/>
              <a:ahLst/>
              <a:cxnLst/>
              <a:rect l="l" t="t" r="r" b="b"/>
              <a:pathLst>
                <a:path w="609600" h="304800">
                  <a:moveTo>
                    <a:pt x="0" y="50800"/>
                  </a:moveTo>
                  <a:lnTo>
                    <a:pt x="3990" y="31021"/>
                  </a:lnTo>
                  <a:lnTo>
                    <a:pt x="14874" y="14874"/>
                  </a:lnTo>
                  <a:lnTo>
                    <a:pt x="31021" y="3990"/>
                  </a:lnTo>
                  <a:lnTo>
                    <a:pt x="50800" y="0"/>
                  </a:lnTo>
                  <a:lnTo>
                    <a:pt x="558800" y="0"/>
                  </a:lnTo>
                  <a:lnTo>
                    <a:pt x="578578" y="3990"/>
                  </a:lnTo>
                  <a:lnTo>
                    <a:pt x="594725" y="14874"/>
                  </a:lnTo>
                  <a:lnTo>
                    <a:pt x="605609" y="31021"/>
                  </a:lnTo>
                  <a:lnTo>
                    <a:pt x="609600" y="50800"/>
                  </a:lnTo>
                  <a:lnTo>
                    <a:pt x="609600" y="254000"/>
                  </a:lnTo>
                  <a:lnTo>
                    <a:pt x="605609" y="273778"/>
                  </a:lnTo>
                  <a:lnTo>
                    <a:pt x="594725" y="289925"/>
                  </a:lnTo>
                  <a:lnTo>
                    <a:pt x="578578" y="300809"/>
                  </a:lnTo>
                  <a:lnTo>
                    <a:pt x="558800" y="304800"/>
                  </a:lnTo>
                  <a:lnTo>
                    <a:pt x="50800" y="304800"/>
                  </a:lnTo>
                  <a:lnTo>
                    <a:pt x="31021" y="300809"/>
                  </a:lnTo>
                  <a:lnTo>
                    <a:pt x="14874" y="289925"/>
                  </a:lnTo>
                  <a:lnTo>
                    <a:pt x="3990" y="273778"/>
                  </a:lnTo>
                  <a:lnTo>
                    <a:pt x="0" y="254000"/>
                  </a:lnTo>
                  <a:lnTo>
                    <a:pt x="0" y="5080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505200" y="2971800"/>
              <a:ext cx="609600" cy="304800"/>
            </a:xfrm>
            <a:custGeom>
              <a:avLst/>
              <a:gdLst/>
              <a:ahLst/>
              <a:cxnLst/>
              <a:rect l="l" t="t" r="r" b="b"/>
              <a:pathLst>
                <a:path w="609600" h="304800">
                  <a:moveTo>
                    <a:pt x="558800" y="0"/>
                  </a:moveTo>
                  <a:lnTo>
                    <a:pt x="50800" y="0"/>
                  </a:lnTo>
                  <a:lnTo>
                    <a:pt x="31021" y="3990"/>
                  </a:lnTo>
                  <a:lnTo>
                    <a:pt x="14874" y="14874"/>
                  </a:lnTo>
                  <a:lnTo>
                    <a:pt x="3990" y="31021"/>
                  </a:lnTo>
                  <a:lnTo>
                    <a:pt x="0" y="50800"/>
                  </a:lnTo>
                  <a:lnTo>
                    <a:pt x="0" y="254000"/>
                  </a:lnTo>
                  <a:lnTo>
                    <a:pt x="3990" y="273778"/>
                  </a:lnTo>
                  <a:lnTo>
                    <a:pt x="14874" y="289925"/>
                  </a:lnTo>
                  <a:lnTo>
                    <a:pt x="31021" y="300809"/>
                  </a:lnTo>
                  <a:lnTo>
                    <a:pt x="50800" y="304800"/>
                  </a:lnTo>
                  <a:lnTo>
                    <a:pt x="558800" y="304800"/>
                  </a:lnTo>
                  <a:lnTo>
                    <a:pt x="578578" y="300809"/>
                  </a:lnTo>
                  <a:lnTo>
                    <a:pt x="594725" y="289925"/>
                  </a:lnTo>
                  <a:lnTo>
                    <a:pt x="605609" y="273778"/>
                  </a:lnTo>
                  <a:lnTo>
                    <a:pt x="609600" y="254000"/>
                  </a:lnTo>
                  <a:lnTo>
                    <a:pt x="609600" y="50800"/>
                  </a:lnTo>
                  <a:lnTo>
                    <a:pt x="605609" y="31021"/>
                  </a:lnTo>
                  <a:lnTo>
                    <a:pt x="594725" y="14874"/>
                  </a:lnTo>
                  <a:lnTo>
                    <a:pt x="578578" y="3990"/>
                  </a:lnTo>
                  <a:lnTo>
                    <a:pt x="558800" y="0"/>
                  </a:lnTo>
                  <a:close/>
                </a:path>
              </a:pathLst>
            </a:custGeom>
            <a:solidFill>
              <a:srgbClr val="FF8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505200" y="2971800"/>
              <a:ext cx="609600" cy="304800"/>
            </a:xfrm>
            <a:custGeom>
              <a:avLst/>
              <a:gdLst/>
              <a:ahLst/>
              <a:cxnLst/>
              <a:rect l="l" t="t" r="r" b="b"/>
              <a:pathLst>
                <a:path w="609600" h="304800">
                  <a:moveTo>
                    <a:pt x="0" y="50800"/>
                  </a:moveTo>
                  <a:lnTo>
                    <a:pt x="3990" y="31021"/>
                  </a:lnTo>
                  <a:lnTo>
                    <a:pt x="14874" y="14874"/>
                  </a:lnTo>
                  <a:lnTo>
                    <a:pt x="31021" y="3990"/>
                  </a:lnTo>
                  <a:lnTo>
                    <a:pt x="50800" y="0"/>
                  </a:lnTo>
                  <a:lnTo>
                    <a:pt x="558800" y="0"/>
                  </a:lnTo>
                  <a:lnTo>
                    <a:pt x="578578" y="3990"/>
                  </a:lnTo>
                  <a:lnTo>
                    <a:pt x="594725" y="14874"/>
                  </a:lnTo>
                  <a:lnTo>
                    <a:pt x="605609" y="31021"/>
                  </a:lnTo>
                  <a:lnTo>
                    <a:pt x="609600" y="50800"/>
                  </a:lnTo>
                  <a:lnTo>
                    <a:pt x="609600" y="254000"/>
                  </a:lnTo>
                  <a:lnTo>
                    <a:pt x="605609" y="273778"/>
                  </a:lnTo>
                  <a:lnTo>
                    <a:pt x="594725" y="289925"/>
                  </a:lnTo>
                  <a:lnTo>
                    <a:pt x="578578" y="300809"/>
                  </a:lnTo>
                  <a:lnTo>
                    <a:pt x="558800" y="304800"/>
                  </a:lnTo>
                  <a:lnTo>
                    <a:pt x="50800" y="304800"/>
                  </a:lnTo>
                  <a:lnTo>
                    <a:pt x="31021" y="300809"/>
                  </a:lnTo>
                  <a:lnTo>
                    <a:pt x="14874" y="289925"/>
                  </a:lnTo>
                  <a:lnTo>
                    <a:pt x="3990" y="273778"/>
                  </a:lnTo>
                  <a:lnTo>
                    <a:pt x="0" y="254000"/>
                  </a:lnTo>
                  <a:lnTo>
                    <a:pt x="0" y="5080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4114800" y="2971800"/>
              <a:ext cx="609600" cy="304800"/>
            </a:xfrm>
            <a:custGeom>
              <a:avLst/>
              <a:gdLst/>
              <a:ahLst/>
              <a:cxnLst/>
              <a:rect l="l" t="t" r="r" b="b"/>
              <a:pathLst>
                <a:path w="609600" h="304800">
                  <a:moveTo>
                    <a:pt x="558800" y="0"/>
                  </a:moveTo>
                  <a:lnTo>
                    <a:pt x="50800" y="0"/>
                  </a:lnTo>
                  <a:lnTo>
                    <a:pt x="31021" y="3990"/>
                  </a:lnTo>
                  <a:lnTo>
                    <a:pt x="14874" y="14874"/>
                  </a:lnTo>
                  <a:lnTo>
                    <a:pt x="3990" y="31021"/>
                  </a:lnTo>
                  <a:lnTo>
                    <a:pt x="0" y="50800"/>
                  </a:lnTo>
                  <a:lnTo>
                    <a:pt x="0" y="254000"/>
                  </a:lnTo>
                  <a:lnTo>
                    <a:pt x="3990" y="273778"/>
                  </a:lnTo>
                  <a:lnTo>
                    <a:pt x="14874" y="289925"/>
                  </a:lnTo>
                  <a:lnTo>
                    <a:pt x="31021" y="300809"/>
                  </a:lnTo>
                  <a:lnTo>
                    <a:pt x="50800" y="304800"/>
                  </a:lnTo>
                  <a:lnTo>
                    <a:pt x="558800" y="304800"/>
                  </a:lnTo>
                  <a:lnTo>
                    <a:pt x="578578" y="300809"/>
                  </a:lnTo>
                  <a:lnTo>
                    <a:pt x="594725" y="289925"/>
                  </a:lnTo>
                  <a:lnTo>
                    <a:pt x="605609" y="273778"/>
                  </a:lnTo>
                  <a:lnTo>
                    <a:pt x="609600" y="254000"/>
                  </a:lnTo>
                  <a:lnTo>
                    <a:pt x="609600" y="50800"/>
                  </a:lnTo>
                  <a:lnTo>
                    <a:pt x="605609" y="31021"/>
                  </a:lnTo>
                  <a:lnTo>
                    <a:pt x="594725" y="14874"/>
                  </a:lnTo>
                  <a:lnTo>
                    <a:pt x="578578" y="3990"/>
                  </a:lnTo>
                  <a:lnTo>
                    <a:pt x="558800" y="0"/>
                  </a:lnTo>
                  <a:close/>
                </a:path>
              </a:pathLst>
            </a:custGeom>
            <a:solidFill>
              <a:srgbClr val="FF8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4114800" y="2971800"/>
              <a:ext cx="609600" cy="304800"/>
            </a:xfrm>
            <a:custGeom>
              <a:avLst/>
              <a:gdLst/>
              <a:ahLst/>
              <a:cxnLst/>
              <a:rect l="l" t="t" r="r" b="b"/>
              <a:pathLst>
                <a:path w="609600" h="304800">
                  <a:moveTo>
                    <a:pt x="0" y="50800"/>
                  </a:moveTo>
                  <a:lnTo>
                    <a:pt x="3990" y="31021"/>
                  </a:lnTo>
                  <a:lnTo>
                    <a:pt x="14874" y="14874"/>
                  </a:lnTo>
                  <a:lnTo>
                    <a:pt x="31021" y="3990"/>
                  </a:lnTo>
                  <a:lnTo>
                    <a:pt x="50800" y="0"/>
                  </a:lnTo>
                  <a:lnTo>
                    <a:pt x="558800" y="0"/>
                  </a:lnTo>
                  <a:lnTo>
                    <a:pt x="578578" y="3990"/>
                  </a:lnTo>
                  <a:lnTo>
                    <a:pt x="594725" y="14874"/>
                  </a:lnTo>
                  <a:lnTo>
                    <a:pt x="605609" y="31021"/>
                  </a:lnTo>
                  <a:lnTo>
                    <a:pt x="609600" y="50800"/>
                  </a:lnTo>
                  <a:lnTo>
                    <a:pt x="609600" y="254000"/>
                  </a:lnTo>
                  <a:lnTo>
                    <a:pt x="605609" y="273778"/>
                  </a:lnTo>
                  <a:lnTo>
                    <a:pt x="594725" y="289925"/>
                  </a:lnTo>
                  <a:lnTo>
                    <a:pt x="578578" y="300809"/>
                  </a:lnTo>
                  <a:lnTo>
                    <a:pt x="558800" y="304800"/>
                  </a:lnTo>
                  <a:lnTo>
                    <a:pt x="50800" y="304800"/>
                  </a:lnTo>
                  <a:lnTo>
                    <a:pt x="31021" y="300809"/>
                  </a:lnTo>
                  <a:lnTo>
                    <a:pt x="14874" y="289925"/>
                  </a:lnTo>
                  <a:lnTo>
                    <a:pt x="3990" y="273778"/>
                  </a:lnTo>
                  <a:lnTo>
                    <a:pt x="0" y="254000"/>
                  </a:lnTo>
                  <a:lnTo>
                    <a:pt x="0" y="5080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4724400" y="2971800"/>
              <a:ext cx="609600" cy="304800"/>
            </a:xfrm>
            <a:custGeom>
              <a:avLst/>
              <a:gdLst/>
              <a:ahLst/>
              <a:cxnLst/>
              <a:rect l="l" t="t" r="r" b="b"/>
              <a:pathLst>
                <a:path w="609600" h="304800">
                  <a:moveTo>
                    <a:pt x="558800" y="0"/>
                  </a:moveTo>
                  <a:lnTo>
                    <a:pt x="50800" y="0"/>
                  </a:lnTo>
                  <a:lnTo>
                    <a:pt x="31021" y="3990"/>
                  </a:lnTo>
                  <a:lnTo>
                    <a:pt x="14874" y="14874"/>
                  </a:lnTo>
                  <a:lnTo>
                    <a:pt x="3990" y="31021"/>
                  </a:lnTo>
                  <a:lnTo>
                    <a:pt x="0" y="50800"/>
                  </a:lnTo>
                  <a:lnTo>
                    <a:pt x="0" y="254000"/>
                  </a:lnTo>
                  <a:lnTo>
                    <a:pt x="3990" y="273778"/>
                  </a:lnTo>
                  <a:lnTo>
                    <a:pt x="14874" y="289925"/>
                  </a:lnTo>
                  <a:lnTo>
                    <a:pt x="31021" y="300809"/>
                  </a:lnTo>
                  <a:lnTo>
                    <a:pt x="50800" y="304800"/>
                  </a:lnTo>
                  <a:lnTo>
                    <a:pt x="558800" y="304800"/>
                  </a:lnTo>
                  <a:lnTo>
                    <a:pt x="578578" y="300809"/>
                  </a:lnTo>
                  <a:lnTo>
                    <a:pt x="594725" y="289925"/>
                  </a:lnTo>
                  <a:lnTo>
                    <a:pt x="605609" y="273778"/>
                  </a:lnTo>
                  <a:lnTo>
                    <a:pt x="609600" y="254000"/>
                  </a:lnTo>
                  <a:lnTo>
                    <a:pt x="609600" y="50800"/>
                  </a:lnTo>
                  <a:lnTo>
                    <a:pt x="605609" y="31021"/>
                  </a:lnTo>
                  <a:lnTo>
                    <a:pt x="594725" y="14874"/>
                  </a:lnTo>
                  <a:lnTo>
                    <a:pt x="578578" y="3990"/>
                  </a:lnTo>
                  <a:lnTo>
                    <a:pt x="558800" y="0"/>
                  </a:lnTo>
                  <a:close/>
                </a:path>
              </a:pathLst>
            </a:custGeom>
            <a:solidFill>
              <a:srgbClr val="FF8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724400" y="2971800"/>
              <a:ext cx="609600" cy="304800"/>
            </a:xfrm>
            <a:custGeom>
              <a:avLst/>
              <a:gdLst/>
              <a:ahLst/>
              <a:cxnLst/>
              <a:rect l="l" t="t" r="r" b="b"/>
              <a:pathLst>
                <a:path w="609600" h="304800">
                  <a:moveTo>
                    <a:pt x="0" y="50800"/>
                  </a:moveTo>
                  <a:lnTo>
                    <a:pt x="3990" y="31021"/>
                  </a:lnTo>
                  <a:lnTo>
                    <a:pt x="14874" y="14874"/>
                  </a:lnTo>
                  <a:lnTo>
                    <a:pt x="31021" y="3990"/>
                  </a:lnTo>
                  <a:lnTo>
                    <a:pt x="50800" y="0"/>
                  </a:lnTo>
                  <a:lnTo>
                    <a:pt x="558800" y="0"/>
                  </a:lnTo>
                  <a:lnTo>
                    <a:pt x="578578" y="3990"/>
                  </a:lnTo>
                  <a:lnTo>
                    <a:pt x="594725" y="14874"/>
                  </a:lnTo>
                  <a:lnTo>
                    <a:pt x="605609" y="31021"/>
                  </a:lnTo>
                  <a:lnTo>
                    <a:pt x="609600" y="50800"/>
                  </a:lnTo>
                  <a:lnTo>
                    <a:pt x="609600" y="254000"/>
                  </a:lnTo>
                  <a:lnTo>
                    <a:pt x="605609" y="273778"/>
                  </a:lnTo>
                  <a:lnTo>
                    <a:pt x="594725" y="289925"/>
                  </a:lnTo>
                  <a:lnTo>
                    <a:pt x="578578" y="300809"/>
                  </a:lnTo>
                  <a:lnTo>
                    <a:pt x="558800" y="304800"/>
                  </a:lnTo>
                  <a:lnTo>
                    <a:pt x="50800" y="304800"/>
                  </a:lnTo>
                  <a:lnTo>
                    <a:pt x="31021" y="300809"/>
                  </a:lnTo>
                  <a:lnTo>
                    <a:pt x="14874" y="289925"/>
                  </a:lnTo>
                  <a:lnTo>
                    <a:pt x="3990" y="273778"/>
                  </a:lnTo>
                  <a:lnTo>
                    <a:pt x="0" y="254000"/>
                  </a:lnTo>
                  <a:lnTo>
                    <a:pt x="0" y="5080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5334000" y="2971800"/>
              <a:ext cx="609600" cy="304800"/>
            </a:xfrm>
            <a:custGeom>
              <a:avLst/>
              <a:gdLst/>
              <a:ahLst/>
              <a:cxnLst/>
              <a:rect l="l" t="t" r="r" b="b"/>
              <a:pathLst>
                <a:path w="609600" h="304800">
                  <a:moveTo>
                    <a:pt x="558800" y="0"/>
                  </a:moveTo>
                  <a:lnTo>
                    <a:pt x="50800" y="0"/>
                  </a:lnTo>
                  <a:lnTo>
                    <a:pt x="31021" y="3990"/>
                  </a:lnTo>
                  <a:lnTo>
                    <a:pt x="14874" y="14874"/>
                  </a:lnTo>
                  <a:lnTo>
                    <a:pt x="3990" y="31021"/>
                  </a:lnTo>
                  <a:lnTo>
                    <a:pt x="0" y="50800"/>
                  </a:lnTo>
                  <a:lnTo>
                    <a:pt x="0" y="254000"/>
                  </a:lnTo>
                  <a:lnTo>
                    <a:pt x="3990" y="273778"/>
                  </a:lnTo>
                  <a:lnTo>
                    <a:pt x="14874" y="289925"/>
                  </a:lnTo>
                  <a:lnTo>
                    <a:pt x="31021" y="300809"/>
                  </a:lnTo>
                  <a:lnTo>
                    <a:pt x="50800" y="304800"/>
                  </a:lnTo>
                  <a:lnTo>
                    <a:pt x="558800" y="304800"/>
                  </a:lnTo>
                  <a:lnTo>
                    <a:pt x="578578" y="300809"/>
                  </a:lnTo>
                  <a:lnTo>
                    <a:pt x="594725" y="289925"/>
                  </a:lnTo>
                  <a:lnTo>
                    <a:pt x="605609" y="273778"/>
                  </a:lnTo>
                  <a:lnTo>
                    <a:pt x="609600" y="254000"/>
                  </a:lnTo>
                  <a:lnTo>
                    <a:pt x="609600" y="50800"/>
                  </a:lnTo>
                  <a:lnTo>
                    <a:pt x="605609" y="31021"/>
                  </a:lnTo>
                  <a:lnTo>
                    <a:pt x="594725" y="14874"/>
                  </a:lnTo>
                  <a:lnTo>
                    <a:pt x="578578" y="3990"/>
                  </a:lnTo>
                  <a:lnTo>
                    <a:pt x="558800" y="0"/>
                  </a:lnTo>
                  <a:close/>
                </a:path>
              </a:pathLst>
            </a:custGeom>
            <a:solidFill>
              <a:srgbClr val="FF8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5334000" y="2971800"/>
              <a:ext cx="609600" cy="304800"/>
            </a:xfrm>
            <a:custGeom>
              <a:avLst/>
              <a:gdLst/>
              <a:ahLst/>
              <a:cxnLst/>
              <a:rect l="l" t="t" r="r" b="b"/>
              <a:pathLst>
                <a:path w="609600" h="304800">
                  <a:moveTo>
                    <a:pt x="0" y="50800"/>
                  </a:moveTo>
                  <a:lnTo>
                    <a:pt x="3990" y="31021"/>
                  </a:lnTo>
                  <a:lnTo>
                    <a:pt x="14874" y="14874"/>
                  </a:lnTo>
                  <a:lnTo>
                    <a:pt x="31021" y="3990"/>
                  </a:lnTo>
                  <a:lnTo>
                    <a:pt x="50800" y="0"/>
                  </a:lnTo>
                  <a:lnTo>
                    <a:pt x="558800" y="0"/>
                  </a:lnTo>
                  <a:lnTo>
                    <a:pt x="578578" y="3990"/>
                  </a:lnTo>
                  <a:lnTo>
                    <a:pt x="594725" y="14874"/>
                  </a:lnTo>
                  <a:lnTo>
                    <a:pt x="605609" y="31021"/>
                  </a:lnTo>
                  <a:lnTo>
                    <a:pt x="609600" y="50800"/>
                  </a:lnTo>
                  <a:lnTo>
                    <a:pt x="609600" y="254000"/>
                  </a:lnTo>
                  <a:lnTo>
                    <a:pt x="605609" y="273778"/>
                  </a:lnTo>
                  <a:lnTo>
                    <a:pt x="594725" y="289925"/>
                  </a:lnTo>
                  <a:lnTo>
                    <a:pt x="578578" y="300809"/>
                  </a:lnTo>
                  <a:lnTo>
                    <a:pt x="558800" y="304800"/>
                  </a:lnTo>
                  <a:lnTo>
                    <a:pt x="50800" y="304800"/>
                  </a:lnTo>
                  <a:lnTo>
                    <a:pt x="31021" y="300809"/>
                  </a:lnTo>
                  <a:lnTo>
                    <a:pt x="14874" y="289925"/>
                  </a:lnTo>
                  <a:lnTo>
                    <a:pt x="3990" y="273778"/>
                  </a:lnTo>
                  <a:lnTo>
                    <a:pt x="0" y="254000"/>
                  </a:lnTo>
                  <a:lnTo>
                    <a:pt x="0" y="5080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2895600" y="3276600"/>
              <a:ext cx="609600" cy="304800"/>
            </a:xfrm>
            <a:custGeom>
              <a:avLst/>
              <a:gdLst/>
              <a:ahLst/>
              <a:cxnLst/>
              <a:rect l="l" t="t" r="r" b="b"/>
              <a:pathLst>
                <a:path w="609600" h="304800">
                  <a:moveTo>
                    <a:pt x="558800" y="0"/>
                  </a:moveTo>
                  <a:lnTo>
                    <a:pt x="50800" y="0"/>
                  </a:lnTo>
                  <a:lnTo>
                    <a:pt x="31021" y="3990"/>
                  </a:lnTo>
                  <a:lnTo>
                    <a:pt x="14874" y="14874"/>
                  </a:lnTo>
                  <a:lnTo>
                    <a:pt x="3990" y="31021"/>
                  </a:lnTo>
                  <a:lnTo>
                    <a:pt x="0" y="50800"/>
                  </a:lnTo>
                  <a:lnTo>
                    <a:pt x="0" y="254000"/>
                  </a:lnTo>
                  <a:lnTo>
                    <a:pt x="3990" y="273778"/>
                  </a:lnTo>
                  <a:lnTo>
                    <a:pt x="14874" y="289925"/>
                  </a:lnTo>
                  <a:lnTo>
                    <a:pt x="31021" y="300809"/>
                  </a:lnTo>
                  <a:lnTo>
                    <a:pt x="50800" y="304800"/>
                  </a:lnTo>
                  <a:lnTo>
                    <a:pt x="558800" y="304800"/>
                  </a:lnTo>
                  <a:lnTo>
                    <a:pt x="578578" y="300809"/>
                  </a:lnTo>
                  <a:lnTo>
                    <a:pt x="594725" y="289925"/>
                  </a:lnTo>
                  <a:lnTo>
                    <a:pt x="605609" y="273778"/>
                  </a:lnTo>
                  <a:lnTo>
                    <a:pt x="609600" y="254000"/>
                  </a:lnTo>
                  <a:lnTo>
                    <a:pt x="609600" y="50800"/>
                  </a:lnTo>
                  <a:lnTo>
                    <a:pt x="605609" y="31021"/>
                  </a:lnTo>
                  <a:lnTo>
                    <a:pt x="594725" y="14874"/>
                  </a:lnTo>
                  <a:lnTo>
                    <a:pt x="578578" y="3990"/>
                  </a:lnTo>
                  <a:lnTo>
                    <a:pt x="558800" y="0"/>
                  </a:lnTo>
                  <a:close/>
                </a:path>
              </a:pathLst>
            </a:custGeom>
            <a:solidFill>
              <a:srgbClr val="FF8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2895600" y="3276600"/>
              <a:ext cx="609600" cy="304800"/>
            </a:xfrm>
            <a:custGeom>
              <a:avLst/>
              <a:gdLst/>
              <a:ahLst/>
              <a:cxnLst/>
              <a:rect l="l" t="t" r="r" b="b"/>
              <a:pathLst>
                <a:path w="609600" h="304800">
                  <a:moveTo>
                    <a:pt x="0" y="50800"/>
                  </a:moveTo>
                  <a:lnTo>
                    <a:pt x="3990" y="31021"/>
                  </a:lnTo>
                  <a:lnTo>
                    <a:pt x="14874" y="14874"/>
                  </a:lnTo>
                  <a:lnTo>
                    <a:pt x="31021" y="3990"/>
                  </a:lnTo>
                  <a:lnTo>
                    <a:pt x="50800" y="0"/>
                  </a:lnTo>
                  <a:lnTo>
                    <a:pt x="558800" y="0"/>
                  </a:lnTo>
                  <a:lnTo>
                    <a:pt x="578578" y="3990"/>
                  </a:lnTo>
                  <a:lnTo>
                    <a:pt x="594725" y="14874"/>
                  </a:lnTo>
                  <a:lnTo>
                    <a:pt x="605609" y="31021"/>
                  </a:lnTo>
                  <a:lnTo>
                    <a:pt x="609600" y="50800"/>
                  </a:lnTo>
                  <a:lnTo>
                    <a:pt x="609600" y="254000"/>
                  </a:lnTo>
                  <a:lnTo>
                    <a:pt x="605609" y="273778"/>
                  </a:lnTo>
                  <a:lnTo>
                    <a:pt x="594725" y="289925"/>
                  </a:lnTo>
                  <a:lnTo>
                    <a:pt x="578578" y="300809"/>
                  </a:lnTo>
                  <a:lnTo>
                    <a:pt x="558800" y="304800"/>
                  </a:lnTo>
                  <a:lnTo>
                    <a:pt x="50800" y="304800"/>
                  </a:lnTo>
                  <a:lnTo>
                    <a:pt x="31021" y="300809"/>
                  </a:lnTo>
                  <a:lnTo>
                    <a:pt x="14874" y="289925"/>
                  </a:lnTo>
                  <a:lnTo>
                    <a:pt x="3990" y="273778"/>
                  </a:lnTo>
                  <a:lnTo>
                    <a:pt x="0" y="254000"/>
                  </a:lnTo>
                  <a:lnTo>
                    <a:pt x="0" y="5080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3505200" y="3276600"/>
              <a:ext cx="609600" cy="304800"/>
            </a:xfrm>
            <a:custGeom>
              <a:avLst/>
              <a:gdLst/>
              <a:ahLst/>
              <a:cxnLst/>
              <a:rect l="l" t="t" r="r" b="b"/>
              <a:pathLst>
                <a:path w="609600" h="304800">
                  <a:moveTo>
                    <a:pt x="558800" y="0"/>
                  </a:moveTo>
                  <a:lnTo>
                    <a:pt x="50800" y="0"/>
                  </a:lnTo>
                  <a:lnTo>
                    <a:pt x="31021" y="3990"/>
                  </a:lnTo>
                  <a:lnTo>
                    <a:pt x="14874" y="14874"/>
                  </a:lnTo>
                  <a:lnTo>
                    <a:pt x="3990" y="31021"/>
                  </a:lnTo>
                  <a:lnTo>
                    <a:pt x="0" y="50800"/>
                  </a:lnTo>
                  <a:lnTo>
                    <a:pt x="0" y="254000"/>
                  </a:lnTo>
                  <a:lnTo>
                    <a:pt x="3990" y="273778"/>
                  </a:lnTo>
                  <a:lnTo>
                    <a:pt x="14874" y="289925"/>
                  </a:lnTo>
                  <a:lnTo>
                    <a:pt x="31021" y="300809"/>
                  </a:lnTo>
                  <a:lnTo>
                    <a:pt x="50800" y="304800"/>
                  </a:lnTo>
                  <a:lnTo>
                    <a:pt x="558800" y="304800"/>
                  </a:lnTo>
                  <a:lnTo>
                    <a:pt x="578578" y="300809"/>
                  </a:lnTo>
                  <a:lnTo>
                    <a:pt x="594725" y="289925"/>
                  </a:lnTo>
                  <a:lnTo>
                    <a:pt x="605609" y="273778"/>
                  </a:lnTo>
                  <a:lnTo>
                    <a:pt x="609600" y="254000"/>
                  </a:lnTo>
                  <a:lnTo>
                    <a:pt x="609600" y="50800"/>
                  </a:lnTo>
                  <a:lnTo>
                    <a:pt x="605609" y="31021"/>
                  </a:lnTo>
                  <a:lnTo>
                    <a:pt x="594725" y="14874"/>
                  </a:lnTo>
                  <a:lnTo>
                    <a:pt x="578578" y="3990"/>
                  </a:lnTo>
                  <a:lnTo>
                    <a:pt x="558800" y="0"/>
                  </a:lnTo>
                  <a:close/>
                </a:path>
              </a:pathLst>
            </a:custGeom>
            <a:solidFill>
              <a:srgbClr val="9999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3505200" y="3276600"/>
              <a:ext cx="609600" cy="304800"/>
            </a:xfrm>
            <a:custGeom>
              <a:avLst/>
              <a:gdLst/>
              <a:ahLst/>
              <a:cxnLst/>
              <a:rect l="l" t="t" r="r" b="b"/>
              <a:pathLst>
                <a:path w="609600" h="304800">
                  <a:moveTo>
                    <a:pt x="0" y="50800"/>
                  </a:moveTo>
                  <a:lnTo>
                    <a:pt x="3990" y="31021"/>
                  </a:lnTo>
                  <a:lnTo>
                    <a:pt x="14874" y="14874"/>
                  </a:lnTo>
                  <a:lnTo>
                    <a:pt x="31021" y="3990"/>
                  </a:lnTo>
                  <a:lnTo>
                    <a:pt x="50800" y="0"/>
                  </a:lnTo>
                  <a:lnTo>
                    <a:pt x="558800" y="0"/>
                  </a:lnTo>
                  <a:lnTo>
                    <a:pt x="578578" y="3990"/>
                  </a:lnTo>
                  <a:lnTo>
                    <a:pt x="594725" y="14874"/>
                  </a:lnTo>
                  <a:lnTo>
                    <a:pt x="605609" y="31021"/>
                  </a:lnTo>
                  <a:lnTo>
                    <a:pt x="609600" y="50800"/>
                  </a:lnTo>
                  <a:lnTo>
                    <a:pt x="609600" y="254000"/>
                  </a:lnTo>
                  <a:lnTo>
                    <a:pt x="605609" y="273778"/>
                  </a:lnTo>
                  <a:lnTo>
                    <a:pt x="594725" y="289925"/>
                  </a:lnTo>
                  <a:lnTo>
                    <a:pt x="578578" y="300809"/>
                  </a:lnTo>
                  <a:lnTo>
                    <a:pt x="558800" y="304800"/>
                  </a:lnTo>
                  <a:lnTo>
                    <a:pt x="50800" y="304800"/>
                  </a:lnTo>
                  <a:lnTo>
                    <a:pt x="31021" y="300809"/>
                  </a:lnTo>
                  <a:lnTo>
                    <a:pt x="14874" y="289925"/>
                  </a:lnTo>
                  <a:lnTo>
                    <a:pt x="3990" y="273778"/>
                  </a:lnTo>
                  <a:lnTo>
                    <a:pt x="0" y="254000"/>
                  </a:lnTo>
                  <a:lnTo>
                    <a:pt x="0" y="5080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4114800" y="3276600"/>
              <a:ext cx="609600" cy="304800"/>
            </a:xfrm>
            <a:custGeom>
              <a:avLst/>
              <a:gdLst/>
              <a:ahLst/>
              <a:cxnLst/>
              <a:rect l="l" t="t" r="r" b="b"/>
              <a:pathLst>
                <a:path w="609600" h="304800">
                  <a:moveTo>
                    <a:pt x="558800" y="0"/>
                  </a:moveTo>
                  <a:lnTo>
                    <a:pt x="50800" y="0"/>
                  </a:lnTo>
                  <a:lnTo>
                    <a:pt x="31021" y="3990"/>
                  </a:lnTo>
                  <a:lnTo>
                    <a:pt x="14874" y="14874"/>
                  </a:lnTo>
                  <a:lnTo>
                    <a:pt x="3990" y="31021"/>
                  </a:lnTo>
                  <a:lnTo>
                    <a:pt x="0" y="50800"/>
                  </a:lnTo>
                  <a:lnTo>
                    <a:pt x="0" y="254000"/>
                  </a:lnTo>
                  <a:lnTo>
                    <a:pt x="3990" y="273778"/>
                  </a:lnTo>
                  <a:lnTo>
                    <a:pt x="14874" y="289925"/>
                  </a:lnTo>
                  <a:lnTo>
                    <a:pt x="31021" y="300809"/>
                  </a:lnTo>
                  <a:lnTo>
                    <a:pt x="50800" y="304800"/>
                  </a:lnTo>
                  <a:lnTo>
                    <a:pt x="558800" y="304800"/>
                  </a:lnTo>
                  <a:lnTo>
                    <a:pt x="578578" y="300809"/>
                  </a:lnTo>
                  <a:lnTo>
                    <a:pt x="594725" y="289925"/>
                  </a:lnTo>
                  <a:lnTo>
                    <a:pt x="605609" y="273778"/>
                  </a:lnTo>
                  <a:lnTo>
                    <a:pt x="609600" y="254000"/>
                  </a:lnTo>
                  <a:lnTo>
                    <a:pt x="609600" y="50800"/>
                  </a:lnTo>
                  <a:lnTo>
                    <a:pt x="605609" y="31021"/>
                  </a:lnTo>
                  <a:lnTo>
                    <a:pt x="594725" y="14874"/>
                  </a:lnTo>
                  <a:lnTo>
                    <a:pt x="578578" y="3990"/>
                  </a:lnTo>
                  <a:lnTo>
                    <a:pt x="558800" y="0"/>
                  </a:lnTo>
                  <a:close/>
                </a:path>
              </a:pathLst>
            </a:custGeom>
            <a:solidFill>
              <a:srgbClr val="FF8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4114800" y="3276600"/>
              <a:ext cx="609600" cy="304800"/>
            </a:xfrm>
            <a:custGeom>
              <a:avLst/>
              <a:gdLst/>
              <a:ahLst/>
              <a:cxnLst/>
              <a:rect l="l" t="t" r="r" b="b"/>
              <a:pathLst>
                <a:path w="609600" h="304800">
                  <a:moveTo>
                    <a:pt x="0" y="50800"/>
                  </a:moveTo>
                  <a:lnTo>
                    <a:pt x="3990" y="31021"/>
                  </a:lnTo>
                  <a:lnTo>
                    <a:pt x="14874" y="14874"/>
                  </a:lnTo>
                  <a:lnTo>
                    <a:pt x="31021" y="3990"/>
                  </a:lnTo>
                  <a:lnTo>
                    <a:pt x="50800" y="0"/>
                  </a:lnTo>
                  <a:lnTo>
                    <a:pt x="558800" y="0"/>
                  </a:lnTo>
                  <a:lnTo>
                    <a:pt x="578578" y="3990"/>
                  </a:lnTo>
                  <a:lnTo>
                    <a:pt x="594725" y="14874"/>
                  </a:lnTo>
                  <a:lnTo>
                    <a:pt x="605609" y="31021"/>
                  </a:lnTo>
                  <a:lnTo>
                    <a:pt x="609600" y="50800"/>
                  </a:lnTo>
                  <a:lnTo>
                    <a:pt x="609600" y="254000"/>
                  </a:lnTo>
                  <a:lnTo>
                    <a:pt x="605609" y="273778"/>
                  </a:lnTo>
                  <a:lnTo>
                    <a:pt x="594725" y="289925"/>
                  </a:lnTo>
                  <a:lnTo>
                    <a:pt x="578578" y="300809"/>
                  </a:lnTo>
                  <a:lnTo>
                    <a:pt x="558800" y="304800"/>
                  </a:lnTo>
                  <a:lnTo>
                    <a:pt x="50800" y="304800"/>
                  </a:lnTo>
                  <a:lnTo>
                    <a:pt x="31021" y="300809"/>
                  </a:lnTo>
                  <a:lnTo>
                    <a:pt x="14874" y="289925"/>
                  </a:lnTo>
                  <a:lnTo>
                    <a:pt x="3990" y="273778"/>
                  </a:lnTo>
                  <a:lnTo>
                    <a:pt x="0" y="254000"/>
                  </a:lnTo>
                  <a:lnTo>
                    <a:pt x="0" y="5080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4724400" y="3276600"/>
              <a:ext cx="609600" cy="304800"/>
            </a:xfrm>
            <a:custGeom>
              <a:avLst/>
              <a:gdLst/>
              <a:ahLst/>
              <a:cxnLst/>
              <a:rect l="l" t="t" r="r" b="b"/>
              <a:pathLst>
                <a:path w="609600" h="304800">
                  <a:moveTo>
                    <a:pt x="558800" y="0"/>
                  </a:moveTo>
                  <a:lnTo>
                    <a:pt x="50800" y="0"/>
                  </a:lnTo>
                  <a:lnTo>
                    <a:pt x="31021" y="3990"/>
                  </a:lnTo>
                  <a:lnTo>
                    <a:pt x="14874" y="14874"/>
                  </a:lnTo>
                  <a:lnTo>
                    <a:pt x="3990" y="31021"/>
                  </a:lnTo>
                  <a:lnTo>
                    <a:pt x="0" y="50800"/>
                  </a:lnTo>
                  <a:lnTo>
                    <a:pt x="0" y="254000"/>
                  </a:lnTo>
                  <a:lnTo>
                    <a:pt x="3990" y="273778"/>
                  </a:lnTo>
                  <a:lnTo>
                    <a:pt x="14874" y="289925"/>
                  </a:lnTo>
                  <a:lnTo>
                    <a:pt x="31021" y="300809"/>
                  </a:lnTo>
                  <a:lnTo>
                    <a:pt x="50800" y="304800"/>
                  </a:lnTo>
                  <a:lnTo>
                    <a:pt x="558800" y="304800"/>
                  </a:lnTo>
                  <a:lnTo>
                    <a:pt x="578578" y="300809"/>
                  </a:lnTo>
                  <a:lnTo>
                    <a:pt x="594725" y="289925"/>
                  </a:lnTo>
                  <a:lnTo>
                    <a:pt x="605609" y="273778"/>
                  </a:lnTo>
                  <a:lnTo>
                    <a:pt x="609600" y="254000"/>
                  </a:lnTo>
                  <a:lnTo>
                    <a:pt x="609600" y="50800"/>
                  </a:lnTo>
                  <a:lnTo>
                    <a:pt x="605609" y="31021"/>
                  </a:lnTo>
                  <a:lnTo>
                    <a:pt x="594725" y="14874"/>
                  </a:lnTo>
                  <a:lnTo>
                    <a:pt x="578578" y="3990"/>
                  </a:lnTo>
                  <a:lnTo>
                    <a:pt x="558800" y="0"/>
                  </a:lnTo>
                  <a:close/>
                </a:path>
              </a:pathLst>
            </a:custGeom>
            <a:solidFill>
              <a:srgbClr val="FF8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4724400" y="3276600"/>
              <a:ext cx="609600" cy="304800"/>
            </a:xfrm>
            <a:custGeom>
              <a:avLst/>
              <a:gdLst/>
              <a:ahLst/>
              <a:cxnLst/>
              <a:rect l="l" t="t" r="r" b="b"/>
              <a:pathLst>
                <a:path w="609600" h="304800">
                  <a:moveTo>
                    <a:pt x="0" y="50800"/>
                  </a:moveTo>
                  <a:lnTo>
                    <a:pt x="3990" y="31021"/>
                  </a:lnTo>
                  <a:lnTo>
                    <a:pt x="14874" y="14874"/>
                  </a:lnTo>
                  <a:lnTo>
                    <a:pt x="31021" y="3990"/>
                  </a:lnTo>
                  <a:lnTo>
                    <a:pt x="50800" y="0"/>
                  </a:lnTo>
                  <a:lnTo>
                    <a:pt x="558800" y="0"/>
                  </a:lnTo>
                  <a:lnTo>
                    <a:pt x="578578" y="3990"/>
                  </a:lnTo>
                  <a:lnTo>
                    <a:pt x="594725" y="14874"/>
                  </a:lnTo>
                  <a:lnTo>
                    <a:pt x="605609" y="31021"/>
                  </a:lnTo>
                  <a:lnTo>
                    <a:pt x="609600" y="50800"/>
                  </a:lnTo>
                  <a:lnTo>
                    <a:pt x="609600" y="254000"/>
                  </a:lnTo>
                  <a:lnTo>
                    <a:pt x="605609" y="273778"/>
                  </a:lnTo>
                  <a:lnTo>
                    <a:pt x="594725" y="289925"/>
                  </a:lnTo>
                  <a:lnTo>
                    <a:pt x="578578" y="300809"/>
                  </a:lnTo>
                  <a:lnTo>
                    <a:pt x="558800" y="304800"/>
                  </a:lnTo>
                  <a:lnTo>
                    <a:pt x="50800" y="304800"/>
                  </a:lnTo>
                  <a:lnTo>
                    <a:pt x="31021" y="300809"/>
                  </a:lnTo>
                  <a:lnTo>
                    <a:pt x="14874" y="289925"/>
                  </a:lnTo>
                  <a:lnTo>
                    <a:pt x="3990" y="273778"/>
                  </a:lnTo>
                  <a:lnTo>
                    <a:pt x="0" y="254000"/>
                  </a:lnTo>
                  <a:lnTo>
                    <a:pt x="0" y="5080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5334000" y="3276600"/>
              <a:ext cx="609600" cy="304800"/>
            </a:xfrm>
            <a:custGeom>
              <a:avLst/>
              <a:gdLst/>
              <a:ahLst/>
              <a:cxnLst/>
              <a:rect l="l" t="t" r="r" b="b"/>
              <a:pathLst>
                <a:path w="609600" h="304800">
                  <a:moveTo>
                    <a:pt x="558800" y="0"/>
                  </a:moveTo>
                  <a:lnTo>
                    <a:pt x="50800" y="0"/>
                  </a:lnTo>
                  <a:lnTo>
                    <a:pt x="31021" y="3990"/>
                  </a:lnTo>
                  <a:lnTo>
                    <a:pt x="14874" y="14874"/>
                  </a:lnTo>
                  <a:lnTo>
                    <a:pt x="3990" y="31021"/>
                  </a:lnTo>
                  <a:lnTo>
                    <a:pt x="0" y="50800"/>
                  </a:lnTo>
                  <a:lnTo>
                    <a:pt x="0" y="254000"/>
                  </a:lnTo>
                  <a:lnTo>
                    <a:pt x="3990" y="273778"/>
                  </a:lnTo>
                  <a:lnTo>
                    <a:pt x="14874" y="289925"/>
                  </a:lnTo>
                  <a:lnTo>
                    <a:pt x="31021" y="300809"/>
                  </a:lnTo>
                  <a:lnTo>
                    <a:pt x="50800" y="304800"/>
                  </a:lnTo>
                  <a:lnTo>
                    <a:pt x="558800" y="304800"/>
                  </a:lnTo>
                  <a:lnTo>
                    <a:pt x="578578" y="300809"/>
                  </a:lnTo>
                  <a:lnTo>
                    <a:pt x="594725" y="289925"/>
                  </a:lnTo>
                  <a:lnTo>
                    <a:pt x="605609" y="273778"/>
                  </a:lnTo>
                  <a:lnTo>
                    <a:pt x="609600" y="254000"/>
                  </a:lnTo>
                  <a:lnTo>
                    <a:pt x="609600" y="50800"/>
                  </a:lnTo>
                  <a:lnTo>
                    <a:pt x="605609" y="31021"/>
                  </a:lnTo>
                  <a:lnTo>
                    <a:pt x="594725" y="14874"/>
                  </a:lnTo>
                  <a:lnTo>
                    <a:pt x="578578" y="3990"/>
                  </a:lnTo>
                  <a:lnTo>
                    <a:pt x="558800" y="0"/>
                  </a:lnTo>
                  <a:close/>
                </a:path>
              </a:pathLst>
            </a:custGeom>
            <a:solidFill>
              <a:srgbClr val="FF8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5334000" y="3276600"/>
              <a:ext cx="609600" cy="304800"/>
            </a:xfrm>
            <a:custGeom>
              <a:avLst/>
              <a:gdLst/>
              <a:ahLst/>
              <a:cxnLst/>
              <a:rect l="l" t="t" r="r" b="b"/>
              <a:pathLst>
                <a:path w="609600" h="304800">
                  <a:moveTo>
                    <a:pt x="0" y="50800"/>
                  </a:moveTo>
                  <a:lnTo>
                    <a:pt x="3990" y="31021"/>
                  </a:lnTo>
                  <a:lnTo>
                    <a:pt x="14874" y="14874"/>
                  </a:lnTo>
                  <a:lnTo>
                    <a:pt x="31021" y="3990"/>
                  </a:lnTo>
                  <a:lnTo>
                    <a:pt x="50800" y="0"/>
                  </a:lnTo>
                  <a:lnTo>
                    <a:pt x="558800" y="0"/>
                  </a:lnTo>
                  <a:lnTo>
                    <a:pt x="578578" y="3990"/>
                  </a:lnTo>
                  <a:lnTo>
                    <a:pt x="594725" y="14874"/>
                  </a:lnTo>
                  <a:lnTo>
                    <a:pt x="605609" y="31021"/>
                  </a:lnTo>
                  <a:lnTo>
                    <a:pt x="609600" y="50800"/>
                  </a:lnTo>
                  <a:lnTo>
                    <a:pt x="609600" y="254000"/>
                  </a:lnTo>
                  <a:lnTo>
                    <a:pt x="605609" y="273778"/>
                  </a:lnTo>
                  <a:lnTo>
                    <a:pt x="594725" y="289925"/>
                  </a:lnTo>
                  <a:lnTo>
                    <a:pt x="578578" y="300809"/>
                  </a:lnTo>
                  <a:lnTo>
                    <a:pt x="558800" y="304800"/>
                  </a:lnTo>
                  <a:lnTo>
                    <a:pt x="50800" y="304800"/>
                  </a:lnTo>
                  <a:lnTo>
                    <a:pt x="31021" y="300809"/>
                  </a:lnTo>
                  <a:lnTo>
                    <a:pt x="14874" y="289925"/>
                  </a:lnTo>
                  <a:lnTo>
                    <a:pt x="3990" y="273778"/>
                  </a:lnTo>
                  <a:lnTo>
                    <a:pt x="0" y="254000"/>
                  </a:lnTo>
                  <a:lnTo>
                    <a:pt x="0" y="5080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4" name="object 34"/>
          <p:cNvGrpSpPr/>
          <p:nvPr/>
        </p:nvGrpSpPr>
        <p:grpSpPr>
          <a:xfrm>
            <a:off x="2890837" y="4567237"/>
            <a:ext cx="3057525" cy="314325"/>
            <a:chOff x="2890837" y="4567237"/>
            <a:chExt cx="3057525" cy="314325"/>
          </a:xfrm>
        </p:grpSpPr>
        <p:sp>
          <p:nvSpPr>
            <p:cNvPr id="35" name="object 35"/>
            <p:cNvSpPr/>
            <p:nvPr/>
          </p:nvSpPr>
          <p:spPr>
            <a:xfrm>
              <a:off x="2895600" y="4572000"/>
              <a:ext cx="609600" cy="304800"/>
            </a:xfrm>
            <a:custGeom>
              <a:avLst/>
              <a:gdLst/>
              <a:ahLst/>
              <a:cxnLst/>
              <a:rect l="l" t="t" r="r" b="b"/>
              <a:pathLst>
                <a:path w="609600" h="304800">
                  <a:moveTo>
                    <a:pt x="558800" y="0"/>
                  </a:moveTo>
                  <a:lnTo>
                    <a:pt x="50800" y="0"/>
                  </a:lnTo>
                  <a:lnTo>
                    <a:pt x="31021" y="3990"/>
                  </a:lnTo>
                  <a:lnTo>
                    <a:pt x="14874" y="14874"/>
                  </a:lnTo>
                  <a:lnTo>
                    <a:pt x="3990" y="31021"/>
                  </a:lnTo>
                  <a:lnTo>
                    <a:pt x="0" y="50800"/>
                  </a:lnTo>
                  <a:lnTo>
                    <a:pt x="0" y="254000"/>
                  </a:lnTo>
                  <a:lnTo>
                    <a:pt x="3990" y="273778"/>
                  </a:lnTo>
                  <a:lnTo>
                    <a:pt x="14874" y="289925"/>
                  </a:lnTo>
                  <a:lnTo>
                    <a:pt x="31021" y="300809"/>
                  </a:lnTo>
                  <a:lnTo>
                    <a:pt x="50800" y="304800"/>
                  </a:lnTo>
                  <a:lnTo>
                    <a:pt x="558800" y="304800"/>
                  </a:lnTo>
                  <a:lnTo>
                    <a:pt x="578578" y="300809"/>
                  </a:lnTo>
                  <a:lnTo>
                    <a:pt x="594725" y="289925"/>
                  </a:lnTo>
                  <a:lnTo>
                    <a:pt x="605609" y="273778"/>
                  </a:lnTo>
                  <a:lnTo>
                    <a:pt x="609600" y="254000"/>
                  </a:lnTo>
                  <a:lnTo>
                    <a:pt x="609600" y="50800"/>
                  </a:lnTo>
                  <a:lnTo>
                    <a:pt x="605609" y="31021"/>
                  </a:lnTo>
                  <a:lnTo>
                    <a:pt x="594725" y="14874"/>
                  </a:lnTo>
                  <a:lnTo>
                    <a:pt x="578578" y="3990"/>
                  </a:lnTo>
                  <a:lnTo>
                    <a:pt x="558800" y="0"/>
                  </a:lnTo>
                  <a:close/>
                </a:path>
              </a:pathLst>
            </a:custGeom>
            <a:solidFill>
              <a:srgbClr val="FF8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2895600" y="4572000"/>
              <a:ext cx="609600" cy="304800"/>
            </a:xfrm>
            <a:custGeom>
              <a:avLst/>
              <a:gdLst/>
              <a:ahLst/>
              <a:cxnLst/>
              <a:rect l="l" t="t" r="r" b="b"/>
              <a:pathLst>
                <a:path w="609600" h="304800">
                  <a:moveTo>
                    <a:pt x="0" y="50800"/>
                  </a:moveTo>
                  <a:lnTo>
                    <a:pt x="3990" y="31021"/>
                  </a:lnTo>
                  <a:lnTo>
                    <a:pt x="14874" y="14874"/>
                  </a:lnTo>
                  <a:lnTo>
                    <a:pt x="31021" y="3990"/>
                  </a:lnTo>
                  <a:lnTo>
                    <a:pt x="50800" y="0"/>
                  </a:lnTo>
                  <a:lnTo>
                    <a:pt x="558800" y="0"/>
                  </a:lnTo>
                  <a:lnTo>
                    <a:pt x="578578" y="3990"/>
                  </a:lnTo>
                  <a:lnTo>
                    <a:pt x="594725" y="14874"/>
                  </a:lnTo>
                  <a:lnTo>
                    <a:pt x="605609" y="31021"/>
                  </a:lnTo>
                  <a:lnTo>
                    <a:pt x="609600" y="50800"/>
                  </a:lnTo>
                  <a:lnTo>
                    <a:pt x="609600" y="254000"/>
                  </a:lnTo>
                  <a:lnTo>
                    <a:pt x="605609" y="273778"/>
                  </a:lnTo>
                  <a:lnTo>
                    <a:pt x="594725" y="289925"/>
                  </a:lnTo>
                  <a:lnTo>
                    <a:pt x="578578" y="300809"/>
                  </a:lnTo>
                  <a:lnTo>
                    <a:pt x="558800" y="304800"/>
                  </a:lnTo>
                  <a:lnTo>
                    <a:pt x="50800" y="304800"/>
                  </a:lnTo>
                  <a:lnTo>
                    <a:pt x="31021" y="300809"/>
                  </a:lnTo>
                  <a:lnTo>
                    <a:pt x="14874" y="289925"/>
                  </a:lnTo>
                  <a:lnTo>
                    <a:pt x="3990" y="273778"/>
                  </a:lnTo>
                  <a:lnTo>
                    <a:pt x="0" y="254000"/>
                  </a:lnTo>
                  <a:lnTo>
                    <a:pt x="0" y="5080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3505200" y="4572000"/>
              <a:ext cx="609600" cy="304800"/>
            </a:xfrm>
            <a:custGeom>
              <a:avLst/>
              <a:gdLst/>
              <a:ahLst/>
              <a:cxnLst/>
              <a:rect l="l" t="t" r="r" b="b"/>
              <a:pathLst>
                <a:path w="609600" h="304800">
                  <a:moveTo>
                    <a:pt x="558800" y="0"/>
                  </a:moveTo>
                  <a:lnTo>
                    <a:pt x="50800" y="0"/>
                  </a:lnTo>
                  <a:lnTo>
                    <a:pt x="31021" y="3990"/>
                  </a:lnTo>
                  <a:lnTo>
                    <a:pt x="14874" y="14874"/>
                  </a:lnTo>
                  <a:lnTo>
                    <a:pt x="3990" y="31021"/>
                  </a:lnTo>
                  <a:lnTo>
                    <a:pt x="0" y="50800"/>
                  </a:lnTo>
                  <a:lnTo>
                    <a:pt x="0" y="254000"/>
                  </a:lnTo>
                  <a:lnTo>
                    <a:pt x="3990" y="273778"/>
                  </a:lnTo>
                  <a:lnTo>
                    <a:pt x="14874" y="289925"/>
                  </a:lnTo>
                  <a:lnTo>
                    <a:pt x="31021" y="300809"/>
                  </a:lnTo>
                  <a:lnTo>
                    <a:pt x="50800" y="304800"/>
                  </a:lnTo>
                  <a:lnTo>
                    <a:pt x="558800" y="304800"/>
                  </a:lnTo>
                  <a:lnTo>
                    <a:pt x="578578" y="300809"/>
                  </a:lnTo>
                  <a:lnTo>
                    <a:pt x="594725" y="289925"/>
                  </a:lnTo>
                  <a:lnTo>
                    <a:pt x="605609" y="273778"/>
                  </a:lnTo>
                  <a:lnTo>
                    <a:pt x="609600" y="254000"/>
                  </a:lnTo>
                  <a:lnTo>
                    <a:pt x="609600" y="50800"/>
                  </a:lnTo>
                  <a:lnTo>
                    <a:pt x="605609" y="31021"/>
                  </a:lnTo>
                  <a:lnTo>
                    <a:pt x="594725" y="14874"/>
                  </a:lnTo>
                  <a:lnTo>
                    <a:pt x="578578" y="3990"/>
                  </a:lnTo>
                  <a:lnTo>
                    <a:pt x="558800" y="0"/>
                  </a:lnTo>
                  <a:close/>
                </a:path>
              </a:pathLst>
            </a:custGeom>
            <a:solidFill>
              <a:srgbClr val="FF8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3505200" y="4572000"/>
              <a:ext cx="609600" cy="304800"/>
            </a:xfrm>
            <a:custGeom>
              <a:avLst/>
              <a:gdLst/>
              <a:ahLst/>
              <a:cxnLst/>
              <a:rect l="l" t="t" r="r" b="b"/>
              <a:pathLst>
                <a:path w="609600" h="304800">
                  <a:moveTo>
                    <a:pt x="0" y="50800"/>
                  </a:moveTo>
                  <a:lnTo>
                    <a:pt x="3990" y="31021"/>
                  </a:lnTo>
                  <a:lnTo>
                    <a:pt x="14874" y="14874"/>
                  </a:lnTo>
                  <a:lnTo>
                    <a:pt x="31021" y="3990"/>
                  </a:lnTo>
                  <a:lnTo>
                    <a:pt x="50800" y="0"/>
                  </a:lnTo>
                  <a:lnTo>
                    <a:pt x="558800" y="0"/>
                  </a:lnTo>
                  <a:lnTo>
                    <a:pt x="578578" y="3990"/>
                  </a:lnTo>
                  <a:lnTo>
                    <a:pt x="594725" y="14874"/>
                  </a:lnTo>
                  <a:lnTo>
                    <a:pt x="605609" y="31021"/>
                  </a:lnTo>
                  <a:lnTo>
                    <a:pt x="609600" y="50800"/>
                  </a:lnTo>
                  <a:lnTo>
                    <a:pt x="609600" y="254000"/>
                  </a:lnTo>
                  <a:lnTo>
                    <a:pt x="605609" y="273778"/>
                  </a:lnTo>
                  <a:lnTo>
                    <a:pt x="594725" y="289925"/>
                  </a:lnTo>
                  <a:lnTo>
                    <a:pt x="578578" y="300809"/>
                  </a:lnTo>
                  <a:lnTo>
                    <a:pt x="558800" y="304800"/>
                  </a:lnTo>
                  <a:lnTo>
                    <a:pt x="50800" y="304800"/>
                  </a:lnTo>
                  <a:lnTo>
                    <a:pt x="31021" y="300809"/>
                  </a:lnTo>
                  <a:lnTo>
                    <a:pt x="14874" y="289925"/>
                  </a:lnTo>
                  <a:lnTo>
                    <a:pt x="3990" y="273778"/>
                  </a:lnTo>
                  <a:lnTo>
                    <a:pt x="0" y="254000"/>
                  </a:lnTo>
                  <a:lnTo>
                    <a:pt x="0" y="5080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4114800" y="4572000"/>
              <a:ext cx="609600" cy="304800"/>
            </a:xfrm>
            <a:custGeom>
              <a:avLst/>
              <a:gdLst/>
              <a:ahLst/>
              <a:cxnLst/>
              <a:rect l="l" t="t" r="r" b="b"/>
              <a:pathLst>
                <a:path w="609600" h="304800">
                  <a:moveTo>
                    <a:pt x="558800" y="0"/>
                  </a:moveTo>
                  <a:lnTo>
                    <a:pt x="50800" y="0"/>
                  </a:lnTo>
                  <a:lnTo>
                    <a:pt x="31021" y="3990"/>
                  </a:lnTo>
                  <a:lnTo>
                    <a:pt x="14874" y="14874"/>
                  </a:lnTo>
                  <a:lnTo>
                    <a:pt x="3990" y="31021"/>
                  </a:lnTo>
                  <a:lnTo>
                    <a:pt x="0" y="50800"/>
                  </a:lnTo>
                  <a:lnTo>
                    <a:pt x="0" y="254000"/>
                  </a:lnTo>
                  <a:lnTo>
                    <a:pt x="3990" y="273778"/>
                  </a:lnTo>
                  <a:lnTo>
                    <a:pt x="14874" y="289925"/>
                  </a:lnTo>
                  <a:lnTo>
                    <a:pt x="31021" y="300809"/>
                  </a:lnTo>
                  <a:lnTo>
                    <a:pt x="50800" y="304800"/>
                  </a:lnTo>
                  <a:lnTo>
                    <a:pt x="558800" y="304800"/>
                  </a:lnTo>
                  <a:lnTo>
                    <a:pt x="578578" y="300809"/>
                  </a:lnTo>
                  <a:lnTo>
                    <a:pt x="594725" y="289925"/>
                  </a:lnTo>
                  <a:lnTo>
                    <a:pt x="605609" y="273778"/>
                  </a:lnTo>
                  <a:lnTo>
                    <a:pt x="609600" y="254000"/>
                  </a:lnTo>
                  <a:lnTo>
                    <a:pt x="609600" y="50800"/>
                  </a:lnTo>
                  <a:lnTo>
                    <a:pt x="605609" y="31021"/>
                  </a:lnTo>
                  <a:lnTo>
                    <a:pt x="594725" y="14874"/>
                  </a:lnTo>
                  <a:lnTo>
                    <a:pt x="578578" y="3990"/>
                  </a:lnTo>
                  <a:lnTo>
                    <a:pt x="558800" y="0"/>
                  </a:lnTo>
                  <a:close/>
                </a:path>
              </a:pathLst>
            </a:custGeom>
            <a:solidFill>
              <a:srgbClr val="FF8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4114800" y="4572000"/>
              <a:ext cx="609600" cy="304800"/>
            </a:xfrm>
            <a:custGeom>
              <a:avLst/>
              <a:gdLst/>
              <a:ahLst/>
              <a:cxnLst/>
              <a:rect l="l" t="t" r="r" b="b"/>
              <a:pathLst>
                <a:path w="609600" h="304800">
                  <a:moveTo>
                    <a:pt x="0" y="50800"/>
                  </a:moveTo>
                  <a:lnTo>
                    <a:pt x="3990" y="31021"/>
                  </a:lnTo>
                  <a:lnTo>
                    <a:pt x="14874" y="14874"/>
                  </a:lnTo>
                  <a:lnTo>
                    <a:pt x="31021" y="3990"/>
                  </a:lnTo>
                  <a:lnTo>
                    <a:pt x="50800" y="0"/>
                  </a:lnTo>
                  <a:lnTo>
                    <a:pt x="558800" y="0"/>
                  </a:lnTo>
                  <a:lnTo>
                    <a:pt x="578578" y="3990"/>
                  </a:lnTo>
                  <a:lnTo>
                    <a:pt x="594725" y="14874"/>
                  </a:lnTo>
                  <a:lnTo>
                    <a:pt x="605609" y="31021"/>
                  </a:lnTo>
                  <a:lnTo>
                    <a:pt x="609600" y="50800"/>
                  </a:lnTo>
                  <a:lnTo>
                    <a:pt x="609600" y="254000"/>
                  </a:lnTo>
                  <a:lnTo>
                    <a:pt x="605609" y="273778"/>
                  </a:lnTo>
                  <a:lnTo>
                    <a:pt x="594725" y="289925"/>
                  </a:lnTo>
                  <a:lnTo>
                    <a:pt x="578578" y="300809"/>
                  </a:lnTo>
                  <a:lnTo>
                    <a:pt x="558800" y="304800"/>
                  </a:lnTo>
                  <a:lnTo>
                    <a:pt x="50800" y="304800"/>
                  </a:lnTo>
                  <a:lnTo>
                    <a:pt x="31021" y="300809"/>
                  </a:lnTo>
                  <a:lnTo>
                    <a:pt x="14874" y="289925"/>
                  </a:lnTo>
                  <a:lnTo>
                    <a:pt x="3990" y="273778"/>
                  </a:lnTo>
                  <a:lnTo>
                    <a:pt x="0" y="254000"/>
                  </a:lnTo>
                  <a:lnTo>
                    <a:pt x="0" y="5080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4724400" y="4572000"/>
              <a:ext cx="609600" cy="304800"/>
            </a:xfrm>
            <a:custGeom>
              <a:avLst/>
              <a:gdLst/>
              <a:ahLst/>
              <a:cxnLst/>
              <a:rect l="l" t="t" r="r" b="b"/>
              <a:pathLst>
                <a:path w="609600" h="304800">
                  <a:moveTo>
                    <a:pt x="558800" y="0"/>
                  </a:moveTo>
                  <a:lnTo>
                    <a:pt x="50800" y="0"/>
                  </a:lnTo>
                  <a:lnTo>
                    <a:pt x="31021" y="3990"/>
                  </a:lnTo>
                  <a:lnTo>
                    <a:pt x="14874" y="14874"/>
                  </a:lnTo>
                  <a:lnTo>
                    <a:pt x="3990" y="31021"/>
                  </a:lnTo>
                  <a:lnTo>
                    <a:pt x="0" y="50800"/>
                  </a:lnTo>
                  <a:lnTo>
                    <a:pt x="0" y="254000"/>
                  </a:lnTo>
                  <a:lnTo>
                    <a:pt x="3990" y="273778"/>
                  </a:lnTo>
                  <a:lnTo>
                    <a:pt x="14874" y="289925"/>
                  </a:lnTo>
                  <a:lnTo>
                    <a:pt x="31021" y="300809"/>
                  </a:lnTo>
                  <a:lnTo>
                    <a:pt x="50800" y="304800"/>
                  </a:lnTo>
                  <a:lnTo>
                    <a:pt x="558800" y="304800"/>
                  </a:lnTo>
                  <a:lnTo>
                    <a:pt x="578578" y="300809"/>
                  </a:lnTo>
                  <a:lnTo>
                    <a:pt x="594725" y="289925"/>
                  </a:lnTo>
                  <a:lnTo>
                    <a:pt x="605609" y="273778"/>
                  </a:lnTo>
                  <a:lnTo>
                    <a:pt x="609600" y="254000"/>
                  </a:lnTo>
                  <a:lnTo>
                    <a:pt x="609600" y="50800"/>
                  </a:lnTo>
                  <a:lnTo>
                    <a:pt x="605609" y="31021"/>
                  </a:lnTo>
                  <a:lnTo>
                    <a:pt x="594725" y="14874"/>
                  </a:lnTo>
                  <a:lnTo>
                    <a:pt x="578578" y="3990"/>
                  </a:lnTo>
                  <a:lnTo>
                    <a:pt x="558800" y="0"/>
                  </a:lnTo>
                  <a:close/>
                </a:path>
              </a:pathLst>
            </a:custGeom>
            <a:solidFill>
              <a:srgbClr val="FF8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4724400" y="4572000"/>
              <a:ext cx="609600" cy="304800"/>
            </a:xfrm>
            <a:custGeom>
              <a:avLst/>
              <a:gdLst/>
              <a:ahLst/>
              <a:cxnLst/>
              <a:rect l="l" t="t" r="r" b="b"/>
              <a:pathLst>
                <a:path w="609600" h="304800">
                  <a:moveTo>
                    <a:pt x="0" y="50800"/>
                  </a:moveTo>
                  <a:lnTo>
                    <a:pt x="3990" y="31021"/>
                  </a:lnTo>
                  <a:lnTo>
                    <a:pt x="14874" y="14874"/>
                  </a:lnTo>
                  <a:lnTo>
                    <a:pt x="31021" y="3990"/>
                  </a:lnTo>
                  <a:lnTo>
                    <a:pt x="50800" y="0"/>
                  </a:lnTo>
                  <a:lnTo>
                    <a:pt x="558800" y="0"/>
                  </a:lnTo>
                  <a:lnTo>
                    <a:pt x="578578" y="3990"/>
                  </a:lnTo>
                  <a:lnTo>
                    <a:pt x="594725" y="14874"/>
                  </a:lnTo>
                  <a:lnTo>
                    <a:pt x="605609" y="31021"/>
                  </a:lnTo>
                  <a:lnTo>
                    <a:pt x="609600" y="50800"/>
                  </a:lnTo>
                  <a:lnTo>
                    <a:pt x="609600" y="254000"/>
                  </a:lnTo>
                  <a:lnTo>
                    <a:pt x="605609" y="273778"/>
                  </a:lnTo>
                  <a:lnTo>
                    <a:pt x="594725" y="289925"/>
                  </a:lnTo>
                  <a:lnTo>
                    <a:pt x="578578" y="300809"/>
                  </a:lnTo>
                  <a:lnTo>
                    <a:pt x="558800" y="304800"/>
                  </a:lnTo>
                  <a:lnTo>
                    <a:pt x="50800" y="304800"/>
                  </a:lnTo>
                  <a:lnTo>
                    <a:pt x="31021" y="300809"/>
                  </a:lnTo>
                  <a:lnTo>
                    <a:pt x="14874" y="289925"/>
                  </a:lnTo>
                  <a:lnTo>
                    <a:pt x="3990" y="273778"/>
                  </a:lnTo>
                  <a:lnTo>
                    <a:pt x="0" y="254000"/>
                  </a:lnTo>
                  <a:lnTo>
                    <a:pt x="0" y="5080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5334000" y="4572000"/>
              <a:ext cx="609600" cy="304800"/>
            </a:xfrm>
            <a:custGeom>
              <a:avLst/>
              <a:gdLst/>
              <a:ahLst/>
              <a:cxnLst/>
              <a:rect l="l" t="t" r="r" b="b"/>
              <a:pathLst>
                <a:path w="609600" h="304800">
                  <a:moveTo>
                    <a:pt x="558800" y="0"/>
                  </a:moveTo>
                  <a:lnTo>
                    <a:pt x="50800" y="0"/>
                  </a:lnTo>
                  <a:lnTo>
                    <a:pt x="31021" y="3990"/>
                  </a:lnTo>
                  <a:lnTo>
                    <a:pt x="14874" y="14874"/>
                  </a:lnTo>
                  <a:lnTo>
                    <a:pt x="3990" y="31021"/>
                  </a:lnTo>
                  <a:lnTo>
                    <a:pt x="0" y="50800"/>
                  </a:lnTo>
                  <a:lnTo>
                    <a:pt x="0" y="254000"/>
                  </a:lnTo>
                  <a:lnTo>
                    <a:pt x="3990" y="273778"/>
                  </a:lnTo>
                  <a:lnTo>
                    <a:pt x="14874" y="289925"/>
                  </a:lnTo>
                  <a:lnTo>
                    <a:pt x="31021" y="300809"/>
                  </a:lnTo>
                  <a:lnTo>
                    <a:pt x="50800" y="304800"/>
                  </a:lnTo>
                  <a:lnTo>
                    <a:pt x="558800" y="304800"/>
                  </a:lnTo>
                  <a:lnTo>
                    <a:pt x="578578" y="300809"/>
                  </a:lnTo>
                  <a:lnTo>
                    <a:pt x="594725" y="289925"/>
                  </a:lnTo>
                  <a:lnTo>
                    <a:pt x="605609" y="273778"/>
                  </a:lnTo>
                  <a:lnTo>
                    <a:pt x="609600" y="254000"/>
                  </a:lnTo>
                  <a:lnTo>
                    <a:pt x="609600" y="50800"/>
                  </a:lnTo>
                  <a:lnTo>
                    <a:pt x="605609" y="31021"/>
                  </a:lnTo>
                  <a:lnTo>
                    <a:pt x="594725" y="14874"/>
                  </a:lnTo>
                  <a:lnTo>
                    <a:pt x="578578" y="3990"/>
                  </a:lnTo>
                  <a:lnTo>
                    <a:pt x="558800" y="0"/>
                  </a:lnTo>
                  <a:close/>
                </a:path>
              </a:pathLst>
            </a:custGeom>
            <a:solidFill>
              <a:srgbClr val="9999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5334000" y="4572000"/>
              <a:ext cx="609600" cy="304800"/>
            </a:xfrm>
            <a:custGeom>
              <a:avLst/>
              <a:gdLst/>
              <a:ahLst/>
              <a:cxnLst/>
              <a:rect l="l" t="t" r="r" b="b"/>
              <a:pathLst>
                <a:path w="609600" h="304800">
                  <a:moveTo>
                    <a:pt x="0" y="50800"/>
                  </a:moveTo>
                  <a:lnTo>
                    <a:pt x="3990" y="31021"/>
                  </a:lnTo>
                  <a:lnTo>
                    <a:pt x="14874" y="14874"/>
                  </a:lnTo>
                  <a:lnTo>
                    <a:pt x="31021" y="3990"/>
                  </a:lnTo>
                  <a:lnTo>
                    <a:pt x="50800" y="0"/>
                  </a:lnTo>
                  <a:lnTo>
                    <a:pt x="558800" y="0"/>
                  </a:lnTo>
                  <a:lnTo>
                    <a:pt x="578578" y="3990"/>
                  </a:lnTo>
                  <a:lnTo>
                    <a:pt x="594725" y="14874"/>
                  </a:lnTo>
                  <a:lnTo>
                    <a:pt x="605609" y="31021"/>
                  </a:lnTo>
                  <a:lnTo>
                    <a:pt x="609600" y="50800"/>
                  </a:lnTo>
                  <a:lnTo>
                    <a:pt x="609600" y="254000"/>
                  </a:lnTo>
                  <a:lnTo>
                    <a:pt x="605609" y="273778"/>
                  </a:lnTo>
                  <a:lnTo>
                    <a:pt x="594725" y="289925"/>
                  </a:lnTo>
                  <a:lnTo>
                    <a:pt x="578578" y="300809"/>
                  </a:lnTo>
                  <a:lnTo>
                    <a:pt x="558800" y="304800"/>
                  </a:lnTo>
                  <a:lnTo>
                    <a:pt x="50800" y="304800"/>
                  </a:lnTo>
                  <a:lnTo>
                    <a:pt x="31021" y="300809"/>
                  </a:lnTo>
                  <a:lnTo>
                    <a:pt x="14874" y="289925"/>
                  </a:lnTo>
                  <a:lnTo>
                    <a:pt x="3990" y="273778"/>
                  </a:lnTo>
                  <a:lnTo>
                    <a:pt x="0" y="254000"/>
                  </a:lnTo>
                  <a:lnTo>
                    <a:pt x="0" y="5080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5" name="object 45"/>
          <p:cNvSpPr txBox="1"/>
          <p:nvPr/>
        </p:nvSpPr>
        <p:spPr>
          <a:xfrm>
            <a:off x="4045584" y="3907282"/>
            <a:ext cx="254000" cy="34290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sz="1800" spc="5" dirty="0">
                <a:latin typeface="Calibri"/>
                <a:cs typeface="Calibri"/>
              </a:rPr>
              <a:t>……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6" name="object 46"/>
          <p:cNvSpPr/>
          <p:nvPr/>
        </p:nvSpPr>
        <p:spPr>
          <a:xfrm>
            <a:off x="3581400" y="2743200"/>
            <a:ext cx="2286000" cy="76200"/>
          </a:xfrm>
          <a:custGeom>
            <a:avLst/>
            <a:gdLst/>
            <a:ahLst/>
            <a:cxnLst/>
            <a:rect l="l" t="t" r="r" b="b"/>
            <a:pathLst>
              <a:path w="2286000" h="76200">
                <a:moveTo>
                  <a:pt x="2286000" y="76200"/>
                </a:moveTo>
                <a:lnTo>
                  <a:pt x="2249228" y="31217"/>
                </a:lnTo>
                <a:lnTo>
                  <a:pt x="2207983" y="14715"/>
                </a:lnTo>
                <a:lnTo>
                  <a:pt x="2155691" y="3889"/>
                </a:lnTo>
                <a:lnTo>
                  <a:pt x="2095500" y="0"/>
                </a:lnTo>
                <a:lnTo>
                  <a:pt x="190500" y="0"/>
                </a:lnTo>
                <a:lnTo>
                  <a:pt x="130308" y="3889"/>
                </a:lnTo>
                <a:lnTo>
                  <a:pt x="78016" y="14715"/>
                </a:lnTo>
                <a:lnTo>
                  <a:pt x="36771" y="31217"/>
                </a:lnTo>
                <a:lnTo>
                  <a:pt x="9717" y="52132"/>
                </a:lnTo>
                <a:lnTo>
                  <a:pt x="0" y="7620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2895600" y="2743200"/>
            <a:ext cx="609600" cy="76200"/>
          </a:xfrm>
          <a:custGeom>
            <a:avLst/>
            <a:gdLst/>
            <a:ahLst/>
            <a:cxnLst/>
            <a:rect l="l" t="t" r="r" b="b"/>
            <a:pathLst>
              <a:path w="609600" h="76200">
                <a:moveTo>
                  <a:pt x="609600" y="76200"/>
                </a:moveTo>
                <a:lnTo>
                  <a:pt x="605609" y="46559"/>
                </a:lnTo>
                <a:lnTo>
                  <a:pt x="594725" y="22336"/>
                </a:lnTo>
                <a:lnTo>
                  <a:pt x="578578" y="5994"/>
                </a:lnTo>
                <a:lnTo>
                  <a:pt x="558800" y="0"/>
                </a:lnTo>
                <a:lnTo>
                  <a:pt x="50800" y="0"/>
                </a:lnTo>
                <a:lnTo>
                  <a:pt x="31021" y="5994"/>
                </a:lnTo>
                <a:lnTo>
                  <a:pt x="14874" y="22336"/>
                </a:lnTo>
                <a:lnTo>
                  <a:pt x="3990" y="46559"/>
                </a:lnTo>
                <a:lnTo>
                  <a:pt x="0" y="7620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 txBox="1"/>
          <p:nvPr/>
        </p:nvSpPr>
        <p:spPr>
          <a:xfrm>
            <a:off x="3012185" y="2350134"/>
            <a:ext cx="3765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30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20" dirty="0">
                <a:latin typeface="Calibri"/>
                <a:cs typeface="Calibri"/>
              </a:rPr>
              <a:t>s</a:t>
            </a:r>
            <a:r>
              <a:rPr sz="1800" dirty="0">
                <a:latin typeface="Calibri"/>
                <a:cs typeface="Calibri"/>
              </a:rPr>
              <a:t>t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4342638" y="2350134"/>
            <a:ext cx="4584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t</a:t>
            </a:r>
            <a:r>
              <a:rPr sz="1800" spc="-45" dirty="0">
                <a:latin typeface="Calibri"/>
                <a:cs typeface="Calibri"/>
              </a:rPr>
              <a:t>r</a:t>
            </a:r>
            <a:r>
              <a:rPr sz="1800" dirty="0">
                <a:latin typeface="Calibri"/>
                <a:cs typeface="Calibri"/>
              </a:rPr>
              <a:t>ain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0" name="object 50"/>
          <p:cNvSpPr/>
          <p:nvPr/>
        </p:nvSpPr>
        <p:spPr>
          <a:xfrm>
            <a:off x="2362200" y="2971800"/>
            <a:ext cx="76200" cy="1981200"/>
          </a:xfrm>
          <a:custGeom>
            <a:avLst/>
            <a:gdLst/>
            <a:ahLst/>
            <a:cxnLst/>
            <a:rect l="l" t="t" r="r" b="b"/>
            <a:pathLst>
              <a:path w="76200" h="1981200">
                <a:moveTo>
                  <a:pt x="76200" y="0"/>
                </a:moveTo>
                <a:lnTo>
                  <a:pt x="46559" y="12973"/>
                </a:lnTo>
                <a:lnTo>
                  <a:pt x="22336" y="48355"/>
                </a:lnTo>
                <a:lnTo>
                  <a:pt x="5994" y="100834"/>
                </a:lnTo>
                <a:lnTo>
                  <a:pt x="0" y="165100"/>
                </a:lnTo>
                <a:lnTo>
                  <a:pt x="0" y="1816100"/>
                </a:lnTo>
                <a:lnTo>
                  <a:pt x="5994" y="1880365"/>
                </a:lnTo>
                <a:lnTo>
                  <a:pt x="22336" y="1932844"/>
                </a:lnTo>
                <a:lnTo>
                  <a:pt x="46559" y="1968226"/>
                </a:lnTo>
                <a:lnTo>
                  <a:pt x="76200" y="198120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 txBox="1"/>
          <p:nvPr/>
        </p:nvSpPr>
        <p:spPr>
          <a:xfrm>
            <a:off x="1542669" y="3645789"/>
            <a:ext cx="5721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K-</a:t>
            </a:r>
            <a:r>
              <a:rPr sz="1800" spc="-35" dirty="0">
                <a:latin typeface="Calibri"/>
                <a:cs typeface="Calibri"/>
              </a:rPr>
              <a:t>f</a:t>
            </a:r>
            <a:r>
              <a:rPr sz="1800" spc="-5" dirty="0">
                <a:latin typeface="Calibri"/>
                <a:cs typeface="Calibri"/>
              </a:rPr>
              <a:t>o</a:t>
            </a:r>
            <a:r>
              <a:rPr sz="1800" spc="-10" dirty="0">
                <a:latin typeface="Calibri"/>
                <a:cs typeface="Calibri"/>
              </a:rPr>
              <a:t>l</a:t>
            </a:r>
            <a:r>
              <a:rPr sz="1800" dirty="0">
                <a:latin typeface="Calibri"/>
                <a:cs typeface="Calibri"/>
              </a:rPr>
              <a:t>d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2" name="object 5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955"/>
              </a:lnSpc>
            </a:pPr>
            <a:fld id="{81D60167-4931-47E6-BA6A-407CBD079E47}" type="slidenum">
              <a:rPr dirty="0"/>
              <a:t>18</a:t>
            </a:fld>
            <a:endParaRPr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711453"/>
            <a:ext cx="2904490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10" dirty="0"/>
              <a:t>How</a:t>
            </a:r>
            <a:r>
              <a:rPr sz="3300" spc="-45" dirty="0"/>
              <a:t> </a:t>
            </a:r>
            <a:r>
              <a:rPr sz="3300" spc="-20" dirty="0"/>
              <a:t>many</a:t>
            </a:r>
            <a:r>
              <a:rPr sz="3300" spc="-45" dirty="0"/>
              <a:t> </a:t>
            </a:r>
            <a:r>
              <a:rPr sz="3300" spc="-20" dirty="0"/>
              <a:t>folds?</a:t>
            </a:r>
            <a:endParaRPr sz="3300"/>
          </a:p>
        </p:txBody>
      </p:sp>
      <p:sp>
        <p:nvSpPr>
          <p:cNvPr id="3" name="object 3"/>
          <p:cNvSpPr/>
          <p:nvPr/>
        </p:nvSpPr>
        <p:spPr>
          <a:xfrm>
            <a:off x="1296161" y="3920235"/>
            <a:ext cx="6477000" cy="85725"/>
          </a:xfrm>
          <a:custGeom>
            <a:avLst/>
            <a:gdLst/>
            <a:ahLst/>
            <a:cxnLst/>
            <a:rect l="l" t="t" r="r" b="b"/>
            <a:pathLst>
              <a:path w="6477000" h="85725">
                <a:moveTo>
                  <a:pt x="6391274" y="0"/>
                </a:moveTo>
                <a:lnTo>
                  <a:pt x="6391274" y="85725"/>
                </a:lnTo>
                <a:lnTo>
                  <a:pt x="6448509" y="57150"/>
                </a:lnTo>
                <a:lnTo>
                  <a:pt x="6405626" y="57150"/>
                </a:lnTo>
                <a:lnTo>
                  <a:pt x="6405626" y="28575"/>
                </a:lnTo>
                <a:lnTo>
                  <a:pt x="6448340" y="28575"/>
                </a:lnTo>
                <a:lnTo>
                  <a:pt x="6391274" y="0"/>
                </a:lnTo>
                <a:close/>
              </a:path>
              <a:path w="6477000" h="85725">
                <a:moveTo>
                  <a:pt x="6391274" y="28575"/>
                </a:moveTo>
                <a:lnTo>
                  <a:pt x="0" y="28575"/>
                </a:lnTo>
                <a:lnTo>
                  <a:pt x="0" y="57150"/>
                </a:lnTo>
                <a:lnTo>
                  <a:pt x="6391274" y="57150"/>
                </a:lnTo>
                <a:lnTo>
                  <a:pt x="6391274" y="28575"/>
                </a:lnTo>
                <a:close/>
              </a:path>
              <a:path w="6477000" h="85725">
                <a:moveTo>
                  <a:pt x="6448340" y="28575"/>
                </a:moveTo>
                <a:lnTo>
                  <a:pt x="6405626" y="28575"/>
                </a:lnTo>
                <a:lnTo>
                  <a:pt x="6405626" y="57150"/>
                </a:lnTo>
                <a:lnTo>
                  <a:pt x="6448509" y="57150"/>
                </a:lnTo>
                <a:lnTo>
                  <a:pt x="6476999" y="42925"/>
                </a:lnTo>
                <a:lnTo>
                  <a:pt x="6448340" y="2857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296161" y="3463035"/>
            <a:ext cx="2667000" cy="85725"/>
          </a:xfrm>
          <a:custGeom>
            <a:avLst/>
            <a:gdLst/>
            <a:ahLst/>
            <a:cxnLst/>
            <a:rect l="l" t="t" r="r" b="b"/>
            <a:pathLst>
              <a:path w="2667000" h="85725">
                <a:moveTo>
                  <a:pt x="85725" y="0"/>
                </a:moveTo>
                <a:lnTo>
                  <a:pt x="0" y="42925"/>
                </a:lnTo>
                <a:lnTo>
                  <a:pt x="85725" y="85725"/>
                </a:lnTo>
                <a:lnTo>
                  <a:pt x="85725" y="57150"/>
                </a:lnTo>
                <a:lnTo>
                  <a:pt x="71374" y="57150"/>
                </a:lnTo>
                <a:lnTo>
                  <a:pt x="71374" y="28575"/>
                </a:lnTo>
                <a:lnTo>
                  <a:pt x="85725" y="28575"/>
                </a:lnTo>
                <a:lnTo>
                  <a:pt x="85725" y="0"/>
                </a:lnTo>
                <a:close/>
              </a:path>
              <a:path w="2667000" h="85725">
                <a:moveTo>
                  <a:pt x="85725" y="28575"/>
                </a:moveTo>
                <a:lnTo>
                  <a:pt x="71374" y="28575"/>
                </a:lnTo>
                <a:lnTo>
                  <a:pt x="71374" y="57150"/>
                </a:lnTo>
                <a:lnTo>
                  <a:pt x="85725" y="57150"/>
                </a:lnTo>
                <a:lnTo>
                  <a:pt x="85725" y="28575"/>
                </a:lnTo>
                <a:close/>
              </a:path>
              <a:path w="2667000" h="85725">
                <a:moveTo>
                  <a:pt x="2667000" y="28575"/>
                </a:moveTo>
                <a:lnTo>
                  <a:pt x="85725" y="28575"/>
                </a:lnTo>
                <a:lnTo>
                  <a:pt x="85725" y="57150"/>
                </a:lnTo>
                <a:lnTo>
                  <a:pt x="2667000" y="57150"/>
                </a:lnTo>
                <a:lnTo>
                  <a:pt x="2667000" y="28575"/>
                </a:lnTo>
                <a:close/>
              </a:path>
            </a:pathLst>
          </a:custGeom>
          <a:solidFill>
            <a:srgbClr val="0080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029961" y="3463035"/>
            <a:ext cx="2667000" cy="85725"/>
          </a:xfrm>
          <a:custGeom>
            <a:avLst/>
            <a:gdLst/>
            <a:ahLst/>
            <a:cxnLst/>
            <a:rect l="l" t="t" r="r" b="b"/>
            <a:pathLst>
              <a:path w="2667000" h="85725">
                <a:moveTo>
                  <a:pt x="2581274" y="0"/>
                </a:moveTo>
                <a:lnTo>
                  <a:pt x="2581274" y="85725"/>
                </a:lnTo>
                <a:lnTo>
                  <a:pt x="2638509" y="57150"/>
                </a:lnTo>
                <a:lnTo>
                  <a:pt x="2595626" y="57150"/>
                </a:lnTo>
                <a:lnTo>
                  <a:pt x="2595626" y="28575"/>
                </a:lnTo>
                <a:lnTo>
                  <a:pt x="2638340" y="28575"/>
                </a:lnTo>
                <a:lnTo>
                  <a:pt x="2581274" y="0"/>
                </a:lnTo>
                <a:close/>
              </a:path>
              <a:path w="2667000" h="85725">
                <a:moveTo>
                  <a:pt x="2581274" y="28575"/>
                </a:moveTo>
                <a:lnTo>
                  <a:pt x="0" y="28575"/>
                </a:lnTo>
                <a:lnTo>
                  <a:pt x="0" y="57150"/>
                </a:lnTo>
                <a:lnTo>
                  <a:pt x="2581274" y="57150"/>
                </a:lnTo>
                <a:lnTo>
                  <a:pt x="2581274" y="28575"/>
                </a:lnTo>
                <a:close/>
              </a:path>
              <a:path w="2667000" h="85725">
                <a:moveTo>
                  <a:pt x="2638340" y="28575"/>
                </a:moveTo>
                <a:lnTo>
                  <a:pt x="2595626" y="28575"/>
                </a:lnTo>
                <a:lnTo>
                  <a:pt x="2595626" y="57150"/>
                </a:lnTo>
                <a:lnTo>
                  <a:pt x="2638509" y="57150"/>
                </a:lnTo>
                <a:lnTo>
                  <a:pt x="2666999" y="42925"/>
                </a:lnTo>
                <a:lnTo>
                  <a:pt x="2638340" y="28575"/>
                </a:lnTo>
                <a:close/>
              </a:path>
            </a:pathLst>
          </a:custGeom>
          <a:solidFill>
            <a:srgbClr val="99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201161" y="2701163"/>
            <a:ext cx="2667000" cy="85725"/>
          </a:xfrm>
          <a:custGeom>
            <a:avLst/>
            <a:gdLst/>
            <a:ahLst/>
            <a:cxnLst/>
            <a:rect l="l" t="t" r="r" b="b"/>
            <a:pathLst>
              <a:path w="2667000" h="85725">
                <a:moveTo>
                  <a:pt x="2581275" y="57149"/>
                </a:moveTo>
                <a:lnTo>
                  <a:pt x="2581275" y="85725"/>
                </a:lnTo>
                <a:lnTo>
                  <a:pt x="2638340" y="57150"/>
                </a:lnTo>
                <a:lnTo>
                  <a:pt x="2581275" y="57149"/>
                </a:lnTo>
                <a:close/>
              </a:path>
              <a:path w="2667000" h="85725">
                <a:moveTo>
                  <a:pt x="2581275" y="28574"/>
                </a:moveTo>
                <a:lnTo>
                  <a:pt x="2581275" y="57149"/>
                </a:lnTo>
                <a:lnTo>
                  <a:pt x="2595626" y="57150"/>
                </a:lnTo>
                <a:lnTo>
                  <a:pt x="2595626" y="28575"/>
                </a:lnTo>
                <a:lnTo>
                  <a:pt x="2581275" y="28574"/>
                </a:lnTo>
                <a:close/>
              </a:path>
              <a:path w="2667000" h="85725">
                <a:moveTo>
                  <a:pt x="2581275" y="0"/>
                </a:moveTo>
                <a:lnTo>
                  <a:pt x="2581275" y="28574"/>
                </a:lnTo>
                <a:lnTo>
                  <a:pt x="2595626" y="28575"/>
                </a:lnTo>
                <a:lnTo>
                  <a:pt x="2595626" y="57150"/>
                </a:lnTo>
                <a:lnTo>
                  <a:pt x="2638341" y="57149"/>
                </a:lnTo>
                <a:lnTo>
                  <a:pt x="2667000" y="42799"/>
                </a:lnTo>
                <a:lnTo>
                  <a:pt x="2581275" y="0"/>
                </a:lnTo>
                <a:close/>
              </a:path>
              <a:path w="2667000" h="85725">
                <a:moveTo>
                  <a:pt x="0" y="28448"/>
                </a:moveTo>
                <a:lnTo>
                  <a:pt x="0" y="57023"/>
                </a:lnTo>
                <a:lnTo>
                  <a:pt x="2581275" y="57149"/>
                </a:lnTo>
                <a:lnTo>
                  <a:pt x="2581275" y="28574"/>
                </a:lnTo>
                <a:lnTo>
                  <a:pt x="0" y="284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803273" y="3073730"/>
            <a:ext cx="180149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5" dirty="0">
                <a:solidFill>
                  <a:srgbClr val="008040"/>
                </a:solidFill>
                <a:latin typeface="Calibri"/>
                <a:cs typeface="Calibri"/>
              </a:rPr>
              <a:t>Variance</a:t>
            </a:r>
            <a:r>
              <a:rPr sz="1800" spc="-55" dirty="0">
                <a:solidFill>
                  <a:srgbClr val="00804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08040"/>
                </a:solidFill>
                <a:latin typeface="Calibri"/>
                <a:cs typeface="Calibri"/>
              </a:rPr>
              <a:t>decreases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955"/>
              </a:lnSpc>
            </a:pPr>
            <a:fld id="{81D60167-4931-47E6-BA6A-407CBD079E47}" type="slidenum">
              <a:rPr dirty="0"/>
              <a:t>19</a:t>
            </a:fld>
            <a:endParaRPr dirty="0"/>
          </a:p>
        </p:txBody>
      </p:sp>
      <p:sp>
        <p:nvSpPr>
          <p:cNvPr id="8" name="object 8"/>
          <p:cNvSpPr txBox="1"/>
          <p:nvPr/>
        </p:nvSpPr>
        <p:spPr>
          <a:xfrm>
            <a:off x="5523991" y="3073730"/>
            <a:ext cx="137287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990000"/>
                </a:solidFill>
                <a:latin typeface="Calibri"/>
                <a:cs typeface="Calibri"/>
              </a:rPr>
              <a:t>bias</a:t>
            </a:r>
            <a:r>
              <a:rPr sz="1800" spc="-70" dirty="0">
                <a:solidFill>
                  <a:srgbClr val="99000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990000"/>
                </a:solidFill>
                <a:latin typeface="Calibri"/>
                <a:cs typeface="Calibri"/>
              </a:rPr>
              <a:t>decreases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493770" y="2159634"/>
            <a:ext cx="21558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Computation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increases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050029" y="4369689"/>
            <a:ext cx="104266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k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increases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68858" y="3950589"/>
            <a:ext cx="5391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k</a:t>
            </a:r>
            <a:r>
              <a:rPr sz="1800" spc="-7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fold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621269" y="4102989"/>
            <a:ext cx="13716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Calibri"/>
                <a:cs typeface="Calibri"/>
              </a:rPr>
              <a:t>Leave-one-out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647776"/>
            <a:ext cx="95948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" dirty="0"/>
              <a:t>Goal</a:t>
            </a:r>
            <a:endParaRPr sz="40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5885">
              <a:lnSpc>
                <a:spcPts val="955"/>
              </a:lnSpc>
            </a:pPr>
            <a:fld id="{81D60167-4931-47E6-BA6A-407CBD079E47}" type="slidenum">
              <a:rPr dirty="0"/>
              <a:t>2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707542" y="2369946"/>
            <a:ext cx="3691254" cy="176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</a:pPr>
            <a:r>
              <a:rPr sz="3600" dirty="0">
                <a:latin typeface="Calibri"/>
                <a:cs typeface="Calibri"/>
              </a:rPr>
              <a:t>Model</a:t>
            </a:r>
            <a:r>
              <a:rPr sz="3600" spc="-6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Selection</a:t>
            </a:r>
            <a:endParaRPr sz="3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Arial MT"/>
              <a:buChar char="•"/>
            </a:pPr>
            <a:endParaRPr sz="41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185420" algn="l"/>
              </a:tabLst>
            </a:pPr>
            <a:r>
              <a:rPr sz="3600" dirty="0">
                <a:latin typeface="Calibri"/>
                <a:cs typeface="Calibri"/>
              </a:rPr>
              <a:t>Model</a:t>
            </a:r>
            <a:r>
              <a:rPr sz="3600" spc="-8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Assessment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711453"/>
            <a:ext cx="4788535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20" dirty="0"/>
              <a:t>Cross-Validation: </a:t>
            </a:r>
            <a:r>
              <a:rPr sz="3300" spc="-5" dirty="0"/>
              <a:t>Choosing</a:t>
            </a:r>
            <a:r>
              <a:rPr sz="3300" spc="-10" dirty="0"/>
              <a:t> </a:t>
            </a:r>
            <a:r>
              <a:rPr sz="3300" dirty="0"/>
              <a:t>K</a:t>
            </a:r>
            <a:endParaRPr sz="3300"/>
          </a:p>
        </p:txBody>
      </p:sp>
      <p:grpSp>
        <p:nvGrpSpPr>
          <p:cNvPr id="3" name="object 3"/>
          <p:cNvGrpSpPr/>
          <p:nvPr/>
        </p:nvGrpSpPr>
        <p:grpSpPr>
          <a:xfrm>
            <a:off x="1710939" y="2126993"/>
            <a:ext cx="5246370" cy="3954779"/>
            <a:chOff x="1710939" y="2126993"/>
            <a:chExt cx="5246370" cy="3954779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10939" y="2126993"/>
              <a:ext cx="5246352" cy="3954765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2439162" y="2743961"/>
              <a:ext cx="1129030" cy="2708275"/>
            </a:xfrm>
            <a:custGeom>
              <a:avLst/>
              <a:gdLst/>
              <a:ahLst/>
              <a:cxnLst/>
              <a:rect l="l" t="t" r="r" b="b"/>
              <a:pathLst>
                <a:path w="1129029" h="2708275">
                  <a:moveTo>
                    <a:pt x="838200" y="2708148"/>
                  </a:moveTo>
                  <a:lnTo>
                    <a:pt x="838200" y="228600"/>
                  </a:lnTo>
                </a:path>
                <a:path w="1129029" h="2708275">
                  <a:moveTo>
                    <a:pt x="838200" y="228600"/>
                  </a:moveTo>
                  <a:lnTo>
                    <a:pt x="0" y="228600"/>
                  </a:lnTo>
                </a:path>
                <a:path w="1129029" h="2708275">
                  <a:moveTo>
                    <a:pt x="0" y="0"/>
                  </a:moveTo>
                  <a:lnTo>
                    <a:pt x="1128712" y="0"/>
                  </a:lnTo>
                </a:path>
              </a:pathLst>
            </a:custGeom>
            <a:ln w="28575">
              <a:solidFill>
                <a:srgbClr val="008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439162" y="2286761"/>
              <a:ext cx="4307205" cy="3124200"/>
            </a:xfrm>
            <a:custGeom>
              <a:avLst/>
              <a:gdLst/>
              <a:ahLst/>
              <a:cxnLst/>
              <a:rect l="l" t="t" r="r" b="b"/>
              <a:pathLst>
                <a:path w="4307205" h="3124200">
                  <a:moveTo>
                    <a:pt x="4267199" y="0"/>
                  </a:moveTo>
                  <a:lnTo>
                    <a:pt x="0" y="0"/>
                  </a:lnTo>
                </a:path>
                <a:path w="4307205" h="3124200">
                  <a:moveTo>
                    <a:pt x="3505200" y="0"/>
                  </a:moveTo>
                  <a:lnTo>
                    <a:pt x="3505200" y="3124200"/>
                  </a:lnTo>
                </a:path>
                <a:path w="4307205" h="3124200">
                  <a:moveTo>
                    <a:pt x="4306823" y="3124200"/>
                  </a:moveTo>
                  <a:lnTo>
                    <a:pt x="4306823" y="0"/>
                  </a:lnTo>
                </a:path>
              </a:pathLst>
            </a:custGeom>
            <a:ln w="28575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582161" y="2743961"/>
              <a:ext cx="29209" cy="2667000"/>
            </a:xfrm>
            <a:custGeom>
              <a:avLst/>
              <a:gdLst/>
              <a:ahLst/>
              <a:cxnLst/>
              <a:rect l="l" t="t" r="r" b="b"/>
              <a:pathLst>
                <a:path w="29210" h="2667000">
                  <a:moveTo>
                    <a:pt x="28955" y="2667000"/>
                  </a:moveTo>
                  <a:lnTo>
                    <a:pt x="0" y="0"/>
                  </a:lnTo>
                </a:path>
              </a:pathLst>
            </a:custGeom>
            <a:ln w="28574">
              <a:solidFill>
                <a:srgbClr val="00804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933700" y="2705099"/>
              <a:ext cx="76200" cy="256540"/>
            </a:xfrm>
            <a:custGeom>
              <a:avLst/>
              <a:gdLst/>
              <a:ahLst/>
              <a:cxnLst/>
              <a:rect l="l" t="t" r="r" b="b"/>
              <a:pathLst>
                <a:path w="76200" h="256539">
                  <a:moveTo>
                    <a:pt x="31750" y="179832"/>
                  </a:moveTo>
                  <a:lnTo>
                    <a:pt x="0" y="179832"/>
                  </a:lnTo>
                  <a:lnTo>
                    <a:pt x="38100" y="256032"/>
                  </a:lnTo>
                  <a:lnTo>
                    <a:pt x="69850" y="192532"/>
                  </a:lnTo>
                  <a:lnTo>
                    <a:pt x="31750" y="192532"/>
                  </a:lnTo>
                  <a:lnTo>
                    <a:pt x="31750" y="179832"/>
                  </a:lnTo>
                  <a:close/>
                </a:path>
                <a:path w="76200" h="256539">
                  <a:moveTo>
                    <a:pt x="44450" y="63500"/>
                  </a:moveTo>
                  <a:lnTo>
                    <a:pt x="31750" y="63500"/>
                  </a:lnTo>
                  <a:lnTo>
                    <a:pt x="31750" y="192532"/>
                  </a:lnTo>
                  <a:lnTo>
                    <a:pt x="44450" y="192532"/>
                  </a:lnTo>
                  <a:lnTo>
                    <a:pt x="44450" y="63500"/>
                  </a:lnTo>
                  <a:close/>
                </a:path>
                <a:path w="76200" h="256539">
                  <a:moveTo>
                    <a:pt x="76200" y="179832"/>
                  </a:moveTo>
                  <a:lnTo>
                    <a:pt x="44450" y="179832"/>
                  </a:lnTo>
                  <a:lnTo>
                    <a:pt x="44450" y="192532"/>
                  </a:lnTo>
                  <a:lnTo>
                    <a:pt x="69850" y="192532"/>
                  </a:lnTo>
                  <a:lnTo>
                    <a:pt x="76200" y="179832"/>
                  </a:lnTo>
                  <a:close/>
                </a:path>
                <a:path w="76200" h="256539">
                  <a:moveTo>
                    <a:pt x="38100" y="0"/>
                  </a:moveTo>
                  <a:lnTo>
                    <a:pt x="0" y="76200"/>
                  </a:lnTo>
                  <a:lnTo>
                    <a:pt x="31750" y="76200"/>
                  </a:lnTo>
                  <a:lnTo>
                    <a:pt x="31750" y="63500"/>
                  </a:lnTo>
                  <a:lnTo>
                    <a:pt x="69850" y="63500"/>
                  </a:lnTo>
                  <a:lnTo>
                    <a:pt x="38100" y="0"/>
                  </a:lnTo>
                  <a:close/>
                </a:path>
                <a:path w="76200" h="256539">
                  <a:moveTo>
                    <a:pt x="69850" y="63500"/>
                  </a:moveTo>
                  <a:lnTo>
                    <a:pt x="44450" y="63500"/>
                  </a:lnTo>
                  <a:lnTo>
                    <a:pt x="44450" y="76200"/>
                  </a:lnTo>
                  <a:lnTo>
                    <a:pt x="76200" y="76200"/>
                  </a:lnTo>
                  <a:lnTo>
                    <a:pt x="69850" y="63500"/>
                  </a:lnTo>
                  <a:close/>
                </a:path>
              </a:pathLst>
            </a:custGeom>
            <a:solidFill>
              <a:srgbClr val="00804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439162" y="2743961"/>
              <a:ext cx="1143000" cy="2667000"/>
            </a:xfrm>
            <a:custGeom>
              <a:avLst/>
              <a:gdLst/>
              <a:ahLst/>
              <a:cxnLst/>
              <a:rect l="l" t="t" r="r" b="b"/>
              <a:pathLst>
                <a:path w="1143000" h="2667000">
                  <a:moveTo>
                    <a:pt x="0" y="0"/>
                  </a:moveTo>
                  <a:lnTo>
                    <a:pt x="1066800" y="0"/>
                  </a:lnTo>
                </a:path>
                <a:path w="1143000" h="2667000">
                  <a:moveTo>
                    <a:pt x="1126236" y="0"/>
                  </a:moveTo>
                  <a:lnTo>
                    <a:pt x="1143000" y="2667000"/>
                  </a:lnTo>
                </a:path>
              </a:pathLst>
            </a:custGeom>
            <a:ln w="28575">
              <a:solidFill>
                <a:srgbClr val="FF8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8295258" y="6451498"/>
            <a:ext cx="14160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" dirty="0">
                <a:solidFill>
                  <a:srgbClr val="888888"/>
                </a:solidFill>
                <a:latin typeface="Calibri"/>
                <a:cs typeface="Calibri"/>
              </a:rPr>
              <a:t>18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669285" y="6301232"/>
            <a:ext cx="35763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5" dirty="0">
                <a:latin typeface="Calibri"/>
                <a:cs typeface="Calibri"/>
              </a:rPr>
              <a:t>Popular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choices</a:t>
            </a:r>
            <a:r>
              <a:rPr sz="2400" spc="-20" dirty="0">
                <a:latin typeface="Calibri"/>
                <a:cs typeface="Calibri"/>
              </a:rPr>
              <a:t> for </a:t>
            </a:r>
            <a:r>
              <a:rPr sz="2400" dirty="0">
                <a:latin typeface="Calibri"/>
                <a:cs typeface="Calibri"/>
              </a:rPr>
              <a:t>K: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5,10,N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711453"/>
            <a:ext cx="4231005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15" dirty="0"/>
              <a:t>Bootstrap: </a:t>
            </a:r>
            <a:r>
              <a:rPr sz="3300" spc="-5" dirty="0"/>
              <a:t>Main</a:t>
            </a:r>
            <a:r>
              <a:rPr sz="3300" spc="-20" dirty="0"/>
              <a:t> </a:t>
            </a:r>
            <a:r>
              <a:rPr sz="3300" spc="-10" dirty="0"/>
              <a:t>Concept</a:t>
            </a:r>
            <a:endParaRPr sz="33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17128" y="2793490"/>
            <a:ext cx="5979758" cy="4064508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7029957" y="5490159"/>
            <a:ext cx="20193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5265" marR="5080" indent="-2032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4471C4"/>
                </a:solidFill>
                <a:latin typeface="Calibri"/>
                <a:cs typeface="Calibri"/>
              </a:rPr>
              <a:t>Step</a:t>
            </a:r>
            <a:r>
              <a:rPr sz="1800" spc="-5" dirty="0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4471C4"/>
                </a:solidFill>
                <a:latin typeface="Calibri"/>
                <a:cs typeface="Calibri"/>
              </a:rPr>
              <a:t>1</a:t>
            </a:r>
            <a:r>
              <a:rPr sz="1800" dirty="0">
                <a:latin typeface="Calibri"/>
                <a:cs typeface="Calibri"/>
              </a:rPr>
              <a:t>: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Draw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samples </a:t>
            </a:r>
            <a:r>
              <a:rPr sz="1800" spc="-39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with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replacement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955"/>
              </a:lnSpc>
            </a:pPr>
            <a:fld id="{81D60167-4931-47E6-BA6A-407CBD079E47}" type="slidenum">
              <a:rPr dirty="0"/>
              <a:t>21</a:t>
            </a:fld>
            <a:endParaRPr dirty="0"/>
          </a:p>
        </p:txBody>
      </p:sp>
      <p:sp>
        <p:nvSpPr>
          <p:cNvPr id="5" name="object 5"/>
          <p:cNvSpPr txBox="1"/>
          <p:nvPr/>
        </p:nvSpPr>
        <p:spPr>
          <a:xfrm>
            <a:off x="1526794" y="1713941"/>
            <a:ext cx="7454265" cy="20643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927100">
              <a:lnSpc>
                <a:spcPts val="2160"/>
              </a:lnSpc>
              <a:spcBef>
                <a:spcPts val="105"/>
              </a:spcBef>
            </a:pPr>
            <a:r>
              <a:rPr sz="2000" spc="20" dirty="0">
                <a:latin typeface="Calibri"/>
                <a:cs typeface="Calibri"/>
              </a:rPr>
              <a:t>“The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bootstrap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5" dirty="0">
                <a:latin typeface="Calibri"/>
                <a:cs typeface="Calibri"/>
              </a:rPr>
              <a:t> computer-based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method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ts val="1920"/>
              </a:lnSpc>
            </a:pPr>
            <a:r>
              <a:rPr sz="2000" spc="-5" dirty="0">
                <a:latin typeface="Calibri"/>
                <a:cs typeface="Calibri"/>
              </a:rPr>
              <a:t>of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statistical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inference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that</a:t>
            </a:r>
            <a:r>
              <a:rPr sz="2000" dirty="0">
                <a:latin typeface="Calibri"/>
                <a:cs typeface="Calibri"/>
              </a:rPr>
              <a:t> can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answer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many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real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ts val="2160"/>
              </a:lnSpc>
            </a:pPr>
            <a:r>
              <a:rPr sz="2000" spc="-15" dirty="0">
                <a:latin typeface="Calibri"/>
                <a:cs typeface="Calibri"/>
              </a:rPr>
              <a:t>statistical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questions</a:t>
            </a:r>
            <a:r>
              <a:rPr sz="2000" dirty="0">
                <a:latin typeface="Calibri"/>
                <a:cs typeface="Calibri"/>
              </a:rPr>
              <a:t> without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formulas”</a:t>
            </a:r>
            <a:endParaRPr sz="2000">
              <a:latin typeface="Calibri"/>
              <a:cs typeface="Calibri"/>
            </a:endParaRPr>
          </a:p>
          <a:p>
            <a:pPr marL="927100">
              <a:lnSpc>
                <a:spcPct val="100000"/>
              </a:lnSpc>
              <a:spcBef>
                <a:spcPts val="30"/>
              </a:spcBef>
            </a:pPr>
            <a:r>
              <a:rPr sz="1200" i="1" spc="-5" dirty="0">
                <a:latin typeface="Calibri"/>
                <a:cs typeface="Calibri"/>
              </a:rPr>
              <a:t>(An Introduction</a:t>
            </a:r>
            <a:r>
              <a:rPr sz="1200" i="1" spc="-10" dirty="0">
                <a:latin typeface="Calibri"/>
                <a:cs typeface="Calibri"/>
              </a:rPr>
              <a:t> </a:t>
            </a:r>
            <a:r>
              <a:rPr sz="1200" i="1" spc="-5" dirty="0">
                <a:latin typeface="Calibri"/>
                <a:cs typeface="Calibri"/>
              </a:rPr>
              <a:t>to</a:t>
            </a:r>
            <a:r>
              <a:rPr sz="1200" i="1" spc="-15" dirty="0">
                <a:latin typeface="Calibri"/>
                <a:cs typeface="Calibri"/>
              </a:rPr>
              <a:t> </a:t>
            </a:r>
            <a:r>
              <a:rPr sz="1200" i="1" spc="-5" dirty="0">
                <a:latin typeface="Calibri"/>
                <a:cs typeface="Calibri"/>
              </a:rPr>
              <a:t>the</a:t>
            </a:r>
            <a:r>
              <a:rPr sz="1200" i="1" spc="10" dirty="0">
                <a:latin typeface="Calibri"/>
                <a:cs typeface="Calibri"/>
              </a:rPr>
              <a:t> </a:t>
            </a:r>
            <a:r>
              <a:rPr sz="1200" i="1" spc="-5" dirty="0">
                <a:latin typeface="Calibri"/>
                <a:cs typeface="Calibri"/>
              </a:rPr>
              <a:t>Bootstrap,</a:t>
            </a:r>
            <a:r>
              <a:rPr sz="1200" i="1" spc="-10" dirty="0">
                <a:latin typeface="Calibri"/>
                <a:cs typeface="Calibri"/>
              </a:rPr>
              <a:t> </a:t>
            </a:r>
            <a:r>
              <a:rPr sz="1200" spc="-15" dirty="0">
                <a:latin typeface="Calibri"/>
                <a:cs typeface="Calibri"/>
              </a:rPr>
              <a:t>Efron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Tibshirani,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1993)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850">
              <a:latin typeface="Calibri"/>
              <a:cs typeface="Calibri"/>
            </a:endParaRPr>
          </a:p>
          <a:p>
            <a:pPr marL="5519420" algn="ctr">
              <a:lnSpc>
                <a:spcPct val="100000"/>
              </a:lnSpc>
              <a:spcBef>
                <a:spcPts val="5"/>
              </a:spcBef>
            </a:pPr>
            <a:r>
              <a:rPr sz="1800" spc="-10" dirty="0">
                <a:solidFill>
                  <a:srgbClr val="0462C1"/>
                </a:solidFill>
                <a:latin typeface="Calibri"/>
                <a:cs typeface="Calibri"/>
              </a:rPr>
              <a:t>Step</a:t>
            </a:r>
            <a:r>
              <a:rPr sz="1800" spc="-5" dirty="0">
                <a:solidFill>
                  <a:srgbClr val="0462C1"/>
                </a:solidFill>
                <a:latin typeface="Calibri"/>
                <a:cs typeface="Calibri"/>
              </a:rPr>
              <a:t> 2</a:t>
            </a:r>
            <a:r>
              <a:rPr sz="1800" spc="-5" dirty="0">
                <a:latin typeface="Calibri"/>
                <a:cs typeface="Calibri"/>
              </a:rPr>
              <a:t>: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Calculate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endParaRPr sz="1800">
              <a:latin typeface="Calibri"/>
              <a:cs typeface="Calibri"/>
            </a:endParaRPr>
          </a:p>
          <a:p>
            <a:pPr marL="5571490" algn="ctr">
              <a:lnSpc>
                <a:spcPct val="100000"/>
              </a:lnSpc>
            </a:pPr>
            <a:r>
              <a:rPr sz="1800" spc="-15" dirty="0">
                <a:latin typeface="Calibri"/>
                <a:cs typeface="Calibri"/>
              </a:rPr>
              <a:t>statistic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955"/>
              </a:lnSpc>
            </a:pPr>
            <a:fld id="{81D60167-4931-47E6-BA6A-407CBD079E47}" type="slidenum">
              <a:rPr dirty="0"/>
              <a:t>22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711453"/>
            <a:ext cx="1670050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5" dirty="0"/>
              <a:t>Boo</a:t>
            </a:r>
            <a:r>
              <a:rPr sz="3300" spc="-15" dirty="0"/>
              <a:t>t</a:t>
            </a:r>
            <a:r>
              <a:rPr sz="3300" spc="-40" dirty="0"/>
              <a:t>s</a:t>
            </a:r>
            <a:r>
              <a:rPr sz="3300" dirty="0"/>
              <a:t>t</a:t>
            </a:r>
            <a:r>
              <a:rPr sz="3300" spc="-65" dirty="0"/>
              <a:t>r</a:t>
            </a:r>
            <a:r>
              <a:rPr sz="3300" dirty="0"/>
              <a:t>ap</a:t>
            </a:r>
            <a:endParaRPr sz="33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3335" marR="5080">
              <a:lnSpc>
                <a:spcPts val="2590"/>
              </a:lnSpc>
              <a:spcBef>
                <a:spcPts val="425"/>
              </a:spcBef>
            </a:pPr>
            <a:r>
              <a:rPr spc="-10" dirty="0"/>
              <a:t>Allows</a:t>
            </a:r>
            <a:r>
              <a:rPr spc="434" dirty="0"/>
              <a:t> </a:t>
            </a:r>
            <a:r>
              <a:rPr spc="-15" dirty="0"/>
              <a:t>to</a:t>
            </a:r>
            <a:r>
              <a:rPr spc="440" dirty="0"/>
              <a:t> </a:t>
            </a:r>
            <a:r>
              <a:rPr spc="-15" dirty="0"/>
              <a:t>calculate</a:t>
            </a:r>
            <a:r>
              <a:rPr spc="445" dirty="0"/>
              <a:t> </a:t>
            </a:r>
            <a:r>
              <a:rPr dirty="0"/>
              <a:t>the</a:t>
            </a:r>
            <a:r>
              <a:rPr spc="434" dirty="0"/>
              <a:t> </a:t>
            </a:r>
            <a:r>
              <a:rPr spc="-15" dirty="0"/>
              <a:t>standard</a:t>
            </a:r>
            <a:r>
              <a:rPr spc="440" dirty="0"/>
              <a:t> </a:t>
            </a:r>
            <a:r>
              <a:rPr spc="-15" dirty="0"/>
              <a:t>errors</a:t>
            </a:r>
            <a:r>
              <a:rPr spc="445" dirty="0"/>
              <a:t> </a:t>
            </a:r>
            <a:r>
              <a:rPr dirty="0"/>
              <a:t>when</a:t>
            </a:r>
            <a:r>
              <a:rPr spc="434" dirty="0"/>
              <a:t> </a:t>
            </a:r>
            <a:r>
              <a:rPr spc="-5" dirty="0"/>
              <a:t>no</a:t>
            </a:r>
            <a:r>
              <a:rPr spc="440" dirty="0"/>
              <a:t> </a:t>
            </a:r>
            <a:r>
              <a:rPr spc="-15" dirty="0"/>
              <a:t>formula</a:t>
            </a:r>
            <a:r>
              <a:rPr spc="450" dirty="0"/>
              <a:t> </a:t>
            </a:r>
            <a:r>
              <a:rPr dirty="0"/>
              <a:t>is </a:t>
            </a:r>
            <a:r>
              <a:rPr spc="-525" dirty="0"/>
              <a:t> </a:t>
            </a:r>
            <a:r>
              <a:rPr spc="-10" dirty="0"/>
              <a:t>available.</a:t>
            </a:r>
          </a:p>
          <a:p>
            <a:pPr marL="635">
              <a:lnSpc>
                <a:spcPct val="100000"/>
              </a:lnSpc>
              <a:spcBef>
                <a:spcPts val="55"/>
              </a:spcBef>
            </a:pPr>
            <a:endParaRPr sz="3400"/>
          </a:p>
          <a:p>
            <a:pPr marL="13335" marR="6350">
              <a:lnSpc>
                <a:spcPts val="2590"/>
              </a:lnSpc>
              <a:spcBef>
                <a:spcPts val="5"/>
              </a:spcBef>
            </a:pPr>
            <a:r>
              <a:rPr spc="-10" dirty="0"/>
              <a:t>Allows</a:t>
            </a:r>
            <a:r>
              <a:rPr spc="85" dirty="0"/>
              <a:t> </a:t>
            </a:r>
            <a:r>
              <a:rPr spc="-15" dirty="0"/>
              <a:t>to</a:t>
            </a:r>
            <a:r>
              <a:rPr spc="95" dirty="0"/>
              <a:t> </a:t>
            </a:r>
            <a:r>
              <a:rPr spc="-10" dirty="0"/>
              <a:t>calculate</a:t>
            </a:r>
            <a:r>
              <a:rPr spc="80" dirty="0"/>
              <a:t> </a:t>
            </a:r>
            <a:r>
              <a:rPr dirty="0"/>
              <a:t>the</a:t>
            </a:r>
            <a:r>
              <a:rPr spc="100" dirty="0"/>
              <a:t> </a:t>
            </a:r>
            <a:r>
              <a:rPr spc="-15" dirty="0"/>
              <a:t>standard</a:t>
            </a:r>
            <a:r>
              <a:rPr spc="85" dirty="0"/>
              <a:t> </a:t>
            </a:r>
            <a:r>
              <a:rPr spc="-15" dirty="0"/>
              <a:t>errors</a:t>
            </a:r>
            <a:r>
              <a:rPr spc="95" dirty="0"/>
              <a:t> </a:t>
            </a:r>
            <a:r>
              <a:rPr dirty="0"/>
              <a:t>when</a:t>
            </a:r>
            <a:r>
              <a:rPr spc="100" dirty="0"/>
              <a:t> </a:t>
            </a:r>
            <a:r>
              <a:rPr spc="-5" dirty="0"/>
              <a:t>assumptions</a:t>
            </a:r>
            <a:r>
              <a:rPr spc="85" dirty="0"/>
              <a:t> </a:t>
            </a:r>
            <a:r>
              <a:rPr spc="-15" dirty="0"/>
              <a:t>are </a:t>
            </a:r>
            <a:r>
              <a:rPr spc="-525" dirty="0"/>
              <a:t> </a:t>
            </a:r>
            <a:r>
              <a:rPr spc="-5" dirty="0"/>
              <a:t>not</a:t>
            </a:r>
            <a:r>
              <a:rPr spc="-15" dirty="0"/>
              <a:t> </a:t>
            </a:r>
            <a:r>
              <a:rPr spc="-5" dirty="0"/>
              <a:t>met.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955"/>
              </a:lnSpc>
            </a:pPr>
            <a:fld id="{81D60167-4931-47E6-BA6A-407CBD079E47}" type="slidenum">
              <a:rPr dirty="0"/>
              <a:t>23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711453"/>
            <a:ext cx="2527300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25" dirty="0"/>
              <a:t>Why</a:t>
            </a:r>
            <a:r>
              <a:rPr sz="3300" spc="-55" dirty="0"/>
              <a:t> </a:t>
            </a:r>
            <a:r>
              <a:rPr sz="3300" spc="-20" dirty="0"/>
              <a:t>Bootstrap</a:t>
            </a:r>
            <a:endParaRPr sz="3300"/>
          </a:p>
        </p:txBody>
      </p:sp>
      <p:sp>
        <p:nvSpPr>
          <p:cNvPr id="3" name="object 3"/>
          <p:cNvSpPr txBox="1"/>
          <p:nvPr/>
        </p:nvSpPr>
        <p:spPr>
          <a:xfrm>
            <a:off x="707542" y="1737476"/>
            <a:ext cx="7310755" cy="2419350"/>
          </a:xfrm>
          <a:prstGeom prst="rect">
            <a:avLst/>
          </a:prstGeom>
        </p:spPr>
        <p:txBody>
          <a:bodyPr vert="horz" wrap="square" lIns="0" tIns="77470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610"/>
              </a:spcBef>
              <a:buFont typeface="Arial MT"/>
              <a:buChar char="•"/>
              <a:tabLst>
                <a:tab pos="185420" algn="l"/>
              </a:tabLst>
            </a:pPr>
            <a:r>
              <a:rPr sz="2400" spc="-5" dirty="0">
                <a:latin typeface="Calibri"/>
                <a:cs typeface="Calibri"/>
              </a:rPr>
              <a:t>The </a:t>
            </a:r>
            <a:r>
              <a:rPr sz="2400" spc="-15" dirty="0">
                <a:latin typeface="Calibri"/>
                <a:cs typeface="Calibri"/>
              </a:rPr>
              <a:t>bootstrap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uses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computer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simulation.</a:t>
            </a:r>
            <a:endParaRPr sz="2400">
              <a:latin typeface="Calibri"/>
              <a:cs typeface="Calibri"/>
            </a:endParaRPr>
          </a:p>
          <a:p>
            <a:pPr marL="184785" indent="-172720">
              <a:lnSpc>
                <a:spcPts val="2740"/>
              </a:lnSpc>
              <a:spcBef>
                <a:spcPts val="520"/>
              </a:spcBef>
              <a:buFont typeface="Arial MT"/>
              <a:buChar char="•"/>
              <a:tabLst>
                <a:tab pos="185420" algn="l"/>
              </a:tabLst>
            </a:pPr>
            <a:r>
              <a:rPr sz="2400" dirty="0">
                <a:latin typeface="Calibri"/>
                <a:cs typeface="Calibri"/>
              </a:rPr>
              <a:t>But,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unlike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simulations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that </a:t>
            </a:r>
            <a:r>
              <a:rPr sz="2400" spc="-15" dirty="0">
                <a:latin typeface="Calibri"/>
                <a:cs typeface="Calibri"/>
              </a:rPr>
              <a:t>drew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observations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from </a:t>
            </a:r>
            <a:r>
              <a:rPr sz="2400" dirty="0">
                <a:latin typeface="Calibri"/>
                <a:cs typeface="Calibri"/>
              </a:rPr>
              <a:t>a</a:t>
            </a:r>
            <a:endParaRPr sz="2400">
              <a:latin typeface="Calibri"/>
              <a:cs typeface="Calibri"/>
            </a:endParaRPr>
          </a:p>
          <a:p>
            <a:pPr marL="184785">
              <a:lnSpc>
                <a:spcPts val="2740"/>
              </a:lnSpc>
            </a:pPr>
            <a:r>
              <a:rPr sz="2400" spc="-10" dirty="0">
                <a:latin typeface="Calibri"/>
                <a:cs typeface="Calibri"/>
              </a:rPr>
              <a:t>hypothetical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world,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-15" dirty="0">
                <a:latin typeface="Calibri"/>
                <a:cs typeface="Calibri"/>
              </a:rPr>
              <a:t> bootstrap:</a:t>
            </a:r>
            <a:endParaRPr sz="2400">
              <a:latin typeface="Calibri"/>
              <a:cs typeface="Calibri"/>
            </a:endParaRPr>
          </a:p>
          <a:p>
            <a:pPr marL="527685" marR="5080" lvl="1" indent="-172720">
              <a:lnSpc>
                <a:spcPts val="2160"/>
              </a:lnSpc>
              <a:spcBef>
                <a:spcPts val="455"/>
              </a:spcBef>
              <a:buFont typeface="Arial MT"/>
              <a:buChar char="•"/>
              <a:tabLst>
                <a:tab pos="528320" algn="l"/>
              </a:tabLst>
            </a:pPr>
            <a:r>
              <a:rPr sz="2000" spc="-15" dirty="0">
                <a:latin typeface="Calibri"/>
                <a:cs typeface="Calibri"/>
              </a:rPr>
              <a:t>draws </a:t>
            </a:r>
            <a:r>
              <a:rPr sz="2000" spc="-5" dirty="0">
                <a:latin typeface="Calibri"/>
                <a:cs typeface="Calibri"/>
              </a:rPr>
              <a:t>observations only </a:t>
            </a:r>
            <a:r>
              <a:rPr sz="2000" spc="-15" dirty="0">
                <a:latin typeface="Calibri"/>
                <a:cs typeface="Calibri"/>
              </a:rPr>
              <a:t>from </a:t>
            </a:r>
            <a:r>
              <a:rPr sz="2000" dirty="0">
                <a:latin typeface="Calibri"/>
                <a:cs typeface="Calibri"/>
              </a:rPr>
              <a:t>the </a:t>
            </a:r>
            <a:r>
              <a:rPr sz="2000" spc="-5" dirty="0">
                <a:latin typeface="Calibri"/>
                <a:cs typeface="Calibri"/>
              </a:rPr>
              <a:t>own sample </a:t>
            </a:r>
            <a:r>
              <a:rPr sz="2000" dirty="0">
                <a:latin typeface="Calibri"/>
                <a:cs typeface="Calibri"/>
              </a:rPr>
              <a:t>(not a </a:t>
            </a:r>
            <a:r>
              <a:rPr sz="2000" spc="-5" dirty="0">
                <a:latin typeface="Calibri"/>
                <a:cs typeface="Calibri"/>
              </a:rPr>
              <a:t>hypothetical </a:t>
            </a:r>
            <a:r>
              <a:rPr sz="2000" spc="-4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world)</a:t>
            </a:r>
            <a:endParaRPr sz="2000">
              <a:latin typeface="Calibri"/>
              <a:cs typeface="Calibri"/>
            </a:endParaRPr>
          </a:p>
          <a:p>
            <a:pPr marL="527685" lvl="1" indent="-172720">
              <a:lnSpc>
                <a:spcPts val="2280"/>
              </a:lnSpc>
              <a:spcBef>
                <a:spcPts val="125"/>
              </a:spcBef>
              <a:buFont typeface="Arial MT"/>
              <a:buChar char="•"/>
              <a:tabLst>
                <a:tab pos="528320" algn="l"/>
              </a:tabLst>
            </a:pPr>
            <a:r>
              <a:rPr sz="2000" spc="-15" dirty="0">
                <a:latin typeface="Calibri"/>
                <a:cs typeface="Calibri"/>
              </a:rPr>
              <a:t>makes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no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assumptions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about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 </a:t>
            </a:r>
            <a:r>
              <a:rPr sz="2000" spc="-5" dirty="0">
                <a:latin typeface="Calibri"/>
                <a:cs typeface="Calibri"/>
              </a:rPr>
              <a:t>underlying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distribution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endParaRPr sz="2000">
              <a:latin typeface="Calibri"/>
              <a:cs typeface="Calibri"/>
            </a:endParaRPr>
          </a:p>
          <a:p>
            <a:pPr marL="527685">
              <a:lnSpc>
                <a:spcPts val="2280"/>
              </a:lnSpc>
            </a:pPr>
            <a:r>
              <a:rPr sz="2000" spc="-5" dirty="0">
                <a:latin typeface="Calibri"/>
                <a:cs typeface="Calibri"/>
              </a:rPr>
              <a:t>population.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711453"/>
            <a:ext cx="3517900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10" dirty="0"/>
              <a:t>Accuracy</a:t>
            </a:r>
            <a:r>
              <a:rPr sz="3300" spc="-60" dirty="0"/>
              <a:t> </a:t>
            </a:r>
            <a:r>
              <a:rPr sz="3300" dirty="0"/>
              <a:t>&amp;</a:t>
            </a:r>
            <a:r>
              <a:rPr sz="3300" spc="-35" dirty="0"/>
              <a:t> </a:t>
            </a:r>
            <a:r>
              <a:rPr sz="3300" spc="-15" dirty="0"/>
              <a:t>Precision</a:t>
            </a:r>
            <a:endParaRPr sz="33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43200" y="1801367"/>
            <a:ext cx="3944111" cy="4443984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955"/>
              </a:lnSpc>
            </a:pPr>
            <a:fld id="{81D60167-4931-47E6-BA6A-407CBD079E47}" type="slidenum">
              <a:rPr dirty="0"/>
              <a:t>24</a:t>
            </a:fld>
            <a:endParaRPr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711453"/>
            <a:ext cx="2988945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15" dirty="0"/>
              <a:t>Precision</a:t>
            </a:r>
            <a:r>
              <a:rPr sz="3300" spc="-45" dirty="0"/>
              <a:t> </a:t>
            </a:r>
            <a:r>
              <a:rPr sz="3300" dirty="0"/>
              <a:t>&amp;</a:t>
            </a:r>
            <a:r>
              <a:rPr sz="3300" spc="-25" dirty="0"/>
              <a:t> </a:t>
            </a:r>
            <a:r>
              <a:rPr sz="3300" spc="-20" dirty="0"/>
              <a:t>Recall</a:t>
            </a:r>
            <a:endParaRPr sz="33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15086" y="1293113"/>
            <a:ext cx="7268463" cy="4968951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62676" y="850138"/>
            <a:ext cx="31978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Calibri"/>
                <a:cs typeface="Calibri"/>
              </a:rPr>
              <a:t>The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set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items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retrieved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1840" y="6350304"/>
            <a:ext cx="4852035" cy="330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380"/>
              </a:lnSpc>
            </a:pPr>
            <a:r>
              <a:rPr sz="2400" spc="-5" dirty="0">
                <a:latin typeface="Calibri"/>
                <a:cs typeface="Calibri"/>
              </a:rPr>
              <a:t>The set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relevant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items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dataset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955"/>
              </a:lnSpc>
            </a:pPr>
            <a:fld id="{81D60167-4931-47E6-BA6A-407CBD079E47}" type="slidenum">
              <a:rPr dirty="0"/>
              <a:t>25</a:t>
            </a:fld>
            <a:endParaRPr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711453"/>
            <a:ext cx="2988945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15" dirty="0"/>
              <a:t>Precision</a:t>
            </a:r>
            <a:r>
              <a:rPr sz="3300" spc="-45" dirty="0"/>
              <a:t> </a:t>
            </a:r>
            <a:r>
              <a:rPr sz="3300" dirty="0"/>
              <a:t>&amp;</a:t>
            </a:r>
            <a:r>
              <a:rPr sz="3300" spc="-25" dirty="0"/>
              <a:t> </a:t>
            </a:r>
            <a:r>
              <a:rPr sz="3300" spc="-20" dirty="0"/>
              <a:t>Recall</a:t>
            </a:r>
            <a:endParaRPr sz="33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15086" y="1293113"/>
            <a:ext cx="7268463" cy="4968951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62676" y="850138"/>
            <a:ext cx="31978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Calibri"/>
                <a:cs typeface="Calibri"/>
              </a:rPr>
              <a:t>The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set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items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retrieved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1840" y="6350304"/>
            <a:ext cx="4852035" cy="330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380"/>
              </a:lnSpc>
            </a:pPr>
            <a:r>
              <a:rPr sz="2400" spc="-5" dirty="0">
                <a:latin typeface="Calibri"/>
                <a:cs typeface="Calibri"/>
              </a:rPr>
              <a:t>The set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relevant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items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dataset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955"/>
              </a:lnSpc>
            </a:pPr>
            <a:fld id="{81D60167-4931-47E6-BA6A-407CBD079E47}" type="slidenum">
              <a:rPr dirty="0"/>
              <a:t>26</a:t>
            </a:fld>
            <a:endParaRPr dirty="0"/>
          </a:p>
        </p:txBody>
      </p:sp>
      <p:sp>
        <p:nvSpPr>
          <p:cNvPr id="5" name="object 5"/>
          <p:cNvSpPr txBox="1"/>
          <p:nvPr/>
        </p:nvSpPr>
        <p:spPr>
          <a:xfrm>
            <a:off x="3863085" y="5467603"/>
            <a:ext cx="51130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Calibri"/>
                <a:cs typeface="Calibri"/>
              </a:rPr>
              <a:t>The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set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relevant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items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that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is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retrieved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7542" y="711453"/>
            <a:ext cx="2988945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15" dirty="0">
                <a:latin typeface="Calibri Light"/>
                <a:cs typeface="Calibri Light"/>
              </a:rPr>
              <a:t>Precision</a:t>
            </a:r>
            <a:r>
              <a:rPr sz="3300" spc="-45" dirty="0">
                <a:latin typeface="Calibri Light"/>
                <a:cs typeface="Calibri Light"/>
              </a:rPr>
              <a:t> </a:t>
            </a:r>
            <a:r>
              <a:rPr sz="3300" dirty="0">
                <a:latin typeface="Calibri Light"/>
                <a:cs typeface="Calibri Light"/>
              </a:rPr>
              <a:t>&amp;</a:t>
            </a:r>
            <a:r>
              <a:rPr sz="3300" spc="-25" dirty="0">
                <a:latin typeface="Calibri Light"/>
                <a:cs typeface="Calibri Light"/>
              </a:rPr>
              <a:t> </a:t>
            </a:r>
            <a:r>
              <a:rPr sz="3300" spc="-20" dirty="0">
                <a:latin typeface="Calibri Light"/>
                <a:cs typeface="Calibri Light"/>
              </a:rPr>
              <a:t>Recall</a:t>
            </a:r>
            <a:endParaRPr sz="3300">
              <a:latin typeface="Calibri Light"/>
              <a:cs typeface="Calibri 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295258" y="6451498"/>
            <a:ext cx="14160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" dirty="0">
                <a:solidFill>
                  <a:srgbClr val="888888"/>
                </a:solidFill>
                <a:latin typeface="Calibri"/>
                <a:cs typeface="Calibri"/>
              </a:rPr>
              <a:t>25</a:t>
            </a:r>
            <a:endParaRPr sz="9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15086" y="1758442"/>
            <a:ext cx="7268463" cy="3548380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5505703" y="2957576"/>
            <a:ext cx="2679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dirty="0">
                <a:latin typeface="Calibri"/>
                <a:cs typeface="Calibri"/>
              </a:rPr>
              <a:t>C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136775" y="3347669"/>
            <a:ext cx="28194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dirty="0">
                <a:latin typeface="Calibri"/>
                <a:cs typeface="Calibri"/>
              </a:rPr>
              <a:t>B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963161" y="3099053"/>
            <a:ext cx="30289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dirty="0">
                <a:latin typeface="Calibri"/>
                <a:cs typeface="Calibri"/>
              </a:rPr>
              <a:t>A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518152" y="4843653"/>
            <a:ext cx="318325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latin typeface="Calibri"/>
                <a:cs typeface="Calibri"/>
              </a:rPr>
              <a:t>Precision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=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[A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/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(A+C)]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8739" y="5350805"/>
            <a:ext cx="6642100" cy="1436370"/>
          </a:xfrm>
          <a:prstGeom prst="rect">
            <a:avLst/>
          </a:prstGeom>
        </p:spPr>
        <p:txBody>
          <a:bodyPr vert="horz" wrap="square" lIns="0" tIns="147955" rIns="0" bIns="0" rtlCol="0">
            <a:spAutoFit/>
          </a:bodyPr>
          <a:lstStyle/>
          <a:p>
            <a:pPr marL="1273175">
              <a:lnSpc>
                <a:spcPct val="100000"/>
              </a:lnSpc>
              <a:spcBef>
                <a:spcPts val="1165"/>
              </a:spcBef>
            </a:pPr>
            <a:r>
              <a:rPr sz="2800" spc="-15" dirty="0">
                <a:latin typeface="Calibri"/>
                <a:cs typeface="Calibri"/>
              </a:rPr>
              <a:t>Recall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=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[A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/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(A+B)]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19"/>
              </a:spcBef>
            </a:pPr>
            <a:r>
              <a:rPr sz="2400" spc="-15" dirty="0">
                <a:latin typeface="Calibri"/>
                <a:cs typeface="Calibri"/>
              </a:rPr>
              <a:t>F-Score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=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5" dirty="0">
                <a:latin typeface="Calibri"/>
                <a:cs typeface="Calibri"/>
              </a:rPr>
              <a:t>harmonic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mean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precession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recall</a:t>
            </a:r>
            <a:endParaRPr sz="2400">
              <a:latin typeface="Calibri"/>
              <a:cs typeface="Calibri"/>
            </a:endParaRPr>
          </a:p>
          <a:p>
            <a:pPr marL="968375">
              <a:lnSpc>
                <a:spcPct val="100000"/>
              </a:lnSpc>
            </a:pPr>
            <a:r>
              <a:rPr sz="2400" dirty="0">
                <a:latin typeface="Calibri"/>
                <a:cs typeface="Calibri"/>
              </a:rPr>
              <a:t>=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2 *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Recall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*</a:t>
            </a:r>
            <a:r>
              <a:rPr sz="2400" spc="-5" dirty="0">
                <a:latin typeface="Calibri"/>
                <a:cs typeface="Calibri"/>
              </a:rPr>
              <a:t> Precision </a:t>
            </a:r>
            <a:r>
              <a:rPr sz="2400" dirty="0">
                <a:latin typeface="Calibri"/>
                <a:cs typeface="Calibri"/>
              </a:rPr>
              <a:t>/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(Precision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+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Recall)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4F0EC6F6-75E8-4DCD-B237-5865182852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44" y="1481841"/>
            <a:ext cx="3505156" cy="325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E4FAE987-862D-4EA0-A7E6-18F5261397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962" y="1758129"/>
            <a:ext cx="4223252" cy="898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0A39E8E-DB29-459C-80FD-6DA6EF9949C3}"/>
              </a:ext>
            </a:extLst>
          </p:cNvPr>
          <p:cNvSpPr txBox="1"/>
          <p:nvPr/>
        </p:nvSpPr>
        <p:spPr>
          <a:xfrm>
            <a:off x="589220" y="286852"/>
            <a:ext cx="489722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800" b="1" dirty="0">
              <a:solidFill>
                <a:srgbClr val="292929"/>
              </a:solidFill>
              <a:latin typeface="source-serif-pro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rgbClr val="292929"/>
                </a:solidFill>
                <a:effectLst/>
                <a:latin typeface="source-serif-pro"/>
              </a:rPr>
              <a:t>Precision</a:t>
            </a:r>
            <a:endParaRPr kumimoji="0" lang="en-US" alt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rgbClr val="292929"/>
                </a:solidFill>
                <a:effectLst/>
                <a:latin typeface="source-serif-pro"/>
              </a:rPr>
              <a:t>Precision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92929"/>
                </a:solidFill>
                <a:effectLst/>
                <a:latin typeface="source-serif-pro"/>
              </a:rPr>
              <a:t> is calculated by dividing the true positives by anything that was predicted as a positive.</a:t>
            </a:r>
            <a:endParaRPr kumimoji="0" lang="en-US" alt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19C083A-7D50-4AFE-825A-B2D45D657AFE}"/>
              </a:ext>
            </a:extLst>
          </p:cNvPr>
          <p:cNvSpPr txBox="1"/>
          <p:nvPr/>
        </p:nvSpPr>
        <p:spPr>
          <a:xfrm>
            <a:off x="458838" y="2686931"/>
            <a:ext cx="45720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b="1" i="0" dirty="0">
                <a:solidFill>
                  <a:srgbClr val="292929"/>
                </a:solidFill>
                <a:effectLst/>
                <a:latin typeface="source-serif-pro"/>
              </a:rPr>
              <a:t>Recall</a:t>
            </a:r>
            <a:endParaRPr lang="en-US" b="0" i="0" dirty="0">
              <a:solidFill>
                <a:srgbClr val="292929"/>
              </a:solidFill>
              <a:effectLst/>
              <a:latin typeface="source-serif-pro"/>
            </a:endParaRPr>
          </a:p>
          <a:p>
            <a:pPr algn="l"/>
            <a:r>
              <a:rPr lang="en-US" b="1" i="0" dirty="0">
                <a:solidFill>
                  <a:srgbClr val="292929"/>
                </a:solidFill>
                <a:effectLst/>
                <a:latin typeface="source-serif-pro"/>
              </a:rPr>
              <a:t>Recall</a:t>
            </a:r>
            <a:r>
              <a:rPr lang="en-US" b="0" i="0" dirty="0">
                <a:solidFill>
                  <a:srgbClr val="292929"/>
                </a:solidFill>
                <a:effectLst/>
                <a:latin typeface="source-serif-pro"/>
              </a:rPr>
              <a:t> (or True Positive Rate) is calculated by dividing the true positives by anything that should have been predicted as positive.</a:t>
            </a:r>
          </a:p>
          <a:p>
            <a:br>
              <a:rPr lang="en-US" dirty="0">
                <a:effectLst/>
              </a:rPr>
            </a:br>
            <a:endParaRPr lang="en-US" dirty="0"/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EE495455-05A1-457C-9F63-3324F69251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4381" y="4131237"/>
            <a:ext cx="4399687" cy="928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82B001E-0795-472B-936A-AFA82014B963}"/>
              </a:ext>
            </a:extLst>
          </p:cNvPr>
          <p:cNvSpPr txBox="1"/>
          <p:nvPr/>
        </p:nvSpPr>
        <p:spPr>
          <a:xfrm>
            <a:off x="589220" y="5867399"/>
            <a:ext cx="39065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Accuracy=TP+TN/(TP+TN+FP+FN)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8B68186-C109-4552-BB25-26F1636CD7AE}"/>
              </a:ext>
            </a:extLst>
          </p:cNvPr>
          <p:cNvSpPr txBox="1"/>
          <p:nvPr/>
        </p:nvSpPr>
        <p:spPr>
          <a:xfrm>
            <a:off x="6553200" y="4874806"/>
            <a:ext cx="2286000" cy="382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Confusion Matrix</a:t>
            </a:r>
          </a:p>
        </p:txBody>
      </p:sp>
    </p:spTree>
    <p:extLst>
      <p:ext uri="{BB962C8B-B14F-4D97-AF65-F5344CB8AC3E}">
        <p14:creationId xmlns:p14="http://schemas.microsoft.com/office/powerpoint/2010/main" val="176699356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AA247A1-FA73-4AA4-86BE-645BB5AAD868}"/>
              </a:ext>
            </a:extLst>
          </p:cNvPr>
          <p:cNvSpPr txBox="1"/>
          <p:nvPr/>
        </p:nvSpPr>
        <p:spPr>
          <a:xfrm>
            <a:off x="1066800" y="609600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b="1" i="0" dirty="0">
                <a:solidFill>
                  <a:srgbClr val="0C4E54"/>
                </a:solidFill>
                <a:effectLst/>
                <a:latin typeface="Poppins" panose="00000500000000000000" pitchFamily="2" charset="0"/>
              </a:rPr>
              <a:t>Multiple Regression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E6EFF11-37C8-4B2A-84F3-2890ACA914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295400"/>
            <a:ext cx="5105400" cy="2298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4837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4540" y="623442"/>
            <a:ext cx="3684904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dirty="0"/>
              <a:t>A</a:t>
            </a:r>
            <a:r>
              <a:rPr sz="3300" spc="-35" dirty="0"/>
              <a:t> </a:t>
            </a:r>
            <a:r>
              <a:rPr sz="3300" spc="-15" dirty="0"/>
              <a:t>Regression</a:t>
            </a:r>
            <a:r>
              <a:rPr sz="3300" spc="-40" dirty="0"/>
              <a:t> </a:t>
            </a:r>
            <a:r>
              <a:rPr sz="3300" spc="-15" dirty="0"/>
              <a:t>Problem</a:t>
            </a:r>
            <a:endParaRPr sz="33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21817" y="2273796"/>
            <a:ext cx="3912082" cy="3425591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4765928" y="1796923"/>
            <a:ext cx="3644265" cy="31661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spc="-5" dirty="0">
                <a:latin typeface="Calibri"/>
                <a:cs typeface="Calibri"/>
              </a:rPr>
              <a:t>y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= </a:t>
            </a:r>
            <a:r>
              <a:rPr sz="2800" spc="-10" dirty="0">
                <a:latin typeface="Calibri"/>
                <a:cs typeface="Calibri"/>
              </a:rPr>
              <a:t>f(x)</a:t>
            </a:r>
            <a:r>
              <a:rPr sz="2800" spc="-5" dirty="0">
                <a:latin typeface="Calibri"/>
                <a:cs typeface="Calibri"/>
              </a:rPr>
              <a:t> +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noise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Arial MT"/>
              <a:buChar char="•"/>
            </a:pPr>
            <a:endParaRPr sz="3800">
              <a:latin typeface="Calibri"/>
              <a:cs typeface="Calibri"/>
            </a:endParaRPr>
          </a:p>
          <a:p>
            <a:pPr marL="184785" marR="5080" indent="-172720">
              <a:lnSpc>
                <a:spcPts val="3020"/>
              </a:lnSpc>
              <a:buFont typeface="Arial MT"/>
              <a:buChar char="•"/>
              <a:tabLst>
                <a:tab pos="185420" algn="l"/>
              </a:tabLst>
            </a:pPr>
            <a:r>
              <a:rPr sz="2800" spc="-10" dirty="0">
                <a:latin typeface="Calibri"/>
                <a:cs typeface="Calibri"/>
              </a:rPr>
              <a:t>Can</a:t>
            </a:r>
            <a:r>
              <a:rPr sz="2800" spc="-15" dirty="0">
                <a:latin typeface="Calibri"/>
                <a:cs typeface="Calibri"/>
              </a:rPr>
              <a:t> we</a:t>
            </a:r>
            <a:r>
              <a:rPr sz="2800" spc="-5" dirty="0">
                <a:latin typeface="Calibri"/>
                <a:cs typeface="Calibri"/>
              </a:rPr>
              <a:t> learn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f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from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this </a:t>
            </a:r>
            <a:r>
              <a:rPr sz="2800" spc="-62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data?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 MT"/>
              <a:buChar char="•"/>
            </a:pPr>
            <a:endParaRPr sz="3750">
              <a:latin typeface="Calibri"/>
              <a:cs typeface="Calibri"/>
            </a:endParaRPr>
          </a:p>
          <a:p>
            <a:pPr marL="184785" marR="621030" indent="-172720">
              <a:lnSpc>
                <a:spcPts val="3050"/>
              </a:lnSpc>
              <a:buFont typeface="Arial MT"/>
              <a:buChar char="•"/>
              <a:tabLst>
                <a:tab pos="185420" algn="l"/>
              </a:tabLst>
            </a:pPr>
            <a:r>
              <a:rPr sz="2800" spc="-25" dirty="0">
                <a:latin typeface="Calibri"/>
                <a:cs typeface="Calibri"/>
              </a:rPr>
              <a:t>Let’s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consider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three </a:t>
            </a:r>
            <a:r>
              <a:rPr sz="2800" spc="-6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methods.</a:t>
            </a:r>
            <a:r>
              <a:rPr sz="2800" spc="-10" dirty="0">
                <a:latin typeface="Arial MT"/>
                <a:cs typeface="Arial MT"/>
              </a:rPr>
              <a:t>..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600947" y="6494398"/>
            <a:ext cx="8382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z="900" dirty="0">
                <a:solidFill>
                  <a:srgbClr val="888888"/>
                </a:solidFill>
                <a:latin typeface="Calibri"/>
                <a:cs typeface="Calibri"/>
              </a:rPr>
              <a:t>3</a:t>
            </a:r>
            <a:endParaRPr sz="9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711453"/>
            <a:ext cx="2971800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dirty="0"/>
              <a:t>Linear</a:t>
            </a:r>
            <a:r>
              <a:rPr sz="3300" spc="-50" dirty="0"/>
              <a:t> </a:t>
            </a:r>
            <a:r>
              <a:rPr sz="3300" spc="-20" dirty="0"/>
              <a:t>Regression</a:t>
            </a:r>
            <a:endParaRPr sz="33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31783" y="2023027"/>
            <a:ext cx="4724277" cy="3879750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5885">
              <a:lnSpc>
                <a:spcPts val="955"/>
              </a:lnSpc>
            </a:pPr>
            <a:fld id="{81D60167-4931-47E6-BA6A-407CBD079E47}" type="slidenum">
              <a:rPr dirty="0"/>
              <a:t>4</a:t>
            </a:fld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711453"/>
            <a:ext cx="3586479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15" dirty="0"/>
              <a:t>Quadratic</a:t>
            </a:r>
            <a:r>
              <a:rPr sz="3300" spc="-45" dirty="0"/>
              <a:t> </a:t>
            </a:r>
            <a:r>
              <a:rPr sz="3300" spc="-20" dirty="0"/>
              <a:t>Regression</a:t>
            </a:r>
            <a:endParaRPr sz="33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74168" y="2037182"/>
            <a:ext cx="4617918" cy="3939286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5885">
              <a:lnSpc>
                <a:spcPts val="955"/>
              </a:lnSpc>
            </a:pPr>
            <a:fld id="{81D60167-4931-47E6-BA6A-407CBD079E47}" type="slidenum">
              <a:rPr dirty="0"/>
              <a:t>5</a:t>
            </a:fld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711453"/>
            <a:ext cx="2682875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dirty="0"/>
              <a:t>Joining</a:t>
            </a:r>
            <a:r>
              <a:rPr sz="3300" spc="-45" dirty="0"/>
              <a:t> </a:t>
            </a:r>
            <a:r>
              <a:rPr sz="3300" dirty="0"/>
              <a:t>the</a:t>
            </a:r>
            <a:r>
              <a:rPr sz="3300" spc="-45" dirty="0"/>
              <a:t> </a:t>
            </a:r>
            <a:r>
              <a:rPr sz="3300" spc="-5" dirty="0"/>
              <a:t>dots</a:t>
            </a:r>
            <a:endParaRPr sz="33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30064" y="2045500"/>
            <a:ext cx="4560799" cy="3889548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5885">
              <a:lnSpc>
                <a:spcPts val="955"/>
              </a:lnSpc>
            </a:pPr>
            <a:fld id="{81D60167-4931-47E6-BA6A-407CBD079E47}" type="slidenum">
              <a:rPr dirty="0"/>
              <a:t>6</a:t>
            </a:fld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4540" y="623442"/>
            <a:ext cx="2463165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dirty="0"/>
              <a:t>Which</a:t>
            </a:r>
            <a:r>
              <a:rPr sz="3300" spc="-35" dirty="0"/>
              <a:t> </a:t>
            </a:r>
            <a:r>
              <a:rPr sz="3300" dirty="0"/>
              <a:t>is</a:t>
            </a:r>
            <a:r>
              <a:rPr sz="3300" spc="-35" dirty="0"/>
              <a:t> </a:t>
            </a:r>
            <a:r>
              <a:rPr sz="3300" spc="-10" dirty="0"/>
              <a:t>best?</a:t>
            </a:r>
            <a:endParaRPr sz="33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08872" y="1893599"/>
            <a:ext cx="6537645" cy="183870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8600947" y="6465823"/>
            <a:ext cx="8382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888888"/>
                </a:solidFill>
                <a:latin typeface="Calibri"/>
                <a:cs typeface="Calibri"/>
              </a:rPr>
              <a:t>7</a:t>
            </a:r>
            <a:endParaRPr sz="900">
              <a:latin typeface="Calibri"/>
              <a:cs typeface="Calibri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2922714" y="4722812"/>
            <a:ext cx="5387975" cy="1758950"/>
            <a:chOff x="2922714" y="4722812"/>
            <a:chExt cx="5387975" cy="1758950"/>
          </a:xfrm>
        </p:grpSpPr>
        <p:sp>
          <p:nvSpPr>
            <p:cNvPr id="6" name="object 6"/>
            <p:cNvSpPr/>
            <p:nvPr/>
          </p:nvSpPr>
          <p:spPr>
            <a:xfrm>
              <a:off x="2927476" y="4727575"/>
              <a:ext cx="5378450" cy="1749425"/>
            </a:xfrm>
            <a:custGeom>
              <a:avLst/>
              <a:gdLst/>
              <a:ahLst/>
              <a:cxnLst/>
              <a:rect l="l" t="t" r="r" b="b"/>
              <a:pathLst>
                <a:path w="5378450" h="1749425">
                  <a:moveTo>
                    <a:pt x="0" y="0"/>
                  </a:moveTo>
                  <a:lnTo>
                    <a:pt x="1263523" y="771525"/>
                  </a:lnTo>
                  <a:lnTo>
                    <a:pt x="1263523" y="1470025"/>
                  </a:lnTo>
                  <a:lnTo>
                    <a:pt x="1267179" y="1515344"/>
                  </a:lnTo>
                  <a:lnTo>
                    <a:pt x="1277767" y="1558335"/>
                  </a:lnTo>
                  <a:lnTo>
                    <a:pt x="1294709" y="1598423"/>
                  </a:lnTo>
                  <a:lnTo>
                    <a:pt x="1317431" y="1635033"/>
                  </a:lnTo>
                  <a:lnTo>
                    <a:pt x="1345358" y="1667589"/>
                  </a:lnTo>
                  <a:lnTo>
                    <a:pt x="1377914" y="1695516"/>
                  </a:lnTo>
                  <a:lnTo>
                    <a:pt x="1414524" y="1718238"/>
                  </a:lnTo>
                  <a:lnTo>
                    <a:pt x="1454612" y="1735180"/>
                  </a:lnTo>
                  <a:lnTo>
                    <a:pt x="1497603" y="1745768"/>
                  </a:lnTo>
                  <a:lnTo>
                    <a:pt x="1542923" y="1749425"/>
                  </a:lnTo>
                  <a:lnTo>
                    <a:pt x="5098923" y="1749425"/>
                  </a:lnTo>
                  <a:lnTo>
                    <a:pt x="5144242" y="1745768"/>
                  </a:lnTo>
                  <a:lnTo>
                    <a:pt x="5187233" y="1735180"/>
                  </a:lnTo>
                  <a:lnTo>
                    <a:pt x="5227321" y="1718238"/>
                  </a:lnTo>
                  <a:lnTo>
                    <a:pt x="5263931" y="1695516"/>
                  </a:lnTo>
                  <a:lnTo>
                    <a:pt x="5296487" y="1667589"/>
                  </a:lnTo>
                  <a:lnTo>
                    <a:pt x="5324414" y="1635033"/>
                  </a:lnTo>
                  <a:lnTo>
                    <a:pt x="5347136" y="1598423"/>
                  </a:lnTo>
                  <a:lnTo>
                    <a:pt x="5364078" y="1558335"/>
                  </a:lnTo>
                  <a:lnTo>
                    <a:pt x="5374666" y="1515344"/>
                  </a:lnTo>
                  <a:lnTo>
                    <a:pt x="5378323" y="1470025"/>
                  </a:lnTo>
                  <a:lnTo>
                    <a:pt x="5378323" y="352425"/>
                  </a:lnTo>
                  <a:lnTo>
                    <a:pt x="1263523" y="352425"/>
                  </a:lnTo>
                  <a:lnTo>
                    <a:pt x="0" y="0"/>
                  </a:lnTo>
                  <a:close/>
                </a:path>
                <a:path w="5378450" h="1749425">
                  <a:moveTo>
                    <a:pt x="5098923" y="73025"/>
                  </a:moveTo>
                  <a:lnTo>
                    <a:pt x="1542923" y="73025"/>
                  </a:lnTo>
                  <a:lnTo>
                    <a:pt x="1497603" y="76681"/>
                  </a:lnTo>
                  <a:lnTo>
                    <a:pt x="1454612" y="87269"/>
                  </a:lnTo>
                  <a:lnTo>
                    <a:pt x="1414524" y="104211"/>
                  </a:lnTo>
                  <a:lnTo>
                    <a:pt x="1377914" y="126933"/>
                  </a:lnTo>
                  <a:lnTo>
                    <a:pt x="1345358" y="154860"/>
                  </a:lnTo>
                  <a:lnTo>
                    <a:pt x="1317431" y="187416"/>
                  </a:lnTo>
                  <a:lnTo>
                    <a:pt x="1294709" y="224026"/>
                  </a:lnTo>
                  <a:lnTo>
                    <a:pt x="1277767" y="264114"/>
                  </a:lnTo>
                  <a:lnTo>
                    <a:pt x="1267179" y="307105"/>
                  </a:lnTo>
                  <a:lnTo>
                    <a:pt x="1263523" y="352425"/>
                  </a:lnTo>
                  <a:lnTo>
                    <a:pt x="5378323" y="352425"/>
                  </a:lnTo>
                  <a:lnTo>
                    <a:pt x="5374666" y="307105"/>
                  </a:lnTo>
                  <a:lnTo>
                    <a:pt x="5364078" y="264114"/>
                  </a:lnTo>
                  <a:lnTo>
                    <a:pt x="5347136" y="224026"/>
                  </a:lnTo>
                  <a:lnTo>
                    <a:pt x="5324414" y="187416"/>
                  </a:lnTo>
                  <a:lnTo>
                    <a:pt x="5296487" y="154860"/>
                  </a:lnTo>
                  <a:lnTo>
                    <a:pt x="5263931" y="126933"/>
                  </a:lnTo>
                  <a:lnTo>
                    <a:pt x="5227321" y="104211"/>
                  </a:lnTo>
                  <a:lnTo>
                    <a:pt x="5187233" y="87269"/>
                  </a:lnTo>
                  <a:lnTo>
                    <a:pt x="5144242" y="76681"/>
                  </a:lnTo>
                  <a:lnTo>
                    <a:pt x="5098923" y="73025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927476" y="4727575"/>
              <a:ext cx="5378450" cy="1749425"/>
            </a:xfrm>
            <a:custGeom>
              <a:avLst/>
              <a:gdLst/>
              <a:ahLst/>
              <a:cxnLst/>
              <a:rect l="l" t="t" r="r" b="b"/>
              <a:pathLst>
                <a:path w="5378450" h="1749425">
                  <a:moveTo>
                    <a:pt x="1263523" y="352425"/>
                  </a:moveTo>
                  <a:lnTo>
                    <a:pt x="1267179" y="307105"/>
                  </a:lnTo>
                  <a:lnTo>
                    <a:pt x="1277767" y="264114"/>
                  </a:lnTo>
                  <a:lnTo>
                    <a:pt x="1294709" y="224026"/>
                  </a:lnTo>
                  <a:lnTo>
                    <a:pt x="1317431" y="187416"/>
                  </a:lnTo>
                  <a:lnTo>
                    <a:pt x="1345358" y="154860"/>
                  </a:lnTo>
                  <a:lnTo>
                    <a:pt x="1377914" y="126933"/>
                  </a:lnTo>
                  <a:lnTo>
                    <a:pt x="1414524" y="104211"/>
                  </a:lnTo>
                  <a:lnTo>
                    <a:pt x="1454612" y="87269"/>
                  </a:lnTo>
                  <a:lnTo>
                    <a:pt x="1497603" y="76681"/>
                  </a:lnTo>
                  <a:lnTo>
                    <a:pt x="1542923" y="73025"/>
                  </a:lnTo>
                  <a:lnTo>
                    <a:pt x="1949323" y="73025"/>
                  </a:lnTo>
                  <a:lnTo>
                    <a:pt x="2978023" y="73025"/>
                  </a:lnTo>
                  <a:lnTo>
                    <a:pt x="5098923" y="73025"/>
                  </a:lnTo>
                  <a:lnTo>
                    <a:pt x="5144242" y="76681"/>
                  </a:lnTo>
                  <a:lnTo>
                    <a:pt x="5187233" y="87269"/>
                  </a:lnTo>
                  <a:lnTo>
                    <a:pt x="5227321" y="104211"/>
                  </a:lnTo>
                  <a:lnTo>
                    <a:pt x="5263931" y="126933"/>
                  </a:lnTo>
                  <a:lnTo>
                    <a:pt x="5296487" y="154860"/>
                  </a:lnTo>
                  <a:lnTo>
                    <a:pt x="5324414" y="187416"/>
                  </a:lnTo>
                  <a:lnTo>
                    <a:pt x="5347136" y="224026"/>
                  </a:lnTo>
                  <a:lnTo>
                    <a:pt x="5364078" y="264114"/>
                  </a:lnTo>
                  <a:lnTo>
                    <a:pt x="5374666" y="307105"/>
                  </a:lnTo>
                  <a:lnTo>
                    <a:pt x="5378323" y="352425"/>
                  </a:lnTo>
                  <a:lnTo>
                    <a:pt x="5378323" y="771525"/>
                  </a:lnTo>
                  <a:lnTo>
                    <a:pt x="5378323" y="1470025"/>
                  </a:lnTo>
                  <a:lnTo>
                    <a:pt x="5374666" y="1515344"/>
                  </a:lnTo>
                  <a:lnTo>
                    <a:pt x="5364078" y="1558335"/>
                  </a:lnTo>
                  <a:lnTo>
                    <a:pt x="5347136" y="1598423"/>
                  </a:lnTo>
                  <a:lnTo>
                    <a:pt x="5324414" y="1635033"/>
                  </a:lnTo>
                  <a:lnTo>
                    <a:pt x="5296487" y="1667589"/>
                  </a:lnTo>
                  <a:lnTo>
                    <a:pt x="5263931" y="1695516"/>
                  </a:lnTo>
                  <a:lnTo>
                    <a:pt x="5227321" y="1718238"/>
                  </a:lnTo>
                  <a:lnTo>
                    <a:pt x="5187233" y="1735180"/>
                  </a:lnTo>
                  <a:lnTo>
                    <a:pt x="5144242" y="1745768"/>
                  </a:lnTo>
                  <a:lnTo>
                    <a:pt x="5098923" y="1749425"/>
                  </a:lnTo>
                  <a:lnTo>
                    <a:pt x="2978023" y="1749425"/>
                  </a:lnTo>
                  <a:lnTo>
                    <a:pt x="1949323" y="1749425"/>
                  </a:lnTo>
                  <a:lnTo>
                    <a:pt x="1542923" y="1749425"/>
                  </a:lnTo>
                  <a:lnTo>
                    <a:pt x="1497603" y="1745768"/>
                  </a:lnTo>
                  <a:lnTo>
                    <a:pt x="1454612" y="1735180"/>
                  </a:lnTo>
                  <a:lnTo>
                    <a:pt x="1414524" y="1718238"/>
                  </a:lnTo>
                  <a:lnTo>
                    <a:pt x="1377914" y="1695516"/>
                  </a:lnTo>
                  <a:lnTo>
                    <a:pt x="1345358" y="1667589"/>
                  </a:lnTo>
                  <a:lnTo>
                    <a:pt x="1317431" y="1635033"/>
                  </a:lnTo>
                  <a:lnTo>
                    <a:pt x="1294709" y="1598423"/>
                  </a:lnTo>
                  <a:lnTo>
                    <a:pt x="1277767" y="1558335"/>
                  </a:lnTo>
                  <a:lnTo>
                    <a:pt x="1267179" y="1515344"/>
                  </a:lnTo>
                  <a:lnTo>
                    <a:pt x="1263523" y="1470025"/>
                  </a:lnTo>
                  <a:lnTo>
                    <a:pt x="1263523" y="771525"/>
                  </a:lnTo>
                  <a:lnTo>
                    <a:pt x="0" y="0"/>
                  </a:lnTo>
                  <a:lnTo>
                    <a:pt x="1263523" y="35242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535940" y="4006977"/>
            <a:ext cx="7646034" cy="217487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184785" marR="5080" indent="-172720">
              <a:lnSpc>
                <a:spcPts val="3020"/>
              </a:lnSpc>
              <a:spcBef>
                <a:spcPts val="480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spc="-20" dirty="0">
                <a:latin typeface="Calibri"/>
                <a:cs typeface="Calibri"/>
              </a:rPr>
              <a:t>Why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not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choose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method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with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best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fit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to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spc="-6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data?</a:t>
            </a:r>
            <a:endParaRPr sz="2800">
              <a:latin typeface="Calibri"/>
              <a:cs typeface="Calibri"/>
            </a:endParaRPr>
          </a:p>
          <a:p>
            <a:pPr marL="3917950" marR="130810" indent="1905" algn="ctr">
              <a:lnSpc>
                <a:spcPct val="100000"/>
              </a:lnSpc>
              <a:spcBef>
                <a:spcPts val="1860"/>
              </a:spcBef>
            </a:pPr>
            <a:r>
              <a:rPr sz="2400" spc="-5" dirty="0">
                <a:latin typeface="Calibri"/>
                <a:cs typeface="Calibri"/>
              </a:rPr>
              <a:t>“How </a:t>
            </a:r>
            <a:r>
              <a:rPr sz="2400" spc="-10" dirty="0">
                <a:latin typeface="Calibri"/>
                <a:cs typeface="Calibri"/>
              </a:rPr>
              <a:t>well are you going </a:t>
            </a:r>
            <a:r>
              <a:rPr sz="2400" spc="-15" dirty="0">
                <a:latin typeface="Calibri"/>
                <a:cs typeface="Calibri"/>
              </a:rPr>
              <a:t>to 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predict </a:t>
            </a:r>
            <a:r>
              <a:rPr sz="2400" spc="-10" dirty="0">
                <a:latin typeface="Calibri"/>
                <a:cs typeface="Calibri"/>
              </a:rPr>
              <a:t>future </a:t>
            </a:r>
            <a:r>
              <a:rPr sz="2400" spc="-15" dirty="0">
                <a:latin typeface="Calibri"/>
                <a:cs typeface="Calibri"/>
              </a:rPr>
              <a:t>data drawn 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from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same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distribution?”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955"/>
              </a:lnSpc>
            </a:pPr>
            <a:fld id="{81D60167-4931-47E6-BA6A-407CBD079E47}" type="slidenum">
              <a:rPr dirty="0"/>
              <a:t>8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647776"/>
            <a:ext cx="672465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Model</a:t>
            </a:r>
            <a:r>
              <a:rPr sz="4000" spc="-10" dirty="0"/>
              <a:t> </a:t>
            </a:r>
            <a:r>
              <a:rPr sz="4000" spc="-5" dirty="0"/>
              <a:t>Selection</a:t>
            </a:r>
            <a:r>
              <a:rPr sz="4000" spc="-25" dirty="0"/>
              <a:t> </a:t>
            </a:r>
            <a:r>
              <a:rPr sz="4000" spc="-5" dirty="0"/>
              <a:t>and</a:t>
            </a:r>
            <a:r>
              <a:rPr sz="4000" spc="-10" dirty="0"/>
              <a:t> Assessment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707542" y="2279345"/>
            <a:ext cx="7482205" cy="2575560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184785" marR="5080" indent="-172720">
              <a:lnSpc>
                <a:spcPct val="90000"/>
              </a:lnSpc>
              <a:spcBef>
                <a:spcPts val="434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spc="-5" dirty="0">
                <a:solidFill>
                  <a:srgbClr val="EC7C30"/>
                </a:solidFill>
                <a:latin typeface="Calibri"/>
                <a:cs typeface="Calibri"/>
              </a:rPr>
              <a:t>Model</a:t>
            </a:r>
            <a:r>
              <a:rPr sz="2800" spc="15" dirty="0">
                <a:solidFill>
                  <a:srgbClr val="EC7C30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EC7C30"/>
                </a:solidFill>
                <a:latin typeface="Calibri"/>
                <a:cs typeface="Calibri"/>
              </a:rPr>
              <a:t>Selection:</a:t>
            </a:r>
            <a:r>
              <a:rPr sz="2800" spc="10" dirty="0">
                <a:solidFill>
                  <a:srgbClr val="EC7C30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Estimating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performances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of 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different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models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to</a:t>
            </a:r>
            <a:r>
              <a:rPr sz="2800" spc="-5" dirty="0">
                <a:latin typeface="Calibri"/>
                <a:cs typeface="Calibri"/>
              </a:rPr>
              <a:t> choose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best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one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(produces </a:t>
            </a:r>
            <a:r>
              <a:rPr sz="2800" spc="-6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minimum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of the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u="heavy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test</a:t>
            </a:r>
            <a:r>
              <a:rPr sz="2800" u="heavy" spc="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00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error</a:t>
            </a:r>
            <a:r>
              <a:rPr sz="2800" spc="-15" dirty="0">
                <a:latin typeface="Calibri"/>
                <a:cs typeface="Calibri"/>
              </a:rPr>
              <a:t>).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EC7C30"/>
              </a:buClr>
              <a:buFont typeface="Arial MT"/>
              <a:buChar char="•"/>
            </a:pPr>
            <a:endParaRPr sz="3800">
              <a:latin typeface="Calibri"/>
              <a:cs typeface="Calibri"/>
            </a:endParaRPr>
          </a:p>
          <a:p>
            <a:pPr marL="184785" marR="879475" indent="-172720">
              <a:lnSpc>
                <a:spcPts val="3020"/>
              </a:lnSpc>
              <a:buFont typeface="Arial MT"/>
              <a:buChar char="•"/>
              <a:tabLst>
                <a:tab pos="185420" algn="l"/>
              </a:tabLst>
            </a:pPr>
            <a:r>
              <a:rPr sz="2800" spc="-5" dirty="0">
                <a:solidFill>
                  <a:srgbClr val="EC7C30"/>
                </a:solidFill>
                <a:latin typeface="Calibri"/>
                <a:cs typeface="Calibri"/>
              </a:rPr>
              <a:t>Model</a:t>
            </a:r>
            <a:r>
              <a:rPr sz="2800" dirty="0">
                <a:solidFill>
                  <a:srgbClr val="EC7C30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EC7C30"/>
                </a:solidFill>
                <a:latin typeface="Calibri"/>
                <a:cs typeface="Calibri"/>
              </a:rPr>
              <a:t>Assessment:</a:t>
            </a:r>
            <a:r>
              <a:rPr sz="2800" spc="35" dirty="0">
                <a:solidFill>
                  <a:srgbClr val="EC7C30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Having</a:t>
            </a:r>
            <a:r>
              <a:rPr sz="2800" spc="-5" dirty="0">
                <a:latin typeface="Calibri"/>
                <a:cs typeface="Calibri"/>
              </a:rPr>
              <a:t> chosen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model, 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estimating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prediction</a:t>
            </a:r>
            <a:r>
              <a:rPr sz="2800" u="heavy" spc="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00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error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on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new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data.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711453"/>
            <a:ext cx="1886585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25" dirty="0"/>
              <a:t>Why</a:t>
            </a:r>
            <a:r>
              <a:rPr sz="3300" spc="-70" dirty="0"/>
              <a:t> </a:t>
            </a:r>
            <a:r>
              <a:rPr sz="3300" spc="-25" dirty="0"/>
              <a:t>Errors</a:t>
            </a:r>
            <a:endParaRPr sz="3300"/>
          </a:p>
        </p:txBody>
      </p:sp>
      <p:sp>
        <p:nvSpPr>
          <p:cNvPr id="3" name="object 3"/>
          <p:cNvSpPr txBox="1"/>
          <p:nvPr/>
        </p:nvSpPr>
        <p:spPr>
          <a:xfrm>
            <a:off x="535940" y="2202307"/>
            <a:ext cx="4181475" cy="10331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</a:pPr>
            <a:r>
              <a:rPr sz="2100" spc="-10" dirty="0">
                <a:latin typeface="Calibri"/>
                <a:cs typeface="Calibri"/>
              </a:rPr>
              <a:t>Why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do</a:t>
            </a:r>
            <a:r>
              <a:rPr sz="2100" spc="-1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we</a:t>
            </a:r>
            <a:r>
              <a:rPr sz="2100" dirty="0">
                <a:latin typeface="Calibri"/>
                <a:cs typeface="Calibri"/>
              </a:rPr>
              <a:t> </a:t>
            </a:r>
            <a:r>
              <a:rPr sz="2100" spc="-15" dirty="0">
                <a:latin typeface="Calibri"/>
                <a:cs typeface="Calibri"/>
              </a:rPr>
              <a:t>want</a:t>
            </a:r>
            <a:r>
              <a:rPr sz="2100" spc="-2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to</a:t>
            </a:r>
            <a:r>
              <a:rPr sz="2100" spc="-1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study</a:t>
            </a:r>
            <a:r>
              <a:rPr sz="2100" spc="-20" dirty="0">
                <a:latin typeface="Calibri"/>
                <a:cs typeface="Calibri"/>
              </a:rPr>
              <a:t> </a:t>
            </a:r>
            <a:r>
              <a:rPr sz="2100" spc="-15" dirty="0">
                <a:latin typeface="Calibri"/>
                <a:cs typeface="Calibri"/>
              </a:rPr>
              <a:t>errors?</a:t>
            </a:r>
            <a:endParaRPr sz="2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Arial MT"/>
              <a:buChar char="•"/>
            </a:pPr>
            <a:endParaRPr sz="235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buFont typeface="Arial MT"/>
              <a:buChar char="•"/>
              <a:tabLst>
                <a:tab pos="185420" algn="l"/>
              </a:tabLst>
            </a:pPr>
            <a:r>
              <a:rPr sz="2100" dirty="0">
                <a:latin typeface="Calibri"/>
                <a:cs typeface="Calibri"/>
              </a:rPr>
              <a:t>In</a:t>
            </a:r>
            <a:r>
              <a:rPr sz="2100" spc="-1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data-rich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situation</a:t>
            </a:r>
            <a:r>
              <a:rPr sz="2100" spc="-1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split</a:t>
            </a:r>
            <a:r>
              <a:rPr sz="2100" dirty="0">
                <a:latin typeface="Calibri"/>
                <a:cs typeface="Calibri"/>
              </a:rPr>
              <a:t> the</a:t>
            </a:r>
            <a:r>
              <a:rPr sz="2100" spc="-1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data:</a:t>
            </a:r>
            <a:endParaRPr sz="21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985837" y="3805237"/>
          <a:ext cx="6705600" cy="4663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52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634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400" spc="-40" dirty="0">
                          <a:latin typeface="Calibri"/>
                          <a:cs typeface="Calibri"/>
                        </a:rPr>
                        <a:t>Train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6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21907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400" spc="-20" dirty="0">
                          <a:latin typeface="Calibri"/>
                          <a:cs typeface="Calibri"/>
                        </a:rPr>
                        <a:t>Validation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6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804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400" spc="-65" dirty="0">
                          <a:latin typeface="Calibri"/>
                          <a:cs typeface="Calibri"/>
                        </a:rPr>
                        <a:t>Test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6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object 5"/>
          <p:cNvSpPr/>
          <p:nvPr/>
        </p:nvSpPr>
        <p:spPr>
          <a:xfrm>
            <a:off x="2648839" y="4276344"/>
            <a:ext cx="3769995" cy="561975"/>
          </a:xfrm>
          <a:custGeom>
            <a:avLst/>
            <a:gdLst/>
            <a:ahLst/>
            <a:cxnLst/>
            <a:rect l="l" t="t" r="r" b="b"/>
            <a:pathLst>
              <a:path w="3769995" h="561975">
                <a:moveTo>
                  <a:pt x="3769995" y="151892"/>
                </a:moveTo>
                <a:lnTo>
                  <a:pt x="3764838" y="128143"/>
                </a:lnTo>
                <a:lnTo>
                  <a:pt x="3751961" y="68707"/>
                </a:lnTo>
                <a:lnTo>
                  <a:pt x="3696208" y="133096"/>
                </a:lnTo>
                <a:lnTo>
                  <a:pt x="3726103" y="140716"/>
                </a:lnTo>
                <a:lnTo>
                  <a:pt x="3724478" y="145669"/>
                </a:lnTo>
                <a:lnTo>
                  <a:pt x="3718306" y="156083"/>
                </a:lnTo>
                <a:lnTo>
                  <a:pt x="3694684" y="188849"/>
                </a:lnTo>
                <a:lnTo>
                  <a:pt x="3664077" y="221361"/>
                </a:lnTo>
                <a:lnTo>
                  <a:pt x="3626866" y="253238"/>
                </a:lnTo>
                <a:lnTo>
                  <a:pt x="3583559" y="284480"/>
                </a:lnTo>
                <a:lnTo>
                  <a:pt x="3534410" y="314579"/>
                </a:lnTo>
                <a:lnTo>
                  <a:pt x="3498723" y="334137"/>
                </a:lnTo>
                <a:lnTo>
                  <a:pt x="3441065" y="362331"/>
                </a:lnTo>
                <a:lnTo>
                  <a:pt x="3399917" y="380492"/>
                </a:lnTo>
                <a:lnTo>
                  <a:pt x="3356864" y="397891"/>
                </a:lnTo>
                <a:lnTo>
                  <a:pt x="3311906" y="414655"/>
                </a:lnTo>
                <a:lnTo>
                  <a:pt x="3265297" y="430530"/>
                </a:lnTo>
                <a:lnTo>
                  <a:pt x="3216910" y="445770"/>
                </a:lnTo>
                <a:lnTo>
                  <a:pt x="3167126" y="459994"/>
                </a:lnTo>
                <a:lnTo>
                  <a:pt x="3115945" y="473456"/>
                </a:lnTo>
                <a:lnTo>
                  <a:pt x="3063494" y="485902"/>
                </a:lnTo>
                <a:lnTo>
                  <a:pt x="3009900" y="497586"/>
                </a:lnTo>
                <a:lnTo>
                  <a:pt x="2955290" y="508000"/>
                </a:lnTo>
                <a:lnTo>
                  <a:pt x="2899664" y="517398"/>
                </a:lnTo>
                <a:lnTo>
                  <a:pt x="2843403" y="525780"/>
                </a:lnTo>
                <a:lnTo>
                  <a:pt x="2786380" y="532892"/>
                </a:lnTo>
                <a:lnTo>
                  <a:pt x="2728595" y="538861"/>
                </a:lnTo>
                <a:lnTo>
                  <a:pt x="2670556" y="543687"/>
                </a:lnTo>
                <a:lnTo>
                  <a:pt x="2612136" y="547116"/>
                </a:lnTo>
                <a:lnTo>
                  <a:pt x="2553589" y="549148"/>
                </a:lnTo>
                <a:lnTo>
                  <a:pt x="2494407" y="549402"/>
                </a:lnTo>
                <a:lnTo>
                  <a:pt x="2435733" y="548640"/>
                </a:lnTo>
                <a:lnTo>
                  <a:pt x="2377059" y="546735"/>
                </a:lnTo>
                <a:lnTo>
                  <a:pt x="2318639" y="543306"/>
                </a:lnTo>
                <a:lnTo>
                  <a:pt x="2260600" y="538607"/>
                </a:lnTo>
                <a:lnTo>
                  <a:pt x="2203069" y="532638"/>
                </a:lnTo>
                <a:lnTo>
                  <a:pt x="2146046" y="525526"/>
                </a:lnTo>
                <a:lnTo>
                  <a:pt x="2089658" y="517144"/>
                </a:lnTo>
                <a:lnTo>
                  <a:pt x="2034032" y="507746"/>
                </a:lnTo>
                <a:lnTo>
                  <a:pt x="1979422" y="497205"/>
                </a:lnTo>
                <a:lnTo>
                  <a:pt x="1925828" y="485648"/>
                </a:lnTo>
                <a:lnTo>
                  <a:pt x="1873377" y="473202"/>
                </a:lnTo>
                <a:lnTo>
                  <a:pt x="1822196" y="459613"/>
                </a:lnTo>
                <a:lnTo>
                  <a:pt x="1775752" y="446316"/>
                </a:lnTo>
                <a:lnTo>
                  <a:pt x="1793113" y="442976"/>
                </a:lnTo>
                <a:lnTo>
                  <a:pt x="1846961" y="431292"/>
                </a:lnTo>
                <a:lnTo>
                  <a:pt x="1899666" y="418846"/>
                </a:lnTo>
                <a:lnTo>
                  <a:pt x="1951101" y="405257"/>
                </a:lnTo>
                <a:lnTo>
                  <a:pt x="2001266" y="390906"/>
                </a:lnTo>
                <a:lnTo>
                  <a:pt x="2049780" y="375666"/>
                </a:lnTo>
                <a:lnTo>
                  <a:pt x="2096770" y="359537"/>
                </a:lnTo>
                <a:lnTo>
                  <a:pt x="2142109" y="342773"/>
                </a:lnTo>
                <a:lnTo>
                  <a:pt x="2185543" y="325120"/>
                </a:lnTo>
                <a:lnTo>
                  <a:pt x="2226945" y="306959"/>
                </a:lnTo>
                <a:lnTo>
                  <a:pt x="2266442" y="288036"/>
                </a:lnTo>
                <a:lnTo>
                  <a:pt x="2303653" y="268605"/>
                </a:lnTo>
                <a:lnTo>
                  <a:pt x="2338578" y="248539"/>
                </a:lnTo>
                <a:lnTo>
                  <a:pt x="2371217" y="227965"/>
                </a:lnTo>
                <a:lnTo>
                  <a:pt x="2415413" y="196342"/>
                </a:lnTo>
                <a:lnTo>
                  <a:pt x="2453386" y="163703"/>
                </a:lnTo>
                <a:lnTo>
                  <a:pt x="2485009" y="130175"/>
                </a:lnTo>
                <a:lnTo>
                  <a:pt x="2509774" y="95885"/>
                </a:lnTo>
                <a:lnTo>
                  <a:pt x="2516505" y="84455"/>
                </a:lnTo>
                <a:lnTo>
                  <a:pt x="2516759" y="84074"/>
                </a:lnTo>
                <a:lnTo>
                  <a:pt x="2518372" y="79248"/>
                </a:lnTo>
                <a:lnTo>
                  <a:pt x="2518753" y="78105"/>
                </a:lnTo>
                <a:lnTo>
                  <a:pt x="2519197" y="76796"/>
                </a:lnTo>
                <a:lnTo>
                  <a:pt x="2550795" y="84836"/>
                </a:lnTo>
                <a:lnTo>
                  <a:pt x="2545638" y="61087"/>
                </a:lnTo>
                <a:lnTo>
                  <a:pt x="2532761" y="1651"/>
                </a:lnTo>
                <a:lnTo>
                  <a:pt x="2477008" y="66040"/>
                </a:lnTo>
                <a:lnTo>
                  <a:pt x="2506903" y="73660"/>
                </a:lnTo>
                <a:lnTo>
                  <a:pt x="2505278" y="78613"/>
                </a:lnTo>
                <a:lnTo>
                  <a:pt x="2484120" y="110998"/>
                </a:lnTo>
                <a:lnTo>
                  <a:pt x="2455672" y="143637"/>
                </a:lnTo>
                <a:lnTo>
                  <a:pt x="2420747" y="175641"/>
                </a:lnTo>
                <a:lnTo>
                  <a:pt x="2379472" y="207010"/>
                </a:lnTo>
                <a:lnTo>
                  <a:pt x="2332228" y="237617"/>
                </a:lnTo>
                <a:lnTo>
                  <a:pt x="2297811" y="257429"/>
                </a:lnTo>
                <a:lnTo>
                  <a:pt x="2260981" y="276606"/>
                </a:lnTo>
                <a:lnTo>
                  <a:pt x="2221865" y="295275"/>
                </a:lnTo>
                <a:lnTo>
                  <a:pt x="2180717" y="313436"/>
                </a:lnTo>
                <a:lnTo>
                  <a:pt x="2137664" y="330835"/>
                </a:lnTo>
                <a:lnTo>
                  <a:pt x="2092706" y="347599"/>
                </a:lnTo>
                <a:lnTo>
                  <a:pt x="2046097" y="363474"/>
                </a:lnTo>
                <a:lnTo>
                  <a:pt x="1997710" y="378714"/>
                </a:lnTo>
                <a:lnTo>
                  <a:pt x="1947926" y="392938"/>
                </a:lnTo>
                <a:lnTo>
                  <a:pt x="1896745" y="406400"/>
                </a:lnTo>
                <a:lnTo>
                  <a:pt x="1844294" y="418846"/>
                </a:lnTo>
                <a:lnTo>
                  <a:pt x="1790700" y="430530"/>
                </a:lnTo>
                <a:lnTo>
                  <a:pt x="1750034" y="438289"/>
                </a:lnTo>
                <a:lnTo>
                  <a:pt x="1724279" y="430149"/>
                </a:lnTo>
                <a:lnTo>
                  <a:pt x="1677543" y="414147"/>
                </a:lnTo>
                <a:lnTo>
                  <a:pt x="1632712" y="397383"/>
                </a:lnTo>
                <a:lnTo>
                  <a:pt x="1589532" y="379984"/>
                </a:lnTo>
                <a:lnTo>
                  <a:pt x="1548384" y="361823"/>
                </a:lnTo>
                <a:lnTo>
                  <a:pt x="1509395" y="343027"/>
                </a:lnTo>
                <a:lnTo>
                  <a:pt x="1472565" y="323723"/>
                </a:lnTo>
                <a:lnTo>
                  <a:pt x="1437894" y="303911"/>
                </a:lnTo>
                <a:lnTo>
                  <a:pt x="1390777" y="273431"/>
                </a:lnTo>
                <a:lnTo>
                  <a:pt x="1349502" y="241935"/>
                </a:lnTo>
                <a:lnTo>
                  <a:pt x="1314577" y="209677"/>
                </a:lnTo>
                <a:lnTo>
                  <a:pt x="1286129" y="177038"/>
                </a:lnTo>
                <a:lnTo>
                  <a:pt x="1265186" y="144907"/>
                </a:lnTo>
                <a:lnTo>
                  <a:pt x="1264843" y="144310"/>
                </a:lnTo>
                <a:lnTo>
                  <a:pt x="1264666" y="143764"/>
                </a:lnTo>
                <a:lnTo>
                  <a:pt x="1263116" y="139128"/>
                </a:lnTo>
                <a:lnTo>
                  <a:pt x="1292987" y="131572"/>
                </a:lnTo>
                <a:lnTo>
                  <a:pt x="1288707" y="126619"/>
                </a:lnTo>
                <a:lnTo>
                  <a:pt x="1237361" y="67056"/>
                </a:lnTo>
                <a:lnTo>
                  <a:pt x="1219200" y="150241"/>
                </a:lnTo>
                <a:lnTo>
                  <a:pt x="1250823" y="142240"/>
                </a:lnTo>
                <a:lnTo>
                  <a:pt x="1253363" y="149733"/>
                </a:lnTo>
                <a:lnTo>
                  <a:pt x="1253680" y="150241"/>
                </a:lnTo>
                <a:lnTo>
                  <a:pt x="1275842" y="184531"/>
                </a:lnTo>
                <a:lnTo>
                  <a:pt x="1305306" y="218313"/>
                </a:lnTo>
                <a:lnTo>
                  <a:pt x="1341247" y="251460"/>
                </a:lnTo>
                <a:lnTo>
                  <a:pt x="1383411" y="283591"/>
                </a:lnTo>
                <a:lnTo>
                  <a:pt x="1431290" y="314706"/>
                </a:lnTo>
                <a:lnTo>
                  <a:pt x="1466215" y="334772"/>
                </a:lnTo>
                <a:lnTo>
                  <a:pt x="1503553" y="354330"/>
                </a:lnTo>
                <a:lnTo>
                  <a:pt x="1542923" y="373253"/>
                </a:lnTo>
                <a:lnTo>
                  <a:pt x="1584452" y="391541"/>
                </a:lnTo>
                <a:lnTo>
                  <a:pt x="1627886" y="409194"/>
                </a:lnTo>
                <a:lnTo>
                  <a:pt x="1673098" y="425958"/>
                </a:lnTo>
                <a:lnTo>
                  <a:pt x="1720088" y="442214"/>
                </a:lnTo>
                <a:lnTo>
                  <a:pt x="1723047" y="443153"/>
                </a:lnTo>
                <a:lnTo>
                  <a:pt x="1680464" y="450342"/>
                </a:lnTo>
                <a:lnTo>
                  <a:pt x="1624203" y="458724"/>
                </a:lnTo>
                <a:lnTo>
                  <a:pt x="1567180" y="465836"/>
                </a:lnTo>
                <a:lnTo>
                  <a:pt x="1509395" y="471805"/>
                </a:lnTo>
                <a:lnTo>
                  <a:pt x="1451356" y="476631"/>
                </a:lnTo>
                <a:lnTo>
                  <a:pt x="1392936" y="480060"/>
                </a:lnTo>
                <a:lnTo>
                  <a:pt x="1334389" y="482092"/>
                </a:lnTo>
                <a:lnTo>
                  <a:pt x="1275207" y="482346"/>
                </a:lnTo>
                <a:lnTo>
                  <a:pt x="1216533" y="481584"/>
                </a:lnTo>
                <a:lnTo>
                  <a:pt x="1157859" y="479679"/>
                </a:lnTo>
                <a:lnTo>
                  <a:pt x="1099439" y="476250"/>
                </a:lnTo>
                <a:lnTo>
                  <a:pt x="1041400" y="471551"/>
                </a:lnTo>
                <a:lnTo>
                  <a:pt x="983869" y="465582"/>
                </a:lnTo>
                <a:lnTo>
                  <a:pt x="926846" y="458470"/>
                </a:lnTo>
                <a:lnTo>
                  <a:pt x="870458" y="450088"/>
                </a:lnTo>
                <a:lnTo>
                  <a:pt x="814832" y="440690"/>
                </a:lnTo>
                <a:lnTo>
                  <a:pt x="760222" y="430149"/>
                </a:lnTo>
                <a:lnTo>
                  <a:pt x="706628" y="418592"/>
                </a:lnTo>
                <a:lnTo>
                  <a:pt x="654164" y="406146"/>
                </a:lnTo>
                <a:lnTo>
                  <a:pt x="602996" y="392557"/>
                </a:lnTo>
                <a:lnTo>
                  <a:pt x="553339" y="378333"/>
                </a:lnTo>
                <a:lnTo>
                  <a:pt x="505079" y="363093"/>
                </a:lnTo>
                <a:lnTo>
                  <a:pt x="458343" y="347091"/>
                </a:lnTo>
                <a:lnTo>
                  <a:pt x="413512" y="330327"/>
                </a:lnTo>
                <a:lnTo>
                  <a:pt x="370332" y="312928"/>
                </a:lnTo>
                <a:lnTo>
                  <a:pt x="329184" y="294767"/>
                </a:lnTo>
                <a:lnTo>
                  <a:pt x="290195" y="275971"/>
                </a:lnTo>
                <a:lnTo>
                  <a:pt x="253365" y="256667"/>
                </a:lnTo>
                <a:lnTo>
                  <a:pt x="218694" y="236855"/>
                </a:lnTo>
                <a:lnTo>
                  <a:pt x="171577" y="206375"/>
                </a:lnTo>
                <a:lnTo>
                  <a:pt x="130302" y="174879"/>
                </a:lnTo>
                <a:lnTo>
                  <a:pt x="95377" y="142621"/>
                </a:lnTo>
                <a:lnTo>
                  <a:pt x="66929" y="109982"/>
                </a:lnTo>
                <a:lnTo>
                  <a:pt x="45974" y="77851"/>
                </a:lnTo>
                <a:lnTo>
                  <a:pt x="45466" y="76708"/>
                </a:lnTo>
                <a:lnTo>
                  <a:pt x="43916" y="72072"/>
                </a:lnTo>
                <a:lnTo>
                  <a:pt x="73787" y="64516"/>
                </a:lnTo>
                <a:lnTo>
                  <a:pt x="69507" y="59563"/>
                </a:lnTo>
                <a:lnTo>
                  <a:pt x="18161" y="0"/>
                </a:lnTo>
                <a:lnTo>
                  <a:pt x="0" y="83185"/>
                </a:lnTo>
                <a:lnTo>
                  <a:pt x="31623" y="75184"/>
                </a:lnTo>
                <a:lnTo>
                  <a:pt x="34163" y="82677"/>
                </a:lnTo>
                <a:lnTo>
                  <a:pt x="34480" y="83185"/>
                </a:lnTo>
                <a:lnTo>
                  <a:pt x="40894" y="94361"/>
                </a:lnTo>
                <a:lnTo>
                  <a:pt x="48387" y="105918"/>
                </a:lnTo>
                <a:lnTo>
                  <a:pt x="75565" y="140081"/>
                </a:lnTo>
                <a:lnTo>
                  <a:pt x="109474" y="173482"/>
                </a:lnTo>
                <a:lnTo>
                  <a:pt x="149479" y="205994"/>
                </a:lnTo>
                <a:lnTo>
                  <a:pt x="195580" y="237490"/>
                </a:lnTo>
                <a:lnTo>
                  <a:pt x="229362" y="257810"/>
                </a:lnTo>
                <a:lnTo>
                  <a:pt x="265430" y="277622"/>
                </a:lnTo>
                <a:lnTo>
                  <a:pt x="323723" y="306197"/>
                </a:lnTo>
                <a:lnTo>
                  <a:pt x="365252" y="324485"/>
                </a:lnTo>
                <a:lnTo>
                  <a:pt x="408686" y="342138"/>
                </a:lnTo>
                <a:lnTo>
                  <a:pt x="453898" y="358902"/>
                </a:lnTo>
                <a:lnTo>
                  <a:pt x="500888" y="375158"/>
                </a:lnTo>
                <a:lnTo>
                  <a:pt x="549402" y="390398"/>
                </a:lnTo>
                <a:lnTo>
                  <a:pt x="599567" y="404876"/>
                </a:lnTo>
                <a:lnTo>
                  <a:pt x="650989" y="418338"/>
                </a:lnTo>
                <a:lnTo>
                  <a:pt x="703707" y="431038"/>
                </a:lnTo>
                <a:lnTo>
                  <a:pt x="757555" y="442595"/>
                </a:lnTo>
                <a:lnTo>
                  <a:pt x="812546" y="453136"/>
                </a:lnTo>
                <a:lnTo>
                  <a:pt x="868299" y="462661"/>
                </a:lnTo>
                <a:lnTo>
                  <a:pt x="924941" y="471043"/>
                </a:lnTo>
                <a:lnTo>
                  <a:pt x="982218" y="478155"/>
                </a:lnTo>
                <a:lnTo>
                  <a:pt x="1040130" y="484124"/>
                </a:lnTo>
                <a:lnTo>
                  <a:pt x="1098423" y="488823"/>
                </a:lnTo>
                <a:lnTo>
                  <a:pt x="1157224" y="492252"/>
                </a:lnTo>
                <a:lnTo>
                  <a:pt x="1216152" y="494284"/>
                </a:lnTo>
                <a:lnTo>
                  <a:pt x="1275080" y="494919"/>
                </a:lnTo>
                <a:lnTo>
                  <a:pt x="1334389" y="494792"/>
                </a:lnTo>
                <a:lnTo>
                  <a:pt x="1393444" y="492633"/>
                </a:lnTo>
                <a:lnTo>
                  <a:pt x="1452118" y="489204"/>
                </a:lnTo>
                <a:lnTo>
                  <a:pt x="1510538" y="484505"/>
                </a:lnTo>
                <a:lnTo>
                  <a:pt x="1531048" y="482346"/>
                </a:lnTo>
                <a:lnTo>
                  <a:pt x="1568450" y="478409"/>
                </a:lnTo>
                <a:lnTo>
                  <a:pt x="1625727" y="471297"/>
                </a:lnTo>
                <a:lnTo>
                  <a:pt x="1682369" y="462915"/>
                </a:lnTo>
                <a:lnTo>
                  <a:pt x="1738249" y="453517"/>
                </a:lnTo>
                <a:lnTo>
                  <a:pt x="1749298" y="451396"/>
                </a:lnTo>
                <a:lnTo>
                  <a:pt x="1768602" y="457454"/>
                </a:lnTo>
                <a:lnTo>
                  <a:pt x="1818767" y="471932"/>
                </a:lnTo>
                <a:lnTo>
                  <a:pt x="1870202" y="485394"/>
                </a:lnTo>
                <a:lnTo>
                  <a:pt x="1922907" y="498094"/>
                </a:lnTo>
                <a:lnTo>
                  <a:pt x="1976755" y="509651"/>
                </a:lnTo>
                <a:lnTo>
                  <a:pt x="2031746" y="520192"/>
                </a:lnTo>
                <a:lnTo>
                  <a:pt x="2087499" y="529717"/>
                </a:lnTo>
                <a:lnTo>
                  <a:pt x="2144141" y="538099"/>
                </a:lnTo>
                <a:lnTo>
                  <a:pt x="2201418" y="545211"/>
                </a:lnTo>
                <a:lnTo>
                  <a:pt x="2259330" y="551180"/>
                </a:lnTo>
                <a:lnTo>
                  <a:pt x="2317623" y="555879"/>
                </a:lnTo>
                <a:lnTo>
                  <a:pt x="2376424" y="559308"/>
                </a:lnTo>
                <a:lnTo>
                  <a:pt x="2435352" y="561340"/>
                </a:lnTo>
                <a:lnTo>
                  <a:pt x="2494280" y="561975"/>
                </a:lnTo>
                <a:lnTo>
                  <a:pt x="2553589" y="561848"/>
                </a:lnTo>
                <a:lnTo>
                  <a:pt x="2612644" y="559689"/>
                </a:lnTo>
                <a:lnTo>
                  <a:pt x="2671318" y="556260"/>
                </a:lnTo>
                <a:lnTo>
                  <a:pt x="2729738" y="551561"/>
                </a:lnTo>
                <a:lnTo>
                  <a:pt x="2750248" y="549402"/>
                </a:lnTo>
                <a:lnTo>
                  <a:pt x="2787650" y="545465"/>
                </a:lnTo>
                <a:lnTo>
                  <a:pt x="2844927" y="538353"/>
                </a:lnTo>
                <a:lnTo>
                  <a:pt x="2901569" y="529971"/>
                </a:lnTo>
                <a:lnTo>
                  <a:pt x="2957449" y="520573"/>
                </a:lnTo>
                <a:lnTo>
                  <a:pt x="3012313" y="510032"/>
                </a:lnTo>
                <a:lnTo>
                  <a:pt x="3066161" y="498348"/>
                </a:lnTo>
                <a:lnTo>
                  <a:pt x="3118866" y="485902"/>
                </a:lnTo>
                <a:lnTo>
                  <a:pt x="3170301" y="472313"/>
                </a:lnTo>
                <a:lnTo>
                  <a:pt x="3220466" y="457962"/>
                </a:lnTo>
                <a:lnTo>
                  <a:pt x="3268980" y="442722"/>
                </a:lnTo>
                <a:lnTo>
                  <a:pt x="3315970" y="426593"/>
                </a:lnTo>
                <a:lnTo>
                  <a:pt x="3361309" y="409829"/>
                </a:lnTo>
                <a:lnTo>
                  <a:pt x="3404743" y="392176"/>
                </a:lnTo>
                <a:lnTo>
                  <a:pt x="3446145" y="374015"/>
                </a:lnTo>
                <a:lnTo>
                  <a:pt x="3485642" y="355092"/>
                </a:lnTo>
                <a:lnTo>
                  <a:pt x="3522853" y="335661"/>
                </a:lnTo>
                <a:lnTo>
                  <a:pt x="3557778" y="315595"/>
                </a:lnTo>
                <a:lnTo>
                  <a:pt x="3590417" y="295021"/>
                </a:lnTo>
                <a:lnTo>
                  <a:pt x="3634613" y="263398"/>
                </a:lnTo>
                <a:lnTo>
                  <a:pt x="3672586" y="230759"/>
                </a:lnTo>
                <a:lnTo>
                  <a:pt x="3704209" y="197231"/>
                </a:lnTo>
                <a:lnTo>
                  <a:pt x="3728974" y="162941"/>
                </a:lnTo>
                <a:lnTo>
                  <a:pt x="3735705" y="151511"/>
                </a:lnTo>
                <a:lnTo>
                  <a:pt x="3735959" y="151130"/>
                </a:lnTo>
                <a:lnTo>
                  <a:pt x="3737572" y="146304"/>
                </a:lnTo>
                <a:lnTo>
                  <a:pt x="3737953" y="145161"/>
                </a:lnTo>
                <a:lnTo>
                  <a:pt x="3738397" y="143852"/>
                </a:lnTo>
                <a:lnTo>
                  <a:pt x="3769995" y="1518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688340" y="4768222"/>
            <a:ext cx="5601970" cy="1164590"/>
          </a:xfrm>
          <a:prstGeom prst="rect">
            <a:avLst/>
          </a:prstGeom>
        </p:spPr>
        <p:txBody>
          <a:bodyPr vert="horz" wrap="square" lIns="0" tIns="147955" rIns="0" bIns="0" rtlCol="0">
            <a:spAutoFit/>
          </a:bodyPr>
          <a:lstStyle/>
          <a:p>
            <a:pPr marL="2139950">
              <a:lnSpc>
                <a:spcPct val="100000"/>
              </a:lnSpc>
              <a:spcBef>
                <a:spcPts val="1165"/>
              </a:spcBef>
              <a:tabLst>
                <a:tab pos="3857625" algn="l"/>
              </a:tabLst>
            </a:pPr>
            <a:r>
              <a:rPr sz="1800" dirty="0">
                <a:solidFill>
                  <a:srgbClr val="008040"/>
                </a:solidFill>
                <a:latin typeface="Calibri"/>
                <a:cs typeface="Calibri"/>
              </a:rPr>
              <a:t>Model</a:t>
            </a:r>
            <a:r>
              <a:rPr sz="1800" spc="5" dirty="0">
                <a:solidFill>
                  <a:srgbClr val="00804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08040"/>
                </a:solidFill>
                <a:latin typeface="Calibri"/>
                <a:cs typeface="Calibri"/>
              </a:rPr>
              <a:t>Selection	</a:t>
            </a:r>
            <a:r>
              <a:rPr sz="1800" dirty="0">
                <a:solidFill>
                  <a:srgbClr val="990000"/>
                </a:solidFill>
                <a:latin typeface="Calibri"/>
                <a:cs typeface="Calibri"/>
              </a:rPr>
              <a:t>Model</a:t>
            </a:r>
            <a:r>
              <a:rPr sz="1800" spc="-75" dirty="0">
                <a:solidFill>
                  <a:srgbClr val="99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990000"/>
                </a:solidFill>
                <a:latin typeface="Calibri"/>
                <a:cs typeface="Calibri"/>
              </a:rPr>
              <a:t>assessment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550">
              <a:latin typeface="Calibri"/>
              <a:cs typeface="Calibri"/>
            </a:endParaRPr>
          </a:p>
          <a:p>
            <a:pPr marL="306705" indent="-294640">
              <a:lnSpc>
                <a:spcPct val="100000"/>
              </a:lnSpc>
              <a:buClr>
                <a:srgbClr val="944F71"/>
              </a:buClr>
              <a:buChar char="•"/>
              <a:tabLst>
                <a:tab pos="307340" algn="l"/>
              </a:tabLst>
            </a:pPr>
            <a:r>
              <a:rPr sz="3200" spc="-5" dirty="0">
                <a:latin typeface="Calibri"/>
                <a:cs typeface="Calibri"/>
              </a:rPr>
              <a:t>But,</a:t>
            </a:r>
            <a:r>
              <a:rPr sz="3200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that’s</a:t>
            </a:r>
            <a:r>
              <a:rPr sz="320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not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usually</a:t>
            </a:r>
            <a:r>
              <a:rPr sz="3200" spc="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the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case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955"/>
              </a:lnSpc>
            </a:pPr>
            <a:fld id="{81D60167-4931-47E6-BA6A-407CBD079E47}" type="slidenum">
              <a:rPr dirty="0"/>
              <a:t>9</a:t>
            </a:fld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3994</TotalTime>
  <Words>895</Words>
  <Application>Microsoft Office PowerPoint</Application>
  <PresentationFormat>On-screen Show (4:3)</PresentationFormat>
  <Paragraphs>163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44" baseType="lpstr">
      <vt:lpstr>Arial</vt:lpstr>
      <vt:lpstr>Arial MT</vt:lpstr>
      <vt:lpstr>Calibri</vt:lpstr>
      <vt:lpstr>Calibri Light</vt:lpstr>
      <vt:lpstr>Courier New</vt:lpstr>
      <vt:lpstr>Helvetica</vt:lpstr>
      <vt:lpstr>inherit</vt:lpstr>
      <vt:lpstr>Lato</vt:lpstr>
      <vt:lpstr>Montserrat</vt:lpstr>
      <vt:lpstr>Poppins</vt:lpstr>
      <vt:lpstr>sohne</vt:lpstr>
      <vt:lpstr>source-serif-pro</vt:lpstr>
      <vt:lpstr>Symbol</vt:lpstr>
      <vt:lpstr>Times New Roman</vt:lpstr>
      <vt:lpstr>Office Theme</vt:lpstr>
      <vt:lpstr>Model Selection and Assessment Lecture 10</vt:lpstr>
      <vt:lpstr>Goal</vt:lpstr>
      <vt:lpstr>A Regression Problem</vt:lpstr>
      <vt:lpstr>Linear Regression</vt:lpstr>
      <vt:lpstr>Quadratic Regression</vt:lpstr>
      <vt:lpstr>Joining the dots</vt:lpstr>
      <vt:lpstr>Which is best?</vt:lpstr>
      <vt:lpstr>Model Selection and Assessment</vt:lpstr>
      <vt:lpstr>Why Errors</vt:lpstr>
      <vt:lpstr>Overall Motivation</vt:lpstr>
      <vt:lpstr>Principles of Linear Regression </vt:lpstr>
      <vt:lpstr>PowerPoint Presentation</vt:lpstr>
      <vt:lpstr>PowerPoint Presentation</vt:lpstr>
      <vt:lpstr>PowerPoint Presentation</vt:lpstr>
      <vt:lpstr>Measuring Errors:  Loss Functions</vt:lpstr>
      <vt:lpstr>Overfitting - Underfitting</vt:lpstr>
      <vt:lpstr>Cross Validation</vt:lpstr>
      <vt:lpstr>PowerPoint Presentation</vt:lpstr>
      <vt:lpstr>How many folds?</vt:lpstr>
      <vt:lpstr>Cross-Validation: Choosing K</vt:lpstr>
      <vt:lpstr>Bootstrap: Main Concept</vt:lpstr>
      <vt:lpstr>Bootstrap</vt:lpstr>
      <vt:lpstr>Why Bootstrap</vt:lpstr>
      <vt:lpstr>Accuracy &amp; Precision</vt:lpstr>
      <vt:lpstr>Precision &amp; Recall</vt:lpstr>
      <vt:lpstr>Precision &amp; Recall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 Assessment And Selection</dc:title>
  <dc:creator>Jian</dc:creator>
  <cp:lastModifiedBy>Madhuri Gupta</cp:lastModifiedBy>
  <cp:revision>5</cp:revision>
  <dcterms:created xsi:type="dcterms:W3CDTF">2023-02-21T10:41:06Z</dcterms:created>
  <dcterms:modified xsi:type="dcterms:W3CDTF">2023-02-24T05:15:29Z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2022-06-12T00:00:00Z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2023-02-21T00:00:00Z</vt:filetime>
  </property>
</Properties>
</file>