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290C2-86F1-46BF-9A46-1E0871921643}" v="37" dt="2025-01-13T09:44:46.33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1" y="11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huri Gupta" userId="40fbf580-1d11-457d-915f-f80ffe48a5e7" providerId="ADAL" clId="{12F290C2-86F1-46BF-9A46-1E0871921643}"/>
    <pc:docChg chg="undo custSel addSld modSld">
      <pc:chgData name="Madhuri Gupta" userId="40fbf580-1d11-457d-915f-f80ffe48a5e7" providerId="ADAL" clId="{12F290C2-86F1-46BF-9A46-1E0871921643}" dt="2025-01-13T09:45:43.858" v="113" actId="26606"/>
      <pc:docMkLst>
        <pc:docMk/>
      </pc:docMkLst>
      <pc:sldChg chg="modSp mod">
        <pc:chgData name="Madhuri Gupta" userId="40fbf580-1d11-457d-915f-f80ffe48a5e7" providerId="ADAL" clId="{12F290C2-86F1-46BF-9A46-1E0871921643}" dt="2025-01-13T08:35:13.646" v="0" actId="20577"/>
        <pc:sldMkLst>
          <pc:docMk/>
          <pc:sldMk cId="0" sldId="263"/>
        </pc:sldMkLst>
        <pc:spChg chg="mod">
          <ac:chgData name="Madhuri Gupta" userId="40fbf580-1d11-457d-915f-f80ffe48a5e7" providerId="ADAL" clId="{12F290C2-86F1-46BF-9A46-1E0871921643}" dt="2025-01-13T08:35:13.646" v="0" actId="20577"/>
          <ac:spMkLst>
            <pc:docMk/>
            <pc:sldMk cId="0" sldId="263"/>
            <ac:spMk id="5" creationId="{00000000-0000-0000-0000-000000000000}"/>
          </ac:spMkLst>
        </pc:spChg>
      </pc:sldChg>
      <pc:sldChg chg="modSp mod">
        <pc:chgData name="Madhuri Gupta" userId="40fbf580-1d11-457d-915f-f80ffe48a5e7" providerId="ADAL" clId="{12F290C2-86F1-46BF-9A46-1E0871921643}" dt="2025-01-13T08:41:00.160" v="2" actId="20577"/>
        <pc:sldMkLst>
          <pc:docMk/>
          <pc:sldMk cId="0" sldId="266"/>
        </pc:sldMkLst>
        <pc:spChg chg="mod">
          <ac:chgData name="Madhuri Gupta" userId="40fbf580-1d11-457d-915f-f80ffe48a5e7" providerId="ADAL" clId="{12F290C2-86F1-46BF-9A46-1E0871921643}" dt="2025-01-13T08:41:00.160" v="2" actId="20577"/>
          <ac:spMkLst>
            <pc:docMk/>
            <pc:sldMk cId="0" sldId="266"/>
            <ac:spMk id="7" creationId="{00000000-0000-0000-0000-000000000000}"/>
          </ac:spMkLst>
        </pc:spChg>
      </pc:sldChg>
      <pc:sldChg chg="addSp delSp modSp new mod setBg modAnim">
        <pc:chgData name="Madhuri Gupta" userId="40fbf580-1d11-457d-915f-f80ffe48a5e7" providerId="ADAL" clId="{12F290C2-86F1-46BF-9A46-1E0871921643}" dt="2025-01-13T09:44:51.773" v="103" actId="26606"/>
        <pc:sldMkLst>
          <pc:docMk/>
          <pc:sldMk cId="1811996400" sldId="267"/>
        </pc:sldMkLst>
        <pc:spChg chg="add mod">
          <ac:chgData name="Madhuri Gupta" userId="40fbf580-1d11-457d-915f-f80ffe48a5e7" providerId="ADAL" clId="{12F290C2-86F1-46BF-9A46-1E0871921643}" dt="2025-01-13T09:44:51.773" v="103" actId="26606"/>
          <ac:spMkLst>
            <pc:docMk/>
            <pc:sldMk cId="1811996400" sldId="267"/>
            <ac:spMk id="3" creationId="{7399C28C-E382-4D1C-98FC-04BAEAA9D939}"/>
          </ac:spMkLst>
        </pc:spChg>
        <pc:spChg chg="add">
          <ac:chgData name="Madhuri Gupta" userId="40fbf580-1d11-457d-915f-f80ffe48a5e7" providerId="ADAL" clId="{12F290C2-86F1-46BF-9A46-1E0871921643}" dt="2025-01-13T09:44:51.773" v="103" actId="26606"/>
          <ac:spMkLst>
            <pc:docMk/>
            <pc:sldMk cId="1811996400" sldId="267"/>
            <ac:spMk id="8" creationId="{081EA652-8C6A-4E69-BEB9-170809474553}"/>
          </ac:spMkLst>
        </pc:spChg>
        <pc:spChg chg="add">
          <ac:chgData name="Madhuri Gupta" userId="40fbf580-1d11-457d-915f-f80ffe48a5e7" providerId="ADAL" clId="{12F290C2-86F1-46BF-9A46-1E0871921643}" dt="2025-01-13T09:44:51.773" v="103" actId="26606"/>
          <ac:spMkLst>
            <pc:docMk/>
            <pc:sldMk cId="1811996400" sldId="267"/>
            <ac:spMk id="10" creationId="{5298780A-33B9-4EA2-8F67-DE68AD62841B}"/>
          </ac:spMkLst>
        </pc:spChg>
        <pc:spChg chg="add">
          <ac:chgData name="Madhuri Gupta" userId="40fbf580-1d11-457d-915f-f80ffe48a5e7" providerId="ADAL" clId="{12F290C2-86F1-46BF-9A46-1E0871921643}" dt="2025-01-13T09:44:51.773" v="103" actId="26606"/>
          <ac:spMkLst>
            <pc:docMk/>
            <pc:sldMk cId="1811996400" sldId="267"/>
            <ac:spMk id="12" creationId="{7F488E8B-4E1E-4402-8935-D4E6C02615C7}"/>
          </ac:spMkLst>
        </pc:spChg>
        <pc:picChg chg="add del">
          <ac:chgData name="Madhuri Gupta" userId="40fbf580-1d11-457d-915f-f80ffe48a5e7" providerId="ADAL" clId="{12F290C2-86F1-46BF-9A46-1E0871921643}" dt="2025-01-13T09:36:39.993" v="8" actId="26606"/>
          <ac:picMkLst>
            <pc:docMk/>
            <pc:sldMk cId="1811996400" sldId="267"/>
            <ac:picMk id="5" creationId="{52A4AADB-DB68-9D83-80D5-B3F03D6A65B0}"/>
          </ac:picMkLst>
        </pc:picChg>
        <pc:cxnChg chg="add del">
          <ac:chgData name="Madhuri Gupta" userId="40fbf580-1d11-457d-915f-f80ffe48a5e7" providerId="ADAL" clId="{12F290C2-86F1-46BF-9A46-1E0871921643}" dt="2025-01-13T09:36:39.993" v="8" actId="26606"/>
          <ac:cxnSpMkLst>
            <pc:docMk/>
            <pc:sldMk cId="1811996400" sldId="267"/>
            <ac:cxnSpMk id="9" creationId="{249EDD1B-F94D-B4E6-ACAA-566B9A26FDE3}"/>
          </ac:cxnSpMkLst>
        </pc:cxnChg>
      </pc:sldChg>
      <pc:sldChg chg="addSp modSp new mod setBg modAnim">
        <pc:chgData name="Madhuri Gupta" userId="40fbf580-1d11-457d-915f-f80ffe48a5e7" providerId="ADAL" clId="{12F290C2-86F1-46BF-9A46-1E0871921643}" dt="2025-01-13T09:44:59.076" v="104" actId="26606"/>
        <pc:sldMkLst>
          <pc:docMk/>
          <pc:sldMk cId="575901768" sldId="268"/>
        </pc:sldMkLst>
        <pc:spChg chg="add mod">
          <ac:chgData name="Madhuri Gupta" userId="40fbf580-1d11-457d-915f-f80ffe48a5e7" providerId="ADAL" clId="{12F290C2-86F1-46BF-9A46-1E0871921643}" dt="2025-01-13T09:44:59.076" v="104" actId="26606"/>
          <ac:spMkLst>
            <pc:docMk/>
            <pc:sldMk cId="575901768" sldId="268"/>
            <ac:spMk id="3" creationId="{33142D63-C6B0-42FB-88F0-FE8E3EAECB60}"/>
          </ac:spMkLst>
        </pc:spChg>
        <pc:spChg chg="add">
          <ac:chgData name="Madhuri Gupta" userId="40fbf580-1d11-457d-915f-f80ffe48a5e7" providerId="ADAL" clId="{12F290C2-86F1-46BF-9A46-1E0871921643}" dt="2025-01-13T09:44:59.076" v="104" actId="26606"/>
          <ac:spMkLst>
            <pc:docMk/>
            <pc:sldMk cId="575901768" sldId="268"/>
            <ac:spMk id="8" creationId="{081EA652-8C6A-4E69-BEB9-170809474553}"/>
          </ac:spMkLst>
        </pc:spChg>
        <pc:spChg chg="add">
          <ac:chgData name="Madhuri Gupta" userId="40fbf580-1d11-457d-915f-f80ffe48a5e7" providerId="ADAL" clId="{12F290C2-86F1-46BF-9A46-1E0871921643}" dt="2025-01-13T09:44:59.076" v="104" actId="26606"/>
          <ac:spMkLst>
            <pc:docMk/>
            <pc:sldMk cId="575901768" sldId="268"/>
            <ac:spMk id="10" creationId="{5298780A-33B9-4EA2-8F67-DE68AD62841B}"/>
          </ac:spMkLst>
        </pc:spChg>
        <pc:spChg chg="add">
          <ac:chgData name="Madhuri Gupta" userId="40fbf580-1d11-457d-915f-f80ffe48a5e7" providerId="ADAL" clId="{12F290C2-86F1-46BF-9A46-1E0871921643}" dt="2025-01-13T09:44:59.076" v="104" actId="26606"/>
          <ac:spMkLst>
            <pc:docMk/>
            <pc:sldMk cId="575901768" sldId="268"/>
            <ac:spMk id="12" creationId="{7F488E8B-4E1E-4402-8935-D4E6C02615C7}"/>
          </ac:spMkLst>
        </pc:spChg>
      </pc:sldChg>
      <pc:sldChg chg="addSp modSp new mod setBg modAnim">
        <pc:chgData name="Madhuri Gupta" userId="40fbf580-1d11-457d-915f-f80ffe48a5e7" providerId="ADAL" clId="{12F290C2-86F1-46BF-9A46-1E0871921643}" dt="2025-01-13T09:45:04.315" v="105" actId="26606"/>
        <pc:sldMkLst>
          <pc:docMk/>
          <pc:sldMk cId="1019071812" sldId="269"/>
        </pc:sldMkLst>
        <pc:spChg chg="add mod">
          <ac:chgData name="Madhuri Gupta" userId="40fbf580-1d11-457d-915f-f80ffe48a5e7" providerId="ADAL" clId="{12F290C2-86F1-46BF-9A46-1E0871921643}" dt="2025-01-13T09:45:04.315" v="105" actId="26606"/>
          <ac:spMkLst>
            <pc:docMk/>
            <pc:sldMk cId="1019071812" sldId="269"/>
            <ac:spMk id="3" creationId="{C48167DD-11D5-4D4C-BB0F-DCA87E9072C0}"/>
          </ac:spMkLst>
        </pc:spChg>
        <pc:spChg chg="add">
          <ac:chgData name="Madhuri Gupta" userId="40fbf580-1d11-457d-915f-f80ffe48a5e7" providerId="ADAL" clId="{12F290C2-86F1-46BF-9A46-1E0871921643}" dt="2025-01-13T09:45:04.315" v="105" actId="26606"/>
          <ac:spMkLst>
            <pc:docMk/>
            <pc:sldMk cId="1019071812" sldId="269"/>
            <ac:spMk id="8" creationId="{081EA652-8C6A-4E69-BEB9-170809474553}"/>
          </ac:spMkLst>
        </pc:spChg>
        <pc:spChg chg="add">
          <ac:chgData name="Madhuri Gupta" userId="40fbf580-1d11-457d-915f-f80ffe48a5e7" providerId="ADAL" clId="{12F290C2-86F1-46BF-9A46-1E0871921643}" dt="2025-01-13T09:45:04.315" v="105" actId="26606"/>
          <ac:spMkLst>
            <pc:docMk/>
            <pc:sldMk cId="1019071812" sldId="269"/>
            <ac:spMk id="10" creationId="{5298780A-33B9-4EA2-8F67-DE68AD62841B}"/>
          </ac:spMkLst>
        </pc:spChg>
        <pc:spChg chg="add">
          <ac:chgData name="Madhuri Gupta" userId="40fbf580-1d11-457d-915f-f80ffe48a5e7" providerId="ADAL" clId="{12F290C2-86F1-46BF-9A46-1E0871921643}" dt="2025-01-13T09:45:04.315" v="105" actId="26606"/>
          <ac:spMkLst>
            <pc:docMk/>
            <pc:sldMk cId="1019071812" sldId="269"/>
            <ac:spMk id="12" creationId="{7F488E8B-4E1E-4402-8935-D4E6C02615C7}"/>
          </ac:spMkLst>
        </pc:spChg>
      </pc:sldChg>
      <pc:sldChg chg="addSp modSp new mod setBg modAnim">
        <pc:chgData name="Madhuri Gupta" userId="40fbf580-1d11-457d-915f-f80ffe48a5e7" providerId="ADAL" clId="{12F290C2-86F1-46BF-9A46-1E0871921643}" dt="2025-01-13T09:45:09.039" v="106" actId="26606"/>
        <pc:sldMkLst>
          <pc:docMk/>
          <pc:sldMk cId="3571491452" sldId="270"/>
        </pc:sldMkLst>
        <pc:spChg chg="add mod">
          <ac:chgData name="Madhuri Gupta" userId="40fbf580-1d11-457d-915f-f80ffe48a5e7" providerId="ADAL" clId="{12F290C2-86F1-46BF-9A46-1E0871921643}" dt="2025-01-13T09:45:09.039" v="106" actId="26606"/>
          <ac:spMkLst>
            <pc:docMk/>
            <pc:sldMk cId="3571491452" sldId="270"/>
            <ac:spMk id="3" creationId="{FE4A45C0-1F24-4018-8680-D31463E753B8}"/>
          </ac:spMkLst>
        </pc:spChg>
        <pc:spChg chg="add">
          <ac:chgData name="Madhuri Gupta" userId="40fbf580-1d11-457d-915f-f80ffe48a5e7" providerId="ADAL" clId="{12F290C2-86F1-46BF-9A46-1E0871921643}" dt="2025-01-13T09:45:09.039" v="106" actId="26606"/>
          <ac:spMkLst>
            <pc:docMk/>
            <pc:sldMk cId="3571491452" sldId="270"/>
            <ac:spMk id="8" creationId="{081EA652-8C6A-4E69-BEB9-170809474553}"/>
          </ac:spMkLst>
        </pc:spChg>
        <pc:spChg chg="add">
          <ac:chgData name="Madhuri Gupta" userId="40fbf580-1d11-457d-915f-f80ffe48a5e7" providerId="ADAL" clId="{12F290C2-86F1-46BF-9A46-1E0871921643}" dt="2025-01-13T09:45:09.039" v="106" actId="26606"/>
          <ac:spMkLst>
            <pc:docMk/>
            <pc:sldMk cId="3571491452" sldId="270"/>
            <ac:spMk id="10" creationId="{5298780A-33B9-4EA2-8F67-DE68AD62841B}"/>
          </ac:spMkLst>
        </pc:spChg>
        <pc:spChg chg="add">
          <ac:chgData name="Madhuri Gupta" userId="40fbf580-1d11-457d-915f-f80ffe48a5e7" providerId="ADAL" clId="{12F290C2-86F1-46BF-9A46-1E0871921643}" dt="2025-01-13T09:45:09.039" v="106" actId="26606"/>
          <ac:spMkLst>
            <pc:docMk/>
            <pc:sldMk cId="3571491452" sldId="270"/>
            <ac:spMk id="12" creationId="{7F488E8B-4E1E-4402-8935-D4E6C02615C7}"/>
          </ac:spMkLst>
        </pc:spChg>
      </pc:sldChg>
      <pc:sldChg chg="addSp modSp new mod setBg modAnim">
        <pc:chgData name="Madhuri Gupta" userId="40fbf580-1d11-457d-915f-f80ffe48a5e7" providerId="ADAL" clId="{12F290C2-86F1-46BF-9A46-1E0871921643}" dt="2025-01-13T09:45:14.336" v="107" actId="26606"/>
        <pc:sldMkLst>
          <pc:docMk/>
          <pc:sldMk cId="1256827657" sldId="271"/>
        </pc:sldMkLst>
        <pc:spChg chg="add mod">
          <ac:chgData name="Madhuri Gupta" userId="40fbf580-1d11-457d-915f-f80ffe48a5e7" providerId="ADAL" clId="{12F290C2-86F1-46BF-9A46-1E0871921643}" dt="2025-01-13T09:45:14.336" v="107" actId="26606"/>
          <ac:spMkLst>
            <pc:docMk/>
            <pc:sldMk cId="1256827657" sldId="271"/>
            <ac:spMk id="3" creationId="{7E617139-C7FE-46FE-B88F-EA02AC382051}"/>
          </ac:spMkLst>
        </pc:spChg>
        <pc:spChg chg="add">
          <ac:chgData name="Madhuri Gupta" userId="40fbf580-1d11-457d-915f-f80ffe48a5e7" providerId="ADAL" clId="{12F290C2-86F1-46BF-9A46-1E0871921643}" dt="2025-01-13T09:45:14.336" v="107" actId="26606"/>
          <ac:spMkLst>
            <pc:docMk/>
            <pc:sldMk cId="1256827657" sldId="271"/>
            <ac:spMk id="8" creationId="{081EA652-8C6A-4E69-BEB9-170809474553}"/>
          </ac:spMkLst>
        </pc:spChg>
        <pc:spChg chg="add">
          <ac:chgData name="Madhuri Gupta" userId="40fbf580-1d11-457d-915f-f80ffe48a5e7" providerId="ADAL" clId="{12F290C2-86F1-46BF-9A46-1E0871921643}" dt="2025-01-13T09:45:14.336" v="107" actId="26606"/>
          <ac:spMkLst>
            <pc:docMk/>
            <pc:sldMk cId="1256827657" sldId="271"/>
            <ac:spMk id="10" creationId="{5298780A-33B9-4EA2-8F67-DE68AD62841B}"/>
          </ac:spMkLst>
        </pc:spChg>
        <pc:spChg chg="add">
          <ac:chgData name="Madhuri Gupta" userId="40fbf580-1d11-457d-915f-f80ffe48a5e7" providerId="ADAL" clId="{12F290C2-86F1-46BF-9A46-1E0871921643}" dt="2025-01-13T09:45:14.336" v="107" actId="26606"/>
          <ac:spMkLst>
            <pc:docMk/>
            <pc:sldMk cId="1256827657" sldId="271"/>
            <ac:spMk id="12" creationId="{7F488E8B-4E1E-4402-8935-D4E6C02615C7}"/>
          </ac:spMkLst>
        </pc:spChg>
      </pc:sldChg>
      <pc:sldChg chg="addSp delSp modSp new mod setBg modAnim">
        <pc:chgData name="Madhuri Gupta" userId="40fbf580-1d11-457d-915f-f80ffe48a5e7" providerId="ADAL" clId="{12F290C2-86F1-46BF-9A46-1E0871921643}" dt="2025-01-13T09:45:19.527" v="108" actId="26606"/>
        <pc:sldMkLst>
          <pc:docMk/>
          <pc:sldMk cId="1029989030" sldId="272"/>
        </pc:sldMkLst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2" creationId="{F8B73B57-B203-427B-8DD9-0BE1BFB4DE14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3" creationId="{2F14E37E-5171-476C-968A-E166BF0BA17B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4" creationId="{95A749B9-AAEA-47E5-BDB3-095C895A7DCB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5" creationId="{299FFBAC-6D90-4290-9060-48979782FCB1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6" creationId="{8A1125AC-67E4-468D-A28B-E5CE4096552B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7" creationId="{6CDC1C20-FF72-4D39-85AB-715B24E01B1C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8" creationId="{FD2DED70-7099-48BF-98F4-3DAEAE7FFA46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9" creationId="{CC13A306-FC49-4053-AC5C-E6CEA8DBE8B6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10" creationId="{AF46CBA7-5989-4E26-B79C-4A0F08ED209D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11" creationId="{3F1B0C09-617A-449E-8184-6DEA318A3BD9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12" creationId="{434C6058-8C34-4659-B17F-4F80417CA12A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13" creationId="{04EFC245-4468-4C4E-9EAF-3DCDE5D06693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14" creationId="{949B4726-CC67-458C-944E-8C2D7B4DD2FA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15" creationId="{F51D9F0A-A04B-4FF6-9013-38DF3A6C3767}"/>
          </ac:spMkLst>
        </pc:spChg>
        <pc:spChg chg="add del">
          <ac:chgData name="Madhuri Gupta" userId="40fbf580-1d11-457d-915f-f80ffe48a5e7" providerId="ADAL" clId="{12F290C2-86F1-46BF-9A46-1E0871921643}" dt="2025-01-13T09:40:03.886" v="42"/>
          <ac:spMkLst>
            <pc:docMk/>
            <pc:sldMk cId="1029989030" sldId="272"/>
            <ac:spMk id="16" creationId="{068AC3FA-E79B-4667-8F2A-FFAC4C48C62D}"/>
          </ac:spMkLst>
        </pc:spChg>
        <pc:spChg chg="add mod">
          <ac:chgData name="Madhuri Gupta" userId="40fbf580-1d11-457d-915f-f80ffe48a5e7" providerId="ADAL" clId="{12F290C2-86F1-46BF-9A46-1E0871921643}" dt="2025-01-13T09:45:19.527" v="108" actId="26606"/>
          <ac:spMkLst>
            <pc:docMk/>
            <pc:sldMk cId="1029989030" sldId="272"/>
            <ac:spMk id="18" creationId="{88A506FC-E3D5-40B6-B093-F4DBAE6DEE9E}"/>
          </ac:spMkLst>
        </pc:spChg>
        <pc:spChg chg="add">
          <ac:chgData name="Madhuri Gupta" userId="40fbf580-1d11-457d-915f-f80ffe48a5e7" providerId="ADAL" clId="{12F290C2-86F1-46BF-9A46-1E0871921643}" dt="2025-01-13T09:45:19.527" v="108" actId="26606"/>
          <ac:spMkLst>
            <pc:docMk/>
            <pc:sldMk cId="1029989030" sldId="272"/>
            <ac:spMk id="23" creationId="{081EA652-8C6A-4E69-BEB9-170809474553}"/>
          </ac:spMkLst>
        </pc:spChg>
        <pc:spChg chg="add">
          <ac:chgData name="Madhuri Gupta" userId="40fbf580-1d11-457d-915f-f80ffe48a5e7" providerId="ADAL" clId="{12F290C2-86F1-46BF-9A46-1E0871921643}" dt="2025-01-13T09:45:19.527" v="108" actId="26606"/>
          <ac:spMkLst>
            <pc:docMk/>
            <pc:sldMk cId="1029989030" sldId="272"/>
            <ac:spMk id="25" creationId="{5298780A-33B9-4EA2-8F67-DE68AD62841B}"/>
          </ac:spMkLst>
        </pc:spChg>
        <pc:spChg chg="add">
          <ac:chgData name="Madhuri Gupta" userId="40fbf580-1d11-457d-915f-f80ffe48a5e7" providerId="ADAL" clId="{12F290C2-86F1-46BF-9A46-1E0871921643}" dt="2025-01-13T09:45:19.527" v="108" actId="26606"/>
          <ac:spMkLst>
            <pc:docMk/>
            <pc:sldMk cId="1029989030" sldId="272"/>
            <ac:spMk id="27" creationId="{7F488E8B-4E1E-4402-8935-D4E6C02615C7}"/>
          </ac:spMkLst>
        </pc:spChg>
      </pc:sldChg>
      <pc:sldChg chg="addSp modSp new mod setBg modAnim">
        <pc:chgData name="Madhuri Gupta" userId="40fbf580-1d11-457d-915f-f80ffe48a5e7" providerId="ADAL" clId="{12F290C2-86F1-46BF-9A46-1E0871921643}" dt="2025-01-13T09:45:27.667" v="109" actId="26606"/>
        <pc:sldMkLst>
          <pc:docMk/>
          <pc:sldMk cId="180801530" sldId="273"/>
        </pc:sldMkLst>
        <pc:spChg chg="add mod">
          <ac:chgData name="Madhuri Gupta" userId="40fbf580-1d11-457d-915f-f80ffe48a5e7" providerId="ADAL" clId="{12F290C2-86F1-46BF-9A46-1E0871921643}" dt="2025-01-13T09:45:27.667" v="109" actId="26606"/>
          <ac:spMkLst>
            <pc:docMk/>
            <pc:sldMk cId="180801530" sldId="273"/>
            <ac:spMk id="3" creationId="{88DFCBE6-7EB2-4385-9001-3D321189B01A}"/>
          </ac:spMkLst>
        </pc:spChg>
        <pc:spChg chg="add">
          <ac:chgData name="Madhuri Gupta" userId="40fbf580-1d11-457d-915f-f80ffe48a5e7" providerId="ADAL" clId="{12F290C2-86F1-46BF-9A46-1E0871921643}" dt="2025-01-13T09:45:27.667" v="109" actId="26606"/>
          <ac:spMkLst>
            <pc:docMk/>
            <pc:sldMk cId="180801530" sldId="273"/>
            <ac:spMk id="8" creationId="{081EA652-8C6A-4E69-BEB9-170809474553}"/>
          </ac:spMkLst>
        </pc:spChg>
        <pc:spChg chg="add">
          <ac:chgData name="Madhuri Gupta" userId="40fbf580-1d11-457d-915f-f80ffe48a5e7" providerId="ADAL" clId="{12F290C2-86F1-46BF-9A46-1E0871921643}" dt="2025-01-13T09:45:27.667" v="109" actId="26606"/>
          <ac:spMkLst>
            <pc:docMk/>
            <pc:sldMk cId="180801530" sldId="273"/>
            <ac:spMk id="10" creationId="{5298780A-33B9-4EA2-8F67-DE68AD62841B}"/>
          </ac:spMkLst>
        </pc:spChg>
        <pc:spChg chg="add">
          <ac:chgData name="Madhuri Gupta" userId="40fbf580-1d11-457d-915f-f80ffe48a5e7" providerId="ADAL" clId="{12F290C2-86F1-46BF-9A46-1E0871921643}" dt="2025-01-13T09:45:27.667" v="109" actId="26606"/>
          <ac:spMkLst>
            <pc:docMk/>
            <pc:sldMk cId="180801530" sldId="273"/>
            <ac:spMk id="12" creationId="{7F488E8B-4E1E-4402-8935-D4E6C02615C7}"/>
          </ac:spMkLst>
        </pc:spChg>
      </pc:sldChg>
      <pc:sldChg chg="addSp delSp modSp new mod setBg modAnim">
        <pc:chgData name="Madhuri Gupta" userId="40fbf580-1d11-457d-915f-f80ffe48a5e7" providerId="ADAL" clId="{12F290C2-86F1-46BF-9A46-1E0871921643}" dt="2025-01-13T09:45:43.858" v="113" actId="26606"/>
        <pc:sldMkLst>
          <pc:docMk/>
          <pc:sldMk cId="3063784279" sldId="274"/>
        </pc:sldMkLst>
        <pc:spChg chg="add mod">
          <ac:chgData name="Madhuri Gupta" userId="40fbf580-1d11-457d-915f-f80ffe48a5e7" providerId="ADAL" clId="{12F290C2-86F1-46BF-9A46-1E0871921643}" dt="2025-01-13T09:45:43.858" v="113" actId="26606"/>
          <ac:spMkLst>
            <pc:docMk/>
            <pc:sldMk cId="3063784279" sldId="274"/>
            <ac:spMk id="3" creationId="{EFCFFE93-0DB9-4661-9B4F-1B359D87F426}"/>
          </ac:spMkLst>
        </pc:spChg>
        <pc:spChg chg="add del">
          <ac:chgData name="Madhuri Gupta" userId="40fbf580-1d11-457d-915f-f80ffe48a5e7" providerId="ADAL" clId="{12F290C2-86F1-46BF-9A46-1E0871921643}" dt="2025-01-13T09:45:41.076" v="111" actId="26606"/>
          <ac:spMkLst>
            <pc:docMk/>
            <pc:sldMk cId="3063784279" sldId="274"/>
            <ac:spMk id="8" creationId="{D038248A-211C-4EEC-8401-C761B929FB52}"/>
          </ac:spMkLst>
        </pc:spChg>
        <pc:spChg chg="add del">
          <ac:chgData name="Madhuri Gupta" userId="40fbf580-1d11-457d-915f-f80ffe48a5e7" providerId="ADAL" clId="{12F290C2-86F1-46BF-9A46-1E0871921643}" dt="2025-01-13T09:45:41.076" v="111" actId="26606"/>
          <ac:spMkLst>
            <pc:docMk/>
            <pc:sldMk cId="3063784279" sldId="274"/>
            <ac:spMk id="10" creationId="{C30A849F-66D9-40C8-BEC8-35AFF8F4568F}"/>
          </ac:spMkLst>
        </pc:spChg>
        <pc:spChg chg="add del">
          <ac:chgData name="Madhuri Gupta" userId="40fbf580-1d11-457d-915f-f80ffe48a5e7" providerId="ADAL" clId="{12F290C2-86F1-46BF-9A46-1E0871921643}" dt="2025-01-13T09:45:43.858" v="113" actId="26606"/>
          <ac:spMkLst>
            <pc:docMk/>
            <pc:sldMk cId="3063784279" sldId="274"/>
            <ac:spMk id="24" creationId="{081EA652-8C6A-4E69-BEB9-170809474553}"/>
          </ac:spMkLst>
        </pc:spChg>
        <pc:spChg chg="add del">
          <ac:chgData name="Madhuri Gupta" userId="40fbf580-1d11-457d-915f-f80ffe48a5e7" providerId="ADAL" clId="{12F290C2-86F1-46BF-9A46-1E0871921643}" dt="2025-01-13T09:45:43.858" v="113" actId="26606"/>
          <ac:spMkLst>
            <pc:docMk/>
            <pc:sldMk cId="3063784279" sldId="274"/>
            <ac:spMk id="25" creationId="{5298780A-33B9-4EA2-8F67-DE68AD62841B}"/>
          </ac:spMkLst>
        </pc:spChg>
        <pc:spChg chg="add del">
          <ac:chgData name="Madhuri Gupta" userId="40fbf580-1d11-457d-915f-f80ffe48a5e7" providerId="ADAL" clId="{12F290C2-86F1-46BF-9A46-1E0871921643}" dt="2025-01-13T09:45:43.858" v="113" actId="26606"/>
          <ac:spMkLst>
            <pc:docMk/>
            <pc:sldMk cId="3063784279" sldId="274"/>
            <ac:spMk id="26" creationId="{7F488E8B-4E1E-4402-8935-D4E6C02615C7}"/>
          </ac:spMkLst>
        </pc:spChg>
        <pc:grpChg chg="add del">
          <ac:chgData name="Madhuri Gupta" userId="40fbf580-1d11-457d-915f-f80ffe48a5e7" providerId="ADAL" clId="{12F290C2-86F1-46BF-9A46-1E0871921643}" dt="2025-01-13T09:45:41.076" v="111" actId="26606"/>
          <ac:grpSpMkLst>
            <pc:docMk/>
            <pc:sldMk cId="3063784279" sldId="274"/>
            <ac:grpSpMk id="12" creationId="{04542298-A2B1-480F-A11C-A40EDD19B857}"/>
          </ac:grpSpMkLst>
        </pc:grpChg>
        <pc:grpChg chg="add del">
          <ac:chgData name="Madhuri Gupta" userId="40fbf580-1d11-457d-915f-f80ffe48a5e7" providerId="ADAL" clId="{12F290C2-86F1-46BF-9A46-1E0871921643}" dt="2025-01-13T09:45:41.076" v="111" actId="26606"/>
          <ac:grpSpMkLst>
            <pc:docMk/>
            <pc:sldMk cId="3063784279" sldId="274"/>
            <ac:grpSpMk id="18" creationId="{2A5C9C35-2375-49EB-B99C-17C87D42FE7C}"/>
          </ac:grpSpMkLst>
        </pc:grpChg>
      </pc:sldChg>
      <pc:sldChg chg="addSp modSp new mod modAnim">
        <pc:chgData name="Madhuri Gupta" userId="40fbf580-1d11-457d-915f-f80ffe48a5e7" providerId="ADAL" clId="{12F290C2-86F1-46BF-9A46-1E0871921643}" dt="2025-01-13T09:42:40.485" v="83"/>
        <pc:sldMkLst>
          <pc:docMk/>
          <pc:sldMk cId="815321260" sldId="275"/>
        </pc:sldMkLst>
        <pc:spChg chg="add mod">
          <ac:chgData name="Madhuri Gupta" userId="40fbf580-1d11-457d-915f-f80ffe48a5e7" providerId="ADAL" clId="{12F290C2-86F1-46BF-9A46-1E0871921643}" dt="2025-01-13T09:42:35.429" v="82" actId="5793"/>
          <ac:spMkLst>
            <pc:docMk/>
            <pc:sldMk cId="815321260" sldId="275"/>
            <ac:spMk id="3" creationId="{56371642-95D6-4DC7-8632-C60A6C106CCC}"/>
          </ac:spMkLst>
        </pc:spChg>
      </pc:sldChg>
      <pc:sldChg chg="addSp modSp new mod modAnim">
        <pc:chgData name="Madhuri Gupta" userId="40fbf580-1d11-457d-915f-f80ffe48a5e7" providerId="ADAL" clId="{12F290C2-86F1-46BF-9A46-1E0871921643}" dt="2025-01-13T09:44:26.976" v="100"/>
        <pc:sldMkLst>
          <pc:docMk/>
          <pc:sldMk cId="3527627328" sldId="276"/>
        </pc:sldMkLst>
        <pc:spChg chg="add mod">
          <ac:chgData name="Madhuri Gupta" userId="40fbf580-1d11-457d-915f-f80ffe48a5e7" providerId="ADAL" clId="{12F290C2-86F1-46BF-9A46-1E0871921643}" dt="2025-01-13T09:43:35.687" v="91" actId="1076"/>
          <ac:spMkLst>
            <pc:docMk/>
            <pc:sldMk cId="3527627328" sldId="276"/>
            <ac:spMk id="3" creationId="{E01E254A-9E48-446A-8AF0-F3DA44A499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80808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80808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3545840" cy="2553970"/>
          </a:xfrm>
          <a:custGeom>
            <a:avLst/>
            <a:gdLst/>
            <a:ahLst/>
            <a:cxnLst/>
            <a:rect l="l" t="t" r="r" b="b"/>
            <a:pathLst>
              <a:path w="3545840" h="2553970">
                <a:moveTo>
                  <a:pt x="3545713" y="479425"/>
                </a:moveTo>
                <a:lnTo>
                  <a:pt x="3247809" y="181444"/>
                </a:lnTo>
                <a:lnTo>
                  <a:pt x="3429254" y="0"/>
                </a:lnTo>
                <a:lnTo>
                  <a:pt x="3066415" y="0"/>
                </a:lnTo>
                <a:lnTo>
                  <a:pt x="1711579" y="0"/>
                </a:lnTo>
                <a:lnTo>
                  <a:pt x="0" y="0"/>
                </a:lnTo>
                <a:lnTo>
                  <a:pt x="0" y="1677670"/>
                </a:lnTo>
                <a:lnTo>
                  <a:pt x="875792" y="2553462"/>
                </a:lnTo>
                <a:lnTo>
                  <a:pt x="2091029" y="1338224"/>
                </a:lnTo>
                <a:lnTo>
                  <a:pt x="2388997" y="1636141"/>
                </a:lnTo>
                <a:lnTo>
                  <a:pt x="3545713" y="479425"/>
                </a:lnTo>
                <a:close/>
              </a:path>
            </a:pathLst>
          </a:custGeom>
          <a:solidFill>
            <a:srgbClr val="FFC000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21546" y="0"/>
            <a:ext cx="2870835" cy="3603625"/>
          </a:xfrm>
          <a:custGeom>
            <a:avLst/>
            <a:gdLst/>
            <a:ahLst/>
            <a:cxnLst/>
            <a:rect l="l" t="t" r="r" b="b"/>
            <a:pathLst>
              <a:path w="2870834" h="3603625">
                <a:moveTo>
                  <a:pt x="2870454" y="0"/>
                </a:moveTo>
                <a:lnTo>
                  <a:pt x="733171" y="0"/>
                </a:lnTo>
                <a:lnTo>
                  <a:pt x="0" y="733171"/>
                </a:lnTo>
                <a:lnTo>
                  <a:pt x="1010666" y="1743837"/>
                </a:lnTo>
                <a:lnTo>
                  <a:pt x="695833" y="2058670"/>
                </a:lnTo>
                <a:lnTo>
                  <a:pt x="1534287" y="2896997"/>
                </a:lnTo>
                <a:lnTo>
                  <a:pt x="1849056" y="2582227"/>
                </a:lnTo>
                <a:lnTo>
                  <a:pt x="2870454" y="3603625"/>
                </a:lnTo>
                <a:lnTo>
                  <a:pt x="2870454" y="0"/>
                </a:lnTo>
                <a:close/>
              </a:path>
            </a:pathLst>
          </a:custGeom>
          <a:solidFill>
            <a:srgbClr val="4471C4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4680838"/>
            <a:ext cx="2894330" cy="2177415"/>
          </a:xfrm>
          <a:custGeom>
            <a:avLst/>
            <a:gdLst/>
            <a:ahLst/>
            <a:cxnLst/>
            <a:rect l="l" t="t" r="r" b="b"/>
            <a:pathLst>
              <a:path w="2894330" h="2177415">
                <a:moveTo>
                  <a:pt x="2893822" y="1728812"/>
                </a:moveTo>
                <a:lnTo>
                  <a:pt x="2639415" y="1474419"/>
                </a:lnTo>
                <a:lnTo>
                  <a:pt x="2890520" y="1223289"/>
                </a:lnTo>
                <a:lnTo>
                  <a:pt x="2234057" y="566801"/>
                </a:lnTo>
                <a:lnTo>
                  <a:pt x="1982914" y="817905"/>
                </a:lnTo>
                <a:lnTo>
                  <a:pt x="1165034" y="0"/>
                </a:lnTo>
                <a:lnTo>
                  <a:pt x="0" y="1165047"/>
                </a:lnTo>
                <a:lnTo>
                  <a:pt x="0" y="2177161"/>
                </a:lnTo>
                <a:lnTo>
                  <a:pt x="2445448" y="2177161"/>
                </a:lnTo>
                <a:lnTo>
                  <a:pt x="2893822" y="1728812"/>
                </a:lnTo>
                <a:close/>
              </a:path>
            </a:pathLst>
          </a:custGeom>
          <a:solidFill>
            <a:srgbClr val="4471C4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285110" y="0"/>
            <a:ext cx="7621905" cy="6851015"/>
          </a:xfrm>
          <a:custGeom>
            <a:avLst/>
            <a:gdLst/>
            <a:ahLst/>
            <a:cxnLst/>
            <a:rect l="l" t="t" r="r" b="b"/>
            <a:pathLst>
              <a:path w="7621905" h="6851015">
                <a:moveTo>
                  <a:pt x="4192778" y="0"/>
                </a:moveTo>
                <a:lnTo>
                  <a:pt x="3429000" y="0"/>
                </a:lnTo>
                <a:lnTo>
                  <a:pt x="0" y="3429000"/>
                </a:lnTo>
                <a:lnTo>
                  <a:pt x="3421506" y="6850446"/>
                </a:lnTo>
                <a:lnTo>
                  <a:pt x="4200271" y="6850446"/>
                </a:lnTo>
                <a:lnTo>
                  <a:pt x="7621778" y="3429000"/>
                </a:lnTo>
                <a:lnTo>
                  <a:pt x="41927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293749" y="0"/>
            <a:ext cx="9605010" cy="6851015"/>
          </a:xfrm>
          <a:custGeom>
            <a:avLst/>
            <a:gdLst/>
            <a:ahLst/>
            <a:cxnLst/>
            <a:rect l="l" t="t" r="r" b="b"/>
            <a:pathLst>
              <a:path w="9605010" h="6851015">
                <a:moveTo>
                  <a:pt x="6175502" y="0"/>
                </a:moveTo>
                <a:lnTo>
                  <a:pt x="6060694" y="0"/>
                </a:lnTo>
                <a:lnTo>
                  <a:pt x="9489694" y="3429000"/>
                </a:lnTo>
                <a:lnTo>
                  <a:pt x="6068314" y="6850446"/>
                </a:lnTo>
                <a:lnTo>
                  <a:pt x="6183122" y="6850446"/>
                </a:lnTo>
                <a:lnTo>
                  <a:pt x="9604502" y="3429000"/>
                </a:lnTo>
                <a:lnTo>
                  <a:pt x="6175502" y="0"/>
                </a:lnTo>
                <a:close/>
              </a:path>
              <a:path w="9605010" h="6851015">
                <a:moveTo>
                  <a:pt x="3543808" y="0"/>
                </a:moveTo>
                <a:lnTo>
                  <a:pt x="3429000" y="0"/>
                </a:lnTo>
                <a:lnTo>
                  <a:pt x="0" y="3429000"/>
                </a:lnTo>
                <a:lnTo>
                  <a:pt x="3421379" y="6850446"/>
                </a:lnTo>
                <a:lnTo>
                  <a:pt x="3536187" y="6850446"/>
                </a:lnTo>
                <a:lnTo>
                  <a:pt x="114807" y="3429000"/>
                </a:lnTo>
                <a:lnTo>
                  <a:pt x="3543808" y="0"/>
                </a:lnTo>
                <a:close/>
              </a:path>
            </a:pathLst>
          </a:custGeom>
          <a:solidFill>
            <a:srgbClr val="FFFFFF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80808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53053" y="3085922"/>
            <a:ext cx="4485893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80808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33470" y="2211323"/>
            <a:ext cx="7231380" cy="1943100"/>
            <a:chOff x="2633470" y="2211323"/>
            <a:chExt cx="7231380" cy="19431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3470" y="2295094"/>
              <a:ext cx="7231383" cy="167340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06239" y="2211323"/>
              <a:ext cx="4085844" cy="19431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83763" y="2325623"/>
              <a:ext cx="7135368" cy="156972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683764" y="2325623"/>
            <a:ext cx="7135495" cy="156972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2534920" marR="2527300" algn="ctr">
              <a:lnSpc>
                <a:spcPct val="100000"/>
              </a:lnSpc>
              <a:spcBef>
                <a:spcPts val="165"/>
              </a:spcBef>
            </a:pP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3200" b="1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Mining </a:t>
            </a:r>
            <a:r>
              <a:rPr sz="3200" b="1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endParaRPr sz="3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Predictive</a:t>
            </a:r>
            <a:r>
              <a:rPr sz="32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Modelling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27576" y="678180"/>
            <a:ext cx="3546603" cy="120853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911855" y="4353305"/>
            <a:ext cx="66681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Lecture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2: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Functionalities, </a:t>
            </a:r>
            <a:r>
              <a:rPr sz="1800" b="1" dirty="0">
                <a:latin typeface="Calibri"/>
                <a:cs typeface="Calibri"/>
              </a:rPr>
              <a:t>KDD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Process,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Data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attributes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and </a:t>
            </a:r>
            <a:r>
              <a:rPr sz="1800" b="1" spc="-10" dirty="0">
                <a:latin typeface="Calibri"/>
                <a:cs typeface="Calibri"/>
              </a:rPr>
              <a:t>Properties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605" y="2809113"/>
            <a:ext cx="30181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70" dirty="0">
                <a:solidFill>
                  <a:srgbClr val="5B9BD4"/>
                </a:solidFill>
                <a:latin typeface="Calibri Light"/>
                <a:cs typeface="Calibri Light"/>
              </a:rPr>
              <a:t>Attributes</a:t>
            </a:r>
            <a:endParaRPr sz="60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064695" y="675810"/>
            <a:ext cx="6276340" cy="2566423"/>
            <a:chOff x="5086858" y="940053"/>
            <a:chExt cx="6276340" cy="2268220"/>
          </a:xfrm>
        </p:grpSpPr>
        <p:sp>
          <p:nvSpPr>
            <p:cNvPr id="4" name="object 4"/>
            <p:cNvSpPr/>
            <p:nvPr/>
          </p:nvSpPr>
          <p:spPr>
            <a:xfrm>
              <a:off x="5093208" y="1226819"/>
              <a:ext cx="6263640" cy="1975485"/>
            </a:xfrm>
            <a:custGeom>
              <a:avLst/>
              <a:gdLst/>
              <a:ahLst/>
              <a:cxnLst/>
              <a:rect l="l" t="t" r="r" b="b"/>
              <a:pathLst>
                <a:path w="6263640" h="1975485">
                  <a:moveTo>
                    <a:pt x="0" y="1975103"/>
                  </a:moveTo>
                  <a:lnTo>
                    <a:pt x="6263640" y="1975103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1975103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07152" y="946403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40">
                  <a:moveTo>
                    <a:pt x="4291076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2"/>
                  </a:lnTo>
                  <a:lnTo>
                    <a:pt x="0" y="467360"/>
                  </a:lnTo>
                  <a:lnTo>
                    <a:pt x="7354" y="503717"/>
                  </a:lnTo>
                  <a:lnTo>
                    <a:pt x="27400" y="533431"/>
                  </a:lnTo>
                  <a:lnTo>
                    <a:pt x="57114" y="553477"/>
                  </a:lnTo>
                  <a:lnTo>
                    <a:pt x="93472" y="560832"/>
                  </a:lnTo>
                  <a:lnTo>
                    <a:pt x="4291076" y="560832"/>
                  </a:lnTo>
                  <a:lnTo>
                    <a:pt x="4327433" y="553477"/>
                  </a:lnTo>
                  <a:lnTo>
                    <a:pt x="4357147" y="533431"/>
                  </a:lnTo>
                  <a:lnTo>
                    <a:pt x="4377193" y="503717"/>
                  </a:lnTo>
                  <a:lnTo>
                    <a:pt x="4384548" y="467360"/>
                  </a:lnTo>
                  <a:lnTo>
                    <a:pt x="4384548" y="93472"/>
                  </a:lnTo>
                  <a:lnTo>
                    <a:pt x="4377193" y="57114"/>
                  </a:lnTo>
                  <a:lnTo>
                    <a:pt x="4357147" y="27400"/>
                  </a:lnTo>
                  <a:lnTo>
                    <a:pt x="4327433" y="7354"/>
                  </a:lnTo>
                  <a:lnTo>
                    <a:pt x="429107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07152" y="946403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40">
                  <a:moveTo>
                    <a:pt x="0" y="93472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4291076" y="0"/>
                  </a:lnTo>
                  <a:lnTo>
                    <a:pt x="4327433" y="7354"/>
                  </a:lnTo>
                  <a:lnTo>
                    <a:pt x="4357147" y="27400"/>
                  </a:lnTo>
                  <a:lnTo>
                    <a:pt x="4377193" y="57114"/>
                  </a:lnTo>
                  <a:lnTo>
                    <a:pt x="4384548" y="93472"/>
                  </a:lnTo>
                  <a:lnTo>
                    <a:pt x="4384548" y="467360"/>
                  </a:lnTo>
                  <a:lnTo>
                    <a:pt x="4377193" y="503717"/>
                  </a:lnTo>
                  <a:lnTo>
                    <a:pt x="4357147" y="533431"/>
                  </a:lnTo>
                  <a:lnTo>
                    <a:pt x="4327433" y="553477"/>
                  </a:lnTo>
                  <a:lnTo>
                    <a:pt x="4291076" y="560832"/>
                  </a:lnTo>
                  <a:lnTo>
                    <a:pt x="93472" y="560832"/>
                  </a:lnTo>
                  <a:lnTo>
                    <a:pt x="57114" y="553477"/>
                  </a:lnTo>
                  <a:lnTo>
                    <a:pt x="27400" y="533431"/>
                  </a:lnTo>
                  <a:lnTo>
                    <a:pt x="7354" y="503717"/>
                  </a:lnTo>
                  <a:lnTo>
                    <a:pt x="0" y="467360"/>
                  </a:lnTo>
                  <a:lnTo>
                    <a:pt x="0" y="9347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554598" y="834258"/>
            <a:ext cx="5283835" cy="22769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95"/>
              </a:spcBef>
            </a:pPr>
            <a:r>
              <a:rPr sz="1900" b="1" spc="-10" dirty="0">
                <a:solidFill>
                  <a:srgbClr val="FFFFFF"/>
                </a:solidFill>
                <a:latin typeface="Calibri"/>
                <a:cs typeface="Calibri"/>
              </a:rPr>
              <a:t>Ordinal</a:t>
            </a:r>
            <a:r>
              <a:rPr sz="19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Calibri"/>
                <a:cs typeface="Calibri"/>
              </a:rPr>
              <a:t>Attributes</a:t>
            </a:r>
            <a:endParaRPr sz="1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 dirty="0">
              <a:latin typeface="Calibri"/>
              <a:cs typeface="Calibri"/>
            </a:endParaRPr>
          </a:p>
          <a:p>
            <a:pPr marL="184785" marR="5080" indent="-172720">
              <a:lnSpc>
                <a:spcPts val="2090"/>
              </a:lnSpc>
              <a:buChar char="•"/>
              <a:tabLst>
                <a:tab pos="185420" algn="l"/>
              </a:tabLst>
            </a:pPr>
            <a:r>
              <a:rPr lang="en-US" sz="1900" spc="-5" dirty="0">
                <a:latin typeface="Calibri"/>
                <a:cs typeface="Calibri"/>
              </a:rPr>
              <a:t>Ordinal data have natural ordering where a number is present in some kind of order by their position on the scale</a:t>
            </a:r>
            <a:r>
              <a:rPr sz="1900" spc="-5" dirty="0">
                <a:latin typeface="Calibri"/>
                <a:cs typeface="Calibri"/>
              </a:rPr>
              <a:t>.</a:t>
            </a:r>
            <a:endParaRPr sz="1900" dirty="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20"/>
              </a:spcBef>
              <a:buChar char="•"/>
              <a:tabLst>
                <a:tab pos="185420" algn="l"/>
              </a:tabLst>
            </a:pPr>
            <a:r>
              <a:rPr lang="en-US" sz="1900" spc="-10" dirty="0">
                <a:latin typeface="Calibri"/>
                <a:cs typeface="Calibri"/>
              </a:rPr>
              <a:t>Example:</a:t>
            </a:r>
            <a:r>
              <a:rPr lang="en-US" sz="1900" spc="10" dirty="0">
                <a:latin typeface="Calibri"/>
                <a:cs typeface="Calibri"/>
              </a:rPr>
              <a:t> </a:t>
            </a:r>
            <a:r>
              <a:rPr lang="en-US" sz="1900" spc="-5" dirty="0">
                <a:latin typeface="Calibri"/>
                <a:cs typeface="Calibri"/>
              </a:rPr>
              <a:t>Ranking of people in a competition (First, Second, Third, etc.)</a:t>
            </a:r>
          </a:p>
          <a:p>
            <a:pPr marL="184785" indent="-172720">
              <a:lnSpc>
                <a:spcPct val="100000"/>
              </a:lnSpc>
              <a:spcBef>
                <a:spcPts val="120"/>
              </a:spcBef>
              <a:buChar char="•"/>
              <a:tabLst>
                <a:tab pos="185420" algn="l"/>
              </a:tabLst>
            </a:pPr>
            <a:r>
              <a:rPr lang="en-US" sz="1900" spc="-5" dirty="0">
                <a:latin typeface="Calibri"/>
                <a:cs typeface="Calibri"/>
              </a:rPr>
              <a:t>Economic Status (High, Medium, and Low)</a:t>
            </a:r>
            <a:endParaRPr lang="en-US" sz="19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93208" y="3584446"/>
            <a:ext cx="6263640" cy="2968753"/>
          </a:xfrm>
          <a:custGeom>
            <a:avLst/>
            <a:gdLst/>
            <a:ahLst/>
            <a:cxnLst/>
            <a:rect l="l" t="t" r="r" b="b"/>
            <a:pathLst>
              <a:path w="6263640" h="2214879">
                <a:moveTo>
                  <a:pt x="0" y="2214372"/>
                </a:moveTo>
                <a:lnTo>
                  <a:pt x="6263640" y="2214372"/>
                </a:lnTo>
                <a:lnTo>
                  <a:pt x="6263640" y="0"/>
                </a:lnTo>
                <a:lnTo>
                  <a:pt x="0" y="0"/>
                </a:lnTo>
                <a:lnTo>
                  <a:pt x="0" y="2214372"/>
                </a:lnTo>
                <a:close/>
              </a:path>
            </a:pathLst>
          </a:custGeom>
          <a:ln w="12699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67298" y="3927170"/>
            <a:ext cx="5789550" cy="23205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indent="-172720">
              <a:lnSpc>
                <a:spcPts val="2185"/>
              </a:lnSpc>
              <a:spcBef>
                <a:spcPts val="95"/>
              </a:spcBef>
              <a:buChar char="•"/>
              <a:tabLst>
                <a:tab pos="185420" algn="l"/>
              </a:tabLst>
            </a:pPr>
            <a:r>
              <a:rPr lang="en-US" sz="1900" spc="-10" dirty="0">
                <a:latin typeface="Calibri"/>
                <a:cs typeface="Calibri"/>
              </a:rPr>
              <a:t>Quantitative data can be expressed in numerical values. These kinds of data are also known as Numerical data. It answers the questions like “how much,” “how many,” and “how often”.</a:t>
            </a:r>
          </a:p>
          <a:p>
            <a:pPr marL="184785" indent="-172720">
              <a:lnSpc>
                <a:spcPts val="2185"/>
              </a:lnSpc>
              <a:spcBef>
                <a:spcPts val="95"/>
              </a:spcBef>
              <a:buChar char="•"/>
              <a:tabLst>
                <a:tab pos="185420" algn="l"/>
              </a:tabLst>
            </a:pPr>
            <a:r>
              <a:rPr lang="en-US" sz="1900" spc="-10" dirty="0">
                <a:latin typeface="Calibri"/>
                <a:cs typeface="Calibri"/>
              </a:rPr>
              <a:t>Ex. Height or weight of a person or object</a:t>
            </a:r>
          </a:p>
          <a:p>
            <a:pPr marL="184785" indent="-172720">
              <a:lnSpc>
                <a:spcPts val="2185"/>
              </a:lnSpc>
              <a:spcBef>
                <a:spcPts val="95"/>
              </a:spcBef>
              <a:buChar char="•"/>
              <a:tabLst>
                <a:tab pos="185420" algn="l"/>
              </a:tabLst>
            </a:pPr>
            <a:r>
              <a:rPr lang="en-US" sz="1900" spc="-10" dirty="0">
                <a:latin typeface="Calibri"/>
                <a:cs typeface="Calibri"/>
              </a:rPr>
              <a:t>Room Temperature</a:t>
            </a:r>
          </a:p>
          <a:p>
            <a:pPr marL="184785" indent="-172720">
              <a:lnSpc>
                <a:spcPts val="2185"/>
              </a:lnSpc>
              <a:spcBef>
                <a:spcPts val="95"/>
              </a:spcBef>
              <a:buChar char="•"/>
              <a:tabLst>
                <a:tab pos="185420" algn="l"/>
              </a:tabLst>
            </a:pPr>
            <a:r>
              <a:rPr lang="en-US" sz="1900" spc="-10" dirty="0">
                <a:latin typeface="Calibri"/>
                <a:cs typeface="Calibri"/>
              </a:rPr>
              <a:t>Scores and Marks (Ex: 59, 80, 60, etc.)</a:t>
            </a:r>
          </a:p>
          <a:p>
            <a:pPr marL="184785" indent="-172720">
              <a:lnSpc>
                <a:spcPts val="2185"/>
              </a:lnSpc>
              <a:spcBef>
                <a:spcPts val="95"/>
              </a:spcBef>
              <a:buChar char="•"/>
              <a:tabLst>
                <a:tab pos="185420" algn="l"/>
              </a:tabLst>
            </a:pPr>
            <a:r>
              <a:rPr lang="en-US" sz="1900" spc="-10" dirty="0">
                <a:latin typeface="Calibri"/>
                <a:cs typeface="Calibri"/>
              </a:rPr>
              <a:t>Time</a:t>
            </a:r>
            <a:endParaRPr lang="en-US" sz="1900" dirty="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400802" y="3297682"/>
            <a:ext cx="4397375" cy="574040"/>
            <a:chOff x="5400802" y="3297682"/>
            <a:chExt cx="4397375" cy="574040"/>
          </a:xfrm>
        </p:grpSpPr>
        <p:sp>
          <p:nvSpPr>
            <p:cNvPr id="11" name="object 11"/>
            <p:cNvSpPr/>
            <p:nvPr/>
          </p:nvSpPr>
          <p:spPr>
            <a:xfrm>
              <a:off x="5407152" y="3304032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39">
                  <a:moveTo>
                    <a:pt x="4291076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1"/>
                  </a:lnTo>
                  <a:lnTo>
                    <a:pt x="0" y="467359"/>
                  </a:lnTo>
                  <a:lnTo>
                    <a:pt x="7354" y="503717"/>
                  </a:lnTo>
                  <a:lnTo>
                    <a:pt x="27400" y="533431"/>
                  </a:lnTo>
                  <a:lnTo>
                    <a:pt x="57114" y="553477"/>
                  </a:lnTo>
                  <a:lnTo>
                    <a:pt x="93472" y="560831"/>
                  </a:lnTo>
                  <a:lnTo>
                    <a:pt x="4291076" y="560831"/>
                  </a:lnTo>
                  <a:lnTo>
                    <a:pt x="4327433" y="553477"/>
                  </a:lnTo>
                  <a:lnTo>
                    <a:pt x="4357147" y="533431"/>
                  </a:lnTo>
                  <a:lnTo>
                    <a:pt x="4377193" y="503717"/>
                  </a:lnTo>
                  <a:lnTo>
                    <a:pt x="4384548" y="467359"/>
                  </a:lnTo>
                  <a:lnTo>
                    <a:pt x="4384548" y="93471"/>
                  </a:lnTo>
                  <a:lnTo>
                    <a:pt x="4377193" y="57114"/>
                  </a:lnTo>
                  <a:lnTo>
                    <a:pt x="4357147" y="27400"/>
                  </a:lnTo>
                  <a:lnTo>
                    <a:pt x="4327433" y="7354"/>
                  </a:lnTo>
                  <a:lnTo>
                    <a:pt x="4291076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407152" y="3304032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39">
                  <a:moveTo>
                    <a:pt x="0" y="93471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4291076" y="0"/>
                  </a:lnTo>
                  <a:lnTo>
                    <a:pt x="4327433" y="7354"/>
                  </a:lnTo>
                  <a:lnTo>
                    <a:pt x="4357147" y="27400"/>
                  </a:lnTo>
                  <a:lnTo>
                    <a:pt x="4377193" y="57114"/>
                  </a:lnTo>
                  <a:lnTo>
                    <a:pt x="4384548" y="93471"/>
                  </a:lnTo>
                  <a:lnTo>
                    <a:pt x="4384548" y="467359"/>
                  </a:lnTo>
                  <a:lnTo>
                    <a:pt x="4377193" y="503717"/>
                  </a:lnTo>
                  <a:lnTo>
                    <a:pt x="4357147" y="533431"/>
                  </a:lnTo>
                  <a:lnTo>
                    <a:pt x="4327433" y="553477"/>
                  </a:lnTo>
                  <a:lnTo>
                    <a:pt x="4291076" y="560831"/>
                  </a:lnTo>
                  <a:lnTo>
                    <a:pt x="93472" y="560831"/>
                  </a:lnTo>
                  <a:lnTo>
                    <a:pt x="57114" y="553477"/>
                  </a:lnTo>
                  <a:lnTo>
                    <a:pt x="27400" y="533431"/>
                  </a:lnTo>
                  <a:lnTo>
                    <a:pt x="7354" y="503717"/>
                  </a:lnTo>
                  <a:lnTo>
                    <a:pt x="0" y="467359"/>
                  </a:lnTo>
                  <a:lnTo>
                    <a:pt x="0" y="9347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7365" y="3399282"/>
            <a:ext cx="340867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Numeric</a:t>
            </a:r>
            <a:r>
              <a:rPr sz="19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b="1" spc="-15" dirty="0">
                <a:solidFill>
                  <a:srgbClr val="FFFFFF"/>
                </a:solidFill>
                <a:latin typeface="Calibri"/>
                <a:cs typeface="Calibri"/>
              </a:rPr>
              <a:t>Attributes </a:t>
            </a: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(Quantitative)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605" y="2809113"/>
            <a:ext cx="30181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70" dirty="0">
                <a:solidFill>
                  <a:srgbClr val="5B9BD4"/>
                </a:solidFill>
                <a:latin typeface="Calibri Light"/>
                <a:cs typeface="Calibri Light"/>
              </a:rPr>
              <a:t>Attributes</a:t>
            </a:r>
            <a:endParaRPr sz="60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086858" y="655066"/>
            <a:ext cx="6276340" cy="2701290"/>
            <a:chOff x="5086858" y="655066"/>
            <a:chExt cx="6276340" cy="2701290"/>
          </a:xfrm>
        </p:grpSpPr>
        <p:sp>
          <p:nvSpPr>
            <p:cNvPr id="4" name="object 4"/>
            <p:cNvSpPr/>
            <p:nvPr/>
          </p:nvSpPr>
          <p:spPr>
            <a:xfrm>
              <a:off x="5093208" y="955548"/>
              <a:ext cx="6263640" cy="2394585"/>
            </a:xfrm>
            <a:custGeom>
              <a:avLst/>
              <a:gdLst/>
              <a:ahLst/>
              <a:cxnLst/>
              <a:rect l="l" t="t" r="r" b="b"/>
              <a:pathLst>
                <a:path w="6263640" h="2394585">
                  <a:moveTo>
                    <a:pt x="0" y="2394204"/>
                  </a:moveTo>
                  <a:lnTo>
                    <a:pt x="6263640" y="2394204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2394204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07152" y="661416"/>
              <a:ext cx="4384675" cy="589915"/>
            </a:xfrm>
            <a:custGeom>
              <a:avLst/>
              <a:gdLst/>
              <a:ahLst/>
              <a:cxnLst/>
              <a:rect l="l" t="t" r="r" b="b"/>
              <a:pathLst>
                <a:path w="4384675" h="589915">
                  <a:moveTo>
                    <a:pt x="4286250" y="0"/>
                  </a:moveTo>
                  <a:lnTo>
                    <a:pt x="98298" y="0"/>
                  </a:lnTo>
                  <a:lnTo>
                    <a:pt x="60061" y="7733"/>
                  </a:lnTo>
                  <a:lnTo>
                    <a:pt x="28813" y="28813"/>
                  </a:lnTo>
                  <a:lnTo>
                    <a:pt x="7733" y="60061"/>
                  </a:lnTo>
                  <a:lnTo>
                    <a:pt x="0" y="98298"/>
                  </a:lnTo>
                  <a:lnTo>
                    <a:pt x="0" y="491489"/>
                  </a:lnTo>
                  <a:lnTo>
                    <a:pt x="7733" y="529726"/>
                  </a:lnTo>
                  <a:lnTo>
                    <a:pt x="28813" y="560974"/>
                  </a:lnTo>
                  <a:lnTo>
                    <a:pt x="60061" y="582054"/>
                  </a:lnTo>
                  <a:lnTo>
                    <a:pt x="98298" y="589788"/>
                  </a:lnTo>
                  <a:lnTo>
                    <a:pt x="4286250" y="589788"/>
                  </a:lnTo>
                  <a:lnTo>
                    <a:pt x="4324486" y="582054"/>
                  </a:lnTo>
                  <a:lnTo>
                    <a:pt x="4355734" y="560974"/>
                  </a:lnTo>
                  <a:lnTo>
                    <a:pt x="4376814" y="529726"/>
                  </a:lnTo>
                  <a:lnTo>
                    <a:pt x="4384548" y="491489"/>
                  </a:lnTo>
                  <a:lnTo>
                    <a:pt x="4384548" y="98298"/>
                  </a:lnTo>
                  <a:lnTo>
                    <a:pt x="4376814" y="60061"/>
                  </a:lnTo>
                  <a:lnTo>
                    <a:pt x="4355734" y="28813"/>
                  </a:lnTo>
                  <a:lnTo>
                    <a:pt x="4324486" y="7733"/>
                  </a:lnTo>
                  <a:lnTo>
                    <a:pt x="428625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07152" y="661416"/>
              <a:ext cx="4384675" cy="589915"/>
            </a:xfrm>
            <a:custGeom>
              <a:avLst/>
              <a:gdLst/>
              <a:ahLst/>
              <a:cxnLst/>
              <a:rect l="l" t="t" r="r" b="b"/>
              <a:pathLst>
                <a:path w="4384675" h="589915">
                  <a:moveTo>
                    <a:pt x="0" y="98298"/>
                  </a:moveTo>
                  <a:lnTo>
                    <a:pt x="7733" y="60061"/>
                  </a:lnTo>
                  <a:lnTo>
                    <a:pt x="28813" y="28813"/>
                  </a:lnTo>
                  <a:lnTo>
                    <a:pt x="60061" y="7733"/>
                  </a:lnTo>
                  <a:lnTo>
                    <a:pt x="98298" y="0"/>
                  </a:lnTo>
                  <a:lnTo>
                    <a:pt x="4286250" y="0"/>
                  </a:lnTo>
                  <a:lnTo>
                    <a:pt x="4324486" y="7733"/>
                  </a:lnTo>
                  <a:lnTo>
                    <a:pt x="4355734" y="28813"/>
                  </a:lnTo>
                  <a:lnTo>
                    <a:pt x="4376814" y="60061"/>
                  </a:lnTo>
                  <a:lnTo>
                    <a:pt x="4384548" y="98298"/>
                  </a:lnTo>
                  <a:lnTo>
                    <a:pt x="4384548" y="491489"/>
                  </a:lnTo>
                  <a:lnTo>
                    <a:pt x="4376814" y="529726"/>
                  </a:lnTo>
                  <a:lnTo>
                    <a:pt x="4355734" y="560974"/>
                  </a:lnTo>
                  <a:lnTo>
                    <a:pt x="4324486" y="582054"/>
                  </a:lnTo>
                  <a:lnTo>
                    <a:pt x="4286250" y="589788"/>
                  </a:lnTo>
                  <a:lnTo>
                    <a:pt x="98298" y="589788"/>
                  </a:lnTo>
                  <a:lnTo>
                    <a:pt x="60061" y="582054"/>
                  </a:lnTo>
                  <a:lnTo>
                    <a:pt x="28813" y="560974"/>
                  </a:lnTo>
                  <a:lnTo>
                    <a:pt x="7733" y="529726"/>
                  </a:lnTo>
                  <a:lnTo>
                    <a:pt x="0" y="491489"/>
                  </a:lnTo>
                  <a:lnTo>
                    <a:pt x="0" y="9829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567297" y="759968"/>
            <a:ext cx="5695977" cy="25726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Discrete</a:t>
            </a:r>
            <a:r>
              <a:rPr sz="20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Attribute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US" sz="1750" dirty="0">
              <a:latin typeface="Calibri"/>
              <a:cs typeface="Calibri"/>
            </a:endParaRPr>
          </a:p>
          <a:p>
            <a:pPr marL="241300" marR="15240" indent="-228600">
              <a:lnSpc>
                <a:spcPct val="91800"/>
              </a:lnSpc>
              <a:spcBef>
                <a:spcPts val="5"/>
              </a:spcBef>
              <a:buChar char="•"/>
              <a:tabLst>
                <a:tab pos="241300" algn="l"/>
              </a:tabLst>
            </a:pPr>
            <a:r>
              <a:rPr lang="en-US" sz="2000" spc="-5" dirty="0">
                <a:latin typeface="Calibri"/>
                <a:cs typeface="Calibri"/>
              </a:rPr>
              <a:t>The term discrete means distinct or separate. The discrete data contain the values that fall under integers or whole numbers. These data can’t be broken into decimal or fraction values.  </a:t>
            </a:r>
          </a:p>
          <a:p>
            <a:pPr marL="241300" marR="15240" indent="-228600">
              <a:lnSpc>
                <a:spcPct val="91800"/>
              </a:lnSpc>
              <a:spcBef>
                <a:spcPts val="5"/>
              </a:spcBef>
              <a:buChar char="•"/>
              <a:tabLst>
                <a:tab pos="241300" algn="l"/>
              </a:tabLst>
            </a:pPr>
            <a:r>
              <a:rPr lang="en-US" sz="2000" spc="-5" dirty="0">
                <a:latin typeface="Calibri"/>
                <a:cs typeface="Calibri"/>
              </a:rPr>
              <a:t>Ex. Total number of students present in a class</a:t>
            </a:r>
          </a:p>
          <a:p>
            <a:pPr marL="241300" marR="15240" indent="-228600">
              <a:lnSpc>
                <a:spcPct val="91800"/>
              </a:lnSpc>
              <a:spcBef>
                <a:spcPts val="5"/>
              </a:spcBef>
              <a:buChar char="•"/>
              <a:tabLst>
                <a:tab pos="241300" algn="l"/>
              </a:tabLst>
            </a:pPr>
            <a:r>
              <a:rPr lang="en-US" sz="2000" spc="-5" dirty="0">
                <a:latin typeface="Calibri"/>
                <a:cs typeface="Calibri"/>
              </a:rPr>
              <a:t>Cost of a cell phone, pin code, customer-id</a:t>
            </a:r>
          </a:p>
          <a:p>
            <a:pPr marL="241300" marR="15240" indent="-228600">
              <a:lnSpc>
                <a:spcPct val="91800"/>
              </a:lnSpc>
              <a:spcBef>
                <a:spcPts val="5"/>
              </a:spcBef>
              <a:buChar char="•"/>
              <a:tabLst>
                <a:tab pos="241300" algn="l"/>
              </a:tabLst>
            </a:pPr>
            <a:r>
              <a:rPr lang="en-US" sz="2000" spc="-5" dirty="0">
                <a:latin typeface="Calibri"/>
                <a:cs typeface="Calibri"/>
              </a:rPr>
              <a:t>Numbers of employees in a company</a:t>
            </a:r>
          </a:p>
        </p:txBody>
      </p:sp>
      <p:sp>
        <p:nvSpPr>
          <p:cNvPr id="8" name="object 8"/>
          <p:cNvSpPr/>
          <p:nvPr/>
        </p:nvSpPr>
        <p:spPr>
          <a:xfrm>
            <a:off x="5093208" y="3753611"/>
            <a:ext cx="6263640" cy="2330450"/>
          </a:xfrm>
          <a:custGeom>
            <a:avLst/>
            <a:gdLst/>
            <a:ahLst/>
            <a:cxnLst/>
            <a:rect l="l" t="t" r="r" b="b"/>
            <a:pathLst>
              <a:path w="6263640" h="2330450">
                <a:moveTo>
                  <a:pt x="0" y="2330196"/>
                </a:moveTo>
                <a:lnTo>
                  <a:pt x="6263640" y="2330196"/>
                </a:lnTo>
                <a:lnTo>
                  <a:pt x="6263640" y="0"/>
                </a:lnTo>
                <a:lnTo>
                  <a:pt x="0" y="0"/>
                </a:lnTo>
                <a:lnTo>
                  <a:pt x="0" y="2330196"/>
                </a:lnTo>
                <a:close/>
              </a:path>
            </a:pathLst>
          </a:custGeom>
          <a:ln w="12700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67298" y="4093640"/>
            <a:ext cx="5695976" cy="191911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65"/>
              </a:spcBef>
              <a:buChar char="•"/>
              <a:tabLst>
                <a:tab pos="241300" algn="l"/>
              </a:tabLst>
            </a:pPr>
            <a:r>
              <a:rPr lang="en-US" sz="2000" spc="-5" dirty="0">
                <a:latin typeface="Calibri"/>
                <a:cs typeface="Calibri"/>
              </a:rPr>
              <a:t>Continuous data are in the form of fractional numbers. It represents information that can be divided into smaller levels. The continuous variable can take any value within a range.</a:t>
            </a:r>
          </a:p>
          <a:p>
            <a:pPr marL="241300" indent="-228600">
              <a:lnSpc>
                <a:spcPct val="100000"/>
              </a:lnSpc>
              <a:spcBef>
                <a:spcPts val="265"/>
              </a:spcBef>
              <a:buChar char="•"/>
              <a:tabLst>
                <a:tab pos="241300" algn="l"/>
              </a:tabLst>
            </a:pPr>
            <a:r>
              <a:rPr lang="en-US" sz="2000" spc="-5" dirty="0">
                <a:latin typeface="Calibri"/>
                <a:cs typeface="Calibri"/>
              </a:rPr>
              <a:t>Ex. version of an android phone, the height of a person, the length of an object</a:t>
            </a:r>
            <a:r>
              <a:rPr lang="en-US" sz="2000" spc="-5">
                <a:latin typeface="Calibri"/>
                <a:cs typeface="Calibri"/>
              </a:rPr>
              <a:t>, etc.</a:t>
            </a:r>
            <a:endParaRPr lang="en-US" sz="2000" dirty="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400802" y="3451605"/>
            <a:ext cx="4397375" cy="604520"/>
            <a:chOff x="5400802" y="3451605"/>
            <a:chExt cx="4397375" cy="604520"/>
          </a:xfrm>
        </p:grpSpPr>
        <p:sp>
          <p:nvSpPr>
            <p:cNvPr id="11" name="object 11"/>
            <p:cNvSpPr/>
            <p:nvPr/>
          </p:nvSpPr>
          <p:spPr>
            <a:xfrm>
              <a:off x="5407152" y="3457955"/>
              <a:ext cx="4384675" cy="591820"/>
            </a:xfrm>
            <a:custGeom>
              <a:avLst/>
              <a:gdLst/>
              <a:ahLst/>
              <a:cxnLst/>
              <a:rect l="l" t="t" r="r" b="b"/>
              <a:pathLst>
                <a:path w="4384675" h="591820">
                  <a:moveTo>
                    <a:pt x="4285996" y="0"/>
                  </a:moveTo>
                  <a:lnTo>
                    <a:pt x="98551" y="0"/>
                  </a:lnTo>
                  <a:lnTo>
                    <a:pt x="60168" y="7737"/>
                  </a:lnTo>
                  <a:lnTo>
                    <a:pt x="28844" y="28844"/>
                  </a:lnTo>
                  <a:lnTo>
                    <a:pt x="7737" y="60168"/>
                  </a:lnTo>
                  <a:lnTo>
                    <a:pt x="0" y="98552"/>
                  </a:lnTo>
                  <a:lnTo>
                    <a:pt x="0" y="492760"/>
                  </a:lnTo>
                  <a:lnTo>
                    <a:pt x="7737" y="531143"/>
                  </a:lnTo>
                  <a:lnTo>
                    <a:pt x="28844" y="562467"/>
                  </a:lnTo>
                  <a:lnTo>
                    <a:pt x="60168" y="583574"/>
                  </a:lnTo>
                  <a:lnTo>
                    <a:pt x="98551" y="591312"/>
                  </a:lnTo>
                  <a:lnTo>
                    <a:pt x="4285996" y="591312"/>
                  </a:lnTo>
                  <a:lnTo>
                    <a:pt x="4324379" y="583574"/>
                  </a:lnTo>
                  <a:lnTo>
                    <a:pt x="4355703" y="562467"/>
                  </a:lnTo>
                  <a:lnTo>
                    <a:pt x="4376810" y="531143"/>
                  </a:lnTo>
                  <a:lnTo>
                    <a:pt x="4384548" y="492760"/>
                  </a:lnTo>
                  <a:lnTo>
                    <a:pt x="4384548" y="98552"/>
                  </a:lnTo>
                  <a:lnTo>
                    <a:pt x="4376810" y="60168"/>
                  </a:lnTo>
                  <a:lnTo>
                    <a:pt x="4355703" y="28844"/>
                  </a:lnTo>
                  <a:lnTo>
                    <a:pt x="4324379" y="7737"/>
                  </a:lnTo>
                  <a:lnTo>
                    <a:pt x="4285996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407152" y="3457955"/>
              <a:ext cx="4384675" cy="591820"/>
            </a:xfrm>
            <a:custGeom>
              <a:avLst/>
              <a:gdLst/>
              <a:ahLst/>
              <a:cxnLst/>
              <a:rect l="l" t="t" r="r" b="b"/>
              <a:pathLst>
                <a:path w="4384675" h="591820">
                  <a:moveTo>
                    <a:pt x="0" y="98552"/>
                  </a:moveTo>
                  <a:lnTo>
                    <a:pt x="7737" y="60168"/>
                  </a:lnTo>
                  <a:lnTo>
                    <a:pt x="28844" y="28844"/>
                  </a:lnTo>
                  <a:lnTo>
                    <a:pt x="60168" y="7737"/>
                  </a:lnTo>
                  <a:lnTo>
                    <a:pt x="98551" y="0"/>
                  </a:lnTo>
                  <a:lnTo>
                    <a:pt x="4285996" y="0"/>
                  </a:lnTo>
                  <a:lnTo>
                    <a:pt x="4324379" y="7737"/>
                  </a:lnTo>
                  <a:lnTo>
                    <a:pt x="4355703" y="28844"/>
                  </a:lnTo>
                  <a:lnTo>
                    <a:pt x="4376810" y="60168"/>
                  </a:lnTo>
                  <a:lnTo>
                    <a:pt x="4384548" y="98552"/>
                  </a:lnTo>
                  <a:lnTo>
                    <a:pt x="4384548" y="492760"/>
                  </a:lnTo>
                  <a:lnTo>
                    <a:pt x="4376810" y="531143"/>
                  </a:lnTo>
                  <a:lnTo>
                    <a:pt x="4355703" y="562467"/>
                  </a:lnTo>
                  <a:lnTo>
                    <a:pt x="4324379" y="583574"/>
                  </a:lnTo>
                  <a:lnTo>
                    <a:pt x="4285996" y="591312"/>
                  </a:lnTo>
                  <a:lnTo>
                    <a:pt x="98551" y="591312"/>
                  </a:lnTo>
                  <a:lnTo>
                    <a:pt x="60168" y="583574"/>
                  </a:lnTo>
                  <a:lnTo>
                    <a:pt x="28844" y="562467"/>
                  </a:lnTo>
                  <a:lnTo>
                    <a:pt x="7737" y="531143"/>
                  </a:lnTo>
                  <a:lnTo>
                    <a:pt x="0" y="492760"/>
                  </a:lnTo>
                  <a:lnTo>
                    <a:pt x="0" y="9855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8889" y="3557777"/>
            <a:ext cx="22440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Continuous</a:t>
            </a:r>
            <a:r>
              <a:rPr sz="20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Attribute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99C28C-E382-4D1C-98FC-04BAEAA9D939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/>
              <a:t>1. What is a nominal attribute?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A) A numeric attribute with continuous values</a:t>
            </a:r>
            <a:br>
              <a:rPr lang="en-US" sz="2400"/>
            </a:br>
            <a:r>
              <a:rPr lang="en-US" sz="2400"/>
              <a:t>B) An attribute with categories that have no inherent order</a:t>
            </a:r>
            <a:br>
              <a:rPr lang="en-US" sz="2400"/>
            </a:br>
            <a:r>
              <a:rPr lang="en-US" sz="2400"/>
              <a:t>C) An attribute with only binary values</a:t>
            </a:r>
            <a:br>
              <a:rPr lang="en-US" sz="2400"/>
            </a:br>
            <a:r>
              <a:rPr lang="en-US" sz="2400"/>
              <a:t>D) An ordered set of categories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/>
              <a:t>Answer:</a:t>
            </a:r>
            <a:r>
              <a:rPr lang="en-US" sz="2400"/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181199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142D63-C6B0-42FB-88F0-FE8E3EAECB60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2. Which of the following is an example of an ordinal attribute?</a:t>
            </a:r>
            <a:endParaRPr lang="en-US" sz="24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A) Gender (Male, Female)</a:t>
            </a:r>
            <a:br>
              <a:rPr lang="en-US" sz="2400" dirty="0"/>
            </a:br>
            <a:r>
              <a:rPr lang="en-US" sz="2400" dirty="0"/>
              <a:t>B) </a:t>
            </a:r>
            <a:r>
              <a:rPr lang="en-US" sz="2400"/>
              <a:t>Education</a:t>
            </a:r>
            <a:r>
              <a:rPr lang="en-US" sz="2400" dirty="0"/>
              <a:t> level (High school, Bachelor’s, Master’s)</a:t>
            </a:r>
            <a:br>
              <a:rPr lang="en-US" sz="2400" dirty="0"/>
            </a:br>
            <a:r>
              <a:rPr lang="en-US" sz="2400" dirty="0"/>
              <a:t>C) Temperature in Celsius</a:t>
            </a:r>
            <a:br>
              <a:rPr lang="en-US" sz="2400" dirty="0"/>
            </a:br>
            <a:r>
              <a:rPr lang="en-US" sz="2400" dirty="0"/>
              <a:t>D) Employee ID numbers</a:t>
            </a: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Answer:</a:t>
            </a:r>
            <a:r>
              <a:rPr lang="en-US" sz="2400" dirty="0"/>
              <a:t> B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7590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8167DD-11D5-4D4C-BB0F-DCA87E9072C0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3. Which of the following is an example of a discrete attribute?</a:t>
            </a:r>
            <a:endParaRPr lang="en-US" sz="24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A) Age (in years)</a:t>
            </a:r>
            <a:br>
              <a:rPr lang="en-US" sz="2400" dirty="0"/>
            </a:br>
            <a:r>
              <a:rPr lang="en-US" sz="2400" dirty="0"/>
              <a:t>B) Number of employees in a company</a:t>
            </a:r>
            <a:br>
              <a:rPr lang="en-US" sz="2400" dirty="0"/>
            </a:br>
            <a:r>
              <a:rPr lang="en-US" sz="2400" dirty="0"/>
              <a:t>C) Weight of an object (in kilograms)</a:t>
            </a:r>
            <a:br>
              <a:rPr lang="en-US" sz="2400" dirty="0"/>
            </a:br>
            <a:r>
              <a:rPr lang="en-US" sz="2400" dirty="0"/>
              <a:t>D) Speed of a car (in km/h)</a:t>
            </a: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Answer:</a:t>
            </a:r>
            <a:r>
              <a:rPr lang="en-US" sz="2400" dirty="0"/>
              <a:t> B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1907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4A45C0-1F24-4018-8680-D31463E753B8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4. Continuous attributes represent data that:</a:t>
            </a:r>
            <a:endParaRPr lang="en-US" sz="24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A) Is numeric and cannot take fractional values</a:t>
            </a:r>
            <a:br>
              <a:rPr lang="en-US" sz="2400" dirty="0"/>
            </a:br>
            <a:r>
              <a:rPr lang="en-US" sz="2400" dirty="0"/>
              <a:t>B) Is numeric and can take an infinite number of values</a:t>
            </a:r>
            <a:br>
              <a:rPr lang="en-US" sz="2400" dirty="0"/>
            </a:br>
            <a:r>
              <a:rPr lang="en-US" sz="2400" dirty="0"/>
              <a:t>C) Is categorical and unordered</a:t>
            </a:r>
            <a:br>
              <a:rPr lang="en-US" sz="2400" dirty="0"/>
            </a:br>
            <a:r>
              <a:rPr lang="en-US" sz="2400" dirty="0"/>
              <a:t>D) Has only two possible outcomes</a:t>
            </a: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Answer:</a:t>
            </a:r>
            <a:r>
              <a:rPr lang="en-US" sz="2400" dirty="0"/>
              <a:t> B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57149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617139-C7FE-46FE-B88F-EA02AC382051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5. Which of the following is a numeric attribute?</a:t>
            </a:r>
            <a:endParaRPr lang="en-US" sz="24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A) Blood type (A, B, AB, O)</a:t>
            </a:r>
            <a:br>
              <a:rPr lang="en-US" sz="2400" dirty="0"/>
            </a:br>
            <a:r>
              <a:rPr lang="en-US" sz="2400" dirty="0"/>
              <a:t>B) Age (in years)</a:t>
            </a:r>
            <a:br>
              <a:rPr lang="en-US" sz="2400" dirty="0"/>
            </a:br>
            <a:r>
              <a:rPr lang="en-US" sz="2400" dirty="0"/>
              <a:t>C) Customer feedback (Satisfied, Neutral, Dissatisfied)</a:t>
            </a:r>
            <a:br>
              <a:rPr lang="en-US" sz="2400" dirty="0"/>
            </a:br>
            <a:r>
              <a:rPr lang="en-US" sz="2400" dirty="0"/>
              <a:t>D) Color of a car</a:t>
            </a: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Answer:</a:t>
            </a:r>
            <a:r>
              <a:rPr lang="en-US" sz="2400" dirty="0"/>
              <a:t> B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5682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A506FC-E3D5-40B6-B093-F4DBAE6DEE9E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/>
              <a:t>6. A binary attribute that has values such as True/False or Yes/No is often referred to as: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A) Symmetric</a:t>
            </a:r>
            <a:br>
              <a:rPr lang="en-US" sz="2200"/>
            </a:br>
            <a:r>
              <a:rPr lang="en-US" sz="2200"/>
              <a:t>B) Nominal</a:t>
            </a:r>
            <a:br>
              <a:rPr lang="en-US" sz="2200"/>
            </a:br>
            <a:r>
              <a:rPr lang="en-US" sz="2200"/>
              <a:t>C) Boolean</a:t>
            </a:r>
            <a:br>
              <a:rPr lang="en-US" sz="2200"/>
            </a:br>
            <a:r>
              <a:rPr lang="en-US" sz="2200"/>
              <a:t>D) Continuous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/>
              <a:t>Answer:</a:t>
            </a:r>
            <a:r>
              <a:rPr lang="en-US" sz="2200"/>
              <a:t> C</a:t>
            </a:r>
          </a:p>
        </p:txBody>
      </p:sp>
    </p:spTree>
    <p:extLst>
      <p:ext uri="{BB962C8B-B14F-4D97-AF65-F5344CB8AC3E}">
        <p14:creationId xmlns:p14="http://schemas.microsoft.com/office/powerpoint/2010/main" val="102998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DFCBE6-7EB2-4385-9001-3D321189B01A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/>
              <a:t>7. If we assign numerical values to grades (e.g., A = 4, B = 3, C = 2), what kind of attribute is this?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A) Nominal</a:t>
            </a:r>
            <a:br>
              <a:rPr lang="en-US" sz="2200"/>
            </a:br>
            <a:r>
              <a:rPr lang="en-US" sz="2200"/>
              <a:t>B) Ordinal</a:t>
            </a:r>
            <a:br>
              <a:rPr lang="en-US" sz="2200"/>
            </a:br>
            <a:r>
              <a:rPr lang="en-US" sz="2200"/>
              <a:t>C) Continuous</a:t>
            </a:r>
            <a:br>
              <a:rPr lang="en-US" sz="2200"/>
            </a:br>
            <a:r>
              <a:rPr lang="en-US" sz="2200"/>
              <a:t>D) Binary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/>
              <a:t>Answer:</a:t>
            </a:r>
            <a:r>
              <a:rPr lang="en-US" sz="2200"/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18080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CFFE93-0DB9-4661-9B4F-1B359D87F426}"/>
              </a:ext>
            </a:extLst>
          </p:cNvPr>
          <p:cNvSpPr txBox="1"/>
          <p:nvPr/>
        </p:nvSpPr>
        <p:spPr>
          <a:xfrm>
            <a:off x="1524000" y="1219201"/>
            <a:ext cx="96012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9. Which of the following is a key difference between discrete and continuous attributes?</a:t>
            </a:r>
          </a:p>
          <a:p>
            <a:endParaRPr lang="en-US" sz="2400" b="1"/>
          </a:p>
          <a:p>
            <a:r>
              <a:rPr lang="en-US" sz="2400"/>
              <a:t>A) Discrete attributes are always binary.</a:t>
            </a:r>
            <a:br>
              <a:rPr lang="en-US" sz="2400"/>
            </a:br>
            <a:r>
              <a:rPr lang="en-US" sz="2400"/>
              <a:t>B) Continuous attributes are always ordinal.</a:t>
            </a:r>
            <a:br>
              <a:rPr lang="en-US" sz="2400"/>
            </a:br>
            <a:r>
              <a:rPr lang="en-US" sz="2400"/>
              <a:t>C) Discrete attributes have countable values, while continuous attributes have infinite possible values.</a:t>
            </a:r>
            <a:br>
              <a:rPr lang="en-US" sz="2400"/>
            </a:br>
            <a:r>
              <a:rPr lang="en-US" sz="2400"/>
              <a:t>D) Discrete attributes are always numeric, and continuous attributes are always categorical.</a:t>
            </a:r>
          </a:p>
          <a:p>
            <a:endParaRPr lang="en-US" sz="2400"/>
          </a:p>
          <a:p>
            <a:r>
              <a:rPr lang="en-US" sz="2400" b="1"/>
              <a:t>Answer:</a:t>
            </a:r>
            <a:r>
              <a:rPr lang="en-US" sz="2400"/>
              <a:t> 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378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093335" cy="6858000"/>
          </a:xfrm>
          <a:custGeom>
            <a:avLst/>
            <a:gdLst/>
            <a:ahLst/>
            <a:cxnLst/>
            <a:rect l="l" t="t" r="r" b="b"/>
            <a:pathLst>
              <a:path w="5093335" h="6858000">
                <a:moveTo>
                  <a:pt x="5093208" y="0"/>
                </a:moveTo>
                <a:lnTo>
                  <a:pt x="0" y="0"/>
                </a:lnTo>
                <a:lnTo>
                  <a:pt x="0" y="6858000"/>
                </a:lnTo>
                <a:lnTo>
                  <a:pt x="5093208" y="6858000"/>
                </a:lnTo>
                <a:lnTo>
                  <a:pt x="509320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3605" y="1985594"/>
            <a:ext cx="3337560" cy="258635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819"/>
              </a:spcBef>
            </a:pPr>
            <a:r>
              <a:rPr sz="6000" spc="-160" dirty="0">
                <a:solidFill>
                  <a:srgbClr val="FFFFFF"/>
                </a:solidFill>
              </a:rPr>
              <a:t>K</a:t>
            </a:r>
            <a:r>
              <a:rPr sz="6000" spc="-50" dirty="0">
                <a:solidFill>
                  <a:srgbClr val="FFFFFF"/>
                </a:solidFill>
              </a:rPr>
              <a:t>n</a:t>
            </a:r>
            <a:r>
              <a:rPr sz="6000" spc="-70" dirty="0">
                <a:solidFill>
                  <a:srgbClr val="FFFFFF"/>
                </a:solidFill>
              </a:rPr>
              <a:t>o</a:t>
            </a:r>
            <a:r>
              <a:rPr sz="6000" spc="-80" dirty="0">
                <a:solidFill>
                  <a:srgbClr val="FFFFFF"/>
                </a:solidFill>
              </a:rPr>
              <a:t>w</a:t>
            </a:r>
            <a:r>
              <a:rPr sz="6000" spc="-30" dirty="0">
                <a:solidFill>
                  <a:srgbClr val="FFFFFF"/>
                </a:solidFill>
              </a:rPr>
              <a:t>l</a:t>
            </a:r>
            <a:r>
              <a:rPr sz="6000" spc="-50" dirty="0">
                <a:solidFill>
                  <a:srgbClr val="FFFFFF"/>
                </a:solidFill>
              </a:rPr>
              <a:t>e</a:t>
            </a:r>
            <a:r>
              <a:rPr sz="6000" spc="-60" dirty="0">
                <a:solidFill>
                  <a:srgbClr val="FFFFFF"/>
                </a:solidFill>
              </a:rPr>
              <a:t>d</a:t>
            </a:r>
            <a:r>
              <a:rPr sz="6000" spc="-105" dirty="0">
                <a:solidFill>
                  <a:srgbClr val="FFFFFF"/>
                </a:solidFill>
              </a:rPr>
              <a:t>g</a:t>
            </a:r>
            <a:r>
              <a:rPr sz="6000" dirty="0">
                <a:solidFill>
                  <a:srgbClr val="FFFFFF"/>
                </a:solidFill>
              </a:rPr>
              <a:t>e  </a:t>
            </a:r>
            <a:r>
              <a:rPr sz="6000" spc="-55" dirty="0">
                <a:solidFill>
                  <a:srgbClr val="FFFFFF"/>
                </a:solidFill>
              </a:rPr>
              <a:t>Discovery </a:t>
            </a:r>
            <a:r>
              <a:rPr sz="6000" spc="-50" dirty="0">
                <a:solidFill>
                  <a:srgbClr val="FFFFFF"/>
                </a:solidFill>
              </a:rPr>
              <a:t> </a:t>
            </a:r>
            <a:r>
              <a:rPr sz="6000" spc="-55" dirty="0">
                <a:solidFill>
                  <a:srgbClr val="FFFFFF"/>
                </a:solidFill>
              </a:rPr>
              <a:t>from</a:t>
            </a:r>
            <a:r>
              <a:rPr sz="6000" spc="-185" dirty="0">
                <a:solidFill>
                  <a:srgbClr val="FFFFFF"/>
                </a:solidFill>
              </a:rPr>
              <a:t> </a:t>
            </a:r>
            <a:r>
              <a:rPr sz="6000" spc="-70" dirty="0">
                <a:solidFill>
                  <a:srgbClr val="FFFFFF"/>
                </a:solidFill>
              </a:rPr>
              <a:t>Data</a:t>
            </a:r>
            <a:endParaRPr sz="6000"/>
          </a:p>
        </p:txBody>
      </p:sp>
      <p:sp>
        <p:nvSpPr>
          <p:cNvPr id="4" name="object 4"/>
          <p:cNvSpPr/>
          <p:nvPr/>
        </p:nvSpPr>
        <p:spPr>
          <a:xfrm>
            <a:off x="5468111" y="1223772"/>
            <a:ext cx="6263640" cy="676910"/>
          </a:xfrm>
          <a:custGeom>
            <a:avLst/>
            <a:gdLst/>
            <a:ahLst/>
            <a:cxnLst/>
            <a:rect l="l" t="t" r="r" b="b"/>
            <a:pathLst>
              <a:path w="6263640" h="676910">
                <a:moveTo>
                  <a:pt x="6150864" y="0"/>
                </a:moveTo>
                <a:lnTo>
                  <a:pt x="112775" y="0"/>
                </a:lnTo>
                <a:lnTo>
                  <a:pt x="68901" y="8870"/>
                </a:lnTo>
                <a:lnTo>
                  <a:pt x="33051" y="33051"/>
                </a:lnTo>
                <a:lnTo>
                  <a:pt x="8870" y="68901"/>
                </a:lnTo>
                <a:lnTo>
                  <a:pt x="0" y="112775"/>
                </a:lnTo>
                <a:lnTo>
                  <a:pt x="0" y="563879"/>
                </a:lnTo>
                <a:lnTo>
                  <a:pt x="8870" y="607754"/>
                </a:lnTo>
                <a:lnTo>
                  <a:pt x="33051" y="643604"/>
                </a:lnTo>
                <a:lnTo>
                  <a:pt x="68901" y="667785"/>
                </a:lnTo>
                <a:lnTo>
                  <a:pt x="112775" y="676655"/>
                </a:lnTo>
                <a:lnTo>
                  <a:pt x="6150864" y="676655"/>
                </a:lnTo>
                <a:lnTo>
                  <a:pt x="6194738" y="667785"/>
                </a:lnTo>
                <a:lnTo>
                  <a:pt x="6230588" y="643604"/>
                </a:lnTo>
                <a:lnTo>
                  <a:pt x="6254769" y="607754"/>
                </a:lnTo>
                <a:lnTo>
                  <a:pt x="6263640" y="563879"/>
                </a:lnTo>
                <a:lnTo>
                  <a:pt x="6263640" y="112775"/>
                </a:lnTo>
                <a:lnTo>
                  <a:pt x="6254769" y="68901"/>
                </a:lnTo>
                <a:lnTo>
                  <a:pt x="6230588" y="33051"/>
                </a:lnTo>
                <a:lnTo>
                  <a:pt x="6194738" y="8870"/>
                </a:lnTo>
                <a:lnTo>
                  <a:pt x="615086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54217" y="1394587"/>
            <a:ext cx="476059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cleaning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(to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remove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noise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inconsistent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data)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68111" y="1949195"/>
            <a:ext cx="6263640" cy="675640"/>
          </a:xfrm>
          <a:custGeom>
            <a:avLst/>
            <a:gdLst/>
            <a:ahLst/>
            <a:cxnLst/>
            <a:rect l="l" t="t" r="r" b="b"/>
            <a:pathLst>
              <a:path w="6263640" h="675639">
                <a:moveTo>
                  <a:pt x="6151118" y="0"/>
                </a:moveTo>
                <a:lnTo>
                  <a:pt x="112522" y="0"/>
                </a:lnTo>
                <a:lnTo>
                  <a:pt x="68740" y="8848"/>
                </a:lnTo>
                <a:lnTo>
                  <a:pt x="32972" y="32972"/>
                </a:lnTo>
                <a:lnTo>
                  <a:pt x="8848" y="68740"/>
                </a:lnTo>
                <a:lnTo>
                  <a:pt x="0" y="112521"/>
                </a:lnTo>
                <a:lnTo>
                  <a:pt x="0" y="562609"/>
                </a:lnTo>
                <a:lnTo>
                  <a:pt x="8848" y="606391"/>
                </a:lnTo>
                <a:lnTo>
                  <a:pt x="32972" y="642159"/>
                </a:lnTo>
                <a:lnTo>
                  <a:pt x="68740" y="666283"/>
                </a:lnTo>
                <a:lnTo>
                  <a:pt x="112522" y="675131"/>
                </a:lnTo>
                <a:lnTo>
                  <a:pt x="6151118" y="675131"/>
                </a:lnTo>
                <a:lnTo>
                  <a:pt x="6194899" y="666283"/>
                </a:lnTo>
                <a:lnTo>
                  <a:pt x="6230667" y="642159"/>
                </a:lnTo>
                <a:lnTo>
                  <a:pt x="6254791" y="606391"/>
                </a:lnTo>
                <a:lnTo>
                  <a:pt x="6263640" y="562609"/>
                </a:lnTo>
                <a:lnTo>
                  <a:pt x="6263640" y="112521"/>
                </a:lnTo>
                <a:lnTo>
                  <a:pt x="6254791" y="68740"/>
                </a:lnTo>
                <a:lnTo>
                  <a:pt x="6230667" y="32972"/>
                </a:lnTo>
                <a:lnTo>
                  <a:pt x="6194899" y="8848"/>
                </a:lnTo>
                <a:lnTo>
                  <a:pt x="6151118" y="0"/>
                </a:lnTo>
                <a:close/>
              </a:path>
            </a:pathLst>
          </a:custGeom>
          <a:solidFill>
            <a:srgbClr val="54C3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54217" y="2119122"/>
            <a:ext cx="575627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integration</a:t>
            </a:r>
            <a:r>
              <a:rPr sz="17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(where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multiple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sources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may</a:t>
            </a:r>
            <a:r>
              <a:rPr sz="17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combined)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468111" y="2673095"/>
            <a:ext cx="6263640" cy="675640"/>
          </a:xfrm>
          <a:custGeom>
            <a:avLst/>
            <a:gdLst/>
            <a:ahLst/>
            <a:cxnLst/>
            <a:rect l="l" t="t" r="r" b="b"/>
            <a:pathLst>
              <a:path w="6263640" h="675639">
                <a:moveTo>
                  <a:pt x="6151118" y="0"/>
                </a:moveTo>
                <a:lnTo>
                  <a:pt x="112522" y="0"/>
                </a:lnTo>
                <a:lnTo>
                  <a:pt x="68740" y="8848"/>
                </a:lnTo>
                <a:lnTo>
                  <a:pt x="32972" y="32972"/>
                </a:lnTo>
                <a:lnTo>
                  <a:pt x="8848" y="68740"/>
                </a:lnTo>
                <a:lnTo>
                  <a:pt x="0" y="112521"/>
                </a:lnTo>
                <a:lnTo>
                  <a:pt x="0" y="562609"/>
                </a:lnTo>
                <a:lnTo>
                  <a:pt x="8848" y="606391"/>
                </a:lnTo>
                <a:lnTo>
                  <a:pt x="32972" y="642159"/>
                </a:lnTo>
                <a:lnTo>
                  <a:pt x="68740" y="666283"/>
                </a:lnTo>
                <a:lnTo>
                  <a:pt x="112522" y="675131"/>
                </a:lnTo>
                <a:lnTo>
                  <a:pt x="6151118" y="675131"/>
                </a:lnTo>
                <a:lnTo>
                  <a:pt x="6194899" y="666283"/>
                </a:lnTo>
                <a:lnTo>
                  <a:pt x="6230667" y="642159"/>
                </a:lnTo>
                <a:lnTo>
                  <a:pt x="6254791" y="606391"/>
                </a:lnTo>
                <a:lnTo>
                  <a:pt x="6263640" y="562609"/>
                </a:lnTo>
                <a:lnTo>
                  <a:pt x="6263640" y="112521"/>
                </a:lnTo>
                <a:lnTo>
                  <a:pt x="6254791" y="68740"/>
                </a:lnTo>
                <a:lnTo>
                  <a:pt x="6230667" y="32972"/>
                </a:lnTo>
                <a:lnTo>
                  <a:pt x="6194899" y="8848"/>
                </a:lnTo>
                <a:lnTo>
                  <a:pt x="6151118" y="0"/>
                </a:lnTo>
                <a:close/>
              </a:path>
            </a:pathLst>
          </a:custGeom>
          <a:solidFill>
            <a:srgbClr val="50C7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54217" y="2724657"/>
            <a:ext cx="6083300" cy="521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950"/>
              </a:lnSpc>
              <a:spcBef>
                <a:spcPts val="105"/>
              </a:spcBef>
            </a:pP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Data 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Selection</a:t>
            </a:r>
            <a:r>
              <a:rPr sz="17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(where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relevant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analysis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task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are retrieved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ts val="1950"/>
              </a:lnSpc>
            </a:pP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database)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68111" y="3396996"/>
            <a:ext cx="6263640" cy="675640"/>
          </a:xfrm>
          <a:custGeom>
            <a:avLst/>
            <a:gdLst/>
            <a:ahLst/>
            <a:cxnLst/>
            <a:rect l="l" t="t" r="r" b="b"/>
            <a:pathLst>
              <a:path w="6263640" h="675639">
                <a:moveTo>
                  <a:pt x="6151118" y="0"/>
                </a:moveTo>
                <a:lnTo>
                  <a:pt x="112522" y="0"/>
                </a:lnTo>
                <a:lnTo>
                  <a:pt x="68740" y="8848"/>
                </a:lnTo>
                <a:lnTo>
                  <a:pt x="32972" y="32972"/>
                </a:lnTo>
                <a:lnTo>
                  <a:pt x="8848" y="68740"/>
                </a:lnTo>
                <a:lnTo>
                  <a:pt x="0" y="112521"/>
                </a:lnTo>
                <a:lnTo>
                  <a:pt x="0" y="562609"/>
                </a:lnTo>
                <a:lnTo>
                  <a:pt x="8848" y="606391"/>
                </a:lnTo>
                <a:lnTo>
                  <a:pt x="32972" y="642159"/>
                </a:lnTo>
                <a:lnTo>
                  <a:pt x="68740" y="666283"/>
                </a:lnTo>
                <a:lnTo>
                  <a:pt x="112522" y="675131"/>
                </a:lnTo>
                <a:lnTo>
                  <a:pt x="6151118" y="675131"/>
                </a:lnTo>
                <a:lnTo>
                  <a:pt x="6194899" y="666283"/>
                </a:lnTo>
                <a:lnTo>
                  <a:pt x="6230667" y="642159"/>
                </a:lnTo>
                <a:lnTo>
                  <a:pt x="6254791" y="606391"/>
                </a:lnTo>
                <a:lnTo>
                  <a:pt x="6263640" y="562609"/>
                </a:lnTo>
                <a:lnTo>
                  <a:pt x="6263640" y="112521"/>
                </a:lnTo>
                <a:lnTo>
                  <a:pt x="6254791" y="68740"/>
                </a:lnTo>
                <a:lnTo>
                  <a:pt x="6230667" y="32972"/>
                </a:lnTo>
                <a:lnTo>
                  <a:pt x="6194899" y="8848"/>
                </a:lnTo>
                <a:lnTo>
                  <a:pt x="6151118" y="0"/>
                </a:lnTo>
                <a:close/>
              </a:path>
            </a:pathLst>
          </a:custGeom>
          <a:solidFill>
            <a:srgbClr val="4AC1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554217" y="3449192"/>
            <a:ext cx="5669280" cy="521334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1860"/>
              </a:lnSpc>
              <a:spcBef>
                <a:spcPts val="315"/>
              </a:spcBef>
            </a:pP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mining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(an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essential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process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where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intelligent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sz="1700" spc="-3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applied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extract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patterns)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68111" y="4120896"/>
            <a:ext cx="6263640" cy="676910"/>
          </a:xfrm>
          <a:custGeom>
            <a:avLst/>
            <a:gdLst/>
            <a:ahLst/>
            <a:cxnLst/>
            <a:rect l="l" t="t" r="r" b="b"/>
            <a:pathLst>
              <a:path w="6263640" h="676910">
                <a:moveTo>
                  <a:pt x="6150864" y="0"/>
                </a:moveTo>
                <a:lnTo>
                  <a:pt x="112775" y="0"/>
                </a:lnTo>
                <a:lnTo>
                  <a:pt x="68901" y="8870"/>
                </a:lnTo>
                <a:lnTo>
                  <a:pt x="33051" y="33051"/>
                </a:lnTo>
                <a:lnTo>
                  <a:pt x="8870" y="68901"/>
                </a:lnTo>
                <a:lnTo>
                  <a:pt x="0" y="112775"/>
                </a:lnTo>
                <a:lnTo>
                  <a:pt x="0" y="563879"/>
                </a:lnTo>
                <a:lnTo>
                  <a:pt x="8870" y="607754"/>
                </a:lnTo>
                <a:lnTo>
                  <a:pt x="33051" y="643604"/>
                </a:lnTo>
                <a:lnTo>
                  <a:pt x="68901" y="667785"/>
                </a:lnTo>
                <a:lnTo>
                  <a:pt x="112775" y="676655"/>
                </a:lnTo>
                <a:lnTo>
                  <a:pt x="6150864" y="676655"/>
                </a:lnTo>
                <a:lnTo>
                  <a:pt x="6194738" y="667785"/>
                </a:lnTo>
                <a:lnTo>
                  <a:pt x="6230588" y="643604"/>
                </a:lnTo>
                <a:lnTo>
                  <a:pt x="6254769" y="607754"/>
                </a:lnTo>
                <a:lnTo>
                  <a:pt x="6263640" y="563879"/>
                </a:lnTo>
                <a:lnTo>
                  <a:pt x="6263640" y="112775"/>
                </a:lnTo>
                <a:lnTo>
                  <a:pt x="6254769" y="68901"/>
                </a:lnTo>
                <a:lnTo>
                  <a:pt x="6230588" y="33051"/>
                </a:lnTo>
                <a:lnTo>
                  <a:pt x="6194738" y="8870"/>
                </a:lnTo>
                <a:lnTo>
                  <a:pt x="6150864" y="0"/>
                </a:lnTo>
                <a:close/>
              </a:path>
            </a:pathLst>
          </a:custGeom>
          <a:solidFill>
            <a:srgbClr val="49B9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554217" y="4173727"/>
            <a:ext cx="5269865" cy="521334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1860"/>
              </a:lnSpc>
              <a:spcBef>
                <a:spcPts val="315"/>
              </a:spcBef>
            </a:pPr>
            <a:r>
              <a:rPr sz="1700" b="1" spc="-20" dirty="0">
                <a:solidFill>
                  <a:srgbClr val="FFFFFF"/>
                </a:solidFill>
                <a:latin typeface="Calibri"/>
                <a:cs typeface="Calibri"/>
              </a:rPr>
              <a:t>Pattern</a:t>
            </a:r>
            <a:r>
              <a:rPr sz="17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evaluation</a:t>
            </a:r>
            <a:r>
              <a:rPr sz="17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(to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 identify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the truly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interesting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patterns </a:t>
            </a:r>
            <a:r>
              <a:rPr sz="1700" spc="-3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representing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knowledge)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468111" y="4846320"/>
            <a:ext cx="6263640" cy="675640"/>
          </a:xfrm>
          <a:custGeom>
            <a:avLst/>
            <a:gdLst/>
            <a:ahLst/>
            <a:cxnLst/>
            <a:rect l="l" t="t" r="r" b="b"/>
            <a:pathLst>
              <a:path w="6263640" h="675639">
                <a:moveTo>
                  <a:pt x="6151118" y="0"/>
                </a:moveTo>
                <a:lnTo>
                  <a:pt x="112522" y="0"/>
                </a:lnTo>
                <a:lnTo>
                  <a:pt x="68740" y="8848"/>
                </a:lnTo>
                <a:lnTo>
                  <a:pt x="32972" y="32972"/>
                </a:lnTo>
                <a:lnTo>
                  <a:pt x="8848" y="68740"/>
                </a:lnTo>
                <a:lnTo>
                  <a:pt x="0" y="112521"/>
                </a:lnTo>
                <a:lnTo>
                  <a:pt x="0" y="562609"/>
                </a:lnTo>
                <a:lnTo>
                  <a:pt x="8848" y="606391"/>
                </a:lnTo>
                <a:lnTo>
                  <a:pt x="32972" y="642159"/>
                </a:lnTo>
                <a:lnTo>
                  <a:pt x="68740" y="666283"/>
                </a:lnTo>
                <a:lnTo>
                  <a:pt x="112522" y="675131"/>
                </a:lnTo>
                <a:lnTo>
                  <a:pt x="6151118" y="675131"/>
                </a:lnTo>
                <a:lnTo>
                  <a:pt x="6194899" y="666283"/>
                </a:lnTo>
                <a:lnTo>
                  <a:pt x="6230667" y="642159"/>
                </a:lnTo>
                <a:lnTo>
                  <a:pt x="6254791" y="606391"/>
                </a:lnTo>
                <a:lnTo>
                  <a:pt x="6263640" y="562609"/>
                </a:lnTo>
                <a:lnTo>
                  <a:pt x="6263640" y="112521"/>
                </a:lnTo>
                <a:lnTo>
                  <a:pt x="6254791" y="68740"/>
                </a:lnTo>
                <a:lnTo>
                  <a:pt x="6230667" y="32972"/>
                </a:lnTo>
                <a:lnTo>
                  <a:pt x="6194899" y="8848"/>
                </a:lnTo>
                <a:lnTo>
                  <a:pt x="6151118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554217" y="4898263"/>
            <a:ext cx="5817870" cy="521334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1860"/>
              </a:lnSpc>
              <a:spcBef>
                <a:spcPts val="315"/>
              </a:spcBef>
            </a:pP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Knowledge representation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(where visualization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knowledge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representation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techniques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 used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to present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mined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knowledge.)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371642-95D6-4DC7-8632-C60A6C106CCC}"/>
              </a:ext>
            </a:extLst>
          </p:cNvPr>
          <p:cNvSpPr txBox="1"/>
          <p:nvPr/>
        </p:nvSpPr>
        <p:spPr>
          <a:xfrm>
            <a:off x="2057400" y="1371600"/>
            <a:ext cx="74676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10. What is the most appropriate type of attribute for representing a country name?</a:t>
            </a:r>
          </a:p>
          <a:p>
            <a:r>
              <a:rPr lang="en-US" sz="2400" dirty="0"/>
              <a:t>A) Continuous</a:t>
            </a:r>
            <a:br>
              <a:rPr lang="en-US" sz="2400" dirty="0"/>
            </a:br>
            <a:r>
              <a:rPr lang="en-US" sz="2400" dirty="0"/>
              <a:t>B) Ordinal</a:t>
            </a:r>
            <a:br>
              <a:rPr lang="en-US" sz="2400" dirty="0"/>
            </a:br>
            <a:r>
              <a:rPr lang="en-US" sz="2400" dirty="0"/>
              <a:t>C) Nominal</a:t>
            </a:r>
            <a:br>
              <a:rPr lang="en-US" sz="2400" dirty="0"/>
            </a:br>
            <a:r>
              <a:rPr lang="en-US" sz="2400" dirty="0"/>
              <a:t>D) Binary</a:t>
            </a:r>
          </a:p>
          <a:p>
            <a:endParaRPr lang="en-US" sz="2400" dirty="0"/>
          </a:p>
          <a:p>
            <a:r>
              <a:rPr lang="en-US" sz="2400" b="1" dirty="0"/>
              <a:t>Answer:</a:t>
            </a:r>
            <a:r>
              <a:rPr lang="en-US" sz="2400" dirty="0"/>
              <a:t> C</a:t>
            </a:r>
          </a:p>
        </p:txBody>
      </p:sp>
    </p:spTree>
    <p:extLst>
      <p:ext uri="{BB962C8B-B14F-4D97-AF65-F5344CB8AC3E}">
        <p14:creationId xmlns:p14="http://schemas.microsoft.com/office/powerpoint/2010/main" val="81532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1E254A-9E48-446A-8AF0-F3DA44A499CF}"/>
              </a:ext>
            </a:extLst>
          </p:cNvPr>
          <p:cNvSpPr txBox="1"/>
          <p:nvPr/>
        </p:nvSpPr>
        <p:spPr>
          <a:xfrm>
            <a:off x="1600200" y="582067"/>
            <a:ext cx="82296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True/False Questions</a:t>
            </a:r>
          </a:p>
          <a:p>
            <a:r>
              <a:rPr lang="en-US" sz="2800" b="1" dirty="0"/>
              <a:t>11. All numeric attributes are continuous.</a:t>
            </a:r>
          </a:p>
          <a:p>
            <a:r>
              <a:rPr lang="en-US" sz="2800" b="1" dirty="0"/>
              <a:t>Answer:</a:t>
            </a:r>
            <a:r>
              <a:rPr lang="en-US" sz="2800" dirty="0"/>
              <a:t> False</a:t>
            </a:r>
          </a:p>
          <a:p>
            <a:r>
              <a:rPr lang="en-US" sz="2800" b="1" dirty="0"/>
              <a:t>12. Binary attributes can only take one of two values, such as 0 and 1.</a:t>
            </a:r>
          </a:p>
          <a:p>
            <a:r>
              <a:rPr lang="en-US" sz="2800" b="1" dirty="0"/>
              <a:t>Answer:</a:t>
            </a:r>
            <a:r>
              <a:rPr lang="en-US" sz="2800" dirty="0"/>
              <a:t> True</a:t>
            </a:r>
          </a:p>
          <a:p>
            <a:r>
              <a:rPr lang="en-US" sz="2800" b="1" dirty="0"/>
              <a:t>13. Nominal attributes can be ranked in order.</a:t>
            </a:r>
          </a:p>
          <a:p>
            <a:r>
              <a:rPr lang="en-US" sz="2800" b="1" dirty="0"/>
              <a:t>Answer:</a:t>
            </a:r>
            <a:r>
              <a:rPr lang="en-US" sz="2800" dirty="0"/>
              <a:t> False</a:t>
            </a:r>
          </a:p>
          <a:p>
            <a:r>
              <a:rPr lang="en-US" sz="2800" b="1" dirty="0"/>
              <a:t>14. Continuous attributes can take fractional values.</a:t>
            </a:r>
          </a:p>
          <a:p>
            <a:r>
              <a:rPr lang="en-US" sz="2800" b="1" dirty="0"/>
              <a:t>Answer:</a:t>
            </a:r>
            <a:r>
              <a:rPr lang="en-US" sz="2800" dirty="0"/>
              <a:t> True</a:t>
            </a:r>
          </a:p>
          <a:p>
            <a:r>
              <a:rPr lang="en-US" sz="2800" b="1" dirty="0"/>
              <a:t>15. Ordinal attributes are both categorical and ordered.</a:t>
            </a:r>
          </a:p>
          <a:p>
            <a:r>
              <a:rPr lang="en-US" sz="2800" b="1" dirty="0"/>
              <a:t>Answer:</a:t>
            </a:r>
            <a:r>
              <a:rPr lang="en-US" sz="2800" dirty="0"/>
              <a:t> True</a:t>
            </a:r>
          </a:p>
        </p:txBody>
      </p:sp>
    </p:spTree>
    <p:extLst>
      <p:ext uri="{BB962C8B-B14F-4D97-AF65-F5344CB8AC3E}">
        <p14:creationId xmlns:p14="http://schemas.microsoft.com/office/powerpoint/2010/main" val="352762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44266" y="5019881"/>
            <a:ext cx="894715" cy="1206500"/>
            <a:chOff x="944266" y="5019881"/>
            <a:chExt cx="894715" cy="1206500"/>
          </a:xfrm>
        </p:grpSpPr>
        <p:sp>
          <p:nvSpPr>
            <p:cNvPr id="3" name="object 3"/>
            <p:cNvSpPr/>
            <p:nvPr/>
          </p:nvSpPr>
          <p:spPr>
            <a:xfrm>
              <a:off x="953386" y="5029002"/>
              <a:ext cx="876300" cy="250190"/>
            </a:xfrm>
            <a:custGeom>
              <a:avLst/>
              <a:gdLst/>
              <a:ahLst/>
              <a:cxnLst/>
              <a:rect l="l" t="t" r="r" b="b"/>
              <a:pathLst>
                <a:path w="876300" h="250189">
                  <a:moveTo>
                    <a:pt x="438068" y="0"/>
                  </a:moveTo>
                  <a:lnTo>
                    <a:pt x="367013" y="1637"/>
                  </a:lnTo>
                  <a:lnTo>
                    <a:pt x="299608" y="6378"/>
                  </a:lnTo>
                  <a:lnTo>
                    <a:pt x="236754" y="13965"/>
                  </a:lnTo>
                  <a:lnTo>
                    <a:pt x="179355" y="24140"/>
                  </a:lnTo>
                  <a:lnTo>
                    <a:pt x="128310" y="36645"/>
                  </a:lnTo>
                  <a:lnTo>
                    <a:pt x="84524" y="51222"/>
                  </a:lnTo>
                  <a:lnTo>
                    <a:pt x="48898" y="67613"/>
                  </a:lnTo>
                  <a:lnTo>
                    <a:pt x="5733" y="104808"/>
                  </a:lnTo>
                  <a:lnTo>
                    <a:pt x="0" y="125096"/>
                  </a:lnTo>
                  <a:lnTo>
                    <a:pt x="5733" y="145383"/>
                  </a:lnTo>
                  <a:lnTo>
                    <a:pt x="48898" y="182574"/>
                  </a:lnTo>
                  <a:lnTo>
                    <a:pt x="84524" y="198961"/>
                  </a:lnTo>
                  <a:lnTo>
                    <a:pt x="128310" y="213535"/>
                  </a:lnTo>
                  <a:lnTo>
                    <a:pt x="179355" y="226036"/>
                  </a:lnTo>
                  <a:lnTo>
                    <a:pt x="236755" y="236207"/>
                  </a:lnTo>
                  <a:lnTo>
                    <a:pt x="299608" y="243791"/>
                  </a:lnTo>
                  <a:lnTo>
                    <a:pt x="367013" y="248530"/>
                  </a:lnTo>
                  <a:lnTo>
                    <a:pt x="438068" y="250167"/>
                  </a:lnTo>
                  <a:lnTo>
                    <a:pt x="509125" y="248530"/>
                  </a:lnTo>
                  <a:lnTo>
                    <a:pt x="576532" y="243791"/>
                  </a:lnTo>
                  <a:lnTo>
                    <a:pt x="639386" y="236207"/>
                  </a:lnTo>
                  <a:lnTo>
                    <a:pt x="696786" y="226036"/>
                  </a:lnTo>
                  <a:lnTo>
                    <a:pt x="747830" y="213535"/>
                  </a:lnTo>
                  <a:lnTo>
                    <a:pt x="791615" y="198961"/>
                  </a:lnTo>
                  <a:lnTo>
                    <a:pt x="827240" y="182574"/>
                  </a:lnTo>
                  <a:lnTo>
                    <a:pt x="870402" y="145383"/>
                  </a:lnTo>
                  <a:lnTo>
                    <a:pt x="876136" y="125096"/>
                  </a:lnTo>
                  <a:lnTo>
                    <a:pt x="870402" y="104808"/>
                  </a:lnTo>
                  <a:lnTo>
                    <a:pt x="827240" y="67613"/>
                  </a:lnTo>
                  <a:lnTo>
                    <a:pt x="791615" y="51222"/>
                  </a:lnTo>
                  <a:lnTo>
                    <a:pt x="747830" y="36645"/>
                  </a:lnTo>
                  <a:lnTo>
                    <a:pt x="696786" y="24140"/>
                  </a:lnTo>
                  <a:lnTo>
                    <a:pt x="639386" y="13965"/>
                  </a:lnTo>
                  <a:lnTo>
                    <a:pt x="576532" y="6378"/>
                  </a:lnTo>
                  <a:lnTo>
                    <a:pt x="509125" y="1637"/>
                  </a:lnTo>
                  <a:lnTo>
                    <a:pt x="43806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53386" y="5029002"/>
              <a:ext cx="876300" cy="250190"/>
            </a:xfrm>
            <a:custGeom>
              <a:avLst/>
              <a:gdLst/>
              <a:ahLst/>
              <a:cxnLst/>
              <a:rect l="l" t="t" r="r" b="b"/>
              <a:pathLst>
                <a:path w="876300" h="250189">
                  <a:moveTo>
                    <a:pt x="876136" y="125096"/>
                  </a:moveTo>
                  <a:lnTo>
                    <a:pt x="853803" y="164628"/>
                  </a:lnTo>
                  <a:lnTo>
                    <a:pt x="791615" y="198961"/>
                  </a:lnTo>
                  <a:lnTo>
                    <a:pt x="747830" y="213535"/>
                  </a:lnTo>
                  <a:lnTo>
                    <a:pt x="696786" y="226036"/>
                  </a:lnTo>
                  <a:lnTo>
                    <a:pt x="639386" y="236207"/>
                  </a:lnTo>
                  <a:lnTo>
                    <a:pt x="576532" y="243791"/>
                  </a:lnTo>
                  <a:lnTo>
                    <a:pt x="509125" y="248530"/>
                  </a:lnTo>
                  <a:lnTo>
                    <a:pt x="438068" y="250167"/>
                  </a:lnTo>
                  <a:lnTo>
                    <a:pt x="367013" y="248530"/>
                  </a:lnTo>
                  <a:lnTo>
                    <a:pt x="299608" y="243791"/>
                  </a:lnTo>
                  <a:lnTo>
                    <a:pt x="236755" y="236207"/>
                  </a:lnTo>
                  <a:lnTo>
                    <a:pt x="179355" y="226036"/>
                  </a:lnTo>
                  <a:lnTo>
                    <a:pt x="128310" y="213535"/>
                  </a:lnTo>
                  <a:lnTo>
                    <a:pt x="84524" y="198961"/>
                  </a:lnTo>
                  <a:lnTo>
                    <a:pt x="48898" y="182574"/>
                  </a:lnTo>
                  <a:lnTo>
                    <a:pt x="5733" y="145383"/>
                  </a:lnTo>
                  <a:lnTo>
                    <a:pt x="0" y="125096"/>
                  </a:lnTo>
                  <a:lnTo>
                    <a:pt x="5733" y="104808"/>
                  </a:lnTo>
                  <a:lnTo>
                    <a:pt x="48898" y="67613"/>
                  </a:lnTo>
                  <a:lnTo>
                    <a:pt x="84524" y="51222"/>
                  </a:lnTo>
                  <a:lnTo>
                    <a:pt x="128310" y="36645"/>
                  </a:lnTo>
                  <a:lnTo>
                    <a:pt x="179355" y="24140"/>
                  </a:lnTo>
                  <a:lnTo>
                    <a:pt x="236754" y="13965"/>
                  </a:lnTo>
                  <a:lnTo>
                    <a:pt x="299608" y="6378"/>
                  </a:lnTo>
                  <a:lnTo>
                    <a:pt x="367013" y="1637"/>
                  </a:lnTo>
                  <a:lnTo>
                    <a:pt x="438068" y="0"/>
                  </a:lnTo>
                  <a:lnTo>
                    <a:pt x="509125" y="1637"/>
                  </a:lnTo>
                  <a:lnTo>
                    <a:pt x="576532" y="6378"/>
                  </a:lnTo>
                  <a:lnTo>
                    <a:pt x="639386" y="13965"/>
                  </a:lnTo>
                  <a:lnTo>
                    <a:pt x="696786" y="24140"/>
                  </a:lnTo>
                  <a:lnTo>
                    <a:pt x="747830" y="36645"/>
                  </a:lnTo>
                  <a:lnTo>
                    <a:pt x="791615" y="51222"/>
                  </a:lnTo>
                  <a:lnTo>
                    <a:pt x="827240" y="67613"/>
                  </a:lnTo>
                  <a:lnTo>
                    <a:pt x="870402" y="104808"/>
                  </a:lnTo>
                  <a:lnTo>
                    <a:pt x="876136" y="125096"/>
                  </a:lnTo>
                  <a:close/>
                </a:path>
              </a:pathLst>
            </a:custGeom>
            <a:ln w="18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53386" y="5216634"/>
              <a:ext cx="876300" cy="375285"/>
            </a:xfrm>
            <a:custGeom>
              <a:avLst/>
              <a:gdLst/>
              <a:ahLst/>
              <a:cxnLst/>
              <a:rect l="l" t="t" r="r" b="b"/>
              <a:pathLst>
                <a:path w="876300" h="375285">
                  <a:moveTo>
                    <a:pt x="0" y="0"/>
                  </a:moveTo>
                  <a:lnTo>
                    <a:pt x="0" y="250141"/>
                  </a:lnTo>
                  <a:lnTo>
                    <a:pt x="22429" y="289563"/>
                  </a:lnTo>
                  <a:lnTo>
                    <a:pt x="84809" y="323882"/>
                  </a:lnTo>
                  <a:lnTo>
                    <a:pt x="128682" y="338472"/>
                  </a:lnTo>
                  <a:lnTo>
                    <a:pt x="179783" y="350997"/>
                  </a:lnTo>
                  <a:lnTo>
                    <a:pt x="237191" y="361197"/>
                  </a:lnTo>
                  <a:lnTo>
                    <a:pt x="299989" y="368807"/>
                  </a:lnTo>
                  <a:lnTo>
                    <a:pt x="367254" y="373566"/>
                  </a:lnTo>
                  <a:lnTo>
                    <a:pt x="438068" y="375211"/>
                  </a:lnTo>
                  <a:lnTo>
                    <a:pt x="508881" y="373566"/>
                  </a:lnTo>
                  <a:lnTo>
                    <a:pt x="576147" y="368807"/>
                  </a:lnTo>
                  <a:lnTo>
                    <a:pt x="638944" y="361197"/>
                  </a:lnTo>
                  <a:lnTo>
                    <a:pt x="696353" y="350997"/>
                  </a:lnTo>
                  <a:lnTo>
                    <a:pt x="747453" y="338472"/>
                  </a:lnTo>
                  <a:lnTo>
                    <a:pt x="791326" y="323882"/>
                  </a:lnTo>
                  <a:lnTo>
                    <a:pt x="827050" y="307492"/>
                  </a:lnTo>
                  <a:lnTo>
                    <a:pt x="870375" y="270358"/>
                  </a:lnTo>
                  <a:lnTo>
                    <a:pt x="876136" y="250141"/>
                  </a:lnTo>
                  <a:lnTo>
                    <a:pt x="750973" y="250141"/>
                  </a:lnTo>
                  <a:lnTo>
                    <a:pt x="738164" y="247893"/>
                  </a:lnTo>
                  <a:lnTo>
                    <a:pt x="728288" y="241542"/>
                  </a:lnTo>
                  <a:lnTo>
                    <a:pt x="721932" y="231673"/>
                  </a:lnTo>
                  <a:lnTo>
                    <a:pt x="719683" y="218873"/>
                  </a:lnTo>
                  <a:lnTo>
                    <a:pt x="721932" y="206073"/>
                  </a:lnTo>
                  <a:lnTo>
                    <a:pt x="728288" y="196204"/>
                  </a:lnTo>
                  <a:lnTo>
                    <a:pt x="738164" y="189853"/>
                  </a:lnTo>
                  <a:lnTo>
                    <a:pt x="750973" y="187605"/>
                  </a:lnTo>
                  <a:lnTo>
                    <a:pt x="876136" y="187605"/>
                  </a:lnTo>
                  <a:lnTo>
                    <a:pt x="876136" y="125070"/>
                  </a:lnTo>
                  <a:lnTo>
                    <a:pt x="438068" y="125070"/>
                  </a:lnTo>
                  <a:lnTo>
                    <a:pt x="367254" y="123425"/>
                  </a:lnTo>
                  <a:lnTo>
                    <a:pt x="299989" y="118666"/>
                  </a:lnTo>
                  <a:lnTo>
                    <a:pt x="237191" y="111056"/>
                  </a:lnTo>
                  <a:lnTo>
                    <a:pt x="179783" y="100856"/>
                  </a:lnTo>
                  <a:lnTo>
                    <a:pt x="128682" y="88331"/>
                  </a:lnTo>
                  <a:lnTo>
                    <a:pt x="84809" y="73741"/>
                  </a:lnTo>
                  <a:lnTo>
                    <a:pt x="49085" y="57351"/>
                  </a:lnTo>
                  <a:lnTo>
                    <a:pt x="5760" y="20217"/>
                  </a:lnTo>
                  <a:lnTo>
                    <a:pt x="0" y="0"/>
                  </a:lnTo>
                  <a:close/>
                </a:path>
                <a:path w="876300" h="375285">
                  <a:moveTo>
                    <a:pt x="876136" y="187605"/>
                  </a:moveTo>
                  <a:lnTo>
                    <a:pt x="750973" y="187605"/>
                  </a:lnTo>
                  <a:lnTo>
                    <a:pt x="763783" y="189853"/>
                  </a:lnTo>
                  <a:lnTo>
                    <a:pt x="773659" y="196204"/>
                  </a:lnTo>
                  <a:lnTo>
                    <a:pt x="780015" y="206073"/>
                  </a:lnTo>
                  <a:lnTo>
                    <a:pt x="782264" y="218873"/>
                  </a:lnTo>
                  <a:lnTo>
                    <a:pt x="780015" y="231673"/>
                  </a:lnTo>
                  <a:lnTo>
                    <a:pt x="773659" y="241542"/>
                  </a:lnTo>
                  <a:lnTo>
                    <a:pt x="763783" y="247893"/>
                  </a:lnTo>
                  <a:lnTo>
                    <a:pt x="750973" y="250141"/>
                  </a:lnTo>
                  <a:lnTo>
                    <a:pt x="876136" y="250141"/>
                  </a:lnTo>
                  <a:lnTo>
                    <a:pt x="876136" y="187605"/>
                  </a:lnTo>
                  <a:close/>
                </a:path>
                <a:path w="876300" h="375285">
                  <a:moveTo>
                    <a:pt x="876136" y="0"/>
                  </a:moveTo>
                  <a:lnTo>
                    <a:pt x="853707" y="39422"/>
                  </a:lnTo>
                  <a:lnTo>
                    <a:pt x="791326" y="73741"/>
                  </a:lnTo>
                  <a:lnTo>
                    <a:pt x="747453" y="88331"/>
                  </a:lnTo>
                  <a:lnTo>
                    <a:pt x="696353" y="100856"/>
                  </a:lnTo>
                  <a:lnTo>
                    <a:pt x="638944" y="111056"/>
                  </a:lnTo>
                  <a:lnTo>
                    <a:pt x="576147" y="118666"/>
                  </a:lnTo>
                  <a:lnTo>
                    <a:pt x="508881" y="123425"/>
                  </a:lnTo>
                  <a:lnTo>
                    <a:pt x="438068" y="125070"/>
                  </a:lnTo>
                  <a:lnTo>
                    <a:pt x="876136" y="125070"/>
                  </a:lnTo>
                  <a:lnTo>
                    <a:pt x="87613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63947" y="5395116"/>
              <a:ext cx="80827" cy="8078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953386" y="5216634"/>
              <a:ext cx="876300" cy="375285"/>
            </a:xfrm>
            <a:custGeom>
              <a:avLst/>
              <a:gdLst/>
              <a:ahLst/>
              <a:cxnLst/>
              <a:rect l="l" t="t" r="r" b="b"/>
              <a:pathLst>
                <a:path w="876300" h="375285">
                  <a:moveTo>
                    <a:pt x="438068" y="125070"/>
                  </a:moveTo>
                  <a:lnTo>
                    <a:pt x="367254" y="123425"/>
                  </a:lnTo>
                  <a:lnTo>
                    <a:pt x="299989" y="118666"/>
                  </a:lnTo>
                  <a:lnTo>
                    <a:pt x="237191" y="111056"/>
                  </a:lnTo>
                  <a:lnTo>
                    <a:pt x="179783" y="100856"/>
                  </a:lnTo>
                  <a:lnTo>
                    <a:pt x="128682" y="88331"/>
                  </a:lnTo>
                  <a:lnTo>
                    <a:pt x="84809" y="73741"/>
                  </a:lnTo>
                  <a:lnTo>
                    <a:pt x="49085" y="57351"/>
                  </a:lnTo>
                  <a:lnTo>
                    <a:pt x="5760" y="20217"/>
                  </a:lnTo>
                  <a:lnTo>
                    <a:pt x="0" y="0"/>
                  </a:lnTo>
                  <a:lnTo>
                    <a:pt x="0" y="250141"/>
                  </a:lnTo>
                  <a:lnTo>
                    <a:pt x="22429" y="289563"/>
                  </a:lnTo>
                  <a:lnTo>
                    <a:pt x="84809" y="323882"/>
                  </a:lnTo>
                  <a:lnTo>
                    <a:pt x="128682" y="338472"/>
                  </a:lnTo>
                  <a:lnTo>
                    <a:pt x="179783" y="350997"/>
                  </a:lnTo>
                  <a:lnTo>
                    <a:pt x="237191" y="361197"/>
                  </a:lnTo>
                  <a:lnTo>
                    <a:pt x="299989" y="368807"/>
                  </a:lnTo>
                  <a:lnTo>
                    <a:pt x="367254" y="373566"/>
                  </a:lnTo>
                  <a:lnTo>
                    <a:pt x="438068" y="375211"/>
                  </a:lnTo>
                  <a:lnTo>
                    <a:pt x="508881" y="373566"/>
                  </a:lnTo>
                  <a:lnTo>
                    <a:pt x="576147" y="368807"/>
                  </a:lnTo>
                  <a:lnTo>
                    <a:pt x="638944" y="361197"/>
                  </a:lnTo>
                  <a:lnTo>
                    <a:pt x="696353" y="350997"/>
                  </a:lnTo>
                  <a:lnTo>
                    <a:pt x="747453" y="338472"/>
                  </a:lnTo>
                  <a:lnTo>
                    <a:pt x="791326" y="323882"/>
                  </a:lnTo>
                  <a:lnTo>
                    <a:pt x="827050" y="307492"/>
                  </a:lnTo>
                  <a:lnTo>
                    <a:pt x="870375" y="270358"/>
                  </a:lnTo>
                  <a:lnTo>
                    <a:pt x="876136" y="250141"/>
                  </a:lnTo>
                  <a:lnTo>
                    <a:pt x="876136" y="0"/>
                  </a:lnTo>
                  <a:lnTo>
                    <a:pt x="870375" y="20217"/>
                  </a:lnTo>
                  <a:lnTo>
                    <a:pt x="853707" y="39422"/>
                  </a:lnTo>
                  <a:lnTo>
                    <a:pt x="791326" y="73741"/>
                  </a:lnTo>
                  <a:lnTo>
                    <a:pt x="747453" y="88331"/>
                  </a:lnTo>
                  <a:lnTo>
                    <a:pt x="696353" y="100856"/>
                  </a:lnTo>
                  <a:lnTo>
                    <a:pt x="638944" y="111056"/>
                  </a:lnTo>
                  <a:lnTo>
                    <a:pt x="576147" y="118666"/>
                  </a:lnTo>
                  <a:lnTo>
                    <a:pt x="508881" y="123425"/>
                  </a:lnTo>
                  <a:lnTo>
                    <a:pt x="438068" y="125070"/>
                  </a:lnTo>
                  <a:close/>
                </a:path>
              </a:pathLst>
            </a:custGeom>
            <a:ln w="182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3386" y="5529310"/>
              <a:ext cx="876300" cy="375285"/>
            </a:xfrm>
            <a:custGeom>
              <a:avLst/>
              <a:gdLst/>
              <a:ahLst/>
              <a:cxnLst/>
              <a:rect l="l" t="t" r="r" b="b"/>
              <a:pathLst>
                <a:path w="876300" h="375285">
                  <a:moveTo>
                    <a:pt x="0" y="0"/>
                  </a:moveTo>
                  <a:lnTo>
                    <a:pt x="0" y="250141"/>
                  </a:lnTo>
                  <a:lnTo>
                    <a:pt x="22429" y="289563"/>
                  </a:lnTo>
                  <a:lnTo>
                    <a:pt x="84809" y="323882"/>
                  </a:lnTo>
                  <a:lnTo>
                    <a:pt x="128682" y="338472"/>
                  </a:lnTo>
                  <a:lnTo>
                    <a:pt x="179783" y="350997"/>
                  </a:lnTo>
                  <a:lnTo>
                    <a:pt x="237191" y="361197"/>
                  </a:lnTo>
                  <a:lnTo>
                    <a:pt x="299989" y="368807"/>
                  </a:lnTo>
                  <a:lnTo>
                    <a:pt x="367254" y="373566"/>
                  </a:lnTo>
                  <a:lnTo>
                    <a:pt x="438068" y="375211"/>
                  </a:lnTo>
                  <a:lnTo>
                    <a:pt x="508881" y="373566"/>
                  </a:lnTo>
                  <a:lnTo>
                    <a:pt x="576147" y="368807"/>
                  </a:lnTo>
                  <a:lnTo>
                    <a:pt x="638944" y="361197"/>
                  </a:lnTo>
                  <a:lnTo>
                    <a:pt x="696353" y="350997"/>
                  </a:lnTo>
                  <a:lnTo>
                    <a:pt x="747453" y="338472"/>
                  </a:lnTo>
                  <a:lnTo>
                    <a:pt x="791326" y="323882"/>
                  </a:lnTo>
                  <a:lnTo>
                    <a:pt x="827050" y="307492"/>
                  </a:lnTo>
                  <a:lnTo>
                    <a:pt x="870375" y="270358"/>
                  </a:lnTo>
                  <a:lnTo>
                    <a:pt x="876136" y="250141"/>
                  </a:lnTo>
                  <a:lnTo>
                    <a:pt x="750973" y="250141"/>
                  </a:lnTo>
                  <a:lnTo>
                    <a:pt x="738164" y="247893"/>
                  </a:lnTo>
                  <a:lnTo>
                    <a:pt x="728288" y="241542"/>
                  </a:lnTo>
                  <a:lnTo>
                    <a:pt x="721932" y="231673"/>
                  </a:lnTo>
                  <a:lnTo>
                    <a:pt x="719683" y="218873"/>
                  </a:lnTo>
                  <a:lnTo>
                    <a:pt x="721932" y="206073"/>
                  </a:lnTo>
                  <a:lnTo>
                    <a:pt x="728288" y="196204"/>
                  </a:lnTo>
                  <a:lnTo>
                    <a:pt x="738164" y="189853"/>
                  </a:lnTo>
                  <a:lnTo>
                    <a:pt x="750973" y="187605"/>
                  </a:lnTo>
                  <a:lnTo>
                    <a:pt x="876136" y="187605"/>
                  </a:lnTo>
                  <a:lnTo>
                    <a:pt x="876136" y="125070"/>
                  </a:lnTo>
                  <a:lnTo>
                    <a:pt x="438068" y="125070"/>
                  </a:lnTo>
                  <a:lnTo>
                    <a:pt x="367254" y="123425"/>
                  </a:lnTo>
                  <a:lnTo>
                    <a:pt x="299989" y="118666"/>
                  </a:lnTo>
                  <a:lnTo>
                    <a:pt x="237191" y="111056"/>
                  </a:lnTo>
                  <a:lnTo>
                    <a:pt x="179783" y="100856"/>
                  </a:lnTo>
                  <a:lnTo>
                    <a:pt x="128682" y="88331"/>
                  </a:lnTo>
                  <a:lnTo>
                    <a:pt x="84809" y="73741"/>
                  </a:lnTo>
                  <a:lnTo>
                    <a:pt x="49085" y="57351"/>
                  </a:lnTo>
                  <a:lnTo>
                    <a:pt x="5760" y="20217"/>
                  </a:lnTo>
                  <a:lnTo>
                    <a:pt x="0" y="0"/>
                  </a:lnTo>
                  <a:close/>
                </a:path>
                <a:path w="876300" h="375285">
                  <a:moveTo>
                    <a:pt x="876136" y="187605"/>
                  </a:moveTo>
                  <a:lnTo>
                    <a:pt x="750973" y="187605"/>
                  </a:lnTo>
                  <a:lnTo>
                    <a:pt x="763783" y="189853"/>
                  </a:lnTo>
                  <a:lnTo>
                    <a:pt x="773659" y="196204"/>
                  </a:lnTo>
                  <a:lnTo>
                    <a:pt x="780015" y="206073"/>
                  </a:lnTo>
                  <a:lnTo>
                    <a:pt x="782264" y="218873"/>
                  </a:lnTo>
                  <a:lnTo>
                    <a:pt x="780015" y="231673"/>
                  </a:lnTo>
                  <a:lnTo>
                    <a:pt x="773659" y="241542"/>
                  </a:lnTo>
                  <a:lnTo>
                    <a:pt x="763783" y="247893"/>
                  </a:lnTo>
                  <a:lnTo>
                    <a:pt x="750973" y="250141"/>
                  </a:lnTo>
                  <a:lnTo>
                    <a:pt x="876136" y="250141"/>
                  </a:lnTo>
                  <a:lnTo>
                    <a:pt x="876136" y="187605"/>
                  </a:lnTo>
                  <a:close/>
                </a:path>
                <a:path w="876300" h="375285">
                  <a:moveTo>
                    <a:pt x="876136" y="0"/>
                  </a:moveTo>
                  <a:lnTo>
                    <a:pt x="853707" y="39422"/>
                  </a:lnTo>
                  <a:lnTo>
                    <a:pt x="791326" y="73741"/>
                  </a:lnTo>
                  <a:lnTo>
                    <a:pt x="747453" y="88331"/>
                  </a:lnTo>
                  <a:lnTo>
                    <a:pt x="696353" y="100856"/>
                  </a:lnTo>
                  <a:lnTo>
                    <a:pt x="638944" y="111056"/>
                  </a:lnTo>
                  <a:lnTo>
                    <a:pt x="576147" y="118666"/>
                  </a:lnTo>
                  <a:lnTo>
                    <a:pt x="508881" y="123425"/>
                  </a:lnTo>
                  <a:lnTo>
                    <a:pt x="438068" y="125070"/>
                  </a:lnTo>
                  <a:lnTo>
                    <a:pt x="876136" y="125070"/>
                  </a:lnTo>
                  <a:lnTo>
                    <a:pt x="87613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63947" y="5707793"/>
              <a:ext cx="80827" cy="8078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3386" y="5529310"/>
              <a:ext cx="876300" cy="375285"/>
            </a:xfrm>
            <a:custGeom>
              <a:avLst/>
              <a:gdLst/>
              <a:ahLst/>
              <a:cxnLst/>
              <a:rect l="l" t="t" r="r" b="b"/>
              <a:pathLst>
                <a:path w="876300" h="375285">
                  <a:moveTo>
                    <a:pt x="438068" y="125070"/>
                  </a:moveTo>
                  <a:lnTo>
                    <a:pt x="367254" y="123425"/>
                  </a:lnTo>
                  <a:lnTo>
                    <a:pt x="299989" y="118666"/>
                  </a:lnTo>
                  <a:lnTo>
                    <a:pt x="237191" y="111056"/>
                  </a:lnTo>
                  <a:lnTo>
                    <a:pt x="179783" y="100856"/>
                  </a:lnTo>
                  <a:lnTo>
                    <a:pt x="128682" y="88331"/>
                  </a:lnTo>
                  <a:lnTo>
                    <a:pt x="84809" y="73741"/>
                  </a:lnTo>
                  <a:lnTo>
                    <a:pt x="49085" y="57351"/>
                  </a:lnTo>
                  <a:lnTo>
                    <a:pt x="5760" y="20217"/>
                  </a:lnTo>
                  <a:lnTo>
                    <a:pt x="0" y="0"/>
                  </a:lnTo>
                  <a:lnTo>
                    <a:pt x="0" y="250141"/>
                  </a:lnTo>
                  <a:lnTo>
                    <a:pt x="22429" y="289563"/>
                  </a:lnTo>
                  <a:lnTo>
                    <a:pt x="84809" y="323882"/>
                  </a:lnTo>
                  <a:lnTo>
                    <a:pt x="128682" y="338472"/>
                  </a:lnTo>
                  <a:lnTo>
                    <a:pt x="179783" y="350997"/>
                  </a:lnTo>
                  <a:lnTo>
                    <a:pt x="237191" y="361197"/>
                  </a:lnTo>
                  <a:lnTo>
                    <a:pt x="299989" y="368807"/>
                  </a:lnTo>
                  <a:lnTo>
                    <a:pt x="367254" y="373566"/>
                  </a:lnTo>
                  <a:lnTo>
                    <a:pt x="438068" y="375211"/>
                  </a:lnTo>
                  <a:lnTo>
                    <a:pt x="508881" y="373566"/>
                  </a:lnTo>
                  <a:lnTo>
                    <a:pt x="576147" y="368807"/>
                  </a:lnTo>
                  <a:lnTo>
                    <a:pt x="638944" y="361197"/>
                  </a:lnTo>
                  <a:lnTo>
                    <a:pt x="696353" y="350997"/>
                  </a:lnTo>
                  <a:lnTo>
                    <a:pt x="747453" y="338472"/>
                  </a:lnTo>
                  <a:lnTo>
                    <a:pt x="791326" y="323882"/>
                  </a:lnTo>
                  <a:lnTo>
                    <a:pt x="827050" y="307492"/>
                  </a:lnTo>
                  <a:lnTo>
                    <a:pt x="870375" y="270358"/>
                  </a:lnTo>
                  <a:lnTo>
                    <a:pt x="876136" y="250141"/>
                  </a:lnTo>
                  <a:lnTo>
                    <a:pt x="876136" y="0"/>
                  </a:lnTo>
                  <a:lnTo>
                    <a:pt x="870375" y="20217"/>
                  </a:lnTo>
                  <a:lnTo>
                    <a:pt x="853707" y="39422"/>
                  </a:lnTo>
                  <a:lnTo>
                    <a:pt x="791326" y="73741"/>
                  </a:lnTo>
                  <a:lnTo>
                    <a:pt x="747453" y="88331"/>
                  </a:lnTo>
                  <a:lnTo>
                    <a:pt x="696353" y="100856"/>
                  </a:lnTo>
                  <a:lnTo>
                    <a:pt x="638944" y="111056"/>
                  </a:lnTo>
                  <a:lnTo>
                    <a:pt x="576147" y="118666"/>
                  </a:lnTo>
                  <a:lnTo>
                    <a:pt x="508881" y="123425"/>
                  </a:lnTo>
                  <a:lnTo>
                    <a:pt x="438068" y="125070"/>
                  </a:lnTo>
                  <a:close/>
                </a:path>
              </a:pathLst>
            </a:custGeom>
            <a:ln w="182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53386" y="5841986"/>
              <a:ext cx="876300" cy="375285"/>
            </a:xfrm>
            <a:custGeom>
              <a:avLst/>
              <a:gdLst/>
              <a:ahLst/>
              <a:cxnLst/>
              <a:rect l="l" t="t" r="r" b="b"/>
              <a:pathLst>
                <a:path w="876300" h="375285">
                  <a:moveTo>
                    <a:pt x="0" y="0"/>
                  </a:moveTo>
                  <a:lnTo>
                    <a:pt x="0" y="250141"/>
                  </a:lnTo>
                  <a:lnTo>
                    <a:pt x="22429" y="289563"/>
                  </a:lnTo>
                  <a:lnTo>
                    <a:pt x="84809" y="323882"/>
                  </a:lnTo>
                  <a:lnTo>
                    <a:pt x="128682" y="338472"/>
                  </a:lnTo>
                  <a:lnTo>
                    <a:pt x="179783" y="350997"/>
                  </a:lnTo>
                  <a:lnTo>
                    <a:pt x="237191" y="361197"/>
                  </a:lnTo>
                  <a:lnTo>
                    <a:pt x="299989" y="368807"/>
                  </a:lnTo>
                  <a:lnTo>
                    <a:pt x="367254" y="373566"/>
                  </a:lnTo>
                  <a:lnTo>
                    <a:pt x="438068" y="375211"/>
                  </a:lnTo>
                  <a:lnTo>
                    <a:pt x="508881" y="373566"/>
                  </a:lnTo>
                  <a:lnTo>
                    <a:pt x="576147" y="368807"/>
                  </a:lnTo>
                  <a:lnTo>
                    <a:pt x="638944" y="361197"/>
                  </a:lnTo>
                  <a:lnTo>
                    <a:pt x="696353" y="350997"/>
                  </a:lnTo>
                  <a:lnTo>
                    <a:pt x="747453" y="338472"/>
                  </a:lnTo>
                  <a:lnTo>
                    <a:pt x="791326" y="323882"/>
                  </a:lnTo>
                  <a:lnTo>
                    <a:pt x="827050" y="307492"/>
                  </a:lnTo>
                  <a:lnTo>
                    <a:pt x="870375" y="270358"/>
                  </a:lnTo>
                  <a:lnTo>
                    <a:pt x="876136" y="250141"/>
                  </a:lnTo>
                  <a:lnTo>
                    <a:pt x="750973" y="250141"/>
                  </a:lnTo>
                  <a:lnTo>
                    <a:pt x="738164" y="247893"/>
                  </a:lnTo>
                  <a:lnTo>
                    <a:pt x="728288" y="241542"/>
                  </a:lnTo>
                  <a:lnTo>
                    <a:pt x="721932" y="231673"/>
                  </a:lnTo>
                  <a:lnTo>
                    <a:pt x="719683" y="218873"/>
                  </a:lnTo>
                  <a:lnTo>
                    <a:pt x="721932" y="206073"/>
                  </a:lnTo>
                  <a:lnTo>
                    <a:pt x="728288" y="196204"/>
                  </a:lnTo>
                  <a:lnTo>
                    <a:pt x="738164" y="189853"/>
                  </a:lnTo>
                  <a:lnTo>
                    <a:pt x="750973" y="187605"/>
                  </a:lnTo>
                  <a:lnTo>
                    <a:pt x="876136" y="187605"/>
                  </a:lnTo>
                  <a:lnTo>
                    <a:pt x="876136" y="125070"/>
                  </a:lnTo>
                  <a:lnTo>
                    <a:pt x="438068" y="125070"/>
                  </a:lnTo>
                  <a:lnTo>
                    <a:pt x="367254" y="123425"/>
                  </a:lnTo>
                  <a:lnTo>
                    <a:pt x="299989" y="118666"/>
                  </a:lnTo>
                  <a:lnTo>
                    <a:pt x="237191" y="111056"/>
                  </a:lnTo>
                  <a:lnTo>
                    <a:pt x="179783" y="100856"/>
                  </a:lnTo>
                  <a:lnTo>
                    <a:pt x="128682" y="88331"/>
                  </a:lnTo>
                  <a:lnTo>
                    <a:pt x="84809" y="73741"/>
                  </a:lnTo>
                  <a:lnTo>
                    <a:pt x="49085" y="57351"/>
                  </a:lnTo>
                  <a:lnTo>
                    <a:pt x="5760" y="20217"/>
                  </a:lnTo>
                  <a:lnTo>
                    <a:pt x="0" y="0"/>
                  </a:lnTo>
                  <a:close/>
                </a:path>
                <a:path w="876300" h="375285">
                  <a:moveTo>
                    <a:pt x="876136" y="187605"/>
                  </a:moveTo>
                  <a:lnTo>
                    <a:pt x="750973" y="187605"/>
                  </a:lnTo>
                  <a:lnTo>
                    <a:pt x="763783" y="189853"/>
                  </a:lnTo>
                  <a:lnTo>
                    <a:pt x="773659" y="196204"/>
                  </a:lnTo>
                  <a:lnTo>
                    <a:pt x="780015" y="206073"/>
                  </a:lnTo>
                  <a:lnTo>
                    <a:pt x="782264" y="218873"/>
                  </a:lnTo>
                  <a:lnTo>
                    <a:pt x="780015" y="231673"/>
                  </a:lnTo>
                  <a:lnTo>
                    <a:pt x="773659" y="241542"/>
                  </a:lnTo>
                  <a:lnTo>
                    <a:pt x="763783" y="247893"/>
                  </a:lnTo>
                  <a:lnTo>
                    <a:pt x="750973" y="250141"/>
                  </a:lnTo>
                  <a:lnTo>
                    <a:pt x="876136" y="250141"/>
                  </a:lnTo>
                  <a:lnTo>
                    <a:pt x="876136" y="187605"/>
                  </a:lnTo>
                  <a:close/>
                </a:path>
                <a:path w="876300" h="375285">
                  <a:moveTo>
                    <a:pt x="876136" y="0"/>
                  </a:moveTo>
                  <a:lnTo>
                    <a:pt x="853707" y="39422"/>
                  </a:lnTo>
                  <a:lnTo>
                    <a:pt x="791326" y="73741"/>
                  </a:lnTo>
                  <a:lnTo>
                    <a:pt x="747453" y="88331"/>
                  </a:lnTo>
                  <a:lnTo>
                    <a:pt x="696353" y="100856"/>
                  </a:lnTo>
                  <a:lnTo>
                    <a:pt x="638944" y="111056"/>
                  </a:lnTo>
                  <a:lnTo>
                    <a:pt x="576147" y="118666"/>
                  </a:lnTo>
                  <a:lnTo>
                    <a:pt x="508881" y="123425"/>
                  </a:lnTo>
                  <a:lnTo>
                    <a:pt x="438068" y="125070"/>
                  </a:lnTo>
                  <a:lnTo>
                    <a:pt x="876136" y="125070"/>
                  </a:lnTo>
                  <a:lnTo>
                    <a:pt x="87613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63947" y="6020469"/>
              <a:ext cx="80827" cy="8078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953386" y="5841986"/>
              <a:ext cx="876300" cy="375285"/>
            </a:xfrm>
            <a:custGeom>
              <a:avLst/>
              <a:gdLst/>
              <a:ahLst/>
              <a:cxnLst/>
              <a:rect l="l" t="t" r="r" b="b"/>
              <a:pathLst>
                <a:path w="876300" h="375285">
                  <a:moveTo>
                    <a:pt x="438068" y="125070"/>
                  </a:moveTo>
                  <a:lnTo>
                    <a:pt x="367254" y="123425"/>
                  </a:lnTo>
                  <a:lnTo>
                    <a:pt x="299989" y="118666"/>
                  </a:lnTo>
                  <a:lnTo>
                    <a:pt x="237191" y="111056"/>
                  </a:lnTo>
                  <a:lnTo>
                    <a:pt x="179783" y="100856"/>
                  </a:lnTo>
                  <a:lnTo>
                    <a:pt x="128682" y="88331"/>
                  </a:lnTo>
                  <a:lnTo>
                    <a:pt x="84809" y="73741"/>
                  </a:lnTo>
                  <a:lnTo>
                    <a:pt x="49085" y="57351"/>
                  </a:lnTo>
                  <a:lnTo>
                    <a:pt x="5760" y="20217"/>
                  </a:lnTo>
                  <a:lnTo>
                    <a:pt x="0" y="0"/>
                  </a:lnTo>
                  <a:lnTo>
                    <a:pt x="0" y="250141"/>
                  </a:lnTo>
                  <a:lnTo>
                    <a:pt x="22429" y="289563"/>
                  </a:lnTo>
                  <a:lnTo>
                    <a:pt x="84809" y="323882"/>
                  </a:lnTo>
                  <a:lnTo>
                    <a:pt x="128682" y="338472"/>
                  </a:lnTo>
                  <a:lnTo>
                    <a:pt x="179783" y="350997"/>
                  </a:lnTo>
                  <a:lnTo>
                    <a:pt x="237191" y="361197"/>
                  </a:lnTo>
                  <a:lnTo>
                    <a:pt x="299989" y="368807"/>
                  </a:lnTo>
                  <a:lnTo>
                    <a:pt x="367254" y="373566"/>
                  </a:lnTo>
                  <a:lnTo>
                    <a:pt x="438068" y="375211"/>
                  </a:lnTo>
                  <a:lnTo>
                    <a:pt x="508881" y="373566"/>
                  </a:lnTo>
                  <a:lnTo>
                    <a:pt x="576147" y="368807"/>
                  </a:lnTo>
                  <a:lnTo>
                    <a:pt x="638944" y="361197"/>
                  </a:lnTo>
                  <a:lnTo>
                    <a:pt x="696353" y="350997"/>
                  </a:lnTo>
                  <a:lnTo>
                    <a:pt x="747453" y="338472"/>
                  </a:lnTo>
                  <a:lnTo>
                    <a:pt x="791326" y="323882"/>
                  </a:lnTo>
                  <a:lnTo>
                    <a:pt x="827050" y="307492"/>
                  </a:lnTo>
                  <a:lnTo>
                    <a:pt x="870375" y="270358"/>
                  </a:lnTo>
                  <a:lnTo>
                    <a:pt x="876136" y="250141"/>
                  </a:lnTo>
                  <a:lnTo>
                    <a:pt x="876136" y="0"/>
                  </a:lnTo>
                  <a:lnTo>
                    <a:pt x="870375" y="20217"/>
                  </a:lnTo>
                  <a:lnTo>
                    <a:pt x="853707" y="39422"/>
                  </a:lnTo>
                  <a:lnTo>
                    <a:pt x="791326" y="73741"/>
                  </a:lnTo>
                  <a:lnTo>
                    <a:pt x="747453" y="88331"/>
                  </a:lnTo>
                  <a:lnTo>
                    <a:pt x="696353" y="100856"/>
                  </a:lnTo>
                  <a:lnTo>
                    <a:pt x="638944" y="111056"/>
                  </a:lnTo>
                  <a:lnTo>
                    <a:pt x="576147" y="118666"/>
                  </a:lnTo>
                  <a:lnTo>
                    <a:pt x="508881" y="123425"/>
                  </a:lnTo>
                  <a:lnTo>
                    <a:pt x="438068" y="125070"/>
                  </a:lnTo>
                  <a:close/>
                </a:path>
              </a:pathLst>
            </a:custGeom>
            <a:ln w="182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159417" y="4047553"/>
            <a:ext cx="906780" cy="1219835"/>
          </a:xfrm>
          <a:custGeom>
            <a:avLst/>
            <a:gdLst/>
            <a:ahLst/>
            <a:cxnLst/>
            <a:rect l="l" t="t" r="r" b="b"/>
            <a:pathLst>
              <a:path w="906779" h="1219835">
                <a:moveTo>
                  <a:pt x="797090" y="1031862"/>
                </a:moveTo>
                <a:lnTo>
                  <a:pt x="794626" y="1019683"/>
                </a:lnTo>
                <a:lnTo>
                  <a:pt x="787933" y="1009738"/>
                </a:lnTo>
                <a:lnTo>
                  <a:pt x="778002" y="1003046"/>
                </a:lnTo>
                <a:lnTo>
                  <a:pt x="765822" y="1000594"/>
                </a:lnTo>
                <a:lnTo>
                  <a:pt x="753668" y="1003046"/>
                </a:lnTo>
                <a:lnTo>
                  <a:pt x="743724" y="1009738"/>
                </a:lnTo>
                <a:lnTo>
                  <a:pt x="737031" y="1019683"/>
                </a:lnTo>
                <a:lnTo>
                  <a:pt x="734568" y="1031862"/>
                </a:lnTo>
                <a:lnTo>
                  <a:pt x="737031" y="1044028"/>
                </a:lnTo>
                <a:lnTo>
                  <a:pt x="743724" y="1053960"/>
                </a:lnTo>
                <a:lnTo>
                  <a:pt x="753668" y="1060665"/>
                </a:lnTo>
                <a:lnTo>
                  <a:pt x="765822" y="1063129"/>
                </a:lnTo>
                <a:lnTo>
                  <a:pt x="778002" y="1060665"/>
                </a:lnTo>
                <a:lnTo>
                  <a:pt x="787933" y="1053960"/>
                </a:lnTo>
                <a:lnTo>
                  <a:pt x="794626" y="1044028"/>
                </a:lnTo>
                <a:lnTo>
                  <a:pt x="797090" y="1031862"/>
                </a:lnTo>
                <a:close/>
              </a:path>
              <a:path w="906779" h="1219835">
                <a:moveTo>
                  <a:pt x="797090" y="719175"/>
                </a:moveTo>
                <a:lnTo>
                  <a:pt x="794626" y="707009"/>
                </a:lnTo>
                <a:lnTo>
                  <a:pt x="787933" y="697064"/>
                </a:lnTo>
                <a:lnTo>
                  <a:pt x="778002" y="690372"/>
                </a:lnTo>
                <a:lnTo>
                  <a:pt x="765822" y="687908"/>
                </a:lnTo>
                <a:lnTo>
                  <a:pt x="753668" y="690372"/>
                </a:lnTo>
                <a:lnTo>
                  <a:pt x="743724" y="697064"/>
                </a:lnTo>
                <a:lnTo>
                  <a:pt x="737031" y="707009"/>
                </a:lnTo>
                <a:lnTo>
                  <a:pt x="734568" y="719175"/>
                </a:lnTo>
                <a:lnTo>
                  <a:pt x="737031" y="731354"/>
                </a:lnTo>
                <a:lnTo>
                  <a:pt x="743724" y="741286"/>
                </a:lnTo>
                <a:lnTo>
                  <a:pt x="753668" y="747991"/>
                </a:lnTo>
                <a:lnTo>
                  <a:pt x="765822" y="750443"/>
                </a:lnTo>
                <a:lnTo>
                  <a:pt x="778002" y="747991"/>
                </a:lnTo>
                <a:lnTo>
                  <a:pt x="787933" y="741286"/>
                </a:lnTo>
                <a:lnTo>
                  <a:pt x="794626" y="731354"/>
                </a:lnTo>
                <a:lnTo>
                  <a:pt x="797090" y="719175"/>
                </a:lnTo>
                <a:close/>
              </a:path>
              <a:path w="906779" h="1219835">
                <a:moveTo>
                  <a:pt x="797090" y="406501"/>
                </a:moveTo>
                <a:lnTo>
                  <a:pt x="794626" y="394335"/>
                </a:lnTo>
                <a:lnTo>
                  <a:pt x="787933" y="384390"/>
                </a:lnTo>
                <a:lnTo>
                  <a:pt x="778002" y="377698"/>
                </a:lnTo>
                <a:lnTo>
                  <a:pt x="765822" y="375234"/>
                </a:lnTo>
                <a:lnTo>
                  <a:pt x="753668" y="377698"/>
                </a:lnTo>
                <a:lnTo>
                  <a:pt x="743724" y="384390"/>
                </a:lnTo>
                <a:lnTo>
                  <a:pt x="737031" y="394335"/>
                </a:lnTo>
                <a:lnTo>
                  <a:pt x="734568" y="406501"/>
                </a:lnTo>
                <a:lnTo>
                  <a:pt x="737031" y="418668"/>
                </a:lnTo>
                <a:lnTo>
                  <a:pt x="743724" y="428612"/>
                </a:lnTo>
                <a:lnTo>
                  <a:pt x="753668" y="435317"/>
                </a:lnTo>
                <a:lnTo>
                  <a:pt x="765822" y="437769"/>
                </a:lnTo>
                <a:lnTo>
                  <a:pt x="778002" y="435317"/>
                </a:lnTo>
                <a:lnTo>
                  <a:pt x="787933" y="428612"/>
                </a:lnTo>
                <a:lnTo>
                  <a:pt x="794626" y="418668"/>
                </a:lnTo>
                <a:lnTo>
                  <a:pt x="797090" y="406501"/>
                </a:lnTo>
                <a:close/>
              </a:path>
              <a:path w="906779" h="1219835">
                <a:moveTo>
                  <a:pt x="906487" y="140728"/>
                </a:moveTo>
                <a:lnTo>
                  <a:pt x="900887" y="116852"/>
                </a:lnTo>
                <a:lnTo>
                  <a:pt x="884821" y="95097"/>
                </a:lnTo>
                <a:lnTo>
                  <a:pt x="875233" y="87706"/>
                </a:lnTo>
                <a:lnTo>
                  <a:pt x="875233" y="140728"/>
                </a:lnTo>
                <a:lnTo>
                  <a:pt x="875233" y="194818"/>
                </a:lnTo>
                <a:lnTo>
                  <a:pt x="875233" y="1078763"/>
                </a:lnTo>
                <a:lnTo>
                  <a:pt x="869937" y="1094359"/>
                </a:lnTo>
                <a:lnTo>
                  <a:pt x="829729" y="1125143"/>
                </a:lnTo>
                <a:lnTo>
                  <a:pt x="754811" y="1152829"/>
                </a:lnTo>
                <a:lnTo>
                  <a:pt x="706120" y="1164526"/>
                </a:lnTo>
                <a:lnTo>
                  <a:pt x="650900" y="1174305"/>
                </a:lnTo>
                <a:lnTo>
                  <a:pt x="589876" y="1181760"/>
                </a:lnTo>
                <a:lnTo>
                  <a:pt x="523748" y="1186522"/>
                </a:lnTo>
                <a:lnTo>
                  <a:pt x="453237" y="1188199"/>
                </a:lnTo>
                <a:lnTo>
                  <a:pt x="382739" y="1186522"/>
                </a:lnTo>
                <a:lnTo>
                  <a:pt x="316611" y="1181760"/>
                </a:lnTo>
                <a:lnTo>
                  <a:pt x="255587" y="1174305"/>
                </a:lnTo>
                <a:lnTo>
                  <a:pt x="200367" y="1164526"/>
                </a:lnTo>
                <a:lnTo>
                  <a:pt x="151676" y="1152829"/>
                </a:lnTo>
                <a:lnTo>
                  <a:pt x="110236" y="1139571"/>
                </a:lnTo>
                <a:lnTo>
                  <a:pt x="51955" y="1109954"/>
                </a:lnTo>
                <a:lnTo>
                  <a:pt x="31254" y="1078763"/>
                </a:lnTo>
                <a:lnTo>
                  <a:pt x="31254" y="820178"/>
                </a:lnTo>
                <a:lnTo>
                  <a:pt x="58724" y="838047"/>
                </a:lnTo>
                <a:lnTo>
                  <a:pt x="93306" y="853935"/>
                </a:lnTo>
                <a:lnTo>
                  <a:pt x="134035" y="867778"/>
                </a:lnTo>
                <a:lnTo>
                  <a:pt x="179933" y="879576"/>
                </a:lnTo>
                <a:lnTo>
                  <a:pt x="230035" y="889304"/>
                </a:lnTo>
                <a:lnTo>
                  <a:pt x="283387" y="896912"/>
                </a:lnTo>
                <a:lnTo>
                  <a:pt x="339013" y="902373"/>
                </a:lnTo>
                <a:lnTo>
                  <a:pt x="395960" y="905675"/>
                </a:lnTo>
                <a:lnTo>
                  <a:pt x="453237" y="906792"/>
                </a:lnTo>
                <a:lnTo>
                  <a:pt x="510527" y="905675"/>
                </a:lnTo>
                <a:lnTo>
                  <a:pt x="567474" y="902373"/>
                </a:lnTo>
                <a:lnTo>
                  <a:pt x="623100" y="896912"/>
                </a:lnTo>
                <a:lnTo>
                  <a:pt x="676452" y="889304"/>
                </a:lnTo>
                <a:lnTo>
                  <a:pt x="726567" y="879576"/>
                </a:lnTo>
                <a:lnTo>
                  <a:pt x="772464" y="867778"/>
                </a:lnTo>
                <a:lnTo>
                  <a:pt x="813181" y="853935"/>
                </a:lnTo>
                <a:lnTo>
                  <a:pt x="875233" y="820178"/>
                </a:lnTo>
                <a:lnTo>
                  <a:pt x="875233" y="766076"/>
                </a:lnTo>
                <a:lnTo>
                  <a:pt x="869937" y="781685"/>
                </a:lnTo>
                <a:lnTo>
                  <a:pt x="854532" y="797280"/>
                </a:lnTo>
                <a:lnTo>
                  <a:pt x="796251" y="826897"/>
                </a:lnTo>
                <a:lnTo>
                  <a:pt x="754811" y="840143"/>
                </a:lnTo>
                <a:lnTo>
                  <a:pt x="706120" y="851852"/>
                </a:lnTo>
                <a:lnTo>
                  <a:pt x="650900" y="861631"/>
                </a:lnTo>
                <a:lnTo>
                  <a:pt x="589876" y="869086"/>
                </a:lnTo>
                <a:lnTo>
                  <a:pt x="523748" y="873848"/>
                </a:lnTo>
                <a:lnTo>
                  <a:pt x="453237" y="875512"/>
                </a:lnTo>
                <a:lnTo>
                  <a:pt x="382739" y="873848"/>
                </a:lnTo>
                <a:lnTo>
                  <a:pt x="316611" y="869086"/>
                </a:lnTo>
                <a:lnTo>
                  <a:pt x="255587" y="861631"/>
                </a:lnTo>
                <a:lnTo>
                  <a:pt x="200367" y="851852"/>
                </a:lnTo>
                <a:lnTo>
                  <a:pt x="151676" y="840143"/>
                </a:lnTo>
                <a:lnTo>
                  <a:pt x="110236" y="826897"/>
                </a:lnTo>
                <a:lnTo>
                  <a:pt x="51955" y="797280"/>
                </a:lnTo>
                <a:lnTo>
                  <a:pt x="31254" y="766076"/>
                </a:lnTo>
                <a:lnTo>
                  <a:pt x="31254" y="507504"/>
                </a:lnTo>
                <a:lnTo>
                  <a:pt x="58724" y="525373"/>
                </a:lnTo>
                <a:lnTo>
                  <a:pt x="93306" y="541248"/>
                </a:lnTo>
                <a:lnTo>
                  <a:pt x="134035" y="555104"/>
                </a:lnTo>
                <a:lnTo>
                  <a:pt x="179933" y="566902"/>
                </a:lnTo>
                <a:lnTo>
                  <a:pt x="230035" y="576618"/>
                </a:lnTo>
                <a:lnTo>
                  <a:pt x="283387" y="584238"/>
                </a:lnTo>
                <a:lnTo>
                  <a:pt x="339013" y="589699"/>
                </a:lnTo>
                <a:lnTo>
                  <a:pt x="395960" y="593001"/>
                </a:lnTo>
                <a:lnTo>
                  <a:pt x="453237" y="594106"/>
                </a:lnTo>
                <a:lnTo>
                  <a:pt x="510527" y="593001"/>
                </a:lnTo>
                <a:lnTo>
                  <a:pt x="567474" y="589699"/>
                </a:lnTo>
                <a:lnTo>
                  <a:pt x="623100" y="584238"/>
                </a:lnTo>
                <a:lnTo>
                  <a:pt x="676452" y="576618"/>
                </a:lnTo>
                <a:lnTo>
                  <a:pt x="726567" y="566902"/>
                </a:lnTo>
                <a:lnTo>
                  <a:pt x="772464" y="555104"/>
                </a:lnTo>
                <a:lnTo>
                  <a:pt x="813181" y="541248"/>
                </a:lnTo>
                <a:lnTo>
                  <a:pt x="875233" y="507504"/>
                </a:lnTo>
                <a:lnTo>
                  <a:pt x="875233" y="453402"/>
                </a:lnTo>
                <a:lnTo>
                  <a:pt x="869937" y="469011"/>
                </a:lnTo>
                <a:lnTo>
                  <a:pt x="854532" y="484593"/>
                </a:lnTo>
                <a:lnTo>
                  <a:pt x="796251" y="514210"/>
                </a:lnTo>
                <a:lnTo>
                  <a:pt x="754811" y="527469"/>
                </a:lnTo>
                <a:lnTo>
                  <a:pt x="706120" y="539178"/>
                </a:lnTo>
                <a:lnTo>
                  <a:pt x="650900" y="548957"/>
                </a:lnTo>
                <a:lnTo>
                  <a:pt x="589876" y="556412"/>
                </a:lnTo>
                <a:lnTo>
                  <a:pt x="523748" y="561174"/>
                </a:lnTo>
                <a:lnTo>
                  <a:pt x="453237" y="562838"/>
                </a:lnTo>
                <a:lnTo>
                  <a:pt x="382739" y="561174"/>
                </a:lnTo>
                <a:lnTo>
                  <a:pt x="316611" y="556412"/>
                </a:lnTo>
                <a:lnTo>
                  <a:pt x="255587" y="548957"/>
                </a:lnTo>
                <a:lnTo>
                  <a:pt x="200367" y="539178"/>
                </a:lnTo>
                <a:lnTo>
                  <a:pt x="151676" y="527469"/>
                </a:lnTo>
                <a:lnTo>
                  <a:pt x="110236" y="514210"/>
                </a:lnTo>
                <a:lnTo>
                  <a:pt x="51955" y="484593"/>
                </a:lnTo>
                <a:lnTo>
                  <a:pt x="31254" y="453402"/>
                </a:lnTo>
                <a:lnTo>
                  <a:pt x="31254" y="194818"/>
                </a:lnTo>
                <a:lnTo>
                  <a:pt x="58724" y="212699"/>
                </a:lnTo>
                <a:lnTo>
                  <a:pt x="93306" y="228574"/>
                </a:lnTo>
                <a:lnTo>
                  <a:pt x="134035" y="242430"/>
                </a:lnTo>
                <a:lnTo>
                  <a:pt x="179933" y="254228"/>
                </a:lnTo>
                <a:lnTo>
                  <a:pt x="230035" y="263944"/>
                </a:lnTo>
                <a:lnTo>
                  <a:pt x="283387" y="271551"/>
                </a:lnTo>
                <a:lnTo>
                  <a:pt x="339013" y="277025"/>
                </a:lnTo>
                <a:lnTo>
                  <a:pt x="395960" y="280327"/>
                </a:lnTo>
                <a:lnTo>
                  <a:pt x="453237" y="281432"/>
                </a:lnTo>
                <a:lnTo>
                  <a:pt x="510527" y="280327"/>
                </a:lnTo>
                <a:lnTo>
                  <a:pt x="567474" y="277025"/>
                </a:lnTo>
                <a:lnTo>
                  <a:pt x="623100" y="271551"/>
                </a:lnTo>
                <a:lnTo>
                  <a:pt x="676452" y="263944"/>
                </a:lnTo>
                <a:lnTo>
                  <a:pt x="726567" y="254228"/>
                </a:lnTo>
                <a:lnTo>
                  <a:pt x="772464" y="242430"/>
                </a:lnTo>
                <a:lnTo>
                  <a:pt x="813181" y="228574"/>
                </a:lnTo>
                <a:lnTo>
                  <a:pt x="875233" y="194818"/>
                </a:lnTo>
                <a:lnTo>
                  <a:pt x="875233" y="140728"/>
                </a:lnTo>
                <a:lnTo>
                  <a:pt x="869937" y="156324"/>
                </a:lnTo>
                <a:lnTo>
                  <a:pt x="854532" y="171919"/>
                </a:lnTo>
                <a:lnTo>
                  <a:pt x="796251" y="201536"/>
                </a:lnTo>
                <a:lnTo>
                  <a:pt x="754811" y="214795"/>
                </a:lnTo>
                <a:lnTo>
                  <a:pt x="706120" y="226504"/>
                </a:lnTo>
                <a:lnTo>
                  <a:pt x="650900" y="236283"/>
                </a:lnTo>
                <a:lnTo>
                  <a:pt x="589876" y="243738"/>
                </a:lnTo>
                <a:lnTo>
                  <a:pt x="523748" y="248500"/>
                </a:lnTo>
                <a:lnTo>
                  <a:pt x="453237" y="250164"/>
                </a:lnTo>
                <a:lnTo>
                  <a:pt x="382739" y="248500"/>
                </a:lnTo>
                <a:lnTo>
                  <a:pt x="316611" y="243738"/>
                </a:lnTo>
                <a:lnTo>
                  <a:pt x="255587" y="236283"/>
                </a:lnTo>
                <a:lnTo>
                  <a:pt x="200367" y="226504"/>
                </a:lnTo>
                <a:lnTo>
                  <a:pt x="151676" y="214795"/>
                </a:lnTo>
                <a:lnTo>
                  <a:pt x="110236" y="201536"/>
                </a:lnTo>
                <a:lnTo>
                  <a:pt x="94640" y="194818"/>
                </a:lnTo>
                <a:lnTo>
                  <a:pt x="76758" y="187121"/>
                </a:lnTo>
                <a:lnTo>
                  <a:pt x="51955" y="171919"/>
                </a:lnTo>
                <a:lnTo>
                  <a:pt x="36550" y="156324"/>
                </a:lnTo>
                <a:lnTo>
                  <a:pt x="31254" y="140728"/>
                </a:lnTo>
                <a:lnTo>
                  <a:pt x="36550" y="125133"/>
                </a:lnTo>
                <a:lnTo>
                  <a:pt x="76758" y="94335"/>
                </a:lnTo>
                <a:lnTo>
                  <a:pt x="151676" y="66649"/>
                </a:lnTo>
                <a:lnTo>
                  <a:pt x="200367" y="54940"/>
                </a:lnTo>
                <a:lnTo>
                  <a:pt x="255587" y="45161"/>
                </a:lnTo>
                <a:lnTo>
                  <a:pt x="316611" y="37693"/>
                </a:lnTo>
                <a:lnTo>
                  <a:pt x="382739" y="32943"/>
                </a:lnTo>
                <a:lnTo>
                  <a:pt x="453237" y="31267"/>
                </a:lnTo>
                <a:lnTo>
                  <a:pt x="523748" y="32943"/>
                </a:lnTo>
                <a:lnTo>
                  <a:pt x="589876" y="37693"/>
                </a:lnTo>
                <a:lnTo>
                  <a:pt x="650900" y="45161"/>
                </a:lnTo>
                <a:lnTo>
                  <a:pt x="706120" y="54940"/>
                </a:lnTo>
                <a:lnTo>
                  <a:pt x="754811" y="66649"/>
                </a:lnTo>
                <a:lnTo>
                  <a:pt x="796251" y="79908"/>
                </a:lnTo>
                <a:lnTo>
                  <a:pt x="854532" y="109537"/>
                </a:lnTo>
                <a:lnTo>
                  <a:pt x="875233" y="140728"/>
                </a:lnTo>
                <a:lnTo>
                  <a:pt x="875233" y="87706"/>
                </a:lnTo>
                <a:lnTo>
                  <a:pt x="859396" y="75488"/>
                </a:lnTo>
                <a:lnTo>
                  <a:pt x="825754" y="58064"/>
                </a:lnTo>
                <a:lnTo>
                  <a:pt x="784974" y="42849"/>
                </a:lnTo>
                <a:lnTo>
                  <a:pt x="743140" y="31267"/>
                </a:lnTo>
                <a:lnTo>
                  <a:pt x="738200" y="29895"/>
                </a:lnTo>
                <a:lnTo>
                  <a:pt x="686523" y="19215"/>
                </a:lnTo>
                <a:lnTo>
                  <a:pt x="631088" y="10858"/>
                </a:lnTo>
                <a:lnTo>
                  <a:pt x="572973" y="4851"/>
                </a:lnTo>
                <a:lnTo>
                  <a:pt x="513321" y="1219"/>
                </a:lnTo>
                <a:lnTo>
                  <a:pt x="453237" y="0"/>
                </a:lnTo>
                <a:lnTo>
                  <a:pt x="393166" y="1219"/>
                </a:lnTo>
                <a:lnTo>
                  <a:pt x="333514" y="4851"/>
                </a:lnTo>
                <a:lnTo>
                  <a:pt x="275412" y="10858"/>
                </a:lnTo>
                <a:lnTo>
                  <a:pt x="219964" y="19215"/>
                </a:lnTo>
                <a:lnTo>
                  <a:pt x="168287" y="29895"/>
                </a:lnTo>
                <a:lnTo>
                  <a:pt x="121513" y="42849"/>
                </a:lnTo>
                <a:lnTo>
                  <a:pt x="80746" y="58064"/>
                </a:lnTo>
                <a:lnTo>
                  <a:pt x="21666" y="95097"/>
                </a:lnTo>
                <a:lnTo>
                  <a:pt x="0" y="140728"/>
                </a:lnTo>
                <a:lnTo>
                  <a:pt x="0" y="1078763"/>
                </a:lnTo>
                <a:lnTo>
                  <a:pt x="21666" y="1124394"/>
                </a:lnTo>
                <a:lnTo>
                  <a:pt x="80746" y="1161415"/>
                </a:lnTo>
                <a:lnTo>
                  <a:pt x="121513" y="1176616"/>
                </a:lnTo>
                <a:lnTo>
                  <a:pt x="168287" y="1189570"/>
                </a:lnTo>
                <a:lnTo>
                  <a:pt x="219964" y="1200251"/>
                </a:lnTo>
                <a:lnTo>
                  <a:pt x="275412" y="1208608"/>
                </a:lnTo>
                <a:lnTo>
                  <a:pt x="333514" y="1214615"/>
                </a:lnTo>
                <a:lnTo>
                  <a:pt x="393166" y="1218247"/>
                </a:lnTo>
                <a:lnTo>
                  <a:pt x="453237" y="1219466"/>
                </a:lnTo>
                <a:lnTo>
                  <a:pt x="513321" y="1218247"/>
                </a:lnTo>
                <a:lnTo>
                  <a:pt x="572973" y="1214615"/>
                </a:lnTo>
                <a:lnTo>
                  <a:pt x="631088" y="1208608"/>
                </a:lnTo>
                <a:lnTo>
                  <a:pt x="686523" y="1200251"/>
                </a:lnTo>
                <a:lnTo>
                  <a:pt x="738200" y="1189570"/>
                </a:lnTo>
                <a:lnTo>
                  <a:pt x="784974" y="1176616"/>
                </a:lnTo>
                <a:lnTo>
                  <a:pt x="825754" y="1161415"/>
                </a:lnTo>
                <a:lnTo>
                  <a:pt x="884821" y="1124394"/>
                </a:lnTo>
                <a:lnTo>
                  <a:pt x="906487" y="1078763"/>
                </a:lnTo>
                <a:lnTo>
                  <a:pt x="906487" y="820178"/>
                </a:lnTo>
                <a:lnTo>
                  <a:pt x="906487" y="507504"/>
                </a:lnTo>
                <a:lnTo>
                  <a:pt x="906487" y="194818"/>
                </a:lnTo>
                <a:lnTo>
                  <a:pt x="906487" y="1407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/>
          <p:cNvGrpSpPr/>
          <p:nvPr/>
        </p:nvGrpSpPr>
        <p:grpSpPr>
          <a:xfrm>
            <a:off x="5464662" y="3307129"/>
            <a:ext cx="923925" cy="249554"/>
            <a:chOff x="5464662" y="3307129"/>
            <a:chExt cx="923925" cy="249554"/>
          </a:xfrm>
        </p:grpSpPr>
        <p:sp>
          <p:nvSpPr>
            <p:cNvPr id="16" name="object 16"/>
            <p:cNvSpPr/>
            <p:nvPr/>
          </p:nvSpPr>
          <p:spPr>
            <a:xfrm>
              <a:off x="5472233" y="3314700"/>
              <a:ext cx="908685" cy="234315"/>
            </a:xfrm>
            <a:custGeom>
              <a:avLst/>
              <a:gdLst/>
              <a:ahLst/>
              <a:cxnLst/>
              <a:rect l="l" t="t" r="r" b="b"/>
              <a:pathLst>
                <a:path w="908685" h="234314">
                  <a:moveTo>
                    <a:pt x="578521" y="0"/>
                  </a:moveTo>
                  <a:lnTo>
                    <a:pt x="454132" y="62191"/>
                  </a:lnTo>
                  <a:lnTo>
                    <a:pt x="298667" y="31095"/>
                  </a:lnTo>
                  <a:lnTo>
                    <a:pt x="236473" y="108850"/>
                  </a:lnTo>
                  <a:lnTo>
                    <a:pt x="108829" y="108850"/>
                  </a:lnTo>
                  <a:lnTo>
                    <a:pt x="0" y="233957"/>
                  </a:lnTo>
                  <a:lnTo>
                    <a:pt x="908276" y="234011"/>
                  </a:lnTo>
                  <a:lnTo>
                    <a:pt x="799446" y="108850"/>
                  </a:lnTo>
                  <a:lnTo>
                    <a:pt x="687340" y="108850"/>
                  </a:lnTo>
                  <a:lnTo>
                    <a:pt x="57852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72233" y="3314700"/>
              <a:ext cx="908685" cy="234315"/>
            </a:xfrm>
            <a:custGeom>
              <a:avLst/>
              <a:gdLst/>
              <a:ahLst/>
              <a:cxnLst/>
              <a:rect l="l" t="t" r="r" b="b"/>
              <a:pathLst>
                <a:path w="908685" h="234314">
                  <a:moveTo>
                    <a:pt x="799446" y="108850"/>
                  </a:moveTo>
                  <a:lnTo>
                    <a:pt x="687340" y="108850"/>
                  </a:lnTo>
                  <a:lnTo>
                    <a:pt x="578521" y="0"/>
                  </a:lnTo>
                  <a:lnTo>
                    <a:pt x="454132" y="62191"/>
                  </a:lnTo>
                  <a:lnTo>
                    <a:pt x="298667" y="31095"/>
                  </a:lnTo>
                  <a:lnTo>
                    <a:pt x="236473" y="108850"/>
                  </a:lnTo>
                  <a:lnTo>
                    <a:pt x="108829" y="108850"/>
                  </a:lnTo>
                  <a:lnTo>
                    <a:pt x="0" y="233957"/>
                  </a:lnTo>
                  <a:lnTo>
                    <a:pt x="908276" y="234011"/>
                  </a:lnTo>
                  <a:lnTo>
                    <a:pt x="799446" y="108850"/>
                  </a:lnTo>
                  <a:close/>
                </a:path>
              </a:pathLst>
            </a:custGeom>
            <a:ln w="151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5321938" y="3593057"/>
            <a:ext cx="1196340" cy="599440"/>
            <a:chOff x="5321938" y="3593057"/>
            <a:chExt cx="1196340" cy="599440"/>
          </a:xfrm>
        </p:grpSpPr>
        <p:sp>
          <p:nvSpPr>
            <p:cNvPr id="19" name="object 19"/>
            <p:cNvSpPr/>
            <p:nvPr/>
          </p:nvSpPr>
          <p:spPr>
            <a:xfrm>
              <a:off x="5329509" y="3977343"/>
              <a:ext cx="1181100" cy="207645"/>
            </a:xfrm>
            <a:custGeom>
              <a:avLst/>
              <a:gdLst/>
              <a:ahLst/>
              <a:cxnLst/>
              <a:rect l="l" t="t" r="r" b="b"/>
              <a:pathLst>
                <a:path w="1181100" h="207645">
                  <a:moveTo>
                    <a:pt x="777857" y="0"/>
                  </a:moveTo>
                  <a:lnTo>
                    <a:pt x="751625" y="7768"/>
                  </a:lnTo>
                  <a:lnTo>
                    <a:pt x="729625" y="25633"/>
                  </a:lnTo>
                  <a:lnTo>
                    <a:pt x="717388" y="47244"/>
                  </a:lnTo>
                  <a:lnTo>
                    <a:pt x="713309" y="71055"/>
                  </a:lnTo>
                  <a:lnTo>
                    <a:pt x="717388" y="94869"/>
                  </a:lnTo>
                  <a:lnTo>
                    <a:pt x="729625" y="116486"/>
                  </a:lnTo>
                  <a:lnTo>
                    <a:pt x="450799" y="116486"/>
                  </a:lnTo>
                  <a:lnTo>
                    <a:pt x="464146" y="91481"/>
                  </a:lnTo>
                  <a:lnTo>
                    <a:pt x="466781" y="64241"/>
                  </a:lnTo>
                  <a:lnTo>
                    <a:pt x="459014" y="38002"/>
                  </a:lnTo>
                  <a:lnTo>
                    <a:pt x="441154" y="15996"/>
                  </a:lnTo>
                  <a:lnTo>
                    <a:pt x="416156" y="2645"/>
                  </a:lnTo>
                  <a:lnTo>
                    <a:pt x="388924" y="9"/>
                  </a:lnTo>
                  <a:lnTo>
                    <a:pt x="362693" y="7778"/>
                  </a:lnTo>
                  <a:lnTo>
                    <a:pt x="340693" y="25644"/>
                  </a:lnTo>
                  <a:lnTo>
                    <a:pt x="328462" y="47253"/>
                  </a:lnTo>
                  <a:lnTo>
                    <a:pt x="324385" y="71061"/>
                  </a:lnTo>
                  <a:lnTo>
                    <a:pt x="328462" y="94871"/>
                  </a:lnTo>
                  <a:lnTo>
                    <a:pt x="340693" y="116486"/>
                  </a:lnTo>
                  <a:lnTo>
                    <a:pt x="0" y="116486"/>
                  </a:lnTo>
                  <a:lnTo>
                    <a:pt x="0" y="168402"/>
                  </a:lnTo>
                  <a:lnTo>
                    <a:pt x="64876" y="168402"/>
                  </a:lnTo>
                  <a:lnTo>
                    <a:pt x="64876" y="207339"/>
                  </a:lnTo>
                  <a:lnTo>
                    <a:pt x="181649" y="207339"/>
                  </a:lnTo>
                  <a:lnTo>
                    <a:pt x="181649" y="168402"/>
                  </a:lnTo>
                  <a:lnTo>
                    <a:pt x="298426" y="168402"/>
                  </a:lnTo>
                  <a:lnTo>
                    <a:pt x="298426" y="207339"/>
                  </a:lnTo>
                  <a:lnTo>
                    <a:pt x="415203" y="207339"/>
                  </a:lnTo>
                  <a:lnTo>
                    <a:pt x="415203" y="168402"/>
                  </a:lnTo>
                  <a:lnTo>
                    <a:pt x="531980" y="168402"/>
                  </a:lnTo>
                  <a:lnTo>
                    <a:pt x="531980" y="207339"/>
                  </a:lnTo>
                  <a:lnTo>
                    <a:pt x="648757" y="207339"/>
                  </a:lnTo>
                  <a:lnTo>
                    <a:pt x="648757" y="168402"/>
                  </a:lnTo>
                  <a:lnTo>
                    <a:pt x="765534" y="168402"/>
                  </a:lnTo>
                  <a:lnTo>
                    <a:pt x="765534" y="207339"/>
                  </a:lnTo>
                  <a:lnTo>
                    <a:pt x="882311" y="207339"/>
                  </a:lnTo>
                  <a:lnTo>
                    <a:pt x="882311" y="168402"/>
                  </a:lnTo>
                  <a:lnTo>
                    <a:pt x="999088" y="168402"/>
                  </a:lnTo>
                  <a:lnTo>
                    <a:pt x="999088" y="207339"/>
                  </a:lnTo>
                  <a:lnTo>
                    <a:pt x="1115876" y="207339"/>
                  </a:lnTo>
                  <a:lnTo>
                    <a:pt x="1115876" y="168402"/>
                  </a:lnTo>
                  <a:lnTo>
                    <a:pt x="1180752" y="168402"/>
                  </a:lnTo>
                  <a:lnTo>
                    <a:pt x="1180752" y="116486"/>
                  </a:lnTo>
                  <a:lnTo>
                    <a:pt x="839720" y="116486"/>
                  </a:lnTo>
                  <a:lnTo>
                    <a:pt x="853069" y="91481"/>
                  </a:lnTo>
                  <a:lnTo>
                    <a:pt x="855708" y="64242"/>
                  </a:lnTo>
                  <a:lnTo>
                    <a:pt x="847945" y="38002"/>
                  </a:lnTo>
                  <a:lnTo>
                    <a:pt x="830086" y="15996"/>
                  </a:lnTo>
                  <a:lnTo>
                    <a:pt x="805088" y="2639"/>
                  </a:lnTo>
                  <a:lnTo>
                    <a:pt x="77785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329509" y="3977343"/>
              <a:ext cx="1181100" cy="207645"/>
            </a:xfrm>
            <a:custGeom>
              <a:avLst/>
              <a:gdLst/>
              <a:ahLst/>
              <a:cxnLst/>
              <a:rect l="l" t="t" r="r" b="b"/>
              <a:pathLst>
                <a:path w="1181100" h="207645">
                  <a:moveTo>
                    <a:pt x="1180752" y="116486"/>
                  </a:moveTo>
                  <a:lnTo>
                    <a:pt x="839720" y="116486"/>
                  </a:lnTo>
                  <a:lnTo>
                    <a:pt x="853069" y="91481"/>
                  </a:lnTo>
                  <a:lnTo>
                    <a:pt x="855708" y="64242"/>
                  </a:lnTo>
                  <a:lnTo>
                    <a:pt x="847945" y="38002"/>
                  </a:lnTo>
                  <a:lnTo>
                    <a:pt x="830086" y="15996"/>
                  </a:lnTo>
                  <a:lnTo>
                    <a:pt x="805088" y="2639"/>
                  </a:lnTo>
                  <a:lnTo>
                    <a:pt x="777857" y="0"/>
                  </a:lnTo>
                  <a:lnTo>
                    <a:pt x="751625" y="7768"/>
                  </a:lnTo>
                  <a:lnTo>
                    <a:pt x="729625" y="25633"/>
                  </a:lnTo>
                  <a:lnTo>
                    <a:pt x="717388" y="47244"/>
                  </a:lnTo>
                  <a:lnTo>
                    <a:pt x="713309" y="71055"/>
                  </a:lnTo>
                  <a:lnTo>
                    <a:pt x="717388" y="94869"/>
                  </a:lnTo>
                  <a:lnTo>
                    <a:pt x="729625" y="116486"/>
                  </a:lnTo>
                  <a:lnTo>
                    <a:pt x="450799" y="116486"/>
                  </a:lnTo>
                  <a:lnTo>
                    <a:pt x="464146" y="91481"/>
                  </a:lnTo>
                  <a:lnTo>
                    <a:pt x="466781" y="64241"/>
                  </a:lnTo>
                  <a:lnTo>
                    <a:pt x="459014" y="38002"/>
                  </a:lnTo>
                  <a:lnTo>
                    <a:pt x="441154" y="15996"/>
                  </a:lnTo>
                  <a:lnTo>
                    <a:pt x="416156" y="2645"/>
                  </a:lnTo>
                  <a:lnTo>
                    <a:pt x="388924" y="9"/>
                  </a:lnTo>
                  <a:lnTo>
                    <a:pt x="362693" y="7778"/>
                  </a:lnTo>
                  <a:lnTo>
                    <a:pt x="340693" y="25644"/>
                  </a:lnTo>
                  <a:lnTo>
                    <a:pt x="328462" y="47253"/>
                  </a:lnTo>
                  <a:lnTo>
                    <a:pt x="324385" y="71061"/>
                  </a:lnTo>
                  <a:lnTo>
                    <a:pt x="328462" y="94871"/>
                  </a:lnTo>
                  <a:lnTo>
                    <a:pt x="340693" y="116486"/>
                  </a:lnTo>
                  <a:lnTo>
                    <a:pt x="0" y="116486"/>
                  </a:lnTo>
                  <a:lnTo>
                    <a:pt x="0" y="168402"/>
                  </a:lnTo>
                  <a:lnTo>
                    <a:pt x="64876" y="168402"/>
                  </a:lnTo>
                  <a:lnTo>
                    <a:pt x="64876" y="207339"/>
                  </a:lnTo>
                  <a:lnTo>
                    <a:pt x="181649" y="207339"/>
                  </a:lnTo>
                  <a:lnTo>
                    <a:pt x="181649" y="168402"/>
                  </a:lnTo>
                  <a:lnTo>
                    <a:pt x="298426" y="168402"/>
                  </a:lnTo>
                  <a:lnTo>
                    <a:pt x="298426" y="207339"/>
                  </a:lnTo>
                  <a:lnTo>
                    <a:pt x="415203" y="207339"/>
                  </a:lnTo>
                  <a:lnTo>
                    <a:pt x="415203" y="168402"/>
                  </a:lnTo>
                  <a:lnTo>
                    <a:pt x="531980" y="168402"/>
                  </a:lnTo>
                  <a:lnTo>
                    <a:pt x="531980" y="207339"/>
                  </a:lnTo>
                  <a:lnTo>
                    <a:pt x="648757" y="207339"/>
                  </a:lnTo>
                  <a:lnTo>
                    <a:pt x="648757" y="168402"/>
                  </a:lnTo>
                  <a:lnTo>
                    <a:pt x="765534" y="168402"/>
                  </a:lnTo>
                  <a:lnTo>
                    <a:pt x="765534" y="207339"/>
                  </a:lnTo>
                  <a:lnTo>
                    <a:pt x="882311" y="207339"/>
                  </a:lnTo>
                  <a:lnTo>
                    <a:pt x="882311" y="168402"/>
                  </a:lnTo>
                  <a:lnTo>
                    <a:pt x="999088" y="168402"/>
                  </a:lnTo>
                  <a:lnTo>
                    <a:pt x="999088" y="207339"/>
                  </a:lnTo>
                  <a:lnTo>
                    <a:pt x="1115876" y="207339"/>
                  </a:lnTo>
                  <a:lnTo>
                    <a:pt x="1115876" y="168402"/>
                  </a:lnTo>
                  <a:lnTo>
                    <a:pt x="1180752" y="168402"/>
                  </a:lnTo>
                  <a:lnTo>
                    <a:pt x="1180752" y="116486"/>
                  </a:lnTo>
                  <a:close/>
                </a:path>
              </a:pathLst>
            </a:custGeom>
            <a:ln w="15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407357" y="3600628"/>
              <a:ext cx="1025525" cy="441325"/>
            </a:xfrm>
            <a:custGeom>
              <a:avLst/>
              <a:gdLst/>
              <a:ahLst/>
              <a:cxnLst/>
              <a:rect l="l" t="t" r="r" b="b"/>
              <a:pathLst>
                <a:path w="1025525" h="441325">
                  <a:moveTo>
                    <a:pt x="1025053" y="0"/>
                  </a:moveTo>
                  <a:lnTo>
                    <a:pt x="0" y="0"/>
                  </a:lnTo>
                  <a:lnTo>
                    <a:pt x="0" y="90852"/>
                  </a:lnTo>
                  <a:lnTo>
                    <a:pt x="37628" y="90853"/>
                  </a:lnTo>
                  <a:lnTo>
                    <a:pt x="185070" y="441286"/>
                  </a:lnTo>
                  <a:lnTo>
                    <a:pt x="207928" y="441286"/>
                  </a:lnTo>
                  <a:lnTo>
                    <a:pt x="219030" y="398966"/>
                  </a:lnTo>
                  <a:lnTo>
                    <a:pt x="244607" y="365358"/>
                  </a:lnTo>
                  <a:lnTo>
                    <a:pt x="280916" y="343797"/>
                  </a:lnTo>
                  <a:lnTo>
                    <a:pt x="324218" y="337616"/>
                  </a:lnTo>
                  <a:lnTo>
                    <a:pt x="363525" y="347312"/>
                  </a:lnTo>
                  <a:lnTo>
                    <a:pt x="395780" y="369702"/>
                  </a:lnTo>
                  <a:lnTo>
                    <a:pt x="418164" y="401967"/>
                  </a:lnTo>
                  <a:lnTo>
                    <a:pt x="427858" y="441286"/>
                  </a:lnTo>
                  <a:lnTo>
                    <a:pt x="596860" y="441286"/>
                  </a:lnTo>
                  <a:lnTo>
                    <a:pt x="608007" y="398980"/>
                  </a:lnTo>
                  <a:lnTo>
                    <a:pt x="633618" y="365398"/>
                  </a:lnTo>
                  <a:lnTo>
                    <a:pt x="669949" y="343872"/>
                  </a:lnTo>
                  <a:lnTo>
                    <a:pt x="713258" y="337735"/>
                  </a:lnTo>
                  <a:lnTo>
                    <a:pt x="752498" y="347443"/>
                  </a:lnTo>
                  <a:lnTo>
                    <a:pt x="784705" y="369811"/>
                  </a:lnTo>
                  <a:lnTo>
                    <a:pt x="807068" y="402028"/>
                  </a:lnTo>
                  <a:lnTo>
                    <a:pt x="816779" y="441286"/>
                  </a:lnTo>
                  <a:lnTo>
                    <a:pt x="839659" y="441286"/>
                  </a:lnTo>
                  <a:lnTo>
                    <a:pt x="987209" y="90853"/>
                  </a:lnTo>
                  <a:lnTo>
                    <a:pt x="1025053" y="90853"/>
                  </a:lnTo>
                  <a:lnTo>
                    <a:pt x="1025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407357" y="3600628"/>
              <a:ext cx="1025525" cy="441325"/>
            </a:xfrm>
            <a:custGeom>
              <a:avLst/>
              <a:gdLst/>
              <a:ahLst/>
              <a:cxnLst/>
              <a:rect l="l" t="t" r="r" b="b"/>
              <a:pathLst>
                <a:path w="1025525" h="441325">
                  <a:moveTo>
                    <a:pt x="185070" y="441286"/>
                  </a:moveTo>
                  <a:lnTo>
                    <a:pt x="207928" y="441286"/>
                  </a:lnTo>
                  <a:lnTo>
                    <a:pt x="219030" y="398966"/>
                  </a:lnTo>
                  <a:lnTo>
                    <a:pt x="244607" y="365358"/>
                  </a:lnTo>
                  <a:lnTo>
                    <a:pt x="280916" y="343797"/>
                  </a:lnTo>
                  <a:lnTo>
                    <a:pt x="324218" y="337616"/>
                  </a:lnTo>
                  <a:lnTo>
                    <a:pt x="363525" y="347312"/>
                  </a:lnTo>
                  <a:lnTo>
                    <a:pt x="395780" y="369702"/>
                  </a:lnTo>
                  <a:lnTo>
                    <a:pt x="418164" y="401967"/>
                  </a:lnTo>
                  <a:lnTo>
                    <a:pt x="427858" y="441286"/>
                  </a:lnTo>
                  <a:lnTo>
                    <a:pt x="596860" y="441286"/>
                  </a:lnTo>
                  <a:lnTo>
                    <a:pt x="608007" y="398980"/>
                  </a:lnTo>
                  <a:lnTo>
                    <a:pt x="633618" y="365398"/>
                  </a:lnTo>
                  <a:lnTo>
                    <a:pt x="669949" y="343872"/>
                  </a:lnTo>
                  <a:lnTo>
                    <a:pt x="713258" y="337735"/>
                  </a:lnTo>
                  <a:lnTo>
                    <a:pt x="752498" y="347443"/>
                  </a:lnTo>
                  <a:lnTo>
                    <a:pt x="784705" y="369811"/>
                  </a:lnTo>
                  <a:lnTo>
                    <a:pt x="807068" y="402028"/>
                  </a:lnTo>
                  <a:lnTo>
                    <a:pt x="816779" y="441286"/>
                  </a:lnTo>
                  <a:lnTo>
                    <a:pt x="839659" y="441286"/>
                  </a:lnTo>
                  <a:lnTo>
                    <a:pt x="987209" y="90853"/>
                  </a:lnTo>
                  <a:lnTo>
                    <a:pt x="1025053" y="90853"/>
                  </a:lnTo>
                  <a:lnTo>
                    <a:pt x="1025053" y="0"/>
                  </a:lnTo>
                  <a:lnTo>
                    <a:pt x="0" y="0"/>
                  </a:lnTo>
                  <a:lnTo>
                    <a:pt x="0" y="90852"/>
                  </a:lnTo>
                  <a:lnTo>
                    <a:pt x="37628" y="90853"/>
                  </a:lnTo>
                  <a:lnTo>
                    <a:pt x="185070" y="441286"/>
                  </a:lnTo>
                  <a:close/>
                </a:path>
              </a:pathLst>
            </a:custGeom>
            <a:ln w="151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7918005" y="2352415"/>
            <a:ext cx="899794" cy="900430"/>
            <a:chOff x="7918005" y="2352415"/>
            <a:chExt cx="899794" cy="900430"/>
          </a:xfrm>
        </p:grpSpPr>
        <p:sp>
          <p:nvSpPr>
            <p:cNvPr id="24" name="object 24"/>
            <p:cNvSpPr/>
            <p:nvPr/>
          </p:nvSpPr>
          <p:spPr>
            <a:xfrm>
              <a:off x="7926654" y="2360777"/>
              <a:ext cx="882650" cy="883285"/>
            </a:xfrm>
            <a:custGeom>
              <a:avLst/>
              <a:gdLst/>
              <a:ahLst/>
              <a:cxnLst/>
              <a:rect l="l" t="t" r="r" b="b"/>
              <a:pathLst>
                <a:path w="882650" h="883285">
                  <a:moveTo>
                    <a:pt x="882307" y="0"/>
                  </a:moveTo>
                  <a:lnTo>
                    <a:pt x="804456" y="0"/>
                  </a:lnTo>
                  <a:lnTo>
                    <a:pt x="804456" y="805307"/>
                  </a:lnTo>
                  <a:lnTo>
                    <a:pt x="0" y="805294"/>
                  </a:lnTo>
                  <a:lnTo>
                    <a:pt x="0" y="882777"/>
                  </a:lnTo>
                  <a:lnTo>
                    <a:pt x="882307" y="882777"/>
                  </a:lnTo>
                  <a:lnTo>
                    <a:pt x="882307" y="805307"/>
                  </a:lnTo>
                  <a:lnTo>
                    <a:pt x="88230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926657" y="2361066"/>
              <a:ext cx="882650" cy="882650"/>
            </a:xfrm>
            <a:custGeom>
              <a:avLst/>
              <a:gdLst/>
              <a:ahLst/>
              <a:cxnLst/>
              <a:rect l="l" t="t" r="r" b="b"/>
              <a:pathLst>
                <a:path w="882650" h="882650">
                  <a:moveTo>
                    <a:pt x="804463" y="0"/>
                  </a:moveTo>
                  <a:lnTo>
                    <a:pt x="882314" y="0"/>
                  </a:lnTo>
                  <a:lnTo>
                    <a:pt x="882315" y="882572"/>
                  </a:lnTo>
                  <a:lnTo>
                    <a:pt x="0" y="882571"/>
                  </a:lnTo>
                  <a:lnTo>
                    <a:pt x="0" y="804697"/>
                  </a:lnTo>
                  <a:lnTo>
                    <a:pt x="804463" y="804697"/>
                  </a:lnTo>
                  <a:lnTo>
                    <a:pt x="804463" y="0"/>
                  </a:lnTo>
                  <a:close/>
                </a:path>
              </a:pathLst>
            </a:custGeom>
            <a:ln w="1730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510541" y="2633625"/>
              <a:ext cx="142875" cy="454659"/>
            </a:xfrm>
            <a:custGeom>
              <a:avLst/>
              <a:gdLst/>
              <a:ahLst/>
              <a:cxnLst/>
              <a:rect l="l" t="t" r="r" b="b"/>
              <a:pathLst>
                <a:path w="142875" h="454660">
                  <a:moveTo>
                    <a:pt x="142727" y="0"/>
                  </a:moveTo>
                  <a:lnTo>
                    <a:pt x="0" y="0"/>
                  </a:lnTo>
                  <a:lnTo>
                    <a:pt x="0" y="454264"/>
                  </a:lnTo>
                  <a:lnTo>
                    <a:pt x="142727" y="454265"/>
                  </a:lnTo>
                  <a:lnTo>
                    <a:pt x="1427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510541" y="2633625"/>
              <a:ext cx="142875" cy="454659"/>
            </a:xfrm>
            <a:custGeom>
              <a:avLst/>
              <a:gdLst/>
              <a:ahLst/>
              <a:cxnLst/>
              <a:rect l="l" t="t" r="r" b="b"/>
              <a:pathLst>
                <a:path w="142875" h="454660">
                  <a:moveTo>
                    <a:pt x="0" y="454264"/>
                  </a:moveTo>
                  <a:lnTo>
                    <a:pt x="142727" y="454265"/>
                  </a:lnTo>
                  <a:lnTo>
                    <a:pt x="142727" y="0"/>
                  </a:lnTo>
                  <a:lnTo>
                    <a:pt x="0" y="0"/>
                  </a:lnTo>
                  <a:lnTo>
                    <a:pt x="0" y="454264"/>
                  </a:lnTo>
                  <a:close/>
                </a:path>
              </a:pathLst>
            </a:custGeom>
            <a:ln w="173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315913" y="2361066"/>
              <a:ext cx="142875" cy="727075"/>
            </a:xfrm>
            <a:custGeom>
              <a:avLst/>
              <a:gdLst/>
              <a:ahLst/>
              <a:cxnLst/>
              <a:rect l="l" t="t" r="r" b="b"/>
              <a:pathLst>
                <a:path w="142875" h="727075">
                  <a:moveTo>
                    <a:pt x="142727" y="0"/>
                  </a:moveTo>
                  <a:lnTo>
                    <a:pt x="0" y="0"/>
                  </a:lnTo>
                  <a:lnTo>
                    <a:pt x="0" y="726823"/>
                  </a:lnTo>
                  <a:lnTo>
                    <a:pt x="142727" y="726824"/>
                  </a:lnTo>
                  <a:lnTo>
                    <a:pt x="1427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315913" y="2361066"/>
              <a:ext cx="142875" cy="727075"/>
            </a:xfrm>
            <a:custGeom>
              <a:avLst/>
              <a:gdLst/>
              <a:ahLst/>
              <a:cxnLst/>
              <a:rect l="l" t="t" r="r" b="b"/>
              <a:pathLst>
                <a:path w="142875" h="727075">
                  <a:moveTo>
                    <a:pt x="0" y="726823"/>
                  </a:moveTo>
                  <a:lnTo>
                    <a:pt x="142727" y="726824"/>
                  </a:lnTo>
                  <a:lnTo>
                    <a:pt x="142727" y="0"/>
                  </a:lnTo>
                  <a:lnTo>
                    <a:pt x="0" y="0"/>
                  </a:lnTo>
                  <a:lnTo>
                    <a:pt x="0" y="726823"/>
                  </a:lnTo>
                  <a:close/>
                </a:path>
              </a:pathLst>
            </a:custGeom>
            <a:ln w="173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121285" y="2633625"/>
              <a:ext cx="142875" cy="454659"/>
            </a:xfrm>
            <a:custGeom>
              <a:avLst/>
              <a:gdLst/>
              <a:ahLst/>
              <a:cxnLst/>
              <a:rect l="l" t="t" r="r" b="b"/>
              <a:pathLst>
                <a:path w="142875" h="454660">
                  <a:moveTo>
                    <a:pt x="142727" y="0"/>
                  </a:moveTo>
                  <a:lnTo>
                    <a:pt x="0" y="0"/>
                  </a:lnTo>
                  <a:lnTo>
                    <a:pt x="0" y="454264"/>
                  </a:lnTo>
                  <a:lnTo>
                    <a:pt x="142727" y="454265"/>
                  </a:lnTo>
                  <a:lnTo>
                    <a:pt x="1427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121285" y="2633625"/>
              <a:ext cx="142875" cy="454659"/>
            </a:xfrm>
            <a:custGeom>
              <a:avLst/>
              <a:gdLst/>
              <a:ahLst/>
              <a:cxnLst/>
              <a:rect l="l" t="t" r="r" b="b"/>
              <a:pathLst>
                <a:path w="142875" h="454660">
                  <a:moveTo>
                    <a:pt x="0" y="454264"/>
                  </a:moveTo>
                  <a:lnTo>
                    <a:pt x="142727" y="454265"/>
                  </a:lnTo>
                  <a:lnTo>
                    <a:pt x="142727" y="0"/>
                  </a:lnTo>
                  <a:lnTo>
                    <a:pt x="0" y="0"/>
                  </a:lnTo>
                  <a:lnTo>
                    <a:pt x="0" y="454264"/>
                  </a:lnTo>
                  <a:close/>
                </a:path>
              </a:pathLst>
            </a:custGeom>
            <a:ln w="173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926657" y="2854268"/>
              <a:ext cx="142875" cy="233679"/>
            </a:xfrm>
            <a:custGeom>
              <a:avLst/>
              <a:gdLst/>
              <a:ahLst/>
              <a:cxnLst/>
              <a:rect l="l" t="t" r="r" b="b"/>
              <a:pathLst>
                <a:path w="142875" h="233680">
                  <a:moveTo>
                    <a:pt x="142727" y="0"/>
                  </a:moveTo>
                  <a:lnTo>
                    <a:pt x="0" y="0"/>
                  </a:lnTo>
                  <a:lnTo>
                    <a:pt x="0" y="233621"/>
                  </a:lnTo>
                  <a:lnTo>
                    <a:pt x="142727" y="233622"/>
                  </a:lnTo>
                  <a:lnTo>
                    <a:pt x="1427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926657" y="2854268"/>
              <a:ext cx="142875" cy="233679"/>
            </a:xfrm>
            <a:custGeom>
              <a:avLst/>
              <a:gdLst/>
              <a:ahLst/>
              <a:cxnLst/>
              <a:rect l="l" t="t" r="r" b="b"/>
              <a:pathLst>
                <a:path w="142875" h="233680">
                  <a:moveTo>
                    <a:pt x="0" y="233621"/>
                  </a:moveTo>
                  <a:lnTo>
                    <a:pt x="142727" y="233622"/>
                  </a:lnTo>
                  <a:lnTo>
                    <a:pt x="142727" y="0"/>
                  </a:lnTo>
                  <a:lnTo>
                    <a:pt x="0" y="0"/>
                  </a:lnTo>
                  <a:lnTo>
                    <a:pt x="0" y="233621"/>
                  </a:lnTo>
                  <a:close/>
                </a:path>
              </a:pathLst>
            </a:custGeom>
            <a:ln w="1730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7043" y="1531795"/>
            <a:ext cx="94625" cy="94653"/>
          </a:xfrm>
          <a:prstGeom prst="rect">
            <a:avLst/>
          </a:prstGeom>
        </p:spPr>
      </p:pic>
      <p:grpSp>
        <p:nvGrpSpPr>
          <p:cNvPr id="35" name="object 35"/>
          <p:cNvGrpSpPr/>
          <p:nvPr/>
        </p:nvGrpSpPr>
        <p:grpSpPr>
          <a:xfrm>
            <a:off x="10456185" y="1356321"/>
            <a:ext cx="804545" cy="955675"/>
            <a:chOff x="10456185" y="1356321"/>
            <a:chExt cx="804545" cy="955675"/>
          </a:xfrm>
        </p:grpSpPr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55105" y="1760530"/>
              <a:ext cx="94625" cy="9465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0456177" y="1356321"/>
              <a:ext cx="804545" cy="955675"/>
            </a:xfrm>
            <a:custGeom>
              <a:avLst/>
              <a:gdLst/>
              <a:ahLst/>
              <a:cxnLst/>
              <a:rect l="l" t="t" r="r" b="b"/>
              <a:pathLst>
                <a:path w="804545" h="955675">
                  <a:moveTo>
                    <a:pt x="381457" y="433514"/>
                  </a:moveTo>
                  <a:lnTo>
                    <a:pt x="357162" y="421919"/>
                  </a:lnTo>
                  <a:lnTo>
                    <a:pt x="357162" y="448157"/>
                  </a:lnTo>
                  <a:lnTo>
                    <a:pt x="357035" y="452196"/>
                  </a:lnTo>
                  <a:lnTo>
                    <a:pt x="331787" y="464324"/>
                  </a:lnTo>
                  <a:lnTo>
                    <a:pt x="327418" y="481698"/>
                  </a:lnTo>
                  <a:lnTo>
                    <a:pt x="324827" y="488035"/>
                  </a:lnTo>
                  <a:lnTo>
                    <a:pt x="321360" y="493890"/>
                  </a:lnTo>
                  <a:lnTo>
                    <a:pt x="316280" y="502780"/>
                  </a:lnTo>
                  <a:lnTo>
                    <a:pt x="324116" y="528269"/>
                  </a:lnTo>
                  <a:lnTo>
                    <a:pt x="322135" y="530263"/>
                  </a:lnTo>
                  <a:lnTo>
                    <a:pt x="296697" y="521411"/>
                  </a:lnTo>
                  <a:lnTo>
                    <a:pt x="287362" y="526745"/>
                  </a:lnTo>
                  <a:lnTo>
                    <a:pt x="281508" y="530199"/>
                  </a:lnTo>
                  <a:lnTo>
                    <a:pt x="275183" y="532803"/>
                  </a:lnTo>
                  <a:lnTo>
                    <a:pt x="257556" y="537235"/>
                  </a:lnTo>
                  <a:lnTo>
                    <a:pt x="252831" y="547560"/>
                  </a:lnTo>
                  <a:lnTo>
                    <a:pt x="246862" y="560844"/>
                  </a:lnTo>
                  <a:lnTo>
                    <a:pt x="245402" y="560844"/>
                  </a:lnTo>
                  <a:lnTo>
                    <a:pt x="238353" y="546188"/>
                  </a:lnTo>
                  <a:lnTo>
                    <a:pt x="233489" y="536079"/>
                  </a:lnTo>
                  <a:lnTo>
                    <a:pt x="216115" y="531710"/>
                  </a:lnTo>
                  <a:lnTo>
                    <a:pt x="209778" y="529107"/>
                  </a:lnTo>
                  <a:lnTo>
                    <a:pt x="208584" y="528396"/>
                  </a:lnTo>
                  <a:lnTo>
                    <a:pt x="203923" y="525653"/>
                  </a:lnTo>
                  <a:lnTo>
                    <a:pt x="195033" y="520560"/>
                  </a:lnTo>
                  <a:lnTo>
                    <a:pt x="169570" y="528396"/>
                  </a:lnTo>
                  <a:lnTo>
                    <a:pt x="167576" y="526415"/>
                  </a:lnTo>
                  <a:lnTo>
                    <a:pt x="176453" y="501002"/>
                  </a:lnTo>
                  <a:lnTo>
                    <a:pt x="171119" y="491680"/>
                  </a:lnTo>
                  <a:lnTo>
                    <a:pt x="167665" y="485813"/>
                  </a:lnTo>
                  <a:lnTo>
                    <a:pt x="165061" y="479488"/>
                  </a:lnTo>
                  <a:lnTo>
                    <a:pt x="160705" y="462102"/>
                  </a:lnTo>
                  <a:lnTo>
                    <a:pt x="135953" y="450189"/>
                  </a:lnTo>
                  <a:lnTo>
                    <a:pt x="135915" y="448449"/>
                  </a:lnTo>
                  <a:lnTo>
                    <a:pt x="150710" y="441312"/>
                  </a:lnTo>
                  <a:lnTo>
                    <a:pt x="160680" y="436549"/>
                  </a:lnTo>
                  <a:lnTo>
                    <a:pt x="163360" y="425729"/>
                  </a:lnTo>
                  <a:lnTo>
                    <a:pt x="165036" y="419138"/>
                  </a:lnTo>
                  <a:lnTo>
                    <a:pt x="167652" y="412800"/>
                  </a:lnTo>
                  <a:lnTo>
                    <a:pt x="171107" y="406933"/>
                  </a:lnTo>
                  <a:lnTo>
                    <a:pt x="176415" y="397637"/>
                  </a:lnTo>
                  <a:lnTo>
                    <a:pt x="172872" y="387477"/>
                  </a:lnTo>
                  <a:lnTo>
                    <a:pt x="167563" y="372186"/>
                  </a:lnTo>
                  <a:lnTo>
                    <a:pt x="169151" y="370598"/>
                  </a:lnTo>
                  <a:lnTo>
                    <a:pt x="194589" y="379437"/>
                  </a:lnTo>
                  <a:lnTo>
                    <a:pt x="203923" y="374116"/>
                  </a:lnTo>
                  <a:lnTo>
                    <a:pt x="209778" y="370662"/>
                  </a:lnTo>
                  <a:lnTo>
                    <a:pt x="209918" y="370598"/>
                  </a:lnTo>
                  <a:lnTo>
                    <a:pt x="216103" y="368046"/>
                  </a:lnTo>
                  <a:lnTo>
                    <a:pt x="233476" y="363677"/>
                  </a:lnTo>
                  <a:lnTo>
                    <a:pt x="238366" y="353504"/>
                  </a:lnTo>
                  <a:lnTo>
                    <a:pt x="245389" y="338912"/>
                  </a:lnTo>
                  <a:lnTo>
                    <a:pt x="248272" y="338912"/>
                  </a:lnTo>
                  <a:lnTo>
                    <a:pt x="260184" y="363677"/>
                  </a:lnTo>
                  <a:lnTo>
                    <a:pt x="277558" y="368046"/>
                  </a:lnTo>
                  <a:lnTo>
                    <a:pt x="283883" y="370662"/>
                  </a:lnTo>
                  <a:lnTo>
                    <a:pt x="289737" y="374116"/>
                  </a:lnTo>
                  <a:lnTo>
                    <a:pt x="299072" y="379437"/>
                  </a:lnTo>
                  <a:lnTo>
                    <a:pt x="324510" y="370598"/>
                  </a:lnTo>
                  <a:lnTo>
                    <a:pt x="326072" y="372186"/>
                  </a:lnTo>
                  <a:lnTo>
                    <a:pt x="317207" y="397624"/>
                  </a:lnTo>
                  <a:lnTo>
                    <a:pt x="322719" y="407263"/>
                  </a:lnTo>
                  <a:lnTo>
                    <a:pt x="325996" y="412826"/>
                  </a:lnTo>
                  <a:lnTo>
                    <a:pt x="328599" y="419150"/>
                  </a:lnTo>
                  <a:lnTo>
                    <a:pt x="330263" y="425754"/>
                  </a:lnTo>
                  <a:lnTo>
                    <a:pt x="332955" y="436511"/>
                  </a:lnTo>
                  <a:lnTo>
                    <a:pt x="343027" y="441350"/>
                  </a:lnTo>
                  <a:lnTo>
                    <a:pt x="357162" y="448157"/>
                  </a:lnTo>
                  <a:lnTo>
                    <a:pt x="357162" y="421919"/>
                  </a:lnTo>
                  <a:lnTo>
                    <a:pt x="353275" y="420052"/>
                  </a:lnTo>
                  <a:lnTo>
                    <a:pt x="351383" y="413537"/>
                  </a:lnTo>
                  <a:lnTo>
                    <a:pt x="349059" y="407238"/>
                  </a:lnTo>
                  <a:lnTo>
                    <a:pt x="346316" y="401116"/>
                  </a:lnTo>
                  <a:lnTo>
                    <a:pt x="343141" y="395198"/>
                  </a:lnTo>
                  <a:lnTo>
                    <a:pt x="351650" y="370598"/>
                  </a:lnTo>
                  <a:lnTo>
                    <a:pt x="353275" y="365912"/>
                  </a:lnTo>
                  <a:lnTo>
                    <a:pt x="340906" y="353504"/>
                  </a:lnTo>
                  <a:lnTo>
                    <a:pt x="330796" y="343369"/>
                  </a:lnTo>
                  <a:lnTo>
                    <a:pt x="301510" y="353504"/>
                  </a:lnTo>
                  <a:lnTo>
                    <a:pt x="295592" y="350316"/>
                  </a:lnTo>
                  <a:lnTo>
                    <a:pt x="289471" y="347560"/>
                  </a:lnTo>
                  <a:lnTo>
                    <a:pt x="283184" y="345249"/>
                  </a:lnTo>
                  <a:lnTo>
                    <a:pt x="276733" y="343369"/>
                  </a:lnTo>
                  <a:lnTo>
                    <a:pt x="274599" y="338912"/>
                  </a:lnTo>
                  <a:lnTo>
                    <a:pt x="263232" y="315188"/>
                  </a:lnTo>
                  <a:lnTo>
                    <a:pt x="230505" y="315188"/>
                  </a:lnTo>
                  <a:lnTo>
                    <a:pt x="217004" y="343369"/>
                  </a:lnTo>
                  <a:lnTo>
                    <a:pt x="210527" y="345249"/>
                  </a:lnTo>
                  <a:lnTo>
                    <a:pt x="204216" y="347560"/>
                  </a:lnTo>
                  <a:lnTo>
                    <a:pt x="198094" y="350316"/>
                  </a:lnTo>
                  <a:lnTo>
                    <a:pt x="192163" y="353504"/>
                  </a:lnTo>
                  <a:lnTo>
                    <a:pt x="162877" y="343369"/>
                  </a:lnTo>
                  <a:lnTo>
                    <a:pt x="140398" y="365912"/>
                  </a:lnTo>
                  <a:lnTo>
                    <a:pt x="150545" y="395198"/>
                  </a:lnTo>
                  <a:lnTo>
                    <a:pt x="147358" y="401129"/>
                  </a:lnTo>
                  <a:lnTo>
                    <a:pt x="144589" y="407263"/>
                  </a:lnTo>
                  <a:lnTo>
                    <a:pt x="142278" y="413575"/>
                  </a:lnTo>
                  <a:lnTo>
                    <a:pt x="140411" y="419989"/>
                  </a:lnTo>
                  <a:lnTo>
                    <a:pt x="112255" y="433514"/>
                  </a:lnTo>
                  <a:lnTo>
                    <a:pt x="112255" y="465074"/>
                  </a:lnTo>
                  <a:lnTo>
                    <a:pt x="140411" y="478586"/>
                  </a:lnTo>
                  <a:lnTo>
                    <a:pt x="142290" y="485038"/>
                  </a:lnTo>
                  <a:lnTo>
                    <a:pt x="144602" y="491337"/>
                  </a:lnTo>
                  <a:lnTo>
                    <a:pt x="147358" y="497459"/>
                  </a:lnTo>
                  <a:lnTo>
                    <a:pt x="150545" y="503377"/>
                  </a:lnTo>
                  <a:lnTo>
                    <a:pt x="140411" y="532676"/>
                  </a:lnTo>
                  <a:lnTo>
                    <a:pt x="162890" y="555218"/>
                  </a:lnTo>
                  <a:lnTo>
                    <a:pt x="192176" y="546188"/>
                  </a:lnTo>
                  <a:lnTo>
                    <a:pt x="198094" y="549389"/>
                  </a:lnTo>
                  <a:lnTo>
                    <a:pt x="204228" y="552145"/>
                  </a:lnTo>
                  <a:lnTo>
                    <a:pt x="210540" y="554469"/>
                  </a:lnTo>
                  <a:lnTo>
                    <a:pt x="217004" y="556336"/>
                  </a:lnTo>
                  <a:lnTo>
                    <a:pt x="230505" y="584504"/>
                  </a:lnTo>
                  <a:lnTo>
                    <a:pt x="262039" y="584504"/>
                  </a:lnTo>
                  <a:lnTo>
                    <a:pt x="272884" y="560844"/>
                  </a:lnTo>
                  <a:lnTo>
                    <a:pt x="274434" y="557466"/>
                  </a:lnTo>
                  <a:lnTo>
                    <a:pt x="280898" y="555586"/>
                  </a:lnTo>
                  <a:lnTo>
                    <a:pt x="287210" y="553262"/>
                  </a:lnTo>
                  <a:lnTo>
                    <a:pt x="293344" y="550506"/>
                  </a:lnTo>
                  <a:lnTo>
                    <a:pt x="299275" y="547319"/>
                  </a:lnTo>
                  <a:lnTo>
                    <a:pt x="328549" y="557466"/>
                  </a:lnTo>
                  <a:lnTo>
                    <a:pt x="338696" y="547319"/>
                  </a:lnTo>
                  <a:lnTo>
                    <a:pt x="351028" y="534987"/>
                  </a:lnTo>
                  <a:lnTo>
                    <a:pt x="349580" y="530263"/>
                  </a:lnTo>
                  <a:lnTo>
                    <a:pt x="342049" y="505625"/>
                  </a:lnTo>
                  <a:lnTo>
                    <a:pt x="345224" y="499706"/>
                  </a:lnTo>
                  <a:lnTo>
                    <a:pt x="347980" y="493585"/>
                  </a:lnTo>
                  <a:lnTo>
                    <a:pt x="350304" y="487286"/>
                  </a:lnTo>
                  <a:lnTo>
                    <a:pt x="352183" y="480834"/>
                  </a:lnTo>
                  <a:lnTo>
                    <a:pt x="380339" y="467321"/>
                  </a:lnTo>
                  <a:lnTo>
                    <a:pt x="381457" y="433514"/>
                  </a:lnTo>
                  <a:close/>
                </a:path>
                <a:path w="804545" h="955675">
                  <a:moveTo>
                    <a:pt x="522211" y="204774"/>
                  </a:moveTo>
                  <a:lnTo>
                    <a:pt x="498462" y="193370"/>
                  </a:lnTo>
                  <a:lnTo>
                    <a:pt x="498462" y="219684"/>
                  </a:lnTo>
                  <a:lnTo>
                    <a:pt x="498462" y="223647"/>
                  </a:lnTo>
                  <a:lnTo>
                    <a:pt x="473710" y="235546"/>
                  </a:lnTo>
                  <a:lnTo>
                    <a:pt x="471017" y="246329"/>
                  </a:lnTo>
                  <a:lnTo>
                    <a:pt x="468896" y="252958"/>
                  </a:lnTo>
                  <a:lnTo>
                    <a:pt x="465912" y="259270"/>
                  </a:lnTo>
                  <a:lnTo>
                    <a:pt x="462153" y="265125"/>
                  </a:lnTo>
                  <a:lnTo>
                    <a:pt x="456831" y="274447"/>
                  </a:lnTo>
                  <a:lnTo>
                    <a:pt x="460387" y="284594"/>
                  </a:lnTo>
                  <a:lnTo>
                    <a:pt x="465683" y="299897"/>
                  </a:lnTo>
                  <a:lnTo>
                    <a:pt x="464096" y="301485"/>
                  </a:lnTo>
                  <a:lnTo>
                    <a:pt x="438658" y="292646"/>
                  </a:lnTo>
                  <a:lnTo>
                    <a:pt x="429323" y="297967"/>
                  </a:lnTo>
                  <a:lnTo>
                    <a:pt x="423468" y="301421"/>
                  </a:lnTo>
                  <a:lnTo>
                    <a:pt x="417156" y="304038"/>
                  </a:lnTo>
                  <a:lnTo>
                    <a:pt x="399986" y="308343"/>
                  </a:lnTo>
                  <a:lnTo>
                    <a:pt x="388150" y="332041"/>
                  </a:lnTo>
                  <a:lnTo>
                    <a:pt x="386130" y="332041"/>
                  </a:lnTo>
                  <a:lnTo>
                    <a:pt x="379120" y="317461"/>
                  </a:lnTo>
                  <a:lnTo>
                    <a:pt x="374218" y="307263"/>
                  </a:lnTo>
                  <a:lnTo>
                    <a:pt x="356844" y="302907"/>
                  </a:lnTo>
                  <a:lnTo>
                    <a:pt x="350659" y="300367"/>
                  </a:lnTo>
                  <a:lnTo>
                    <a:pt x="350520" y="300304"/>
                  </a:lnTo>
                  <a:lnTo>
                    <a:pt x="344665" y="296837"/>
                  </a:lnTo>
                  <a:lnTo>
                    <a:pt x="335343" y="291515"/>
                  </a:lnTo>
                  <a:lnTo>
                    <a:pt x="309905" y="300367"/>
                  </a:lnTo>
                  <a:lnTo>
                    <a:pt x="308317" y="298780"/>
                  </a:lnTo>
                  <a:lnTo>
                    <a:pt x="313613" y="283476"/>
                  </a:lnTo>
                  <a:lnTo>
                    <a:pt x="317169" y="273329"/>
                  </a:lnTo>
                  <a:lnTo>
                    <a:pt x="311835" y="263994"/>
                  </a:lnTo>
                  <a:lnTo>
                    <a:pt x="308381" y="258127"/>
                  </a:lnTo>
                  <a:lnTo>
                    <a:pt x="305777" y="251815"/>
                  </a:lnTo>
                  <a:lnTo>
                    <a:pt x="304101" y="245211"/>
                  </a:lnTo>
                  <a:lnTo>
                    <a:pt x="301409" y="234416"/>
                  </a:lnTo>
                  <a:lnTo>
                    <a:pt x="276656" y="222516"/>
                  </a:lnTo>
                  <a:lnTo>
                    <a:pt x="276694" y="220776"/>
                  </a:lnTo>
                  <a:lnTo>
                    <a:pt x="301447" y="208876"/>
                  </a:lnTo>
                  <a:lnTo>
                    <a:pt x="304139" y="198081"/>
                  </a:lnTo>
                  <a:lnTo>
                    <a:pt x="305803" y="191490"/>
                  </a:lnTo>
                  <a:lnTo>
                    <a:pt x="308406" y="185166"/>
                  </a:lnTo>
                  <a:lnTo>
                    <a:pt x="311873" y="179298"/>
                  </a:lnTo>
                  <a:lnTo>
                    <a:pt x="316953" y="170395"/>
                  </a:lnTo>
                  <a:lnTo>
                    <a:pt x="309118" y="144919"/>
                  </a:lnTo>
                  <a:lnTo>
                    <a:pt x="311099" y="142938"/>
                  </a:lnTo>
                  <a:lnTo>
                    <a:pt x="336537" y="151777"/>
                  </a:lnTo>
                  <a:lnTo>
                    <a:pt x="345871" y="146456"/>
                  </a:lnTo>
                  <a:lnTo>
                    <a:pt x="351726" y="142989"/>
                  </a:lnTo>
                  <a:lnTo>
                    <a:pt x="358038" y="140385"/>
                  </a:lnTo>
                  <a:lnTo>
                    <a:pt x="375424" y="136017"/>
                  </a:lnTo>
                  <a:lnTo>
                    <a:pt x="380276" y="125882"/>
                  </a:lnTo>
                  <a:lnTo>
                    <a:pt x="387324" y="111252"/>
                  </a:lnTo>
                  <a:lnTo>
                    <a:pt x="389356" y="111252"/>
                  </a:lnTo>
                  <a:lnTo>
                    <a:pt x="401180" y="134912"/>
                  </a:lnTo>
                  <a:lnTo>
                    <a:pt x="418338" y="139217"/>
                  </a:lnTo>
                  <a:lnTo>
                    <a:pt x="424649" y="141820"/>
                  </a:lnTo>
                  <a:lnTo>
                    <a:pt x="430517" y="145275"/>
                  </a:lnTo>
                  <a:lnTo>
                    <a:pt x="439839" y="150609"/>
                  </a:lnTo>
                  <a:lnTo>
                    <a:pt x="465277" y="141757"/>
                  </a:lnTo>
                  <a:lnTo>
                    <a:pt x="466864" y="143332"/>
                  </a:lnTo>
                  <a:lnTo>
                    <a:pt x="457962" y="168859"/>
                  </a:lnTo>
                  <a:lnTo>
                    <a:pt x="463283" y="178206"/>
                  </a:lnTo>
                  <a:lnTo>
                    <a:pt x="466737" y="184061"/>
                  </a:lnTo>
                  <a:lnTo>
                    <a:pt x="469341" y="190385"/>
                  </a:lnTo>
                  <a:lnTo>
                    <a:pt x="471017" y="196989"/>
                  </a:lnTo>
                  <a:lnTo>
                    <a:pt x="473710" y="207759"/>
                  </a:lnTo>
                  <a:lnTo>
                    <a:pt x="498462" y="219684"/>
                  </a:lnTo>
                  <a:lnTo>
                    <a:pt x="498462" y="193370"/>
                  </a:lnTo>
                  <a:lnTo>
                    <a:pt x="494068" y="191249"/>
                  </a:lnTo>
                  <a:lnTo>
                    <a:pt x="492188" y="184797"/>
                  </a:lnTo>
                  <a:lnTo>
                    <a:pt x="489864" y="178498"/>
                  </a:lnTo>
                  <a:lnTo>
                    <a:pt x="487108" y="172377"/>
                  </a:lnTo>
                  <a:lnTo>
                    <a:pt x="483920" y="166458"/>
                  </a:lnTo>
                  <a:lnTo>
                    <a:pt x="492467" y="141757"/>
                  </a:lnTo>
                  <a:lnTo>
                    <a:pt x="494068" y="137160"/>
                  </a:lnTo>
                  <a:lnTo>
                    <a:pt x="481723" y="124815"/>
                  </a:lnTo>
                  <a:lnTo>
                    <a:pt x="471589" y="114681"/>
                  </a:lnTo>
                  <a:lnTo>
                    <a:pt x="442302" y="124815"/>
                  </a:lnTo>
                  <a:lnTo>
                    <a:pt x="436384" y="121627"/>
                  </a:lnTo>
                  <a:lnTo>
                    <a:pt x="430276" y="118872"/>
                  </a:lnTo>
                  <a:lnTo>
                    <a:pt x="423976" y="116547"/>
                  </a:lnTo>
                  <a:lnTo>
                    <a:pt x="417525" y="114681"/>
                  </a:lnTo>
                  <a:lnTo>
                    <a:pt x="415810" y="111252"/>
                  </a:lnTo>
                  <a:lnTo>
                    <a:pt x="403948" y="87579"/>
                  </a:lnTo>
                  <a:lnTo>
                    <a:pt x="372427" y="87579"/>
                  </a:lnTo>
                  <a:lnTo>
                    <a:pt x="358902" y="115747"/>
                  </a:lnTo>
                  <a:lnTo>
                    <a:pt x="352437" y="117614"/>
                  </a:lnTo>
                  <a:lnTo>
                    <a:pt x="346125" y="119938"/>
                  </a:lnTo>
                  <a:lnTo>
                    <a:pt x="339991" y="122694"/>
                  </a:lnTo>
                  <a:lnTo>
                    <a:pt x="334060" y="125882"/>
                  </a:lnTo>
                  <a:lnTo>
                    <a:pt x="304787" y="115747"/>
                  </a:lnTo>
                  <a:lnTo>
                    <a:pt x="282308" y="138290"/>
                  </a:lnTo>
                  <a:lnTo>
                    <a:pt x="291325" y="167576"/>
                  </a:lnTo>
                  <a:lnTo>
                    <a:pt x="288150" y="173507"/>
                  </a:lnTo>
                  <a:lnTo>
                    <a:pt x="285394" y="179616"/>
                  </a:lnTo>
                  <a:lnTo>
                    <a:pt x="283070" y="185915"/>
                  </a:lnTo>
                  <a:lnTo>
                    <a:pt x="281190" y="192366"/>
                  </a:lnTo>
                  <a:lnTo>
                    <a:pt x="253034" y="205892"/>
                  </a:lnTo>
                  <a:lnTo>
                    <a:pt x="253034" y="237451"/>
                  </a:lnTo>
                  <a:lnTo>
                    <a:pt x="281190" y="250977"/>
                  </a:lnTo>
                  <a:lnTo>
                    <a:pt x="283070" y="257429"/>
                  </a:lnTo>
                  <a:lnTo>
                    <a:pt x="285394" y="263728"/>
                  </a:lnTo>
                  <a:lnTo>
                    <a:pt x="288150" y="269849"/>
                  </a:lnTo>
                  <a:lnTo>
                    <a:pt x="291325" y="275767"/>
                  </a:lnTo>
                  <a:lnTo>
                    <a:pt x="281190" y="305054"/>
                  </a:lnTo>
                  <a:lnTo>
                    <a:pt x="303657" y="327596"/>
                  </a:lnTo>
                  <a:lnTo>
                    <a:pt x="332955" y="317461"/>
                  </a:lnTo>
                  <a:lnTo>
                    <a:pt x="338874" y="320636"/>
                  </a:lnTo>
                  <a:lnTo>
                    <a:pt x="344982" y="323392"/>
                  </a:lnTo>
                  <a:lnTo>
                    <a:pt x="351282" y="325716"/>
                  </a:lnTo>
                  <a:lnTo>
                    <a:pt x="357733" y="327596"/>
                  </a:lnTo>
                  <a:lnTo>
                    <a:pt x="371233" y="355765"/>
                  </a:lnTo>
                  <a:lnTo>
                    <a:pt x="402767" y="355765"/>
                  </a:lnTo>
                  <a:lnTo>
                    <a:pt x="414629" y="332041"/>
                  </a:lnTo>
                  <a:lnTo>
                    <a:pt x="416293" y="328714"/>
                  </a:lnTo>
                  <a:lnTo>
                    <a:pt x="422757" y="326847"/>
                  </a:lnTo>
                  <a:lnTo>
                    <a:pt x="429069" y="324523"/>
                  </a:lnTo>
                  <a:lnTo>
                    <a:pt x="435203" y="321767"/>
                  </a:lnTo>
                  <a:lnTo>
                    <a:pt x="441134" y="318579"/>
                  </a:lnTo>
                  <a:lnTo>
                    <a:pt x="470408" y="328714"/>
                  </a:lnTo>
                  <a:lnTo>
                    <a:pt x="480542" y="318579"/>
                  </a:lnTo>
                  <a:lnTo>
                    <a:pt x="492937" y="306184"/>
                  </a:lnTo>
                  <a:lnTo>
                    <a:pt x="491312" y="301485"/>
                  </a:lnTo>
                  <a:lnTo>
                    <a:pt x="482803" y="276885"/>
                  </a:lnTo>
                  <a:lnTo>
                    <a:pt x="486257" y="270992"/>
                  </a:lnTo>
                  <a:lnTo>
                    <a:pt x="489292" y="264883"/>
                  </a:lnTo>
                  <a:lnTo>
                    <a:pt x="491896" y="258584"/>
                  </a:lnTo>
                  <a:lnTo>
                    <a:pt x="494068" y="252095"/>
                  </a:lnTo>
                  <a:lnTo>
                    <a:pt x="522211" y="238569"/>
                  </a:lnTo>
                  <a:lnTo>
                    <a:pt x="522211" y="204774"/>
                  </a:lnTo>
                  <a:close/>
                </a:path>
                <a:path w="804545" h="955675">
                  <a:moveTo>
                    <a:pt x="804379" y="548271"/>
                  </a:moveTo>
                  <a:lnTo>
                    <a:pt x="792695" y="517359"/>
                  </a:lnTo>
                  <a:lnTo>
                    <a:pt x="780719" y="496531"/>
                  </a:lnTo>
                  <a:lnTo>
                    <a:pt x="780719" y="554634"/>
                  </a:lnTo>
                  <a:lnTo>
                    <a:pt x="778903" y="563321"/>
                  </a:lnTo>
                  <a:lnTo>
                    <a:pt x="775550" y="570179"/>
                  </a:lnTo>
                  <a:lnTo>
                    <a:pt x="769099" y="575030"/>
                  </a:lnTo>
                  <a:lnTo>
                    <a:pt x="761580" y="576338"/>
                  </a:lnTo>
                  <a:lnTo>
                    <a:pt x="687425" y="576338"/>
                  </a:lnTo>
                  <a:lnTo>
                    <a:pt x="687412" y="671169"/>
                  </a:lnTo>
                  <a:lnTo>
                    <a:pt x="678891" y="716140"/>
                  </a:lnTo>
                  <a:lnTo>
                    <a:pt x="654126" y="754862"/>
                  </a:lnTo>
                  <a:lnTo>
                    <a:pt x="616292" y="780440"/>
                  </a:lnTo>
                  <a:lnTo>
                    <a:pt x="571512" y="789444"/>
                  </a:lnTo>
                  <a:lnTo>
                    <a:pt x="489902" y="789444"/>
                  </a:lnTo>
                  <a:lnTo>
                    <a:pt x="489902" y="931418"/>
                  </a:lnTo>
                  <a:lnTo>
                    <a:pt x="163436" y="931418"/>
                  </a:lnTo>
                  <a:lnTo>
                    <a:pt x="163436" y="644093"/>
                  </a:lnTo>
                  <a:lnTo>
                    <a:pt x="154266" y="636993"/>
                  </a:lnTo>
                  <a:lnTo>
                    <a:pt x="115798" y="602208"/>
                  </a:lnTo>
                  <a:lnTo>
                    <a:pt x="83502" y="562406"/>
                  </a:lnTo>
                  <a:lnTo>
                    <a:pt x="57759" y="518401"/>
                  </a:lnTo>
                  <a:lnTo>
                    <a:pt x="38976" y="471004"/>
                  </a:lnTo>
                  <a:lnTo>
                    <a:pt x="27546" y="421030"/>
                  </a:lnTo>
                  <a:lnTo>
                    <a:pt x="23876" y="369455"/>
                  </a:lnTo>
                  <a:lnTo>
                    <a:pt x="23863" y="368439"/>
                  </a:lnTo>
                  <a:lnTo>
                    <a:pt x="25844" y="316852"/>
                  </a:lnTo>
                  <a:lnTo>
                    <a:pt x="35610" y="266941"/>
                  </a:lnTo>
                  <a:lnTo>
                    <a:pt x="52730" y="219481"/>
                  </a:lnTo>
                  <a:lnTo>
                    <a:pt x="76771" y="175285"/>
                  </a:lnTo>
                  <a:lnTo>
                    <a:pt x="107302" y="135128"/>
                  </a:lnTo>
                  <a:lnTo>
                    <a:pt x="143891" y="99809"/>
                  </a:lnTo>
                  <a:lnTo>
                    <a:pt x="186118" y="70104"/>
                  </a:lnTo>
                  <a:lnTo>
                    <a:pt x="230136" y="48145"/>
                  </a:lnTo>
                  <a:lnTo>
                    <a:pt x="275742" y="33223"/>
                  </a:lnTo>
                  <a:lnTo>
                    <a:pt x="322224" y="25158"/>
                  </a:lnTo>
                  <a:lnTo>
                    <a:pt x="368871" y="23774"/>
                  </a:lnTo>
                  <a:lnTo>
                    <a:pt x="414997" y="28892"/>
                  </a:lnTo>
                  <a:lnTo>
                    <a:pt x="459892" y="40335"/>
                  </a:lnTo>
                  <a:lnTo>
                    <a:pt x="502843" y="57924"/>
                  </a:lnTo>
                  <a:lnTo>
                    <a:pt x="543140" y="81470"/>
                  </a:lnTo>
                  <a:lnTo>
                    <a:pt x="580097" y="110794"/>
                  </a:lnTo>
                  <a:lnTo>
                    <a:pt x="613016" y="145732"/>
                  </a:lnTo>
                  <a:lnTo>
                    <a:pt x="641172" y="186080"/>
                  </a:lnTo>
                  <a:lnTo>
                    <a:pt x="662546" y="228803"/>
                  </a:lnTo>
                  <a:lnTo>
                    <a:pt x="677506" y="273913"/>
                  </a:lnTo>
                  <a:lnTo>
                    <a:pt x="685876" y="320687"/>
                  </a:lnTo>
                  <a:lnTo>
                    <a:pt x="687489" y="368439"/>
                  </a:lnTo>
                  <a:lnTo>
                    <a:pt x="687489" y="381533"/>
                  </a:lnTo>
                  <a:lnTo>
                    <a:pt x="772566" y="529526"/>
                  </a:lnTo>
                  <a:lnTo>
                    <a:pt x="777646" y="537565"/>
                  </a:lnTo>
                  <a:lnTo>
                    <a:pt x="780275" y="545896"/>
                  </a:lnTo>
                  <a:lnTo>
                    <a:pt x="780719" y="554634"/>
                  </a:lnTo>
                  <a:lnTo>
                    <a:pt x="780719" y="496531"/>
                  </a:lnTo>
                  <a:lnTo>
                    <a:pt x="711085" y="375373"/>
                  </a:lnTo>
                  <a:lnTo>
                    <a:pt x="711060" y="368439"/>
                  </a:lnTo>
                  <a:lnTo>
                    <a:pt x="709726" y="321081"/>
                  </a:lnTo>
                  <a:lnTo>
                    <a:pt x="702081" y="274447"/>
                  </a:lnTo>
                  <a:lnTo>
                    <a:pt x="688568" y="229971"/>
                  </a:lnTo>
                  <a:lnTo>
                    <a:pt x="669582" y="188112"/>
                  </a:lnTo>
                  <a:lnTo>
                    <a:pt x="645528" y="149301"/>
                  </a:lnTo>
                  <a:lnTo>
                    <a:pt x="616813" y="113982"/>
                  </a:lnTo>
                  <a:lnTo>
                    <a:pt x="583857" y="82588"/>
                  </a:lnTo>
                  <a:lnTo>
                    <a:pt x="547052" y="55575"/>
                  </a:lnTo>
                  <a:lnTo>
                    <a:pt x="506818" y="33362"/>
                  </a:lnTo>
                  <a:lnTo>
                    <a:pt x="463550" y="16408"/>
                  </a:lnTo>
                  <a:lnTo>
                    <a:pt x="417664" y="5143"/>
                  </a:lnTo>
                  <a:lnTo>
                    <a:pt x="369557" y="0"/>
                  </a:lnTo>
                  <a:lnTo>
                    <a:pt x="321195" y="1358"/>
                  </a:lnTo>
                  <a:lnTo>
                    <a:pt x="274574" y="9004"/>
                  </a:lnTo>
                  <a:lnTo>
                    <a:pt x="230111" y="22529"/>
                  </a:lnTo>
                  <a:lnTo>
                    <a:pt x="188264" y="41516"/>
                  </a:lnTo>
                  <a:lnTo>
                    <a:pt x="149466" y="65582"/>
                  </a:lnTo>
                  <a:lnTo>
                    <a:pt x="114147" y="94297"/>
                  </a:lnTo>
                  <a:lnTo>
                    <a:pt x="82765" y="127266"/>
                  </a:lnTo>
                  <a:lnTo>
                    <a:pt x="55753" y="164084"/>
                  </a:lnTo>
                  <a:lnTo>
                    <a:pt x="33553" y="204330"/>
                  </a:lnTo>
                  <a:lnTo>
                    <a:pt x="16598" y="247611"/>
                  </a:lnTo>
                  <a:lnTo>
                    <a:pt x="5346" y="293509"/>
                  </a:lnTo>
                  <a:lnTo>
                    <a:pt x="203" y="341630"/>
                  </a:lnTo>
                  <a:lnTo>
                    <a:pt x="0" y="348589"/>
                  </a:lnTo>
                  <a:lnTo>
                    <a:pt x="0" y="362496"/>
                  </a:lnTo>
                  <a:lnTo>
                    <a:pt x="3175" y="416953"/>
                  </a:lnTo>
                  <a:lnTo>
                    <a:pt x="12230" y="463156"/>
                  </a:lnTo>
                  <a:lnTo>
                    <a:pt x="27127" y="507504"/>
                  </a:lnTo>
                  <a:lnTo>
                    <a:pt x="47599" y="549490"/>
                  </a:lnTo>
                  <a:lnTo>
                    <a:pt x="73367" y="588543"/>
                  </a:lnTo>
                  <a:lnTo>
                    <a:pt x="104190" y="624116"/>
                  </a:lnTo>
                  <a:lnTo>
                    <a:pt x="139776" y="655701"/>
                  </a:lnTo>
                  <a:lnTo>
                    <a:pt x="139776" y="955128"/>
                  </a:lnTo>
                  <a:lnTo>
                    <a:pt x="513549" y="955128"/>
                  </a:lnTo>
                  <a:lnTo>
                    <a:pt x="513549" y="931418"/>
                  </a:lnTo>
                  <a:lnTo>
                    <a:pt x="513549" y="813142"/>
                  </a:lnTo>
                  <a:lnTo>
                    <a:pt x="571512" y="813142"/>
                  </a:lnTo>
                  <a:lnTo>
                    <a:pt x="599071" y="810361"/>
                  </a:lnTo>
                  <a:lnTo>
                    <a:pt x="649490" y="789355"/>
                  </a:lnTo>
                  <a:lnTo>
                    <a:pt x="688124" y="749884"/>
                  </a:lnTo>
                  <a:lnTo>
                    <a:pt x="708520" y="698881"/>
                  </a:lnTo>
                  <a:lnTo>
                    <a:pt x="711085" y="671169"/>
                  </a:lnTo>
                  <a:lnTo>
                    <a:pt x="711085" y="600176"/>
                  </a:lnTo>
                  <a:lnTo>
                    <a:pt x="763130" y="600176"/>
                  </a:lnTo>
                  <a:lnTo>
                    <a:pt x="784720" y="591896"/>
                  </a:lnTo>
                  <a:lnTo>
                    <a:pt x="800100" y="573849"/>
                  </a:lnTo>
                  <a:lnTo>
                    <a:pt x="804379" y="548271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/>
          <p:nvPr/>
        </p:nvSpPr>
        <p:spPr>
          <a:xfrm>
            <a:off x="2144014" y="5100828"/>
            <a:ext cx="840740" cy="524510"/>
          </a:xfrm>
          <a:custGeom>
            <a:avLst/>
            <a:gdLst/>
            <a:ahLst/>
            <a:cxnLst/>
            <a:rect l="l" t="t" r="r" b="b"/>
            <a:pathLst>
              <a:path w="840739" h="524510">
                <a:moveTo>
                  <a:pt x="772139" y="34769"/>
                </a:moveTo>
                <a:lnTo>
                  <a:pt x="0" y="513245"/>
                </a:lnTo>
                <a:lnTo>
                  <a:pt x="6604" y="524040"/>
                </a:lnTo>
                <a:lnTo>
                  <a:pt x="778839" y="45582"/>
                </a:lnTo>
                <a:lnTo>
                  <a:pt x="772139" y="34769"/>
                </a:lnTo>
                <a:close/>
              </a:path>
              <a:path w="840739" h="524510">
                <a:moveTo>
                  <a:pt x="822929" y="28067"/>
                </a:moveTo>
                <a:lnTo>
                  <a:pt x="782955" y="28067"/>
                </a:lnTo>
                <a:lnTo>
                  <a:pt x="789686" y="38862"/>
                </a:lnTo>
                <a:lnTo>
                  <a:pt x="778839" y="45582"/>
                </a:lnTo>
                <a:lnTo>
                  <a:pt x="795528" y="72517"/>
                </a:lnTo>
                <a:lnTo>
                  <a:pt x="822929" y="28067"/>
                </a:lnTo>
                <a:close/>
              </a:path>
              <a:path w="840739" h="524510">
                <a:moveTo>
                  <a:pt x="782955" y="28067"/>
                </a:moveTo>
                <a:lnTo>
                  <a:pt x="772139" y="34769"/>
                </a:lnTo>
                <a:lnTo>
                  <a:pt x="778839" y="45582"/>
                </a:lnTo>
                <a:lnTo>
                  <a:pt x="789686" y="38862"/>
                </a:lnTo>
                <a:lnTo>
                  <a:pt x="782955" y="28067"/>
                </a:lnTo>
                <a:close/>
              </a:path>
              <a:path w="840739" h="524510">
                <a:moveTo>
                  <a:pt x="840232" y="0"/>
                </a:moveTo>
                <a:lnTo>
                  <a:pt x="755396" y="7747"/>
                </a:lnTo>
                <a:lnTo>
                  <a:pt x="772139" y="34769"/>
                </a:lnTo>
                <a:lnTo>
                  <a:pt x="782955" y="28067"/>
                </a:lnTo>
                <a:lnTo>
                  <a:pt x="822929" y="28067"/>
                </a:lnTo>
                <a:lnTo>
                  <a:pt x="84023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364482" y="4046220"/>
            <a:ext cx="840740" cy="524510"/>
          </a:xfrm>
          <a:custGeom>
            <a:avLst/>
            <a:gdLst/>
            <a:ahLst/>
            <a:cxnLst/>
            <a:rect l="l" t="t" r="r" b="b"/>
            <a:pathLst>
              <a:path w="840739" h="524510">
                <a:moveTo>
                  <a:pt x="772138" y="34768"/>
                </a:moveTo>
                <a:lnTo>
                  <a:pt x="0" y="513206"/>
                </a:lnTo>
                <a:lnTo>
                  <a:pt x="6603" y="524001"/>
                </a:lnTo>
                <a:lnTo>
                  <a:pt x="778838" y="45582"/>
                </a:lnTo>
                <a:lnTo>
                  <a:pt x="772138" y="34768"/>
                </a:lnTo>
                <a:close/>
              </a:path>
              <a:path w="840739" h="524510">
                <a:moveTo>
                  <a:pt x="822929" y="28066"/>
                </a:moveTo>
                <a:lnTo>
                  <a:pt x="782954" y="28066"/>
                </a:lnTo>
                <a:lnTo>
                  <a:pt x="789685" y="38861"/>
                </a:lnTo>
                <a:lnTo>
                  <a:pt x="778838" y="45582"/>
                </a:lnTo>
                <a:lnTo>
                  <a:pt x="795527" y="72516"/>
                </a:lnTo>
                <a:lnTo>
                  <a:pt x="822929" y="28066"/>
                </a:lnTo>
                <a:close/>
              </a:path>
              <a:path w="840739" h="524510">
                <a:moveTo>
                  <a:pt x="782954" y="28066"/>
                </a:moveTo>
                <a:lnTo>
                  <a:pt x="772138" y="34768"/>
                </a:lnTo>
                <a:lnTo>
                  <a:pt x="778838" y="45582"/>
                </a:lnTo>
                <a:lnTo>
                  <a:pt x="789685" y="38861"/>
                </a:lnTo>
                <a:lnTo>
                  <a:pt x="782954" y="28066"/>
                </a:lnTo>
                <a:close/>
              </a:path>
              <a:path w="840739" h="524510">
                <a:moveTo>
                  <a:pt x="840231" y="0"/>
                </a:moveTo>
                <a:lnTo>
                  <a:pt x="755395" y="7746"/>
                </a:lnTo>
                <a:lnTo>
                  <a:pt x="772138" y="34768"/>
                </a:lnTo>
                <a:lnTo>
                  <a:pt x="782954" y="28066"/>
                </a:lnTo>
                <a:lnTo>
                  <a:pt x="822929" y="28066"/>
                </a:lnTo>
                <a:lnTo>
                  <a:pt x="84023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721982" y="2910839"/>
            <a:ext cx="1013460" cy="640715"/>
          </a:xfrm>
          <a:custGeom>
            <a:avLst/>
            <a:gdLst/>
            <a:ahLst/>
            <a:cxnLst/>
            <a:rect l="l" t="t" r="r" b="b"/>
            <a:pathLst>
              <a:path w="1013459" h="640714">
                <a:moveTo>
                  <a:pt x="945424" y="35211"/>
                </a:moveTo>
                <a:lnTo>
                  <a:pt x="0" y="629538"/>
                </a:lnTo>
                <a:lnTo>
                  <a:pt x="6858" y="640334"/>
                </a:lnTo>
                <a:lnTo>
                  <a:pt x="952133" y="45895"/>
                </a:lnTo>
                <a:lnTo>
                  <a:pt x="945424" y="35211"/>
                </a:lnTo>
                <a:close/>
              </a:path>
              <a:path w="1013459" h="640714">
                <a:moveTo>
                  <a:pt x="996006" y="28448"/>
                </a:moveTo>
                <a:lnTo>
                  <a:pt x="956183" y="28448"/>
                </a:lnTo>
                <a:lnTo>
                  <a:pt x="962914" y="39115"/>
                </a:lnTo>
                <a:lnTo>
                  <a:pt x="952133" y="45895"/>
                </a:lnTo>
                <a:lnTo>
                  <a:pt x="969010" y="72771"/>
                </a:lnTo>
                <a:lnTo>
                  <a:pt x="996006" y="28448"/>
                </a:lnTo>
                <a:close/>
              </a:path>
              <a:path w="1013459" h="640714">
                <a:moveTo>
                  <a:pt x="956183" y="28448"/>
                </a:moveTo>
                <a:lnTo>
                  <a:pt x="945424" y="35211"/>
                </a:lnTo>
                <a:lnTo>
                  <a:pt x="952133" y="45895"/>
                </a:lnTo>
                <a:lnTo>
                  <a:pt x="962914" y="39115"/>
                </a:lnTo>
                <a:lnTo>
                  <a:pt x="956183" y="28448"/>
                </a:lnTo>
                <a:close/>
              </a:path>
              <a:path w="1013459" h="640714">
                <a:moveTo>
                  <a:pt x="1013333" y="0"/>
                </a:moveTo>
                <a:lnTo>
                  <a:pt x="928497" y="8255"/>
                </a:lnTo>
                <a:lnTo>
                  <a:pt x="945424" y="35211"/>
                </a:lnTo>
                <a:lnTo>
                  <a:pt x="956183" y="28448"/>
                </a:lnTo>
                <a:lnTo>
                  <a:pt x="996006" y="28448"/>
                </a:lnTo>
                <a:lnTo>
                  <a:pt x="101333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217406" y="1853945"/>
            <a:ext cx="1064895" cy="525145"/>
          </a:xfrm>
          <a:custGeom>
            <a:avLst/>
            <a:gdLst/>
            <a:ahLst/>
            <a:cxnLst/>
            <a:rect l="l" t="t" r="r" b="b"/>
            <a:pathLst>
              <a:path w="1064895" h="525144">
                <a:moveTo>
                  <a:pt x="993489" y="28458"/>
                </a:moveTo>
                <a:lnTo>
                  <a:pt x="0" y="513714"/>
                </a:lnTo>
                <a:lnTo>
                  <a:pt x="5588" y="525144"/>
                </a:lnTo>
                <a:lnTo>
                  <a:pt x="999086" y="39884"/>
                </a:lnTo>
                <a:lnTo>
                  <a:pt x="993489" y="28458"/>
                </a:lnTo>
                <a:close/>
              </a:path>
              <a:path w="1064895" h="525144">
                <a:moveTo>
                  <a:pt x="1047893" y="22859"/>
                </a:moveTo>
                <a:lnTo>
                  <a:pt x="1004951" y="22859"/>
                </a:lnTo>
                <a:lnTo>
                  <a:pt x="1010539" y="34289"/>
                </a:lnTo>
                <a:lnTo>
                  <a:pt x="999086" y="39884"/>
                </a:lnTo>
                <a:lnTo>
                  <a:pt x="1013078" y="68452"/>
                </a:lnTo>
                <a:lnTo>
                  <a:pt x="1047893" y="22859"/>
                </a:lnTo>
                <a:close/>
              </a:path>
              <a:path w="1064895" h="525144">
                <a:moveTo>
                  <a:pt x="1004951" y="22859"/>
                </a:moveTo>
                <a:lnTo>
                  <a:pt x="993489" y="28458"/>
                </a:lnTo>
                <a:lnTo>
                  <a:pt x="999086" y="39884"/>
                </a:lnTo>
                <a:lnTo>
                  <a:pt x="1010539" y="34289"/>
                </a:lnTo>
                <a:lnTo>
                  <a:pt x="1004951" y="22859"/>
                </a:lnTo>
                <a:close/>
              </a:path>
              <a:path w="1064895" h="525144">
                <a:moveTo>
                  <a:pt x="979551" y="0"/>
                </a:moveTo>
                <a:lnTo>
                  <a:pt x="993489" y="28458"/>
                </a:lnTo>
                <a:lnTo>
                  <a:pt x="1004951" y="22859"/>
                </a:lnTo>
                <a:lnTo>
                  <a:pt x="1047893" y="22859"/>
                </a:lnTo>
                <a:lnTo>
                  <a:pt x="1064768" y="762"/>
                </a:lnTo>
                <a:lnTo>
                  <a:pt x="97955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3825621" y="3251708"/>
            <a:ext cx="14224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Selection </a:t>
            </a:r>
            <a:r>
              <a:rPr sz="1800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transformation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761990" y="2816097"/>
            <a:ext cx="1156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Calibri"/>
                <a:cs typeface="Calibri"/>
              </a:rPr>
              <a:t>Data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Mining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815833" y="3402838"/>
            <a:ext cx="796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5" dirty="0">
                <a:latin typeface="Calibri"/>
                <a:cs typeface="Calibri"/>
              </a:rPr>
              <a:t>P</a:t>
            </a:r>
            <a:r>
              <a:rPr sz="1800" spc="-15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tt</a:t>
            </a:r>
            <a:r>
              <a:rPr sz="1800" dirty="0">
                <a:latin typeface="Calibri"/>
                <a:cs typeface="Calibri"/>
              </a:rPr>
              <a:t>erns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362056" y="2398903"/>
            <a:ext cx="1050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Knowledge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title"/>
          </p:nvPr>
        </p:nvSpPr>
        <p:spPr>
          <a:xfrm>
            <a:off x="8652764" y="1672209"/>
            <a:ext cx="13931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0000"/>
                </a:solidFill>
                <a:latin typeface="Calibri"/>
                <a:cs typeface="Calibri"/>
              </a:rPr>
              <a:t>Evaluation</a:t>
            </a:r>
            <a:r>
              <a:rPr sz="1800" spc="-9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0000"/>
                </a:solidFill>
                <a:latin typeface="Calibri"/>
                <a:cs typeface="Calibri"/>
              </a:rPr>
              <a:t>and </a:t>
            </a:r>
            <a:r>
              <a:rPr sz="1800" spc="-39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0000"/>
                </a:solidFill>
                <a:latin typeface="Calibri"/>
                <a:cs typeface="Calibri"/>
              </a:rPr>
              <a:t>presentation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336675" y="1040764"/>
            <a:ext cx="9525635" cy="5375910"/>
          </a:xfrm>
          <a:custGeom>
            <a:avLst/>
            <a:gdLst/>
            <a:ahLst/>
            <a:cxnLst/>
            <a:rect l="l" t="t" r="r" b="b"/>
            <a:pathLst>
              <a:path w="9525635" h="5375910">
                <a:moveTo>
                  <a:pt x="3285617" y="2116328"/>
                </a:moveTo>
                <a:lnTo>
                  <a:pt x="3253867" y="2116328"/>
                </a:lnTo>
                <a:lnTo>
                  <a:pt x="3253867" y="86995"/>
                </a:lnTo>
                <a:lnTo>
                  <a:pt x="3241167" y="86995"/>
                </a:lnTo>
                <a:lnTo>
                  <a:pt x="3241167" y="2116328"/>
                </a:lnTo>
                <a:lnTo>
                  <a:pt x="3209417" y="2116328"/>
                </a:lnTo>
                <a:lnTo>
                  <a:pt x="3247517" y="2192528"/>
                </a:lnTo>
                <a:lnTo>
                  <a:pt x="3279267" y="2129028"/>
                </a:lnTo>
                <a:lnTo>
                  <a:pt x="3285617" y="2116328"/>
                </a:lnTo>
                <a:close/>
              </a:path>
              <a:path w="9525635" h="5375910">
                <a:moveTo>
                  <a:pt x="3412109" y="3377311"/>
                </a:moveTo>
                <a:lnTo>
                  <a:pt x="3405759" y="3364611"/>
                </a:lnTo>
                <a:lnTo>
                  <a:pt x="3374009" y="3301111"/>
                </a:lnTo>
                <a:lnTo>
                  <a:pt x="3335909" y="3377311"/>
                </a:lnTo>
                <a:lnTo>
                  <a:pt x="3367659" y="3377311"/>
                </a:lnTo>
                <a:lnTo>
                  <a:pt x="3367659" y="5043335"/>
                </a:lnTo>
                <a:lnTo>
                  <a:pt x="3335909" y="5043335"/>
                </a:lnTo>
                <a:lnTo>
                  <a:pt x="3374009" y="5119535"/>
                </a:lnTo>
                <a:lnTo>
                  <a:pt x="3405759" y="5056035"/>
                </a:lnTo>
                <a:lnTo>
                  <a:pt x="3412109" y="5043335"/>
                </a:lnTo>
                <a:lnTo>
                  <a:pt x="3380359" y="5043335"/>
                </a:lnTo>
                <a:lnTo>
                  <a:pt x="3380359" y="3377311"/>
                </a:lnTo>
                <a:lnTo>
                  <a:pt x="3412109" y="3377311"/>
                </a:lnTo>
                <a:close/>
              </a:path>
              <a:path w="9525635" h="5375910">
                <a:moveTo>
                  <a:pt x="8951722" y="1702181"/>
                </a:moveTo>
                <a:lnTo>
                  <a:pt x="8944864" y="1702181"/>
                </a:lnTo>
                <a:lnTo>
                  <a:pt x="8944864" y="1714385"/>
                </a:lnTo>
                <a:lnTo>
                  <a:pt x="8939022" y="1708531"/>
                </a:lnTo>
                <a:lnTo>
                  <a:pt x="8939022" y="5330914"/>
                </a:lnTo>
                <a:lnTo>
                  <a:pt x="5898096" y="5330914"/>
                </a:lnTo>
                <a:lnTo>
                  <a:pt x="5926442" y="5274234"/>
                </a:lnTo>
                <a:lnTo>
                  <a:pt x="5932805" y="5261534"/>
                </a:lnTo>
                <a:lnTo>
                  <a:pt x="5901055" y="5261534"/>
                </a:lnTo>
                <a:lnTo>
                  <a:pt x="5901055" y="2464435"/>
                </a:lnTo>
                <a:lnTo>
                  <a:pt x="5932805" y="2464435"/>
                </a:lnTo>
                <a:lnTo>
                  <a:pt x="5926455" y="2451735"/>
                </a:lnTo>
                <a:lnTo>
                  <a:pt x="5894705" y="2388235"/>
                </a:lnTo>
                <a:lnTo>
                  <a:pt x="5856605" y="2464435"/>
                </a:lnTo>
                <a:lnTo>
                  <a:pt x="5888355" y="2464435"/>
                </a:lnTo>
                <a:lnTo>
                  <a:pt x="5888355" y="5261534"/>
                </a:lnTo>
                <a:lnTo>
                  <a:pt x="5856605" y="5261534"/>
                </a:lnTo>
                <a:lnTo>
                  <a:pt x="5891288" y="5330914"/>
                </a:lnTo>
                <a:lnTo>
                  <a:pt x="423545" y="5330914"/>
                </a:lnTo>
                <a:lnTo>
                  <a:pt x="423545" y="5299151"/>
                </a:lnTo>
                <a:lnTo>
                  <a:pt x="347345" y="5337251"/>
                </a:lnTo>
                <a:lnTo>
                  <a:pt x="423545" y="5375351"/>
                </a:lnTo>
                <a:lnTo>
                  <a:pt x="423545" y="5343601"/>
                </a:lnTo>
                <a:lnTo>
                  <a:pt x="8951722" y="5343601"/>
                </a:lnTo>
                <a:lnTo>
                  <a:pt x="8951722" y="5337251"/>
                </a:lnTo>
                <a:lnTo>
                  <a:pt x="8951722" y="5330914"/>
                </a:lnTo>
                <a:lnTo>
                  <a:pt x="8951722" y="1714881"/>
                </a:lnTo>
                <a:lnTo>
                  <a:pt x="8951722" y="1702181"/>
                </a:lnTo>
                <a:close/>
              </a:path>
              <a:path w="9525635" h="5375910">
                <a:moveTo>
                  <a:pt x="9525635" y="8763"/>
                </a:moveTo>
                <a:lnTo>
                  <a:pt x="9522714" y="5969"/>
                </a:lnTo>
                <a:lnTo>
                  <a:pt x="8094840" y="5969"/>
                </a:lnTo>
                <a:lnTo>
                  <a:pt x="8094980" y="254"/>
                </a:lnTo>
                <a:lnTo>
                  <a:pt x="8082280" y="0"/>
                </a:lnTo>
                <a:lnTo>
                  <a:pt x="8082127" y="5969"/>
                </a:lnTo>
                <a:lnTo>
                  <a:pt x="5189347" y="5969"/>
                </a:lnTo>
                <a:lnTo>
                  <a:pt x="5189347" y="127"/>
                </a:lnTo>
                <a:lnTo>
                  <a:pt x="5176647" y="127"/>
                </a:lnTo>
                <a:lnTo>
                  <a:pt x="5176647" y="5969"/>
                </a:lnTo>
                <a:lnTo>
                  <a:pt x="48133" y="5969"/>
                </a:lnTo>
                <a:lnTo>
                  <a:pt x="45339" y="8763"/>
                </a:lnTo>
                <a:lnTo>
                  <a:pt x="45339" y="3785438"/>
                </a:lnTo>
                <a:lnTo>
                  <a:pt x="10922" y="3726434"/>
                </a:lnTo>
                <a:lnTo>
                  <a:pt x="7112" y="3725418"/>
                </a:lnTo>
                <a:lnTo>
                  <a:pt x="1016" y="3728974"/>
                </a:lnTo>
                <a:lnTo>
                  <a:pt x="0" y="3732784"/>
                </a:lnTo>
                <a:lnTo>
                  <a:pt x="51689" y="3821430"/>
                </a:lnTo>
                <a:lnTo>
                  <a:pt x="59016" y="3808857"/>
                </a:lnTo>
                <a:lnTo>
                  <a:pt x="103378" y="3732784"/>
                </a:lnTo>
                <a:lnTo>
                  <a:pt x="102362" y="3728974"/>
                </a:lnTo>
                <a:lnTo>
                  <a:pt x="96266" y="3725418"/>
                </a:lnTo>
                <a:lnTo>
                  <a:pt x="92456" y="3726434"/>
                </a:lnTo>
                <a:lnTo>
                  <a:pt x="58039" y="3785438"/>
                </a:lnTo>
                <a:lnTo>
                  <a:pt x="58039" y="18669"/>
                </a:lnTo>
                <a:lnTo>
                  <a:pt x="5176647" y="18669"/>
                </a:lnTo>
                <a:lnTo>
                  <a:pt x="5176647" y="1680464"/>
                </a:lnTo>
                <a:lnTo>
                  <a:pt x="5144897" y="1680464"/>
                </a:lnTo>
                <a:lnTo>
                  <a:pt x="5182997" y="1756664"/>
                </a:lnTo>
                <a:lnTo>
                  <a:pt x="5214747" y="1693164"/>
                </a:lnTo>
                <a:lnTo>
                  <a:pt x="5221097" y="1680464"/>
                </a:lnTo>
                <a:lnTo>
                  <a:pt x="5189347" y="1680464"/>
                </a:lnTo>
                <a:lnTo>
                  <a:pt x="5189347" y="18669"/>
                </a:lnTo>
                <a:lnTo>
                  <a:pt x="8081823" y="18669"/>
                </a:lnTo>
                <a:lnTo>
                  <a:pt x="8069491" y="536486"/>
                </a:lnTo>
                <a:lnTo>
                  <a:pt x="8037703" y="535686"/>
                </a:lnTo>
                <a:lnTo>
                  <a:pt x="8074025" y="612775"/>
                </a:lnTo>
                <a:lnTo>
                  <a:pt x="8107566" y="549529"/>
                </a:lnTo>
                <a:lnTo>
                  <a:pt x="8113903" y="537591"/>
                </a:lnTo>
                <a:lnTo>
                  <a:pt x="8082191" y="536803"/>
                </a:lnTo>
                <a:lnTo>
                  <a:pt x="8094535" y="18669"/>
                </a:lnTo>
                <a:lnTo>
                  <a:pt x="9512935" y="18669"/>
                </a:lnTo>
                <a:lnTo>
                  <a:pt x="9512935" y="240919"/>
                </a:lnTo>
                <a:lnTo>
                  <a:pt x="9525635" y="240919"/>
                </a:lnTo>
                <a:lnTo>
                  <a:pt x="9525635" y="18669"/>
                </a:lnTo>
                <a:lnTo>
                  <a:pt x="9525635" y="12319"/>
                </a:lnTo>
                <a:lnTo>
                  <a:pt x="9525635" y="87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14883" y="4233113"/>
            <a:ext cx="3554729" cy="2399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3144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Cleaning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  <a:p>
            <a:pPr marL="1033144">
              <a:lnSpc>
                <a:spcPct val="100000"/>
              </a:lnSpc>
              <a:spcBef>
                <a:spcPts val="5"/>
              </a:spcBef>
            </a:pPr>
            <a:r>
              <a:rPr sz="1800" spc="-15" dirty="0">
                <a:latin typeface="Calibri"/>
                <a:cs typeface="Calibri"/>
              </a:rPr>
              <a:t>integration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Calibri"/>
              <a:cs typeface="Calibri"/>
            </a:endParaRPr>
          </a:p>
          <a:p>
            <a:pPr marL="2503170" algn="ctr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Data</a:t>
            </a:r>
            <a:endParaRPr sz="1800">
              <a:latin typeface="Calibri"/>
              <a:cs typeface="Calibri"/>
            </a:endParaRPr>
          </a:p>
          <a:p>
            <a:pPr marL="2503170" algn="ctr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warehouse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800" spc="-10" dirty="0">
                <a:latin typeface="Calibri"/>
                <a:cs typeface="Calibri"/>
              </a:rPr>
              <a:t>Database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605" y="2606420"/>
            <a:ext cx="3468370" cy="138747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5080"/>
              </a:lnSpc>
              <a:spcBef>
                <a:spcPts val="740"/>
              </a:spcBef>
            </a:pPr>
            <a:r>
              <a:rPr sz="4700" spc="-55" dirty="0">
                <a:solidFill>
                  <a:srgbClr val="5B9BD4"/>
                </a:solidFill>
                <a:latin typeface="Calibri Light"/>
                <a:cs typeface="Calibri Light"/>
              </a:rPr>
              <a:t>Data </a:t>
            </a:r>
            <a:r>
              <a:rPr sz="4700" spc="-25" dirty="0">
                <a:solidFill>
                  <a:srgbClr val="5B9BD4"/>
                </a:solidFill>
                <a:latin typeface="Calibri Light"/>
                <a:cs typeface="Calibri Light"/>
              </a:rPr>
              <a:t>Mining </a:t>
            </a:r>
            <a:r>
              <a:rPr sz="4700" spc="-20" dirty="0">
                <a:solidFill>
                  <a:srgbClr val="5B9BD4"/>
                </a:solidFill>
                <a:latin typeface="Calibri Light"/>
                <a:cs typeface="Calibri Light"/>
              </a:rPr>
              <a:t> </a:t>
            </a:r>
            <a:r>
              <a:rPr sz="4700" spc="-35" dirty="0">
                <a:solidFill>
                  <a:srgbClr val="5B9BD4"/>
                </a:solidFill>
                <a:latin typeface="Calibri Light"/>
                <a:cs typeface="Calibri Light"/>
              </a:rPr>
              <a:t>Functionalities</a:t>
            </a:r>
            <a:endParaRPr sz="47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086858" y="702309"/>
            <a:ext cx="6276340" cy="1736725"/>
            <a:chOff x="5086858" y="702309"/>
            <a:chExt cx="6276340" cy="1736725"/>
          </a:xfrm>
        </p:grpSpPr>
        <p:sp>
          <p:nvSpPr>
            <p:cNvPr id="4" name="object 4"/>
            <p:cNvSpPr/>
            <p:nvPr/>
          </p:nvSpPr>
          <p:spPr>
            <a:xfrm>
              <a:off x="5093208" y="960119"/>
              <a:ext cx="6263640" cy="1472565"/>
            </a:xfrm>
            <a:custGeom>
              <a:avLst/>
              <a:gdLst/>
              <a:ahLst/>
              <a:cxnLst/>
              <a:rect l="l" t="t" r="r" b="b"/>
              <a:pathLst>
                <a:path w="6263640" h="1472564">
                  <a:moveTo>
                    <a:pt x="0" y="1472184"/>
                  </a:moveTo>
                  <a:lnTo>
                    <a:pt x="6263640" y="1472184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1472184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07152" y="708659"/>
              <a:ext cx="4384675" cy="502920"/>
            </a:xfrm>
            <a:custGeom>
              <a:avLst/>
              <a:gdLst/>
              <a:ahLst/>
              <a:cxnLst/>
              <a:rect l="l" t="t" r="r" b="b"/>
              <a:pathLst>
                <a:path w="4384675" h="502919">
                  <a:moveTo>
                    <a:pt x="4300728" y="0"/>
                  </a:moveTo>
                  <a:lnTo>
                    <a:pt x="83820" y="0"/>
                  </a:lnTo>
                  <a:lnTo>
                    <a:pt x="51167" y="6578"/>
                  </a:lnTo>
                  <a:lnTo>
                    <a:pt x="24526" y="24526"/>
                  </a:lnTo>
                  <a:lnTo>
                    <a:pt x="6578" y="51167"/>
                  </a:lnTo>
                  <a:lnTo>
                    <a:pt x="0" y="83819"/>
                  </a:lnTo>
                  <a:lnTo>
                    <a:pt x="0" y="419100"/>
                  </a:lnTo>
                  <a:lnTo>
                    <a:pt x="6578" y="451752"/>
                  </a:lnTo>
                  <a:lnTo>
                    <a:pt x="24526" y="478393"/>
                  </a:lnTo>
                  <a:lnTo>
                    <a:pt x="51167" y="496341"/>
                  </a:lnTo>
                  <a:lnTo>
                    <a:pt x="83820" y="502919"/>
                  </a:lnTo>
                  <a:lnTo>
                    <a:pt x="4300728" y="502919"/>
                  </a:lnTo>
                  <a:lnTo>
                    <a:pt x="4333327" y="496341"/>
                  </a:lnTo>
                  <a:lnTo>
                    <a:pt x="4359973" y="478393"/>
                  </a:lnTo>
                  <a:lnTo>
                    <a:pt x="4377951" y="451752"/>
                  </a:lnTo>
                  <a:lnTo>
                    <a:pt x="4384548" y="419100"/>
                  </a:lnTo>
                  <a:lnTo>
                    <a:pt x="4384548" y="83819"/>
                  </a:lnTo>
                  <a:lnTo>
                    <a:pt x="4377951" y="51167"/>
                  </a:lnTo>
                  <a:lnTo>
                    <a:pt x="4359973" y="24526"/>
                  </a:lnTo>
                  <a:lnTo>
                    <a:pt x="4333327" y="6578"/>
                  </a:lnTo>
                  <a:lnTo>
                    <a:pt x="43007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07152" y="708659"/>
              <a:ext cx="4384675" cy="502920"/>
            </a:xfrm>
            <a:custGeom>
              <a:avLst/>
              <a:gdLst/>
              <a:ahLst/>
              <a:cxnLst/>
              <a:rect l="l" t="t" r="r" b="b"/>
              <a:pathLst>
                <a:path w="4384675" h="502919">
                  <a:moveTo>
                    <a:pt x="0" y="83819"/>
                  </a:moveTo>
                  <a:lnTo>
                    <a:pt x="6578" y="51167"/>
                  </a:lnTo>
                  <a:lnTo>
                    <a:pt x="24526" y="24526"/>
                  </a:lnTo>
                  <a:lnTo>
                    <a:pt x="51167" y="6578"/>
                  </a:lnTo>
                  <a:lnTo>
                    <a:pt x="83820" y="0"/>
                  </a:lnTo>
                  <a:lnTo>
                    <a:pt x="4300728" y="0"/>
                  </a:lnTo>
                  <a:lnTo>
                    <a:pt x="4333327" y="6578"/>
                  </a:lnTo>
                  <a:lnTo>
                    <a:pt x="4359973" y="24526"/>
                  </a:lnTo>
                  <a:lnTo>
                    <a:pt x="4377951" y="51167"/>
                  </a:lnTo>
                  <a:lnTo>
                    <a:pt x="4384548" y="83819"/>
                  </a:lnTo>
                  <a:lnTo>
                    <a:pt x="4384548" y="419100"/>
                  </a:lnTo>
                  <a:lnTo>
                    <a:pt x="4377951" y="451752"/>
                  </a:lnTo>
                  <a:lnTo>
                    <a:pt x="4359973" y="478393"/>
                  </a:lnTo>
                  <a:lnTo>
                    <a:pt x="4333327" y="496341"/>
                  </a:lnTo>
                  <a:lnTo>
                    <a:pt x="4300728" y="502919"/>
                  </a:lnTo>
                  <a:lnTo>
                    <a:pt x="83820" y="502919"/>
                  </a:lnTo>
                  <a:lnTo>
                    <a:pt x="51167" y="496341"/>
                  </a:lnTo>
                  <a:lnTo>
                    <a:pt x="24526" y="478393"/>
                  </a:lnTo>
                  <a:lnTo>
                    <a:pt x="6578" y="451752"/>
                  </a:lnTo>
                  <a:lnTo>
                    <a:pt x="0" y="419100"/>
                  </a:lnTo>
                  <a:lnTo>
                    <a:pt x="0" y="83819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567298" y="792226"/>
            <a:ext cx="5184775" cy="1508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Characterization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50">
              <a:latin typeface="Calibri"/>
              <a:cs typeface="Calibri"/>
            </a:endParaRPr>
          </a:p>
          <a:p>
            <a:pPr marL="184785" marR="5080" indent="-172720">
              <a:lnSpc>
                <a:spcPts val="1860"/>
              </a:lnSpc>
              <a:buChar char="•"/>
              <a:tabLst>
                <a:tab pos="185420" algn="l"/>
              </a:tabLst>
            </a:pPr>
            <a:r>
              <a:rPr sz="1700" spc="-5" dirty="0">
                <a:latin typeface="Calibri"/>
                <a:cs typeface="Calibri"/>
              </a:rPr>
              <a:t>Summarization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of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general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characteristics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of </a:t>
            </a:r>
            <a:r>
              <a:rPr sz="1700" dirty="0">
                <a:latin typeface="Calibri"/>
                <a:cs typeface="Calibri"/>
              </a:rPr>
              <a:t>an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object </a:t>
            </a:r>
            <a:r>
              <a:rPr sz="1700" spc="-3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class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of </a:t>
            </a:r>
            <a:r>
              <a:rPr sz="1700" spc="-10" dirty="0">
                <a:latin typeface="Calibri"/>
                <a:cs typeface="Calibri"/>
              </a:rPr>
              <a:t>data.</a:t>
            </a:r>
            <a:endParaRPr sz="1700">
              <a:latin typeface="Calibri"/>
              <a:cs typeface="Calibri"/>
            </a:endParaRPr>
          </a:p>
          <a:p>
            <a:pPr marL="184785" indent="-172720">
              <a:lnSpc>
                <a:spcPts val="1950"/>
              </a:lnSpc>
              <a:spcBef>
                <a:spcPts val="110"/>
              </a:spcBef>
              <a:buChar char="•"/>
              <a:tabLst>
                <a:tab pos="185420" algn="l"/>
              </a:tabLst>
            </a:pPr>
            <a:r>
              <a:rPr sz="1700" spc="-5" dirty="0">
                <a:latin typeface="Calibri"/>
                <a:cs typeface="Calibri"/>
              </a:rPr>
              <a:t>The</a:t>
            </a:r>
            <a:r>
              <a:rPr sz="1700" spc="-10" dirty="0">
                <a:latin typeface="Calibri"/>
                <a:cs typeface="Calibri"/>
              </a:rPr>
              <a:t> data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corresponding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to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user-specified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class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is</a:t>
            </a:r>
            <a:endParaRPr sz="1700">
              <a:latin typeface="Calibri"/>
              <a:cs typeface="Calibri"/>
            </a:endParaRPr>
          </a:p>
          <a:p>
            <a:pPr marL="184785">
              <a:lnSpc>
                <a:spcPts val="1950"/>
              </a:lnSpc>
            </a:pPr>
            <a:r>
              <a:rPr sz="1700" spc="-5" dirty="0">
                <a:latin typeface="Calibri"/>
                <a:cs typeface="Calibri"/>
              </a:rPr>
              <a:t>generally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collected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by </a:t>
            </a:r>
            <a:r>
              <a:rPr sz="1700" dirty="0">
                <a:latin typeface="Calibri"/>
                <a:cs typeface="Calibri"/>
              </a:rPr>
              <a:t>a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database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spc="-15" dirty="0">
                <a:latin typeface="Calibri"/>
                <a:cs typeface="Calibri"/>
              </a:rPr>
              <a:t>query.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93208" y="2775204"/>
            <a:ext cx="6263640" cy="1713230"/>
          </a:xfrm>
          <a:custGeom>
            <a:avLst/>
            <a:gdLst/>
            <a:ahLst/>
            <a:cxnLst/>
            <a:rect l="l" t="t" r="r" b="b"/>
            <a:pathLst>
              <a:path w="6263640" h="1713229">
                <a:moveTo>
                  <a:pt x="0" y="1712976"/>
                </a:moveTo>
                <a:lnTo>
                  <a:pt x="6263640" y="1712976"/>
                </a:lnTo>
                <a:lnTo>
                  <a:pt x="6263640" y="0"/>
                </a:lnTo>
                <a:lnTo>
                  <a:pt x="0" y="0"/>
                </a:lnTo>
                <a:lnTo>
                  <a:pt x="0" y="1712976"/>
                </a:lnTo>
                <a:close/>
              </a:path>
            </a:pathLst>
          </a:custGeom>
          <a:ln w="12700">
            <a:solidFill>
              <a:srgbClr val="4DC5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67298" y="3080766"/>
            <a:ext cx="5156835" cy="127317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84785" marR="69850" indent="-172720">
              <a:lnSpc>
                <a:spcPct val="91500"/>
              </a:lnSpc>
              <a:spcBef>
                <a:spcPts val="275"/>
              </a:spcBef>
              <a:buChar char="•"/>
              <a:tabLst>
                <a:tab pos="185420" algn="l"/>
              </a:tabLst>
            </a:pPr>
            <a:r>
              <a:rPr sz="1700" dirty="0">
                <a:latin typeface="Calibri"/>
                <a:cs typeface="Calibri"/>
              </a:rPr>
              <a:t>Comparison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of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general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characteristics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of </a:t>
            </a:r>
            <a:r>
              <a:rPr sz="1700" spc="-10" dirty="0">
                <a:latin typeface="Calibri"/>
                <a:cs typeface="Calibri"/>
              </a:rPr>
              <a:t>target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class </a:t>
            </a:r>
            <a:r>
              <a:rPr sz="1700" spc="-37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data </a:t>
            </a:r>
            <a:r>
              <a:rPr sz="1700" spc="-5" dirty="0">
                <a:latin typeface="Calibri"/>
                <a:cs typeface="Calibri"/>
              </a:rPr>
              <a:t>objects </a:t>
            </a:r>
            <a:r>
              <a:rPr sz="1700" dirty="0">
                <a:latin typeface="Calibri"/>
                <a:cs typeface="Calibri"/>
              </a:rPr>
              <a:t>with the </a:t>
            </a:r>
            <a:r>
              <a:rPr sz="1700" spc="-5" dirty="0">
                <a:latin typeface="Calibri"/>
                <a:cs typeface="Calibri"/>
              </a:rPr>
              <a:t>general characteristics of </a:t>
            </a:r>
            <a:r>
              <a:rPr sz="1700" dirty="0">
                <a:latin typeface="Calibri"/>
                <a:cs typeface="Calibri"/>
              </a:rPr>
              <a:t>objects </a:t>
            </a:r>
            <a:r>
              <a:rPr sz="1700" spc="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from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one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or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 </a:t>
            </a:r>
            <a:r>
              <a:rPr sz="1700" spc="-5" dirty="0">
                <a:latin typeface="Calibri"/>
                <a:cs typeface="Calibri"/>
              </a:rPr>
              <a:t>set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of </a:t>
            </a:r>
            <a:r>
              <a:rPr sz="1700" spc="-10" dirty="0">
                <a:latin typeface="Calibri"/>
                <a:cs typeface="Calibri"/>
              </a:rPr>
              <a:t>contrasting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classes.</a:t>
            </a:r>
            <a:endParaRPr sz="1700">
              <a:latin typeface="Calibri"/>
              <a:cs typeface="Calibri"/>
            </a:endParaRPr>
          </a:p>
          <a:p>
            <a:pPr marL="184785" marR="5080" indent="-172720">
              <a:lnSpc>
                <a:spcPts val="1870"/>
              </a:lnSpc>
              <a:spcBef>
                <a:spcPts val="335"/>
              </a:spcBef>
              <a:buChar char="•"/>
              <a:tabLst>
                <a:tab pos="185420" algn="l"/>
              </a:tabLst>
            </a:pPr>
            <a:r>
              <a:rPr sz="1700" spc="-5" dirty="0">
                <a:latin typeface="Calibri"/>
                <a:cs typeface="Calibri"/>
              </a:rPr>
              <a:t>The </a:t>
            </a:r>
            <a:r>
              <a:rPr sz="1700" spc="-10" dirty="0">
                <a:latin typeface="Calibri"/>
                <a:cs typeface="Calibri"/>
              </a:rPr>
              <a:t>target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-10" dirty="0">
                <a:latin typeface="Calibri"/>
                <a:cs typeface="Calibri"/>
              </a:rPr>
              <a:t> contrasting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classes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can </a:t>
            </a:r>
            <a:r>
              <a:rPr sz="1700" dirty="0">
                <a:latin typeface="Calibri"/>
                <a:cs typeface="Calibri"/>
              </a:rPr>
              <a:t>be</a:t>
            </a:r>
            <a:r>
              <a:rPr sz="1700" spc="-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represented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by </a:t>
            </a:r>
            <a:r>
              <a:rPr sz="1700" spc="-3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spc="-35" dirty="0">
                <a:latin typeface="Calibri"/>
                <a:cs typeface="Calibri"/>
              </a:rPr>
              <a:t>user.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400802" y="2517394"/>
            <a:ext cx="4397375" cy="515620"/>
            <a:chOff x="5400802" y="2517394"/>
            <a:chExt cx="4397375" cy="515620"/>
          </a:xfrm>
        </p:grpSpPr>
        <p:sp>
          <p:nvSpPr>
            <p:cNvPr id="11" name="object 11"/>
            <p:cNvSpPr/>
            <p:nvPr/>
          </p:nvSpPr>
          <p:spPr>
            <a:xfrm>
              <a:off x="5407152" y="2523744"/>
              <a:ext cx="4384675" cy="502920"/>
            </a:xfrm>
            <a:custGeom>
              <a:avLst/>
              <a:gdLst/>
              <a:ahLst/>
              <a:cxnLst/>
              <a:rect l="l" t="t" r="r" b="b"/>
              <a:pathLst>
                <a:path w="4384675" h="502919">
                  <a:moveTo>
                    <a:pt x="4300728" y="0"/>
                  </a:moveTo>
                  <a:lnTo>
                    <a:pt x="83820" y="0"/>
                  </a:lnTo>
                  <a:lnTo>
                    <a:pt x="51167" y="6578"/>
                  </a:lnTo>
                  <a:lnTo>
                    <a:pt x="24526" y="24526"/>
                  </a:lnTo>
                  <a:lnTo>
                    <a:pt x="6578" y="51167"/>
                  </a:lnTo>
                  <a:lnTo>
                    <a:pt x="0" y="83819"/>
                  </a:lnTo>
                  <a:lnTo>
                    <a:pt x="0" y="419100"/>
                  </a:lnTo>
                  <a:lnTo>
                    <a:pt x="6578" y="451699"/>
                  </a:lnTo>
                  <a:lnTo>
                    <a:pt x="24526" y="478345"/>
                  </a:lnTo>
                  <a:lnTo>
                    <a:pt x="51167" y="496323"/>
                  </a:lnTo>
                  <a:lnTo>
                    <a:pt x="83820" y="502919"/>
                  </a:lnTo>
                  <a:lnTo>
                    <a:pt x="4300728" y="502919"/>
                  </a:lnTo>
                  <a:lnTo>
                    <a:pt x="4333327" y="496323"/>
                  </a:lnTo>
                  <a:lnTo>
                    <a:pt x="4359973" y="478345"/>
                  </a:lnTo>
                  <a:lnTo>
                    <a:pt x="4377951" y="451699"/>
                  </a:lnTo>
                  <a:lnTo>
                    <a:pt x="4384548" y="419100"/>
                  </a:lnTo>
                  <a:lnTo>
                    <a:pt x="4384548" y="83819"/>
                  </a:lnTo>
                  <a:lnTo>
                    <a:pt x="4377951" y="51167"/>
                  </a:lnTo>
                  <a:lnTo>
                    <a:pt x="4359973" y="24526"/>
                  </a:lnTo>
                  <a:lnTo>
                    <a:pt x="4333327" y="6578"/>
                  </a:lnTo>
                  <a:lnTo>
                    <a:pt x="4300728" y="0"/>
                  </a:lnTo>
                  <a:close/>
                </a:path>
              </a:pathLst>
            </a:custGeom>
            <a:solidFill>
              <a:srgbClr val="4DC5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407152" y="2523744"/>
              <a:ext cx="4384675" cy="502920"/>
            </a:xfrm>
            <a:custGeom>
              <a:avLst/>
              <a:gdLst/>
              <a:ahLst/>
              <a:cxnLst/>
              <a:rect l="l" t="t" r="r" b="b"/>
              <a:pathLst>
                <a:path w="4384675" h="502919">
                  <a:moveTo>
                    <a:pt x="0" y="83819"/>
                  </a:moveTo>
                  <a:lnTo>
                    <a:pt x="6578" y="51167"/>
                  </a:lnTo>
                  <a:lnTo>
                    <a:pt x="24526" y="24526"/>
                  </a:lnTo>
                  <a:lnTo>
                    <a:pt x="51167" y="6578"/>
                  </a:lnTo>
                  <a:lnTo>
                    <a:pt x="83820" y="0"/>
                  </a:lnTo>
                  <a:lnTo>
                    <a:pt x="4300728" y="0"/>
                  </a:lnTo>
                  <a:lnTo>
                    <a:pt x="4333327" y="6578"/>
                  </a:lnTo>
                  <a:lnTo>
                    <a:pt x="4359973" y="24526"/>
                  </a:lnTo>
                  <a:lnTo>
                    <a:pt x="4377951" y="51167"/>
                  </a:lnTo>
                  <a:lnTo>
                    <a:pt x="4384548" y="83819"/>
                  </a:lnTo>
                  <a:lnTo>
                    <a:pt x="4384548" y="419100"/>
                  </a:lnTo>
                  <a:lnTo>
                    <a:pt x="4377951" y="451699"/>
                  </a:lnTo>
                  <a:lnTo>
                    <a:pt x="4359973" y="478345"/>
                  </a:lnTo>
                  <a:lnTo>
                    <a:pt x="4333327" y="496323"/>
                  </a:lnTo>
                  <a:lnTo>
                    <a:pt x="4300728" y="502919"/>
                  </a:lnTo>
                  <a:lnTo>
                    <a:pt x="83820" y="502919"/>
                  </a:lnTo>
                  <a:lnTo>
                    <a:pt x="51167" y="496323"/>
                  </a:lnTo>
                  <a:lnTo>
                    <a:pt x="24526" y="478345"/>
                  </a:lnTo>
                  <a:lnTo>
                    <a:pt x="6578" y="451699"/>
                  </a:lnTo>
                  <a:lnTo>
                    <a:pt x="0" y="419100"/>
                  </a:lnTo>
                  <a:lnTo>
                    <a:pt x="0" y="83819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4697" y="2607945"/>
            <a:ext cx="173545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discrimination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086858" y="4574794"/>
            <a:ext cx="6276340" cy="1468120"/>
            <a:chOff x="5086858" y="4574794"/>
            <a:chExt cx="6276340" cy="1468120"/>
          </a:xfrm>
        </p:grpSpPr>
        <p:sp>
          <p:nvSpPr>
            <p:cNvPr id="15" name="object 15"/>
            <p:cNvSpPr/>
            <p:nvPr/>
          </p:nvSpPr>
          <p:spPr>
            <a:xfrm>
              <a:off x="5093208" y="4831080"/>
              <a:ext cx="6263640" cy="1205865"/>
            </a:xfrm>
            <a:custGeom>
              <a:avLst/>
              <a:gdLst/>
              <a:ahLst/>
              <a:cxnLst/>
              <a:rect l="l" t="t" r="r" b="b"/>
              <a:pathLst>
                <a:path w="6263640" h="1205864">
                  <a:moveTo>
                    <a:pt x="0" y="1205484"/>
                  </a:moveTo>
                  <a:lnTo>
                    <a:pt x="6263640" y="1205484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1205484"/>
                  </a:lnTo>
                  <a:close/>
                </a:path>
              </a:pathLst>
            </a:custGeom>
            <a:ln w="12700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407152" y="4581144"/>
              <a:ext cx="4384675" cy="501650"/>
            </a:xfrm>
            <a:custGeom>
              <a:avLst/>
              <a:gdLst/>
              <a:ahLst/>
              <a:cxnLst/>
              <a:rect l="l" t="t" r="r" b="b"/>
              <a:pathLst>
                <a:path w="4384675" h="501650">
                  <a:moveTo>
                    <a:pt x="4300982" y="0"/>
                  </a:moveTo>
                  <a:lnTo>
                    <a:pt x="83565" y="0"/>
                  </a:lnTo>
                  <a:lnTo>
                    <a:pt x="51059" y="6574"/>
                  </a:lnTo>
                  <a:lnTo>
                    <a:pt x="24495" y="24495"/>
                  </a:lnTo>
                  <a:lnTo>
                    <a:pt x="6574" y="51059"/>
                  </a:lnTo>
                  <a:lnTo>
                    <a:pt x="0" y="83565"/>
                  </a:lnTo>
                  <a:lnTo>
                    <a:pt x="0" y="417829"/>
                  </a:lnTo>
                  <a:lnTo>
                    <a:pt x="6574" y="450336"/>
                  </a:lnTo>
                  <a:lnTo>
                    <a:pt x="24495" y="476900"/>
                  </a:lnTo>
                  <a:lnTo>
                    <a:pt x="51059" y="494821"/>
                  </a:lnTo>
                  <a:lnTo>
                    <a:pt x="83565" y="501395"/>
                  </a:lnTo>
                  <a:lnTo>
                    <a:pt x="4300982" y="501395"/>
                  </a:lnTo>
                  <a:lnTo>
                    <a:pt x="4333488" y="494821"/>
                  </a:lnTo>
                  <a:lnTo>
                    <a:pt x="4360052" y="476900"/>
                  </a:lnTo>
                  <a:lnTo>
                    <a:pt x="4377973" y="450336"/>
                  </a:lnTo>
                  <a:lnTo>
                    <a:pt x="4384548" y="417829"/>
                  </a:lnTo>
                  <a:lnTo>
                    <a:pt x="4384548" y="83565"/>
                  </a:lnTo>
                  <a:lnTo>
                    <a:pt x="4377973" y="51059"/>
                  </a:lnTo>
                  <a:lnTo>
                    <a:pt x="4360052" y="24495"/>
                  </a:lnTo>
                  <a:lnTo>
                    <a:pt x="4333488" y="6574"/>
                  </a:lnTo>
                  <a:lnTo>
                    <a:pt x="4300982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07152" y="4581144"/>
              <a:ext cx="4384675" cy="501650"/>
            </a:xfrm>
            <a:custGeom>
              <a:avLst/>
              <a:gdLst/>
              <a:ahLst/>
              <a:cxnLst/>
              <a:rect l="l" t="t" r="r" b="b"/>
              <a:pathLst>
                <a:path w="4384675" h="501650">
                  <a:moveTo>
                    <a:pt x="0" y="83565"/>
                  </a:moveTo>
                  <a:lnTo>
                    <a:pt x="6574" y="51059"/>
                  </a:lnTo>
                  <a:lnTo>
                    <a:pt x="24495" y="24495"/>
                  </a:lnTo>
                  <a:lnTo>
                    <a:pt x="51059" y="6574"/>
                  </a:lnTo>
                  <a:lnTo>
                    <a:pt x="83565" y="0"/>
                  </a:lnTo>
                  <a:lnTo>
                    <a:pt x="4300982" y="0"/>
                  </a:lnTo>
                  <a:lnTo>
                    <a:pt x="4333488" y="6574"/>
                  </a:lnTo>
                  <a:lnTo>
                    <a:pt x="4360052" y="24495"/>
                  </a:lnTo>
                  <a:lnTo>
                    <a:pt x="4377973" y="51059"/>
                  </a:lnTo>
                  <a:lnTo>
                    <a:pt x="4384548" y="83565"/>
                  </a:lnTo>
                  <a:lnTo>
                    <a:pt x="4384548" y="417829"/>
                  </a:lnTo>
                  <a:lnTo>
                    <a:pt x="4377973" y="450336"/>
                  </a:lnTo>
                  <a:lnTo>
                    <a:pt x="4360052" y="476900"/>
                  </a:lnTo>
                  <a:lnTo>
                    <a:pt x="4333488" y="494821"/>
                  </a:lnTo>
                  <a:lnTo>
                    <a:pt x="4300982" y="501395"/>
                  </a:lnTo>
                  <a:lnTo>
                    <a:pt x="83565" y="501395"/>
                  </a:lnTo>
                  <a:lnTo>
                    <a:pt x="51059" y="494821"/>
                  </a:lnTo>
                  <a:lnTo>
                    <a:pt x="24495" y="476900"/>
                  </a:lnTo>
                  <a:lnTo>
                    <a:pt x="6574" y="450336"/>
                  </a:lnTo>
                  <a:lnTo>
                    <a:pt x="0" y="417829"/>
                  </a:lnTo>
                  <a:lnTo>
                    <a:pt x="0" y="8356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567298" y="4664709"/>
            <a:ext cx="5166360" cy="1232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Association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Analysis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0">
              <a:latin typeface="Calibri"/>
              <a:cs typeface="Calibri"/>
            </a:endParaRPr>
          </a:p>
          <a:p>
            <a:pPr marL="184785" marR="5080" indent="-172720" algn="just">
              <a:lnSpc>
                <a:spcPct val="91500"/>
              </a:lnSpc>
              <a:spcBef>
                <a:spcPts val="5"/>
              </a:spcBef>
              <a:buChar char="•"/>
              <a:tabLst>
                <a:tab pos="185420" algn="l"/>
              </a:tabLst>
            </a:pPr>
            <a:r>
              <a:rPr sz="1700" dirty="0">
                <a:latin typeface="Calibri"/>
                <a:cs typeface="Calibri"/>
              </a:rPr>
              <a:t>It </a:t>
            </a:r>
            <a:r>
              <a:rPr sz="1700" spc="-5" dirty="0">
                <a:latin typeface="Calibri"/>
                <a:cs typeface="Calibri"/>
              </a:rPr>
              <a:t>analyses </a:t>
            </a:r>
            <a:r>
              <a:rPr sz="1700" dirty="0">
                <a:latin typeface="Calibri"/>
                <a:cs typeface="Calibri"/>
              </a:rPr>
              <a:t>the </a:t>
            </a:r>
            <a:r>
              <a:rPr sz="1700" spc="-5" dirty="0">
                <a:latin typeface="Calibri"/>
                <a:cs typeface="Calibri"/>
              </a:rPr>
              <a:t>set of items that generally occur together </a:t>
            </a:r>
            <a:r>
              <a:rPr sz="1700" spc="-3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</a:t>
            </a:r>
            <a:r>
              <a:rPr sz="1700" spc="-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 </a:t>
            </a:r>
            <a:r>
              <a:rPr sz="1700" spc="-5" dirty="0">
                <a:latin typeface="Calibri"/>
                <a:cs typeface="Calibri"/>
              </a:rPr>
              <a:t>transactional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datasets.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30" dirty="0">
                <a:latin typeface="Calibri"/>
                <a:cs typeface="Calibri"/>
              </a:rPr>
              <a:t>Two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parameters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‘support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 </a:t>
            </a:r>
            <a:r>
              <a:rPr sz="1700" spc="-37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confidence’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is</a:t>
            </a:r>
            <a:r>
              <a:rPr sz="1700" spc="-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used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spc="-15" dirty="0">
                <a:latin typeface="Calibri"/>
                <a:cs typeface="Calibri"/>
              </a:rPr>
              <a:t>for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determining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association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rules.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605" y="2606420"/>
            <a:ext cx="3468370" cy="138747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5080"/>
              </a:lnSpc>
              <a:spcBef>
                <a:spcPts val="740"/>
              </a:spcBef>
            </a:pPr>
            <a:r>
              <a:rPr sz="4700" spc="-55" dirty="0">
                <a:solidFill>
                  <a:srgbClr val="5B9BD4"/>
                </a:solidFill>
                <a:latin typeface="Calibri Light"/>
                <a:cs typeface="Calibri Light"/>
              </a:rPr>
              <a:t>Data </a:t>
            </a:r>
            <a:r>
              <a:rPr sz="4700" spc="-25" dirty="0">
                <a:solidFill>
                  <a:srgbClr val="5B9BD4"/>
                </a:solidFill>
                <a:latin typeface="Calibri Light"/>
                <a:cs typeface="Calibri Light"/>
              </a:rPr>
              <a:t>Mining </a:t>
            </a:r>
            <a:r>
              <a:rPr sz="4700" spc="-20" dirty="0">
                <a:solidFill>
                  <a:srgbClr val="5B9BD4"/>
                </a:solidFill>
                <a:latin typeface="Calibri Light"/>
                <a:cs typeface="Calibri Light"/>
              </a:rPr>
              <a:t> </a:t>
            </a:r>
            <a:r>
              <a:rPr sz="4700" spc="-35" dirty="0">
                <a:solidFill>
                  <a:srgbClr val="5B9BD4"/>
                </a:solidFill>
                <a:latin typeface="Calibri Light"/>
                <a:cs typeface="Calibri Light"/>
              </a:rPr>
              <a:t>Functionalities</a:t>
            </a:r>
            <a:endParaRPr sz="47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086858" y="847089"/>
            <a:ext cx="6276340" cy="1634489"/>
            <a:chOff x="5086858" y="847089"/>
            <a:chExt cx="6276340" cy="1634489"/>
          </a:xfrm>
        </p:grpSpPr>
        <p:sp>
          <p:nvSpPr>
            <p:cNvPr id="4" name="object 4"/>
            <p:cNvSpPr/>
            <p:nvPr/>
          </p:nvSpPr>
          <p:spPr>
            <a:xfrm>
              <a:off x="5093208" y="1089659"/>
              <a:ext cx="6263640" cy="1385570"/>
            </a:xfrm>
            <a:custGeom>
              <a:avLst/>
              <a:gdLst/>
              <a:ahLst/>
              <a:cxnLst/>
              <a:rect l="l" t="t" r="r" b="b"/>
              <a:pathLst>
                <a:path w="6263640" h="1385570">
                  <a:moveTo>
                    <a:pt x="0" y="1385315"/>
                  </a:moveTo>
                  <a:lnTo>
                    <a:pt x="6263640" y="1385315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1385315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07152" y="853439"/>
              <a:ext cx="4384675" cy="472440"/>
            </a:xfrm>
            <a:custGeom>
              <a:avLst/>
              <a:gdLst/>
              <a:ahLst/>
              <a:cxnLst/>
              <a:rect l="l" t="t" r="r" b="b"/>
              <a:pathLst>
                <a:path w="4384675" h="472440">
                  <a:moveTo>
                    <a:pt x="4305808" y="0"/>
                  </a:moveTo>
                  <a:lnTo>
                    <a:pt x="78739" y="0"/>
                  </a:lnTo>
                  <a:lnTo>
                    <a:pt x="48113" y="6195"/>
                  </a:lnTo>
                  <a:lnTo>
                    <a:pt x="23082" y="23082"/>
                  </a:lnTo>
                  <a:lnTo>
                    <a:pt x="6195" y="48113"/>
                  </a:lnTo>
                  <a:lnTo>
                    <a:pt x="0" y="78739"/>
                  </a:lnTo>
                  <a:lnTo>
                    <a:pt x="0" y="393700"/>
                  </a:lnTo>
                  <a:lnTo>
                    <a:pt x="6195" y="424326"/>
                  </a:lnTo>
                  <a:lnTo>
                    <a:pt x="23082" y="449357"/>
                  </a:lnTo>
                  <a:lnTo>
                    <a:pt x="48113" y="466244"/>
                  </a:lnTo>
                  <a:lnTo>
                    <a:pt x="78739" y="472439"/>
                  </a:lnTo>
                  <a:lnTo>
                    <a:pt x="4305808" y="472439"/>
                  </a:lnTo>
                  <a:lnTo>
                    <a:pt x="4336434" y="466244"/>
                  </a:lnTo>
                  <a:lnTo>
                    <a:pt x="4361465" y="449357"/>
                  </a:lnTo>
                  <a:lnTo>
                    <a:pt x="4378352" y="424326"/>
                  </a:lnTo>
                  <a:lnTo>
                    <a:pt x="4384548" y="393700"/>
                  </a:lnTo>
                  <a:lnTo>
                    <a:pt x="4384548" y="78739"/>
                  </a:lnTo>
                  <a:lnTo>
                    <a:pt x="4378352" y="48113"/>
                  </a:lnTo>
                  <a:lnTo>
                    <a:pt x="4361465" y="23082"/>
                  </a:lnTo>
                  <a:lnTo>
                    <a:pt x="4336434" y="6195"/>
                  </a:lnTo>
                  <a:lnTo>
                    <a:pt x="430580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07152" y="853439"/>
              <a:ext cx="4384675" cy="472440"/>
            </a:xfrm>
            <a:custGeom>
              <a:avLst/>
              <a:gdLst/>
              <a:ahLst/>
              <a:cxnLst/>
              <a:rect l="l" t="t" r="r" b="b"/>
              <a:pathLst>
                <a:path w="4384675" h="472440">
                  <a:moveTo>
                    <a:pt x="0" y="78739"/>
                  </a:moveTo>
                  <a:lnTo>
                    <a:pt x="6195" y="48113"/>
                  </a:lnTo>
                  <a:lnTo>
                    <a:pt x="23082" y="23082"/>
                  </a:lnTo>
                  <a:lnTo>
                    <a:pt x="48113" y="6195"/>
                  </a:lnTo>
                  <a:lnTo>
                    <a:pt x="78739" y="0"/>
                  </a:lnTo>
                  <a:lnTo>
                    <a:pt x="4305808" y="0"/>
                  </a:lnTo>
                  <a:lnTo>
                    <a:pt x="4336434" y="6195"/>
                  </a:lnTo>
                  <a:lnTo>
                    <a:pt x="4361465" y="23082"/>
                  </a:lnTo>
                  <a:lnTo>
                    <a:pt x="4378352" y="48113"/>
                  </a:lnTo>
                  <a:lnTo>
                    <a:pt x="4384548" y="78739"/>
                  </a:lnTo>
                  <a:lnTo>
                    <a:pt x="4384548" y="393700"/>
                  </a:lnTo>
                  <a:lnTo>
                    <a:pt x="4378352" y="424326"/>
                  </a:lnTo>
                  <a:lnTo>
                    <a:pt x="4361465" y="449357"/>
                  </a:lnTo>
                  <a:lnTo>
                    <a:pt x="4336434" y="466244"/>
                  </a:lnTo>
                  <a:lnTo>
                    <a:pt x="4305808" y="472439"/>
                  </a:lnTo>
                  <a:lnTo>
                    <a:pt x="78739" y="472439"/>
                  </a:lnTo>
                  <a:lnTo>
                    <a:pt x="48113" y="466244"/>
                  </a:lnTo>
                  <a:lnTo>
                    <a:pt x="23082" y="449357"/>
                  </a:lnTo>
                  <a:lnTo>
                    <a:pt x="6195" y="424326"/>
                  </a:lnTo>
                  <a:lnTo>
                    <a:pt x="0" y="393700"/>
                  </a:lnTo>
                  <a:lnTo>
                    <a:pt x="0" y="7873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567298" y="931544"/>
            <a:ext cx="5173345" cy="1419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Classification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Calibri"/>
              <a:cs typeface="Calibri"/>
            </a:endParaRPr>
          </a:p>
          <a:p>
            <a:pPr marL="184785" marR="60960" indent="-172720">
              <a:lnSpc>
                <a:spcPts val="1750"/>
              </a:lnSpc>
              <a:buChar char="•"/>
              <a:tabLst>
                <a:tab pos="185420" algn="l"/>
              </a:tabLst>
            </a:pPr>
            <a:r>
              <a:rPr sz="1600" spc="-5" dirty="0">
                <a:latin typeface="Calibri"/>
                <a:cs typeface="Calibri"/>
              </a:rPr>
              <a:t>Is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procedure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discovering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model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that </a:t>
            </a:r>
            <a:r>
              <a:rPr sz="1600" spc="-15" dirty="0">
                <a:latin typeface="Calibri"/>
                <a:cs typeface="Calibri"/>
              </a:rPr>
              <a:t>represents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distinguishes</a:t>
            </a:r>
            <a:r>
              <a:rPr sz="1600" spc="-15" dirty="0">
                <a:latin typeface="Calibri"/>
                <a:cs typeface="Calibri"/>
              </a:rPr>
              <a:t> data </a:t>
            </a:r>
            <a:r>
              <a:rPr sz="1600" spc="-5" dirty="0">
                <a:latin typeface="Calibri"/>
                <a:cs typeface="Calibri"/>
              </a:rPr>
              <a:t>classes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concepts.</a:t>
            </a:r>
            <a:endParaRPr sz="1600">
              <a:latin typeface="Calibri"/>
              <a:cs typeface="Calibri"/>
            </a:endParaRPr>
          </a:p>
          <a:p>
            <a:pPr marL="184785" indent="-172720">
              <a:lnSpc>
                <a:spcPts val="1835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spc="-10" dirty="0">
                <a:latin typeface="Calibri"/>
                <a:cs typeface="Calibri"/>
              </a:rPr>
              <a:t>derived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model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established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on the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analysis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 </a:t>
            </a:r>
            <a:r>
              <a:rPr sz="1600" spc="-10" dirty="0">
                <a:latin typeface="Calibri"/>
                <a:cs typeface="Calibri"/>
              </a:rPr>
              <a:t>set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of</a:t>
            </a:r>
            <a:endParaRPr sz="1600">
              <a:latin typeface="Calibri"/>
              <a:cs typeface="Calibri"/>
            </a:endParaRPr>
          </a:p>
          <a:p>
            <a:pPr marL="184785">
              <a:lnSpc>
                <a:spcPts val="1835"/>
              </a:lnSpc>
            </a:pPr>
            <a:r>
              <a:rPr sz="1600" spc="-10" dirty="0">
                <a:latin typeface="Calibri"/>
                <a:cs typeface="Calibri"/>
              </a:rPr>
              <a:t>training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data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(i.e.,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data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objects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whose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class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label</a:t>
            </a:r>
            <a:r>
              <a:rPr sz="1600" dirty="0">
                <a:latin typeface="Calibri"/>
                <a:cs typeface="Calibri"/>
              </a:rPr>
              <a:t> is </a:t>
            </a:r>
            <a:r>
              <a:rPr sz="1600" spc="-15" dirty="0">
                <a:latin typeface="Calibri"/>
                <a:cs typeface="Calibri"/>
              </a:rPr>
              <a:t>common)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93208" y="2798064"/>
            <a:ext cx="6263640" cy="1385570"/>
          </a:xfrm>
          <a:custGeom>
            <a:avLst/>
            <a:gdLst/>
            <a:ahLst/>
            <a:cxnLst/>
            <a:rect l="l" t="t" r="r" b="b"/>
            <a:pathLst>
              <a:path w="6263640" h="1385570">
                <a:moveTo>
                  <a:pt x="0" y="1385316"/>
                </a:moveTo>
                <a:lnTo>
                  <a:pt x="6263640" y="1385316"/>
                </a:lnTo>
                <a:lnTo>
                  <a:pt x="6263640" y="0"/>
                </a:lnTo>
                <a:lnTo>
                  <a:pt x="0" y="0"/>
                </a:lnTo>
                <a:lnTo>
                  <a:pt x="0" y="1385316"/>
                </a:lnTo>
                <a:close/>
              </a:path>
            </a:pathLst>
          </a:custGeom>
          <a:ln w="12700">
            <a:solidFill>
              <a:srgbClr val="4DC5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67298" y="3085592"/>
            <a:ext cx="4986655" cy="97472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4785" marR="5080" indent="-172720">
              <a:lnSpc>
                <a:spcPts val="1750"/>
              </a:lnSpc>
              <a:spcBef>
                <a:spcPts val="295"/>
              </a:spcBef>
              <a:buChar char="•"/>
              <a:tabLst>
                <a:tab pos="185420" algn="l"/>
              </a:tabLst>
            </a:pPr>
            <a:r>
              <a:rPr sz="1600" spc="-5" dirty="0">
                <a:latin typeface="Calibri"/>
                <a:cs typeface="Calibri"/>
              </a:rPr>
              <a:t>It </a:t>
            </a:r>
            <a:r>
              <a:rPr sz="1600" spc="-10" dirty="0">
                <a:latin typeface="Calibri"/>
                <a:cs typeface="Calibri"/>
              </a:rPr>
              <a:t>defines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predict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some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unavailable </a:t>
            </a:r>
            <a:r>
              <a:rPr sz="1600" spc="-15" dirty="0">
                <a:latin typeface="Calibri"/>
                <a:cs typeface="Calibri"/>
              </a:rPr>
              <a:t>data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values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pending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trends.</a:t>
            </a:r>
            <a:endParaRPr sz="1600">
              <a:latin typeface="Calibri"/>
              <a:cs typeface="Calibri"/>
            </a:endParaRPr>
          </a:p>
          <a:p>
            <a:pPr marL="184785" marR="369570" indent="-172720">
              <a:lnSpc>
                <a:spcPts val="1750"/>
              </a:lnSpc>
              <a:spcBef>
                <a:spcPts val="305"/>
              </a:spcBef>
              <a:buChar char="•"/>
              <a:tabLst>
                <a:tab pos="185420" algn="l"/>
              </a:tabLst>
            </a:pPr>
            <a:r>
              <a:rPr sz="1600" spc="-5" dirty="0">
                <a:latin typeface="Calibri"/>
                <a:cs typeface="Calibri"/>
              </a:rPr>
              <a:t>It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can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 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prediction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missing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numerical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values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or 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increase/decrease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trends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time-related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information.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400802" y="2555494"/>
            <a:ext cx="4397375" cy="485140"/>
            <a:chOff x="5400802" y="2555494"/>
            <a:chExt cx="4397375" cy="485140"/>
          </a:xfrm>
        </p:grpSpPr>
        <p:sp>
          <p:nvSpPr>
            <p:cNvPr id="11" name="object 11"/>
            <p:cNvSpPr/>
            <p:nvPr/>
          </p:nvSpPr>
          <p:spPr>
            <a:xfrm>
              <a:off x="5407152" y="2561844"/>
              <a:ext cx="4384675" cy="472440"/>
            </a:xfrm>
            <a:custGeom>
              <a:avLst/>
              <a:gdLst/>
              <a:ahLst/>
              <a:cxnLst/>
              <a:rect l="l" t="t" r="r" b="b"/>
              <a:pathLst>
                <a:path w="4384675" h="472439">
                  <a:moveTo>
                    <a:pt x="4305808" y="0"/>
                  </a:moveTo>
                  <a:lnTo>
                    <a:pt x="78739" y="0"/>
                  </a:lnTo>
                  <a:lnTo>
                    <a:pt x="48113" y="6195"/>
                  </a:lnTo>
                  <a:lnTo>
                    <a:pt x="23082" y="23082"/>
                  </a:lnTo>
                  <a:lnTo>
                    <a:pt x="6195" y="48113"/>
                  </a:lnTo>
                  <a:lnTo>
                    <a:pt x="0" y="78739"/>
                  </a:lnTo>
                  <a:lnTo>
                    <a:pt x="0" y="393700"/>
                  </a:lnTo>
                  <a:lnTo>
                    <a:pt x="6195" y="424326"/>
                  </a:lnTo>
                  <a:lnTo>
                    <a:pt x="23082" y="449357"/>
                  </a:lnTo>
                  <a:lnTo>
                    <a:pt x="48113" y="466244"/>
                  </a:lnTo>
                  <a:lnTo>
                    <a:pt x="78739" y="472439"/>
                  </a:lnTo>
                  <a:lnTo>
                    <a:pt x="4305808" y="472439"/>
                  </a:lnTo>
                  <a:lnTo>
                    <a:pt x="4336434" y="466244"/>
                  </a:lnTo>
                  <a:lnTo>
                    <a:pt x="4361465" y="449357"/>
                  </a:lnTo>
                  <a:lnTo>
                    <a:pt x="4378352" y="424326"/>
                  </a:lnTo>
                  <a:lnTo>
                    <a:pt x="4384548" y="393700"/>
                  </a:lnTo>
                  <a:lnTo>
                    <a:pt x="4384548" y="78739"/>
                  </a:lnTo>
                  <a:lnTo>
                    <a:pt x="4378352" y="48113"/>
                  </a:lnTo>
                  <a:lnTo>
                    <a:pt x="4361465" y="23082"/>
                  </a:lnTo>
                  <a:lnTo>
                    <a:pt x="4336434" y="6195"/>
                  </a:lnTo>
                  <a:lnTo>
                    <a:pt x="4305808" y="0"/>
                  </a:lnTo>
                  <a:close/>
                </a:path>
              </a:pathLst>
            </a:custGeom>
            <a:solidFill>
              <a:srgbClr val="4DC5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407152" y="2561844"/>
              <a:ext cx="4384675" cy="472440"/>
            </a:xfrm>
            <a:custGeom>
              <a:avLst/>
              <a:gdLst/>
              <a:ahLst/>
              <a:cxnLst/>
              <a:rect l="l" t="t" r="r" b="b"/>
              <a:pathLst>
                <a:path w="4384675" h="472439">
                  <a:moveTo>
                    <a:pt x="0" y="78739"/>
                  </a:moveTo>
                  <a:lnTo>
                    <a:pt x="6195" y="48113"/>
                  </a:lnTo>
                  <a:lnTo>
                    <a:pt x="23082" y="23082"/>
                  </a:lnTo>
                  <a:lnTo>
                    <a:pt x="48113" y="6195"/>
                  </a:lnTo>
                  <a:lnTo>
                    <a:pt x="78739" y="0"/>
                  </a:lnTo>
                  <a:lnTo>
                    <a:pt x="4305808" y="0"/>
                  </a:lnTo>
                  <a:lnTo>
                    <a:pt x="4336434" y="6195"/>
                  </a:lnTo>
                  <a:lnTo>
                    <a:pt x="4361465" y="23082"/>
                  </a:lnTo>
                  <a:lnTo>
                    <a:pt x="4378352" y="48113"/>
                  </a:lnTo>
                  <a:lnTo>
                    <a:pt x="4384548" y="78739"/>
                  </a:lnTo>
                  <a:lnTo>
                    <a:pt x="4384548" y="393700"/>
                  </a:lnTo>
                  <a:lnTo>
                    <a:pt x="4378352" y="424326"/>
                  </a:lnTo>
                  <a:lnTo>
                    <a:pt x="4361465" y="449357"/>
                  </a:lnTo>
                  <a:lnTo>
                    <a:pt x="4336434" y="466244"/>
                  </a:lnTo>
                  <a:lnTo>
                    <a:pt x="4305808" y="472439"/>
                  </a:lnTo>
                  <a:lnTo>
                    <a:pt x="78739" y="472439"/>
                  </a:lnTo>
                  <a:lnTo>
                    <a:pt x="48113" y="466244"/>
                  </a:lnTo>
                  <a:lnTo>
                    <a:pt x="23082" y="449357"/>
                  </a:lnTo>
                  <a:lnTo>
                    <a:pt x="6195" y="424326"/>
                  </a:lnTo>
                  <a:lnTo>
                    <a:pt x="0" y="393700"/>
                  </a:lnTo>
                  <a:lnTo>
                    <a:pt x="0" y="7873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3173" y="2640583"/>
            <a:ext cx="8667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600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edic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086858" y="4263897"/>
            <a:ext cx="6276340" cy="1634489"/>
            <a:chOff x="5086858" y="4263897"/>
            <a:chExt cx="6276340" cy="1634489"/>
          </a:xfrm>
        </p:grpSpPr>
        <p:sp>
          <p:nvSpPr>
            <p:cNvPr id="15" name="object 15"/>
            <p:cNvSpPr/>
            <p:nvPr/>
          </p:nvSpPr>
          <p:spPr>
            <a:xfrm>
              <a:off x="5093208" y="4506467"/>
              <a:ext cx="6263640" cy="1385570"/>
            </a:xfrm>
            <a:custGeom>
              <a:avLst/>
              <a:gdLst/>
              <a:ahLst/>
              <a:cxnLst/>
              <a:rect l="l" t="t" r="r" b="b"/>
              <a:pathLst>
                <a:path w="6263640" h="1385570">
                  <a:moveTo>
                    <a:pt x="0" y="1385315"/>
                  </a:moveTo>
                  <a:lnTo>
                    <a:pt x="6263640" y="1385315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1385315"/>
                  </a:lnTo>
                  <a:close/>
                </a:path>
              </a:pathLst>
            </a:custGeom>
            <a:ln w="12700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407152" y="4270247"/>
              <a:ext cx="4384675" cy="472440"/>
            </a:xfrm>
            <a:custGeom>
              <a:avLst/>
              <a:gdLst/>
              <a:ahLst/>
              <a:cxnLst/>
              <a:rect l="l" t="t" r="r" b="b"/>
              <a:pathLst>
                <a:path w="4384675" h="472439">
                  <a:moveTo>
                    <a:pt x="4305808" y="0"/>
                  </a:moveTo>
                  <a:lnTo>
                    <a:pt x="78739" y="0"/>
                  </a:lnTo>
                  <a:lnTo>
                    <a:pt x="48113" y="6195"/>
                  </a:lnTo>
                  <a:lnTo>
                    <a:pt x="23082" y="23082"/>
                  </a:lnTo>
                  <a:lnTo>
                    <a:pt x="6195" y="48113"/>
                  </a:lnTo>
                  <a:lnTo>
                    <a:pt x="0" y="78739"/>
                  </a:lnTo>
                  <a:lnTo>
                    <a:pt x="0" y="393700"/>
                  </a:lnTo>
                  <a:lnTo>
                    <a:pt x="6195" y="424326"/>
                  </a:lnTo>
                  <a:lnTo>
                    <a:pt x="23082" y="449357"/>
                  </a:lnTo>
                  <a:lnTo>
                    <a:pt x="48113" y="466244"/>
                  </a:lnTo>
                  <a:lnTo>
                    <a:pt x="78739" y="472439"/>
                  </a:lnTo>
                  <a:lnTo>
                    <a:pt x="4305808" y="472439"/>
                  </a:lnTo>
                  <a:lnTo>
                    <a:pt x="4336434" y="466244"/>
                  </a:lnTo>
                  <a:lnTo>
                    <a:pt x="4361465" y="449357"/>
                  </a:lnTo>
                  <a:lnTo>
                    <a:pt x="4378352" y="424326"/>
                  </a:lnTo>
                  <a:lnTo>
                    <a:pt x="4384548" y="393700"/>
                  </a:lnTo>
                  <a:lnTo>
                    <a:pt x="4384548" y="78739"/>
                  </a:lnTo>
                  <a:lnTo>
                    <a:pt x="4378352" y="48113"/>
                  </a:lnTo>
                  <a:lnTo>
                    <a:pt x="4361465" y="23082"/>
                  </a:lnTo>
                  <a:lnTo>
                    <a:pt x="4336434" y="6195"/>
                  </a:lnTo>
                  <a:lnTo>
                    <a:pt x="4305808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07152" y="4270247"/>
              <a:ext cx="4384675" cy="472440"/>
            </a:xfrm>
            <a:custGeom>
              <a:avLst/>
              <a:gdLst/>
              <a:ahLst/>
              <a:cxnLst/>
              <a:rect l="l" t="t" r="r" b="b"/>
              <a:pathLst>
                <a:path w="4384675" h="472439">
                  <a:moveTo>
                    <a:pt x="0" y="78739"/>
                  </a:moveTo>
                  <a:lnTo>
                    <a:pt x="6195" y="48113"/>
                  </a:lnTo>
                  <a:lnTo>
                    <a:pt x="23082" y="23082"/>
                  </a:lnTo>
                  <a:lnTo>
                    <a:pt x="48113" y="6195"/>
                  </a:lnTo>
                  <a:lnTo>
                    <a:pt x="78739" y="0"/>
                  </a:lnTo>
                  <a:lnTo>
                    <a:pt x="4305808" y="0"/>
                  </a:lnTo>
                  <a:lnTo>
                    <a:pt x="4336434" y="6195"/>
                  </a:lnTo>
                  <a:lnTo>
                    <a:pt x="4361465" y="23082"/>
                  </a:lnTo>
                  <a:lnTo>
                    <a:pt x="4378352" y="48113"/>
                  </a:lnTo>
                  <a:lnTo>
                    <a:pt x="4384548" y="78739"/>
                  </a:lnTo>
                  <a:lnTo>
                    <a:pt x="4384548" y="393700"/>
                  </a:lnTo>
                  <a:lnTo>
                    <a:pt x="4378352" y="424326"/>
                  </a:lnTo>
                  <a:lnTo>
                    <a:pt x="4361465" y="449357"/>
                  </a:lnTo>
                  <a:lnTo>
                    <a:pt x="4336434" y="466244"/>
                  </a:lnTo>
                  <a:lnTo>
                    <a:pt x="4305808" y="472439"/>
                  </a:lnTo>
                  <a:lnTo>
                    <a:pt x="78739" y="472439"/>
                  </a:lnTo>
                  <a:lnTo>
                    <a:pt x="48113" y="466244"/>
                  </a:lnTo>
                  <a:lnTo>
                    <a:pt x="23082" y="449357"/>
                  </a:lnTo>
                  <a:lnTo>
                    <a:pt x="6195" y="424326"/>
                  </a:lnTo>
                  <a:lnTo>
                    <a:pt x="0" y="393700"/>
                  </a:lnTo>
                  <a:lnTo>
                    <a:pt x="0" y="7873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567298" y="4349622"/>
            <a:ext cx="5267960" cy="1419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Clustering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Calibri"/>
              <a:cs typeface="Calibri"/>
            </a:endParaRPr>
          </a:p>
          <a:p>
            <a:pPr marL="184785" marR="919480" indent="-172720">
              <a:lnSpc>
                <a:spcPts val="1750"/>
              </a:lnSpc>
              <a:buChar char="•"/>
              <a:tabLst>
                <a:tab pos="185420" algn="l"/>
              </a:tabLst>
            </a:pPr>
            <a:r>
              <a:rPr sz="1600" spc="-5" dirty="0">
                <a:latin typeface="Calibri"/>
                <a:cs typeface="Calibri"/>
              </a:rPr>
              <a:t>It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is similar </a:t>
            </a:r>
            <a:r>
              <a:rPr sz="1600" spc="-10" dirty="0">
                <a:latin typeface="Calibri"/>
                <a:cs typeface="Calibri"/>
              </a:rPr>
              <a:t>to</a:t>
            </a:r>
            <a:r>
              <a:rPr sz="1600" spc="-5" dirty="0">
                <a:latin typeface="Calibri"/>
                <a:cs typeface="Calibri"/>
              </a:rPr>
              <a:t> classification,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but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classes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not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predefined.</a:t>
            </a:r>
            <a:endParaRPr sz="1600">
              <a:latin typeface="Calibri"/>
              <a:cs typeface="Calibri"/>
            </a:endParaRPr>
          </a:p>
          <a:p>
            <a:pPr marL="184785" marR="5080" indent="-172720">
              <a:lnSpc>
                <a:spcPts val="1750"/>
              </a:lnSpc>
              <a:spcBef>
                <a:spcPts val="300"/>
              </a:spcBef>
              <a:buChar char="•"/>
              <a:tabLst>
                <a:tab pos="18542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classes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are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represented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data</a:t>
            </a:r>
            <a:r>
              <a:rPr sz="1600" spc="-10" dirty="0">
                <a:latin typeface="Calibri"/>
                <a:cs typeface="Calibri"/>
              </a:rPr>
              <a:t> attributes </a:t>
            </a: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known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unsupervised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learning.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093335" cy="6858000"/>
          </a:xfrm>
          <a:custGeom>
            <a:avLst/>
            <a:gdLst/>
            <a:ahLst/>
            <a:cxnLst/>
            <a:rect l="l" t="t" r="r" b="b"/>
            <a:pathLst>
              <a:path w="5093335" h="6858000">
                <a:moveTo>
                  <a:pt x="5093208" y="0"/>
                </a:moveTo>
                <a:lnTo>
                  <a:pt x="0" y="0"/>
                </a:lnTo>
                <a:lnTo>
                  <a:pt x="0" y="6858000"/>
                </a:lnTo>
                <a:lnTo>
                  <a:pt x="5093208" y="6858000"/>
                </a:lnTo>
                <a:lnTo>
                  <a:pt x="509320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03605" y="2606420"/>
            <a:ext cx="3468370" cy="138747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5080"/>
              </a:lnSpc>
              <a:spcBef>
                <a:spcPts val="740"/>
              </a:spcBef>
            </a:pPr>
            <a:r>
              <a:rPr sz="4700" spc="-55" dirty="0">
                <a:solidFill>
                  <a:srgbClr val="FFFFFF"/>
                </a:solidFill>
                <a:latin typeface="Calibri Light"/>
                <a:cs typeface="Calibri Light"/>
              </a:rPr>
              <a:t>Data </a:t>
            </a:r>
            <a:r>
              <a:rPr sz="4700" spc="-25" dirty="0">
                <a:solidFill>
                  <a:srgbClr val="FFFFFF"/>
                </a:solidFill>
                <a:latin typeface="Calibri Light"/>
                <a:cs typeface="Calibri Light"/>
              </a:rPr>
              <a:t>Mining </a:t>
            </a:r>
            <a:r>
              <a:rPr sz="47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700" spc="-35" dirty="0">
                <a:solidFill>
                  <a:srgbClr val="FFFFFF"/>
                </a:solidFill>
                <a:latin typeface="Calibri Light"/>
                <a:cs typeface="Calibri Light"/>
              </a:rPr>
              <a:t>Functionalities</a:t>
            </a:r>
            <a:endParaRPr sz="4700">
              <a:latin typeface="Calibri Light"/>
              <a:cs typeface="Calibri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68111" y="1336547"/>
            <a:ext cx="6263640" cy="2520950"/>
          </a:xfrm>
          <a:custGeom>
            <a:avLst/>
            <a:gdLst/>
            <a:ahLst/>
            <a:cxnLst/>
            <a:rect l="l" t="t" r="r" b="b"/>
            <a:pathLst>
              <a:path w="6263640" h="2520950">
                <a:moveTo>
                  <a:pt x="0" y="2520696"/>
                </a:moveTo>
                <a:lnTo>
                  <a:pt x="6263640" y="2520696"/>
                </a:lnTo>
                <a:lnTo>
                  <a:pt x="6263640" y="0"/>
                </a:lnTo>
                <a:lnTo>
                  <a:pt x="0" y="0"/>
                </a:lnTo>
                <a:lnTo>
                  <a:pt x="0" y="2520696"/>
                </a:lnTo>
                <a:close/>
              </a:path>
            </a:pathLst>
          </a:custGeom>
          <a:ln w="1269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942457" y="1791716"/>
            <a:ext cx="5259705" cy="186055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41300" marR="248285" indent="-229235">
              <a:lnSpc>
                <a:spcPts val="2750"/>
              </a:lnSpc>
              <a:spcBef>
                <a:spcPts val="395"/>
              </a:spcBef>
              <a:buChar char="•"/>
              <a:tabLst>
                <a:tab pos="241935" algn="l"/>
              </a:tabLst>
            </a:pPr>
            <a:r>
              <a:rPr sz="2500" spc="-10" dirty="0">
                <a:latin typeface="Calibri"/>
                <a:cs typeface="Calibri"/>
              </a:rPr>
              <a:t>These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are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the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data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elements</a:t>
            </a:r>
            <a:r>
              <a:rPr sz="2500" spc="-10" dirty="0">
                <a:latin typeface="Calibri"/>
                <a:cs typeface="Calibri"/>
              </a:rPr>
              <a:t> that 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cannot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be </a:t>
            </a:r>
            <a:r>
              <a:rPr sz="2500" spc="-10" dirty="0">
                <a:latin typeface="Calibri"/>
                <a:cs typeface="Calibri"/>
              </a:rPr>
              <a:t>grouped </a:t>
            </a:r>
            <a:r>
              <a:rPr sz="2500" spc="-5" dirty="0">
                <a:latin typeface="Calibri"/>
                <a:cs typeface="Calibri"/>
              </a:rPr>
              <a:t>in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a </a:t>
            </a:r>
            <a:r>
              <a:rPr sz="2500" spc="-10" dirty="0">
                <a:latin typeface="Calibri"/>
                <a:cs typeface="Calibri"/>
              </a:rPr>
              <a:t>given</a:t>
            </a:r>
            <a:r>
              <a:rPr sz="2500" spc="-5" dirty="0">
                <a:latin typeface="Calibri"/>
                <a:cs typeface="Calibri"/>
              </a:rPr>
              <a:t> class</a:t>
            </a:r>
            <a:r>
              <a:rPr sz="2500" spc="-10" dirty="0">
                <a:latin typeface="Calibri"/>
                <a:cs typeface="Calibri"/>
              </a:rPr>
              <a:t> or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40" dirty="0">
                <a:latin typeface="Calibri"/>
                <a:cs typeface="Calibri"/>
              </a:rPr>
              <a:t>cluster.</a:t>
            </a:r>
            <a:endParaRPr sz="2500">
              <a:latin typeface="Calibri"/>
              <a:cs typeface="Calibri"/>
            </a:endParaRPr>
          </a:p>
          <a:p>
            <a:pPr marL="241300" marR="5080" indent="-229235">
              <a:lnSpc>
                <a:spcPts val="2750"/>
              </a:lnSpc>
              <a:spcBef>
                <a:spcPts val="450"/>
              </a:spcBef>
              <a:buChar char="•"/>
              <a:tabLst>
                <a:tab pos="241935" algn="l"/>
              </a:tabLst>
            </a:pPr>
            <a:r>
              <a:rPr sz="2500" spc="-5" dirty="0">
                <a:latin typeface="Calibri"/>
                <a:cs typeface="Calibri"/>
              </a:rPr>
              <a:t>These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have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multiple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behavior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from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the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general </a:t>
            </a:r>
            <a:r>
              <a:rPr sz="2500" spc="-10" dirty="0">
                <a:latin typeface="Calibri"/>
                <a:cs typeface="Calibri"/>
              </a:rPr>
              <a:t>behavior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of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other </a:t>
            </a:r>
            <a:r>
              <a:rPr sz="2500" spc="-20" dirty="0">
                <a:latin typeface="Calibri"/>
                <a:cs typeface="Calibri"/>
              </a:rPr>
              <a:t>data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objects.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775705" y="961389"/>
            <a:ext cx="4397375" cy="750570"/>
            <a:chOff x="5775705" y="961389"/>
            <a:chExt cx="4397375" cy="750570"/>
          </a:xfrm>
        </p:grpSpPr>
        <p:sp>
          <p:nvSpPr>
            <p:cNvPr id="7" name="object 7"/>
            <p:cNvSpPr/>
            <p:nvPr/>
          </p:nvSpPr>
          <p:spPr>
            <a:xfrm>
              <a:off x="5782055" y="967739"/>
              <a:ext cx="4384675" cy="737870"/>
            </a:xfrm>
            <a:custGeom>
              <a:avLst/>
              <a:gdLst/>
              <a:ahLst/>
              <a:cxnLst/>
              <a:rect l="l" t="t" r="r" b="b"/>
              <a:pathLst>
                <a:path w="4384675" h="737869">
                  <a:moveTo>
                    <a:pt x="4261612" y="0"/>
                  </a:moveTo>
                  <a:lnTo>
                    <a:pt x="122936" y="0"/>
                  </a:lnTo>
                  <a:lnTo>
                    <a:pt x="75062" y="9653"/>
                  </a:lnTo>
                  <a:lnTo>
                    <a:pt x="35988" y="35988"/>
                  </a:lnTo>
                  <a:lnTo>
                    <a:pt x="9653" y="75062"/>
                  </a:lnTo>
                  <a:lnTo>
                    <a:pt x="0" y="122936"/>
                  </a:lnTo>
                  <a:lnTo>
                    <a:pt x="0" y="614680"/>
                  </a:lnTo>
                  <a:lnTo>
                    <a:pt x="9653" y="662553"/>
                  </a:lnTo>
                  <a:lnTo>
                    <a:pt x="35988" y="701627"/>
                  </a:lnTo>
                  <a:lnTo>
                    <a:pt x="75062" y="727962"/>
                  </a:lnTo>
                  <a:lnTo>
                    <a:pt x="122936" y="737615"/>
                  </a:lnTo>
                  <a:lnTo>
                    <a:pt x="4261612" y="737615"/>
                  </a:lnTo>
                  <a:lnTo>
                    <a:pt x="4309485" y="727962"/>
                  </a:lnTo>
                  <a:lnTo>
                    <a:pt x="4348559" y="701627"/>
                  </a:lnTo>
                  <a:lnTo>
                    <a:pt x="4374894" y="662553"/>
                  </a:lnTo>
                  <a:lnTo>
                    <a:pt x="4384548" y="614680"/>
                  </a:lnTo>
                  <a:lnTo>
                    <a:pt x="4384548" y="122936"/>
                  </a:lnTo>
                  <a:lnTo>
                    <a:pt x="4374894" y="75062"/>
                  </a:lnTo>
                  <a:lnTo>
                    <a:pt x="4348559" y="35988"/>
                  </a:lnTo>
                  <a:lnTo>
                    <a:pt x="4309485" y="9653"/>
                  </a:lnTo>
                  <a:lnTo>
                    <a:pt x="4261612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82055" y="967739"/>
              <a:ext cx="4384675" cy="737870"/>
            </a:xfrm>
            <a:custGeom>
              <a:avLst/>
              <a:gdLst/>
              <a:ahLst/>
              <a:cxnLst/>
              <a:rect l="l" t="t" r="r" b="b"/>
              <a:pathLst>
                <a:path w="4384675" h="737869">
                  <a:moveTo>
                    <a:pt x="0" y="122936"/>
                  </a:moveTo>
                  <a:lnTo>
                    <a:pt x="9653" y="75062"/>
                  </a:lnTo>
                  <a:lnTo>
                    <a:pt x="35988" y="35988"/>
                  </a:lnTo>
                  <a:lnTo>
                    <a:pt x="75062" y="9653"/>
                  </a:lnTo>
                  <a:lnTo>
                    <a:pt x="122936" y="0"/>
                  </a:lnTo>
                  <a:lnTo>
                    <a:pt x="4261612" y="0"/>
                  </a:lnTo>
                  <a:lnTo>
                    <a:pt x="4309485" y="9653"/>
                  </a:lnTo>
                  <a:lnTo>
                    <a:pt x="4348559" y="35988"/>
                  </a:lnTo>
                  <a:lnTo>
                    <a:pt x="4374894" y="75062"/>
                  </a:lnTo>
                  <a:lnTo>
                    <a:pt x="4384548" y="122936"/>
                  </a:lnTo>
                  <a:lnTo>
                    <a:pt x="4384548" y="614680"/>
                  </a:lnTo>
                  <a:lnTo>
                    <a:pt x="4374894" y="662553"/>
                  </a:lnTo>
                  <a:lnTo>
                    <a:pt x="4348559" y="701627"/>
                  </a:lnTo>
                  <a:lnTo>
                    <a:pt x="4309485" y="727962"/>
                  </a:lnTo>
                  <a:lnTo>
                    <a:pt x="4261612" y="737615"/>
                  </a:lnTo>
                  <a:lnTo>
                    <a:pt x="122936" y="737615"/>
                  </a:lnTo>
                  <a:lnTo>
                    <a:pt x="75062" y="727962"/>
                  </a:lnTo>
                  <a:lnTo>
                    <a:pt x="35988" y="701627"/>
                  </a:lnTo>
                  <a:lnTo>
                    <a:pt x="9653" y="662553"/>
                  </a:lnTo>
                  <a:lnTo>
                    <a:pt x="0" y="614680"/>
                  </a:lnTo>
                  <a:lnTo>
                    <a:pt x="0" y="12293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971413" y="1096517"/>
            <a:ext cx="202946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Outlier</a:t>
            </a:r>
            <a:r>
              <a:rPr sz="25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Analysis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461761" y="3985005"/>
            <a:ext cx="6276340" cy="1798955"/>
            <a:chOff x="5461761" y="3985005"/>
            <a:chExt cx="6276340" cy="1798955"/>
          </a:xfrm>
        </p:grpSpPr>
        <p:sp>
          <p:nvSpPr>
            <p:cNvPr id="11" name="object 11"/>
            <p:cNvSpPr/>
            <p:nvPr/>
          </p:nvSpPr>
          <p:spPr>
            <a:xfrm>
              <a:off x="5468111" y="4360163"/>
              <a:ext cx="6263640" cy="1417320"/>
            </a:xfrm>
            <a:custGeom>
              <a:avLst/>
              <a:gdLst/>
              <a:ahLst/>
              <a:cxnLst/>
              <a:rect l="l" t="t" r="r" b="b"/>
              <a:pathLst>
                <a:path w="6263640" h="1417320">
                  <a:moveTo>
                    <a:pt x="0" y="1417320"/>
                  </a:moveTo>
                  <a:lnTo>
                    <a:pt x="6263640" y="1417320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12700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82055" y="3991355"/>
              <a:ext cx="4384675" cy="737870"/>
            </a:xfrm>
            <a:custGeom>
              <a:avLst/>
              <a:gdLst/>
              <a:ahLst/>
              <a:cxnLst/>
              <a:rect l="l" t="t" r="r" b="b"/>
              <a:pathLst>
                <a:path w="4384675" h="737870">
                  <a:moveTo>
                    <a:pt x="4261612" y="0"/>
                  </a:moveTo>
                  <a:lnTo>
                    <a:pt x="122936" y="0"/>
                  </a:lnTo>
                  <a:lnTo>
                    <a:pt x="75062" y="9653"/>
                  </a:lnTo>
                  <a:lnTo>
                    <a:pt x="35988" y="35988"/>
                  </a:lnTo>
                  <a:lnTo>
                    <a:pt x="9653" y="75062"/>
                  </a:lnTo>
                  <a:lnTo>
                    <a:pt x="0" y="122936"/>
                  </a:lnTo>
                  <a:lnTo>
                    <a:pt x="0" y="614680"/>
                  </a:lnTo>
                  <a:lnTo>
                    <a:pt x="9653" y="662553"/>
                  </a:lnTo>
                  <a:lnTo>
                    <a:pt x="35988" y="701627"/>
                  </a:lnTo>
                  <a:lnTo>
                    <a:pt x="75062" y="727962"/>
                  </a:lnTo>
                  <a:lnTo>
                    <a:pt x="122936" y="737616"/>
                  </a:lnTo>
                  <a:lnTo>
                    <a:pt x="4261612" y="737616"/>
                  </a:lnTo>
                  <a:lnTo>
                    <a:pt x="4309485" y="727962"/>
                  </a:lnTo>
                  <a:lnTo>
                    <a:pt x="4348559" y="701627"/>
                  </a:lnTo>
                  <a:lnTo>
                    <a:pt x="4374894" y="662553"/>
                  </a:lnTo>
                  <a:lnTo>
                    <a:pt x="4384548" y="614680"/>
                  </a:lnTo>
                  <a:lnTo>
                    <a:pt x="4384548" y="122936"/>
                  </a:lnTo>
                  <a:lnTo>
                    <a:pt x="4374894" y="75062"/>
                  </a:lnTo>
                  <a:lnTo>
                    <a:pt x="4348559" y="35988"/>
                  </a:lnTo>
                  <a:lnTo>
                    <a:pt x="4309485" y="9653"/>
                  </a:lnTo>
                  <a:lnTo>
                    <a:pt x="4261612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82055" y="3991355"/>
              <a:ext cx="4384675" cy="737870"/>
            </a:xfrm>
            <a:custGeom>
              <a:avLst/>
              <a:gdLst/>
              <a:ahLst/>
              <a:cxnLst/>
              <a:rect l="l" t="t" r="r" b="b"/>
              <a:pathLst>
                <a:path w="4384675" h="737870">
                  <a:moveTo>
                    <a:pt x="0" y="122936"/>
                  </a:moveTo>
                  <a:lnTo>
                    <a:pt x="9653" y="75062"/>
                  </a:lnTo>
                  <a:lnTo>
                    <a:pt x="35988" y="35988"/>
                  </a:lnTo>
                  <a:lnTo>
                    <a:pt x="75062" y="9653"/>
                  </a:lnTo>
                  <a:lnTo>
                    <a:pt x="122936" y="0"/>
                  </a:lnTo>
                  <a:lnTo>
                    <a:pt x="4261612" y="0"/>
                  </a:lnTo>
                  <a:lnTo>
                    <a:pt x="4309485" y="9653"/>
                  </a:lnTo>
                  <a:lnTo>
                    <a:pt x="4348559" y="35988"/>
                  </a:lnTo>
                  <a:lnTo>
                    <a:pt x="4374894" y="75062"/>
                  </a:lnTo>
                  <a:lnTo>
                    <a:pt x="4384548" y="122936"/>
                  </a:lnTo>
                  <a:lnTo>
                    <a:pt x="4384548" y="614680"/>
                  </a:lnTo>
                  <a:lnTo>
                    <a:pt x="4374894" y="662553"/>
                  </a:lnTo>
                  <a:lnTo>
                    <a:pt x="4348559" y="701627"/>
                  </a:lnTo>
                  <a:lnTo>
                    <a:pt x="4309485" y="727962"/>
                  </a:lnTo>
                  <a:lnTo>
                    <a:pt x="4261612" y="737616"/>
                  </a:lnTo>
                  <a:lnTo>
                    <a:pt x="122936" y="737616"/>
                  </a:lnTo>
                  <a:lnTo>
                    <a:pt x="75062" y="727962"/>
                  </a:lnTo>
                  <a:lnTo>
                    <a:pt x="35988" y="701627"/>
                  </a:lnTo>
                  <a:lnTo>
                    <a:pt x="9653" y="662553"/>
                  </a:lnTo>
                  <a:lnTo>
                    <a:pt x="0" y="614680"/>
                  </a:lnTo>
                  <a:lnTo>
                    <a:pt x="0" y="12293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942457" y="4121022"/>
            <a:ext cx="5215255" cy="1450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95"/>
              </a:spcBef>
            </a:pP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Evolution</a:t>
            </a:r>
            <a:r>
              <a:rPr sz="25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Analysis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50">
              <a:latin typeface="Calibri"/>
              <a:cs typeface="Calibri"/>
            </a:endParaRPr>
          </a:p>
          <a:p>
            <a:pPr marL="241300" marR="5080" indent="-229235">
              <a:lnSpc>
                <a:spcPts val="2750"/>
              </a:lnSpc>
              <a:buChar char="•"/>
              <a:tabLst>
                <a:tab pos="241935" algn="l"/>
              </a:tabLst>
            </a:pPr>
            <a:r>
              <a:rPr sz="2500" spc="-5" dirty="0">
                <a:latin typeface="Calibri"/>
                <a:cs typeface="Calibri"/>
              </a:rPr>
              <a:t>It</a:t>
            </a:r>
            <a:r>
              <a:rPr sz="2500" spc="-10" dirty="0">
                <a:latin typeface="Calibri"/>
                <a:cs typeface="Calibri"/>
              </a:rPr>
              <a:t> defines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the</a:t>
            </a:r>
            <a:r>
              <a:rPr sz="2500" spc="-10" dirty="0">
                <a:latin typeface="Calibri"/>
                <a:cs typeface="Calibri"/>
              </a:rPr>
              <a:t> trends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for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objects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whose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behavior changes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over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some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time.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Data</a:t>
            </a:r>
            <a:r>
              <a:rPr spc="-100" dirty="0"/>
              <a:t> </a:t>
            </a:r>
            <a:r>
              <a:rPr spc="-15" dirty="0"/>
              <a:t>and</a:t>
            </a:r>
            <a:r>
              <a:rPr spc="-90" dirty="0"/>
              <a:t> </a:t>
            </a:r>
            <a:r>
              <a:rPr spc="-45" dirty="0"/>
              <a:t>Attribute</a:t>
            </a:r>
            <a:r>
              <a:rPr spc="-90" dirty="0"/>
              <a:t> </a:t>
            </a:r>
            <a:r>
              <a:rPr spc="-60" dirty="0"/>
              <a:t>Types</a:t>
            </a:r>
          </a:p>
        </p:txBody>
      </p:sp>
      <p:sp>
        <p:nvSpPr>
          <p:cNvPr id="3" name="object 3"/>
          <p:cNvSpPr/>
          <p:nvPr/>
        </p:nvSpPr>
        <p:spPr>
          <a:xfrm>
            <a:off x="9051645" y="5044694"/>
            <a:ext cx="3140710" cy="1813560"/>
          </a:xfrm>
          <a:custGeom>
            <a:avLst/>
            <a:gdLst/>
            <a:ahLst/>
            <a:cxnLst/>
            <a:rect l="l" t="t" r="r" b="b"/>
            <a:pathLst>
              <a:path w="3140709" h="1813559">
                <a:moveTo>
                  <a:pt x="3140354" y="1327150"/>
                </a:moveTo>
                <a:lnTo>
                  <a:pt x="1813204" y="0"/>
                </a:lnTo>
                <a:lnTo>
                  <a:pt x="1480781" y="332447"/>
                </a:lnTo>
                <a:lnTo>
                  <a:pt x="1148359" y="0"/>
                </a:lnTo>
                <a:lnTo>
                  <a:pt x="469544" y="678840"/>
                </a:lnTo>
                <a:lnTo>
                  <a:pt x="801979" y="1011288"/>
                </a:lnTo>
                <a:lnTo>
                  <a:pt x="0" y="1813306"/>
                </a:lnTo>
                <a:lnTo>
                  <a:pt x="3140354" y="1813306"/>
                </a:lnTo>
                <a:lnTo>
                  <a:pt x="3140354" y="1327150"/>
                </a:lnTo>
                <a:close/>
              </a:path>
            </a:pathLst>
          </a:custGeom>
          <a:solidFill>
            <a:srgbClr val="FFC000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166870" cy="6858000"/>
          </a:xfrm>
          <a:custGeom>
            <a:avLst/>
            <a:gdLst/>
            <a:ahLst/>
            <a:cxnLst/>
            <a:rect l="l" t="t" r="r" b="b"/>
            <a:pathLst>
              <a:path w="4166870" h="6858000">
                <a:moveTo>
                  <a:pt x="2259203" y="0"/>
                </a:moveTo>
                <a:lnTo>
                  <a:pt x="0" y="0"/>
                </a:lnTo>
                <a:lnTo>
                  <a:pt x="0" y="6857999"/>
                </a:lnTo>
                <a:lnTo>
                  <a:pt x="2259203" y="6857999"/>
                </a:lnTo>
                <a:lnTo>
                  <a:pt x="2387473" y="6775778"/>
                </a:lnTo>
                <a:lnTo>
                  <a:pt x="2427059" y="6748686"/>
                </a:lnTo>
                <a:lnTo>
                  <a:pt x="2466306" y="6721137"/>
                </a:lnTo>
                <a:lnTo>
                  <a:pt x="2505209" y="6693136"/>
                </a:lnTo>
                <a:lnTo>
                  <a:pt x="2543765" y="6664686"/>
                </a:lnTo>
                <a:lnTo>
                  <a:pt x="2581969" y="6635792"/>
                </a:lnTo>
                <a:lnTo>
                  <a:pt x="2619817" y="6606457"/>
                </a:lnTo>
                <a:lnTo>
                  <a:pt x="2657307" y="6576685"/>
                </a:lnTo>
                <a:lnTo>
                  <a:pt x="2694433" y="6546479"/>
                </a:lnTo>
                <a:lnTo>
                  <a:pt x="2731193" y="6515844"/>
                </a:lnTo>
                <a:lnTo>
                  <a:pt x="2767582" y="6484784"/>
                </a:lnTo>
                <a:lnTo>
                  <a:pt x="2803597" y="6453301"/>
                </a:lnTo>
                <a:lnTo>
                  <a:pt x="2839233" y="6421401"/>
                </a:lnTo>
                <a:lnTo>
                  <a:pt x="2874488" y="6389086"/>
                </a:lnTo>
                <a:lnTo>
                  <a:pt x="2909356" y="6356362"/>
                </a:lnTo>
                <a:lnTo>
                  <a:pt x="2943835" y="6323230"/>
                </a:lnTo>
                <a:lnTo>
                  <a:pt x="2977921" y="6289696"/>
                </a:lnTo>
                <a:lnTo>
                  <a:pt x="3011609" y="6255763"/>
                </a:lnTo>
                <a:lnTo>
                  <a:pt x="3044896" y="6221435"/>
                </a:lnTo>
                <a:lnTo>
                  <a:pt x="3077778" y="6186716"/>
                </a:lnTo>
                <a:lnTo>
                  <a:pt x="3110252" y="6151609"/>
                </a:lnTo>
                <a:lnTo>
                  <a:pt x="3142313" y="6116118"/>
                </a:lnTo>
                <a:lnTo>
                  <a:pt x="3173957" y="6080248"/>
                </a:lnTo>
                <a:lnTo>
                  <a:pt x="3205181" y="6044002"/>
                </a:lnTo>
                <a:lnTo>
                  <a:pt x="3235982" y="6007384"/>
                </a:lnTo>
                <a:lnTo>
                  <a:pt x="3266354" y="5970397"/>
                </a:lnTo>
                <a:lnTo>
                  <a:pt x="3296295" y="5933046"/>
                </a:lnTo>
                <a:lnTo>
                  <a:pt x="3325800" y="5895333"/>
                </a:lnTo>
                <a:lnTo>
                  <a:pt x="3354866" y="5857265"/>
                </a:lnTo>
                <a:lnTo>
                  <a:pt x="3383489" y="5818842"/>
                </a:lnTo>
                <a:lnTo>
                  <a:pt x="3411665" y="5780071"/>
                </a:lnTo>
                <a:lnTo>
                  <a:pt x="3439390" y="5740954"/>
                </a:lnTo>
                <a:lnTo>
                  <a:pt x="3466661" y="5701496"/>
                </a:lnTo>
                <a:lnTo>
                  <a:pt x="3493474" y="5661700"/>
                </a:lnTo>
                <a:lnTo>
                  <a:pt x="3519824" y="5621569"/>
                </a:lnTo>
                <a:lnTo>
                  <a:pt x="3545708" y="5581109"/>
                </a:lnTo>
                <a:lnTo>
                  <a:pt x="3571122" y="5540322"/>
                </a:lnTo>
                <a:lnTo>
                  <a:pt x="3596063" y="5499213"/>
                </a:lnTo>
                <a:lnTo>
                  <a:pt x="3620526" y="5457784"/>
                </a:lnTo>
                <a:lnTo>
                  <a:pt x="3644508" y="5416041"/>
                </a:lnTo>
                <a:lnTo>
                  <a:pt x="3668005" y="5373987"/>
                </a:lnTo>
                <a:lnTo>
                  <a:pt x="3691013" y="5331626"/>
                </a:lnTo>
                <a:lnTo>
                  <a:pt x="3713528" y="5288961"/>
                </a:lnTo>
                <a:lnTo>
                  <a:pt x="3735547" y="5245996"/>
                </a:lnTo>
                <a:lnTo>
                  <a:pt x="3757066" y="5202736"/>
                </a:lnTo>
                <a:lnTo>
                  <a:pt x="3778080" y="5159183"/>
                </a:lnTo>
                <a:lnTo>
                  <a:pt x="3798586" y="5115342"/>
                </a:lnTo>
                <a:lnTo>
                  <a:pt x="3818580" y="5071217"/>
                </a:lnTo>
                <a:lnTo>
                  <a:pt x="3838059" y="5026811"/>
                </a:lnTo>
                <a:lnTo>
                  <a:pt x="3857019" y="4982129"/>
                </a:lnTo>
                <a:lnTo>
                  <a:pt x="3875455" y="4937174"/>
                </a:lnTo>
                <a:lnTo>
                  <a:pt x="3893364" y="4891949"/>
                </a:lnTo>
                <a:lnTo>
                  <a:pt x="3910742" y="4846459"/>
                </a:lnTo>
                <a:lnTo>
                  <a:pt x="3927585" y="4800708"/>
                </a:lnTo>
                <a:lnTo>
                  <a:pt x="3943890" y="4754699"/>
                </a:lnTo>
                <a:lnTo>
                  <a:pt x="3959653" y="4708436"/>
                </a:lnTo>
                <a:lnTo>
                  <a:pt x="3974869" y="4661923"/>
                </a:lnTo>
                <a:lnTo>
                  <a:pt x="3989536" y="4615164"/>
                </a:lnTo>
                <a:lnTo>
                  <a:pt x="4003649" y="4568162"/>
                </a:lnTo>
                <a:lnTo>
                  <a:pt x="4017204" y="4520922"/>
                </a:lnTo>
                <a:lnTo>
                  <a:pt x="4030197" y="4473447"/>
                </a:lnTo>
                <a:lnTo>
                  <a:pt x="4042626" y="4425741"/>
                </a:lnTo>
                <a:lnTo>
                  <a:pt x="4054485" y="4377808"/>
                </a:lnTo>
                <a:lnTo>
                  <a:pt x="4065772" y="4329652"/>
                </a:lnTo>
                <a:lnTo>
                  <a:pt x="4076481" y="4281276"/>
                </a:lnTo>
                <a:lnTo>
                  <a:pt x="4086611" y="4232684"/>
                </a:lnTo>
                <a:lnTo>
                  <a:pt x="4096156" y="4183881"/>
                </a:lnTo>
                <a:lnTo>
                  <a:pt x="4105112" y="4134870"/>
                </a:lnTo>
                <a:lnTo>
                  <a:pt x="4113477" y="4085654"/>
                </a:lnTo>
                <a:lnTo>
                  <a:pt x="4121246" y="4036238"/>
                </a:lnTo>
                <a:lnTo>
                  <a:pt x="4128416" y="3986625"/>
                </a:lnTo>
                <a:lnTo>
                  <a:pt x="4134982" y="3936819"/>
                </a:lnTo>
                <a:lnTo>
                  <a:pt x="4140941" y="3886825"/>
                </a:lnTo>
                <a:lnTo>
                  <a:pt x="4146289" y="3836645"/>
                </a:lnTo>
                <a:lnTo>
                  <a:pt x="4151022" y="3786284"/>
                </a:lnTo>
                <a:lnTo>
                  <a:pt x="4155136" y="3735745"/>
                </a:lnTo>
                <a:lnTo>
                  <a:pt x="4158628" y="3685033"/>
                </a:lnTo>
                <a:lnTo>
                  <a:pt x="4161493" y="3634151"/>
                </a:lnTo>
                <a:lnTo>
                  <a:pt x="4163728" y="3583103"/>
                </a:lnTo>
                <a:lnTo>
                  <a:pt x="4165330" y="3531892"/>
                </a:lnTo>
                <a:lnTo>
                  <a:pt x="4166293" y="3480523"/>
                </a:lnTo>
                <a:lnTo>
                  <a:pt x="4166616" y="3429000"/>
                </a:lnTo>
                <a:lnTo>
                  <a:pt x="4166293" y="3377476"/>
                </a:lnTo>
                <a:lnTo>
                  <a:pt x="4165330" y="3326107"/>
                </a:lnTo>
                <a:lnTo>
                  <a:pt x="4163728" y="3274897"/>
                </a:lnTo>
                <a:lnTo>
                  <a:pt x="4161493" y="3223849"/>
                </a:lnTo>
                <a:lnTo>
                  <a:pt x="4158628" y="3172967"/>
                </a:lnTo>
                <a:lnTo>
                  <a:pt x="4155136" y="3122255"/>
                </a:lnTo>
                <a:lnTo>
                  <a:pt x="4151022" y="3071716"/>
                </a:lnTo>
                <a:lnTo>
                  <a:pt x="4146289" y="3021356"/>
                </a:lnTo>
                <a:lnTo>
                  <a:pt x="4140941" y="2971176"/>
                </a:lnTo>
                <a:lnTo>
                  <a:pt x="4134982" y="2921182"/>
                </a:lnTo>
                <a:lnTo>
                  <a:pt x="4128416" y="2871377"/>
                </a:lnTo>
                <a:lnTo>
                  <a:pt x="4121246" y="2821765"/>
                </a:lnTo>
                <a:lnTo>
                  <a:pt x="4113477" y="2772349"/>
                </a:lnTo>
                <a:lnTo>
                  <a:pt x="4105112" y="2723134"/>
                </a:lnTo>
                <a:lnTo>
                  <a:pt x="4096156" y="2674123"/>
                </a:lnTo>
                <a:lnTo>
                  <a:pt x="4086611" y="2625320"/>
                </a:lnTo>
                <a:lnTo>
                  <a:pt x="4076481" y="2576729"/>
                </a:lnTo>
                <a:lnTo>
                  <a:pt x="4065772" y="2528354"/>
                </a:lnTo>
                <a:lnTo>
                  <a:pt x="4054485" y="2480198"/>
                </a:lnTo>
                <a:lnTo>
                  <a:pt x="4042626" y="2432266"/>
                </a:lnTo>
                <a:lnTo>
                  <a:pt x="4030197" y="2384560"/>
                </a:lnTo>
                <a:lnTo>
                  <a:pt x="4017204" y="2337086"/>
                </a:lnTo>
                <a:lnTo>
                  <a:pt x="4003649" y="2289846"/>
                </a:lnTo>
                <a:lnTo>
                  <a:pt x="3989536" y="2242846"/>
                </a:lnTo>
                <a:lnTo>
                  <a:pt x="3974869" y="2196087"/>
                </a:lnTo>
                <a:lnTo>
                  <a:pt x="3959653" y="2149575"/>
                </a:lnTo>
                <a:lnTo>
                  <a:pt x="3943890" y="2103312"/>
                </a:lnTo>
                <a:lnTo>
                  <a:pt x="3927585" y="2057304"/>
                </a:lnTo>
                <a:lnTo>
                  <a:pt x="3910742" y="2011553"/>
                </a:lnTo>
                <a:lnTo>
                  <a:pt x="3893364" y="1966064"/>
                </a:lnTo>
                <a:lnTo>
                  <a:pt x="3875455" y="1920840"/>
                </a:lnTo>
                <a:lnTo>
                  <a:pt x="3857019" y="1875885"/>
                </a:lnTo>
                <a:lnTo>
                  <a:pt x="3838059" y="1831203"/>
                </a:lnTo>
                <a:lnTo>
                  <a:pt x="3818580" y="1786797"/>
                </a:lnTo>
                <a:lnTo>
                  <a:pt x="3798586" y="1742673"/>
                </a:lnTo>
                <a:lnTo>
                  <a:pt x="3778080" y="1698832"/>
                </a:lnTo>
                <a:lnTo>
                  <a:pt x="3757066" y="1655280"/>
                </a:lnTo>
                <a:lnTo>
                  <a:pt x="3735547" y="1612020"/>
                </a:lnTo>
                <a:lnTo>
                  <a:pt x="3713528" y="1569055"/>
                </a:lnTo>
                <a:lnTo>
                  <a:pt x="3691013" y="1526391"/>
                </a:lnTo>
                <a:lnTo>
                  <a:pt x="3668005" y="1484029"/>
                </a:lnTo>
                <a:lnTo>
                  <a:pt x="3644508" y="1441975"/>
                </a:lnTo>
                <a:lnTo>
                  <a:pt x="3620526" y="1400232"/>
                </a:lnTo>
                <a:lnTo>
                  <a:pt x="3596063" y="1358804"/>
                </a:lnTo>
                <a:lnTo>
                  <a:pt x="3571122" y="1317694"/>
                </a:lnTo>
                <a:lnTo>
                  <a:pt x="3545708" y="1276907"/>
                </a:lnTo>
                <a:lnTo>
                  <a:pt x="3519824" y="1236446"/>
                </a:lnTo>
                <a:lnTo>
                  <a:pt x="3493474" y="1196316"/>
                </a:lnTo>
                <a:lnTo>
                  <a:pt x="3466661" y="1156519"/>
                </a:lnTo>
                <a:lnTo>
                  <a:pt x="3439390" y="1117060"/>
                </a:lnTo>
                <a:lnTo>
                  <a:pt x="3411665" y="1077943"/>
                </a:lnTo>
                <a:lnTo>
                  <a:pt x="3383489" y="1039171"/>
                </a:lnTo>
                <a:lnTo>
                  <a:pt x="3354866" y="1000748"/>
                </a:lnTo>
                <a:lnTo>
                  <a:pt x="3325800" y="962678"/>
                </a:lnTo>
                <a:lnTo>
                  <a:pt x="3296295" y="924965"/>
                </a:lnTo>
                <a:lnTo>
                  <a:pt x="3266354" y="887613"/>
                </a:lnTo>
                <a:lnTo>
                  <a:pt x="3235982" y="850625"/>
                </a:lnTo>
                <a:lnTo>
                  <a:pt x="3205181" y="814006"/>
                </a:lnTo>
                <a:lnTo>
                  <a:pt x="3173957" y="777758"/>
                </a:lnTo>
                <a:lnTo>
                  <a:pt x="3142313" y="741886"/>
                </a:lnTo>
                <a:lnTo>
                  <a:pt x="3110252" y="706395"/>
                </a:lnTo>
                <a:lnTo>
                  <a:pt x="3077778" y="671286"/>
                </a:lnTo>
                <a:lnTo>
                  <a:pt x="3044896" y="636565"/>
                </a:lnTo>
                <a:lnTo>
                  <a:pt x="3011609" y="602235"/>
                </a:lnTo>
                <a:lnTo>
                  <a:pt x="2977921" y="568300"/>
                </a:lnTo>
                <a:lnTo>
                  <a:pt x="2943835" y="534764"/>
                </a:lnTo>
                <a:lnTo>
                  <a:pt x="2909356" y="501631"/>
                </a:lnTo>
                <a:lnTo>
                  <a:pt x="2874488" y="468903"/>
                </a:lnTo>
                <a:lnTo>
                  <a:pt x="2839233" y="436586"/>
                </a:lnTo>
                <a:lnTo>
                  <a:pt x="2803597" y="404684"/>
                </a:lnTo>
                <a:lnTo>
                  <a:pt x="2767582" y="373198"/>
                </a:lnTo>
                <a:lnTo>
                  <a:pt x="2731193" y="342135"/>
                </a:lnTo>
                <a:lnTo>
                  <a:pt x="2694433" y="311497"/>
                </a:lnTo>
                <a:lnTo>
                  <a:pt x="2657307" y="281288"/>
                </a:lnTo>
                <a:lnTo>
                  <a:pt x="2619817" y="251513"/>
                </a:lnTo>
                <a:lnTo>
                  <a:pt x="2581969" y="222174"/>
                </a:lnTo>
                <a:lnTo>
                  <a:pt x="2543765" y="193276"/>
                </a:lnTo>
                <a:lnTo>
                  <a:pt x="2505209" y="164823"/>
                </a:lnTo>
                <a:lnTo>
                  <a:pt x="2466306" y="136818"/>
                </a:lnTo>
                <a:lnTo>
                  <a:pt x="2427059" y="109265"/>
                </a:lnTo>
                <a:lnTo>
                  <a:pt x="2387473" y="82169"/>
                </a:lnTo>
                <a:lnTo>
                  <a:pt x="225920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5759" y="2363216"/>
            <a:ext cx="2844800" cy="1904364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z="4400" spc="-50" dirty="0">
                <a:solidFill>
                  <a:srgbClr val="FFFFFF"/>
                </a:solidFill>
                <a:latin typeface="Calibri Light"/>
                <a:cs typeface="Calibri Light"/>
              </a:rPr>
              <a:t>Data</a:t>
            </a:r>
            <a:r>
              <a:rPr sz="4400" spc="-17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spc="-25" dirty="0">
                <a:solidFill>
                  <a:srgbClr val="FFFFFF"/>
                </a:solidFill>
                <a:latin typeface="Calibri Light"/>
                <a:cs typeface="Calibri Light"/>
              </a:rPr>
              <a:t>Objects </a:t>
            </a:r>
            <a:r>
              <a:rPr sz="4400" spc="-9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spc="-35" dirty="0">
                <a:solidFill>
                  <a:srgbClr val="FFFFFF"/>
                </a:solidFill>
                <a:latin typeface="Calibri Light"/>
                <a:cs typeface="Calibri Light"/>
              </a:rPr>
              <a:t>and </a:t>
            </a:r>
            <a:r>
              <a:rPr sz="44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spc="-50" dirty="0">
                <a:solidFill>
                  <a:srgbClr val="FFFFFF"/>
                </a:solidFill>
                <a:latin typeface="Calibri Light"/>
                <a:cs typeface="Calibri Light"/>
              </a:rPr>
              <a:t>Attributes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592818" y="4498085"/>
            <a:ext cx="2042160" cy="2042160"/>
          </a:xfrm>
          <a:custGeom>
            <a:avLst/>
            <a:gdLst/>
            <a:ahLst/>
            <a:cxnLst/>
            <a:rect l="l" t="t" r="r" b="b"/>
            <a:pathLst>
              <a:path w="2042159" h="2042159">
                <a:moveTo>
                  <a:pt x="0" y="2042159"/>
                </a:moveTo>
                <a:lnTo>
                  <a:pt x="48205" y="2041602"/>
                </a:lnTo>
                <a:lnTo>
                  <a:pt x="96136" y="2039937"/>
                </a:lnTo>
                <a:lnTo>
                  <a:pt x="143781" y="2037177"/>
                </a:lnTo>
                <a:lnTo>
                  <a:pt x="191128" y="2033334"/>
                </a:lnTo>
                <a:lnTo>
                  <a:pt x="238165" y="2028420"/>
                </a:lnTo>
                <a:lnTo>
                  <a:pt x="284878" y="2022449"/>
                </a:lnTo>
                <a:lnTo>
                  <a:pt x="331257" y="2015431"/>
                </a:lnTo>
                <a:lnTo>
                  <a:pt x="377288" y="2007379"/>
                </a:lnTo>
                <a:lnTo>
                  <a:pt x="422959" y="1998307"/>
                </a:lnTo>
                <a:lnTo>
                  <a:pt x="468258" y="1988224"/>
                </a:lnTo>
                <a:lnTo>
                  <a:pt x="513174" y="1977145"/>
                </a:lnTo>
                <a:lnTo>
                  <a:pt x="557693" y="1965081"/>
                </a:lnTo>
                <a:lnTo>
                  <a:pt x="601803" y="1952045"/>
                </a:lnTo>
                <a:lnTo>
                  <a:pt x="645493" y="1938048"/>
                </a:lnTo>
                <a:lnTo>
                  <a:pt x="688749" y="1923104"/>
                </a:lnTo>
                <a:lnTo>
                  <a:pt x="731560" y="1907224"/>
                </a:lnTo>
                <a:lnTo>
                  <a:pt x="773913" y="1890420"/>
                </a:lnTo>
                <a:lnTo>
                  <a:pt x="815796" y="1872705"/>
                </a:lnTo>
                <a:lnTo>
                  <a:pt x="857198" y="1854092"/>
                </a:lnTo>
                <a:lnTo>
                  <a:pt x="898104" y="1834591"/>
                </a:lnTo>
                <a:lnTo>
                  <a:pt x="938504" y="1814216"/>
                </a:lnTo>
                <a:lnTo>
                  <a:pt x="978385" y="1792979"/>
                </a:lnTo>
                <a:lnTo>
                  <a:pt x="1017735" y="1770893"/>
                </a:lnTo>
                <a:lnTo>
                  <a:pt x="1056541" y="1747968"/>
                </a:lnTo>
                <a:lnTo>
                  <a:pt x="1094792" y="1724219"/>
                </a:lnTo>
                <a:lnTo>
                  <a:pt x="1132475" y="1699656"/>
                </a:lnTo>
                <a:lnTo>
                  <a:pt x="1169577" y="1674292"/>
                </a:lnTo>
                <a:lnTo>
                  <a:pt x="1206087" y="1648140"/>
                </a:lnTo>
                <a:lnTo>
                  <a:pt x="1241992" y="1621211"/>
                </a:lnTo>
                <a:lnTo>
                  <a:pt x="1277280" y="1593518"/>
                </a:lnTo>
                <a:lnTo>
                  <a:pt x="1311939" y="1565074"/>
                </a:lnTo>
                <a:lnTo>
                  <a:pt x="1345957" y="1535890"/>
                </a:lnTo>
                <a:lnTo>
                  <a:pt x="1379320" y="1505978"/>
                </a:lnTo>
                <a:lnTo>
                  <a:pt x="1412018" y="1475352"/>
                </a:lnTo>
                <a:lnTo>
                  <a:pt x="1444037" y="1444023"/>
                </a:lnTo>
                <a:lnTo>
                  <a:pt x="1475366" y="1412003"/>
                </a:lnTo>
                <a:lnTo>
                  <a:pt x="1505992" y="1379305"/>
                </a:lnTo>
                <a:lnTo>
                  <a:pt x="1535903" y="1345941"/>
                </a:lnTo>
                <a:lnTo>
                  <a:pt x="1565086" y="1311924"/>
                </a:lnTo>
                <a:lnTo>
                  <a:pt x="1593530" y="1277264"/>
                </a:lnTo>
                <a:lnTo>
                  <a:pt x="1621223" y="1241976"/>
                </a:lnTo>
                <a:lnTo>
                  <a:pt x="1648151" y="1206071"/>
                </a:lnTo>
                <a:lnTo>
                  <a:pt x="1674302" y="1169560"/>
                </a:lnTo>
                <a:lnTo>
                  <a:pt x="1699666" y="1132458"/>
                </a:lnTo>
                <a:lnTo>
                  <a:pt x="1724228" y="1094775"/>
                </a:lnTo>
                <a:lnTo>
                  <a:pt x="1747977" y="1056524"/>
                </a:lnTo>
                <a:lnTo>
                  <a:pt x="1770901" y="1017718"/>
                </a:lnTo>
                <a:lnTo>
                  <a:pt x="1792987" y="978368"/>
                </a:lnTo>
                <a:lnTo>
                  <a:pt x="1814224" y="938487"/>
                </a:lnTo>
                <a:lnTo>
                  <a:pt x="1834598" y="898088"/>
                </a:lnTo>
                <a:lnTo>
                  <a:pt x="1854098" y="857181"/>
                </a:lnTo>
                <a:lnTo>
                  <a:pt x="1872711" y="815780"/>
                </a:lnTo>
                <a:lnTo>
                  <a:pt x="1890425" y="773897"/>
                </a:lnTo>
                <a:lnTo>
                  <a:pt x="1907228" y="731544"/>
                </a:lnTo>
                <a:lnTo>
                  <a:pt x="1923108" y="688734"/>
                </a:lnTo>
                <a:lnTo>
                  <a:pt x="1938052" y="645478"/>
                </a:lnTo>
                <a:lnTo>
                  <a:pt x="1952048" y="601789"/>
                </a:lnTo>
                <a:lnTo>
                  <a:pt x="1965084" y="557679"/>
                </a:lnTo>
                <a:lnTo>
                  <a:pt x="1977148" y="513161"/>
                </a:lnTo>
                <a:lnTo>
                  <a:pt x="1988226" y="468247"/>
                </a:lnTo>
                <a:lnTo>
                  <a:pt x="1998308" y="422948"/>
                </a:lnTo>
                <a:lnTo>
                  <a:pt x="2007381" y="377277"/>
                </a:lnTo>
                <a:lnTo>
                  <a:pt x="2015432" y="331247"/>
                </a:lnTo>
                <a:lnTo>
                  <a:pt x="2022449" y="284870"/>
                </a:lnTo>
                <a:lnTo>
                  <a:pt x="2028421" y="238158"/>
                </a:lnTo>
                <a:lnTo>
                  <a:pt x="2033334" y="191122"/>
                </a:lnTo>
                <a:lnTo>
                  <a:pt x="2037177" y="143777"/>
                </a:lnTo>
                <a:lnTo>
                  <a:pt x="2039937" y="96133"/>
                </a:lnTo>
                <a:lnTo>
                  <a:pt x="2041602" y="48203"/>
                </a:lnTo>
                <a:lnTo>
                  <a:pt x="2042159" y="0"/>
                </a:lnTo>
              </a:path>
            </a:pathLst>
          </a:custGeom>
          <a:ln w="127000">
            <a:solidFill>
              <a:srgbClr val="FFC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26660" y="525627"/>
            <a:ext cx="6628765" cy="555117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80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A</a:t>
            </a:r>
            <a:r>
              <a:rPr sz="2600" spc="-15" dirty="0">
                <a:latin typeface="Calibri"/>
                <a:cs typeface="Calibri"/>
              </a:rPr>
              <a:t> data</a:t>
            </a:r>
            <a:r>
              <a:rPr sz="2600" spc="-5" dirty="0">
                <a:latin typeface="Calibri"/>
                <a:cs typeface="Calibri"/>
              </a:rPr>
              <a:t> object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represents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entity.</a:t>
            </a:r>
            <a:endParaRPr sz="2600" dirty="0">
              <a:latin typeface="Calibri"/>
              <a:cs typeface="Calibri"/>
            </a:endParaRPr>
          </a:p>
          <a:p>
            <a:pPr marL="241300" marR="704850" indent="-228600">
              <a:lnSpc>
                <a:spcPts val="2810"/>
              </a:lnSpc>
              <a:spcBef>
                <a:spcPts val="1040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data </a:t>
            </a:r>
            <a:r>
              <a:rPr sz="2600" spc="-5" dirty="0">
                <a:latin typeface="Calibri"/>
                <a:cs typeface="Calibri"/>
              </a:rPr>
              <a:t>objects </a:t>
            </a:r>
            <a:r>
              <a:rPr sz="2600" spc="-15" dirty="0">
                <a:latin typeface="Calibri"/>
                <a:cs typeface="Calibri"/>
              </a:rPr>
              <a:t>are </a:t>
            </a:r>
            <a:r>
              <a:rPr sz="2600" spc="-5" dirty="0">
                <a:latin typeface="Calibri"/>
                <a:cs typeface="Calibri"/>
              </a:rPr>
              <a:t>typically described </a:t>
            </a:r>
            <a:r>
              <a:rPr sz="2600" spc="-10" dirty="0">
                <a:latin typeface="Calibri"/>
                <a:cs typeface="Calibri"/>
              </a:rPr>
              <a:t>by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attributes.</a:t>
            </a:r>
            <a:endParaRPr sz="2600" dirty="0">
              <a:latin typeface="Calibri"/>
              <a:cs typeface="Calibri"/>
            </a:endParaRPr>
          </a:p>
          <a:p>
            <a:pPr marL="241300" marR="5080" indent="-228600">
              <a:lnSpc>
                <a:spcPts val="2810"/>
              </a:lnSpc>
              <a:spcBef>
                <a:spcPts val="1000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15" dirty="0">
                <a:latin typeface="Calibri"/>
                <a:cs typeface="Calibri"/>
              </a:rPr>
              <a:t>Data </a:t>
            </a:r>
            <a:r>
              <a:rPr sz="2600" spc="-5" dirty="0">
                <a:latin typeface="Calibri"/>
                <a:cs typeface="Calibri"/>
              </a:rPr>
              <a:t>objects </a:t>
            </a:r>
            <a:r>
              <a:rPr sz="2600" spc="-10" dirty="0">
                <a:latin typeface="Calibri"/>
                <a:cs typeface="Calibri"/>
              </a:rPr>
              <a:t>can </a:t>
            </a:r>
            <a:r>
              <a:rPr sz="2600" dirty="0">
                <a:latin typeface="Calibri"/>
                <a:cs typeface="Calibri"/>
              </a:rPr>
              <a:t>also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20" dirty="0">
                <a:latin typeface="Calibri"/>
                <a:cs typeface="Calibri"/>
              </a:rPr>
              <a:t>referred </a:t>
            </a:r>
            <a:r>
              <a:rPr sz="2600" spc="-10" dirty="0">
                <a:latin typeface="Calibri"/>
                <a:cs typeface="Calibri"/>
              </a:rPr>
              <a:t>to </a:t>
            </a:r>
            <a:r>
              <a:rPr sz="2600" dirty="0">
                <a:latin typeface="Calibri"/>
                <a:cs typeface="Calibri"/>
              </a:rPr>
              <a:t>as </a:t>
            </a:r>
            <a:r>
              <a:rPr sz="2600" spc="-5" dirty="0">
                <a:latin typeface="Calibri"/>
                <a:cs typeface="Calibri"/>
              </a:rPr>
              <a:t>samples,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instances,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data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points,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objects.</a:t>
            </a:r>
            <a:endParaRPr sz="2600" dirty="0">
              <a:latin typeface="Calibri"/>
              <a:cs typeface="Calibri"/>
            </a:endParaRPr>
          </a:p>
          <a:p>
            <a:pPr marL="241300" marR="81280" indent="-228600">
              <a:lnSpc>
                <a:spcPts val="2810"/>
              </a:lnSpc>
              <a:spcBef>
                <a:spcPts val="994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If the </a:t>
            </a:r>
            <a:r>
              <a:rPr sz="2600" spc="-5" dirty="0">
                <a:latin typeface="Calibri"/>
                <a:cs typeface="Calibri"/>
              </a:rPr>
              <a:t>objects </a:t>
            </a:r>
            <a:r>
              <a:rPr sz="2600" spc="-15" dirty="0">
                <a:latin typeface="Calibri"/>
                <a:cs typeface="Calibri"/>
              </a:rPr>
              <a:t>are stored </a:t>
            </a:r>
            <a:r>
              <a:rPr sz="2600" dirty="0">
                <a:latin typeface="Calibri"/>
                <a:cs typeface="Calibri"/>
              </a:rPr>
              <a:t>in a </a:t>
            </a:r>
            <a:r>
              <a:rPr sz="2600" spc="-10" dirty="0">
                <a:latin typeface="Calibri"/>
                <a:cs typeface="Calibri"/>
              </a:rPr>
              <a:t>database, </a:t>
            </a:r>
            <a:r>
              <a:rPr sz="2600" spc="-5" dirty="0">
                <a:latin typeface="Calibri"/>
                <a:cs typeface="Calibri"/>
              </a:rPr>
              <a:t>they </a:t>
            </a:r>
            <a:r>
              <a:rPr sz="2600" spc="-10" dirty="0">
                <a:latin typeface="Calibri"/>
                <a:cs typeface="Calibri"/>
              </a:rPr>
              <a:t>are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data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tuples.</a:t>
            </a:r>
          </a:p>
          <a:p>
            <a:pPr marL="241300" marR="903605" indent="-228600">
              <a:lnSpc>
                <a:spcPts val="2810"/>
              </a:lnSpc>
              <a:spcBef>
                <a:spcPts val="994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An </a:t>
            </a:r>
            <a:r>
              <a:rPr sz="2600" spc="-10" dirty="0">
                <a:latin typeface="Calibri"/>
                <a:cs typeface="Calibri"/>
              </a:rPr>
              <a:t>attribute </a:t>
            </a:r>
            <a:r>
              <a:rPr sz="2600" dirty="0">
                <a:latin typeface="Calibri"/>
                <a:cs typeface="Calibri"/>
              </a:rPr>
              <a:t>is a </a:t>
            </a:r>
            <a:r>
              <a:rPr sz="2600" spc="-15" dirty="0">
                <a:latin typeface="Calibri"/>
                <a:cs typeface="Calibri"/>
              </a:rPr>
              <a:t>data </a:t>
            </a:r>
            <a:r>
              <a:rPr sz="2600" spc="-5" dirty="0">
                <a:latin typeface="Calibri"/>
                <a:cs typeface="Calibri"/>
              </a:rPr>
              <a:t>field </a:t>
            </a:r>
            <a:r>
              <a:rPr sz="2600" spc="-10" dirty="0">
                <a:latin typeface="Calibri"/>
                <a:cs typeface="Calibri"/>
              </a:rPr>
              <a:t>representing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8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characteristic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or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feature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data</a:t>
            </a:r>
            <a:r>
              <a:rPr sz="2600" spc="-5" dirty="0">
                <a:latin typeface="Calibri"/>
                <a:cs typeface="Calibri"/>
              </a:rPr>
              <a:t> object.</a:t>
            </a:r>
            <a:endParaRPr sz="2600" dirty="0">
              <a:latin typeface="Calibri"/>
              <a:cs typeface="Calibri"/>
            </a:endParaRPr>
          </a:p>
          <a:p>
            <a:pPr marL="241300" marR="121285" indent="-228600">
              <a:lnSpc>
                <a:spcPts val="2810"/>
              </a:lnSpc>
              <a:spcBef>
                <a:spcPts val="100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The distribution of </a:t>
            </a:r>
            <a:r>
              <a:rPr sz="2600" spc="-20" dirty="0">
                <a:latin typeface="Calibri"/>
                <a:cs typeface="Calibri"/>
              </a:rPr>
              <a:t>data </a:t>
            </a:r>
            <a:r>
              <a:rPr sz="2600" spc="-10" dirty="0">
                <a:latin typeface="Calibri"/>
                <a:cs typeface="Calibri"/>
              </a:rPr>
              <a:t>involving </a:t>
            </a:r>
            <a:r>
              <a:rPr sz="2600" spc="-5" dirty="0">
                <a:latin typeface="Calibri"/>
                <a:cs typeface="Calibri"/>
              </a:rPr>
              <a:t>one </a:t>
            </a:r>
            <a:r>
              <a:rPr sz="2600" spc="-10" dirty="0">
                <a:latin typeface="Calibri"/>
                <a:cs typeface="Calibri"/>
              </a:rPr>
              <a:t>attribute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(or variable)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is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called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univariate.</a:t>
            </a:r>
            <a:endParaRPr sz="2600" dirty="0">
              <a:latin typeface="Calibri"/>
              <a:cs typeface="Calibri"/>
            </a:endParaRPr>
          </a:p>
          <a:p>
            <a:pPr marL="241300" marR="174625" indent="-228600">
              <a:lnSpc>
                <a:spcPts val="2810"/>
              </a:lnSpc>
              <a:spcBef>
                <a:spcPts val="994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A </a:t>
            </a:r>
            <a:r>
              <a:rPr sz="2600" spc="-10" dirty="0">
                <a:latin typeface="Calibri"/>
                <a:cs typeface="Calibri"/>
              </a:rPr>
              <a:t>bivariate </a:t>
            </a:r>
            <a:r>
              <a:rPr sz="2600" spc="-5" dirty="0">
                <a:latin typeface="Calibri"/>
                <a:cs typeface="Calibri"/>
              </a:rPr>
              <a:t>distribution </a:t>
            </a:r>
            <a:r>
              <a:rPr sz="2600" spc="-15" dirty="0">
                <a:latin typeface="Calibri"/>
                <a:cs typeface="Calibri"/>
              </a:rPr>
              <a:t>involves </a:t>
            </a:r>
            <a:r>
              <a:rPr sz="2600" spc="-10" dirty="0">
                <a:latin typeface="Calibri"/>
                <a:cs typeface="Calibri"/>
              </a:rPr>
              <a:t>two attributes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so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on.</a:t>
            </a:r>
            <a:r>
              <a:rPr lang="en-US" sz="2600" spc="-5" dirty="0">
                <a:latin typeface="Calibri"/>
                <a:cs typeface="Calibri"/>
              </a:rPr>
              <a:t> 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605" y="2809113"/>
            <a:ext cx="30181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70" dirty="0">
                <a:solidFill>
                  <a:srgbClr val="5B9BD4"/>
                </a:solidFill>
                <a:latin typeface="Calibri Light"/>
                <a:cs typeface="Calibri Light"/>
              </a:rPr>
              <a:t>Attributes</a:t>
            </a:r>
            <a:endParaRPr sz="60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093208" y="764413"/>
            <a:ext cx="6263640" cy="2514600"/>
          </a:xfrm>
          <a:custGeom>
            <a:avLst/>
            <a:gdLst/>
            <a:ahLst/>
            <a:cxnLst/>
            <a:rect l="l" t="t" r="r" b="b"/>
            <a:pathLst>
              <a:path w="6263640" h="2514600">
                <a:moveTo>
                  <a:pt x="0" y="2514600"/>
                </a:moveTo>
                <a:lnTo>
                  <a:pt x="6263640" y="2514600"/>
                </a:lnTo>
                <a:lnTo>
                  <a:pt x="6263640" y="0"/>
                </a:lnTo>
                <a:lnTo>
                  <a:pt x="0" y="0"/>
                </a:lnTo>
                <a:lnTo>
                  <a:pt x="0" y="2514600"/>
                </a:lnTo>
                <a:close/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567298" y="1043183"/>
            <a:ext cx="5789550" cy="2299027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260"/>
              </a:spcBef>
              <a:buChar char="•"/>
              <a:tabLst>
                <a:tab pos="185420" algn="l"/>
              </a:tabLst>
            </a:pPr>
            <a:r>
              <a:rPr sz="1900" spc="-10" dirty="0">
                <a:latin typeface="Calibri"/>
                <a:cs typeface="Calibri"/>
              </a:rPr>
              <a:t>Nominal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means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“relating </a:t>
            </a:r>
            <a:r>
              <a:rPr sz="1900" spc="-15" dirty="0">
                <a:latin typeface="Calibri"/>
                <a:cs typeface="Calibri"/>
              </a:rPr>
              <a:t>to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35" dirty="0">
                <a:latin typeface="Calibri"/>
                <a:cs typeface="Calibri"/>
              </a:rPr>
              <a:t>names”.</a:t>
            </a:r>
            <a:endParaRPr sz="1900" dirty="0">
              <a:latin typeface="Calibri"/>
              <a:cs typeface="Calibri"/>
            </a:endParaRPr>
          </a:p>
          <a:p>
            <a:pPr marL="184785" marR="403860" indent="-172720">
              <a:lnSpc>
                <a:spcPts val="2090"/>
              </a:lnSpc>
              <a:spcBef>
                <a:spcPts val="385"/>
              </a:spcBef>
              <a:buChar char="•"/>
              <a:tabLst>
                <a:tab pos="185420" algn="l"/>
              </a:tabLst>
            </a:pPr>
            <a:r>
              <a:rPr sz="1900" spc="-10" dirty="0">
                <a:latin typeface="Calibri"/>
                <a:cs typeface="Calibri"/>
              </a:rPr>
              <a:t>The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values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nominal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attributes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are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symbols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or</a:t>
            </a:r>
            <a:r>
              <a:rPr lang="en-US" sz="1900" spc="-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names</a:t>
            </a:r>
            <a:r>
              <a:rPr sz="1900" spc="-5" dirty="0">
                <a:latin typeface="Calibri"/>
                <a:cs typeface="Calibri"/>
              </a:rPr>
              <a:t> of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things.</a:t>
            </a:r>
            <a:endParaRPr sz="1900" dirty="0">
              <a:latin typeface="Calibri"/>
              <a:cs typeface="Calibri"/>
            </a:endParaRPr>
          </a:p>
          <a:p>
            <a:pPr marL="184785" marR="5080" indent="-172720">
              <a:lnSpc>
                <a:spcPct val="91600"/>
              </a:lnSpc>
              <a:spcBef>
                <a:spcPts val="309"/>
              </a:spcBef>
              <a:buChar char="•"/>
              <a:tabLst>
                <a:tab pos="185420" algn="l"/>
              </a:tabLst>
            </a:pPr>
            <a:r>
              <a:rPr lang="en-US" sz="1900" spc="-15" dirty="0">
                <a:latin typeface="Calibri"/>
                <a:cs typeface="Calibri"/>
              </a:rPr>
              <a:t>Each</a:t>
            </a:r>
            <a:r>
              <a:rPr lang="en-US" sz="1900" spc="-5" dirty="0">
                <a:latin typeface="Calibri"/>
                <a:cs typeface="Calibri"/>
              </a:rPr>
              <a:t> </a:t>
            </a:r>
            <a:r>
              <a:rPr lang="en-US" sz="1900" spc="-10" dirty="0">
                <a:latin typeface="Calibri"/>
                <a:cs typeface="Calibri"/>
              </a:rPr>
              <a:t>value</a:t>
            </a:r>
            <a:r>
              <a:rPr lang="en-US" sz="1900" dirty="0">
                <a:latin typeface="Calibri"/>
                <a:cs typeface="Calibri"/>
              </a:rPr>
              <a:t> </a:t>
            </a:r>
            <a:r>
              <a:rPr lang="en-US" sz="1900" spc="-10" dirty="0">
                <a:latin typeface="Calibri"/>
                <a:cs typeface="Calibri"/>
              </a:rPr>
              <a:t>represents</a:t>
            </a:r>
            <a:r>
              <a:rPr lang="en-US" sz="1900" dirty="0">
                <a:latin typeface="Calibri"/>
                <a:cs typeface="Calibri"/>
              </a:rPr>
              <a:t> </a:t>
            </a:r>
            <a:r>
              <a:rPr lang="en-US" sz="1900" spc="-10" dirty="0">
                <a:latin typeface="Calibri"/>
                <a:cs typeface="Calibri"/>
              </a:rPr>
              <a:t>some</a:t>
            </a:r>
            <a:r>
              <a:rPr lang="en-US" sz="1900" spc="-5" dirty="0">
                <a:latin typeface="Calibri"/>
                <a:cs typeface="Calibri"/>
              </a:rPr>
              <a:t> category, code,  or state, so nominal attributes are also called </a:t>
            </a:r>
            <a:r>
              <a:rPr lang="en-US" sz="1900" spc="-10" dirty="0">
                <a:latin typeface="Calibri"/>
                <a:cs typeface="Calibri"/>
              </a:rPr>
              <a:t>categorical.</a:t>
            </a:r>
            <a:r>
              <a:rPr lang="en-US" sz="1900" spc="10" dirty="0">
                <a:latin typeface="Calibri"/>
                <a:cs typeface="Calibri"/>
              </a:rPr>
              <a:t> </a:t>
            </a:r>
            <a:r>
              <a:rPr lang="en-US" sz="1900" spc="-5" dirty="0">
                <a:latin typeface="Calibri"/>
                <a:cs typeface="Calibri"/>
              </a:rPr>
              <a:t>These</a:t>
            </a:r>
            <a:r>
              <a:rPr lang="en-US" sz="1900" spc="-15" dirty="0">
                <a:latin typeface="Calibri"/>
                <a:cs typeface="Calibri"/>
              </a:rPr>
              <a:t> </a:t>
            </a:r>
            <a:r>
              <a:rPr lang="en-US" sz="1900" spc="-10" dirty="0">
                <a:latin typeface="Calibri"/>
                <a:cs typeface="Calibri"/>
              </a:rPr>
              <a:t>values</a:t>
            </a:r>
            <a:r>
              <a:rPr lang="en-US" sz="1900" spc="-5" dirty="0">
                <a:latin typeface="Calibri"/>
                <a:cs typeface="Calibri"/>
              </a:rPr>
              <a:t> do</a:t>
            </a:r>
            <a:r>
              <a:rPr lang="en-US" sz="1900" spc="10" dirty="0">
                <a:latin typeface="Calibri"/>
                <a:cs typeface="Calibri"/>
              </a:rPr>
              <a:t> </a:t>
            </a:r>
            <a:r>
              <a:rPr lang="en-US" sz="1900" spc="-5" dirty="0">
                <a:latin typeface="Calibri"/>
                <a:cs typeface="Calibri"/>
              </a:rPr>
              <a:t>not</a:t>
            </a:r>
            <a:r>
              <a:rPr lang="en-US" sz="1900" spc="-10" dirty="0">
                <a:latin typeface="Calibri"/>
                <a:cs typeface="Calibri"/>
              </a:rPr>
              <a:t> </a:t>
            </a:r>
            <a:r>
              <a:rPr lang="en-US" sz="1900" spc="-20" dirty="0">
                <a:latin typeface="Calibri"/>
                <a:cs typeface="Calibri"/>
              </a:rPr>
              <a:t>have</a:t>
            </a:r>
            <a:r>
              <a:rPr lang="en-US" sz="1900" spc="15" dirty="0">
                <a:latin typeface="Calibri"/>
                <a:cs typeface="Calibri"/>
              </a:rPr>
              <a:t> </a:t>
            </a:r>
            <a:r>
              <a:rPr lang="en-US" sz="1900" spc="-15" dirty="0">
                <a:latin typeface="Calibri"/>
                <a:cs typeface="Calibri"/>
              </a:rPr>
              <a:t>any </a:t>
            </a:r>
            <a:r>
              <a:rPr lang="en-US" sz="1900" spc="-5" dirty="0">
                <a:latin typeface="Calibri"/>
                <a:cs typeface="Calibri"/>
              </a:rPr>
              <a:t>meaningful</a:t>
            </a:r>
            <a:r>
              <a:rPr lang="en-US" sz="1900" spc="10" dirty="0">
                <a:latin typeface="Calibri"/>
                <a:cs typeface="Calibri"/>
              </a:rPr>
              <a:t> </a:t>
            </a:r>
            <a:r>
              <a:rPr lang="en-US" sz="1900" spc="-45" dirty="0">
                <a:latin typeface="Calibri"/>
                <a:cs typeface="Calibri"/>
              </a:rPr>
              <a:t>order. Ex. Color of hair (Blonde, red, Brown, Black, etc.) Marital status (Single, Widowed, Married)</a:t>
            </a:r>
            <a:endParaRPr lang="en-US" sz="1900" dirty="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400801" y="519049"/>
            <a:ext cx="4397375" cy="574040"/>
            <a:chOff x="5400802" y="670305"/>
            <a:chExt cx="4397375" cy="574040"/>
          </a:xfrm>
        </p:grpSpPr>
        <p:sp>
          <p:nvSpPr>
            <p:cNvPr id="6" name="object 6"/>
            <p:cNvSpPr/>
            <p:nvPr/>
          </p:nvSpPr>
          <p:spPr>
            <a:xfrm>
              <a:off x="5407152" y="676655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40">
                  <a:moveTo>
                    <a:pt x="4291076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2"/>
                  </a:lnTo>
                  <a:lnTo>
                    <a:pt x="0" y="467360"/>
                  </a:lnTo>
                  <a:lnTo>
                    <a:pt x="7354" y="503717"/>
                  </a:lnTo>
                  <a:lnTo>
                    <a:pt x="27400" y="533431"/>
                  </a:lnTo>
                  <a:lnTo>
                    <a:pt x="57114" y="553477"/>
                  </a:lnTo>
                  <a:lnTo>
                    <a:pt x="93472" y="560832"/>
                  </a:lnTo>
                  <a:lnTo>
                    <a:pt x="4291076" y="560832"/>
                  </a:lnTo>
                  <a:lnTo>
                    <a:pt x="4327433" y="553477"/>
                  </a:lnTo>
                  <a:lnTo>
                    <a:pt x="4357147" y="533431"/>
                  </a:lnTo>
                  <a:lnTo>
                    <a:pt x="4377193" y="503717"/>
                  </a:lnTo>
                  <a:lnTo>
                    <a:pt x="4384548" y="467360"/>
                  </a:lnTo>
                  <a:lnTo>
                    <a:pt x="4384548" y="93472"/>
                  </a:lnTo>
                  <a:lnTo>
                    <a:pt x="4377193" y="57114"/>
                  </a:lnTo>
                  <a:lnTo>
                    <a:pt x="4357147" y="27400"/>
                  </a:lnTo>
                  <a:lnTo>
                    <a:pt x="4327433" y="7354"/>
                  </a:lnTo>
                  <a:lnTo>
                    <a:pt x="429107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407152" y="676655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40">
                  <a:moveTo>
                    <a:pt x="0" y="93472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4291076" y="0"/>
                  </a:lnTo>
                  <a:lnTo>
                    <a:pt x="4327433" y="7354"/>
                  </a:lnTo>
                  <a:lnTo>
                    <a:pt x="4357147" y="27400"/>
                  </a:lnTo>
                  <a:lnTo>
                    <a:pt x="4377193" y="57114"/>
                  </a:lnTo>
                  <a:lnTo>
                    <a:pt x="4384548" y="93472"/>
                  </a:lnTo>
                  <a:lnTo>
                    <a:pt x="4384548" y="467360"/>
                  </a:lnTo>
                  <a:lnTo>
                    <a:pt x="4377193" y="503717"/>
                  </a:lnTo>
                  <a:lnTo>
                    <a:pt x="4357147" y="533431"/>
                  </a:lnTo>
                  <a:lnTo>
                    <a:pt x="4327433" y="553477"/>
                  </a:lnTo>
                  <a:lnTo>
                    <a:pt x="4291076" y="560832"/>
                  </a:lnTo>
                  <a:lnTo>
                    <a:pt x="93472" y="560832"/>
                  </a:lnTo>
                  <a:lnTo>
                    <a:pt x="57114" y="553477"/>
                  </a:lnTo>
                  <a:lnTo>
                    <a:pt x="27400" y="533431"/>
                  </a:lnTo>
                  <a:lnTo>
                    <a:pt x="7354" y="503717"/>
                  </a:lnTo>
                  <a:lnTo>
                    <a:pt x="0" y="467360"/>
                  </a:lnTo>
                  <a:lnTo>
                    <a:pt x="0" y="9347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567298" y="665870"/>
            <a:ext cx="194119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Nominal</a:t>
            </a:r>
            <a:r>
              <a:rPr sz="1900" b="1" spc="-15" dirty="0">
                <a:solidFill>
                  <a:srgbClr val="FFFFFF"/>
                </a:solidFill>
                <a:latin typeface="Calibri"/>
                <a:cs typeface="Calibri"/>
              </a:rPr>
              <a:t> Attributes</a:t>
            </a:r>
            <a:endParaRPr sz="1900" dirty="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086858" y="3567429"/>
            <a:ext cx="6276340" cy="2507615"/>
            <a:chOff x="5086858" y="3567429"/>
            <a:chExt cx="6276340" cy="2507615"/>
          </a:xfrm>
        </p:grpSpPr>
        <p:sp>
          <p:nvSpPr>
            <p:cNvPr id="10" name="object 10"/>
            <p:cNvSpPr/>
            <p:nvPr/>
          </p:nvSpPr>
          <p:spPr>
            <a:xfrm>
              <a:off x="5093208" y="3854195"/>
              <a:ext cx="6263640" cy="2214880"/>
            </a:xfrm>
            <a:custGeom>
              <a:avLst/>
              <a:gdLst/>
              <a:ahLst/>
              <a:cxnLst/>
              <a:rect l="l" t="t" r="r" b="b"/>
              <a:pathLst>
                <a:path w="6263640" h="2214879">
                  <a:moveTo>
                    <a:pt x="0" y="2214372"/>
                  </a:moveTo>
                  <a:lnTo>
                    <a:pt x="6263640" y="2214372"/>
                  </a:lnTo>
                  <a:lnTo>
                    <a:pt x="6263640" y="0"/>
                  </a:lnTo>
                  <a:lnTo>
                    <a:pt x="0" y="0"/>
                  </a:lnTo>
                  <a:lnTo>
                    <a:pt x="0" y="2214372"/>
                  </a:lnTo>
                  <a:close/>
                </a:path>
              </a:pathLst>
            </a:custGeom>
            <a:ln w="12699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407152" y="3573779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39">
                  <a:moveTo>
                    <a:pt x="4291076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2"/>
                  </a:lnTo>
                  <a:lnTo>
                    <a:pt x="0" y="467360"/>
                  </a:lnTo>
                  <a:lnTo>
                    <a:pt x="7354" y="503717"/>
                  </a:lnTo>
                  <a:lnTo>
                    <a:pt x="27400" y="533431"/>
                  </a:lnTo>
                  <a:lnTo>
                    <a:pt x="57114" y="553477"/>
                  </a:lnTo>
                  <a:lnTo>
                    <a:pt x="93472" y="560832"/>
                  </a:lnTo>
                  <a:lnTo>
                    <a:pt x="4291076" y="560832"/>
                  </a:lnTo>
                  <a:lnTo>
                    <a:pt x="4327433" y="553477"/>
                  </a:lnTo>
                  <a:lnTo>
                    <a:pt x="4357147" y="533431"/>
                  </a:lnTo>
                  <a:lnTo>
                    <a:pt x="4377193" y="503717"/>
                  </a:lnTo>
                  <a:lnTo>
                    <a:pt x="4384548" y="467360"/>
                  </a:lnTo>
                  <a:lnTo>
                    <a:pt x="4384548" y="93472"/>
                  </a:lnTo>
                  <a:lnTo>
                    <a:pt x="4377193" y="57114"/>
                  </a:lnTo>
                  <a:lnTo>
                    <a:pt x="4357147" y="27400"/>
                  </a:lnTo>
                  <a:lnTo>
                    <a:pt x="4327433" y="7354"/>
                  </a:lnTo>
                  <a:lnTo>
                    <a:pt x="4291076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407152" y="3573779"/>
              <a:ext cx="4384675" cy="561340"/>
            </a:xfrm>
            <a:custGeom>
              <a:avLst/>
              <a:gdLst/>
              <a:ahLst/>
              <a:cxnLst/>
              <a:rect l="l" t="t" r="r" b="b"/>
              <a:pathLst>
                <a:path w="4384675" h="561339">
                  <a:moveTo>
                    <a:pt x="0" y="93472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4291076" y="0"/>
                  </a:lnTo>
                  <a:lnTo>
                    <a:pt x="4327433" y="7354"/>
                  </a:lnTo>
                  <a:lnTo>
                    <a:pt x="4357147" y="27400"/>
                  </a:lnTo>
                  <a:lnTo>
                    <a:pt x="4377193" y="57114"/>
                  </a:lnTo>
                  <a:lnTo>
                    <a:pt x="4384548" y="93472"/>
                  </a:lnTo>
                  <a:lnTo>
                    <a:pt x="4384548" y="467360"/>
                  </a:lnTo>
                  <a:lnTo>
                    <a:pt x="4377193" y="503717"/>
                  </a:lnTo>
                  <a:lnTo>
                    <a:pt x="4357147" y="533431"/>
                  </a:lnTo>
                  <a:lnTo>
                    <a:pt x="4327433" y="553477"/>
                  </a:lnTo>
                  <a:lnTo>
                    <a:pt x="4291076" y="560832"/>
                  </a:lnTo>
                  <a:lnTo>
                    <a:pt x="93472" y="560832"/>
                  </a:lnTo>
                  <a:lnTo>
                    <a:pt x="57114" y="553477"/>
                  </a:lnTo>
                  <a:lnTo>
                    <a:pt x="27400" y="533431"/>
                  </a:lnTo>
                  <a:lnTo>
                    <a:pt x="7354" y="503717"/>
                  </a:lnTo>
                  <a:lnTo>
                    <a:pt x="0" y="467360"/>
                  </a:lnTo>
                  <a:lnTo>
                    <a:pt x="0" y="9347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67298" y="3668648"/>
            <a:ext cx="5034915" cy="2212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95"/>
              </a:spcBef>
            </a:pPr>
            <a:r>
              <a:rPr sz="1900" b="1" dirty="0">
                <a:solidFill>
                  <a:srgbClr val="FFFFFF"/>
                </a:solidFill>
                <a:latin typeface="Calibri"/>
                <a:cs typeface="Calibri"/>
              </a:rPr>
              <a:t>Binary</a:t>
            </a:r>
            <a:r>
              <a:rPr sz="1900" b="1" spc="-15" dirty="0">
                <a:solidFill>
                  <a:srgbClr val="FFFFFF"/>
                </a:solidFill>
                <a:latin typeface="Calibri"/>
                <a:cs typeface="Calibri"/>
              </a:rPr>
              <a:t> Attributes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50">
              <a:latin typeface="Calibri"/>
              <a:cs typeface="Calibri"/>
            </a:endParaRPr>
          </a:p>
          <a:p>
            <a:pPr marL="184785" marR="5080" indent="-172720">
              <a:lnSpc>
                <a:spcPct val="91600"/>
              </a:lnSpc>
              <a:buChar char="•"/>
              <a:tabLst>
                <a:tab pos="185420" algn="l"/>
              </a:tabLst>
            </a:pPr>
            <a:r>
              <a:rPr sz="1900" spc="-5" dirty="0">
                <a:latin typeface="Calibri"/>
                <a:cs typeface="Calibri"/>
              </a:rPr>
              <a:t>A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binary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attribute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 </a:t>
            </a:r>
            <a:r>
              <a:rPr sz="1900" spc="-10" dirty="0">
                <a:latin typeface="Calibri"/>
                <a:cs typeface="Calibri"/>
              </a:rPr>
              <a:t>nominal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attribute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with </a:t>
            </a:r>
            <a:r>
              <a:rPr sz="1900" spc="-10" dirty="0">
                <a:latin typeface="Calibri"/>
                <a:cs typeface="Calibri"/>
              </a:rPr>
              <a:t>only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two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categories: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0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and 1,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where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0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typically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means 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that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attribute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absent,</a:t>
            </a:r>
            <a:r>
              <a:rPr sz="1900" spc="-5" dirty="0">
                <a:latin typeface="Calibri"/>
                <a:cs typeface="Calibri"/>
              </a:rPr>
              <a:t> and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1 means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that it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present.</a:t>
            </a:r>
            <a:endParaRPr sz="1900">
              <a:latin typeface="Calibri"/>
              <a:cs typeface="Calibri"/>
            </a:endParaRPr>
          </a:p>
          <a:p>
            <a:pPr marL="184785" marR="35560" indent="-172720">
              <a:lnSpc>
                <a:spcPts val="2090"/>
              </a:lnSpc>
              <a:spcBef>
                <a:spcPts val="385"/>
              </a:spcBef>
              <a:buChar char="•"/>
              <a:tabLst>
                <a:tab pos="185420" algn="l"/>
              </a:tabLst>
            </a:pPr>
            <a:r>
              <a:rPr sz="1900" spc="-5" dirty="0">
                <a:latin typeface="Calibri"/>
                <a:cs typeface="Calibri"/>
              </a:rPr>
              <a:t>Binary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attributes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are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referred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Boolean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if the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two </a:t>
            </a:r>
            <a:r>
              <a:rPr sz="1900" spc="-20" dirty="0">
                <a:latin typeface="Calibri"/>
                <a:cs typeface="Calibri"/>
              </a:rPr>
              <a:t>states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correspond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to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true or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false.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1364</Words>
  <Application>Microsoft Office PowerPoint</Application>
  <PresentationFormat>Widescreen</PresentationFormat>
  <Paragraphs>140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MT</vt:lpstr>
      <vt:lpstr>Calibri</vt:lpstr>
      <vt:lpstr>Calibri Light</vt:lpstr>
      <vt:lpstr>Office Theme</vt:lpstr>
      <vt:lpstr>PowerPoint Presentation</vt:lpstr>
      <vt:lpstr>Knowledge  Discovery  from Data</vt:lpstr>
      <vt:lpstr>Evaluation and  presentation</vt:lpstr>
      <vt:lpstr>PowerPoint Presentation</vt:lpstr>
      <vt:lpstr>PowerPoint Presentation</vt:lpstr>
      <vt:lpstr>PowerPoint Presentation</vt:lpstr>
      <vt:lpstr>Data and Attribute Types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Abinash Pujahari</dc:creator>
  <cp:lastModifiedBy>Madhuri Gupta</cp:lastModifiedBy>
  <cp:revision>4</cp:revision>
  <dcterms:created xsi:type="dcterms:W3CDTF">2023-01-19T13:21:18Z</dcterms:created>
  <dcterms:modified xsi:type="dcterms:W3CDTF">2025-01-13T09:45:48Z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2023-01-19T00:00:00Z</vt:filetime>
  </property>
</Properties>
</file>